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7" r:id="rId5"/>
    <p:sldId id="269" r:id="rId6"/>
    <p:sldId id="260" r:id="rId7"/>
    <p:sldId id="270" r:id="rId8"/>
    <p:sldId id="271" r:id="rId9"/>
    <p:sldId id="262" r:id="rId10"/>
    <p:sldId id="272" r:id="rId11"/>
    <p:sldId id="263" r:id="rId12"/>
    <p:sldId id="266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1BDB-116A-4EA9-A9F5-405598242A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C58E-116E-424C-8E7B-1F438F95D3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1155" y="521471"/>
            <a:ext cx="10045336" cy="1398769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La </a:t>
            </a:r>
            <a:r>
              <a:rPr lang="es-ES" sz="4000" b="1" dirty="0"/>
              <a:t>formación en biología </a:t>
            </a:r>
            <a:r>
              <a:rPr lang="es-ES" sz="4000" b="1" dirty="0" smtClean="0"/>
              <a:t>con </a:t>
            </a:r>
            <a:r>
              <a:rPr lang="es-ES" sz="4000" b="1" dirty="0"/>
              <a:t>enfoque de competencias 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endParaRPr lang="en-US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2436" b="12484"/>
          <a:stretch/>
        </p:blipFill>
        <p:spPr>
          <a:xfrm>
            <a:off x="1482634" y="1701130"/>
            <a:ext cx="9222377" cy="4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r="4985" b="6369"/>
          <a:stretch/>
        </p:blipFill>
        <p:spPr>
          <a:xfrm>
            <a:off x="2194555" y="1663746"/>
            <a:ext cx="7905371" cy="41989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548938"/>
            <a:ext cx="12192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BO" sz="2400" b="1" dirty="0" smtClean="0"/>
              <a:t>Validación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0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70" y="1"/>
            <a:ext cx="6270909" cy="3527386"/>
          </a:xfr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-227" r="805" b="2061"/>
          <a:stretch/>
        </p:blipFill>
        <p:spPr>
          <a:xfrm>
            <a:off x="5854337" y="3661682"/>
            <a:ext cx="6244046" cy="36331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" y="3661682"/>
            <a:ext cx="5682343" cy="319631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3408777"/>
            <a:ext cx="12191999" cy="3794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400" b="1" dirty="0" smtClean="0"/>
              <a:t>Intercambio de información y aportes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99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4" y="0"/>
            <a:ext cx="5648759" cy="4236569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3796369"/>
            <a:ext cx="5648759" cy="317742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3408777"/>
            <a:ext cx="12191999" cy="3794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400" b="1" dirty="0" smtClean="0"/>
              <a:t>Análisis, reflexión, conclusiones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45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570734"/>
              </p:ext>
            </p:extLst>
          </p:nvPr>
        </p:nvGraphicFramePr>
        <p:xfrm>
          <a:off x="666204" y="-3176"/>
          <a:ext cx="10959739" cy="6147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4745">
                  <a:extLst>
                    <a:ext uri="{9D8B030D-6E8A-4147-A177-3AD203B41FA5}">
                      <a16:colId xmlns:a16="http://schemas.microsoft.com/office/drawing/2014/main" val="3673029462"/>
                    </a:ext>
                  </a:extLst>
                </a:gridCol>
                <a:gridCol w="8934994">
                  <a:extLst>
                    <a:ext uri="{9D8B030D-6E8A-4147-A177-3AD203B41FA5}">
                      <a16:colId xmlns:a16="http://schemas.microsoft.com/office/drawing/2014/main" val="1478276269"/>
                    </a:ext>
                  </a:extLst>
                </a:gridCol>
              </a:tblGrid>
              <a:tr h="5281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UNIDADES DE APRENDIZAJE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1276"/>
                  </a:ext>
                </a:extLst>
              </a:tr>
              <a:tr h="1084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Unidad</a:t>
                      </a:r>
                      <a:r>
                        <a:rPr lang="en-US" sz="2000" b="1" u="none" strike="noStrike" dirty="0">
                          <a:effectLst/>
                        </a:rPr>
                        <a:t> 1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u="none" strike="noStrike" dirty="0">
                          <a:effectLst/>
                        </a:rPr>
                        <a:t>Conceptos de morfología, evolución, origen de cordados, filogenia de los vertebrados.  Origen de Región </a:t>
                      </a:r>
                      <a:r>
                        <a:rPr lang="es-ES" sz="2000" u="none" strike="noStrike" dirty="0" err="1">
                          <a:effectLst/>
                        </a:rPr>
                        <a:t>Neotropical</a:t>
                      </a:r>
                      <a:r>
                        <a:rPr lang="es-ES" sz="2000" u="none" strike="noStrike" dirty="0">
                          <a:effectLst/>
                        </a:rPr>
                        <a:t>, la riqueza,  composición y distribución de la fauna y aspectos </a:t>
                      </a:r>
                      <a:r>
                        <a:rPr lang="es-ES" sz="2000" u="none" strike="noStrike" dirty="0" err="1">
                          <a:effectLst/>
                        </a:rPr>
                        <a:t>zoogeográficos</a:t>
                      </a:r>
                      <a:r>
                        <a:rPr lang="es-ES" sz="2000" u="none" strike="noStrike" dirty="0">
                          <a:effectLst/>
                        </a:rPr>
                        <a:t>. 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47209"/>
                  </a:ext>
                </a:extLst>
              </a:tr>
              <a:tr h="815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Unidad</a:t>
                      </a:r>
                      <a:r>
                        <a:rPr lang="en-US" sz="2000" b="1" u="none" strike="noStrike" dirty="0">
                          <a:effectLst/>
                        </a:rPr>
                        <a:t> 2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u="none" strike="noStrike" dirty="0">
                          <a:effectLst/>
                        </a:rPr>
                        <a:t>Categorías y nomenclatura para clasificación de la fauna de vertebrados; características básicas para la identificación de especies; uso de claves taxonómicas</a:t>
                      </a:r>
                      <a:r>
                        <a:rPr lang="es-ES" sz="2000" u="none" strike="noStrike" dirty="0" smtClean="0">
                          <a:effectLst/>
                        </a:rPr>
                        <a:t>.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79872"/>
                  </a:ext>
                </a:extLst>
              </a:tr>
              <a:tr h="1353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Unidad</a:t>
                      </a:r>
                      <a:r>
                        <a:rPr lang="en-US" sz="2000" b="1" u="none" strike="noStrike" dirty="0">
                          <a:effectLst/>
                        </a:rPr>
                        <a:t> 3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u="none" strike="noStrike" dirty="0">
                          <a:effectLst/>
                        </a:rPr>
                        <a:t>Uso de herramientas básicas y aplicación de métodos de investigación: censos y conteos, indicios de presencia, captura, marcación, trampas, muestras biológicas y cráneos, monitoreo de cacería, trampas cámara, claves de estructura de edad, estudios post-</a:t>
                      </a:r>
                      <a:r>
                        <a:rPr lang="es-ES" sz="2000" u="none" strike="noStrike" dirty="0" err="1">
                          <a:effectLst/>
                        </a:rPr>
                        <a:t>morten</a:t>
                      </a:r>
                      <a:r>
                        <a:rPr lang="es-ES" sz="2000" u="none" strike="noStrike" dirty="0">
                          <a:effectLst/>
                        </a:rPr>
                        <a:t>, </a:t>
                      </a:r>
                      <a:r>
                        <a:rPr lang="es-ES" sz="2000" u="none" strike="noStrike" dirty="0" err="1">
                          <a:effectLst/>
                        </a:rPr>
                        <a:t>radiotelemetría</a:t>
                      </a:r>
                      <a:r>
                        <a:rPr lang="es-ES" sz="2000" u="none" strike="noStrike" dirty="0">
                          <a:effectLst/>
                        </a:rPr>
                        <a:t>, mapas de distribución y otros</a:t>
                      </a:r>
                      <a:r>
                        <a:rPr lang="es-ES" sz="2000" u="none" strike="noStrike" dirty="0" smtClean="0">
                          <a:effectLst/>
                        </a:rPr>
                        <a:t>.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995"/>
                  </a:ext>
                </a:extLst>
              </a:tr>
              <a:tr h="1346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Unidad</a:t>
                      </a:r>
                      <a:r>
                        <a:rPr lang="en-US" sz="2000" b="1" u="none" strike="noStrike" dirty="0">
                          <a:effectLst/>
                        </a:rPr>
                        <a:t> 4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u="none" strike="noStrike" dirty="0">
                          <a:effectLst/>
                        </a:rPr>
                        <a:t>Morfología, anatomía y fisiología de los distintos grupos de la fauna silvestre: sistema esquelético, muscular, circulatorio, digestivo, respiratorio, urogenital, nervioso, órganos de los sentidos y caracteres especiales (glándulas endócrinas, mamarias, cutáneas, pelo, cuernos, plumas, picos, patas</a:t>
                      </a:r>
                      <a:r>
                        <a:rPr lang="es-ES" sz="2000" u="none" strike="noStrike" dirty="0" smtClean="0">
                          <a:effectLst/>
                        </a:rPr>
                        <a:t>)</a:t>
                      </a:r>
                    </a:p>
                  </a:txBody>
                  <a:tcPr marL="8734" marR="8734" marT="8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83005"/>
                  </a:ext>
                </a:extLst>
              </a:tr>
              <a:tr h="32193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Transversalización</a:t>
                      </a:r>
                      <a:r>
                        <a:rPr lang="en-US" sz="2000" b="1" u="none" strike="noStrike" dirty="0">
                          <a:effectLst/>
                        </a:rPr>
                        <a:t> de 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competencias</a:t>
                      </a:r>
                      <a:r>
                        <a:rPr lang="en-US" sz="2000" b="1" u="none" strike="noStrike" dirty="0" smtClean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Gestión de la </a:t>
                      </a:r>
                      <a:r>
                        <a:rPr lang="es-ES" sz="2000" u="none" strike="noStrike" dirty="0" smtClean="0">
                          <a:effectLst/>
                        </a:rPr>
                        <a:t>información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56979"/>
                  </a:ext>
                </a:extLst>
              </a:tr>
              <a:tr h="309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Trabajo en </a:t>
                      </a:r>
                      <a:r>
                        <a:rPr lang="es-ES" sz="2000" u="none" strike="noStrike" dirty="0" smtClean="0">
                          <a:effectLst/>
                        </a:rPr>
                        <a:t>Equipo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74152"/>
                  </a:ext>
                </a:extLst>
              </a:tr>
              <a:tr h="383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Valoración y respeto a la </a:t>
                      </a:r>
                      <a:r>
                        <a:rPr lang="es-ES" sz="2000" u="none" strike="noStrike" dirty="0" smtClean="0">
                          <a:effectLst/>
                        </a:rPr>
                        <a:t>biodiversidad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61311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" y="6251777"/>
            <a:ext cx="12191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Evaluación según el dominio de sus habilidades y/o los resultados de aprendizaje que adquieren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77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89" y="-19593"/>
            <a:ext cx="4859383" cy="3644537"/>
          </a:xfrm>
          <a:prstGeom prst="rect">
            <a:avLst/>
          </a:prstGeom>
        </p:spPr>
      </p:pic>
      <p:pic>
        <p:nvPicPr>
          <p:cNvPr id="2050" name="Picture 2" descr="La imagen puede contener: personas de pie, Ã¡rbol, planta, hierba y exteri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2" y="1670639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1" b="15203"/>
          <a:stretch/>
        </p:blipFill>
        <p:spPr>
          <a:xfrm>
            <a:off x="3816532" y="3364774"/>
            <a:ext cx="7922623" cy="374142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3043013"/>
            <a:ext cx="12191999" cy="3794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400" b="1" dirty="0" smtClean="0"/>
              <a:t>Incidencia a nivel de autoridades locales por respeto a la biodiversidad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10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uagrm.edu.bo/facultades/agricolas/images/PAGINA%20OFICI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98" b="2756"/>
          <a:stretch/>
        </p:blipFill>
        <p:spPr bwMode="auto">
          <a:xfrm>
            <a:off x="5000933" y="1954360"/>
            <a:ext cx="1726608" cy="22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87" y="1737105"/>
            <a:ext cx="2175049" cy="2560573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85015"/>
              </p:ext>
            </p:extLst>
          </p:nvPr>
        </p:nvGraphicFramePr>
        <p:xfrm>
          <a:off x="2090056" y="5061803"/>
          <a:ext cx="8059783" cy="94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71">
                  <a:extLst>
                    <a:ext uri="{9D8B030D-6E8A-4147-A177-3AD203B41FA5}">
                      <a16:colId xmlns:a16="http://schemas.microsoft.com/office/drawing/2014/main" val="2039523537"/>
                    </a:ext>
                  </a:extLst>
                </a:gridCol>
                <a:gridCol w="4433421">
                  <a:extLst>
                    <a:ext uri="{9D8B030D-6E8A-4147-A177-3AD203B41FA5}">
                      <a16:colId xmlns:a16="http://schemas.microsoft.com/office/drawing/2014/main" val="242787443"/>
                    </a:ext>
                  </a:extLst>
                </a:gridCol>
                <a:gridCol w="2029791">
                  <a:extLst>
                    <a:ext uri="{9D8B030D-6E8A-4147-A177-3AD203B41FA5}">
                      <a16:colId xmlns:a16="http://schemas.microsoft.com/office/drawing/2014/main" val="1737717273"/>
                    </a:ext>
                  </a:extLst>
                </a:gridCol>
              </a:tblGrid>
              <a:tr h="548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 dirty="0" smtClean="0"/>
                        <a:t>SIGLA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 dirty="0" smtClean="0"/>
                        <a:t>MATERIA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 dirty="0" smtClean="0"/>
                        <a:t>SEMESTRE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000" dirty="0" smtClean="0"/>
                        <a:t>ZOO 346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000" dirty="0" smtClean="0"/>
                        <a:t>Anatomía</a:t>
                      </a:r>
                      <a:r>
                        <a:rPr lang="es-BO" sz="2000" baseline="0" dirty="0" smtClean="0"/>
                        <a:t> y Fisiología de vertebrados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000" dirty="0" smtClean="0"/>
                        <a:t>Quinto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675869"/>
                  </a:ext>
                </a:extLst>
              </a:tr>
            </a:tbl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98677"/>
              </p:ext>
            </p:extLst>
          </p:nvPr>
        </p:nvGraphicFramePr>
        <p:xfrm>
          <a:off x="2860769" y="1941297"/>
          <a:ext cx="1371599" cy="223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5" imgW="593858" imgH="796834" progId="">
                  <p:embed/>
                </p:oleObj>
              </mc:Choice>
              <mc:Fallback>
                <p:oleObj r:id="rId5" imgW="593858" imgH="79683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769" y="1941297"/>
                        <a:ext cx="1371599" cy="2236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1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40525" y="814130"/>
            <a:ext cx="10384972" cy="5509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2200" b="1" i="0" u="none" strike="noStrike" dirty="0" smtClean="0">
                <a:effectLst/>
              </a:rPr>
              <a:t>Formación por </a:t>
            </a:r>
            <a:r>
              <a:rPr lang="es-ES" sz="2200" b="1" i="0" u="none" strike="noStrike" dirty="0" smtClean="0">
                <a:effectLst/>
              </a:rPr>
              <a:t>competencias:</a:t>
            </a:r>
            <a:endParaRPr lang="es-ES" sz="2200" b="1" i="0" u="none" strike="noStrike" dirty="0" smtClean="0">
              <a:effectLst/>
            </a:endParaRPr>
          </a:p>
          <a:p>
            <a:endParaRPr lang="es-ES" sz="2200" b="0" i="0" u="none" strike="noStrike" dirty="0" smtClean="0">
              <a:effectLst/>
            </a:endParaRPr>
          </a:p>
          <a:p>
            <a:r>
              <a:rPr lang="es-ES" sz="2200" dirty="0" smtClean="0"/>
              <a:t>Guía orientadora que </a:t>
            </a:r>
            <a:r>
              <a:rPr lang="en-US" sz="2200" dirty="0" err="1" smtClean="0"/>
              <a:t>provoca</a:t>
            </a:r>
            <a:r>
              <a:rPr lang="en-US" sz="2200" dirty="0" smtClean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 smtClean="0"/>
              <a:t>estudiantes</a:t>
            </a:r>
            <a:r>
              <a:rPr lang="en-US" sz="2200" dirty="0" smtClean="0"/>
              <a:t>, </a:t>
            </a:r>
            <a:r>
              <a:rPr lang="en-US" sz="2200" dirty="0"/>
              <a:t>la </a:t>
            </a:r>
            <a:r>
              <a:rPr lang="en-US" sz="2200" dirty="0" err="1"/>
              <a:t>participación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asuntos</a:t>
            </a:r>
            <a:r>
              <a:rPr lang="en-US" sz="2200" dirty="0"/>
              <a:t> </a:t>
            </a:r>
            <a:r>
              <a:rPr lang="en-US" sz="2200" dirty="0" err="1"/>
              <a:t>reales</a:t>
            </a:r>
            <a:r>
              <a:rPr lang="en-US" sz="2200" dirty="0"/>
              <a:t> del </a:t>
            </a:r>
            <a:r>
              <a:rPr lang="en-US" sz="2200" dirty="0" err="1"/>
              <a:t>contexto</a:t>
            </a:r>
            <a:r>
              <a:rPr lang="en-US" sz="2200" dirty="0"/>
              <a:t> local, </a:t>
            </a:r>
            <a:r>
              <a:rPr lang="en-US" sz="2200" dirty="0" smtClean="0"/>
              <a:t>para el </a:t>
            </a:r>
            <a:r>
              <a:rPr lang="en-US" sz="2200" dirty="0" err="1" smtClean="0"/>
              <a:t>desarrollo</a:t>
            </a:r>
            <a:r>
              <a:rPr lang="en-US" sz="2200" dirty="0" smtClean="0"/>
              <a:t> de </a:t>
            </a:r>
            <a:r>
              <a:rPr lang="en-US" sz="2200" dirty="0" err="1" smtClean="0"/>
              <a:t>indagaciones</a:t>
            </a:r>
            <a:r>
              <a:rPr lang="en-US" sz="2200" dirty="0" smtClean="0"/>
              <a:t>, </a:t>
            </a:r>
            <a:r>
              <a:rPr lang="en-US" sz="2200" dirty="0" err="1" smtClean="0"/>
              <a:t>basadas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smtClean="0"/>
              <a:t>un </a:t>
            </a:r>
            <a:r>
              <a:rPr lang="en-US" sz="2200" dirty="0" err="1" smtClean="0"/>
              <a:t>conjunto</a:t>
            </a:r>
            <a:r>
              <a:rPr lang="en-US" sz="2200" dirty="0" smtClean="0"/>
              <a:t> de </a:t>
            </a:r>
            <a:r>
              <a:rPr lang="en-US" sz="2200" dirty="0" err="1" smtClean="0"/>
              <a:t>saberes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integrados</a:t>
            </a:r>
            <a:r>
              <a:rPr lang="en-US" sz="2200" dirty="0" smtClean="0"/>
              <a:t> y que </a:t>
            </a:r>
            <a:r>
              <a:rPr lang="en-US" sz="2200" dirty="0" err="1" smtClean="0"/>
              <a:t>aporta</a:t>
            </a:r>
            <a:r>
              <a:rPr lang="en-US" sz="2200" dirty="0" smtClean="0"/>
              <a:t> a la </a:t>
            </a:r>
            <a:r>
              <a:rPr lang="en-US" sz="2200" dirty="0" err="1" smtClean="0"/>
              <a:t>ciencia</a:t>
            </a:r>
            <a:r>
              <a:rPr lang="en-US" sz="2200" dirty="0" smtClean="0"/>
              <a:t> y a la </a:t>
            </a:r>
            <a:r>
              <a:rPr lang="en-US" sz="2200" dirty="0" err="1" smtClean="0"/>
              <a:t>resolución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problemas</a:t>
            </a:r>
            <a:r>
              <a:rPr lang="en-US" sz="2200" dirty="0" smtClean="0"/>
              <a:t> y </a:t>
            </a:r>
            <a:r>
              <a:rPr lang="en-US" sz="2200" dirty="0" err="1" smtClean="0"/>
              <a:t>necesidades</a:t>
            </a:r>
            <a:r>
              <a:rPr lang="en-US" sz="2200" dirty="0" smtClean="0"/>
              <a:t> </a:t>
            </a:r>
            <a:r>
              <a:rPr lang="en-US" sz="2200" dirty="0" err="1" smtClean="0"/>
              <a:t>actuales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s-ES" sz="2200" b="0" i="0" u="none" strike="noStrike" dirty="0" smtClean="0">
              <a:effectLst/>
            </a:endParaRPr>
          </a:p>
          <a:p>
            <a:r>
              <a:rPr lang="es-ES" sz="2200" b="1" i="0" u="none" strike="noStrike" dirty="0" smtClean="0">
                <a:effectLst/>
              </a:rPr>
              <a:t>Identificación y Promoción de Saberes:</a:t>
            </a:r>
            <a:endParaRPr lang="es-ES" sz="2200" b="1" i="0" u="none" strike="noStrike" dirty="0" smtClean="0">
              <a:effectLst/>
            </a:endParaRPr>
          </a:p>
          <a:p>
            <a:endParaRPr lang="es-ES" sz="2200" b="1" i="0" u="none" strike="noStrike" dirty="0" smtClean="0">
              <a:effectLst/>
            </a:endParaRPr>
          </a:p>
          <a:p>
            <a:pPr marL="457200" indent="-457200">
              <a:buAutoNum type="arabicPeriod"/>
            </a:pPr>
            <a:r>
              <a:rPr lang="es-ES" sz="2200" dirty="0" smtClean="0"/>
              <a:t>Conocimiento </a:t>
            </a:r>
            <a:r>
              <a:rPr lang="es-ES" sz="2200" dirty="0"/>
              <a:t>t</a:t>
            </a:r>
            <a:r>
              <a:rPr lang="es-ES" sz="2200" dirty="0" smtClean="0"/>
              <a:t>eórico o práctico de un estudiante</a:t>
            </a:r>
          </a:p>
          <a:p>
            <a:pPr marL="457200" indent="-457200">
              <a:buAutoNum type="arabicPeriod"/>
            </a:pPr>
            <a:r>
              <a:rPr lang="es-ES" sz="2200" dirty="0" smtClean="0"/>
              <a:t>Habilidades </a:t>
            </a:r>
            <a:r>
              <a:rPr lang="es-ES" sz="2200" dirty="0"/>
              <a:t>y destrezas </a:t>
            </a:r>
            <a:r>
              <a:rPr lang="es-ES" sz="2200" dirty="0" smtClean="0"/>
              <a:t>para </a:t>
            </a:r>
            <a:r>
              <a:rPr lang="es-ES" sz="2200" dirty="0"/>
              <a:t>realizar </a:t>
            </a:r>
            <a:r>
              <a:rPr lang="es-ES" sz="2200" dirty="0" smtClean="0"/>
              <a:t>adecuadamente </a:t>
            </a:r>
            <a:r>
              <a:rPr lang="es-ES" sz="2200" dirty="0" smtClean="0"/>
              <a:t>sus acciones</a:t>
            </a:r>
            <a:endParaRPr lang="es-ES" sz="2200" dirty="0" smtClean="0"/>
          </a:p>
          <a:p>
            <a:pPr marL="457200" indent="-457200">
              <a:buAutoNum type="arabicPeriod"/>
            </a:pPr>
            <a:r>
              <a:rPr lang="es-ES" sz="2200" dirty="0" smtClean="0"/>
              <a:t>Actitudes </a:t>
            </a:r>
            <a:r>
              <a:rPr lang="es-ES" sz="2200" dirty="0"/>
              <a:t>que asume </a:t>
            </a:r>
            <a:r>
              <a:rPr lang="es-ES" sz="2200" dirty="0" smtClean="0"/>
              <a:t>internamente </a:t>
            </a:r>
            <a:r>
              <a:rPr lang="es-ES" sz="2200" dirty="0"/>
              <a:t>y con relación </a:t>
            </a:r>
            <a:r>
              <a:rPr lang="es-ES" sz="2200" dirty="0" smtClean="0"/>
              <a:t>a su entorno</a:t>
            </a:r>
          </a:p>
          <a:p>
            <a:pPr marL="457200" indent="-457200">
              <a:buAutoNum type="arabicPeriod"/>
            </a:pPr>
            <a:r>
              <a:rPr lang="es-ES" sz="2200" dirty="0" smtClean="0"/>
              <a:t>Valores, </a:t>
            </a:r>
            <a:r>
              <a:rPr lang="es-ES" sz="2200" dirty="0"/>
              <a:t>como factores que guían </a:t>
            </a:r>
            <a:r>
              <a:rPr lang="es-ES" sz="2200" dirty="0" smtClean="0"/>
              <a:t>su forma de actuar y de decidir</a:t>
            </a:r>
            <a:endParaRPr lang="es-ES" sz="2200" b="0" i="0" u="none" strike="noStrike" dirty="0" smtClean="0">
              <a:effectLst/>
            </a:endParaRPr>
          </a:p>
          <a:p>
            <a:endParaRPr lang="es-ES" sz="2200" dirty="0"/>
          </a:p>
          <a:p>
            <a:r>
              <a:rPr lang="es-ES" sz="2200" b="1" i="0" u="none" strike="noStrike" dirty="0" smtClean="0">
                <a:effectLst/>
              </a:rPr>
              <a:t>Otros:</a:t>
            </a:r>
            <a:endParaRPr lang="es-ES" sz="2200" b="1" i="0" u="none" strike="noStrike" dirty="0" smtClean="0">
              <a:effectLst/>
            </a:endParaRPr>
          </a:p>
          <a:p>
            <a:r>
              <a:rPr lang="es-ES" sz="2200" dirty="0" smtClean="0"/>
              <a:t>Motivación, compromiso, ética, capacidad </a:t>
            </a:r>
            <a:r>
              <a:rPr lang="es-ES" sz="2200" dirty="0" smtClean="0"/>
              <a:t>crítica y reflexiva</a:t>
            </a:r>
          </a:p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6793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33352"/>
              </p:ext>
            </p:extLst>
          </p:nvPr>
        </p:nvGraphicFramePr>
        <p:xfrm>
          <a:off x="483326" y="324374"/>
          <a:ext cx="11142617" cy="635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6628">
                  <a:extLst>
                    <a:ext uri="{9D8B030D-6E8A-4147-A177-3AD203B41FA5}">
                      <a16:colId xmlns:a16="http://schemas.microsoft.com/office/drawing/2014/main" val="4249172950"/>
                    </a:ext>
                  </a:extLst>
                </a:gridCol>
                <a:gridCol w="8725989">
                  <a:extLst>
                    <a:ext uri="{9D8B030D-6E8A-4147-A177-3AD203B41FA5}">
                      <a16:colId xmlns:a16="http://schemas.microsoft.com/office/drawing/2014/main" val="3245465074"/>
                    </a:ext>
                  </a:extLst>
                </a:gridCol>
              </a:tblGrid>
              <a:tr h="5024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COMPETENCIAS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37002"/>
                  </a:ext>
                </a:extLst>
              </a:tr>
              <a:tr h="1487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Macrocompetencia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2000" b="1" u="none" strike="noStrike" dirty="0" smtClean="0">
                          <a:effectLst/>
                        </a:rPr>
                        <a:t>del </a:t>
                      </a:r>
                      <a:r>
                        <a:rPr lang="en-US" sz="2000" b="1" u="none" strike="noStrike" dirty="0" err="1">
                          <a:effectLst/>
                        </a:rPr>
                        <a:t>perfil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profesional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Aplica metodologías </a:t>
                      </a:r>
                      <a:r>
                        <a:rPr lang="es-ES" sz="2000" u="none" strike="noStrike" dirty="0" smtClean="0">
                          <a:effectLst/>
                        </a:rPr>
                        <a:t>técnicamente </a:t>
                      </a:r>
                      <a:r>
                        <a:rPr lang="es-ES" sz="2000" u="none" strike="noStrike" dirty="0">
                          <a:effectLst/>
                        </a:rPr>
                        <a:t>viables, económicamente rentables y socialmente aceptables tomando en cuenta la normativa ambiental para diferenciar, caracterizar, evaluar, planificar, recomendar y manejar la fauna silvestre de vertebrados y sus hábitats en el contexto de la realidad Latinoamericana</a:t>
                      </a:r>
                      <a:r>
                        <a:rPr lang="es-ES" sz="20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ctr"/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809298"/>
                  </a:ext>
                </a:extLst>
              </a:tr>
              <a:tr h="100412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Competencias</a:t>
                      </a:r>
                      <a:r>
                        <a:rPr lang="en-US" sz="2000" b="1" u="none" strike="noStrike" dirty="0">
                          <a:effectLst/>
                        </a:rPr>
                        <a:t> de la </a:t>
                      </a:r>
                      <a:r>
                        <a:rPr lang="en-US" sz="2000" b="1" u="none" strike="noStrike" dirty="0" err="1">
                          <a:effectLst/>
                        </a:rPr>
                        <a:t>materia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1" u="none" strike="noStrike" dirty="0">
                          <a:effectLst/>
                        </a:rPr>
                        <a:t>Maneja los conceptos </a:t>
                      </a:r>
                      <a:r>
                        <a:rPr lang="es-ES" sz="2000" u="none" strike="noStrike" dirty="0">
                          <a:effectLst/>
                        </a:rPr>
                        <a:t>fundamentales de morfología, evolución, filogenia de vertebrados.  </a:t>
                      </a:r>
                      <a:r>
                        <a:rPr lang="es-ES" sz="2000" b="1" u="none" strike="noStrike" dirty="0">
                          <a:effectLst/>
                        </a:rPr>
                        <a:t>Comprende </a:t>
                      </a:r>
                      <a:r>
                        <a:rPr lang="es-ES" sz="2000" u="none" strike="noStrike" dirty="0">
                          <a:effectLst/>
                        </a:rPr>
                        <a:t>el origen de Región </a:t>
                      </a:r>
                      <a:r>
                        <a:rPr lang="es-ES" sz="2000" u="none" strike="noStrike" dirty="0" err="1">
                          <a:effectLst/>
                        </a:rPr>
                        <a:t>Neotropical</a:t>
                      </a:r>
                      <a:r>
                        <a:rPr lang="es-ES" sz="2000" u="none" strike="noStrike" dirty="0">
                          <a:effectLst/>
                        </a:rPr>
                        <a:t>, la composición y distribución de la fauna y aspectos </a:t>
                      </a:r>
                      <a:r>
                        <a:rPr lang="es-ES" sz="2000" u="none" strike="noStrike" dirty="0" err="1">
                          <a:effectLst/>
                        </a:rPr>
                        <a:t>zoogeográficos</a:t>
                      </a:r>
                      <a:r>
                        <a:rPr lang="es-ES" sz="2000" u="none" strike="noStrike" dirty="0" smtClean="0">
                          <a:effectLst/>
                        </a:rPr>
                        <a:t>.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78998"/>
                  </a:ext>
                </a:extLst>
              </a:tr>
              <a:tr h="896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1" u="none" strike="noStrike" dirty="0">
                          <a:effectLst/>
                        </a:rPr>
                        <a:t>Conoce</a:t>
                      </a:r>
                      <a:r>
                        <a:rPr lang="es-ES" sz="2000" u="none" strike="noStrike" dirty="0">
                          <a:effectLst/>
                        </a:rPr>
                        <a:t> las categorías y la nomenclatura para la clasificación de la fauna de vertebrados y características básicas para la identificación de especies. </a:t>
                      </a:r>
                      <a:endParaRPr lang="es-ES" sz="20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10293"/>
                  </a:ext>
                </a:extLst>
              </a:tr>
              <a:tr h="1192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1" u="none" strike="noStrike" dirty="0" smtClean="0">
                          <a:effectLst/>
                        </a:rPr>
                        <a:t>Aplica </a:t>
                      </a:r>
                      <a:r>
                        <a:rPr lang="es-ES" sz="2000" b="1" u="none" strike="noStrike" dirty="0">
                          <a:effectLst/>
                        </a:rPr>
                        <a:t>métodos </a:t>
                      </a:r>
                      <a:r>
                        <a:rPr lang="es-ES" sz="2000" u="none" strike="noStrike" dirty="0">
                          <a:effectLst/>
                        </a:rPr>
                        <a:t>de investigación </a:t>
                      </a:r>
                      <a:r>
                        <a:rPr lang="es-ES" sz="2000" u="none" strike="noStrike" dirty="0" smtClean="0">
                          <a:effectLst/>
                        </a:rPr>
                        <a:t>(captura</a:t>
                      </a:r>
                      <a:r>
                        <a:rPr lang="es-ES" sz="2000" u="none" strike="noStrike" dirty="0">
                          <a:effectLst/>
                        </a:rPr>
                        <a:t>, marcación, trampeos, muestreos, monitoreo de cacería, trampas cámara, claves de estructura de edad, mapas de distribución y otros</a:t>
                      </a:r>
                      <a:r>
                        <a:rPr lang="es-ES" sz="2000" u="none" strike="noStrike" dirty="0" smtClean="0">
                          <a:effectLst/>
                        </a:rPr>
                        <a:t>).</a:t>
                      </a:r>
                    </a:p>
                    <a:p>
                      <a:pPr algn="l" fontAlgn="t"/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13294"/>
                  </a:ext>
                </a:extLst>
              </a:tr>
              <a:tr h="1163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1" u="none" strike="noStrike" dirty="0">
                          <a:effectLst/>
                        </a:rPr>
                        <a:t>Conoce y diferencia</a:t>
                      </a:r>
                      <a:r>
                        <a:rPr lang="es-ES" sz="2000" u="none" strike="noStrike" dirty="0">
                          <a:effectLst/>
                        </a:rPr>
                        <a:t> la morfología, anatomía, fisiología y caracteres especiales de los </a:t>
                      </a:r>
                      <a:r>
                        <a:rPr lang="es-ES" sz="2000" u="none" strike="noStrike" dirty="0" smtClean="0">
                          <a:effectLst/>
                        </a:rPr>
                        <a:t>grupos </a:t>
                      </a:r>
                      <a:r>
                        <a:rPr lang="es-ES" sz="2000" u="none" strike="noStrike" dirty="0">
                          <a:effectLst/>
                        </a:rPr>
                        <a:t>de la fauna </a:t>
                      </a:r>
                      <a:r>
                        <a:rPr lang="es-ES" sz="2000" u="none" strike="noStrike" dirty="0" smtClean="0">
                          <a:effectLst/>
                        </a:rPr>
                        <a:t>(</a:t>
                      </a:r>
                      <a:r>
                        <a:rPr lang="es-ES" sz="2000" u="none" strike="noStrike" dirty="0">
                          <a:effectLst/>
                        </a:rPr>
                        <a:t>sistema esquelético, muscular, circulatorio, digestivo, respiratorio, urogenital, nervioso, endócrino, órganos de los sentidos </a:t>
                      </a:r>
                      <a:r>
                        <a:rPr lang="es-ES" sz="2000" u="none" strike="noStrike" dirty="0" smtClean="0">
                          <a:effectLst/>
                        </a:rPr>
                        <a:t>)</a:t>
                      </a:r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1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7949"/>
              </p:ext>
            </p:extLst>
          </p:nvPr>
        </p:nvGraphicFramePr>
        <p:xfrm>
          <a:off x="1018902" y="976541"/>
          <a:ext cx="10228218" cy="5016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2">
                  <a:extLst>
                    <a:ext uri="{9D8B030D-6E8A-4147-A177-3AD203B41FA5}">
                      <a16:colId xmlns:a16="http://schemas.microsoft.com/office/drawing/2014/main" val="597010945"/>
                    </a:ext>
                  </a:extLst>
                </a:gridCol>
                <a:gridCol w="7615646">
                  <a:extLst>
                    <a:ext uri="{9D8B030D-6E8A-4147-A177-3AD203B41FA5}">
                      <a16:colId xmlns:a16="http://schemas.microsoft.com/office/drawing/2014/main" val="3296005072"/>
                    </a:ext>
                  </a:extLst>
                </a:gridCol>
              </a:tblGrid>
              <a:tr h="721632">
                <a:tc>
                  <a:txBody>
                    <a:bodyPr/>
                    <a:lstStyle/>
                    <a:p>
                      <a:pPr algn="l" fontAlgn="ctr"/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2000" b="1" u="none" strike="noStrike" dirty="0" err="1" smtClean="0">
                          <a:effectLst/>
                        </a:rPr>
                        <a:t>Organización</a:t>
                      </a:r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20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s-ES" sz="2000" u="none" strike="noStrike" dirty="0" smtClean="0">
                          <a:effectLst/>
                        </a:rPr>
                        <a:t>Clases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teóricas, prácticas, salidas de campo, etc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.</a:t>
                      </a:r>
                    </a:p>
                    <a:p>
                      <a:pPr algn="l" fontAlgn="t"/>
                      <a:endParaRPr lang="es-ES" sz="2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46410"/>
                  </a:ext>
                </a:extLst>
              </a:tr>
              <a:tr h="766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 smtClean="0">
                          <a:effectLst/>
                        </a:rPr>
                        <a:t>Métodos</a:t>
                      </a:r>
                      <a:r>
                        <a:rPr lang="en-US" sz="2000" b="1" u="none" strike="noStrike" dirty="0" smtClean="0">
                          <a:effectLst/>
                        </a:rPr>
                        <a:t> y 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Estrategias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34" marR="8734" marT="87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u="none" strike="noStrike" dirty="0" smtClean="0">
                          <a:effectLst/>
                        </a:rPr>
                        <a:t>Propuesta de trabajo de campo en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base a una demanda (comunidad, área protegida, municipio, etc.)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la</a:t>
                      </a:r>
                      <a:r>
                        <a:rPr lang="es-BO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diferencia </a:t>
                      </a:r>
                      <a:r>
                        <a:rPr lang="es-BO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número de </a:t>
                      </a:r>
                      <a:r>
                        <a:rPr lang="es-BO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especies de aves encontradas en la ribera del rio y en los chacos </a:t>
                      </a:r>
                      <a:r>
                        <a:rPr lang="es-BO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comunidad El Cóndor</a:t>
                      </a:r>
                      <a:r>
                        <a:rPr lang="es-BO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la diversidad y frecuencia de avistamiento de mamíferos silvestres en sitios con diferentes niveles de actividad humana en el derecho de vía del gasoducto Bolivia-Brasil tramo </a:t>
                      </a:r>
                      <a:r>
                        <a:rPr lang="es-BO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Parque Nacional </a:t>
                      </a:r>
                      <a:r>
                        <a:rPr lang="es-BO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Kaa</a:t>
                      </a:r>
                      <a:r>
                        <a:rPr lang="es-BO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Iya</a:t>
                      </a:r>
                      <a:r>
                        <a:rPr lang="es-BO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34" marR="8734" marT="873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1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4945"/>
            <a:ext cx="12192000" cy="4578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BO" sz="2400" b="1" dirty="0" smtClean="0"/>
              <a:t>Diseño de estudio, toma de </a:t>
            </a:r>
            <a:r>
              <a:rPr lang="es-BO" sz="2400" b="1" dirty="0" smtClean="0"/>
              <a:t>datos</a:t>
            </a:r>
            <a:endParaRPr lang="en-U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1783" y="2195947"/>
            <a:ext cx="3837603" cy="28782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7757" r="10445" b="7384"/>
          <a:stretch/>
        </p:blipFill>
        <p:spPr>
          <a:xfrm rot="5400000">
            <a:off x="2087833" y="2358164"/>
            <a:ext cx="3849175" cy="25385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t="-1" r="565" b="205"/>
          <a:stretch/>
        </p:blipFill>
        <p:spPr>
          <a:xfrm>
            <a:off x="8328064" y="2040550"/>
            <a:ext cx="3776405" cy="33180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2409" y="2320258"/>
            <a:ext cx="3469154" cy="26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5" y="2601134"/>
            <a:ext cx="5289957" cy="2975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27" y="2573383"/>
            <a:ext cx="5349725" cy="30092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0" y="2605090"/>
            <a:ext cx="457199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858969"/>
            <a:ext cx="7197634" cy="53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9525" y="1378067"/>
            <a:ext cx="3722914" cy="279218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8895"/>
          <a:stretch/>
        </p:blipFill>
        <p:spPr>
          <a:xfrm rot="5400000">
            <a:off x="2944347" y="1192226"/>
            <a:ext cx="3198698" cy="2616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18" y="4113458"/>
            <a:ext cx="3614764" cy="27110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34" y="4100395"/>
            <a:ext cx="3632181" cy="27241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06" y="1938885"/>
            <a:ext cx="3720777" cy="279058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05" y="1908485"/>
            <a:ext cx="3534480" cy="265086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" y="392182"/>
            <a:ext cx="12192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BO" sz="2400" b="1" dirty="0" smtClean="0"/>
              <a:t>Sistematización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8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637</Words>
  <Application>Microsoft Office PowerPoint</Application>
  <PresentationFormat>Panorámica</PresentationFormat>
  <Paragraphs>59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La formación en biología con enfoque de competencias  </vt:lpstr>
      <vt:lpstr>Presentación de PowerPoint</vt:lpstr>
      <vt:lpstr>Presentación de PowerPoint</vt:lpstr>
      <vt:lpstr>Presentación de PowerPoint</vt:lpstr>
      <vt:lpstr>Presentación de PowerPoint</vt:lpstr>
      <vt:lpstr>Diseño de estudio, toma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cuentes tu experiencia, cuáles son las lecciones aprendidas y que prácticas académicas te han resultado exitosas en la aplicación de este enfoque. </dc:title>
  <dc:creator>Coordinador</dc:creator>
  <cp:lastModifiedBy>Coordinador</cp:lastModifiedBy>
  <cp:revision>72</cp:revision>
  <dcterms:created xsi:type="dcterms:W3CDTF">2019-04-07T15:03:19Z</dcterms:created>
  <dcterms:modified xsi:type="dcterms:W3CDTF">2019-04-10T04:13:50Z</dcterms:modified>
</cp:coreProperties>
</file>