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Lst>
  <p:sldSz cx="9144000" cy="6858000" type="screen4x3"/>
  <p:notesSz cx="7315200" cy="96012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3333CC"/>
    <a:srgbClr val="FF6600"/>
    <a:srgbClr val="339966"/>
    <a:srgbClr val="3399FF"/>
    <a:srgbClr val="FFFFCC"/>
    <a:srgbClr val="00FF00"/>
    <a:srgbClr val="FF99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2825E-CD8C-448B-85C6-1562CC4BCBE2}" type="doc">
      <dgm:prSet loTypeId="urn:microsoft.com/office/officeart/2005/8/layout/chevron2" loCatId="process" qsTypeId="urn:microsoft.com/office/officeart/2005/8/quickstyle/3d5" qsCatId="3D" csTypeId="urn:microsoft.com/office/officeart/2005/8/colors/accent1_2" csCatId="accent1" phldr="1"/>
      <dgm:spPr/>
      <dgm:t>
        <a:bodyPr/>
        <a:lstStyle/>
        <a:p>
          <a:endParaRPr lang="es-CR"/>
        </a:p>
      </dgm:t>
    </dgm:pt>
    <dgm:pt modelId="{8D76C441-03B8-4E4F-A3D7-831F2C8ECD51}">
      <dgm:prSet phldrT="[Texto]"/>
      <dgm:spPr>
        <a:solidFill>
          <a:srgbClr val="00FF00"/>
        </a:solidFill>
      </dgm:spPr>
      <dgm:t>
        <a:bodyPr/>
        <a:lstStyle/>
        <a:p>
          <a:r>
            <a:rPr lang="es-CR" b="1" dirty="0" smtClean="0">
              <a:solidFill>
                <a:schemeClr val="tx1"/>
              </a:solidFill>
            </a:rPr>
            <a:t>Objetivo</a:t>
          </a:r>
          <a:endParaRPr lang="es-CR" b="1" dirty="0">
            <a:solidFill>
              <a:schemeClr val="tx1"/>
            </a:solidFill>
          </a:endParaRPr>
        </a:p>
      </dgm:t>
    </dgm:pt>
    <dgm:pt modelId="{581A38FE-BBD9-428F-AC38-91EDDDD08414}" type="parTrans" cxnId="{B1646E03-835E-4766-8F0D-D22AEEDC480C}">
      <dgm:prSet/>
      <dgm:spPr/>
      <dgm:t>
        <a:bodyPr/>
        <a:lstStyle/>
        <a:p>
          <a:endParaRPr lang="es-CR"/>
        </a:p>
      </dgm:t>
    </dgm:pt>
    <dgm:pt modelId="{65D3B485-D34B-418A-981C-2248F27FA364}" type="sibTrans" cxnId="{B1646E03-835E-4766-8F0D-D22AEEDC480C}">
      <dgm:prSet/>
      <dgm:spPr/>
      <dgm:t>
        <a:bodyPr/>
        <a:lstStyle/>
        <a:p>
          <a:endParaRPr lang="es-CR"/>
        </a:p>
      </dgm:t>
    </dgm:pt>
    <dgm:pt modelId="{D44A29A7-6A84-4204-B59C-95F7D550C5DD}">
      <dgm:prSet phldrT="[Texto]"/>
      <dgm:spPr/>
      <dgm:t>
        <a:bodyPr/>
        <a:lstStyle/>
        <a:p>
          <a:pPr algn="just"/>
          <a:r>
            <a:rPr lang="es-CR" dirty="0" smtClean="0"/>
            <a:t>Generar registros que cuantifiquen los Beneficios y los Costos del Proyecto Ambiental </a:t>
          </a:r>
          <a:endParaRPr lang="es-CR" dirty="0"/>
        </a:p>
      </dgm:t>
    </dgm:pt>
    <dgm:pt modelId="{08175CF4-0310-4255-965C-FF6A05D036AA}" type="parTrans" cxnId="{9E447718-2DE9-4458-87BB-E836771426CA}">
      <dgm:prSet/>
      <dgm:spPr/>
      <dgm:t>
        <a:bodyPr/>
        <a:lstStyle/>
        <a:p>
          <a:endParaRPr lang="es-CR"/>
        </a:p>
      </dgm:t>
    </dgm:pt>
    <dgm:pt modelId="{DB04F91E-D6D4-476E-9962-ADF0E2970BA3}" type="sibTrans" cxnId="{9E447718-2DE9-4458-87BB-E836771426CA}">
      <dgm:prSet/>
      <dgm:spPr/>
      <dgm:t>
        <a:bodyPr/>
        <a:lstStyle/>
        <a:p>
          <a:endParaRPr lang="es-CR"/>
        </a:p>
      </dgm:t>
    </dgm:pt>
    <dgm:pt modelId="{5FF8793E-93B2-477B-98C4-5AB691BF4E56}">
      <dgm:prSet phldrT="[Texto]"/>
      <dgm:spPr>
        <a:solidFill>
          <a:srgbClr val="FF0000"/>
        </a:solidFill>
      </dgm:spPr>
      <dgm:t>
        <a:bodyPr/>
        <a:lstStyle/>
        <a:p>
          <a:r>
            <a:rPr lang="es-CR" b="1" dirty="0" smtClean="0">
              <a:solidFill>
                <a:schemeClr val="tx1"/>
              </a:solidFill>
            </a:rPr>
            <a:t>Indicadores</a:t>
          </a:r>
          <a:endParaRPr lang="es-CR" b="1" dirty="0">
            <a:solidFill>
              <a:schemeClr val="tx1"/>
            </a:solidFill>
          </a:endParaRPr>
        </a:p>
      </dgm:t>
    </dgm:pt>
    <dgm:pt modelId="{54F3D9A8-2026-4C44-B412-9CC44411BACD}" type="parTrans" cxnId="{5EDAA3D5-1214-473C-86B2-A47910151DAC}">
      <dgm:prSet/>
      <dgm:spPr/>
      <dgm:t>
        <a:bodyPr/>
        <a:lstStyle/>
        <a:p>
          <a:endParaRPr lang="es-CR"/>
        </a:p>
      </dgm:t>
    </dgm:pt>
    <dgm:pt modelId="{E546874B-0EE2-4F0A-A320-85FE045C8EAE}" type="sibTrans" cxnId="{5EDAA3D5-1214-473C-86B2-A47910151DAC}">
      <dgm:prSet/>
      <dgm:spPr/>
      <dgm:t>
        <a:bodyPr/>
        <a:lstStyle/>
        <a:p>
          <a:endParaRPr lang="es-CR"/>
        </a:p>
      </dgm:t>
    </dgm:pt>
    <dgm:pt modelId="{3D1F5AB7-E687-42C4-BBBA-E587519852BF}">
      <dgm:prSet phldrT="[Texto]"/>
      <dgm:spPr/>
      <dgm:t>
        <a:bodyPr/>
        <a:lstStyle/>
        <a:p>
          <a:r>
            <a:rPr lang="es-CR" dirty="0" smtClean="0"/>
            <a:t>Se deben buscar indicadores Financieros como la TIR o el VAN  (ambos “Indicadores Verdes”)</a:t>
          </a:r>
          <a:endParaRPr lang="es-CR" dirty="0"/>
        </a:p>
      </dgm:t>
    </dgm:pt>
    <dgm:pt modelId="{68BD5E0E-759E-43AC-87CE-F862121219E9}" type="parTrans" cxnId="{3D428BFB-3A3B-45B5-BE34-1D0C8C423774}">
      <dgm:prSet/>
      <dgm:spPr/>
      <dgm:t>
        <a:bodyPr/>
        <a:lstStyle/>
        <a:p>
          <a:endParaRPr lang="es-CR"/>
        </a:p>
      </dgm:t>
    </dgm:pt>
    <dgm:pt modelId="{A0D3AF82-9717-4BAD-AEEC-CAB4405BAD64}" type="sibTrans" cxnId="{3D428BFB-3A3B-45B5-BE34-1D0C8C423774}">
      <dgm:prSet/>
      <dgm:spPr/>
      <dgm:t>
        <a:bodyPr/>
        <a:lstStyle/>
        <a:p>
          <a:endParaRPr lang="es-CR"/>
        </a:p>
      </dgm:t>
    </dgm:pt>
    <dgm:pt modelId="{47030A04-F562-4617-8E8F-CD07B3DCA8B9}">
      <dgm:prSet phldrT="[Texto]"/>
      <dgm:spPr>
        <a:solidFill>
          <a:srgbClr val="FFFFCC"/>
        </a:solidFill>
      </dgm:spPr>
      <dgm:t>
        <a:bodyPr/>
        <a:lstStyle/>
        <a:p>
          <a:r>
            <a:rPr lang="es-CR" b="1" dirty="0" smtClean="0">
              <a:solidFill>
                <a:schemeClr val="tx1"/>
              </a:solidFill>
            </a:rPr>
            <a:t>Ambiente</a:t>
          </a:r>
          <a:endParaRPr lang="es-CR" b="1" dirty="0">
            <a:solidFill>
              <a:schemeClr val="tx1"/>
            </a:solidFill>
          </a:endParaRPr>
        </a:p>
      </dgm:t>
    </dgm:pt>
    <dgm:pt modelId="{88092C6A-FAE6-4909-A27C-66603BAABB7F}" type="parTrans" cxnId="{04DC6C9A-4937-4CD2-BCAD-983D09A74C86}">
      <dgm:prSet/>
      <dgm:spPr/>
      <dgm:t>
        <a:bodyPr/>
        <a:lstStyle/>
        <a:p>
          <a:endParaRPr lang="es-CR"/>
        </a:p>
      </dgm:t>
    </dgm:pt>
    <dgm:pt modelId="{30F3595A-5588-40B7-B8D1-8A714A2F0A28}" type="sibTrans" cxnId="{04DC6C9A-4937-4CD2-BCAD-983D09A74C86}">
      <dgm:prSet/>
      <dgm:spPr/>
      <dgm:t>
        <a:bodyPr/>
        <a:lstStyle/>
        <a:p>
          <a:endParaRPr lang="es-CR"/>
        </a:p>
      </dgm:t>
    </dgm:pt>
    <dgm:pt modelId="{07BC83FC-5120-4C6E-A4B0-AD91DDD4A5D4}">
      <dgm:prSet phldrT="[Texto]"/>
      <dgm:spPr/>
      <dgm:t>
        <a:bodyPr/>
        <a:lstStyle/>
        <a:p>
          <a:r>
            <a:rPr lang="es-CR" dirty="0" smtClean="0"/>
            <a:t>Se debe tomar en cuenta los efectos externos causados al ambiente </a:t>
          </a:r>
          <a:endParaRPr lang="es-CR" dirty="0"/>
        </a:p>
      </dgm:t>
    </dgm:pt>
    <dgm:pt modelId="{F926F501-7518-49C7-98E9-7440758F85F0}" type="parTrans" cxnId="{8EDFDBAE-5138-483C-822F-412C390C04BF}">
      <dgm:prSet/>
      <dgm:spPr/>
      <dgm:t>
        <a:bodyPr/>
        <a:lstStyle/>
        <a:p>
          <a:endParaRPr lang="es-CR"/>
        </a:p>
      </dgm:t>
    </dgm:pt>
    <dgm:pt modelId="{EA0483DB-9E6B-44E3-A15B-CDD65034834C}" type="sibTrans" cxnId="{8EDFDBAE-5138-483C-822F-412C390C04BF}">
      <dgm:prSet/>
      <dgm:spPr/>
      <dgm:t>
        <a:bodyPr/>
        <a:lstStyle/>
        <a:p>
          <a:endParaRPr lang="es-CR"/>
        </a:p>
      </dgm:t>
    </dgm:pt>
    <dgm:pt modelId="{C7BE95A8-D873-4886-BA26-11079DD6109B}" type="pres">
      <dgm:prSet presAssocID="{BE62825E-CD8C-448B-85C6-1562CC4BCBE2}" presName="linearFlow" presStyleCnt="0">
        <dgm:presLayoutVars>
          <dgm:dir/>
          <dgm:animLvl val="lvl"/>
          <dgm:resizeHandles val="exact"/>
        </dgm:presLayoutVars>
      </dgm:prSet>
      <dgm:spPr/>
      <dgm:t>
        <a:bodyPr/>
        <a:lstStyle/>
        <a:p>
          <a:endParaRPr lang="es-CR"/>
        </a:p>
      </dgm:t>
    </dgm:pt>
    <dgm:pt modelId="{92878A56-CD32-45F8-A5A0-88CC9440EBCB}" type="pres">
      <dgm:prSet presAssocID="{8D76C441-03B8-4E4F-A3D7-831F2C8ECD51}" presName="composite" presStyleCnt="0"/>
      <dgm:spPr/>
    </dgm:pt>
    <dgm:pt modelId="{55CEC9C3-3713-48EA-A72F-2D42ACFC0934}" type="pres">
      <dgm:prSet presAssocID="{8D76C441-03B8-4E4F-A3D7-831F2C8ECD51}" presName="parentText" presStyleLbl="alignNode1" presStyleIdx="0" presStyleCnt="3">
        <dgm:presLayoutVars>
          <dgm:chMax val="1"/>
          <dgm:bulletEnabled val="1"/>
        </dgm:presLayoutVars>
      </dgm:prSet>
      <dgm:spPr/>
      <dgm:t>
        <a:bodyPr/>
        <a:lstStyle/>
        <a:p>
          <a:endParaRPr lang="es-CR"/>
        </a:p>
      </dgm:t>
    </dgm:pt>
    <dgm:pt modelId="{FA8C609A-3852-4FDC-A300-0F3C0C3BD932}" type="pres">
      <dgm:prSet presAssocID="{8D76C441-03B8-4E4F-A3D7-831F2C8ECD51}" presName="descendantText" presStyleLbl="alignAcc1" presStyleIdx="0" presStyleCnt="3" custLinFactNeighborX="-769" custLinFactNeighborY="-7527">
        <dgm:presLayoutVars>
          <dgm:bulletEnabled val="1"/>
        </dgm:presLayoutVars>
      </dgm:prSet>
      <dgm:spPr/>
      <dgm:t>
        <a:bodyPr/>
        <a:lstStyle/>
        <a:p>
          <a:endParaRPr lang="es-CR"/>
        </a:p>
      </dgm:t>
    </dgm:pt>
    <dgm:pt modelId="{578533AE-3CF1-40EE-8A6A-FC6A03994EBB}" type="pres">
      <dgm:prSet presAssocID="{65D3B485-D34B-418A-981C-2248F27FA364}" presName="sp" presStyleCnt="0"/>
      <dgm:spPr/>
    </dgm:pt>
    <dgm:pt modelId="{332CCF30-73A9-4779-BF3D-B05308A14C07}" type="pres">
      <dgm:prSet presAssocID="{5FF8793E-93B2-477B-98C4-5AB691BF4E56}" presName="composite" presStyleCnt="0"/>
      <dgm:spPr/>
    </dgm:pt>
    <dgm:pt modelId="{D0E6F266-5912-4311-B75D-686CF3668734}" type="pres">
      <dgm:prSet presAssocID="{5FF8793E-93B2-477B-98C4-5AB691BF4E56}" presName="parentText" presStyleLbl="alignNode1" presStyleIdx="1" presStyleCnt="3">
        <dgm:presLayoutVars>
          <dgm:chMax val="1"/>
          <dgm:bulletEnabled val="1"/>
        </dgm:presLayoutVars>
      </dgm:prSet>
      <dgm:spPr/>
      <dgm:t>
        <a:bodyPr/>
        <a:lstStyle/>
        <a:p>
          <a:endParaRPr lang="es-CR"/>
        </a:p>
      </dgm:t>
    </dgm:pt>
    <dgm:pt modelId="{90637482-9987-450C-B615-0D7DB870C557}" type="pres">
      <dgm:prSet presAssocID="{5FF8793E-93B2-477B-98C4-5AB691BF4E56}" presName="descendantText" presStyleLbl="alignAcc1" presStyleIdx="1" presStyleCnt="3">
        <dgm:presLayoutVars>
          <dgm:bulletEnabled val="1"/>
        </dgm:presLayoutVars>
      </dgm:prSet>
      <dgm:spPr/>
      <dgm:t>
        <a:bodyPr/>
        <a:lstStyle/>
        <a:p>
          <a:endParaRPr lang="es-CR"/>
        </a:p>
      </dgm:t>
    </dgm:pt>
    <dgm:pt modelId="{ADFE7B99-95F1-4A2A-9AE9-A165DFF24E51}" type="pres">
      <dgm:prSet presAssocID="{E546874B-0EE2-4F0A-A320-85FE045C8EAE}" presName="sp" presStyleCnt="0"/>
      <dgm:spPr/>
    </dgm:pt>
    <dgm:pt modelId="{2F637B4D-F47F-4AFB-A5AC-1CFC3924E27C}" type="pres">
      <dgm:prSet presAssocID="{47030A04-F562-4617-8E8F-CD07B3DCA8B9}" presName="composite" presStyleCnt="0"/>
      <dgm:spPr/>
    </dgm:pt>
    <dgm:pt modelId="{CCBF1C68-D025-4C4C-B7BA-6453CAF6F017}" type="pres">
      <dgm:prSet presAssocID="{47030A04-F562-4617-8E8F-CD07B3DCA8B9}" presName="parentText" presStyleLbl="alignNode1" presStyleIdx="2" presStyleCnt="3">
        <dgm:presLayoutVars>
          <dgm:chMax val="1"/>
          <dgm:bulletEnabled val="1"/>
        </dgm:presLayoutVars>
      </dgm:prSet>
      <dgm:spPr/>
      <dgm:t>
        <a:bodyPr/>
        <a:lstStyle/>
        <a:p>
          <a:endParaRPr lang="es-CR"/>
        </a:p>
      </dgm:t>
    </dgm:pt>
    <dgm:pt modelId="{593238D4-4F2A-49ED-94F9-E1E653AC3047}" type="pres">
      <dgm:prSet presAssocID="{47030A04-F562-4617-8E8F-CD07B3DCA8B9}" presName="descendantText" presStyleLbl="alignAcc1" presStyleIdx="2" presStyleCnt="3">
        <dgm:presLayoutVars>
          <dgm:bulletEnabled val="1"/>
        </dgm:presLayoutVars>
      </dgm:prSet>
      <dgm:spPr/>
      <dgm:t>
        <a:bodyPr/>
        <a:lstStyle/>
        <a:p>
          <a:endParaRPr lang="es-CR"/>
        </a:p>
      </dgm:t>
    </dgm:pt>
  </dgm:ptLst>
  <dgm:cxnLst>
    <dgm:cxn modelId="{9E447718-2DE9-4458-87BB-E836771426CA}" srcId="{8D76C441-03B8-4E4F-A3D7-831F2C8ECD51}" destId="{D44A29A7-6A84-4204-B59C-95F7D550C5DD}" srcOrd="0" destOrd="0" parTransId="{08175CF4-0310-4255-965C-FF6A05D036AA}" sibTransId="{DB04F91E-D6D4-476E-9962-ADF0E2970BA3}"/>
    <dgm:cxn modelId="{33545F31-1208-4EC0-B8D5-DF4512C62689}" type="presOf" srcId="{47030A04-F562-4617-8E8F-CD07B3DCA8B9}" destId="{CCBF1C68-D025-4C4C-B7BA-6453CAF6F017}" srcOrd="0" destOrd="0" presId="urn:microsoft.com/office/officeart/2005/8/layout/chevron2"/>
    <dgm:cxn modelId="{04DC6C9A-4937-4CD2-BCAD-983D09A74C86}" srcId="{BE62825E-CD8C-448B-85C6-1562CC4BCBE2}" destId="{47030A04-F562-4617-8E8F-CD07B3DCA8B9}" srcOrd="2" destOrd="0" parTransId="{88092C6A-FAE6-4909-A27C-66603BAABB7F}" sibTransId="{30F3595A-5588-40B7-B8D1-8A714A2F0A28}"/>
    <dgm:cxn modelId="{DB12BF89-6D03-4D91-89ED-B8A013A2E520}" type="presOf" srcId="{8D76C441-03B8-4E4F-A3D7-831F2C8ECD51}" destId="{55CEC9C3-3713-48EA-A72F-2D42ACFC0934}" srcOrd="0" destOrd="0" presId="urn:microsoft.com/office/officeart/2005/8/layout/chevron2"/>
    <dgm:cxn modelId="{5EDAA3D5-1214-473C-86B2-A47910151DAC}" srcId="{BE62825E-CD8C-448B-85C6-1562CC4BCBE2}" destId="{5FF8793E-93B2-477B-98C4-5AB691BF4E56}" srcOrd="1" destOrd="0" parTransId="{54F3D9A8-2026-4C44-B412-9CC44411BACD}" sibTransId="{E546874B-0EE2-4F0A-A320-85FE045C8EAE}"/>
    <dgm:cxn modelId="{5F446E41-7292-4DB8-9D00-9485CB64772D}" type="presOf" srcId="{07BC83FC-5120-4C6E-A4B0-AD91DDD4A5D4}" destId="{593238D4-4F2A-49ED-94F9-E1E653AC3047}" srcOrd="0" destOrd="0" presId="urn:microsoft.com/office/officeart/2005/8/layout/chevron2"/>
    <dgm:cxn modelId="{B92158DB-0EDF-4747-8898-E5101C0010E3}" type="presOf" srcId="{D44A29A7-6A84-4204-B59C-95F7D550C5DD}" destId="{FA8C609A-3852-4FDC-A300-0F3C0C3BD932}" srcOrd="0" destOrd="0" presId="urn:microsoft.com/office/officeart/2005/8/layout/chevron2"/>
    <dgm:cxn modelId="{1BE78B4D-AFFA-4DF5-B4D7-52D83256F110}" type="presOf" srcId="{BE62825E-CD8C-448B-85C6-1562CC4BCBE2}" destId="{C7BE95A8-D873-4886-BA26-11079DD6109B}" srcOrd="0" destOrd="0" presId="urn:microsoft.com/office/officeart/2005/8/layout/chevron2"/>
    <dgm:cxn modelId="{90919D44-70A4-4784-A0EF-0FE0077EFEBA}" type="presOf" srcId="{5FF8793E-93B2-477B-98C4-5AB691BF4E56}" destId="{D0E6F266-5912-4311-B75D-686CF3668734}" srcOrd="0" destOrd="0" presId="urn:microsoft.com/office/officeart/2005/8/layout/chevron2"/>
    <dgm:cxn modelId="{3D428BFB-3A3B-45B5-BE34-1D0C8C423774}" srcId="{5FF8793E-93B2-477B-98C4-5AB691BF4E56}" destId="{3D1F5AB7-E687-42C4-BBBA-E587519852BF}" srcOrd="0" destOrd="0" parTransId="{68BD5E0E-759E-43AC-87CE-F862121219E9}" sibTransId="{A0D3AF82-9717-4BAD-AEEC-CAB4405BAD64}"/>
    <dgm:cxn modelId="{E6128C55-FEDA-490B-9AB8-0E5B8AA2364E}" type="presOf" srcId="{3D1F5AB7-E687-42C4-BBBA-E587519852BF}" destId="{90637482-9987-450C-B615-0D7DB870C557}" srcOrd="0" destOrd="0" presId="urn:microsoft.com/office/officeart/2005/8/layout/chevron2"/>
    <dgm:cxn modelId="{B1646E03-835E-4766-8F0D-D22AEEDC480C}" srcId="{BE62825E-CD8C-448B-85C6-1562CC4BCBE2}" destId="{8D76C441-03B8-4E4F-A3D7-831F2C8ECD51}" srcOrd="0" destOrd="0" parTransId="{581A38FE-BBD9-428F-AC38-91EDDDD08414}" sibTransId="{65D3B485-D34B-418A-981C-2248F27FA364}"/>
    <dgm:cxn modelId="{8EDFDBAE-5138-483C-822F-412C390C04BF}" srcId="{47030A04-F562-4617-8E8F-CD07B3DCA8B9}" destId="{07BC83FC-5120-4C6E-A4B0-AD91DDD4A5D4}" srcOrd="0" destOrd="0" parTransId="{F926F501-7518-49C7-98E9-7440758F85F0}" sibTransId="{EA0483DB-9E6B-44E3-A15B-CDD65034834C}"/>
    <dgm:cxn modelId="{06397898-3100-48F0-B69B-409AD829C9D2}" type="presParOf" srcId="{C7BE95A8-D873-4886-BA26-11079DD6109B}" destId="{92878A56-CD32-45F8-A5A0-88CC9440EBCB}" srcOrd="0" destOrd="0" presId="urn:microsoft.com/office/officeart/2005/8/layout/chevron2"/>
    <dgm:cxn modelId="{41569377-A243-4794-9717-71EEEBBC063C}" type="presParOf" srcId="{92878A56-CD32-45F8-A5A0-88CC9440EBCB}" destId="{55CEC9C3-3713-48EA-A72F-2D42ACFC0934}" srcOrd="0" destOrd="0" presId="urn:microsoft.com/office/officeart/2005/8/layout/chevron2"/>
    <dgm:cxn modelId="{70C7E62A-AD52-4C6C-A4D2-595A0D5E40AA}" type="presParOf" srcId="{92878A56-CD32-45F8-A5A0-88CC9440EBCB}" destId="{FA8C609A-3852-4FDC-A300-0F3C0C3BD932}" srcOrd="1" destOrd="0" presId="urn:microsoft.com/office/officeart/2005/8/layout/chevron2"/>
    <dgm:cxn modelId="{CC46275D-4793-460F-AD83-18B6C06F426C}" type="presParOf" srcId="{C7BE95A8-D873-4886-BA26-11079DD6109B}" destId="{578533AE-3CF1-40EE-8A6A-FC6A03994EBB}" srcOrd="1" destOrd="0" presId="urn:microsoft.com/office/officeart/2005/8/layout/chevron2"/>
    <dgm:cxn modelId="{88092965-07EB-4DB2-A4BC-4022080DECBA}" type="presParOf" srcId="{C7BE95A8-D873-4886-BA26-11079DD6109B}" destId="{332CCF30-73A9-4779-BF3D-B05308A14C07}" srcOrd="2" destOrd="0" presId="urn:microsoft.com/office/officeart/2005/8/layout/chevron2"/>
    <dgm:cxn modelId="{40DACE8A-C138-4200-94CE-17DB8EA56190}" type="presParOf" srcId="{332CCF30-73A9-4779-BF3D-B05308A14C07}" destId="{D0E6F266-5912-4311-B75D-686CF3668734}" srcOrd="0" destOrd="0" presId="urn:microsoft.com/office/officeart/2005/8/layout/chevron2"/>
    <dgm:cxn modelId="{71C69F9B-7968-40CE-8E14-8069E4B40664}" type="presParOf" srcId="{332CCF30-73A9-4779-BF3D-B05308A14C07}" destId="{90637482-9987-450C-B615-0D7DB870C557}" srcOrd="1" destOrd="0" presId="urn:microsoft.com/office/officeart/2005/8/layout/chevron2"/>
    <dgm:cxn modelId="{3D21C70B-BEF2-441A-B381-A9DDD2548409}" type="presParOf" srcId="{C7BE95A8-D873-4886-BA26-11079DD6109B}" destId="{ADFE7B99-95F1-4A2A-9AE9-A165DFF24E51}" srcOrd="3" destOrd="0" presId="urn:microsoft.com/office/officeart/2005/8/layout/chevron2"/>
    <dgm:cxn modelId="{A8A10133-6914-4B19-BED8-DBB1A53166DF}" type="presParOf" srcId="{C7BE95A8-D873-4886-BA26-11079DD6109B}" destId="{2F637B4D-F47F-4AFB-A5AC-1CFC3924E27C}" srcOrd="4" destOrd="0" presId="urn:microsoft.com/office/officeart/2005/8/layout/chevron2"/>
    <dgm:cxn modelId="{42674CC8-1987-456C-A75C-6A98C8150F3C}" type="presParOf" srcId="{2F637B4D-F47F-4AFB-A5AC-1CFC3924E27C}" destId="{CCBF1C68-D025-4C4C-B7BA-6453CAF6F017}" srcOrd="0" destOrd="0" presId="urn:microsoft.com/office/officeart/2005/8/layout/chevron2"/>
    <dgm:cxn modelId="{D08001C6-6081-4ECB-BBB9-EA2AEE36EEC3}" type="presParOf" srcId="{2F637B4D-F47F-4AFB-A5AC-1CFC3924E27C}" destId="{593238D4-4F2A-49ED-94F9-E1E653AC304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795428-FCCE-4F17-82E5-36DC5AD8B54D}" type="doc">
      <dgm:prSet loTypeId="urn:microsoft.com/office/officeart/2005/8/layout/vList3" loCatId="list" qsTypeId="urn:microsoft.com/office/officeart/2005/8/quickstyle/simple1" qsCatId="simple" csTypeId="urn:microsoft.com/office/officeart/2005/8/colors/accent1_2" csCatId="accent1" phldr="1"/>
      <dgm:spPr/>
    </dgm:pt>
    <dgm:pt modelId="{1D6F5FD3-9102-4791-909F-3B91F7652853}">
      <dgm:prSet phldrT="[Texto]"/>
      <dgm:spPr>
        <a:solidFill>
          <a:srgbClr val="00FF00"/>
        </a:solidFill>
      </dgm:spPr>
      <dgm:t>
        <a:bodyPr/>
        <a:lstStyle/>
        <a:p>
          <a:r>
            <a:rPr lang="es-CR" b="1" dirty="0" smtClean="0">
              <a:solidFill>
                <a:schemeClr val="tx1"/>
              </a:solidFill>
            </a:rPr>
            <a:t>Costo Económico (CE) </a:t>
          </a:r>
          <a:endParaRPr lang="es-CR" b="1" dirty="0">
            <a:solidFill>
              <a:schemeClr val="tx1"/>
            </a:solidFill>
          </a:endParaRPr>
        </a:p>
      </dgm:t>
    </dgm:pt>
    <dgm:pt modelId="{E9146206-50BB-428E-97D8-9115591D8544}" type="parTrans" cxnId="{1C342113-A509-4693-A767-A3979FC4279C}">
      <dgm:prSet/>
      <dgm:spPr/>
      <dgm:t>
        <a:bodyPr/>
        <a:lstStyle/>
        <a:p>
          <a:endParaRPr lang="es-CR"/>
        </a:p>
      </dgm:t>
    </dgm:pt>
    <dgm:pt modelId="{312F5397-BAFB-45FA-A632-559702F4FD8D}" type="sibTrans" cxnId="{1C342113-A509-4693-A767-A3979FC4279C}">
      <dgm:prSet/>
      <dgm:spPr/>
      <dgm:t>
        <a:bodyPr/>
        <a:lstStyle/>
        <a:p>
          <a:endParaRPr lang="es-CR"/>
        </a:p>
      </dgm:t>
    </dgm:pt>
    <dgm:pt modelId="{7C528F16-091D-4287-98A8-201FA9654F55}">
      <dgm:prSet phldrT="[Texto]"/>
      <dgm:spPr>
        <a:solidFill>
          <a:srgbClr val="FF6600"/>
        </a:solidFill>
      </dgm:spPr>
      <dgm:t>
        <a:bodyPr/>
        <a:lstStyle/>
        <a:p>
          <a:r>
            <a:rPr lang="es-CR" b="1" dirty="0" smtClean="0">
              <a:solidFill>
                <a:schemeClr val="tx1"/>
              </a:solidFill>
            </a:rPr>
            <a:t>Costo Ambiental del proyecto (CA). Se valoran los Aspectos Ambientales Significativos</a:t>
          </a:r>
          <a:endParaRPr lang="es-CR" b="1" dirty="0">
            <a:solidFill>
              <a:schemeClr val="tx1"/>
            </a:solidFill>
          </a:endParaRPr>
        </a:p>
      </dgm:t>
    </dgm:pt>
    <dgm:pt modelId="{0C8DB945-653B-4586-AC3C-967F586E9D71}" type="parTrans" cxnId="{7B994B9E-B045-4F29-A261-825140E2A91E}">
      <dgm:prSet/>
      <dgm:spPr/>
      <dgm:t>
        <a:bodyPr/>
        <a:lstStyle/>
        <a:p>
          <a:endParaRPr lang="es-CR"/>
        </a:p>
      </dgm:t>
    </dgm:pt>
    <dgm:pt modelId="{E92C6C2C-5E3D-48C7-9C77-5F1C2425A9E7}" type="sibTrans" cxnId="{7B994B9E-B045-4F29-A261-825140E2A91E}">
      <dgm:prSet/>
      <dgm:spPr/>
      <dgm:t>
        <a:bodyPr/>
        <a:lstStyle/>
        <a:p>
          <a:endParaRPr lang="es-CR"/>
        </a:p>
      </dgm:t>
    </dgm:pt>
    <dgm:pt modelId="{E18FDB53-208E-4BAC-906F-B338C5901141}">
      <dgm:prSet phldrT="[Texto]"/>
      <dgm:spPr>
        <a:solidFill>
          <a:srgbClr val="3399FF"/>
        </a:solidFill>
      </dgm:spPr>
      <dgm:t>
        <a:bodyPr/>
        <a:lstStyle/>
        <a:p>
          <a:r>
            <a:rPr lang="es-CR" b="1" dirty="0" smtClean="0">
              <a:solidFill>
                <a:schemeClr val="tx1"/>
              </a:solidFill>
            </a:rPr>
            <a:t>Costos Sociales del Proyecto (CS)</a:t>
          </a:r>
          <a:endParaRPr lang="es-CR" b="1" dirty="0">
            <a:solidFill>
              <a:schemeClr val="tx1"/>
            </a:solidFill>
          </a:endParaRPr>
        </a:p>
      </dgm:t>
    </dgm:pt>
    <dgm:pt modelId="{8965B359-2480-4583-AB67-E8A5A67778F8}" type="parTrans" cxnId="{5F322CAE-2395-448D-85DC-E23731AD4347}">
      <dgm:prSet/>
      <dgm:spPr/>
      <dgm:t>
        <a:bodyPr/>
        <a:lstStyle/>
        <a:p>
          <a:endParaRPr lang="es-CR"/>
        </a:p>
      </dgm:t>
    </dgm:pt>
    <dgm:pt modelId="{5E3037D3-288C-4FC2-9B1D-972C851CE39C}" type="sibTrans" cxnId="{5F322CAE-2395-448D-85DC-E23731AD4347}">
      <dgm:prSet/>
      <dgm:spPr/>
      <dgm:t>
        <a:bodyPr/>
        <a:lstStyle/>
        <a:p>
          <a:endParaRPr lang="es-CR"/>
        </a:p>
      </dgm:t>
    </dgm:pt>
    <dgm:pt modelId="{643174C1-AAED-4FAA-8587-82ED2583D232}" type="pres">
      <dgm:prSet presAssocID="{86795428-FCCE-4F17-82E5-36DC5AD8B54D}" presName="linearFlow" presStyleCnt="0">
        <dgm:presLayoutVars>
          <dgm:dir/>
          <dgm:resizeHandles val="exact"/>
        </dgm:presLayoutVars>
      </dgm:prSet>
      <dgm:spPr/>
    </dgm:pt>
    <dgm:pt modelId="{88B37836-256D-41F9-87A0-01E460995755}" type="pres">
      <dgm:prSet presAssocID="{1D6F5FD3-9102-4791-909F-3B91F7652853}" presName="composite" presStyleCnt="0"/>
      <dgm:spPr/>
    </dgm:pt>
    <dgm:pt modelId="{B935E3A7-E6A0-40FE-A679-87B3F2E5B969}" type="pres">
      <dgm:prSet presAssocID="{1D6F5FD3-9102-4791-909F-3B91F7652853}" presName="imgShp" presStyleLbl="fgImgPlace1" presStyleIdx="0" presStyleCnt="3" custLinFactNeighborX="-48610" custLinFactNeighborY="2015"/>
      <dgm:spPr>
        <a:blipFill rotWithShape="0">
          <a:blip xmlns:r="http://schemas.openxmlformats.org/officeDocument/2006/relationships" r:embed="rId1"/>
          <a:stretch>
            <a:fillRect/>
          </a:stretch>
        </a:blipFill>
      </dgm:spPr>
    </dgm:pt>
    <dgm:pt modelId="{85FD1FC1-73B8-480D-BEBE-9085EB4862D9}" type="pres">
      <dgm:prSet presAssocID="{1D6F5FD3-9102-4791-909F-3B91F7652853}" presName="txShp" presStyleLbl="node1" presStyleIdx="0" presStyleCnt="3" custScaleX="117057">
        <dgm:presLayoutVars>
          <dgm:bulletEnabled val="1"/>
        </dgm:presLayoutVars>
      </dgm:prSet>
      <dgm:spPr/>
      <dgm:t>
        <a:bodyPr/>
        <a:lstStyle/>
        <a:p>
          <a:endParaRPr lang="es-CR"/>
        </a:p>
      </dgm:t>
    </dgm:pt>
    <dgm:pt modelId="{8D80D5A9-34F7-481C-87D4-03FE7D037A08}" type="pres">
      <dgm:prSet presAssocID="{312F5397-BAFB-45FA-A632-559702F4FD8D}" presName="spacing" presStyleCnt="0"/>
      <dgm:spPr/>
    </dgm:pt>
    <dgm:pt modelId="{430341D9-C185-47D6-9F9D-E767F8A545B9}" type="pres">
      <dgm:prSet presAssocID="{7C528F16-091D-4287-98A8-201FA9654F55}" presName="composite" presStyleCnt="0"/>
      <dgm:spPr/>
    </dgm:pt>
    <dgm:pt modelId="{2CFD07C9-CC4E-4163-8C28-3AB5719AF763}" type="pres">
      <dgm:prSet presAssocID="{7C528F16-091D-4287-98A8-201FA9654F55}" presName="imgShp" presStyleLbl="fgImgPlace1" presStyleIdx="1" presStyleCnt="3" custLinFactNeighborX="-46159" custLinFactNeighborY="-383"/>
      <dgm:spPr>
        <a:blipFill rotWithShape="0">
          <a:blip xmlns:r="http://schemas.openxmlformats.org/officeDocument/2006/relationships" r:embed="rId2"/>
          <a:stretch>
            <a:fillRect/>
          </a:stretch>
        </a:blipFill>
      </dgm:spPr>
    </dgm:pt>
    <dgm:pt modelId="{CF645B26-DFC0-4ED3-A53D-C06A4ECA8B30}" type="pres">
      <dgm:prSet presAssocID="{7C528F16-091D-4287-98A8-201FA9654F55}" presName="txShp" presStyleLbl="node1" presStyleIdx="1" presStyleCnt="3" custScaleX="122323">
        <dgm:presLayoutVars>
          <dgm:bulletEnabled val="1"/>
        </dgm:presLayoutVars>
      </dgm:prSet>
      <dgm:spPr/>
      <dgm:t>
        <a:bodyPr/>
        <a:lstStyle/>
        <a:p>
          <a:endParaRPr lang="es-CR"/>
        </a:p>
      </dgm:t>
    </dgm:pt>
    <dgm:pt modelId="{EFFEDBE5-34DF-426E-A6FE-BDC62272C3B2}" type="pres">
      <dgm:prSet presAssocID="{E92C6C2C-5E3D-48C7-9C77-5F1C2425A9E7}" presName="spacing" presStyleCnt="0"/>
      <dgm:spPr/>
    </dgm:pt>
    <dgm:pt modelId="{9B37292C-1EEA-4BA1-A58A-B26645A2D67D}" type="pres">
      <dgm:prSet presAssocID="{E18FDB53-208E-4BAC-906F-B338C5901141}" presName="composite" presStyleCnt="0"/>
      <dgm:spPr/>
    </dgm:pt>
    <dgm:pt modelId="{E032E519-FDAA-4024-BF7E-6BFAF0DB20DB}" type="pres">
      <dgm:prSet presAssocID="{E18FDB53-208E-4BAC-906F-B338C5901141}" presName="imgShp" presStyleLbl="fgImgPlace1" presStyleIdx="2" presStyleCnt="3" custLinFactNeighborX="-43794" custLinFactNeighborY="-2780"/>
      <dgm:spPr>
        <a:blipFill rotWithShape="0">
          <a:blip xmlns:r="http://schemas.openxmlformats.org/officeDocument/2006/relationships" r:embed="rId3"/>
          <a:stretch>
            <a:fillRect/>
          </a:stretch>
        </a:blipFill>
      </dgm:spPr>
    </dgm:pt>
    <dgm:pt modelId="{C3FF7DDE-6028-4B0F-A643-F98B31B8E294}" type="pres">
      <dgm:prSet presAssocID="{E18FDB53-208E-4BAC-906F-B338C5901141}" presName="txShp" presStyleLbl="node1" presStyleIdx="2" presStyleCnt="3" custScaleX="119707" custLinFactNeighborX="-41" custLinFactNeighborY="-2780">
        <dgm:presLayoutVars>
          <dgm:bulletEnabled val="1"/>
        </dgm:presLayoutVars>
      </dgm:prSet>
      <dgm:spPr/>
      <dgm:t>
        <a:bodyPr/>
        <a:lstStyle/>
        <a:p>
          <a:endParaRPr lang="es-CR"/>
        </a:p>
      </dgm:t>
    </dgm:pt>
  </dgm:ptLst>
  <dgm:cxnLst>
    <dgm:cxn modelId="{A03C43A2-F8E9-43FE-AE2E-139A88BA994F}" type="presOf" srcId="{86795428-FCCE-4F17-82E5-36DC5AD8B54D}" destId="{643174C1-AAED-4FAA-8587-82ED2583D232}" srcOrd="0" destOrd="0" presId="urn:microsoft.com/office/officeart/2005/8/layout/vList3"/>
    <dgm:cxn modelId="{BA8CF671-6805-4D6A-83B2-0C6BCAFFE320}" type="presOf" srcId="{7C528F16-091D-4287-98A8-201FA9654F55}" destId="{CF645B26-DFC0-4ED3-A53D-C06A4ECA8B30}" srcOrd="0" destOrd="0" presId="urn:microsoft.com/office/officeart/2005/8/layout/vList3"/>
    <dgm:cxn modelId="{D59E70E2-6140-4698-88BA-B677EDC3F675}" type="presOf" srcId="{E18FDB53-208E-4BAC-906F-B338C5901141}" destId="{C3FF7DDE-6028-4B0F-A643-F98B31B8E294}" srcOrd="0" destOrd="0" presId="urn:microsoft.com/office/officeart/2005/8/layout/vList3"/>
    <dgm:cxn modelId="{1C342113-A509-4693-A767-A3979FC4279C}" srcId="{86795428-FCCE-4F17-82E5-36DC5AD8B54D}" destId="{1D6F5FD3-9102-4791-909F-3B91F7652853}" srcOrd="0" destOrd="0" parTransId="{E9146206-50BB-428E-97D8-9115591D8544}" sibTransId="{312F5397-BAFB-45FA-A632-559702F4FD8D}"/>
    <dgm:cxn modelId="{5F322CAE-2395-448D-85DC-E23731AD4347}" srcId="{86795428-FCCE-4F17-82E5-36DC5AD8B54D}" destId="{E18FDB53-208E-4BAC-906F-B338C5901141}" srcOrd="2" destOrd="0" parTransId="{8965B359-2480-4583-AB67-E8A5A67778F8}" sibTransId="{5E3037D3-288C-4FC2-9B1D-972C851CE39C}"/>
    <dgm:cxn modelId="{A416FE09-3788-4B1A-8283-5BF00CAC925F}" type="presOf" srcId="{1D6F5FD3-9102-4791-909F-3B91F7652853}" destId="{85FD1FC1-73B8-480D-BEBE-9085EB4862D9}" srcOrd="0" destOrd="0" presId="urn:microsoft.com/office/officeart/2005/8/layout/vList3"/>
    <dgm:cxn modelId="{7B994B9E-B045-4F29-A261-825140E2A91E}" srcId="{86795428-FCCE-4F17-82E5-36DC5AD8B54D}" destId="{7C528F16-091D-4287-98A8-201FA9654F55}" srcOrd="1" destOrd="0" parTransId="{0C8DB945-653B-4586-AC3C-967F586E9D71}" sibTransId="{E92C6C2C-5E3D-48C7-9C77-5F1C2425A9E7}"/>
    <dgm:cxn modelId="{1B168161-6D0F-422A-856F-99C43FC4595F}" type="presParOf" srcId="{643174C1-AAED-4FAA-8587-82ED2583D232}" destId="{88B37836-256D-41F9-87A0-01E460995755}" srcOrd="0" destOrd="0" presId="urn:microsoft.com/office/officeart/2005/8/layout/vList3"/>
    <dgm:cxn modelId="{6D2DAC86-C012-420B-A517-9C85616576D2}" type="presParOf" srcId="{88B37836-256D-41F9-87A0-01E460995755}" destId="{B935E3A7-E6A0-40FE-A679-87B3F2E5B969}" srcOrd="0" destOrd="0" presId="urn:microsoft.com/office/officeart/2005/8/layout/vList3"/>
    <dgm:cxn modelId="{D96407DA-701B-4B09-B61C-74A8031A90E7}" type="presParOf" srcId="{88B37836-256D-41F9-87A0-01E460995755}" destId="{85FD1FC1-73B8-480D-BEBE-9085EB4862D9}" srcOrd="1" destOrd="0" presId="urn:microsoft.com/office/officeart/2005/8/layout/vList3"/>
    <dgm:cxn modelId="{7CD5212B-89DD-455D-BA25-8A7D9087BD85}" type="presParOf" srcId="{643174C1-AAED-4FAA-8587-82ED2583D232}" destId="{8D80D5A9-34F7-481C-87D4-03FE7D037A08}" srcOrd="1" destOrd="0" presId="urn:microsoft.com/office/officeart/2005/8/layout/vList3"/>
    <dgm:cxn modelId="{40D7BBE5-60AF-46EC-A1CD-D8B31DE96DB8}" type="presParOf" srcId="{643174C1-AAED-4FAA-8587-82ED2583D232}" destId="{430341D9-C185-47D6-9F9D-E767F8A545B9}" srcOrd="2" destOrd="0" presId="urn:microsoft.com/office/officeart/2005/8/layout/vList3"/>
    <dgm:cxn modelId="{4FDBA8E1-F3C9-4D09-86B2-29722FF60045}" type="presParOf" srcId="{430341D9-C185-47D6-9F9D-E767F8A545B9}" destId="{2CFD07C9-CC4E-4163-8C28-3AB5719AF763}" srcOrd="0" destOrd="0" presId="urn:microsoft.com/office/officeart/2005/8/layout/vList3"/>
    <dgm:cxn modelId="{993B1483-0F03-4FF9-B1C7-34004C508726}" type="presParOf" srcId="{430341D9-C185-47D6-9F9D-E767F8A545B9}" destId="{CF645B26-DFC0-4ED3-A53D-C06A4ECA8B30}" srcOrd="1" destOrd="0" presId="urn:microsoft.com/office/officeart/2005/8/layout/vList3"/>
    <dgm:cxn modelId="{1808E47F-E02D-4EFF-B20C-B253F1687701}" type="presParOf" srcId="{643174C1-AAED-4FAA-8587-82ED2583D232}" destId="{EFFEDBE5-34DF-426E-A6FE-BDC62272C3B2}" srcOrd="3" destOrd="0" presId="urn:microsoft.com/office/officeart/2005/8/layout/vList3"/>
    <dgm:cxn modelId="{BB70C730-B622-4413-B9AB-B56939DD2D81}" type="presParOf" srcId="{643174C1-AAED-4FAA-8587-82ED2583D232}" destId="{9B37292C-1EEA-4BA1-A58A-B26645A2D67D}" srcOrd="4" destOrd="0" presId="urn:microsoft.com/office/officeart/2005/8/layout/vList3"/>
    <dgm:cxn modelId="{192AB634-9030-4B8C-9EC0-5CFDDAA6914B}" type="presParOf" srcId="{9B37292C-1EEA-4BA1-A58A-B26645A2D67D}" destId="{E032E519-FDAA-4024-BF7E-6BFAF0DB20DB}" srcOrd="0" destOrd="0" presId="urn:microsoft.com/office/officeart/2005/8/layout/vList3"/>
    <dgm:cxn modelId="{4F22D3E6-F442-457F-B147-2F9525388AD3}" type="presParOf" srcId="{9B37292C-1EEA-4BA1-A58A-B26645A2D67D}" destId="{C3FF7DDE-6028-4B0F-A643-F98B31B8E29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ACE248-74CC-4A46-9F0E-BA03B0F23C9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CR"/>
        </a:p>
      </dgm:t>
    </dgm:pt>
    <dgm:pt modelId="{C718671B-B19B-4590-8179-BE50B273A8EC}">
      <dgm:prSet phldrT="[Texto]"/>
      <dgm:spPr/>
      <dgm:t>
        <a:bodyPr/>
        <a:lstStyle/>
        <a:p>
          <a:r>
            <a:rPr lang="es-CR" b="1" dirty="0" smtClean="0">
              <a:solidFill>
                <a:schemeClr val="tx1"/>
              </a:solidFill>
            </a:rPr>
            <a:t>Un efecto Físico</a:t>
          </a:r>
          <a:endParaRPr lang="es-CR" b="1" dirty="0">
            <a:solidFill>
              <a:schemeClr val="tx1"/>
            </a:solidFill>
          </a:endParaRPr>
        </a:p>
      </dgm:t>
    </dgm:pt>
    <dgm:pt modelId="{90294EEF-CF0F-4C2D-8909-A519B9896D22}" type="parTrans" cxnId="{F2C8E082-8252-4757-A4C4-9A05F235F560}">
      <dgm:prSet/>
      <dgm:spPr/>
      <dgm:t>
        <a:bodyPr/>
        <a:lstStyle/>
        <a:p>
          <a:endParaRPr lang="es-CR"/>
        </a:p>
      </dgm:t>
    </dgm:pt>
    <dgm:pt modelId="{D8375F20-F383-42C9-804E-5DECAF8C3599}" type="sibTrans" cxnId="{F2C8E082-8252-4757-A4C4-9A05F235F560}">
      <dgm:prSet/>
      <dgm:spPr/>
      <dgm:t>
        <a:bodyPr/>
        <a:lstStyle/>
        <a:p>
          <a:endParaRPr lang="es-CR"/>
        </a:p>
      </dgm:t>
    </dgm:pt>
    <dgm:pt modelId="{0C35E1E7-9A7C-436A-BBCA-6ABFC37D32A7}">
      <dgm:prSet phldrT="[Texto]"/>
      <dgm:spPr/>
      <dgm:t>
        <a:bodyPr/>
        <a:lstStyle/>
        <a:p>
          <a:r>
            <a:rPr lang="es-CR" b="1" dirty="0" smtClean="0">
              <a:solidFill>
                <a:schemeClr val="tx1"/>
              </a:solidFill>
            </a:rPr>
            <a:t>Una reacción humana ante una pérdida de Bienestar</a:t>
          </a:r>
          <a:endParaRPr lang="es-CR" b="1" dirty="0">
            <a:solidFill>
              <a:schemeClr val="tx1"/>
            </a:solidFill>
          </a:endParaRPr>
        </a:p>
      </dgm:t>
    </dgm:pt>
    <dgm:pt modelId="{EC1C95A0-7C12-4C10-A4C7-B145353559AF}" type="parTrans" cxnId="{8DB3202B-394E-4189-8BF9-8DD386D61A78}">
      <dgm:prSet/>
      <dgm:spPr/>
      <dgm:t>
        <a:bodyPr/>
        <a:lstStyle/>
        <a:p>
          <a:endParaRPr lang="es-CR"/>
        </a:p>
      </dgm:t>
    </dgm:pt>
    <dgm:pt modelId="{044FC876-9B09-4C39-AB34-8EA4CA5F1813}" type="sibTrans" cxnId="{8DB3202B-394E-4189-8BF9-8DD386D61A78}">
      <dgm:prSet/>
      <dgm:spPr/>
      <dgm:t>
        <a:bodyPr/>
        <a:lstStyle/>
        <a:p>
          <a:endParaRPr lang="es-CR"/>
        </a:p>
      </dgm:t>
    </dgm:pt>
    <dgm:pt modelId="{131ED758-07C6-4019-9570-986ED42C2ACE}" type="pres">
      <dgm:prSet presAssocID="{7FACE248-74CC-4A46-9F0E-BA03B0F23C95}" presName="compositeShape" presStyleCnt="0">
        <dgm:presLayoutVars>
          <dgm:chMax val="2"/>
          <dgm:dir/>
          <dgm:resizeHandles val="exact"/>
        </dgm:presLayoutVars>
      </dgm:prSet>
      <dgm:spPr/>
      <dgm:t>
        <a:bodyPr/>
        <a:lstStyle/>
        <a:p>
          <a:endParaRPr lang="es-CR"/>
        </a:p>
      </dgm:t>
    </dgm:pt>
    <dgm:pt modelId="{E2511315-E4CE-42EA-94E0-580DD8F29C13}" type="pres">
      <dgm:prSet presAssocID="{7FACE248-74CC-4A46-9F0E-BA03B0F23C95}" presName="ribbon" presStyleLbl="node1" presStyleIdx="0" presStyleCnt="1" custScaleX="116098"/>
      <dgm:spPr/>
    </dgm:pt>
    <dgm:pt modelId="{F3CC04A8-95B4-46BF-A2E0-2E1067268355}" type="pres">
      <dgm:prSet presAssocID="{7FACE248-74CC-4A46-9F0E-BA03B0F23C95}" presName="leftArrowText" presStyleLbl="node1" presStyleIdx="0" presStyleCnt="1" custScaleX="126906">
        <dgm:presLayoutVars>
          <dgm:chMax val="0"/>
          <dgm:bulletEnabled val="1"/>
        </dgm:presLayoutVars>
      </dgm:prSet>
      <dgm:spPr/>
      <dgm:t>
        <a:bodyPr/>
        <a:lstStyle/>
        <a:p>
          <a:endParaRPr lang="es-CR"/>
        </a:p>
      </dgm:t>
    </dgm:pt>
    <dgm:pt modelId="{CB71A8AA-93BC-41AA-B5E9-E32D4E875755}" type="pres">
      <dgm:prSet presAssocID="{7FACE248-74CC-4A46-9F0E-BA03B0F23C95}" presName="rightArrowText" presStyleLbl="node1" presStyleIdx="0" presStyleCnt="1" custScaleX="117634">
        <dgm:presLayoutVars>
          <dgm:chMax val="0"/>
          <dgm:bulletEnabled val="1"/>
        </dgm:presLayoutVars>
      </dgm:prSet>
      <dgm:spPr/>
      <dgm:t>
        <a:bodyPr/>
        <a:lstStyle/>
        <a:p>
          <a:endParaRPr lang="es-CR"/>
        </a:p>
      </dgm:t>
    </dgm:pt>
  </dgm:ptLst>
  <dgm:cxnLst>
    <dgm:cxn modelId="{8CB4474D-98CD-41EA-81ED-16EF23E656FF}" type="presOf" srcId="{7FACE248-74CC-4A46-9F0E-BA03B0F23C95}" destId="{131ED758-07C6-4019-9570-986ED42C2ACE}" srcOrd="0" destOrd="0" presId="urn:microsoft.com/office/officeart/2005/8/layout/arrow6"/>
    <dgm:cxn modelId="{97EE0C9F-2C2C-4460-967F-3BB4333DEB9F}" type="presOf" srcId="{0C35E1E7-9A7C-436A-BBCA-6ABFC37D32A7}" destId="{CB71A8AA-93BC-41AA-B5E9-E32D4E875755}" srcOrd="0" destOrd="0" presId="urn:microsoft.com/office/officeart/2005/8/layout/arrow6"/>
    <dgm:cxn modelId="{F2C8E082-8252-4757-A4C4-9A05F235F560}" srcId="{7FACE248-74CC-4A46-9F0E-BA03B0F23C95}" destId="{C718671B-B19B-4590-8179-BE50B273A8EC}" srcOrd="0" destOrd="0" parTransId="{90294EEF-CF0F-4C2D-8909-A519B9896D22}" sibTransId="{D8375F20-F383-42C9-804E-5DECAF8C3599}"/>
    <dgm:cxn modelId="{7288C035-113B-4C30-9847-292F261A5C76}" type="presOf" srcId="{C718671B-B19B-4590-8179-BE50B273A8EC}" destId="{F3CC04A8-95B4-46BF-A2E0-2E1067268355}" srcOrd="0" destOrd="0" presId="urn:microsoft.com/office/officeart/2005/8/layout/arrow6"/>
    <dgm:cxn modelId="{8DB3202B-394E-4189-8BF9-8DD386D61A78}" srcId="{7FACE248-74CC-4A46-9F0E-BA03B0F23C95}" destId="{0C35E1E7-9A7C-436A-BBCA-6ABFC37D32A7}" srcOrd="1" destOrd="0" parTransId="{EC1C95A0-7C12-4C10-A4C7-B145353559AF}" sibTransId="{044FC876-9B09-4C39-AB34-8EA4CA5F1813}"/>
    <dgm:cxn modelId="{CFDB8A90-3E51-4A82-A332-35F532ACBA92}" type="presParOf" srcId="{131ED758-07C6-4019-9570-986ED42C2ACE}" destId="{E2511315-E4CE-42EA-94E0-580DD8F29C13}" srcOrd="0" destOrd="0" presId="urn:microsoft.com/office/officeart/2005/8/layout/arrow6"/>
    <dgm:cxn modelId="{256FA3D9-4D0B-45BB-9221-5C82E408DFE7}" type="presParOf" srcId="{131ED758-07C6-4019-9570-986ED42C2ACE}" destId="{F3CC04A8-95B4-46BF-A2E0-2E1067268355}" srcOrd="1" destOrd="0" presId="urn:microsoft.com/office/officeart/2005/8/layout/arrow6"/>
    <dgm:cxn modelId="{A9A302E3-7AA8-4E36-960D-DC0A9BB0B893}" type="presParOf" srcId="{131ED758-07C6-4019-9570-986ED42C2ACE}" destId="{CB71A8AA-93BC-41AA-B5E9-E32D4E875755}"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A86C22-8476-4CD5-9509-13105D0B55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560F70FF-E8C8-4956-A998-162EF525FC8F}">
      <dgm:prSet phldrT="[Texto]" custT="1"/>
      <dgm:spPr>
        <a:solidFill>
          <a:srgbClr val="92D050"/>
        </a:solidFill>
      </dgm:spPr>
      <dgm:t>
        <a:bodyPr/>
        <a:lstStyle/>
        <a:p>
          <a:r>
            <a:rPr lang="es-CR" sz="2000" b="1" dirty="0" smtClean="0">
              <a:solidFill>
                <a:schemeClr val="tx1"/>
              </a:solidFill>
            </a:rPr>
            <a:t>Forma de Internalización que supone intervención de un agente externo. </a:t>
          </a:r>
          <a:endParaRPr lang="es-CR" sz="2000" b="1" dirty="0">
            <a:solidFill>
              <a:schemeClr val="tx1"/>
            </a:solidFill>
          </a:endParaRPr>
        </a:p>
      </dgm:t>
    </dgm:pt>
    <dgm:pt modelId="{A24F82B8-DD12-461C-9E11-2292FC4B4995}" type="parTrans" cxnId="{EF32D445-09AD-4399-B348-B66FBCCB46E7}">
      <dgm:prSet/>
      <dgm:spPr/>
      <dgm:t>
        <a:bodyPr/>
        <a:lstStyle/>
        <a:p>
          <a:endParaRPr lang="es-CR"/>
        </a:p>
      </dgm:t>
    </dgm:pt>
    <dgm:pt modelId="{26EC4679-7C45-4479-AD51-6D4F970C7A8F}" type="sibTrans" cxnId="{EF32D445-09AD-4399-B348-B66FBCCB46E7}">
      <dgm:prSet/>
      <dgm:spPr/>
      <dgm:t>
        <a:bodyPr/>
        <a:lstStyle/>
        <a:p>
          <a:endParaRPr lang="es-CR"/>
        </a:p>
      </dgm:t>
    </dgm:pt>
    <dgm:pt modelId="{AAF0C650-BDA2-47D6-BEE3-961318EB946B}">
      <dgm:prSet phldrT="[Texto]" custT="1"/>
      <dgm:spPr>
        <a:solidFill>
          <a:srgbClr val="00B0F0"/>
        </a:solidFill>
      </dgm:spPr>
      <dgm:t>
        <a:bodyPr/>
        <a:lstStyle/>
        <a:p>
          <a:r>
            <a:rPr lang="es-CR" sz="2400" b="1" dirty="0" smtClean="0">
              <a:solidFill>
                <a:schemeClr val="tx1"/>
              </a:solidFill>
            </a:rPr>
            <a:t>En la práctica es una institución específica. (EPA)</a:t>
          </a:r>
          <a:endParaRPr lang="es-CR" sz="2400" b="1" dirty="0">
            <a:solidFill>
              <a:schemeClr val="tx1"/>
            </a:solidFill>
          </a:endParaRPr>
        </a:p>
      </dgm:t>
    </dgm:pt>
    <dgm:pt modelId="{9F106F1C-35A5-41F4-9D55-CFA63FF83EC4}" type="parTrans" cxnId="{9532D6C7-D895-428D-A224-0CE39BF01855}">
      <dgm:prSet/>
      <dgm:spPr/>
      <dgm:t>
        <a:bodyPr/>
        <a:lstStyle/>
        <a:p>
          <a:endParaRPr lang="es-CR"/>
        </a:p>
      </dgm:t>
    </dgm:pt>
    <dgm:pt modelId="{1BD2D2B0-3BC5-4143-9D2F-5D1DB52A3255}" type="sibTrans" cxnId="{9532D6C7-D895-428D-A224-0CE39BF01855}">
      <dgm:prSet/>
      <dgm:spPr/>
      <dgm:t>
        <a:bodyPr/>
        <a:lstStyle/>
        <a:p>
          <a:endParaRPr lang="es-CR"/>
        </a:p>
      </dgm:t>
    </dgm:pt>
    <dgm:pt modelId="{79B8C82F-E53F-44EC-AD55-10CCD079BD97}">
      <dgm:prSet phldrT="[Texto]" custT="1"/>
      <dgm:spPr/>
      <dgm:t>
        <a:bodyPr/>
        <a:lstStyle/>
        <a:p>
          <a:r>
            <a:rPr lang="es-CR" sz="2400" b="1" dirty="0" smtClean="0">
              <a:solidFill>
                <a:schemeClr val="tx1"/>
              </a:solidFill>
            </a:rPr>
            <a:t>Sirven para regular la contaminación al ambiente</a:t>
          </a:r>
          <a:endParaRPr lang="es-CR" sz="2400" b="1" dirty="0">
            <a:solidFill>
              <a:schemeClr val="tx1"/>
            </a:solidFill>
          </a:endParaRPr>
        </a:p>
      </dgm:t>
    </dgm:pt>
    <dgm:pt modelId="{C407A33C-88E9-461D-AABE-E273D2442B29}" type="parTrans" cxnId="{E830C43C-949E-4F92-926F-2B4FB7A0E202}">
      <dgm:prSet/>
      <dgm:spPr/>
      <dgm:t>
        <a:bodyPr/>
        <a:lstStyle/>
        <a:p>
          <a:endParaRPr lang="es-CR"/>
        </a:p>
      </dgm:t>
    </dgm:pt>
    <dgm:pt modelId="{C2D23447-5743-43B5-B836-7E59EFCCACAB}" type="sibTrans" cxnId="{E830C43C-949E-4F92-926F-2B4FB7A0E202}">
      <dgm:prSet/>
      <dgm:spPr/>
      <dgm:t>
        <a:bodyPr/>
        <a:lstStyle/>
        <a:p>
          <a:endParaRPr lang="es-CR"/>
        </a:p>
      </dgm:t>
    </dgm:pt>
    <dgm:pt modelId="{87A56F92-AE3C-4D1A-9531-3BF9EE71A4CB}" type="pres">
      <dgm:prSet presAssocID="{BFA86C22-8476-4CD5-9509-13105D0B5555}" presName="linear" presStyleCnt="0">
        <dgm:presLayoutVars>
          <dgm:dir/>
          <dgm:animLvl val="lvl"/>
          <dgm:resizeHandles val="exact"/>
        </dgm:presLayoutVars>
      </dgm:prSet>
      <dgm:spPr/>
      <dgm:t>
        <a:bodyPr/>
        <a:lstStyle/>
        <a:p>
          <a:endParaRPr lang="es-CR"/>
        </a:p>
      </dgm:t>
    </dgm:pt>
    <dgm:pt modelId="{0AB880F7-AF4E-4DD4-8436-849932D41AB3}" type="pres">
      <dgm:prSet presAssocID="{560F70FF-E8C8-4956-A998-162EF525FC8F}" presName="parentLin" presStyleCnt="0"/>
      <dgm:spPr/>
    </dgm:pt>
    <dgm:pt modelId="{B7FA43C4-09DE-4422-BC93-14A95218F336}" type="pres">
      <dgm:prSet presAssocID="{560F70FF-E8C8-4956-A998-162EF525FC8F}" presName="parentLeftMargin" presStyleLbl="node1" presStyleIdx="0" presStyleCnt="3"/>
      <dgm:spPr/>
      <dgm:t>
        <a:bodyPr/>
        <a:lstStyle/>
        <a:p>
          <a:endParaRPr lang="es-CR"/>
        </a:p>
      </dgm:t>
    </dgm:pt>
    <dgm:pt modelId="{25829E0E-79C7-4492-9290-A54F98AF74F1}" type="pres">
      <dgm:prSet presAssocID="{560F70FF-E8C8-4956-A998-162EF525FC8F}" presName="parentText" presStyleLbl="node1" presStyleIdx="0" presStyleCnt="3" custScaleX="130205" custScaleY="204712">
        <dgm:presLayoutVars>
          <dgm:chMax val="0"/>
          <dgm:bulletEnabled val="1"/>
        </dgm:presLayoutVars>
      </dgm:prSet>
      <dgm:spPr/>
      <dgm:t>
        <a:bodyPr/>
        <a:lstStyle/>
        <a:p>
          <a:endParaRPr lang="es-CR"/>
        </a:p>
      </dgm:t>
    </dgm:pt>
    <dgm:pt modelId="{1B81F87F-AB8D-47F2-9305-32082C139D3A}" type="pres">
      <dgm:prSet presAssocID="{560F70FF-E8C8-4956-A998-162EF525FC8F}" presName="negativeSpace" presStyleCnt="0"/>
      <dgm:spPr/>
    </dgm:pt>
    <dgm:pt modelId="{7A4FADC0-DE58-4DC5-8397-3199D71FC98E}" type="pres">
      <dgm:prSet presAssocID="{560F70FF-E8C8-4956-A998-162EF525FC8F}" presName="childText" presStyleLbl="conFgAcc1" presStyleIdx="0" presStyleCnt="3">
        <dgm:presLayoutVars>
          <dgm:bulletEnabled val="1"/>
        </dgm:presLayoutVars>
      </dgm:prSet>
      <dgm:spPr/>
    </dgm:pt>
    <dgm:pt modelId="{5A67ADEB-18FB-4907-9612-1A5DE365EA4E}" type="pres">
      <dgm:prSet presAssocID="{26EC4679-7C45-4479-AD51-6D4F970C7A8F}" presName="spaceBetweenRectangles" presStyleCnt="0"/>
      <dgm:spPr/>
    </dgm:pt>
    <dgm:pt modelId="{C5C77109-DB3F-4E1A-A749-3C6C7AD30CA5}" type="pres">
      <dgm:prSet presAssocID="{AAF0C650-BDA2-47D6-BEE3-961318EB946B}" presName="parentLin" presStyleCnt="0"/>
      <dgm:spPr/>
    </dgm:pt>
    <dgm:pt modelId="{61EFD37E-0AD9-41F1-962E-350C8A5AFB98}" type="pres">
      <dgm:prSet presAssocID="{AAF0C650-BDA2-47D6-BEE3-961318EB946B}" presName="parentLeftMargin" presStyleLbl="node1" presStyleIdx="0" presStyleCnt="3"/>
      <dgm:spPr/>
      <dgm:t>
        <a:bodyPr/>
        <a:lstStyle/>
        <a:p>
          <a:endParaRPr lang="es-CR"/>
        </a:p>
      </dgm:t>
    </dgm:pt>
    <dgm:pt modelId="{20D294A7-7587-4C23-8712-7DDBD94EE479}" type="pres">
      <dgm:prSet presAssocID="{AAF0C650-BDA2-47D6-BEE3-961318EB946B}" presName="parentText" presStyleLbl="node1" presStyleIdx="1" presStyleCnt="3" custScaleX="130280" custScaleY="208125">
        <dgm:presLayoutVars>
          <dgm:chMax val="0"/>
          <dgm:bulletEnabled val="1"/>
        </dgm:presLayoutVars>
      </dgm:prSet>
      <dgm:spPr/>
      <dgm:t>
        <a:bodyPr/>
        <a:lstStyle/>
        <a:p>
          <a:endParaRPr lang="es-CR"/>
        </a:p>
      </dgm:t>
    </dgm:pt>
    <dgm:pt modelId="{DEC0E3F0-AADA-40CF-888D-BFBD59133338}" type="pres">
      <dgm:prSet presAssocID="{AAF0C650-BDA2-47D6-BEE3-961318EB946B}" presName="negativeSpace" presStyleCnt="0"/>
      <dgm:spPr/>
    </dgm:pt>
    <dgm:pt modelId="{5840D4AA-EC3E-4769-B24D-CDF7F3F4B725}" type="pres">
      <dgm:prSet presAssocID="{AAF0C650-BDA2-47D6-BEE3-961318EB946B}" presName="childText" presStyleLbl="conFgAcc1" presStyleIdx="1" presStyleCnt="3">
        <dgm:presLayoutVars>
          <dgm:bulletEnabled val="1"/>
        </dgm:presLayoutVars>
      </dgm:prSet>
      <dgm:spPr/>
    </dgm:pt>
    <dgm:pt modelId="{036D4E3A-EE71-46E3-830C-3AB131EC1B86}" type="pres">
      <dgm:prSet presAssocID="{1BD2D2B0-3BC5-4143-9D2F-5D1DB52A3255}" presName="spaceBetweenRectangles" presStyleCnt="0"/>
      <dgm:spPr/>
    </dgm:pt>
    <dgm:pt modelId="{5296AD59-46BE-413D-B120-BD543F10D122}" type="pres">
      <dgm:prSet presAssocID="{79B8C82F-E53F-44EC-AD55-10CCD079BD97}" presName="parentLin" presStyleCnt="0"/>
      <dgm:spPr/>
    </dgm:pt>
    <dgm:pt modelId="{61509651-760E-484D-93FB-987E5B7F51B3}" type="pres">
      <dgm:prSet presAssocID="{79B8C82F-E53F-44EC-AD55-10CCD079BD97}" presName="parentLeftMargin" presStyleLbl="node1" presStyleIdx="1" presStyleCnt="3"/>
      <dgm:spPr/>
      <dgm:t>
        <a:bodyPr/>
        <a:lstStyle/>
        <a:p>
          <a:endParaRPr lang="es-CR"/>
        </a:p>
      </dgm:t>
    </dgm:pt>
    <dgm:pt modelId="{232B5D31-4712-4DCC-87E3-436897EE3B59}" type="pres">
      <dgm:prSet presAssocID="{79B8C82F-E53F-44EC-AD55-10CCD079BD97}" presName="parentText" presStyleLbl="node1" presStyleIdx="2" presStyleCnt="3" custScaleX="131616" custScaleY="205569">
        <dgm:presLayoutVars>
          <dgm:chMax val="0"/>
          <dgm:bulletEnabled val="1"/>
        </dgm:presLayoutVars>
      </dgm:prSet>
      <dgm:spPr/>
      <dgm:t>
        <a:bodyPr/>
        <a:lstStyle/>
        <a:p>
          <a:endParaRPr lang="es-CR"/>
        </a:p>
      </dgm:t>
    </dgm:pt>
    <dgm:pt modelId="{45D34EB4-9D43-47FA-8BA3-0CF4FA819185}" type="pres">
      <dgm:prSet presAssocID="{79B8C82F-E53F-44EC-AD55-10CCD079BD97}" presName="negativeSpace" presStyleCnt="0"/>
      <dgm:spPr/>
    </dgm:pt>
    <dgm:pt modelId="{B744D88A-F535-4DC3-888F-FBBD5FA30483}" type="pres">
      <dgm:prSet presAssocID="{79B8C82F-E53F-44EC-AD55-10CCD079BD97}" presName="childText" presStyleLbl="conFgAcc1" presStyleIdx="2" presStyleCnt="3">
        <dgm:presLayoutVars>
          <dgm:bulletEnabled val="1"/>
        </dgm:presLayoutVars>
      </dgm:prSet>
      <dgm:spPr/>
    </dgm:pt>
  </dgm:ptLst>
  <dgm:cxnLst>
    <dgm:cxn modelId="{C0D19AF0-59B6-4BB0-9B07-995DC2E90CF6}" type="presOf" srcId="{560F70FF-E8C8-4956-A998-162EF525FC8F}" destId="{25829E0E-79C7-4492-9290-A54F98AF74F1}" srcOrd="1" destOrd="0" presId="urn:microsoft.com/office/officeart/2005/8/layout/list1"/>
    <dgm:cxn modelId="{9532D6C7-D895-428D-A224-0CE39BF01855}" srcId="{BFA86C22-8476-4CD5-9509-13105D0B5555}" destId="{AAF0C650-BDA2-47D6-BEE3-961318EB946B}" srcOrd="1" destOrd="0" parTransId="{9F106F1C-35A5-41F4-9D55-CFA63FF83EC4}" sibTransId="{1BD2D2B0-3BC5-4143-9D2F-5D1DB52A3255}"/>
    <dgm:cxn modelId="{B943A654-366C-4BBC-A129-961762E6EFEA}" type="presOf" srcId="{AAF0C650-BDA2-47D6-BEE3-961318EB946B}" destId="{61EFD37E-0AD9-41F1-962E-350C8A5AFB98}" srcOrd="0" destOrd="0" presId="urn:microsoft.com/office/officeart/2005/8/layout/list1"/>
    <dgm:cxn modelId="{B980D177-14BF-49F7-9241-34374CB1EB34}" type="presOf" srcId="{AAF0C650-BDA2-47D6-BEE3-961318EB946B}" destId="{20D294A7-7587-4C23-8712-7DDBD94EE479}" srcOrd="1" destOrd="0" presId="urn:microsoft.com/office/officeart/2005/8/layout/list1"/>
    <dgm:cxn modelId="{E687DC26-1196-4A88-9A43-FD3EC567BB4A}" type="presOf" srcId="{79B8C82F-E53F-44EC-AD55-10CCD079BD97}" destId="{232B5D31-4712-4DCC-87E3-436897EE3B59}" srcOrd="1" destOrd="0" presId="urn:microsoft.com/office/officeart/2005/8/layout/list1"/>
    <dgm:cxn modelId="{EF32D445-09AD-4399-B348-B66FBCCB46E7}" srcId="{BFA86C22-8476-4CD5-9509-13105D0B5555}" destId="{560F70FF-E8C8-4956-A998-162EF525FC8F}" srcOrd="0" destOrd="0" parTransId="{A24F82B8-DD12-461C-9E11-2292FC4B4995}" sibTransId="{26EC4679-7C45-4479-AD51-6D4F970C7A8F}"/>
    <dgm:cxn modelId="{3503F485-5D85-47B6-9B88-DE509622DE2F}" type="presOf" srcId="{BFA86C22-8476-4CD5-9509-13105D0B5555}" destId="{87A56F92-AE3C-4D1A-9531-3BF9EE71A4CB}" srcOrd="0" destOrd="0" presId="urn:microsoft.com/office/officeart/2005/8/layout/list1"/>
    <dgm:cxn modelId="{15D911D4-C5C4-45E2-ADAE-1BF64E4320CF}" type="presOf" srcId="{560F70FF-E8C8-4956-A998-162EF525FC8F}" destId="{B7FA43C4-09DE-4422-BC93-14A95218F336}" srcOrd="0" destOrd="0" presId="urn:microsoft.com/office/officeart/2005/8/layout/list1"/>
    <dgm:cxn modelId="{4B261147-5267-4602-896F-1D9A7C55082D}" type="presOf" srcId="{79B8C82F-E53F-44EC-AD55-10CCD079BD97}" destId="{61509651-760E-484D-93FB-987E5B7F51B3}" srcOrd="0" destOrd="0" presId="urn:microsoft.com/office/officeart/2005/8/layout/list1"/>
    <dgm:cxn modelId="{E830C43C-949E-4F92-926F-2B4FB7A0E202}" srcId="{BFA86C22-8476-4CD5-9509-13105D0B5555}" destId="{79B8C82F-E53F-44EC-AD55-10CCD079BD97}" srcOrd="2" destOrd="0" parTransId="{C407A33C-88E9-461D-AABE-E273D2442B29}" sibTransId="{C2D23447-5743-43B5-B836-7E59EFCCACAB}"/>
    <dgm:cxn modelId="{2807FAE5-3684-4390-92F8-1BAFBEAF9437}" type="presParOf" srcId="{87A56F92-AE3C-4D1A-9531-3BF9EE71A4CB}" destId="{0AB880F7-AF4E-4DD4-8436-849932D41AB3}" srcOrd="0" destOrd="0" presId="urn:microsoft.com/office/officeart/2005/8/layout/list1"/>
    <dgm:cxn modelId="{A1F1EC4C-FD27-4D69-94DB-6759D19FBB4B}" type="presParOf" srcId="{0AB880F7-AF4E-4DD4-8436-849932D41AB3}" destId="{B7FA43C4-09DE-4422-BC93-14A95218F336}" srcOrd="0" destOrd="0" presId="urn:microsoft.com/office/officeart/2005/8/layout/list1"/>
    <dgm:cxn modelId="{C864DADA-D5CB-47D4-BFF0-F1181EA47F33}" type="presParOf" srcId="{0AB880F7-AF4E-4DD4-8436-849932D41AB3}" destId="{25829E0E-79C7-4492-9290-A54F98AF74F1}" srcOrd="1" destOrd="0" presId="urn:microsoft.com/office/officeart/2005/8/layout/list1"/>
    <dgm:cxn modelId="{2C98422A-FFCE-4F14-B042-127BB864F422}" type="presParOf" srcId="{87A56F92-AE3C-4D1A-9531-3BF9EE71A4CB}" destId="{1B81F87F-AB8D-47F2-9305-32082C139D3A}" srcOrd="1" destOrd="0" presId="urn:microsoft.com/office/officeart/2005/8/layout/list1"/>
    <dgm:cxn modelId="{352E786A-A44C-457D-932C-E9784C2EE4E9}" type="presParOf" srcId="{87A56F92-AE3C-4D1A-9531-3BF9EE71A4CB}" destId="{7A4FADC0-DE58-4DC5-8397-3199D71FC98E}" srcOrd="2" destOrd="0" presId="urn:microsoft.com/office/officeart/2005/8/layout/list1"/>
    <dgm:cxn modelId="{CBF68222-B56A-40E2-9580-52EB0A2B78E6}" type="presParOf" srcId="{87A56F92-AE3C-4D1A-9531-3BF9EE71A4CB}" destId="{5A67ADEB-18FB-4907-9612-1A5DE365EA4E}" srcOrd="3" destOrd="0" presId="urn:microsoft.com/office/officeart/2005/8/layout/list1"/>
    <dgm:cxn modelId="{F873FF87-97AA-4052-9DE5-78D49F957DC5}" type="presParOf" srcId="{87A56F92-AE3C-4D1A-9531-3BF9EE71A4CB}" destId="{C5C77109-DB3F-4E1A-A749-3C6C7AD30CA5}" srcOrd="4" destOrd="0" presId="urn:microsoft.com/office/officeart/2005/8/layout/list1"/>
    <dgm:cxn modelId="{12FE3962-423C-468E-B7A1-6299496864F7}" type="presParOf" srcId="{C5C77109-DB3F-4E1A-A749-3C6C7AD30CA5}" destId="{61EFD37E-0AD9-41F1-962E-350C8A5AFB98}" srcOrd="0" destOrd="0" presId="urn:microsoft.com/office/officeart/2005/8/layout/list1"/>
    <dgm:cxn modelId="{58652F38-742F-4774-AE6A-42386544482A}" type="presParOf" srcId="{C5C77109-DB3F-4E1A-A749-3C6C7AD30CA5}" destId="{20D294A7-7587-4C23-8712-7DDBD94EE479}" srcOrd="1" destOrd="0" presId="urn:microsoft.com/office/officeart/2005/8/layout/list1"/>
    <dgm:cxn modelId="{48CA716D-9CA1-4930-B3B5-332FE29711CD}" type="presParOf" srcId="{87A56F92-AE3C-4D1A-9531-3BF9EE71A4CB}" destId="{DEC0E3F0-AADA-40CF-888D-BFBD59133338}" srcOrd="5" destOrd="0" presId="urn:microsoft.com/office/officeart/2005/8/layout/list1"/>
    <dgm:cxn modelId="{5CB28006-EE92-4156-A1DE-63A55387CE12}" type="presParOf" srcId="{87A56F92-AE3C-4D1A-9531-3BF9EE71A4CB}" destId="{5840D4AA-EC3E-4769-B24D-CDF7F3F4B725}" srcOrd="6" destOrd="0" presId="urn:microsoft.com/office/officeart/2005/8/layout/list1"/>
    <dgm:cxn modelId="{4352A2D6-DF1A-45F0-AF97-DA53522B2F8C}" type="presParOf" srcId="{87A56F92-AE3C-4D1A-9531-3BF9EE71A4CB}" destId="{036D4E3A-EE71-46E3-830C-3AB131EC1B86}" srcOrd="7" destOrd="0" presId="urn:microsoft.com/office/officeart/2005/8/layout/list1"/>
    <dgm:cxn modelId="{6748FFE3-0381-435D-82BC-E7B83FB637D3}" type="presParOf" srcId="{87A56F92-AE3C-4D1A-9531-3BF9EE71A4CB}" destId="{5296AD59-46BE-413D-B120-BD543F10D122}" srcOrd="8" destOrd="0" presId="urn:microsoft.com/office/officeart/2005/8/layout/list1"/>
    <dgm:cxn modelId="{11096433-F762-4386-8D63-9ADF44D1C0E6}" type="presParOf" srcId="{5296AD59-46BE-413D-B120-BD543F10D122}" destId="{61509651-760E-484D-93FB-987E5B7F51B3}" srcOrd="0" destOrd="0" presId="urn:microsoft.com/office/officeart/2005/8/layout/list1"/>
    <dgm:cxn modelId="{9F32F42D-7F70-4609-A30D-8C0832096540}" type="presParOf" srcId="{5296AD59-46BE-413D-B120-BD543F10D122}" destId="{232B5D31-4712-4DCC-87E3-436897EE3B59}" srcOrd="1" destOrd="0" presId="urn:microsoft.com/office/officeart/2005/8/layout/list1"/>
    <dgm:cxn modelId="{27A8C0E7-9A21-4846-A17C-EE22382E29A3}" type="presParOf" srcId="{87A56F92-AE3C-4D1A-9531-3BF9EE71A4CB}" destId="{45D34EB4-9D43-47FA-8BA3-0CF4FA819185}" srcOrd="9" destOrd="0" presId="urn:microsoft.com/office/officeart/2005/8/layout/list1"/>
    <dgm:cxn modelId="{9D1D6946-2776-46EC-B380-7ADF867E6576}" type="presParOf" srcId="{87A56F92-AE3C-4D1A-9531-3BF9EE71A4CB}" destId="{B744D88A-F535-4DC3-888F-FBBD5FA30483}"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C1C70F-0ADB-40ED-B433-E56ECD356A7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CR"/>
        </a:p>
      </dgm:t>
    </dgm:pt>
    <dgm:pt modelId="{28B601C6-AC97-431D-9A4B-E2DDC4FBA7CD}">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CR" sz="2000" b="1" dirty="0" smtClean="0">
              <a:solidFill>
                <a:schemeClr val="tx1"/>
              </a:solidFill>
            </a:rPr>
            <a:t>Según la tecnología utilizable: Norma de Proceso</a:t>
          </a:r>
          <a:endParaRPr lang="es-CR" sz="2000" b="1" dirty="0">
            <a:solidFill>
              <a:schemeClr val="tx1"/>
            </a:solidFill>
          </a:endParaRPr>
        </a:p>
      </dgm:t>
    </dgm:pt>
    <dgm:pt modelId="{0D6628D6-C728-4EE5-A75B-323A4BBCFAC3}" type="parTrans" cxnId="{3DDEA6FC-7755-49A6-B673-10EAA6D1747F}">
      <dgm:prSet/>
      <dgm:spPr/>
      <dgm:t>
        <a:bodyPr/>
        <a:lstStyle/>
        <a:p>
          <a:endParaRPr lang="es-CR"/>
        </a:p>
      </dgm:t>
    </dgm:pt>
    <dgm:pt modelId="{FEE6ED79-A8D2-4A51-99FB-1727DC58CE0E}" type="sibTrans" cxnId="{3DDEA6FC-7755-49A6-B673-10EAA6D1747F}">
      <dgm:prSet/>
      <dgm:spPr>
        <a:solidFill>
          <a:srgbClr val="008000">
            <a:alpha val="90000"/>
          </a:srgbClr>
        </a:solidFill>
      </dgm:spPr>
      <dgm:t>
        <a:bodyPr/>
        <a:lstStyle/>
        <a:p>
          <a:endParaRPr lang="es-CR"/>
        </a:p>
      </dgm:t>
    </dgm:pt>
    <dgm:pt modelId="{AFBEFDD3-A207-4DD7-BAB8-33F28E94CFF9}">
      <dgm:prSet phldrT="[Texto]">
        <dgm:style>
          <a:lnRef idx="1">
            <a:schemeClr val="accent5"/>
          </a:lnRef>
          <a:fillRef idx="3">
            <a:schemeClr val="accent5"/>
          </a:fillRef>
          <a:effectRef idx="2">
            <a:schemeClr val="accent5"/>
          </a:effectRef>
          <a:fontRef idx="minor">
            <a:schemeClr val="lt1"/>
          </a:fontRef>
        </dgm:style>
      </dgm:prSet>
      <dgm:spPr/>
      <dgm:t>
        <a:bodyPr/>
        <a:lstStyle/>
        <a:p>
          <a:r>
            <a:rPr lang="es-CR" b="1" dirty="0" smtClean="0">
              <a:solidFill>
                <a:schemeClr val="tx1"/>
              </a:solidFill>
            </a:rPr>
            <a:t>Criterios de limites de productos: Norma de Producto</a:t>
          </a:r>
          <a:endParaRPr lang="es-CR" b="1" dirty="0">
            <a:solidFill>
              <a:schemeClr val="tx1"/>
            </a:solidFill>
          </a:endParaRPr>
        </a:p>
      </dgm:t>
    </dgm:pt>
    <dgm:pt modelId="{8962C58C-1879-462A-B1FB-05BB4B92340A}" type="parTrans" cxnId="{C2EE673D-BE06-4BA4-BE86-890190DD0F32}">
      <dgm:prSet/>
      <dgm:spPr/>
      <dgm:t>
        <a:bodyPr/>
        <a:lstStyle/>
        <a:p>
          <a:endParaRPr lang="es-CR"/>
        </a:p>
      </dgm:t>
    </dgm:pt>
    <dgm:pt modelId="{E283ACA6-5744-4D6D-B127-70D00A7CA87F}" type="sibTrans" cxnId="{C2EE673D-BE06-4BA4-BE86-890190DD0F32}">
      <dgm:prSet/>
      <dgm:spPr>
        <a:solidFill>
          <a:srgbClr val="008000">
            <a:alpha val="90000"/>
          </a:srgbClr>
        </a:solidFill>
      </dgm:spPr>
      <dgm:t>
        <a:bodyPr/>
        <a:lstStyle/>
        <a:p>
          <a:endParaRPr lang="es-CR"/>
        </a:p>
      </dgm:t>
    </dgm:pt>
    <dgm:pt modelId="{C1933B91-D3C9-4918-8BD0-5B645B70F561}">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CR" sz="2000" b="1" dirty="0" smtClean="0">
              <a:solidFill>
                <a:schemeClr val="tx1"/>
              </a:solidFill>
            </a:rPr>
            <a:t>Características de los medios receptores: Norma de Calidad</a:t>
          </a:r>
          <a:endParaRPr lang="es-CR" sz="2000" b="1" dirty="0">
            <a:solidFill>
              <a:schemeClr val="tx1"/>
            </a:solidFill>
          </a:endParaRPr>
        </a:p>
      </dgm:t>
    </dgm:pt>
    <dgm:pt modelId="{FC396962-B26B-43D8-882F-E8464C280D20}" type="parTrans" cxnId="{31F290C7-39DB-4986-B296-4F9A7445294B}">
      <dgm:prSet/>
      <dgm:spPr/>
      <dgm:t>
        <a:bodyPr/>
        <a:lstStyle/>
        <a:p>
          <a:endParaRPr lang="es-CR"/>
        </a:p>
      </dgm:t>
    </dgm:pt>
    <dgm:pt modelId="{A673B80C-1DAA-4BF7-8FA0-8316496306D5}" type="sibTrans" cxnId="{31F290C7-39DB-4986-B296-4F9A7445294B}">
      <dgm:prSet/>
      <dgm:spPr>
        <a:solidFill>
          <a:srgbClr val="008000">
            <a:alpha val="90000"/>
          </a:srgbClr>
        </a:solidFill>
      </dgm:spPr>
      <dgm:t>
        <a:bodyPr/>
        <a:lstStyle/>
        <a:p>
          <a:endParaRPr lang="es-CR"/>
        </a:p>
      </dgm:t>
    </dgm:pt>
    <dgm:pt modelId="{602B9746-98EE-4CF0-81FA-4A73A8A7A688}">
      <dgm:prSet phldrT="[Texto]">
        <dgm:style>
          <a:lnRef idx="1">
            <a:schemeClr val="accent4"/>
          </a:lnRef>
          <a:fillRef idx="2">
            <a:schemeClr val="accent4"/>
          </a:fillRef>
          <a:effectRef idx="1">
            <a:schemeClr val="accent4"/>
          </a:effectRef>
          <a:fontRef idx="minor">
            <a:schemeClr val="dk1"/>
          </a:fontRef>
        </dgm:style>
      </dgm:prSet>
      <dgm:spPr/>
      <dgm:t>
        <a:bodyPr/>
        <a:lstStyle/>
        <a:p>
          <a:r>
            <a:rPr lang="es-CR" b="1" dirty="0" smtClean="0">
              <a:solidFill>
                <a:schemeClr val="tx1"/>
              </a:solidFill>
            </a:rPr>
            <a:t>Umbral máximo de contaminación: Norma de emisión</a:t>
          </a:r>
          <a:endParaRPr lang="es-CR" b="1" dirty="0">
            <a:solidFill>
              <a:schemeClr val="tx1"/>
            </a:solidFill>
          </a:endParaRPr>
        </a:p>
      </dgm:t>
    </dgm:pt>
    <dgm:pt modelId="{6F765A9B-23F9-4EFD-A0B0-6F4DC343F84A}" type="parTrans" cxnId="{FB37C810-F527-42B8-A137-41433F43D4A3}">
      <dgm:prSet/>
      <dgm:spPr/>
      <dgm:t>
        <a:bodyPr/>
        <a:lstStyle/>
        <a:p>
          <a:endParaRPr lang="es-CR"/>
        </a:p>
      </dgm:t>
    </dgm:pt>
    <dgm:pt modelId="{3C99C8EC-BE0F-4E1C-8019-EDE45D75E911}" type="sibTrans" cxnId="{FB37C810-F527-42B8-A137-41433F43D4A3}">
      <dgm:prSet/>
      <dgm:spPr/>
      <dgm:t>
        <a:bodyPr/>
        <a:lstStyle/>
        <a:p>
          <a:endParaRPr lang="es-CR"/>
        </a:p>
      </dgm:t>
    </dgm:pt>
    <dgm:pt modelId="{5B1B079B-2A40-4606-B6D5-72BB1763DC7B}" type="pres">
      <dgm:prSet presAssocID="{5FC1C70F-0ADB-40ED-B433-E56ECD356A76}" presName="outerComposite" presStyleCnt="0">
        <dgm:presLayoutVars>
          <dgm:chMax val="5"/>
          <dgm:dir/>
          <dgm:resizeHandles val="exact"/>
        </dgm:presLayoutVars>
      </dgm:prSet>
      <dgm:spPr/>
      <dgm:t>
        <a:bodyPr/>
        <a:lstStyle/>
        <a:p>
          <a:endParaRPr lang="es-CR"/>
        </a:p>
      </dgm:t>
    </dgm:pt>
    <dgm:pt modelId="{96DCFB09-B170-41B7-A19C-BE6F17953CD2}" type="pres">
      <dgm:prSet presAssocID="{5FC1C70F-0ADB-40ED-B433-E56ECD356A76}" presName="dummyMaxCanvas" presStyleCnt="0">
        <dgm:presLayoutVars/>
      </dgm:prSet>
      <dgm:spPr/>
    </dgm:pt>
    <dgm:pt modelId="{C382FBE5-1299-4A72-8D3A-575A50AD7AB3}" type="pres">
      <dgm:prSet presAssocID="{5FC1C70F-0ADB-40ED-B433-E56ECD356A76}" presName="FourNodes_1" presStyleLbl="node1" presStyleIdx="0" presStyleCnt="4" custLinFactNeighborX="-1068" custLinFactNeighborY="-13369">
        <dgm:presLayoutVars>
          <dgm:bulletEnabled val="1"/>
        </dgm:presLayoutVars>
      </dgm:prSet>
      <dgm:spPr/>
      <dgm:t>
        <a:bodyPr/>
        <a:lstStyle/>
        <a:p>
          <a:endParaRPr lang="es-CR"/>
        </a:p>
      </dgm:t>
    </dgm:pt>
    <dgm:pt modelId="{DFC92DE7-CC9D-4B9C-AD91-EA1D7CB7BFFA}" type="pres">
      <dgm:prSet presAssocID="{5FC1C70F-0ADB-40ED-B433-E56ECD356A76}" presName="FourNodes_2" presStyleLbl="node1" presStyleIdx="1" presStyleCnt="4" custScaleX="106167">
        <dgm:presLayoutVars>
          <dgm:bulletEnabled val="1"/>
        </dgm:presLayoutVars>
      </dgm:prSet>
      <dgm:spPr/>
      <dgm:t>
        <a:bodyPr/>
        <a:lstStyle/>
        <a:p>
          <a:endParaRPr lang="es-CR"/>
        </a:p>
      </dgm:t>
    </dgm:pt>
    <dgm:pt modelId="{2A325189-129E-4699-B139-B8EC67F2F8BC}" type="pres">
      <dgm:prSet presAssocID="{5FC1C70F-0ADB-40ED-B433-E56ECD356A76}" presName="FourNodes_3" presStyleLbl="node1" presStyleIdx="2" presStyleCnt="4" custScaleX="112417">
        <dgm:presLayoutVars>
          <dgm:bulletEnabled val="1"/>
        </dgm:presLayoutVars>
      </dgm:prSet>
      <dgm:spPr/>
      <dgm:t>
        <a:bodyPr/>
        <a:lstStyle/>
        <a:p>
          <a:endParaRPr lang="es-CR"/>
        </a:p>
      </dgm:t>
    </dgm:pt>
    <dgm:pt modelId="{2457F2A3-753C-4218-A9D1-2793B8AB997D}" type="pres">
      <dgm:prSet presAssocID="{5FC1C70F-0ADB-40ED-B433-E56ECD356A76}" presName="FourNodes_4" presStyleLbl="node1" presStyleIdx="3" presStyleCnt="4" custScaleX="110417">
        <dgm:presLayoutVars>
          <dgm:bulletEnabled val="1"/>
        </dgm:presLayoutVars>
      </dgm:prSet>
      <dgm:spPr/>
      <dgm:t>
        <a:bodyPr/>
        <a:lstStyle/>
        <a:p>
          <a:endParaRPr lang="es-CR"/>
        </a:p>
      </dgm:t>
    </dgm:pt>
    <dgm:pt modelId="{BCB15355-F3CA-41FD-957C-CD87C297856F}" type="pres">
      <dgm:prSet presAssocID="{5FC1C70F-0ADB-40ED-B433-E56ECD356A76}" presName="FourConn_1-2" presStyleLbl="fgAccFollowNode1" presStyleIdx="0" presStyleCnt="3">
        <dgm:presLayoutVars>
          <dgm:bulletEnabled val="1"/>
        </dgm:presLayoutVars>
      </dgm:prSet>
      <dgm:spPr/>
      <dgm:t>
        <a:bodyPr/>
        <a:lstStyle/>
        <a:p>
          <a:endParaRPr lang="es-CR"/>
        </a:p>
      </dgm:t>
    </dgm:pt>
    <dgm:pt modelId="{2FAE2F78-2581-437E-A4FF-D19E7EB034FB}" type="pres">
      <dgm:prSet presAssocID="{5FC1C70F-0ADB-40ED-B433-E56ECD356A76}" presName="FourConn_2-3" presStyleLbl="fgAccFollowNode1" presStyleIdx="1" presStyleCnt="3">
        <dgm:presLayoutVars>
          <dgm:bulletEnabled val="1"/>
        </dgm:presLayoutVars>
      </dgm:prSet>
      <dgm:spPr/>
      <dgm:t>
        <a:bodyPr/>
        <a:lstStyle/>
        <a:p>
          <a:endParaRPr lang="es-CR"/>
        </a:p>
      </dgm:t>
    </dgm:pt>
    <dgm:pt modelId="{26F8A4D0-6EC9-4C8B-926F-3FEC11F393B7}" type="pres">
      <dgm:prSet presAssocID="{5FC1C70F-0ADB-40ED-B433-E56ECD356A76}" presName="FourConn_3-4" presStyleLbl="fgAccFollowNode1" presStyleIdx="2" presStyleCnt="3">
        <dgm:presLayoutVars>
          <dgm:bulletEnabled val="1"/>
        </dgm:presLayoutVars>
      </dgm:prSet>
      <dgm:spPr/>
      <dgm:t>
        <a:bodyPr/>
        <a:lstStyle/>
        <a:p>
          <a:endParaRPr lang="es-CR"/>
        </a:p>
      </dgm:t>
    </dgm:pt>
    <dgm:pt modelId="{E8AD60D6-2709-4596-A34B-42F0C488CACC}" type="pres">
      <dgm:prSet presAssocID="{5FC1C70F-0ADB-40ED-B433-E56ECD356A76}" presName="FourNodes_1_text" presStyleLbl="node1" presStyleIdx="3" presStyleCnt="4">
        <dgm:presLayoutVars>
          <dgm:bulletEnabled val="1"/>
        </dgm:presLayoutVars>
      </dgm:prSet>
      <dgm:spPr/>
      <dgm:t>
        <a:bodyPr/>
        <a:lstStyle/>
        <a:p>
          <a:endParaRPr lang="es-CR"/>
        </a:p>
      </dgm:t>
    </dgm:pt>
    <dgm:pt modelId="{8B03E7D6-4EC8-4F49-98E8-FD5762E4A0E9}" type="pres">
      <dgm:prSet presAssocID="{5FC1C70F-0ADB-40ED-B433-E56ECD356A76}" presName="FourNodes_2_text" presStyleLbl="node1" presStyleIdx="3" presStyleCnt="4">
        <dgm:presLayoutVars>
          <dgm:bulletEnabled val="1"/>
        </dgm:presLayoutVars>
      </dgm:prSet>
      <dgm:spPr/>
      <dgm:t>
        <a:bodyPr/>
        <a:lstStyle/>
        <a:p>
          <a:endParaRPr lang="es-CR"/>
        </a:p>
      </dgm:t>
    </dgm:pt>
    <dgm:pt modelId="{CCE33126-32DF-4120-8725-71A231D18C4F}" type="pres">
      <dgm:prSet presAssocID="{5FC1C70F-0ADB-40ED-B433-E56ECD356A76}" presName="FourNodes_3_text" presStyleLbl="node1" presStyleIdx="3" presStyleCnt="4">
        <dgm:presLayoutVars>
          <dgm:bulletEnabled val="1"/>
        </dgm:presLayoutVars>
      </dgm:prSet>
      <dgm:spPr/>
      <dgm:t>
        <a:bodyPr/>
        <a:lstStyle/>
        <a:p>
          <a:endParaRPr lang="es-CR"/>
        </a:p>
      </dgm:t>
    </dgm:pt>
    <dgm:pt modelId="{9E319B1A-3636-4246-A399-3DD0CF2E53C0}" type="pres">
      <dgm:prSet presAssocID="{5FC1C70F-0ADB-40ED-B433-E56ECD356A76}" presName="FourNodes_4_text" presStyleLbl="node1" presStyleIdx="3" presStyleCnt="4">
        <dgm:presLayoutVars>
          <dgm:bulletEnabled val="1"/>
        </dgm:presLayoutVars>
      </dgm:prSet>
      <dgm:spPr/>
      <dgm:t>
        <a:bodyPr/>
        <a:lstStyle/>
        <a:p>
          <a:endParaRPr lang="es-CR"/>
        </a:p>
      </dgm:t>
    </dgm:pt>
  </dgm:ptLst>
  <dgm:cxnLst>
    <dgm:cxn modelId="{3F444E91-C368-4F3F-96E5-43D7478A90E3}" type="presOf" srcId="{E283ACA6-5744-4D6D-B127-70D00A7CA87F}" destId="{2FAE2F78-2581-437E-A4FF-D19E7EB034FB}" srcOrd="0" destOrd="0" presId="urn:microsoft.com/office/officeart/2005/8/layout/vProcess5"/>
    <dgm:cxn modelId="{3DDEA6FC-7755-49A6-B673-10EAA6D1747F}" srcId="{5FC1C70F-0ADB-40ED-B433-E56ECD356A76}" destId="{28B601C6-AC97-431D-9A4B-E2DDC4FBA7CD}" srcOrd="0" destOrd="0" parTransId="{0D6628D6-C728-4EE5-A75B-323A4BBCFAC3}" sibTransId="{FEE6ED79-A8D2-4A51-99FB-1727DC58CE0E}"/>
    <dgm:cxn modelId="{C9A6862A-D6C6-4231-A75C-8BEF05F875D8}" type="presOf" srcId="{28B601C6-AC97-431D-9A4B-E2DDC4FBA7CD}" destId="{C382FBE5-1299-4A72-8D3A-575A50AD7AB3}" srcOrd="0" destOrd="0" presId="urn:microsoft.com/office/officeart/2005/8/layout/vProcess5"/>
    <dgm:cxn modelId="{6A37FE76-945B-4A18-9BBA-D46CD67E367B}" type="presOf" srcId="{5FC1C70F-0ADB-40ED-B433-E56ECD356A76}" destId="{5B1B079B-2A40-4606-B6D5-72BB1763DC7B}" srcOrd="0" destOrd="0" presId="urn:microsoft.com/office/officeart/2005/8/layout/vProcess5"/>
    <dgm:cxn modelId="{8AA7FA21-7B5B-479F-87FB-4FB6D3D757C0}" type="presOf" srcId="{C1933B91-D3C9-4918-8BD0-5B645B70F561}" destId="{CCE33126-32DF-4120-8725-71A231D18C4F}" srcOrd="1" destOrd="0" presId="urn:microsoft.com/office/officeart/2005/8/layout/vProcess5"/>
    <dgm:cxn modelId="{6CC170AC-3E00-4498-9625-B91BB02CB7FE}" type="presOf" srcId="{A673B80C-1DAA-4BF7-8FA0-8316496306D5}" destId="{26F8A4D0-6EC9-4C8B-926F-3FEC11F393B7}" srcOrd="0" destOrd="0" presId="urn:microsoft.com/office/officeart/2005/8/layout/vProcess5"/>
    <dgm:cxn modelId="{521B7F31-9E3A-470D-9F1D-1AAC7CBA5A3C}" type="presOf" srcId="{FEE6ED79-A8D2-4A51-99FB-1727DC58CE0E}" destId="{BCB15355-F3CA-41FD-957C-CD87C297856F}" srcOrd="0" destOrd="0" presId="urn:microsoft.com/office/officeart/2005/8/layout/vProcess5"/>
    <dgm:cxn modelId="{ECC4B9F7-0443-4B6B-AD12-1E140DBC39EC}" type="presOf" srcId="{602B9746-98EE-4CF0-81FA-4A73A8A7A688}" destId="{2457F2A3-753C-4218-A9D1-2793B8AB997D}" srcOrd="0" destOrd="0" presId="urn:microsoft.com/office/officeart/2005/8/layout/vProcess5"/>
    <dgm:cxn modelId="{490ADB7D-B860-45D1-B410-89ACDFA716AD}" type="presOf" srcId="{AFBEFDD3-A207-4DD7-BAB8-33F28E94CFF9}" destId="{DFC92DE7-CC9D-4B9C-AD91-EA1D7CB7BFFA}" srcOrd="0" destOrd="0" presId="urn:microsoft.com/office/officeart/2005/8/layout/vProcess5"/>
    <dgm:cxn modelId="{31F290C7-39DB-4986-B296-4F9A7445294B}" srcId="{5FC1C70F-0ADB-40ED-B433-E56ECD356A76}" destId="{C1933B91-D3C9-4918-8BD0-5B645B70F561}" srcOrd="2" destOrd="0" parTransId="{FC396962-B26B-43D8-882F-E8464C280D20}" sibTransId="{A673B80C-1DAA-4BF7-8FA0-8316496306D5}"/>
    <dgm:cxn modelId="{BAE2FDFB-30A4-4F72-9A4C-0B7E4089C866}" type="presOf" srcId="{28B601C6-AC97-431D-9A4B-E2DDC4FBA7CD}" destId="{E8AD60D6-2709-4596-A34B-42F0C488CACC}" srcOrd="1" destOrd="0" presId="urn:microsoft.com/office/officeart/2005/8/layout/vProcess5"/>
    <dgm:cxn modelId="{146D5AFC-CDE2-4891-A78F-0765F578357A}" type="presOf" srcId="{C1933B91-D3C9-4918-8BD0-5B645B70F561}" destId="{2A325189-129E-4699-B139-B8EC67F2F8BC}" srcOrd="0" destOrd="0" presId="urn:microsoft.com/office/officeart/2005/8/layout/vProcess5"/>
    <dgm:cxn modelId="{D4A1386C-AB59-4796-B084-126864152F94}" type="presOf" srcId="{AFBEFDD3-A207-4DD7-BAB8-33F28E94CFF9}" destId="{8B03E7D6-4EC8-4F49-98E8-FD5762E4A0E9}" srcOrd="1" destOrd="0" presId="urn:microsoft.com/office/officeart/2005/8/layout/vProcess5"/>
    <dgm:cxn modelId="{1A62E532-FBCC-48B9-92E8-72C15A3AC63D}" type="presOf" srcId="{602B9746-98EE-4CF0-81FA-4A73A8A7A688}" destId="{9E319B1A-3636-4246-A399-3DD0CF2E53C0}" srcOrd="1" destOrd="0" presId="urn:microsoft.com/office/officeart/2005/8/layout/vProcess5"/>
    <dgm:cxn modelId="{FB37C810-F527-42B8-A137-41433F43D4A3}" srcId="{5FC1C70F-0ADB-40ED-B433-E56ECD356A76}" destId="{602B9746-98EE-4CF0-81FA-4A73A8A7A688}" srcOrd="3" destOrd="0" parTransId="{6F765A9B-23F9-4EFD-A0B0-6F4DC343F84A}" sibTransId="{3C99C8EC-BE0F-4E1C-8019-EDE45D75E911}"/>
    <dgm:cxn modelId="{C2EE673D-BE06-4BA4-BE86-890190DD0F32}" srcId="{5FC1C70F-0ADB-40ED-B433-E56ECD356A76}" destId="{AFBEFDD3-A207-4DD7-BAB8-33F28E94CFF9}" srcOrd="1" destOrd="0" parTransId="{8962C58C-1879-462A-B1FB-05BB4B92340A}" sibTransId="{E283ACA6-5744-4D6D-B127-70D00A7CA87F}"/>
    <dgm:cxn modelId="{07B42039-2549-4643-B49F-A06F191C536C}" type="presParOf" srcId="{5B1B079B-2A40-4606-B6D5-72BB1763DC7B}" destId="{96DCFB09-B170-41B7-A19C-BE6F17953CD2}" srcOrd="0" destOrd="0" presId="urn:microsoft.com/office/officeart/2005/8/layout/vProcess5"/>
    <dgm:cxn modelId="{51812AAF-9371-4329-8FF6-ED6EED2E2F4B}" type="presParOf" srcId="{5B1B079B-2A40-4606-B6D5-72BB1763DC7B}" destId="{C382FBE5-1299-4A72-8D3A-575A50AD7AB3}" srcOrd="1" destOrd="0" presId="urn:microsoft.com/office/officeart/2005/8/layout/vProcess5"/>
    <dgm:cxn modelId="{B7935449-0D5F-4C73-ACC0-7AE43CC315FC}" type="presParOf" srcId="{5B1B079B-2A40-4606-B6D5-72BB1763DC7B}" destId="{DFC92DE7-CC9D-4B9C-AD91-EA1D7CB7BFFA}" srcOrd="2" destOrd="0" presId="urn:microsoft.com/office/officeart/2005/8/layout/vProcess5"/>
    <dgm:cxn modelId="{CAE8F612-0F37-4E04-B030-806C673E0F39}" type="presParOf" srcId="{5B1B079B-2A40-4606-B6D5-72BB1763DC7B}" destId="{2A325189-129E-4699-B139-B8EC67F2F8BC}" srcOrd="3" destOrd="0" presId="urn:microsoft.com/office/officeart/2005/8/layout/vProcess5"/>
    <dgm:cxn modelId="{FA69ECB8-D67D-4B3C-93CF-1B2890FCCBA1}" type="presParOf" srcId="{5B1B079B-2A40-4606-B6D5-72BB1763DC7B}" destId="{2457F2A3-753C-4218-A9D1-2793B8AB997D}" srcOrd="4" destOrd="0" presId="urn:microsoft.com/office/officeart/2005/8/layout/vProcess5"/>
    <dgm:cxn modelId="{A70A7E6D-4C01-430D-807C-45AC81A254FC}" type="presParOf" srcId="{5B1B079B-2A40-4606-B6D5-72BB1763DC7B}" destId="{BCB15355-F3CA-41FD-957C-CD87C297856F}" srcOrd="5" destOrd="0" presId="urn:microsoft.com/office/officeart/2005/8/layout/vProcess5"/>
    <dgm:cxn modelId="{471BE395-5B62-4A0B-BA82-44C2603FDB0E}" type="presParOf" srcId="{5B1B079B-2A40-4606-B6D5-72BB1763DC7B}" destId="{2FAE2F78-2581-437E-A4FF-D19E7EB034FB}" srcOrd="6" destOrd="0" presId="urn:microsoft.com/office/officeart/2005/8/layout/vProcess5"/>
    <dgm:cxn modelId="{4862D234-B09F-49C5-8A44-8A8AA20C6D8B}" type="presParOf" srcId="{5B1B079B-2A40-4606-B6D5-72BB1763DC7B}" destId="{26F8A4D0-6EC9-4C8B-926F-3FEC11F393B7}" srcOrd="7" destOrd="0" presId="urn:microsoft.com/office/officeart/2005/8/layout/vProcess5"/>
    <dgm:cxn modelId="{18D0087E-CBE4-4C5A-B70D-4E7D638D5916}" type="presParOf" srcId="{5B1B079B-2A40-4606-B6D5-72BB1763DC7B}" destId="{E8AD60D6-2709-4596-A34B-42F0C488CACC}" srcOrd="8" destOrd="0" presId="urn:microsoft.com/office/officeart/2005/8/layout/vProcess5"/>
    <dgm:cxn modelId="{3D9C66AF-7F77-47AA-9ECA-87E58C2B10B4}" type="presParOf" srcId="{5B1B079B-2A40-4606-B6D5-72BB1763DC7B}" destId="{8B03E7D6-4EC8-4F49-98E8-FD5762E4A0E9}" srcOrd="9" destOrd="0" presId="urn:microsoft.com/office/officeart/2005/8/layout/vProcess5"/>
    <dgm:cxn modelId="{516632FA-D7B2-4CC3-82CB-393107C5BD28}" type="presParOf" srcId="{5B1B079B-2A40-4606-B6D5-72BB1763DC7B}" destId="{CCE33126-32DF-4120-8725-71A231D18C4F}" srcOrd="10" destOrd="0" presId="urn:microsoft.com/office/officeart/2005/8/layout/vProcess5"/>
    <dgm:cxn modelId="{DEDD00DC-0A55-48E7-AE07-329668364D03}" type="presParOf" srcId="{5B1B079B-2A40-4606-B6D5-72BB1763DC7B}" destId="{9E319B1A-3636-4246-A399-3DD0CF2E53C0}"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EC9C3-3713-48EA-A72F-2D42ACFC0934}">
      <dsp:nvSpPr>
        <dsp:cNvPr id="0" name=""/>
        <dsp:cNvSpPr/>
      </dsp:nvSpPr>
      <dsp:spPr>
        <a:xfrm rot="5400000">
          <a:off x="-265353" y="268665"/>
          <a:ext cx="1769023" cy="1238316"/>
        </a:xfrm>
        <a:prstGeom prst="chevron">
          <a:avLst/>
        </a:prstGeom>
        <a:solidFill>
          <a:srgbClr val="00FF00"/>
        </a:solidFill>
        <a:ln w="1143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R" sz="1900" b="1" kern="1200" dirty="0" smtClean="0">
              <a:solidFill>
                <a:schemeClr val="tx1"/>
              </a:solidFill>
            </a:rPr>
            <a:t>Objetivo</a:t>
          </a:r>
          <a:endParaRPr lang="es-CR" sz="1900" b="1" kern="1200" dirty="0">
            <a:solidFill>
              <a:schemeClr val="tx1"/>
            </a:solidFill>
          </a:endParaRPr>
        </a:p>
      </dsp:txBody>
      <dsp:txXfrm rot="5400000">
        <a:off x="-265353" y="268665"/>
        <a:ext cx="1769023" cy="1238316"/>
      </dsp:txXfrm>
    </dsp:sp>
    <dsp:sp modelId="{FA8C609A-3852-4FDC-A300-0F3C0C3BD932}">
      <dsp:nvSpPr>
        <dsp:cNvPr id="0" name=""/>
        <dsp:cNvSpPr/>
      </dsp:nvSpPr>
      <dsp:spPr>
        <a:xfrm rot="5400000">
          <a:off x="4344444" y="-3163627"/>
          <a:ext cx="1149865" cy="7477119"/>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s-CR" sz="2800" kern="1200" dirty="0" smtClean="0"/>
            <a:t>Generar registros que cuantifiquen los Beneficios y los Costos del Proyecto Ambiental </a:t>
          </a:r>
          <a:endParaRPr lang="es-CR" sz="2800" kern="1200" dirty="0"/>
        </a:p>
      </dsp:txBody>
      <dsp:txXfrm rot="5400000">
        <a:off x="4344444" y="-3163627"/>
        <a:ext cx="1149865" cy="7477119"/>
      </dsp:txXfrm>
    </dsp:sp>
    <dsp:sp modelId="{D0E6F266-5912-4311-B75D-686CF3668734}">
      <dsp:nvSpPr>
        <dsp:cNvPr id="0" name=""/>
        <dsp:cNvSpPr/>
      </dsp:nvSpPr>
      <dsp:spPr>
        <a:xfrm rot="5400000">
          <a:off x="-265353" y="1845440"/>
          <a:ext cx="1769023" cy="1238316"/>
        </a:xfrm>
        <a:prstGeom prst="chevron">
          <a:avLst/>
        </a:prstGeom>
        <a:solidFill>
          <a:srgbClr val="FF0000"/>
        </a:solidFill>
        <a:ln w="1143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R" sz="1900" b="1" kern="1200" dirty="0" smtClean="0">
              <a:solidFill>
                <a:schemeClr val="tx1"/>
              </a:solidFill>
            </a:rPr>
            <a:t>Indicadores</a:t>
          </a:r>
          <a:endParaRPr lang="es-CR" sz="1900" b="1" kern="1200" dirty="0">
            <a:solidFill>
              <a:schemeClr val="tx1"/>
            </a:solidFill>
          </a:endParaRPr>
        </a:p>
      </dsp:txBody>
      <dsp:txXfrm rot="5400000">
        <a:off x="-265353" y="1845440"/>
        <a:ext cx="1769023" cy="1238316"/>
      </dsp:txXfrm>
    </dsp:sp>
    <dsp:sp modelId="{90637482-9987-450C-B615-0D7DB870C557}">
      <dsp:nvSpPr>
        <dsp:cNvPr id="0" name=""/>
        <dsp:cNvSpPr/>
      </dsp:nvSpPr>
      <dsp:spPr>
        <a:xfrm rot="5400000">
          <a:off x="4401943" y="-1583539"/>
          <a:ext cx="1149865" cy="7477119"/>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R" sz="2800" kern="1200" dirty="0" smtClean="0"/>
            <a:t>Se deben buscar indicadores Financieros como la TIR o el VAN  (ambos “Indicadores Verdes”)</a:t>
          </a:r>
          <a:endParaRPr lang="es-CR" sz="2800" kern="1200" dirty="0"/>
        </a:p>
      </dsp:txBody>
      <dsp:txXfrm rot="5400000">
        <a:off x="4401943" y="-1583539"/>
        <a:ext cx="1149865" cy="7477119"/>
      </dsp:txXfrm>
    </dsp:sp>
    <dsp:sp modelId="{CCBF1C68-D025-4C4C-B7BA-6453CAF6F017}">
      <dsp:nvSpPr>
        <dsp:cNvPr id="0" name=""/>
        <dsp:cNvSpPr/>
      </dsp:nvSpPr>
      <dsp:spPr>
        <a:xfrm rot="5400000">
          <a:off x="-265353" y="3422215"/>
          <a:ext cx="1769023" cy="1238316"/>
        </a:xfrm>
        <a:prstGeom prst="chevron">
          <a:avLst/>
        </a:prstGeom>
        <a:solidFill>
          <a:srgbClr val="FFFFCC"/>
        </a:solidFill>
        <a:ln w="11430"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R" sz="1900" b="1" kern="1200" dirty="0" smtClean="0">
              <a:solidFill>
                <a:schemeClr val="tx1"/>
              </a:solidFill>
            </a:rPr>
            <a:t>Ambiente</a:t>
          </a:r>
          <a:endParaRPr lang="es-CR" sz="1900" b="1" kern="1200" dirty="0">
            <a:solidFill>
              <a:schemeClr val="tx1"/>
            </a:solidFill>
          </a:endParaRPr>
        </a:p>
      </dsp:txBody>
      <dsp:txXfrm rot="5400000">
        <a:off x="-265353" y="3422215"/>
        <a:ext cx="1769023" cy="1238316"/>
      </dsp:txXfrm>
    </dsp:sp>
    <dsp:sp modelId="{593238D4-4F2A-49ED-94F9-E1E653AC3047}">
      <dsp:nvSpPr>
        <dsp:cNvPr id="0" name=""/>
        <dsp:cNvSpPr/>
      </dsp:nvSpPr>
      <dsp:spPr>
        <a:xfrm rot="5400000">
          <a:off x="4401943" y="-6764"/>
          <a:ext cx="1149865" cy="7477119"/>
        </a:xfrm>
        <a:prstGeom prst="round2SameRect">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R" sz="2800" kern="1200" dirty="0" smtClean="0"/>
            <a:t>Se debe tomar en cuenta los efectos externos causados al ambiente </a:t>
          </a:r>
          <a:endParaRPr lang="es-CR" sz="2800" kern="1200" dirty="0"/>
        </a:p>
      </dsp:txBody>
      <dsp:txXfrm rot="5400000">
        <a:off x="4401943" y="-6764"/>
        <a:ext cx="1149865" cy="74771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FD1FC1-73B8-480D-BEBE-9085EB4862D9}">
      <dsp:nvSpPr>
        <dsp:cNvPr id="0" name=""/>
        <dsp:cNvSpPr/>
      </dsp:nvSpPr>
      <dsp:spPr>
        <a:xfrm rot="10800000">
          <a:off x="1065060" y="2369"/>
          <a:ext cx="6617520" cy="1457311"/>
        </a:xfrm>
        <a:prstGeom prst="homePlate">
          <a:avLst/>
        </a:prstGeom>
        <a:solidFill>
          <a:srgbClr val="00FF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34" tIns="110490" rIns="206248" bIns="110490" numCol="1" spcCol="1270" anchor="ctr" anchorCtr="0">
          <a:noAutofit/>
        </a:bodyPr>
        <a:lstStyle/>
        <a:p>
          <a:pPr lvl="0" algn="ctr" defTabSz="1289050">
            <a:lnSpc>
              <a:spcPct val="90000"/>
            </a:lnSpc>
            <a:spcBef>
              <a:spcPct val="0"/>
            </a:spcBef>
            <a:spcAft>
              <a:spcPct val="35000"/>
            </a:spcAft>
          </a:pPr>
          <a:r>
            <a:rPr lang="es-CR" sz="2900" b="1" kern="1200" dirty="0" smtClean="0">
              <a:solidFill>
                <a:schemeClr val="tx1"/>
              </a:solidFill>
            </a:rPr>
            <a:t>Costo Económico (CE) </a:t>
          </a:r>
          <a:endParaRPr lang="es-CR" sz="2900" b="1" kern="1200" dirty="0">
            <a:solidFill>
              <a:schemeClr val="tx1"/>
            </a:solidFill>
          </a:endParaRPr>
        </a:p>
      </dsp:txBody>
      <dsp:txXfrm rot="10800000">
        <a:off x="1065060" y="2369"/>
        <a:ext cx="6617520" cy="1457311"/>
      </dsp:txXfrm>
    </dsp:sp>
    <dsp:sp modelId="{B935E3A7-E6A0-40FE-A679-87B3F2E5B969}">
      <dsp:nvSpPr>
        <dsp:cNvPr id="0" name=""/>
        <dsp:cNvSpPr/>
      </dsp:nvSpPr>
      <dsp:spPr>
        <a:xfrm>
          <a:off x="110142" y="31734"/>
          <a:ext cx="1457311" cy="1457311"/>
        </a:xfrm>
        <a:prstGeom prst="ellipse">
          <a:avLst/>
        </a:prstGeom>
        <a:blipFill rotWithShape="0">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645B26-DFC0-4ED3-A53D-C06A4ECA8B30}">
      <dsp:nvSpPr>
        <dsp:cNvPr id="0" name=""/>
        <dsp:cNvSpPr/>
      </dsp:nvSpPr>
      <dsp:spPr>
        <a:xfrm rot="10800000">
          <a:off x="841785" y="1894699"/>
          <a:ext cx="6915220" cy="1457311"/>
        </a:xfrm>
        <a:prstGeom prst="homePlate">
          <a:avLst/>
        </a:prstGeom>
        <a:solidFill>
          <a:srgbClr val="FF66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34" tIns="110490" rIns="206248" bIns="110490" numCol="1" spcCol="1270" anchor="ctr" anchorCtr="0">
          <a:noAutofit/>
        </a:bodyPr>
        <a:lstStyle/>
        <a:p>
          <a:pPr lvl="0" algn="ctr" defTabSz="1289050">
            <a:lnSpc>
              <a:spcPct val="90000"/>
            </a:lnSpc>
            <a:spcBef>
              <a:spcPct val="0"/>
            </a:spcBef>
            <a:spcAft>
              <a:spcPct val="35000"/>
            </a:spcAft>
          </a:pPr>
          <a:r>
            <a:rPr lang="es-CR" sz="2900" b="1" kern="1200" dirty="0" smtClean="0">
              <a:solidFill>
                <a:schemeClr val="tx1"/>
              </a:solidFill>
            </a:rPr>
            <a:t>Costo Ambiental del proyecto (CA). Se valoran los Aspectos Ambientales Significativos</a:t>
          </a:r>
          <a:endParaRPr lang="es-CR" sz="2900" b="1" kern="1200" dirty="0">
            <a:solidFill>
              <a:schemeClr val="tx1"/>
            </a:solidFill>
          </a:endParaRPr>
        </a:p>
      </dsp:txBody>
      <dsp:txXfrm rot="10800000">
        <a:off x="841785" y="1894699"/>
        <a:ext cx="6915220" cy="1457311"/>
      </dsp:txXfrm>
    </dsp:sp>
    <dsp:sp modelId="{2CFD07C9-CC4E-4163-8C28-3AB5719AF763}">
      <dsp:nvSpPr>
        <dsp:cNvPr id="0" name=""/>
        <dsp:cNvSpPr/>
      </dsp:nvSpPr>
      <dsp:spPr>
        <a:xfrm>
          <a:off x="71436" y="1889117"/>
          <a:ext cx="1457311" cy="1457311"/>
        </a:xfrm>
        <a:prstGeom prst="ellipse">
          <a:avLst/>
        </a:prstGeom>
        <a:blipFill rotWithShape="0">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F7DDE-6028-4B0F-A643-F98B31B8E294}">
      <dsp:nvSpPr>
        <dsp:cNvPr id="0" name=""/>
        <dsp:cNvSpPr/>
      </dsp:nvSpPr>
      <dsp:spPr>
        <a:xfrm rot="10800000">
          <a:off x="950384" y="3746515"/>
          <a:ext cx="6767331" cy="1457311"/>
        </a:xfrm>
        <a:prstGeom prst="homePlate">
          <a:avLst/>
        </a:prstGeom>
        <a:solidFill>
          <a:srgbClr val="3399FF"/>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34" tIns="110490" rIns="206248" bIns="110490" numCol="1" spcCol="1270" anchor="ctr" anchorCtr="0">
          <a:noAutofit/>
        </a:bodyPr>
        <a:lstStyle/>
        <a:p>
          <a:pPr lvl="0" algn="ctr" defTabSz="1289050">
            <a:lnSpc>
              <a:spcPct val="90000"/>
            </a:lnSpc>
            <a:spcBef>
              <a:spcPct val="0"/>
            </a:spcBef>
            <a:spcAft>
              <a:spcPct val="35000"/>
            </a:spcAft>
          </a:pPr>
          <a:r>
            <a:rPr lang="es-CR" sz="2900" b="1" kern="1200" dirty="0" smtClean="0">
              <a:solidFill>
                <a:schemeClr val="tx1"/>
              </a:solidFill>
            </a:rPr>
            <a:t>Costos Sociales del Proyecto (CS)</a:t>
          </a:r>
          <a:endParaRPr lang="es-CR" sz="2900" b="1" kern="1200" dirty="0">
            <a:solidFill>
              <a:schemeClr val="tx1"/>
            </a:solidFill>
          </a:endParaRPr>
        </a:p>
      </dsp:txBody>
      <dsp:txXfrm rot="10800000">
        <a:off x="950384" y="3746515"/>
        <a:ext cx="6767331" cy="1457311"/>
      </dsp:txXfrm>
    </dsp:sp>
    <dsp:sp modelId="{E032E519-FDAA-4024-BF7E-6BFAF0DB20DB}">
      <dsp:nvSpPr>
        <dsp:cNvPr id="0" name=""/>
        <dsp:cNvSpPr/>
      </dsp:nvSpPr>
      <dsp:spPr>
        <a:xfrm>
          <a:off x="142873" y="3746515"/>
          <a:ext cx="1457311" cy="1457311"/>
        </a:xfrm>
        <a:prstGeom prst="ellipse">
          <a:avLst/>
        </a:prstGeom>
        <a:blipFill rotWithShape="0">
          <a:blip xmlns:r="http://schemas.openxmlformats.org/officeDocument/2006/relationships" r:embed="rId3"/>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511315-E4CE-42EA-94E0-580DD8F29C13}">
      <dsp:nvSpPr>
        <dsp:cNvPr id="0" name=""/>
        <dsp:cNvSpPr/>
      </dsp:nvSpPr>
      <dsp:spPr>
        <a:xfrm>
          <a:off x="71421" y="0"/>
          <a:ext cx="8501154" cy="2928958"/>
        </a:xfrm>
        <a:prstGeom prst="leftRightRibbon">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C04A8-95B4-46BF-A2E0-2E1067268355}">
      <dsp:nvSpPr>
        <dsp:cNvPr id="0" name=""/>
        <dsp:cNvSpPr/>
      </dsp:nvSpPr>
      <dsp:spPr>
        <a:xfrm>
          <a:off x="1214411" y="512567"/>
          <a:ext cx="3066544" cy="1435189"/>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a:lnSpc>
              <a:spcPct val="90000"/>
            </a:lnSpc>
            <a:spcBef>
              <a:spcPct val="0"/>
            </a:spcBef>
            <a:spcAft>
              <a:spcPct val="35000"/>
            </a:spcAft>
          </a:pPr>
          <a:r>
            <a:rPr lang="es-CR" sz="2900" b="1" kern="1200" dirty="0" smtClean="0">
              <a:solidFill>
                <a:schemeClr val="tx1"/>
              </a:solidFill>
            </a:rPr>
            <a:t>Un efecto Físico</a:t>
          </a:r>
          <a:endParaRPr lang="es-CR" sz="2900" b="1" kern="1200" dirty="0">
            <a:solidFill>
              <a:schemeClr val="tx1"/>
            </a:solidFill>
          </a:endParaRPr>
        </a:p>
      </dsp:txBody>
      <dsp:txXfrm>
        <a:off x="1214411" y="512567"/>
        <a:ext cx="3066544" cy="1435189"/>
      </dsp:txXfrm>
    </dsp:sp>
    <dsp:sp modelId="{CB71A8AA-93BC-41AA-B5E9-E32D4E875755}">
      <dsp:nvSpPr>
        <dsp:cNvPr id="0" name=""/>
        <dsp:cNvSpPr/>
      </dsp:nvSpPr>
      <dsp:spPr>
        <a:xfrm>
          <a:off x="4070208" y="981200"/>
          <a:ext cx="3359314" cy="1435189"/>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a:lnSpc>
              <a:spcPct val="90000"/>
            </a:lnSpc>
            <a:spcBef>
              <a:spcPct val="0"/>
            </a:spcBef>
            <a:spcAft>
              <a:spcPct val="35000"/>
            </a:spcAft>
          </a:pPr>
          <a:r>
            <a:rPr lang="es-CR" sz="2900" b="1" kern="1200" dirty="0" smtClean="0">
              <a:solidFill>
                <a:schemeClr val="tx1"/>
              </a:solidFill>
            </a:rPr>
            <a:t>Una reacción humana ante una pérdida de Bienestar</a:t>
          </a:r>
          <a:endParaRPr lang="es-CR" sz="2900" b="1" kern="1200" dirty="0">
            <a:solidFill>
              <a:schemeClr val="tx1"/>
            </a:solidFill>
          </a:endParaRPr>
        </a:p>
      </dsp:txBody>
      <dsp:txXfrm>
        <a:off x="4070208" y="981200"/>
        <a:ext cx="3359314" cy="143518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4FADC0-DE58-4DC5-8397-3199D71FC98E}">
      <dsp:nvSpPr>
        <dsp:cNvPr id="0" name=""/>
        <dsp:cNvSpPr/>
      </dsp:nvSpPr>
      <dsp:spPr>
        <a:xfrm>
          <a:off x="0" y="1096381"/>
          <a:ext cx="8715436" cy="5544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29E0E-79C7-4492-9290-A54F98AF74F1}">
      <dsp:nvSpPr>
        <dsp:cNvPr id="0" name=""/>
        <dsp:cNvSpPr/>
      </dsp:nvSpPr>
      <dsp:spPr>
        <a:xfrm>
          <a:off x="435771" y="91619"/>
          <a:ext cx="7943553" cy="1329481"/>
        </a:xfrm>
        <a:prstGeom prst="roundRect">
          <a:avLst/>
        </a:prstGeom>
        <a:solidFill>
          <a:srgbClr val="92D05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96" tIns="0" rIns="230596" bIns="0" numCol="1" spcCol="1270" anchor="ctr" anchorCtr="0">
          <a:noAutofit/>
        </a:bodyPr>
        <a:lstStyle/>
        <a:p>
          <a:pPr lvl="0" algn="l" defTabSz="889000">
            <a:lnSpc>
              <a:spcPct val="90000"/>
            </a:lnSpc>
            <a:spcBef>
              <a:spcPct val="0"/>
            </a:spcBef>
            <a:spcAft>
              <a:spcPct val="35000"/>
            </a:spcAft>
          </a:pPr>
          <a:r>
            <a:rPr lang="es-CR" sz="2000" b="1" kern="1200" dirty="0" smtClean="0">
              <a:solidFill>
                <a:schemeClr val="tx1"/>
              </a:solidFill>
            </a:rPr>
            <a:t>Forma de Internalización que supone intervención de un agente externo. </a:t>
          </a:r>
          <a:endParaRPr lang="es-CR" sz="2000" b="1" kern="1200" dirty="0">
            <a:solidFill>
              <a:schemeClr val="tx1"/>
            </a:solidFill>
          </a:endParaRPr>
        </a:p>
      </dsp:txBody>
      <dsp:txXfrm>
        <a:off x="435771" y="91619"/>
        <a:ext cx="7943553" cy="1329481"/>
      </dsp:txXfrm>
    </dsp:sp>
    <dsp:sp modelId="{5840D4AA-EC3E-4769-B24D-CDF7F3F4B725}">
      <dsp:nvSpPr>
        <dsp:cNvPr id="0" name=""/>
        <dsp:cNvSpPr/>
      </dsp:nvSpPr>
      <dsp:spPr>
        <a:xfrm>
          <a:off x="0" y="2796508"/>
          <a:ext cx="8715436" cy="5544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294A7-7587-4C23-8712-7DDBD94EE479}">
      <dsp:nvSpPr>
        <dsp:cNvPr id="0" name=""/>
        <dsp:cNvSpPr/>
      </dsp:nvSpPr>
      <dsp:spPr>
        <a:xfrm>
          <a:off x="435771" y="1769581"/>
          <a:ext cx="7948129" cy="1351647"/>
        </a:xfrm>
        <a:prstGeom prst="roundRect">
          <a:avLst/>
        </a:prstGeom>
        <a:solidFill>
          <a:srgbClr val="00B0F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96" tIns="0" rIns="230596" bIns="0" numCol="1" spcCol="1270" anchor="ctr" anchorCtr="0">
          <a:noAutofit/>
        </a:bodyPr>
        <a:lstStyle/>
        <a:p>
          <a:pPr lvl="0" algn="l" defTabSz="1066800">
            <a:lnSpc>
              <a:spcPct val="90000"/>
            </a:lnSpc>
            <a:spcBef>
              <a:spcPct val="0"/>
            </a:spcBef>
            <a:spcAft>
              <a:spcPct val="35000"/>
            </a:spcAft>
          </a:pPr>
          <a:r>
            <a:rPr lang="es-CR" sz="2400" b="1" kern="1200" dirty="0" smtClean="0">
              <a:solidFill>
                <a:schemeClr val="tx1"/>
              </a:solidFill>
            </a:rPr>
            <a:t>En la práctica es una institución específica. (EPA)</a:t>
          </a:r>
          <a:endParaRPr lang="es-CR" sz="2400" b="1" kern="1200" dirty="0">
            <a:solidFill>
              <a:schemeClr val="tx1"/>
            </a:solidFill>
          </a:endParaRPr>
        </a:p>
      </dsp:txBody>
      <dsp:txXfrm>
        <a:off x="435771" y="1769581"/>
        <a:ext cx="7948129" cy="1351647"/>
      </dsp:txXfrm>
    </dsp:sp>
    <dsp:sp modelId="{B744D88A-F535-4DC3-888F-FBBD5FA30483}">
      <dsp:nvSpPr>
        <dsp:cNvPr id="0" name=""/>
        <dsp:cNvSpPr/>
      </dsp:nvSpPr>
      <dsp:spPr>
        <a:xfrm>
          <a:off x="0" y="4480035"/>
          <a:ext cx="8715436" cy="5544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2B5D31-4712-4DCC-87E3-436897EE3B59}">
      <dsp:nvSpPr>
        <dsp:cNvPr id="0" name=""/>
        <dsp:cNvSpPr/>
      </dsp:nvSpPr>
      <dsp:spPr>
        <a:xfrm>
          <a:off x="435771" y="3469708"/>
          <a:ext cx="8029635" cy="1335047"/>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96" tIns="0" rIns="230596" bIns="0" numCol="1" spcCol="1270" anchor="ctr" anchorCtr="0">
          <a:noAutofit/>
        </a:bodyPr>
        <a:lstStyle/>
        <a:p>
          <a:pPr lvl="0" algn="l" defTabSz="1066800">
            <a:lnSpc>
              <a:spcPct val="90000"/>
            </a:lnSpc>
            <a:spcBef>
              <a:spcPct val="0"/>
            </a:spcBef>
            <a:spcAft>
              <a:spcPct val="35000"/>
            </a:spcAft>
          </a:pPr>
          <a:r>
            <a:rPr lang="es-CR" sz="2400" b="1" kern="1200" dirty="0" smtClean="0">
              <a:solidFill>
                <a:schemeClr val="tx1"/>
              </a:solidFill>
            </a:rPr>
            <a:t>Sirven para regular la contaminación al ambiente</a:t>
          </a:r>
          <a:endParaRPr lang="es-CR" sz="2400" b="1" kern="1200" dirty="0">
            <a:solidFill>
              <a:schemeClr val="tx1"/>
            </a:solidFill>
          </a:endParaRPr>
        </a:p>
      </dsp:txBody>
      <dsp:txXfrm>
        <a:off x="435771" y="3469708"/>
        <a:ext cx="8029635" cy="133504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82FBE5-1299-4A72-8D3A-575A50AD7AB3}">
      <dsp:nvSpPr>
        <dsp:cNvPr id="0" name=""/>
        <dsp:cNvSpPr/>
      </dsp:nvSpPr>
      <dsp:spPr>
        <a:xfrm>
          <a:off x="-178600" y="0"/>
          <a:ext cx="6858048" cy="817250"/>
        </a:xfrm>
        <a:prstGeom prst="roundRect">
          <a:avLst>
            <a:gd name="adj" fmla="val 10000"/>
          </a:avLst>
        </a:prstGeom>
        <a:gradFill rotWithShape="1">
          <a:gsLst>
            <a:gs pos="0">
              <a:schemeClr val="accent2">
                <a:tint val="15000"/>
                <a:satMod val="250000"/>
              </a:schemeClr>
            </a:gs>
            <a:gs pos="49000">
              <a:schemeClr val="accent2">
                <a:tint val="50000"/>
                <a:satMod val="200000"/>
              </a:schemeClr>
            </a:gs>
            <a:gs pos="49100">
              <a:schemeClr val="accent2">
                <a:tint val="64000"/>
                <a:satMod val="160000"/>
              </a:schemeClr>
            </a:gs>
            <a:gs pos="92000">
              <a:schemeClr val="accent2">
                <a:tint val="50000"/>
                <a:satMod val="200000"/>
              </a:schemeClr>
            </a:gs>
            <a:gs pos="100000">
              <a:schemeClr val="accent2">
                <a:tint val="43000"/>
                <a:satMod val="190000"/>
              </a:schemeClr>
            </a:gs>
          </a:gsLst>
          <a:lin ang="5400000" scaled="1"/>
        </a:gra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R" sz="2000" b="1" kern="1200" dirty="0" smtClean="0">
              <a:solidFill>
                <a:schemeClr val="tx1"/>
              </a:solidFill>
            </a:rPr>
            <a:t>Según la tecnología utilizable: Norma de Proceso</a:t>
          </a:r>
          <a:endParaRPr lang="es-CR" sz="2000" b="1" kern="1200" dirty="0">
            <a:solidFill>
              <a:schemeClr val="tx1"/>
            </a:solidFill>
          </a:endParaRPr>
        </a:p>
      </dsp:txBody>
      <dsp:txXfrm>
        <a:off x="-178600" y="0"/>
        <a:ext cx="5954985" cy="817250"/>
      </dsp:txXfrm>
    </dsp:sp>
    <dsp:sp modelId="{DFC92DE7-CC9D-4B9C-AD91-EA1D7CB7BFFA}">
      <dsp:nvSpPr>
        <dsp:cNvPr id="0" name=""/>
        <dsp:cNvSpPr/>
      </dsp:nvSpPr>
      <dsp:spPr>
        <a:xfrm>
          <a:off x="184292" y="965841"/>
          <a:ext cx="7280983" cy="817250"/>
        </a:xfrm>
        <a:prstGeom prst="roundRect">
          <a:avLst>
            <a:gd name="adj" fmla="val 10000"/>
          </a:avLst>
        </a:prstGeom>
        <a:gradFill rotWithShape="1">
          <a:gsLst>
            <a:gs pos="0">
              <a:schemeClr val="accent5">
                <a:tint val="74000"/>
              </a:schemeClr>
            </a:gs>
            <a:gs pos="49000">
              <a:schemeClr val="accent5">
                <a:tint val="96000"/>
                <a:shade val="84000"/>
                <a:satMod val="110000"/>
              </a:schemeClr>
            </a:gs>
            <a:gs pos="49100">
              <a:schemeClr val="accent5">
                <a:shade val="55000"/>
                <a:satMod val="150000"/>
              </a:schemeClr>
            </a:gs>
            <a:gs pos="92000">
              <a:schemeClr val="accent5">
                <a:tint val="98000"/>
                <a:shade val="90000"/>
                <a:satMod val="128000"/>
              </a:schemeClr>
            </a:gs>
            <a:gs pos="100000">
              <a:schemeClr val="accent5">
                <a:tint val="90000"/>
                <a:shade val="97000"/>
                <a:satMod val="128000"/>
              </a:schemeClr>
            </a:gs>
          </a:gsLst>
          <a:lin ang="5400000" scaled="1"/>
        </a:gradFill>
        <a:ln w="11430" cap="flat" cmpd="sng" algn="ctr">
          <a:solidFill>
            <a:schemeClr val="accent5"/>
          </a:solidFill>
          <a:prstDash val="solid"/>
        </a:ln>
        <a:effectLst>
          <a:outerShdw blurRad="39000" dist="25400" dir="5400000" rotWithShape="0">
            <a:schemeClr val="accent5">
              <a:shade val="33000"/>
              <a:alpha val="83000"/>
            </a:scheme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R" sz="2100" b="1" kern="1200" dirty="0" smtClean="0">
              <a:solidFill>
                <a:schemeClr val="tx1"/>
              </a:solidFill>
            </a:rPr>
            <a:t>Criterios de limites de productos: Norma de Producto</a:t>
          </a:r>
          <a:endParaRPr lang="es-CR" sz="2100" b="1" kern="1200" dirty="0">
            <a:solidFill>
              <a:schemeClr val="tx1"/>
            </a:solidFill>
          </a:endParaRPr>
        </a:p>
      </dsp:txBody>
      <dsp:txXfrm>
        <a:off x="184292" y="965841"/>
        <a:ext cx="6107228" cy="817250"/>
      </dsp:txXfrm>
    </dsp:sp>
    <dsp:sp modelId="{2A325189-129E-4699-B139-B8EC67F2F8BC}">
      <dsp:nvSpPr>
        <dsp:cNvPr id="0" name=""/>
        <dsp:cNvSpPr/>
      </dsp:nvSpPr>
      <dsp:spPr>
        <a:xfrm>
          <a:off x="535767" y="1931683"/>
          <a:ext cx="7709611" cy="817250"/>
        </a:xfrm>
        <a:prstGeom prst="roundRect">
          <a:avLst>
            <a:gd name="adj" fmla="val 10000"/>
          </a:avLst>
        </a:prstGeom>
        <a:gradFill rotWithShape="1">
          <a:gsLst>
            <a:gs pos="0">
              <a:schemeClr val="accent3">
                <a:tint val="15000"/>
                <a:satMod val="250000"/>
              </a:schemeClr>
            </a:gs>
            <a:gs pos="49000">
              <a:schemeClr val="accent3">
                <a:tint val="50000"/>
                <a:satMod val="200000"/>
              </a:schemeClr>
            </a:gs>
            <a:gs pos="49100">
              <a:schemeClr val="accent3">
                <a:tint val="64000"/>
                <a:satMod val="160000"/>
              </a:schemeClr>
            </a:gs>
            <a:gs pos="92000">
              <a:schemeClr val="accent3">
                <a:tint val="50000"/>
                <a:satMod val="200000"/>
              </a:schemeClr>
            </a:gs>
            <a:gs pos="100000">
              <a:schemeClr val="accent3">
                <a:tint val="43000"/>
                <a:satMod val="190000"/>
              </a:schemeClr>
            </a:gs>
          </a:gsLst>
          <a:lin ang="5400000" scaled="1"/>
        </a:gradFill>
        <a:ln w="11430" cap="flat" cmpd="sng" algn="ctr">
          <a:solidFill>
            <a:schemeClr val="accent3"/>
          </a:solidFill>
          <a:prstDash val="solid"/>
        </a:ln>
        <a:effectLst>
          <a:outerShdw blurRad="50800" dist="25000" dir="5400000" rotWithShape="0">
            <a:schemeClr val="accent3">
              <a:shade val="30000"/>
              <a:satMod val="150000"/>
              <a:alpha val="3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R" sz="2000" b="1" kern="1200" dirty="0" smtClean="0">
              <a:solidFill>
                <a:schemeClr val="tx1"/>
              </a:solidFill>
            </a:rPr>
            <a:t>Características de los medios receptores: Norma de Calidad</a:t>
          </a:r>
          <a:endParaRPr lang="es-CR" sz="2000" b="1" kern="1200" dirty="0">
            <a:solidFill>
              <a:schemeClr val="tx1"/>
            </a:solidFill>
          </a:endParaRPr>
        </a:p>
      </dsp:txBody>
      <dsp:txXfrm>
        <a:off x="535767" y="1931683"/>
        <a:ext cx="6476395" cy="817250"/>
      </dsp:txXfrm>
    </dsp:sp>
    <dsp:sp modelId="{2457F2A3-753C-4218-A9D1-2793B8AB997D}">
      <dsp:nvSpPr>
        <dsp:cNvPr id="0" name=""/>
        <dsp:cNvSpPr/>
      </dsp:nvSpPr>
      <dsp:spPr>
        <a:xfrm>
          <a:off x="1178709" y="2897525"/>
          <a:ext cx="7572450" cy="817250"/>
        </a:xfrm>
        <a:prstGeom prst="roundRect">
          <a:avLst>
            <a:gd name="adj" fmla="val 10000"/>
          </a:avLst>
        </a:prstGeom>
        <a:gradFill rotWithShape="1">
          <a:gsLst>
            <a:gs pos="0">
              <a:schemeClr val="accent4">
                <a:tint val="15000"/>
                <a:satMod val="250000"/>
              </a:schemeClr>
            </a:gs>
            <a:gs pos="49000">
              <a:schemeClr val="accent4">
                <a:tint val="50000"/>
                <a:satMod val="200000"/>
              </a:schemeClr>
            </a:gs>
            <a:gs pos="49100">
              <a:schemeClr val="accent4">
                <a:tint val="64000"/>
                <a:satMod val="160000"/>
              </a:schemeClr>
            </a:gs>
            <a:gs pos="92000">
              <a:schemeClr val="accent4">
                <a:tint val="50000"/>
                <a:satMod val="200000"/>
              </a:schemeClr>
            </a:gs>
            <a:gs pos="100000">
              <a:schemeClr val="accent4">
                <a:tint val="43000"/>
                <a:satMod val="190000"/>
              </a:schemeClr>
            </a:gs>
          </a:gsLst>
          <a:lin ang="5400000" scaled="1"/>
        </a:gradFill>
        <a:ln w="11430" cap="flat" cmpd="sng" algn="ctr">
          <a:solidFill>
            <a:schemeClr val="accent4"/>
          </a:solidFill>
          <a:prstDash val="solid"/>
        </a:ln>
        <a:effectLst>
          <a:outerShdw blurRad="50800" dist="25000" dir="5400000" rotWithShape="0">
            <a:schemeClr val="accent4">
              <a:shade val="30000"/>
              <a:satMod val="150000"/>
              <a:alpha val="38000"/>
            </a:scheme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R" sz="2100" b="1" kern="1200" dirty="0" smtClean="0">
              <a:solidFill>
                <a:schemeClr val="tx1"/>
              </a:solidFill>
            </a:rPr>
            <a:t>Umbral máximo de contaminación: Norma de emisión</a:t>
          </a:r>
          <a:endParaRPr lang="es-CR" sz="2100" b="1" kern="1200" dirty="0">
            <a:solidFill>
              <a:schemeClr val="tx1"/>
            </a:solidFill>
          </a:endParaRPr>
        </a:p>
      </dsp:txBody>
      <dsp:txXfrm>
        <a:off x="1178709" y="2897525"/>
        <a:ext cx="6351708" cy="817250"/>
      </dsp:txXfrm>
    </dsp:sp>
    <dsp:sp modelId="{BCB15355-F3CA-41FD-957C-CD87C297856F}">
      <dsp:nvSpPr>
        <dsp:cNvPr id="0" name=""/>
        <dsp:cNvSpPr/>
      </dsp:nvSpPr>
      <dsp:spPr>
        <a:xfrm>
          <a:off x="6148234" y="625939"/>
          <a:ext cx="531212" cy="531212"/>
        </a:xfrm>
        <a:prstGeom prst="downArrow">
          <a:avLst>
            <a:gd name="adj1" fmla="val 55000"/>
            <a:gd name="adj2" fmla="val 45000"/>
          </a:avLst>
        </a:prstGeom>
        <a:solidFill>
          <a:srgbClr val="008000">
            <a:alpha val="90000"/>
          </a:srgb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CR" sz="2400" kern="1200"/>
        </a:p>
      </dsp:txBody>
      <dsp:txXfrm>
        <a:off x="6148234" y="625939"/>
        <a:ext cx="531212" cy="531212"/>
      </dsp:txXfrm>
    </dsp:sp>
    <dsp:sp modelId="{2FAE2F78-2581-437E-A4FF-D19E7EB034FB}">
      <dsp:nvSpPr>
        <dsp:cNvPr id="0" name=""/>
        <dsp:cNvSpPr/>
      </dsp:nvSpPr>
      <dsp:spPr>
        <a:xfrm>
          <a:off x="6722595" y="1591781"/>
          <a:ext cx="531212" cy="531212"/>
        </a:xfrm>
        <a:prstGeom prst="downArrow">
          <a:avLst>
            <a:gd name="adj1" fmla="val 55000"/>
            <a:gd name="adj2" fmla="val 45000"/>
          </a:avLst>
        </a:prstGeom>
        <a:solidFill>
          <a:srgbClr val="008000">
            <a:alpha val="90000"/>
          </a:srgb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CR" sz="2400" kern="1200"/>
        </a:p>
      </dsp:txBody>
      <dsp:txXfrm>
        <a:off x="6722595" y="1591781"/>
        <a:ext cx="531212" cy="531212"/>
      </dsp:txXfrm>
    </dsp:sp>
    <dsp:sp modelId="{26F8A4D0-6EC9-4C8B-926F-3FEC11F393B7}">
      <dsp:nvSpPr>
        <dsp:cNvPr id="0" name=""/>
        <dsp:cNvSpPr/>
      </dsp:nvSpPr>
      <dsp:spPr>
        <a:xfrm>
          <a:off x="7288384" y="2557623"/>
          <a:ext cx="531212" cy="531212"/>
        </a:xfrm>
        <a:prstGeom prst="downArrow">
          <a:avLst>
            <a:gd name="adj1" fmla="val 55000"/>
            <a:gd name="adj2" fmla="val 45000"/>
          </a:avLst>
        </a:prstGeom>
        <a:solidFill>
          <a:srgbClr val="008000">
            <a:alpha val="90000"/>
          </a:srgb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CR" sz="2400" kern="1200"/>
        </a:p>
      </dsp:txBody>
      <dsp:txXfrm>
        <a:off x="7288384" y="2557623"/>
        <a:ext cx="531212" cy="5312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E0592804-079A-4811-852C-C9BCE45538B5}" type="datetimeFigureOut">
              <a:rPr lang="es-CR" smtClean="0"/>
              <a:pPr/>
              <a:t>26/06/2012</a:t>
            </a:fld>
            <a:endParaRPr lang="es-CR"/>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38B7422E-EC0E-4931-8C15-719EAEC97CD3}" type="slidenum">
              <a:rPr lang="es-CR" smtClean="0"/>
              <a:pPr/>
              <a:t>‹Nº›</a:t>
            </a:fld>
            <a:endParaRPr lang="es-C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80B3E3-198B-42B2-9D54-060747DDEAA9}" type="slidenum">
              <a:rPr lang="es-MX"/>
              <a:pPr fontAlgn="base">
                <a:spcBef>
                  <a:spcPct val="0"/>
                </a:spcBef>
                <a:spcAft>
                  <a:spcPct val="0"/>
                </a:spcAft>
                <a:defRPr/>
              </a:pPr>
              <a:t>6</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F20324D6-968E-4258-AA7A-02E2837CDFA1}" type="datetime1">
              <a:rPr lang="es-CR" smtClean="0"/>
              <a:t>26/06/2012</a:t>
            </a:fld>
            <a:endParaRPr lang="es-CR"/>
          </a:p>
        </p:txBody>
      </p:sp>
      <p:sp>
        <p:nvSpPr>
          <p:cNvPr id="5" name="4 Marcador de pie de página"/>
          <p:cNvSpPr>
            <a:spLocks noGrp="1"/>
          </p:cNvSpPr>
          <p:nvPr>
            <p:ph type="ftr" sz="quarter" idx="11"/>
          </p:nvPr>
        </p:nvSpPr>
        <p:spPr/>
        <p:txBody>
          <a:bodyPr/>
          <a:lstStyle/>
          <a:p>
            <a:r>
              <a:rPr lang="es-CR" smtClean="0"/>
              <a:t>Rooel Campos Rodríguez</a:t>
            </a:r>
            <a:endParaRPr lang="es-CR"/>
          </a:p>
        </p:txBody>
      </p:sp>
      <p:sp>
        <p:nvSpPr>
          <p:cNvPr id="6" name="5 Marcador de número de diapositiva"/>
          <p:cNvSpPr>
            <a:spLocks noGrp="1"/>
          </p:cNvSpPr>
          <p:nvPr>
            <p:ph type="sldNum" sz="quarter" idx="12"/>
          </p:nvPr>
        </p:nvSpPr>
        <p:spPr/>
        <p:txBody>
          <a:bodyPr/>
          <a:lstStyle/>
          <a:p>
            <a:fld id="{3478F8BC-C592-437C-8BE8-2C53179FF3AD}" type="slidenum">
              <a:rPr lang="es-CR" smtClean="0"/>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ABDBCDEC-5062-474D-835B-2CF073EB01BF}" type="datetime1">
              <a:rPr lang="es-CR" smtClean="0"/>
              <a:t>26/06/2012</a:t>
            </a:fld>
            <a:endParaRPr lang="es-CR"/>
          </a:p>
        </p:txBody>
      </p:sp>
      <p:sp>
        <p:nvSpPr>
          <p:cNvPr id="5" name="4 Marcador de pie de página"/>
          <p:cNvSpPr>
            <a:spLocks noGrp="1"/>
          </p:cNvSpPr>
          <p:nvPr>
            <p:ph type="ftr" sz="quarter" idx="11"/>
          </p:nvPr>
        </p:nvSpPr>
        <p:spPr/>
        <p:txBody>
          <a:bodyPr/>
          <a:lstStyle/>
          <a:p>
            <a:r>
              <a:rPr lang="es-CR" smtClean="0"/>
              <a:t>Rooel Campos Rodríguez</a:t>
            </a:r>
            <a:endParaRPr lang="es-CR"/>
          </a:p>
        </p:txBody>
      </p:sp>
      <p:sp>
        <p:nvSpPr>
          <p:cNvPr id="6" name="5 Marcador de número de diapositiva"/>
          <p:cNvSpPr>
            <a:spLocks noGrp="1"/>
          </p:cNvSpPr>
          <p:nvPr>
            <p:ph type="sldNum" sz="quarter" idx="12"/>
          </p:nvPr>
        </p:nvSpPr>
        <p:spPr/>
        <p:txBody>
          <a:bodyPr/>
          <a:lstStyle/>
          <a:p>
            <a:fld id="{3478F8BC-C592-437C-8BE8-2C53179FF3AD}" type="slidenum">
              <a:rPr lang="es-CR" smtClean="0"/>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FB5190B-447D-4FE0-8655-EDC31E9E1D5D}" type="datetime1">
              <a:rPr lang="es-CR" smtClean="0"/>
              <a:t>26/06/2012</a:t>
            </a:fld>
            <a:endParaRPr lang="es-CR"/>
          </a:p>
        </p:txBody>
      </p:sp>
      <p:sp>
        <p:nvSpPr>
          <p:cNvPr id="5" name="4 Marcador de pie de página"/>
          <p:cNvSpPr>
            <a:spLocks noGrp="1"/>
          </p:cNvSpPr>
          <p:nvPr>
            <p:ph type="ftr" sz="quarter" idx="11"/>
          </p:nvPr>
        </p:nvSpPr>
        <p:spPr/>
        <p:txBody>
          <a:bodyPr/>
          <a:lstStyle/>
          <a:p>
            <a:r>
              <a:rPr lang="es-CR" smtClean="0"/>
              <a:t>Rooel Campos Rodríguez</a:t>
            </a:r>
            <a:endParaRPr lang="es-CR"/>
          </a:p>
        </p:txBody>
      </p:sp>
      <p:sp>
        <p:nvSpPr>
          <p:cNvPr id="6" name="5 Marcador de número de diapositiva"/>
          <p:cNvSpPr>
            <a:spLocks noGrp="1"/>
          </p:cNvSpPr>
          <p:nvPr>
            <p:ph type="sldNum" sz="quarter" idx="12"/>
          </p:nvPr>
        </p:nvSpPr>
        <p:spPr/>
        <p:txBody>
          <a:bodyPr/>
          <a:lstStyle/>
          <a:p>
            <a:fld id="{3478F8BC-C592-437C-8BE8-2C53179FF3AD}" type="slidenum">
              <a:rPr lang="es-CR" smtClean="0"/>
              <a:pPr/>
              <a:t>‹Nº›</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0004E6B5-38EF-47B7-8F03-162165EC8080}" type="datetime1">
              <a:rPr lang="es-CR" smtClean="0"/>
              <a:t>26/06/2012</a:t>
            </a:fld>
            <a:endParaRPr lang="es-CR"/>
          </a:p>
        </p:txBody>
      </p:sp>
      <p:sp>
        <p:nvSpPr>
          <p:cNvPr id="5" name="4 Marcador de pie de página"/>
          <p:cNvSpPr>
            <a:spLocks noGrp="1"/>
          </p:cNvSpPr>
          <p:nvPr>
            <p:ph type="ftr" sz="quarter" idx="11"/>
          </p:nvPr>
        </p:nvSpPr>
        <p:spPr/>
        <p:txBody>
          <a:bodyPr/>
          <a:lstStyle/>
          <a:p>
            <a:r>
              <a:rPr lang="es-CR" smtClean="0"/>
              <a:t>Rooel Campos Rodríguez</a:t>
            </a:r>
            <a:endParaRPr lang="es-CR"/>
          </a:p>
        </p:txBody>
      </p:sp>
      <p:sp>
        <p:nvSpPr>
          <p:cNvPr id="6" name="5 Marcador de número de diapositiva"/>
          <p:cNvSpPr>
            <a:spLocks noGrp="1"/>
          </p:cNvSpPr>
          <p:nvPr>
            <p:ph type="sldNum" sz="quarter" idx="12"/>
          </p:nvPr>
        </p:nvSpPr>
        <p:spPr/>
        <p:txBody>
          <a:bodyPr/>
          <a:lstStyle/>
          <a:p>
            <a:fld id="{3478F8BC-C592-437C-8BE8-2C53179FF3AD}" type="slidenum">
              <a:rPr lang="es-CR" smtClean="0"/>
              <a:pPr/>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6F6627-B4DF-4D73-A4F9-D0C1F647ECD8}" type="datetime1">
              <a:rPr lang="es-CR" smtClean="0"/>
              <a:t>26/06/2012</a:t>
            </a:fld>
            <a:endParaRPr lang="es-CR"/>
          </a:p>
        </p:txBody>
      </p:sp>
      <p:sp>
        <p:nvSpPr>
          <p:cNvPr id="5" name="4 Marcador de pie de página"/>
          <p:cNvSpPr>
            <a:spLocks noGrp="1"/>
          </p:cNvSpPr>
          <p:nvPr>
            <p:ph type="ftr" sz="quarter" idx="11"/>
          </p:nvPr>
        </p:nvSpPr>
        <p:spPr/>
        <p:txBody>
          <a:bodyPr/>
          <a:lstStyle/>
          <a:p>
            <a:r>
              <a:rPr lang="es-CR" smtClean="0"/>
              <a:t>Rooel Campos Rodríguez</a:t>
            </a:r>
            <a:endParaRPr lang="es-CR"/>
          </a:p>
        </p:txBody>
      </p:sp>
      <p:sp>
        <p:nvSpPr>
          <p:cNvPr id="6" name="5 Marcador de número de diapositiva"/>
          <p:cNvSpPr>
            <a:spLocks noGrp="1"/>
          </p:cNvSpPr>
          <p:nvPr>
            <p:ph type="sldNum" sz="quarter" idx="12"/>
          </p:nvPr>
        </p:nvSpPr>
        <p:spPr/>
        <p:txBody>
          <a:bodyPr/>
          <a:lstStyle/>
          <a:p>
            <a:fld id="{3478F8BC-C592-437C-8BE8-2C53179FF3AD}" type="slidenum">
              <a:rPr lang="es-CR" smtClean="0"/>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56A054D1-47C8-438C-A560-D4D00A128E2B}" type="datetime1">
              <a:rPr lang="es-CR" smtClean="0"/>
              <a:t>26/06/2012</a:t>
            </a:fld>
            <a:endParaRPr lang="es-CR"/>
          </a:p>
        </p:txBody>
      </p:sp>
      <p:sp>
        <p:nvSpPr>
          <p:cNvPr id="6" name="5 Marcador de pie de página"/>
          <p:cNvSpPr>
            <a:spLocks noGrp="1"/>
          </p:cNvSpPr>
          <p:nvPr>
            <p:ph type="ftr" sz="quarter" idx="11"/>
          </p:nvPr>
        </p:nvSpPr>
        <p:spPr/>
        <p:txBody>
          <a:bodyPr/>
          <a:lstStyle/>
          <a:p>
            <a:r>
              <a:rPr lang="es-CR" smtClean="0"/>
              <a:t>Rooel Campos Rodríguez</a:t>
            </a:r>
            <a:endParaRPr lang="es-CR"/>
          </a:p>
        </p:txBody>
      </p:sp>
      <p:sp>
        <p:nvSpPr>
          <p:cNvPr id="7" name="6 Marcador de número de diapositiva"/>
          <p:cNvSpPr>
            <a:spLocks noGrp="1"/>
          </p:cNvSpPr>
          <p:nvPr>
            <p:ph type="sldNum" sz="quarter" idx="12"/>
          </p:nvPr>
        </p:nvSpPr>
        <p:spPr/>
        <p:txBody>
          <a:bodyPr/>
          <a:lstStyle/>
          <a:p>
            <a:fld id="{3478F8BC-C592-437C-8BE8-2C53179FF3AD}" type="slidenum">
              <a:rPr lang="es-CR" smtClean="0"/>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8B609DDD-5626-4576-ABE1-463F2C83ED92}" type="datetime1">
              <a:rPr lang="es-CR" smtClean="0"/>
              <a:t>26/06/2012</a:t>
            </a:fld>
            <a:endParaRPr lang="es-CR"/>
          </a:p>
        </p:txBody>
      </p:sp>
      <p:sp>
        <p:nvSpPr>
          <p:cNvPr id="8" name="7 Marcador de pie de página"/>
          <p:cNvSpPr>
            <a:spLocks noGrp="1"/>
          </p:cNvSpPr>
          <p:nvPr>
            <p:ph type="ftr" sz="quarter" idx="11"/>
          </p:nvPr>
        </p:nvSpPr>
        <p:spPr/>
        <p:txBody>
          <a:bodyPr/>
          <a:lstStyle/>
          <a:p>
            <a:r>
              <a:rPr lang="es-CR" smtClean="0"/>
              <a:t>Rooel Campos Rodríguez</a:t>
            </a:r>
            <a:endParaRPr lang="es-CR"/>
          </a:p>
        </p:txBody>
      </p:sp>
      <p:sp>
        <p:nvSpPr>
          <p:cNvPr id="9" name="8 Marcador de número de diapositiva"/>
          <p:cNvSpPr>
            <a:spLocks noGrp="1"/>
          </p:cNvSpPr>
          <p:nvPr>
            <p:ph type="sldNum" sz="quarter" idx="12"/>
          </p:nvPr>
        </p:nvSpPr>
        <p:spPr/>
        <p:txBody>
          <a:bodyPr/>
          <a:lstStyle/>
          <a:p>
            <a:fld id="{3478F8BC-C592-437C-8BE8-2C53179FF3AD}" type="slidenum">
              <a:rPr lang="es-CR" smtClean="0"/>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E60CF253-8D6B-4C14-927E-910E398456F6}" type="datetime1">
              <a:rPr lang="es-CR" smtClean="0"/>
              <a:t>26/06/2012</a:t>
            </a:fld>
            <a:endParaRPr lang="es-CR"/>
          </a:p>
        </p:txBody>
      </p:sp>
      <p:sp>
        <p:nvSpPr>
          <p:cNvPr id="4" name="3 Marcador de pie de página"/>
          <p:cNvSpPr>
            <a:spLocks noGrp="1"/>
          </p:cNvSpPr>
          <p:nvPr>
            <p:ph type="ftr" sz="quarter" idx="11"/>
          </p:nvPr>
        </p:nvSpPr>
        <p:spPr/>
        <p:txBody>
          <a:bodyPr/>
          <a:lstStyle/>
          <a:p>
            <a:r>
              <a:rPr lang="es-CR" smtClean="0"/>
              <a:t>Rooel Campos Rodríguez</a:t>
            </a:r>
            <a:endParaRPr lang="es-CR"/>
          </a:p>
        </p:txBody>
      </p:sp>
      <p:sp>
        <p:nvSpPr>
          <p:cNvPr id="5" name="4 Marcador de número de diapositiva"/>
          <p:cNvSpPr>
            <a:spLocks noGrp="1"/>
          </p:cNvSpPr>
          <p:nvPr>
            <p:ph type="sldNum" sz="quarter" idx="12"/>
          </p:nvPr>
        </p:nvSpPr>
        <p:spPr/>
        <p:txBody>
          <a:bodyPr/>
          <a:lstStyle/>
          <a:p>
            <a:fld id="{3478F8BC-C592-437C-8BE8-2C53179FF3AD}" type="slidenum">
              <a:rPr lang="es-CR" smtClean="0"/>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023469-8472-4C68-8C09-40B5EBECAB97}" type="datetime1">
              <a:rPr lang="es-CR" smtClean="0"/>
              <a:t>26/06/2012</a:t>
            </a:fld>
            <a:endParaRPr lang="es-CR"/>
          </a:p>
        </p:txBody>
      </p:sp>
      <p:sp>
        <p:nvSpPr>
          <p:cNvPr id="3" name="2 Marcador de pie de página"/>
          <p:cNvSpPr>
            <a:spLocks noGrp="1"/>
          </p:cNvSpPr>
          <p:nvPr>
            <p:ph type="ftr" sz="quarter" idx="11"/>
          </p:nvPr>
        </p:nvSpPr>
        <p:spPr/>
        <p:txBody>
          <a:bodyPr/>
          <a:lstStyle/>
          <a:p>
            <a:r>
              <a:rPr lang="es-CR" smtClean="0"/>
              <a:t>Rooel Campos Rodríguez</a:t>
            </a:r>
            <a:endParaRPr lang="es-CR"/>
          </a:p>
        </p:txBody>
      </p:sp>
      <p:sp>
        <p:nvSpPr>
          <p:cNvPr id="4" name="3 Marcador de número de diapositiva"/>
          <p:cNvSpPr>
            <a:spLocks noGrp="1"/>
          </p:cNvSpPr>
          <p:nvPr>
            <p:ph type="sldNum" sz="quarter" idx="12"/>
          </p:nvPr>
        </p:nvSpPr>
        <p:spPr/>
        <p:txBody>
          <a:bodyPr/>
          <a:lstStyle/>
          <a:p>
            <a:fld id="{3478F8BC-C592-437C-8BE8-2C53179FF3AD}" type="slidenum">
              <a:rPr lang="es-CR" smtClean="0"/>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2B2701-1EBE-43AC-BD67-4D96F08D7D3B}" type="datetime1">
              <a:rPr lang="es-CR" smtClean="0"/>
              <a:t>26/06/2012</a:t>
            </a:fld>
            <a:endParaRPr lang="es-CR"/>
          </a:p>
        </p:txBody>
      </p:sp>
      <p:sp>
        <p:nvSpPr>
          <p:cNvPr id="6" name="5 Marcador de pie de página"/>
          <p:cNvSpPr>
            <a:spLocks noGrp="1"/>
          </p:cNvSpPr>
          <p:nvPr>
            <p:ph type="ftr" sz="quarter" idx="11"/>
          </p:nvPr>
        </p:nvSpPr>
        <p:spPr/>
        <p:txBody>
          <a:bodyPr/>
          <a:lstStyle/>
          <a:p>
            <a:r>
              <a:rPr lang="es-CR" smtClean="0"/>
              <a:t>Rooel Campos Rodríguez</a:t>
            </a:r>
            <a:endParaRPr lang="es-CR"/>
          </a:p>
        </p:txBody>
      </p:sp>
      <p:sp>
        <p:nvSpPr>
          <p:cNvPr id="7" name="6 Marcador de número de diapositiva"/>
          <p:cNvSpPr>
            <a:spLocks noGrp="1"/>
          </p:cNvSpPr>
          <p:nvPr>
            <p:ph type="sldNum" sz="quarter" idx="12"/>
          </p:nvPr>
        </p:nvSpPr>
        <p:spPr/>
        <p:txBody>
          <a:bodyPr/>
          <a:lstStyle/>
          <a:p>
            <a:fld id="{3478F8BC-C592-437C-8BE8-2C53179FF3AD}" type="slidenum">
              <a:rPr lang="es-CR" smtClean="0"/>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17DD47-88C4-4D41-B75F-9BD3EF724E9C}" type="datetime1">
              <a:rPr lang="es-CR" smtClean="0"/>
              <a:t>26/06/2012</a:t>
            </a:fld>
            <a:endParaRPr lang="es-CR"/>
          </a:p>
        </p:txBody>
      </p:sp>
      <p:sp>
        <p:nvSpPr>
          <p:cNvPr id="6" name="5 Marcador de pie de página"/>
          <p:cNvSpPr>
            <a:spLocks noGrp="1"/>
          </p:cNvSpPr>
          <p:nvPr>
            <p:ph type="ftr" sz="quarter" idx="11"/>
          </p:nvPr>
        </p:nvSpPr>
        <p:spPr/>
        <p:txBody>
          <a:bodyPr/>
          <a:lstStyle/>
          <a:p>
            <a:r>
              <a:rPr lang="es-CR" smtClean="0"/>
              <a:t>Rooel Campos Rodríguez</a:t>
            </a:r>
            <a:endParaRPr lang="es-CR"/>
          </a:p>
        </p:txBody>
      </p:sp>
      <p:sp>
        <p:nvSpPr>
          <p:cNvPr id="7" name="6 Marcador de número de diapositiva"/>
          <p:cNvSpPr>
            <a:spLocks noGrp="1"/>
          </p:cNvSpPr>
          <p:nvPr>
            <p:ph type="sldNum" sz="quarter" idx="12"/>
          </p:nvPr>
        </p:nvSpPr>
        <p:spPr/>
        <p:txBody>
          <a:bodyPr/>
          <a:lstStyle/>
          <a:p>
            <a:fld id="{3478F8BC-C592-437C-8BE8-2C53179FF3AD}" type="slidenum">
              <a:rPr lang="es-CR" smtClean="0"/>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FE3B3-B065-42F8-B41E-C0BC3E61F396}" type="datetime1">
              <a:rPr lang="es-CR" smtClean="0"/>
              <a:t>26/06/2012</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R" smtClean="0"/>
              <a:t>Rooel Campos Rodríguez</a:t>
            </a: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8BC-C592-437C-8BE8-2C53179FF3AD}" type="slidenum">
              <a:rPr lang="es-CR" smtClean="0"/>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82594"/>
          </a:xfrm>
        </p:spPr>
        <p:txBody>
          <a:bodyPr>
            <a:normAutofit/>
          </a:bodyPr>
          <a:lstStyle/>
          <a:p>
            <a:r>
              <a:rPr lang="es-CR" sz="2800" dirty="0" smtClean="0"/>
              <a:t>La Valoración como proceso de toma de decisiones</a:t>
            </a:r>
            <a:endParaRPr lang="es-CR" sz="2800" dirty="0"/>
          </a:p>
        </p:txBody>
      </p:sp>
      <p:sp>
        <p:nvSpPr>
          <p:cNvPr id="4" name="3 Rectángulo"/>
          <p:cNvSpPr/>
          <p:nvPr/>
        </p:nvSpPr>
        <p:spPr>
          <a:xfrm>
            <a:off x="214282" y="857232"/>
            <a:ext cx="8786874" cy="71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4 CuadroTexto"/>
          <p:cNvSpPr txBox="1"/>
          <p:nvPr/>
        </p:nvSpPr>
        <p:spPr>
          <a:xfrm>
            <a:off x="318314" y="928670"/>
            <a:ext cx="8825686" cy="923330"/>
          </a:xfrm>
          <a:prstGeom prst="rect">
            <a:avLst/>
          </a:prstGeom>
          <a:noFill/>
        </p:spPr>
        <p:txBody>
          <a:bodyPr wrap="none" rtlCol="0">
            <a:spAutoFit/>
          </a:bodyPr>
          <a:lstStyle/>
          <a:p>
            <a:r>
              <a:rPr lang="es-CR" dirty="0" smtClean="0"/>
              <a:t>Valorar un bien ambiental no es un fin en sí mismo y uno de los principales objetivos de esta</a:t>
            </a:r>
          </a:p>
          <a:p>
            <a:r>
              <a:rPr lang="es-CR" dirty="0" smtClean="0"/>
              <a:t>valoración es la consideración del ambiente en las decisiones públicas</a:t>
            </a:r>
          </a:p>
          <a:p>
            <a:endParaRPr lang="es-CR" dirty="0"/>
          </a:p>
        </p:txBody>
      </p:sp>
      <p:sp>
        <p:nvSpPr>
          <p:cNvPr id="7" name="6 Abrir llave"/>
          <p:cNvSpPr/>
          <p:nvPr/>
        </p:nvSpPr>
        <p:spPr>
          <a:xfrm>
            <a:off x="714348" y="2143116"/>
            <a:ext cx="785818" cy="3286148"/>
          </a:xfrm>
          <a:prstGeom prst="leftBrace">
            <a:avLst/>
          </a:pr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a:p>
        </p:txBody>
      </p:sp>
      <p:sp>
        <p:nvSpPr>
          <p:cNvPr id="8" name="7 Cerrar llave"/>
          <p:cNvSpPr/>
          <p:nvPr/>
        </p:nvSpPr>
        <p:spPr>
          <a:xfrm>
            <a:off x="8143900" y="2000240"/>
            <a:ext cx="857256" cy="3429024"/>
          </a:xfrm>
          <a:prstGeom prst="rightBrace">
            <a:avLst/>
          </a:prstGeom>
          <a:ln w="38100">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a:p>
        </p:txBody>
      </p:sp>
      <p:sp>
        <p:nvSpPr>
          <p:cNvPr id="9" name="8 CuadroTexto"/>
          <p:cNvSpPr txBox="1"/>
          <p:nvPr/>
        </p:nvSpPr>
        <p:spPr>
          <a:xfrm rot="16200000">
            <a:off x="-785567" y="3500155"/>
            <a:ext cx="2604239" cy="461665"/>
          </a:xfrm>
          <a:prstGeom prst="rect">
            <a:avLst/>
          </a:prstGeom>
          <a:noFill/>
        </p:spPr>
        <p:txBody>
          <a:bodyPr wrap="none" rtlCol="0">
            <a:spAutoFit/>
          </a:bodyPr>
          <a:lstStyle/>
          <a:p>
            <a:r>
              <a:rPr lang="es-CR" sz="2400" dirty="0" smtClean="0"/>
              <a:t>Decisiones Públicas</a:t>
            </a:r>
            <a:endParaRPr lang="es-CR" sz="2400" dirty="0"/>
          </a:p>
        </p:txBody>
      </p:sp>
      <p:sp>
        <p:nvSpPr>
          <p:cNvPr id="10" name="9 CuadroTexto"/>
          <p:cNvSpPr txBox="1"/>
          <p:nvPr/>
        </p:nvSpPr>
        <p:spPr>
          <a:xfrm>
            <a:off x="1142976" y="2500306"/>
            <a:ext cx="7358114" cy="2585323"/>
          </a:xfrm>
          <a:prstGeom prst="rect">
            <a:avLst/>
          </a:prstGeom>
          <a:noFill/>
        </p:spPr>
        <p:txBody>
          <a:bodyPr wrap="square" rtlCol="0">
            <a:spAutoFit/>
          </a:bodyPr>
          <a:lstStyle/>
          <a:p>
            <a:pPr algn="just">
              <a:buClr>
                <a:srgbClr val="FF0000"/>
              </a:buClr>
              <a:buFont typeface="Wingdings" pitchFamily="2" charset="2"/>
              <a:buChar char="q"/>
            </a:pPr>
            <a:r>
              <a:rPr lang="es-CR" dirty="0" smtClean="0"/>
              <a:t> Se construyen por múltiples procesos</a:t>
            </a:r>
          </a:p>
          <a:p>
            <a:pPr algn="just">
              <a:buClr>
                <a:srgbClr val="FF0000"/>
              </a:buClr>
            </a:pPr>
            <a:endParaRPr lang="es-CR" dirty="0" smtClean="0"/>
          </a:p>
          <a:p>
            <a:pPr algn="just">
              <a:buClr>
                <a:srgbClr val="FF0000"/>
              </a:buClr>
              <a:buFont typeface="Wingdings" pitchFamily="2" charset="2"/>
              <a:buChar char="q"/>
            </a:pPr>
            <a:r>
              <a:rPr lang="es-CR" dirty="0" smtClean="0"/>
              <a:t> Se apoyan en numerosos criterios en los que no siempre interviene la economía</a:t>
            </a:r>
          </a:p>
          <a:p>
            <a:pPr algn="just">
              <a:buClr>
                <a:srgbClr val="FF0000"/>
              </a:buClr>
            </a:pPr>
            <a:endParaRPr lang="es-CR" dirty="0" smtClean="0"/>
          </a:p>
          <a:p>
            <a:pPr algn="just">
              <a:buClr>
                <a:srgbClr val="FF0000"/>
              </a:buClr>
              <a:buFont typeface="Wingdings" pitchFamily="2" charset="2"/>
              <a:buChar char="q"/>
            </a:pPr>
            <a:r>
              <a:rPr lang="es-CR" dirty="0" smtClean="0"/>
              <a:t> Si el impacto es sobre las finanzas se recurre al economista </a:t>
            </a:r>
          </a:p>
          <a:p>
            <a:pPr algn="just">
              <a:buClr>
                <a:srgbClr val="FF0000"/>
              </a:buClr>
            </a:pPr>
            <a:endParaRPr lang="es-CR" dirty="0" smtClean="0"/>
          </a:p>
          <a:p>
            <a:pPr algn="just">
              <a:buClr>
                <a:srgbClr val="FF0000"/>
              </a:buClr>
              <a:buFont typeface="Wingdings" pitchFamily="2" charset="2"/>
              <a:buChar char="q"/>
            </a:pPr>
            <a:r>
              <a:rPr lang="es-CR" dirty="0" smtClean="0"/>
              <a:t> El ACB (Análisis Costo Beneficio) es el método más empleado para </a:t>
            </a:r>
          </a:p>
          <a:p>
            <a:pPr algn="just">
              <a:buClr>
                <a:srgbClr val="FF0000"/>
              </a:buClr>
            </a:pPr>
            <a:r>
              <a:rPr lang="es-CR" dirty="0" smtClean="0"/>
              <a:t>fundamentar económicamente una decisión </a:t>
            </a:r>
            <a:endParaRPr lang="es-CR" dirty="0"/>
          </a:p>
        </p:txBody>
      </p:sp>
      <p:sp>
        <p:nvSpPr>
          <p:cNvPr id="11" name="10 Marcador de pie de página"/>
          <p:cNvSpPr>
            <a:spLocks noGrp="1"/>
          </p:cNvSpPr>
          <p:nvPr>
            <p:ph type="ftr" sz="quarter" idx="11"/>
          </p:nvPr>
        </p:nvSpPr>
        <p:spPr/>
        <p:txBody>
          <a:bodyPr/>
          <a:lstStyle/>
          <a:p>
            <a:r>
              <a:rPr lang="es-CR" smtClean="0"/>
              <a:t>Rooel Campos Rodríguez</a:t>
            </a:r>
            <a:endParaRPr lang="es-C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52"/>
            <a:ext cx="8229600" cy="428628"/>
          </a:xfrm>
        </p:spPr>
        <p:txBody>
          <a:bodyPr>
            <a:normAutofit fontScale="90000"/>
          </a:bodyPr>
          <a:lstStyle/>
          <a:p>
            <a:r>
              <a:rPr lang="es-CR" sz="2800" dirty="0" smtClean="0"/>
              <a:t>Las Normas</a:t>
            </a:r>
            <a:endParaRPr lang="es-CR" sz="2800" dirty="0"/>
          </a:p>
        </p:txBody>
      </p:sp>
      <p:sp>
        <p:nvSpPr>
          <p:cNvPr id="4" name="3 Rectángulo redondeado"/>
          <p:cNvSpPr/>
          <p:nvPr/>
        </p:nvSpPr>
        <p:spPr>
          <a:xfrm>
            <a:off x="142844" y="571480"/>
            <a:ext cx="8572560" cy="857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4 CuadroTexto"/>
          <p:cNvSpPr txBox="1"/>
          <p:nvPr/>
        </p:nvSpPr>
        <p:spPr>
          <a:xfrm>
            <a:off x="214282" y="642918"/>
            <a:ext cx="8358246" cy="707886"/>
          </a:xfrm>
          <a:prstGeom prst="rect">
            <a:avLst/>
          </a:prstGeom>
          <a:noFill/>
        </p:spPr>
        <p:txBody>
          <a:bodyPr wrap="square" rtlCol="0">
            <a:spAutoFit/>
          </a:bodyPr>
          <a:lstStyle/>
          <a:p>
            <a:pPr algn="just"/>
            <a:r>
              <a:rPr lang="es-CR" sz="2000" dirty="0" smtClean="0"/>
              <a:t>Su propósito es establecer los límites a aquellos elementos que presenten algún grado de peligro  para el ambiente</a:t>
            </a:r>
            <a:endParaRPr lang="es-CR" sz="2000" dirty="0"/>
          </a:p>
        </p:txBody>
      </p:sp>
      <p:sp>
        <p:nvSpPr>
          <p:cNvPr id="6" name="5 Rectángulo"/>
          <p:cNvSpPr/>
          <p:nvPr/>
        </p:nvSpPr>
        <p:spPr>
          <a:xfrm>
            <a:off x="142844" y="1500174"/>
            <a:ext cx="8786874" cy="114300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6 CuadroTexto"/>
          <p:cNvSpPr txBox="1"/>
          <p:nvPr/>
        </p:nvSpPr>
        <p:spPr>
          <a:xfrm>
            <a:off x="214282" y="1571612"/>
            <a:ext cx="8643998" cy="1015663"/>
          </a:xfrm>
          <a:prstGeom prst="rect">
            <a:avLst/>
          </a:prstGeom>
          <a:noFill/>
        </p:spPr>
        <p:txBody>
          <a:bodyPr wrap="square" rtlCol="0">
            <a:spAutoFit/>
          </a:bodyPr>
          <a:lstStyle/>
          <a:p>
            <a:pPr algn="just"/>
            <a:r>
              <a:rPr lang="es-CR" sz="2000" dirty="0" smtClean="0"/>
              <a:t>El primer medio para conseguir el óptimo de contaminación es aquel según el cual el ente regulador obliga a la empresa a no contaminar más allá del nivel del Costo Externo Marginal (CEM) </a:t>
            </a:r>
            <a:endParaRPr lang="es-CR" sz="2000" dirty="0"/>
          </a:p>
        </p:txBody>
      </p:sp>
      <p:graphicFrame>
        <p:nvGraphicFramePr>
          <p:cNvPr id="8" name="7 Diagrama"/>
          <p:cNvGraphicFramePr/>
          <p:nvPr/>
        </p:nvGraphicFramePr>
        <p:xfrm>
          <a:off x="214282" y="2857496"/>
          <a:ext cx="8572560"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Marcador de pie de página"/>
          <p:cNvSpPr>
            <a:spLocks noGrp="1"/>
          </p:cNvSpPr>
          <p:nvPr>
            <p:ph type="ftr" sz="quarter" idx="11"/>
          </p:nvPr>
        </p:nvSpPr>
        <p:spPr>
          <a:xfrm>
            <a:off x="3419872" y="6492875"/>
            <a:ext cx="2895600" cy="365125"/>
          </a:xfrm>
        </p:spPr>
        <p:txBody>
          <a:bodyPr/>
          <a:lstStyle/>
          <a:p>
            <a:r>
              <a:rPr lang="es-CR" dirty="0" smtClean="0"/>
              <a:t>Rooel Campos Rodríguez</a:t>
            </a:r>
            <a:endParaRPr lang="es-CR" dirty="0"/>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11156"/>
          </a:xfrm>
        </p:spPr>
        <p:txBody>
          <a:bodyPr>
            <a:noAutofit/>
          </a:bodyPr>
          <a:lstStyle/>
          <a:p>
            <a:r>
              <a:rPr lang="es-CR" sz="2800" dirty="0" smtClean="0"/>
              <a:t>El impuesto </a:t>
            </a:r>
            <a:r>
              <a:rPr lang="es-CR" sz="2800" dirty="0" err="1" smtClean="0"/>
              <a:t>Pigoviano</a:t>
            </a:r>
            <a:r>
              <a:rPr lang="es-CR" sz="2800" dirty="0" smtClean="0"/>
              <a:t> (</a:t>
            </a:r>
            <a:r>
              <a:rPr lang="es-CR" sz="2800" dirty="0" err="1" smtClean="0"/>
              <a:t>Pigou</a:t>
            </a:r>
            <a:r>
              <a:rPr lang="es-CR" sz="2800" smtClean="0"/>
              <a:t> 1932</a:t>
            </a:r>
            <a:r>
              <a:rPr lang="es-CR" sz="2800" dirty="0" smtClean="0"/>
              <a:t>)</a:t>
            </a:r>
            <a:endParaRPr lang="es-CR" sz="2800" dirty="0"/>
          </a:p>
        </p:txBody>
      </p:sp>
      <p:cxnSp>
        <p:nvCxnSpPr>
          <p:cNvPr id="5" name="4 Conector recto de flecha"/>
          <p:cNvCxnSpPr/>
          <p:nvPr/>
        </p:nvCxnSpPr>
        <p:spPr>
          <a:xfrm rot="5400000" flipH="1" flipV="1">
            <a:off x="-1500230" y="3857628"/>
            <a:ext cx="442915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714348" y="6072206"/>
            <a:ext cx="635798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714348" y="2000240"/>
            <a:ext cx="5786478" cy="40719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714348" y="2285992"/>
            <a:ext cx="5357850" cy="3786214"/>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714348" y="3571876"/>
            <a:ext cx="2643206" cy="2500330"/>
          </a:xfrm>
          <a:prstGeom prst="line">
            <a:avLst/>
          </a:prstGeom>
          <a:ln w="38100">
            <a:solidFill>
              <a:srgbClr val="3333CC"/>
            </a:solidFill>
            <a:prstDash val="lgDash"/>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785786" y="1928802"/>
            <a:ext cx="3335593" cy="369332"/>
          </a:xfrm>
          <a:prstGeom prst="rect">
            <a:avLst/>
          </a:prstGeom>
          <a:noFill/>
        </p:spPr>
        <p:txBody>
          <a:bodyPr wrap="none" rtlCol="0">
            <a:spAutoFit/>
          </a:bodyPr>
          <a:lstStyle/>
          <a:p>
            <a:r>
              <a:rPr lang="es-CR" dirty="0" smtClean="0"/>
              <a:t>BMP (Beneficio Marginal Privado)</a:t>
            </a:r>
            <a:endParaRPr lang="es-CR" dirty="0"/>
          </a:p>
        </p:txBody>
      </p:sp>
      <p:sp>
        <p:nvSpPr>
          <p:cNvPr id="16" name="15 CuadroTexto"/>
          <p:cNvSpPr txBox="1"/>
          <p:nvPr/>
        </p:nvSpPr>
        <p:spPr>
          <a:xfrm>
            <a:off x="5643570" y="1571612"/>
            <a:ext cx="3004220" cy="369332"/>
          </a:xfrm>
          <a:prstGeom prst="rect">
            <a:avLst/>
          </a:prstGeom>
          <a:noFill/>
        </p:spPr>
        <p:txBody>
          <a:bodyPr wrap="none" rtlCol="0">
            <a:spAutoFit/>
          </a:bodyPr>
          <a:lstStyle/>
          <a:p>
            <a:r>
              <a:rPr lang="es-CR" dirty="0" smtClean="0"/>
              <a:t>CEM (Costo Externo Marginal)</a:t>
            </a:r>
            <a:endParaRPr lang="es-CR" dirty="0"/>
          </a:p>
        </p:txBody>
      </p:sp>
      <p:cxnSp>
        <p:nvCxnSpPr>
          <p:cNvPr id="36" name="35 Conector recto"/>
          <p:cNvCxnSpPr/>
          <p:nvPr/>
        </p:nvCxnSpPr>
        <p:spPr>
          <a:xfrm rot="5400000">
            <a:off x="2428860" y="5143512"/>
            <a:ext cx="18573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3428992" y="4857760"/>
            <a:ext cx="377026" cy="369332"/>
          </a:xfrm>
          <a:prstGeom prst="rect">
            <a:avLst/>
          </a:prstGeom>
          <a:noFill/>
        </p:spPr>
        <p:txBody>
          <a:bodyPr wrap="none" rtlCol="0">
            <a:spAutoFit/>
          </a:bodyPr>
          <a:lstStyle/>
          <a:p>
            <a:r>
              <a:rPr lang="es-CR" dirty="0" smtClean="0"/>
              <a:t>t*</a:t>
            </a:r>
            <a:endParaRPr lang="es-CR" dirty="0"/>
          </a:p>
        </p:txBody>
      </p:sp>
      <p:sp>
        <p:nvSpPr>
          <p:cNvPr id="38" name="37 CuadroTexto"/>
          <p:cNvSpPr txBox="1"/>
          <p:nvPr/>
        </p:nvSpPr>
        <p:spPr>
          <a:xfrm rot="5400000">
            <a:off x="-708342" y="3305327"/>
            <a:ext cx="2214579" cy="461665"/>
          </a:xfrm>
          <a:prstGeom prst="rect">
            <a:avLst/>
          </a:prstGeom>
          <a:noFill/>
        </p:spPr>
        <p:txBody>
          <a:bodyPr wrap="square" rtlCol="0">
            <a:spAutoFit/>
          </a:bodyPr>
          <a:lstStyle/>
          <a:p>
            <a:r>
              <a:rPr lang="es-CR" sz="2400" dirty="0" smtClean="0"/>
              <a:t>Costo Beneficio</a:t>
            </a:r>
            <a:endParaRPr lang="es-CR" sz="2400" dirty="0"/>
          </a:p>
        </p:txBody>
      </p:sp>
      <p:sp>
        <p:nvSpPr>
          <p:cNvPr id="39" name="38 CuadroTexto"/>
          <p:cNvSpPr txBox="1"/>
          <p:nvPr/>
        </p:nvSpPr>
        <p:spPr>
          <a:xfrm>
            <a:off x="5643570" y="6286520"/>
            <a:ext cx="2916568" cy="369332"/>
          </a:xfrm>
          <a:prstGeom prst="rect">
            <a:avLst/>
          </a:prstGeom>
          <a:noFill/>
        </p:spPr>
        <p:txBody>
          <a:bodyPr wrap="none" rtlCol="0">
            <a:spAutoFit/>
          </a:bodyPr>
          <a:lstStyle/>
          <a:p>
            <a:r>
              <a:rPr lang="es-CR" dirty="0" smtClean="0"/>
              <a:t>Nivel de actividad Económica</a:t>
            </a:r>
            <a:endParaRPr lang="es-CR" dirty="0"/>
          </a:p>
        </p:txBody>
      </p:sp>
      <p:sp>
        <p:nvSpPr>
          <p:cNvPr id="40" name="39 CuadroTexto"/>
          <p:cNvSpPr txBox="1"/>
          <p:nvPr/>
        </p:nvSpPr>
        <p:spPr>
          <a:xfrm>
            <a:off x="3143240" y="6215082"/>
            <a:ext cx="455574" cy="369332"/>
          </a:xfrm>
          <a:prstGeom prst="rect">
            <a:avLst/>
          </a:prstGeom>
          <a:noFill/>
        </p:spPr>
        <p:txBody>
          <a:bodyPr wrap="none" rtlCol="0">
            <a:spAutoFit/>
          </a:bodyPr>
          <a:lstStyle/>
          <a:p>
            <a:r>
              <a:rPr lang="es-CR" dirty="0" smtClean="0"/>
              <a:t>Q*</a:t>
            </a:r>
            <a:endParaRPr lang="es-CR" dirty="0"/>
          </a:p>
        </p:txBody>
      </p:sp>
      <p:sp>
        <p:nvSpPr>
          <p:cNvPr id="41" name="40 Rectángulo"/>
          <p:cNvSpPr/>
          <p:nvPr/>
        </p:nvSpPr>
        <p:spPr>
          <a:xfrm>
            <a:off x="4857752" y="3214686"/>
            <a:ext cx="4071966" cy="1928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2" name="41 CuadroTexto"/>
          <p:cNvSpPr txBox="1"/>
          <p:nvPr/>
        </p:nvSpPr>
        <p:spPr>
          <a:xfrm>
            <a:off x="4929190" y="3286124"/>
            <a:ext cx="3857652" cy="1477328"/>
          </a:xfrm>
          <a:prstGeom prst="rect">
            <a:avLst/>
          </a:prstGeom>
          <a:noFill/>
        </p:spPr>
        <p:txBody>
          <a:bodyPr wrap="square" rtlCol="0">
            <a:spAutoFit/>
          </a:bodyPr>
          <a:lstStyle/>
          <a:p>
            <a:pPr algn="just"/>
            <a:r>
              <a:rPr lang="es-CR" dirty="0" smtClean="0"/>
              <a:t>Impuesto t* BMP se mueve hacia la izquierda (BMP-t*). El impuesto por cada unidad de residuo producido sería igual al Costo Externo Marginal de reducción de la contaminación. </a:t>
            </a:r>
            <a:endParaRPr lang="es-CR" dirty="0"/>
          </a:p>
        </p:txBody>
      </p:sp>
      <p:sp>
        <p:nvSpPr>
          <p:cNvPr id="17" name="16 Marcador de pie de página"/>
          <p:cNvSpPr>
            <a:spLocks noGrp="1"/>
          </p:cNvSpPr>
          <p:nvPr>
            <p:ph type="ftr" sz="quarter" idx="11"/>
          </p:nvPr>
        </p:nvSpPr>
        <p:spPr/>
        <p:txBody>
          <a:bodyPr/>
          <a:lstStyle/>
          <a:p>
            <a:r>
              <a:rPr lang="es-CR" smtClean="0"/>
              <a:t>Rooel Campos Rodríguez</a:t>
            </a:r>
            <a:endParaRPr lang="es-CR"/>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74638"/>
            <a:ext cx="8715436" cy="654032"/>
          </a:xfrm>
        </p:spPr>
        <p:txBody>
          <a:bodyPr>
            <a:normAutofit fontScale="90000"/>
          </a:bodyPr>
          <a:lstStyle/>
          <a:p>
            <a:r>
              <a:rPr lang="es-CR" sz="2800" dirty="0" smtClean="0"/>
              <a:t>Negociación directa entre contaminadores y contaminados y fusión de las partes involucradas</a:t>
            </a:r>
            <a:endParaRPr lang="es-CR" sz="2800" dirty="0"/>
          </a:p>
        </p:txBody>
      </p:sp>
      <p:cxnSp>
        <p:nvCxnSpPr>
          <p:cNvPr id="5" name="4 Conector recto de flecha"/>
          <p:cNvCxnSpPr/>
          <p:nvPr/>
        </p:nvCxnSpPr>
        <p:spPr>
          <a:xfrm rot="5400000" flipH="1" flipV="1">
            <a:off x="-1214478" y="3071810"/>
            <a:ext cx="38576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714348" y="5000636"/>
            <a:ext cx="70723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714348" y="2214554"/>
            <a:ext cx="5214974" cy="2786082"/>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V="1">
            <a:off x="714348" y="2500306"/>
            <a:ext cx="4786346" cy="25003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2678893" y="4321975"/>
            <a:ext cx="135732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6715140" y="5143512"/>
            <a:ext cx="1598386" cy="369332"/>
          </a:xfrm>
          <a:prstGeom prst="rect">
            <a:avLst/>
          </a:prstGeom>
          <a:noFill/>
        </p:spPr>
        <p:txBody>
          <a:bodyPr wrap="none" rtlCol="0">
            <a:spAutoFit/>
          </a:bodyPr>
          <a:lstStyle/>
          <a:p>
            <a:r>
              <a:rPr lang="es-CR" dirty="0" smtClean="0"/>
              <a:t>Contaminación</a:t>
            </a:r>
            <a:endParaRPr lang="es-CR" dirty="0"/>
          </a:p>
        </p:txBody>
      </p:sp>
      <p:sp>
        <p:nvSpPr>
          <p:cNvPr id="15" name="14 CuadroTexto"/>
          <p:cNvSpPr txBox="1"/>
          <p:nvPr/>
        </p:nvSpPr>
        <p:spPr>
          <a:xfrm>
            <a:off x="5072066" y="2000240"/>
            <a:ext cx="3071834" cy="369332"/>
          </a:xfrm>
          <a:prstGeom prst="rect">
            <a:avLst/>
          </a:prstGeom>
          <a:noFill/>
        </p:spPr>
        <p:txBody>
          <a:bodyPr wrap="square" rtlCol="0">
            <a:spAutoFit/>
          </a:bodyPr>
          <a:lstStyle/>
          <a:p>
            <a:r>
              <a:rPr lang="es-CR" dirty="0" smtClean="0"/>
              <a:t>CEM (Costo Externo Marginal)</a:t>
            </a:r>
            <a:endParaRPr lang="es-CR" dirty="0"/>
          </a:p>
        </p:txBody>
      </p:sp>
      <p:sp>
        <p:nvSpPr>
          <p:cNvPr id="16" name="15 CuadroTexto"/>
          <p:cNvSpPr txBox="1"/>
          <p:nvPr/>
        </p:nvSpPr>
        <p:spPr>
          <a:xfrm>
            <a:off x="785786" y="1785926"/>
            <a:ext cx="3335593" cy="369332"/>
          </a:xfrm>
          <a:prstGeom prst="rect">
            <a:avLst/>
          </a:prstGeom>
          <a:noFill/>
        </p:spPr>
        <p:txBody>
          <a:bodyPr wrap="none" rtlCol="0">
            <a:spAutoFit/>
          </a:bodyPr>
          <a:lstStyle/>
          <a:p>
            <a:r>
              <a:rPr lang="es-CR" dirty="0" smtClean="0"/>
              <a:t>BMP (Beneficio Marginal Privado)</a:t>
            </a:r>
            <a:endParaRPr lang="es-CR" dirty="0"/>
          </a:p>
        </p:txBody>
      </p:sp>
      <p:sp>
        <p:nvSpPr>
          <p:cNvPr id="17" name="16 CuadroTexto"/>
          <p:cNvSpPr txBox="1"/>
          <p:nvPr/>
        </p:nvSpPr>
        <p:spPr>
          <a:xfrm>
            <a:off x="5786446" y="5072074"/>
            <a:ext cx="429926" cy="369332"/>
          </a:xfrm>
          <a:prstGeom prst="rect">
            <a:avLst/>
          </a:prstGeom>
          <a:noFill/>
        </p:spPr>
        <p:txBody>
          <a:bodyPr wrap="none" rtlCol="0">
            <a:spAutoFit/>
          </a:bodyPr>
          <a:lstStyle/>
          <a:p>
            <a:r>
              <a:rPr lang="es-CR" dirty="0" smtClean="0"/>
              <a:t>Q</a:t>
            </a:r>
            <a:r>
              <a:rPr lang="es-CR" baseline="-25000" dirty="0" smtClean="0"/>
              <a:t>A</a:t>
            </a:r>
            <a:endParaRPr lang="es-CR" baseline="-25000" dirty="0"/>
          </a:p>
        </p:txBody>
      </p:sp>
      <p:sp>
        <p:nvSpPr>
          <p:cNvPr id="18" name="17 CuadroTexto"/>
          <p:cNvSpPr txBox="1"/>
          <p:nvPr/>
        </p:nvSpPr>
        <p:spPr>
          <a:xfrm>
            <a:off x="3143240" y="5072074"/>
            <a:ext cx="455574" cy="369332"/>
          </a:xfrm>
          <a:prstGeom prst="rect">
            <a:avLst/>
          </a:prstGeom>
          <a:noFill/>
        </p:spPr>
        <p:txBody>
          <a:bodyPr wrap="none" rtlCol="0">
            <a:spAutoFit/>
          </a:bodyPr>
          <a:lstStyle/>
          <a:p>
            <a:r>
              <a:rPr lang="es-CR" dirty="0" smtClean="0"/>
              <a:t>Q*</a:t>
            </a:r>
            <a:endParaRPr lang="es-CR" dirty="0"/>
          </a:p>
        </p:txBody>
      </p:sp>
      <p:sp>
        <p:nvSpPr>
          <p:cNvPr id="20" name="19 Rectángulo redondeado"/>
          <p:cNvSpPr/>
          <p:nvPr/>
        </p:nvSpPr>
        <p:spPr>
          <a:xfrm>
            <a:off x="142844" y="5500702"/>
            <a:ext cx="8786874" cy="114300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1" name="20 CuadroTexto"/>
          <p:cNvSpPr txBox="1"/>
          <p:nvPr/>
        </p:nvSpPr>
        <p:spPr>
          <a:xfrm>
            <a:off x="214282" y="5643578"/>
            <a:ext cx="8572560" cy="923330"/>
          </a:xfrm>
          <a:prstGeom prst="rect">
            <a:avLst/>
          </a:prstGeom>
          <a:noFill/>
        </p:spPr>
        <p:txBody>
          <a:bodyPr wrap="square" rtlCol="0">
            <a:spAutoFit/>
          </a:bodyPr>
          <a:lstStyle/>
          <a:p>
            <a:pPr algn="just"/>
            <a:r>
              <a:rPr lang="es-CR" dirty="0" smtClean="0"/>
              <a:t>Se desearía el nivel de contaminación cero (Q</a:t>
            </a:r>
            <a:r>
              <a:rPr lang="es-CR" baseline="-25000" dirty="0" smtClean="0"/>
              <a:t>A</a:t>
            </a:r>
            <a:r>
              <a:rPr lang="es-CR" dirty="0" smtClean="0"/>
              <a:t>). La empresa tiene interés en contaminar hasta Q*, porque BMP es mayor que CEM.</a:t>
            </a:r>
          </a:p>
          <a:p>
            <a:pPr algn="just"/>
            <a:r>
              <a:rPr lang="es-CR" dirty="0" smtClean="0"/>
              <a:t>La negociación se detiene donde no existe mas </a:t>
            </a:r>
            <a:r>
              <a:rPr lang="es-CR" smtClean="0"/>
              <a:t>ganancia colectiva</a:t>
            </a:r>
            <a:endParaRPr lang="es-CR" dirty="0"/>
          </a:p>
        </p:txBody>
      </p:sp>
      <p:pic>
        <p:nvPicPr>
          <p:cNvPr id="2050" name="Picture 2"/>
          <p:cNvPicPr>
            <a:picLocks noChangeAspect="1" noChangeArrowheads="1"/>
          </p:cNvPicPr>
          <p:nvPr/>
        </p:nvPicPr>
        <p:blipFill>
          <a:blip r:embed="rId2" cstate="print"/>
          <a:srcRect/>
          <a:stretch>
            <a:fillRect/>
          </a:stretch>
        </p:blipFill>
        <p:spPr bwMode="auto">
          <a:xfrm>
            <a:off x="7528372" y="714356"/>
            <a:ext cx="1212955" cy="1433858"/>
          </a:xfrm>
          <a:prstGeom prst="rect">
            <a:avLst/>
          </a:prstGeom>
          <a:noFill/>
          <a:ln w="9525">
            <a:noFill/>
            <a:miter lim="800000"/>
            <a:headEnd/>
            <a:tailEnd/>
          </a:ln>
        </p:spPr>
      </p:pic>
      <p:sp>
        <p:nvSpPr>
          <p:cNvPr id="19" name="18 Marcador de pie de página"/>
          <p:cNvSpPr>
            <a:spLocks noGrp="1"/>
          </p:cNvSpPr>
          <p:nvPr>
            <p:ph type="ftr" sz="quarter" idx="11"/>
          </p:nvPr>
        </p:nvSpPr>
        <p:spPr>
          <a:xfrm>
            <a:off x="6248400" y="6093296"/>
            <a:ext cx="2895600" cy="365125"/>
          </a:xfrm>
        </p:spPr>
        <p:txBody>
          <a:bodyPr/>
          <a:lstStyle/>
          <a:p>
            <a:r>
              <a:rPr lang="es-CR" dirty="0" smtClean="0"/>
              <a:t>Rooel Campos Rodríguez</a:t>
            </a:r>
            <a:endParaRPr lang="es-CR" dirty="0"/>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82594"/>
          </a:xfrm>
        </p:spPr>
        <p:txBody>
          <a:bodyPr>
            <a:normAutofit/>
          </a:bodyPr>
          <a:lstStyle/>
          <a:p>
            <a:r>
              <a:rPr lang="es-CR" sz="2800" dirty="0" smtClean="0"/>
              <a:t>Los mercados de Derechos de Contaminación</a:t>
            </a:r>
            <a:endParaRPr lang="es-CR" sz="2800" dirty="0"/>
          </a:p>
        </p:txBody>
      </p:sp>
      <p:sp>
        <p:nvSpPr>
          <p:cNvPr id="4" name="3 Rectángulo"/>
          <p:cNvSpPr/>
          <p:nvPr/>
        </p:nvSpPr>
        <p:spPr>
          <a:xfrm>
            <a:off x="214282" y="857232"/>
            <a:ext cx="8715436" cy="1143008"/>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4 CuadroTexto"/>
          <p:cNvSpPr txBox="1"/>
          <p:nvPr/>
        </p:nvSpPr>
        <p:spPr>
          <a:xfrm>
            <a:off x="285720" y="1000108"/>
            <a:ext cx="8572560" cy="923330"/>
          </a:xfrm>
          <a:prstGeom prst="rect">
            <a:avLst/>
          </a:prstGeom>
          <a:noFill/>
        </p:spPr>
        <p:txBody>
          <a:bodyPr wrap="square" rtlCol="0">
            <a:spAutoFit/>
          </a:bodyPr>
          <a:lstStyle/>
          <a:p>
            <a:pPr algn="just"/>
            <a:r>
              <a:rPr lang="es-CR" dirty="0" smtClean="0"/>
              <a:t>La economía ambiental se basa en externalidades y a menudo no existe un mercado para fijar el Precio. Por tanto algunos economistas hablan de un mercado bursátil donde las partes interesadas puedan intercambiar títulos de propiedad de los recursos ambientales</a:t>
            </a:r>
            <a:endParaRPr lang="es-CR" dirty="0"/>
          </a:p>
        </p:txBody>
      </p:sp>
      <p:pic>
        <p:nvPicPr>
          <p:cNvPr id="1026" name="Picture 2"/>
          <p:cNvPicPr>
            <a:picLocks noChangeAspect="1" noChangeArrowheads="1"/>
          </p:cNvPicPr>
          <p:nvPr/>
        </p:nvPicPr>
        <p:blipFill>
          <a:blip r:embed="rId2" cstate="print"/>
          <a:srcRect/>
          <a:stretch>
            <a:fillRect/>
          </a:stretch>
        </p:blipFill>
        <p:spPr bwMode="auto">
          <a:xfrm>
            <a:off x="500034" y="2143116"/>
            <a:ext cx="3429010" cy="2294171"/>
          </a:xfrm>
          <a:prstGeom prst="rect">
            <a:avLst/>
          </a:prstGeom>
          <a:noFill/>
          <a:ln w="9525">
            <a:noFill/>
            <a:miter lim="800000"/>
            <a:headEnd/>
            <a:tailEnd/>
          </a:ln>
        </p:spPr>
      </p:pic>
      <p:sp>
        <p:nvSpPr>
          <p:cNvPr id="7" name="6 Rectángulo redondeado"/>
          <p:cNvSpPr/>
          <p:nvPr/>
        </p:nvSpPr>
        <p:spPr>
          <a:xfrm>
            <a:off x="4143372" y="2714620"/>
            <a:ext cx="4786346" cy="19288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7 CuadroTexto"/>
          <p:cNvSpPr txBox="1"/>
          <p:nvPr/>
        </p:nvSpPr>
        <p:spPr>
          <a:xfrm>
            <a:off x="4286248" y="2857496"/>
            <a:ext cx="4500594" cy="1477328"/>
          </a:xfrm>
          <a:prstGeom prst="rect">
            <a:avLst/>
          </a:prstGeom>
          <a:noFill/>
        </p:spPr>
        <p:txBody>
          <a:bodyPr wrap="square" rtlCol="0">
            <a:spAutoFit/>
          </a:bodyPr>
          <a:lstStyle/>
          <a:p>
            <a:r>
              <a:rPr lang="es-CR" dirty="0" smtClean="0"/>
              <a:t>La idea es crear un precio de equilibrio para los derechos de contaminación y restablece el óptimo de las decisiones de la empresa. El costo de reducción de la contaminación se añade al precio de los permisos. </a:t>
            </a:r>
            <a:endParaRPr lang="es-CR" dirty="0"/>
          </a:p>
        </p:txBody>
      </p:sp>
      <p:pic>
        <p:nvPicPr>
          <p:cNvPr id="1027" name="Picture 3"/>
          <p:cNvPicPr>
            <a:picLocks noChangeAspect="1" noChangeArrowheads="1"/>
          </p:cNvPicPr>
          <p:nvPr/>
        </p:nvPicPr>
        <p:blipFill>
          <a:blip r:embed="rId3" cstate="print"/>
          <a:srcRect/>
          <a:stretch>
            <a:fillRect/>
          </a:stretch>
        </p:blipFill>
        <p:spPr bwMode="auto">
          <a:xfrm>
            <a:off x="6000760" y="4786322"/>
            <a:ext cx="1214446" cy="190742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643042" y="4572008"/>
            <a:ext cx="1562099" cy="2081345"/>
          </a:xfrm>
          <a:prstGeom prst="rect">
            <a:avLst/>
          </a:prstGeom>
          <a:noFill/>
          <a:ln w="9525">
            <a:noFill/>
            <a:miter lim="800000"/>
            <a:headEnd/>
            <a:tailEnd/>
          </a:ln>
        </p:spPr>
      </p:pic>
      <p:sp>
        <p:nvSpPr>
          <p:cNvPr id="10" name="9 Marcador de pie de página"/>
          <p:cNvSpPr>
            <a:spLocks noGrp="1"/>
          </p:cNvSpPr>
          <p:nvPr>
            <p:ph type="ftr" sz="quarter" idx="11"/>
          </p:nvPr>
        </p:nvSpPr>
        <p:spPr/>
        <p:txBody>
          <a:bodyPr/>
          <a:lstStyle/>
          <a:p>
            <a:r>
              <a:rPr lang="es-CR" smtClean="0"/>
              <a:t>Rooel Campos Rodríguez</a:t>
            </a:r>
            <a:endParaRPr lang="es-C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00066"/>
          </a:xfrm>
        </p:spPr>
        <p:txBody>
          <a:bodyPr>
            <a:normAutofit fontScale="90000"/>
          </a:bodyPr>
          <a:lstStyle/>
          <a:p>
            <a:r>
              <a:rPr lang="es-CR" sz="2800" dirty="0" smtClean="0"/>
              <a:t>Análisis Costo Beneficio</a:t>
            </a:r>
            <a:endParaRPr lang="es-CR" sz="2800" dirty="0"/>
          </a:p>
        </p:txBody>
      </p:sp>
      <p:sp>
        <p:nvSpPr>
          <p:cNvPr id="11" name="10 Rectángulo redondeado"/>
          <p:cNvSpPr/>
          <p:nvPr/>
        </p:nvSpPr>
        <p:spPr>
          <a:xfrm>
            <a:off x="285720" y="785794"/>
            <a:ext cx="8643998" cy="857256"/>
          </a:xfrm>
          <a:prstGeom prst="roundRect">
            <a:avLst/>
          </a:prstGeom>
          <a:noFill/>
          <a:ln w="317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11 CuadroTexto"/>
          <p:cNvSpPr txBox="1"/>
          <p:nvPr/>
        </p:nvSpPr>
        <p:spPr>
          <a:xfrm>
            <a:off x="428597" y="928670"/>
            <a:ext cx="8358246" cy="707886"/>
          </a:xfrm>
          <a:prstGeom prst="rect">
            <a:avLst/>
          </a:prstGeom>
          <a:noFill/>
        </p:spPr>
        <p:txBody>
          <a:bodyPr wrap="square" rtlCol="0">
            <a:spAutoFit/>
          </a:bodyPr>
          <a:lstStyle/>
          <a:p>
            <a:pPr algn="just"/>
            <a:r>
              <a:rPr lang="es-CR" sz="2000" dirty="0" smtClean="0"/>
              <a:t>Se refiere básicamente a una matriz donde se procura que los beneficios del proyecto sean superiores a los costos del mismo</a:t>
            </a:r>
            <a:endParaRPr lang="es-CR" sz="2000" dirty="0"/>
          </a:p>
        </p:txBody>
      </p:sp>
      <p:graphicFrame>
        <p:nvGraphicFramePr>
          <p:cNvPr id="6" name="5 Diagrama"/>
          <p:cNvGraphicFramePr/>
          <p:nvPr/>
        </p:nvGraphicFramePr>
        <p:xfrm>
          <a:off x="0" y="2143116"/>
          <a:ext cx="8715436" cy="4929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arcador de pie de página"/>
          <p:cNvSpPr>
            <a:spLocks noGrp="1"/>
          </p:cNvSpPr>
          <p:nvPr>
            <p:ph type="ftr" sz="quarter" idx="11"/>
          </p:nvPr>
        </p:nvSpPr>
        <p:spPr/>
        <p:txBody>
          <a:bodyPr/>
          <a:lstStyle/>
          <a:p>
            <a:r>
              <a:rPr lang="es-CR" smtClean="0"/>
              <a:t>Rooel Campos Rodríguez</a:t>
            </a:r>
            <a:endParaRPr lang="es-C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82594"/>
          </a:xfrm>
        </p:spPr>
        <p:txBody>
          <a:bodyPr>
            <a:normAutofit/>
          </a:bodyPr>
          <a:lstStyle/>
          <a:p>
            <a:r>
              <a:rPr lang="es-CR" sz="2800" dirty="0" smtClean="0"/>
              <a:t>Costos y Beneficios del ACB</a:t>
            </a:r>
            <a:endParaRPr lang="es-CR" sz="2800" dirty="0"/>
          </a:p>
        </p:txBody>
      </p:sp>
      <p:graphicFrame>
        <p:nvGraphicFramePr>
          <p:cNvPr id="11" name="10 Diagrama"/>
          <p:cNvGraphicFramePr/>
          <p:nvPr/>
        </p:nvGraphicFramePr>
        <p:xfrm>
          <a:off x="142844" y="1397000"/>
          <a:ext cx="8501122"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6248400" y="6492875"/>
            <a:ext cx="2895600" cy="365125"/>
          </a:xfrm>
        </p:spPr>
        <p:txBody>
          <a:bodyPr/>
          <a:lstStyle/>
          <a:p>
            <a:r>
              <a:rPr lang="es-CR" dirty="0" smtClean="0"/>
              <a:t>Rooel Campos Rodríguez</a:t>
            </a:r>
            <a:endParaRPr lang="es-CR" dirty="0"/>
          </a:p>
        </p:txBody>
      </p:sp>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82594"/>
          </a:xfrm>
        </p:spPr>
        <p:txBody>
          <a:bodyPr>
            <a:normAutofit/>
          </a:bodyPr>
          <a:lstStyle/>
          <a:p>
            <a:r>
              <a:rPr lang="es-CR" sz="2800" dirty="0" smtClean="0"/>
              <a:t>Medios para Mitigar las externalidades</a:t>
            </a:r>
            <a:endParaRPr lang="es-CR" sz="2800" dirty="0"/>
          </a:p>
        </p:txBody>
      </p:sp>
      <p:sp>
        <p:nvSpPr>
          <p:cNvPr id="11" name="10 Rectángulo"/>
          <p:cNvSpPr/>
          <p:nvPr/>
        </p:nvSpPr>
        <p:spPr>
          <a:xfrm>
            <a:off x="214282" y="857232"/>
            <a:ext cx="8715436" cy="785818"/>
          </a:xfrm>
          <a:prstGeom prst="rect">
            <a:avLst/>
          </a:prstGeom>
          <a:no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11 CuadroTexto"/>
          <p:cNvSpPr txBox="1"/>
          <p:nvPr/>
        </p:nvSpPr>
        <p:spPr>
          <a:xfrm>
            <a:off x="285720" y="928670"/>
            <a:ext cx="8572560" cy="646331"/>
          </a:xfrm>
          <a:prstGeom prst="rect">
            <a:avLst/>
          </a:prstGeom>
          <a:noFill/>
        </p:spPr>
        <p:txBody>
          <a:bodyPr wrap="square" rtlCol="0">
            <a:spAutoFit/>
          </a:bodyPr>
          <a:lstStyle/>
          <a:p>
            <a:r>
              <a:rPr lang="es-CR" dirty="0" smtClean="0"/>
              <a:t>No todo tipo de externalidad es económicamente relevante, por ende no todo tipo de contaminación es económicamente relevante   </a:t>
            </a:r>
            <a:endParaRPr lang="es-CR" dirty="0"/>
          </a:p>
        </p:txBody>
      </p:sp>
      <p:graphicFrame>
        <p:nvGraphicFramePr>
          <p:cNvPr id="13" name="12 Diagrama"/>
          <p:cNvGraphicFramePr/>
          <p:nvPr/>
        </p:nvGraphicFramePr>
        <p:xfrm>
          <a:off x="0" y="3000372"/>
          <a:ext cx="8643998"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CuadroTexto"/>
          <p:cNvSpPr txBox="1"/>
          <p:nvPr/>
        </p:nvSpPr>
        <p:spPr>
          <a:xfrm>
            <a:off x="928662" y="2071678"/>
            <a:ext cx="7477240" cy="461665"/>
          </a:xfrm>
          <a:prstGeom prst="rect">
            <a:avLst/>
          </a:prstGeom>
          <a:noFill/>
        </p:spPr>
        <p:txBody>
          <a:bodyPr wrap="none" rtlCol="0">
            <a:spAutoFit/>
          </a:bodyPr>
          <a:lstStyle/>
          <a:p>
            <a:r>
              <a:rPr lang="es-CR" sz="2400" dirty="0" smtClean="0"/>
              <a:t>La Definición Económica de la Contaminación depende de:</a:t>
            </a:r>
            <a:endParaRPr lang="es-CR" sz="2400" dirty="0"/>
          </a:p>
        </p:txBody>
      </p:sp>
      <p:sp>
        <p:nvSpPr>
          <p:cNvPr id="7" name="6 Marcador de pie de página"/>
          <p:cNvSpPr>
            <a:spLocks noGrp="1"/>
          </p:cNvSpPr>
          <p:nvPr>
            <p:ph type="ftr" sz="quarter" idx="11"/>
          </p:nvPr>
        </p:nvSpPr>
        <p:spPr/>
        <p:txBody>
          <a:bodyPr/>
          <a:lstStyle/>
          <a:p>
            <a:r>
              <a:rPr lang="es-CR" smtClean="0"/>
              <a:t>Rooel Campos Rodríguez</a:t>
            </a:r>
            <a:endParaRPr lang="es-C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00034" y="214290"/>
            <a:ext cx="8229600" cy="439718"/>
          </a:xfrm>
        </p:spPr>
        <p:txBody>
          <a:bodyPr>
            <a:normAutofit fontScale="90000"/>
          </a:bodyPr>
          <a:lstStyle/>
          <a:p>
            <a:r>
              <a:rPr lang="es-CR" sz="2800" dirty="0" smtClean="0"/>
              <a:t>Medios para Mitigar las externalidades</a:t>
            </a:r>
            <a:endParaRPr lang="es-CR" sz="2800" dirty="0"/>
          </a:p>
        </p:txBody>
      </p:sp>
      <p:sp>
        <p:nvSpPr>
          <p:cNvPr id="5" name="4 Rectángulo"/>
          <p:cNvSpPr/>
          <p:nvPr/>
        </p:nvSpPr>
        <p:spPr>
          <a:xfrm>
            <a:off x="571472" y="1071546"/>
            <a:ext cx="2500330"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smtClean="0">
                <a:solidFill>
                  <a:schemeClr val="tx1"/>
                </a:solidFill>
              </a:rPr>
              <a:t>Agente Productor</a:t>
            </a:r>
            <a:endParaRPr lang="es-CR" sz="2400" b="1" dirty="0">
              <a:solidFill>
                <a:schemeClr val="tx1"/>
              </a:solidFill>
            </a:endParaRPr>
          </a:p>
        </p:txBody>
      </p:sp>
      <p:sp>
        <p:nvSpPr>
          <p:cNvPr id="6" name="5 Rectángulo"/>
          <p:cNvSpPr/>
          <p:nvPr/>
        </p:nvSpPr>
        <p:spPr>
          <a:xfrm>
            <a:off x="4572000" y="1071546"/>
            <a:ext cx="2500330"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smtClean="0">
                <a:solidFill>
                  <a:schemeClr val="tx1"/>
                </a:solidFill>
              </a:rPr>
              <a:t>Agente Receptor</a:t>
            </a:r>
            <a:endParaRPr lang="es-CR" sz="2400" b="1" dirty="0">
              <a:solidFill>
                <a:schemeClr val="tx1"/>
              </a:solidFill>
            </a:endParaRPr>
          </a:p>
        </p:txBody>
      </p:sp>
      <p:sp>
        <p:nvSpPr>
          <p:cNvPr id="7" name="6 Elipse"/>
          <p:cNvSpPr/>
          <p:nvPr/>
        </p:nvSpPr>
        <p:spPr>
          <a:xfrm>
            <a:off x="2786050" y="3286124"/>
            <a:ext cx="2500330" cy="1285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smtClean="0">
                <a:solidFill>
                  <a:schemeClr val="tx1"/>
                </a:solidFill>
              </a:rPr>
              <a:t>Impacto</a:t>
            </a:r>
            <a:endParaRPr lang="es-CR" sz="2400" b="1" dirty="0">
              <a:solidFill>
                <a:schemeClr val="tx1"/>
              </a:solidFill>
            </a:endParaRPr>
          </a:p>
        </p:txBody>
      </p:sp>
      <p:sp>
        <p:nvSpPr>
          <p:cNvPr id="8" name="7 Rectángulo"/>
          <p:cNvSpPr/>
          <p:nvPr/>
        </p:nvSpPr>
        <p:spPr>
          <a:xfrm>
            <a:off x="3286116" y="5214950"/>
            <a:ext cx="1500198" cy="785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smtClean="0">
                <a:solidFill>
                  <a:schemeClr val="tx1"/>
                </a:solidFill>
              </a:rPr>
              <a:t>Tipo y Magnitud</a:t>
            </a:r>
            <a:endParaRPr lang="es-CR" sz="2400" b="1" dirty="0">
              <a:solidFill>
                <a:schemeClr val="tx1"/>
              </a:solidFill>
            </a:endParaRPr>
          </a:p>
        </p:txBody>
      </p:sp>
      <p:sp>
        <p:nvSpPr>
          <p:cNvPr id="9" name="8 CuadroTexto"/>
          <p:cNvSpPr txBox="1"/>
          <p:nvPr/>
        </p:nvSpPr>
        <p:spPr>
          <a:xfrm>
            <a:off x="785786" y="6143644"/>
            <a:ext cx="1144865" cy="461665"/>
          </a:xfrm>
          <a:prstGeom prst="rect">
            <a:avLst/>
          </a:prstGeom>
          <a:noFill/>
        </p:spPr>
        <p:txBody>
          <a:bodyPr wrap="none" rtlCol="0">
            <a:spAutoFit/>
          </a:bodyPr>
          <a:lstStyle/>
          <a:p>
            <a:r>
              <a:rPr lang="es-CR" sz="2400" b="1" dirty="0" smtClean="0"/>
              <a:t>Espacio</a:t>
            </a:r>
            <a:endParaRPr lang="es-CR" sz="2400" b="1" dirty="0"/>
          </a:p>
        </p:txBody>
      </p:sp>
      <p:sp>
        <p:nvSpPr>
          <p:cNvPr id="10" name="9 CuadroTexto"/>
          <p:cNvSpPr txBox="1"/>
          <p:nvPr/>
        </p:nvSpPr>
        <p:spPr>
          <a:xfrm>
            <a:off x="6500826" y="6215082"/>
            <a:ext cx="1128835" cy="461665"/>
          </a:xfrm>
          <a:prstGeom prst="rect">
            <a:avLst/>
          </a:prstGeom>
          <a:noFill/>
        </p:spPr>
        <p:txBody>
          <a:bodyPr wrap="none" rtlCol="0">
            <a:spAutoFit/>
          </a:bodyPr>
          <a:lstStyle/>
          <a:p>
            <a:r>
              <a:rPr lang="es-CR" sz="2400" dirty="0" smtClean="0"/>
              <a:t>Tiempo</a:t>
            </a:r>
            <a:endParaRPr lang="es-CR" sz="2400" dirty="0"/>
          </a:p>
        </p:txBody>
      </p:sp>
      <p:cxnSp>
        <p:nvCxnSpPr>
          <p:cNvPr id="12" name="11 Conector recto"/>
          <p:cNvCxnSpPr/>
          <p:nvPr/>
        </p:nvCxnSpPr>
        <p:spPr>
          <a:xfrm rot="16200000" flipH="1">
            <a:off x="2857488" y="2214554"/>
            <a:ext cx="1143008" cy="714380"/>
          </a:xfrm>
          <a:prstGeom prst="line">
            <a:avLst/>
          </a:prstGeom>
          <a:ln w="25400">
            <a:solidFill>
              <a:srgbClr val="339966"/>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3768322" y="2303852"/>
            <a:ext cx="1143008" cy="535785"/>
          </a:xfrm>
          <a:prstGeom prst="line">
            <a:avLst/>
          </a:prstGeom>
          <a:ln w="25400">
            <a:solidFill>
              <a:srgbClr val="339966"/>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p:cNvCxnSpPr>
            <a:stCxn id="7" idx="4"/>
            <a:endCxn id="8" idx="0"/>
          </p:cNvCxnSpPr>
          <p:nvPr/>
        </p:nvCxnSpPr>
        <p:spPr>
          <a:xfrm rot="5400000">
            <a:off x="3714744" y="4893479"/>
            <a:ext cx="642942" cy="0"/>
          </a:xfrm>
          <a:prstGeom prst="line">
            <a:avLst/>
          </a:prstGeom>
          <a:ln w="2540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21" name="20 Forma"/>
          <p:cNvCxnSpPr>
            <a:stCxn id="9" idx="0"/>
          </p:cNvCxnSpPr>
          <p:nvPr/>
        </p:nvCxnSpPr>
        <p:spPr>
          <a:xfrm rot="5400000" flipH="1" flipV="1">
            <a:off x="1929258" y="4929663"/>
            <a:ext cx="642942" cy="1785021"/>
          </a:xfrm>
          <a:prstGeom prst="bentConnector2">
            <a:avLst/>
          </a:prstGeom>
          <a:ln w="25400">
            <a:solidFill>
              <a:srgbClr val="339966"/>
            </a:solidFill>
            <a:tailEnd type="arrow"/>
          </a:ln>
        </p:spPr>
        <p:style>
          <a:lnRef idx="1">
            <a:schemeClr val="accent1"/>
          </a:lnRef>
          <a:fillRef idx="0">
            <a:schemeClr val="accent1"/>
          </a:fillRef>
          <a:effectRef idx="0">
            <a:schemeClr val="accent1"/>
          </a:effectRef>
          <a:fontRef idx="minor">
            <a:schemeClr val="tx1"/>
          </a:fontRef>
        </p:style>
      </p:cxnSp>
      <p:cxnSp>
        <p:nvCxnSpPr>
          <p:cNvPr id="23" name="22 Forma"/>
          <p:cNvCxnSpPr>
            <a:stCxn id="10" idx="0"/>
          </p:cNvCxnSpPr>
          <p:nvPr/>
        </p:nvCxnSpPr>
        <p:spPr>
          <a:xfrm rot="16200000" flipV="1">
            <a:off x="5747184" y="4897022"/>
            <a:ext cx="714380" cy="1921740"/>
          </a:xfrm>
          <a:prstGeom prst="bentConnector2">
            <a:avLst/>
          </a:prstGeom>
          <a:ln w="25400">
            <a:solidFill>
              <a:srgbClr val="339966"/>
            </a:solidFill>
            <a:tailEnd type="arrow"/>
          </a:ln>
        </p:spPr>
        <p:style>
          <a:lnRef idx="1">
            <a:schemeClr val="accent1"/>
          </a:lnRef>
          <a:fillRef idx="0">
            <a:schemeClr val="accent1"/>
          </a:fillRef>
          <a:effectRef idx="0">
            <a:schemeClr val="accent1"/>
          </a:effectRef>
          <a:fontRef idx="minor">
            <a:schemeClr val="tx1"/>
          </a:fontRef>
        </p:style>
      </p:cxnSp>
      <p:sp>
        <p:nvSpPr>
          <p:cNvPr id="25" name="24 Rectángulo redondeado"/>
          <p:cNvSpPr/>
          <p:nvPr/>
        </p:nvSpPr>
        <p:spPr>
          <a:xfrm>
            <a:off x="4786314" y="2428868"/>
            <a:ext cx="4214842" cy="9286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6" name="25 CuadroTexto"/>
          <p:cNvSpPr txBox="1"/>
          <p:nvPr/>
        </p:nvSpPr>
        <p:spPr>
          <a:xfrm>
            <a:off x="4857752" y="2571744"/>
            <a:ext cx="4071966" cy="646331"/>
          </a:xfrm>
          <a:prstGeom prst="rect">
            <a:avLst/>
          </a:prstGeom>
          <a:noFill/>
        </p:spPr>
        <p:txBody>
          <a:bodyPr wrap="square" rtlCol="0">
            <a:spAutoFit/>
          </a:bodyPr>
          <a:lstStyle/>
          <a:p>
            <a:pPr algn="just"/>
            <a:r>
              <a:rPr lang="es-CR" dirty="0" smtClean="0"/>
              <a:t>Pérdida de bienestar para un agente por la actividad de otro agente económico</a:t>
            </a:r>
            <a:endParaRPr lang="es-CR" dirty="0"/>
          </a:p>
        </p:txBody>
      </p:sp>
      <p:sp>
        <p:nvSpPr>
          <p:cNvPr id="16" name="15 Marcador de pie de página"/>
          <p:cNvSpPr>
            <a:spLocks noGrp="1"/>
          </p:cNvSpPr>
          <p:nvPr>
            <p:ph type="ftr" sz="quarter" idx="11"/>
          </p:nvPr>
        </p:nvSpPr>
        <p:spPr/>
        <p:txBody>
          <a:bodyPr/>
          <a:lstStyle/>
          <a:p>
            <a:r>
              <a:rPr lang="es-CR" smtClean="0"/>
              <a:t>Rooel Campos Rodríguez</a:t>
            </a:r>
            <a:endParaRPr lang="es-CR"/>
          </a:p>
        </p:txBody>
      </p:sp>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eaLnBrk="1" hangingPunct="1"/>
            <a:r>
              <a:rPr lang="es-MX" sz="2600" smtClean="0"/>
              <a:t>EXTERNALIDADES AMBIENTALES</a:t>
            </a:r>
          </a:p>
        </p:txBody>
      </p:sp>
      <p:sp>
        <p:nvSpPr>
          <p:cNvPr id="5" name="4 CuadroTexto"/>
          <p:cNvSpPr txBox="1"/>
          <p:nvPr/>
        </p:nvSpPr>
        <p:spPr>
          <a:xfrm>
            <a:off x="1666875" y="4630738"/>
            <a:ext cx="904875" cy="369887"/>
          </a:xfrm>
          <a:prstGeom prst="rect">
            <a:avLst/>
          </a:prstGeom>
          <a:solidFill>
            <a:schemeClr val="accent5">
              <a:lumMod val="40000"/>
              <a:lumOff val="60000"/>
            </a:schemeClr>
          </a:solidFill>
        </p:spPr>
        <p:txBody>
          <a:bodyPr wrap="none">
            <a:spAutoFit/>
          </a:bodyPr>
          <a:lstStyle/>
          <a:p>
            <a:pPr fontAlgn="auto">
              <a:spcBef>
                <a:spcPts val="0"/>
              </a:spcBef>
              <a:spcAft>
                <a:spcPts val="0"/>
              </a:spcAft>
              <a:defRPr/>
            </a:pPr>
            <a:r>
              <a:rPr lang="es-MX" dirty="0">
                <a:latin typeface="+mn-lt"/>
                <a:cs typeface="+mn-cs"/>
              </a:rPr>
              <a:t>OFERTA</a:t>
            </a:r>
          </a:p>
        </p:txBody>
      </p:sp>
      <p:sp>
        <p:nvSpPr>
          <p:cNvPr id="6" name="5 CuadroTexto"/>
          <p:cNvSpPr txBox="1"/>
          <p:nvPr/>
        </p:nvSpPr>
        <p:spPr>
          <a:xfrm>
            <a:off x="6596063" y="1428750"/>
            <a:ext cx="1190625" cy="369888"/>
          </a:xfrm>
          <a:prstGeom prst="rect">
            <a:avLst/>
          </a:prstGeom>
          <a:solidFill>
            <a:schemeClr val="accent5">
              <a:lumMod val="40000"/>
              <a:lumOff val="60000"/>
            </a:schemeClr>
          </a:solidFill>
        </p:spPr>
        <p:txBody>
          <a:bodyPr wrap="none">
            <a:spAutoFit/>
          </a:bodyPr>
          <a:lstStyle/>
          <a:p>
            <a:pPr fontAlgn="auto">
              <a:spcBef>
                <a:spcPts val="0"/>
              </a:spcBef>
              <a:spcAft>
                <a:spcPts val="0"/>
              </a:spcAft>
              <a:defRPr/>
            </a:pPr>
            <a:r>
              <a:rPr lang="es-MX" dirty="0">
                <a:latin typeface="+mn-lt"/>
                <a:cs typeface="+mn-cs"/>
              </a:rPr>
              <a:t>DEMANDA</a:t>
            </a:r>
          </a:p>
        </p:txBody>
      </p:sp>
      <p:sp>
        <p:nvSpPr>
          <p:cNvPr id="6149" name="6 CuadroTexto"/>
          <p:cNvSpPr txBox="1">
            <a:spLocks noChangeArrowheads="1"/>
          </p:cNvSpPr>
          <p:nvPr/>
        </p:nvSpPr>
        <p:spPr bwMode="auto">
          <a:xfrm>
            <a:off x="357188" y="5032375"/>
            <a:ext cx="1841500" cy="1754188"/>
          </a:xfrm>
          <a:prstGeom prst="rect">
            <a:avLst/>
          </a:prstGeom>
          <a:noFill/>
          <a:ln w="9525">
            <a:noFill/>
            <a:miter lim="800000"/>
            <a:headEnd/>
            <a:tailEnd/>
          </a:ln>
        </p:spPr>
        <p:txBody>
          <a:bodyPr wrap="none" anchor="ctr">
            <a:spAutoFit/>
          </a:bodyPr>
          <a:lstStyle/>
          <a:p>
            <a:r>
              <a:rPr lang="es-MX">
                <a:latin typeface="Calibri" pitchFamily="34" charset="0"/>
              </a:rPr>
              <a:t>Contaminación</a:t>
            </a:r>
          </a:p>
          <a:p>
            <a:pPr>
              <a:buFont typeface="Arial" charset="0"/>
              <a:buChar char="•"/>
            </a:pPr>
            <a:r>
              <a:rPr lang="es-MX">
                <a:latin typeface="Calibri" pitchFamily="34" charset="0"/>
              </a:rPr>
              <a:t>Suelos</a:t>
            </a:r>
          </a:p>
          <a:p>
            <a:pPr>
              <a:buFont typeface="Arial" charset="0"/>
              <a:buChar char="•"/>
            </a:pPr>
            <a:r>
              <a:rPr lang="es-MX">
                <a:latin typeface="Calibri" pitchFamily="34" charset="0"/>
              </a:rPr>
              <a:t>Agua</a:t>
            </a:r>
          </a:p>
          <a:p>
            <a:pPr>
              <a:buFont typeface="Arial" charset="0"/>
              <a:buChar char="•"/>
            </a:pPr>
            <a:r>
              <a:rPr lang="es-MX">
                <a:latin typeface="Calibri" pitchFamily="34" charset="0"/>
              </a:rPr>
              <a:t>Biodiversidad</a:t>
            </a:r>
          </a:p>
          <a:p>
            <a:pPr>
              <a:buFont typeface="Arial" charset="0"/>
              <a:buChar char="•"/>
            </a:pPr>
            <a:r>
              <a:rPr lang="es-MX">
                <a:latin typeface="Calibri" pitchFamily="34" charset="0"/>
              </a:rPr>
              <a:t>Residuos</a:t>
            </a:r>
          </a:p>
          <a:p>
            <a:pPr>
              <a:buFont typeface="Arial" charset="0"/>
              <a:buChar char="•"/>
            </a:pPr>
            <a:r>
              <a:rPr lang="es-MX">
                <a:latin typeface="Calibri" pitchFamily="34" charset="0"/>
              </a:rPr>
              <a:t>Visual </a:t>
            </a:r>
          </a:p>
        </p:txBody>
      </p:sp>
      <p:sp>
        <p:nvSpPr>
          <p:cNvPr id="6150" name="7 CuadroTexto"/>
          <p:cNvSpPr txBox="1">
            <a:spLocks noChangeArrowheads="1"/>
          </p:cNvSpPr>
          <p:nvPr/>
        </p:nvSpPr>
        <p:spPr bwMode="auto">
          <a:xfrm>
            <a:off x="2209800" y="5032375"/>
            <a:ext cx="2290763" cy="1754188"/>
          </a:xfrm>
          <a:prstGeom prst="rect">
            <a:avLst/>
          </a:prstGeom>
          <a:noFill/>
          <a:ln w="9525">
            <a:noFill/>
            <a:miter lim="800000"/>
            <a:headEnd/>
            <a:tailEnd/>
          </a:ln>
        </p:spPr>
        <p:txBody>
          <a:bodyPr>
            <a:spAutoFit/>
          </a:bodyPr>
          <a:lstStyle/>
          <a:p>
            <a:pPr algn="ctr"/>
            <a:r>
              <a:rPr lang="es-MX">
                <a:latin typeface="Calibri" pitchFamily="34" charset="0"/>
              </a:rPr>
              <a:t>Matriz energética</a:t>
            </a:r>
          </a:p>
          <a:p>
            <a:pPr algn="ctr"/>
            <a:r>
              <a:rPr lang="es-MX">
                <a:latin typeface="Calibri" pitchFamily="34" charset="0"/>
              </a:rPr>
              <a:t>(uso de energía)</a:t>
            </a:r>
          </a:p>
          <a:p>
            <a:pPr>
              <a:buFont typeface="Arial" charset="0"/>
              <a:buChar char="•"/>
            </a:pPr>
            <a:r>
              <a:rPr lang="es-MX">
                <a:latin typeface="Calibri" pitchFamily="34" charset="0"/>
              </a:rPr>
              <a:t>Emisiones</a:t>
            </a:r>
          </a:p>
          <a:p>
            <a:pPr>
              <a:buFont typeface="Arial" charset="0"/>
              <a:buChar char="•"/>
            </a:pPr>
            <a:r>
              <a:rPr lang="es-MX">
                <a:latin typeface="Calibri" pitchFamily="34" charset="0"/>
              </a:rPr>
              <a:t>Intensidad energética</a:t>
            </a:r>
          </a:p>
          <a:p>
            <a:pPr>
              <a:buFont typeface="Arial" charset="0"/>
              <a:buChar char="•"/>
            </a:pPr>
            <a:r>
              <a:rPr lang="es-MX">
                <a:latin typeface="Calibri" pitchFamily="34" charset="0"/>
              </a:rPr>
              <a:t>Eficiencia energética</a:t>
            </a:r>
          </a:p>
          <a:p>
            <a:pPr>
              <a:buFont typeface="Arial" charset="0"/>
              <a:buChar char="•"/>
            </a:pPr>
            <a:r>
              <a:rPr lang="es-MX">
                <a:latin typeface="Calibri" pitchFamily="34" charset="0"/>
              </a:rPr>
              <a:t>Indirecto</a:t>
            </a:r>
          </a:p>
        </p:txBody>
      </p:sp>
      <p:sp>
        <p:nvSpPr>
          <p:cNvPr id="6151" name="8 CuadroTexto"/>
          <p:cNvSpPr txBox="1">
            <a:spLocks noChangeArrowheads="1"/>
          </p:cNvSpPr>
          <p:nvPr/>
        </p:nvSpPr>
        <p:spPr bwMode="auto">
          <a:xfrm>
            <a:off x="6175375" y="1857375"/>
            <a:ext cx="2373313" cy="1200150"/>
          </a:xfrm>
          <a:prstGeom prst="rect">
            <a:avLst/>
          </a:prstGeom>
          <a:noFill/>
          <a:ln w="9525">
            <a:noFill/>
            <a:miter lim="800000"/>
            <a:headEnd/>
            <a:tailEnd/>
          </a:ln>
        </p:spPr>
        <p:txBody>
          <a:bodyPr wrap="none">
            <a:spAutoFit/>
          </a:bodyPr>
          <a:lstStyle/>
          <a:p>
            <a:r>
              <a:rPr lang="es-MX">
                <a:latin typeface="Calibri" pitchFamily="34" charset="0"/>
              </a:rPr>
              <a:t>Matriz energética</a:t>
            </a:r>
          </a:p>
          <a:p>
            <a:r>
              <a:rPr lang="es-MX">
                <a:latin typeface="Calibri" pitchFamily="34" charset="0"/>
              </a:rPr>
              <a:t>(Suministro de energía)</a:t>
            </a:r>
          </a:p>
          <a:p>
            <a:pPr>
              <a:buFont typeface="Arial" charset="0"/>
              <a:buChar char="•"/>
            </a:pPr>
            <a:r>
              <a:rPr lang="es-MX">
                <a:latin typeface="Calibri" pitchFamily="34" charset="0"/>
              </a:rPr>
              <a:t>Calidad, volumen</a:t>
            </a:r>
          </a:p>
          <a:p>
            <a:pPr>
              <a:buFont typeface="Arial" charset="0"/>
              <a:buChar char="•"/>
            </a:pPr>
            <a:r>
              <a:rPr lang="es-MX">
                <a:latin typeface="Calibri" pitchFamily="34" charset="0"/>
              </a:rPr>
              <a:t>Eficiencia energética</a:t>
            </a:r>
          </a:p>
        </p:txBody>
      </p:sp>
      <p:sp>
        <p:nvSpPr>
          <p:cNvPr id="6152" name="9 CuadroTexto"/>
          <p:cNvSpPr txBox="1">
            <a:spLocks noChangeArrowheads="1"/>
          </p:cNvSpPr>
          <p:nvPr/>
        </p:nvSpPr>
        <p:spPr bwMode="auto">
          <a:xfrm>
            <a:off x="2320925" y="2643188"/>
            <a:ext cx="2465388" cy="646112"/>
          </a:xfrm>
          <a:prstGeom prst="rect">
            <a:avLst/>
          </a:prstGeom>
          <a:noFill/>
          <a:ln w="9525">
            <a:noFill/>
            <a:miter lim="800000"/>
            <a:headEnd/>
            <a:tailEnd/>
          </a:ln>
        </p:spPr>
        <p:txBody>
          <a:bodyPr wrap="none">
            <a:spAutoFit/>
          </a:bodyPr>
          <a:lstStyle/>
          <a:p>
            <a:r>
              <a:rPr lang="es-MX">
                <a:latin typeface="Calibri" pitchFamily="34" charset="0"/>
              </a:rPr>
              <a:t>Impacto en atmósfera</a:t>
            </a:r>
          </a:p>
          <a:p>
            <a:pPr>
              <a:buFont typeface="Arial" charset="0"/>
              <a:buChar char="•"/>
            </a:pPr>
            <a:r>
              <a:rPr lang="es-MX">
                <a:latin typeface="Calibri" pitchFamily="34" charset="0"/>
              </a:rPr>
              <a:t>Local, regional y global</a:t>
            </a:r>
          </a:p>
        </p:txBody>
      </p:sp>
      <p:cxnSp>
        <p:nvCxnSpPr>
          <p:cNvPr id="37" name="36 Conector angular"/>
          <p:cNvCxnSpPr/>
          <p:nvPr/>
        </p:nvCxnSpPr>
        <p:spPr>
          <a:xfrm rot="16200000" flipV="1">
            <a:off x="2964656" y="3893344"/>
            <a:ext cx="1928813" cy="7143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Forma"/>
          <p:cNvCxnSpPr/>
          <p:nvPr/>
        </p:nvCxnSpPr>
        <p:spPr>
          <a:xfrm rot="10800000" flipV="1">
            <a:off x="3571875" y="2071688"/>
            <a:ext cx="2481263" cy="5715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155" name="40 CuadroTexto"/>
          <p:cNvSpPr txBox="1">
            <a:spLocks noChangeArrowheads="1"/>
          </p:cNvSpPr>
          <p:nvPr/>
        </p:nvSpPr>
        <p:spPr bwMode="auto">
          <a:xfrm>
            <a:off x="0" y="3497263"/>
            <a:ext cx="1785938" cy="646112"/>
          </a:xfrm>
          <a:prstGeom prst="rect">
            <a:avLst/>
          </a:prstGeom>
          <a:noFill/>
          <a:ln w="9525">
            <a:noFill/>
            <a:miter lim="800000"/>
            <a:headEnd/>
            <a:tailEnd/>
          </a:ln>
        </p:spPr>
        <p:txBody>
          <a:bodyPr>
            <a:spAutoFit/>
          </a:bodyPr>
          <a:lstStyle/>
          <a:p>
            <a:pPr algn="ctr"/>
            <a:r>
              <a:rPr lang="es-MX">
                <a:latin typeface="Calibri" pitchFamily="34" charset="0"/>
              </a:rPr>
              <a:t>Impacto en medio ambiente</a:t>
            </a:r>
          </a:p>
        </p:txBody>
      </p:sp>
      <p:sp>
        <p:nvSpPr>
          <p:cNvPr id="42" name="41 CuadroTexto"/>
          <p:cNvSpPr txBox="1"/>
          <p:nvPr/>
        </p:nvSpPr>
        <p:spPr>
          <a:xfrm>
            <a:off x="285750" y="1000125"/>
            <a:ext cx="1876425" cy="1754188"/>
          </a:xfrm>
          <a:prstGeom prst="rect">
            <a:avLst/>
          </a:prstGeom>
          <a:solidFill>
            <a:schemeClr val="accent6">
              <a:lumMod val="20000"/>
              <a:lumOff val="80000"/>
            </a:schemeClr>
          </a:solidFill>
        </p:spPr>
        <p:txBody>
          <a:bodyPr wrap="none">
            <a:spAutoFit/>
          </a:bodyPr>
          <a:lstStyle/>
          <a:p>
            <a:pPr fontAlgn="auto">
              <a:spcBef>
                <a:spcPts val="0"/>
              </a:spcBef>
              <a:spcAft>
                <a:spcPts val="0"/>
              </a:spcAft>
              <a:defRPr/>
            </a:pPr>
            <a:r>
              <a:rPr lang="es-MX" dirty="0">
                <a:latin typeface="+mn-lt"/>
                <a:cs typeface="+mn-cs"/>
              </a:rPr>
              <a:t>EXTERNALIDADES</a:t>
            </a:r>
          </a:p>
          <a:p>
            <a:pPr fontAlgn="auto">
              <a:spcBef>
                <a:spcPts val="0"/>
              </a:spcBef>
              <a:spcAft>
                <a:spcPts val="0"/>
              </a:spcAft>
              <a:buFont typeface="Arial" pitchFamily="34" charset="0"/>
              <a:buChar char="•"/>
              <a:defRPr/>
            </a:pPr>
            <a:r>
              <a:rPr lang="es-MX" dirty="0">
                <a:latin typeface="+mn-lt"/>
                <a:cs typeface="+mn-cs"/>
              </a:rPr>
              <a:t>Cambio climático</a:t>
            </a:r>
          </a:p>
          <a:p>
            <a:pPr fontAlgn="auto">
              <a:spcBef>
                <a:spcPts val="0"/>
              </a:spcBef>
              <a:spcAft>
                <a:spcPts val="0"/>
              </a:spcAft>
              <a:buFont typeface="Arial" pitchFamily="34" charset="0"/>
              <a:buChar char="•"/>
              <a:defRPr/>
            </a:pPr>
            <a:r>
              <a:rPr lang="es-MX" dirty="0">
                <a:latin typeface="+mn-lt"/>
                <a:cs typeface="+mn-cs"/>
              </a:rPr>
              <a:t>Salud</a:t>
            </a:r>
          </a:p>
          <a:p>
            <a:pPr fontAlgn="auto">
              <a:spcBef>
                <a:spcPts val="0"/>
              </a:spcBef>
              <a:spcAft>
                <a:spcPts val="0"/>
              </a:spcAft>
              <a:buFont typeface="Arial" pitchFamily="34" charset="0"/>
              <a:buChar char="•"/>
              <a:defRPr/>
            </a:pPr>
            <a:r>
              <a:rPr lang="es-MX" dirty="0">
                <a:latin typeface="+mn-lt"/>
                <a:cs typeface="+mn-cs"/>
              </a:rPr>
              <a:t>Ecología</a:t>
            </a:r>
          </a:p>
          <a:p>
            <a:pPr fontAlgn="auto">
              <a:spcBef>
                <a:spcPts val="0"/>
              </a:spcBef>
              <a:spcAft>
                <a:spcPts val="0"/>
              </a:spcAft>
              <a:buFont typeface="Arial" pitchFamily="34" charset="0"/>
              <a:buChar char="•"/>
              <a:defRPr/>
            </a:pPr>
            <a:r>
              <a:rPr lang="es-MX" dirty="0">
                <a:latin typeface="+mn-lt"/>
                <a:cs typeface="+mn-cs"/>
              </a:rPr>
              <a:t>Producción</a:t>
            </a:r>
          </a:p>
          <a:p>
            <a:pPr fontAlgn="auto">
              <a:spcBef>
                <a:spcPts val="0"/>
              </a:spcBef>
              <a:spcAft>
                <a:spcPts val="0"/>
              </a:spcAft>
              <a:buFont typeface="Arial" pitchFamily="34" charset="0"/>
              <a:buChar char="•"/>
              <a:defRPr/>
            </a:pPr>
            <a:r>
              <a:rPr lang="es-MX" dirty="0">
                <a:latin typeface="+mn-lt"/>
                <a:cs typeface="+mn-cs"/>
              </a:rPr>
              <a:t>Bienestar</a:t>
            </a:r>
          </a:p>
        </p:txBody>
      </p:sp>
      <p:cxnSp>
        <p:nvCxnSpPr>
          <p:cNvPr id="44" name="43 Conector angular"/>
          <p:cNvCxnSpPr/>
          <p:nvPr/>
        </p:nvCxnSpPr>
        <p:spPr>
          <a:xfrm rot="16200000" flipV="1">
            <a:off x="464344" y="4536281"/>
            <a:ext cx="928688" cy="1428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56 Flecha abajo"/>
          <p:cNvSpPr/>
          <p:nvPr/>
        </p:nvSpPr>
        <p:spPr>
          <a:xfrm rot="7776658">
            <a:off x="2492375" y="1954213"/>
            <a:ext cx="285750"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59" name="58 Flecha abajo"/>
          <p:cNvSpPr/>
          <p:nvPr/>
        </p:nvSpPr>
        <p:spPr>
          <a:xfrm rot="10800000">
            <a:off x="804863" y="2813050"/>
            <a:ext cx="338137" cy="758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6160" name="60 Rectángulo"/>
          <p:cNvSpPr>
            <a:spLocks noChangeArrowheads="1"/>
          </p:cNvSpPr>
          <p:nvPr/>
        </p:nvSpPr>
        <p:spPr bwMode="auto">
          <a:xfrm>
            <a:off x="5786438" y="3643313"/>
            <a:ext cx="3286125" cy="3140075"/>
          </a:xfrm>
          <a:prstGeom prst="rect">
            <a:avLst/>
          </a:prstGeom>
          <a:solidFill>
            <a:srgbClr val="FFFF99"/>
          </a:solidFill>
          <a:ln w="9525">
            <a:noFill/>
            <a:miter lim="800000"/>
            <a:headEnd/>
            <a:tailEnd/>
          </a:ln>
        </p:spPr>
        <p:txBody>
          <a:bodyPr>
            <a:spAutoFit/>
          </a:bodyPr>
          <a:lstStyle/>
          <a:p>
            <a:pPr algn="ctr"/>
            <a:r>
              <a:rPr lang="es-ES">
                <a:latin typeface="Calibri" pitchFamily="34" charset="0"/>
              </a:rPr>
              <a:t>RESPONSABILIDAD AMBIENTAL</a:t>
            </a:r>
          </a:p>
          <a:p>
            <a:pPr lvl="1">
              <a:buFont typeface="Arial" charset="0"/>
              <a:buChar char="•"/>
            </a:pPr>
            <a:r>
              <a:rPr lang="es-ES">
                <a:latin typeface="Calibri" pitchFamily="34" charset="0"/>
              </a:rPr>
              <a:t>Toma de conciencia ?</a:t>
            </a:r>
          </a:p>
          <a:p>
            <a:pPr lvl="1">
              <a:buFont typeface="Arial" charset="0"/>
              <a:buChar char="•"/>
            </a:pPr>
            <a:r>
              <a:rPr lang="es-ES">
                <a:latin typeface="Calibri" pitchFamily="34" charset="0"/>
              </a:rPr>
              <a:t>Obligación-derecho</a:t>
            </a:r>
          </a:p>
          <a:p>
            <a:pPr lvl="1">
              <a:buFont typeface="Arial" charset="0"/>
              <a:buChar char="•"/>
            </a:pPr>
            <a:r>
              <a:rPr lang="es-ES">
                <a:latin typeface="Calibri" pitchFamily="34" charset="0"/>
              </a:rPr>
              <a:t>Ética ambiental ?</a:t>
            </a:r>
          </a:p>
          <a:p>
            <a:pPr lvl="1">
              <a:buFont typeface="Arial" charset="0"/>
              <a:buChar char="•"/>
            </a:pPr>
            <a:r>
              <a:rPr lang="es-ES">
                <a:latin typeface="Calibri" pitchFamily="34" charset="0"/>
              </a:rPr>
              <a:t>Moda ?</a:t>
            </a:r>
          </a:p>
          <a:p>
            <a:pPr lvl="1">
              <a:buFont typeface="Arial" charset="0"/>
              <a:buChar char="•"/>
            </a:pPr>
            <a:r>
              <a:rPr lang="es-ES">
                <a:latin typeface="Calibri" pitchFamily="34" charset="0"/>
              </a:rPr>
              <a:t>“Justos por pecadores” </a:t>
            </a:r>
          </a:p>
          <a:p>
            <a:pPr lvl="1">
              <a:buFont typeface="Arial" charset="0"/>
              <a:buChar char="•"/>
            </a:pPr>
            <a:r>
              <a:rPr lang="es-ES">
                <a:latin typeface="Calibri" pitchFamily="34" charset="0"/>
              </a:rPr>
              <a:t>Pasado-presente</a:t>
            </a:r>
          </a:p>
          <a:p>
            <a:pPr lvl="1">
              <a:buFont typeface="Arial" charset="0"/>
              <a:buChar char="•"/>
            </a:pPr>
            <a:r>
              <a:rPr lang="es-ES">
                <a:latin typeface="Calibri" pitchFamily="34" charset="0"/>
              </a:rPr>
              <a:t>Ricos-pobres</a:t>
            </a:r>
          </a:p>
          <a:p>
            <a:pPr lvl="1">
              <a:buFont typeface="Arial" charset="0"/>
              <a:buChar char="•"/>
            </a:pPr>
            <a:r>
              <a:rPr lang="es-ES">
                <a:latin typeface="Calibri" pitchFamily="34" charset="0"/>
              </a:rPr>
              <a:t>Gobierno-empresas</a:t>
            </a:r>
          </a:p>
          <a:p>
            <a:pPr lvl="1">
              <a:buFont typeface="Arial" charset="0"/>
              <a:buChar char="•"/>
            </a:pPr>
            <a:r>
              <a:rPr lang="es-ES">
                <a:latin typeface="Calibri" pitchFamily="34" charset="0"/>
              </a:rPr>
              <a:t>Ciudadano-empresa</a:t>
            </a:r>
          </a:p>
          <a:p>
            <a:pPr lvl="1">
              <a:buFont typeface="Arial" charset="0"/>
              <a:buChar char="•"/>
            </a:pPr>
            <a:r>
              <a:rPr lang="es-ES">
                <a:latin typeface="Calibri" pitchFamily="34" charset="0"/>
              </a:rPr>
              <a:t>Presente-futuro</a:t>
            </a:r>
          </a:p>
        </p:txBody>
      </p:sp>
      <p:sp>
        <p:nvSpPr>
          <p:cNvPr id="17" name="16 Marcador de pie de página"/>
          <p:cNvSpPr>
            <a:spLocks noGrp="1"/>
          </p:cNvSpPr>
          <p:nvPr>
            <p:ph type="ftr" sz="quarter" idx="11"/>
          </p:nvPr>
        </p:nvSpPr>
        <p:spPr/>
        <p:txBody>
          <a:bodyPr/>
          <a:lstStyle/>
          <a:p>
            <a:r>
              <a:rPr lang="es-CR" smtClean="0"/>
              <a:t>Rooel Campos Rodríguez</a:t>
            </a:r>
            <a:endParaRPr lang="es-CR"/>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11156"/>
          </a:xfrm>
        </p:spPr>
        <p:txBody>
          <a:bodyPr>
            <a:normAutofit/>
          </a:bodyPr>
          <a:lstStyle/>
          <a:p>
            <a:r>
              <a:rPr lang="es-CR" sz="2500" dirty="0" smtClean="0"/>
              <a:t>Optimización y Contaminación</a:t>
            </a:r>
            <a:endParaRPr lang="es-CR" sz="2500" dirty="0"/>
          </a:p>
        </p:txBody>
      </p:sp>
      <p:sp>
        <p:nvSpPr>
          <p:cNvPr id="4" name="3 CuadroTexto"/>
          <p:cNvSpPr txBox="1"/>
          <p:nvPr/>
        </p:nvSpPr>
        <p:spPr>
          <a:xfrm>
            <a:off x="142844" y="571480"/>
            <a:ext cx="8786874" cy="1477328"/>
          </a:xfrm>
          <a:prstGeom prst="rect">
            <a:avLst/>
          </a:prstGeom>
          <a:noFill/>
        </p:spPr>
        <p:txBody>
          <a:bodyPr wrap="square" rtlCol="0">
            <a:spAutoFit/>
          </a:bodyPr>
          <a:lstStyle/>
          <a:p>
            <a:pPr algn="just"/>
            <a:r>
              <a:rPr lang="es-CR" dirty="0" smtClean="0"/>
              <a:t>Ejemplo de Empresa de Producción Industrial y un hotel, cerca del Aeropuerto Juan Santamaría que utilizan un río. La industria usa el río para descargar residuos, la segunda como paisaje natural (belleza escénica). En este caso el recurso agua no se usa ni valoriza adecuadamente, ya que la empresa Industrial no carga con el costo de reducción de las ganancias por la contaminación del paisaje.</a:t>
            </a:r>
            <a:endParaRPr lang="es-CR" dirty="0"/>
          </a:p>
        </p:txBody>
      </p:sp>
      <p:cxnSp>
        <p:nvCxnSpPr>
          <p:cNvPr id="6" name="5 Conector recto de flecha"/>
          <p:cNvCxnSpPr/>
          <p:nvPr/>
        </p:nvCxnSpPr>
        <p:spPr>
          <a:xfrm rot="5400000" flipH="1" flipV="1">
            <a:off x="-750131" y="3964785"/>
            <a:ext cx="335758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928662" y="5643578"/>
            <a:ext cx="62151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1500166" y="2714620"/>
            <a:ext cx="4357718" cy="250033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V="1">
            <a:off x="928662" y="2643182"/>
            <a:ext cx="4857784" cy="1285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V="1">
            <a:off x="928662" y="3500438"/>
            <a:ext cx="5214974" cy="1571636"/>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1678761" y="4536289"/>
            <a:ext cx="2214578" cy="0"/>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a:off x="3250397" y="4893479"/>
            <a:ext cx="1500198" cy="0"/>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10800000">
            <a:off x="928662" y="3429000"/>
            <a:ext cx="1857388" cy="0"/>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10800000">
            <a:off x="928662" y="4143380"/>
            <a:ext cx="3071834" cy="0"/>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6000760" y="4929198"/>
            <a:ext cx="327334" cy="369332"/>
          </a:xfrm>
          <a:prstGeom prst="rect">
            <a:avLst/>
          </a:prstGeom>
          <a:noFill/>
        </p:spPr>
        <p:txBody>
          <a:bodyPr wrap="none" rtlCol="0">
            <a:spAutoFit/>
          </a:bodyPr>
          <a:lstStyle/>
          <a:p>
            <a:r>
              <a:rPr lang="es-CR" dirty="0" smtClean="0"/>
              <a:t>D</a:t>
            </a:r>
            <a:endParaRPr lang="es-CR" dirty="0"/>
          </a:p>
        </p:txBody>
      </p:sp>
      <p:sp>
        <p:nvSpPr>
          <p:cNvPr id="24" name="23 CuadroTexto"/>
          <p:cNvSpPr txBox="1"/>
          <p:nvPr/>
        </p:nvSpPr>
        <p:spPr>
          <a:xfrm>
            <a:off x="5857884" y="3643314"/>
            <a:ext cx="2991396" cy="369332"/>
          </a:xfrm>
          <a:prstGeom prst="rect">
            <a:avLst/>
          </a:prstGeom>
          <a:noFill/>
        </p:spPr>
        <p:txBody>
          <a:bodyPr wrap="none" rtlCol="0">
            <a:spAutoFit/>
          </a:bodyPr>
          <a:lstStyle/>
          <a:p>
            <a:r>
              <a:rPr lang="es-CR" dirty="0" smtClean="0"/>
              <a:t>CMP (Costo Marginal Privado)</a:t>
            </a:r>
            <a:endParaRPr lang="es-CR" dirty="0"/>
          </a:p>
        </p:txBody>
      </p:sp>
      <p:sp>
        <p:nvSpPr>
          <p:cNvPr id="25" name="24 CuadroTexto"/>
          <p:cNvSpPr txBox="1"/>
          <p:nvPr/>
        </p:nvSpPr>
        <p:spPr>
          <a:xfrm>
            <a:off x="3786182" y="5715016"/>
            <a:ext cx="461986" cy="369332"/>
          </a:xfrm>
          <a:prstGeom prst="rect">
            <a:avLst/>
          </a:prstGeom>
          <a:noFill/>
        </p:spPr>
        <p:txBody>
          <a:bodyPr wrap="none" rtlCol="0">
            <a:spAutoFit/>
          </a:bodyPr>
          <a:lstStyle/>
          <a:p>
            <a:r>
              <a:rPr lang="es-CR" dirty="0" smtClean="0"/>
              <a:t>Qp</a:t>
            </a:r>
            <a:endParaRPr lang="es-CR" dirty="0"/>
          </a:p>
        </p:txBody>
      </p:sp>
      <p:sp>
        <p:nvSpPr>
          <p:cNvPr id="26" name="25 CuadroTexto"/>
          <p:cNvSpPr txBox="1"/>
          <p:nvPr/>
        </p:nvSpPr>
        <p:spPr>
          <a:xfrm>
            <a:off x="2643174" y="5715016"/>
            <a:ext cx="340158" cy="369332"/>
          </a:xfrm>
          <a:prstGeom prst="rect">
            <a:avLst/>
          </a:prstGeom>
          <a:noFill/>
        </p:spPr>
        <p:txBody>
          <a:bodyPr wrap="none" rtlCol="0">
            <a:spAutoFit/>
          </a:bodyPr>
          <a:lstStyle/>
          <a:p>
            <a:r>
              <a:rPr lang="es-CR" dirty="0" smtClean="0"/>
              <a:t>Q</a:t>
            </a:r>
            <a:endParaRPr lang="es-CR" dirty="0"/>
          </a:p>
        </p:txBody>
      </p:sp>
      <p:sp>
        <p:nvSpPr>
          <p:cNvPr id="27" name="26 CuadroTexto"/>
          <p:cNvSpPr txBox="1"/>
          <p:nvPr/>
        </p:nvSpPr>
        <p:spPr>
          <a:xfrm>
            <a:off x="500034" y="4000504"/>
            <a:ext cx="425116" cy="369332"/>
          </a:xfrm>
          <a:prstGeom prst="rect">
            <a:avLst/>
          </a:prstGeom>
          <a:noFill/>
        </p:spPr>
        <p:txBody>
          <a:bodyPr wrap="none" rtlCol="0">
            <a:spAutoFit/>
          </a:bodyPr>
          <a:lstStyle/>
          <a:p>
            <a:r>
              <a:rPr lang="es-CR" dirty="0" smtClean="0"/>
              <a:t>Pp</a:t>
            </a:r>
            <a:endParaRPr lang="es-CR" dirty="0"/>
          </a:p>
        </p:txBody>
      </p:sp>
      <p:sp>
        <p:nvSpPr>
          <p:cNvPr id="28" name="27 CuadroTexto"/>
          <p:cNvSpPr txBox="1"/>
          <p:nvPr/>
        </p:nvSpPr>
        <p:spPr>
          <a:xfrm>
            <a:off x="571472" y="3214686"/>
            <a:ext cx="303288" cy="369332"/>
          </a:xfrm>
          <a:prstGeom prst="rect">
            <a:avLst/>
          </a:prstGeom>
          <a:noFill/>
        </p:spPr>
        <p:txBody>
          <a:bodyPr wrap="none" rtlCol="0">
            <a:spAutoFit/>
          </a:bodyPr>
          <a:lstStyle/>
          <a:p>
            <a:r>
              <a:rPr lang="es-CR" dirty="0" smtClean="0"/>
              <a:t>P</a:t>
            </a:r>
            <a:endParaRPr lang="es-CR" dirty="0"/>
          </a:p>
        </p:txBody>
      </p:sp>
      <p:sp>
        <p:nvSpPr>
          <p:cNvPr id="29" name="28 CuadroTexto"/>
          <p:cNvSpPr txBox="1"/>
          <p:nvPr/>
        </p:nvSpPr>
        <p:spPr>
          <a:xfrm>
            <a:off x="5286380" y="2143116"/>
            <a:ext cx="3004220" cy="369332"/>
          </a:xfrm>
          <a:prstGeom prst="rect">
            <a:avLst/>
          </a:prstGeom>
          <a:noFill/>
        </p:spPr>
        <p:txBody>
          <a:bodyPr wrap="none" rtlCol="0">
            <a:spAutoFit/>
          </a:bodyPr>
          <a:lstStyle/>
          <a:p>
            <a:r>
              <a:rPr lang="es-CR" dirty="0" smtClean="0"/>
              <a:t>CEM (Costo Externo Marginal)</a:t>
            </a:r>
            <a:endParaRPr lang="es-CR" dirty="0"/>
          </a:p>
        </p:txBody>
      </p:sp>
      <p:sp>
        <p:nvSpPr>
          <p:cNvPr id="30" name="29 CuadroTexto"/>
          <p:cNvSpPr txBox="1"/>
          <p:nvPr/>
        </p:nvSpPr>
        <p:spPr>
          <a:xfrm>
            <a:off x="428596" y="6429396"/>
            <a:ext cx="4857784" cy="369332"/>
          </a:xfrm>
          <a:prstGeom prst="rect">
            <a:avLst/>
          </a:prstGeom>
          <a:noFill/>
        </p:spPr>
        <p:txBody>
          <a:bodyPr wrap="square" rtlCol="0">
            <a:spAutoFit/>
          </a:bodyPr>
          <a:lstStyle/>
          <a:p>
            <a:r>
              <a:rPr lang="es-CR" dirty="0" smtClean="0"/>
              <a:t>En (Q P) se internaliza la externalidad </a:t>
            </a:r>
            <a:endParaRPr lang="es-CR" dirty="0"/>
          </a:p>
        </p:txBody>
      </p:sp>
      <p:cxnSp>
        <p:nvCxnSpPr>
          <p:cNvPr id="32" name="31 Conector recto de flecha"/>
          <p:cNvCxnSpPr/>
          <p:nvPr/>
        </p:nvCxnSpPr>
        <p:spPr>
          <a:xfrm rot="5400000" flipH="1" flipV="1">
            <a:off x="-142908" y="3786190"/>
            <a:ext cx="714380" cy="1588"/>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10800000">
            <a:off x="2928926" y="6215082"/>
            <a:ext cx="100013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30 Marcador de pie de página"/>
          <p:cNvSpPr>
            <a:spLocks noGrp="1"/>
          </p:cNvSpPr>
          <p:nvPr>
            <p:ph type="ftr" sz="quarter" idx="11"/>
          </p:nvPr>
        </p:nvSpPr>
        <p:spPr>
          <a:xfrm>
            <a:off x="5004048" y="6093296"/>
            <a:ext cx="2895600" cy="365125"/>
          </a:xfrm>
        </p:spPr>
        <p:txBody>
          <a:bodyPr/>
          <a:lstStyle/>
          <a:p>
            <a:r>
              <a:rPr lang="es-CR" dirty="0" smtClean="0"/>
              <a:t>Rooel Campos Rodríguez</a:t>
            </a:r>
            <a:endParaRPr lang="es-CR" dirty="0"/>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11156"/>
          </a:xfrm>
        </p:spPr>
        <p:txBody>
          <a:bodyPr>
            <a:normAutofit/>
          </a:bodyPr>
          <a:lstStyle/>
          <a:p>
            <a:r>
              <a:rPr lang="es-CR" sz="2500" dirty="0" smtClean="0"/>
              <a:t>El óptimo de Contaminación</a:t>
            </a:r>
            <a:endParaRPr lang="es-CR" sz="2500" dirty="0"/>
          </a:p>
        </p:txBody>
      </p:sp>
      <p:sp>
        <p:nvSpPr>
          <p:cNvPr id="4" name="3 CuadroTexto"/>
          <p:cNvSpPr txBox="1"/>
          <p:nvPr/>
        </p:nvSpPr>
        <p:spPr>
          <a:xfrm>
            <a:off x="142844" y="571480"/>
            <a:ext cx="8786874" cy="923330"/>
          </a:xfrm>
          <a:prstGeom prst="rect">
            <a:avLst/>
          </a:prstGeom>
          <a:noFill/>
        </p:spPr>
        <p:txBody>
          <a:bodyPr wrap="square" rtlCol="0">
            <a:spAutoFit/>
          </a:bodyPr>
          <a:lstStyle/>
          <a:p>
            <a:pPr algn="just"/>
            <a:r>
              <a:rPr lang="es-CR" dirty="0" smtClean="0"/>
              <a:t>El fin social es maximizar la suma de beneficios, menos la suma de los costos. Así 0XY es el nivel máximo que la sociedad puede tolerar de beneficio para el contaminador y OYQ* nivel máximo tolerable de daño ambiental</a:t>
            </a:r>
            <a:endParaRPr lang="es-CR" dirty="0"/>
          </a:p>
        </p:txBody>
      </p:sp>
      <p:cxnSp>
        <p:nvCxnSpPr>
          <p:cNvPr id="6" name="5 Conector recto de flecha"/>
          <p:cNvCxnSpPr/>
          <p:nvPr/>
        </p:nvCxnSpPr>
        <p:spPr>
          <a:xfrm rot="5400000" flipH="1" flipV="1">
            <a:off x="-750131" y="3964785"/>
            <a:ext cx="335758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928662" y="5643578"/>
            <a:ext cx="621510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928662" y="2643182"/>
            <a:ext cx="5143536" cy="30003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flipV="1">
            <a:off x="928662" y="2500306"/>
            <a:ext cx="5143536" cy="31432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flipH="1" flipV="1">
            <a:off x="4500562" y="4071942"/>
            <a:ext cx="3143272"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1214414" y="2357430"/>
            <a:ext cx="3335593" cy="369332"/>
          </a:xfrm>
          <a:prstGeom prst="rect">
            <a:avLst/>
          </a:prstGeom>
          <a:noFill/>
        </p:spPr>
        <p:txBody>
          <a:bodyPr wrap="none" rtlCol="0">
            <a:spAutoFit/>
          </a:bodyPr>
          <a:lstStyle/>
          <a:p>
            <a:r>
              <a:rPr lang="es-CR" dirty="0" smtClean="0"/>
              <a:t>BMP (Beneficio Marginal Privado)</a:t>
            </a:r>
            <a:endParaRPr lang="es-CR" dirty="0"/>
          </a:p>
        </p:txBody>
      </p:sp>
      <p:sp>
        <p:nvSpPr>
          <p:cNvPr id="43" name="42 CuadroTexto"/>
          <p:cNvSpPr txBox="1"/>
          <p:nvPr/>
        </p:nvSpPr>
        <p:spPr>
          <a:xfrm>
            <a:off x="5429256" y="2143116"/>
            <a:ext cx="3004220" cy="369332"/>
          </a:xfrm>
          <a:prstGeom prst="rect">
            <a:avLst/>
          </a:prstGeom>
          <a:noFill/>
        </p:spPr>
        <p:txBody>
          <a:bodyPr wrap="none" rtlCol="0">
            <a:spAutoFit/>
          </a:bodyPr>
          <a:lstStyle/>
          <a:p>
            <a:r>
              <a:rPr lang="es-CR" dirty="0" smtClean="0"/>
              <a:t>CEM (Costo Externo Marginal)</a:t>
            </a:r>
            <a:endParaRPr lang="es-CR" dirty="0"/>
          </a:p>
        </p:txBody>
      </p:sp>
      <p:cxnSp>
        <p:nvCxnSpPr>
          <p:cNvPr id="49" name="48 Conector recto"/>
          <p:cNvCxnSpPr/>
          <p:nvPr/>
        </p:nvCxnSpPr>
        <p:spPr>
          <a:xfrm rot="5400000">
            <a:off x="2678893" y="4893479"/>
            <a:ext cx="150019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714348" y="5715016"/>
            <a:ext cx="285752" cy="369332"/>
          </a:xfrm>
          <a:prstGeom prst="rect">
            <a:avLst/>
          </a:prstGeom>
          <a:noFill/>
        </p:spPr>
        <p:txBody>
          <a:bodyPr wrap="square" rtlCol="0">
            <a:spAutoFit/>
          </a:bodyPr>
          <a:lstStyle/>
          <a:p>
            <a:r>
              <a:rPr lang="es-CR" dirty="0" smtClean="0"/>
              <a:t>0</a:t>
            </a:r>
            <a:endParaRPr lang="es-CR" dirty="0"/>
          </a:p>
        </p:txBody>
      </p:sp>
      <p:sp>
        <p:nvSpPr>
          <p:cNvPr id="51" name="50 CuadroTexto"/>
          <p:cNvSpPr txBox="1"/>
          <p:nvPr/>
        </p:nvSpPr>
        <p:spPr>
          <a:xfrm>
            <a:off x="571472" y="2428868"/>
            <a:ext cx="304892" cy="369332"/>
          </a:xfrm>
          <a:prstGeom prst="rect">
            <a:avLst/>
          </a:prstGeom>
          <a:noFill/>
        </p:spPr>
        <p:txBody>
          <a:bodyPr wrap="none" rtlCol="0">
            <a:spAutoFit/>
          </a:bodyPr>
          <a:lstStyle/>
          <a:p>
            <a:r>
              <a:rPr lang="es-CR" dirty="0" smtClean="0"/>
              <a:t>X</a:t>
            </a:r>
            <a:endParaRPr lang="es-CR" dirty="0"/>
          </a:p>
        </p:txBody>
      </p:sp>
      <p:sp>
        <p:nvSpPr>
          <p:cNvPr id="52" name="51 CuadroTexto"/>
          <p:cNvSpPr txBox="1"/>
          <p:nvPr/>
        </p:nvSpPr>
        <p:spPr>
          <a:xfrm rot="5400000">
            <a:off x="-438453" y="3724545"/>
            <a:ext cx="1817677" cy="369332"/>
          </a:xfrm>
          <a:prstGeom prst="rect">
            <a:avLst/>
          </a:prstGeom>
          <a:noFill/>
        </p:spPr>
        <p:txBody>
          <a:bodyPr wrap="none" rtlCol="0">
            <a:spAutoFit/>
          </a:bodyPr>
          <a:lstStyle/>
          <a:p>
            <a:r>
              <a:rPr lang="es-CR" dirty="0" smtClean="0"/>
              <a:t>Costos Beneficios</a:t>
            </a:r>
            <a:endParaRPr lang="es-CR" dirty="0"/>
          </a:p>
        </p:txBody>
      </p:sp>
      <p:sp>
        <p:nvSpPr>
          <p:cNvPr id="53" name="52 CuadroTexto"/>
          <p:cNvSpPr txBox="1"/>
          <p:nvPr/>
        </p:nvSpPr>
        <p:spPr>
          <a:xfrm>
            <a:off x="6786578" y="5857892"/>
            <a:ext cx="1598386" cy="369332"/>
          </a:xfrm>
          <a:prstGeom prst="rect">
            <a:avLst/>
          </a:prstGeom>
          <a:noFill/>
        </p:spPr>
        <p:txBody>
          <a:bodyPr wrap="none" rtlCol="0">
            <a:spAutoFit/>
          </a:bodyPr>
          <a:lstStyle/>
          <a:p>
            <a:r>
              <a:rPr lang="es-CR" dirty="0" smtClean="0"/>
              <a:t>Contaminación</a:t>
            </a:r>
            <a:endParaRPr lang="es-CR" dirty="0"/>
          </a:p>
        </p:txBody>
      </p:sp>
      <p:sp>
        <p:nvSpPr>
          <p:cNvPr id="54" name="53 CuadroTexto"/>
          <p:cNvSpPr txBox="1"/>
          <p:nvPr/>
        </p:nvSpPr>
        <p:spPr>
          <a:xfrm>
            <a:off x="3214678" y="5715016"/>
            <a:ext cx="455574" cy="369332"/>
          </a:xfrm>
          <a:prstGeom prst="rect">
            <a:avLst/>
          </a:prstGeom>
          <a:noFill/>
        </p:spPr>
        <p:txBody>
          <a:bodyPr wrap="none" rtlCol="0">
            <a:spAutoFit/>
          </a:bodyPr>
          <a:lstStyle/>
          <a:p>
            <a:r>
              <a:rPr lang="es-CR" dirty="0" smtClean="0"/>
              <a:t>Q*</a:t>
            </a:r>
            <a:endParaRPr lang="es-CR" dirty="0"/>
          </a:p>
        </p:txBody>
      </p:sp>
      <p:sp>
        <p:nvSpPr>
          <p:cNvPr id="55" name="54 CuadroTexto"/>
          <p:cNvSpPr txBox="1"/>
          <p:nvPr/>
        </p:nvSpPr>
        <p:spPr>
          <a:xfrm>
            <a:off x="5929322" y="5715016"/>
            <a:ext cx="340158" cy="369332"/>
          </a:xfrm>
          <a:prstGeom prst="rect">
            <a:avLst/>
          </a:prstGeom>
          <a:noFill/>
        </p:spPr>
        <p:txBody>
          <a:bodyPr wrap="none" rtlCol="0">
            <a:spAutoFit/>
          </a:bodyPr>
          <a:lstStyle/>
          <a:p>
            <a:r>
              <a:rPr lang="es-CR" dirty="0" smtClean="0"/>
              <a:t>Q</a:t>
            </a:r>
            <a:endParaRPr lang="es-CR" dirty="0"/>
          </a:p>
        </p:txBody>
      </p:sp>
      <p:sp>
        <p:nvSpPr>
          <p:cNvPr id="56" name="55 CuadroTexto"/>
          <p:cNvSpPr txBox="1"/>
          <p:nvPr/>
        </p:nvSpPr>
        <p:spPr>
          <a:xfrm>
            <a:off x="3286116" y="3643314"/>
            <a:ext cx="296876" cy="369332"/>
          </a:xfrm>
          <a:prstGeom prst="rect">
            <a:avLst/>
          </a:prstGeom>
          <a:noFill/>
        </p:spPr>
        <p:txBody>
          <a:bodyPr wrap="none" rtlCol="0">
            <a:spAutoFit/>
          </a:bodyPr>
          <a:lstStyle/>
          <a:p>
            <a:r>
              <a:rPr lang="es-CR" dirty="0" smtClean="0"/>
              <a:t>Y</a:t>
            </a:r>
            <a:endParaRPr lang="es-CR" dirty="0"/>
          </a:p>
        </p:txBody>
      </p:sp>
      <p:sp>
        <p:nvSpPr>
          <p:cNvPr id="57" name="56 CuadroTexto"/>
          <p:cNvSpPr txBox="1"/>
          <p:nvPr/>
        </p:nvSpPr>
        <p:spPr>
          <a:xfrm>
            <a:off x="1071538" y="6215082"/>
            <a:ext cx="5147115" cy="369332"/>
          </a:xfrm>
          <a:prstGeom prst="rect">
            <a:avLst/>
          </a:prstGeom>
          <a:noFill/>
        </p:spPr>
        <p:txBody>
          <a:bodyPr wrap="none" rtlCol="0">
            <a:spAutoFit/>
          </a:bodyPr>
          <a:lstStyle/>
          <a:p>
            <a:r>
              <a:rPr lang="es-CR" dirty="0" smtClean="0"/>
              <a:t>Curva Económica del Nivel óptimo de Contaminación</a:t>
            </a:r>
            <a:endParaRPr lang="es-CR" dirty="0"/>
          </a:p>
        </p:txBody>
      </p:sp>
      <p:sp>
        <p:nvSpPr>
          <p:cNvPr id="20" name="19 CuadroTexto"/>
          <p:cNvSpPr txBox="1"/>
          <p:nvPr/>
        </p:nvSpPr>
        <p:spPr>
          <a:xfrm>
            <a:off x="2071670" y="1785926"/>
            <a:ext cx="1958100" cy="369332"/>
          </a:xfrm>
          <a:prstGeom prst="rect">
            <a:avLst/>
          </a:prstGeom>
          <a:noFill/>
        </p:spPr>
        <p:txBody>
          <a:bodyPr wrap="none" rtlCol="0">
            <a:spAutoFit/>
          </a:bodyPr>
          <a:lstStyle/>
          <a:p>
            <a:r>
              <a:rPr lang="es-CR" dirty="0" smtClean="0"/>
              <a:t>Teorema de </a:t>
            </a:r>
            <a:r>
              <a:rPr lang="es-CR" dirty="0" err="1" smtClean="0"/>
              <a:t>Coase</a:t>
            </a:r>
            <a:r>
              <a:rPr lang="es-CR" dirty="0" smtClean="0"/>
              <a:t> </a:t>
            </a:r>
            <a:endParaRPr lang="es-CR" dirty="0"/>
          </a:p>
        </p:txBody>
      </p:sp>
      <p:pic>
        <p:nvPicPr>
          <p:cNvPr id="3074" name="Picture 2"/>
          <p:cNvPicPr>
            <a:picLocks noChangeAspect="1" noChangeArrowheads="1"/>
          </p:cNvPicPr>
          <p:nvPr/>
        </p:nvPicPr>
        <p:blipFill>
          <a:blip r:embed="rId2" cstate="print"/>
          <a:srcRect/>
          <a:stretch>
            <a:fillRect/>
          </a:stretch>
        </p:blipFill>
        <p:spPr bwMode="auto">
          <a:xfrm>
            <a:off x="7000892" y="2500306"/>
            <a:ext cx="1592452" cy="3057508"/>
          </a:xfrm>
          <a:prstGeom prst="rect">
            <a:avLst/>
          </a:prstGeom>
          <a:noFill/>
          <a:ln w="9525">
            <a:noFill/>
            <a:miter lim="800000"/>
            <a:headEnd/>
            <a:tailEnd/>
          </a:ln>
        </p:spPr>
      </p:pic>
      <p:sp>
        <p:nvSpPr>
          <p:cNvPr id="22" name="21 Marcador de pie de página"/>
          <p:cNvSpPr>
            <a:spLocks noGrp="1"/>
          </p:cNvSpPr>
          <p:nvPr>
            <p:ph type="ftr" sz="quarter" idx="11"/>
          </p:nvPr>
        </p:nvSpPr>
        <p:spPr>
          <a:xfrm>
            <a:off x="6012160" y="6237312"/>
            <a:ext cx="2895600" cy="365125"/>
          </a:xfrm>
        </p:spPr>
        <p:txBody>
          <a:bodyPr/>
          <a:lstStyle/>
          <a:p>
            <a:r>
              <a:rPr lang="es-CR" dirty="0" smtClean="0"/>
              <a:t>Rooel Campos Rodríguez</a:t>
            </a:r>
            <a:endParaRPr lang="es-CR" dirty="0"/>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normAutofit fontScale="90000"/>
          </a:bodyPr>
          <a:lstStyle/>
          <a:p>
            <a:r>
              <a:rPr lang="es-CR" dirty="0" smtClean="0"/>
              <a:t>La Reglamentación</a:t>
            </a:r>
            <a:endParaRPr lang="es-CR" dirty="0"/>
          </a:p>
        </p:txBody>
      </p:sp>
      <p:graphicFrame>
        <p:nvGraphicFramePr>
          <p:cNvPr id="4" name="3 Marcador de contenido"/>
          <p:cNvGraphicFramePr>
            <a:graphicFrameLocks noGrp="1"/>
          </p:cNvGraphicFramePr>
          <p:nvPr>
            <p:ph idx="1"/>
          </p:nvPr>
        </p:nvGraphicFramePr>
        <p:xfrm>
          <a:off x="214282" y="1000108"/>
          <a:ext cx="8715436" cy="512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pie de página"/>
          <p:cNvSpPr>
            <a:spLocks noGrp="1"/>
          </p:cNvSpPr>
          <p:nvPr>
            <p:ph type="ftr" sz="quarter" idx="11"/>
          </p:nvPr>
        </p:nvSpPr>
        <p:spPr/>
        <p:txBody>
          <a:bodyPr/>
          <a:lstStyle/>
          <a:p>
            <a:r>
              <a:rPr lang="es-CR" smtClean="0"/>
              <a:t>Rooel Campos Rodríguez</a:t>
            </a:r>
            <a:endParaRPr lang="es-CR"/>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3361</TotalTime>
  <Words>883</Words>
  <Application>Microsoft Office PowerPoint</Application>
  <PresentationFormat>Presentación en pantalla (4:3)</PresentationFormat>
  <Paragraphs>143</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La Valoración como proceso de toma de decisiones</vt:lpstr>
      <vt:lpstr>Análisis Costo Beneficio</vt:lpstr>
      <vt:lpstr>Costos y Beneficios del ACB</vt:lpstr>
      <vt:lpstr>Medios para Mitigar las externalidades</vt:lpstr>
      <vt:lpstr>Medios para Mitigar las externalidades</vt:lpstr>
      <vt:lpstr>EXTERNALIDADES AMBIENTALES</vt:lpstr>
      <vt:lpstr>Optimización y Contaminación</vt:lpstr>
      <vt:lpstr>El óptimo de Contaminación</vt:lpstr>
      <vt:lpstr>La Reglamentación</vt:lpstr>
      <vt:lpstr>Las Normas</vt:lpstr>
      <vt:lpstr>El impuesto Pigoviano (Pigou 1932)</vt:lpstr>
      <vt:lpstr>Negociación directa entre contaminadores y contaminados y fusión de las partes involucradas</vt:lpstr>
      <vt:lpstr>Los mercados de Derechos de Contaminación</vt:lpstr>
    </vt:vector>
  </TitlesOfParts>
  <Company>Instituto Tecnologico de Costa 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Métodos de Valoración</dc:title>
  <dc:creator>rocampos</dc:creator>
  <cp:lastModifiedBy>rocampos</cp:lastModifiedBy>
  <cp:revision>302</cp:revision>
  <dcterms:created xsi:type="dcterms:W3CDTF">2010-01-07T15:52:18Z</dcterms:created>
  <dcterms:modified xsi:type="dcterms:W3CDTF">2012-06-26T15:18:40Z</dcterms:modified>
</cp:coreProperties>
</file>