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tiff" ContentType="image/tiff"/>
  <Default Extension="vml" ContentType="application/vnd.openxmlformats-officedocument.vmlDrawing"/>
  <Default Extension="xlsx" ContentType="application/vnd.openxmlformats-officedocument.spreadsheetml.sheet"/>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rts/chart1.xml" ContentType="application/vnd.openxmlformats-officedocument.drawingml.chart+xml"/>
  <Override PartName="/ppt/notesSlides/notesSlide49.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theme/themeOverride2.xml" ContentType="application/vnd.openxmlformats-officedocument.themeOverride+xml"/>
  <Override PartName="/ppt/charts/chart4.xml" ContentType="application/vnd.openxmlformats-officedocument.drawingml.chart+xml"/>
  <Override PartName="/ppt/theme/themeOverride3.xml" ContentType="application/vnd.openxmlformats-officedocument.themeOverr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00.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0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charts/chart5.xml" ContentType="application/vnd.openxmlformats-officedocument.drawingml.chart+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notesSlides/notesSlide287.xml" ContentType="application/vnd.openxmlformats-officedocument.presentationml.notesSlide+xml"/>
  <Override PartName="/ppt/notesSlides/notesSlide288.xml" ContentType="application/vnd.openxmlformats-officedocument.presentationml.notesSlide+xml"/>
  <Override PartName="/ppt/notesSlides/notesSlide289.xml" ContentType="application/vnd.openxmlformats-officedocument.presentationml.notesSlide+xml"/>
  <Override PartName="/ppt/notesSlides/notesSlide290.xml" ContentType="application/vnd.openxmlformats-officedocument.presentationml.notesSlide+xml"/>
  <Override PartName="/ppt/notesSlides/notesSlide291.xml" ContentType="application/vnd.openxmlformats-officedocument.presentationml.notesSlide+xml"/>
  <Override PartName="/ppt/notesSlides/notesSlide292.xml" ContentType="application/vnd.openxmlformats-officedocument.presentationml.notesSlide+xml"/>
  <Override PartName="/ppt/notesSlides/notesSlide293.xml" ContentType="application/vnd.openxmlformats-officedocument.presentationml.notesSlide+xml"/>
  <Override PartName="/ppt/notesSlides/notesSlide294.xml" ContentType="application/vnd.openxmlformats-officedocument.presentationml.notesSlide+xml"/>
  <Override PartName="/ppt/notesSlides/notesSlide295.xml" ContentType="application/vnd.openxmlformats-officedocument.presentationml.notesSlide+xml"/>
  <Override PartName="/ppt/notesSlides/notesSlide296.xml" ContentType="application/vnd.openxmlformats-officedocument.presentationml.notesSlide+xml"/>
  <Override PartName="/ppt/notesSlides/notesSlide297.xml" ContentType="application/vnd.openxmlformats-officedocument.presentationml.notesSlide+xml"/>
  <Override PartName="/ppt/notesSlides/notesSlide298.xml" ContentType="application/vnd.openxmlformats-officedocument.presentationml.notesSlide+xml"/>
  <Override PartName="/ppt/notesSlides/notesSlide299.xml" ContentType="application/vnd.openxmlformats-officedocument.presentationml.notesSlide+xml"/>
  <Override PartName="/ppt/notesSlides/notesSlide300.xml" ContentType="application/vnd.openxmlformats-officedocument.presentationml.notesSlide+xml"/>
  <Override PartName="/ppt/notesSlides/notesSlide301.xml" ContentType="application/vnd.openxmlformats-officedocument.presentationml.notesSlide+xml"/>
  <Override PartName="/ppt/notesSlides/notesSlide302.xml" ContentType="application/vnd.openxmlformats-officedocument.presentationml.notesSlide+xml"/>
  <Override PartName="/ppt/notesSlides/notesSlide303.xml" ContentType="application/vnd.openxmlformats-officedocument.presentationml.notesSlide+xml"/>
  <Override PartName="/ppt/notesSlides/notesSlide304.xml" ContentType="application/vnd.openxmlformats-officedocument.presentationml.notesSlide+xml"/>
  <Override PartName="/ppt/notesSlides/notesSlide305.xml" ContentType="application/vnd.openxmlformats-officedocument.presentationml.notesSlide+xml"/>
  <Override PartName="/ppt/notesSlides/notesSlide306.xml" ContentType="application/vnd.openxmlformats-officedocument.presentationml.notesSlide+xml"/>
  <Override PartName="/ppt/notesSlides/notesSlide307.xml" ContentType="application/vnd.openxmlformats-officedocument.presentationml.notesSlide+xml"/>
  <Override PartName="/ppt/notesSlides/notesSlide308.xml" ContentType="application/vnd.openxmlformats-officedocument.presentationml.notesSlide+xml"/>
  <Override PartName="/ppt/notesSlides/notesSlide309.xml" ContentType="application/vnd.openxmlformats-officedocument.presentationml.notesSlide+xml"/>
  <Override PartName="/ppt/notesSlides/notesSlide310.xml" ContentType="application/vnd.openxmlformats-officedocument.presentationml.notesSlide+xml"/>
  <Override PartName="/ppt/notesSlides/notesSlide311.xml" ContentType="application/vnd.openxmlformats-officedocument.presentationml.notesSlide+xml"/>
  <Override PartName="/ppt/notesSlides/notesSlide312.xml" ContentType="application/vnd.openxmlformats-officedocument.presentationml.notesSlide+xml"/>
  <Override PartName="/ppt/notesSlides/notesSlide313.xml" ContentType="application/vnd.openxmlformats-officedocument.presentationml.notesSlide+xml"/>
  <Override PartName="/ppt/notesSlides/notesSlide314.xml" ContentType="application/vnd.openxmlformats-officedocument.presentationml.notesSlide+xml"/>
  <Override PartName="/ppt/notesSlides/notesSlide315.xml" ContentType="application/vnd.openxmlformats-officedocument.presentationml.notesSlide+xml"/>
  <Override PartName="/ppt/notesSlides/notesSlide316.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317.xml" ContentType="application/vnd.openxmlformats-officedocument.presentationml.notesSlide+xml"/>
  <Override PartName="/ppt/notesSlides/notesSlide318.xml" ContentType="application/vnd.openxmlformats-officedocument.presentationml.notesSlide+xml"/>
  <Override PartName="/ppt/notesSlides/notesSlide319.xml" ContentType="application/vnd.openxmlformats-officedocument.presentationml.notesSlide+xml"/>
  <Override PartName="/ppt/notesSlides/notesSlide320.xml" ContentType="application/vnd.openxmlformats-officedocument.presentationml.notesSlide+xml"/>
  <Override PartName="/ppt/notesSlides/notesSlide3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1"/>
  </p:sldMasterIdLst>
  <p:notesMasterIdLst>
    <p:notesMasterId r:id="rId533"/>
  </p:notesMasterIdLst>
  <p:handoutMasterIdLst>
    <p:handoutMasterId r:id="rId534"/>
  </p:handoutMasterIdLst>
  <p:sldIdLst>
    <p:sldId id="675" r:id="rId2"/>
    <p:sldId id="696" r:id="rId3"/>
    <p:sldId id="677" r:id="rId4"/>
    <p:sldId id="688" r:id="rId5"/>
    <p:sldId id="678" r:id="rId6"/>
    <p:sldId id="689" r:id="rId7"/>
    <p:sldId id="692" r:id="rId8"/>
    <p:sldId id="680" r:id="rId9"/>
    <p:sldId id="690" r:id="rId10"/>
    <p:sldId id="693" r:id="rId11"/>
    <p:sldId id="694" r:id="rId12"/>
    <p:sldId id="695" r:id="rId13"/>
    <p:sldId id="681" r:id="rId14"/>
    <p:sldId id="682" r:id="rId15"/>
    <p:sldId id="683" r:id="rId16"/>
    <p:sldId id="691" r:id="rId17"/>
    <p:sldId id="684" r:id="rId18"/>
    <p:sldId id="685" r:id="rId19"/>
    <p:sldId id="697" r:id="rId20"/>
    <p:sldId id="698" r:id="rId21"/>
    <p:sldId id="699" r:id="rId22"/>
    <p:sldId id="700" r:id="rId23"/>
    <p:sldId id="701" r:id="rId24"/>
    <p:sldId id="702" r:id="rId25"/>
    <p:sldId id="703" r:id="rId26"/>
    <p:sldId id="704" r:id="rId27"/>
    <p:sldId id="705" r:id="rId28"/>
    <p:sldId id="706" r:id="rId29"/>
    <p:sldId id="707" r:id="rId30"/>
    <p:sldId id="708" r:id="rId31"/>
    <p:sldId id="709" r:id="rId32"/>
    <p:sldId id="710" r:id="rId33"/>
    <p:sldId id="711" r:id="rId34"/>
    <p:sldId id="712" r:id="rId35"/>
    <p:sldId id="713" r:id="rId36"/>
    <p:sldId id="714" r:id="rId37"/>
    <p:sldId id="715" r:id="rId38"/>
    <p:sldId id="716" r:id="rId39"/>
    <p:sldId id="717" r:id="rId40"/>
    <p:sldId id="718" r:id="rId41"/>
    <p:sldId id="719" r:id="rId42"/>
    <p:sldId id="720" r:id="rId43"/>
    <p:sldId id="721" r:id="rId44"/>
    <p:sldId id="722" r:id="rId45"/>
    <p:sldId id="723" r:id="rId46"/>
    <p:sldId id="724" r:id="rId47"/>
    <p:sldId id="725" r:id="rId48"/>
    <p:sldId id="726" r:id="rId49"/>
    <p:sldId id="727" r:id="rId50"/>
    <p:sldId id="728" r:id="rId51"/>
    <p:sldId id="729" r:id="rId52"/>
    <p:sldId id="730" r:id="rId53"/>
    <p:sldId id="731" r:id="rId54"/>
    <p:sldId id="732" r:id="rId55"/>
    <p:sldId id="733" r:id="rId56"/>
    <p:sldId id="734" r:id="rId57"/>
    <p:sldId id="735" r:id="rId58"/>
    <p:sldId id="736" r:id="rId59"/>
    <p:sldId id="737" r:id="rId60"/>
    <p:sldId id="738" r:id="rId61"/>
    <p:sldId id="739" r:id="rId62"/>
    <p:sldId id="740" r:id="rId63"/>
    <p:sldId id="741" r:id="rId64"/>
    <p:sldId id="742" r:id="rId65"/>
    <p:sldId id="743" r:id="rId66"/>
    <p:sldId id="744" r:id="rId67"/>
    <p:sldId id="745" r:id="rId68"/>
    <p:sldId id="746" r:id="rId69"/>
    <p:sldId id="747" r:id="rId70"/>
    <p:sldId id="748" r:id="rId71"/>
    <p:sldId id="749" r:id="rId72"/>
    <p:sldId id="750" r:id="rId73"/>
    <p:sldId id="751" r:id="rId74"/>
    <p:sldId id="752" r:id="rId75"/>
    <p:sldId id="753" r:id="rId76"/>
    <p:sldId id="754" r:id="rId77"/>
    <p:sldId id="755" r:id="rId78"/>
    <p:sldId id="756" r:id="rId79"/>
    <p:sldId id="757" r:id="rId80"/>
    <p:sldId id="758" r:id="rId81"/>
    <p:sldId id="759" r:id="rId82"/>
    <p:sldId id="760" r:id="rId83"/>
    <p:sldId id="761" r:id="rId84"/>
    <p:sldId id="762" r:id="rId85"/>
    <p:sldId id="763" r:id="rId86"/>
    <p:sldId id="764" r:id="rId87"/>
    <p:sldId id="765" r:id="rId88"/>
    <p:sldId id="766" r:id="rId89"/>
    <p:sldId id="767" r:id="rId90"/>
    <p:sldId id="768" r:id="rId91"/>
    <p:sldId id="769" r:id="rId92"/>
    <p:sldId id="770" r:id="rId93"/>
    <p:sldId id="771" r:id="rId94"/>
    <p:sldId id="772" r:id="rId95"/>
    <p:sldId id="773" r:id="rId96"/>
    <p:sldId id="774" r:id="rId97"/>
    <p:sldId id="775" r:id="rId98"/>
    <p:sldId id="776" r:id="rId99"/>
    <p:sldId id="777" r:id="rId100"/>
    <p:sldId id="778" r:id="rId101"/>
    <p:sldId id="779" r:id="rId102"/>
    <p:sldId id="780" r:id="rId103"/>
    <p:sldId id="781" r:id="rId104"/>
    <p:sldId id="782" r:id="rId105"/>
    <p:sldId id="783" r:id="rId106"/>
    <p:sldId id="784" r:id="rId107"/>
    <p:sldId id="785" r:id="rId108"/>
    <p:sldId id="786" r:id="rId109"/>
    <p:sldId id="787" r:id="rId110"/>
    <p:sldId id="788" r:id="rId111"/>
    <p:sldId id="789" r:id="rId112"/>
    <p:sldId id="790" r:id="rId113"/>
    <p:sldId id="791" r:id="rId114"/>
    <p:sldId id="792" r:id="rId115"/>
    <p:sldId id="793" r:id="rId116"/>
    <p:sldId id="794" r:id="rId117"/>
    <p:sldId id="795" r:id="rId118"/>
    <p:sldId id="796" r:id="rId119"/>
    <p:sldId id="797" r:id="rId120"/>
    <p:sldId id="798" r:id="rId121"/>
    <p:sldId id="799" r:id="rId122"/>
    <p:sldId id="800" r:id="rId123"/>
    <p:sldId id="801" r:id="rId124"/>
    <p:sldId id="802" r:id="rId125"/>
    <p:sldId id="803" r:id="rId126"/>
    <p:sldId id="804" r:id="rId127"/>
    <p:sldId id="805" r:id="rId128"/>
    <p:sldId id="806" r:id="rId129"/>
    <p:sldId id="807" r:id="rId130"/>
    <p:sldId id="808" r:id="rId131"/>
    <p:sldId id="809" r:id="rId132"/>
    <p:sldId id="810" r:id="rId133"/>
    <p:sldId id="811" r:id="rId134"/>
    <p:sldId id="812" r:id="rId135"/>
    <p:sldId id="813" r:id="rId136"/>
    <p:sldId id="814" r:id="rId137"/>
    <p:sldId id="815" r:id="rId138"/>
    <p:sldId id="817" r:id="rId139"/>
    <p:sldId id="818" r:id="rId140"/>
    <p:sldId id="819" r:id="rId141"/>
    <p:sldId id="820" r:id="rId142"/>
    <p:sldId id="821" r:id="rId143"/>
    <p:sldId id="822" r:id="rId144"/>
    <p:sldId id="823" r:id="rId145"/>
    <p:sldId id="824" r:id="rId146"/>
    <p:sldId id="825" r:id="rId147"/>
    <p:sldId id="826" r:id="rId148"/>
    <p:sldId id="827" r:id="rId149"/>
    <p:sldId id="828" r:id="rId150"/>
    <p:sldId id="829" r:id="rId151"/>
    <p:sldId id="830" r:id="rId152"/>
    <p:sldId id="831" r:id="rId153"/>
    <p:sldId id="832" r:id="rId154"/>
    <p:sldId id="833" r:id="rId155"/>
    <p:sldId id="834" r:id="rId156"/>
    <p:sldId id="835" r:id="rId157"/>
    <p:sldId id="836" r:id="rId158"/>
    <p:sldId id="837" r:id="rId159"/>
    <p:sldId id="838" r:id="rId160"/>
    <p:sldId id="839" r:id="rId161"/>
    <p:sldId id="840" r:id="rId162"/>
    <p:sldId id="841" r:id="rId163"/>
    <p:sldId id="842" r:id="rId164"/>
    <p:sldId id="843" r:id="rId165"/>
    <p:sldId id="844" r:id="rId166"/>
    <p:sldId id="845" r:id="rId167"/>
    <p:sldId id="846" r:id="rId168"/>
    <p:sldId id="847" r:id="rId169"/>
    <p:sldId id="848" r:id="rId170"/>
    <p:sldId id="849" r:id="rId171"/>
    <p:sldId id="850" r:id="rId172"/>
    <p:sldId id="851" r:id="rId173"/>
    <p:sldId id="852" r:id="rId174"/>
    <p:sldId id="853" r:id="rId175"/>
    <p:sldId id="854" r:id="rId176"/>
    <p:sldId id="855" r:id="rId177"/>
    <p:sldId id="856" r:id="rId178"/>
    <p:sldId id="857" r:id="rId179"/>
    <p:sldId id="858" r:id="rId180"/>
    <p:sldId id="859" r:id="rId181"/>
    <p:sldId id="860" r:id="rId182"/>
    <p:sldId id="861" r:id="rId183"/>
    <p:sldId id="862" r:id="rId184"/>
    <p:sldId id="863" r:id="rId185"/>
    <p:sldId id="864" r:id="rId186"/>
    <p:sldId id="879" r:id="rId187"/>
    <p:sldId id="865" r:id="rId188"/>
    <p:sldId id="866" r:id="rId189"/>
    <p:sldId id="867" r:id="rId190"/>
    <p:sldId id="868" r:id="rId191"/>
    <p:sldId id="869" r:id="rId192"/>
    <p:sldId id="870" r:id="rId193"/>
    <p:sldId id="871" r:id="rId194"/>
    <p:sldId id="872" r:id="rId195"/>
    <p:sldId id="873" r:id="rId196"/>
    <p:sldId id="874" r:id="rId197"/>
    <p:sldId id="875" r:id="rId198"/>
    <p:sldId id="876" r:id="rId199"/>
    <p:sldId id="877" r:id="rId200"/>
    <p:sldId id="878" r:id="rId201"/>
    <p:sldId id="880" r:id="rId202"/>
    <p:sldId id="881" r:id="rId203"/>
    <p:sldId id="882" r:id="rId204"/>
    <p:sldId id="883" r:id="rId205"/>
    <p:sldId id="884" r:id="rId206"/>
    <p:sldId id="885" r:id="rId207"/>
    <p:sldId id="886" r:id="rId208"/>
    <p:sldId id="887" r:id="rId209"/>
    <p:sldId id="888" r:id="rId210"/>
    <p:sldId id="889" r:id="rId211"/>
    <p:sldId id="890" r:id="rId212"/>
    <p:sldId id="891" r:id="rId213"/>
    <p:sldId id="892" r:id="rId214"/>
    <p:sldId id="893" r:id="rId215"/>
    <p:sldId id="894" r:id="rId216"/>
    <p:sldId id="895" r:id="rId217"/>
    <p:sldId id="896" r:id="rId218"/>
    <p:sldId id="897" r:id="rId219"/>
    <p:sldId id="898" r:id="rId220"/>
    <p:sldId id="899" r:id="rId221"/>
    <p:sldId id="900" r:id="rId222"/>
    <p:sldId id="901" r:id="rId223"/>
    <p:sldId id="902" r:id="rId224"/>
    <p:sldId id="903" r:id="rId225"/>
    <p:sldId id="904" r:id="rId226"/>
    <p:sldId id="905" r:id="rId227"/>
    <p:sldId id="906" r:id="rId228"/>
    <p:sldId id="907" r:id="rId229"/>
    <p:sldId id="908" r:id="rId230"/>
    <p:sldId id="909" r:id="rId231"/>
    <p:sldId id="910" r:id="rId232"/>
    <p:sldId id="911" r:id="rId233"/>
    <p:sldId id="912" r:id="rId234"/>
    <p:sldId id="913" r:id="rId235"/>
    <p:sldId id="914" r:id="rId236"/>
    <p:sldId id="915" r:id="rId237"/>
    <p:sldId id="916" r:id="rId238"/>
    <p:sldId id="917" r:id="rId239"/>
    <p:sldId id="918" r:id="rId240"/>
    <p:sldId id="919" r:id="rId241"/>
    <p:sldId id="920" r:id="rId242"/>
    <p:sldId id="921" r:id="rId243"/>
    <p:sldId id="922" r:id="rId244"/>
    <p:sldId id="923" r:id="rId245"/>
    <p:sldId id="924" r:id="rId246"/>
    <p:sldId id="925" r:id="rId247"/>
    <p:sldId id="926" r:id="rId248"/>
    <p:sldId id="927" r:id="rId249"/>
    <p:sldId id="928" r:id="rId250"/>
    <p:sldId id="929" r:id="rId251"/>
    <p:sldId id="930" r:id="rId252"/>
    <p:sldId id="931" r:id="rId253"/>
    <p:sldId id="932" r:id="rId254"/>
    <p:sldId id="933" r:id="rId255"/>
    <p:sldId id="934" r:id="rId256"/>
    <p:sldId id="935" r:id="rId257"/>
    <p:sldId id="936" r:id="rId258"/>
    <p:sldId id="937" r:id="rId259"/>
    <p:sldId id="938" r:id="rId260"/>
    <p:sldId id="939" r:id="rId261"/>
    <p:sldId id="940" r:id="rId262"/>
    <p:sldId id="941" r:id="rId263"/>
    <p:sldId id="942" r:id="rId264"/>
    <p:sldId id="943" r:id="rId265"/>
    <p:sldId id="944" r:id="rId266"/>
    <p:sldId id="945" r:id="rId267"/>
    <p:sldId id="946" r:id="rId268"/>
    <p:sldId id="947" r:id="rId269"/>
    <p:sldId id="948" r:id="rId270"/>
    <p:sldId id="949" r:id="rId271"/>
    <p:sldId id="950" r:id="rId272"/>
    <p:sldId id="951" r:id="rId273"/>
    <p:sldId id="952" r:id="rId274"/>
    <p:sldId id="953" r:id="rId275"/>
    <p:sldId id="954" r:id="rId276"/>
    <p:sldId id="955" r:id="rId277"/>
    <p:sldId id="956" r:id="rId278"/>
    <p:sldId id="957" r:id="rId279"/>
    <p:sldId id="958" r:id="rId280"/>
    <p:sldId id="959" r:id="rId281"/>
    <p:sldId id="960" r:id="rId282"/>
    <p:sldId id="961" r:id="rId283"/>
    <p:sldId id="962" r:id="rId284"/>
    <p:sldId id="963" r:id="rId285"/>
    <p:sldId id="964" r:id="rId286"/>
    <p:sldId id="965" r:id="rId287"/>
    <p:sldId id="966" r:id="rId288"/>
    <p:sldId id="967" r:id="rId289"/>
    <p:sldId id="968" r:id="rId290"/>
    <p:sldId id="969" r:id="rId291"/>
    <p:sldId id="970" r:id="rId292"/>
    <p:sldId id="971" r:id="rId293"/>
    <p:sldId id="972" r:id="rId294"/>
    <p:sldId id="973" r:id="rId295"/>
    <p:sldId id="974" r:id="rId296"/>
    <p:sldId id="975" r:id="rId297"/>
    <p:sldId id="976" r:id="rId298"/>
    <p:sldId id="977" r:id="rId299"/>
    <p:sldId id="978" r:id="rId300"/>
    <p:sldId id="979" r:id="rId301"/>
    <p:sldId id="980" r:id="rId302"/>
    <p:sldId id="981" r:id="rId303"/>
    <p:sldId id="982" r:id="rId304"/>
    <p:sldId id="983" r:id="rId305"/>
    <p:sldId id="984" r:id="rId306"/>
    <p:sldId id="985" r:id="rId307"/>
    <p:sldId id="986" r:id="rId308"/>
    <p:sldId id="987" r:id="rId309"/>
    <p:sldId id="988" r:id="rId310"/>
    <p:sldId id="989" r:id="rId311"/>
    <p:sldId id="990" r:id="rId312"/>
    <p:sldId id="991" r:id="rId313"/>
    <p:sldId id="992" r:id="rId314"/>
    <p:sldId id="993" r:id="rId315"/>
    <p:sldId id="994" r:id="rId316"/>
    <p:sldId id="995" r:id="rId317"/>
    <p:sldId id="996" r:id="rId318"/>
    <p:sldId id="997" r:id="rId319"/>
    <p:sldId id="998" r:id="rId320"/>
    <p:sldId id="999" r:id="rId321"/>
    <p:sldId id="1000" r:id="rId322"/>
    <p:sldId id="1001" r:id="rId323"/>
    <p:sldId id="1002" r:id="rId324"/>
    <p:sldId id="1003" r:id="rId325"/>
    <p:sldId id="1004" r:id="rId326"/>
    <p:sldId id="1005" r:id="rId327"/>
    <p:sldId id="1006" r:id="rId328"/>
    <p:sldId id="1007" r:id="rId329"/>
    <p:sldId id="1008" r:id="rId330"/>
    <p:sldId id="1009" r:id="rId331"/>
    <p:sldId id="1010" r:id="rId332"/>
    <p:sldId id="1011" r:id="rId333"/>
    <p:sldId id="1012" r:id="rId334"/>
    <p:sldId id="1013" r:id="rId335"/>
    <p:sldId id="1014" r:id="rId336"/>
    <p:sldId id="1015" r:id="rId337"/>
    <p:sldId id="1016" r:id="rId338"/>
    <p:sldId id="1017" r:id="rId339"/>
    <p:sldId id="1018" r:id="rId340"/>
    <p:sldId id="1019" r:id="rId341"/>
    <p:sldId id="1020" r:id="rId342"/>
    <p:sldId id="1021" r:id="rId343"/>
    <p:sldId id="1022" r:id="rId344"/>
    <p:sldId id="1023" r:id="rId345"/>
    <p:sldId id="1024" r:id="rId346"/>
    <p:sldId id="1025" r:id="rId347"/>
    <p:sldId id="1026" r:id="rId348"/>
    <p:sldId id="1027" r:id="rId349"/>
    <p:sldId id="1028" r:id="rId350"/>
    <p:sldId id="1029" r:id="rId351"/>
    <p:sldId id="1030" r:id="rId352"/>
    <p:sldId id="1031" r:id="rId353"/>
    <p:sldId id="1032" r:id="rId354"/>
    <p:sldId id="1033" r:id="rId355"/>
    <p:sldId id="1034" r:id="rId356"/>
    <p:sldId id="1035" r:id="rId357"/>
    <p:sldId id="1036" r:id="rId358"/>
    <p:sldId id="1037" r:id="rId359"/>
    <p:sldId id="1038" r:id="rId360"/>
    <p:sldId id="1039" r:id="rId361"/>
    <p:sldId id="1040" r:id="rId362"/>
    <p:sldId id="1041" r:id="rId363"/>
    <p:sldId id="1042" r:id="rId364"/>
    <p:sldId id="1043" r:id="rId365"/>
    <p:sldId id="1044" r:id="rId366"/>
    <p:sldId id="1045" r:id="rId367"/>
    <p:sldId id="1046" r:id="rId368"/>
    <p:sldId id="1047" r:id="rId369"/>
    <p:sldId id="1048" r:id="rId370"/>
    <p:sldId id="1049" r:id="rId371"/>
    <p:sldId id="1050" r:id="rId372"/>
    <p:sldId id="1051" r:id="rId373"/>
    <p:sldId id="1052" r:id="rId374"/>
    <p:sldId id="1053" r:id="rId375"/>
    <p:sldId id="1054" r:id="rId376"/>
    <p:sldId id="1055" r:id="rId377"/>
    <p:sldId id="1056" r:id="rId378"/>
    <p:sldId id="1057" r:id="rId379"/>
    <p:sldId id="1058" r:id="rId380"/>
    <p:sldId id="1059" r:id="rId381"/>
    <p:sldId id="1060" r:id="rId382"/>
    <p:sldId id="1061" r:id="rId383"/>
    <p:sldId id="1062" r:id="rId384"/>
    <p:sldId id="1063" r:id="rId385"/>
    <p:sldId id="1064" r:id="rId386"/>
    <p:sldId id="1065" r:id="rId387"/>
    <p:sldId id="1066" r:id="rId388"/>
    <p:sldId id="1067" r:id="rId389"/>
    <p:sldId id="1068" r:id="rId390"/>
    <p:sldId id="1069" r:id="rId391"/>
    <p:sldId id="1070" r:id="rId392"/>
    <p:sldId id="1071" r:id="rId393"/>
    <p:sldId id="1072" r:id="rId394"/>
    <p:sldId id="1073" r:id="rId395"/>
    <p:sldId id="1074" r:id="rId396"/>
    <p:sldId id="1075" r:id="rId397"/>
    <p:sldId id="1076" r:id="rId398"/>
    <p:sldId id="1077" r:id="rId399"/>
    <p:sldId id="1078" r:id="rId400"/>
    <p:sldId id="1079" r:id="rId401"/>
    <p:sldId id="1080" r:id="rId402"/>
    <p:sldId id="1081" r:id="rId403"/>
    <p:sldId id="1082" r:id="rId404"/>
    <p:sldId id="1083" r:id="rId405"/>
    <p:sldId id="1084" r:id="rId406"/>
    <p:sldId id="1085" r:id="rId407"/>
    <p:sldId id="1086" r:id="rId408"/>
    <p:sldId id="1087" r:id="rId409"/>
    <p:sldId id="1088" r:id="rId410"/>
    <p:sldId id="1089" r:id="rId411"/>
    <p:sldId id="1090" r:id="rId412"/>
    <p:sldId id="1091" r:id="rId413"/>
    <p:sldId id="1092" r:id="rId414"/>
    <p:sldId id="1093" r:id="rId415"/>
    <p:sldId id="1094" r:id="rId416"/>
    <p:sldId id="1095" r:id="rId417"/>
    <p:sldId id="1096" r:id="rId418"/>
    <p:sldId id="1097" r:id="rId419"/>
    <p:sldId id="1098" r:id="rId420"/>
    <p:sldId id="1099" r:id="rId421"/>
    <p:sldId id="1100" r:id="rId422"/>
    <p:sldId id="1101" r:id="rId423"/>
    <p:sldId id="1102" r:id="rId424"/>
    <p:sldId id="1103" r:id="rId425"/>
    <p:sldId id="1104" r:id="rId426"/>
    <p:sldId id="1105" r:id="rId427"/>
    <p:sldId id="1106" r:id="rId428"/>
    <p:sldId id="1107" r:id="rId429"/>
    <p:sldId id="1108" r:id="rId430"/>
    <p:sldId id="1109" r:id="rId431"/>
    <p:sldId id="1110" r:id="rId432"/>
    <p:sldId id="1111" r:id="rId433"/>
    <p:sldId id="1112" r:id="rId434"/>
    <p:sldId id="1113" r:id="rId435"/>
    <p:sldId id="1114" r:id="rId436"/>
    <p:sldId id="1115" r:id="rId437"/>
    <p:sldId id="1116" r:id="rId438"/>
    <p:sldId id="1117" r:id="rId439"/>
    <p:sldId id="1118" r:id="rId440"/>
    <p:sldId id="1119" r:id="rId441"/>
    <p:sldId id="1120" r:id="rId442"/>
    <p:sldId id="1121" r:id="rId443"/>
    <p:sldId id="1122" r:id="rId444"/>
    <p:sldId id="1123" r:id="rId445"/>
    <p:sldId id="1124" r:id="rId446"/>
    <p:sldId id="1125" r:id="rId447"/>
    <p:sldId id="1126" r:id="rId448"/>
    <p:sldId id="1127" r:id="rId449"/>
    <p:sldId id="1128" r:id="rId450"/>
    <p:sldId id="1130" r:id="rId451"/>
    <p:sldId id="1131" r:id="rId452"/>
    <p:sldId id="1132" r:id="rId453"/>
    <p:sldId id="1133" r:id="rId454"/>
    <p:sldId id="1134" r:id="rId455"/>
    <p:sldId id="1135" r:id="rId456"/>
    <p:sldId id="1136" r:id="rId457"/>
    <p:sldId id="1137" r:id="rId458"/>
    <p:sldId id="1138" r:id="rId459"/>
    <p:sldId id="1139" r:id="rId460"/>
    <p:sldId id="1140" r:id="rId461"/>
    <p:sldId id="1141" r:id="rId462"/>
    <p:sldId id="1142" r:id="rId463"/>
    <p:sldId id="1143" r:id="rId464"/>
    <p:sldId id="1144" r:id="rId465"/>
    <p:sldId id="1145" r:id="rId466"/>
    <p:sldId id="1146" r:id="rId467"/>
    <p:sldId id="1147" r:id="rId468"/>
    <p:sldId id="1148" r:id="rId469"/>
    <p:sldId id="1149" r:id="rId470"/>
    <p:sldId id="1150" r:id="rId471"/>
    <p:sldId id="1151" r:id="rId472"/>
    <p:sldId id="1152" r:id="rId473"/>
    <p:sldId id="1153" r:id="rId474"/>
    <p:sldId id="1154" r:id="rId475"/>
    <p:sldId id="1155" r:id="rId476"/>
    <p:sldId id="1156" r:id="rId477"/>
    <p:sldId id="1157" r:id="rId478"/>
    <p:sldId id="1158" r:id="rId479"/>
    <p:sldId id="1159" r:id="rId480"/>
    <p:sldId id="1160" r:id="rId481"/>
    <p:sldId id="1161" r:id="rId482"/>
    <p:sldId id="1162" r:id="rId483"/>
    <p:sldId id="1163" r:id="rId484"/>
    <p:sldId id="1164" r:id="rId485"/>
    <p:sldId id="1166" r:id="rId486"/>
    <p:sldId id="1167" r:id="rId487"/>
    <p:sldId id="1168" r:id="rId488"/>
    <p:sldId id="1169" r:id="rId489"/>
    <p:sldId id="1170" r:id="rId490"/>
    <p:sldId id="1171" r:id="rId491"/>
    <p:sldId id="1172" r:id="rId492"/>
    <p:sldId id="1173" r:id="rId493"/>
    <p:sldId id="1174" r:id="rId494"/>
    <p:sldId id="1175" r:id="rId495"/>
    <p:sldId id="1176" r:id="rId496"/>
    <p:sldId id="1177" r:id="rId497"/>
    <p:sldId id="1178" r:id="rId498"/>
    <p:sldId id="1179" r:id="rId499"/>
    <p:sldId id="1180" r:id="rId500"/>
    <p:sldId id="1181" r:id="rId501"/>
    <p:sldId id="1182" r:id="rId502"/>
    <p:sldId id="1183" r:id="rId503"/>
    <p:sldId id="1184" r:id="rId504"/>
    <p:sldId id="1185" r:id="rId505"/>
    <p:sldId id="1186" r:id="rId506"/>
    <p:sldId id="1187" r:id="rId507"/>
    <p:sldId id="1188" r:id="rId508"/>
    <p:sldId id="1189" r:id="rId509"/>
    <p:sldId id="1190" r:id="rId510"/>
    <p:sldId id="1191" r:id="rId511"/>
    <p:sldId id="1192" r:id="rId512"/>
    <p:sldId id="1193" r:id="rId513"/>
    <p:sldId id="1194" r:id="rId514"/>
    <p:sldId id="1195" r:id="rId515"/>
    <p:sldId id="1196" r:id="rId516"/>
    <p:sldId id="1197" r:id="rId517"/>
    <p:sldId id="1198" r:id="rId518"/>
    <p:sldId id="1199" r:id="rId519"/>
    <p:sldId id="1200" r:id="rId520"/>
    <p:sldId id="1201" r:id="rId521"/>
    <p:sldId id="1202" r:id="rId522"/>
    <p:sldId id="1203" r:id="rId523"/>
    <p:sldId id="1204" r:id="rId524"/>
    <p:sldId id="1205" r:id="rId525"/>
    <p:sldId id="1206" r:id="rId526"/>
    <p:sldId id="1207" r:id="rId527"/>
    <p:sldId id="1208" r:id="rId528"/>
    <p:sldId id="1209" r:id="rId529"/>
    <p:sldId id="1210" r:id="rId530"/>
    <p:sldId id="1211" r:id="rId531"/>
    <p:sldId id="1212" r:id="rId532"/>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ay1" id="{96FFEE8D-3682-4153-AB8D-18830B82171D}">
          <p14:sldIdLst>
            <p14:sldId id="675"/>
            <p14:sldId id="696"/>
            <p14:sldId id="677"/>
            <p14:sldId id="688"/>
            <p14:sldId id="678"/>
            <p14:sldId id="689"/>
            <p14:sldId id="692"/>
            <p14:sldId id="680"/>
            <p14:sldId id="690"/>
            <p14:sldId id="693"/>
            <p14:sldId id="694"/>
            <p14:sldId id="695"/>
            <p14:sldId id="681"/>
            <p14:sldId id="682"/>
            <p14:sldId id="683"/>
            <p14:sldId id="691"/>
            <p14:sldId id="684"/>
            <p14:sldId id="685"/>
            <p14:sldId id="697"/>
            <p14:sldId id="698"/>
            <p14:sldId id="699"/>
            <p14:sldId id="700"/>
            <p14:sldId id="701"/>
            <p14:sldId id="702"/>
            <p14:sldId id="703"/>
            <p14:sldId id="704"/>
            <p14:sldId id="705"/>
            <p14:sldId id="706"/>
            <p14:sldId id="707"/>
            <p14:sldId id="708"/>
            <p14:sldId id="709"/>
            <p14:sldId id="710"/>
            <p14:sldId id="711"/>
            <p14:sldId id="712"/>
            <p14:sldId id="713"/>
            <p14:sldId id="714"/>
            <p14:sldId id="715"/>
            <p14:sldId id="716"/>
            <p14:sldId id="717"/>
            <p14:sldId id="718"/>
            <p14:sldId id="719"/>
            <p14:sldId id="720"/>
            <p14:sldId id="721"/>
            <p14:sldId id="722"/>
            <p14:sldId id="723"/>
            <p14:sldId id="724"/>
            <p14:sldId id="725"/>
            <p14:sldId id="726"/>
            <p14:sldId id="727"/>
            <p14:sldId id="728"/>
            <p14:sldId id="729"/>
            <p14:sldId id="730"/>
            <p14:sldId id="731"/>
            <p14:sldId id="732"/>
            <p14:sldId id="733"/>
            <p14:sldId id="734"/>
            <p14:sldId id="735"/>
            <p14:sldId id="736"/>
            <p14:sldId id="737"/>
            <p14:sldId id="738"/>
            <p14:sldId id="739"/>
            <p14:sldId id="740"/>
            <p14:sldId id="741"/>
            <p14:sldId id="742"/>
            <p14:sldId id="743"/>
            <p14:sldId id="744"/>
            <p14:sldId id="745"/>
            <p14:sldId id="746"/>
            <p14:sldId id="747"/>
            <p14:sldId id="748"/>
            <p14:sldId id="749"/>
            <p14:sldId id="750"/>
            <p14:sldId id="751"/>
            <p14:sldId id="752"/>
            <p14:sldId id="753"/>
            <p14:sldId id="754"/>
            <p14:sldId id="755"/>
            <p14:sldId id="756"/>
            <p14:sldId id="757"/>
            <p14:sldId id="758"/>
            <p14:sldId id="759"/>
            <p14:sldId id="760"/>
            <p14:sldId id="761"/>
            <p14:sldId id="762"/>
            <p14:sldId id="763"/>
            <p14:sldId id="764"/>
            <p14:sldId id="765"/>
            <p14:sldId id="766"/>
            <p14:sldId id="767"/>
            <p14:sldId id="768"/>
            <p14:sldId id="769"/>
            <p14:sldId id="770"/>
            <p14:sldId id="771"/>
            <p14:sldId id="772"/>
            <p14:sldId id="773"/>
            <p14:sldId id="774"/>
            <p14:sldId id="775"/>
            <p14:sldId id="776"/>
            <p14:sldId id="777"/>
            <p14:sldId id="778"/>
            <p14:sldId id="779"/>
            <p14:sldId id="780"/>
            <p14:sldId id="781"/>
            <p14:sldId id="782"/>
            <p14:sldId id="783"/>
            <p14:sldId id="784"/>
            <p14:sldId id="785"/>
            <p14:sldId id="786"/>
            <p14:sldId id="787"/>
            <p14:sldId id="788"/>
            <p14:sldId id="789"/>
            <p14:sldId id="790"/>
            <p14:sldId id="791"/>
            <p14:sldId id="792"/>
            <p14:sldId id="793"/>
            <p14:sldId id="794"/>
            <p14:sldId id="795"/>
            <p14:sldId id="796"/>
            <p14:sldId id="797"/>
            <p14:sldId id="798"/>
            <p14:sldId id="799"/>
            <p14:sldId id="800"/>
            <p14:sldId id="801"/>
            <p14:sldId id="802"/>
            <p14:sldId id="803"/>
            <p14:sldId id="804"/>
            <p14:sldId id="805"/>
            <p14:sldId id="806"/>
            <p14:sldId id="807"/>
            <p14:sldId id="808"/>
            <p14:sldId id="809"/>
            <p14:sldId id="810"/>
            <p14:sldId id="811"/>
            <p14:sldId id="812"/>
            <p14:sldId id="813"/>
            <p14:sldId id="814"/>
            <p14:sldId id="815"/>
            <p14:sldId id="817"/>
            <p14:sldId id="818"/>
            <p14:sldId id="819"/>
            <p14:sldId id="820"/>
            <p14:sldId id="821"/>
            <p14:sldId id="822"/>
            <p14:sldId id="823"/>
            <p14:sldId id="824"/>
            <p14:sldId id="825"/>
            <p14:sldId id="826"/>
            <p14:sldId id="827"/>
            <p14:sldId id="828"/>
            <p14:sldId id="829"/>
            <p14:sldId id="830"/>
            <p14:sldId id="831"/>
            <p14:sldId id="832"/>
            <p14:sldId id="833"/>
            <p14:sldId id="834"/>
            <p14:sldId id="835"/>
            <p14:sldId id="836"/>
            <p14:sldId id="837"/>
            <p14:sldId id="838"/>
            <p14:sldId id="839"/>
            <p14:sldId id="840"/>
            <p14:sldId id="841"/>
            <p14:sldId id="842"/>
            <p14:sldId id="843"/>
            <p14:sldId id="844"/>
            <p14:sldId id="845"/>
            <p14:sldId id="846"/>
            <p14:sldId id="847"/>
            <p14:sldId id="848"/>
            <p14:sldId id="849"/>
            <p14:sldId id="850"/>
            <p14:sldId id="851"/>
            <p14:sldId id="852"/>
            <p14:sldId id="853"/>
            <p14:sldId id="854"/>
            <p14:sldId id="855"/>
            <p14:sldId id="856"/>
            <p14:sldId id="857"/>
            <p14:sldId id="858"/>
            <p14:sldId id="859"/>
            <p14:sldId id="860"/>
            <p14:sldId id="861"/>
            <p14:sldId id="862"/>
            <p14:sldId id="863"/>
            <p14:sldId id="864"/>
            <p14:sldId id="879"/>
            <p14:sldId id="865"/>
            <p14:sldId id="866"/>
            <p14:sldId id="867"/>
            <p14:sldId id="868"/>
            <p14:sldId id="869"/>
            <p14:sldId id="870"/>
            <p14:sldId id="871"/>
            <p14:sldId id="872"/>
            <p14:sldId id="873"/>
            <p14:sldId id="874"/>
            <p14:sldId id="875"/>
            <p14:sldId id="876"/>
            <p14:sldId id="877"/>
            <p14:sldId id="878"/>
            <p14:sldId id="880"/>
            <p14:sldId id="881"/>
            <p14:sldId id="882"/>
            <p14:sldId id="883"/>
            <p14:sldId id="884"/>
            <p14:sldId id="885"/>
            <p14:sldId id="886"/>
            <p14:sldId id="887"/>
            <p14:sldId id="888"/>
            <p14:sldId id="889"/>
            <p14:sldId id="890"/>
            <p14:sldId id="891"/>
            <p14:sldId id="892"/>
            <p14:sldId id="893"/>
            <p14:sldId id="894"/>
            <p14:sldId id="895"/>
            <p14:sldId id="896"/>
            <p14:sldId id="897"/>
            <p14:sldId id="898"/>
            <p14:sldId id="899"/>
            <p14:sldId id="900"/>
            <p14:sldId id="901"/>
            <p14:sldId id="902"/>
            <p14:sldId id="903"/>
            <p14:sldId id="904"/>
            <p14:sldId id="905"/>
            <p14:sldId id="906"/>
            <p14:sldId id="907"/>
            <p14:sldId id="908"/>
            <p14:sldId id="909"/>
            <p14:sldId id="910"/>
            <p14:sldId id="911"/>
            <p14:sldId id="912"/>
            <p14:sldId id="913"/>
            <p14:sldId id="914"/>
            <p14:sldId id="915"/>
            <p14:sldId id="916"/>
            <p14:sldId id="917"/>
            <p14:sldId id="918"/>
            <p14:sldId id="919"/>
            <p14:sldId id="920"/>
            <p14:sldId id="921"/>
            <p14:sldId id="922"/>
            <p14:sldId id="923"/>
            <p14:sldId id="924"/>
            <p14:sldId id="925"/>
            <p14:sldId id="926"/>
            <p14:sldId id="927"/>
            <p14:sldId id="928"/>
            <p14:sldId id="929"/>
            <p14:sldId id="930"/>
            <p14:sldId id="931"/>
            <p14:sldId id="932"/>
            <p14:sldId id="933"/>
            <p14:sldId id="934"/>
            <p14:sldId id="935"/>
            <p14:sldId id="936"/>
            <p14:sldId id="937"/>
            <p14:sldId id="938"/>
            <p14:sldId id="939"/>
            <p14:sldId id="940"/>
            <p14:sldId id="941"/>
            <p14:sldId id="942"/>
            <p14:sldId id="943"/>
            <p14:sldId id="944"/>
            <p14:sldId id="945"/>
            <p14:sldId id="946"/>
            <p14:sldId id="947"/>
            <p14:sldId id="948"/>
            <p14:sldId id="949"/>
            <p14:sldId id="950"/>
            <p14:sldId id="951"/>
            <p14:sldId id="952"/>
            <p14:sldId id="953"/>
            <p14:sldId id="954"/>
            <p14:sldId id="955"/>
            <p14:sldId id="956"/>
            <p14:sldId id="957"/>
            <p14:sldId id="958"/>
            <p14:sldId id="959"/>
            <p14:sldId id="960"/>
            <p14:sldId id="961"/>
            <p14:sldId id="962"/>
            <p14:sldId id="963"/>
            <p14:sldId id="964"/>
            <p14:sldId id="965"/>
            <p14:sldId id="966"/>
            <p14:sldId id="967"/>
            <p14:sldId id="968"/>
            <p14:sldId id="969"/>
            <p14:sldId id="970"/>
            <p14:sldId id="971"/>
            <p14:sldId id="972"/>
            <p14:sldId id="973"/>
            <p14:sldId id="974"/>
            <p14:sldId id="975"/>
            <p14:sldId id="976"/>
            <p14:sldId id="977"/>
            <p14:sldId id="978"/>
            <p14:sldId id="979"/>
            <p14:sldId id="980"/>
            <p14:sldId id="981"/>
            <p14:sldId id="982"/>
            <p14:sldId id="983"/>
            <p14:sldId id="984"/>
            <p14:sldId id="985"/>
            <p14:sldId id="986"/>
            <p14:sldId id="987"/>
            <p14:sldId id="988"/>
            <p14:sldId id="989"/>
            <p14:sldId id="990"/>
            <p14:sldId id="991"/>
            <p14:sldId id="992"/>
            <p14:sldId id="993"/>
            <p14:sldId id="994"/>
            <p14:sldId id="995"/>
            <p14:sldId id="996"/>
            <p14:sldId id="997"/>
            <p14:sldId id="998"/>
            <p14:sldId id="999"/>
            <p14:sldId id="1000"/>
            <p14:sldId id="1001"/>
            <p14:sldId id="1002"/>
            <p14:sldId id="1003"/>
            <p14:sldId id="1004"/>
            <p14:sldId id="1005"/>
            <p14:sldId id="1006"/>
            <p14:sldId id="1007"/>
            <p14:sldId id="1008"/>
            <p14:sldId id="1009"/>
            <p14:sldId id="1010"/>
            <p14:sldId id="1011"/>
            <p14:sldId id="1012"/>
            <p14:sldId id="1013"/>
            <p14:sldId id="1014"/>
            <p14:sldId id="1015"/>
            <p14:sldId id="1016"/>
            <p14:sldId id="1017"/>
            <p14:sldId id="1018"/>
            <p14:sldId id="1019"/>
            <p14:sldId id="1020"/>
            <p14:sldId id="1021"/>
            <p14:sldId id="1022"/>
            <p14:sldId id="1023"/>
            <p14:sldId id="1024"/>
            <p14:sldId id="1025"/>
            <p14:sldId id="1026"/>
            <p14:sldId id="1027"/>
            <p14:sldId id="1028"/>
            <p14:sldId id="1029"/>
            <p14:sldId id="1030"/>
            <p14:sldId id="1031"/>
            <p14:sldId id="1032"/>
            <p14:sldId id="1033"/>
            <p14:sldId id="1034"/>
            <p14:sldId id="1035"/>
            <p14:sldId id="1036"/>
            <p14:sldId id="1037"/>
            <p14:sldId id="1038"/>
            <p14:sldId id="1039"/>
            <p14:sldId id="1040"/>
            <p14:sldId id="1041"/>
            <p14:sldId id="1042"/>
            <p14:sldId id="1043"/>
            <p14:sldId id="1044"/>
            <p14:sldId id="1045"/>
            <p14:sldId id="1046"/>
            <p14:sldId id="1047"/>
            <p14:sldId id="1048"/>
            <p14:sldId id="1049"/>
            <p14:sldId id="1050"/>
            <p14:sldId id="1051"/>
            <p14:sldId id="1052"/>
            <p14:sldId id="1053"/>
            <p14:sldId id="1054"/>
            <p14:sldId id="1055"/>
            <p14:sldId id="1056"/>
            <p14:sldId id="1057"/>
            <p14:sldId id="1058"/>
            <p14:sldId id="1059"/>
            <p14:sldId id="1060"/>
            <p14:sldId id="1061"/>
            <p14:sldId id="1062"/>
            <p14:sldId id="1063"/>
            <p14:sldId id="1064"/>
            <p14:sldId id="1065"/>
            <p14:sldId id="1066"/>
            <p14:sldId id="1067"/>
            <p14:sldId id="1068"/>
            <p14:sldId id="1069"/>
            <p14:sldId id="1070"/>
            <p14:sldId id="1071"/>
            <p14:sldId id="1072"/>
            <p14:sldId id="1073"/>
            <p14:sldId id="1074"/>
            <p14:sldId id="1075"/>
            <p14:sldId id="1076"/>
            <p14:sldId id="1077"/>
            <p14:sldId id="1078"/>
            <p14:sldId id="1079"/>
            <p14:sldId id="1080"/>
            <p14:sldId id="1081"/>
            <p14:sldId id="1082"/>
            <p14:sldId id="1083"/>
            <p14:sldId id="1084"/>
            <p14:sldId id="1085"/>
            <p14:sldId id="1086"/>
            <p14:sldId id="1087"/>
            <p14:sldId id="1088"/>
            <p14:sldId id="1089"/>
            <p14:sldId id="1090"/>
            <p14:sldId id="1091"/>
            <p14:sldId id="1092"/>
            <p14:sldId id="1093"/>
            <p14:sldId id="1094"/>
            <p14:sldId id="1095"/>
            <p14:sldId id="1096"/>
            <p14:sldId id="1097"/>
            <p14:sldId id="1098"/>
            <p14:sldId id="1099"/>
            <p14:sldId id="1100"/>
            <p14:sldId id="1101"/>
            <p14:sldId id="1102"/>
            <p14:sldId id="1103"/>
            <p14:sldId id="1104"/>
            <p14:sldId id="1105"/>
            <p14:sldId id="1106"/>
            <p14:sldId id="1107"/>
            <p14:sldId id="1108"/>
            <p14:sldId id="1109"/>
            <p14:sldId id="1110"/>
            <p14:sldId id="1111"/>
            <p14:sldId id="1112"/>
            <p14:sldId id="1113"/>
            <p14:sldId id="1114"/>
            <p14:sldId id="1115"/>
            <p14:sldId id="1116"/>
            <p14:sldId id="1117"/>
            <p14:sldId id="1118"/>
            <p14:sldId id="1119"/>
            <p14:sldId id="1120"/>
            <p14:sldId id="1121"/>
            <p14:sldId id="1122"/>
            <p14:sldId id="1123"/>
            <p14:sldId id="1124"/>
            <p14:sldId id="1125"/>
            <p14:sldId id="1126"/>
            <p14:sldId id="1127"/>
            <p14:sldId id="1128"/>
            <p14:sldId id="1130"/>
            <p14:sldId id="1131"/>
            <p14:sldId id="1132"/>
            <p14:sldId id="1133"/>
            <p14:sldId id="1134"/>
            <p14:sldId id="1135"/>
            <p14:sldId id="1136"/>
            <p14:sldId id="1137"/>
            <p14:sldId id="1138"/>
            <p14:sldId id="1139"/>
            <p14:sldId id="1140"/>
            <p14:sldId id="1141"/>
            <p14:sldId id="1142"/>
            <p14:sldId id="1143"/>
            <p14:sldId id="1144"/>
            <p14:sldId id="1145"/>
            <p14:sldId id="1146"/>
            <p14:sldId id="1147"/>
            <p14:sldId id="1148"/>
            <p14:sldId id="1149"/>
            <p14:sldId id="1150"/>
            <p14:sldId id="1151"/>
            <p14:sldId id="1152"/>
            <p14:sldId id="1153"/>
            <p14:sldId id="1154"/>
            <p14:sldId id="1155"/>
            <p14:sldId id="1156"/>
            <p14:sldId id="1157"/>
            <p14:sldId id="1158"/>
            <p14:sldId id="1159"/>
            <p14:sldId id="1160"/>
            <p14:sldId id="1161"/>
            <p14:sldId id="1162"/>
            <p14:sldId id="1163"/>
            <p14:sldId id="1164"/>
            <p14:sldId id="1166"/>
            <p14:sldId id="1167"/>
            <p14:sldId id="1168"/>
            <p14:sldId id="1169"/>
            <p14:sldId id="1170"/>
            <p14:sldId id="1171"/>
            <p14:sldId id="1172"/>
            <p14:sldId id="1173"/>
            <p14:sldId id="1174"/>
            <p14:sldId id="1175"/>
            <p14:sldId id="1176"/>
            <p14:sldId id="1177"/>
            <p14:sldId id="1178"/>
            <p14:sldId id="1179"/>
            <p14:sldId id="1180"/>
            <p14:sldId id="1181"/>
            <p14:sldId id="1182"/>
            <p14:sldId id="1183"/>
            <p14:sldId id="1184"/>
            <p14:sldId id="1185"/>
            <p14:sldId id="1186"/>
            <p14:sldId id="1187"/>
            <p14:sldId id="1188"/>
            <p14:sldId id="1189"/>
            <p14:sldId id="1190"/>
            <p14:sldId id="1191"/>
            <p14:sldId id="1192"/>
            <p14:sldId id="1193"/>
            <p14:sldId id="1194"/>
            <p14:sldId id="1195"/>
            <p14:sldId id="1196"/>
            <p14:sldId id="1197"/>
            <p14:sldId id="1198"/>
            <p14:sldId id="1199"/>
            <p14:sldId id="1200"/>
            <p14:sldId id="1201"/>
            <p14:sldId id="1202"/>
            <p14:sldId id="1203"/>
            <p14:sldId id="1204"/>
            <p14:sldId id="1205"/>
            <p14:sldId id="1206"/>
            <p14:sldId id="1207"/>
            <p14:sldId id="1208"/>
            <p14:sldId id="1209"/>
            <p14:sldId id="1210"/>
            <p14:sldId id="1211"/>
            <p14:sldId id="121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u" initials="M" lastIdx="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046C"/>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90" autoAdjust="0"/>
    <p:restoredTop sz="96405" autoAdjust="0"/>
  </p:normalViewPr>
  <p:slideViewPr>
    <p:cSldViewPr>
      <p:cViewPr varScale="1">
        <p:scale>
          <a:sx n="80" d="100"/>
          <a:sy n="80" d="100"/>
        </p:scale>
        <p:origin x="1302" y="90"/>
      </p:cViewPr>
      <p:guideLst>
        <p:guide orient="horz" pos="2160"/>
        <p:guide pos="2880"/>
      </p:guideLst>
    </p:cSldViewPr>
  </p:slideViewPr>
  <p:outlineViewPr>
    <p:cViewPr>
      <p:scale>
        <a:sx n="33" d="100"/>
        <a:sy n="33" d="100"/>
      </p:scale>
      <p:origin x="0" y="-4072"/>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 r:id="rId37" collapse="1"/>
      <p:sld r:id="rId38" collapse="1"/>
      <p:sld r:id="rId39" collapse="1"/>
      <p:sld r:id="rId40" collapse="1"/>
      <p:sld r:id="rId41" collapse="1"/>
      <p:sld r:id="rId42" collapse="1"/>
      <p:sld r:id="rId43" collapse="1"/>
      <p:sld r:id="rId44" collapse="1"/>
      <p:sld r:id="rId45" collapse="1"/>
      <p:sld r:id="rId46" collapse="1"/>
      <p:sld r:id="rId47" collapse="1"/>
      <p:sld r:id="rId48" collapse="1"/>
      <p:sld r:id="rId49" collapse="1"/>
      <p:sld r:id="rId50" collapse="1"/>
      <p:sld r:id="rId51" collapse="1"/>
      <p:sld r:id="rId52" collapse="1"/>
      <p:sld r:id="rId53" collapse="1"/>
      <p:sld r:id="rId54" collapse="1"/>
      <p:sld r:id="rId55" collapse="1"/>
      <p:sld r:id="rId56" collapse="1"/>
      <p:sld r:id="rId57" collapse="1"/>
      <p:sld r:id="rId58" collapse="1"/>
      <p:sld r:id="rId59" collapse="1"/>
      <p:sld r:id="rId60" collapse="1"/>
      <p:sld r:id="rId61" collapse="1"/>
      <p:sld r:id="rId62" collapse="1"/>
      <p:sld r:id="rId63" collapse="1"/>
      <p:sld r:id="rId64" collapse="1"/>
      <p:sld r:id="rId65" collapse="1"/>
      <p:sld r:id="rId66" collapse="1"/>
      <p:sld r:id="rId67" collapse="1"/>
      <p:sld r:id="rId68" collapse="1"/>
      <p:sld r:id="rId69" collapse="1"/>
      <p:sld r:id="rId70" collapse="1"/>
      <p:sld r:id="rId71" collapse="1"/>
      <p:sld r:id="rId72" collapse="1"/>
      <p:sld r:id="rId73" collapse="1"/>
      <p:sld r:id="rId74" collapse="1"/>
      <p:sld r:id="rId75" collapse="1"/>
      <p:sld r:id="rId76" collapse="1"/>
      <p:sld r:id="rId77" collapse="1"/>
      <p:sld r:id="rId78" collapse="1"/>
      <p:sld r:id="rId79" collapse="1"/>
      <p:sld r:id="rId80" collapse="1"/>
      <p:sld r:id="rId81" collapse="1"/>
      <p:sld r:id="rId82" collapse="1"/>
      <p:sld r:id="rId83" collapse="1"/>
      <p:sld r:id="rId84" collapse="1"/>
      <p:sld r:id="rId85" collapse="1"/>
      <p:sld r:id="rId86" collapse="1"/>
      <p:sld r:id="rId87" collapse="1"/>
      <p:sld r:id="rId88" collapse="1"/>
      <p:sld r:id="rId89" collapse="1"/>
      <p:sld r:id="rId90" collapse="1"/>
      <p:sld r:id="rId91" collapse="1"/>
      <p:sld r:id="rId92" collapse="1"/>
      <p:sld r:id="rId93" collapse="1"/>
      <p:sld r:id="rId94" collapse="1"/>
      <p:sld r:id="rId95" collapse="1"/>
      <p:sld r:id="rId96" collapse="1"/>
      <p:sld r:id="rId97" collapse="1"/>
      <p:sld r:id="rId98" collapse="1"/>
      <p:sld r:id="rId99" collapse="1"/>
      <p:sld r:id="rId100" collapse="1"/>
      <p:sld r:id="rId101" collapse="1"/>
      <p:sld r:id="rId102" collapse="1"/>
      <p:sld r:id="rId103" collapse="1"/>
      <p:sld r:id="rId104" collapse="1"/>
      <p:sld r:id="rId105" collapse="1"/>
      <p:sld r:id="rId106" collapse="1"/>
      <p:sld r:id="rId107" collapse="1"/>
      <p:sld r:id="rId108" collapse="1"/>
      <p:sld r:id="rId109" collapse="1"/>
      <p:sld r:id="rId110" collapse="1"/>
      <p:sld r:id="rId111" collapse="1"/>
      <p:sld r:id="rId112" collapse="1"/>
      <p:sld r:id="rId113" collapse="1"/>
      <p:sld r:id="rId114" collapse="1"/>
      <p:sld r:id="rId115" collapse="1"/>
      <p:sld r:id="rId116" collapse="1"/>
      <p:sld r:id="rId117" collapse="1"/>
      <p:sld r:id="rId118" collapse="1"/>
      <p:sld r:id="rId119" collapse="1"/>
      <p:sld r:id="rId120" collapse="1"/>
      <p:sld r:id="rId121" collapse="1"/>
      <p:sld r:id="rId122" collapse="1"/>
      <p:sld r:id="rId123" collapse="1"/>
      <p:sld r:id="rId124" collapse="1"/>
      <p:sld r:id="rId125" collapse="1"/>
      <p:sld r:id="rId126" collapse="1"/>
      <p:sld r:id="rId127" collapse="1"/>
      <p:sld r:id="rId128" collapse="1"/>
      <p:sld r:id="rId129" collapse="1"/>
      <p:sld r:id="rId130" collapse="1"/>
      <p:sld r:id="rId131" collapse="1"/>
      <p:sld r:id="rId132" collapse="1"/>
      <p:sld r:id="rId133" collapse="1"/>
      <p:sld r:id="rId134" collapse="1"/>
      <p:sld r:id="rId135" collapse="1"/>
      <p:sld r:id="rId136" collapse="1"/>
      <p:sld r:id="rId137" collapse="1"/>
      <p:sld r:id="rId138" collapse="1"/>
      <p:sld r:id="rId139" collapse="1"/>
      <p:sld r:id="rId140" collapse="1"/>
      <p:sld r:id="rId141" collapse="1"/>
      <p:sld r:id="rId142" collapse="1"/>
      <p:sld r:id="rId143" collapse="1"/>
      <p:sld r:id="rId144" collapse="1"/>
      <p:sld r:id="rId145" collapse="1"/>
      <p:sld r:id="rId146" collapse="1"/>
      <p:sld r:id="rId147" collapse="1"/>
      <p:sld r:id="rId148" collapse="1"/>
      <p:sld r:id="rId149" collapse="1"/>
      <p:sld r:id="rId150" collapse="1"/>
      <p:sld r:id="rId151" collapse="1"/>
      <p:sld r:id="rId152" collapse="1"/>
      <p:sld r:id="rId153" collapse="1"/>
      <p:sld r:id="rId154" collapse="1"/>
    </p:sldLst>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366" Type="http://schemas.openxmlformats.org/officeDocument/2006/relationships/slide" Target="slides/slide365.xml"/><Relationship Id="rId531" Type="http://schemas.openxmlformats.org/officeDocument/2006/relationships/slide" Target="slides/slide530.xml"/><Relationship Id="rId170" Type="http://schemas.openxmlformats.org/officeDocument/2006/relationships/slide" Target="slides/slide169.xml"/><Relationship Id="rId226" Type="http://schemas.openxmlformats.org/officeDocument/2006/relationships/slide" Target="slides/slide225.xml"/><Relationship Id="rId433" Type="http://schemas.openxmlformats.org/officeDocument/2006/relationships/slide" Target="slides/slide432.xml"/><Relationship Id="rId268" Type="http://schemas.openxmlformats.org/officeDocument/2006/relationships/slide" Target="slides/slide267.xml"/><Relationship Id="rId475" Type="http://schemas.openxmlformats.org/officeDocument/2006/relationships/slide" Target="slides/slide474.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377" Type="http://schemas.openxmlformats.org/officeDocument/2006/relationships/slide" Target="slides/slide376.xml"/><Relationship Id="rId500" Type="http://schemas.openxmlformats.org/officeDocument/2006/relationships/slide" Target="slides/slide499.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402" Type="http://schemas.openxmlformats.org/officeDocument/2006/relationships/slide" Target="slides/slide401.xml"/><Relationship Id="rId279" Type="http://schemas.openxmlformats.org/officeDocument/2006/relationships/slide" Target="slides/slide278.xml"/><Relationship Id="rId444" Type="http://schemas.openxmlformats.org/officeDocument/2006/relationships/slide" Target="slides/slide443.xml"/><Relationship Id="rId486" Type="http://schemas.openxmlformats.org/officeDocument/2006/relationships/slide" Target="slides/slide485.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46" Type="http://schemas.openxmlformats.org/officeDocument/2006/relationships/slide" Target="slides/slide345.xml"/><Relationship Id="rId388" Type="http://schemas.openxmlformats.org/officeDocument/2006/relationships/slide" Target="slides/slide387.xml"/><Relationship Id="rId511" Type="http://schemas.openxmlformats.org/officeDocument/2006/relationships/slide" Target="slides/slide510.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413" Type="http://schemas.openxmlformats.org/officeDocument/2006/relationships/slide" Target="slides/slide412.xml"/><Relationship Id="rId248" Type="http://schemas.openxmlformats.org/officeDocument/2006/relationships/slide" Target="slides/slide247.xml"/><Relationship Id="rId455" Type="http://schemas.openxmlformats.org/officeDocument/2006/relationships/slide" Target="slides/slide454.xml"/><Relationship Id="rId497" Type="http://schemas.openxmlformats.org/officeDocument/2006/relationships/slide" Target="slides/slide496.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357" Type="http://schemas.openxmlformats.org/officeDocument/2006/relationships/slide" Target="slides/slide356.xml"/><Relationship Id="rId522" Type="http://schemas.openxmlformats.org/officeDocument/2006/relationships/slide" Target="slides/slide521.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399" Type="http://schemas.openxmlformats.org/officeDocument/2006/relationships/slide" Target="slides/slide398.xml"/><Relationship Id="rId259" Type="http://schemas.openxmlformats.org/officeDocument/2006/relationships/slide" Target="slides/slide258.xml"/><Relationship Id="rId424" Type="http://schemas.openxmlformats.org/officeDocument/2006/relationships/slide" Target="slides/slide423.xml"/><Relationship Id="rId466" Type="http://schemas.openxmlformats.org/officeDocument/2006/relationships/slide" Target="slides/slide465.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533" Type="http://schemas.openxmlformats.org/officeDocument/2006/relationships/notesMaster" Target="notesMasters/notesMaster1.xml"/><Relationship Id="rId65" Type="http://schemas.openxmlformats.org/officeDocument/2006/relationships/slide" Target="slides/slide64.xml"/><Relationship Id="rId130" Type="http://schemas.openxmlformats.org/officeDocument/2006/relationships/slide" Target="slides/slide129.xml"/><Relationship Id="rId368" Type="http://schemas.openxmlformats.org/officeDocument/2006/relationships/slide" Target="slides/slide367.xml"/><Relationship Id="rId172" Type="http://schemas.openxmlformats.org/officeDocument/2006/relationships/slide" Target="slides/slide171.xml"/><Relationship Id="rId228" Type="http://schemas.openxmlformats.org/officeDocument/2006/relationships/slide" Target="slides/slide227.xml"/><Relationship Id="rId435" Type="http://schemas.openxmlformats.org/officeDocument/2006/relationships/slide" Target="slides/slide434.xml"/><Relationship Id="rId477" Type="http://schemas.openxmlformats.org/officeDocument/2006/relationships/slide" Target="slides/slide476.xml"/><Relationship Id="rId281" Type="http://schemas.openxmlformats.org/officeDocument/2006/relationships/slide" Target="slides/slide280.xml"/><Relationship Id="rId337" Type="http://schemas.openxmlformats.org/officeDocument/2006/relationships/slide" Target="slides/slide336.xml"/><Relationship Id="rId502" Type="http://schemas.openxmlformats.org/officeDocument/2006/relationships/slide" Target="slides/slide501.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379" Type="http://schemas.openxmlformats.org/officeDocument/2006/relationships/slide" Target="slides/slide378.xml"/><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390" Type="http://schemas.openxmlformats.org/officeDocument/2006/relationships/slide" Target="slides/slide389.xml"/><Relationship Id="rId404" Type="http://schemas.openxmlformats.org/officeDocument/2006/relationships/slide" Target="slides/slide403.xml"/><Relationship Id="rId446" Type="http://schemas.openxmlformats.org/officeDocument/2006/relationships/slide" Target="slides/slide445.xml"/><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488" Type="http://schemas.openxmlformats.org/officeDocument/2006/relationships/slide" Target="slides/slide487.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348" Type="http://schemas.openxmlformats.org/officeDocument/2006/relationships/slide" Target="slides/slide347.xml"/><Relationship Id="rId513" Type="http://schemas.openxmlformats.org/officeDocument/2006/relationships/slide" Target="slides/slide512.xml"/><Relationship Id="rId152" Type="http://schemas.openxmlformats.org/officeDocument/2006/relationships/slide" Target="slides/slide151.xml"/><Relationship Id="rId194" Type="http://schemas.openxmlformats.org/officeDocument/2006/relationships/slide" Target="slides/slide193.xml"/><Relationship Id="rId208" Type="http://schemas.openxmlformats.org/officeDocument/2006/relationships/slide" Target="slides/slide207.xml"/><Relationship Id="rId415" Type="http://schemas.openxmlformats.org/officeDocument/2006/relationships/slide" Target="slides/slide414.xml"/><Relationship Id="rId457" Type="http://schemas.openxmlformats.org/officeDocument/2006/relationships/slide" Target="slides/slide456.xml"/><Relationship Id="rId261" Type="http://schemas.openxmlformats.org/officeDocument/2006/relationships/slide" Target="slides/slide260.xml"/><Relationship Id="rId499" Type="http://schemas.openxmlformats.org/officeDocument/2006/relationships/slide" Target="slides/slide498.xml"/><Relationship Id="rId14" Type="http://schemas.openxmlformats.org/officeDocument/2006/relationships/slide" Target="slides/slide13.xml"/><Relationship Id="rId56" Type="http://schemas.openxmlformats.org/officeDocument/2006/relationships/slide" Target="slides/slide55.xml"/><Relationship Id="rId317" Type="http://schemas.openxmlformats.org/officeDocument/2006/relationships/slide" Target="slides/slide316.xml"/><Relationship Id="rId359" Type="http://schemas.openxmlformats.org/officeDocument/2006/relationships/slide" Target="slides/slide358.xml"/><Relationship Id="rId524" Type="http://schemas.openxmlformats.org/officeDocument/2006/relationships/slide" Target="slides/slide523.xml"/><Relationship Id="rId98" Type="http://schemas.openxmlformats.org/officeDocument/2006/relationships/slide" Target="slides/slide97.xml"/><Relationship Id="rId121" Type="http://schemas.openxmlformats.org/officeDocument/2006/relationships/slide" Target="slides/slide120.xml"/><Relationship Id="rId163" Type="http://schemas.openxmlformats.org/officeDocument/2006/relationships/slide" Target="slides/slide162.xml"/><Relationship Id="rId219" Type="http://schemas.openxmlformats.org/officeDocument/2006/relationships/slide" Target="slides/slide218.xml"/><Relationship Id="rId370" Type="http://schemas.openxmlformats.org/officeDocument/2006/relationships/slide" Target="slides/slide369.xml"/><Relationship Id="rId426" Type="http://schemas.openxmlformats.org/officeDocument/2006/relationships/slide" Target="slides/slide425.xml"/><Relationship Id="rId230" Type="http://schemas.openxmlformats.org/officeDocument/2006/relationships/slide" Target="slides/slide229.xml"/><Relationship Id="rId468" Type="http://schemas.openxmlformats.org/officeDocument/2006/relationships/slide" Target="slides/slide467.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328" Type="http://schemas.openxmlformats.org/officeDocument/2006/relationships/slide" Target="slides/slide327.xml"/><Relationship Id="rId349" Type="http://schemas.openxmlformats.org/officeDocument/2006/relationships/slide" Target="slides/slide348.xml"/><Relationship Id="rId514" Type="http://schemas.openxmlformats.org/officeDocument/2006/relationships/slide" Target="slides/slide513.xml"/><Relationship Id="rId535" Type="http://schemas.openxmlformats.org/officeDocument/2006/relationships/commentAuthors" Target="commentAuthors.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381" Type="http://schemas.openxmlformats.org/officeDocument/2006/relationships/slide" Target="slides/slide380.xml"/><Relationship Id="rId416" Type="http://schemas.openxmlformats.org/officeDocument/2006/relationships/slide" Target="slides/slide415.xml"/><Relationship Id="rId220" Type="http://schemas.openxmlformats.org/officeDocument/2006/relationships/slide" Target="slides/slide219.xml"/><Relationship Id="rId241" Type="http://schemas.openxmlformats.org/officeDocument/2006/relationships/slide" Target="slides/slide240.xml"/><Relationship Id="rId437" Type="http://schemas.openxmlformats.org/officeDocument/2006/relationships/slide" Target="slides/slide436.xml"/><Relationship Id="rId458" Type="http://schemas.openxmlformats.org/officeDocument/2006/relationships/slide" Target="slides/slide457.xml"/><Relationship Id="rId479" Type="http://schemas.openxmlformats.org/officeDocument/2006/relationships/slide" Target="slides/slide478.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318" Type="http://schemas.openxmlformats.org/officeDocument/2006/relationships/slide" Target="slides/slide317.xml"/><Relationship Id="rId339" Type="http://schemas.openxmlformats.org/officeDocument/2006/relationships/slide" Target="slides/slide338.xml"/><Relationship Id="rId490" Type="http://schemas.openxmlformats.org/officeDocument/2006/relationships/slide" Target="slides/slide489.xml"/><Relationship Id="rId504" Type="http://schemas.openxmlformats.org/officeDocument/2006/relationships/slide" Target="slides/slide503.xml"/><Relationship Id="rId525" Type="http://schemas.openxmlformats.org/officeDocument/2006/relationships/slide" Target="slides/slide524.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350" Type="http://schemas.openxmlformats.org/officeDocument/2006/relationships/slide" Target="slides/slide349.xml"/><Relationship Id="rId371" Type="http://schemas.openxmlformats.org/officeDocument/2006/relationships/slide" Target="slides/slide370.xml"/><Relationship Id="rId406" Type="http://schemas.openxmlformats.org/officeDocument/2006/relationships/slide" Target="slides/slide405.xml"/><Relationship Id="rId9" Type="http://schemas.openxmlformats.org/officeDocument/2006/relationships/slide" Target="slides/slide8.xml"/><Relationship Id="rId210" Type="http://schemas.openxmlformats.org/officeDocument/2006/relationships/slide" Target="slides/slide209.xml"/><Relationship Id="rId392" Type="http://schemas.openxmlformats.org/officeDocument/2006/relationships/slide" Target="slides/slide391.xml"/><Relationship Id="rId427" Type="http://schemas.openxmlformats.org/officeDocument/2006/relationships/slide" Target="slides/slide426.xml"/><Relationship Id="rId448" Type="http://schemas.openxmlformats.org/officeDocument/2006/relationships/slide" Target="slides/slide447.xml"/><Relationship Id="rId469" Type="http://schemas.openxmlformats.org/officeDocument/2006/relationships/slide" Target="slides/slide468.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80" Type="http://schemas.openxmlformats.org/officeDocument/2006/relationships/slide" Target="slides/slide479.xml"/><Relationship Id="rId515" Type="http://schemas.openxmlformats.org/officeDocument/2006/relationships/slide" Target="slides/slide514.xml"/><Relationship Id="rId536" Type="http://schemas.openxmlformats.org/officeDocument/2006/relationships/presProps" Target="presProps.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slide" Target="slides/slide339.xml"/><Relationship Id="rId361" Type="http://schemas.openxmlformats.org/officeDocument/2006/relationships/slide" Target="slides/slide360.xml"/><Relationship Id="rId196" Type="http://schemas.openxmlformats.org/officeDocument/2006/relationships/slide" Target="slides/slide195.xml"/><Relationship Id="rId200" Type="http://schemas.openxmlformats.org/officeDocument/2006/relationships/slide" Target="slides/slide199.xml"/><Relationship Id="rId382" Type="http://schemas.openxmlformats.org/officeDocument/2006/relationships/slide" Target="slides/slide381.xml"/><Relationship Id="rId417" Type="http://schemas.openxmlformats.org/officeDocument/2006/relationships/slide" Target="slides/slide416.xml"/><Relationship Id="rId438" Type="http://schemas.openxmlformats.org/officeDocument/2006/relationships/slide" Target="slides/slide437.xml"/><Relationship Id="rId459" Type="http://schemas.openxmlformats.org/officeDocument/2006/relationships/slide" Target="slides/slide458.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470" Type="http://schemas.openxmlformats.org/officeDocument/2006/relationships/slide" Target="slides/slide469.xml"/><Relationship Id="rId491" Type="http://schemas.openxmlformats.org/officeDocument/2006/relationships/slide" Target="slides/slide490.xml"/><Relationship Id="rId505" Type="http://schemas.openxmlformats.org/officeDocument/2006/relationships/slide" Target="slides/slide504.xml"/><Relationship Id="rId526" Type="http://schemas.openxmlformats.org/officeDocument/2006/relationships/slide" Target="slides/slide52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351" Type="http://schemas.openxmlformats.org/officeDocument/2006/relationships/slide" Target="slides/slide350.xml"/><Relationship Id="rId372" Type="http://schemas.openxmlformats.org/officeDocument/2006/relationships/slide" Target="slides/slide371.xml"/><Relationship Id="rId393" Type="http://schemas.openxmlformats.org/officeDocument/2006/relationships/slide" Target="slides/slide392.xml"/><Relationship Id="rId407" Type="http://schemas.openxmlformats.org/officeDocument/2006/relationships/slide" Target="slides/slide406.xml"/><Relationship Id="rId428" Type="http://schemas.openxmlformats.org/officeDocument/2006/relationships/slide" Target="slides/slide427.xml"/><Relationship Id="rId449" Type="http://schemas.openxmlformats.org/officeDocument/2006/relationships/slide" Target="slides/slide448.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460" Type="http://schemas.openxmlformats.org/officeDocument/2006/relationships/slide" Target="slides/slide459.xml"/><Relationship Id="rId481" Type="http://schemas.openxmlformats.org/officeDocument/2006/relationships/slide" Target="slides/slide480.xml"/><Relationship Id="rId516" Type="http://schemas.openxmlformats.org/officeDocument/2006/relationships/slide" Target="slides/slide51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537" Type="http://schemas.openxmlformats.org/officeDocument/2006/relationships/viewProps" Target="viewProps.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362" Type="http://schemas.openxmlformats.org/officeDocument/2006/relationships/slide" Target="slides/slide361.xml"/><Relationship Id="rId383" Type="http://schemas.openxmlformats.org/officeDocument/2006/relationships/slide" Target="slides/slide382.xml"/><Relationship Id="rId418" Type="http://schemas.openxmlformats.org/officeDocument/2006/relationships/slide" Target="slides/slide417.xml"/><Relationship Id="rId439" Type="http://schemas.openxmlformats.org/officeDocument/2006/relationships/slide" Target="slides/slide438.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450" Type="http://schemas.openxmlformats.org/officeDocument/2006/relationships/slide" Target="slides/slide449.xml"/><Relationship Id="rId471" Type="http://schemas.openxmlformats.org/officeDocument/2006/relationships/slide" Target="slides/slide470.xml"/><Relationship Id="rId506" Type="http://schemas.openxmlformats.org/officeDocument/2006/relationships/slide" Target="slides/slide50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492" Type="http://schemas.openxmlformats.org/officeDocument/2006/relationships/slide" Target="slides/slide491.xml"/><Relationship Id="rId527" Type="http://schemas.openxmlformats.org/officeDocument/2006/relationships/slide" Target="slides/slide526.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slide" Target="slides/slide351.xml"/><Relationship Id="rId373" Type="http://schemas.openxmlformats.org/officeDocument/2006/relationships/slide" Target="slides/slide372.xml"/><Relationship Id="rId394" Type="http://schemas.openxmlformats.org/officeDocument/2006/relationships/slide" Target="slides/slide393.xml"/><Relationship Id="rId408" Type="http://schemas.openxmlformats.org/officeDocument/2006/relationships/slide" Target="slides/slide407.xml"/><Relationship Id="rId429" Type="http://schemas.openxmlformats.org/officeDocument/2006/relationships/slide" Target="slides/slide428.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440" Type="http://schemas.openxmlformats.org/officeDocument/2006/relationships/slide" Target="slides/slide439.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461" Type="http://schemas.openxmlformats.org/officeDocument/2006/relationships/slide" Target="slides/slide460.xml"/><Relationship Id="rId482" Type="http://schemas.openxmlformats.org/officeDocument/2006/relationships/slide" Target="slides/slide481.xml"/><Relationship Id="rId517" Type="http://schemas.openxmlformats.org/officeDocument/2006/relationships/slide" Target="slides/slide516.xml"/><Relationship Id="rId538" Type="http://schemas.openxmlformats.org/officeDocument/2006/relationships/theme" Target="theme/theme1.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363" Type="http://schemas.openxmlformats.org/officeDocument/2006/relationships/slide" Target="slides/slide362.xml"/><Relationship Id="rId384" Type="http://schemas.openxmlformats.org/officeDocument/2006/relationships/slide" Target="slides/slide383.xml"/><Relationship Id="rId419" Type="http://schemas.openxmlformats.org/officeDocument/2006/relationships/slide" Target="slides/slide418.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430" Type="http://schemas.openxmlformats.org/officeDocument/2006/relationships/slide" Target="slides/slide429.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451" Type="http://schemas.openxmlformats.org/officeDocument/2006/relationships/slide" Target="slides/slide450.xml"/><Relationship Id="rId472" Type="http://schemas.openxmlformats.org/officeDocument/2006/relationships/slide" Target="slides/slide471.xml"/><Relationship Id="rId493" Type="http://schemas.openxmlformats.org/officeDocument/2006/relationships/slide" Target="slides/slide492.xml"/><Relationship Id="rId507" Type="http://schemas.openxmlformats.org/officeDocument/2006/relationships/slide" Target="slides/slide506.xml"/><Relationship Id="rId528" Type="http://schemas.openxmlformats.org/officeDocument/2006/relationships/slide" Target="slides/slide527.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374" Type="http://schemas.openxmlformats.org/officeDocument/2006/relationships/slide" Target="slides/slide373.xml"/><Relationship Id="rId395" Type="http://schemas.openxmlformats.org/officeDocument/2006/relationships/slide" Target="slides/slide394.xml"/><Relationship Id="rId409" Type="http://schemas.openxmlformats.org/officeDocument/2006/relationships/slide" Target="slides/slide408.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420" Type="http://schemas.openxmlformats.org/officeDocument/2006/relationships/slide" Target="slides/slide419.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41" Type="http://schemas.openxmlformats.org/officeDocument/2006/relationships/slide" Target="slides/slide440.xml"/><Relationship Id="rId462" Type="http://schemas.openxmlformats.org/officeDocument/2006/relationships/slide" Target="slides/slide461.xml"/><Relationship Id="rId483" Type="http://schemas.openxmlformats.org/officeDocument/2006/relationships/slide" Target="slides/slide482.xml"/><Relationship Id="rId518" Type="http://schemas.openxmlformats.org/officeDocument/2006/relationships/slide" Target="slides/slide517.xml"/><Relationship Id="rId539" Type="http://schemas.openxmlformats.org/officeDocument/2006/relationships/tableStyles" Target="tableStyles.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364" Type="http://schemas.openxmlformats.org/officeDocument/2006/relationships/slide" Target="slides/slide363.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385" Type="http://schemas.openxmlformats.org/officeDocument/2006/relationships/slide" Target="slides/slide384.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410" Type="http://schemas.openxmlformats.org/officeDocument/2006/relationships/slide" Target="slides/slide409.xml"/><Relationship Id="rId431" Type="http://schemas.openxmlformats.org/officeDocument/2006/relationships/slide" Target="slides/slide430.xml"/><Relationship Id="rId452" Type="http://schemas.openxmlformats.org/officeDocument/2006/relationships/slide" Target="slides/slide451.xml"/><Relationship Id="rId473" Type="http://schemas.openxmlformats.org/officeDocument/2006/relationships/slide" Target="slides/slide472.xml"/><Relationship Id="rId494" Type="http://schemas.openxmlformats.org/officeDocument/2006/relationships/slide" Target="slides/slide493.xml"/><Relationship Id="rId508" Type="http://schemas.openxmlformats.org/officeDocument/2006/relationships/slide" Target="slides/slide507.xml"/><Relationship Id="rId529" Type="http://schemas.openxmlformats.org/officeDocument/2006/relationships/slide" Target="slides/slide528.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75" Type="http://schemas.openxmlformats.org/officeDocument/2006/relationships/slide" Target="slides/slide374.xml"/><Relationship Id="rId396" Type="http://schemas.openxmlformats.org/officeDocument/2006/relationships/slide" Target="slides/slide395.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400" Type="http://schemas.openxmlformats.org/officeDocument/2006/relationships/slide" Target="slides/slide399.xml"/><Relationship Id="rId421" Type="http://schemas.openxmlformats.org/officeDocument/2006/relationships/slide" Target="slides/slide420.xml"/><Relationship Id="rId442" Type="http://schemas.openxmlformats.org/officeDocument/2006/relationships/slide" Target="slides/slide441.xml"/><Relationship Id="rId463" Type="http://schemas.openxmlformats.org/officeDocument/2006/relationships/slide" Target="slides/slide462.xml"/><Relationship Id="rId484" Type="http://schemas.openxmlformats.org/officeDocument/2006/relationships/slide" Target="slides/slide483.xml"/><Relationship Id="rId519" Type="http://schemas.openxmlformats.org/officeDocument/2006/relationships/slide" Target="slides/slide518.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530" Type="http://schemas.openxmlformats.org/officeDocument/2006/relationships/slide" Target="slides/slide529.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slide" Target="slides/slide364.xml"/><Relationship Id="rId386" Type="http://schemas.openxmlformats.org/officeDocument/2006/relationships/slide" Target="slides/slide385.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411" Type="http://schemas.openxmlformats.org/officeDocument/2006/relationships/slide" Target="slides/slide410.xml"/><Relationship Id="rId432" Type="http://schemas.openxmlformats.org/officeDocument/2006/relationships/slide" Target="slides/slide431.xml"/><Relationship Id="rId453" Type="http://schemas.openxmlformats.org/officeDocument/2006/relationships/slide" Target="slides/slide452.xml"/><Relationship Id="rId474" Type="http://schemas.openxmlformats.org/officeDocument/2006/relationships/slide" Target="slides/slide473.xml"/><Relationship Id="rId509" Type="http://schemas.openxmlformats.org/officeDocument/2006/relationships/slide" Target="slides/slide508.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495" Type="http://schemas.openxmlformats.org/officeDocument/2006/relationships/slide" Target="slides/slide494.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 Id="rId376" Type="http://schemas.openxmlformats.org/officeDocument/2006/relationships/slide" Target="slides/slide375.xml"/><Relationship Id="rId397" Type="http://schemas.openxmlformats.org/officeDocument/2006/relationships/slide" Target="slides/slide396.xml"/><Relationship Id="rId520" Type="http://schemas.openxmlformats.org/officeDocument/2006/relationships/slide" Target="slides/slide519.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401" Type="http://schemas.openxmlformats.org/officeDocument/2006/relationships/slide" Target="slides/slide400.xml"/><Relationship Id="rId422" Type="http://schemas.openxmlformats.org/officeDocument/2006/relationships/slide" Target="slides/slide421.xml"/><Relationship Id="rId443" Type="http://schemas.openxmlformats.org/officeDocument/2006/relationships/slide" Target="slides/slide442.xml"/><Relationship Id="rId464" Type="http://schemas.openxmlformats.org/officeDocument/2006/relationships/slide" Target="slides/slide463.xml"/><Relationship Id="rId303" Type="http://schemas.openxmlformats.org/officeDocument/2006/relationships/slide" Target="slides/slide302.xml"/><Relationship Id="rId485" Type="http://schemas.openxmlformats.org/officeDocument/2006/relationships/slide" Target="slides/slide484.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387" Type="http://schemas.openxmlformats.org/officeDocument/2006/relationships/slide" Target="slides/slide386.xml"/><Relationship Id="rId510" Type="http://schemas.openxmlformats.org/officeDocument/2006/relationships/slide" Target="slides/slide509.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412" Type="http://schemas.openxmlformats.org/officeDocument/2006/relationships/slide" Target="slides/slide411.xml"/><Relationship Id="rId107" Type="http://schemas.openxmlformats.org/officeDocument/2006/relationships/slide" Target="slides/slide106.xml"/><Relationship Id="rId289" Type="http://schemas.openxmlformats.org/officeDocument/2006/relationships/slide" Target="slides/slide288.xml"/><Relationship Id="rId454" Type="http://schemas.openxmlformats.org/officeDocument/2006/relationships/slide" Target="slides/slide453.xml"/><Relationship Id="rId496" Type="http://schemas.openxmlformats.org/officeDocument/2006/relationships/slide" Target="slides/slide495.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398" Type="http://schemas.openxmlformats.org/officeDocument/2006/relationships/slide" Target="slides/slide397.xml"/><Relationship Id="rId521" Type="http://schemas.openxmlformats.org/officeDocument/2006/relationships/slide" Target="slides/slide520.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423" Type="http://schemas.openxmlformats.org/officeDocument/2006/relationships/slide" Target="slides/slide422.xml"/><Relationship Id="rId258" Type="http://schemas.openxmlformats.org/officeDocument/2006/relationships/slide" Target="slides/slide257.xml"/><Relationship Id="rId465" Type="http://schemas.openxmlformats.org/officeDocument/2006/relationships/slide" Target="slides/slide464.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367" Type="http://schemas.openxmlformats.org/officeDocument/2006/relationships/slide" Target="slides/slide366.xml"/><Relationship Id="rId532" Type="http://schemas.openxmlformats.org/officeDocument/2006/relationships/slide" Target="slides/slide531.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434" Type="http://schemas.openxmlformats.org/officeDocument/2006/relationships/slide" Target="slides/slide433.xml"/><Relationship Id="rId476" Type="http://schemas.openxmlformats.org/officeDocument/2006/relationships/slide" Target="slides/slide475.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501" Type="http://schemas.openxmlformats.org/officeDocument/2006/relationships/slide" Target="slides/slide500.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378" Type="http://schemas.openxmlformats.org/officeDocument/2006/relationships/slide" Target="slides/slide377.xml"/><Relationship Id="rId403" Type="http://schemas.openxmlformats.org/officeDocument/2006/relationships/slide" Target="slides/slide402.xml"/><Relationship Id="rId6" Type="http://schemas.openxmlformats.org/officeDocument/2006/relationships/slide" Target="slides/slide5.xml"/><Relationship Id="rId238" Type="http://schemas.openxmlformats.org/officeDocument/2006/relationships/slide" Target="slides/slide237.xml"/><Relationship Id="rId445" Type="http://schemas.openxmlformats.org/officeDocument/2006/relationships/slide" Target="slides/slide444.xml"/><Relationship Id="rId487" Type="http://schemas.openxmlformats.org/officeDocument/2006/relationships/slide" Target="slides/slide486.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512" Type="http://schemas.openxmlformats.org/officeDocument/2006/relationships/slide" Target="slides/slide511.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389" Type="http://schemas.openxmlformats.org/officeDocument/2006/relationships/slide" Target="slides/slide388.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414" Type="http://schemas.openxmlformats.org/officeDocument/2006/relationships/slide" Target="slides/slide413.xml"/><Relationship Id="rId456" Type="http://schemas.openxmlformats.org/officeDocument/2006/relationships/slide" Target="slides/slide455.xml"/><Relationship Id="rId498" Type="http://schemas.openxmlformats.org/officeDocument/2006/relationships/slide" Target="slides/slide497.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23" Type="http://schemas.openxmlformats.org/officeDocument/2006/relationships/slide" Target="slides/slide522.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358" Type="http://schemas.openxmlformats.org/officeDocument/2006/relationships/slide" Target="slides/slide357.xml"/><Relationship Id="rId162" Type="http://schemas.openxmlformats.org/officeDocument/2006/relationships/slide" Target="slides/slide161.xml"/><Relationship Id="rId218" Type="http://schemas.openxmlformats.org/officeDocument/2006/relationships/slide" Target="slides/slide217.xml"/><Relationship Id="rId425" Type="http://schemas.openxmlformats.org/officeDocument/2006/relationships/slide" Target="slides/slide424.xml"/><Relationship Id="rId467" Type="http://schemas.openxmlformats.org/officeDocument/2006/relationships/slide" Target="slides/slide466.xml"/><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369" Type="http://schemas.openxmlformats.org/officeDocument/2006/relationships/slide" Target="slides/slide368.xml"/><Relationship Id="rId534" Type="http://schemas.openxmlformats.org/officeDocument/2006/relationships/handoutMaster" Target="handoutMasters/handoutMaster1.xml"/><Relationship Id="rId173" Type="http://schemas.openxmlformats.org/officeDocument/2006/relationships/slide" Target="slides/slide172.xml"/><Relationship Id="rId229" Type="http://schemas.openxmlformats.org/officeDocument/2006/relationships/slide" Target="slides/slide228.xml"/><Relationship Id="rId380" Type="http://schemas.openxmlformats.org/officeDocument/2006/relationships/slide" Target="slides/slide379.xml"/><Relationship Id="rId436" Type="http://schemas.openxmlformats.org/officeDocument/2006/relationships/slide" Target="slides/slide435.xml"/><Relationship Id="rId240" Type="http://schemas.openxmlformats.org/officeDocument/2006/relationships/slide" Target="slides/slide239.xml"/><Relationship Id="rId478" Type="http://schemas.openxmlformats.org/officeDocument/2006/relationships/slide" Target="slides/slide477.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 Id="rId503" Type="http://schemas.openxmlformats.org/officeDocument/2006/relationships/slide" Target="slides/slide502.xml"/><Relationship Id="rId8" Type="http://schemas.openxmlformats.org/officeDocument/2006/relationships/slide" Target="slides/slide7.xml"/><Relationship Id="rId142" Type="http://schemas.openxmlformats.org/officeDocument/2006/relationships/slide" Target="slides/slide141.xml"/><Relationship Id="rId184" Type="http://schemas.openxmlformats.org/officeDocument/2006/relationships/slide" Target="slides/slide183.xml"/><Relationship Id="rId391" Type="http://schemas.openxmlformats.org/officeDocument/2006/relationships/slide" Target="slides/slide390.xml"/><Relationship Id="rId405" Type="http://schemas.openxmlformats.org/officeDocument/2006/relationships/slide" Target="slides/slide404.xml"/><Relationship Id="rId447" Type="http://schemas.openxmlformats.org/officeDocument/2006/relationships/slide" Target="slides/slide446.xml"/><Relationship Id="rId251" Type="http://schemas.openxmlformats.org/officeDocument/2006/relationships/slide" Target="slides/slide250.xml"/><Relationship Id="rId489" Type="http://schemas.openxmlformats.org/officeDocument/2006/relationships/slide" Target="slides/slide488.xml"/></Relationships>
</file>

<file path=ppt/_rels/viewProps.xml.rels><?xml version="1.0" encoding="UTF-8" standalone="yes"?>
<Relationships xmlns="http://schemas.openxmlformats.org/package/2006/relationships"><Relationship Id="rId26" Type="http://schemas.openxmlformats.org/officeDocument/2006/relationships/slide" Target="slides/slide108.xml"/><Relationship Id="rId117" Type="http://schemas.openxmlformats.org/officeDocument/2006/relationships/slide" Target="slides/slide465.xml"/><Relationship Id="rId21" Type="http://schemas.openxmlformats.org/officeDocument/2006/relationships/slide" Target="slides/slide102.xml"/><Relationship Id="rId42" Type="http://schemas.openxmlformats.org/officeDocument/2006/relationships/slide" Target="slides/slide253.xml"/><Relationship Id="rId47" Type="http://schemas.openxmlformats.org/officeDocument/2006/relationships/slide" Target="slides/slide296.xml"/><Relationship Id="rId63" Type="http://schemas.openxmlformats.org/officeDocument/2006/relationships/slide" Target="slides/slide348.xml"/><Relationship Id="rId68" Type="http://schemas.openxmlformats.org/officeDocument/2006/relationships/slide" Target="slides/slide357.xml"/><Relationship Id="rId84" Type="http://schemas.openxmlformats.org/officeDocument/2006/relationships/slide" Target="slides/slide373.xml"/><Relationship Id="rId89" Type="http://schemas.openxmlformats.org/officeDocument/2006/relationships/slide" Target="slides/slide393.xml"/><Relationship Id="rId112" Type="http://schemas.openxmlformats.org/officeDocument/2006/relationships/slide" Target="slides/slide425.xml"/><Relationship Id="rId133" Type="http://schemas.openxmlformats.org/officeDocument/2006/relationships/slide" Target="slides/slide500.xml"/><Relationship Id="rId138" Type="http://schemas.openxmlformats.org/officeDocument/2006/relationships/slide" Target="slides/slide512.xml"/><Relationship Id="rId154" Type="http://schemas.openxmlformats.org/officeDocument/2006/relationships/slide" Target="slides/slide530.xml"/><Relationship Id="rId16" Type="http://schemas.openxmlformats.org/officeDocument/2006/relationships/slide" Target="slides/slide97.xml"/><Relationship Id="rId107" Type="http://schemas.openxmlformats.org/officeDocument/2006/relationships/slide" Target="slides/slide417.xml"/><Relationship Id="rId11" Type="http://schemas.openxmlformats.org/officeDocument/2006/relationships/slide" Target="slides/slide92.xml"/><Relationship Id="rId32" Type="http://schemas.openxmlformats.org/officeDocument/2006/relationships/slide" Target="slides/slide217.xml"/><Relationship Id="rId37" Type="http://schemas.openxmlformats.org/officeDocument/2006/relationships/slide" Target="slides/slide235.xml"/><Relationship Id="rId53" Type="http://schemas.openxmlformats.org/officeDocument/2006/relationships/slide" Target="slides/slide328.xml"/><Relationship Id="rId58" Type="http://schemas.openxmlformats.org/officeDocument/2006/relationships/slide" Target="slides/slide333.xml"/><Relationship Id="rId74" Type="http://schemas.openxmlformats.org/officeDocument/2006/relationships/slide" Target="slides/slide363.xml"/><Relationship Id="rId79" Type="http://schemas.openxmlformats.org/officeDocument/2006/relationships/slide" Target="slides/slide368.xml"/><Relationship Id="rId102" Type="http://schemas.openxmlformats.org/officeDocument/2006/relationships/slide" Target="slides/slide411.xml"/><Relationship Id="rId123" Type="http://schemas.openxmlformats.org/officeDocument/2006/relationships/slide" Target="slides/slide483.xml"/><Relationship Id="rId128" Type="http://schemas.openxmlformats.org/officeDocument/2006/relationships/slide" Target="slides/slide494.xml"/><Relationship Id="rId144" Type="http://schemas.openxmlformats.org/officeDocument/2006/relationships/slide" Target="slides/slide520.xml"/><Relationship Id="rId149" Type="http://schemas.openxmlformats.org/officeDocument/2006/relationships/slide" Target="slides/slide525.xml"/><Relationship Id="rId5" Type="http://schemas.openxmlformats.org/officeDocument/2006/relationships/slide" Target="slides/slide19.xml"/><Relationship Id="rId90" Type="http://schemas.openxmlformats.org/officeDocument/2006/relationships/slide" Target="slides/slide394.xml"/><Relationship Id="rId95" Type="http://schemas.openxmlformats.org/officeDocument/2006/relationships/slide" Target="slides/slide399.xml"/><Relationship Id="rId22" Type="http://schemas.openxmlformats.org/officeDocument/2006/relationships/slide" Target="slides/slide103.xml"/><Relationship Id="rId27" Type="http://schemas.openxmlformats.org/officeDocument/2006/relationships/slide" Target="slides/slide139.xml"/><Relationship Id="rId43" Type="http://schemas.openxmlformats.org/officeDocument/2006/relationships/slide" Target="slides/slide254.xml"/><Relationship Id="rId48" Type="http://schemas.openxmlformats.org/officeDocument/2006/relationships/slide" Target="slides/slide299.xml"/><Relationship Id="rId64" Type="http://schemas.openxmlformats.org/officeDocument/2006/relationships/slide" Target="slides/slide349.xml"/><Relationship Id="rId69" Type="http://schemas.openxmlformats.org/officeDocument/2006/relationships/slide" Target="slides/slide358.xml"/><Relationship Id="rId113" Type="http://schemas.openxmlformats.org/officeDocument/2006/relationships/slide" Target="slides/slide434.xml"/><Relationship Id="rId118" Type="http://schemas.openxmlformats.org/officeDocument/2006/relationships/slide" Target="slides/slide478.xml"/><Relationship Id="rId134" Type="http://schemas.openxmlformats.org/officeDocument/2006/relationships/slide" Target="slides/slide501.xml"/><Relationship Id="rId139" Type="http://schemas.openxmlformats.org/officeDocument/2006/relationships/slide" Target="slides/slide513.xml"/><Relationship Id="rId80" Type="http://schemas.openxmlformats.org/officeDocument/2006/relationships/slide" Target="slides/slide369.xml"/><Relationship Id="rId85" Type="http://schemas.openxmlformats.org/officeDocument/2006/relationships/slide" Target="slides/slide374.xml"/><Relationship Id="rId150" Type="http://schemas.openxmlformats.org/officeDocument/2006/relationships/slide" Target="slides/slide526.xml"/><Relationship Id="rId12" Type="http://schemas.openxmlformats.org/officeDocument/2006/relationships/slide" Target="slides/slide93.xml"/><Relationship Id="rId17" Type="http://schemas.openxmlformats.org/officeDocument/2006/relationships/slide" Target="slides/slide98.xml"/><Relationship Id="rId25" Type="http://schemas.openxmlformats.org/officeDocument/2006/relationships/slide" Target="slides/slide107.xml"/><Relationship Id="rId33" Type="http://schemas.openxmlformats.org/officeDocument/2006/relationships/slide" Target="slides/slide224.xml"/><Relationship Id="rId38" Type="http://schemas.openxmlformats.org/officeDocument/2006/relationships/slide" Target="slides/slide240.xml"/><Relationship Id="rId46" Type="http://schemas.openxmlformats.org/officeDocument/2006/relationships/slide" Target="slides/slide290.xml"/><Relationship Id="rId59" Type="http://schemas.openxmlformats.org/officeDocument/2006/relationships/slide" Target="slides/slide334.xml"/><Relationship Id="rId67" Type="http://schemas.openxmlformats.org/officeDocument/2006/relationships/slide" Target="slides/slide356.xml"/><Relationship Id="rId103" Type="http://schemas.openxmlformats.org/officeDocument/2006/relationships/slide" Target="slides/slide412.xml"/><Relationship Id="rId108" Type="http://schemas.openxmlformats.org/officeDocument/2006/relationships/slide" Target="slides/slide420.xml"/><Relationship Id="rId116" Type="http://schemas.openxmlformats.org/officeDocument/2006/relationships/slide" Target="slides/slide450.xml"/><Relationship Id="rId124" Type="http://schemas.openxmlformats.org/officeDocument/2006/relationships/slide" Target="slides/slide485.xml"/><Relationship Id="rId129" Type="http://schemas.openxmlformats.org/officeDocument/2006/relationships/slide" Target="slides/slide496.xml"/><Relationship Id="rId137" Type="http://schemas.openxmlformats.org/officeDocument/2006/relationships/slide" Target="slides/slide504.xml"/><Relationship Id="rId20" Type="http://schemas.openxmlformats.org/officeDocument/2006/relationships/slide" Target="slides/slide101.xml"/><Relationship Id="rId41" Type="http://schemas.openxmlformats.org/officeDocument/2006/relationships/slide" Target="slides/slide252.xml"/><Relationship Id="rId54" Type="http://schemas.openxmlformats.org/officeDocument/2006/relationships/slide" Target="slides/slide329.xml"/><Relationship Id="rId62" Type="http://schemas.openxmlformats.org/officeDocument/2006/relationships/slide" Target="slides/slide347.xml"/><Relationship Id="rId70" Type="http://schemas.openxmlformats.org/officeDocument/2006/relationships/slide" Target="slides/slide359.xml"/><Relationship Id="rId75" Type="http://schemas.openxmlformats.org/officeDocument/2006/relationships/slide" Target="slides/slide364.xml"/><Relationship Id="rId83" Type="http://schemas.openxmlformats.org/officeDocument/2006/relationships/slide" Target="slides/slide372.xml"/><Relationship Id="rId88" Type="http://schemas.openxmlformats.org/officeDocument/2006/relationships/slide" Target="slides/slide392.xml"/><Relationship Id="rId91" Type="http://schemas.openxmlformats.org/officeDocument/2006/relationships/slide" Target="slides/slide395.xml"/><Relationship Id="rId96" Type="http://schemas.openxmlformats.org/officeDocument/2006/relationships/slide" Target="slides/slide404.xml"/><Relationship Id="rId111" Type="http://schemas.openxmlformats.org/officeDocument/2006/relationships/slide" Target="slides/slide423.xml"/><Relationship Id="rId132" Type="http://schemas.openxmlformats.org/officeDocument/2006/relationships/slide" Target="slides/slide499.xml"/><Relationship Id="rId140" Type="http://schemas.openxmlformats.org/officeDocument/2006/relationships/slide" Target="slides/slide514.xml"/><Relationship Id="rId145" Type="http://schemas.openxmlformats.org/officeDocument/2006/relationships/slide" Target="slides/slide521.xml"/><Relationship Id="rId153" Type="http://schemas.openxmlformats.org/officeDocument/2006/relationships/slide" Target="slides/slide529.xml"/><Relationship Id="rId1" Type="http://schemas.openxmlformats.org/officeDocument/2006/relationships/slide" Target="slides/slide1.xml"/><Relationship Id="rId6" Type="http://schemas.openxmlformats.org/officeDocument/2006/relationships/slide" Target="slides/slide41.xml"/><Relationship Id="rId15" Type="http://schemas.openxmlformats.org/officeDocument/2006/relationships/slide" Target="slides/slide96.xml"/><Relationship Id="rId23" Type="http://schemas.openxmlformats.org/officeDocument/2006/relationships/slide" Target="slides/slide104.xml"/><Relationship Id="rId28" Type="http://schemas.openxmlformats.org/officeDocument/2006/relationships/slide" Target="slides/slide186.xml"/><Relationship Id="rId36" Type="http://schemas.openxmlformats.org/officeDocument/2006/relationships/slide" Target="slides/slide233.xml"/><Relationship Id="rId49" Type="http://schemas.openxmlformats.org/officeDocument/2006/relationships/slide" Target="slides/slide316.xml"/><Relationship Id="rId57" Type="http://schemas.openxmlformats.org/officeDocument/2006/relationships/slide" Target="slides/slide332.xml"/><Relationship Id="rId106" Type="http://schemas.openxmlformats.org/officeDocument/2006/relationships/slide" Target="slides/slide416.xml"/><Relationship Id="rId114" Type="http://schemas.openxmlformats.org/officeDocument/2006/relationships/slide" Target="slides/slide441.xml"/><Relationship Id="rId119" Type="http://schemas.openxmlformats.org/officeDocument/2006/relationships/slide" Target="slides/slide479.xml"/><Relationship Id="rId127" Type="http://schemas.openxmlformats.org/officeDocument/2006/relationships/slide" Target="slides/slide489.xml"/><Relationship Id="rId10" Type="http://schemas.openxmlformats.org/officeDocument/2006/relationships/slide" Target="slides/slide91.xml"/><Relationship Id="rId31" Type="http://schemas.openxmlformats.org/officeDocument/2006/relationships/slide" Target="slides/slide212.xml"/><Relationship Id="rId44" Type="http://schemas.openxmlformats.org/officeDocument/2006/relationships/slide" Target="slides/slide259.xml"/><Relationship Id="rId52" Type="http://schemas.openxmlformats.org/officeDocument/2006/relationships/slide" Target="slides/slide327.xml"/><Relationship Id="rId60" Type="http://schemas.openxmlformats.org/officeDocument/2006/relationships/slide" Target="slides/slide335.xml"/><Relationship Id="rId65" Type="http://schemas.openxmlformats.org/officeDocument/2006/relationships/slide" Target="slides/slide354.xml"/><Relationship Id="rId73" Type="http://schemas.openxmlformats.org/officeDocument/2006/relationships/slide" Target="slides/slide362.xml"/><Relationship Id="rId78" Type="http://schemas.openxmlformats.org/officeDocument/2006/relationships/slide" Target="slides/slide367.xml"/><Relationship Id="rId81" Type="http://schemas.openxmlformats.org/officeDocument/2006/relationships/slide" Target="slides/slide370.xml"/><Relationship Id="rId86" Type="http://schemas.openxmlformats.org/officeDocument/2006/relationships/slide" Target="slides/slide388.xml"/><Relationship Id="rId94" Type="http://schemas.openxmlformats.org/officeDocument/2006/relationships/slide" Target="slides/slide398.xml"/><Relationship Id="rId99" Type="http://schemas.openxmlformats.org/officeDocument/2006/relationships/slide" Target="slides/slide408.xml"/><Relationship Id="rId101" Type="http://schemas.openxmlformats.org/officeDocument/2006/relationships/slide" Target="slides/slide410.xml"/><Relationship Id="rId122" Type="http://schemas.openxmlformats.org/officeDocument/2006/relationships/slide" Target="slides/slide482.xml"/><Relationship Id="rId130" Type="http://schemas.openxmlformats.org/officeDocument/2006/relationships/slide" Target="slides/slide497.xml"/><Relationship Id="rId135" Type="http://schemas.openxmlformats.org/officeDocument/2006/relationships/slide" Target="slides/slide502.xml"/><Relationship Id="rId143" Type="http://schemas.openxmlformats.org/officeDocument/2006/relationships/slide" Target="slides/slide519.xml"/><Relationship Id="rId148" Type="http://schemas.openxmlformats.org/officeDocument/2006/relationships/slide" Target="slides/slide524.xml"/><Relationship Id="rId151" Type="http://schemas.openxmlformats.org/officeDocument/2006/relationships/slide" Target="slides/slide527.xml"/><Relationship Id="rId4" Type="http://schemas.openxmlformats.org/officeDocument/2006/relationships/slide" Target="slides/slide18.xml"/><Relationship Id="rId9" Type="http://schemas.openxmlformats.org/officeDocument/2006/relationships/slide" Target="slides/slide90.xml"/><Relationship Id="rId13" Type="http://schemas.openxmlformats.org/officeDocument/2006/relationships/slide" Target="slides/slide94.xml"/><Relationship Id="rId18" Type="http://schemas.openxmlformats.org/officeDocument/2006/relationships/slide" Target="slides/slide99.xml"/><Relationship Id="rId39" Type="http://schemas.openxmlformats.org/officeDocument/2006/relationships/slide" Target="slides/slide242.xml"/><Relationship Id="rId109" Type="http://schemas.openxmlformats.org/officeDocument/2006/relationships/slide" Target="slides/slide421.xml"/><Relationship Id="rId34" Type="http://schemas.openxmlformats.org/officeDocument/2006/relationships/slide" Target="slides/slide227.xml"/><Relationship Id="rId50" Type="http://schemas.openxmlformats.org/officeDocument/2006/relationships/slide" Target="slides/slide322.xml"/><Relationship Id="rId55" Type="http://schemas.openxmlformats.org/officeDocument/2006/relationships/slide" Target="slides/slide330.xml"/><Relationship Id="rId76" Type="http://schemas.openxmlformats.org/officeDocument/2006/relationships/slide" Target="slides/slide365.xml"/><Relationship Id="rId97" Type="http://schemas.openxmlformats.org/officeDocument/2006/relationships/slide" Target="slides/slide405.xml"/><Relationship Id="rId104" Type="http://schemas.openxmlformats.org/officeDocument/2006/relationships/slide" Target="slides/slide414.xml"/><Relationship Id="rId120" Type="http://schemas.openxmlformats.org/officeDocument/2006/relationships/slide" Target="slides/slide480.xml"/><Relationship Id="rId125" Type="http://schemas.openxmlformats.org/officeDocument/2006/relationships/slide" Target="slides/slide487.xml"/><Relationship Id="rId141" Type="http://schemas.openxmlformats.org/officeDocument/2006/relationships/slide" Target="slides/slide517.xml"/><Relationship Id="rId146" Type="http://schemas.openxmlformats.org/officeDocument/2006/relationships/slide" Target="slides/slide522.xml"/><Relationship Id="rId7" Type="http://schemas.openxmlformats.org/officeDocument/2006/relationships/slide" Target="slides/slide56.xml"/><Relationship Id="rId71" Type="http://schemas.openxmlformats.org/officeDocument/2006/relationships/slide" Target="slides/slide360.xml"/><Relationship Id="rId92" Type="http://schemas.openxmlformats.org/officeDocument/2006/relationships/slide" Target="slides/slide396.xml"/><Relationship Id="rId2" Type="http://schemas.openxmlformats.org/officeDocument/2006/relationships/slide" Target="slides/slide15.xml"/><Relationship Id="rId29" Type="http://schemas.openxmlformats.org/officeDocument/2006/relationships/slide" Target="slides/slide191.xml"/><Relationship Id="rId24" Type="http://schemas.openxmlformats.org/officeDocument/2006/relationships/slide" Target="slides/slide105.xml"/><Relationship Id="rId40" Type="http://schemas.openxmlformats.org/officeDocument/2006/relationships/slide" Target="slides/slide251.xml"/><Relationship Id="rId45" Type="http://schemas.openxmlformats.org/officeDocument/2006/relationships/slide" Target="slides/slide289.xml"/><Relationship Id="rId66" Type="http://schemas.openxmlformats.org/officeDocument/2006/relationships/slide" Target="slides/slide355.xml"/><Relationship Id="rId87" Type="http://schemas.openxmlformats.org/officeDocument/2006/relationships/slide" Target="slides/slide391.xml"/><Relationship Id="rId110" Type="http://schemas.openxmlformats.org/officeDocument/2006/relationships/slide" Target="slides/slide422.xml"/><Relationship Id="rId115" Type="http://schemas.openxmlformats.org/officeDocument/2006/relationships/slide" Target="slides/slide444.xml"/><Relationship Id="rId131" Type="http://schemas.openxmlformats.org/officeDocument/2006/relationships/slide" Target="slides/slide498.xml"/><Relationship Id="rId136" Type="http://schemas.openxmlformats.org/officeDocument/2006/relationships/slide" Target="slides/slide503.xml"/><Relationship Id="rId61" Type="http://schemas.openxmlformats.org/officeDocument/2006/relationships/slide" Target="slides/slide336.xml"/><Relationship Id="rId82" Type="http://schemas.openxmlformats.org/officeDocument/2006/relationships/slide" Target="slides/slide371.xml"/><Relationship Id="rId152" Type="http://schemas.openxmlformats.org/officeDocument/2006/relationships/slide" Target="slides/slide528.xml"/><Relationship Id="rId19" Type="http://schemas.openxmlformats.org/officeDocument/2006/relationships/slide" Target="slides/slide100.xml"/><Relationship Id="rId14" Type="http://schemas.openxmlformats.org/officeDocument/2006/relationships/slide" Target="slides/slide95.xml"/><Relationship Id="rId30" Type="http://schemas.openxmlformats.org/officeDocument/2006/relationships/slide" Target="slides/slide192.xml"/><Relationship Id="rId35" Type="http://schemas.openxmlformats.org/officeDocument/2006/relationships/slide" Target="slides/slide229.xml"/><Relationship Id="rId56" Type="http://schemas.openxmlformats.org/officeDocument/2006/relationships/slide" Target="slides/slide331.xml"/><Relationship Id="rId77" Type="http://schemas.openxmlformats.org/officeDocument/2006/relationships/slide" Target="slides/slide366.xml"/><Relationship Id="rId100" Type="http://schemas.openxmlformats.org/officeDocument/2006/relationships/slide" Target="slides/slide409.xml"/><Relationship Id="rId105" Type="http://schemas.openxmlformats.org/officeDocument/2006/relationships/slide" Target="slides/slide415.xml"/><Relationship Id="rId126" Type="http://schemas.openxmlformats.org/officeDocument/2006/relationships/slide" Target="slides/slide488.xml"/><Relationship Id="rId147" Type="http://schemas.openxmlformats.org/officeDocument/2006/relationships/slide" Target="slides/slide523.xml"/><Relationship Id="rId8" Type="http://schemas.openxmlformats.org/officeDocument/2006/relationships/slide" Target="slides/slide83.xml"/><Relationship Id="rId51" Type="http://schemas.openxmlformats.org/officeDocument/2006/relationships/slide" Target="slides/slide326.xml"/><Relationship Id="rId72" Type="http://schemas.openxmlformats.org/officeDocument/2006/relationships/slide" Target="slides/slide361.xml"/><Relationship Id="rId93" Type="http://schemas.openxmlformats.org/officeDocument/2006/relationships/slide" Target="slides/slide397.xml"/><Relationship Id="rId98" Type="http://schemas.openxmlformats.org/officeDocument/2006/relationships/slide" Target="slides/slide407.xml"/><Relationship Id="rId121" Type="http://schemas.openxmlformats.org/officeDocument/2006/relationships/slide" Target="slides/slide481.xml"/><Relationship Id="rId142" Type="http://schemas.openxmlformats.org/officeDocument/2006/relationships/slide" Target="slides/slide518.xml"/><Relationship Id="rId3" Type="http://schemas.openxmlformats.org/officeDocument/2006/relationships/slide" Target="slides/slide16.xml"/></Relationships>
</file>

<file path=ppt/charts/_rels/chart1.xml.rels><?xml version="1.0" encoding="UTF-8" standalone="yes"?>
<Relationships xmlns="http://schemas.openxmlformats.org/package/2006/relationships"><Relationship Id="rId1" Type="http://schemas.openxmlformats.org/officeDocument/2006/relationships/package" Target="../embeddings/Hoja_de_c_lculo_de_Microsoft_Excel1.xlsx"/></Relationships>
</file>

<file path=ppt/charts/_rels/chart2.xml.rels><?xml version="1.0" encoding="UTF-8" standalone="yes"?>
<Relationships xmlns="http://schemas.openxmlformats.org/package/2006/relationships"><Relationship Id="rId2" Type="http://schemas.openxmlformats.org/officeDocument/2006/relationships/package" Target="../embeddings/Hoja_de_c_lculo_de_Microsoft_Excel2.xlsx"/><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package" Target="../embeddings/Hoja_de_c_lculo_de_Microsoft_Excel3.xlsx"/><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2" Type="http://schemas.openxmlformats.org/officeDocument/2006/relationships/package" Target="../embeddings/Hoja_de_c_lculo_de_Microsoft_Excel4.xlsx"/><Relationship Id="rId1" Type="http://schemas.openxmlformats.org/officeDocument/2006/relationships/themeOverride" Target="../theme/themeOverride3.xml"/></Relationships>
</file>

<file path=ppt/charts/_rels/chart5.xml.rels><?xml version="1.0" encoding="UTF-8" standalone="yes"?>
<Relationships xmlns="http://schemas.openxmlformats.org/package/2006/relationships"><Relationship Id="rId1" Type="http://schemas.openxmlformats.org/officeDocument/2006/relationships/package" Target="../embeddings/Hoja_de_c_lculo_de_Microsoft_Excel8.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2691108595878"/>
          <c:y val="3.0719245262937945E-2"/>
          <c:w val="0.52248097619064859"/>
          <c:h val="0.75402462116807356"/>
        </c:manualLayout>
      </c:layout>
      <c:barChart>
        <c:barDir val="bar"/>
        <c:grouping val="clustered"/>
        <c:varyColors val="0"/>
        <c:ser>
          <c:idx val="0"/>
          <c:order val="0"/>
          <c:tx>
            <c:strRef>
              <c:f>Sheet1!$B$1</c:f>
              <c:strCache>
                <c:ptCount val="1"/>
                <c:pt idx="0">
                  <c:v>Business leaders who believe climate change is significant and an urgent priority</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Mining and Metals</c:v>
                </c:pt>
                <c:pt idx="1">
                  <c:v>Utilities</c:v>
                </c:pt>
                <c:pt idx="2">
                  <c:v>Industrial Engineering</c:v>
                </c:pt>
                <c:pt idx="3">
                  <c:v>Communications</c:v>
                </c:pt>
                <c:pt idx="4">
                  <c:v>Infrastructure, Travel and Transport</c:v>
                </c:pt>
                <c:pt idx="5">
                  <c:v>Support Services</c:v>
                </c:pt>
                <c:pt idx="6">
                  <c:v>Energy</c:v>
                </c:pt>
                <c:pt idx="7">
                  <c:v>Chemicals</c:v>
                </c:pt>
                <c:pt idx="8">
                  <c:v>Consumer Goods and Services</c:v>
                </c:pt>
                <c:pt idx="9">
                  <c:v>Financial Services</c:v>
                </c:pt>
                <c:pt idx="10">
                  <c:v>Healthcare and Pharma</c:v>
                </c:pt>
                <c:pt idx="11">
                  <c:v>Electronics and High Tech</c:v>
                </c:pt>
              </c:strCache>
            </c:strRef>
          </c:cat>
          <c:val>
            <c:numRef>
              <c:f>Sheet1!$B$2:$B$13</c:f>
              <c:numCache>
                <c:formatCode>0%</c:formatCode>
                <c:ptCount val="12"/>
                <c:pt idx="0">
                  <c:v>1</c:v>
                </c:pt>
                <c:pt idx="1">
                  <c:v>0.9700000000000002</c:v>
                </c:pt>
                <c:pt idx="2">
                  <c:v>0.96000000000000063</c:v>
                </c:pt>
                <c:pt idx="3">
                  <c:v>0.95000000000000062</c:v>
                </c:pt>
                <c:pt idx="4">
                  <c:v>0.93</c:v>
                </c:pt>
                <c:pt idx="5">
                  <c:v>0.93</c:v>
                </c:pt>
                <c:pt idx="6">
                  <c:v>0.92</c:v>
                </c:pt>
                <c:pt idx="7">
                  <c:v>0.9</c:v>
                </c:pt>
                <c:pt idx="8">
                  <c:v>0.9</c:v>
                </c:pt>
                <c:pt idx="9">
                  <c:v>0.88000000000000056</c:v>
                </c:pt>
                <c:pt idx="10">
                  <c:v>0.86000000000000065</c:v>
                </c:pt>
                <c:pt idx="11">
                  <c:v>0.82000000000000062</c:v>
                </c:pt>
              </c:numCache>
            </c:numRef>
          </c:val>
        </c:ser>
        <c:ser>
          <c:idx val="1"/>
          <c:order val="1"/>
          <c:tx>
            <c:strRef>
              <c:f>Sheet1!$C$1</c:f>
              <c:strCache>
                <c:ptCount val="1"/>
                <c:pt idx="0">
                  <c:v>Business leaders who feel sufficient efforts are being made in their industry to restrict global warming to less than 2 degree Celsius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Mining and Metals</c:v>
                </c:pt>
                <c:pt idx="1">
                  <c:v>Utilities</c:v>
                </c:pt>
                <c:pt idx="2">
                  <c:v>Industrial Engineering</c:v>
                </c:pt>
                <c:pt idx="3">
                  <c:v>Communications</c:v>
                </c:pt>
                <c:pt idx="4">
                  <c:v>Infrastructure, Travel and Transport</c:v>
                </c:pt>
                <c:pt idx="5">
                  <c:v>Support Services</c:v>
                </c:pt>
                <c:pt idx="6">
                  <c:v>Energy</c:v>
                </c:pt>
                <c:pt idx="7">
                  <c:v>Chemicals</c:v>
                </c:pt>
                <c:pt idx="8">
                  <c:v>Consumer Goods and Services</c:v>
                </c:pt>
                <c:pt idx="9">
                  <c:v>Financial Services</c:v>
                </c:pt>
                <c:pt idx="10">
                  <c:v>Healthcare and Pharma</c:v>
                </c:pt>
                <c:pt idx="11">
                  <c:v>Electronics and High Tech</c:v>
                </c:pt>
              </c:strCache>
            </c:strRef>
          </c:cat>
          <c:val>
            <c:numRef>
              <c:f>Sheet1!$C$2:$C$13</c:f>
              <c:numCache>
                <c:formatCode>0%</c:formatCode>
                <c:ptCount val="12"/>
                <c:pt idx="0">
                  <c:v>0.35000000000000031</c:v>
                </c:pt>
                <c:pt idx="1">
                  <c:v>0.44000000000000028</c:v>
                </c:pt>
                <c:pt idx="2">
                  <c:v>0.53</c:v>
                </c:pt>
                <c:pt idx="3">
                  <c:v>0.5</c:v>
                </c:pt>
                <c:pt idx="4">
                  <c:v>0.30000000000000032</c:v>
                </c:pt>
                <c:pt idx="5">
                  <c:v>0.12000000000000002</c:v>
                </c:pt>
                <c:pt idx="6">
                  <c:v>0.26</c:v>
                </c:pt>
                <c:pt idx="7">
                  <c:v>0.29000000000000031</c:v>
                </c:pt>
                <c:pt idx="8">
                  <c:v>0.38000000000000045</c:v>
                </c:pt>
                <c:pt idx="9">
                  <c:v>0.25</c:v>
                </c:pt>
                <c:pt idx="10">
                  <c:v>0.49000000000000032</c:v>
                </c:pt>
                <c:pt idx="11">
                  <c:v>0.38000000000000045</c:v>
                </c:pt>
              </c:numCache>
            </c:numRef>
          </c:val>
        </c:ser>
        <c:dLbls>
          <c:showLegendKey val="0"/>
          <c:showVal val="0"/>
          <c:showCatName val="0"/>
          <c:showSerName val="0"/>
          <c:showPercent val="0"/>
          <c:showBubbleSize val="0"/>
        </c:dLbls>
        <c:gapWidth val="182"/>
        <c:axId val="489197080"/>
        <c:axId val="489195904"/>
      </c:barChart>
      <c:catAx>
        <c:axId val="4891970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89195904"/>
        <c:crosses val="autoZero"/>
        <c:auto val="1"/>
        <c:lblAlgn val="ctr"/>
        <c:lblOffset val="100"/>
        <c:noMultiLvlLbl val="0"/>
      </c:catAx>
      <c:valAx>
        <c:axId val="489195904"/>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89197080"/>
        <c:crosses val="autoZero"/>
        <c:crossBetween val="between"/>
      </c:valAx>
      <c:spPr>
        <a:noFill/>
        <a:ln>
          <a:noFill/>
        </a:ln>
        <a:effectLst/>
      </c:spPr>
    </c:plotArea>
    <c:legend>
      <c:legendPos val="b"/>
      <c:legendEntry>
        <c:idx val="1"/>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3.0502726227610327E-2"/>
          <c:y val="0.8679379460081833"/>
          <c:w val="0.93642929218260662"/>
          <c:h val="0.12733601625905777"/>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tx>
        <c:rich>
          <a:bodyPr rot="0"/>
          <a:lstStyle/>
          <a:p>
            <a:pPr lvl="0"/>
            <a:endParaRPr lang="en-US"/>
          </a:p>
        </c:rich>
      </c:tx>
      <c:overlay val="1"/>
    </c:title>
    <c:autoTitleDeleted val="0"/>
    <c:plotArea>
      <c:layout>
        <c:manualLayout>
          <c:layoutTarget val="inner"/>
          <c:xMode val="edge"/>
          <c:yMode val="edge"/>
          <c:x val="5.0000000000000062E-3"/>
          <c:y val="5.0000000000000062E-3"/>
          <c:w val="1"/>
          <c:h val="1"/>
        </c:manualLayout>
      </c:layout>
      <c:pieChart>
        <c:varyColors val="0"/>
        <c:ser>
          <c:idx val="0"/>
          <c:order val="0"/>
          <c:tx>
            <c:strRef>
              <c:f>Sheet1!$A$2</c:f>
              <c:strCache>
                <c:ptCount val="1"/>
                <c:pt idx="0">
                  <c:v>Region 1</c:v>
                </c:pt>
              </c:strCache>
            </c:strRef>
          </c:tx>
          <c:spPr>
            <a:solidFill>
              <a:srgbClr val="C4C4C4"/>
            </a:solidFill>
            <a:ln w="12700" cap="flat">
              <a:noFill/>
              <a:miter lim="400000"/>
            </a:ln>
            <a:effectLst/>
          </c:spPr>
          <c:dPt>
            <c:idx val="1"/>
            <c:bubble3D val="0"/>
            <c:spPr>
              <a:solidFill>
                <a:schemeClr val="accent2"/>
              </a:solidFill>
              <a:ln w="12700" cap="flat">
                <a:noFill/>
                <a:miter lim="400000"/>
              </a:ln>
              <a:effectLst/>
            </c:spPr>
          </c:dPt>
          <c:cat>
            <c:strRef>
              <c:f>Sheet1!$B$1:$C$1</c:f>
              <c:strCache>
                <c:ptCount val="2"/>
                <c:pt idx="0">
                  <c:v>2013</c:v>
                </c:pt>
                <c:pt idx="1">
                  <c:v>2014</c:v>
                </c:pt>
              </c:strCache>
            </c:strRef>
          </c:cat>
          <c:val>
            <c:numRef>
              <c:f>Sheet1!$B$2:$C$2</c:f>
              <c:numCache>
                <c:formatCode>General</c:formatCode>
                <c:ptCount val="2"/>
                <c:pt idx="0">
                  <c:v>23</c:v>
                </c:pt>
                <c:pt idx="1">
                  <c:v>77</c:v>
                </c:pt>
              </c:numCache>
            </c:numRef>
          </c:val>
        </c:ser>
        <c:dLbls>
          <c:showLegendKey val="0"/>
          <c:showVal val="0"/>
          <c:showCatName val="0"/>
          <c:showSerName val="0"/>
          <c:showPercent val="0"/>
          <c:showBubbleSize val="0"/>
          <c:showLeaderLines val="1"/>
        </c:dLbls>
        <c:firstSliceAng val="0"/>
      </c:pieChart>
      <c:spPr>
        <a:noFill/>
        <a:ln w="12700" cap="flat">
          <a:noFill/>
          <a:miter lim="400000"/>
        </a:ln>
        <a:effectLst/>
      </c:spPr>
    </c:plotArea>
    <c:plotVisOnly val="1"/>
    <c:dispBlanksAs val="zero"/>
    <c:showDLblsOverMax val="1"/>
  </c:chart>
  <c:spPr>
    <a:noFill/>
    <a:ln>
      <a:noFill/>
    </a:ln>
    <a:effectLst/>
  </c:sp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tx>
        <c:rich>
          <a:bodyPr rot="0"/>
          <a:lstStyle/>
          <a:p>
            <a:pPr lvl="0"/>
            <a:endParaRPr lang="en-US"/>
          </a:p>
        </c:rich>
      </c:tx>
      <c:overlay val="1"/>
    </c:title>
    <c:autoTitleDeleted val="0"/>
    <c:plotArea>
      <c:layout>
        <c:manualLayout>
          <c:layoutTarget val="inner"/>
          <c:xMode val="edge"/>
          <c:yMode val="edge"/>
          <c:x val="5.0000000000000062E-3"/>
          <c:y val="5.0000000000000062E-3"/>
          <c:w val="1"/>
          <c:h val="1"/>
        </c:manualLayout>
      </c:layout>
      <c:pieChart>
        <c:varyColors val="0"/>
        <c:ser>
          <c:idx val="0"/>
          <c:order val="0"/>
          <c:tx>
            <c:strRef>
              <c:f>Sheet1!$A$2</c:f>
              <c:strCache>
                <c:ptCount val="1"/>
                <c:pt idx="0">
                  <c:v>Region 1</c:v>
                </c:pt>
              </c:strCache>
            </c:strRef>
          </c:tx>
          <c:spPr>
            <a:solidFill>
              <a:srgbClr val="C4C4C4"/>
            </a:solidFill>
            <a:ln w="12700" cap="flat">
              <a:noFill/>
              <a:miter lim="400000"/>
            </a:ln>
            <a:effectLst/>
          </c:spPr>
          <c:dPt>
            <c:idx val="1"/>
            <c:bubble3D val="0"/>
            <c:spPr>
              <a:solidFill>
                <a:schemeClr val="accent6"/>
              </a:solidFill>
              <a:ln w="12700" cap="flat">
                <a:noFill/>
                <a:miter lim="400000"/>
              </a:ln>
              <a:effectLst/>
            </c:spPr>
          </c:dPt>
          <c:cat>
            <c:strRef>
              <c:f>Sheet1!$B$1:$C$1</c:f>
              <c:strCache>
                <c:ptCount val="2"/>
                <c:pt idx="0">
                  <c:v>2013</c:v>
                </c:pt>
                <c:pt idx="1">
                  <c:v>2014</c:v>
                </c:pt>
              </c:strCache>
            </c:strRef>
          </c:cat>
          <c:val>
            <c:numRef>
              <c:f>Sheet1!$B$2:$C$2</c:f>
              <c:numCache>
                <c:formatCode>General</c:formatCode>
                <c:ptCount val="2"/>
                <c:pt idx="0">
                  <c:v>26</c:v>
                </c:pt>
                <c:pt idx="1">
                  <c:v>74</c:v>
                </c:pt>
              </c:numCache>
            </c:numRef>
          </c:val>
        </c:ser>
        <c:dLbls>
          <c:showLegendKey val="0"/>
          <c:showVal val="0"/>
          <c:showCatName val="0"/>
          <c:showSerName val="0"/>
          <c:showPercent val="0"/>
          <c:showBubbleSize val="0"/>
          <c:showLeaderLines val="1"/>
        </c:dLbls>
        <c:firstSliceAng val="0"/>
      </c:pieChart>
      <c:spPr>
        <a:noFill/>
        <a:ln w="12700" cap="flat">
          <a:noFill/>
          <a:miter lim="400000"/>
        </a:ln>
        <a:effectLst/>
      </c:spPr>
    </c:plotArea>
    <c:plotVisOnly val="1"/>
    <c:dispBlanksAs val="zero"/>
    <c:showDLblsOverMax val="1"/>
  </c:chart>
  <c:spPr>
    <a:noFill/>
    <a:ln>
      <a:noFill/>
    </a:ln>
    <a:effectLst/>
  </c:sp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tx>
        <c:rich>
          <a:bodyPr rot="0"/>
          <a:lstStyle/>
          <a:p>
            <a:pPr lvl="0"/>
            <a:endParaRPr lang="en-US"/>
          </a:p>
        </c:rich>
      </c:tx>
      <c:overlay val="1"/>
    </c:title>
    <c:autoTitleDeleted val="0"/>
    <c:plotArea>
      <c:layout>
        <c:manualLayout>
          <c:layoutTarget val="inner"/>
          <c:xMode val="edge"/>
          <c:yMode val="edge"/>
          <c:x val="5.0000000000000062E-3"/>
          <c:y val="5.0000000000000062E-3"/>
          <c:w val="1"/>
          <c:h val="1"/>
        </c:manualLayout>
      </c:layout>
      <c:pieChart>
        <c:varyColors val="0"/>
        <c:ser>
          <c:idx val="0"/>
          <c:order val="0"/>
          <c:tx>
            <c:strRef>
              <c:f>Sheet1!$A$2</c:f>
              <c:strCache>
                <c:ptCount val="1"/>
                <c:pt idx="0">
                  <c:v>Region 1</c:v>
                </c:pt>
              </c:strCache>
            </c:strRef>
          </c:tx>
          <c:spPr>
            <a:solidFill>
              <a:srgbClr val="C4C4C4"/>
            </a:solidFill>
            <a:ln w="12700" cap="flat">
              <a:noFill/>
              <a:miter lim="400000"/>
            </a:ln>
            <a:effectLst/>
          </c:spPr>
          <c:dPt>
            <c:idx val="1"/>
            <c:bubble3D val="0"/>
            <c:spPr>
              <a:solidFill>
                <a:schemeClr val="accent1"/>
              </a:solidFill>
              <a:ln w="12700" cap="flat">
                <a:noFill/>
                <a:miter lim="400000"/>
              </a:ln>
              <a:effectLst/>
            </c:spPr>
          </c:dPt>
          <c:cat>
            <c:strRef>
              <c:f>Sheet1!$B$1:$C$1</c:f>
              <c:strCache>
                <c:ptCount val="2"/>
                <c:pt idx="0">
                  <c:v>2013</c:v>
                </c:pt>
                <c:pt idx="1">
                  <c:v>2014</c:v>
                </c:pt>
              </c:strCache>
            </c:strRef>
          </c:cat>
          <c:val>
            <c:numRef>
              <c:f>Sheet1!$B$2:$C$2</c:f>
              <c:numCache>
                <c:formatCode>General</c:formatCode>
                <c:ptCount val="2"/>
                <c:pt idx="0">
                  <c:v>20</c:v>
                </c:pt>
                <c:pt idx="1">
                  <c:v>80</c:v>
                </c:pt>
              </c:numCache>
            </c:numRef>
          </c:val>
        </c:ser>
        <c:dLbls>
          <c:showLegendKey val="0"/>
          <c:showVal val="0"/>
          <c:showCatName val="0"/>
          <c:showSerName val="0"/>
          <c:showPercent val="0"/>
          <c:showBubbleSize val="0"/>
          <c:showLeaderLines val="1"/>
        </c:dLbls>
        <c:firstSliceAng val="0"/>
      </c:pieChart>
      <c:spPr>
        <a:noFill/>
        <a:ln w="12700" cap="flat">
          <a:noFill/>
          <a:miter lim="400000"/>
        </a:ln>
        <a:effectLst/>
      </c:spPr>
    </c:plotArea>
    <c:plotVisOnly val="1"/>
    <c:dispBlanksAs val="zero"/>
    <c:showDLblsOverMax val="1"/>
  </c:chart>
  <c:spPr>
    <a:noFill/>
    <a:ln>
      <a:noFill/>
    </a:ln>
    <a:effectLst/>
  </c:sp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GB" dirty="0" smtClean="0"/>
              <a:t>Weight Distribution</a:t>
            </a:r>
            <a:endParaRPr lang="en-GB" dirty="0"/>
          </a:p>
        </c:rich>
      </c:tx>
      <c:overlay val="0"/>
    </c:title>
    <c:autoTitleDeleted val="0"/>
    <c:plotArea>
      <c:layout/>
      <c:pieChart>
        <c:varyColors val="1"/>
        <c:ser>
          <c:idx val="0"/>
          <c:order val="0"/>
          <c:tx>
            <c:strRef>
              <c:f>Sheet1!$B$1</c:f>
              <c:strCache>
                <c:ptCount val="1"/>
                <c:pt idx="0">
                  <c:v>Weight</c:v>
                </c:pt>
              </c:strCache>
            </c:strRef>
          </c:tx>
          <c:explosion val="25"/>
          <c:cat>
            <c:strRef>
              <c:f>Sheet1!$A$2:$A$8</c:f>
              <c:strCache>
                <c:ptCount val="7"/>
                <c:pt idx="0">
                  <c:v>Financial Risk v Return</c:v>
                </c:pt>
                <c:pt idx="1">
                  <c:v>Strategic Fit</c:v>
                </c:pt>
                <c:pt idx="2">
                  <c:v>Product</c:v>
                </c:pt>
                <c:pt idx="3">
                  <c:v>Market  Attractiveness</c:v>
                </c:pt>
                <c:pt idx="4">
                  <c:v>Technology Adoption Life Cycle</c:v>
                </c:pt>
                <c:pt idx="5">
                  <c:v>Synergies</c:v>
                </c:pt>
                <c:pt idx="6">
                  <c:v>Technical Feasibility</c:v>
                </c:pt>
              </c:strCache>
            </c:strRef>
          </c:cat>
          <c:val>
            <c:numRef>
              <c:f>Sheet1!$B$2:$B$8</c:f>
              <c:numCache>
                <c:formatCode>General</c:formatCode>
                <c:ptCount val="7"/>
                <c:pt idx="0">
                  <c:v>0.2</c:v>
                </c:pt>
                <c:pt idx="1">
                  <c:v>0.2</c:v>
                </c:pt>
                <c:pt idx="2">
                  <c:v>0.1</c:v>
                </c:pt>
                <c:pt idx="3">
                  <c:v>0.2</c:v>
                </c:pt>
                <c:pt idx="4">
                  <c:v>0.1</c:v>
                </c:pt>
                <c:pt idx="5">
                  <c:v>0.1</c:v>
                </c:pt>
                <c:pt idx="6">
                  <c:v>0.1</c:v>
                </c:pt>
              </c:numCache>
            </c:numRef>
          </c:val>
        </c:ser>
        <c:dLbls>
          <c:showLegendKey val="0"/>
          <c:showVal val="0"/>
          <c:showCatName val="0"/>
          <c:showSerName val="0"/>
          <c:showPercent val="0"/>
          <c:showBubbleSize val="0"/>
          <c:showLeaderLines val="1"/>
        </c:dLbls>
        <c:firstSliceAng val="0"/>
      </c:pieChart>
    </c:plotArea>
    <c:legend>
      <c:legendPos val="r"/>
      <c:overlay val="0"/>
      <c:txPr>
        <a:bodyPr/>
        <a:lstStyle/>
        <a:p>
          <a:pPr>
            <a:defRPr sz="1400"/>
          </a:pPr>
          <a:endParaRPr lang="en-US"/>
        </a:p>
      </c:txPr>
    </c:legend>
    <c:plotVisOnly val="1"/>
    <c:dispBlanksAs val="zero"/>
    <c:showDLblsOverMax val="0"/>
  </c:chart>
  <c:txPr>
    <a:bodyPr/>
    <a:lstStyle/>
    <a:p>
      <a:pPr>
        <a:defRPr sz="1800"/>
      </a:pPr>
      <a:endParaRPr lang="en-US"/>
    </a:p>
  </c:txPr>
  <c:externalData r:id="rId1">
    <c:autoUpdate val="0"/>
  </c:externalData>
</c:chartSpace>
</file>

<file path=ppt/diagrams/_rels/data1.xml.rels><?xml version="1.0" encoding="UTF-8" standalone="yes"?>
<Relationships xmlns="http://schemas.openxmlformats.org/package/2006/relationships"><Relationship Id="rId1" Type="http://schemas.openxmlformats.org/officeDocument/2006/relationships/image" Target="../media/image8.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8.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8">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9">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1#10">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6">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6">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B00B82-86D2-4C6D-AA34-4C9EB4DFA5C8}" type="doc">
      <dgm:prSet loTypeId="urn:microsoft.com/office/officeart/2009/3/layout/SnapshotPictureList" loCatId="picture" qsTypeId="urn:microsoft.com/office/officeart/2005/8/quickstyle/simple1" qsCatId="simple" csTypeId="urn:microsoft.com/office/officeart/2005/8/colors/accent1_2" csCatId="accent1" phldr="1"/>
      <dgm:spPr/>
      <dgm:t>
        <a:bodyPr/>
        <a:lstStyle/>
        <a:p>
          <a:endParaRPr lang="en-US"/>
        </a:p>
      </dgm:t>
    </dgm:pt>
    <dgm:pt modelId="{80141B3F-64E6-47F0-872F-84B5D4F6266F}">
      <dgm:prSet phldrT="[Text]" custT="1"/>
      <dgm:spPr/>
      <dgm:t>
        <a:bodyPr/>
        <a:lstStyle/>
        <a:p>
          <a:r>
            <a:rPr lang="en-US" sz="1600" dirty="0" smtClean="0"/>
            <a:t>Mónica González</a:t>
          </a:r>
          <a:endParaRPr lang="en-US" sz="1600" dirty="0"/>
        </a:p>
      </dgm:t>
    </dgm:pt>
    <dgm:pt modelId="{BB683EE0-E37F-4EEE-A8A5-C2C5CE55B451}" type="sibTrans" cxnId="{262EACE5-F804-4F92-99CE-0AF85C4B3A54}">
      <dgm:prSet/>
      <dgm:spPr/>
      <dgm:t>
        <a:bodyPr/>
        <a:lstStyle/>
        <a:p>
          <a:endParaRPr lang="en-US"/>
        </a:p>
      </dgm:t>
    </dgm:pt>
    <dgm:pt modelId="{80D992B3-212B-4B84-8DF0-102A721347D4}" type="parTrans" cxnId="{262EACE5-F804-4F92-99CE-0AF85C4B3A54}">
      <dgm:prSet/>
      <dgm:spPr/>
      <dgm:t>
        <a:bodyPr/>
        <a:lstStyle/>
        <a:p>
          <a:endParaRPr lang="en-US"/>
        </a:p>
      </dgm:t>
    </dgm:pt>
    <dgm:pt modelId="{854642C0-7396-4D8B-BFCE-84CEC154AC68}" type="pres">
      <dgm:prSet presAssocID="{17B00B82-86D2-4C6D-AA34-4C9EB4DFA5C8}" presName="Name0" presStyleCnt="0">
        <dgm:presLayoutVars>
          <dgm:chMax/>
          <dgm:chPref/>
          <dgm:dir/>
          <dgm:animLvl val="lvl"/>
        </dgm:presLayoutVars>
      </dgm:prSet>
      <dgm:spPr/>
      <dgm:t>
        <a:bodyPr/>
        <a:lstStyle/>
        <a:p>
          <a:endParaRPr lang="en-US"/>
        </a:p>
      </dgm:t>
    </dgm:pt>
    <dgm:pt modelId="{2FBD2D8B-3968-4987-A44C-472FD7A21CDA}" type="pres">
      <dgm:prSet presAssocID="{80141B3F-64E6-47F0-872F-84B5D4F6266F}" presName="composite" presStyleCnt="0"/>
      <dgm:spPr/>
    </dgm:pt>
    <dgm:pt modelId="{08D84FD4-7DF5-4EB4-8AD8-B2CDC767CA93}" type="pres">
      <dgm:prSet presAssocID="{80141B3F-64E6-47F0-872F-84B5D4F6266F}" presName="ParentAccentShape" presStyleLbl="trBgShp" presStyleIdx="0" presStyleCnt="1" custLinFactNeighborX="1906" custLinFactNeighborY="6035"/>
      <dgm:spPr/>
    </dgm:pt>
    <dgm:pt modelId="{1066BD38-9009-44E4-968B-3A1186398FA2}" type="pres">
      <dgm:prSet presAssocID="{80141B3F-64E6-47F0-872F-84B5D4F6266F}" presName="ParentText" presStyleLbl="revTx" presStyleIdx="0" presStyleCnt="2" custLinFactNeighborX="2396" custLinFactNeighborY="90497">
        <dgm:presLayoutVars>
          <dgm:chMax val="1"/>
          <dgm:chPref val="1"/>
          <dgm:bulletEnabled val="1"/>
        </dgm:presLayoutVars>
      </dgm:prSet>
      <dgm:spPr/>
      <dgm:t>
        <a:bodyPr/>
        <a:lstStyle/>
        <a:p>
          <a:endParaRPr lang="en-US"/>
        </a:p>
      </dgm:t>
    </dgm:pt>
    <dgm:pt modelId="{38BC65A6-9E1A-47FE-893A-4C79403AB3A0}" type="pres">
      <dgm:prSet presAssocID="{80141B3F-64E6-47F0-872F-84B5D4F6266F}" presName="ChildText" presStyleLbl="revTx" presStyleIdx="1" presStyleCnt="2" custScaleY="20032">
        <dgm:presLayoutVars>
          <dgm:chMax val="0"/>
          <dgm:chPref val="0"/>
        </dgm:presLayoutVars>
      </dgm:prSet>
      <dgm:spPr/>
      <dgm:t>
        <a:bodyPr/>
        <a:lstStyle/>
        <a:p>
          <a:endParaRPr lang="en-US"/>
        </a:p>
      </dgm:t>
    </dgm:pt>
    <dgm:pt modelId="{E4850D0E-539F-4D01-9A39-7869CFA4620A}" type="pres">
      <dgm:prSet presAssocID="{80141B3F-64E6-47F0-872F-84B5D4F6266F}" presName="ChildAccentShape" presStyleLbl="trBgShp" presStyleIdx="0" presStyleCnt="1"/>
      <dgm:spPr/>
    </dgm:pt>
    <dgm:pt modelId="{066E4C04-97A2-490C-B41F-967D89E8CA33}" type="pres">
      <dgm:prSet presAssocID="{80141B3F-64E6-47F0-872F-84B5D4F6266F}" presName="Image" presStyleLbl="alignImgPlace1" presStyleIdx="0" presStyleCnt="1" custScaleX="63024" custScaleY="122421" custLinFactNeighborX="15633" custLinFactNeighborY="-799"/>
      <dgm:spPr>
        <a:blipFill rotWithShape="0">
          <a:blip xmlns:r="http://schemas.openxmlformats.org/officeDocument/2006/relationships" r:embed="rId1"/>
          <a:stretch>
            <a:fillRect/>
          </a:stretch>
        </a:blipFill>
      </dgm:spPr>
      <dgm:t>
        <a:bodyPr/>
        <a:lstStyle/>
        <a:p>
          <a:endParaRPr lang="es-ES"/>
        </a:p>
      </dgm:t>
    </dgm:pt>
  </dgm:ptLst>
  <dgm:cxnLst>
    <dgm:cxn modelId="{CB558C6F-AFE4-4E39-89E6-22CC72AEE1A1}" type="presOf" srcId="{80141B3F-64E6-47F0-872F-84B5D4F6266F}" destId="{1066BD38-9009-44E4-968B-3A1186398FA2}" srcOrd="0" destOrd="0" presId="urn:microsoft.com/office/officeart/2009/3/layout/SnapshotPictureList"/>
    <dgm:cxn modelId="{262EACE5-F804-4F92-99CE-0AF85C4B3A54}" srcId="{17B00B82-86D2-4C6D-AA34-4C9EB4DFA5C8}" destId="{80141B3F-64E6-47F0-872F-84B5D4F6266F}" srcOrd="0" destOrd="0" parTransId="{80D992B3-212B-4B84-8DF0-102A721347D4}" sibTransId="{BB683EE0-E37F-4EEE-A8A5-C2C5CE55B451}"/>
    <dgm:cxn modelId="{EA559B81-28A5-4011-A6E3-21A67B18B868}" type="presOf" srcId="{17B00B82-86D2-4C6D-AA34-4C9EB4DFA5C8}" destId="{854642C0-7396-4D8B-BFCE-84CEC154AC68}" srcOrd="0" destOrd="0" presId="urn:microsoft.com/office/officeart/2009/3/layout/SnapshotPictureList"/>
    <dgm:cxn modelId="{6347475B-4CA8-4839-AF69-9C9295FCC6BD}" type="presParOf" srcId="{854642C0-7396-4D8B-BFCE-84CEC154AC68}" destId="{2FBD2D8B-3968-4987-A44C-472FD7A21CDA}" srcOrd="0" destOrd="0" presId="urn:microsoft.com/office/officeart/2009/3/layout/SnapshotPictureList"/>
    <dgm:cxn modelId="{B1A42D2F-1A3E-4752-AFA6-C673C8D03C6E}" type="presParOf" srcId="{2FBD2D8B-3968-4987-A44C-472FD7A21CDA}" destId="{08D84FD4-7DF5-4EB4-8AD8-B2CDC767CA93}" srcOrd="0" destOrd="0" presId="urn:microsoft.com/office/officeart/2009/3/layout/SnapshotPictureList"/>
    <dgm:cxn modelId="{B02D6DA7-3A7E-43B1-AE67-1BD854BB507B}" type="presParOf" srcId="{2FBD2D8B-3968-4987-A44C-472FD7A21CDA}" destId="{1066BD38-9009-44E4-968B-3A1186398FA2}" srcOrd="1" destOrd="0" presId="urn:microsoft.com/office/officeart/2009/3/layout/SnapshotPictureList"/>
    <dgm:cxn modelId="{794D8422-3140-498B-9C76-6F5DBE8B815F}" type="presParOf" srcId="{2FBD2D8B-3968-4987-A44C-472FD7A21CDA}" destId="{38BC65A6-9E1A-47FE-893A-4C79403AB3A0}" srcOrd="2" destOrd="0" presId="urn:microsoft.com/office/officeart/2009/3/layout/SnapshotPictureList"/>
    <dgm:cxn modelId="{13D60C82-9EA9-499E-97C7-A58B241384B8}" type="presParOf" srcId="{2FBD2D8B-3968-4987-A44C-472FD7A21CDA}" destId="{E4850D0E-539F-4D01-9A39-7869CFA4620A}" srcOrd="3" destOrd="0" presId="urn:microsoft.com/office/officeart/2009/3/layout/SnapshotPictureList"/>
    <dgm:cxn modelId="{3D511D1D-FB6D-45C0-8914-BB781D6408B9}" type="presParOf" srcId="{2FBD2D8B-3968-4987-A44C-472FD7A21CDA}" destId="{066E4C04-97A2-490C-B41F-967D89E8CA33}" srcOrd="4" destOrd="0" presId="urn:microsoft.com/office/officeart/2009/3/layout/Snapshot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8EB64FF-3C8D-634B-857C-ADAB1C1901E4}" type="doc">
      <dgm:prSet loTypeId="urn:microsoft.com/office/officeart/2005/8/layout/vList5" loCatId="" qsTypeId="urn:microsoft.com/office/officeart/2005/8/quickstyle/simple4" qsCatId="simple" csTypeId="urn:microsoft.com/office/officeart/2005/8/colors/colorful1#8" csCatId="colorful" phldr="1"/>
      <dgm:spPr/>
      <dgm:t>
        <a:bodyPr/>
        <a:lstStyle/>
        <a:p>
          <a:endParaRPr lang="en-US"/>
        </a:p>
      </dgm:t>
    </dgm:pt>
    <dgm:pt modelId="{5FA28596-F87D-9147-95D2-B432F21EBC9E}">
      <dgm:prSet phldrT="[Text]"/>
      <dgm:spPr/>
      <dgm:t>
        <a:bodyPr/>
        <a:lstStyle/>
        <a:p>
          <a:r>
            <a:rPr lang="en-US" dirty="0" smtClean="0"/>
            <a:t>Level 2</a:t>
          </a:r>
          <a:endParaRPr lang="en-US" dirty="0"/>
        </a:p>
      </dgm:t>
    </dgm:pt>
    <dgm:pt modelId="{22722850-D2E2-614B-A1DC-8BDA7CD66A17}" type="parTrans" cxnId="{58E3F190-C8FC-7A46-81F0-5DFE84B38E15}">
      <dgm:prSet/>
      <dgm:spPr/>
      <dgm:t>
        <a:bodyPr/>
        <a:lstStyle/>
        <a:p>
          <a:endParaRPr lang="en-US"/>
        </a:p>
      </dgm:t>
    </dgm:pt>
    <dgm:pt modelId="{A9D56D4B-F310-434B-86E9-CD77B53F7EE2}" type="sibTrans" cxnId="{58E3F190-C8FC-7A46-81F0-5DFE84B38E15}">
      <dgm:prSet/>
      <dgm:spPr/>
      <dgm:t>
        <a:bodyPr/>
        <a:lstStyle/>
        <a:p>
          <a:endParaRPr lang="en-US"/>
        </a:p>
      </dgm:t>
    </dgm:pt>
    <dgm:pt modelId="{89595E25-348B-804A-B4FE-0558D341BF8C}">
      <dgm:prSet phldrT="[Text]"/>
      <dgm:spPr/>
      <dgm:t>
        <a:bodyPr/>
        <a:lstStyle/>
        <a:p>
          <a:r>
            <a:rPr lang="en-US" b="1" dirty="0" smtClean="0"/>
            <a:t>Provisional</a:t>
          </a:r>
          <a:endParaRPr lang="en-US" b="1" dirty="0"/>
        </a:p>
      </dgm:t>
    </dgm:pt>
    <dgm:pt modelId="{FCBF19EA-6200-3A45-BB39-E6E8B3D3587C}" type="parTrans" cxnId="{708E974E-9E97-6E44-BEE5-019CD56B7142}">
      <dgm:prSet/>
      <dgm:spPr/>
      <dgm:t>
        <a:bodyPr/>
        <a:lstStyle/>
        <a:p>
          <a:endParaRPr lang="en-US"/>
        </a:p>
      </dgm:t>
    </dgm:pt>
    <dgm:pt modelId="{76C54E03-F51A-5440-96B3-DD958D65E572}" type="sibTrans" cxnId="{708E974E-9E97-6E44-BEE5-019CD56B7142}">
      <dgm:prSet/>
      <dgm:spPr/>
      <dgm:t>
        <a:bodyPr/>
        <a:lstStyle/>
        <a:p>
          <a:endParaRPr lang="en-US"/>
        </a:p>
      </dgm:t>
    </dgm:pt>
    <dgm:pt modelId="{BCD2CB6C-CFA8-CC43-B44D-1061E8E17731}">
      <dgm:prSet phldrT="[Text]"/>
      <dgm:spPr/>
      <dgm:t>
        <a:bodyPr/>
        <a:lstStyle/>
        <a:p>
          <a:r>
            <a:rPr lang="en-US" dirty="0" smtClean="0"/>
            <a:t>The organization is aware of some competency demonstrated in sustainable practice.</a:t>
          </a:r>
          <a:endParaRPr lang="en-US" dirty="0"/>
        </a:p>
      </dgm:t>
    </dgm:pt>
    <dgm:pt modelId="{611A1EC5-A5D2-0144-93AE-33400BFD76BD}" type="parTrans" cxnId="{C018A9C4-4134-A247-8FC2-899C2DF90339}">
      <dgm:prSet/>
      <dgm:spPr/>
      <dgm:t>
        <a:bodyPr/>
        <a:lstStyle/>
        <a:p>
          <a:endParaRPr lang="en-US"/>
        </a:p>
      </dgm:t>
    </dgm:pt>
    <dgm:pt modelId="{DC605FE1-9E93-6B46-9782-3A15CFF074A9}" type="sibTrans" cxnId="{C018A9C4-4134-A247-8FC2-899C2DF90339}">
      <dgm:prSet/>
      <dgm:spPr/>
      <dgm:t>
        <a:bodyPr/>
        <a:lstStyle/>
        <a:p>
          <a:endParaRPr lang="en-US"/>
        </a:p>
      </dgm:t>
    </dgm:pt>
    <dgm:pt modelId="{171C3931-CD4E-0046-B52E-2158656E9F29}">
      <dgm:prSet phldrT="[Text]"/>
      <dgm:spPr/>
      <dgm:t>
        <a:bodyPr/>
        <a:lstStyle/>
        <a:p>
          <a:r>
            <a:rPr lang="en-US" dirty="0" smtClean="0"/>
            <a:t>Level 1</a:t>
          </a:r>
          <a:endParaRPr lang="en-US" dirty="0"/>
        </a:p>
      </dgm:t>
    </dgm:pt>
    <dgm:pt modelId="{2BE4EF3D-F7F4-A84A-BD43-F0B63ED0A220}" type="parTrans" cxnId="{C3B2FD05-25F4-DE48-87AA-31DE590CF315}">
      <dgm:prSet/>
      <dgm:spPr/>
      <dgm:t>
        <a:bodyPr/>
        <a:lstStyle/>
        <a:p>
          <a:endParaRPr lang="en-US"/>
        </a:p>
      </dgm:t>
    </dgm:pt>
    <dgm:pt modelId="{C2282EB1-2553-2641-8058-12BF1CE2CAC9}" type="sibTrans" cxnId="{C3B2FD05-25F4-DE48-87AA-31DE590CF315}">
      <dgm:prSet/>
      <dgm:spPr/>
      <dgm:t>
        <a:bodyPr/>
        <a:lstStyle/>
        <a:p>
          <a:endParaRPr lang="en-US"/>
        </a:p>
      </dgm:t>
    </dgm:pt>
    <dgm:pt modelId="{ABF4995B-DC77-B54C-93EE-AB7440A93C29}">
      <dgm:prSet phldrT="[Text]"/>
      <dgm:spPr/>
      <dgm:t>
        <a:bodyPr/>
        <a:lstStyle/>
        <a:p>
          <a:r>
            <a:rPr lang="en-US" b="1" dirty="0" err="1" smtClean="0"/>
            <a:t>Nonexistant</a:t>
          </a:r>
          <a:endParaRPr lang="en-US" b="1" dirty="0"/>
        </a:p>
      </dgm:t>
    </dgm:pt>
    <dgm:pt modelId="{68766203-AD10-894F-BCEF-6DBA7AEACAE5}" type="parTrans" cxnId="{5F2D20C0-D4F0-7643-874E-AC4BC3FC38D4}">
      <dgm:prSet/>
      <dgm:spPr/>
      <dgm:t>
        <a:bodyPr/>
        <a:lstStyle/>
        <a:p>
          <a:endParaRPr lang="en-US"/>
        </a:p>
      </dgm:t>
    </dgm:pt>
    <dgm:pt modelId="{CAD13953-4214-5245-849A-579CAD340FC5}" type="sibTrans" cxnId="{5F2D20C0-D4F0-7643-874E-AC4BC3FC38D4}">
      <dgm:prSet/>
      <dgm:spPr/>
      <dgm:t>
        <a:bodyPr/>
        <a:lstStyle/>
        <a:p>
          <a:endParaRPr lang="en-US"/>
        </a:p>
      </dgm:t>
    </dgm:pt>
    <dgm:pt modelId="{0B3690E4-F1B2-5743-A5EB-437A0EA1E5C4}">
      <dgm:prSet phldrT="[Text]"/>
      <dgm:spPr/>
      <dgm:t>
        <a:bodyPr/>
        <a:lstStyle/>
        <a:p>
          <a:r>
            <a:rPr lang="en-US" dirty="0" smtClean="0"/>
            <a:t>The organization is unaware of any focused attention to sustainability</a:t>
          </a:r>
          <a:endParaRPr lang="en-US" dirty="0"/>
        </a:p>
      </dgm:t>
    </dgm:pt>
    <dgm:pt modelId="{6AD73BB2-2545-D74C-B229-1E66C7D41B20}" type="parTrans" cxnId="{F42494E0-106D-CD45-8C1A-78E43D9E4D2B}">
      <dgm:prSet/>
      <dgm:spPr/>
      <dgm:t>
        <a:bodyPr/>
        <a:lstStyle/>
        <a:p>
          <a:endParaRPr lang="en-US"/>
        </a:p>
      </dgm:t>
    </dgm:pt>
    <dgm:pt modelId="{313A9EC7-D6AA-2147-B560-855D9480F01F}" type="sibTrans" cxnId="{F42494E0-106D-CD45-8C1A-78E43D9E4D2B}">
      <dgm:prSet/>
      <dgm:spPr/>
      <dgm:t>
        <a:bodyPr/>
        <a:lstStyle/>
        <a:p>
          <a:endParaRPr lang="en-US"/>
        </a:p>
      </dgm:t>
    </dgm:pt>
    <dgm:pt modelId="{A9E23680-CBA1-4141-9573-026737721AC8}">
      <dgm:prSet phldrT="[Text]"/>
      <dgm:spPr/>
      <dgm:t>
        <a:bodyPr/>
        <a:lstStyle/>
        <a:p>
          <a:r>
            <a:rPr lang="en-US" dirty="0" smtClean="0"/>
            <a:t>Level 0</a:t>
          </a:r>
          <a:endParaRPr lang="en-US" dirty="0"/>
        </a:p>
      </dgm:t>
    </dgm:pt>
    <dgm:pt modelId="{B53AFE46-3839-3D48-8764-CF264BB13F1E}" type="parTrans" cxnId="{865589D9-9E3A-5845-90FC-3645EDBC6E38}">
      <dgm:prSet/>
      <dgm:spPr/>
      <dgm:t>
        <a:bodyPr/>
        <a:lstStyle/>
        <a:p>
          <a:endParaRPr lang="en-US"/>
        </a:p>
      </dgm:t>
    </dgm:pt>
    <dgm:pt modelId="{8A6512B2-C187-AB4D-A573-05B565417A14}" type="sibTrans" cxnId="{865589D9-9E3A-5845-90FC-3645EDBC6E38}">
      <dgm:prSet/>
      <dgm:spPr/>
      <dgm:t>
        <a:bodyPr/>
        <a:lstStyle/>
        <a:p>
          <a:endParaRPr lang="en-US"/>
        </a:p>
      </dgm:t>
    </dgm:pt>
    <dgm:pt modelId="{ABD04DD8-54D6-844D-91E2-8D801871D96E}">
      <dgm:prSet phldrT="[Text]"/>
      <dgm:spPr/>
      <dgm:t>
        <a:bodyPr/>
        <a:lstStyle/>
        <a:p>
          <a:r>
            <a:rPr lang="en-US" b="1" dirty="0" smtClean="0"/>
            <a:t>Uncertain</a:t>
          </a:r>
          <a:endParaRPr lang="en-US" b="1" dirty="0"/>
        </a:p>
      </dgm:t>
    </dgm:pt>
    <dgm:pt modelId="{B391851B-FD71-0446-985F-32C15AE59730}" type="parTrans" cxnId="{4E3E9771-FB96-864F-8D0C-9AA50D4A7FAD}">
      <dgm:prSet/>
      <dgm:spPr/>
      <dgm:t>
        <a:bodyPr/>
        <a:lstStyle/>
        <a:p>
          <a:endParaRPr lang="en-US"/>
        </a:p>
      </dgm:t>
    </dgm:pt>
    <dgm:pt modelId="{DFCFE33A-8319-2545-AF57-5DE576FF1D8C}" type="sibTrans" cxnId="{4E3E9771-FB96-864F-8D0C-9AA50D4A7FAD}">
      <dgm:prSet/>
      <dgm:spPr/>
      <dgm:t>
        <a:bodyPr/>
        <a:lstStyle/>
        <a:p>
          <a:endParaRPr lang="en-US"/>
        </a:p>
      </dgm:t>
    </dgm:pt>
    <dgm:pt modelId="{22833B2E-025B-F14D-85BC-2D50442B08FE}">
      <dgm:prSet phldrT="[Text]"/>
      <dgm:spPr/>
      <dgm:t>
        <a:bodyPr/>
        <a:lstStyle/>
        <a:p>
          <a:r>
            <a:rPr lang="en-US" dirty="0" smtClean="0"/>
            <a:t>Organization does not know where it currently stands.</a:t>
          </a:r>
          <a:endParaRPr lang="en-US" dirty="0"/>
        </a:p>
      </dgm:t>
    </dgm:pt>
    <dgm:pt modelId="{2A233D28-DA03-8A4D-A9DC-F59D7654B222}" type="parTrans" cxnId="{4C77B65D-AD1E-DD44-94EF-91C442C83490}">
      <dgm:prSet/>
      <dgm:spPr/>
      <dgm:t>
        <a:bodyPr/>
        <a:lstStyle/>
        <a:p>
          <a:endParaRPr lang="en-US"/>
        </a:p>
      </dgm:t>
    </dgm:pt>
    <dgm:pt modelId="{CC3E156C-F6AA-CB40-88A6-69C403157232}" type="sibTrans" cxnId="{4C77B65D-AD1E-DD44-94EF-91C442C83490}">
      <dgm:prSet/>
      <dgm:spPr/>
      <dgm:t>
        <a:bodyPr/>
        <a:lstStyle/>
        <a:p>
          <a:endParaRPr lang="en-US"/>
        </a:p>
      </dgm:t>
    </dgm:pt>
    <dgm:pt modelId="{6E7A7D9B-21AE-044C-9E94-D5D858A75CE1}" type="pres">
      <dgm:prSet presAssocID="{D8EB64FF-3C8D-634B-857C-ADAB1C1901E4}" presName="Name0" presStyleCnt="0">
        <dgm:presLayoutVars>
          <dgm:dir/>
          <dgm:animLvl val="lvl"/>
          <dgm:resizeHandles val="exact"/>
        </dgm:presLayoutVars>
      </dgm:prSet>
      <dgm:spPr/>
      <dgm:t>
        <a:bodyPr/>
        <a:lstStyle/>
        <a:p>
          <a:endParaRPr lang="en-US"/>
        </a:p>
      </dgm:t>
    </dgm:pt>
    <dgm:pt modelId="{8D991881-4B1F-B449-BFA3-0DE88E7EAEEF}" type="pres">
      <dgm:prSet presAssocID="{5FA28596-F87D-9147-95D2-B432F21EBC9E}" presName="linNode" presStyleCnt="0"/>
      <dgm:spPr/>
    </dgm:pt>
    <dgm:pt modelId="{CB963BBB-0463-E141-9349-BFB3AF58D899}" type="pres">
      <dgm:prSet presAssocID="{5FA28596-F87D-9147-95D2-B432F21EBC9E}" presName="parentText" presStyleLbl="node1" presStyleIdx="0" presStyleCnt="3">
        <dgm:presLayoutVars>
          <dgm:chMax val="1"/>
          <dgm:bulletEnabled val="1"/>
        </dgm:presLayoutVars>
      </dgm:prSet>
      <dgm:spPr/>
      <dgm:t>
        <a:bodyPr/>
        <a:lstStyle/>
        <a:p>
          <a:endParaRPr lang="en-US"/>
        </a:p>
      </dgm:t>
    </dgm:pt>
    <dgm:pt modelId="{01B92F95-1F39-D849-B95C-A7D3C518396F}" type="pres">
      <dgm:prSet presAssocID="{5FA28596-F87D-9147-95D2-B432F21EBC9E}" presName="descendantText" presStyleLbl="alignAccFollowNode1" presStyleIdx="0" presStyleCnt="3">
        <dgm:presLayoutVars>
          <dgm:bulletEnabled val="1"/>
        </dgm:presLayoutVars>
      </dgm:prSet>
      <dgm:spPr/>
      <dgm:t>
        <a:bodyPr/>
        <a:lstStyle/>
        <a:p>
          <a:endParaRPr lang="en-US"/>
        </a:p>
      </dgm:t>
    </dgm:pt>
    <dgm:pt modelId="{8DF18E07-716D-3A43-B8B5-94B097F7F5FD}" type="pres">
      <dgm:prSet presAssocID="{A9D56D4B-F310-434B-86E9-CD77B53F7EE2}" presName="sp" presStyleCnt="0"/>
      <dgm:spPr/>
    </dgm:pt>
    <dgm:pt modelId="{E10D2416-D662-BD45-8905-AF2540C6447A}" type="pres">
      <dgm:prSet presAssocID="{171C3931-CD4E-0046-B52E-2158656E9F29}" presName="linNode" presStyleCnt="0"/>
      <dgm:spPr/>
    </dgm:pt>
    <dgm:pt modelId="{872FAB84-E791-FF4A-B689-4E55162FC3F2}" type="pres">
      <dgm:prSet presAssocID="{171C3931-CD4E-0046-B52E-2158656E9F29}" presName="parentText" presStyleLbl="node1" presStyleIdx="1" presStyleCnt="3">
        <dgm:presLayoutVars>
          <dgm:chMax val="1"/>
          <dgm:bulletEnabled val="1"/>
        </dgm:presLayoutVars>
      </dgm:prSet>
      <dgm:spPr/>
      <dgm:t>
        <a:bodyPr/>
        <a:lstStyle/>
        <a:p>
          <a:endParaRPr lang="en-US"/>
        </a:p>
      </dgm:t>
    </dgm:pt>
    <dgm:pt modelId="{2F4D8754-5B5A-1E41-911F-1B8624C2B599}" type="pres">
      <dgm:prSet presAssocID="{171C3931-CD4E-0046-B52E-2158656E9F29}" presName="descendantText" presStyleLbl="alignAccFollowNode1" presStyleIdx="1" presStyleCnt="3">
        <dgm:presLayoutVars>
          <dgm:bulletEnabled val="1"/>
        </dgm:presLayoutVars>
      </dgm:prSet>
      <dgm:spPr/>
      <dgm:t>
        <a:bodyPr/>
        <a:lstStyle/>
        <a:p>
          <a:endParaRPr lang="en-US"/>
        </a:p>
      </dgm:t>
    </dgm:pt>
    <dgm:pt modelId="{1B7EA4B9-477C-B34C-B17E-45B361D364B5}" type="pres">
      <dgm:prSet presAssocID="{C2282EB1-2553-2641-8058-12BF1CE2CAC9}" presName="sp" presStyleCnt="0"/>
      <dgm:spPr/>
    </dgm:pt>
    <dgm:pt modelId="{095C4A98-8A01-104E-98A7-46E75B4023FE}" type="pres">
      <dgm:prSet presAssocID="{A9E23680-CBA1-4141-9573-026737721AC8}" presName="linNode" presStyleCnt="0"/>
      <dgm:spPr/>
    </dgm:pt>
    <dgm:pt modelId="{F43023A7-1F81-5E4E-80F2-8DF7544FF338}" type="pres">
      <dgm:prSet presAssocID="{A9E23680-CBA1-4141-9573-026737721AC8}" presName="parentText" presStyleLbl="node1" presStyleIdx="2" presStyleCnt="3">
        <dgm:presLayoutVars>
          <dgm:chMax val="1"/>
          <dgm:bulletEnabled val="1"/>
        </dgm:presLayoutVars>
      </dgm:prSet>
      <dgm:spPr/>
      <dgm:t>
        <a:bodyPr/>
        <a:lstStyle/>
        <a:p>
          <a:endParaRPr lang="en-US"/>
        </a:p>
      </dgm:t>
    </dgm:pt>
    <dgm:pt modelId="{2B3C025D-28F3-304F-BE26-51FCDA6F26BC}" type="pres">
      <dgm:prSet presAssocID="{A9E23680-CBA1-4141-9573-026737721AC8}" presName="descendantText" presStyleLbl="alignAccFollowNode1" presStyleIdx="2" presStyleCnt="3">
        <dgm:presLayoutVars>
          <dgm:bulletEnabled val="1"/>
        </dgm:presLayoutVars>
      </dgm:prSet>
      <dgm:spPr/>
      <dgm:t>
        <a:bodyPr/>
        <a:lstStyle/>
        <a:p>
          <a:endParaRPr lang="en-US"/>
        </a:p>
      </dgm:t>
    </dgm:pt>
  </dgm:ptLst>
  <dgm:cxnLst>
    <dgm:cxn modelId="{C3B2FD05-25F4-DE48-87AA-31DE590CF315}" srcId="{D8EB64FF-3C8D-634B-857C-ADAB1C1901E4}" destId="{171C3931-CD4E-0046-B52E-2158656E9F29}" srcOrd="1" destOrd="0" parTransId="{2BE4EF3D-F7F4-A84A-BD43-F0B63ED0A220}" sibTransId="{C2282EB1-2553-2641-8058-12BF1CE2CAC9}"/>
    <dgm:cxn modelId="{F208DD3D-4826-4C51-A35F-172C09AD986C}" type="presOf" srcId="{A9E23680-CBA1-4141-9573-026737721AC8}" destId="{F43023A7-1F81-5E4E-80F2-8DF7544FF338}" srcOrd="0" destOrd="0" presId="urn:microsoft.com/office/officeart/2005/8/layout/vList5"/>
    <dgm:cxn modelId="{5F2D20C0-D4F0-7643-874E-AC4BC3FC38D4}" srcId="{171C3931-CD4E-0046-B52E-2158656E9F29}" destId="{ABF4995B-DC77-B54C-93EE-AB7440A93C29}" srcOrd="0" destOrd="0" parTransId="{68766203-AD10-894F-BCEF-6DBA7AEACAE5}" sibTransId="{CAD13953-4214-5245-849A-579CAD340FC5}"/>
    <dgm:cxn modelId="{58E3F190-C8FC-7A46-81F0-5DFE84B38E15}" srcId="{D8EB64FF-3C8D-634B-857C-ADAB1C1901E4}" destId="{5FA28596-F87D-9147-95D2-B432F21EBC9E}" srcOrd="0" destOrd="0" parTransId="{22722850-D2E2-614B-A1DC-8BDA7CD66A17}" sibTransId="{A9D56D4B-F310-434B-86E9-CD77B53F7EE2}"/>
    <dgm:cxn modelId="{708E974E-9E97-6E44-BEE5-019CD56B7142}" srcId="{5FA28596-F87D-9147-95D2-B432F21EBC9E}" destId="{89595E25-348B-804A-B4FE-0558D341BF8C}" srcOrd="0" destOrd="0" parTransId="{FCBF19EA-6200-3A45-BB39-E6E8B3D3587C}" sibTransId="{76C54E03-F51A-5440-96B3-DD958D65E572}"/>
    <dgm:cxn modelId="{4C77B65D-AD1E-DD44-94EF-91C442C83490}" srcId="{ABD04DD8-54D6-844D-91E2-8D801871D96E}" destId="{22833B2E-025B-F14D-85BC-2D50442B08FE}" srcOrd="0" destOrd="0" parTransId="{2A233D28-DA03-8A4D-A9DC-F59D7654B222}" sibTransId="{CC3E156C-F6AA-CB40-88A6-69C403157232}"/>
    <dgm:cxn modelId="{4E3E9771-FB96-864F-8D0C-9AA50D4A7FAD}" srcId="{A9E23680-CBA1-4141-9573-026737721AC8}" destId="{ABD04DD8-54D6-844D-91E2-8D801871D96E}" srcOrd="0" destOrd="0" parTransId="{B391851B-FD71-0446-985F-32C15AE59730}" sibTransId="{DFCFE33A-8319-2545-AF57-5DE576FF1D8C}"/>
    <dgm:cxn modelId="{602EA2D7-797E-4749-8C7B-EC3F705A7440}" type="presOf" srcId="{22833B2E-025B-F14D-85BC-2D50442B08FE}" destId="{2B3C025D-28F3-304F-BE26-51FCDA6F26BC}" srcOrd="0" destOrd="1" presId="urn:microsoft.com/office/officeart/2005/8/layout/vList5"/>
    <dgm:cxn modelId="{DB3F36C4-7953-4921-95CD-69023B3B64A1}" type="presOf" srcId="{171C3931-CD4E-0046-B52E-2158656E9F29}" destId="{872FAB84-E791-FF4A-B689-4E55162FC3F2}" srcOrd="0" destOrd="0" presId="urn:microsoft.com/office/officeart/2005/8/layout/vList5"/>
    <dgm:cxn modelId="{6C7BEC08-D51B-41CD-A149-9E6666DB2956}" type="presOf" srcId="{BCD2CB6C-CFA8-CC43-B44D-1061E8E17731}" destId="{01B92F95-1F39-D849-B95C-A7D3C518396F}" srcOrd="0" destOrd="1" presId="urn:microsoft.com/office/officeart/2005/8/layout/vList5"/>
    <dgm:cxn modelId="{865589D9-9E3A-5845-90FC-3645EDBC6E38}" srcId="{D8EB64FF-3C8D-634B-857C-ADAB1C1901E4}" destId="{A9E23680-CBA1-4141-9573-026737721AC8}" srcOrd="2" destOrd="0" parTransId="{B53AFE46-3839-3D48-8764-CF264BB13F1E}" sibTransId="{8A6512B2-C187-AB4D-A573-05B565417A14}"/>
    <dgm:cxn modelId="{F1B7E1A3-F85C-45A9-8625-A332534BE6CA}" type="presOf" srcId="{ABF4995B-DC77-B54C-93EE-AB7440A93C29}" destId="{2F4D8754-5B5A-1E41-911F-1B8624C2B599}" srcOrd="0" destOrd="0" presId="urn:microsoft.com/office/officeart/2005/8/layout/vList5"/>
    <dgm:cxn modelId="{FE871D69-DED2-49D9-87F0-A2F3C78755D4}" type="presOf" srcId="{D8EB64FF-3C8D-634B-857C-ADAB1C1901E4}" destId="{6E7A7D9B-21AE-044C-9E94-D5D858A75CE1}" srcOrd="0" destOrd="0" presId="urn:microsoft.com/office/officeart/2005/8/layout/vList5"/>
    <dgm:cxn modelId="{B7CB811A-A056-428F-80EF-95D74C646C06}" type="presOf" srcId="{5FA28596-F87D-9147-95D2-B432F21EBC9E}" destId="{CB963BBB-0463-E141-9349-BFB3AF58D899}" srcOrd="0" destOrd="0" presId="urn:microsoft.com/office/officeart/2005/8/layout/vList5"/>
    <dgm:cxn modelId="{C018A9C4-4134-A247-8FC2-899C2DF90339}" srcId="{89595E25-348B-804A-B4FE-0558D341BF8C}" destId="{BCD2CB6C-CFA8-CC43-B44D-1061E8E17731}" srcOrd="0" destOrd="0" parTransId="{611A1EC5-A5D2-0144-93AE-33400BFD76BD}" sibTransId="{DC605FE1-9E93-6B46-9782-3A15CFF074A9}"/>
    <dgm:cxn modelId="{CE830710-E2D1-4539-95D0-24F7137DC567}" type="presOf" srcId="{ABD04DD8-54D6-844D-91E2-8D801871D96E}" destId="{2B3C025D-28F3-304F-BE26-51FCDA6F26BC}" srcOrd="0" destOrd="0" presId="urn:microsoft.com/office/officeart/2005/8/layout/vList5"/>
    <dgm:cxn modelId="{2D667773-EE16-44BA-B851-7F4A5DEF924E}" type="presOf" srcId="{89595E25-348B-804A-B4FE-0558D341BF8C}" destId="{01B92F95-1F39-D849-B95C-A7D3C518396F}" srcOrd="0" destOrd="0" presId="urn:microsoft.com/office/officeart/2005/8/layout/vList5"/>
    <dgm:cxn modelId="{C0D05CBF-3CE2-4E13-B855-AD20C92D5D49}" type="presOf" srcId="{0B3690E4-F1B2-5743-A5EB-437A0EA1E5C4}" destId="{2F4D8754-5B5A-1E41-911F-1B8624C2B599}" srcOrd="0" destOrd="1" presId="urn:microsoft.com/office/officeart/2005/8/layout/vList5"/>
    <dgm:cxn modelId="{F42494E0-106D-CD45-8C1A-78E43D9E4D2B}" srcId="{ABF4995B-DC77-B54C-93EE-AB7440A93C29}" destId="{0B3690E4-F1B2-5743-A5EB-437A0EA1E5C4}" srcOrd="0" destOrd="0" parTransId="{6AD73BB2-2545-D74C-B229-1E66C7D41B20}" sibTransId="{313A9EC7-D6AA-2147-B560-855D9480F01F}"/>
    <dgm:cxn modelId="{E5B931F8-5F08-4D7F-8F1F-FF28D6643C2F}" type="presParOf" srcId="{6E7A7D9B-21AE-044C-9E94-D5D858A75CE1}" destId="{8D991881-4B1F-B449-BFA3-0DE88E7EAEEF}" srcOrd="0" destOrd="0" presId="urn:microsoft.com/office/officeart/2005/8/layout/vList5"/>
    <dgm:cxn modelId="{1614F37F-667B-456F-BF6C-94FEB2702290}" type="presParOf" srcId="{8D991881-4B1F-B449-BFA3-0DE88E7EAEEF}" destId="{CB963BBB-0463-E141-9349-BFB3AF58D899}" srcOrd="0" destOrd="0" presId="urn:microsoft.com/office/officeart/2005/8/layout/vList5"/>
    <dgm:cxn modelId="{D7EC4A57-2805-4498-99D9-8431482FB908}" type="presParOf" srcId="{8D991881-4B1F-B449-BFA3-0DE88E7EAEEF}" destId="{01B92F95-1F39-D849-B95C-A7D3C518396F}" srcOrd="1" destOrd="0" presId="urn:microsoft.com/office/officeart/2005/8/layout/vList5"/>
    <dgm:cxn modelId="{7E537193-4C72-4854-9219-DEDE146C0647}" type="presParOf" srcId="{6E7A7D9B-21AE-044C-9E94-D5D858A75CE1}" destId="{8DF18E07-716D-3A43-B8B5-94B097F7F5FD}" srcOrd="1" destOrd="0" presId="urn:microsoft.com/office/officeart/2005/8/layout/vList5"/>
    <dgm:cxn modelId="{FADAEF54-0AD7-4DCB-82DD-1068064C5819}" type="presParOf" srcId="{6E7A7D9B-21AE-044C-9E94-D5D858A75CE1}" destId="{E10D2416-D662-BD45-8905-AF2540C6447A}" srcOrd="2" destOrd="0" presId="urn:microsoft.com/office/officeart/2005/8/layout/vList5"/>
    <dgm:cxn modelId="{09624452-D276-4BD4-9A06-7AE43E8308E1}" type="presParOf" srcId="{E10D2416-D662-BD45-8905-AF2540C6447A}" destId="{872FAB84-E791-FF4A-B689-4E55162FC3F2}" srcOrd="0" destOrd="0" presId="urn:microsoft.com/office/officeart/2005/8/layout/vList5"/>
    <dgm:cxn modelId="{155DA39D-EE91-4F2C-AB6A-ADD7EDF62B5E}" type="presParOf" srcId="{E10D2416-D662-BD45-8905-AF2540C6447A}" destId="{2F4D8754-5B5A-1E41-911F-1B8624C2B599}" srcOrd="1" destOrd="0" presId="urn:microsoft.com/office/officeart/2005/8/layout/vList5"/>
    <dgm:cxn modelId="{1555D3B3-849F-4057-BD8B-2A5434BC50EA}" type="presParOf" srcId="{6E7A7D9B-21AE-044C-9E94-D5D858A75CE1}" destId="{1B7EA4B9-477C-B34C-B17E-45B361D364B5}" srcOrd="3" destOrd="0" presId="urn:microsoft.com/office/officeart/2005/8/layout/vList5"/>
    <dgm:cxn modelId="{59F42F94-411B-4A04-91A7-B9C5BEB72C0D}" type="presParOf" srcId="{6E7A7D9B-21AE-044C-9E94-D5D858A75CE1}" destId="{095C4A98-8A01-104E-98A7-46E75B4023FE}" srcOrd="4" destOrd="0" presId="urn:microsoft.com/office/officeart/2005/8/layout/vList5"/>
    <dgm:cxn modelId="{0C0693D3-5283-4364-A0A2-4A728A284AB8}" type="presParOf" srcId="{095C4A98-8A01-104E-98A7-46E75B4023FE}" destId="{F43023A7-1F81-5E4E-80F2-8DF7544FF338}" srcOrd="0" destOrd="0" presId="urn:microsoft.com/office/officeart/2005/8/layout/vList5"/>
    <dgm:cxn modelId="{92EE6281-C953-43F6-8ED9-C7890BDED169}" type="presParOf" srcId="{095C4A98-8A01-104E-98A7-46E75B4023FE}" destId="{2B3C025D-28F3-304F-BE26-51FCDA6F26BC}"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28D3801-E919-4D2A-ABFE-34CB348E0CC8}" type="doc">
      <dgm:prSet loTypeId="urn:microsoft.com/office/officeart/2005/8/layout/list1" loCatId="list" qsTypeId="urn:microsoft.com/office/officeart/2005/8/quickstyle/3d2" qsCatId="3D" csTypeId="urn:microsoft.com/office/officeart/2005/8/colors/accent1_5" csCatId="accent1" phldr="1"/>
      <dgm:spPr/>
      <dgm:t>
        <a:bodyPr/>
        <a:lstStyle/>
        <a:p>
          <a:endParaRPr lang="en-US"/>
        </a:p>
      </dgm:t>
    </dgm:pt>
    <dgm:pt modelId="{2B1920A2-71FA-4866-BB52-EEB8354E726F}">
      <dgm:prSet custT="1"/>
      <dgm:spPr>
        <a:solidFill>
          <a:srgbClr val="00529B"/>
        </a:solidFill>
      </dgm:spPr>
      <dgm:t>
        <a:bodyPr/>
        <a:lstStyle/>
        <a:p>
          <a:pPr rtl="0" eaLnBrk="1" latinLnBrk="0"/>
          <a:r>
            <a:rPr lang="en-US" sz="1800" b="1" dirty="0" smtClean="0"/>
            <a:t>Super Regional Bank</a:t>
          </a:r>
        </a:p>
      </dgm:t>
    </dgm:pt>
    <dgm:pt modelId="{610EB74F-9B4E-4988-94D0-EC8FED727E09}" type="parTrans" cxnId="{57A16264-717F-485F-B60F-7EE6E97D123A}">
      <dgm:prSet/>
      <dgm:spPr/>
      <dgm:t>
        <a:bodyPr/>
        <a:lstStyle/>
        <a:p>
          <a:endParaRPr lang="en-US"/>
        </a:p>
      </dgm:t>
    </dgm:pt>
    <dgm:pt modelId="{F4242D05-3C65-4D83-AC80-089E23E01F10}" type="sibTrans" cxnId="{57A16264-717F-485F-B60F-7EE6E97D123A}">
      <dgm:prSet/>
      <dgm:spPr/>
      <dgm:t>
        <a:bodyPr/>
        <a:lstStyle/>
        <a:p>
          <a:endParaRPr lang="en-US"/>
        </a:p>
      </dgm:t>
    </dgm:pt>
    <dgm:pt modelId="{C0FE0321-D5C4-46B1-9177-2C88A98A02D9}">
      <dgm:prSet custT="1"/>
      <dgm:spPr/>
      <dgm:t>
        <a:bodyPr/>
        <a:lstStyle/>
        <a:p>
          <a:pPr rtl="0"/>
          <a:r>
            <a:rPr lang="en-US" sz="1400" b="0" dirty="0" smtClean="0"/>
            <a:t>Founded in 1862 </a:t>
          </a:r>
          <a:endParaRPr lang="en-US" sz="1400" b="0" dirty="0"/>
        </a:p>
      </dgm:t>
    </dgm:pt>
    <dgm:pt modelId="{FB2444B1-427A-40E5-B42B-2589818D8407}" type="parTrans" cxnId="{C69967C7-44A7-4334-95CF-1FCD5B490D5C}">
      <dgm:prSet/>
      <dgm:spPr/>
      <dgm:t>
        <a:bodyPr/>
        <a:lstStyle/>
        <a:p>
          <a:endParaRPr lang="en-US"/>
        </a:p>
      </dgm:t>
    </dgm:pt>
    <dgm:pt modelId="{7859E744-A617-48CA-B6DB-B49480E706EB}" type="sibTrans" cxnId="{C69967C7-44A7-4334-95CF-1FCD5B490D5C}">
      <dgm:prSet/>
      <dgm:spPr/>
      <dgm:t>
        <a:bodyPr/>
        <a:lstStyle/>
        <a:p>
          <a:endParaRPr lang="en-US"/>
        </a:p>
      </dgm:t>
    </dgm:pt>
    <dgm:pt modelId="{AF31D03D-5E37-4CC1-A6A2-B092B474D67E}">
      <dgm:prSet custT="1"/>
      <dgm:spPr/>
      <dgm:t>
        <a:bodyPr/>
        <a:lstStyle/>
        <a:p>
          <a:pPr rtl="0"/>
          <a:r>
            <a:rPr lang="en-US" sz="1400" b="0" dirty="0" smtClean="0"/>
            <a:t>Headquartered in Cincinnati, Ohio.</a:t>
          </a:r>
          <a:endParaRPr lang="en-US" sz="1400" b="0" dirty="0"/>
        </a:p>
      </dgm:t>
    </dgm:pt>
    <dgm:pt modelId="{F7895E38-448F-4125-A878-E1B701BE5FC8}" type="parTrans" cxnId="{C5D2F92C-21F1-4F97-BD39-F980C0FACDF9}">
      <dgm:prSet/>
      <dgm:spPr/>
      <dgm:t>
        <a:bodyPr/>
        <a:lstStyle/>
        <a:p>
          <a:endParaRPr lang="en-US"/>
        </a:p>
      </dgm:t>
    </dgm:pt>
    <dgm:pt modelId="{818FCCDD-11B7-4253-9864-FA8D1CACF5C7}" type="sibTrans" cxnId="{C5D2F92C-21F1-4F97-BD39-F980C0FACDF9}">
      <dgm:prSet/>
      <dgm:spPr/>
      <dgm:t>
        <a:bodyPr/>
        <a:lstStyle/>
        <a:p>
          <a:endParaRPr lang="en-US"/>
        </a:p>
      </dgm:t>
    </dgm:pt>
    <dgm:pt modelId="{5BD59A29-4225-4FB9-BA11-9CC35F7691C2}">
      <dgm:prSet custT="1"/>
      <dgm:spPr/>
      <dgm:t>
        <a:bodyPr/>
        <a:lstStyle/>
        <a:p>
          <a:pPr rtl="0"/>
          <a:r>
            <a:rPr lang="en-US" sz="1400" b="0" dirty="0" smtClean="0"/>
            <a:t>Fortune 500 - #326</a:t>
          </a:r>
          <a:endParaRPr lang="en-US" sz="1400" b="0" dirty="0"/>
        </a:p>
      </dgm:t>
    </dgm:pt>
    <dgm:pt modelId="{2267B62A-9C65-4F77-89E4-E43599494026}" type="parTrans" cxnId="{2830145B-41E2-4A59-AC93-BAEA0DDD2991}">
      <dgm:prSet/>
      <dgm:spPr/>
      <dgm:t>
        <a:bodyPr/>
        <a:lstStyle/>
        <a:p>
          <a:endParaRPr lang="en-US"/>
        </a:p>
      </dgm:t>
    </dgm:pt>
    <dgm:pt modelId="{95A3977B-E146-43B2-9678-5BA5740950CA}" type="sibTrans" cxnId="{2830145B-41E2-4A59-AC93-BAEA0DDD2991}">
      <dgm:prSet/>
      <dgm:spPr/>
      <dgm:t>
        <a:bodyPr/>
        <a:lstStyle/>
        <a:p>
          <a:endParaRPr lang="en-US"/>
        </a:p>
      </dgm:t>
    </dgm:pt>
    <dgm:pt modelId="{A683DFDF-A9B3-4A81-BDB4-850810C29DA6}">
      <dgm:prSet custT="1"/>
      <dgm:spPr>
        <a:solidFill>
          <a:srgbClr val="00529B"/>
        </a:solidFill>
      </dgm:spPr>
      <dgm:t>
        <a:bodyPr/>
        <a:lstStyle/>
        <a:p>
          <a:pPr rtl="0"/>
          <a:r>
            <a:rPr lang="en-US" sz="1800" b="1" dirty="0" smtClean="0"/>
            <a:t>Lines of Business</a:t>
          </a:r>
          <a:endParaRPr lang="en-US" sz="1800" b="1" dirty="0"/>
        </a:p>
      </dgm:t>
    </dgm:pt>
    <dgm:pt modelId="{FADC1F5C-7CAE-4247-ACC3-C1E72FC5FAC9}" type="parTrans" cxnId="{EFFC63E5-2D05-4555-AB25-B82C1D6C6CD2}">
      <dgm:prSet/>
      <dgm:spPr/>
      <dgm:t>
        <a:bodyPr/>
        <a:lstStyle/>
        <a:p>
          <a:endParaRPr lang="en-US"/>
        </a:p>
      </dgm:t>
    </dgm:pt>
    <dgm:pt modelId="{4C6C7D16-30AB-40DA-B928-C11854EED4D1}" type="sibTrans" cxnId="{EFFC63E5-2D05-4555-AB25-B82C1D6C6CD2}">
      <dgm:prSet/>
      <dgm:spPr/>
      <dgm:t>
        <a:bodyPr/>
        <a:lstStyle/>
        <a:p>
          <a:endParaRPr lang="en-US"/>
        </a:p>
      </dgm:t>
    </dgm:pt>
    <dgm:pt modelId="{6F173BC5-5060-4395-A969-219546D37D9E}">
      <dgm:prSet custT="1"/>
      <dgm:spPr/>
      <dgm:t>
        <a:bodyPr/>
        <a:lstStyle/>
        <a:p>
          <a:pPr rtl="0"/>
          <a:r>
            <a:rPr lang="en-US" sz="1400" b="0" dirty="0" smtClean="0"/>
            <a:t>Commercial Banking</a:t>
          </a:r>
          <a:endParaRPr lang="en-US" sz="1400" b="0" dirty="0"/>
        </a:p>
      </dgm:t>
    </dgm:pt>
    <dgm:pt modelId="{35D83C97-F6C2-4728-96DD-19A4842E4210}" type="parTrans" cxnId="{B8DF0D1E-8AD9-4F78-823F-BC96729CB412}">
      <dgm:prSet/>
      <dgm:spPr/>
      <dgm:t>
        <a:bodyPr/>
        <a:lstStyle/>
        <a:p>
          <a:endParaRPr lang="en-US"/>
        </a:p>
      </dgm:t>
    </dgm:pt>
    <dgm:pt modelId="{B4171E16-E854-4B3F-96E3-CCA8FF23CB59}" type="sibTrans" cxnId="{B8DF0D1E-8AD9-4F78-823F-BC96729CB412}">
      <dgm:prSet/>
      <dgm:spPr/>
      <dgm:t>
        <a:bodyPr/>
        <a:lstStyle/>
        <a:p>
          <a:endParaRPr lang="en-US"/>
        </a:p>
      </dgm:t>
    </dgm:pt>
    <dgm:pt modelId="{2B581A0F-24D3-4B6D-BE10-A49541AFC618}">
      <dgm:prSet custT="1"/>
      <dgm:spPr/>
      <dgm:t>
        <a:bodyPr/>
        <a:lstStyle/>
        <a:p>
          <a:pPr rtl="0"/>
          <a:r>
            <a:rPr lang="en-US" sz="1400" b="0" dirty="0" smtClean="0"/>
            <a:t>Branch Banking</a:t>
          </a:r>
          <a:endParaRPr lang="en-US" sz="1400" b="0" dirty="0"/>
        </a:p>
      </dgm:t>
    </dgm:pt>
    <dgm:pt modelId="{47718871-AD1A-4B2B-81EC-16EFEEA32ED5}" type="parTrans" cxnId="{F8A1D6E3-B571-46F8-8CF5-0B8E2CDB5A78}">
      <dgm:prSet/>
      <dgm:spPr/>
      <dgm:t>
        <a:bodyPr/>
        <a:lstStyle/>
        <a:p>
          <a:endParaRPr lang="en-US"/>
        </a:p>
      </dgm:t>
    </dgm:pt>
    <dgm:pt modelId="{25DCBEDE-E01D-4FE3-8B02-056A2AF46ACC}" type="sibTrans" cxnId="{F8A1D6E3-B571-46F8-8CF5-0B8E2CDB5A78}">
      <dgm:prSet/>
      <dgm:spPr/>
      <dgm:t>
        <a:bodyPr/>
        <a:lstStyle/>
        <a:p>
          <a:endParaRPr lang="en-US"/>
        </a:p>
      </dgm:t>
    </dgm:pt>
    <dgm:pt modelId="{F4D6B3DA-83E5-463C-8B3B-27D8DAED9F7F}">
      <dgm:prSet custT="1"/>
      <dgm:spPr/>
      <dgm:t>
        <a:bodyPr/>
        <a:lstStyle/>
        <a:p>
          <a:pPr rtl="0"/>
          <a:r>
            <a:rPr lang="en-US" sz="1400" b="0" dirty="0" smtClean="0"/>
            <a:t>Consumer Lending</a:t>
          </a:r>
          <a:endParaRPr lang="en-US" sz="1400" b="0" dirty="0"/>
        </a:p>
      </dgm:t>
    </dgm:pt>
    <dgm:pt modelId="{A45E97D7-43B6-43F8-A600-11C2FDBEE7CF}" type="parTrans" cxnId="{0F640EB5-BA2B-4589-A0E2-1BE136E48803}">
      <dgm:prSet/>
      <dgm:spPr/>
      <dgm:t>
        <a:bodyPr/>
        <a:lstStyle/>
        <a:p>
          <a:endParaRPr lang="en-US"/>
        </a:p>
      </dgm:t>
    </dgm:pt>
    <dgm:pt modelId="{E5BF7494-E5C7-4921-9300-66A23526C40B}" type="sibTrans" cxnId="{0F640EB5-BA2B-4589-A0E2-1BE136E48803}">
      <dgm:prSet/>
      <dgm:spPr/>
      <dgm:t>
        <a:bodyPr/>
        <a:lstStyle/>
        <a:p>
          <a:endParaRPr lang="en-US"/>
        </a:p>
      </dgm:t>
    </dgm:pt>
    <dgm:pt modelId="{58B057EA-99D0-4149-B130-660C398B9D61}">
      <dgm:prSet custT="1"/>
      <dgm:spPr/>
      <dgm:t>
        <a:bodyPr/>
        <a:lstStyle/>
        <a:p>
          <a:pPr rtl="0"/>
          <a:r>
            <a:rPr lang="en-US" sz="1400" b="0" dirty="0" smtClean="0"/>
            <a:t>Investment Advisors</a:t>
          </a:r>
          <a:endParaRPr lang="en-US" sz="1400" b="0" dirty="0"/>
        </a:p>
      </dgm:t>
    </dgm:pt>
    <dgm:pt modelId="{B79FF1D0-6895-4FD7-B1BF-24544B07A110}" type="parTrans" cxnId="{129E9287-F3D1-41BB-B64D-D33989D69278}">
      <dgm:prSet/>
      <dgm:spPr/>
      <dgm:t>
        <a:bodyPr/>
        <a:lstStyle/>
        <a:p>
          <a:endParaRPr lang="en-US"/>
        </a:p>
      </dgm:t>
    </dgm:pt>
    <dgm:pt modelId="{87062A87-201A-46F8-93E3-28C07D52CCE8}" type="sibTrans" cxnId="{129E9287-F3D1-41BB-B64D-D33989D69278}">
      <dgm:prSet/>
      <dgm:spPr/>
      <dgm:t>
        <a:bodyPr/>
        <a:lstStyle/>
        <a:p>
          <a:endParaRPr lang="en-US"/>
        </a:p>
      </dgm:t>
    </dgm:pt>
    <dgm:pt modelId="{EB6217E7-585E-4813-9BC7-C40F82C2F30E}">
      <dgm:prSet custT="1"/>
      <dgm:spPr/>
      <dgm:t>
        <a:bodyPr/>
        <a:lstStyle/>
        <a:p>
          <a:pPr rtl="0"/>
          <a:r>
            <a:rPr lang="en-US" sz="1400" b="0" dirty="0" smtClean="0"/>
            <a:t>49% interest in Fifth Third Processing Solutions/</a:t>
          </a:r>
          <a:endParaRPr lang="en-US" sz="1400" b="0" dirty="0"/>
        </a:p>
      </dgm:t>
    </dgm:pt>
    <dgm:pt modelId="{CFC83521-A0B9-48EA-97BE-AD8B6565046A}" type="parTrans" cxnId="{18622F96-98B8-443F-8440-B0F834833997}">
      <dgm:prSet/>
      <dgm:spPr/>
      <dgm:t>
        <a:bodyPr/>
        <a:lstStyle/>
        <a:p>
          <a:endParaRPr lang="en-US"/>
        </a:p>
      </dgm:t>
    </dgm:pt>
    <dgm:pt modelId="{10F26A0F-D3DE-4961-A38F-1DF24716713A}" type="sibTrans" cxnId="{18622F96-98B8-443F-8440-B0F834833997}">
      <dgm:prSet/>
      <dgm:spPr/>
      <dgm:t>
        <a:bodyPr/>
        <a:lstStyle/>
        <a:p>
          <a:endParaRPr lang="en-US"/>
        </a:p>
      </dgm:t>
    </dgm:pt>
    <dgm:pt modelId="{1245A15F-AFB4-4FD1-BE97-7DCA7A748921}">
      <dgm:prSet custT="1"/>
      <dgm:spPr>
        <a:solidFill>
          <a:srgbClr val="00529B"/>
        </a:solidFill>
      </dgm:spPr>
      <dgm:t>
        <a:bodyPr/>
        <a:lstStyle/>
        <a:p>
          <a:pPr rtl="0"/>
          <a:r>
            <a:rPr lang="en-US" sz="1800" b="1" dirty="0" smtClean="0"/>
            <a:t>Affiliate Model (15 Affiliates) </a:t>
          </a:r>
          <a:endParaRPr lang="en-US" sz="1800" b="1" dirty="0"/>
        </a:p>
      </dgm:t>
    </dgm:pt>
    <dgm:pt modelId="{362F0365-3975-4D10-AEA4-019FB1B1690C}" type="parTrans" cxnId="{140A6372-BB56-424E-BE90-C1C4098D34B4}">
      <dgm:prSet/>
      <dgm:spPr/>
      <dgm:t>
        <a:bodyPr/>
        <a:lstStyle/>
        <a:p>
          <a:endParaRPr lang="en-US"/>
        </a:p>
      </dgm:t>
    </dgm:pt>
    <dgm:pt modelId="{E72B9D2A-2757-489F-894C-39278828A3A7}" type="sibTrans" cxnId="{140A6372-BB56-424E-BE90-C1C4098D34B4}">
      <dgm:prSet/>
      <dgm:spPr/>
      <dgm:t>
        <a:bodyPr/>
        <a:lstStyle/>
        <a:p>
          <a:endParaRPr lang="en-US"/>
        </a:p>
      </dgm:t>
    </dgm:pt>
    <dgm:pt modelId="{4EE1D3DB-FDC0-4837-8447-9CE5C16EA4ED}">
      <dgm:prSet custT="1"/>
      <dgm:spPr/>
      <dgm:t>
        <a:bodyPr/>
        <a:lstStyle/>
        <a:p>
          <a:pPr rtl="0"/>
          <a:r>
            <a:rPr lang="en-US" sz="1400" b="0" dirty="0" smtClean="0"/>
            <a:t>&gt;1,300 full-service banking centers (&gt;100 Bank Marts)</a:t>
          </a:r>
          <a:endParaRPr lang="en-US" sz="1400" b="0" dirty="0"/>
        </a:p>
      </dgm:t>
    </dgm:pt>
    <dgm:pt modelId="{79D44F78-DE3A-47F9-BFA6-88BBE35A3117}" type="parTrans" cxnId="{590E3B73-6434-4AF3-9426-D86FC76DE493}">
      <dgm:prSet/>
      <dgm:spPr/>
      <dgm:t>
        <a:bodyPr/>
        <a:lstStyle/>
        <a:p>
          <a:endParaRPr lang="en-US"/>
        </a:p>
      </dgm:t>
    </dgm:pt>
    <dgm:pt modelId="{79A84F31-D7E1-4238-A404-41474D442401}" type="sibTrans" cxnId="{590E3B73-6434-4AF3-9426-D86FC76DE493}">
      <dgm:prSet/>
      <dgm:spPr/>
      <dgm:t>
        <a:bodyPr/>
        <a:lstStyle/>
        <a:p>
          <a:endParaRPr lang="en-US"/>
        </a:p>
      </dgm:t>
    </dgm:pt>
    <dgm:pt modelId="{BD2F2917-90F5-4A10-A03B-D3022D69D21E}">
      <dgm:prSet custT="1"/>
      <dgm:spPr/>
      <dgm:t>
        <a:bodyPr/>
        <a:lstStyle/>
        <a:p>
          <a:pPr rtl="0"/>
          <a:r>
            <a:rPr lang="en-US" sz="1400" b="0" dirty="0" smtClean="0"/>
            <a:t>&gt;2,450 ATMs</a:t>
          </a:r>
          <a:endParaRPr lang="en-US" sz="1400" b="0" dirty="0"/>
        </a:p>
      </dgm:t>
    </dgm:pt>
    <dgm:pt modelId="{51B68D0C-6183-4326-9CD4-51D916EDE79D}" type="parTrans" cxnId="{5356E9CA-56A5-4BC6-8E24-020476FEFB38}">
      <dgm:prSet/>
      <dgm:spPr/>
      <dgm:t>
        <a:bodyPr/>
        <a:lstStyle/>
        <a:p>
          <a:endParaRPr lang="en-US"/>
        </a:p>
      </dgm:t>
    </dgm:pt>
    <dgm:pt modelId="{359D3F25-DF6A-4D71-8C76-CA55C4870742}" type="sibTrans" cxnId="{5356E9CA-56A5-4BC6-8E24-020476FEFB38}">
      <dgm:prSet/>
      <dgm:spPr/>
      <dgm:t>
        <a:bodyPr/>
        <a:lstStyle/>
        <a:p>
          <a:endParaRPr lang="en-US"/>
        </a:p>
      </dgm:t>
    </dgm:pt>
    <dgm:pt modelId="{3718B98F-3AD1-468C-8221-27BA44447C9D}">
      <dgm:prSet custT="1"/>
      <dgm:spPr/>
      <dgm:t>
        <a:bodyPr/>
        <a:lstStyle/>
        <a:p>
          <a:pPr rtl="0"/>
          <a:r>
            <a:rPr lang="en-US" sz="1400" b="0" dirty="0" smtClean="0"/>
            <a:t>12 States: Ohio, Kentucky, Indiana, Michigan, Illinois, Florida, Tennessee, North Carolina, West Virginia, Pennsylvania, Missouri, and Georgia. </a:t>
          </a:r>
          <a:endParaRPr lang="en-US" sz="1400" b="0" dirty="0"/>
        </a:p>
      </dgm:t>
    </dgm:pt>
    <dgm:pt modelId="{2A0300C6-BF7D-46DC-92EE-6A0B602F5C74}" type="parTrans" cxnId="{9D2FDCA1-8886-49F7-B1E4-5B084B747DC5}">
      <dgm:prSet/>
      <dgm:spPr/>
      <dgm:t>
        <a:bodyPr/>
        <a:lstStyle/>
        <a:p>
          <a:endParaRPr lang="en-US"/>
        </a:p>
      </dgm:t>
    </dgm:pt>
    <dgm:pt modelId="{A0EE9026-999C-437C-94EF-167C44AEFF1E}" type="sibTrans" cxnId="{9D2FDCA1-8886-49F7-B1E4-5B084B747DC5}">
      <dgm:prSet/>
      <dgm:spPr/>
      <dgm:t>
        <a:bodyPr/>
        <a:lstStyle/>
        <a:p>
          <a:endParaRPr lang="en-US"/>
        </a:p>
      </dgm:t>
    </dgm:pt>
    <dgm:pt modelId="{46A9D6F9-8BFA-4D44-8397-E580C2A0941D}">
      <dgm:prSet custT="1"/>
      <dgm:spPr>
        <a:solidFill>
          <a:srgbClr val="00529B"/>
        </a:solidFill>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lang="en-US" sz="1800" b="1" dirty="0" smtClean="0"/>
            <a:t>Fifth Third Bank</a:t>
          </a:r>
        </a:p>
      </dgm:t>
    </dgm:pt>
    <dgm:pt modelId="{171727C7-FA22-493E-871A-57A2912C28AC}" type="parTrans" cxnId="{C138B581-F110-485E-AA34-3BB9CF67C8B1}">
      <dgm:prSet/>
      <dgm:spPr/>
      <dgm:t>
        <a:bodyPr/>
        <a:lstStyle/>
        <a:p>
          <a:endParaRPr lang="en-US"/>
        </a:p>
      </dgm:t>
    </dgm:pt>
    <dgm:pt modelId="{D8BE05E5-41B1-4417-A172-3FC7BE8BE1CC}" type="sibTrans" cxnId="{C138B581-F110-485E-AA34-3BB9CF67C8B1}">
      <dgm:prSet/>
      <dgm:spPr/>
      <dgm:t>
        <a:bodyPr/>
        <a:lstStyle/>
        <a:p>
          <a:endParaRPr lang="en-US"/>
        </a:p>
      </dgm:t>
    </dgm:pt>
    <dgm:pt modelId="{35C3A98F-AE4B-4733-89F6-2F1BD0F5C08B}">
      <dgm:prSet custT="1"/>
      <dgm:spPr/>
      <dgm:t>
        <a:bodyPr/>
        <a:lstStyle/>
        <a:p>
          <a:r>
            <a:rPr lang="en-US" sz="1400" b="0" dirty="0" smtClean="0"/>
            <a:t>(NASDAQ – FITB)</a:t>
          </a:r>
          <a:endParaRPr lang="en-US" sz="1400" b="0" dirty="0"/>
        </a:p>
      </dgm:t>
    </dgm:pt>
    <dgm:pt modelId="{B658168A-1852-448D-BEAA-97BC94AF7FDE}" type="parTrans" cxnId="{70392AFB-E6F1-4D1D-BD9E-F54F6E731355}">
      <dgm:prSet/>
      <dgm:spPr/>
      <dgm:t>
        <a:bodyPr/>
        <a:lstStyle/>
        <a:p>
          <a:endParaRPr lang="en-US"/>
        </a:p>
      </dgm:t>
    </dgm:pt>
    <dgm:pt modelId="{BBFC7280-3463-4F43-930C-A441E6A91441}" type="sibTrans" cxnId="{70392AFB-E6F1-4D1D-BD9E-F54F6E731355}">
      <dgm:prSet/>
      <dgm:spPr/>
      <dgm:t>
        <a:bodyPr/>
        <a:lstStyle/>
        <a:p>
          <a:endParaRPr lang="en-US"/>
        </a:p>
      </dgm:t>
    </dgm:pt>
    <dgm:pt modelId="{45A9471D-2626-48A6-A1F2-01A3BF8A53CC}">
      <dgm:prSet custT="1"/>
      <dgm:spPr/>
      <dgm:t>
        <a:bodyPr/>
        <a:lstStyle/>
        <a:p>
          <a:pPr rtl="0"/>
          <a:r>
            <a:rPr lang="en-US" sz="1400" b="0" dirty="0" smtClean="0"/>
            <a:t>Over $5 B in Revenue</a:t>
          </a:r>
          <a:endParaRPr lang="en-US" sz="1400" b="0" dirty="0"/>
        </a:p>
      </dgm:t>
    </dgm:pt>
    <dgm:pt modelId="{6A1BA178-C8F7-4F02-9DFC-4F0CFE76065A}" type="parTrans" cxnId="{A52A944D-C1AC-4232-A275-5FF6FCC9A264}">
      <dgm:prSet/>
      <dgm:spPr/>
      <dgm:t>
        <a:bodyPr/>
        <a:lstStyle/>
        <a:p>
          <a:endParaRPr lang="en-US"/>
        </a:p>
      </dgm:t>
    </dgm:pt>
    <dgm:pt modelId="{6F285B64-666E-4572-B65B-DB05FB92AF7F}" type="sibTrans" cxnId="{A52A944D-C1AC-4232-A275-5FF6FCC9A264}">
      <dgm:prSet/>
      <dgm:spPr/>
      <dgm:t>
        <a:bodyPr/>
        <a:lstStyle/>
        <a:p>
          <a:endParaRPr lang="en-US"/>
        </a:p>
      </dgm:t>
    </dgm:pt>
    <dgm:pt modelId="{7D8AB64D-A241-41CD-8777-AF65E0505DF3}">
      <dgm:prSet custT="1"/>
      <dgm:spPr/>
      <dgm:t>
        <a:bodyPr/>
        <a:lstStyle/>
        <a:p>
          <a:pPr rtl="0"/>
          <a:r>
            <a:rPr lang="en-US" sz="1400" b="0" dirty="0" smtClean="0"/>
            <a:t>Over $12.3 B Market Capitalization</a:t>
          </a:r>
          <a:endParaRPr lang="en-US" sz="1400" b="0" dirty="0"/>
        </a:p>
      </dgm:t>
    </dgm:pt>
    <dgm:pt modelId="{B30C6152-D762-4DF3-9985-EB17A1193DA3}" type="parTrans" cxnId="{07781418-B081-4322-9191-94665A248FF7}">
      <dgm:prSet/>
      <dgm:spPr/>
      <dgm:t>
        <a:bodyPr/>
        <a:lstStyle/>
        <a:p>
          <a:endParaRPr lang="en-US"/>
        </a:p>
      </dgm:t>
    </dgm:pt>
    <dgm:pt modelId="{7D25BB7A-E6F6-4FC9-AA51-8FE522FD9FF6}" type="sibTrans" cxnId="{07781418-B081-4322-9191-94665A248FF7}">
      <dgm:prSet/>
      <dgm:spPr/>
      <dgm:t>
        <a:bodyPr/>
        <a:lstStyle/>
        <a:p>
          <a:endParaRPr lang="en-US"/>
        </a:p>
      </dgm:t>
    </dgm:pt>
    <dgm:pt modelId="{1AFD3A2B-81C9-45B5-BD48-DD26913CD2E0}">
      <dgm:prSet custT="1"/>
      <dgm:spPr/>
      <dgm:t>
        <a:bodyPr/>
        <a:lstStyle/>
        <a:p>
          <a:pPr rtl="0"/>
          <a:r>
            <a:rPr lang="en-US" sz="1400" b="0" dirty="0" smtClean="0"/>
            <a:t>Over $274 B in Assets under care</a:t>
          </a:r>
          <a:endParaRPr lang="en-US" sz="1400" b="0" dirty="0"/>
        </a:p>
      </dgm:t>
    </dgm:pt>
    <dgm:pt modelId="{1BCBFCCC-589F-4187-99AC-CFBE3A482CFA}" type="parTrans" cxnId="{D3F16FAA-10E0-4849-B7FC-F7C27BEEDEE1}">
      <dgm:prSet/>
      <dgm:spPr/>
      <dgm:t>
        <a:bodyPr/>
        <a:lstStyle/>
        <a:p>
          <a:endParaRPr lang="en-US"/>
        </a:p>
      </dgm:t>
    </dgm:pt>
    <dgm:pt modelId="{D46B0941-4220-4570-9AAB-8912791965AE}" type="sibTrans" cxnId="{D3F16FAA-10E0-4849-B7FC-F7C27BEEDEE1}">
      <dgm:prSet/>
      <dgm:spPr/>
      <dgm:t>
        <a:bodyPr/>
        <a:lstStyle/>
        <a:p>
          <a:endParaRPr lang="en-US"/>
        </a:p>
      </dgm:t>
    </dgm:pt>
    <dgm:pt modelId="{4882220C-804A-4791-A54C-1A253CFCF609}" type="pres">
      <dgm:prSet presAssocID="{728D3801-E919-4D2A-ABFE-34CB348E0CC8}" presName="linear" presStyleCnt="0">
        <dgm:presLayoutVars>
          <dgm:dir/>
          <dgm:animLvl val="lvl"/>
          <dgm:resizeHandles val="exact"/>
        </dgm:presLayoutVars>
      </dgm:prSet>
      <dgm:spPr/>
      <dgm:t>
        <a:bodyPr/>
        <a:lstStyle/>
        <a:p>
          <a:endParaRPr lang="en-US"/>
        </a:p>
      </dgm:t>
    </dgm:pt>
    <dgm:pt modelId="{9B3A4569-4E59-474B-A44E-6C9891B5E8C9}" type="pres">
      <dgm:prSet presAssocID="{46A9D6F9-8BFA-4D44-8397-E580C2A0941D}" presName="parentLin" presStyleCnt="0"/>
      <dgm:spPr/>
    </dgm:pt>
    <dgm:pt modelId="{0B9A769A-A4D7-42C9-A1A3-A09DDBEBF8A5}" type="pres">
      <dgm:prSet presAssocID="{46A9D6F9-8BFA-4D44-8397-E580C2A0941D}" presName="parentLeftMargin" presStyleLbl="node1" presStyleIdx="0" presStyleCnt="4"/>
      <dgm:spPr/>
      <dgm:t>
        <a:bodyPr/>
        <a:lstStyle/>
        <a:p>
          <a:endParaRPr lang="en-US"/>
        </a:p>
      </dgm:t>
    </dgm:pt>
    <dgm:pt modelId="{A5D1831C-A18A-4435-8D49-7EA8CB1D682D}" type="pres">
      <dgm:prSet presAssocID="{46A9D6F9-8BFA-4D44-8397-E580C2A0941D}" presName="parentText" presStyleLbl="node1" presStyleIdx="0" presStyleCnt="4" custScaleX="126345">
        <dgm:presLayoutVars>
          <dgm:chMax val="0"/>
          <dgm:bulletEnabled val="1"/>
        </dgm:presLayoutVars>
      </dgm:prSet>
      <dgm:spPr/>
      <dgm:t>
        <a:bodyPr/>
        <a:lstStyle/>
        <a:p>
          <a:endParaRPr lang="en-US"/>
        </a:p>
      </dgm:t>
    </dgm:pt>
    <dgm:pt modelId="{D05F22F4-9D4C-4EDC-8C2C-4344C4BBAEDD}" type="pres">
      <dgm:prSet presAssocID="{46A9D6F9-8BFA-4D44-8397-E580C2A0941D}" presName="negativeSpace" presStyleCnt="0"/>
      <dgm:spPr/>
    </dgm:pt>
    <dgm:pt modelId="{93C34080-9614-4CA3-86E7-0063A5358EB7}" type="pres">
      <dgm:prSet presAssocID="{46A9D6F9-8BFA-4D44-8397-E580C2A0941D}" presName="childText" presStyleLbl="conFgAcc1" presStyleIdx="0" presStyleCnt="4">
        <dgm:presLayoutVars>
          <dgm:bulletEnabled val="1"/>
        </dgm:presLayoutVars>
      </dgm:prSet>
      <dgm:spPr/>
      <dgm:t>
        <a:bodyPr/>
        <a:lstStyle/>
        <a:p>
          <a:endParaRPr lang="en-US"/>
        </a:p>
      </dgm:t>
    </dgm:pt>
    <dgm:pt modelId="{7158AB6C-08D1-468D-9867-0A45E8315EC5}" type="pres">
      <dgm:prSet presAssocID="{D8BE05E5-41B1-4417-A172-3FC7BE8BE1CC}" presName="spaceBetweenRectangles" presStyleCnt="0"/>
      <dgm:spPr/>
    </dgm:pt>
    <dgm:pt modelId="{49C6CE1A-D67F-4A84-9C20-8D6CF5501709}" type="pres">
      <dgm:prSet presAssocID="{2B1920A2-71FA-4866-BB52-EEB8354E726F}" presName="parentLin" presStyleCnt="0"/>
      <dgm:spPr/>
    </dgm:pt>
    <dgm:pt modelId="{169560F9-86E3-4B29-B761-120F39D8F4C9}" type="pres">
      <dgm:prSet presAssocID="{2B1920A2-71FA-4866-BB52-EEB8354E726F}" presName="parentLeftMargin" presStyleLbl="node1" presStyleIdx="0" presStyleCnt="4"/>
      <dgm:spPr/>
      <dgm:t>
        <a:bodyPr/>
        <a:lstStyle/>
        <a:p>
          <a:endParaRPr lang="en-US"/>
        </a:p>
      </dgm:t>
    </dgm:pt>
    <dgm:pt modelId="{2DEEB8CE-721F-4ED7-9C3C-F83A1AC1CC6A}" type="pres">
      <dgm:prSet presAssocID="{2B1920A2-71FA-4866-BB52-EEB8354E726F}" presName="parentText" presStyleLbl="node1" presStyleIdx="1" presStyleCnt="4" custScaleX="125504">
        <dgm:presLayoutVars>
          <dgm:chMax val="0"/>
          <dgm:bulletEnabled val="1"/>
        </dgm:presLayoutVars>
      </dgm:prSet>
      <dgm:spPr/>
      <dgm:t>
        <a:bodyPr/>
        <a:lstStyle/>
        <a:p>
          <a:endParaRPr lang="en-US"/>
        </a:p>
      </dgm:t>
    </dgm:pt>
    <dgm:pt modelId="{4A12B359-AB87-46C3-AD1B-63D5C78198C0}" type="pres">
      <dgm:prSet presAssocID="{2B1920A2-71FA-4866-BB52-EEB8354E726F}" presName="negativeSpace" presStyleCnt="0"/>
      <dgm:spPr/>
    </dgm:pt>
    <dgm:pt modelId="{DA9BA990-844A-43CE-A998-E3406BAAA6E7}" type="pres">
      <dgm:prSet presAssocID="{2B1920A2-71FA-4866-BB52-EEB8354E726F}" presName="childText" presStyleLbl="conFgAcc1" presStyleIdx="1" presStyleCnt="4">
        <dgm:presLayoutVars>
          <dgm:bulletEnabled val="1"/>
        </dgm:presLayoutVars>
      </dgm:prSet>
      <dgm:spPr/>
      <dgm:t>
        <a:bodyPr/>
        <a:lstStyle/>
        <a:p>
          <a:endParaRPr lang="en-US"/>
        </a:p>
      </dgm:t>
    </dgm:pt>
    <dgm:pt modelId="{A0A936FC-534C-4E92-BEA9-3D313B1F1AD0}" type="pres">
      <dgm:prSet presAssocID="{F4242D05-3C65-4D83-AC80-089E23E01F10}" presName="spaceBetweenRectangles" presStyleCnt="0"/>
      <dgm:spPr/>
    </dgm:pt>
    <dgm:pt modelId="{395FC720-2231-493B-8CA1-3092E4AE311D}" type="pres">
      <dgm:prSet presAssocID="{A683DFDF-A9B3-4A81-BDB4-850810C29DA6}" presName="parentLin" presStyleCnt="0"/>
      <dgm:spPr/>
    </dgm:pt>
    <dgm:pt modelId="{8FA625CA-1FE0-48EF-AB35-3DFDB8A1C6C6}" type="pres">
      <dgm:prSet presAssocID="{A683DFDF-A9B3-4A81-BDB4-850810C29DA6}" presName="parentLeftMargin" presStyleLbl="node1" presStyleIdx="1" presStyleCnt="4"/>
      <dgm:spPr/>
      <dgm:t>
        <a:bodyPr/>
        <a:lstStyle/>
        <a:p>
          <a:endParaRPr lang="en-US"/>
        </a:p>
      </dgm:t>
    </dgm:pt>
    <dgm:pt modelId="{5ADB3781-C79A-4E1A-8339-D83C690CCC17}" type="pres">
      <dgm:prSet presAssocID="{A683DFDF-A9B3-4A81-BDB4-850810C29DA6}" presName="parentText" presStyleLbl="node1" presStyleIdx="2" presStyleCnt="4" custScaleX="125420">
        <dgm:presLayoutVars>
          <dgm:chMax val="0"/>
          <dgm:bulletEnabled val="1"/>
        </dgm:presLayoutVars>
      </dgm:prSet>
      <dgm:spPr/>
      <dgm:t>
        <a:bodyPr/>
        <a:lstStyle/>
        <a:p>
          <a:endParaRPr lang="en-US"/>
        </a:p>
      </dgm:t>
    </dgm:pt>
    <dgm:pt modelId="{3D1DEA32-06EC-4548-9B98-D674AA469806}" type="pres">
      <dgm:prSet presAssocID="{A683DFDF-A9B3-4A81-BDB4-850810C29DA6}" presName="negativeSpace" presStyleCnt="0"/>
      <dgm:spPr/>
    </dgm:pt>
    <dgm:pt modelId="{9F44673C-21AA-48C3-B458-D457F49AF4C0}" type="pres">
      <dgm:prSet presAssocID="{A683DFDF-A9B3-4A81-BDB4-850810C29DA6}" presName="childText" presStyleLbl="conFgAcc1" presStyleIdx="2" presStyleCnt="4">
        <dgm:presLayoutVars>
          <dgm:bulletEnabled val="1"/>
        </dgm:presLayoutVars>
      </dgm:prSet>
      <dgm:spPr/>
      <dgm:t>
        <a:bodyPr/>
        <a:lstStyle/>
        <a:p>
          <a:endParaRPr lang="en-US"/>
        </a:p>
      </dgm:t>
    </dgm:pt>
    <dgm:pt modelId="{7D0ADF8C-AF74-406C-96A8-E5DA70BBFAC8}" type="pres">
      <dgm:prSet presAssocID="{4C6C7D16-30AB-40DA-B928-C11854EED4D1}" presName="spaceBetweenRectangles" presStyleCnt="0"/>
      <dgm:spPr/>
    </dgm:pt>
    <dgm:pt modelId="{E25AF7BE-D60C-45EA-B44D-12589F606062}" type="pres">
      <dgm:prSet presAssocID="{1245A15F-AFB4-4FD1-BE97-7DCA7A748921}" presName="parentLin" presStyleCnt="0"/>
      <dgm:spPr/>
    </dgm:pt>
    <dgm:pt modelId="{07E3C4A9-97A3-4EB0-8A80-E95E0126F471}" type="pres">
      <dgm:prSet presAssocID="{1245A15F-AFB4-4FD1-BE97-7DCA7A748921}" presName="parentLeftMargin" presStyleLbl="node1" presStyleIdx="2" presStyleCnt="4"/>
      <dgm:spPr/>
      <dgm:t>
        <a:bodyPr/>
        <a:lstStyle/>
        <a:p>
          <a:endParaRPr lang="en-US"/>
        </a:p>
      </dgm:t>
    </dgm:pt>
    <dgm:pt modelId="{FE2F5CFA-69E9-46BF-BB0B-CD0EC4881F80}" type="pres">
      <dgm:prSet presAssocID="{1245A15F-AFB4-4FD1-BE97-7DCA7A748921}" presName="parentText" presStyleLbl="node1" presStyleIdx="3" presStyleCnt="4" custScaleX="125919">
        <dgm:presLayoutVars>
          <dgm:chMax val="0"/>
          <dgm:bulletEnabled val="1"/>
        </dgm:presLayoutVars>
      </dgm:prSet>
      <dgm:spPr/>
      <dgm:t>
        <a:bodyPr/>
        <a:lstStyle/>
        <a:p>
          <a:endParaRPr lang="en-US"/>
        </a:p>
      </dgm:t>
    </dgm:pt>
    <dgm:pt modelId="{5DFE051E-915F-47BA-A3D6-F5E6BE918753}" type="pres">
      <dgm:prSet presAssocID="{1245A15F-AFB4-4FD1-BE97-7DCA7A748921}" presName="negativeSpace" presStyleCnt="0"/>
      <dgm:spPr/>
    </dgm:pt>
    <dgm:pt modelId="{E80D2BDA-96ED-48E8-9A1A-A60C074EBC53}" type="pres">
      <dgm:prSet presAssocID="{1245A15F-AFB4-4FD1-BE97-7DCA7A748921}" presName="childText" presStyleLbl="conFgAcc1" presStyleIdx="3" presStyleCnt="4">
        <dgm:presLayoutVars>
          <dgm:bulletEnabled val="1"/>
        </dgm:presLayoutVars>
      </dgm:prSet>
      <dgm:spPr/>
      <dgm:t>
        <a:bodyPr/>
        <a:lstStyle/>
        <a:p>
          <a:endParaRPr lang="en-US"/>
        </a:p>
      </dgm:t>
    </dgm:pt>
  </dgm:ptLst>
  <dgm:cxnLst>
    <dgm:cxn modelId="{B8DF0D1E-8AD9-4F78-823F-BC96729CB412}" srcId="{A683DFDF-A9B3-4A81-BDB4-850810C29DA6}" destId="{6F173BC5-5060-4395-A969-219546D37D9E}" srcOrd="0" destOrd="0" parTransId="{35D83C97-F6C2-4728-96DD-19A4842E4210}" sibTransId="{B4171E16-E854-4B3F-96E3-CCA8FF23CB59}"/>
    <dgm:cxn modelId="{5F2CE585-92C0-44AB-A0A9-5494EFACBB53}" type="presOf" srcId="{46A9D6F9-8BFA-4D44-8397-E580C2A0941D}" destId="{0B9A769A-A4D7-42C9-A1A3-A09DDBEBF8A5}" srcOrd="0" destOrd="0" presId="urn:microsoft.com/office/officeart/2005/8/layout/list1"/>
    <dgm:cxn modelId="{DF1C446C-0A32-4B42-8E43-651EA22314FD}" type="presOf" srcId="{2B581A0F-24D3-4B6D-BE10-A49541AFC618}" destId="{9F44673C-21AA-48C3-B458-D457F49AF4C0}" srcOrd="0" destOrd="1" presId="urn:microsoft.com/office/officeart/2005/8/layout/list1"/>
    <dgm:cxn modelId="{EFFC63E5-2D05-4555-AB25-B82C1D6C6CD2}" srcId="{728D3801-E919-4D2A-ABFE-34CB348E0CC8}" destId="{A683DFDF-A9B3-4A81-BDB4-850810C29DA6}" srcOrd="2" destOrd="0" parTransId="{FADC1F5C-7CAE-4247-ACC3-C1E72FC5FAC9}" sibTransId="{4C6C7D16-30AB-40DA-B928-C11854EED4D1}"/>
    <dgm:cxn modelId="{2830145B-41E2-4A59-AC93-BAEA0DDD2991}" srcId="{2B1920A2-71FA-4866-BB52-EEB8354E726F}" destId="{5BD59A29-4225-4FB9-BA11-9CC35F7691C2}" srcOrd="2" destOrd="0" parTransId="{2267B62A-9C65-4F77-89E4-E43599494026}" sibTransId="{95A3977B-E146-43B2-9678-5BA5740950CA}"/>
    <dgm:cxn modelId="{AFCB8C39-DDD7-47AB-815D-165A787B8002}" type="presOf" srcId="{728D3801-E919-4D2A-ABFE-34CB348E0CC8}" destId="{4882220C-804A-4791-A54C-1A253CFCF609}" srcOrd="0" destOrd="0" presId="urn:microsoft.com/office/officeart/2005/8/layout/list1"/>
    <dgm:cxn modelId="{1037F13A-830E-4177-968E-EB3E8F7EA71A}" type="presOf" srcId="{1245A15F-AFB4-4FD1-BE97-7DCA7A748921}" destId="{FE2F5CFA-69E9-46BF-BB0B-CD0EC4881F80}" srcOrd="1" destOrd="0" presId="urn:microsoft.com/office/officeart/2005/8/layout/list1"/>
    <dgm:cxn modelId="{D3F16FAA-10E0-4849-B7FC-F7C27BEEDEE1}" srcId="{2B1920A2-71FA-4866-BB52-EEB8354E726F}" destId="{1AFD3A2B-81C9-45B5-BD48-DD26913CD2E0}" srcOrd="5" destOrd="0" parTransId="{1BCBFCCC-589F-4187-99AC-CFBE3A482CFA}" sibTransId="{D46B0941-4220-4570-9AAB-8912791965AE}"/>
    <dgm:cxn modelId="{2F51FB18-F615-4C61-9E5A-505184FE79C7}" type="presOf" srcId="{46A9D6F9-8BFA-4D44-8397-E580C2A0941D}" destId="{A5D1831C-A18A-4435-8D49-7EA8CB1D682D}" srcOrd="1" destOrd="0" presId="urn:microsoft.com/office/officeart/2005/8/layout/list1"/>
    <dgm:cxn modelId="{F676CA87-7C6C-4EA0-99CA-DE4686EF2629}" type="presOf" srcId="{1245A15F-AFB4-4FD1-BE97-7DCA7A748921}" destId="{07E3C4A9-97A3-4EB0-8A80-E95E0126F471}" srcOrd="0" destOrd="0" presId="urn:microsoft.com/office/officeart/2005/8/layout/list1"/>
    <dgm:cxn modelId="{F8A1D6E3-B571-46F8-8CF5-0B8E2CDB5A78}" srcId="{A683DFDF-A9B3-4A81-BDB4-850810C29DA6}" destId="{2B581A0F-24D3-4B6D-BE10-A49541AFC618}" srcOrd="1" destOrd="0" parTransId="{47718871-AD1A-4B2B-81EC-16EFEEA32ED5}" sibTransId="{25DCBEDE-E01D-4FE3-8B02-056A2AF46ACC}"/>
    <dgm:cxn modelId="{0B1AE711-BF54-4479-9C44-B65E6513345E}" type="presOf" srcId="{4EE1D3DB-FDC0-4837-8447-9CE5C16EA4ED}" destId="{E80D2BDA-96ED-48E8-9A1A-A60C074EBC53}" srcOrd="0" destOrd="0" presId="urn:microsoft.com/office/officeart/2005/8/layout/list1"/>
    <dgm:cxn modelId="{1D2A0E5B-DA5C-413D-B246-8F29D6AF9768}" type="presOf" srcId="{1AFD3A2B-81C9-45B5-BD48-DD26913CD2E0}" destId="{DA9BA990-844A-43CE-A998-E3406BAAA6E7}" srcOrd="0" destOrd="5" presId="urn:microsoft.com/office/officeart/2005/8/layout/list1"/>
    <dgm:cxn modelId="{4513B82C-BBB3-476E-9B99-D4E923253144}" type="presOf" srcId="{45A9471D-2626-48A6-A1F2-01A3BF8A53CC}" destId="{DA9BA990-844A-43CE-A998-E3406BAAA6E7}" srcOrd="0" destOrd="3" presId="urn:microsoft.com/office/officeart/2005/8/layout/list1"/>
    <dgm:cxn modelId="{C5D2F92C-21F1-4F97-BD39-F980C0FACDF9}" srcId="{2B1920A2-71FA-4866-BB52-EEB8354E726F}" destId="{AF31D03D-5E37-4CC1-A6A2-B092B474D67E}" srcOrd="1" destOrd="0" parTransId="{F7895E38-448F-4125-A878-E1B701BE5FC8}" sibTransId="{818FCCDD-11B7-4253-9864-FA8D1CACF5C7}"/>
    <dgm:cxn modelId="{DE283814-75FC-4BB2-AF18-05AD254ED100}" type="presOf" srcId="{A683DFDF-A9B3-4A81-BDB4-850810C29DA6}" destId="{5ADB3781-C79A-4E1A-8339-D83C690CCC17}" srcOrd="1" destOrd="0" presId="urn:microsoft.com/office/officeart/2005/8/layout/list1"/>
    <dgm:cxn modelId="{07781418-B081-4322-9191-94665A248FF7}" srcId="{2B1920A2-71FA-4866-BB52-EEB8354E726F}" destId="{7D8AB64D-A241-41CD-8777-AF65E0505DF3}" srcOrd="4" destOrd="0" parTransId="{B30C6152-D762-4DF3-9985-EB17A1193DA3}" sibTransId="{7D25BB7A-E6F6-4FC9-AA51-8FE522FD9FF6}"/>
    <dgm:cxn modelId="{A52A944D-C1AC-4232-A275-5FF6FCC9A264}" srcId="{2B1920A2-71FA-4866-BB52-EEB8354E726F}" destId="{45A9471D-2626-48A6-A1F2-01A3BF8A53CC}" srcOrd="3" destOrd="0" parTransId="{6A1BA178-C8F7-4F02-9DFC-4F0CFE76065A}" sibTransId="{6F285B64-666E-4572-B65B-DB05FB92AF7F}"/>
    <dgm:cxn modelId="{140A6372-BB56-424E-BE90-C1C4098D34B4}" srcId="{728D3801-E919-4D2A-ABFE-34CB348E0CC8}" destId="{1245A15F-AFB4-4FD1-BE97-7DCA7A748921}" srcOrd="3" destOrd="0" parTransId="{362F0365-3975-4D10-AEA4-019FB1B1690C}" sibTransId="{E72B9D2A-2757-489F-894C-39278828A3A7}"/>
    <dgm:cxn modelId="{18622F96-98B8-443F-8440-B0F834833997}" srcId="{A683DFDF-A9B3-4A81-BDB4-850810C29DA6}" destId="{EB6217E7-585E-4813-9BC7-C40F82C2F30E}" srcOrd="4" destOrd="0" parTransId="{CFC83521-A0B9-48EA-97BE-AD8B6565046A}" sibTransId="{10F26A0F-D3DE-4961-A38F-1DF24716713A}"/>
    <dgm:cxn modelId="{53FC4E30-C988-4AA7-A6EE-1E10AA0B5510}" type="presOf" srcId="{6F173BC5-5060-4395-A969-219546D37D9E}" destId="{9F44673C-21AA-48C3-B458-D457F49AF4C0}" srcOrd="0" destOrd="0" presId="urn:microsoft.com/office/officeart/2005/8/layout/list1"/>
    <dgm:cxn modelId="{C69967C7-44A7-4334-95CF-1FCD5B490D5C}" srcId="{2B1920A2-71FA-4866-BB52-EEB8354E726F}" destId="{C0FE0321-D5C4-46B1-9177-2C88A98A02D9}" srcOrd="0" destOrd="0" parTransId="{FB2444B1-427A-40E5-B42B-2589818D8407}" sibTransId="{7859E744-A617-48CA-B6DB-B49480E706EB}"/>
    <dgm:cxn modelId="{5356E9CA-56A5-4BC6-8E24-020476FEFB38}" srcId="{1245A15F-AFB4-4FD1-BE97-7DCA7A748921}" destId="{BD2F2917-90F5-4A10-A03B-D3022D69D21E}" srcOrd="1" destOrd="0" parTransId="{51B68D0C-6183-4326-9CD4-51D916EDE79D}" sibTransId="{359D3F25-DF6A-4D71-8C76-CA55C4870742}"/>
    <dgm:cxn modelId="{B9E1F51D-1FAF-4C60-8EF5-0A9245579B3F}" type="presOf" srcId="{58B057EA-99D0-4149-B130-660C398B9D61}" destId="{9F44673C-21AA-48C3-B458-D457F49AF4C0}" srcOrd="0" destOrd="3" presId="urn:microsoft.com/office/officeart/2005/8/layout/list1"/>
    <dgm:cxn modelId="{C138B581-F110-485E-AA34-3BB9CF67C8B1}" srcId="{728D3801-E919-4D2A-ABFE-34CB348E0CC8}" destId="{46A9D6F9-8BFA-4D44-8397-E580C2A0941D}" srcOrd="0" destOrd="0" parTransId="{171727C7-FA22-493E-871A-57A2912C28AC}" sibTransId="{D8BE05E5-41B1-4417-A172-3FC7BE8BE1CC}"/>
    <dgm:cxn modelId="{38610646-0CF9-4D3A-9144-06AE8ECDAAD1}" type="presOf" srcId="{BD2F2917-90F5-4A10-A03B-D3022D69D21E}" destId="{E80D2BDA-96ED-48E8-9A1A-A60C074EBC53}" srcOrd="0" destOrd="1" presId="urn:microsoft.com/office/officeart/2005/8/layout/list1"/>
    <dgm:cxn modelId="{9C693E4C-6BBD-4CE5-AC24-CECDEDD04E4B}" type="presOf" srcId="{F4D6B3DA-83E5-463C-8B3B-27D8DAED9F7F}" destId="{9F44673C-21AA-48C3-B458-D457F49AF4C0}" srcOrd="0" destOrd="2" presId="urn:microsoft.com/office/officeart/2005/8/layout/list1"/>
    <dgm:cxn modelId="{0F640EB5-BA2B-4589-A0E2-1BE136E48803}" srcId="{A683DFDF-A9B3-4A81-BDB4-850810C29DA6}" destId="{F4D6B3DA-83E5-463C-8B3B-27D8DAED9F7F}" srcOrd="2" destOrd="0" parTransId="{A45E97D7-43B6-43F8-A600-11C2FDBEE7CF}" sibTransId="{E5BF7494-E5C7-4921-9300-66A23526C40B}"/>
    <dgm:cxn modelId="{9CFF93A5-03A7-4922-8DA8-CAA5FD35B085}" type="presOf" srcId="{2B1920A2-71FA-4866-BB52-EEB8354E726F}" destId="{169560F9-86E3-4B29-B761-120F39D8F4C9}" srcOrd="0" destOrd="0" presId="urn:microsoft.com/office/officeart/2005/8/layout/list1"/>
    <dgm:cxn modelId="{9FCD587B-6C8E-4685-83F3-69CA3513BAEC}" type="presOf" srcId="{5BD59A29-4225-4FB9-BA11-9CC35F7691C2}" destId="{DA9BA990-844A-43CE-A998-E3406BAAA6E7}" srcOrd="0" destOrd="2" presId="urn:microsoft.com/office/officeart/2005/8/layout/list1"/>
    <dgm:cxn modelId="{57A16264-717F-485F-B60F-7EE6E97D123A}" srcId="{728D3801-E919-4D2A-ABFE-34CB348E0CC8}" destId="{2B1920A2-71FA-4866-BB52-EEB8354E726F}" srcOrd="1" destOrd="0" parTransId="{610EB74F-9B4E-4988-94D0-EC8FED727E09}" sibTransId="{F4242D05-3C65-4D83-AC80-089E23E01F10}"/>
    <dgm:cxn modelId="{7A714AF0-3DB5-4A86-930B-6E2D5FFDF3F5}" type="presOf" srcId="{2B1920A2-71FA-4866-BB52-EEB8354E726F}" destId="{2DEEB8CE-721F-4ED7-9C3C-F83A1AC1CC6A}" srcOrd="1" destOrd="0" presId="urn:microsoft.com/office/officeart/2005/8/layout/list1"/>
    <dgm:cxn modelId="{590E3B73-6434-4AF3-9426-D86FC76DE493}" srcId="{1245A15F-AFB4-4FD1-BE97-7DCA7A748921}" destId="{4EE1D3DB-FDC0-4837-8447-9CE5C16EA4ED}" srcOrd="0" destOrd="0" parTransId="{79D44F78-DE3A-47F9-BFA6-88BBE35A3117}" sibTransId="{79A84F31-D7E1-4238-A404-41474D442401}"/>
    <dgm:cxn modelId="{129E9287-F3D1-41BB-B64D-D33989D69278}" srcId="{A683DFDF-A9B3-4A81-BDB4-850810C29DA6}" destId="{58B057EA-99D0-4149-B130-660C398B9D61}" srcOrd="3" destOrd="0" parTransId="{B79FF1D0-6895-4FD7-B1BF-24544B07A110}" sibTransId="{87062A87-201A-46F8-93E3-28C07D52CCE8}"/>
    <dgm:cxn modelId="{463AC4AA-DF37-4CE7-83D1-FD1A98458C91}" type="presOf" srcId="{C0FE0321-D5C4-46B1-9177-2C88A98A02D9}" destId="{DA9BA990-844A-43CE-A998-E3406BAAA6E7}" srcOrd="0" destOrd="0" presId="urn:microsoft.com/office/officeart/2005/8/layout/list1"/>
    <dgm:cxn modelId="{9D2FDCA1-8886-49F7-B1E4-5B084B747DC5}" srcId="{1245A15F-AFB4-4FD1-BE97-7DCA7A748921}" destId="{3718B98F-3AD1-468C-8221-27BA44447C9D}" srcOrd="2" destOrd="0" parTransId="{2A0300C6-BF7D-46DC-92EE-6A0B602F5C74}" sibTransId="{A0EE9026-999C-437C-94EF-167C44AEFF1E}"/>
    <dgm:cxn modelId="{74A3BFAF-40A7-4A18-858D-BB4E7BFE8322}" type="presOf" srcId="{7D8AB64D-A241-41CD-8777-AF65E0505DF3}" destId="{DA9BA990-844A-43CE-A998-E3406BAAA6E7}" srcOrd="0" destOrd="4" presId="urn:microsoft.com/office/officeart/2005/8/layout/list1"/>
    <dgm:cxn modelId="{DBAF5AD6-F430-493B-97D3-FFD356CF71A7}" type="presOf" srcId="{AF31D03D-5E37-4CC1-A6A2-B092B474D67E}" destId="{DA9BA990-844A-43CE-A998-E3406BAAA6E7}" srcOrd="0" destOrd="1" presId="urn:microsoft.com/office/officeart/2005/8/layout/list1"/>
    <dgm:cxn modelId="{70392AFB-E6F1-4D1D-BD9E-F54F6E731355}" srcId="{46A9D6F9-8BFA-4D44-8397-E580C2A0941D}" destId="{35C3A98F-AE4B-4733-89F6-2F1BD0F5C08B}" srcOrd="0" destOrd="0" parTransId="{B658168A-1852-448D-BEAA-97BC94AF7FDE}" sibTransId="{BBFC7280-3463-4F43-930C-A441E6A91441}"/>
    <dgm:cxn modelId="{6984ED8E-E9D4-4D97-89FD-96D99BE9B434}" type="presOf" srcId="{35C3A98F-AE4B-4733-89F6-2F1BD0F5C08B}" destId="{93C34080-9614-4CA3-86E7-0063A5358EB7}" srcOrd="0" destOrd="0" presId="urn:microsoft.com/office/officeart/2005/8/layout/list1"/>
    <dgm:cxn modelId="{A57DEE7A-00BD-4E7D-95DE-CD9F0D2305EF}" type="presOf" srcId="{EB6217E7-585E-4813-9BC7-C40F82C2F30E}" destId="{9F44673C-21AA-48C3-B458-D457F49AF4C0}" srcOrd="0" destOrd="4" presId="urn:microsoft.com/office/officeart/2005/8/layout/list1"/>
    <dgm:cxn modelId="{7A523533-47F8-415A-A76F-D415E31C60F8}" type="presOf" srcId="{A683DFDF-A9B3-4A81-BDB4-850810C29DA6}" destId="{8FA625CA-1FE0-48EF-AB35-3DFDB8A1C6C6}" srcOrd="0" destOrd="0" presId="urn:microsoft.com/office/officeart/2005/8/layout/list1"/>
    <dgm:cxn modelId="{85D87060-2548-4E05-BB94-63BA2A55E560}" type="presOf" srcId="{3718B98F-3AD1-468C-8221-27BA44447C9D}" destId="{E80D2BDA-96ED-48E8-9A1A-A60C074EBC53}" srcOrd="0" destOrd="2" presId="urn:microsoft.com/office/officeart/2005/8/layout/list1"/>
    <dgm:cxn modelId="{352BD2FE-6A43-494D-9FC3-A6990187E8B7}" type="presParOf" srcId="{4882220C-804A-4791-A54C-1A253CFCF609}" destId="{9B3A4569-4E59-474B-A44E-6C9891B5E8C9}" srcOrd="0" destOrd="0" presId="urn:microsoft.com/office/officeart/2005/8/layout/list1"/>
    <dgm:cxn modelId="{9228F3FC-68F9-4947-BB62-384B30B24D33}" type="presParOf" srcId="{9B3A4569-4E59-474B-A44E-6C9891B5E8C9}" destId="{0B9A769A-A4D7-42C9-A1A3-A09DDBEBF8A5}" srcOrd="0" destOrd="0" presId="urn:microsoft.com/office/officeart/2005/8/layout/list1"/>
    <dgm:cxn modelId="{523FE56C-6072-42D1-A38C-B9412B039984}" type="presParOf" srcId="{9B3A4569-4E59-474B-A44E-6C9891B5E8C9}" destId="{A5D1831C-A18A-4435-8D49-7EA8CB1D682D}" srcOrd="1" destOrd="0" presId="urn:microsoft.com/office/officeart/2005/8/layout/list1"/>
    <dgm:cxn modelId="{4A887D1A-BA11-41CD-8309-DBD0ED024CCA}" type="presParOf" srcId="{4882220C-804A-4791-A54C-1A253CFCF609}" destId="{D05F22F4-9D4C-4EDC-8C2C-4344C4BBAEDD}" srcOrd="1" destOrd="0" presId="urn:microsoft.com/office/officeart/2005/8/layout/list1"/>
    <dgm:cxn modelId="{1946E286-64E7-46F5-8F50-BF153EFF6755}" type="presParOf" srcId="{4882220C-804A-4791-A54C-1A253CFCF609}" destId="{93C34080-9614-4CA3-86E7-0063A5358EB7}" srcOrd="2" destOrd="0" presId="urn:microsoft.com/office/officeart/2005/8/layout/list1"/>
    <dgm:cxn modelId="{640B13AC-8680-4E57-93D5-53FBC1D44B0D}" type="presParOf" srcId="{4882220C-804A-4791-A54C-1A253CFCF609}" destId="{7158AB6C-08D1-468D-9867-0A45E8315EC5}" srcOrd="3" destOrd="0" presId="urn:microsoft.com/office/officeart/2005/8/layout/list1"/>
    <dgm:cxn modelId="{7232D881-FF02-4CD0-B854-5E678F0ECCF2}" type="presParOf" srcId="{4882220C-804A-4791-A54C-1A253CFCF609}" destId="{49C6CE1A-D67F-4A84-9C20-8D6CF5501709}" srcOrd="4" destOrd="0" presId="urn:microsoft.com/office/officeart/2005/8/layout/list1"/>
    <dgm:cxn modelId="{417277CB-C0E1-4402-918E-47665AB59456}" type="presParOf" srcId="{49C6CE1A-D67F-4A84-9C20-8D6CF5501709}" destId="{169560F9-86E3-4B29-B761-120F39D8F4C9}" srcOrd="0" destOrd="0" presId="urn:microsoft.com/office/officeart/2005/8/layout/list1"/>
    <dgm:cxn modelId="{C3BF8596-4A41-4D31-9060-1D859DEE7DD5}" type="presParOf" srcId="{49C6CE1A-D67F-4A84-9C20-8D6CF5501709}" destId="{2DEEB8CE-721F-4ED7-9C3C-F83A1AC1CC6A}" srcOrd="1" destOrd="0" presId="urn:microsoft.com/office/officeart/2005/8/layout/list1"/>
    <dgm:cxn modelId="{C7C46D4C-21C1-41F0-A206-291172DAADBE}" type="presParOf" srcId="{4882220C-804A-4791-A54C-1A253CFCF609}" destId="{4A12B359-AB87-46C3-AD1B-63D5C78198C0}" srcOrd="5" destOrd="0" presId="urn:microsoft.com/office/officeart/2005/8/layout/list1"/>
    <dgm:cxn modelId="{772D0A72-268A-4423-8812-E4BBE0E657F8}" type="presParOf" srcId="{4882220C-804A-4791-A54C-1A253CFCF609}" destId="{DA9BA990-844A-43CE-A998-E3406BAAA6E7}" srcOrd="6" destOrd="0" presId="urn:microsoft.com/office/officeart/2005/8/layout/list1"/>
    <dgm:cxn modelId="{B26011DB-C1C4-4BDE-95AD-C5EF24C46413}" type="presParOf" srcId="{4882220C-804A-4791-A54C-1A253CFCF609}" destId="{A0A936FC-534C-4E92-BEA9-3D313B1F1AD0}" srcOrd="7" destOrd="0" presId="urn:microsoft.com/office/officeart/2005/8/layout/list1"/>
    <dgm:cxn modelId="{059433D3-A6AF-4905-8376-DDA1AF9A8BE9}" type="presParOf" srcId="{4882220C-804A-4791-A54C-1A253CFCF609}" destId="{395FC720-2231-493B-8CA1-3092E4AE311D}" srcOrd="8" destOrd="0" presId="urn:microsoft.com/office/officeart/2005/8/layout/list1"/>
    <dgm:cxn modelId="{2A5C424C-B235-42BB-84DD-7036AFA518E6}" type="presParOf" srcId="{395FC720-2231-493B-8CA1-3092E4AE311D}" destId="{8FA625CA-1FE0-48EF-AB35-3DFDB8A1C6C6}" srcOrd="0" destOrd="0" presId="urn:microsoft.com/office/officeart/2005/8/layout/list1"/>
    <dgm:cxn modelId="{C30D13A9-9B1A-4B5A-8A9C-F8DC340EE382}" type="presParOf" srcId="{395FC720-2231-493B-8CA1-3092E4AE311D}" destId="{5ADB3781-C79A-4E1A-8339-D83C690CCC17}" srcOrd="1" destOrd="0" presId="urn:microsoft.com/office/officeart/2005/8/layout/list1"/>
    <dgm:cxn modelId="{699D9223-5991-4CD6-AE9F-9113B99CDAD6}" type="presParOf" srcId="{4882220C-804A-4791-A54C-1A253CFCF609}" destId="{3D1DEA32-06EC-4548-9B98-D674AA469806}" srcOrd="9" destOrd="0" presId="urn:microsoft.com/office/officeart/2005/8/layout/list1"/>
    <dgm:cxn modelId="{E0F49DD4-58C9-453F-B230-C55AEB1E032A}" type="presParOf" srcId="{4882220C-804A-4791-A54C-1A253CFCF609}" destId="{9F44673C-21AA-48C3-B458-D457F49AF4C0}" srcOrd="10" destOrd="0" presId="urn:microsoft.com/office/officeart/2005/8/layout/list1"/>
    <dgm:cxn modelId="{82002B7C-7FC3-40B6-B9D0-3EF11CD8375B}" type="presParOf" srcId="{4882220C-804A-4791-A54C-1A253CFCF609}" destId="{7D0ADF8C-AF74-406C-96A8-E5DA70BBFAC8}" srcOrd="11" destOrd="0" presId="urn:microsoft.com/office/officeart/2005/8/layout/list1"/>
    <dgm:cxn modelId="{4E20AA06-AB71-47FA-87E5-F5A67934A866}" type="presParOf" srcId="{4882220C-804A-4791-A54C-1A253CFCF609}" destId="{E25AF7BE-D60C-45EA-B44D-12589F606062}" srcOrd="12" destOrd="0" presId="urn:microsoft.com/office/officeart/2005/8/layout/list1"/>
    <dgm:cxn modelId="{AA72F3E4-A9ED-43D5-9299-BCD9B5C99787}" type="presParOf" srcId="{E25AF7BE-D60C-45EA-B44D-12589F606062}" destId="{07E3C4A9-97A3-4EB0-8A80-E95E0126F471}" srcOrd="0" destOrd="0" presId="urn:microsoft.com/office/officeart/2005/8/layout/list1"/>
    <dgm:cxn modelId="{B6CFB86A-F686-45F6-AF64-0A68ED8058A7}" type="presParOf" srcId="{E25AF7BE-D60C-45EA-B44D-12589F606062}" destId="{FE2F5CFA-69E9-46BF-BB0B-CD0EC4881F80}" srcOrd="1" destOrd="0" presId="urn:microsoft.com/office/officeart/2005/8/layout/list1"/>
    <dgm:cxn modelId="{2DBC590B-FBB5-4DC4-A132-38CEDD1365C3}" type="presParOf" srcId="{4882220C-804A-4791-A54C-1A253CFCF609}" destId="{5DFE051E-915F-47BA-A3D6-F5E6BE918753}" srcOrd="13" destOrd="0" presId="urn:microsoft.com/office/officeart/2005/8/layout/list1"/>
    <dgm:cxn modelId="{8517D5BB-31F8-4904-8693-BA59CDDAE40E}" type="presParOf" srcId="{4882220C-804A-4791-A54C-1A253CFCF609}" destId="{E80D2BDA-96ED-48E8-9A1A-A60C074EBC53}"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7954EB9-923D-4715-A0FE-A23D24D9A0FF}" type="doc">
      <dgm:prSet loTypeId="urn:microsoft.com/office/officeart/2005/8/layout/list1" loCatId="list" qsTypeId="urn:microsoft.com/office/officeart/2005/8/quickstyle/3d2" qsCatId="3D" csTypeId="urn:microsoft.com/office/officeart/2005/8/colors/accent1_5" csCatId="accent1" phldr="1"/>
      <dgm:spPr/>
      <dgm:t>
        <a:bodyPr/>
        <a:lstStyle/>
        <a:p>
          <a:endParaRPr lang="en-US"/>
        </a:p>
      </dgm:t>
    </dgm:pt>
    <dgm:pt modelId="{555B14FD-65FC-4DCF-A6A6-72AFCE2D29C3}">
      <dgm:prSet custT="1"/>
      <dgm:spPr>
        <a:solidFill>
          <a:srgbClr val="00529B"/>
        </a:solidFill>
      </dgm:spPr>
      <dgm:t>
        <a:bodyPr/>
        <a:lstStyle/>
        <a:p>
          <a:pPr rtl="0"/>
          <a:r>
            <a:rPr lang="en-US" sz="2000" b="1" dirty="0" smtClean="0"/>
            <a:t>“Silo-ed” Operational Model (by LOB/by Affiliate) </a:t>
          </a:r>
          <a:endParaRPr lang="en-US" sz="2000" b="1" dirty="0"/>
        </a:p>
      </dgm:t>
    </dgm:pt>
    <dgm:pt modelId="{A74A87E1-14D7-4C75-9E9A-1B2572A0C7F1}" type="parTrans" cxnId="{3E82115A-9D9B-4512-A730-7A94C19BBE4D}">
      <dgm:prSet/>
      <dgm:spPr/>
      <dgm:t>
        <a:bodyPr/>
        <a:lstStyle/>
        <a:p>
          <a:endParaRPr lang="en-US"/>
        </a:p>
      </dgm:t>
    </dgm:pt>
    <dgm:pt modelId="{4DA644FB-399E-4D78-8B67-E7893899D762}" type="sibTrans" cxnId="{3E82115A-9D9B-4512-A730-7A94C19BBE4D}">
      <dgm:prSet/>
      <dgm:spPr/>
      <dgm:t>
        <a:bodyPr/>
        <a:lstStyle/>
        <a:p>
          <a:endParaRPr lang="en-US"/>
        </a:p>
      </dgm:t>
    </dgm:pt>
    <dgm:pt modelId="{68C7689B-EE4A-4BE2-9CC7-F3652E972921}">
      <dgm:prSet custT="1"/>
      <dgm:spPr/>
      <dgm:t>
        <a:bodyPr/>
        <a:lstStyle/>
        <a:p>
          <a:pPr rtl="0"/>
          <a:r>
            <a:rPr lang="en-US" sz="1800" b="0" dirty="0" smtClean="0"/>
            <a:t>Project redundancies</a:t>
          </a:r>
          <a:endParaRPr lang="en-US" sz="1800" b="0" dirty="0"/>
        </a:p>
      </dgm:t>
    </dgm:pt>
    <dgm:pt modelId="{3FBCFDF4-1CA6-43E8-88A7-3BC0FCB2777A}" type="parTrans" cxnId="{585A71F4-DBDE-46E7-88F2-9D7ED768A381}">
      <dgm:prSet/>
      <dgm:spPr/>
      <dgm:t>
        <a:bodyPr/>
        <a:lstStyle/>
        <a:p>
          <a:endParaRPr lang="en-US"/>
        </a:p>
      </dgm:t>
    </dgm:pt>
    <dgm:pt modelId="{1F4DF389-0C2B-4093-8E34-8E2374E4097D}" type="sibTrans" cxnId="{585A71F4-DBDE-46E7-88F2-9D7ED768A381}">
      <dgm:prSet/>
      <dgm:spPr/>
      <dgm:t>
        <a:bodyPr/>
        <a:lstStyle/>
        <a:p>
          <a:endParaRPr lang="en-US"/>
        </a:p>
      </dgm:t>
    </dgm:pt>
    <dgm:pt modelId="{716036E2-ED06-4167-873A-556FFE068693}">
      <dgm:prSet custT="1"/>
      <dgm:spPr>
        <a:solidFill>
          <a:srgbClr val="00529B"/>
        </a:solidFill>
      </dgm:spPr>
      <dgm:t>
        <a:bodyPr/>
        <a:lstStyle/>
        <a:p>
          <a:pPr rtl="0"/>
          <a:r>
            <a:rPr lang="en-US" sz="2000" b="1" dirty="0" smtClean="0"/>
            <a:t>PMO = IT Governance </a:t>
          </a:r>
          <a:endParaRPr lang="en-US" sz="2000" b="1" dirty="0"/>
        </a:p>
      </dgm:t>
    </dgm:pt>
    <dgm:pt modelId="{F33B6A2F-CF99-4E0A-BF30-C77C64A5FB77}" type="parTrans" cxnId="{586F57D1-0105-4B60-BAED-8D33819753A6}">
      <dgm:prSet/>
      <dgm:spPr/>
      <dgm:t>
        <a:bodyPr/>
        <a:lstStyle/>
        <a:p>
          <a:endParaRPr lang="en-US"/>
        </a:p>
      </dgm:t>
    </dgm:pt>
    <dgm:pt modelId="{905CE92C-547D-4082-85A5-BAA4B398C41A}" type="sibTrans" cxnId="{586F57D1-0105-4B60-BAED-8D33819753A6}">
      <dgm:prSet/>
      <dgm:spPr/>
      <dgm:t>
        <a:bodyPr/>
        <a:lstStyle/>
        <a:p>
          <a:endParaRPr lang="en-US"/>
        </a:p>
      </dgm:t>
    </dgm:pt>
    <dgm:pt modelId="{11061FBD-A5E7-4ECD-9143-FF1911517627}">
      <dgm:prSet custT="1"/>
      <dgm:spPr/>
      <dgm:t>
        <a:bodyPr/>
        <a:lstStyle/>
        <a:p>
          <a:pPr rtl="0"/>
          <a:r>
            <a:rPr lang="en-US" sz="1800" dirty="0" smtClean="0"/>
            <a:t>Viewed strictly as an enforcement agency</a:t>
          </a:r>
          <a:endParaRPr lang="en-US" sz="1800" dirty="0"/>
        </a:p>
      </dgm:t>
    </dgm:pt>
    <dgm:pt modelId="{795BB422-C6D5-47A8-8024-539F325F391C}" type="parTrans" cxnId="{17A39DA6-DBDC-43CD-9CCE-3C8A0B227510}">
      <dgm:prSet/>
      <dgm:spPr/>
      <dgm:t>
        <a:bodyPr/>
        <a:lstStyle/>
        <a:p>
          <a:endParaRPr lang="en-US"/>
        </a:p>
      </dgm:t>
    </dgm:pt>
    <dgm:pt modelId="{55E4E7B1-DD8B-4A06-A1B4-669E94E8EBBD}" type="sibTrans" cxnId="{17A39DA6-DBDC-43CD-9CCE-3C8A0B227510}">
      <dgm:prSet/>
      <dgm:spPr/>
      <dgm:t>
        <a:bodyPr/>
        <a:lstStyle/>
        <a:p>
          <a:endParaRPr lang="en-US"/>
        </a:p>
      </dgm:t>
    </dgm:pt>
    <dgm:pt modelId="{1FE96644-15BF-468E-BA1F-E9C559CF55B5}">
      <dgm:prSet custT="1"/>
      <dgm:spPr>
        <a:solidFill>
          <a:srgbClr val="00529B"/>
        </a:solidFill>
      </dgm:spPr>
      <dgm:t>
        <a:bodyPr/>
        <a:lstStyle/>
        <a:p>
          <a:pPr rtl="0"/>
          <a:r>
            <a:rPr lang="en-US" sz="2000" b="1" dirty="0" smtClean="0"/>
            <a:t>Redundant/inefficient approval &amp; prioritization of initiatives</a:t>
          </a:r>
          <a:endParaRPr lang="en-US" sz="2000" b="1" dirty="0"/>
        </a:p>
      </dgm:t>
    </dgm:pt>
    <dgm:pt modelId="{20586C91-6AE2-426B-BA51-D1BD9C0CD7A9}" type="parTrans" cxnId="{919543D9-48CB-428E-87F8-39A0FE1AC690}">
      <dgm:prSet/>
      <dgm:spPr/>
      <dgm:t>
        <a:bodyPr/>
        <a:lstStyle/>
        <a:p>
          <a:endParaRPr lang="en-US"/>
        </a:p>
      </dgm:t>
    </dgm:pt>
    <dgm:pt modelId="{CDBC91ED-44F0-484B-A2EC-4EA82304783A}" type="sibTrans" cxnId="{919543D9-48CB-428E-87F8-39A0FE1AC690}">
      <dgm:prSet/>
      <dgm:spPr/>
      <dgm:t>
        <a:bodyPr/>
        <a:lstStyle/>
        <a:p>
          <a:endParaRPr lang="en-US"/>
        </a:p>
      </dgm:t>
    </dgm:pt>
    <dgm:pt modelId="{03826400-9A0F-4B5B-BDC4-6E135FE9A382}">
      <dgm:prSet custT="1"/>
      <dgm:spPr/>
      <dgm:t>
        <a:bodyPr/>
        <a:lstStyle/>
        <a:p>
          <a:pPr rtl="0"/>
          <a:r>
            <a:rPr lang="en-US" sz="1800" dirty="0" smtClean="0"/>
            <a:t>Enterprise Risk’s NPI (New Product &amp; Initiative) </a:t>
          </a:r>
          <a:br>
            <a:rPr lang="en-US" sz="1800" dirty="0" smtClean="0"/>
          </a:br>
          <a:r>
            <a:rPr lang="en-US" sz="1800" dirty="0" smtClean="0"/>
            <a:t>= Business Case justification + Risk Identification Questionnaires</a:t>
          </a:r>
          <a:endParaRPr lang="en-US" sz="1800" dirty="0"/>
        </a:p>
      </dgm:t>
    </dgm:pt>
    <dgm:pt modelId="{7DED8D29-C271-4F83-BBA8-A70F2FE6C0DB}" type="parTrans" cxnId="{3F00C66B-34CD-4237-AE0F-753499E063D4}">
      <dgm:prSet/>
      <dgm:spPr/>
      <dgm:t>
        <a:bodyPr/>
        <a:lstStyle/>
        <a:p>
          <a:endParaRPr lang="en-US"/>
        </a:p>
      </dgm:t>
    </dgm:pt>
    <dgm:pt modelId="{4EE51E25-5DF8-46B4-8028-434A33EF43C9}" type="sibTrans" cxnId="{3F00C66B-34CD-4237-AE0F-753499E063D4}">
      <dgm:prSet/>
      <dgm:spPr/>
      <dgm:t>
        <a:bodyPr/>
        <a:lstStyle/>
        <a:p>
          <a:endParaRPr lang="en-US"/>
        </a:p>
      </dgm:t>
    </dgm:pt>
    <dgm:pt modelId="{0565357C-C7B2-4173-8330-053733F4665E}">
      <dgm:prSet custT="1"/>
      <dgm:spPr/>
      <dgm:t>
        <a:bodyPr/>
        <a:lstStyle/>
        <a:p>
          <a:pPr rtl="0"/>
          <a:r>
            <a:rPr lang="en-US" sz="1800" dirty="0" smtClean="0"/>
            <a:t>Finance’s AR (Appropriation Request) </a:t>
          </a:r>
          <a:br>
            <a:rPr lang="en-US" sz="1800" dirty="0" smtClean="0"/>
          </a:br>
          <a:r>
            <a:rPr lang="en-US" sz="1800" dirty="0" smtClean="0"/>
            <a:t>= Business Case Justification + Capitalization Worksheets</a:t>
          </a:r>
          <a:endParaRPr lang="en-US" sz="1800" dirty="0"/>
        </a:p>
      </dgm:t>
    </dgm:pt>
    <dgm:pt modelId="{00C7D0CA-1A57-4E9E-BA1D-B041177C096C}" type="parTrans" cxnId="{CBF7BF9F-7B79-46AD-B7A1-FBB22962F353}">
      <dgm:prSet/>
      <dgm:spPr/>
      <dgm:t>
        <a:bodyPr/>
        <a:lstStyle/>
        <a:p>
          <a:endParaRPr lang="en-US"/>
        </a:p>
      </dgm:t>
    </dgm:pt>
    <dgm:pt modelId="{C6CCFB44-38CC-4079-84E6-04E3E88A1201}" type="sibTrans" cxnId="{CBF7BF9F-7B79-46AD-B7A1-FBB22962F353}">
      <dgm:prSet/>
      <dgm:spPr/>
      <dgm:t>
        <a:bodyPr/>
        <a:lstStyle/>
        <a:p>
          <a:endParaRPr lang="en-US"/>
        </a:p>
      </dgm:t>
    </dgm:pt>
    <dgm:pt modelId="{CBA649AD-A03E-477A-A069-E2FD3F201CC2}">
      <dgm:prSet custT="1"/>
      <dgm:spPr/>
      <dgm:t>
        <a:bodyPr/>
        <a:lstStyle/>
        <a:p>
          <a:pPr rtl="0"/>
          <a:r>
            <a:rPr lang="en-US" sz="1800" dirty="0" smtClean="0"/>
            <a:t>IT Architecture’s ITAC Review </a:t>
          </a:r>
          <a:br>
            <a:rPr lang="en-US" sz="1800" dirty="0" smtClean="0"/>
          </a:br>
          <a:r>
            <a:rPr lang="en-US" sz="1800" dirty="0" smtClean="0"/>
            <a:t>= Business Case Justification + Architecture Questionnaires</a:t>
          </a:r>
          <a:endParaRPr lang="en-US" sz="1800" dirty="0"/>
        </a:p>
      </dgm:t>
    </dgm:pt>
    <dgm:pt modelId="{41D93D45-1364-4BE0-897F-E05CF88E42EE}" type="parTrans" cxnId="{9074165D-F8DE-4E92-BDB9-9D6BF17538A0}">
      <dgm:prSet/>
      <dgm:spPr/>
      <dgm:t>
        <a:bodyPr/>
        <a:lstStyle/>
        <a:p>
          <a:endParaRPr lang="en-US"/>
        </a:p>
      </dgm:t>
    </dgm:pt>
    <dgm:pt modelId="{902BDD36-B089-43B5-B215-13B4EB747FA4}" type="sibTrans" cxnId="{9074165D-F8DE-4E92-BDB9-9D6BF17538A0}">
      <dgm:prSet/>
      <dgm:spPr/>
      <dgm:t>
        <a:bodyPr/>
        <a:lstStyle/>
        <a:p>
          <a:endParaRPr lang="en-US"/>
        </a:p>
      </dgm:t>
    </dgm:pt>
    <dgm:pt modelId="{9EEB12FB-7AC6-4F19-B092-E0869318A637}">
      <dgm:prSet custT="1"/>
      <dgm:spPr/>
      <dgm:t>
        <a:bodyPr/>
        <a:lstStyle/>
        <a:p>
          <a:pPr rtl="0"/>
          <a:r>
            <a:rPr lang="en-US" sz="1800" dirty="0" smtClean="0"/>
            <a:t>Adoption challenges</a:t>
          </a:r>
          <a:endParaRPr lang="en-US" sz="1800" dirty="0"/>
        </a:p>
      </dgm:t>
    </dgm:pt>
    <dgm:pt modelId="{82D9178A-05A5-43C4-B1A8-396DA6657DF5}" type="parTrans" cxnId="{6D770095-FA61-419B-AC6A-CA918A9C4B42}">
      <dgm:prSet/>
      <dgm:spPr/>
      <dgm:t>
        <a:bodyPr/>
        <a:lstStyle/>
        <a:p>
          <a:endParaRPr lang="en-US"/>
        </a:p>
      </dgm:t>
    </dgm:pt>
    <dgm:pt modelId="{40A37C60-71DD-4E17-8046-6207D352A2ED}" type="sibTrans" cxnId="{6D770095-FA61-419B-AC6A-CA918A9C4B42}">
      <dgm:prSet/>
      <dgm:spPr/>
      <dgm:t>
        <a:bodyPr/>
        <a:lstStyle/>
        <a:p>
          <a:endParaRPr lang="en-US"/>
        </a:p>
      </dgm:t>
    </dgm:pt>
    <dgm:pt modelId="{83971DED-C78D-4E3F-BCA1-FEB8782CCE3F}" type="pres">
      <dgm:prSet presAssocID="{F7954EB9-923D-4715-A0FE-A23D24D9A0FF}" presName="linear" presStyleCnt="0">
        <dgm:presLayoutVars>
          <dgm:dir/>
          <dgm:animLvl val="lvl"/>
          <dgm:resizeHandles val="exact"/>
        </dgm:presLayoutVars>
      </dgm:prSet>
      <dgm:spPr/>
      <dgm:t>
        <a:bodyPr/>
        <a:lstStyle/>
        <a:p>
          <a:endParaRPr lang="en-US"/>
        </a:p>
      </dgm:t>
    </dgm:pt>
    <dgm:pt modelId="{4D2C50B6-3E3C-4516-B29C-FA1CF21D836F}" type="pres">
      <dgm:prSet presAssocID="{555B14FD-65FC-4DCF-A6A6-72AFCE2D29C3}" presName="parentLin" presStyleCnt="0"/>
      <dgm:spPr/>
    </dgm:pt>
    <dgm:pt modelId="{E5FEF076-1A0E-4BC1-879C-A3859AFA53D9}" type="pres">
      <dgm:prSet presAssocID="{555B14FD-65FC-4DCF-A6A6-72AFCE2D29C3}" presName="parentLeftMargin" presStyleLbl="node1" presStyleIdx="0" presStyleCnt="3"/>
      <dgm:spPr/>
      <dgm:t>
        <a:bodyPr/>
        <a:lstStyle/>
        <a:p>
          <a:endParaRPr lang="en-US"/>
        </a:p>
      </dgm:t>
    </dgm:pt>
    <dgm:pt modelId="{137929F8-2768-446B-8213-2BC26731EC35}" type="pres">
      <dgm:prSet presAssocID="{555B14FD-65FC-4DCF-A6A6-72AFCE2D29C3}" presName="parentText" presStyleLbl="node1" presStyleIdx="0" presStyleCnt="3">
        <dgm:presLayoutVars>
          <dgm:chMax val="0"/>
          <dgm:bulletEnabled val="1"/>
        </dgm:presLayoutVars>
      </dgm:prSet>
      <dgm:spPr/>
      <dgm:t>
        <a:bodyPr/>
        <a:lstStyle/>
        <a:p>
          <a:endParaRPr lang="en-US"/>
        </a:p>
      </dgm:t>
    </dgm:pt>
    <dgm:pt modelId="{9D340041-22D2-4448-BEA1-D73BF47A367D}" type="pres">
      <dgm:prSet presAssocID="{555B14FD-65FC-4DCF-A6A6-72AFCE2D29C3}" presName="negativeSpace" presStyleCnt="0"/>
      <dgm:spPr/>
    </dgm:pt>
    <dgm:pt modelId="{0A6274C5-9BE6-4AD0-AB2C-F24F65FEE988}" type="pres">
      <dgm:prSet presAssocID="{555B14FD-65FC-4DCF-A6A6-72AFCE2D29C3}" presName="childText" presStyleLbl="conFgAcc1" presStyleIdx="0" presStyleCnt="3">
        <dgm:presLayoutVars>
          <dgm:bulletEnabled val="1"/>
        </dgm:presLayoutVars>
      </dgm:prSet>
      <dgm:spPr/>
      <dgm:t>
        <a:bodyPr/>
        <a:lstStyle/>
        <a:p>
          <a:endParaRPr lang="en-US"/>
        </a:p>
      </dgm:t>
    </dgm:pt>
    <dgm:pt modelId="{5F406341-E552-4109-BE59-F704BA6354A5}" type="pres">
      <dgm:prSet presAssocID="{4DA644FB-399E-4D78-8B67-E7893899D762}" presName="spaceBetweenRectangles" presStyleCnt="0"/>
      <dgm:spPr/>
    </dgm:pt>
    <dgm:pt modelId="{31F52CF6-F349-4BA9-B2EF-54284D66494E}" type="pres">
      <dgm:prSet presAssocID="{716036E2-ED06-4167-873A-556FFE068693}" presName="parentLin" presStyleCnt="0"/>
      <dgm:spPr/>
    </dgm:pt>
    <dgm:pt modelId="{AA78D5AE-D5D0-491D-BF1F-6E3C11B7953F}" type="pres">
      <dgm:prSet presAssocID="{716036E2-ED06-4167-873A-556FFE068693}" presName="parentLeftMargin" presStyleLbl="node1" presStyleIdx="0" presStyleCnt="3"/>
      <dgm:spPr/>
      <dgm:t>
        <a:bodyPr/>
        <a:lstStyle/>
        <a:p>
          <a:endParaRPr lang="en-US"/>
        </a:p>
      </dgm:t>
    </dgm:pt>
    <dgm:pt modelId="{29BBBD75-74CC-4C43-A0A0-6635DCA932CF}" type="pres">
      <dgm:prSet presAssocID="{716036E2-ED06-4167-873A-556FFE068693}" presName="parentText" presStyleLbl="node1" presStyleIdx="1" presStyleCnt="3">
        <dgm:presLayoutVars>
          <dgm:chMax val="0"/>
          <dgm:bulletEnabled val="1"/>
        </dgm:presLayoutVars>
      </dgm:prSet>
      <dgm:spPr/>
      <dgm:t>
        <a:bodyPr/>
        <a:lstStyle/>
        <a:p>
          <a:endParaRPr lang="en-US"/>
        </a:p>
      </dgm:t>
    </dgm:pt>
    <dgm:pt modelId="{ED40BA91-451B-48F3-9CA1-9B9485199CCF}" type="pres">
      <dgm:prSet presAssocID="{716036E2-ED06-4167-873A-556FFE068693}" presName="negativeSpace" presStyleCnt="0"/>
      <dgm:spPr/>
    </dgm:pt>
    <dgm:pt modelId="{05C0B940-C764-412E-98B4-49E7F9FECCEE}" type="pres">
      <dgm:prSet presAssocID="{716036E2-ED06-4167-873A-556FFE068693}" presName="childText" presStyleLbl="conFgAcc1" presStyleIdx="1" presStyleCnt="3">
        <dgm:presLayoutVars>
          <dgm:bulletEnabled val="1"/>
        </dgm:presLayoutVars>
      </dgm:prSet>
      <dgm:spPr/>
      <dgm:t>
        <a:bodyPr/>
        <a:lstStyle/>
        <a:p>
          <a:endParaRPr lang="en-US"/>
        </a:p>
      </dgm:t>
    </dgm:pt>
    <dgm:pt modelId="{167AD163-529B-4463-B0ED-D1CBF31D8BC6}" type="pres">
      <dgm:prSet presAssocID="{905CE92C-547D-4082-85A5-BAA4B398C41A}" presName="spaceBetweenRectangles" presStyleCnt="0"/>
      <dgm:spPr/>
    </dgm:pt>
    <dgm:pt modelId="{828F9CE4-D05A-4D10-816F-1FE836F43C5D}" type="pres">
      <dgm:prSet presAssocID="{1FE96644-15BF-468E-BA1F-E9C559CF55B5}" presName="parentLin" presStyleCnt="0"/>
      <dgm:spPr/>
    </dgm:pt>
    <dgm:pt modelId="{E66136B3-5D47-429B-9829-C27B656F7EE9}" type="pres">
      <dgm:prSet presAssocID="{1FE96644-15BF-468E-BA1F-E9C559CF55B5}" presName="parentLeftMargin" presStyleLbl="node1" presStyleIdx="1" presStyleCnt="3"/>
      <dgm:spPr/>
      <dgm:t>
        <a:bodyPr/>
        <a:lstStyle/>
        <a:p>
          <a:endParaRPr lang="en-US"/>
        </a:p>
      </dgm:t>
    </dgm:pt>
    <dgm:pt modelId="{136BA48C-27E4-4F2C-A3FA-D55EC4E5F784}" type="pres">
      <dgm:prSet presAssocID="{1FE96644-15BF-468E-BA1F-E9C559CF55B5}" presName="parentText" presStyleLbl="node1" presStyleIdx="2" presStyleCnt="3">
        <dgm:presLayoutVars>
          <dgm:chMax val="0"/>
          <dgm:bulletEnabled val="1"/>
        </dgm:presLayoutVars>
      </dgm:prSet>
      <dgm:spPr/>
      <dgm:t>
        <a:bodyPr/>
        <a:lstStyle/>
        <a:p>
          <a:endParaRPr lang="en-US"/>
        </a:p>
      </dgm:t>
    </dgm:pt>
    <dgm:pt modelId="{4890E7AC-7417-49BF-A9E2-0B63A1E8186A}" type="pres">
      <dgm:prSet presAssocID="{1FE96644-15BF-468E-BA1F-E9C559CF55B5}" presName="negativeSpace" presStyleCnt="0"/>
      <dgm:spPr/>
    </dgm:pt>
    <dgm:pt modelId="{239D74F5-5677-481D-AC22-30F7A88E4E87}" type="pres">
      <dgm:prSet presAssocID="{1FE96644-15BF-468E-BA1F-E9C559CF55B5}" presName="childText" presStyleLbl="conFgAcc1" presStyleIdx="2" presStyleCnt="3">
        <dgm:presLayoutVars>
          <dgm:bulletEnabled val="1"/>
        </dgm:presLayoutVars>
      </dgm:prSet>
      <dgm:spPr/>
      <dgm:t>
        <a:bodyPr/>
        <a:lstStyle/>
        <a:p>
          <a:endParaRPr lang="en-US"/>
        </a:p>
      </dgm:t>
    </dgm:pt>
  </dgm:ptLst>
  <dgm:cxnLst>
    <dgm:cxn modelId="{919543D9-48CB-428E-87F8-39A0FE1AC690}" srcId="{F7954EB9-923D-4715-A0FE-A23D24D9A0FF}" destId="{1FE96644-15BF-468E-BA1F-E9C559CF55B5}" srcOrd="2" destOrd="0" parTransId="{20586C91-6AE2-426B-BA51-D1BD9C0CD7A9}" sibTransId="{CDBC91ED-44F0-484B-A2EC-4EA82304783A}"/>
    <dgm:cxn modelId="{EB00C2B4-BBE4-4D31-A958-209A4CF8309A}" type="presOf" srcId="{716036E2-ED06-4167-873A-556FFE068693}" destId="{29BBBD75-74CC-4C43-A0A0-6635DCA932CF}" srcOrd="1" destOrd="0" presId="urn:microsoft.com/office/officeart/2005/8/layout/list1"/>
    <dgm:cxn modelId="{17A39DA6-DBDC-43CD-9CCE-3C8A0B227510}" srcId="{716036E2-ED06-4167-873A-556FFE068693}" destId="{11061FBD-A5E7-4ECD-9143-FF1911517627}" srcOrd="0" destOrd="0" parTransId="{795BB422-C6D5-47A8-8024-539F325F391C}" sibTransId="{55E4E7B1-DD8B-4A06-A1B4-669E94E8EBBD}"/>
    <dgm:cxn modelId="{4EFE2FA1-37F0-47D1-99D7-6FC805FFC58C}" type="presOf" srcId="{716036E2-ED06-4167-873A-556FFE068693}" destId="{AA78D5AE-D5D0-491D-BF1F-6E3C11B7953F}" srcOrd="0" destOrd="0" presId="urn:microsoft.com/office/officeart/2005/8/layout/list1"/>
    <dgm:cxn modelId="{931A8859-DEA4-4314-A7D8-F180B8B0953F}" type="presOf" srcId="{555B14FD-65FC-4DCF-A6A6-72AFCE2D29C3}" destId="{137929F8-2768-446B-8213-2BC26731EC35}" srcOrd="1" destOrd="0" presId="urn:microsoft.com/office/officeart/2005/8/layout/list1"/>
    <dgm:cxn modelId="{586F57D1-0105-4B60-BAED-8D33819753A6}" srcId="{F7954EB9-923D-4715-A0FE-A23D24D9A0FF}" destId="{716036E2-ED06-4167-873A-556FFE068693}" srcOrd="1" destOrd="0" parTransId="{F33B6A2F-CF99-4E0A-BF30-C77C64A5FB77}" sibTransId="{905CE92C-547D-4082-85A5-BAA4B398C41A}"/>
    <dgm:cxn modelId="{CFBA6023-67B1-43A9-B82A-C412066430B4}" type="presOf" srcId="{1FE96644-15BF-468E-BA1F-E9C559CF55B5}" destId="{E66136B3-5D47-429B-9829-C27B656F7EE9}" srcOrd="0" destOrd="0" presId="urn:microsoft.com/office/officeart/2005/8/layout/list1"/>
    <dgm:cxn modelId="{6D770095-FA61-419B-AC6A-CA918A9C4B42}" srcId="{716036E2-ED06-4167-873A-556FFE068693}" destId="{9EEB12FB-7AC6-4F19-B092-E0869318A637}" srcOrd="1" destOrd="0" parTransId="{82D9178A-05A5-43C4-B1A8-396DA6657DF5}" sibTransId="{40A37C60-71DD-4E17-8046-6207D352A2ED}"/>
    <dgm:cxn modelId="{83EF23A0-590B-4DA2-A475-B0694C97453D}" type="presOf" srcId="{CBA649AD-A03E-477A-A069-E2FD3F201CC2}" destId="{239D74F5-5677-481D-AC22-30F7A88E4E87}" srcOrd="0" destOrd="2" presId="urn:microsoft.com/office/officeart/2005/8/layout/list1"/>
    <dgm:cxn modelId="{585A71F4-DBDE-46E7-88F2-9D7ED768A381}" srcId="{555B14FD-65FC-4DCF-A6A6-72AFCE2D29C3}" destId="{68C7689B-EE4A-4BE2-9CC7-F3652E972921}" srcOrd="0" destOrd="0" parTransId="{3FBCFDF4-1CA6-43E8-88A7-3BC0FCB2777A}" sibTransId="{1F4DF389-0C2B-4093-8E34-8E2374E4097D}"/>
    <dgm:cxn modelId="{401A3610-A815-42B2-A221-CB2DB32E640E}" type="presOf" srcId="{555B14FD-65FC-4DCF-A6A6-72AFCE2D29C3}" destId="{E5FEF076-1A0E-4BC1-879C-A3859AFA53D9}" srcOrd="0" destOrd="0" presId="urn:microsoft.com/office/officeart/2005/8/layout/list1"/>
    <dgm:cxn modelId="{097F088E-87D7-4E1D-9046-443C5ED4A8EC}" type="presOf" srcId="{0565357C-C7B2-4173-8330-053733F4665E}" destId="{239D74F5-5677-481D-AC22-30F7A88E4E87}" srcOrd="0" destOrd="1" presId="urn:microsoft.com/office/officeart/2005/8/layout/list1"/>
    <dgm:cxn modelId="{9074165D-F8DE-4E92-BDB9-9D6BF17538A0}" srcId="{1FE96644-15BF-468E-BA1F-E9C559CF55B5}" destId="{CBA649AD-A03E-477A-A069-E2FD3F201CC2}" srcOrd="2" destOrd="0" parTransId="{41D93D45-1364-4BE0-897F-E05CF88E42EE}" sibTransId="{902BDD36-B089-43B5-B215-13B4EB747FA4}"/>
    <dgm:cxn modelId="{D4D8ACFB-DBE4-472A-9172-F70AE2D7700B}" type="presOf" srcId="{1FE96644-15BF-468E-BA1F-E9C559CF55B5}" destId="{136BA48C-27E4-4F2C-A3FA-D55EC4E5F784}" srcOrd="1" destOrd="0" presId="urn:microsoft.com/office/officeart/2005/8/layout/list1"/>
    <dgm:cxn modelId="{3E82115A-9D9B-4512-A730-7A94C19BBE4D}" srcId="{F7954EB9-923D-4715-A0FE-A23D24D9A0FF}" destId="{555B14FD-65FC-4DCF-A6A6-72AFCE2D29C3}" srcOrd="0" destOrd="0" parTransId="{A74A87E1-14D7-4C75-9E9A-1B2572A0C7F1}" sibTransId="{4DA644FB-399E-4D78-8B67-E7893899D762}"/>
    <dgm:cxn modelId="{4DC94FA3-695D-436C-8B72-366E4604C565}" type="presOf" srcId="{11061FBD-A5E7-4ECD-9143-FF1911517627}" destId="{05C0B940-C764-412E-98B4-49E7F9FECCEE}" srcOrd="0" destOrd="0" presId="urn:microsoft.com/office/officeart/2005/8/layout/list1"/>
    <dgm:cxn modelId="{17E2D52F-D108-4941-BAE4-C4F064C7BABD}" type="presOf" srcId="{F7954EB9-923D-4715-A0FE-A23D24D9A0FF}" destId="{83971DED-C78D-4E3F-BCA1-FEB8782CCE3F}" srcOrd="0" destOrd="0" presId="urn:microsoft.com/office/officeart/2005/8/layout/list1"/>
    <dgm:cxn modelId="{1D04AFAE-C79C-4B06-A7A4-FE1E41D4F05B}" type="presOf" srcId="{03826400-9A0F-4B5B-BDC4-6E135FE9A382}" destId="{239D74F5-5677-481D-AC22-30F7A88E4E87}" srcOrd="0" destOrd="0" presId="urn:microsoft.com/office/officeart/2005/8/layout/list1"/>
    <dgm:cxn modelId="{3F00C66B-34CD-4237-AE0F-753499E063D4}" srcId="{1FE96644-15BF-468E-BA1F-E9C559CF55B5}" destId="{03826400-9A0F-4B5B-BDC4-6E135FE9A382}" srcOrd="0" destOrd="0" parTransId="{7DED8D29-C271-4F83-BBA8-A70F2FE6C0DB}" sibTransId="{4EE51E25-5DF8-46B4-8028-434A33EF43C9}"/>
    <dgm:cxn modelId="{CBF7BF9F-7B79-46AD-B7A1-FBB22962F353}" srcId="{1FE96644-15BF-468E-BA1F-E9C559CF55B5}" destId="{0565357C-C7B2-4173-8330-053733F4665E}" srcOrd="1" destOrd="0" parTransId="{00C7D0CA-1A57-4E9E-BA1D-B041177C096C}" sibTransId="{C6CCFB44-38CC-4079-84E6-04E3E88A1201}"/>
    <dgm:cxn modelId="{AE55A3D2-A784-4084-832C-9F6EFAB46ABB}" type="presOf" srcId="{68C7689B-EE4A-4BE2-9CC7-F3652E972921}" destId="{0A6274C5-9BE6-4AD0-AB2C-F24F65FEE988}" srcOrd="0" destOrd="0" presId="urn:microsoft.com/office/officeart/2005/8/layout/list1"/>
    <dgm:cxn modelId="{E6CF523C-DFFD-4E4B-86B7-01C0F2220BAA}" type="presOf" srcId="{9EEB12FB-7AC6-4F19-B092-E0869318A637}" destId="{05C0B940-C764-412E-98B4-49E7F9FECCEE}" srcOrd="0" destOrd="1" presId="urn:microsoft.com/office/officeart/2005/8/layout/list1"/>
    <dgm:cxn modelId="{7D36ACAC-086F-424F-B0DC-9CB4CFDB981F}" type="presParOf" srcId="{83971DED-C78D-4E3F-BCA1-FEB8782CCE3F}" destId="{4D2C50B6-3E3C-4516-B29C-FA1CF21D836F}" srcOrd="0" destOrd="0" presId="urn:microsoft.com/office/officeart/2005/8/layout/list1"/>
    <dgm:cxn modelId="{A7EAD692-2C98-43A5-9C3B-A2B8654DD3F3}" type="presParOf" srcId="{4D2C50B6-3E3C-4516-B29C-FA1CF21D836F}" destId="{E5FEF076-1A0E-4BC1-879C-A3859AFA53D9}" srcOrd="0" destOrd="0" presId="urn:microsoft.com/office/officeart/2005/8/layout/list1"/>
    <dgm:cxn modelId="{77468416-08BE-484C-B79E-5758C2D1D788}" type="presParOf" srcId="{4D2C50B6-3E3C-4516-B29C-FA1CF21D836F}" destId="{137929F8-2768-446B-8213-2BC26731EC35}" srcOrd="1" destOrd="0" presId="urn:microsoft.com/office/officeart/2005/8/layout/list1"/>
    <dgm:cxn modelId="{E6316C68-02FA-4BC1-B44B-9E4674519360}" type="presParOf" srcId="{83971DED-C78D-4E3F-BCA1-FEB8782CCE3F}" destId="{9D340041-22D2-4448-BEA1-D73BF47A367D}" srcOrd="1" destOrd="0" presId="urn:microsoft.com/office/officeart/2005/8/layout/list1"/>
    <dgm:cxn modelId="{8162D8C2-69A9-474D-B8B0-68B6E0C971F1}" type="presParOf" srcId="{83971DED-C78D-4E3F-BCA1-FEB8782CCE3F}" destId="{0A6274C5-9BE6-4AD0-AB2C-F24F65FEE988}" srcOrd="2" destOrd="0" presId="urn:microsoft.com/office/officeart/2005/8/layout/list1"/>
    <dgm:cxn modelId="{97849BF7-ADCE-43DA-AF7D-E3EAC461CB3D}" type="presParOf" srcId="{83971DED-C78D-4E3F-BCA1-FEB8782CCE3F}" destId="{5F406341-E552-4109-BE59-F704BA6354A5}" srcOrd="3" destOrd="0" presId="urn:microsoft.com/office/officeart/2005/8/layout/list1"/>
    <dgm:cxn modelId="{6933CAE0-609B-46AE-A7BC-65944526C8AF}" type="presParOf" srcId="{83971DED-C78D-4E3F-BCA1-FEB8782CCE3F}" destId="{31F52CF6-F349-4BA9-B2EF-54284D66494E}" srcOrd="4" destOrd="0" presId="urn:microsoft.com/office/officeart/2005/8/layout/list1"/>
    <dgm:cxn modelId="{6E540AF3-A583-4C99-95D0-D64A2D46342A}" type="presParOf" srcId="{31F52CF6-F349-4BA9-B2EF-54284D66494E}" destId="{AA78D5AE-D5D0-491D-BF1F-6E3C11B7953F}" srcOrd="0" destOrd="0" presId="urn:microsoft.com/office/officeart/2005/8/layout/list1"/>
    <dgm:cxn modelId="{57729D8E-439D-41FB-9BEC-B30E23B93BDB}" type="presParOf" srcId="{31F52CF6-F349-4BA9-B2EF-54284D66494E}" destId="{29BBBD75-74CC-4C43-A0A0-6635DCA932CF}" srcOrd="1" destOrd="0" presId="urn:microsoft.com/office/officeart/2005/8/layout/list1"/>
    <dgm:cxn modelId="{01BEE9E6-1285-4BB0-BDB1-4DE016BDDC66}" type="presParOf" srcId="{83971DED-C78D-4E3F-BCA1-FEB8782CCE3F}" destId="{ED40BA91-451B-48F3-9CA1-9B9485199CCF}" srcOrd="5" destOrd="0" presId="urn:microsoft.com/office/officeart/2005/8/layout/list1"/>
    <dgm:cxn modelId="{2EA98172-74E4-45B8-91C5-8A0D98B479FD}" type="presParOf" srcId="{83971DED-C78D-4E3F-BCA1-FEB8782CCE3F}" destId="{05C0B940-C764-412E-98B4-49E7F9FECCEE}" srcOrd="6" destOrd="0" presId="urn:microsoft.com/office/officeart/2005/8/layout/list1"/>
    <dgm:cxn modelId="{F8C14986-F594-4D5B-8687-31FA804D3059}" type="presParOf" srcId="{83971DED-C78D-4E3F-BCA1-FEB8782CCE3F}" destId="{167AD163-529B-4463-B0ED-D1CBF31D8BC6}" srcOrd="7" destOrd="0" presId="urn:microsoft.com/office/officeart/2005/8/layout/list1"/>
    <dgm:cxn modelId="{4757A671-7F8A-4359-8345-C7FDA16F58A3}" type="presParOf" srcId="{83971DED-C78D-4E3F-BCA1-FEB8782CCE3F}" destId="{828F9CE4-D05A-4D10-816F-1FE836F43C5D}" srcOrd="8" destOrd="0" presId="urn:microsoft.com/office/officeart/2005/8/layout/list1"/>
    <dgm:cxn modelId="{C13A622E-158B-4087-A7D7-F12D9238DE62}" type="presParOf" srcId="{828F9CE4-D05A-4D10-816F-1FE836F43C5D}" destId="{E66136B3-5D47-429B-9829-C27B656F7EE9}" srcOrd="0" destOrd="0" presId="urn:microsoft.com/office/officeart/2005/8/layout/list1"/>
    <dgm:cxn modelId="{B6DDD273-500A-4C42-A121-643D0B7F7B79}" type="presParOf" srcId="{828F9CE4-D05A-4D10-816F-1FE836F43C5D}" destId="{136BA48C-27E4-4F2C-A3FA-D55EC4E5F784}" srcOrd="1" destOrd="0" presId="urn:microsoft.com/office/officeart/2005/8/layout/list1"/>
    <dgm:cxn modelId="{BF7971A9-CA67-452B-9E5E-D6230A740C47}" type="presParOf" srcId="{83971DED-C78D-4E3F-BCA1-FEB8782CCE3F}" destId="{4890E7AC-7417-49BF-A9E2-0B63A1E8186A}" srcOrd="9" destOrd="0" presId="urn:microsoft.com/office/officeart/2005/8/layout/list1"/>
    <dgm:cxn modelId="{BF90D3E8-F7D5-43A9-A5A0-FAB09224E8EB}" type="presParOf" srcId="{83971DED-C78D-4E3F-BCA1-FEB8782CCE3F}" destId="{239D74F5-5677-481D-AC22-30F7A88E4E87}"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58C81C9-7D8A-47CA-A61A-6B1CD0718CF6}" type="doc">
      <dgm:prSet loTypeId="urn:microsoft.com/office/officeart/2005/8/layout/list1" loCatId="list" qsTypeId="urn:microsoft.com/office/officeart/2005/8/quickstyle/3d1" qsCatId="3D" csTypeId="urn:microsoft.com/office/officeart/2005/8/colors/accent1_5" csCatId="accent1" phldr="1"/>
      <dgm:spPr/>
      <dgm:t>
        <a:bodyPr/>
        <a:lstStyle/>
        <a:p>
          <a:endParaRPr lang="en-US"/>
        </a:p>
      </dgm:t>
    </dgm:pt>
    <dgm:pt modelId="{F7BAAC92-2E8C-45AA-A3BA-2CA560ABE40C}">
      <dgm:prSet custT="1"/>
      <dgm:spPr>
        <a:solidFill>
          <a:srgbClr val="00529B"/>
        </a:solidFill>
      </dgm:spPr>
      <dgm:t>
        <a:bodyPr/>
        <a:lstStyle/>
        <a:p>
          <a:pPr rtl="0"/>
          <a:r>
            <a:rPr lang="en-US" sz="2000" b="1" dirty="0" smtClean="0"/>
            <a:t>Over 900 Active Projects</a:t>
          </a:r>
          <a:endParaRPr lang="en-US" sz="2000" b="1" dirty="0"/>
        </a:p>
      </dgm:t>
    </dgm:pt>
    <dgm:pt modelId="{D1AC14AB-FECF-452B-8B86-AAE7488C7D92}" type="parTrans" cxnId="{F77A00E1-1D87-40C9-A8BA-2A7E46D4FFD7}">
      <dgm:prSet/>
      <dgm:spPr/>
      <dgm:t>
        <a:bodyPr/>
        <a:lstStyle/>
        <a:p>
          <a:endParaRPr lang="en-US"/>
        </a:p>
      </dgm:t>
    </dgm:pt>
    <dgm:pt modelId="{3B7D6F52-44AB-4E8B-812F-9C1EC765A905}" type="sibTrans" cxnId="{F77A00E1-1D87-40C9-A8BA-2A7E46D4FFD7}">
      <dgm:prSet/>
      <dgm:spPr/>
      <dgm:t>
        <a:bodyPr/>
        <a:lstStyle/>
        <a:p>
          <a:endParaRPr lang="en-US"/>
        </a:p>
      </dgm:t>
    </dgm:pt>
    <dgm:pt modelId="{7BEA1944-3E54-419E-A733-9D52410A82A5}">
      <dgm:prSet custT="1"/>
      <dgm:spPr/>
      <dgm:t>
        <a:bodyPr/>
        <a:lstStyle/>
        <a:p>
          <a:pPr rtl="0"/>
          <a:r>
            <a:rPr lang="en-US" sz="1800" dirty="0" smtClean="0"/>
            <a:t>Health</a:t>
          </a:r>
          <a:endParaRPr lang="en-US" sz="1800" dirty="0"/>
        </a:p>
      </dgm:t>
    </dgm:pt>
    <dgm:pt modelId="{D8FC488E-2AF4-4219-9C8C-207B6CCF273C}" type="parTrans" cxnId="{B0659807-AD66-4140-93A7-CCC3BAB14849}">
      <dgm:prSet/>
      <dgm:spPr/>
      <dgm:t>
        <a:bodyPr/>
        <a:lstStyle/>
        <a:p>
          <a:endParaRPr lang="en-US"/>
        </a:p>
      </dgm:t>
    </dgm:pt>
    <dgm:pt modelId="{1E499B8F-9776-4F92-9E2D-9741694E13B6}" type="sibTrans" cxnId="{B0659807-AD66-4140-93A7-CCC3BAB14849}">
      <dgm:prSet/>
      <dgm:spPr/>
      <dgm:t>
        <a:bodyPr/>
        <a:lstStyle/>
        <a:p>
          <a:endParaRPr lang="en-US"/>
        </a:p>
      </dgm:t>
    </dgm:pt>
    <dgm:pt modelId="{F0C79187-9316-4B3F-8E41-96B6DF40466A}">
      <dgm:prSet custT="1"/>
      <dgm:spPr/>
      <dgm:t>
        <a:bodyPr/>
        <a:lstStyle/>
        <a:p>
          <a:pPr rtl="0"/>
          <a:r>
            <a:rPr lang="en-US" sz="1800" dirty="0" smtClean="0"/>
            <a:t>On-time Delivery</a:t>
          </a:r>
          <a:endParaRPr lang="en-US" sz="1800" dirty="0"/>
        </a:p>
      </dgm:t>
    </dgm:pt>
    <dgm:pt modelId="{8A5794E6-699C-4CF6-AD93-838939BF7C64}" type="parTrans" cxnId="{6ACA2168-227C-45EE-B8B8-691A994BB693}">
      <dgm:prSet/>
      <dgm:spPr/>
      <dgm:t>
        <a:bodyPr/>
        <a:lstStyle/>
        <a:p>
          <a:endParaRPr lang="en-US"/>
        </a:p>
      </dgm:t>
    </dgm:pt>
    <dgm:pt modelId="{F9CBEB66-D12A-43E7-BA1F-503A73C86884}" type="sibTrans" cxnId="{6ACA2168-227C-45EE-B8B8-691A994BB693}">
      <dgm:prSet/>
      <dgm:spPr/>
      <dgm:t>
        <a:bodyPr/>
        <a:lstStyle/>
        <a:p>
          <a:endParaRPr lang="en-US"/>
        </a:p>
      </dgm:t>
    </dgm:pt>
    <dgm:pt modelId="{AED33DCF-4DA0-4154-A7C7-A8F786F05124}">
      <dgm:prSet custT="1"/>
      <dgm:spPr/>
      <dgm:t>
        <a:bodyPr/>
        <a:lstStyle/>
        <a:p>
          <a:pPr rtl="0"/>
          <a:r>
            <a:rPr lang="en-US" sz="1800" dirty="0" smtClean="0"/>
            <a:t>Executive Dashboards</a:t>
          </a:r>
          <a:endParaRPr lang="en-US" sz="1800" dirty="0"/>
        </a:p>
      </dgm:t>
    </dgm:pt>
    <dgm:pt modelId="{F655E7FE-4E4D-41BD-96E7-44A4BE873C25}" type="parTrans" cxnId="{108E6770-77FD-4D26-AFEF-7FF3AAB6CD91}">
      <dgm:prSet/>
      <dgm:spPr/>
      <dgm:t>
        <a:bodyPr/>
        <a:lstStyle/>
        <a:p>
          <a:endParaRPr lang="en-US"/>
        </a:p>
      </dgm:t>
    </dgm:pt>
    <dgm:pt modelId="{74542B61-4029-4E2B-957D-DD3C5C609DF4}" type="sibTrans" cxnId="{108E6770-77FD-4D26-AFEF-7FF3AAB6CD91}">
      <dgm:prSet/>
      <dgm:spPr/>
      <dgm:t>
        <a:bodyPr/>
        <a:lstStyle/>
        <a:p>
          <a:endParaRPr lang="en-US"/>
        </a:p>
      </dgm:t>
    </dgm:pt>
    <dgm:pt modelId="{791F12D5-B6F5-42A5-A726-C7B677F798C9}">
      <dgm:prSet custT="1"/>
      <dgm:spPr>
        <a:solidFill>
          <a:srgbClr val="00529B"/>
        </a:solidFill>
      </dgm:spPr>
      <dgm:t>
        <a:bodyPr/>
        <a:lstStyle/>
        <a:p>
          <a:pPr rtl="0"/>
          <a:r>
            <a:rPr lang="en-US" sz="2000" b="1" dirty="0" smtClean="0"/>
            <a:t>Over 900 Projects Proposals</a:t>
          </a:r>
          <a:endParaRPr lang="en-US" sz="2000" b="1" dirty="0"/>
        </a:p>
      </dgm:t>
    </dgm:pt>
    <dgm:pt modelId="{DCB212DC-92E6-4EED-984B-9CFC5F700F52}" type="parTrans" cxnId="{7A0FCA31-FD24-45BC-90DD-87D0F413B67E}">
      <dgm:prSet/>
      <dgm:spPr/>
      <dgm:t>
        <a:bodyPr/>
        <a:lstStyle/>
        <a:p>
          <a:endParaRPr lang="en-US"/>
        </a:p>
      </dgm:t>
    </dgm:pt>
    <dgm:pt modelId="{08B6BE5E-2E6F-44C6-B605-971243AD7740}" type="sibTrans" cxnId="{7A0FCA31-FD24-45BC-90DD-87D0F413B67E}">
      <dgm:prSet/>
      <dgm:spPr/>
      <dgm:t>
        <a:bodyPr/>
        <a:lstStyle/>
        <a:p>
          <a:endParaRPr lang="en-US"/>
        </a:p>
      </dgm:t>
    </dgm:pt>
    <dgm:pt modelId="{327B3204-7DB6-4FB3-872C-38E2AF0040FB}">
      <dgm:prSet custT="1"/>
      <dgm:spPr>
        <a:solidFill>
          <a:srgbClr val="00529B"/>
        </a:solidFill>
      </dgm:spPr>
      <dgm:t>
        <a:bodyPr/>
        <a:lstStyle/>
        <a:p>
          <a:pPr rtl="0"/>
          <a:r>
            <a:rPr lang="en-US" sz="2000" b="1" dirty="0" smtClean="0"/>
            <a:t>IT Compliance self-regulation</a:t>
          </a:r>
          <a:endParaRPr lang="en-US" sz="2000" b="1" dirty="0"/>
        </a:p>
      </dgm:t>
    </dgm:pt>
    <dgm:pt modelId="{58CD65AD-EE3F-428B-AC9A-C8784C8BE0B3}" type="parTrans" cxnId="{D8E4CB4A-6183-404A-B5C2-5DC026E68113}">
      <dgm:prSet/>
      <dgm:spPr/>
      <dgm:t>
        <a:bodyPr/>
        <a:lstStyle/>
        <a:p>
          <a:endParaRPr lang="en-US"/>
        </a:p>
      </dgm:t>
    </dgm:pt>
    <dgm:pt modelId="{8D12CACB-CC4F-4D02-82DB-F0818B91D8B3}" type="sibTrans" cxnId="{D8E4CB4A-6183-404A-B5C2-5DC026E68113}">
      <dgm:prSet/>
      <dgm:spPr/>
      <dgm:t>
        <a:bodyPr/>
        <a:lstStyle/>
        <a:p>
          <a:endParaRPr lang="en-US"/>
        </a:p>
      </dgm:t>
    </dgm:pt>
    <dgm:pt modelId="{AB50749E-E6B6-4954-A8A9-3AAF8BADF676}">
      <dgm:prSet custT="1"/>
      <dgm:spPr>
        <a:solidFill>
          <a:srgbClr val="00529B"/>
        </a:solidFill>
      </dgm:spPr>
      <dgm:t>
        <a:bodyPr/>
        <a:lstStyle/>
        <a:p>
          <a:pPr rtl="0"/>
          <a:r>
            <a:rPr lang="en-US" sz="2000" b="1" dirty="0" smtClean="0"/>
            <a:t>5/3 emerged from TARP in Q1 2011</a:t>
          </a:r>
          <a:endParaRPr lang="en-US" sz="2000" b="1" dirty="0"/>
        </a:p>
      </dgm:t>
    </dgm:pt>
    <dgm:pt modelId="{55CF372B-DB28-4631-8B3D-14AA604196C8}" type="parTrans" cxnId="{E92E7ADA-7E9E-43AB-8A26-14E17040FD38}">
      <dgm:prSet/>
      <dgm:spPr/>
      <dgm:t>
        <a:bodyPr/>
        <a:lstStyle/>
        <a:p>
          <a:endParaRPr lang="en-US"/>
        </a:p>
      </dgm:t>
    </dgm:pt>
    <dgm:pt modelId="{3195533F-24EF-4041-8BAE-C7CDBECDAFA0}" type="sibTrans" cxnId="{E92E7ADA-7E9E-43AB-8A26-14E17040FD38}">
      <dgm:prSet/>
      <dgm:spPr/>
      <dgm:t>
        <a:bodyPr/>
        <a:lstStyle/>
        <a:p>
          <a:endParaRPr lang="en-US"/>
        </a:p>
      </dgm:t>
    </dgm:pt>
    <dgm:pt modelId="{58A1B611-E21D-4F32-86C4-A5AB6B117ADE}">
      <dgm:prSet custT="1"/>
      <dgm:spPr>
        <a:solidFill>
          <a:srgbClr val="00529B"/>
        </a:solidFill>
      </dgm:spPr>
      <dgm:t>
        <a:bodyPr/>
        <a:lstStyle/>
        <a:p>
          <a:pPr rtl="0"/>
          <a:r>
            <a:rPr lang="en-US" sz="2000" b="1" dirty="0" smtClean="0"/>
            <a:t>2011 Bloomberg’s World 7</a:t>
          </a:r>
          <a:r>
            <a:rPr lang="en-US" sz="2000" b="1" baseline="30000" dirty="0" smtClean="0"/>
            <a:t>th</a:t>
          </a:r>
          <a:r>
            <a:rPr lang="en-US" sz="2000" b="1" dirty="0" smtClean="0"/>
            <a:t> Strongest Bank</a:t>
          </a:r>
          <a:endParaRPr lang="en-US" sz="2000" b="1" dirty="0"/>
        </a:p>
      </dgm:t>
    </dgm:pt>
    <dgm:pt modelId="{88B9F2DB-BAA9-4B55-9B6F-2BD55598B9B4}" type="parTrans" cxnId="{DAE06597-04A2-4F8E-AF99-2F63A9FA3616}">
      <dgm:prSet/>
      <dgm:spPr/>
      <dgm:t>
        <a:bodyPr/>
        <a:lstStyle/>
        <a:p>
          <a:endParaRPr lang="en-US"/>
        </a:p>
      </dgm:t>
    </dgm:pt>
    <dgm:pt modelId="{460F6C00-7082-434D-A2C0-A4D76BA9CE8B}" type="sibTrans" cxnId="{DAE06597-04A2-4F8E-AF99-2F63A9FA3616}">
      <dgm:prSet/>
      <dgm:spPr/>
      <dgm:t>
        <a:bodyPr/>
        <a:lstStyle/>
        <a:p>
          <a:endParaRPr lang="en-US"/>
        </a:p>
      </dgm:t>
    </dgm:pt>
    <dgm:pt modelId="{70DA5D9F-6E03-4F24-A755-22DA4249CD5C}">
      <dgm:prSet custT="1"/>
      <dgm:spPr/>
      <dgm:t>
        <a:bodyPr/>
        <a:lstStyle/>
        <a:p>
          <a:r>
            <a:rPr lang="en-US" sz="1800" dirty="0" smtClean="0"/>
            <a:t>Reviewed &amp; prioritized by Tier 1 / Tier 2</a:t>
          </a:r>
          <a:endParaRPr lang="en-US" sz="1800" dirty="0"/>
        </a:p>
      </dgm:t>
    </dgm:pt>
    <dgm:pt modelId="{8E522929-DD26-490D-ABAF-DBE1FF85F893}" type="parTrans" cxnId="{EF26791D-4D8E-4304-A0F7-A0DB1AE5F37F}">
      <dgm:prSet/>
      <dgm:spPr/>
      <dgm:t>
        <a:bodyPr/>
        <a:lstStyle/>
        <a:p>
          <a:endParaRPr lang="en-US"/>
        </a:p>
      </dgm:t>
    </dgm:pt>
    <dgm:pt modelId="{DD46A3EE-492F-4824-824F-8A9E7C5ECC19}" type="sibTrans" cxnId="{EF26791D-4D8E-4304-A0F7-A0DB1AE5F37F}">
      <dgm:prSet/>
      <dgm:spPr/>
      <dgm:t>
        <a:bodyPr/>
        <a:lstStyle/>
        <a:p>
          <a:endParaRPr lang="en-US"/>
        </a:p>
      </dgm:t>
    </dgm:pt>
    <dgm:pt modelId="{2AE2A8F2-814F-444E-A7E7-3FBD8E3697E7}">
      <dgm:prSet custT="1"/>
      <dgm:spPr/>
      <dgm:t>
        <a:bodyPr/>
        <a:lstStyle/>
        <a:p>
          <a:r>
            <a:rPr lang="en-US" sz="1800" dirty="0" smtClean="0"/>
            <a:t>Delegation of Toll Gate Audits except for the Top Level of Rigor</a:t>
          </a:r>
          <a:endParaRPr lang="en-US" sz="1800" dirty="0"/>
        </a:p>
      </dgm:t>
    </dgm:pt>
    <dgm:pt modelId="{260C8CC4-1F69-4F3B-B49D-D39198C69D2C}" type="parTrans" cxnId="{C4B0053C-167C-4A64-9915-E433511B810B}">
      <dgm:prSet/>
      <dgm:spPr/>
      <dgm:t>
        <a:bodyPr/>
        <a:lstStyle/>
        <a:p>
          <a:endParaRPr lang="en-US"/>
        </a:p>
      </dgm:t>
    </dgm:pt>
    <dgm:pt modelId="{BAB4B8C3-AF97-49EB-847D-FBCD005BF61E}" type="sibTrans" cxnId="{C4B0053C-167C-4A64-9915-E433511B810B}">
      <dgm:prSet/>
      <dgm:spPr/>
      <dgm:t>
        <a:bodyPr/>
        <a:lstStyle/>
        <a:p>
          <a:endParaRPr lang="en-US"/>
        </a:p>
      </dgm:t>
    </dgm:pt>
    <dgm:pt modelId="{80AE95CA-7AB3-4EE4-AEE2-25C5D790D56B}">
      <dgm:prSet custT="1"/>
      <dgm:spPr/>
      <dgm:t>
        <a:bodyPr/>
        <a:lstStyle/>
        <a:p>
          <a:r>
            <a:rPr lang="en-US" sz="1800" b="0" dirty="0" smtClean="0"/>
            <a:t>Paid U.S. Treasury back $ 3.4 B </a:t>
          </a:r>
          <a:endParaRPr lang="en-US" sz="1800" b="0" dirty="0"/>
        </a:p>
      </dgm:t>
    </dgm:pt>
    <dgm:pt modelId="{62F3A135-DA11-48F2-B639-ED6F0A397E1D}" type="parTrans" cxnId="{8C73310C-0B33-4CBF-9C95-6DFC1257273E}">
      <dgm:prSet/>
      <dgm:spPr/>
      <dgm:t>
        <a:bodyPr/>
        <a:lstStyle/>
        <a:p>
          <a:endParaRPr lang="en-US"/>
        </a:p>
      </dgm:t>
    </dgm:pt>
    <dgm:pt modelId="{1ECBE6F1-5E3E-414A-96EE-C186FFC2555B}" type="sibTrans" cxnId="{8C73310C-0B33-4CBF-9C95-6DFC1257273E}">
      <dgm:prSet/>
      <dgm:spPr/>
      <dgm:t>
        <a:bodyPr/>
        <a:lstStyle/>
        <a:p>
          <a:endParaRPr lang="en-US"/>
        </a:p>
      </dgm:t>
    </dgm:pt>
    <dgm:pt modelId="{68AB77BE-8DBB-44AB-A3CB-117796AB5373}">
      <dgm:prSet custT="1"/>
      <dgm:spPr/>
      <dgm:t>
        <a:bodyPr/>
        <a:lstStyle/>
        <a:p>
          <a:r>
            <a:rPr lang="en-US" sz="1800" b="0" dirty="0" smtClean="0"/>
            <a:t>Only 3 U.S. Banks made it in the Top 20</a:t>
          </a:r>
          <a:endParaRPr lang="en-US" sz="1800" b="0" dirty="0"/>
        </a:p>
      </dgm:t>
    </dgm:pt>
    <dgm:pt modelId="{E5139C28-6D55-4327-B3F2-5E89804F4E4A}" type="parTrans" cxnId="{135E697F-D9E7-4329-8043-AC57A9EA99E9}">
      <dgm:prSet/>
      <dgm:spPr/>
      <dgm:t>
        <a:bodyPr/>
        <a:lstStyle/>
        <a:p>
          <a:endParaRPr lang="en-US"/>
        </a:p>
      </dgm:t>
    </dgm:pt>
    <dgm:pt modelId="{EA69A7ED-17DE-4B7A-89DB-2EAFE6140607}" type="sibTrans" cxnId="{135E697F-D9E7-4329-8043-AC57A9EA99E9}">
      <dgm:prSet/>
      <dgm:spPr/>
      <dgm:t>
        <a:bodyPr/>
        <a:lstStyle/>
        <a:p>
          <a:endParaRPr lang="en-US"/>
        </a:p>
      </dgm:t>
    </dgm:pt>
    <dgm:pt modelId="{F9FCF6C2-D94B-4C4F-8E54-C9D05D088952}" type="pres">
      <dgm:prSet presAssocID="{358C81C9-7D8A-47CA-A61A-6B1CD0718CF6}" presName="linear" presStyleCnt="0">
        <dgm:presLayoutVars>
          <dgm:dir/>
          <dgm:animLvl val="lvl"/>
          <dgm:resizeHandles val="exact"/>
        </dgm:presLayoutVars>
      </dgm:prSet>
      <dgm:spPr/>
      <dgm:t>
        <a:bodyPr/>
        <a:lstStyle/>
        <a:p>
          <a:endParaRPr lang="en-US"/>
        </a:p>
      </dgm:t>
    </dgm:pt>
    <dgm:pt modelId="{F96271BA-4E23-43B5-9917-08F86726613D}" type="pres">
      <dgm:prSet presAssocID="{F7BAAC92-2E8C-45AA-A3BA-2CA560ABE40C}" presName="parentLin" presStyleCnt="0"/>
      <dgm:spPr/>
    </dgm:pt>
    <dgm:pt modelId="{0A0B7E57-03FE-44B9-A534-9796F0506A64}" type="pres">
      <dgm:prSet presAssocID="{F7BAAC92-2E8C-45AA-A3BA-2CA560ABE40C}" presName="parentLeftMargin" presStyleLbl="node1" presStyleIdx="0" presStyleCnt="5"/>
      <dgm:spPr/>
      <dgm:t>
        <a:bodyPr/>
        <a:lstStyle/>
        <a:p>
          <a:endParaRPr lang="en-US"/>
        </a:p>
      </dgm:t>
    </dgm:pt>
    <dgm:pt modelId="{562F2C5B-EB89-4E74-91CE-509528A67E04}" type="pres">
      <dgm:prSet presAssocID="{F7BAAC92-2E8C-45AA-A3BA-2CA560ABE40C}" presName="parentText" presStyleLbl="node1" presStyleIdx="0" presStyleCnt="5">
        <dgm:presLayoutVars>
          <dgm:chMax val="0"/>
          <dgm:bulletEnabled val="1"/>
        </dgm:presLayoutVars>
      </dgm:prSet>
      <dgm:spPr/>
      <dgm:t>
        <a:bodyPr/>
        <a:lstStyle/>
        <a:p>
          <a:endParaRPr lang="en-US"/>
        </a:p>
      </dgm:t>
    </dgm:pt>
    <dgm:pt modelId="{33E05112-2234-40CE-B8B8-4B76BE471B33}" type="pres">
      <dgm:prSet presAssocID="{F7BAAC92-2E8C-45AA-A3BA-2CA560ABE40C}" presName="negativeSpace" presStyleCnt="0"/>
      <dgm:spPr/>
    </dgm:pt>
    <dgm:pt modelId="{CA2C2E79-87A5-4BE3-8503-A653F11E7BA7}" type="pres">
      <dgm:prSet presAssocID="{F7BAAC92-2E8C-45AA-A3BA-2CA560ABE40C}" presName="childText" presStyleLbl="conFgAcc1" presStyleIdx="0" presStyleCnt="5">
        <dgm:presLayoutVars>
          <dgm:bulletEnabled val="1"/>
        </dgm:presLayoutVars>
      </dgm:prSet>
      <dgm:spPr/>
      <dgm:t>
        <a:bodyPr/>
        <a:lstStyle/>
        <a:p>
          <a:endParaRPr lang="en-US"/>
        </a:p>
      </dgm:t>
    </dgm:pt>
    <dgm:pt modelId="{C659EBD4-D1BC-41D8-B708-CA185D5C2E46}" type="pres">
      <dgm:prSet presAssocID="{3B7D6F52-44AB-4E8B-812F-9C1EC765A905}" presName="spaceBetweenRectangles" presStyleCnt="0"/>
      <dgm:spPr/>
    </dgm:pt>
    <dgm:pt modelId="{8E31B3C4-1DF3-40AC-A33D-9DD5A46D3832}" type="pres">
      <dgm:prSet presAssocID="{791F12D5-B6F5-42A5-A726-C7B677F798C9}" presName="parentLin" presStyleCnt="0"/>
      <dgm:spPr/>
    </dgm:pt>
    <dgm:pt modelId="{7CBE5791-B597-4DAA-A76C-65F471FBFE9D}" type="pres">
      <dgm:prSet presAssocID="{791F12D5-B6F5-42A5-A726-C7B677F798C9}" presName="parentLeftMargin" presStyleLbl="node1" presStyleIdx="0" presStyleCnt="5"/>
      <dgm:spPr/>
      <dgm:t>
        <a:bodyPr/>
        <a:lstStyle/>
        <a:p>
          <a:endParaRPr lang="en-US"/>
        </a:p>
      </dgm:t>
    </dgm:pt>
    <dgm:pt modelId="{81E1D214-C731-49C7-9B42-4A8423F77464}" type="pres">
      <dgm:prSet presAssocID="{791F12D5-B6F5-42A5-A726-C7B677F798C9}" presName="parentText" presStyleLbl="node1" presStyleIdx="1" presStyleCnt="5">
        <dgm:presLayoutVars>
          <dgm:chMax val="0"/>
          <dgm:bulletEnabled val="1"/>
        </dgm:presLayoutVars>
      </dgm:prSet>
      <dgm:spPr/>
      <dgm:t>
        <a:bodyPr/>
        <a:lstStyle/>
        <a:p>
          <a:endParaRPr lang="en-US"/>
        </a:p>
      </dgm:t>
    </dgm:pt>
    <dgm:pt modelId="{43B78B28-9861-4782-BF0C-26F18C8EC1C3}" type="pres">
      <dgm:prSet presAssocID="{791F12D5-B6F5-42A5-A726-C7B677F798C9}" presName="negativeSpace" presStyleCnt="0"/>
      <dgm:spPr/>
    </dgm:pt>
    <dgm:pt modelId="{B96928B4-F9AD-441B-A0AC-5A271280A0BB}" type="pres">
      <dgm:prSet presAssocID="{791F12D5-B6F5-42A5-A726-C7B677F798C9}" presName="childText" presStyleLbl="conFgAcc1" presStyleIdx="1" presStyleCnt="5">
        <dgm:presLayoutVars>
          <dgm:bulletEnabled val="1"/>
        </dgm:presLayoutVars>
      </dgm:prSet>
      <dgm:spPr/>
      <dgm:t>
        <a:bodyPr/>
        <a:lstStyle/>
        <a:p>
          <a:endParaRPr lang="en-US"/>
        </a:p>
      </dgm:t>
    </dgm:pt>
    <dgm:pt modelId="{6E6B8AE6-BD00-412E-8607-68DC6DFE733F}" type="pres">
      <dgm:prSet presAssocID="{08B6BE5E-2E6F-44C6-B605-971243AD7740}" presName="spaceBetweenRectangles" presStyleCnt="0"/>
      <dgm:spPr/>
    </dgm:pt>
    <dgm:pt modelId="{4A1225A7-FEE0-4342-B0F3-042962E5331E}" type="pres">
      <dgm:prSet presAssocID="{327B3204-7DB6-4FB3-872C-38E2AF0040FB}" presName="parentLin" presStyleCnt="0"/>
      <dgm:spPr/>
    </dgm:pt>
    <dgm:pt modelId="{DBBC3D11-1D8C-460E-AD9D-771C33E0E96E}" type="pres">
      <dgm:prSet presAssocID="{327B3204-7DB6-4FB3-872C-38E2AF0040FB}" presName="parentLeftMargin" presStyleLbl="node1" presStyleIdx="1" presStyleCnt="5"/>
      <dgm:spPr/>
      <dgm:t>
        <a:bodyPr/>
        <a:lstStyle/>
        <a:p>
          <a:endParaRPr lang="en-US"/>
        </a:p>
      </dgm:t>
    </dgm:pt>
    <dgm:pt modelId="{AEC2844A-27B2-4B69-92FA-6EEF849E4F0B}" type="pres">
      <dgm:prSet presAssocID="{327B3204-7DB6-4FB3-872C-38E2AF0040FB}" presName="parentText" presStyleLbl="node1" presStyleIdx="2" presStyleCnt="5">
        <dgm:presLayoutVars>
          <dgm:chMax val="0"/>
          <dgm:bulletEnabled val="1"/>
        </dgm:presLayoutVars>
      </dgm:prSet>
      <dgm:spPr/>
      <dgm:t>
        <a:bodyPr/>
        <a:lstStyle/>
        <a:p>
          <a:endParaRPr lang="en-US"/>
        </a:p>
      </dgm:t>
    </dgm:pt>
    <dgm:pt modelId="{7D2164B5-058E-4A86-8150-4EB9A1391039}" type="pres">
      <dgm:prSet presAssocID="{327B3204-7DB6-4FB3-872C-38E2AF0040FB}" presName="negativeSpace" presStyleCnt="0"/>
      <dgm:spPr/>
    </dgm:pt>
    <dgm:pt modelId="{39EF26DA-C0D4-43E0-B45C-B1B364354FBF}" type="pres">
      <dgm:prSet presAssocID="{327B3204-7DB6-4FB3-872C-38E2AF0040FB}" presName="childText" presStyleLbl="conFgAcc1" presStyleIdx="2" presStyleCnt="5">
        <dgm:presLayoutVars>
          <dgm:bulletEnabled val="1"/>
        </dgm:presLayoutVars>
      </dgm:prSet>
      <dgm:spPr/>
      <dgm:t>
        <a:bodyPr/>
        <a:lstStyle/>
        <a:p>
          <a:endParaRPr lang="en-US"/>
        </a:p>
      </dgm:t>
    </dgm:pt>
    <dgm:pt modelId="{D82BC332-E25B-47ED-8F14-A8B30FA12544}" type="pres">
      <dgm:prSet presAssocID="{8D12CACB-CC4F-4D02-82DB-F0818B91D8B3}" presName="spaceBetweenRectangles" presStyleCnt="0"/>
      <dgm:spPr/>
    </dgm:pt>
    <dgm:pt modelId="{3DE0627A-45EA-4D8F-8E53-0CF61DCC7345}" type="pres">
      <dgm:prSet presAssocID="{AB50749E-E6B6-4954-A8A9-3AAF8BADF676}" presName="parentLin" presStyleCnt="0"/>
      <dgm:spPr/>
    </dgm:pt>
    <dgm:pt modelId="{8A19D41D-33D0-4CC6-A862-AF9752701876}" type="pres">
      <dgm:prSet presAssocID="{AB50749E-E6B6-4954-A8A9-3AAF8BADF676}" presName="parentLeftMargin" presStyleLbl="node1" presStyleIdx="2" presStyleCnt="5"/>
      <dgm:spPr/>
      <dgm:t>
        <a:bodyPr/>
        <a:lstStyle/>
        <a:p>
          <a:endParaRPr lang="en-US"/>
        </a:p>
      </dgm:t>
    </dgm:pt>
    <dgm:pt modelId="{4330D36A-BF05-4FFD-862B-548905BD951C}" type="pres">
      <dgm:prSet presAssocID="{AB50749E-E6B6-4954-A8A9-3AAF8BADF676}" presName="parentText" presStyleLbl="node1" presStyleIdx="3" presStyleCnt="5">
        <dgm:presLayoutVars>
          <dgm:chMax val="0"/>
          <dgm:bulletEnabled val="1"/>
        </dgm:presLayoutVars>
      </dgm:prSet>
      <dgm:spPr/>
      <dgm:t>
        <a:bodyPr/>
        <a:lstStyle/>
        <a:p>
          <a:endParaRPr lang="en-US"/>
        </a:p>
      </dgm:t>
    </dgm:pt>
    <dgm:pt modelId="{37FAF6DD-9088-4F3F-840B-F595C18EBB1C}" type="pres">
      <dgm:prSet presAssocID="{AB50749E-E6B6-4954-A8A9-3AAF8BADF676}" presName="negativeSpace" presStyleCnt="0"/>
      <dgm:spPr/>
    </dgm:pt>
    <dgm:pt modelId="{05676BD4-87AD-4B71-82DD-D1D37E15DE55}" type="pres">
      <dgm:prSet presAssocID="{AB50749E-E6B6-4954-A8A9-3AAF8BADF676}" presName="childText" presStyleLbl="conFgAcc1" presStyleIdx="3" presStyleCnt="5">
        <dgm:presLayoutVars>
          <dgm:bulletEnabled val="1"/>
        </dgm:presLayoutVars>
      </dgm:prSet>
      <dgm:spPr/>
      <dgm:t>
        <a:bodyPr/>
        <a:lstStyle/>
        <a:p>
          <a:endParaRPr lang="en-US"/>
        </a:p>
      </dgm:t>
    </dgm:pt>
    <dgm:pt modelId="{B1FD636C-22EF-4C91-97FE-6F2AB12272B3}" type="pres">
      <dgm:prSet presAssocID="{3195533F-24EF-4041-8BAE-C7CDBECDAFA0}" presName="spaceBetweenRectangles" presStyleCnt="0"/>
      <dgm:spPr/>
    </dgm:pt>
    <dgm:pt modelId="{5B8B89DF-32F5-46C3-8E1F-ADC92B8D330B}" type="pres">
      <dgm:prSet presAssocID="{58A1B611-E21D-4F32-86C4-A5AB6B117ADE}" presName="parentLin" presStyleCnt="0"/>
      <dgm:spPr/>
    </dgm:pt>
    <dgm:pt modelId="{84507828-05A8-4C5A-A802-0DE18E86CF75}" type="pres">
      <dgm:prSet presAssocID="{58A1B611-E21D-4F32-86C4-A5AB6B117ADE}" presName="parentLeftMargin" presStyleLbl="node1" presStyleIdx="3" presStyleCnt="5"/>
      <dgm:spPr/>
      <dgm:t>
        <a:bodyPr/>
        <a:lstStyle/>
        <a:p>
          <a:endParaRPr lang="en-US"/>
        </a:p>
      </dgm:t>
    </dgm:pt>
    <dgm:pt modelId="{1608D314-AE10-464F-901D-B799F9488374}" type="pres">
      <dgm:prSet presAssocID="{58A1B611-E21D-4F32-86C4-A5AB6B117ADE}" presName="parentText" presStyleLbl="node1" presStyleIdx="4" presStyleCnt="5">
        <dgm:presLayoutVars>
          <dgm:chMax val="0"/>
          <dgm:bulletEnabled val="1"/>
        </dgm:presLayoutVars>
      </dgm:prSet>
      <dgm:spPr/>
      <dgm:t>
        <a:bodyPr/>
        <a:lstStyle/>
        <a:p>
          <a:endParaRPr lang="en-US"/>
        </a:p>
      </dgm:t>
    </dgm:pt>
    <dgm:pt modelId="{3B1F5FF9-9211-4807-9356-33DB7F7B5068}" type="pres">
      <dgm:prSet presAssocID="{58A1B611-E21D-4F32-86C4-A5AB6B117ADE}" presName="negativeSpace" presStyleCnt="0"/>
      <dgm:spPr/>
    </dgm:pt>
    <dgm:pt modelId="{02E74988-2902-4CB2-B38B-1DCCD7CE811C}" type="pres">
      <dgm:prSet presAssocID="{58A1B611-E21D-4F32-86C4-A5AB6B117ADE}" presName="childText" presStyleLbl="conFgAcc1" presStyleIdx="4" presStyleCnt="5">
        <dgm:presLayoutVars>
          <dgm:bulletEnabled val="1"/>
        </dgm:presLayoutVars>
      </dgm:prSet>
      <dgm:spPr/>
      <dgm:t>
        <a:bodyPr/>
        <a:lstStyle/>
        <a:p>
          <a:endParaRPr lang="en-US"/>
        </a:p>
      </dgm:t>
    </dgm:pt>
  </dgm:ptLst>
  <dgm:cxnLst>
    <dgm:cxn modelId="{E62215D2-46D5-41BD-981C-5FCC2FF40CED}" type="presOf" srcId="{70DA5D9F-6E03-4F24-A755-22DA4249CD5C}" destId="{B96928B4-F9AD-441B-A0AC-5A271280A0BB}" srcOrd="0" destOrd="0" presId="urn:microsoft.com/office/officeart/2005/8/layout/list1"/>
    <dgm:cxn modelId="{108E6770-77FD-4D26-AFEF-7FF3AAB6CD91}" srcId="{F7BAAC92-2E8C-45AA-A3BA-2CA560ABE40C}" destId="{AED33DCF-4DA0-4154-A7C7-A8F786F05124}" srcOrd="2" destOrd="0" parTransId="{F655E7FE-4E4D-41BD-96E7-44A4BE873C25}" sibTransId="{74542B61-4029-4E2B-957D-DD3C5C609DF4}"/>
    <dgm:cxn modelId="{C2B1DF8F-974C-4819-860E-26F14DD26305}" type="presOf" srcId="{58A1B611-E21D-4F32-86C4-A5AB6B117ADE}" destId="{1608D314-AE10-464F-901D-B799F9488374}" srcOrd="1" destOrd="0" presId="urn:microsoft.com/office/officeart/2005/8/layout/list1"/>
    <dgm:cxn modelId="{A2088B0D-680E-4609-90C2-369E96DE1F8D}" type="presOf" srcId="{F7BAAC92-2E8C-45AA-A3BA-2CA560ABE40C}" destId="{0A0B7E57-03FE-44B9-A534-9796F0506A64}" srcOrd="0" destOrd="0" presId="urn:microsoft.com/office/officeart/2005/8/layout/list1"/>
    <dgm:cxn modelId="{A43C5C81-4A5C-4586-8AA8-7D34A03F1B3D}" type="presOf" srcId="{358C81C9-7D8A-47CA-A61A-6B1CD0718CF6}" destId="{F9FCF6C2-D94B-4C4F-8E54-C9D05D088952}" srcOrd="0" destOrd="0" presId="urn:microsoft.com/office/officeart/2005/8/layout/list1"/>
    <dgm:cxn modelId="{49EE5278-8B80-40E6-A95A-B48B0B70EE14}" type="presOf" srcId="{80AE95CA-7AB3-4EE4-AEE2-25C5D790D56B}" destId="{05676BD4-87AD-4B71-82DD-D1D37E15DE55}" srcOrd="0" destOrd="0" presId="urn:microsoft.com/office/officeart/2005/8/layout/list1"/>
    <dgm:cxn modelId="{D8E4CB4A-6183-404A-B5C2-5DC026E68113}" srcId="{358C81C9-7D8A-47CA-A61A-6B1CD0718CF6}" destId="{327B3204-7DB6-4FB3-872C-38E2AF0040FB}" srcOrd="2" destOrd="0" parTransId="{58CD65AD-EE3F-428B-AC9A-C8784C8BE0B3}" sibTransId="{8D12CACB-CC4F-4D02-82DB-F0818B91D8B3}"/>
    <dgm:cxn modelId="{8C73310C-0B33-4CBF-9C95-6DFC1257273E}" srcId="{AB50749E-E6B6-4954-A8A9-3AAF8BADF676}" destId="{80AE95CA-7AB3-4EE4-AEE2-25C5D790D56B}" srcOrd="0" destOrd="0" parTransId="{62F3A135-DA11-48F2-B639-ED6F0A397E1D}" sibTransId="{1ECBE6F1-5E3E-414A-96EE-C186FFC2555B}"/>
    <dgm:cxn modelId="{BA4B2CA6-489F-499F-8210-9A79E2FEE714}" type="presOf" srcId="{F0C79187-9316-4B3F-8E41-96B6DF40466A}" destId="{CA2C2E79-87A5-4BE3-8503-A653F11E7BA7}" srcOrd="0" destOrd="1" presId="urn:microsoft.com/office/officeart/2005/8/layout/list1"/>
    <dgm:cxn modelId="{F77A00E1-1D87-40C9-A8BA-2A7E46D4FFD7}" srcId="{358C81C9-7D8A-47CA-A61A-6B1CD0718CF6}" destId="{F7BAAC92-2E8C-45AA-A3BA-2CA560ABE40C}" srcOrd="0" destOrd="0" parTransId="{D1AC14AB-FECF-452B-8B86-AAE7488C7D92}" sibTransId="{3B7D6F52-44AB-4E8B-812F-9C1EC765A905}"/>
    <dgm:cxn modelId="{1E3A9926-398E-4607-974F-4CAB97685309}" type="presOf" srcId="{2AE2A8F2-814F-444E-A7E7-3FBD8E3697E7}" destId="{39EF26DA-C0D4-43E0-B45C-B1B364354FBF}" srcOrd="0" destOrd="0" presId="urn:microsoft.com/office/officeart/2005/8/layout/list1"/>
    <dgm:cxn modelId="{A8FB9F90-CFC0-462D-BBEE-A608E5E7BEBD}" type="presOf" srcId="{327B3204-7DB6-4FB3-872C-38E2AF0040FB}" destId="{DBBC3D11-1D8C-460E-AD9D-771C33E0E96E}" srcOrd="0" destOrd="0" presId="urn:microsoft.com/office/officeart/2005/8/layout/list1"/>
    <dgm:cxn modelId="{C857AE7C-EE12-4438-8D3F-DB206BF7A7B1}" type="presOf" srcId="{AED33DCF-4DA0-4154-A7C7-A8F786F05124}" destId="{CA2C2E79-87A5-4BE3-8503-A653F11E7BA7}" srcOrd="0" destOrd="2" presId="urn:microsoft.com/office/officeart/2005/8/layout/list1"/>
    <dgm:cxn modelId="{B0659807-AD66-4140-93A7-CCC3BAB14849}" srcId="{F7BAAC92-2E8C-45AA-A3BA-2CA560ABE40C}" destId="{7BEA1944-3E54-419E-A733-9D52410A82A5}" srcOrd="0" destOrd="0" parTransId="{D8FC488E-2AF4-4219-9C8C-207B6CCF273C}" sibTransId="{1E499B8F-9776-4F92-9E2D-9741694E13B6}"/>
    <dgm:cxn modelId="{E92E7ADA-7E9E-43AB-8A26-14E17040FD38}" srcId="{358C81C9-7D8A-47CA-A61A-6B1CD0718CF6}" destId="{AB50749E-E6B6-4954-A8A9-3AAF8BADF676}" srcOrd="3" destOrd="0" parTransId="{55CF372B-DB28-4631-8B3D-14AA604196C8}" sibTransId="{3195533F-24EF-4041-8BAE-C7CDBECDAFA0}"/>
    <dgm:cxn modelId="{04159E65-F8C8-462C-9E34-39937759D0F1}" type="presOf" srcId="{AB50749E-E6B6-4954-A8A9-3AAF8BADF676}" destId="{4330D36A-BF05-4FFD-862B-548905BD951C}" srcOrd="1" destOrd="0" presId="urn:microsoft.com/office/officeart/2005/8/layout/list1"/>
    <dgm:cxn modelId="{7A0FCA31-FD24-45BC-90DD-87D0F413B67E}" srcId="{358C81C9-7D8A-47CA-A61A-6B1CD0718CF6}" destId="{791F12D5-B6F5-42A5-A726-C7B677F798C9}" srcOrd="1" destOrd="0" parTransId="{DCB212DC-92E6-4EED-984B-9CFC5F700F52}" sibTransId="{08B6BE5E-2E6F-44C6-B605-971243AD7740}"/>
    <dgm:cxn modelId="{C4B0053C-167C-4A64-9915-E433511B810B}" srcId="{327B3204-7DB6-4FB3-872C-38E2AF0040FB}" destId="{2AE2A8F2-814F-444E-A7E7-3FBD8E3697E7}" srcOrd="0" destOrd="0" parTransId="{260C8CC4-1F69-4F3B-B49D-D39198C69D2C}" sibTransId="{BAB4B8C3-AF97-49EB-847D-FBCD005BF61E}"/>
    <dgm:cxn modelId="{EF26791D-4D8E-4304-A0F7-A0DB1AE5F37F}" srcId="{791F12D5-B6F5-42A5-A726-C7B677F798C9}" destId="{70DA5D9F-6E03-4F24-A755-22DA4249CD5C}" srcOrd="0" destOrd="0" parTransId="{8E522929-DD26-490D-ABAF-DBE1FF85F893}" sibTransId="{DD46A3EE-492F-4824-824F-8A9E7C5ECC19}"/>
    <dgm:cxn modelId="{6ACA2168-227C-45EE-B8B8-691A994BB693}" srcId="{F7BAAC92-2E8C-45AA-A3BA-2CA560ABE40C}" destId="{F0C79187-9316-4B3F-8E41-96B6DF40466A}" srcOrd="1" destOrd="0" parTransId="{8A5794E6-699C-4CF6-AD93-838939BF7C64}" sibTransId="{F9CBEB66-D12A-43E7-BA1F-503A73C86884}"/>
    <dgm:cxn modelId="{B9C1C42B-A3A0-4CB5-9FD7-9F3D0FA6403D}" type="presOf" srcId="{7BEA1944-3E54-419E-A733-9D52410A82A5}" destId="{CA2C2E79-87A5-4BE3-8503-A653F11E7BA7}" srcOrd="0" destOrd="0" presId="urn:microsoft.com/office/officeart/2005/8/layout/list1"/>
    <dgm:cxn modelId="{59434B2E-A013-466E-8AD1-CF577F5FB66A}" type="presOf" srcId="{AB50749E-E6B6-4954-A8A9-3AAF8BADF676}" destId="{8A19D41D-33D0-4CC6-A862-AF9752701876}" srcOrd="0" destOrd="0" presId="urn:microsoft.com/office/officeart/2005/8/layout/list1"/>
    <dgm:cxn modelId="{5C82287B-40F5-4E87-A296-F5F2D45FE0A2}" type="presOf" srcId="{58A1B611-E21D-4F32-86C4-A5AB6B117ADE}" destId="{84507828-05A8-4C5A-A802-0DE18E86CF75}" srcOrd="0" destOrd="0" presId="urn:microsoft.com/office/officeart/2005/8/layout/list1"/>
    <dgm:cxn modelId="{BED131D0-BCA5-4880-83D7-FEED9BFF5337}" type="presOf" srcId="{791F12D5-B6F5-42A5-A726-C7B677F798C9}" destId="{81E1D214-C731-49C7-9B42-4A8423F77464}" srcOrd="1" destOrd="0" presId="urn:microsoft.com/office/officeart/2005/8/layout/list1"/>
    <dgm:cxn modelId="{C34CD298-5537-409C-AA5F-6E0788A3A482}" type="presOf" srcId="{327B3204-7DB6-4FB3-872C-38E2AF0040FB}" destId="{AEC2844A-27B2-4B69-92FA-6EEF849E4F0B}" srcOrd="1" destOrd="0" presId="urn:microsoft.com/office/officeart/2005/8/layout/list1"/>
    <dgm:cxn modelId="{DAE06597-04A2-4F8E-AF99-2F63A9FA3616}" srcId="{358C81C9-7D8A-47CA-A61A-6B1CD0718CF6}" destId="{58A1B611-E21D-4F32-86C4-A5AB6B117ADE}" srcOrd="4" destOrd="0" parTransId="{88B9F2DB-BAA9-4B55-9B6F-2BD55598B9B4}" sibTransId="{460F6C00-7082-434D-A2C0-A4D76BA9CE8B}"/>
    <dgm:cxn modelId="{54276AF1-8207-4CFD-8CDC-259BE19A752F}" type="presOf" srcId="{F7BAAC92-2E8C-45AA-A3BA-2CA560ABE40C}" destId="{562F2C5B-EB89-4E74-91CE-509528A67E04}" srcOrd="1" destOrd="0" presId="urn:microsoft.com/office/officeart/2005/8/layout/list1"/>
    <dgm:cxn modelId="{135E697F-D9E7-4329-8043-AC57A9EA99E9}" srcId="{58A1B611-E21D-4F32-86C4-A5AB6B117ADE}" destId="{68AB77BE-8DBB-44AB-A3CB-117796AB5373}" srcOrd="0" destOrd="0" parTransId="{E5139C28-6D55-4327-B3F2-5E89804F4E4A}" sibTransId="{EA69A7ED-17DE-4B7A-89DB-2EAFE6140607}"/>
    <dgm:cxn modelId="{8948F1D7-6683-48CA-B2FF-478DB23C2D9D}" type="presOf" srcId="{791F12D5-B6F5-42A5-A726-C7B677F798C9}" destId="{7CBE5791-B597-4DAA-A76C-65F471FBFE9D}" srcOrd="0" destOrd="0" presId="urn:microsoft.com/office/officeart/2005/8/layout/list1"/>
    <dgm:cxn modelId="{D6C7A91B-1811-4386-AE9F-5DD603C12748}" type="presOf" srcId="{68AB77BE-8DBB-44AB-A3CB-117796AB5373}" destId="{02E74988-2902-4CB2-B38B-1DCCD7CE811C}" srcOrd="0" destOrd="0" presId="urn:microsoft.com/office/officeart/2005/8/layout/list1"/>
    <dgm:cxn modelId="{07EEAABC-E15E-4606-98C0-B65A690821EE}" type="presParOf" srcId="{F9FCF6C2-D94B-4C4F-8E54-C9D05D088952}" destId="{F96271BA-4E23-43B5-9917-08F86726613D}" srcOrd="0" destOrd="0" presId="urn:microsoft.com/office/officeart/2005/8/layout/list1"/>
    <dgm:cxn modelId="{D6523EFE-4716-45C2-8CBC-63804A44BFB4}" type="presParOf" srcId="{F96271BA-4E23-43B5-9917-08F86726613D}" destId="{0A0B7E57-03FE-44B9-A534-9796F0506A64}" srcOrd="0" destOrd="0" presId="urn:microsoft.com/office/officeart/2005/8/layout/list1"/>
    <dgm:cxn modelId="{504BA560-77A0-4D1E-AA34-3740311B646C}" type="presParOf" srcId="{F96271BA-4E23-43B5-9917-08F86726613D}" destId="{562F2C5B-EB89-4E74-91CE-509528A67E04}" srcOrd="1" destOrd="0" presId="urn:microsoft.com/office/officeart/2005/8/layout/list1"/>
    <dgm:cxn modelId="{5A736B1C-FE2D-4F8B-AA3D-8D9AF4743488}" type="presParOf" srcId="{F9FCF6C2-D94B-4C4F-8E54-C9D05D088952}" destId="{33E05112-2234-40CE-B8B8-4B76BE471B33}" srcOrd="1" destOrd="0" presId="urn:microsoft.com/office/officeart/2005/8/layout/list1"/>
    <dgm:cxn modelId="{4F71CA3B-9944-4A3C-B22E-502E7AA89B81}" type="presParOf" srcId="{F9FCF6C2-D94B-4C4F-8E54-C9D05D088952}" destId="{CA2C2E79-87A5-4BE3-8503-A653F11E7BA7}" srcOrd="2" destOrd="0" presId="urn:microsoft.com/office/officeart/2005/8/layout/list1"/>
    <dgm:cxn modelId="{0A11B47A-84EC-4506-A8EA-A4831396B1D5}" type="presParOf" srcId="{F9FCF6C2-D94B-4C4F-8E54-C9D05D088952}" destId="{C659EBD4-D1BC-41D8-B708-CA185D5C2E46}" srcOrd="3" destOrd="0" presId="urn:microsoft.com/office/officeart/2005/8/layout/list1"/>
    <dgm:cxn modelId="{FF1B730B-9E3D-4F5D-92A6-DAA08540B9F6}" type="presParOf" srcId="{F9FCF6C2-D94B-4C4F-8E54-C9D05D088952}" destId="{8E31B3C4-1DF3-40AC-A33D-9DD5A46D3832}" srcOrd="4" destOrd="0" presId="urn:microsoft.com/office/officeart/2005/8/layout/list1"/>
    <dgm:cxn modelId="{ADB5D2E7-DB18-498A-87DC-B522B612322D}" type="presParOf" srcId="{8E31B3C4-1DF3-40AC-A33D-9DD5A46D3832}" destId="{7CBE5791-B597-4DAA-A76C-65F471FBFE9D}" srcOrd="0" destOrd="0" presId="urn:microsoft.com/office/officeart/2005/8/layout/list1"/>
    <dgm:cxn modelId="{6D8863CD-6649-40A0-9CAC-47CA1E381323}" type="presParOf" srcId="{8E31B3C4-1DF3-40AC-A33D-9DD5A46D3832}" destId="{81E1D214-C731-49C7-9B42-4A8423F77464}" srcOrd="1" destOrd="0" presId="urn:microsoft.com/office/officeart/2005/8/layout/list1"/>
    <dgm:cxn modelId="{F7C3DACE-19B0-4C8F-BF95-143ACF707C1F}" type="presParOf" srcId="{F9FCF6C2-D94B-4C4F-8E54-C9D05D088952}" destId="{43B78B28-9861-4782-BF0C-26F18C8EC1C3}" srcOrd="5" destOrd="0" presId="urn:microsoft.com/office/officeart/2005/8/layout/list1"/>
    <dgm:cxn modelId="{8ACB3891-A48E-431A-BB75-39A9EEA3A659}" type="presParOf" srcId="{F9FCF6C2-D94B-4C4F-8E54-C9D05D088952}" destId="{B96928B4-F9AD-441B-A0AC-5A271280A0BB}" srcOrd="6" destOrd="0" presId="urn:microsoft.com/office/officeart/2005/8/layout/list1"/>
    <dgm:cxn modelId="{5A0EB698-AC60-4D7E-B178-83D23F12896F}" type="presParOf" srcId="{F9FCF6C2-D94B-4C4F-8E54-C9D05D088952}" destId="{6E6B8AE6-BD00-412E-8607-68DC6DFE733F}" srcOrd="7" destOrd="0" presId="urn:microsoft.com/office/officeart/2005/8/layout/list1"/>
    <dgm:cxn modelId="{04FB5DC2-D38B-46FB-9176-565852C1E090}" type="presParOf" srcId="{F9FCF6C2-D94B-4C4F-8E54-C9D05D088952}" destId="{4A1225A7-FEE0-4342-B0F3-042962E5331E}" srcOrd="8" destOrd="0" presId="urn:microsoft.com/office/officeart/2005/8/layout/list1"/>
    <dgm:cxn modelId="{B41BC0F3-A439-4A61-A042-D554AD4876FE}" type="presParOf" srcId="{4A1225A7-FEE0-4342-B0F3-042962E5331E}" destId="{DBBC3D11-1D8C-460E-AD9D-771C33E0E96E}" srcOrd="0" destOrd="0" presId="urn:microsoft.com/office/officeart/2005/8/layout/list1"/>
    <dgm:cxn modelId="{C3A4747C-9490-41D9-9207-40B521ABF69C}" type="presParOf" srcId="{4A1225A7-FEE0-4342-B0F3-042962E5331E}" destId="{AEC2844A-27B2-4B69-92FA-6EEF849E4F0B}" srcOrd="1" destOrd="0" presId="urn:microsoft.com/office/officeart/2005/8/layout/list1"/>
    <dgm:cxn modelId="{A52B5AD5-4EEC-4A34-A997-BD6942EB7482}" type="presParOf" srcId="{F9FCF6C2-D94B-4C4F-8E54-C9D05D088952}" destId="{7D2164B5-058E-4A86-8150-4EB9A1391039}" srcOrd="9" destOrd="0" presId="urn:microsoft.com/office/officeart/2005/8/layout/list1"/>
    <dgm:cxn modelId="{40698FF1-BEA3-467F-AC2B-17F953A9E276}" type="presParOf" srcId="{F9FCF6C2-D94B-4C4F-8E54-C9D05D088952}" destId="{39EF26DA-C0D4-43E0-B45C-B1B364354FBF}" srcOrd="10" destOrd="0" presId="urn:microsoft.com/office/officeart/2005/8/layout/list1"/>
    <dgm:cxn modelId="{823D24E5-8676-4570-B985-B6878F58184A}" type="presParOf" srcId="{F9FCF6C2-D94B-4C4F-8E54-C9D05D088952}" destId="{D82BC332-E25B-47ED-8F14-A8B30FA12544}" srcOrd="11" destOrd="0" presId="urn:microsoft.com/office/officeart/2005/8/layout/list1"/>
    <dgm:cxn modelId="{61C0D4C3-A517-449B-9AD8-9E3940098925}" type="presParOf" srcId="{F9FCF6C2-D94B-4C4F-8E54-C9D05D088952}" destId="{3DE0627A-45EA-4D8F-8E53-0CF61DCC7345}" srcOrd="12" destOrd="0" presId="urn:microsoft.com/office/officeart/2005/8/layout/list1"/>
    <dgm:cxn modelId="{5D16E126-855C-46A2-AFE6-A7425B800516}" type="presParOf" srcId="{3DE0627A-45EA-4D8F-8E53-0CF61DCC7345}" destId="{8A19D41D-33D0-4CC6-A862-AF9752701876}" srcOrd="0" destOrd="0" presId="urn:microsoft.com/office/officeart/2005/8/layout/list1"/>
    <dgm:cxn modelId="{15C98ABE-8239-4A92-88C0-1B0D68E2B8BB}" type="presParOf" srcId="{3DE0627A-45EA-4D8F-8E53-0CF61DCC7345}" destId="{4330D36A-BF05-4FFD-862B-548905BD951C}" srcOrd="1" destOrd="0" presId="urn:microsoft.com/office/officeart/2005/8/layout/list1"/>
    <dgm:cxn modelId="{0CFD1729-3F93-4CD8-A50E-C4A12675C481}" type="presParOf" srcId="{F9FCF6C2-D94B-4C4F-8E54-C9D05D088952}" destId="{37FAF6DD-9088-4F3F-840B-F595C18EBB1C}" srcOrd="13" destOrd="0" presId="urn:microsoft.com/office/officeart/2005/8/layout/list1"/>
    <dgm:cxn modelId="{1F27980C-B0F4-4F75-B3B7-DDDF0E8150A4}" type="presParOf" srcId="{F9FCF6C2-D94B-4C4F-8E54-C9D05D088952}" destId="{05676BD4-87AD-4B71-82DD-D1D37E15DE55}" srcOrd="14" destOrd="0" presId="urn:microsoft.com/office/officeart/2005/8/layout/list1"/>
    <dgm:cxn modelId="{06E84356-F28D-4AAE-BA60-C5933BE1C50E}" type="presParOf" srcId="{F9FCF6C2-D94B-4C4F-8E54-C9D05D088952}" destId="{B1FD636C-22EF-4C91-97FE-6F2AB12272B3}" srcOrd="15" destOrd="0" presId="urn:microsoft.com/office/officeart/2005/8/layout/list1"/>
    <dgm:cxn modelId="{4B5F1EB2-48CC-4087-ADB0-7DA731749C8E}" type="presParOf" srcId="{F9FCF6C2-D94B-4C4F-8E54-C9D05D088952}" destId="{5B8B89DF-32F5-46C3-8E1F-ADC92B8D330B}" srcOrd="16" destOrd="0" presId="urn:microsoft.com/office/officeart/2005/8/layout/list1"/>
    <dgm:cxn modelId="{EA7C063D-25C9-4646-ACE4-03C4A103CBDC}" type="presParOf" srcId="{5B8B89DF-32F5-46C3-8E1F-ADC92B8D330B}" destId="{84507828-05A8-4C5A-A802-0DE18E86CF75}" srcOrd="0" destOrd="0" presId="urn:microsoft.com/office/officeart/2005/8/layout/list1"/>
    <dgm:cxn modelId="{7ABF03FE-C2A4-4344-9D5E-97CBFBDCE422}" type="presParOf" srcId="{5B8B89DF-32F5-46C3-8E1F-ADC92B8D330B}" destId="{1608D314-AE10-464F-901D-B799F9488374}" srcOrd="1" destOrd="0" presId="urn:microsoft.com/office/officeart/2005/8/layout/list1"/>
    <dgm:cxn modelId="{AED8CF01-219F-473D-92B2-60A80038B0A8}" type="presParOf" srcId="{F9FCF6C2-D94B-4C4F-8E54-C9D05D088952}" destId="{3B1F5FF9-9211-4807-9356-33DB7F7B5068}" srcOrd="17" destOrd="0" presId="urn:microsoft.com/office/officeart/2005/8/layout/list1"/>
    <dgm:cxn modelId="{4D0AE242-FECF-49C1-AB2A-3B6AA74BBF31}" type="presParOf" srcId="{F9FCF6C2-D94B-4C4F-8E54-C9D05D088952}" destId="{02E74988-2902-4CB2-B38B-1DCCD7CE811C}"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8351C7E-3511-F64F-8AFF-DF6D90880A44}" type="doc">
      <dgm:prSet loTypeId="urn:microsoft.com/office/officeart/2005/8/layout/vList2" loCatId="" qsTypeId="urn:microsoft.com/office/officeart/2005/8/quickstyle/simple1" qsCatId="simple" csTypeId="urn:microsoft.com/office/officeart/2005/8/colors/colorful1#9" csCatId="colorful" phldr="1"/>
      <dgm:spPr/>
      <dgm:t>
        <a:bodyPr/>
        <a:lstStyle/>
        <a:p>
          <a:endParaRPr lang="en-US"/>
        </a:p>
      </dgm:t>
    </dgm:pt>
    <dgm:pt modelId="{765C364E-FFE1-7943-A969-689732927232}">
      <dgm:prSet phldrT="[Text]"/>
      <dgm:spPr/>
      <dgm:t>
        <a:bodyPr/>
        <a:lstStyle/>
        <a:p>
          <a:r>
            <a:rPr lang="en-US" b="1" dirty="0" smtClean="0"/>
            <a:t>Integration </a:t>
          </a:r>
          <a:r>
            <a:rPr lang="en-US" dirty="0" smtClean="0"/>
            <a:t>– Processes to identify, define, combine, unify, coordinate, control and close activities. </a:t>
          </a:r>
          <a:endParaRPr lang="en-US" dirty="0"/>
        </a:p>
      </dgm:t>
    </dgm:pt>
    <dgm:pt modelId="{A70E618D-F92F-B441-A701-179AE3BE85FC}" type="parTrans" cxnId="{B64D6B34-406F-2246-AAFA-E9E4ECDCBAC3}">
      <dgm:prSet/>
      <dgm:spPr/>
      <dgm:t>
        <a:bodyPr/>
        <a:lstStyle/>
        <a:p>
          <a:endParaRPr lang="en-US"/>
        </a:p>
      </dgm:t>
    </dgm:pt>
    <dgm:pt modelId="{293BDCC7-AEB6-E446-976B-6B31BADAD1BD}" type="sibTrans" cxnId="{B64D6B34-406F-2246-AAFA-E9E4ECDCBAC3}">
      <dgm:prSet/>
      <dgm:spPr/>
      <dgm:t>
        <a:bodyPr/>
        <a:lstStyle/>
        <a:p>
          <a:endParaRPr lang="en-US"/>
        </a:p>
      </dgm:t>
    </dgm:pt>
    <dgm:pt modelId="{D44FA220-103B-4942-A4DD-EF129BFCF7B9}">
      <dgm:prSet phldrT="[Text]"/>
      <dgm:spPr/>
      <dgm:t>
        <a:bodyPr/>
        <a:lstStyle/>
        <a:p>
          <a:r>
            <a:rPr lang="en-US" b="1" dirty="0" smtClean="0"/>
            <a:t>Stakeholder </a:t>
          </a:r>
          <a:r>
            <a:rPr lang="en-US" dirty="0" smtClean="0">
              <a:solidFill>
                <a:schemeClr val="bg1"/>
              </a:solidFill>
            </a:rPr>
            <a:t>- </a:t>
          </a:r>
          <a:r>
            <a:rPr lang="en-US" b="0" i="0" u="none" strike="noStrike" baseline="0" dirty="0" smtClean="0">
              <a:solidFill>
                <a:schemeClr val="bg1"/>
              </a:solidFill>
              <a:latin typeface="+mn-lt"/>
              <a:ea typeface="+mn-ea"/>
              <a:cs typeface="+mn-cs"/>
            </a:rPr>
            <a:t>the processes required to identify and engage the project sponsor, customers and other stakeholders</a:t>
          </a:r>
          <a:endParaRPr lang="en-US" dirty="0">
            <a:solidFill>
              <a:schemeClr val="bg1"/>
            </a:solidFill>
          </a:endParaRPr>
        </a:p>
      </dgm:t>
    </dgm:pt>
    <dgm:pt modelId="{9F251ED8-6DFF-7242-8E1E-B40162E090F8}" type="parTrans" cxnId="{E9C175E8-E055-0B44-B493-9676288E553E}">
      <dgm:prSet/>
      <dgm:spPr/>
      <dgm:t>
        <a:bodyPr/>
        <a:lstStyle/>
        <a:p>
          <a:endParaRPr lang="en-US"/>
        </a:p>
      </dgm:t>
    </dgm:pt>
    <dgm:pt modelId="{45AC343C-AEE8-D84F-95CC-54EE3D97CB15}" type="sibTrans" cxnId="{E9C175E8-E055-0B44-B493-9676288E553E}">
      <dgm:prSet/>
      <dgm:spPr/>
      <dgm:t>
        <a:bodyPr/>
        <a:lstStyle/>
        <a:p>
          <a:endParaRPr lang="en-US"/>
        </a:p>
      </dgm:t>
    </dgm:pt>
    <dgm:pt modelId="{481E5855-B229-EC48-A1BF-2F05C156B0A9}">
      <dgm:prSet phldrT="[Text]"/>
      <dgm:spPr/>
      <dgm:t>
        <a:bodyPr/>
        <a:lstStyle/>
        <a:p>
          <a:r>
            <a:rPr lang="en-US" b="1" dirty="0" smtClean="0"/>
            <a:t>Scope</a:t>
          </a:r>
          <a:r>
            <a:rPr lang="en-US" dirty="0" smtClean="0"/>
            <a:t> </a:t>
          </a:r>
          <a:r>
            <a:rPr lang="en-US" dirty="0" smtClean="0">
              <a:solidFill>
                <a:srgbClr val="FFFFFF"/>
              </a:solidFill>
            </a:rPr>
            <a:t>– the </a:t>
          </a:r>
          <a:r>
            <a:rPr lang="ro-RO" b="0" i="0" u="none" strike="noStrike" baseline="0" dirty="0" smtClean="0">
              <a:solidFill>
                <a:srgbClr val="FFFFFF"/>
              </a:solidFill>
              <a:latin typeface="+mn-lt"/>
              <a:ea typeface="+mn-ea"/>
              <a:cs typeface="+mn-cs"/>
            </a:rPr>
            <a:t>processes required to identify and define the work and deliverables required</a:t>
          </a:r>
          <a:endParaRPr lang="en-US" dirty="0">
            <a:solidFill>
              <a:srgbClr val="FFFFFF"/>
            </a:solidFill>
          </a:endParaRPr>
        </a:p>
      </dgm:t>
    </dgm:pt>
    <dgm:pt modelId="{BC9D9042-1B99-D34F-BCD5-81E9CEB61D25}" type="parTrans" cxnId="{68CB3B09-F833-694B-81EE-5E4690335C67}">
      <dgm:prSet/>
      <dgm:spPr/>
      <dgm:t>
        <a:bodyPr/>
        <a:lstStyle/>
        <a:p>
          <a:endParaRPr lang="en-US"/>
        </a:p>
      </dgm:t>
    </dgm:pt>
    <dgm:pt modelId="{31EAC3DD-51FF-0E42-A7E2-771846717958}" type="sibTrans" cxnId="{68CB3B09-F833-694B-81EE-5E4690335C67}">
      <dgm:prSet/>
      <dgm:spPr/>
      <dgm:t>
        <a:bodyPr/>
        <a:lstStyle/>
        <a:p>
          <a:endParaRPr lang="en-US"/>
        </a:p>
      </dgm:t>
    </dgm:pt>
    <dgm:pt modelId="{DB8916F6-48A9-624D-8CE5-BF6380660AD5}">
      <dgm:prSet phldrT="[Text]"/>
      <dgm:spPr/>
      <dgm:t>
        <a:bodyPr/>
        <a:lstStyle/>
        <a:p>
          <a:r>
            <a:rPr lang="en-US" b="1" dirty="0" smtClean="0"/>
            <a:t>Resource</a:t>
          </a:r>
          <a:r>
            <a:rPr lang="en-US" dirty="0" smtClean="0"/>
            <a:t> – the </a:t>
          </a:r>
          <a:r>
            <a:rPr lang="fr-FR" b="0" i="0" u="none" strike="noStrike" baseline="0" dirty="0" err="1" smtClean="0">
              <a:solidFill>
                <a:srgbClr val="FFFFFF"/>
              </a:solidFill>
              <a:latin typeface="+mn-lt"/>
              <a:ea typeface="+mn-ea"/>
              <a:cs typeface="+mn-cs"/>
            </a:rPr>
            <a:t>processes</a:t>
          </a:r>
          <a:r>
            <a:rPr lang="fr-FR" b="0" i="0" u="none" strike="noStrike" baseline="0" dirty="0" smtClean="0">
              <a:solidFill>
                <a:srgbClr val="FFFFFF"/>
              </a:solidFill>
              <a:latin typeface="+mn-lt"/>
              <a:ea typeface="+mn-ea"/>
              <a:cs typeface="+mn-cs"/>
            </a:rPr>
            <a:t> </a:t>
          </a:r>
          <a:r>
            <a:rPr lang="fr-FR" b="0" i="0" u="none" strike="noStrike" baseline="0" dirty="0" err="1" smtClean="0">
              <a:solidFill>
                <a:srgbClr val="FFFFFF"/>
              </a:solidFill>
              <a:latin typeface="+mn-lt"/>
              <a:ea typeface="+mn-ea"/>
              <a:cs typeface="+mn-cs"/>
            </a:rPr>
            <a:t>required</a:t>
          </a:r>
          <a:r>
            <a:rPr lang="fr-FR" b="0" i="0" u="none" strike="noStrike" baseline="0" dirty="0" smtClean="0">
              <a:solidFill>
                <a:srgbClr val="FFFFFF"/>
              </a:solidFill>
              <a:latin typeface="+mn-lt"/>
              <a:ea typeface="+mn-ea"/>
              <a:cs typeface="+mn-cs"/>
            </a:rPr>
            <a:t> to </a:t>
          </a:r>
          <a:r>
            <a:rPr lang="fr-FR" b="0" i="0" u="none" strike="noStrike" baseline="0" dirty="0" err="1" smtClean="0">
              <a:solidFill>
                <a:srgbClr val="FFFFFF"/>
              </a:solidFill>
              <a:latin typeface="+mn-lt"/>
              <a:ea typeface="+mn-ea"/>
              <a:cs typeface="+mn-cs"/>
            </a:rPr>
            <a:t>identify</a:t>
          </a:r>
          <a:r>
            <a:rPr lang="fr-FR" b="0" i="0" u="none" strike="noStrike" baseline="0" dirty="0" smtClean="0">
              <a:solidFill>
                <a:srgbClr val="FFFFFF"/>
              </a:solidFill>
              <a:latin typeface="+mn-lt"/>
              <a:ea typeface="+mn-ea"/>
              <a:cs typeface="+mn-cs"/>
            </a:rPr>
            <a:t> and </a:t>
          </a:r>
          <a:r>
            <a:rPr lang="fr-FR" b="0" i="0" u="none" strike="noStrike" baseline="0" dirty="0" err="1" smtClean="0">
              <a:solidFill>
                <a:srgbClr val="FFFFFF"/>
              </a:solidFill>
              <a:latin typeface="+mn-lt"/>
              <a:ea typeface="+mn-ea"/>
              <a:cs typeface="+mn-cs"/>
            </a:rPr>
            <a:t>acquire</a:t>
          </a:r>
          <a:r>
            <a:rPr lang="fr-FR" b="0" i="0" u="none" strike="noStrike" baseline="0" dirty="0" smtClean="0">
              <a:solidFill>
                <a:srgbClr val="FFFFFF"/>
              </a:solidFill>
              <a:latin typeface="+mn-lt"/>
              <a:ea typeface="+mn-ea"/>
              <a:cs typeface="+mn-cs"/>
            </a:rPr>
            <a:t> </a:t>
          </a:r>
          <a:r>
            <a:rPr lang="fr-FR" b="0" i="0" u="none" strike="noStrike" baseline="0" dirty="0" err="1" smtClean="0">
              <a:solidFill>
                <a:srgbClr val="FFFFFF"/>
              </a:solidFill>
              <a:latin typeface="+mn-lt"/>
              <a:ea typeface="+mn-ea"/>
              <a:cs typeface="+mn-cs"/>
            </a:rPr>
            <a:t>adequate</a:t>
          </a:r>
          <a:r>
            <a:rPr lang="fr-FR" b="0" i="0" u="none" strike="noStrike" baseline="0" dirty="0" smtClean="0">
              <a:solidFill>
                <a:srgbClr val="FFFFFF"/>
              </a:solidFill>
              <a:latin typeface="+mn-lt"/>
              <a:ea typeface="+mn-ea"/>
              <a:cs typeface="+mn-cs"/>
            </a:rPr>
            <a:t> </a:t>
          </a:r>
          <a:r>
            <a:rPr lang="fr-FR" b="0" i="0" u="none" strike="noStrike" baseline="0" dirty="0" err="1" smtClean="0">
              <a:solidFill>
                <a:srgbClr val="FFFFFF"/>
              </a:solidFill>
              <a:latin typeface="+mn-lt"/>
              <a:ea typeface="+mn-ea"/>
              <a:cs typeface="+mn-cs"/>
            </a:rPr>
            <a:t>project</a:t>
          </a:r>
          <a:r>
            <a:rPr lang="fr-FR" b="0" i="0" u="none" strike="noStrike" baseline="0" dirty="0" smtClean="0">
              <a:solidFill>
                <a:srgbClr val="FFFFFF"/>
              </a:solidFill>
              <a:latin typeface="+mn-lt"/>
              <a:ea typeface="+mn-ea"/>
              <a:cs typeface="+mn-cs"/>
            </a:rPr>
            <a:t> </a:t>
          </a:r>
          <a:r>
            <a:rPr lang="fr-FR" b="0" i="0" u="none" strike="noStrike" baseline="0" dirty="0" err="1" smtClean="0">
              <a:solidFill>
                <a:srgbClr val="FFFFFF"/>
              </a:solidFill>
              <a:latin typeface="+mn-lt"/>
              <a:ea typeface="+mn-ea"/>
              <a:cs typeface="+mn-cs"/>
            </a:rPr>
            <a:t>resources</a:t>
          </a:r>
          <a:endParaRPr lang="en-US" dirty="0">
            <a:solidFill>
              <a:srgbClr val="FFFFFF"/>
            </a:solidFill>
          </a:endParaRPr>
        </a:p>
      </dgm:t>
    </dgm:pt>
    <dgm:pt modelId="{BCD74AF9-5D5C-E146-9B5C-B27473F45ABA}" type="parTrans" cxnId="{7E7A7B8E-74AF-E841-AD75-54A916900962}">
      <dgm:prSet/>
      <dgm:spPr/>
      <dgm:t>
        <a:bodyPr/>
        <a:lstStyle/>
        <a:p>
          <a:endParaRPr lang="en-US"/>
        </a:p>
      </dgm:t>
    </dgm:pt>
    <dgm:pt modelId="{EE87E2A5-6887-6E4E-A399-4948B4592494}" type="sibTrans" cxnId="{7E7A7B8E-74AF-E841-AD75-54A916900962}">
      <dgm:prSet/>
      <dgm:spPr/>
      <dgm:t>
        <a:bodyPr/>
        <a:lstStyle/>
        <a:p>
          <a:endParaRPr lang="en-US"/>
        </a:p>
      </dgm:t>
    </dgm:pt>
    <dgm:pt modelId="{F0D6D355-AD47-164B-A039-3CA598DB2983}">
      <dgm:prSet phldrT="[Text]"/>
      <dgm:spPr/>
      <dgm:t>
        <a:bodyPr/>
        <a:lstStyle/>
        <a:p>
          <a:r>
            <a:rPr lang="en-US" b="1" dirty="0" smtClean="0"/>
            <a:t>Time </a:t>
          </a:r>
          <a:r>
            <a:rPr lang="en-US" dirty="0" smtClean="0"/>
            <a:t>– the </a:t>
          </a:r>
          <a:r>
            <a:rPr lang="fr-FR" b="0" i="0" u="none" strike="noStrike" baseline="0" dirty="0" err="1" smtClean="0">
              <a:solidFill>
                <a:srgbClr val="FFFFFF"/>
              </a:solidFill>
              <a:latin typeface="+mn-lt"/>
              <a:ea typeface="+mn-ea"/>
              <a:cs typeface="+mn-cs"/>
            </a:rPr>
            <a:t>processes</a:t>
          </a:r>
          <a:r>
            <a:rPr lang="fr-FR" b="0" i="0" u="none" strike="noStrike" baseline="0" dirty="0" smtClean="0">
              <a:solidFill>
                <a:srgbClr val="FFFFFF"/>
              </a:solidFill>
              <a:latin typeface="+mn-lt"/>
              <a:ea typeface="+mn-ea"/>
              <a:cs typeface="+mn-cs"/>
            </a:rPr>
            <a:t> </a:t>
          </a:r>
          <a:r>
            <a:rPr lang="fr-FR" b="0" i="0" u="none" strike="noStrike" baseline="0" dirty="0" err="1" smtClean="0">
              <a:solidFill>
                <a:srgbClr val="FFFFFF"/>
              </a:solidFill>
              <a:latin typeface="+mn-lt"/>
              <a:ea typeface="+mn-ea"/>
              <a:cs typeface="+mn-cs"/>
            </a:rPr>
            <a:t>required</a:t>
          </a:r>
          <a:r>
            <a:rPr lang="fr-FR" b="0" i="0" u="none" strike="noStrike" baseline="0" dirty="0" smtClean="0">
              <a:solidFill>
                <a:srgbClr val="FFFFFF"/>
              </a:solidFill>
              <a:latin typeface="+mn-lt"/>
              <a:ea typeface="+mn-ea"/>
              <a:cs typeface="+mn-cs"/>
            </a:rPr>
            <a:t> to </a:t>
          </a:r>
          <a:r>
            <a:rPr lang="fr-FR" b="0" i="0" u="none" strike="noStrike" baseline="0" dirty="0" err="1" smtClean="0">
              <a:solidFill>
                <a:srgbClr val="FFFFFF"/>
              </a:solidFill>
              <a:latin typeface="+mn-lt"/>
              <a:ea typeface="+mn-ea"/>
              <a:cs typeface="+mn-cs"/>
            </a:rPr>
            <a:t>schedule</a:t>
          </a:r>
          <a:r>
            <a:rPr lang="fr-FR" b="0" i="0" u="none" strike="noStrike" baseline="0" dirty="0" smtClean="0">
              <a:solidFill>
                <a:srgbClr val="FFFFFF"/>
              </a:solidFill>
              <a:latin typeface="+mn-lt"/>
              <a:ea typeface="+mn-ea"/>
              <a:cs typeface="+mn-cs"/>
            </a:rPr>
            <a:t> the </a:t>
          </a:r>
          <a:r>
            <a:rPr lang="fr-FR" b="0" i="0" u="none" strike="noStrike" baseline="0" dirty="0" err="1" smtClean="0">
              <a:solidFill>
                <a:srgbClr val="FFFFFF"/>
              </a:solidFill>
              <a:latin typeface="+mn-lt"/>
              <a:ea typeface="+mn-ea"/>
              <a:cs typeface="+mn-cs"/>
            </a:rPr>
            <a:t>project</a:t>
          </a:r>
          <a:r>
            <a:rPr lang="fr-FR" b="0" i="0" u="none" strike="noStrike" baseline="0" dirty="0" smtClean="0">
              <a:solidFill>
                <a:srgbClr val="FFFFFF"/>
              </a:solidFill>
              <a:latin typeface="+mn-lt"/>
              <a:ea typeface="+mn-ea"/>
              <a:cs typeface="+mn-cs"/>
            </a:rPr>
            <a:t> </a:t>
          </a:r>
          <a:r>
            <a:rPr lang="fr-FR" b="0" i="0" u="none" strike="noStrike" baseline="0" dirty="0" err="1" smtClean="0">
              <a:solidFill>
                <a:srgbClr val="FFFFFF"/>
              </a:solidFill>
              <a:latin typeface="+mn-lt"/>
              <a:ea typeface="+mn-ea"/>
              <a:cs typeface="+mn-cs"/>
            </a:rPr>
            <a:t>activities</a:t>
          </a:r>
          <a:r>
            <a:rPr lang="fr-FR" b="0" i="0" u="none" strike="noStrike" baseline="0" dirty="0" smtClean="0">
              <a:solidFill>
                <a:srgbClr val="FFFFFF"/>
              </a:solidFill>
              <a:latin typeface="+mn-lt"/>
              <a:ea typeface="+mn-ea"/>
              <a:cs typeface="+mn-cs"/>
            </a:rPr>
            <a:t> and to monitor </a:t>
          </a:r>
          <a:r>
            <a:rPr lang="fr-FR" b="0" i="0" u="none" strike="noStrike" baseline="0" dirty="0" err="1" smtClean="0">
              <a:solidFill>
                <a:srgbClr val="FFFFFF"/>
              </a:solidFill>
              <a:latin typeface="+mn-lt"/>
              <a:ea typeface="+mn-ea"/>
              <a:cs typeface="+mn-cs"/>
            </a:rPr>
            <a:t>progress</a:t>
          </a:r>
          <a:r>
            <a:rPr lang="fr-FR" b="0" i="0" u="none" strike="noStrike" baseline="0" dirty="0" smtClean="0">
              <a:solidFill>
                <a:srgbClr val="FFFFFF"/>
              </a:solidFill>
              <a:latin typeface="+mn-lt"/>
              <a:ea typeface="+mn-ea"/>
              <a:cs typeface="+mn-cs"/>
            </a:rPr>
            <a:t> to control the </a:t>
          </a:r>
          <a:r>
            <a:rPr lang="fr-FR" b="0" i="0" u="none" strike="noStrike" baseline="0" dirty="0" err="1" smtClean="0">
              <a:solidFill>
                <a:srgbClr val="FFFFFF"/>
              </a:solidFill>
              <a:latin typeface="+mn-lt"/>
              <a:ea typeface="+mn-ea"/>
              <a:cs typeface="+mn-cs"/>
            </a:rPr>
            <a:t>schedule</a:t>
          </a:r>
          <a:endParaRPr lang="en-US" dirty="0">
            <a:solidFill>
              <a:srgbClr val="FFFFFF"/>
            </a:solidFill>
          </a:endParaRPr>
        </a:p>
      </dgm:t>
    </dgm:pt>
    <dgm:pt modelId="{142E7AD0-0768-FF41-8C05-92741120898F}" type="parTrans" cxnId="{D13F2A2B-A201-4945-85BD-C4865DA7F271}">
      <dgm:prSet/>
      <dgm:spPr/>
      <dgm:t>
        <a:bodyPr/>
        <a:lstStyle/>
        <a:p>
          <a:endParaRPr lang="en-US"/>
        </a:p>
      </dgm:t>
    </dgm:pt>
    <dgm:pt modelId="{7822A006-38BD-F545-9C96-4E16B27165E8}" type="sibTrans" cxnId="{D13F2A2B-A201-4945-85BD-C4865DA7F271}">
      <dgm:prSet/>
      <dgm:spPr/>
      <dgm:t>
        <a:bodyPr/>
        <a:lstStyle/>
        <a:p>
          <a:endParaRPr lang="en-US"/>
        </a:p>
      </dgm:t>
    </dgm:pt>
    <dgm:pt modelId="{35393704-C381-3D4B-A74B-C727C239FAEB}">
      <dgm:prSet phldrT="[Text]"/>
      <dgm:spPr/>
      <dgm:t>
        <a:bodyPr/>
        <a:lstStyle/>
        <a:p>
          <a:r>
            <a:rPr lang="en-US" b="1" dirty="0" smtClean="0"/>
            <a:t>Cost</a:t>
          </a:r>
          <a:r>
            <a:rPr lang="en-US" dirty="0" smtClean="0"/>
            <a:t> – the </a:t>
          </a:r>
          <a:r>
            <a:rPr lang="it-IT" b="0" i="0" u="none" strike="noStrike" baseline="0" dirty="0" err="1" smtClean="0">
              <a:solidFill>
                <a:srgbClr val="FFFFFF"/>
              </a:solidFill>
              <a:latin typeface="+mn-lt"/>
              <a:ea typeface="+mn-ea"/>
              <a:cs typeface="+mn-cs"/>
            </a:rPr>
            <a:t>processes</a:t>
          </a:r>
          <a:r>
            <a:rPr lang="it-IT" b="0" i="0" u="none" strike="noStrike" baseline="0" dirty="0" smtClean="0">
              <a:solidFill>
                <a:srgbClr val="FFFFFF"/>
              </a:solidFill>
              <a:latin typeface="+mn-lt"/>
              <a:ea typeface="+mn-ea"/>
              <a:cs typeface="+mn-cs"/>
            </a:rPr>
            <a:t> </a:t>
          </a:r>
          <a:r>
            <a:rPr lang="it-IT" b="0" i="0" u="none" strike="noStrike" baseline="0" dirty="0" err="1" smtClean="0">
              <a:solidFill>
                <a:srgbClr val="FFFFFF"/>
              </a:solidFill>
              <a:latin typeface="+mn-lt"/>
              <a:ea typeface="+mn-ea"/>
              <a:cs typeface="+mn-cs"/>
            </a:rPr>
            <a:t>required</a:t>
          </a:r>
          <a:r>
            <a:rPr lang="it-IT" b="0" i="0" u="none" strike="noStrike" baseline="0" dirty="0" smtClean="0">
              <a:solidFill>
                <a:srgbClr val="FFFFFF"/>
              </a:solidFill>
              <a:latin typeface="+mn-lt"/>
              <a:ea typeface="+mn-ea"/>
              <a:cs typeface="+mn-cs"/>
            </a:rPr>
            <a:t> to </a:t>
          </a:r>
          <a:r>
            <a:rPr lang="it-IT" b="0" i="0" u="none" strike="noStrike" baseline="0" dirty="0" err="1" smtClean="0">
              <a:solidFill>
                <a:srgbClr val="FFFFFF"/>
              </a:solidFill>
              <a:latin typeface="+mn-lt"/>
              <a:ea typeface="+mn-ea"/>
              <a:cs typeface="+mn-cs"/>
            </a:rPr>
            <a:t>develop</a:t>
          </a:r>
          <a:r>
            <a:rPr lang="it-IT" b="0" i="0" u="none" strike="noStrike" baseline="0" dirty="0" smtClean="0">
              <a:solidFill>
                <a:srgbClr val="FFFFFF"/>
              </a:solidFill>
              <a:latin typeface="+mn-lt"/>
              <a:ea typeface="+mn-ea"/>
              <a:cs typeface="+mn-cs"/>
            </a:rPr>
            <a:t> the budget and to monitor progress to control </a:t>
          </a:r>
          <a:r>
            <a:rPr lang="it-IT" b="0" i="0" u="none" strike="noStrike" baseline="0" dirty="0" err="1" smtClean="0">
              <a:solidFill>
                <a:srgbClr val="FFFFFF"/>
              </a:solidFill>
              <a:latin typeface="+mn-lt"/>
              <a:ea typeface="+mn-ea"/>
              <a:cs typeface="+mn-cs"/>
            </a:rPr>
            <a:t>costs</a:t>
          </a:r>
          <a:endParaRPr lang="en-US" dirty="0">
            <a:solidFill>
              <a:srgbClr val="FFFFFF"/>
            </a:solidFill>
          </a:endParaRPr>
        </a:p>
      </dgm:t>
    </dgm:pt>
    <dgm:pt modelId="{F2134909-9500-EC49-8F45-55E6047A8D3E}" type="parTrans" cxnId="{4CA04DA0-D65D-B641-B410-FC3E6207EC5A}">
      <dgm:prSet/>
      <dgm:spPr/>
      <dgm:t>
        <a:bodyPr/>
        <a:lstStyle/>
        <a:p>
          <a:endParaRPr lang="en-US"/>
        </a:p>
      </dgm:t>
    </dgm:pt>
    <dgm:pt modelId="{9D17E832-766A-6D48-A5AC-F4AA9C52893F}" type="sibTrans" cxnId="{4CA04DA0-D65D-B641-B410-FC3E6207EC5A}">
      <dgm:prSet/>
      <dgm:spPr/>
      <dgm:t>
        <a:bodyPr/>
        <a:lstStyle/>
        <a:p>
          <a:endParaRPr lang="en-US"/>
        </a:p>
      </dgm:t>
    </dgm:pt>
    <dgm:pt modelId="{60A3409E-4863-1341-BD97-F541DB7A4A9C}">
      <dgm:prSet phldrT="[Text]"/>
      <dgm:spPr/>
      <dgm:t>
        <a:bodyPr/>
        <a:lstStyle/>
        <a:p>
          <a:r>
            <a:rPr lang="en-US" b="1" dirty="0" smtClean="0"/>
            <a:t>Risk - </a:t>
          </a:r>
          <a:r>
            <a:rPr lang="it-IT" b="0" i="0" u="none" strike="noStrike" baseline="0" dirty="0" smtClean="0">
              <a:solidFill>
                <a:srgbClr val="FFFFFF"/>
              </a:solidFill>
              <a:latin typeface="+mn-lt"/>
              <a:ea typeface="+mn-ea"/>
              <a:cs typeface="+mn-cs"/>
            </a:rPr>
            <a:t>the </a:t>
          </a:r>
          <a:r>
            <a:rPr lang="it-IT" b="0" i="0" u="none" strike="noStrike" baseline="0" dirty="0" err="1" smtClean="0">
              <a:solidFill>
                <a:srgbClr val="FFFFFF"/>
              </a:solidFill>
              <a:latin typeface="+mn-lt"/>
              <a:ea typeface="+mn-ea"/>
              <a:cs typeface="+mn-cs"/>
            </a:rPr>
            <a:t>processes</a:t>
          </a:r>
          <a:r>
            <a:rPr lang="it-IT" b="0" i="0" u="none" strike="noStrike" baseline="0" dirty="0" smtClean="0">
              <a:solidFill>
                <a:srgbClr val="FFFFFF"/>
              </a:solidFill>
              <a:latin typeface="+mn-lt"/>
              <a:ea typeface="+mn-ea"/>
              <a:cs typeface="+mn-cs"/>
            </a:rPr>
            <a:t> </a:t>
          </a:r>
          <a:r>
            <a:rPr lang="it-IT" b="0" i="0" u="none" strike="noStrike" baseline="0" dirty="0" err="1" smtClean="0">
              <a:solidFill>
                <a:srgbClr val="FFFFFF"/>
              </a:solidFill>
              <a:latin typeface="+mn-lt"/>
              <a:ea typeface="+mn-ea"/>
              <a:cs typeface="+mn-cs"/>
            </a:rPr>
            <a:t>required</a:t>
          </a:r>
          <a:r>
            <a:rPr lang="it-IT" b="0" i="0" u="none" strike="noStrike" baseline="0" dirty="0" smtClean="0">
              <a:solidFill>
                <a:srgbClr val="FFFFFF"/>
              </a:solidFill>
              <a:latin typeface="+mn-lt"/>
              <a:ea typeface="+mn-ea"/>
              <a:cs typeface="+mn-cs"/>
            </a:rPr>
            <a:t> to </a:t>
          </a:r>
          <a:r>
            <a:rPr lang="it-IT" b="0" i="0" u="none" strike="noStrike" baseline="0" dirty="0" err="1" smtClean="0">
              <a:solidFill>
                <a:srgbClr val="FFFFFF"/>
              </a:solidFill>
              <a:latin typeface="+mn-lt"/>
              <a:ea typeface="+mn-ea"/>
              <a:cs typeface="+mn-cs"/>
            </a:rPr>
            <a:t>identify</a:t>
          </a:r>
          <a:r>
            <a:rPr lang="it-IT" b="0" i="0" u="none" strike="noStrike" baseline="0" dirty="0" smtClean="0">
              <a:solidFill>
                <a:srgbClr val="FFFFFF"/>
              </a:solidFill>
              <a:latin typeface="+mn-lt"/>
              <a:ea typeface="+mn-ea"/>
              <a:cs typeface="+mn-cs"/>
            </a:rPr>
            <a:t> and </a:t>
          </a:r>
          <a:r>
            <a:rPr lang="it-IT" b="0" i="0" u="none" strike="noStrike" baseline="0" dirty="0" err="1" smtClean="0">
              <a:solidFill>
                <a:srgbClr val="FFFFFF"/>
              </a:solidFill>
              <a:latin typeface="+mn-lt"/>
              <a:ea typeface="+mn-ea"/>
              <a:cs typeface="+mn-cs"/>
            </a:rPr>
            <a:t>manage</a:t>
          </a:r>
          <a:r>
            <a:rPr lang="it-IT" b="0" i="0" u="none" strike="noStrike" baseline="0" dirty="0" smtClean="0">
              <a:solidFill>
                <a:srgbClr val="FFFFFF"/>
              </a:solidFill>
              <a:latin typeface="+mn-lt"/>
              <a:ea typeface="+mn-ea"/>
              <a:cs typeface="+mn-cs"/>
            </a:rPr>
            <a:t> </a:t>
          </a:r>
          <a:r>
            <a:rPr lang="it-IT" b="0" i="0" u="none" strike="noStrike" baseline="0" dirty="0" err="1" smtClean="0">
              <a:solidFill>
                <a:srgbClr val="FFFFFF"/>
              </a:solidFill>
              <a:latin typeface="+mn-lt"/>
              <a:ea typeface="+mn-ea"/>
              <a:cs typeface="+mn-cs"/>
            </a:rPr>
            <a:t>threats</a:t>
          </a:r>
          <a:r>
            <a:rPr lang="it-IT" b="0" i="0" u="none" strike="noStrike" baseline="0" dirty="0" smtClean="0">
              <a:solidFill>
                <a:srgbClr val="FFFFFF"/>
              </a:solidFill>
              <a:latin typeface="+mn-lt"/>
              <a:ea typeface="+mn-ea"/>
              <a:cs typeface="+mn-cs"/>
            </a:rPr>
            <a:t> and </a:t>
          </a:r>
          <a:r>
            <a:rPr lang="it-IT" b="0" i="0" u="none" strike="noStrike" baseline="0" dirty="0" err="1" smtClean="0">
              <a:solidFill>
                <a:srgbClr val="FFFFFF"/>
              </a:solidFill>
              <a:latin typeface="+mn-lt"/>
              <a:ea typeface="+mn-ea"/>
              <a:cs typeface="+mn-cs"/>
            </a:rPr>
            <a:t>opportunities</a:t>
          </a:r>
          <a:endParaRPr lang="en-US" b="1" dirty="0">
            <a:solidFill>
              <a:srgbClr val="FFFFFF"/>
            </a:solidFill>
          </a:endParaRPr>
        </a:p>
      </dgm:t>
    </dgm:pt>
    <dgm:pt modelId="{250F21C1-E306-A14D-AD07-780B57C32C8D}" type="parTrans" cxnId="{8B2B74BD-F4C3-6346-9EBB-984AC55E0DE5}">
      <dgm:prSet/>
      <dgm:spPr/>
      <dgm:t>
        <a:bodyPr/>
        <a:lstStyle/>
        <a:p>
          <a:endParaRPr lang="en-US"/>
        </a:p>
      </dgm:t>
    </dgm:pt>
    <dgm:pt modelId="{A9A58F58-87A6-B042-A32F-D913026DE164}" type="sibTrans" cxnId="{8B2B74BD-F4C3-6346-9EBB-984AC55E0DE5}">
      <dgm:prSet/>
      <dgm:spPr/>
      <dgm:t>
        <a:bodyPr/>
        <a:lstStyle/>
        <a:p>
          <a:endParaRPr lang="en-US"/>
        </a:p>
      </dgm:t>
    </dgm:pt>
    <dgm:pt modelId="{D81A048E-101D-B449-8395-5FAD744EDEA7}">
      <dgm:prSet phldrT="[Text]"/>
      <dgm:spPr/>
      <dgm:t>
        <a:bodyPr/>
        <a:lstStyle/>
        <a:p>
          <a:r>
            <a:rPr lang="en-US" b="1" dirty="0" smtClean="0"/>
            <a:t>Quality</a:t>
          </a:r>
          <a:r>
            <a:rPr lang="en-US" dirty="0" smtClean="0"/>
            <a:t> - </a:t>
          </a:r>
          <a:r>
            <a:rPr lang="en-US" b="0" i="0" u="none" strike="noStrike" baseline="0" dirty="0" smtClean="0">
              <a:solidFill>
                <a:srgbClr val="FFFFFF"/>
              </a:solidFill>
              <a:latin typeface="+mn-lt"/>
              <a:ea typeface="+mn-ea"/>
              <a:cs typeface="+mn-cs"/>
            </a:rPr>
            <a:t>the processes required to plan and establish quality assurance and control</a:t>
          </a:r>
          <a:endParaRPr lang="en-US" dirty="0">
            <a:solidFill>
              <a:srgbClr val="FFFFFF"/>
            </a:solidFill>
          </a:endParaRPr>
        </a:p>
      </dgm:t>
    </dgm:pt>
    <dgm:pt modelId="{3D57D0EC-0E97-F646-93D3-03CD17005348}" type="parTrans" cxnId="{554E2EF1-8619-6640-8D59-7E653AC8CAA8}">
      <dgm:prSet/>
      <dgm:spPr/>
      <dgm:t>
        <a:bodyPr/>
        <a:lstStyle/>
        <a:p>
          <a:endParaRPr lang="en-US"/>
        </a:p>
      </dgm:t>
    </dgm:pt>
    <dgm:pt modelId="{FDA3663A-8561-9046-84FA-32AA166C0CDA}" type="sibTrans" cxnId="{554E2EF1-8619-6640-8D59-7E653AC8CAA8}">
      <dgm:prSet/>
      <dgm:spPr/>
      <dgm:t>
        <a:bodyPr/>
        <a:lstStyle/>
        <a:p>
          <a:endParaRPr lang="en-US"/>
        </a:p>
      </dgm:t>
    </dgm:pt>
    <dgm:pt modelId="{EF498A20-CE48-F342-9564-AE289BC3970E}">
      <dgm:prSet phldrT="[Text]"/>
      <dgm:spPr/>
      <dgm:t>
        <a:bodyPr/>
        <a:lstStyle/>
        <a:p>
          <a:r>
            <a:rPr lang="en-US" b="1" dirty="0" smtClean="0"/>
            <a:t>Procurement</a:t>
          </a:r>
          <a:r>
            <a:rPr lang="en-US" dirty="0" smtClean="0"/>
            <a:t> - </a:t>
          </a:r>
          <a:r>
            <a:rPr lang="ro-RO" b="0" i="0" u="none" strike="noStrike" baseline="0" dirty="0" smtClean="0">
              <a:solidFill>
                <a:srgbClr val="FFFFFF"/>
              </a:solidFill>
              <a:latin typeface="+mn-lt"/>
              <a:ea typeface="+mn-ea"/>
              <a:cs typeface="+mn-cs"/>
            </a:rPr>
            <a:t>the processes required to plan and acquire products, services or results, and to manage supplier relationships</a:t>
          </a:r>
          <a:endParaRPr lang="en-US" dirty="0">
            <a:solidFill>
              <a:srgbClr val="FFFFFF"/>
            </a:solidFill>
          </a:endParaRPr>
        </a:p>
      </dgm:t>
    </dgm:pt>
    <dgm:pt modelId="{55505C15-45FE-7340-8E7B-83668F789153}" type="parTrans" cxnId="{11661BD9-E726-9A4A-8F97-DB565D5183DE}">
      <dgm:prSet/>
      <dgm:spPr/>
      <dgm:t>
        <a:bodyPr/>
        <a:lstStyle/>
        <a:p>
          <a:endParaRPr lang="en-US"/>
        </a:p>
      </dgm:t>
    </dgm:pt>
    <dgm:pt modelId="{0D2505D2-387B-EB4E-A31C-479A0F4F32DE}" type="sibTrans" cxnId="{11661BD9-E726-9A4A-8F97-DB565D5183DE}">
      <dgm:prSet/>
      <dgm:spPr/>
      <dgm:t>
        <a:bodyPr/>
        <a:lstStyle/>
        <a:p>
          <a:endParaRPr lang="en-US"/>
        </a:p>
      </dgm:t>
    </dgm:pt>
    <dgm:pt modelId="{D9EEBDDA-F485-8C41-9D72-269C0635139B}">
      <dgm:prSet phldrT="[Text]"/>
      <dgm:spPr/>
      <dgm:t>
        <a:bodyPr/>
        <a:lstStyle/>
        <a:p>
          <a:r>
            <a:rPr lang="en-US" b="1" dirty="0" smtClean="0"/>
            <a:t>Communication</a:t>
          </a:r>
          <a:r>
            <a:rPr lang="en-US" dirty="0" smtClean="0"/>
            <a:t> </a:t>
          </a:r>
          <a:r>
            <a:rPr lang="en-US" dirty="0" smtClean="0">
              <a:solidFill>
                <a:srgbClr val="FFFFFF"/>
              </a:solidFill>
            </a:rPr>
            <a:t>- </a:t>
          </a:r>
          <a:r>
            <a:rPr lang="ro-RO" b="0" i="0" u="none" strike="noStrike" baseline="0" dirty="0" smtClean="0">
              <a:solidFill>
                <a:srgbClr val="FFFFFF"/>
              </a:solidFill>
              <a:latin typeface="+mn-lt"/>
              <a:ea typeface="+mn-ea"/>
              <a:cs typeface="+mn-cs"/>
            </a:rPr>
            <a:t>includes the processes required to plan, manage and distribute information relevant to the project</a:t>
          </a:r>
          <a:endParaRPr lang="en-US" dirty="0">
            <a:solidFill>
              <a:srgbClr val="FFFFFF"/>
            </a:solidFill>
          </a:endParaRPr>
        </a:p>
      </dgm:t>
    </dgm:pt>
    <dgm:pt modelId="{1899399A-1810-9F43-8C18-25F1C31FB513}" type="parTrans" cxnId="{4FF3DB09-7356-FD4D-810B-25234CB8E397}">
      <dgm:prSet/>
      <dgm:spPr/>
      <dgm:t>
        <a:bodyPr/>
        <a:lstStyle/>
        <a:p>
          <a:endParaRPr lang="en-US"/>
        </a:p>
      </dgm:t>
    </dgm:pt>
    <dgm:pt modelId="{2644F38D-AF27-654B-BA40-5C264AEACC8D}" type="sibTrans" cxnId="{4FF3DB09-7356-FD4D-810B-25234CB8E397}">
      <dgm:prSet/>
      <dgm:spPr/>
      <dgm:t>
        <a:bodyPr/>
        <a:lstStyle/>
        <a:p>
          <a:endParaRPr lang="en-US"/>
        </a:p>
      </dgm:t>
    </dgm:pt>
    <dgm:pt modelId="{67CA0C4A-4EB9-0242-8CE2-C4456F4BD0EE}" type="pres">
      <dgm:prSet presAssocID="{68351C7E-3511-F64F-8AFF-DF6D90880A44}" presName="linear" presStyleCnt="0">
        <dgm:presLayoutVars>
          <dgm:animLvl val="lvl"/>
          <dgm:resizeHandles val="exact"/>
        </dgm:presLayoutVars>
      </dgm:prSet>
      <dgm:spPr/>
      <dgm:t>
        <a:bodyPr/>
        <a:lstStyle/>
        <a:p>
          <a:endParaRPr lang="en-US"/>
        </a:p>
      </dgm:t>
    </dgm:pt>
    <dgm:pt modelId="{9057C108-12B1-3241-B5A9-6258AD84E01A}" type="pres">
      <dgm:prSet presAssocID="{765C364E-FFE1-7943-A969-689732927232}" presName="parentText" presStyleLbl="node1" presStyleIdx="0" presStyleCnt="10">
        <dgm:presLayoutVars>
          <dgm:chMax val="0"/>
          <dgm:bulletEnabled val="1"/>
        </dgm:presLayoutVars>
      </dgm:prSet>
      <dgm:spPr/>
      <dgm:t>
        <a:bodyPr/>
        <a:lstStyle/>
        <a:p>
          <a:endParaRPr lang="en-US"/>
        </a:p>
      </dgm:t>
    </dgm:pt>
    <dgm:pt modelId="{A5C17B00-F907-A04E-9B6E-01A31C9481A1}" type="pres">
      <dgm:prSet presAssocID="{293BDCC7-AEB6-E446-976B-6B31BADAD1BD}" presName="spacer" presStyleCnt="0"/>
      <dgm:spPr/>
    </dgm:pt>
    <dgm:pt modelId="{527E1838-485C-0E4F-B86C-394964E54C9B}" type="pres">
      <dgm:prSet presAssocID="{D44FA220-103B-4942-A4DD-EF129BFCF7B9}" presName="parentText" presStyleLbl="node1" presStyleIdx="1" presStyleCnt="10">
        <dgm:presLayoutVars>
          <dgm:chMax val="0"/>
          <dgm:bulletEnabled val="1"/>
        </dgm:presLayoutVars>
      </dgm:prSet>
      <dgm:spPr/>
      <dgm:t>
        <a:bodyPr/>
        <a:lstStyle/>
        <a:p>
          <a:endParaRPr lang="en-US"/>
        </a:p>
      </dgm:t>
    </dgm:pt>
    <dgm:pt modelId="{8BBA8312-F150-0E40-9347-305A5A9D609B}" type="pres">
      <dgm:prSet presAssocID="{45AC343C-AEE8-D84F-95CC-54EE3D97CB15}" presName="spacer" presStyleCnt="0"/>
      <dgm:spPr/>
    </dgm:pt>
    <dgm:pt modelId="{BA0EC223-E715-514F-848E-1BD21B51BF38}" type="pres">
      <dgm:prSet presAssocID="{481E5855-B229-EC48-A1BF-2F05C156B0A9}" presName="parentText" presStyleLbl="node1" presStyleIdx="2" presStyleCnt="10">
        <dgm:presLayoutVars>
          <dgm:chMax val="0"/>
          <dgm:bulletEnabled val="1"/>
        </dgm:presLayoutVars>
      </dgm:prSet>
      <dgm:spPr/>
      <dgm:t>
        <a:bodyPr/>
        <a:lstStyle/>
        <a:p>
          <a:endParaRPr lang="en-US"/>
        </a:p>
      </dgm:t>
    </dgm:pt>
    <dgm:pt modelId="{38AD3751-1121-6E47-85FE-9CAF2D19D0DD}" type="pres">
      <dgm:prSet presAssocID="{31EAC3DD-51FF-0E42-A7E2-771846717958}" presName="spacer" presStyleCnt="0"/>
      <dgm:spPr/>
    </dgm:pt>
    <dgm:pt modelId="{69B12170-6F58-0147-8FB4-8FA56A393943}" type="pres">
      <dgm:prSet presAssocID="{DB8916F6-48A9-624D-8CE5-BF6380660AD5}" presName="parentText" presStyleLbl="node1" presStyleIdx="3" presStyleCnt="10">
        <dgm:presLayoutVars>
          <dgm:chMax val="0"/>
          <dgm:bulletEnabled val="1"/>
        </dgm:presLayoutVars>
      </dgm:prSet>
      <dgm:spPr/>
      <dgm:t>
        <a:bodyPr/>
        <a:lstStyle/>
        <a:p>
          <a:endParaRPr lang="en-US"/>
        </a:p>
      </dgm:t>
    </dgm:pt>
    <dgm:pt modelId="{BB33112F-4F5C-9A4F-8036-E0A40B139178}" type="pres">
      <dgm:prSet presAssocID="{EE87E2A5-6887-6E4E-A399-4948B4592494}" presName="spacer" presStyleCnt="0"/>
      <dgm:spPr/>
    </dgm:pt>
    <dgm:pt modelId="{06DFF9EA-FDD8-3F40-AFBE-1B9984291320}" type="pres">
      <dgm:prSet presAssocID="{F0D6D355-AD47-164B-A039-3CA598DB2983}" presName="parentText" presStyleLbl="node1" presStyleIdx="4" presStyleCnt="10">
        <dgm:presLayoutVars>
          <dgm:chMax val="0"/>
          <dgm:bulletEnabled val="1"/>
        </dgm:presLayoutVars>
      </dgm:prSet>
      <dgm:spPr/>
      <dgm:t>
        <a:bodyPr/>
        <a:lstStyle/>
        <a:p>
          <a:endParaRPr lang="en-US"/>
        </a:p>
      </dgm:t>
    </dgm:pt>
    <dgm:pt modelId="{24D32F3D-80C9-0041-B7BC-D797267444E6}" type="pres">
      <dgm:prSet presAssocID="{7822A006-38BD-F545-9C96-4E16B27165E8}" presName="spacer" presStyleCnt="0"/>
      <dgm:spPr/>
    </dgm:pt>
    <dgm:pt modelId="{B8A16648-F579-FC4E-90F2-AC6A9BD43018}" type="pres">
      <dgm:prSet presAssocID="{35393704-C381-3D4B-A74B-C727C239FAEB}" presName="parentText" presStyleLbl="node1" presStyleIdx="5" presStyleCnt="10">
        <dgm:presLayoutVars>
          <dgm:chMax val="0"/>
          <dgm:bulletEnabled val="1"/>
        </dgm:presLayoutVars>
      </dgm:prSet>
      <dgm:spPr/>
      <dgm:t>
        <a:bodyPr/>
        <a:lstStyle/>
        <a:p>
          <a:endParaRPr lang="en-US"/>
        </a:p>
      </dgm:t>
    </dgm:pt>
    <dgm:pt modelId="{2256EAD6-6281-9542-BF58-F4374B3AED27}" type="pres">
      <dgm:prSet presAssocID="{9D17E832-766A-6D48-A5AC-F4AA9C52893F}" presName="spacer" presStyleCnt="0"/>
      <dgm:spPr/>
    </dgm:pt>
    <dgm:pt modelId="{63D07863-BC66-464A-A2E9-8CFDD284689C}" type="pres">
      <dgm:prSet presAssocID="{60A3409E-4863-1341-BD97-F541DB7A4A9C}" presName="parentText" presStyleLbl="node1" presStyleIdx="6" presStyleCnt="10">
        <dgm:presLayoutVars>
          <dgm:chMax val="0"/>
          <dgm:bulletEnabled val="1"/>
        </dgm:presLayoutVars>
      </dgm:prSet>
      <dgm:spPr/>
      <dgm:t>
        <a:bodyPr/>
        <a:lstStyle/>
        <a:p>
          <a:endParaRPr lang="en-US"/>
        </a:p>
      </dgm:t>
    </dgm:pt>
    <dgm:pt modelId="{A599C3B2-D011-7F4D-873C-FD539E9C921B}" type="pres">
      <dgm:prSet presAssocID="{A9A58F58-87A6-B042-A32F-D913026DE164}" presName="spacer" presStyleCnt="0"/>
      <dgm:spPr/>
    </dgm:pt>
    <dgm:pt modelId="{430FF9CE-198B-9C4E-88BE-41D483685549}" type="pres">
      <dgm:prSet presAssocID="{D81A048E-101D-B449-8395-5FAD744EDEA7}" presName="parentText" presStyleLbl="node1" presStyleIdx="7" presStyleCnt="10">
        <dgm:presLayoutVars>
          <dgm:chMax val="0"/>
          <dgm:bulletEnabled val="1"/>
        </dgm:presLayoutVars>
      </dgm:prSet>
      <dgm:spPr/>
      <dgm:t>
        <a:bodyPr/>
        <a:lstStyle/>
        <a:p>
          <a:endParaRPr lang="en-US"/>
        </a:p>
      </dgm:t>
    </dgm:pt>
    <dgm:pt modelId="{C8921718-57E3-834A-8AC3-89EE690FA1FC}" type="pres">
      <dgm:prSet presAssocID="{FDA3663A-8561-9046-84FA-32AA166C0CDA}" presName="spacer" presStyleCnt="0"/>
      <dgm:spPr/>
    </dgm:pt>
    <dgm:pt modelId="{3BE4A024-E0DC-C147-A213-84268E3DCE89}" type="pres">
      <dgm:prSet presAssocID="{EF498A20-CE48-F342-9564-AE289BC3970E}" presName="parentText" presStyleLbl="node1" presStyleIdx="8" presStyleCnt="10">
        <dgm:presLayoutVars>
          <dgm:chMax val="0"/>
          <dgm:bulletEnabled val="1"/>
        </dgm:presLayoutVars>
      </dgm:prSet>
      <dgm:spPr/>
      <dgm:t>
        <a:bodyPr/>
        <a:lstStyle/>
        <a:p>
          <a:endParaRPr lang="en-US"/>
        </a:p>
      </dgm:t>
    </dgm:pt>
    <dgm:pt modelId="{4D9ADFF0-0F18-A748-9F4E-25DE50971FC6}" type="pres">
      <dgm:prSet presAssocID="{0D2505D2-387B-EB4E-A31C-479A0F4F32DE}" presName="spacer" presStyleCnt="0"/>
      <dgm:spPr/>
    </dgm:pt>
    <dgm:pt modelId="{A13531B9-08C9-8244-8349-1F4B8B1EC114}" type="pres">
      <dgm:prSet presAssocID="{D9EEBDDA-F485-8C41-9D72-269C0635139B}" presName="parentText" presStyleLbl="node1" presStyleIdx="9" presStyleCnt="10" custLinFactNeighborX="926" custLinFactNeighborY="77260">
        <dgm:presLayoutVars>
          <dgm:chMax val="0"/>
          <dgm:bulletEnabled val="1"/>
        </dgm:presLayoutVars>
      </dgm:prSet>
      <dgm:spPr/>
      <dgm:t>
        <a:bodyPr/>
        <a:lstStyle/>
        <a:p>
          <a:endParaRPr lang="en-US"/>
        </a:p>
      </dgm:t>
    </dgm:pt>
  </dgm:ptLst>
  <dgm:cxnLst>
    <dgm:cxn modelId="{85A43030-55E5-456C-B289-DB2B32649FF5}" type="presOf" srcId="{765C364E-FFE1-7943-A969-689732927232}" destId="{9057C108-12B1-3241-B5A9-6258AD84E01A}" srcOrd="0" destOrd="0" presId="urn:microsoft.com/office/officeart/2005/8/layout/vList2"/>
    <dgm:cxn modelId="{B64D6B34-406F-2246-AAFA-E9E4ECDCBAC3}" srcId="{68351C7E-3511-F64F-8AFF-DF6D90880A44}" destId="{765C364E-FFE1-7943-A969-689732927232}" srcOrd="0" destOrd="0" parTransId="{A70E618D-F92F-B441-A701-179AE3BE85FC}" sibTransId="{293BDCC7-AEB6-E446-976B-6B31BADAD1BD}"/>
    <dgm:cxn modelId="{8B2B74BD-F4C3-6346-9EBB-984AC55E0DE5}" srcId="{68351C7E-3511-F64F-8AFF-DF6D90880A44}" destId="{60A3409E-4863-1341-BD97-F541DB7A4A9C}" srcOrd="6" destOrd="0" parTransId="{250F21C1-E306-A14D-AD07-780B57C32C8D}" sibTransId="{A9A58F58-87A6-B042-A32F-D913026DE164}"/>
    <dgm:cxn modelId="{4FF3DB09-7356-FD4D-810B-25234CB8E397}" srcId="{68351C7E-3511-F64F-8AFF-DF6D90880A44}" destId="{D9EEBDDA-F485-8C41-9D72-269C0635139B}" srcOrd="9" destOrd="0" parTransId="{1899399A-1810-9F43-8C18-25F1C31FB513}" sibTransId="{2644F38D-AF27-654B-BA40-5C264AEACC8D}"/>
    <dgm:cxn modelId="{4CA04DA0-D65D-B641-B410-FC3E6207EC5A}" srcId="{68351C7E-3511-F64F-8AFF-DF6D90880A44}" destId="{35393704-C381-3D4B-A74B-C727C239FAEB}" srcOrd="5" destOrd="0" parTransId="{F2134909-9500-EC49-8F45-55E6047A8D3E}" sibTransId="{9D17E832-766A-6D48-A5AC-F4AA9C52893F}"/>
    <dgm:cxn modelId="{11661BD9-E726-9A4A-8F97-DB565D5183DE}" srcId="{68351C7E-3511-F64F-8AFF-DF6D90880A44}" destId="{EF498A20-CE48-F342-9564-AE289BC3970E}" srcOrd="8" destOrd="0" parTransId="{55505C15-45FE-7340-8E7B-83668F789153}" sibTransId="{0D2505D2-387B-EB4E-A31C-479A0F4F32DE}"/>
    <dgm:cxn modelId="{991C30A2-75BF-48CC-97CF-0F09AD5F9691}" type="presOf" srcId="{35393704-C381-3D4B-A74B-C727C239FAEB}" destId="{B8A16648-F579-FC4E-90F2-AC6A9BD43018}" srcOrd="0" destOrd="0" presId="urn:microsoft.com/office/officeart/2005/8/layout/vList2"/>
    <dgm:cxn modelId="{46A75116-061A-40E6-8913-CB7626FE3D54}" type="presOf" srcId="{D44FA220-103B-4942-A4DD-EF129BFCF7B9}" destId="{527E1838-485C-0E4F-B86C-394964E54C9B}" srcOrd="0" destOrd="0" presId="urn:microsoft.com/office/officeart/2005/8/layout/vList2"/>
    <dgm:cxn modelId="{554E2EF1-8619-6640-8D59-7E653AC8CAA8}" srcId="{68351C7E-3511-F64F-8AFF-DF6D90880A44}" destId="{D81A048E-101D-B449-8395-5FAD744EDEA7}" srcOrd="7" destOrd="0" parTransId="{3D57D0EC-0E97-F646-93D3-03CD17005348}" sibTransId="{FDA3663A-8561-9046-84FA-32AA166C0CDA}"/>
    <dgm:cxn modelId="{D13F2A2B-A201-4945-85BD-C4865DA7F271}" srcId="{68351C7E-3511-F64F-8AFF-DF6D90880A44}" destId="{F0D6D355-AD47-164B-A039-3CA598DB2983}" srcOrd="4" destOrd="0" parTransId="{142E7AD0-0768-FF41-8C05-92741120898F}" sibTransId="{7822A006-38BD-F545-9C96-4E16B27165E8}"/>
    <dgm:cxn modelId="{4B7C68A9-636B-4364-9095-9E7837C9431B}" type="presOf" srcId="{EF498A20-CE48-F342-9564-AE289BC3970E}" destId="{3BE4A024-E0DC-C147-A213-84268E3DCE89}" srcOrd="0" destOrd="0" presId="urn:microsoft.com/office/officeart/2005/8/layout/vList2"/>
    <dgm:cxn modelId="{68CB3B09-F833-694B-81EE-5E4690335C67}" srcId="{68351C7E-3511-F64F-8AFF-DF6D90880A44}" destId="{481E5855-B229-EC48-A1BF-2F05C156B0A9}" srcOrd="2" destOrd="0" parTransId="{BC9D9042-1B99-D34F-BCD5-81E9CEB61D25}" sibTransId="{31EAC3DD-51FF-0E42-A7E2-771846717958}"/>
    <dgm:cxn modelId="{7E7A7B8E-74AF-E841-AD75-54A916900962}" srcId="{68351C7E-3511-F64F-8AFF-DF6D90880A44}" destId="{DB8916F6-48A9-624D-8CE5-BF6380660AD5}" srcOrd="3" destOrd="0" parTransId="{BCD74AF9-5D5C-E146-9B5C-B27473F45ABA}" sibTransId="{EE87E2A5-6887-6E4E-A399-4948B4592494}"/>
    <dgm:cxn modelId="{B22C9825-0F7A-41B5-96D5-89343FD2468A}" type="presOf" srcId="{D81A048E-101D-B449-8395-5FAD744EDEA7}" destId="{430FF9CE-198B-9C4E-88BE-41D483685549}" srcOrd="0" destOrd="0" presId="urn:microsoft.com/office/officeart/2005/8/layout/vList2"/>
    <dgm:cxn modelId="{B96119F3-1CFC-4F95-9D8C-08CBF7188DC4}" type="presOf" srcId="{DB8916F6-48A9-624D-8CE5-BF6380660AD5}" destId="{69B12170-6F58-0147-8FB4-8FA56A393943}" srcOrd="0" destOrd="0" presId="urn:microsoft.com/office/officeart/2005/8/layout/vList2"/>
    <dgm:cxn modelId="{2840C190-5146-42B8-92CF-5EDB0D914B3C}" type="presOf" srcId="{F0D6D355-AD47-164B-A039-3CA598DB2983}" destId="{06DFF9EA-FDD8-3F40-AFBE-1B9984291320}" srcOrd="0" destOrd="0" presId="urn:microsoft.com/office/officeart/2005/8/layout/vList2"/>
    <dgm:cxn modelId="{E9C175E8-E055-0B44-B493-9676288E553E}" srcId="{68351C7E-3511-F64F-8AFF-DF6D90880A44}" destId="{D44FA220-103B-4942-A4DD-EF129BFCF7B9}" srcOrd="1" destOrd="0" parTransId="{9F251ED8-6DFF-7242-8E1E-B40162E090F8}" sibTransId="{45AC343C-AEE8-D84F-95CC-54EE3D97CB15}"/>
    <dgm:cxn modelId="{B5280D96-8A31-4245-AE6A-D600FF3BB2AC}" type="presOf" srcId="{68351C7E-3511-F64F-8AFF-DF6D90880A44}" destId="{67CA0C4A-4EB9-0242-8CE2-C4456F4BD0EE}" srcOrd="0" destOrd="0" presId="urn:microsoft.com/office/officeart/2005/8/layout/vList2"/>
    <dgm:cxn modelId="{6D2A1D10-0D7F-49B1-A7A1-2C740D85AFA9}" type="presOf" srcId="{60A3409E-4863-1341-BD97-F541DB7A4A9C}" destId="{63D07863-BC66-464A-A2E9-8CFDD284689C}" srcOrd="0" destOrd="0" presId="urn:microsoft.com/office/officeart/2005/8/layout/vList2"/>
    <dgm:cxn modelId="{20146D50-AD19-4282-B512-2293E73062E0}" type="presOf" srcId="{481E5855-B229-EC48-A1BF-2F05C156B0A9}" destId="{BA0EC223-E715-514F-848E-1BD21B51BF38}" srcOrd="0" destOrd="0" presId="urn:microsoft.com/office/officeart/2005/8/layout/vList2"/>
    <dgm:cxn modelId="{7F84B8A1-D126-4155-BECF-37B5AE44A08C}" type="presOf" srcId="{D9EEBDDA-F485-8C41-9D72-269C0635139B}" destId="{A13531B9-08C9-8244-8349-1F4B8B1EC114}" srcOrd="0" destOrd="0" presId="urn:microsoft.com/office/officeart/2005/8/layout/vList2"/>
    <dgm:cxn modelId="{6D2A073C-66D5-4A26-9975-B1A4BF0C2E23}" type="presParOf" srcId="{67CA0C4A-4EB9-0242-8CE2-C4456F4BD0EE}" destId="{9057C108-12B1-3241-B5A9-6258AD84E01A}" srcOrd="0" destOrd="0" presId="urn:microsoft.com/office/officeart/2005/8/layout/vList2"/>
    <dgm:cxn modelId="{E1D60F6B-D079-4456-9392-63CE96BD0D34}" type="presParOf" srcId="{67CA0C4A-4EB9-0242-8CE2-C4456F4BD0EE}" destId="{A5C17B00-F907-A04E-9B6E-01A31C9481A1}" srcOrd="1" destOrd="0" presId="urn:microsoft.com/office/officeart/2005/8/layout/vList2"/>
    <dgm:cxn modelId="{7142A390-F2B7-4148-8E4E-756B8A9DA40A}" type="presParOf" srcId="{67CA0C4A-4EB9-0242-8CE2-C4456F4BD0EE}" destId="{527E1838-485C-0E4F-B86C-394964E54C9B}" srcOrd="2" destOrd="0" presId="urn:microsoft.com/office/officeart/2005/8/layout/vList2"/>
    <dgm:cxn modelId="{40BE16FE-627E-4DE8-9601-44ABF503F0F5}" type="presParOf" srcId="{67CA0C4A-4EB9-0242-8CE2-C4456F4BD0EE}" destId="{8BBA8312-F150-0E40-9347-305A5A9D609B}" srcOrd="3" destOrd="0" presId="urn:microsoft.com/office/officeart/2005/8/layout/vList2"/>
    <dgm:cxn modelId="{2BD2F78C-976B-4D0A-AFC3-9E4353CA59BC}" type="presParOf" srcId="{67CA0C4A-4EB9-0242-8CE2-C4456F4BD0EE}" destId="{BA0EC223-E715-514F-848E-1BD21B51BF38}" srcOrd="4" destOrd="0" presId="urn:microsoft.com/office/officeart/2005/8/layout/vList2"/>
    <dgm:cxn modelId="{4F0D9B10-F390-49D2-8658-A065F2861717}" type="presParOf" srcId="{67CA0C4A-4EB9-0242-8CE2-C4456F4BD0EE}" destId="{38AD3751-1121-6E47-85FE-9CAF2D19D0DD}" srcOrd="5" destOrd="0" presId="urn:microsoft.com/office/officeart/2005/8/layout/vList2"/>
    <dgm:cxn modelId="{0CE8284D-1869-498D-8FB0-6765D062F0D5}" type="presParOf" srcId="{67CA0C4A-4EB9-0242-8CE2-C4456F4BD0EE}" destId="{69B12170-6F58-0147-8FB4-8FA56A393943}" srcOrd="6" destOrd="0" presId="urn:microsoft.com/office/officeart/2005/8/layout/vList2"/>
    <dgm:cxn modelId="{1D99A4C6-84D7-4470-94E9-CD9888D320C4}" type="presParOf" srcId="{67CA0C4A-4EB9-0242-8CE2-C4456F4BD0EE}" destId="{BB33112F-4F5C-9A4F-8036-E0A40B139178}" srcOrd="7" destOrd="0" presId="urn:microsoft.com/office/officeart/2005/8/layout/vList2"/>
    <dgm:cxn modelId="{315BFD14-1015-4D63-BEF0-659DA601557C}" type="presParOf" srcId="{67CA0C4A-4EB9-0242-8CE2-C4456F4BD0EE}" destId="{06DFF9EA-FDD8-3F40-AFBE-1B9984291320}" srcOrd="8" destOrd="0" presId="urn:microsoft.com/office/officeart/2005/8/layout/vList2"/>
    <dgm:cxn modelId="{4FF5B30D-B865-41E4-B7BF-AF69BB621B6C}" type="presParOf" srcId="{67CA0C4A-4EB9-0242-8CE2-C4456F4BD0EE}" destId="{24D32F3D-80C9-0041-B7BC-D797267444E6}" srcOrd="9" destOrd="0" presId="urn:microsoft.com/office/officeart/2005/8/layout/vList2"/>
    <dgm:cxn modelId="{C3F9C301-8D9A-46E7-9FEF-39F5ACA1698C}" type="presParOf" srcId="{67CA0C4A-4EB9-0242-8CE2-C4456F4BD0EE}" destId="{B8A16648-F579-FC4E-90F2-AC6A9BD43018}" srcOrd="10" destOrd="0" presId="urn:microsoft.com/office/officeart/2005/8/layout/vList2"/>
    <dgm:cxn modelId="{7EDB32E0-30BC-4B9F-B9C1-788507332948}" type="presParOf" srcId="{67CA0C4A-4EB9-0242-8CE2-C4456F4BD0EE}" destId="{2256EAD6-6281-9542-BF58-F4374B3AED27}" srcOrd="11" destOrd="0" presId="urn:microsoft.com/office/officeart/2005/8/layout/vList2"/>
    <dgm:cxn modelId="{047D7F2F-A35B-48E1-AF86-45BF7F4A8D1C}" type="presParOf" srcId="{67CA0C4A-4EB9-0242-8CE2-C4456F4BD0EE}" destId="{63D07863-BC66-464A-A2E9-8CFDD284689C}" srcOrd="12" destOrd="0" presId="urn:microsoft.com/office/officeart/2005/8/layout/vList2"/>
    <dgm:cxn modelId="{C88411DD-24D0-4FF8-B215-E033F22FB5A4}" type="presParOf" srcId="{67CA0C4A-4EB9-0242-8CE2-C4456F4BD0EE}" destId="{A599C3B2-D011-7F4D-873C-FD539E9C921B}" srcOrd="13" destOrd="0" presId="urn:microsoft.com/office/officeart/2005/8/layout/vList2"/>
    <dgm:cxn modelId="{C4E543ED-92CC-4C85-9958-63B5B1EB4091}" type="presParOf" srcId="{67CA0C4A-4EB9-0242-8CE2-C4456F4BD0EE}" destId="{430FF9CE-198B-9C4E-88BE-41D483685549}" srcOrd="14" destOrd="0" presId="urn:microsoft.com/office/officeart/2005/8/layout/vList2"/>
    <dgm:cxn modelId="{304E1921-E055-4519-9CAA-4A1EF4092E56}" type="presParOf" srcId="{67CA0C4A-4EB9-0242-8CE2-C4456F4BD0EE}" destId="{C8921718-57E3-834A-8AC3-89EE690FA1FC}" srcOrd="15" destOrd="0" presId="urn:microsoft.com/office/officeart/2005/8/layout/vList2"/>
    <dgm:cxn modelId="{4EA3A15C-5ABF-4DDF-A8D7-EA361F1E564E}" type="presParOf" srcId="{67CA0C4A-4EB9-0242-8CE2-C4456F4BD0EE}" destId="{3BE4A024-E0DC-C147-A213-84268E3DCE89}" srcOrd="16" destOrd="0" presId="urn:microsoft.com/office/officeart/2005/8/layout/vList2"/>
    <dgm:cxn modelId="{9A3AE17D-ECA5-442B-B4C3-7BC17A018454}" type="presParOf" srcId="{67CA0C4A-4EB9-0242-8CE2-C4456F4BD0EE}" destId="{4D9ADFF0-0F18-A748-9F4E-25DE50971FC6}" srcOrd="17" destOrd="0" presId="urn:microsoft.com/office/officeart/2005/8/layout/vList2"/>
    <dgm:cxn modelId="{03F5FE04-ED6B-4AD4-9F15-228D234C2DFE}" type="presParOf" srcId="{67CA0C4A-4EB9-0242-8CE2-C4456F4BD0EE}" destId="{A13531B9-08C9-8244-8349-1F4B8B1EC114}" srcOrd="1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B22BBBA-2BC5-5D4A-86EA-20CDBD0F16C7}" type="doc">
      <dgm:prSet loTypeId="urn:microsoft.com/office/officeart/2008/layout/LinedList" loCatId="" qsTypeId="urn:microsoft.com/office/officeart/2005/8/quickstyle/simple4" qsCatId="simple" csTypeId="urn:microsoft.com/office/officeart/2005/8/colors/accent1_2" csCatId="accent1" phldr="1"/>
      <dgm:spPr/>
      <dgm:t>
        <a:bodyPr/>
        <a:lstStyle/>
        <a:p>
          <a:endParaRPr lang="en-US"/>
        </a:p>
      </dgm:t>
    </dgm:pt>
    <dgm:pt modelId="{9EDA6F75-7B62-3946-B0FB-1ACF9B9160C2}">
      <dgm:prSet phldrT="[Text]"/>
      <dgm:spPr/>
      <dgm:t>
        <a:bodyPr/>
        <a:lstStyle/>
        <a:p>
          <a:r>
            <a:rPr lang="en-US" dirty="0" smtClean="0"/>
            <a:t>1. Stability of the overall project context</a:t>
          </a:r>
          <a:endParaRPr lang="en-US" dirty="0"/>
        </a:p>
      </dgm:t>
    </dgm:pt>
    <dgm:pt modelId="{F1E4B602-4C4B-5440-B133-E2F78F845778}" type="parTrans" cxnId="{F57BC98D-0D3D-F042-9AC2-BBCBF6256D4E}">
      <dgm:prSet/>
      <dgm:spPr/>
      <dgm:t>
        <a:bodyPr/>
        <a:lstStyle/>
        <a:p>
          <a:endParaRPr lang="en-US"/>
        </a:p>
      </dgm:t>
    </dgm:pt>
    <dgm:pt modelId="{6EDE2B0F-CB3E-8240-906B-F88519E55B6C}" type="sibTrans" cxnId="{F57BC98D-0D3D-F042-9AC2-BBCBF6256D4E}">
      <dgm:prSet/>
      <dgm:spPr/>
      <dgm:t>
        <a:bodyPr/>
        <a:lstStyle/>
        <a:p>
          <a:endParaRPr lang="en-US"/>
        </a:p>
      </dgm:t>
    </dgm:pt>
    <dgm:pt modelId="{0CED54F4-D38B-E84D-9A36-4A7DD9DE41C6}">
      <dgm:prSet phldrT="[Text]"/>
      <dgm:spPr/>
      <dgm:t>
        <a:bodyPr/>
        <a:lstStyle/>
        <a:p>
          <a:r>
            <a:rPr lang="en-US" dirty="0" smtClean="0"/>
            <a:t>2. Number of distinct disciplines, methods, or approaches involved in performing the project</a:t>
          </a:r>
          <a:endParaRPr lang="en-US" dirty="0"/>
        </a:p>
      </dgm:t>
    </dgm:pt>
    <dgm:pt modelId="{116CCA20-5060-0C44-8271-C2AC4F14CFEF}" type="parTrans" cxnId="{7001BF4F-EA15-1246-AC3E-563F2A4169E1}">
      <dgm:prSet/>
      <dgm:spPr/>
      <dgm:t>
        <a:bodyPr/>
        <a:lstStyle/>
        <a:p>
          <a:endParaRPr lang="en-US"/>
        </a:p>
      </dgm:t>
    </dgm:pt>
    <dgm:pt modelId="{39A75F44-8B34-6F48-B169-1E199D52CA78}" type="sibTrans" cxnId="{7001BF4F-EA15-1246-AC3E-563F2A4169E1}">
      <dgm:prSet/>
      <dgm:spPr/>
      <dgm:t>
        <a:bodyPr/>
        <a:lstStyle/>
        <a:p>
          <a:endParaRPr lang="en-US"/>
        </a:p>
      </dgm:t>
    </dgm:pt>
    <dgm:pt modelId="{1AAB5E35-03F7-A642-9AF3-2C3D3BA1249E}">
      <dgm:prSet phldrT="[Text]"/>
      <dgm:spPr/>
      <dgm:t>
        <a:bodyPr/>
        <a:lstStyle/>
        <a:p>
          <a:r>
            <a:rPr lang="en-US" dirty="0" smtClean="0"/>
            <a:t>3. Magnitude of legal, social, or environmental implications from performing the project</a:t>
          </a:r>
          <a:endParaRPr lang="en-US" dirty="0"/>
        </a:p>
      </dgm:t>
    </dgm:pt>
    <dgm:pt modelId="{DD8D711E-E9E1-D24A-B2BF-04930111A7D6}" type="parTrans" cxnId="{880101F8-0180-7A4E-ADF9-62FCEE8E3063}">
      <dgm:prSet/>
      <dgm:spPr/>
      <dgm:t>
        <a:bodyPr/>
        <a:lstStyle/>
        <a:p>
          <a:endParaRPr lang="en-US"/>
        </a:p>
      </dgm:t>
    </dgm:pt>
    <dgm:pt modelId="{DB516EC6-9DE6-A648-AEAF-43E85F965AF9}" type="sibTrans" cxnId="{880101F8-0180-7A4E-ADF9-62FCEE8E3063}">
      <dgm:prSet/>
      <dgm:spPr/>
      <dgm:t>
        <a:bodyPr/>
        <a:lstStyle/>
        <a:p>
          <a:endParaRPr lang="en-US"/>
        </a:p>
      </dgm:t>
    </dgm:pt>
    <dgm:pt modelId="{EEEBA845-12AA-C24A-8A0C-36C70D589F30}">
      <dgm:prSet phldrT="[Text]"/>
      <dgm:spPr/>
      <dgm:t>
        <a:bodyPr/>
        <a:lstStyle/>
        <a:p>
          <a:r>
            <a:rPr lang="en-US" dirty="0" smtClean="0"/>
            <a:t>4. Overall expected financial impact (positive or negative) on the project’s stakeholders  </a:t>
          </a:r>
          <a:endParaRPr lang="en-US" dirty="0"/>
        </a:p>
      </dgm:t>
    </dgm:pt>
    <dgm:pt modelId="{40FDEDD5-4655-E749-8AA5-4619AB2539A9}" type="parTrans" cxnId="{92B85A18-8F7F-CC48-A0FA-CD079DABE680}">
      <dgm:prSet/>
      <dgm:spPr/>
      <dgm:t>
        <a:bodyPr/>
        <a:lstStyle/>
        <a:p>
          <a:endParaRPr lang="en-US"/>
        </a:p>
      </dgm:t>
    </dgm:pt>
    <dgm:pt modelId="{0580A904-CC77-B149-8709-F64D3839A3AC}" type="sibTrans" cxnId="{92B85A18-8F7F-CC48-A0FA-CD079DABE680}">
      <dgm:prSet/>
      <dgm:spPr/>
      <dgm:t>
        <a:bodyPr/>
        <a:lstStyle/>
        <a:p>
          <a:endParaRPr lang="en-US"/>
        </a:p>
      </dgm:t>
    </dgm:pt>
    <dgm:pt modelId="{6A91052D-B246-734D-A617-5195FA309F5B}">
      <dgm:prSet phldrT="[Text]"/>
      <dgm:spPr/>
      <dgm:t>
        <a:bodyPr/>
        <a:lstStyle/>
        <a:p>
          <a:r>
            <a:rPr lang="en-US" dirty="0" smtClean="0"/>
            <a:t>5. Strategic importance of the project to the organization or organizations involved</a:t>
          </a:r>
          <a:endParaRPr lang="en-US" dirty="0"/>
        </a:p>
      </dgm:t>
    </dgm:pt>
    <dgm:pt modelId="{EBF3AB7B-7ABA-B64C-8DB5-0EF257941763}" type="parTrans" cxnId="{7BAD5C12-9182-6B42-BC20-304A650A4F90}">
      <dgm:prSet/>
      <dgm:spPr/>
      <dgm:t>
        <a:bodyPr/>
        <a:lstStyle/>
        <a:p>
          <a:endParaRPr lang="en-US"/>
        </a:p>
      </dgm:t>
    </dgm:pt>
    <dgm:pt modelId="{621984FA-0E4E-AA46-BEE6-C5FCBF7FC6DF}" type="sibTrans" cxnId="{7BAD5C12-9182-6B42-BC20-304A650A4F90}">
      <dgm:prSet/>
      <dgm:spPr/>
      <dgm:t>
        <a:bodyPr/>
        <a:lstStyle/>
        <a:p>
          <a:endParaRPr lang="en-US"/>
        </a:p>
      </dgm:t>
    </dgm:pt>
    <dgm:pt modelId="{039199A8-59DF-654D-9678-19E160C82A29}">
      <dgm:prSet phldrT="[Text]"/>
      <dgm:spPr/>
      <dgm:t>
        <a:bodyPr/>
        <a:lstStyle/>
        <a:p>
          <a:r>
            <a:rPr lang="en-US" dirty="0" smtClean="0"/>
            <a:t>6. Stakeholder cohesion regarding the characteristics of the product of the project</a:t>
          </a:r>
          <a:endParaRPr lang="en-US" dirty="0"/>
        </a:p>
      </dgm:t>
    </dgm:pt>
    <dgm:pt modelId="{26268370-118A-2141-BC52-A56448354491}" type="parTrans" cxnId="{CE5E4E40-77DF-F54F-8170-56B06C57F445}">
      <dgm:prSet/>
      <dgm:spPr/>
      <dgm:t>
        <a:bodyPr/>
        <a:lstStyle/>
        <a:p>
          <a:endParaRPr lang="en-US"/>
        </a:p>
      </dgm:t>
    </dgm:pt>
    <dgm:pt modelId="{F4B63CC5-28D2-554D-B588-4630883AF987}" type="sibTrans" cxnId="{CE5E4E40-77DF-F54F-8170-56B06C57F445}">
      <dgm:prSet/>
      <dgm:spPr/>
      <dgm:t>
        <a:bodyPr/>
        <a:lstStyle/>
        <a:p>
          <a:endParaRPr lang="en-US"/>
        </a:p>
      </dgm:t>
    </dgm:pt>
    <dgm:pt modelId="{3A75DC66-7846-974F-B3A9-F991E008A0AC}">
      <dgm:prSet phldrT="[Text]"/>
      <dgm:spPr/>
      <dgm:t>
        <a:bodyPr/>
        <a:lstStyle/>
        <a:p>
          <a:r>
            <a:rPr lang="en-US" dirty="0" smtClean="0"/>
            <a:t>7. Stakeholder cohesion regarding the characteristics of the product of the project</a:t>
          </a:r>
          <a:endParaRPr lang="en-US" dirty="0"/>
        </a:p>
      </dgm:t>
    </dgm:pt>
    <dgm:pt modelId="{1FA8B34B-FB9F-3E47-BC5E-452705D842B8}" type="parTrans" cxnId="{506F01C6-93BC-8A40-9053-62B05A2A1C43}">
      <dgm:prSet/>
      <dgm:spPr/>
      <dgm:t>
        <a:bodyPr/>
        <a:lstStyle/>
        <a:p>
          <a:endParaRPr lang="en-US"/>
        </a:p>
      </dgm:t>
    </dgm:pt>
    <dgm:pt modelId="{A1919846-CA3A-DC43-9A48-38E04E1DFF9D}" type="sibTrans" cxnId="{506F01C6-93BC-8A40-9053-62B05A2A1C43}">
      <dgm:prSet/>
      <dgm:spPr/>
      <dgm:t>
        <a:bodyPr/>
        <a:lstStyle/>
        <a:p>
          <a:endParaRPr lang="en-US"/>
        </a:p>
      </dgm:t>
    </dgm:pt>
    <dgm:pt modelId="{614E70E5-E916-FA4C-BF52-75E9A5E80B13}" type="pres">
      <dgm:prSet presAssocID="{EB22BBBA-2BC5-5D4A-86EA-20CDBD0F16C7}" presName="vert0" presStyleCnt="0">
        <dgm:presLayoutVars>
          <dgm:dir/>
          <dgm:animOne val="branch"/>
          <dgm:animLvl val="lvl"/>
        </dgm:presLayoutVars>
      </dgm:prSet>
      <dgm:spPr/>
      <dgm:t>
        <a:bodyPr/>
        <a:lstStyle/>
        <a:p>
          <a:endParaRPr lang="en-US"/>
        </a:p>
      </dgm:t>
    </dgm:pt>
    <dgm:pt modelId="{5A61DAF1-6446-3D45-9FB1-C1B6D9C3B76C}" type="pres">
      <dgm:prSet presAssocID="{9EDA6F75-7B62-3946-B0FB-1ACF9B9160C2}" presName="thickLine" presStyleLbl="alignNode1" presStyleIdx="0" presStyleCnt="7"/>
      <dgm:spPr/>
    </dgm:pt>
    <dgm:pt modelId="{2D6755C0-57A0-E64D-82DF-60C2F46E6CB1}" type="pres">
      <dgm:prSet presAssocID="{9EDA6F75-7B62-3946-B0FB-1ACF9B9160C2}" presName="horz1" presStyleCnt="0"/>
      <dgm:spPr/>
    </dgm:pt>
    <dgm:pt modelId="{D34D6855-ABB4-4F45-84DE-7F673CE3F867}" type="pres">
      <dgm:prSet presAssocID="{9EDA6F75-7B62-3946-B0FB-1ACF9B9160C2}" presName="tx1" presStyleLbl="revTx" presStyleIdx="0" presStyleCnt="7"/>
      <dgm:spPr/>
      <dgm:t>
        <a:bodyPr/>
        <a:lstStyle/>
        <a:p>
          <a:endParaRPr lang="en-US"/>
        </a:p>
      </dgm:t>
    </dgm:pt>
    <dgm:pt modelId="{E15E4509-5315-9543-9BEA-158D66D0DE0C}" type="pres">
      <dgm:prSet presAssocID="{9EDA6F75-7B62-3946-B0FB-1ACF9B9160C2}" presName="vert1" presStyleCnt="0"/>
      <dgm:spPr/>
    </dgm:pt>
    <dgm:pt modelId="{08E33461-3DCF-C142-8E22-C51B5E1E77C6}" type="pres">
      <dgm:prSet presAssocID="{0CED54F4-D38B-E84D-9A36-4A7DD9DE41C6}" presName="thickLine" presStyleLbl="alignNode1" presStyleIdx="1" presStyleCnt="7"/>
      <dgm:spPr/>
    </dgm:pt>
    <dgm:pt modelId="{87799709-473F-104B-B614-1FBF3A2390F2}" type="pres">
      <dgm:prSet presAssocID="{0CED54F4-D38B-E84D-9A36-4A7DD9DE41C6}" presName="horz1" presStyleCnt="0"/>
      <dgm:spPr/>
    </dgm:pt>
    <dgm:pt modelId="{1CBC169A-6BAD-C24C-851D-67D23BFF6381}" type="pres">
      <dgm:prSet presAssocID="{0CED54F4-D38B-E84D-9A36-4A7DD9DE41C6}" presName="tx1" presStyleLbl="revTx" presStyleIdx="1" presStyleCnt="7"/>
      <dgm:spPr/>
      <dgm:t>
        <a:bodyPr/>
        <a:lstStyle/>
        <a:p>
          <a:endParaRPr lang="en-US"/>
        </a:p>
      </dgm:t>
    </dgm:pt>
    <dgm:pt modelId="{344F6D38-6B34-B84E-9032-532FB8CDC5EE}" type="pres">
      <dgm:prSet presAssocID="{0CED54F4-D38B-E84D-9A36-4A7DD9DE41C6}" presName="vert1" presStyleCnt="0"/>
      <dgm:spPr/>
    </dgm:pt>
    <dgm:pt modelId="{487A030E-88B6-6348-AC93-01BC333E8047}" type="pres">
      <dgm:prSet presAssocID="{1AAB5E35-03F7-A642-9AF3-2C3D3BA1249E}" presName="thickLine" presStyleLbl="alignNode1" presStyleIdx="2" presStyleCnt="7"/>
      <dgm:spPr/>
    </dgm:pt>
    <dgm:pt modelId="{47A8C3E2-53F8-C745-B122-06E9926640D2}" type="pres">
      <dgm:prSet presAssocID="{1AAB5E35-03F7-A642-9AF3-2C3D3BA1249E}" presName="horz1" presStyleCnt="0"/>
      <dgm:spPr/>
    </dgm:pt>
    <dgm:pt modelId="{49CFB413-BD08-FF45-9616-B8DDA3D75121}" type="pres">
      <dgm:prSet presAssocID="{1AAB5E35-03F7-A642-9AF3-2C3D3BA1249E}" presName="tx1" presStyleLbl="revTx" presStyleIdx="2" presStyleCnt="7"/>
      <dgm:spPr/>
      <dgm:t>
        <a:bodyPr/>
        <a:lstStyle/>
        <a:p>
          <a:endParaRPr lang="en-US"/>
        </a:p>
      </dgm:t>
    </dgm:pt>
    <dgm:pt modelId="{982EDF2F-4DBC-6441-BA00-9CCCA6FA8CE3}" type="pres">
      <dgm:prSet presAssocID="{1AAB5E35-03F7-A642-9AF3-2C3D3BA1249E}" presName="vert1" presStyleCnt="0"/>
      <dgm:spPr/>
    </dgm:pt>
    <dgm:pt modelId="{DCED77E5-FFCC-E24A-99C1-0BE6BA91E7AC}" type="pres">
      <dgm:prSet presAssocID="{EEEBA845-12AA-C24A-8A0C-36C70D589F30}" presName="thickLine" presStyleLbl="alignNode1" presStyleIdx="3" presStyleCnt="7"/>
      <dgm:spPr/>
    </dgm:pt>
    <dgm:pt modelId="{9884BB6A-53EC-1448-9C25-672432C8FD01}" type="pres">
      <dgm:prSet presAssocID="{EEEBA845-12AA-C24A-8A0C-36C70D589F30}" presName="horz1" presStyleCnt="0"/>
      <dgm:spPr/>
    </dgm:pt>
    <dgm:pt modelId="{FFECE014-C19E-7D4A-AF6C-4A31F25C67CC}" type="pres">
      <dgm:prSet presAssocID="{EEEBA845-12AA-C24A-8A0C-36C70D589F30}" presName="tx1" presStyleLbl="revTx" presStyleIdx="3" presStyleCnt="7"/>
      <dgm:spPr/>
      <dgm:t>
        <a:bodyPr/>
        <a:lstStyle/>
        <a:p>
          <a:endParaRPr lang="en-US"/>
        </a:p>
      </dgm:t>
    </dgm:pt>
    <dgm:pt modelId="{CD68DD7A-8EA8-EA43-8FA3-FD83EED5720E}" type="pres">
      <dgm:prSet presAssocID="{EEEBA845-12AA-C24A-8A0C-36C70D589F30}" presName="vert1" presStyleCnt="0"/>
      <dgm:spPr/>
    </dgm:pt>
    <dgm:pt modelId="{BC93FDF2-9EA3-714B-B477-6E8980099F18}" type="pres">
      <dgm:prSet presAssocID="{6A91052D-B246-734D-A617-5195FA309F5B}" presName="thickLine" presStyleLbl="alignNode1" presStyleIdx="4" presStyleCnt="7"/>
      <dgm:spPr/>
    </dgm:pt>
    <dgm:pt modelId="{E9CB03A0-334E-B447-B24E-D176C82173EE}" type="pres">
      <dgm:prSet presAssocID="{6A91052D-B246-734D-A617-5195FA309F5B}" presName="horz1" presStyleCnt="0"/>
      <dgm:spPr/>
    </dgm:pt>
    <dgm:pt modelId="{63BCE5E0-6685-0547-809F-ED88691AEF4D}" type="pres">
      <dgm:prSet presAssocID="{6A91052D-B246-734D-A617-5195FA309F5B}" presName="tx1" presStyleLbl="revTx" presStyleIdx="4" presStyleCnt="7"/>
      <dgm:spPr/>
      <dgm:t>
        <a:bodyPr/>
        <a:lstStyle/>
        <a:p>
          <a:endParaRPr lang="en-US"/>
        </a:p>
      </dgm:t>
    </dgm:pt>
    <dgm:pt modelId="{2822DE8B-4F42-B84C-95F3-BCD9F5E4DE31}" type="pres">
      <dgm:prSet presAssocID="{6A91052D-B246-734D-A617-5195FA309F5B}" presName="vert1" presStyleCnt="0"/>
      <dgm:spPr/>
    </dgm:pt>
    <dgm:pt modelId="{CD603CE9-B87C-134A-8662-6DE1963FD291}" type="pres">
      <dgm:prSet presAssocID="{039199A8-59DF-654D-9678-19E160C82A29}" presName="thickLine" presStyleLbl="alignNode1" presStyleIdx="5" presStyleCnt="7"/>
      <dgm:spPr/>
    </dgm:pt>
    <dgm:pt modelId="{E4D94B95-43F9-BB4C-B684-2259BC1E8570}" type="pres">
      <dgm:prSet presAssocID="{039199A8-59DF-654D-9678-19E160C82A29}" presName="horz1" presStyleCnt="0"/>
      <dgm:spPr/>
    </dgm:pt>
    <dgm:pt modelId="{A7650C76-6336-084E-BCC7-959B980ADF23}" type="pres">
      <dgm:prSet presAssocID="{039199A8-59DF-654D-9678-19E160C82A29}" presName="tx1" presStyleLbl="revTx" presStyleIdx="5" presStyleCnt="7"/>
      <dgm:spPr/>
      <dgm:t>
        <a:bodyPr/>
        <a:lstStyle/>
        <a:p>
          <a:endParaRPr lang="en-US"/>
        </a:p>
      </dgm:t>
    </dgm:pt>
    <dgm:pt modelId="{AC758EE8-6C69-6741-B122-97A571465BF8}" type="pres">
      <dgm:prSet presAssocID="{039199A8-59DF-654D-9678-19E160C82A29}" presName="vert1" presStyleCnt="0"/>
      <dgm:spPr/>
    </dgm:pt>
    <dgm:pt modelId="{DBE19796-930E-F443-BE74-C5A8DE8DC34D}" type="pres">
      <dgm:prSet presAssocID="{3A75DC66-7846-974F-B3A9-F991E008A0AC}" presName="thickLine" presStyleLbl="alignNode1" presStyleIdx="6" presStyleCnt="7"/>
      <dgm:spPr/>
    </dgm:pt>
    <dgm:pt modelId="{7F5B3233-BE7C-5548-95C8-FA6AB3B4301E}" type="pres">
      <dgm:prSet presAssocID="{3A75DC66-7846-974F-B3A9-F991E008A0AC}" presName="horz1" presStyleCnt="0"/>
      <dgm:spPr/>
    </dgm:pt>
    <dgm:pt modelId="{16E8313E-ECD1-3A42-B974-291235ADBFFD}" type="pres">
      <dgm:prSet presAssocID="{3A75DC66-7846-974F-B3A9-F991E008A0AC}" presName="tx1" presStyleLbl="revTx" presStyleIdx="6" presStyleCnt="7"/>
      <dgm:spPr/>
      <dgm:t>
        <a:bodyPr/>
        <a:lstStyle/>
        <a:p>
          <a:endParaRPr lang="en-US"/>
        </a:p>
      </dgm:t>
    </dgm:pt>
    <dgm:pt modelId="{3F3FA260-18F4-BC42-884F-ABA087E5C92D}" type="pres">
      <dgm:prSet presAssocID="{3A75DC66-7846-974F-B3A9-F991E008A0AC}" presName="vert1" presStyleCnt="0"/>
      <dgm:spPr/>
    </dgm:pt>
  </dgm:ptLst>
  <dgm:cxnLst>
    <dgm:cxn modelId="{F57BC98D-0D3D-F042-9AC2-BBCBF6256D4E}" srcId="{EB22BBBA-2BC5-5D4A-86EA-20CDBD0F16C7}" destId="{9EDA6F75-7B62-3946-B0FB-1ACF9B9160C2}" srcOrd="0" destOrd="0" parTransId="{F1E4B602-4C4B-5440-B133-E2F78F845778}" sibTransId="{6EDE2B0F-CB3E-8240-906B-F88519E55B6C}"/>
    <dgm:cxn modelId="{F99D6D95-B60A-4300-92E3-E41DBF2C2B28}" type="presOf" srcId="{0CED54F4-D38B-E84D-9A36-4A7DD9DE41C6}" destId="{1CBC169A-6BAD-C24C-851D-67D23BFF6381}" srcOrd="0" destOrd="0" presId="urn:microsoft.com/office/officeart/2008/layout/LinedList"/>
    <dgm:cxn modelId="{880101F8-0180-7A4E-ADF9-62FCEE8E3063}" srcId="{EB22BBBA-2BC5-5D4A-86EA-20CDBD0F16C7}" destId="{1AAB5E35-03F7-A642-9AF3-2C3D3BA1249E}" srcOrd="2" destOrd="0" parTransId="{DD8D711E-E9E1-D24A-B2BF-04930111A7D6}" sibTransId="{DB516EC6-9DE6-A648-AEAF-43E85F965AF9}"/>
    <dgm:cxn modelId="{7001BF4F-EA15-1246-AC3E-563F2A4169E1}" srcId="{EB22BBBA-2BC5-5D4A-86EA-20CDBD0F16C7}" destId="{0CED54F4-D38B-E84D-9A36-4A7DD9DE41C6}" srcOrd="1" destOrd="0" parTransId="{116CCA20-5060-0C44-8271-C2AC4F14CFEF}" sibTransId="{39A75F44-8B34-6F48-B169-1E199D52CA78}"/>
    <dgm:cxn modelId="{CE5E4E40-77DF-F54F-8170-56B06C57F445}" srcId="{EB22BBBA-2BC5-5D4A-86EA-20CDBD0F16C7}" destId="{039199A8-59DF-654D-9678-19E160C82A29}" srcOrd="5" destOrd="0" parTransId="{26268370-118A-2141-BC52-A56448354491}" sibTransId="{F4B63CC5-28D2-554D-B588-4630883AF987}"/>
    <dgm:cxn modelId="{506F01C6-93BC-8A40-9053-62B05A2A1C43}" srcId="{EB22BBBA-2BC5-5D4A-86EA-20CDBD0F16C7}" destId="{3A75DC66-7846-974F-B3A9-F991E008A0AC}" srcOrd="6" destOrd="0" parTransId="{1FA8B34B-FB9F-3E47-BC5E-452705D842B8}" sibTransId="{A1919846-CA3A-DC43-9A48-38E04E1DFF9D}"/>
    <dgm:cxn modelId="{BDC3EEC4-AA23-4CB8-B81F-7F16B82EEC0F}" type="presOf" srcId="{EB22BBBA-2BC5-5D4A-86EA-20CDBD0F16C7}" destId="{614E70E5-E916-FA4C-BF52-75E9A5E80B13}" srcOrd="0" destOrd="0" presId="urn:microsoft.com/office/officeart/2008/layout/LinedList"/>
    <dgm:cxn modelId="{145CBBDC-8E64-45A1-AE6A-B07A0DF80F57}" type="presOf" srcId="{3A75DC66-7846-974F-B3A9-F991E008A0AC}" destId="{16E8313E-ECD1-3A42-B974-291235ADBFFD}" srcOrd="0" destOrd="0" presId="urn:microsoft.com/office/officeart/2008/layout/LinedList"/>
    <dgm:cxn modelId="{7E956174-C523-4D51-B91F-9DBCE096E77F}" type="presOf" srcId="{6A91052D-B246-734D-A617-5195FA309F5B}" destId="{63BCE5E0-6685-0547-809F-ED88691AEF4D}" srcOrd="0" destOrd="0" presId="urn:microsoft.com/office/officeart/2008/layout/LinedList"/>
    <dgm:cxn modelId="{7BAD5C12-9182-6B42-BC20-304A650A4F90}" srcId="{EB22BBBA-2BC5-5D4A-86EA-20CDBD0F16C7}" destId="{6A91052D-B246-734D-A617-5195FA309F5B}" srcOrd="4" destOrd="0" parTransId="{EBF3AB7B-7ABA-B64C-8DB5-0EF257941763}" sibTransId="{621984FA-0E4E-AA46-BEE6-C5FCBF7FC6DF}"/>
    <dgm:cxn modelId="{98DD8FC3-A1AC-4A30-8044-9974502BF3AA}" type="presOf" srcId="{9EDA6F75-7B62-3946-B0FB-1ACF9B9160C2}" destId="{D34D6855-ABB4-4F45-84DE-7F673CE3F867}" srcOrd="0" destOrd="0" presId="urn:microsoft.com/office/officeart/2008/layout/LinedList"/>
    <dgm:cxn modelId="{F736C0FA-0536-4A1C-9F25-D91613E4B18A}" type="presOf" srcId="{1AAB5E35-03F7-A642-9AF3-2C3D3BA1249E}" destId="{49CFB413-BD08-FF45-9616-B8DDA3D75121}" srcOrd="0" destOrd="0" presId="urn:microsoft.com/office/officeart/2008/layout/LinedList"/>
    <dgm:cxn modelId="{92B85A18-8F7F-CC48-A0FA-CD079DABE680}" srcId="{EB22BBBA-2BC5-5D4A-86EA-20CDBD0F16C7}" destId="{EEEBA845-12AA-C24A-8A0C-36C70D589F30}" srcOrd="3" destOrd="0" parTransId="{40FDEDD5-4655-E749-8AA5-4619AB2539A9}" sibTransId="{0580A904-CC77-B149-8709-F64D3839A3AC}"/>
    <dgm:cxn modelId="{96604529-985B-4990-B058-84AF51C2E4B4}" type="presOf" srcId="{EEEBA845-12AA-C24A-8A0C-36C70D589F30}" destId="{FFECE014-C19E-7D4A-AF6C-4A31F25C67CC}" srcOrd="0" destOrd="0" presId="urn:microsoft.com/office/officeart/2008/layout/LinedList"/>
    <dgm:cxn modelId="{8BC00F57-E986-4365-9E75-F048930504CA}" type="presOf" srcId="{039199A8-59DF-654D-9678-19E160C82A29}" destId="{A7650C76-6336-084E-BCC7-959B980ADF23}" srcOrd="0" destOrd="0" presId="urn:microsoft.com/office/officeart/2008/layout/LinedList"/>
    <dgm:cxn modelId="{02256EC7-038A-4F45-84E8-5233A5817C91}" type="presParOf" srcId="{614E70E5-E916-FA4C-BF52-75E9A5E80B13}" destId="{5A61DAF1-6446-3D45-9FB1-C1B6D9C3B76C}" srcOrd="0" destOrd="0" presId="urn:microsoft.com/office/officeart/2008/layout/LinedList"/>
    <dgm:cxn modelId="{5077A634-A14F-4C63-875B-4B35D32ABFBD}" type="presParOf" srcId="{614E70E5-E916-FA4C-BF52-75E9A5E80B13}" destId="{2D6755C0-57A0-E64D-82DF-60C2F46E6CB1}" srcOrd="1" destOrd="0" presId="urn:microsoft.com/office/officeart/2008/layout/LinedList"/>
    <dgm:cxn modelId="{9E3BCFBF-4545-437D-BEF6-E147AD43168D}" type="presParOf" srcId="{2D6755C0-57A0-E64D-82DF-60C2F46E6CB1}" destId="{D34D6855-ABB4-4F45-84DE-7F673CE3F867}" srcOrd="0" destOrd="0" presId="urn:microsoft.com/office/officeart/2008/layout/LinedList"/>
    <dgm:cxn modelId="{18C77BCC-B8CF-4BEF-B52A-79BD2BCFC74C}" type="presParOf" srcId="{2D6755C0-57A0-E64D-82DF-60C2F46E6CB1}" destId="{E15E4509-5315-9543-9BEA-158D66D0DE0C}" srcOrd="1" destOrd="0" presId="urn:microsoft.com/office/officeart/2008/layout/LinedList"/>
    <dgm:cxn modelId="{74AA58C7-A2DF-4A3C-88A0-162D88D15DF5}" type="presParOf" srcId="{614E70E5-E916-FA4C-BF52-75E9A5E80B13}" destId="{08E33461-3DCF-C142-8E22-C51B5E1E77C6}" srcOrd="2" destOrd="0" presId="urn:microsoft.com/office/officeart/2008/layout/LinedList"/>
    <dgm:cxn modelId="{EFC05A4F-28F5-414F-AA1A-C363F9A86B17}" type="presParOf" srcId="{614E70E5-E916-FA4C-BF52-75E9A5E80B13}" destId="{87799709-473F-104B-B614-1FBF3A2390F2}" srcOrd="3" destOrd="0" presId="urn:microsoft.com/office/officeart/2008/layout/LinedList"/>
    <dgm:cxn modelId="{7D19046F-101C-4C9C-9482-3FBB3F1F5474}" type="presParOf" srcId="{87799709-473F-104B-B614-1FBF3A2390F2}" destId="{1CBC169A-6BAD-C24C-851D-67D23BFF6381}" srcOrd="0" destOrd="0" presId="urn:microsoft.com/office/officeart/2008/layout/LinedList"/>
    <dgm:cxn modelId="{E1E8B67D-79ED-47EC-B19C-6CA4878B0185}" type="presParOf" srcId="{87799709-473F-104B-B614-1FBF3A2390F2}" destId="{344F6D38-6B34-B84E-9032-532FB8CDC5EE}" srcOrd="1" destOrd="0" presId="urn:microsoft.com/office/officeart/2008/layout/LinedList"/>
    <dgm:cxn modelId="{AF2E4D29-AC37-4A00-B129-745A4832BCD2}" type="presParOf" srcId="{614E70E5-E916-FA4C-BF52-75E9A5E80B13}" destId="{487A030E-88B6-6348-AC93-01BC333E8047}" srcOrd="4" destOrd="0" presId="urn:microsoft.com/office/officeart/2008/layout/LinedList"/>
    <dgm:cxn modelId="{55B3576F-0AB8-448F-A967-06DE3AE69DFC}" type="presParOf" srcId="{614E70E5-E916-FA4C-BF52-75E9A5E80B13}" destId="{47A8C3E2-53F8-C745-B122-06E9926640D2}" srcOrd="5" destOrd="0" presId="urn:microsoft.com/office/officeart/2008/layout/LinedList"/>
    <dgm:cxn modelId="{D85B9252-6CB6-4597-98BE-13768F28615D}" type="presParOf" srcId="{47A8C3E2-53F8-C745-B122-06E9926640D2}" destId="{49CFB413-BD08-FF45-9616-B8DDA3D75121}" srcOrd="0" destOrd="0" presId="urn:microsoft.com/office/officeart/2008/layout/LinedList"/>
    <dgm:cxn modelId="{D969D441-4F70-466B-A621-FAFEB4C7044F}" type="presParOf" srcId="{47A8C3E2-53F8-C745-B122-06E9926640D2}" destId="{982EDF2F-4DBC-6441-BA00-9CCCA6FA8CE3}" srcOrd="1" destOrd="0" presId="urn:microsoft.com/office/officeart/2008/layout/LinedList"/>
    <dgm:cxn modelId="{4DD29146-FEBC-4193-8095-955734AF55F8}" type="presParOf" srcId="{614E70E5-E916-FA4C-BF52-75E9A5E80B13}" destId="{DCED77E5-FFCC-E24A-99C1-0BE6BA91E7AC}" srcOrd="6" destOrd="0" presId="urn:microsoft.com/office/officeart/2008/layout/LinedList"/>
    <dgm:cxn modelId="{1CC20483-ABEA-49EC-8AF5-6D4CF23755F3}" type="presParOf" srcId="{614E70E5-E916-FA4C-BF52-75E9A5E80B13}" destId="{9884BB6A-53EC-1448-9C25-672432C8FD01}" srcOrd="7" destOrd="0" presId="urn:microsoft.com/office/officeart/2008/layout/LinedList"/>
    <dgm:cxn modelId="{5ACC76CF-9D4E-418D-BB1C-66219EAC744D}" type="presParOf" srcId="{9884BB6A-53EC-1448-9C25-672432C8FD01}" destId="{FFECE014-C19E-7D4A-AF6C-4A31F25C67CC}" srcOrd="0" destOrd="0" presId="urn:microsoft.com/office/officeart/2008/layout/LinedList"/>
    <dgm:cxn modelId="{8EBB8897-0BBD-4EB8-BCD1-AC10935F4A02}" type="presParOf" srcId="{9884BB6A-53EC-1448-9C25-672432C8FD01}" destId="{CD68DD7A-8EA8-EA43-8FA3-FD83EED5720E}" srcOrd="1" destOrd="0" presId="urn:microsoft.com/office/officeart/2008/layout/LinedList"/>
    <dgm:cxn modelId="{C1A4C061-61C3-4B57-8DB5-405827DE502D}" type="presParOf" srcId="{614E70E5-E916-FA4C-BF52-75E9A5E80B13}" destId="{BC93FDF2-9EA3-714B-B477-6E8980099F18}" srcOrd="8" destOrd="0" presId="urn:microsoft.com/office/officeart/2008/layout/LinedList"/>
    <dgm:cxn modelId="{339FCEA6-9917-4188-BAD4-A41FC82AA8B4}" type="presParOf" srcId="{614E70E5-E916-FA4C-BF52-75E9A5E80B13}" destId="{E9CB03A0-334E-B447-B24E-D176C82173EE}" srcOrd="9" destOrd="0" presId="urn:microsoft.com/office/officeart/2008/layout/LinedList"/>
    <dgm:cxn modelId="{467AE8CC-ACF1-46B0-9946-BF62CC99A662}" type="presParOf" srcId="{E9CB03A0-334E-B447-B24E-D176C82173EE}" destId="{63BCE5E0-6685-0547-809F-ED88691AEF4D}" srcOrd="0" destOrd="0" presId="urn:microsoft.com/office/officeart/2008/layout/LinedList"/>
    <dgm:cxn modelId="{46A5D1B3-1165-48BF-B63C-BF5DE4D714CB}" type="presParOf" srcId="{E9CB03A0-334E-B447-B24E-D176C82173EE}" destId="{2822DE8B-4F42-B84C-95F3-BCD9F5E4DE31}" srcOrd="1" destOrd="0" presId="urn:microsoft.com/office/officeart/2008/layout/LinedList"/>
    <dgm:cxn modelId="{2A5D98A4-21FB-4DCB-9C48-3E9DC3332A81}" type="presParOf" srcId="{614E70E5-E916-FA4C-BF52-75E9A5E80B13}" destId="{CD603CE9-B87C-134A-8662-6DE1963FD291}" srcOrd="10" destOrd="0" presId="urn:microsoft.com/office/officeart/2008/layout/LinedList"/>
    <dgm:cxn modelId="{D07AAAA4-C04B-4FDB-8700-DA066C9E7736}" type="presParOf" srcId="{614E70E5-E916-FA4C-BF52-75E9A5E80B13}" destId="{E4D94B95-43F9-BB4C-B684-2259BC1E8570}" srcOrd="11" destOrd="0" presId="urn:microsoft.com/office/officeart/2008/layout/LinedList"/>
    <dgm:cxn modelId="{F578AFCE-0C4D-4E80-A77D-7F644A4515F7}" type="presParOf" srcId="{E4D94B95-43F9-BB4C-B684-2259BC1E8570}" destId="{A7650C76-6336-084E-BCC7-959B980ADF23}" srcOrd="0" destOrd="0" presId="urn:microsoft.com/office/officeart/2008/layout/LinedList"/>
    <dgm:cxn modelId="{CDEB8AD7-657E-40A3-8FDD-01F65B73D021}" type="presParOf" srcId="{E4D94B95-43F9-BB4C-B684-2259BC1E8570}" destId="{AC758EE8-6C69-6741-B122-97A571465BF8}" srcOrd="1" destOrd="0" presId="urn:microsoft.com/office/officeart/2008/layout/LinedList"/>
    <dgm:cxn modelId="{7AF5D6E7-D680-45F5-951E-68A8AA0CBB25}" type="presParOf" srcId="{614E70E5-E916-FA4C-BF52-75E9A5E80B13}" destId="{DBE19796-930E-F443-BE74-C5A8DE8DC34D}" srcOrd="12" destOrd="0" presId="urn:microsoft.com/office/officeart/2008/layout/LinedList"/>
    <dgm:cxn modelId="{21CD9531-E7E3-4827-836E-0A9EC66382E9}" type="presParOf" srcId="{614E70E5-E916-FA4C-BF52-75E9A5E80B13}" destId="{7F5B3233-BE7C-5548-95C8-FA6AB3B4301E}" srcOrd="13" destOrd="0" presId="urn:microsoft.com/office/officeart/2008/layout/LinedList"/>
    <dgm:cxn modelId="{7049F3BA-1FF7-48CB-A5AC-82D3154803D9}" type="presParOf" srcId="{7F5B3233-BE7C-5548-95C8-FA6AB3B4301E}" destId="{16E8313E-ECD1-3A42-B974-291235ADBFFD}" srcOrd="0" destOrd="0" presId="urn:microsoft.com/office/officeart/2008/layout/LinedList"/>
    <dgm:cxn modelId="{0A040A57-B68E-438E-A070-E018EDAA7EF6}" type="presParOf" srcId="{7F5B3233-BE7C-5548-95C8-FA6AB3B4301E}" destId="{3F3FA260-18F4-BC42-884F-ABA087E5C92D}"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A02C486-0639-4323-ADF3-7B6274C12C6F}" type="doc">
      <dgm:prSet loTypeId="urn:microsoft.com/office/officeart/2005/8/layout/hProcess9" loCatId="process" qsTypeId="urn:microsoft.com/office/officeart/2005/8/quickstyle/simple1" qsCatId="simple" csTypeId="urn:microsoft.com/office/officeart/2005/8/colors/accent1_2" csCatId="accent1" phldr="1"/>
      <dgm:spPr/>
    </dgm:pt>
    <dgm:pt modelId="{1CAAAF6E-0B7B-4431-89C7-681E8C077DF1}">
      <dgm:prSet phldrT="[Text]"/>
      <dgm:spPr>
        <a:solidFill>
          <a:srgbClr val="B4FF9F"/>
        </a:solidFill>
      </dgm:spPr>
      <dgm:t>
        <a:bodyPr/>
        <a:lstStyle/>
        <a:p>
          <a:r>
            <a:rPr lang="en-GB" dirty="0" smtClean="0">
              <a:solidFill>
                <a:srgbClr val="004594"/>
              </a:solidFill>
            </a:rPr>
            <a:t>Initiate</a:t>
          </a:r>
          <a:endParaRPr lang="en-GB" dirty="0">
            <a:solidFill>
              <a:srgbClr val="004594"/>
            </a:solidFill>
          </a:endParaRPr>
        </a:p>
      </dgm:t>
    </dgm:pt>
    <dgm:pt modelId="{F732D09D-469A-4DC4-9320-6D79120BE694}" type="parTrans" cxnId="{BDFE8E89-3EDE-4AA2-8D9A-4392145EC857}">
      <dgm:prSet/>
      <dgm:spPr/>
      <dgm:t>
        <a:bodyPr/>
        <a:lstStyle/>
        <a:p>
          <a:endParaRPr lang="en-GB"/>
        </a:p>
      </dgm:t>
    </dgm:pt>
    <dgm:pt modelId="{6FFBD1D3-B5CC-4033-869C-13E6B6CB3C0E}" type="sibTrans" cxnId="{BDFE8E89-3EDE-4AA2-8D9A-4392145EC857}">
      <dgm:prSet/>
      <dgm:spPr/>
      <dgm:t>
        <a:bodyPr/>
        <a:lstStyle/>
        <a:p>
          <a:endParaRPr lang="en-GB"/>
        </a:p>
      </dgm:t>
    </dgm:pt>
    <dgm:pt modelId="{0CFA9FAD-F214-4D58-B39D-974EA2D92928}">
      <dgm:prSet phldrT="[Text]"/>
      <dgm:spPr>
        <a:solidFill>
          <a:srgbClr val="FEB6A0">
            <a:alpha val="10000"/>
          </a:srgbClr>
        </a:solidFill>
      </dgm:spPr>
      <dgm:t>
        <a:bodyPr/>
        <a:lstStyle/>
        <a:p>
          <a:r>
            <a:rPr lang="en-GB" dirty="0" smtClean="0">
              <a:solidFill>
                <a:srgbClr val="004594"/>
              </a:solidFill>
            </a:rPr>
            <a:t>Plan</a:t>
          </a:r>
          <a:endParaRPr lang="en-GB" dirty="0">
            <a:solidFill>
              <a:srgbClr val="004594"/>
            </a:solidFill>
          </a:endParaRPr>
        </a:p>
      </dgm:t>
    </dgm:pt>
    <dgm:pt modelId="{901A0433-296B-4086-9C1A-B8D5FFC7F015}" type="parTrans" cxnId="{624367C5-7836-48F0-96D2-D5898C46B548}">
      <dgm:prSet/>
      <dgm:spPr/>
      <dgm:t>
        <a:bodyPr/>
        <a:lstStyle/>
        <a:p>
          <a:endParaRPr lang="en-GB"/>
        </a:p>
      </dgm:t>
    </dgm:pt>
    <dgm:pt modelId="{7F5CA403-0CE8-4946-9770-A6409D0F07C6}" type="sibTrans" cxnId="{624367C5-7836-48F0-96D2-D5898C46B548}">
      <dgm:prSet/>
      <dgm:spPr/>
      <dgm:t>
        <a:bodyPr/>
        <a:lstStyle/>
        <a:p>
          <a:endParaRPr lang="en-GB"/>
        </a:p>
      </dgm:t>
    </dgm:pt>
    <dgm:pt modelId="{57E2DDE4-25E5-463F-B2C8-EAC78867EDD5}">
      <dgm:prSet phldrT="[Text]"/>
      <dgm:spPr>
        <a:solidFill>
          <a:schemeClr val="accent1">
            <a:hueOff val="0"/>
            <a:satOff val="0"/>
            <a:lumOff val="0"/>
            <a:alpha val="10000"/>
          </a:schemeClr>
        </a:solidFill>
      </dgm:spPr>
      <dgm:t>
        <a:bodyPr/>
        <a:lstStyle/>
        <a:p>
          <a:r>
            <a:rPr lang="en-GB" dirty="0" smtClean="0">
              <a:solidFill>
                <a:srgbClr val="004594"/>
              </a:solidFill>
            </a:rPr>
            <a:t>Handover &amp; Closeout</a:t>
          </a:r>
          <a:endParaRPr lang="en-GB" dirty="0">
            <a:solidFill>
              <a:srgbClr val="004594"/>
            </a:solidFill>
          </a:endParaRPr>
        </a:p>
      </dgm:t>
    </dgm:pt>
    <dgm:pt modelId="{5651F08B-7ECD-4E75-B7B2-47B1493CBEFE}" type="parTrans" cxnId="{3C6319C6-413C-47C7-8B58-0F7DA4B3F90C}">
      <dgm:prSet/>
      <dgm:spPr/>
      <dgm:t>
        <a:bodyPr/>
        <a:lstStyle/>
        <a:p>
          <a:endParaRPr lang="en-GB"/>
        </a:p>
      </dgm:t>
    </dgm:pt>
    <dgm:pt modelId="{6CFE332E-B4C3-4E90-B691-FDD3DA11CF5D}" type="sibTrans" cxnId="{3C6319C6-413C-47C7-8B58-0F7DA4B3F90C}">
      <dgm:prSet/>
      <dgm:spPr/>
      <dgm:t>
        <a:bodyPr/>
        <a:lstStyle/>
        <a:p>
          <a:endParaRPr lang="en-GB"/>
        </a:p>
      </dgm:t>
    </dgm:pt>
    <dgm:pt modelId="{ABA36000-FE13-41E3-AFFB-599F41BCD786}">
      <dgm:prSet/>
      <dgm:spPr>
        <a:solidFill>
          <a:srgbClr val="FFFF5B">
            <a:alpha val="10000"/>
          </a:srgbClr>
        </a:solidFill>
      </dgm:spPr>
      <dgm:t>
        <a:bodyPr/>
        <a:lstStyle/>
        <a:p>
          <a:r>
            <a:rPr lang="en-GB" dirty="0" smtClean="0">
              <a:solidFill>
                <a:srgbClr val="004594"/>
              </a:solidFill>
            </a:rPr>
            <a:t>Implement</a:t>
          </a:r>
          <a:endParaRPr lang="en-GB" dirty="0">
            <a:solidFill>
              <a:srgbClr val="004594"/>
            </a:solidFill>
          </a:endParaRPr>
        </a:p>
      </dgm:t>
    </dgm:pt>
    <dgm:pt modelId="{D697ED4B-8716-4293-9EF9-9BFEEBCB208B}" type="parTrans" cxnId="{C1498954-50E2-4319-97F7-58169F881E50}">
      <dgm:prSet/>
      <dgm:spPr/>
      <dgm:t>
        <a:bodyPr/>
        <a:lstStyle/>
        <a:p>
          <a:endParaRPr lang="en-GB"/>
        </a:p>
      </dgm:t>
    </dgm:pt>
    <dgm:pt modelId="{73730F51-8061-4B27-8C51-5C31B918DA45}" type="sibTrans" cxnId="{C1498954-50E2-4319-97F7-58169F881E50}">
      <dgm:prSet/>
      <dgm:spPr/>
      <dgm:t>
        <a:bodyPr/>
        <a:lstStyle/>
        <a:p>
          <a:endParaRPr lang="en-GB"/>
        </a:p>
      </dgm:t>
    </dgm:pt>
    <dgm:pt modelId="{6C244AFC-1F1F-4614-81B4-9973609202E0}" type="pres">
      <dgm:prSet presAssocID="{CA02C486-0639-4323-ADF3-7B6274C12C6F}" presName="CompostProcess" presStyleCnt="0">
        <dgm:presLayoutVars>
          <dgm:dir/>
          <dgm:resizeHandles val="exact"/>
        </dgm:presLayoutVars>
      </dgm:prSet>
      <dgm:spPr/>
    </dgm:pt>
    <dgm:pt modelId="{B8F24F77-514A-4496-9E1E-EC445C10B69A}" type="pres">
      <dgm:prSet presAssocID="{CA02C486-0639-4323-ADF3-7B6274C12C6F}" presName="arrow" presStyleLbl="bgShp" presStyleIdx="0" presStyleCnt="1" custScaleX="117647" custLinFactNeighborX="-29" custLinFactNeighborY="388"/>
      <dgm:spPr/>
    </dgm:pt>
    <dgm:pt modelId="{35CA22E2-9A58-44C0-9EF5-26C2406A24FB}" type="pres">
      <dgm:prSet presAssocID="{CA02C486-0639-4323-ADF3-7B6274C12C6F}" presName="linearProcess" presStyleCnt="0"/>
      <dgm:spPr/>
    </dgm:pt>
    <dgm:pt modelId="{0EAA3729-EF67-4C3A-922E-096866EC0DBC}" type="pres">
      <dgm:prSet presAssocID="{1CAAAF6E-0B7B-4431-89C7-681E8C077DF1}" presName="textNode" presStyleLbl="node1" presStyleIdx="0" presStyleCnt="4" custLinFactNeighborX="-3030" custLinFactNeighborY="-3577">
        <dgm:presLayoutVars>
          <dgm:bulletEnabled val="1"/>
        </dgm:presLayoutVars>
      </dgm:prSet>
      <dgm:spPr/>
      <dgm:t>
        <a:bodyPr/>
        <a:lstStyle/>
        <a:p>
          <a:endParaRPr lang="en-GB"/>
        </a:p>
      </dgm:t>
    </dgm:pt>
    <dgm:pt modelId="{AF292E22-7B24-42DC-8BF2-D023E66CBBD1}" type="pres">
      <dgm:prSet presAssocID="{6FFBD1D3-B5CC-4033-869C-13E6B6CB3C0E}" presName="sibTrans" presStyleCnt="0"/>
      <dgm:spPr/>
    </dgm:pt>
    <dgm:pt modelId="{A09EF179-3E74-4EF1-9DF0-DCF0EDEE00F5}" type="pres">
      <dgm:prSet presAssocID="{0CFA9FAD-F214-4D58-B39D-974EA2D92928}" presName="textNode" presStyleLbl="node1" presStyleIdx="1" presStyleCnt="4" custLinFactNeighborX="-10952" custLinFactNeighborY="-3155">
        <dgm:presLayoutVars>
          <dgm:bulletEnabled val="1"/>
        </dgm:presLayoutVars>
      </dgm:prSet>
      <dgm:spPr/>
      <dgm:t>
        <a:bodyPr/>
        <a:lstStyle/>
        <a:p>
          <a:endParaRPr lang="en-GB"/>
        </a:p>
      </dgm:t>
    </dgm:pt>
    <dgm:pt modelId="{E317EF28-9D91-4D04-BC55-B9EDBE4B72D1}" type="pres">
      <dgm:prSet presAssocID="{7F5CA403-0CE8-4946-9770-A6409D0F07C6}" presName="sibTrans" presStyleCnt="0"/>
      <dgm:spPr/>
    </dgm:pt>
    <dgm:pt modelId="{FDC29836-1BDB-499E-A9D1-EC396C272C68}" type="pres">
      <dgm:prSet presAssocID="{ABA36000-FE13-41E3-AFFB-599F41BCD786}" presName="textNode" presStyleLbl="node1" presStyleIdx="2" presStyleCnt="4" custLinFactNeighborX="-21297" custLinFactNeighborY="-1136">
        <dgm:presLayoutVars>
          <dgm:bulletEnabled val="1"/>
        </dgm:presLayoutVars>
      </dgm:prSet>
      <dgm:spPr/>
      <dgm:t>
        <a:bodyPr/>
        <a:lstStyle/>
        <a:p>
          <a:endParaRPr lang="en-GB"/>
        </a:p>
      </dgm:t>
    </dgm:pt>
    <dgm:pt modelId="{E8F79034-2EB0-40CF-A14D-272A437C19FA}" type="pres">
      <dgm:prSet presAssocID="{73730F51-8061-4B27-8C51-5C31B918DA45}" presName="sibTrans" presStyleCnt="0"/>
      <dgm:spPr/>
    </dgm:pt>
    <dgm:pt modelId="{DE187647-FFDD-4B78-836E-69F34F61E45B}" type="pres">
      <dgm:prSet presAssocID="{57E2DDE4-25E5-463F-B2C8-EAC78867EDD5}" presName="textNode" presStyleLbl="node1" presStyleIdx="3" presStyleCnt="4" custLinFactNeighborX="-60345">
        <dgm:presLayoutVars>
          <dgm:bulletEnabled val="1"/>
        </dgm:presLayoutVars>
      </dgm:prSet>
      <dgm:spPr/>
      <dgm:t>
        <a:bodyPr/>
        <a:lstStyle/>
        <a:p>
          <a:endParaRPr lang="en-GB"/>
        </a:p>
      </dgm:t>
    </dgm:pt>
  </dgm:ptLst>
  <dgm:cxnLst>
    <dgm:cxn modelId="{782A0EA1-BB9A-4E91-947B-95FCEF427BE9}" type="presOf" srcId="{0CFA9FAD-F214-4D58-B39D-974EA2D92928}" destId="{A09EF179-3E74-4EF1-9DF0-DCF0EDEE00F5}" srcOrd="0" destOrd="0" presId="urn:microsoft.com/office/officeart/2005/8/layout/hProcess9"/>
    <dgm:cxn modelId="{2238D333-8088-4221-A72E-588DB6E73E0A}" type="presOf" srcId="{1CAAAF6E-0B7B-4431-89C7-681E8C077DF1}" destId="{0EAA3729-EF67-4C3A-922E-096866EC0DBC}" srcOrd="0" destOrd="0" presId="urn:microsoft.com/office/officeart/2005/8/layout/hProcess9"/>
    <dgm:cxn modelId="{3C6319C6-413C-47C7-8B58-0F7DA4B3F90C}" srcId="{CA02C486-0639-4323-ADF3-7B6274C12C6F}" destId="{57E2DDE4-25E5-463F-B2C8-EAC78867EDD5}" srcOrd="3" destOrd="0" parTransId="{5651F08B-7ECD-4E75-B7B2-47B1493CBEFE}" sibTransId="{6CFE332E-B4C3-4E90-B691-FDD3DA11CF5D}"/>
    <dgm:cxn modelId="{C1498954-50E2-4319-97F7-58169F881E50}" srcId="{CA02C486-0639-4323-ADF3-7B6274C12C6F}" destId="{ABA36000-FE13-41E3-AFFB-599F41BCD786}" srcOrd="2" destOrd="0" parTransId="{D697ED4B-8716-4293-9EF9-9BFEEBCB208B}" sibTransId="{73730F51-8061-4B27-8C51-5C31B918DA45}"/>
    <dgm:cxn modelId="{624367C5-7836-48F0-96D2-D5898C46B548}" srcId="{CA02C486-0639-4323-ADF3-7B6274C12C6F}" destId="{0CFA9FAD-F214-4D58-B39D-974EA2D92928}" srcOrd="1" destOrd="0" parTransId="{901A0433-296B-4086-9C1A-B8D5FFC7F015}" sibTransId="{7F5CA403-0CE8-4946-9770-A6409D0F07C6}"/>
    <dgm:cxn modelId="{E972BA11-71A0-4B97-9DC5-CD98E1EFBA25}" type="presOf" srcId="{ABA36000-FE13-41E3-AFFB-599F41BCD786}" destId="{FDC29836-1BDB-499E-A9D1-EC396C272C68}" srcOrd="0" destOrd="0" presId="urn:microsoft.com/office/officeart/2005/8/layout/hProcess9"/>
    <dgm:cxn modelId="{BDFE8E89-3EDE-4AA2-8D9A-4392145EC857}" srcId="{CA02C486-0639-4323-ADF3-7B6274C12C6F}" destId="{1CAAAF6E-0B7B-4431-89C7-681E8C077DF1}" srcOrd="0" destOrd="0" parTransId="{F732D09D-469A-4DC4-9320-6D79120BE694}" sibTransId="{6FFBD1D3-B5CC-4033-869C-13E6B6CB3C0E}"/>
    <dgm:cxn modelId="{5E91A119-5060-41F7-BF70-F986A60E6E8A}" type="presOf" srcId="{CA02C486-0639-4323-ADF3-7B6274C12C6F}" destId="{6C244AFC-1F1F-4614-81B4-9973609202E0}" srcOrd="0" destOrd="0" presId="urn:microsoft.com/office/officeart/2005/8/layout/hProcess9"/>
    <dgm:cxn modelId="{44FE58D2-49CB-42DA-BFB4-D64C2B8DD9FC}" type="presOf" srcId="{57E2DDE4-25E5-463F-B2C8-EAC78867EDD5}" destId="{DE187647-FFDD-4B78-836E-69F34F61E45B}" srcOrd="0" destOrd="0" presId="urn:microsoft.com/office/officeart/2005/8/layout/hProcess9"/>
    <dgm:cxn modelId="{35D2CB4F-D19E-49C4-B948-1F8D711DEA55}" type="presParOf" srcId="{6C244AFC-1F1F-4614-81B4-9973609202E0}" destId="{B8F24F77-514A-4496-9E1E-EC445C10B69A}" srcOrd="0" destOrd="0" presId="urn:microsoft.com/office/officeart/2005/8/layout/hProcess9"/>
    <dgm:cxn modelId="{088CF889-B5AF-4FAB-9706-07F6DA583D51}" type="presParOf" srcId="{6C244AFC-1F1F-4614-81B4-9973609202E0}" destId="{35CA22E2-9A58-44C0-9EF5-26C2406A24FB}" srcOrd="1" destOrd="0" presId="urn:microsoft.com/office/officeart/2005/8/layout/hProcess9"/>
    <dgm:cxn modelId="{8DB73FB1-4918-4EBA-B3E7-1E7A15B9A8CF}" type="presParOf" srcId="{35CA22E2-9A58-44C0-9EF5-26C2406A24FB}" destId="{0EAA3729-EF67-4C3A-922E-096866EC0DBC}" srcOrd="0" destOrd="0" presId="urn:microsoft.com/office/officeart/2005/8/layout/hProcess9"/>
    <dgm:cxn modelId="{97B50B5B-67EF-44E7-BC5B-D988EBE918CF}" type="presParOf" srcId="{35CA22E2-9A58-44C0-9EF5-26C2406A24FB}" destId="{AF292E22-7B24-42DC-8BF2-D023E66CBBD1}" srcOrd="1" destOrd="0" presId="urn:microsoft.com/office/officeart/2005/8/layout/hProcess9"/>
    <dgm:cxn modelId="{938C53B4-F8D4-41C2-ADE0-3C35D3CCFF5B}" type="presParOf" srcId="{35CA22E2-9A58-44C0-9EF5-26C2406A24FB}" destId="{A09EF179-3E74-4EF1-9DF0-DCF0EDEE00F5}" srcOrd="2" destOrd="0" presId="urn:microsoft.com/office/officeart/2005/8/layout/hProcess9"/>
    <dgm:cxn modelId="{4F0BF631-9B9E-40E2-B580-D5F4431B8E27}" type="presParOf" srcId="{35CA22E2-9A58-44C0-9EF5-26C2406A24FB}" destId="{E317EF28-9D91-4D04-BC55-B9EDBE4B72D1}" srcOrd="3" destOrd="0" presId="urn:microsoft.com/office/officeart/2005/8/layout/hProcess9"/>
    <dgm:cxn modelId="{F2C391BE-96B6-43D4-9FF0-EE608F3B3F73}" type="presParOf" srcId="{35CA22E2-9A58-44C0-9EF5-26C2406A24FB}" destId="{FDC29836-1BDB-499E-A9D1-EC396C272C68}" srcOrd="4" destOrd="0" presId="urn:microsoft.com/office/officeart/2005/8/layout/hProcess9"/>
    <dgm:cxn modelId="{0D8C3AAB-D7AB-4990-B2BB-340057169170}" type="presParOf" srcId="{35CA22E2-9A58-44C0-9EF5-26C2406A24FB}" destId="{E8F79034-2EB0-40CF-A14D-272A437C19FA}" srcOrd="5" destOrd="0" presId="urn:microsoft.com/office/officeart/2005/8/layout/hProcess9"/>
    <dgm:cxn modelId="{5E8D184C-9B7E-4FCC-AB15-41B8E770E2AA}" type="presParOf" srcId="{35CA22E2-9A58-44C0-9EF5-26C2406A24FB}" destId="{DE187647-FFDD-4B78-836E-69F34F61E45B}"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CA02C486-0639-4323-ADF3-7B6274C12C6F}" type="doc">
      <dgm:prSet loTypeId="urn:microsoft.com/office/officeart/2005/8/layout/hProcess9" loCatId="process" qsTypeId="urn:microsoft.com/office/officeart/2005/8/quickstyle/simple1" qsCatId="simple" csTypeId="urn:microsoft.com/office/officeart/2005/8/colors/accent1_2" csCatId="accent1" phldr="1"/>
      <dgm:spPr/>
    </dgm:pt>
    <dgm:pt modelId="{1CAAAF6E-0B7B-4431-89C7-681E8C077DF1}">
      <dgm:prSet phldrT="[Text]"/>
      <dgm:spPr>
        <a:solidFill>
          <a:srgbClr val="B4FF9F">
            <a:alpha val="10000"/>
          </a:srgbClr>
        </a:solidFill>
      </dgm:spPr>
      <dgm:t>
        <a:bodyPr/>
        <a:lstStyle/>
        <a:p>
          <a:r>
            <a:rPr lang="en-GB" dirty="0" smtClean="0">
              <a:solidFill>
                <a:srgbClr val="004594"/>
              </a:solidFill>
            </a:rPr>
            <a:t>Initiate</a:t>
          </a:r>
          <a:endParaRPr lang="en-GB" dirty="0">
            <a:solidFill>
              <a:srgbClr val="004594"/>
            </a:solidFill>
          </a:endParaRPr>
        </a:p>
      </dgm:t>
    </dgm:pt>
    <dgm:pt modelId="{F732D09D-469A-4DC4-9320-6D79120BE694}" type="parTrans" cxnId="{BDFE8E89-3EDE-4AA2-8D9A-4392145EC857}">
      <dgm:prSet/>
      <dgm:spPr/>
      <dgm:t>
        <a:bodyPr/>
        <a:lstStyle/>
        <a:p>
          <a:endParaRPr lang="en-GB"/>
        </a:p>
      </dgm:t>
    </dgm:pt>
    <dgm:pt modelId="{6FFBD1D3-B5CC-4033-869C-13E6B6CB3C0E}" type="sibTrans" cxnId="{BDFE8E89-3EDE-4AA2-8D9A-4392145EC857}">
      <dgm:prSet/>
      <dgm:spPr/>
      <dgm:t>
        <a:bodyPr/>
        <a:lstStyle/>
        <a:p>
          <a:endParaRPr lang="en-GB"/>
        </a:p>
      </dgm:t>
    </dgm:pt>
    <dgm:pt modelId="{0CFA9FAD-F214-4D58-B39D-974EA2D92928}">
      <dgm:prSet phldrT="[Text]"/>
      <dgm:spPr>
        <a:solidFill>
          <a:srgbClr val="FEB6A0"/>
        </a:solidFill>
      </dgm:spPr>
      <dgm:t>
        <a:bodyPr/>
        <a:lstStyle/>
        <a:p>
          <a:r>
            <a:rPr lang="en-GB" dirty="0" smtClean="0">
              <a:solidFill>
                <a:srgbClr val="004594"/>
              </a:solidFill>
            </a:rPr>
            <a:t>Plan</a:t>
          </a:r>
          <a:endParaRPr lang="en-GB" dirty="0">
            <a:solidFill>
              <a:srgbClr val="004594"/>
            </a:solidFill>
          </a:endParaRPr>
        </a:p>
      </dgm:t>
    </dgm:pt>
    <dgm:pt modelId="{901A0433-296B-4086-9C1A-B8D5FFC7F015}" type="parTrans" cxnId="{624367C5-7836-48F0-96D2-D5898C46B548}">
      <dgm:prSet/>
      <dgm:spPr/>
      <dgm:t>
        <a:bodyPr/>
        <a:lstStyle/>
        <a:p>
          <a:endParaRPr lang="en-GB"/>
        </a:p>
      </dgm:t>
    </dgm:pt>
    <dgm:pt modelId="{7F5CA403-0CE8-4946-9770-A6409D0F07C6}" type="sibTrans" cxnId="{624367C5-7836-48F0-96D2-D5898C46B548}">
      <dgm:prSet/>
      <dgm:spPr/>
      <dgm:t>
        <a:bodyPr/>
        <a:lstStyle/>
        <a:p>
          <a:endParaRPr lang="en-GB"/>
        </a:p>
      </dgm:t>
    </dgm:pt>
    <dgm:pt modelId="{57E2DDE4-25E5-463F-B2C8-EAC78867EDD5}">
      <dgm:prSet phldrT="[Text]"/>
      <dgm:spPr>
        <a:solidFill>
          <a:schemeClr val="accent1">
            <a:hueOff val="0"/>
            <a:satOff val="0"/>
            <a:lumOff val="0"/>
            <a:alpha val="10000"/>
          </a:schemeClr>
        </a:solidFill>
      </dgm:spPr>
      <dgm:t>
        <a:bodyPr/>
        <a:lstStyle/>
        <a:p>
          <a:r>
            <a:rPr lang="en-GB" dirty="0" smtClean="0">
              <a:solidFill>
                <a:srgbClr val="004594"/>
              </a:solidFill>
            </a:rPr>
            <a:t>Handover &amp; Closeout</a:t>
          </a:r>
          <a:endParaRPr lang="en-GB" dirty="0">
            <a:solidFill>
              <a:srgbClr val="004594"/>
            </a:solidFill>
          </a:endParaRPr>
        </a:p>
      </dgm:t>
    </dgm:pt>
    <dgm:pt modelId="{5651F08B-7ECD-4E75-B7B2-47B1493CBEFE}" type="parTrans" cxnId="{3C6319C6-413C-47C7-8B58-0F7DA4B3F90C}">
      <dgm:prSet/>
      <dgm:spPr/>
      <dgm:t>
        <a:bodyPr/>
        <a:lstStyle/>
        <a:p>
          <a:endParaRPr lang="en-GB"/>
        </a:p>
      </dgm:t>
    </dgm:pt>
    <dgm:pt modelId="{6CFE332E-B4C3-4E90-B691-FDD3DA11CF5D}" type="sibTrans" cxnId="{3C6319C6-413C-47C7-8B58-0F7DA4B3F90C}">
      <dgm:prSet/>
      <dgm:spPr/>
      <dgm:t>
        <a:bodyPr/>
        <a:lstStyle/>
        <a:p>
          <a:endParaRPr lang="en-GB"/>
        </a:p>
      </dgm:t>
    </dgm:pt>
    <dgm:pt modelId="{ABA36000-FE13-41E3-AFFB-599F41BCD786}">
      <dgm:prSet/>
      <dgm:spPr>
        <a:solidFill>
          <a:srgbClr val="FFFF5B">
            <a:alpha val="10000"/>
          </a:srgbClr>
        </a:solidFill>
      </dgm:spPr>
      <dgm:t>
        <a:bodyPr/>
        <a:lstStyle/>
        <a:p>
          <a:r>
            <a:rPr lang="en-GB" dirty="0" smtClean="0">
              <a:solidFill>
                <a:srgbClr val="004594"/>
              </a:solidFill>
            </a:rPr>
            <a:t>Implement</a:t>
          </a:r>
          <a:endParaRPr lang="en-GB" dirty="0">
            <a:solidFill>
              <a:srgbClr val="004594"/>
            </a:solidFill>
          </a:endParaRPr>
        </a:p>
      </dgm:t>
    </dgm:pt>
    <dgm:pt modelId="{D697ED4B-8716-4293-9EF9-9BFEEBCB208B}" type="parTrans" cxnId="{C1498954-50E2-4319-97F7-58169F881E50}">
      <dgm:prSet/>
      <dgm:spPr/>
      <dgm:t>
        <a:bodyPr/>
        <a:lstStyle/>
        <a:p>
          <a:endParaRPr lang="en-GB"/>
        </a:p>
      </dgm:t>
    </dgm:pt>
    <dgm:pt modelId="{73730F51-8061-4B27-8C51-5C31B918DA45}" type="sibTrans" cxnId="{C1498954-50E2-4319-97F7-58169F881E50}">
      <dgm:prSet/>
      <dgm:spPr/>
      <dgm:t>
        <a:bodyPr/>
        <a:lstStyle/>
        <a:p>
          <a:endParaRPr lang="en-GB"/>
        </a:p>
      </dgm:t>
    </dgm:pt>
    <dgm:pt modelId="{6C244AFC-1F1F-4614-81B4-9973609202E0}" type="pres">
      <dgm:prSet presAssocID="{CA02C486-0639-4323-ADF3-7B6274C12C6F}" presName="CompostProcess" presStyleCnt="0">
        <dgm:presLayoutVars>
          <dgm:dir/>
          <dgm:resizeHandles val="exact"/>
        </dgm:presLayoutVars>
      </dgm:prSet>
      <dgm:spPr/>
    </dgm:pt>
    <dgm:pt modelId="{B8F24F77-514A-4496-9E1E-EC445C10B69A}" type="pres">
      <dgm:prSet presAssocID="{CA02C486-0639-4323-ADF3-7B6274C12C6F}" presName="arrow" presStyleLbl="bgShp" presStyleIdx="0" presStyleCnt="1" custScaleX="117647" custLinFactNeighborX="-29" custLinFactNeighborY="388"/>
      <dgm:spPr/>
    </dgm:pt>
    <dgm:pt modelId="{35CA22E2-9A58-44C0-9EF5-26C2406A24FB}" type="pres">
      <dgm:prSet presAssocID="{CA02C486-0639-4323-ADF3-7B6274C12C6F}" presName="linearProcess" presStyleCnt="0"/>
      <dgm:spPr/>
    </dgm:pt>
    <dgm:pt modelId="{0EAA3729-EF67-4C3A-922E-096866EC0DBC}" type="pres">
      <dgm:prSet presAssocID="{1CAAAF6E-0B7B-4431-89C7-681E8C077DF1}" presName="textNode" presStyleLbl="node1" presStyleIdx="0" presStyleCnt="4">
        <dgm:presLayoutVars>
          <dgm:bulletEnabled val="1"/>
        </dgm:presLayoutVars>
      </dgm:prSet>
      <dgm:spPr/>
      <dgm:t>
        <a:bodyPr/>
        <a:lstStyle/>
        <a:p>
          <a:endParaRPr lang="en-GB"/>
        </a:p>
      </dgm:t>
    </dgm:pt>
    <dgm:pt modelId="{AF292E22-7B24-42DC-8BF2-D023E66CBBD1}" type="pres">
      <dgm:prSet presAssocID="{6FFBD1D3-B5CC-4033-869C-13E6B6CB3C0E}" presName="sibTrans" presStyleCnt="0"/>
      <dgm:spPr/>
    </dgm:pt>
    <dgm:pt modelId="{A09EF179-3E74-4EF1-9DF0-DCF0EDEE00F5}" type="pres">
      <dgm:prSet presAssocID="{0CFA9FAD-F214-4D58-B39D-974EA2D92928}" presName="textNode" presStyleLbl="node1" presStyleIdx="1" presStyleCnt="4" custLinFactNeighborX="-10952" custLinFactNeighborY="-3155">
        <dgm:presLayoutVars>
          <dgm:bulletEnabled val="1"/>
        </dgm:presLayoutVars>
      </dgm:prSet>
      <dgm:spPr/>
      <dgm:t>
        <a:bodyPr/>
        <a:lstStyle/>
        <a:p>
          <a:endParaRPr lang="en-GB"/>
        </a:p>
      </dgm:t>
    </dgm:pt>
    <dgm:pt modelId="{E317EF28-9D91-4D04-BC55-B9EDBE4B72D1}" type="pres">
      <dgm:prSet presAssocID="{7F5CA403-0CE8-4946-9770-A6409D0F07C6}" presName="sibTrans" presStyleCnt="0"/>
      <dgm:spPr/>
    </dgm:pt>
    <dgm:pt modelId="{FDC29836-1BDB-499E-A9D1-EC396C272C68}" type="pres">
      <dgm:prSet presAssocID="{ABA36000-FE13-41E3-AFFB-599F41BCD786}" presName="textNode" presStyleLbl="node1" presStyleIdx="2" presStyleCnt="4" custLinFactNeighborX="-21297" custLinFactNeighborY="-1136">
        <dgm:presLayoutVars>
          <dgm:bulletEnabled val="1"/>
        </dgm:presLayoutVars>
      </dgm:prSet>
      <dgm:spPr/>
      <dgm:t>
        <a:bodyPr/>
        <a:lstStyle/>
        <a:p>
          <a:endParaRPr lang="en-GB"/>
        </a:p>
      </dgm:t>
    </dgm:pt>
    <dgm:pt modelId="{E8F79034-2EB0-40CF-A14D-272A437C19FA}" type="pres">
      <dgm:prSet presAssocID="{73730F51-8061-4B27-8C51-5C31B918DA45}" presName="sibTrans" presStyleCnt="0"/>
      <dgm:spPr/>
    </dgm:pt>
    <dgm:pt modelId="{DE187647-FFDD-4B78-836E-69F34F61E45B}" type="pres">
      <dgm:prSet presAssocID="{57E2DDE4-25E5-463F-B2C8-EAC78867EDD5}" presName="textNode" presStyleLbl="node1" presStyleIdx="3" presStyleCnt="4" custLinFactNeighborX="-60345">
        <dgm:presLayoutVars>
          <dgm:bulletEnabled val="1"/>
        </dgm:presLayoutVars>
      </dgm:prSet>
      <dgm:spPr/>
      <dgm:t>
        <a:bodyPr/>
        <a:lstStyle/>
        <a:p>
          <a:endParaRPr lang="en-GB"/>
        </a:p>
      </dgm:t>
    </dgm:pt>
  </dgm:ptLst>
  <dgm:cxnLst>
    <dgm:cxn modelId="{6B2CBB4D-412C-42D0-930E-09B6F362048A}" type="presOf" srcId="{1CAAAF6E-0B7B-4431-89C7-681E8C077DF1}" destId="{0EAA3729-EF67-4C3A-922E-096866EC0DBC}" srcOrd="0" destOrd="0" presId="urn:microsoft.com/office/officeart/2005/8/layout/hProcess9"/>
    <dgm:cxn modelId="{AD7AA577-DD3E-4291-9663-54474F731113}" type="presOf" srcId="{57E2DDE4-25E5-463F-B2C8-EAC78867EDD5}" destId="{DE187647-FFDD-4B78-836E-69F34F61E45B}" srcOrd="0" destOrd="0" presId="urn:microsoft.com/office/officeart/2005/8/layout/hProcess9"/>
    <dgm:cxn modelId="{3C6319C6-413C-47C7-8B58-0F7DA4B3F90C}" srcId="{CA02C486-0639-4323-ADF3-7B6274C12C6F}" destId="{57E2DDE4-25E5-463F-B2C8-EAC78867EDD5}" srcOrd="3" destOrd="0" parTransId="{5651F08B-7ECD-4E75-B7B2-47B1493CBEFE}" sibTransId="{6CFE332E-B4C3-4E90-B691-FDD3DA11CF5D}"/>
    <dgm:cxn modelId="{C1498954-50E2-4319-97F7-58169F881E50}" srcId="{CA02C486-0639-4323-ADF3-7B6274C12C6F}" destId="{ABA36000-FE13-41E3-AFFB-599F41BCD786}" srcOrd="2" destOrd="0" parTransId="{D697ED4B-8716-4293-9EF9-9BFEEBCB208B}" sibTransId="{73730F51-8061-4B27-8C51-5C31B918DA45}"/>
    <dgm:cxn modelId="{84362DBE-D53B-4933-B3AF-1010BFFDAE7D}" type="presOf" srcId="{ABA36000-FE13-41E3-AFFB-599F41BCD786}" destId="{FDC29836-1BDB-499E-A9D1-EC396C272C68}" srcOrd="0" destOrd="0" presId="urn:microsoft.com/office/officeart/2005/8/layout/hProcess9"/>
    <dgm:cxn modelId="{624367C5-7836-48F0-96D2-D5898C46B548}" srcId="{CA02C486-0639-4323-ADF3-7B6274C12C6F}" destId="{0CFA9FAD-F214-4D58-B39D-974EA2D92928}" srcOrd="1" destOrd="0" parTransId="{901A0433-296B-4086-9C1A-B8D5FFC7F015}" sibTransId="{7F5CA403-0CE8-4946-9770-A6409D0F07C6}"/>
    <dgm:cxn modelId="{BDFE8E89-3EDE-4AA2-8D9A-4392145EC857}" srcId="{CA02C486-0639-4323-ADF3-7B6274C12C6F}" destId="{1CAAAF6E-0B7B-4431-89C7-681E8C077DF1}" srcOrd="0" destOrd="0" parTransId="{F732D09D-469A-4DC4-9320-6D79120BE694}" sibTransId="{6FFBD1D3-B5CC-4033-869C-13E6B6CB3C0E}"/>
    <dgm:cxn modelId="{E840D57F-13AF-49FD-89B8-F203073F2182}" type="presOf" srcId="{CA02C486-0639-4323-ADF3-7B6274C12C6F}" destId="{6C244AFC-1F1F-4614-81B4-9973609202E0}" srcOrd="0" destOrd="0" presId="urn:microsoft.com/office/officeart/2005/8/layout/hProcess9"/>
    <dgm:cxn modelId="{5CF72A17-AC0D-409B-AB6F-1F31BC1A0154}" type="presOf" srcId="{0CFA9FAD-F214-4D58-B39D-974EA2D92928}" destId="{A09EF179-3E74-4EF1-9DF0-DCF0EDEE00F5}" srcOrd="0" destOrd="0" presId="urn:microsoft.com/office/officeart/2005/8/layout/hProcess9"/>
    <dgm:cxn modelId="{5C3A2A89-42C0-4916-B8E2-73E3DD4277AD}" type="presParOf" srcId="{6C244AFC-1F1F-4614-81B4-9973609202E0}" destId="{B8F24F77-514A-4496-9E1E-EC445C10B69A}" srcOrd="0" destOrd="0" presId="urn:microsoft.com/office/officeart/2005/8/layout/hProcess9"/>
    <dgm:cxn modelId="{E28DA5D2-B738-4172-B81E-4DAC289569D3}" type="presParOf" srcId="{6C244AFC-1F1F-4614-81B4-9973609202E0}" destId="{35CA22E2-9A58-44C0-9EF5-26C2406A24FB}" srcOrd="1" destOrd="0" presId="urn:microsoft.com/office/officeart/2005/8/layout/hProcess9"/>
    <dgm:cxn modelId="{059E02E0-24F3-4C6A-9B6F-366C11A11108}" type="presParOf" srcId="{35CA22E2-9A58-44C0-9EF5-26C2406A24FB}" destId="{0EAA3729-EF67-4C3A-922E-096866EC0DBC}" srcOrd="0" destOrd="0" presId="urn:microsoft.com/office/officeart/2005/8/layout/hProcess9"/>
    <dgm:cxn modelId="{7B893A2D-E52C-489B-A9FD-00FF624A4AEE}" type="presParOf" srcId="{35CA22E2-9A58-44C0-9EF5-26C2406A24FB}" destId="{AF292E22-7B24-42DC-8BF2-D023E66CBBD1}" srcOrd="1" destOrd="0" presId="urn:microsoft.com/office/officeart/2005/8/layout/hProcess9"/>
    <dgm:cxn modelId="{3807F161-4EA4-439E-A7BE-03DBF08D393F}" type="presParOf" srcId="{35CA22E2-9A58-44C0-9EF5-26C2406A24FB}" destId="{A09EF179-3E74-4EF1-9DF0-DCF0EDEE00F5}" srcOrd="2" destOrd="0" presId="urn:microsoft.com/office/officeart/2005/8/layout/hProcess9"/>
    <dgm:cxn modelId="{CFACA804-4471-4600-8939-176952444F91}" type="presParOf" srcId="{35CA22E2-9A58-44C0-9EF5-26C2406A24FB}" destId="{E317EF28-9D91-4D04-BC55-B9EDBE4B72D1}" srcOrd="3" destOrd="0" presId="urn:microsoft.com/office/officeart/2005/8/layout/hProcess9"/>
    <dgm:cxn modelId="{79AF6AE0-97D6-4ADE-8CCA-2945E2C2C59D}" type="presParOf" srcId="{35CA22E2-9A58-44C0-9EF5-26C2406A24FB}" destId="{FDC29836-1BDB-499E-A9D1-EC396C272C68}" srcOrd="4" destOrd="0" presId="urn:microsoft.com/office/officeart/2005/8/layout/hProcess9"/>
    <dgm:cxn modelId="{EB388609-124B-4B75-896E-15361701E886}" type="presParOf" srcId="{35CA22E2-9A58-44C0-9EF5-26C2406A24FB}" destId="{E8F79034-2EB0-40CF-A14D-272A437C19FA}" srcOrd="5" destOrd="0" presId="urn:microsoft.com/office/officeart/2005/8/layout/hProcess9"/>
    <dgm:cxn modelId="{98E40B8A-88EE-4B57-A60E-F1FD64806FEA}" type="presParOf" srcId="{35CA22E2-9A58-44C0-9EF5-26C2406A24FB}" destId="{DE187647-FFDD-4B78-836E-69F34F61E45B}"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CA02C486-0639-4323-ADF3-7B6274C12C6F}" type="doc">
      <dgm:prSet loTypeId="urn:microsoft.com/office/officeart/2005/8/layout/hProcess9" loCatId="process" qsTypeId="urn:microsoft.com/office/officeart/2005/8/quickstyle/simple1" qsCatId="simple" csTypeId="urn:microsoft.com/office/officeart/2005/8/colors/accent1_2" csCatId="accent1" phldr="1"/>
      <dgm:spPr/>
    </dgm:pt>
    <dgm:pt modelId="{1CAAAF6E-0B7B-4431-89C7-681E8C077DF1}">
      <dgm:prSet phldrT="[Text]"/>
      <dgm:spPr>
        <a:solidFill>
          <a:srgbClr val="B4FF9F">
            <a:alpha val="10000"/>
          </a:srgbClr>
        </a:solidFill>
      </dgm:spPr>
      <dgm:t>
        <a:bodyPr/>
        <a:lstStyle/>
        <a:p>
          <a:r>
            <a:rPr lang="en-GB" dirty="0" smtClean="0">
              <a:solidFill>
                <a:srgbClr val="004594"/>
              </a:solidFill>
            </a:rPr>
            <a:t>Initiate</a:t>
          </a:r>
          <a:endParaRPr lang="en-GB" dirty="0">
            <a:solidFill>
              <a:srgbClr val="004594"/>
            </a:solidFill>
          </a:endParaRPr>
        </a:p>
      </dgm:t>
    </dgm:pt>
    <dgm:pt modelId="{F732D09D-469A-4DC4-9320-6D79120BE694}" type="parTrans" cxnId="{BDFE8E89-3EDE-4AA2-8D9A-4392145EC857}">
      <dgm:prSet/>
      <dgm:spPr/>
      <dgm:t>
        <a:bodyPr/>
        <a:lstStyle/>
        <a:p>
          <a:endParaRPr lang="en-GB"/>
        </a:p>
      </dgm:t>
    </dgm:pt>
    <dgm:pt modelId="{6FFBD1D3-B5CC-4033-869C-13E6B6CB3C0E}" type="sibTrans" cxnId="{BDFE8E89-3EDE-4AA2-8D9A-4392145EC857}">
      <dgm:prSet/>
      <dgm:spPr/>
      <dgm:t>
        <a:bodyPr/>
        <a:lstStyle/>
        <a:p>
          <a:endParaRPr lang="en-GB"/>
        </a:p>
      </dgm:t>
    </dgm:pt>
    <dgm:pt modelId="{0CFA9FAD-F214-4D58-B39D-974EA2D92928}">
      <dgm:prSet phldrT="[Text]"/>
      <dgm:spPr>
        <a:solidFill>
          <a:srgbClr val="FEB6A0">
            <a:alpha val="10000"/>
          </a:srgbClr>
        </a:solidFill>
      </dgm:spPr>
      <dgm:t>
        <a:bodyPr/>
        <a:lstStyle/>
        <a:p>
          <a:r>
            <a:rPr lang="en-GB" dirty="0" smtClean="0">
              <a:solidFill>
                <a:srgbClr val="004594"/>
              </a:solidFill>
            </a:rPr>
            <a:t>Plan</a:t>
          </a:r>
          <a:endParaRPr lang="en-GB" dirty="0">
            <a:solidFill>
              <a:srgbClr val="004594"/>
            </a:solidFill>
          </a:endParaRPr>
        </a:p>
      </dgm:t>
    </dgm:pt>
    <dgm:pt modelId="{901A0433-296B-4086-9C1A-B8D5FFC7F015}" type="parTrans" cxnId="{624367C5-7836-48F0-96D2-D5898C46B548}">
      <dgm:prSet/>
      <dgm:spPr/>
      <dgm:t>
        <a:bodyPr/>
        <a:lstStyle/>
        <a:p>
          <a:endParaRPr lang="en-GB"/>
        </a:p>
      </dgm:t>
    </dgm:pt>
    <dgm:pt modelId="{7F5CA403-0CE8-4946-9770-A6409D0F07C6}" type="sibTrans" cxnId="{624367C5-7836-48F0-96D2-D5898C46B548}">
      <dgm:prSet/>
      <dgm:spPr/>
      <dgm:t>
        <a:bodyPr/>
        <a:lstStyle/>
        <a:p>
          <a:endParaRPr lang="en-GB"/>
        </a:p>
      </dgm:t>
    </dgm:pt>
    <dgm:pt modelId="{57E2DDE4-25E5-463F-B2C8-EAC78867EDD5}">
      <dgm:prSet phldrT="[Text]"/>
      <dgm:spPr>
        <a:solidFill>
          <a:schemeClr val="accent1">
            <a:hueOff val="0"/>
            <a:satOff val="0"/>
            <a:lumOff val="0"/>
            <a:alpha val="10000"/>
          </a:schemeClr>
        </a:solidFill>
      </dgm:spPr>
      <dgm:t>
        <a:bodyPr/>
        <a:lstStyle/>
        <a:p>
          <a:r>
            <a:rPr lang="en-GB" dirty="0" smtClean="0">
              <a:solidFill>
                <a:srgbClr val="004594"/>
              </a:solidFill>
            </a:rPr>
            <a:t>Handover &amp; Closeout</a:t>
          </a:r>
          <a:endParaRPr lang="en-GB" dirty="0">
            <a:solidFill>
              <a:srgbClr val="004594"/>
            </a:solidFill>
          </a:endParaRPr>
        </a:p>
      </dgm:t>
    </dgm:pt>
    <dgm:pt modelId="{5651F08B-7ECD-4E75-B7B2-47B1493CBEFE}" type="parTrans" cxnId="{3C6319C6-413C-47C7-8B58-0F7DA4B3F90C}">
      <dgm:prSet/>
      <dgm:spPr/>
      <dgm:t>
        <a:bodyPr/>
        <a:lstStyle/>
        <a:p>
          <a:endParaRPr lang="en-GB"/>
        </a:p>
      </dgm:t>
    </dgm:pt>
    <dgm:pt modelId="{6CFE332E-B4C3-4E90-B691-FDD3DA11CF5D}" type="sibTrans" cxnId="{3C6319C6-413C-47C7-8B58-0F7DA4B3F90C}">
      <dgm:prSet/>
      <dgm:spPr/>
      <dgm:t>
        <a:bodyPr/>
        <a:lstStyle/>
        <a:p>
          <a:endParaRPr lang="en-GB"/>
        </a:p>
      </dgm:t>
    </dgm:pt>
    <dgm:pt modelId="{ABA36000-FE13-41E3-AFFB-599F41BCD786}">
      <dgm:prSet/>
      <dgm:spPr>
        <a:solidFill>
          <a:srgbClr val="FFFF5B"/>
        </a:solidFill>
      </dgm:spPr>
      <dgm:t>
        <a:bodyPr/>
        <a:lstStyle/>
        <a:p>
          <a:r>
            <a:rPr lang="en-GB" dirty="0" smtClean="0">
              <a:solidFill>
                <a:srgbClr val="004594"/>
              </a:solidFill>
            </a:rPr>
            <a:t>Implement</a:t>
          </a:r>
          <a:endParaRPr lang="en-GB" dirty="0">
            <a:solidFill>
              <a:srgbClr val="004594"/>
            </a:solidFill>
          </a:endParaRPr>
        </a:p>
      </dgm:t>
    </dgm:pt>
    <dgm:pt modelId="{D697ED4B-8716-4293-9EF9-9BFEEBCB208B}" type="parTrans" cxnId="{C1498954-50E2-4319-97F7-58169F881E50}">
      <dgm:prSet/>
      <dgm:spPr/>
      <dgm:t>
        <a:bodyPr/>
        <a:lstStyle/>
        <a:p>
          <a:endParaRPr lang="en-GB"/>
        </a:p>
      </dgm:t>
    </dgm:pt>
    <dgm:pt modelId="{73730F51-8061-4B27-8C51-5C31B918DA45}" type="sibTrans" cxnId="{C1498954-50E2-4319-97F7-58169F881E50}">
      <dgm:prSet/>
      <dgm:spPr/>
      <dgm:t>
        <a:bodyPr/>
        <a:lstStyle/>
        <a:p>
          <a:endParaRPr lang="en-GB"/>
        </a:p>
      </dgm:t>
    </dgm:pt>
    <dgm:pt modelId="{6C244AFC-1F1F-4614-81B4-9973609202E0}" type="pres">
      <dgm:prSet presAssocID="{CA02C486-0639-4323-ADF3-7B6274C12C6F}" presName="CompostProcess" presStyleCnt="0">
        <dgm:presLayoutVars>
          <dgm:dir/>
          <dgm:resizeHandles val="exact"/>
        </dgm:presLayoutVars>
      </dgm:prSet>
      <dgm:spPr/>
    </dgm:pt>
    <dgm:pt modelId="{B8F24F77-514A-4496-9E1E-EC445C10B69A}" type="pres">
      <dgm:prSet presAssocID="{CA02C486-0639-4323-ADF3-7B6274C12C6F}" presName="arrow" presStyleLbl="bgShp" presStyleIdx="0" presStyleCnt="1" custScaleX="117647" custLinFactNeighborX="-29" custLinFactNeighborY="388"/>
      <dgm:spPr/>
    </dgm:pt>
    <dgm:pt modelId="{35CA22E2-9A58-44C0-9EF5-26C2406A24FB}" type="pres">
      <dgm:prSet presAssocID="{CA02C486-0639-4323-ADF3-7B6274C12C6F}" presName="linearProcess" presStyleCnt="0"/>
      <dgm:spPr/>
    </dgm:pt>
    <dgm:pt modelId="{0EAA3729-EF67-4C3A-922E-096866EC0DBC}" type="pres">
      <dgm:prSet presAssocID="{1CAAAF6E-0B7B-4431-89C7-681E8C077DF1}" presName="textNode" presStyleLbl="node1" presStyleIdx="0" presStyleCnt="4" custLinFactNeighborX="-1624" custLinFactNeighborY="-4343">
        <dgm:presLayoutVars>
          <dgm:bulletEnabled val="1"/>
        </dgm:presLayoutVars>
      </dgm:prSet>
      <dgm:spPr/>
      <dgm:t>
        <a:bodyPr/>
        <a:lstStyle/>
        <a:p>
          <a:endParaRPr lang="en-GB"/>
        </a:p>
      </dgm:t>
    </dgm:pt>
    <dgm:pt modelId="{AF292E22-7B24-42DC-8BF2-D023E66CBBD1}" type="pres">
      <dgm:prSet presAssocID="{6FFBD1D3-B5CC-4033-869C-13E6B6CB3C0E}" presName="sibTrans" presStyleCnt="0"/>
      <dgm:spPr/>
    </dgm:pt>
    <dgm:pt modelId="{A09EF179-3E74-4EF1-9DF0-DCF0EDEE00F5}" type="pres">
      <dgm:prSet presAssocID="{0CFA9FAD-F214-4D58-B39D-974EA2D92928}" presName="textNode" presStyleLbl="node1" presStyleIdx="1" presStyleCnt="4" custLinFactNeighborX="-10952" custLinFactNeighborY="-3155">
        <dgm:presLayoutVars>
          <dgm:bulletEnabled val="1"/>
        </dgm:presLayoutVars>
      </dgm:prSet>
      <dgm:spPr/>
      <dgm:t>
        <a:bodyPr/>
        <a:lstStyle/>
        <a:p>
          <a:endParaRPr lang="en-GB"/>
        </a:p>
      </dgm:t>
    </dgm:pt>
    <dgm:pt modelId="{E317EF28-9D91-4D04-BC55-B9EDBE4B72D1}" type="pres">
      <dgm:prSet presAssocID="{7F5CA403-0CE8-4946-9770-A6409D0F07C6}" presName="sibTrans" presStyleCnt="0"/>
      <dgm:spPr/>
    </dgm:pt>
    <dgm:pt modelId="{FDC29836-1BDB-499E-A9D1-EC396C272C68}" type="pres">
      <dgm:prSet presAssocID="{ABA36000-FE13-41E3-AFFB-599F41BCD786}" presName="textNode" presStyleLbl="node1" presStyleIdx="2" presStyleCnt="4" custLinFactNeighborX="-21297" custLinFactNeighborY="-1136">
        <dgm:presLayoutVars>
          <dgm:bulletEnabled val="1"/>
        </dgm:presLayoutVars>
      </dgm:prSet>
      <dgm:spPr/>
      <dgm:t>
        <a:bodyPr/>
        <a:lstStyle/>
        <a:p>
          <a:endParaRPr lang="en-GB"/>
        </a:p>
      </dgm:t>
    </dgm:pt>
    <dgm:pt modelId="{E8F79034-2EB0-40CF-A14D-272A437C19FA}" type="pres">
      <dgm:prSet presAssocID="{73730F51-8061-4B27-8C51-5C31B918DA45}" presName="sibTrans" presStyleCnt="0"/>
      <dgm:spPr/>
    </dgm:pt>
    <dgm:pt modelId="{DE187647-FFDD-4B78-836E-69F34F61E45B}" type="pres">
      <dgm:prSet presAssocID="{57E2DDE4-25E5-463F-B2C8-EAC78867EDD5}" presName="textNode" presStyleLbl="node1" presStyleIdx="3" presStyleCnt="4" custLinFactNeighborX="-60345">
        <dgm:presLayoutVars>
          <dgm:bulletEnabled val="1"/>
        </dgm:presLayoutVars>
      </dgm:prSet>
      <dgm:spPr/>
      <dgm:t>
        <a:bodyPr/>
        <a:lstStyle/>
        <a:p>
          <a:endParaRPr lang="en-GB"/>
        </a:p>
      </dgm:t>
    </dgm:pt>
  </dgm:ptLst>
  <dgm:cxnLst>
    <dgm:cxn modelId="{3D3AF96D-7189-43E0-8EF4-6CEECCEA6A1C}" type="presOf" srcId="{0CFA9FAD-F214-4D58-B39D-974EA2D92928}" destId="{A09EF179-3E74-4EF1-9DF0-DCF0EDEE00F5}" srcOrd="0" destOrd="0" presId="urn:microsoft.com/office/officeart/2005/8/layout/hProcess9"/>
    <dgm:cxn modelId="{620F60E5-67A5-4C37-8042-A7A2B2D34DB1}" type="presOf" srcId="{57E2DDE4-25E5-463F-B2C8-EAC78867EDD5}" destId="{DE187647-FFDD-4B78-836E-69F34F61E45B}" srcOrd="0" destOrd="0" presId="urn:microsoft.com/office/officeart/2005/8/layout/hProcess9"/>
    <dgm:cxn modelId="{BDFE8E89-3EDE-4AA2-8D9A-4392145EC857}" srcId="{CA02C486-0639-4323-ADF3-7B6274C12C6F}" destId="{1CAAAF6E-0B7B-4431-89C7-681E8C077DF1}" srcOrd="0" destOrd="0" parTransId="{F732D09D-469A-4DC4-9320-6D79120BE694}" sibTransId="{6FFBD1D3-B5CC-4033-869C-13E6B6CB3C0E}"/>
    <dgm:cxn modelId="{C3972D9D-52B3-4BBC-A4B5-49AE1CD6C2B3}" type="presOf" srcId="{ABA36000-FE13-41E3-AFFB-599F41BCD786}" destId="{FDC29836-1BDB-499E-A9D1-EC396C272C68}" srcOrd="0" destOrd="0" presId="urn:microsoft.com/office/officeart/2005/8/layout/hProcess9"/>
    <dgm:cxn modelId="{C1498954-50E2-4319-97F7-58169F881E50}" srcId="{CA02C486-0639-4323-ADF3-7B6274C12C6F}" destId="{ABA36000-FE13-41E3-AFFB-599F41BCD786}" srcOrd="2" destOrd="0" parTransId="{D697ED4B-8716-4293-9EF9-9BFEEBCB208B}" sibTransId="{73730F51-8061-4B27-8C51-5C31B918DA45}"/>
    <dgm:cxn modelId="{71E7F2B7-4DCD-436C-A2A0-4DDB7BD351AD}" type="presOf" srcId="{CA02C486-0639-4323-ADF3-7B6274C12C6F}" destId="{6C244AFC-1F1F-4614-81B4-9973609202E0}" srcOrd="0" destOrd="0" presId="urn:microsoft.com/office/officeart/2005/8/layout/hProcess9"/>
    <dgm:cxn modelId="{3C6319C6-413C-47C7-8B58-0F7DA4B3F90C}" srcId="{CA02C486-0639-4323-ADF3-7B6274C12C6F}" destId="{57E2DDE4-25E5-463F-B2C8-EAC78867EDD5}" srcOrd="3" destOrd="0" parTransId="{5651F08B-7ECD-4E75-B7B2-47B1493CBEFE}" sibTransId="{6CFE332E-B4C3-4E90-B691-FDD3DA11CF5D}"/>
    <dgm:cxn modelId="{99B16411-083C-4A58-AA7B-7614FB8230D8}" type="presOf" srcId="{1CAAAF6E-0B7B-4431-89C7-681E8C077DF1}" destId="{0EAA3729-EF67-4C3A-922E-096866EC0DBC}" srcOrd="0" destOrd="0" presId="urn:microsoft.com/office/officeart/2005/8/layout/hProcess9"/>
    <dgm:cxn modelId="{624367C5-7836-48F0-96D2-D5898C46B548}" srcId="{CA02C486-0639-4323-ADF3-7B6274C12C6F}" destId="{0CFA9FAD-F214-4D58-B39D-974EA2D92928}" srcOrd="1" destOrd="0" parTransId="{901A0433-296B-4086-9C1A-B8D5FFC7F015}" sibTransId="{7F5CA403-0CE8-4946-9770-A6409D0F07C6}"/>
    <dgm:cxn modelId="{5C6FB306-28F0-4757-9DF7-11E1CFCA8D0A}" type="presParOf" srcId="{6C244AFC-1F1F-4614-81B4-9973609202E0}" destId="{B8F24F77-514A-4496-9E1E-EC445C10B69A}" srcOrd="0" destOrd="0" presId="urn:microsoft.com/office/officeart/2005/8/layout/hProcess9"/>
    <dgm:cxn modelId="{ACC7DDB7-33BD-464B-A099-8D7BFC1E8C2D}" type="presParOf" srcId="{6C244AFC-1F1F-4614-81B4-9973609202E0}" destId="{35CA22E2-9A58-44C0-9EF5-26C2406A24FB}" srcOrd="1" destOrd="0" presId="urn:microsoft.com/office/officeart/2005/8/layout/hProcess9"/>
    <dgm:cxn modelId="{6125FEB2-E7C7-4F93-A808-2374A626A28D}" type="presParOf" srcId="{35CA22E2-9A58-44C0-9EF5-26C2406A24FB}" destId="{0EAA3729-EF67-4C3A-922E-096866EC0DBC}" srcOrd="0" destOrd="0" presId="urn:microsoft.com/office/officeart/2005/8/layout/hProcess9"/>
    <dgm:cxn modelId="{B24D477C-90B3-4447-9EC1-848EE2728DE9}" type="presParOf" srcId="{35CA22E2-9A58-44C0-9EF5-26C2406A24FB}" destId="{AF292E22-7B24-42DC-8BF2-D023E66CBBD1}" srcOrd="1" destOrd="0" presId="urn:microsoft.com/office/officeart/2005/8/layout/hProcess9"/>
    <dgm:cxn modelId="{FDA0C858-8622-456D-AAF2-F3685D4BB6CA}" type="presParOf" srcId="{35CA22E2-9A58-44C0-9EF5-26C2406A24FB}" destId="{A09EF179-3E74-4EF1-9DF0-DCF0EDEE00F5}" srcOrd="2" destOrd="0" presId="urn:microsoft.com/office/officeart/2005/8/layout/hProcess9"/>
    <dgm:cxn modelId="{AE16CE29-F5B2-4845-95F0-2884242CECB9}" type="presParOf" srcId="{35CA22E2-9A58-44C0-9EF5-26C2406A24FB}" destId="{E317EF28-9D91-4D04-BC55-B9EDBE4B72D1}" srcOrd="3" destOrd="0" presId="urn:microsoft.com/office/officeart/2005/8/layout/hProcess9"/>
    <dgm:cxn modelId="{DB5CCA54-9B1D-42D2-BEE3-B8E1F02D36BB}" type="presParOf" srcId="{35CA22E2-9A58-44C0-9EF5-26C2406A24FB}" destId="{FDC29836-1BDB-499E-A9D1-EC396C272C68}" srcOrd="4" destOrd="0" presId="urn:microsoft.com/office/officeart/2005/8/layout/hProcess9"/>
    <dgm:cxn modelId="{203F7778-94E8-4E57-A658-E75436EFFB4D}" type="presParOf" srcId="{35CA22E2-9A58-44C0-9EF5-26C2406A24FB}" destId="{E8F79034-2EB0-40CF-A14D-272A437C19FA}" srcOrd="5" destOrd="0" presId="urn:microsoft.com/office/officeart/2005/8/layout/hProcess9"/>
    <dgm:cxn modelId="{2AAE69DB-27BB-44A7-ADBA-7729A6F98053}" type="presParOf" srcId="{35CA22E2-9A58-44C0-9EF5-26C2406A24FB}" destId="{DE187647-FFDD-4B78-836E-69F34F61E45B}"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CA02C486-0639-4323-ADF3-7B6274C12C6F}" type="doc">
      <dgm:prSet loTypeId="urn:microsoft.com/office/officeart/2005/8/layout/hProcess9" loCatId="process" qsTypeId="urn:microsoft.com/office/officeart/2005/8/quickstyle/simple1" qsCatId="simple" csTypeId="urn:microsoft.com/office/officeart/2005/8/colors/accent1_2" csCatId="accent1" phldr="1"/>
      <dgm:spPr/>
    </dgm:pt>
    <dgm:pt modelId="{1CAAAF6E-0B7B-4431-89C7-681E8C077DF1}">
      <dgm:prSet phldrT="[Text]"/>
      <dgm:spPr>
        <a:solidFill>
          <a:srgbClr val="B4FF9F">
            <a:alpha val="10000"/>
          </a:srgbClr>
        </a:solidFill>
      </dgm:spPr>
      <dgm:t>
        <a:bodyPr/>
        <a:lstStyle/>
        <a:p>
          <a:r>
            <a:rPr lang="en-GB" dirty="0" smtClean="0">
              <a:solidFill>
                <a:srgbClr val="004594"/>
              </a:solidFill>
            </a:rPr>
            <a:t>Initiate</a:t>
          </a:r>
          <a:endParaRPr lang="en-GB" dirty="0">
            <a:solidFill>
              <a:srgbClr val="004594"/>
            </a:solidFill>
          </a:endParaRPr>
        </a:p>
      </dgm:t>
    </dgm:pt>
    <dgm:pt modelId="{F732D09D-469A-4DC4-9320-6D79120BE694}" type="parTrans" cxnId="{BDFE8E89-3EDE-4AA2-8D9A-4392145EC857}">
      <dgm:prSet/>
      <dgm:spPr/>
      <dgm:t>
        <a:bodyPr/>
        <a:lstStyle/>
        <a:p>
          <a:endParaRPr lang="en-GB"/>
        </a:p>
      </dgm:t>
    </dgm:pt>
    <dgm:pt modelId="{6FFBD1D3-B5CC-4033-869C-13E6B6CB3C0E}" type="sibTrans" cxnId="{BDFE8E89-3EDE-4AA2-8D9A-4392145EC857}">
      <dgm:prSet/>
      <dgm:spPr/>
      <dgm:t>
        <a:bodyPr/>
        <a:lstStyle/>
        <a:p>
          <a:endParaRPr lang="en-GB"/>
        </a:p>
      </dgm:t>
    </dgm:pt>
    <dgm:pt modelId="{0CFA9FAD-F214-4D58-B39D-974EA2D92928}">
      <dgm:prSet phldrT="[Text]"/>
      <dgm:spPr>
        <a:solidFill>
          <a:srgbClr val="FEB6A0">
            <a:alpha val="10000"/>
          </a:srgbClr>
        </a:solidFill>
      </dgm:spPr>
      <dgm:t>
        <a:bodyPr/>
        <a:lstStyle/>
        <a:p>
          <a:r>
            <a:rPr lang="en-GB" dirty="0" smtClean="0">
              <a:solidFill>
                <a:srgbClr val="004594"/>
              </a:solidFill>
            </a:rPr>
            <a:t>Plan</a:t>
          </a:r>
          <a:endParaRPr lang="en-GB" dirty="0">
            <a:solidFill>
              <a:srgbClr val="004594"/>
            </a:solidFill>
          </a:endParaRPr>
        </a:p>
      </dgm:t>
    </dgm:pt>
    <dgm:pt modelId="{901A0433-296B-4086-9C1A-B8D5FFC7F015}" type="parTrans" cxnId="{624367C5-7836-48F0-96D2-D5898C46B548}">
      <dgm:prSet/>
      <dgm:spPr/>
      <dgm:t>
        <a:bodyPr/>
        <a:lstStyle/>
        <a:p>
          <a:endParaRPr lang="en-GB"/>
        </a:p>
      </dgm:t>
    </dgm:pt>
    <dgm:pt modelId="{7F5CA403-0CE8-4946-9770-A6409D0F07C6}" type="sibTrans" cxnId="{624367C5-7836-48F0-96D2-D5898C46B548}">
      <dgm:prSet/>
      <dgm:spPr/>
      <dgm:t>
        <a:bodyPr/>
        <a:lstStyle/>
        <a:p>
          <a:endParaRPr lang="en-GB"/>
        </a:p>
      </dgm:t>
    </dgm:pt>
    <dgm:pt modelId="{57E2DDE4-25E5-463F-B2C8-EAC78867EDD5}">
      <dgm:prSet phldrT="[Text]"/>
      <dgm:spPr/>
      <dgm:t>
        <a:bodyPr/>
        <a:lstStyle/>
        <a:p>
          <a:r>
            <a:rPr lang="en-GB" dirty="0" smtClean="0">
              <a:solidFill>
                <a:srgbClr val="004594"/>
              </a:solidFill>
            </a:rPr>
            <a:t>Handover &amp; Closeout</a:t>
          </a:r>
          <a:endParaRPr lang="en-GB" dirty="0">
            <a:solidFill>
              <a:srgbClr val="004594"/>
            </a:solidFill>
          </a:endParaRPr>
        </a:p>
      </dgm:t>
    </dgm:pt>
    <dgm:pt modelId="{5651F08B-7ECD-4E75-B7B2-47B1493CBEFE}" type="parTrans" cxnId="{3C6319C6-413C-47C7-8B58-0F7DA4B3F90C}">
      <dgm:prSet/>
      <dgm:spPr/>
      <dgm:t>
        <a:bodyPr/>
        <a:lstStyle/>
        <a:p>
          <a:endParaRPr lang="en-GB"/>
        </a:p>
      </dgm:t>
    </dgm:pt>
    <dgm:pt modelId="{6CFE332E-B4C3-4E90-B691-FDD3DA11CF5D}" type="sibTrans" cxnId="{3C6319C6-413C-47C7-8B58-0F7DA4B3F90C}">
      <dgm:prSet/>
      <dgm:spPr/>
      <dgm:t>
        <a:bodyPr/>
        <a:lstStyle/>
        <a:p>
          <a:endParaRPr lang="en-GB"/>
        </a:p>
      </dgm:t>
    </dgm:pt>
    <dgm:pt modelId="{ABA36000-FE13-41E3-AFFB-599F41BCD786}">
      <dgm:prSet/>
      <dgm:spPr>
        <a:solidFill>
          <a:srgbClr val="FFFF5B">
            <a:alpha val="10000"/>
          </a:srgbClr>
        </a:solidFill>
      </dgm:spPr>
      <dgm:t>
        <a:bodyPr/>
        <a:lstStyle/>
        <a:p>
          <a:r>
            <a:rPr lang="en-GB" dirty="0" smtClean="0">
              <a:solidFill>
                <a:srgbClr val="004594"/>
              </a:solidFill>
            </a:rPr>
            <a:t>Implement</a:t>
          </a:r>
          <a:endParaRPr lang="en-GB" dirty="0">
            <a:solidFill>
              <a:srgbClr val="004594"/>
            </a:solidFill>
          </a:endParaRPr>
        </a:p>
      </dgm:t>
    </dgm:pt>
    <dgm:pt modelId="{D697ED4B-8716-4293-9EF9-9BFEEBCB208B}" type="parTrans" cxnId="{C1498954-50E2-4319-97F7-58169F881E50}">
      <dgm:prSet/>
      <dgm:spPr/>
      <dgm:t>
        <a:bodyPr/>
        <a:lstStyle/>
        <a:p>
          <a:endParaRPr lang="en-GB"/>
        </a:p>
      </dgm:t>
    </dgm:pt>
    <dgm:pt modelId="{73730F51-8061-4B27-8C51-5C31B918DA45}" type="sibTrans" cxnId="{C1498954-50E2-4319-97F7-58169F881E50}">
      <dgm:prSet/>
      <dgm:spPr/>
      <dgm:t>
        <a:bodyPr/>
        <a:lstStyle/>
        <a:p>
          <a:endParaRPr lang="en-GB"/>
        </a:p>
      </dgm:t>
    </dgm:pt>
    <dgm:pt modelId="{6C244AFC-1F1F-4614-81B4-9973609202E0}" type="pres">
      <dgm:prSet presAssocID="{CA02C486-0639-4323-ADF3-7B6274C12C6F}" presName="CompostProcess" presStyleCnt="0">
        <dgm:presLayoutVars>
          <dgm:dir/>
          <dgm:resizeHandles val="exact"/>
        </dgm:presLayoutVars>
      </dgm:prSet>
      <dgm:spPr/>
    </dgm:pt>
    <dgm:pt modelId="{B8F24F77-514A-4496-9E1E-EC445C10B69A}" type="pres">
      <dgm:prSet presAssocID="{CA02C486-0639-4323-ADF3-7B6274C12C6F}" presName="arrow" presStyleLbl="bgShp" presStyleIdx="0" presStyleCnt="1" custScaleX="117647" custLinFactNeighborX="-29" custLinFactNeighborY="388"/>
      <dgm:spPr/>
    </dgm:pt>
    <dgm:pt modelId="{35CA22E2-9A58-44C0-9EF5-26C2406A24FB}" type="pres">
      <dgm:prSet presAssocID="{CA02C486-0639-4323-ADF3-7B6274C12C6F}" presName="linearProcess" presStyleCnt="0"/>
      <dgm:spPr/>
    </dgm:pt>
    <dgm:pt modelId="{0EAA3729-EF67-4C3A-922E-096866EC0DBC}" type="pres">
      <dgm:prSet presAssocID="{1CAAAF6E-0B7B-4431-89C7-681E8C077DF1}" presName="textNode" presStyleLbl="node1" presStyleIdx="0" presStyleCnt="4">
        <dgm:presLayoutVars>
          <dgm:bulletEnabled val="1"/>
        </dgm:presLayoutVars>
      </dgm:prSet>
      <dgm:spPr/>
      <dgm:t>
        <a:bodyPr/>
        <a:lstStyle/>
        <a:p>
          <a:endParaRPr lang="en-GB"/>
        </a:p>
      </dgm:t>
    </dgm:pt>
    <dgm:pt modelId="{AF292E22-7B24-42DC-8BF2-D023E66CBBD1}" type="pres">
      <dgm:prSet presAssocID="{6FFBD1D3-B5CC-4033-869C-13E6B6CB3C0E}" presName="sibTrans" presStyleCnt="0"/>
      <dgm:spPr/>
    </dgm:pt>
    <dgm:pt modelId="{A09EF179-3E74-4EF1-9DF0-DCF0EDEE00F5}" type="pres">
      <dgm:prSet presAssocID="{0CFA9FAD-F214-4D58-B39D-974EA2D92928}" presName="textNode" presStyleLbl="node1" presStyleIdx="1" presStyleCnt="4" custLinFactNeighborX="-10952" custLinFactNeighborY="-3155">
        <dgm:presLayoutVars>
          <dgm:bulletEnabled val="1"/>
        </dgm:presLayoutVars>
      </dgm:prSet>
      <dgm:spPr/>
      <dgm:t>
        <a:bodyPr/>
        <a:lstStyle/>
        <a:p>
          <a:endParaRPr lang="en-GB"/>
        </a:p>
      </dgm:t>
    </dgm:pt>
    <dgm:pt modelId="{E317EF28-9D91-4D04-BC55-B9EDBE4B72D1}" type="pres">
      <dgm:prSet presAssocID="{7F5CA403-0CE8-4946-9770-A6409D0F07C6}" presName="sibTrans" presStyleCnt="0"/>
      <dgm:spPr/>
    </dgm:pt>
    <dgm:pt modelId="{FDC29836-1BDB-499E-A9D1-EC396C272C68}" type="pres">
      <dgm:prSet presAssocID="{ABA36000-FE13-41E3-AFFB-599F41BCD786}" presName="textNode" presStyleLbl="node1" presStyleIdx="2" presStyleCnt="4" custLinFactNeighborX="-21297" custLinFactNeighborY="-1136">
        <dgm:presLayoutVars>
          <dgm:bulletEnabled val="1"/>
        </dgm:presLayoutVars>
      </dgm:prSet>
      <dgm:spPr/>
      <dgm:t>
        <a:bodyPr/>
        <a:lstStyle/>
        <a:p>
          <a:endParaRPr lang="en-GB"/>
        </a:p>
      </dgm:t>
    </dgm:pt>
    <dgm:pt modelId="{E8F79034-2EB0-40CF-A14D-272A437C19FA}" type="pres">
      <dgm:prSet presAssocID="{73730F51-8061-4B27-8C51-5C31B918DA45}" presName="sibTrans" presStyleCnt="0"/>
      <dgm:spPr/>
    </dgm:pt>
    <dgm:pt modelId="{DE187647-FFDD-4B78-836E-69F34F61E45B}" type="pres">
      <dgm:prSet presAssocID="{57E2DDE4-25E5-463F-B2C8-EAC78867EDD5}" presName="textNode" presStyleLbl="node1" presStyleIdx="3" presStyleCnt="4" custLinFactNeighborX="-60345">
        <dgm:presLayoutVars>
          <dgm:bulletEnabled val="1"/>
        </dgm:presLayoutVars>
      </dgm:prSet>
      <dgm:spPr/>
      <dgm:t>
        <a:bodyPr/>
        <a:lstStyle/>
        <a:p>
          <a:endParaRPr lang="en-GB"/>
        </a:p>
      </dgm:t>
    </dgm:pt>
  </dgm:ptLst>
  <dgm:cxnLst>
    <dgm:cxn modelId="{BDFE8E89-3EDE-4AA2-8D9A-4392145EC857}" srcId="{CA02C486-0639-4323-ADF3-7B6274C12C6F}" destId="{1CAAAF6E-0B7B-4431-89C7-681E8C077DF1}" srcOrd="0" destOrd="0" parTransId="{F732D09D-469A-4DC4-9320-6D79120BE694}" sibTransId="{6FFBD1D3-B5CC-4033-869C-13E6B6CB3C0E}"/>
    <dgm:cxn modelId="{A2B5665D-8BF5-4C07-AB3C-36840D48522D}" type="presOf" srcId="{1CAAAF6E-0B7B-4431-89C7-681E8C077DF1}" destId="{0EAA3729-EF67-4C3A-922E-096866EC0DBC}" srcOrd="0" destOrd="0" presId="urn:microsoft.com/office/officeart/2005/8/layout/hProcess9"/>
    <dgm:cxn modelId="{E35FC8AF-5875-4518-81A3-B8D9772C37AA}" type="presOf" srcId="{CA02C486-0639-4323-ADF3-7B6274C12C6F}" destId="{6C244AFC-1F1F-4614-81B4-9973609202E0}" srcOrd="0" destOrd="0" presId="urn:microsoft.com/office/officeart/2005/8/layout/hProcess9"/>
    <dgm:cxn modelId="{C1498954-50E2-4319-97F7-58169F881E50}" srcId="{CA02C486-0639-4323-ADF3-7B6274C12C6F}" destId="{ABA36000-FE13-41E3-AFFB-599F41BCD786}" srcOrd="2" destOrd="0" parTransId="{D697ED4B-8716-4293-9EF9-9BFEEBCB208B}" sibTransId="{73730F51-8061-4B27-8C51-5C31B918DA45}"/>
    <dgm:cxn modelId="{078ADCB4-096A-4695-ADF9-810B13946FE8}" type="presOf" srcId="{0CFA9FAD-F214-4D58-B39D-974EA2D92928}" destId="{A09EF179-3E74-4EF1-9DF0-DCF0EDEE00F5}" srcOrd="0" destOrd="0" presId="urn:microsoft.com/office/officeart/2005/8/layout/hProcess9"/>
    <dgm:cxn modelId="{3C6319C6-413C-47C7-8B58-0F7DA4B3F90C}" srcId="{CA02C486-0639-4323-ADF3-7B6274C12C6F}" destId="{57E2DDE4-25E5-463F-B2C8-EAC78867EDD5}" srcOrd="3" destOrd="0" parTransId="{5651F08B-7ECD-4E75-B7B2-47B1493CBEFE}" sibTransId="{6CFE332E-B4C3-4E90-B691-FDD3DA11CF5D}"/>
    <dgm:cxn modelId="{624367C5-7836-48F0-96D2-D5898C46B548}" srcId="{CA02C486-0639-4323-ADF3-7B6274C12C6F}" destId="{0CFA9FAD-F214-4D58-B39D-974EA2D92928}" srcOrd="1" destOrd="0" parTransId="{901A0433-296B-4086-9C1A-B8D5FFC7F015}" sibTransId="{7F5CA403-0CE8-4946-9770-A6409D0F07C6}"/>
    <dgm:cxn modelId="{2160AAAB-DB1C-4702-BF7C-6BB55E32DEE4}" type="presOf" srcId="{57E2DDE4-25E5-463F-B2C8-EAC78867EDD5}" destId="{DE187647-FFDD-4B78-836E-69F34F61E45B}" srcOrd="0" destOrd="0" presId="urn:microsoft.com/office/officeart/2005/8/layout/hProcess9"/>
    <dgm:cxn modelId="{087739AB-BFDB-4CC3-B65A-722EB81EC57D}" type="presOf" srcId="{ABA36000-FE13-41E3-AFFB-599F41BCD786}" destId="{FDC29836-1BDB-499E-A9D1-EC396C272C68}" srcOrd="0" destOrd="0" presId="urn:microsoft.com/office/officeart/2005/8/layout/hProcess9"/>
    <dgm:cxn modelId="{4D7C5B18-2B11-489D-B9AC-D93E0FF6E5AC}" type="presParOf" srcId="{6C244AFC-1F1F-4614-81B4-9973609202E0}" destId="{B8F24F77-514A-4496-9E1E-EC445C10B69A}" srcOrd="0" destOrd="0" presId="urn:microsoft.com/office/officeart/2005/8/layout/hProcess9"/>
    <dgm:cxn modelId="{82CE5770-A56E-4931-99C5-02AAE9DB5E82}" type="presParOf" srcId="{6C244AFC-1F1F-4614-81B4-9973609202E0}" destId="{35CA22E2-9A58-44C0-9EF5-26C2406A24FB}" srcOrd="1" destOrd="0" presId="urn:microsoft.com/office/officeart/2005/8/layout/hProcess9"/>
    <dgm:cxn modelId="{43F9FF24-5F21-4887-9FDA-61482231EED9}" type="presParOf" srcId="{35CA22E2-9A58-44C0-9EF5-26C2406A24FB}" destId="{0EAA3729-EF67-4C3A-922E-096866EC0DBC}" srcOrd="0" destOrd="0" presId="urn:microsoft.com/office/officeart/2005/8/layout/hProcess9"/>
    <dgm:cxn modelId="{C18CDC8D-17CC-43E9-9A06-85E90C284821}" type="presParOf" srcId="{35CA22E2-9A58-44C0-9EF5-26C2406A24FB}" destId="{AF292E22-7B24-42DC-8BF2-D023E66CBBD1}" srcOrd="1" destOrd="0" presId="urn:microsoft.com/office/officeart/2005/8/layout/hProcess9"/>
    <dgm:cxn modelId="{DFC568C1-5BB3-4619-ABA3-34C4BB12E7B3}" type="presParOf" srcId="{35CA22E2-9A58-44C0-9EF5-26C2406A24FB}" destId="{A09EF179-3E74-4EF1-9DF0-DCF0EDEE00F5}" srcOrd="2" destOrd="0" presId="urn:microsoft.com/office/officeart/2005/8/layout/hProcess9"/>
    <dgm:cxn modelId="{FBA2F75E-4FE5-4BAB-B19C-0494D0BEE41B}" type="presParOf" srcId="{35CA22E2-9A58-44C0-9EF5-26C2406A24FB}" destId="{E317EF28-9D91-4D04-BC55-B9EDBE4B72D1}" srcOrd="3" destOrd="0" presId="urn:microsoft.com/office/officeart/2005/8/layout/hProcess9"/>
    <dgm:cxn modelId="{24548469-5D1A-4393-9C29-98B3763BBD22}" type="presParOf" srcId="{35CA22E2-9A58-44C0-9EF5-26C2406A24FB}" destId="{FDC29836-1BDB-499E-A9D1-EC396C272C68}" srcOrd="4" destOrd="0" presId="urn:microsoft.com/office/officeart/2005/8/layout/hProcess9"/>
    <dgm:cxn modelId="{4416384C-85A6-4DF4-B908-E708644DE763}" type="presParOf" srcId="{35CA22E2-9A58-44C0-9EF5-26C2406A24FB}" destId="{E8F79034-2EB0-40CF-A14D-272A437C19FA}" srcOrd="5" destOrd="0" presId="urn:microsoft.com/office/officeart/2005/8/layout/hProcess9"/>
    <dgm:cxn modelId="{9896B710-2697-4C71-AC25-DA12902B358B}" type="presParOf" srcId="{35CA22E2-9A58-44C0-9EF5-26C2406A24FB}" destId="{DE187647-FFDD-4B78-836E-69F34F61E45B}"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E2EE20B-8636-C447-A6D8-FAE829E0A01B}" type="doc">
      <dgm:prSet loTypeId="urn:microsoft.com/office/officeart/2005/8/layout/radial2" loCatId="" qsTypeId="urn:microsoft.com/office/officeart/2005/8/quickstyle/simple4" qsCatId="simple" csTypeId="urn:microsoft.com/office/officeart/2005/8/colors/colorful4" csCatId="colorful" phldr="1"/>
      <dgm:spPr/>
      <dgm:t>
        <a:bodyPr/>
        <a:lstStyle/>
        <a:p>
          <a:endParaRPr lang="en-US"/>
        </a:p>
      </dgm:t>
    </dgm:pt>
    <dgm:pt modelId="{58E201C4-FBE6-7844-8754-79FC8F9FE13D}">
      <dgm:prSet phldrT="[Text]"/>
      <dgm:spPr>
        <a:solidFill>
          <a:schemeClr val="accent2"/>
        </a:solidFill>
      </dgm:spPr>
      <dgm:t>
        <a:bodyPr/>
        <a:lstStyle/>
        <a:p>
          <a:r>
            <a:rPr lang="en-US" dirty="0" smtClean="0"/>
            <a:t>Identify</a:t>
          </a:r>
          <a:r>
            <a:rPr lang="en-US" baseline="0" dirty="0" smtClean="0"/>
            <a:t> future business opportunities</a:t>
          </a:r>
          <a:endParaRPr lang="en-US" dirty="0"/>
        </a:p>
      </dgm:t>
    </dgm:pt>
    <dgm:pt modelId="{EAFB1A17-C80B-7345-98E1-8A3C2627B266}" type="parTrans" cxnId="{96F5E9AC-D0AB-134B-BFF6-2F509ED15997}">
      <dgm:prSet/>
      <dgm:spPr/>
      <dgm:t>
        <a:bodyPr/>
        <a:lstStyle/>
        <a:p>
          <a:endParaRPr lang="en-US"/>
        </a:p>
      </dgm:t>
    </dgm:pt>
    <dgm:pt modelId="{96CFEA0A-E18F-FB45-A252-F5AC5BD51F69}" type="sibTrans" cxnId="{96F5E9AC-D0AB-134B-BFF6-2F509ED15997}">
      <dgm:prSet/>
      <dgm:spPr/>
      <dgm:t>
        <a:bodyPr/>
        <a:lstStyle/>
        <a:p>
          <a:endParaRPr lang="en-US"/>
        </a:p>
      </dgm:t>
    </dgm:pt>
    <dgm:pt modelId="{C6EC15BA-7E74-CE45-8BBA-BAE93EFE3956}">
      <dgm:prSet phldrT="[Text]"/>
      <dgm:spPr/>
      <dgm:t>
        <a:bodyPr/>
        <a:lstStyle/>
        <a:p>
          <a:r>
            <a:rPr lang="en-US" dirty="0" smtClean="0"/>
            <a:t>Innovative</a:t>
          </a:r>
          <a:r>
            <a:rPr lang="en-US" baseline="0" dirty="0" smtClean="0"/>
            <a:t> technologies to increase efficiency</a:t>
          </a:r>
          <a:endParaRPr lang="en-US" dirty="0"/>
        </a:p>
      </dgm:t>
    </dgm:pt>
    <dgm:pt modelId="{8852B3C9-292C-664D-91BB-BDE210AA2D6F}" type="parTrans" cxnId="{6DD845B5-C099-B244-A006-5C80EF7B88FC}">
      <dgm:prSet/>
      <dgm:spPr/>
      <dgm:t>
        <a:bodyPr/>
        <a:lstStyle/>
        <a:p>
          <a:endParaRPr lang="en-US"/>
        </a:p>
      </dgm:t>
    </dgm:pt>
    <dgm:pt modelId="{8B2C0494-B1BB-9E44-B090-41374D357906}" type="sibTrans" cxnId="{6DD845B5-C099-B244-A006-5C80EF7B88FC}">
      <dgm:prSet/>
      <dgm:spPr/>
      <dgm:t>
        <a:bodyPr/>
        <a:lstStyle/>
        <a:p>
          <a:endParaRPr lang="en-US"/>
        </a:p>
      </dgm:t>
    </dgm:pt>
    <dgm:pt modelId="{40B8704B-A712-2744-A034-F5281C6A14C7}">
      <dgm:prSet phldrT="[Text]"/>
      <dgm:spPr/>
      <dgm:t>
        <a:bodyPr/>
        <a:lstStyle/>
        <a:p>
          <a:r>
            <a:rPr lang="en-US" dirty="0" smtClean="0"/>
            <a:t>Reduce waste and</a:t>
          </a:r>
          <a:r>
            <a:rPr lang="en-US" baseline="0" dirty="0" smtClean="0"/>
            <a:t> emissions through sustainable project management practices</a:t>
          </a:r>
          <a:endParaRPr lang="en-US" dirty="0"/>
        </a:p>
      </dgm:t>
    </dgm:pt>
    <dgm:pt modelId="{75A7D454-5AB4-644C-B6FD-59EDC1BEFE7E}" type="parTrans" cxnId="{67353670-E442-A44E-B034-D800E1F90DFB}">
      <dgm:prSet/>
      <dgm:spPr/>
      <dgm:t>
        <a:bodyPr/>
        <a:lstStyle/>
        <a:p>
          <a:endParaRPr lang="en-US"/>
        </a:p>
      </dgm:t>
    </dgm:pt>
    <dgm:pt modelId="{06A15754-F6F1-EE4F-ADE3-4514BD975EA5}" type="sibTrans" cxnId="{67353670-E442-A44E-B034-D800E1F90DFB}">
      <dgm:prSet/>
      <dgm:spPr/>
      <dgm:t>
        <a:bodyPr/>
        <a:lstStyle/>
        <a:p>
          <a:endParaRPr lang="en-US"/>
        </a:p>
      </dgm:t>
    </dgm:pt>
    <dgm:pt modelId="{E9034E3C-45BF-0944-8062-77279606C328}">
      <dgm:prSet phldrT="[Text]"/>
      <dgm:spPr>
        <a:solidFill>
          <a:schemeClr val="accent4">
            <a:lumMod val="75000"/>
          </a:schemeClr>
        </a:solidFill>
      </dgm:spPr>
      <dgm:t>
        <a:bodyPr/>
        <a:lstStyle/>
        <a:p>
          <a:r>
            <a:rPr lang="en-US" dirty="0" smtClean="0"/>
            <a:t>Enhancing the value of</a:t>
          </a:r>
        </a:p>
        <a:p>
          <a:r>
            <a:rPr lang="en-US" dirty="0" smtClean="0"/>
            <a:t>corporate sustainability</a:t>
          </a:r>
          <a:endParaRPr lang="en-US" dirty="0"/>
        </a:p>
      </dgm:t>
    </dgm:pt>
    <dgm:pt modelId="{5F3F2B03-AE70-5644-862A-47BCB228012A}" type="parTrans" cxnId="{6C270387-4466-C14B-9F54-C9EAF1A9F3C6}">
      <dgm:prSet/>
      <dgm:spPr/>
      <dgm:t>
        <a:bodyPr/>
        <a:lstStyle/>
        <a:p>
          <a:endParaRPr lang="en-US"/>
        </a:p>
      </dgm:t>
    </dgm:pt>
    <dgm:pt modelId="{1C39C01F-3E86-7149-9F9F-8F5266D4446F}" type="sibTrans" cxnId="{6C270387-4466-C14B-9F54-C9EAF1A9F3C6}">
      <dgm:prSet/>
      <dgm:spPr/>
      <dgm:t>
        <a:bodyPr/>
        <a:lstStyle/>
        <a:p>
          <a:endParaRPr lang="en-US"/>
        </a:p>
      </dgm:t>
    </dgm:pt>
    <dgm:pt modelId="{74A44721-D3C7-1D44-B388-7CF120B617FC}">
      <dgm:prSet phldrT="[Text]" custT="1"/>
      <dgm:spPr/>
      <dgm:t>
        <a:bodyPr/>
        <a:lstStyle/>
        <a:p>
          <a:pPr marL="57150" lvl="1" indent="0" algn="l" defTabSz="355600">
            <a:lnSpc>
              <a:spcPct val="90000"/>
            </a:lnSpc>
            <a:spcBef>
              <a:spcPct val="0"/>
            </a:spcBef>
            <a:spcAft>
              <a:spcPct val="15000"/>
            </a:spcAft>
            <a:buNone/>
          </a:pPr>
          <a:r>
            <a:rPr lang="en-US" sz="900" dirty="0" smtClean="0"/>
            <a:t> Younger generations value</a:t>
          </a:r>
          <a:r>
            <a:rPr lang="en-US" sz="900" baseline="0" dirty="0" smtClean="0"/>
            <a:t> </a:t>
          </a:r>
          <a:r>
            <a:rPr lang="en-US" sz="900" dirty="0" smtClean="0"/>
            <a:t>responsible and inclusive business practices, and sustainability performance is emerging</a:t>
          </a:r>
          <a:r>
            <a:rPr lang="en-US" sz="900" baseline="0" dirty="0" smtClean="0"/>
            <a:t> </a:t>
          </a:r>
          <a:r>
            <a:rPr lang="en-US" sz="900" dirty="0" smtClean="0"/>
            <a:t>as an important factor in the ‘war for talent’.</a:t>
          </a:r>
        </a:p>
      </dgm:t>
    </dgm:pt>
    <dgm:pt modelId="{382954A4-2BE5-A84F-B1DE-272CE51406C1}" type="parTrans" cxnId="{A565C2A0-F8B4-7E45-B959-2CCEB74EDBBF}">
      <dgm:prSet/>
      <dgm:spPr/>
      <dgm:t>
        <a:bodyPr/>
        <a:lstStyle/>
        <a:p>
          <a:endParaRPr lang="en-US"/>
        </a:p>
      </dgm:t>
    </dgm:pt>
    <dgm:pt modelId="{433F6DA7-FABC-0543-B4CC-28339C178399}" type="sibTrans" cxnId="{A565C2A0-F8B4-7E45-B959-2CCEB74EDBBF}">
      <dgm:prSet/>
      <dgm:spPr/>
      <dgm:t>
        <a:bodyPr/>
        <a:lstStyle/>
        <a:p>
          <a:endParaRPr lang="en-US"/>
        </a:p>
      </dgm:t>
    </dgm:pt>
    <dgm:pt modelId="{D673EA2A-B075-B447-AFA4-25F667B9C79C}">
      <dgm:prSet phldrT="[Text]" custT="1"/>
      <dgm:spPr/>
      <dgm:t>
        <a:bodyPr/>
        <a:lstStyle/>
        <a:p>
          <a:pPr marL="57150" lvl="1" indent="0" algn="l" defTabSz="355600">
            <a:lnSpc>
              <a:spcPct val="90000"/>
            </a:lnSpc>
            <a:spcBef>
              <a:spcPct val="0"/>
            </a:spcBef>
            <a:spcAft>
              <a:spcPct val="15000"/>
            </a:spcAft>
            <a:buNone/>
          </a:pPr>
          <a:r>
            <a:rPr lang="en-US" sz="900" dirty="0" smtClean="0"/>
            <a:t> Around the world, consumers are increasingly</a:t>
          </a:r>
          <a:r>
            <a:rPr lang="en-US" sz="900" baseline="0" dirty="0" smtClean="0"/>
            <a:t> </a:t>
          </a:r>
          <a:r>
            <a:rPr lang="en-US" sz="900" dirty="0" smtClean="0"/>
            <a:t>basing their purchasing decisions on their</a:t>
          </a:r>
          <a:r>
            <a:rPr lang="en-US" sz="900" baseline="0" dirty="0" smtClean="0"/>
            <a:t> </a:t>
          </a:r>
          <a:r>
            <a:rPr lang="en-US" sz="900" dirty="0" smtClean="0"/>
            <a:t>perception of a company’s sustainability</a:t>
          </a:r>
        </a:p>
        <a:p>
          <a:pPr marL="57150" lvl="1" indent="0" algn="l" defTabSz="355600">
            <a:lnSpc>
              <a:spcPct val="90000"/>
            </a:lnSpc>
            <a:spcBef>
              <a:spcPct val="0"/>
            </a:spcBef>
            <a:spcAft>
              <a:spcPct val="15000"/>
            </a:spcAft>
            <a:buNone/>
          </a:pPr>
          <a:r>
            <a:rPr lang="en-US" sz="900" dirty="0" smtClean="0"/>
            <a:t>performance, and the SDGs may further</a:t>
          </a:r>
        </a:p>
        <a:p>
          <a:pPr marL="57150" lvl="1" indent="0" algn="l" defTabSz="355600">
            <a:lnSpc>
              <a:spcPct val="90000"/>
            </a:lnSpc>
            <a:spcBef>
              <a:spcPct val="0"/>
            </a:spcBef>
            <a:spcAft>
              <a:spcPct val="15000"/>
            </a:spcAft>
            <a:buNone/>
          </a:pPr>
          <a:r>
            <a:rPr lang="en-US" sz="900" dirty="0" smtClean="0"/>
            <a:t>strengthen this trend.</a:t>
          </a:r>
          <a:endParaRPr lang="en-US" sz="900" dirty="0"/>
        </a:p>
      </dgm:t>
    </dgm:pt>
    <dgm:pt modelId="{9C91D1D1-BEC7-1D4D-8B05-911A37F186ED}" type="parTrans" cxnId="{2C695991-DA48-D541-B0E2-97E7F5B6652D}">
      <dgm:prSet/>
      <dgm:spPr/>
      <dgm:t>
        <a:bodyPr/>
        <a:lstStyle/>
        <a:p>
          <a:endParaRPr lang="en-US"/>
        </a:p>
      </dgm:t>
    </dgm:pt>
    <dgm:pt modelId="{C0926BDD-8351-2D4E-8BE3-054782E2FF1B}" type="sibTrans" cxnId="{2C695991-DA48-D541-B0E2-97E7F5B6652D}">
      <dgm:prSet/>
      <dgm:spPr/>
      <dgm:t>
        <a:bodyPr/>
        <a:lstStyle/>
        <a:p>
          <a:endParaRPr lang="en-US"/>
        </a:p>
      </dgm:t>
    </dgm:pt>
    <dgm:pt modelId="{8555A265-7642-5F4B-97A7-4D9D09F6040F}">
      <dgm:prSet phldrT="[Text]"/>
      <dgm:spPr/>
      <dgm:t>
        <a:bodyPr/>
        <a:lstStyle/>
        <a:p>
          <a:r>
            <a:rPr lang="en-US" dirty="0" smtClean="0"/>
            <a:t>Strengthening stakeholder relations and</a:t>
          </a:r>
        </a:p>
        <a:p>
          <a:r>
            <a:rPr lang="en-US" dirty="0" smtClean="0"/>
            <a:t>keeping pace with policy developments</a:t>
          </a:r>
          <a:endParaRPr lang="en-US" dirty="0"/>
        </a:p>
      </dgm:t>
    </dgm:pt>
    <dgm:pt modelId="{8DE09E18-251D-7E48-A8B4-29D3D6DFF6F9}" type="parTrans" cxnId="{34EB568A-4C7A-4340-86F8-BD7219BD3830}">
      <dgm:prSet/>
      <dgm:spPr/>
      <dgm:t>
        <a:bodyPr/>
        <a:lstStyle/>
        <a:p>
          <a:endParaRPr lang="en-US"/>
        </a:p>
      </dgm:t>
    </dgm:pt>
    <dgm:pt modelId="{3438EBD5-9F47-5646-8310-DFFD55EFC47C}" type="sibTrans" cxnId="{34EB568A-4C7A-4340-86F8-BD7219BD3830}">
      <dgm:prSet/>
      <dgm:spPr/>
      <dgm:t>
        <a:bodyPr/>
        <a:lstStyle/>
        <a:p>
          <a:endParaRPr lang="en-US"/>
        </a:p>
      </dgm:t>
    </dgm:pt>
    <dgm:pt modelId="{0DAB0541-2F59-CB4C-AF6A-F6DA05810CE8}">
      <dgm:prSet phldrT="[Text]"/>
      <dgm:spPr/>
      <dgm:t>
        <a:bodyPr/>
        <a:lstStyle/>
        <a:p>
          <a:pPr marL="57150" lvl="1" indent="0" algn="l" defTabSz="444500">
            <a:lnSpc>
              <a:spcPct val="90000"/>
            </a:lnSpc>
            <a:spcBef>
              <a:spcPct val="0"/>
            </a:spcBef>
            <a:spcAft>
              <a:spcPct val="15000"/>
            </a:spcAft>
            <a:buNone/>
          </a:pPr>
          <a:r>
            <a:rPr lang="en-US" dirty="0" smtClean="0"/>
            <a:t> Improve trust among stakeholders;</a:t>
          </a:r>
          <a:endParaRPr lang="en-US" dirty="0"/>
        </a:p>
      </dgm:t>
    </dgm:pt>
    <dgm:pt modelId="{B4EA8C90-E0DF-154F-A455-CEAA5950AB5B}" type="parTrans" cxnId="{1FDFE91B-8B58-EA45-AA16-0934F2E8F5DC}">
      <dgm:prSet/>
      <dgm:spPr/>
      <dgm:t>
        <a:bodyPr/>
        <a:lstStyle/>
        <a:p>
          <a:endParaRPr lang="en-US"/>
        </a:p>
      </dgm:t>
    </dgm:pt>
    <dgm:pt modelId="{DE278D82-104A-D349-9A41-0089C9C94F54}" type="sibTrans" cxnId="{1FDFE91B-8B58-EA45-AA16-0934F2E8F5DC}">
      <dgm:prSet/>
      <dgm:spPr/>
      <dgm:t>
        <a:bodyPr/>
        <a:lstStyle/>
        <a:p>
          <a:endParaRPr lang="en-US"/>
        </a:p>
      </dgm:t>
    </dgm:pt>
    <dgm:pt modelId="{33B24703-9ED9-E441-AF4E-95C158A43C86}">
      <dgm:prSet phldrT="[Text]" custT="1"/>
      <dgm:spPr/>
      <dgm:t>
        <a:bodyPr/>
        <a:lstStyle/>
        <a:p>
          <a:pPr marL="57150" marR="0" lvl="1" indent="-57150" algn="l" defTabSz="355600" rtl="0" eaLnBrk="1" fontAlgn="auto" latinLnBrk="0" hangingPunct="1">
            <a:lnSpc>
              <a:spcPct val="90000"/>
            </a:lnSpc>
            <a:spcBef>
              <a:spcPct val="0"/>
            </a:spcBef>
            <a:spcAft>
              <a:spcPct val="15000"/>
            </a:spcAft>
            <a:buClrTx/>
            <a:buSzTx/>
            <a:buFontTx/>
            <a:buNone/>
            <a:tabLst/>
            <a:defRPr/>
          </a:pPr>
          <a:endParaRPr lang="en-US" sz="900" dirty="0"/>
        </a:p>
      </dgm:t>
    </dgm:pt>
    <dgm:pt modelId="{4BD070ED-5131-E240-89DF-43A87C69B3B7}" type="parTrans" cxnId="{67859755-CE05-9D45-9450-25BC5F2EC418}">
      <dgm:prSet/>
      <dgm:spPr/>
      <dgm:t>
        <a:bodyPr/>
        <a:lstStyle/>
        <a:p>
          <a:endParaRPr lang="en-US"/>
        </a:p>
      </dgm:t>
    </dgm:pt>
    <dgm:pt modelId="{74E9F93A-B61A-D447-B5D8-253D4420F6AB}" type="sibTrans" cxnId="{67859755-CE05-9D45-9450-25BC5F2EC418}">
      <dgm:prSet/>
      <dgm:spPr/>
      <dgm:t>
        <a:bodyPr/>
        <a:lstStyle/>
        <a:p>
          <a:endParaRPr lang="en-US"/>
        </a:p>
      </dgm:t>
    </dgm:pt>
    <dgm:pt modelId="{B14F3903-4645-964F-800F-9FC05BCD7288}">
      <dgm:prSet phldrT="[Text]"/>
      <dgm:spPr/>
      <dgm:t>
        <a:bodyPr/>
        <a:lstStyle/>
        <a:p>
          <a:pPr marL="57150" lvl="1" indent="0" algn="l" defTabSz="444500">
            <a:lnSpc>
              <a:spcPct val="90000"/>
            </a:lnSpc>
            <a:spcBef>
              <a:spcPct val="0"/>
            </a:spcBef>
            <a:spcAft>
              <a:spcPct val="15000"/>
            </a:spcAft>
            <a:buNone/>
          </a:pPr>
          <a:r>
            <a:rPr lang="en-US" dirty="0" smtClean="0"/>
            <a:t> Strengthen their license to operate;</a:t>
          </a:r>
          <a:endParaRPr lang="en-US" dirty="0"/>
        </a:p>
      </dgm:t>
    </dgm:pt>
    <dgm:pt modelId="{EA4A21C3-29AD-C743-AC62-B40C5C4DEE46}" type="parTrans" cxnId="{5A5953A4-A746-6F4C-85A1-CF5EF2DE425B}">
      <dgm:prSet/>
      <dgm:spPr/>
      <dgm:t>
        <a:bodyPr/>
        <a:lstStyle/>
        <a:p>
          <a:endParaRPr lang="en-US"/>
        </a:p>
      </dgm:t>
    </dgm:pt>
    <dgm:pt modelId="{0DE567D4-782A-A841-A04F-9E5D6B6DBB5B}" type="sibTrans" cxnId="{5A5953A4-A746-6F4C-85A1-CF5EF2DE425B}">
      <dgm:prSet/>
      <dgm:spPr/>
      <dgm:t>
        <a:bodyPr/>
        <a:lstStyle/>
        <a:p>
          <a:endParaRPr lang="en-US"/>
        </a:p>
      </dgm:t>
    </dgm:pt>
    <dgm:pt modelId="{0EC8B1FD-8597-5147-BCC9-E55153FF227E}">
      <dgm:prSet phldrT="[Text]"/>
      <dgm:spPr/>
      <dgm:t>
        <a:bodyPr/>
        <a:lstStyle/>
        <a:p>
          <a:pPr marL="57150" lvl="1" indent="0" algn="l" defTabSz="444500">
            <a:lnSpc>
              <a:spcPct val="90000"/>
            </a:lnSpc>
            <a:spcBef>
              <a:spcPct val="0"/>
            </a:spcBef>
            <a:spcAft>
              <a:spcPct val="15000"/>
            </a:spcAft>
            <a:buNone/>
          </a:pPr>
          <a:r>
            <a:rPr lang="en-US" dirty="0" smtClean="0"/>
            <a:t> Reduce legal, reputational and other</a:t>
          </a:r>
        </a:p>
        <a:p>
          <a:pPr marL="57150" lvl="1" indent="0" algn="l" defTabSz="444500">
            <a:lnSpc>
              <a:spcPct val="90000"/>
            </a:lnSpc>
            <a:spcBef>
              <a:spcPct val="0"/>
            </a:spcBef>
            <a:spcAft>
              <a:spcPct val="15000"/>
            </a:spcAft>
            <a:buNone/>
          </a:pPr>
          <a:r>
            <a:rPr lang="en-US" dirty="0" smtClean="0"/>
            <a:t>business risks;</a:t>
          </a:r>
          <a:endParaRPr lang="en-US" dirty="0"/>
        </a:p>
      </dgm:t>
    </dgm:pt>
    <dgm:pt modelId="{76707CF6-97EA-6B40-90EC-701182F0A92C}" type="parTrans" cxnId="{9834ECDC-F1E7-1E43-8149-FA75ACD9E0FA}">
      <dgm:prSet/>
      <dgm:spPr/>
      <dgm:t>
        <a:bodyPr/>
        <a:lstStyle/>
        <a:p>
          <a:endParaRPr lang="en-US"/>
        </a:p>
      </dgm:t>
    </dgm:pt>
    <dgm:pt modelId="{4FFD019B-F5AB-3345-BED4-9097505EE6EB}" type="sibTrans" cxnId="{9834ECDC-F1E7-1E43-8149-FA75ACD9E0FA}">
      <dgm:prSet/>
      <dgm:spPr/>
      <dgm:t>
        <a:bodyPr/>
        <a:lstStyle/>
        <a:p>
          <a:endParaRPr lang="en-US"/>
        </a:p>
      </dgm:t>
    </dgm:pt>
    <dgm:pt modelId="{46789436-E735-854C-91FF-6D9B0E79FE2B}">
      <dgm:prSet phldrT="[Text]"/>
      <dgm:spPr/>
      <dgm:t>
        <a:bodyPr/>
        <a:lstStyle/>
        <a:p>
          <a:pPr marL="57150" lvl="1" indent="0" algn="l" defTabSz="444500">
            <a:lnSpc>
              <a:spcPct val="90000"/>
            </a:lnSpc>
            <a:spcBef>
              <a:spcPct val="0"/>
            </a:spcBef>
            <a:spcAft>
              <a:spcPct val="15000"/>
            </a:spcAft>
            <a:buNone/>
          </a:pPr>
          <a:r>
            <a:rPr lang="en-US" dirty="0" smtClean="0"/>
            <a:t> Build resilience to costs or</a:t>
          </a:r>
          <a:r>
            <a:rPr lang="en-US" baseline="0" dirty="0" smtClean="0"/>
            <a:t> </a:t>
          </a:r>
          <a:r>
            <a:rPr lang="en-US" dirty="0" smtClean="0"/>
            <a:t>requirements imposed</a:t>
          </a:r>
          <a:r>
            <a:rPr lang="en-US" baseline="0" dirty="0" smtClean="0"/>
            <a:t> </a:t>
          </a:r>
          <a:r>
            <a:rPr lang="en-US" dirty="0" smtClean="0"/>
            <a:t>by future legislation.</a:t>
          </a:r>
          <a:endParaRPr lang="en-US" dirty="0"/>
        </a:p>
      </dgm:t>
    </dgm:pt>
    <dgm:pt modelId="{8DE68601-1924-D54B-A9F8-C647E63184EA}" type="parTrans" cxnId="{9CEF2182-BA3A-7049-8DE1-615E25E946E0}">
      <dgm:prSet/>
      <dgm:spPr/>
      <dgm:t>
        <a:bodyPr/>
        <a:lstStyle/>
        <a:p>
          <a:endParaRPr lang="en-US"/>
        </a:p>
      </dgm:t>
    </dgm:pt>
    <dgm:pt modelId="{99C9E4A0-496E-4E40-AE4B-898902D2E0C1}" type="sibTrans" cxnId="{9CEF2182-BA3A-7049-8DE1-615E25E946E0}">
      <dgm:prSet/>
      <dgm:spPr/>
      <dgm:t>
        <a:bodyPr/>
        <a:lstStyle/>
        <a:p>
          <a:endParaRPr lang="en-US"/>
        </a:p>
      </dgm:t>
    </dgm:pt>
    <dgm:pt modelId="{E6DA248D-EE65-3C4F-8D0D-A32F4670A1B4}" type="pres">
      <dgm:prSet presAssocID="{2E2EE20B-8636-C447-A6D8-FAE829E0A01B}" presName="composite" presStyleCnt="0">
        <dgm:presLayoutVars>
          <dgm:chMax val="5"/>
          <dgm:dir/>
          <dgm:animLvl val="ctr"/>
          <dgm:resizeHandles val="exact"/>
        </dgm:presLayoutVars>
      </dgm:prSet>
      <dgm:spPr/>
      <dgm:t>
        <a:bodyPr/>
        <a:lstStyle/>
        <a:p>
          <a:endParaRPr lang="en-US"/>
        </a:p>
      </dgm:t>
    </dgm:pt>
    <dgm:pt modelId="{AB16148F-4D8A-EE43-B7A8-3C9C442A96C9}" type="pres">
      <dgm:prSet presAssocID="{2E2EE20B-8636-C447-A6D8-FAE829E0A01B}" presName="cycle" presStyleCnt="0"/>
      <dgm:spPr/>
    </dgm:pt>
    <dgm:pt modelId="{CAC2F63A-339F-9648-B48A-99289578F5FE}" type="pres">
      <dgm:prSet presAssocID="{2E2EE20B-8636-C447-A6D8-FAE829E0A01B}" presName="centerShape" presStyleCnt="0"/>
      <dgm:spPr/>
    </dgm:pt>
    <dgm:pt modelId="{8DD27A4E-5E96-804E-839C-BEF26EE2593A}" type="pres">
      <dgm:prSet presAssocID="{2E2EE20B-8636-C447-A6D8-FAE829E0A01B}" presName="connSite" presStyleLbl="node1" presStyleIdx="0" presStyleCnt="4"/>
      <dgm:spPr/>
    </dgm:pt>
    <dgm:pt modelId="{EDAB12B8-2AF4-C848-8DEE-D137A694169A}" type="pres">
      <dgm:prSet presAssocID="{2E2EE20B-8636-C447-A6D8-FAE829E0A01B}" presName="visible" presStyleLbl="node1" presStyleIdx="0" presStyleCnt="4"/>
      <dgm:spPr>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dgm:spPr>
    </dgm:pt>
    <dgm:pt modelId="{7E303A31-C063-C844-8424-B0574F1CDF88}" type="pres">
      <dgm:prSet presAssocID="{EAFB1A17-C80B-7345-98E1-8A3C2627B266}" presName="Name25" presStyleLbl="parChTrans1D1" presStyleIdx="0" presStyleCnt="3"/>
      <dgm:spPr/>
      <dgm:t>
        <a:bodyPr/>
        <a:lstStyle/>
        <a:p>
          <a:endParaRPr lang="en-US"/>
        </a:p>
      </dgm:t>
    </dgm:pt>
    <dgm:pt modelId="{15D75E4D-2408-DA4D-B171-38227056B4BE}" type="pres">
      <dgm:prSet presAssocID="{58E201C4-FBE6-7844-8754-79FC8F9FE13D}" presName="node" presStyleCnt="0"/>
      <dgm:spPr/>
    </dgm:pt>
    <dgm:pt modelId="{AFD3FD68-D644-4341-B95E-A5B4428170C5}" type="pres">
      <dgm:prSet presAssocID="{58E201C4-FBE6-7844-8754-79FC8F9FE13D}" presName="parentNode" presStyleLbl="node1" presStyleIdx="1" presStyleCnt="4" custScaleX="98210">
        <dgm:presLayoutVars>
          <dgm:chMax val="1"/>
          <dgm:bulletEnabled val="1"/>
        </dgm:presLayoutVars>
      </dgm:prSet>
      <dgm:spPr/>
      <dgm:t>
        <a:bodyPr/>
        <a:lstStyle/>
        <a:p>
          <a:endParaRPr lang="en-US"/>
        </a:p>
      </dgm:t>
    </dgm:pt>
    <dgm:pt modelId="{692485DA-4B78-E24F-8602-ADA4AAD938A6}" type="pres">
      <dgm:prSet presAssocID="{58E201C4-FBE6-7844-8754-79FC8F9FE13D}" presName="childNode" presStyleLbl="revTx" presStyleIdx="0" presStyleCnt="3">
        <dgm:presLayoutVars>
          <dgm:bulletEnabled val="1"/>
        </dgm:presLayoutVars>
      </dgm:prSet>
      <dgm:spPr/>
      <dgm:t>
        <a:bodyPr/>
        <a:lstStyle/>
        <a:p>
          <a:endParaRPr lang="en-US"/>
        </a:p>
      </dgm:t>
    </dgm:pt>
    <dgm:pt modelId="{EE9ED640-B004-8748-A7D9-B9E32C6A6629}" type="pres">
      <dgm:prSet presAssocID="{5F3F2B03-AE70-5644-862A-47BCB228012A}" presName="Name25" presStyleLbl="parChTrans1D1" presStyleIdx="1" presStyleCnt="3"/>
      <dgm:spPr/>
      <dgm:t>
        <a:bodyPr/>
        <a:lstStyle/>
        <a:p>
          <a:endParaRPr lang="en-US"/>
        </a:p>
      </dgm:t>
    </dgm:pt>
    <dgm:pt modelId="{04A8C89B-7074-A848-9F40-1F8A9C8978B8}" type="pres">
      <dgm:prSet presAssocID="{E9034E3C-45BF-0944-8062-77279606C328}" presName="node" presStyleCnt="0"/>
      <dgm:spPr/>
    </dgm:pt>
    <dgm:pt modelId="{F5D1361E-1547-1940-8087-41953EB5758D}" type="pres">
      <dgm:prSet presAssocID="{E9034E3C-45BF-0944-8062-77279606C328}" presName="parentNode" presStyleLbl="node1" presStyleIdx="2" presStyleCnt="4" custScaleX="101073" custScaleY="111252">
        <dgm:presLayoutVars>
          <dgm:chMax val="1"/>
          <dgm:bulletEnabled val="1"/>
        </dgm:presLayoutVars>
      </dgm:prSet>
      <dgm:spPr/>
      <dgm:t>
        <a:bodyPr/>
        <a:lstStyle/>
        <a:p>
          <a:endParaRPr lang="en-US"/>
        </a:p>
      </dgm:t>
    </dgm:pt>
    <dgm:pt modelId="{D4C70818-7180-3049-882C-FF88D06F1241}" type="pres">
      <dgm:prSet presAssocID="{E9034E3C-45BF-0944-8062-77279606C328}" presName="childNode" presStyleLbl="revTx" presStyleIdx="1" presStyleCnt="3">
        <dgm:presLayoutVars>
          <dgm:bulletEnabled val="1"/>
        </dgm:presLayoutVars>
      </dgm:prSet>
      <dgm:spPr/>
      <dgm:t>
        <a:bodyPr/>
        <a:lstStyle/>
        <a:p>
          <a:endParaRPr lang="en-US"/>
        </a:p>
      </dgm:t>
    </dgm:pt>
    <dgm:pt modelId="{C31F50AD-70B0-334E-96B6-1D4A8C42B7BF}" type="pres">
      <dgm:prSet presAssocID="{8DE09E18-251D-7E48-A8B4-29D3D6DFF6F9}" presName="Name25" presStyleLbl="parChTrans1D1" presStyleIdx="2" presStyleCnt="3"/>
      <dgm:spPr/>
      <dgm:t>
        <a:bodyPr/>
        <a:lstStyle/>
        <a:p>
          <a:endParaRPr lang="en-US"/>
        </a:p>
      </dgm:t>
    </dgm:pt>
    <dgm:pt modelId="{6FC0BC7E-8A41-8E41-B00F-A2081D528524}" type="pres">
      <dgm:prSet presAssocID="{8555A265-7642-5F4B-97A7-4D9D09F6040F}" presName="node" presStyleCnt="0"/>
      <dgm:spPr/>
    </dgm:pt>
    <dgm:pt modelId="{02808061-5703-B141-8B17-8CFADF73AC0E}" type="pres">
      <dgm:prSet presAssocID="{8555A265-7642-5F4B-97A7-4D9D09F6040F}" presName="parentNode" presStyleLbl="node1" presStyleIdx="3" presStyleCnt="4">
        <dgm:presLayoutVars>
          <dgm:chMax val="1"/>
          <dgm:bulletEnabled val="1"/>
        </dgm:presLayoutVars>
      </dgm:prSet>
      <dgm:spPr/>
      <dgm:t>
        <a:bodyPr/>
        <a:lstStyle/>
        <a:p>
          <a:endParaRPr lang="en-US"/>
        </a:p>
      </dgm:t>
    </dgm:pt>
    <dgm:pt modelId="{F58A7330-673D-044E-B80A-2C3015D285A0}" type="pres">
      <dgm:prSet presAssocID="{8555A265-7642-5F4B-97A7-4D9D09F6040F}" presName="childNode" presStyleLbl="revTx" presStyleIdx="2" presStyleCnt="3">
        <dgm:presLayoutVars>
          <dgm:bulletEnabled val="1"/>
        </dgm:presLayoutVars>
      </dgm:prSet>
      <dgm:spPr/>
      <dgm:t>
        <a:bodyPr/>
        <a:lstStyle/>
        <a:p>
          <a:endParaRPr lang="en-US"/>
        </a:p>
      </dgm:t>
    </dgm:pt>
  </dgm:ptLst>
  <dgm:cxnLst>
    <dgm:cxn modelId="{E7CC6884-23EC-46BE-84A1-1503EF4188D1}" type="presOf" srcId="{B14F3903-4645-964F-800F-9FC05BCD7288}" destId="{F58A7330-673D-044E-B80A-2C3015D285A0}" srcOrd="0" destOrd="1" presId="urn:microsoft.com/office/officeart/2005/8/layout/radial2"/>
    <dgm:cxn modelId="{51DDD1DB-B756-46E1-A299-DCB50AB28E1C}" type="presOf" srcId="{C6EC15BA-7E74-CE45-8BBA-BAE93EFE3956}" destId="{692485DA-4B78-E24F-8602-ADA4AAD938A6}" srcOrd="0" destOrd="0" presId="urn:microsoft.com/office/officeart/2005/8/layout/radial2"/>
    <dgm:cxn modelId="{1FDFE91B-8B58-EA45-AA16-0934F2E8F5DC}" srcId="{8555A265-7642-5F4B-97A7-4D9D09F6040F}" destId="{0DAB0541-2F59-CB4C-AF6A-F6DA05810CE8}" srcOrd="0" destOrd="0" parTransId="{B4EA8C90-E0DF-154F-A455-CEAA5950AB5B}" sibTransId="{DE278D82-104A-D349-9A41-0089C9C94F54}"/>
    <dgm:cxn modelId="{325CA7F4-AB17-4EBC-A9E7-396A6E779F61}" type="presOf" srcId="{8555A265-7642-5F4B-97A7-4D9D09F6040F}" destId="{02808061-5703-B141-8B17-8CFADF73AC0E}" srcOrd="0" destOrd="0" presId="urn:microsoft.com/office/officeart/2005/8/layout/radial2"/>
    <dgm:cxn modelId="{2C695991-DA48-D541-B0E2-97E7F5B6652D}" srcId="{E9034E3C-45BF-0944-8062-77279606C328}" destId="{D673EA2A-B075-B447-AFA4-25F667B9C79C}" srcOrd="2" destOrd="0" parTransId="{9C91D1D1-BEC7-1D4D-8B05-911A37F186ED}" sibTransId="{C0926BDD-8351-2D4E-8BE3-054782E2FF1B}"/>
    <dgm:cxn modelId="{1DFFCFB2-58B0-4BE9-8AA1-11F15CAEDC6F}" type="presOf" srcId="{46789436-E735-854C-91FF-6D9B0E79FE2B}" destId="{F58A7330-673D-044E-B80A-2C3015D285A0}" srcOrd="0" destOrd="3" presId="urn:microsoft.com/office/officeart/2005/8/layout/radial2"/>
    <dgm:cxn modelId="{B1DAD717-C23F-4E82-8110-6C85418A2292}" type="presOf" srcId="{33B24703-9ED9-E441-AF4E-95C158A43C86}" destId="{D4C70818-7180-3049-882C-FF88D06F1241}" srcOrd="0" destOrd="1" presId="urn:microsoft.com/office/officeart/2005/8/layout/radial2"/>
    <dgm:cxn modelId="{9CEF2182-BA3A-7049-8DE1-615E25E946E0}" srcId="{0DAB0541-2F59-CB4C-AF6A-F6DA05810CE8}" destId="{46789436-E735-854C-91FF-6D9B0E79FE2B}" srcOrd="2" destOrd="0" parTransId="{8DE68601-1924-D54B-A9F8-C647E63184EA}" sibTransId="{99C9E4A0-496E-4E40-AE4B-898902D2E0C1}"/>
    <dgm:cxn modelId="{111685D7-0A8D-4628-9A19-3EFE2C6A8DCD}" type="presOf" srcId="{5F3F2B03-AE70-5644-862A-47BCB228012A}" destId="{EE9ED640-B004-8748-A7D9-B9E32C6A6629}" srcOrd="0" destOrd="0" presId="urn:microsoft.com/office/officeart/2005/8/layout/radial2"/>
    <dgm:cxn modelId="{9834ECDC-F1E7-1E43-8149-FA75ACD9E0FA}" srcId="{0DAB0541-2F59-CB4C-AF6A-F6DA05810CE8}" destId="{0EC8B1FD-8597-5147-BCC9-E55153FF227E}" srcOrd="1" destOrd="0" parTransId="{76707CF6-97EA-6B40-90EC-701182F0A92C}" sibTransId="{4FFD019B-F5AB-3345-BED4-9097505EE6EB}"/>
    <dgm:cxn modelId="{67859755-CE05-9D45-9450-25BC5F2EC418}" srcId="{E9034E3C-45BF-0944-8062-77279606C328}" destId="{33B24703-9ED9-E441-AF4E-95C158A43C86}" srcOrd="1" destOrd="0" parTransId="{4BD070ED-5131-E240-89DF-43A87C69B3B7}" sibTransId="{74E9F93A-B61A-D447-B5D8-253D4420F6AB}"/>
    <dgm:cxn modelId="{96F5E9AC-D0AB-134B-BFF6-2F509ED15997}" srcId="{2E2EE20B-8636-C447-A6D8-FAE829E0A01B}" destId="{58E201C4-FBE6-7844-8754-79FC8F9FE13D}" srcOrd="0" destOrd="0" parTransId="{EAFB1A17-C80B-7345-98E1-8A3C2627B266}" sibTransId="{96CFEA0A-E18F-FB45-A252-F5AC5BD51F69}"/>
    <dgm:cxn modelId="{F8BBE81F-47EF-48D3-AD7D-809C084879F6}" type="presOf" srcId="{0EC8B1FD-8597-5147-BCC9-E55153FF227E}" destId="{F58A7330-673D-044E-B80A-2C3015D285A0}" srcOrd="0" destOrd="2" presId="urn:microsoft.com/office/officeart/2005/8/layout/radial2"/>
    <dgm:cxn modelId="{34EB568A-4C7A-4340-86F8-BD7219BD3830}" srcId="{2E2EE20B-8636-C447-A6D8-FAE829E0A01B}" destId="{8555A265-7642-5F4B-97A7-4D9D09F6040F}" srcOrd="2" destOrd="0" parTransId="{8DE09E18-251D-7E48-A8B4-29D3D6DFF6F9}" sibTransId="{3438EBD5-9F47-5646-8310-DFFD55EFC47C}"/>
    <dgm:cxn modelId="{6DD845B5-C099-B244-A006-5C80EF7B88FC}" srcId="{58E201C4-FBE6-7844-8754-79FC8F9FE13D}" destId="{C6EC15BA-7E74-CE45-8BBA-BAE93EFE3956}" srcOrd="0" destOrd="0" parTransId="{8852B3C9-292C-664D-91BB-BDE210AA2D6F}" sibTransId="{8B2C0494-B1BB-9E44-B090-41374D357906}"/>
    <dgm:cxn modelId="{FFC00477-827C-428C-B860-1EABFF2FD3D2}" type="presOf" srcId="{D673EA2A-B075-B447-AFA4-25F667B9C79C}" destId="{D4C70818-7180-3049-882C-FF88D06F1241}" srcOrd="0" destOrd="2" presId="urn:microsoft.com/office/officeart/2005/8/layout/radial2"/>
    <dgm:cxn modelId="{18E08EF8-A444-4741-B018-C2B21F78B3BF}" type="presOf" srcId="{0DAB0541-2F59-CB4C-AF6A-F6DA05810CE8}" destId="{F58A7330-673D-044E-B80A-2C3015D285A0}" srcOrd="0" destOrd="0" presId="urn:microsoft.com/office/officeart/2005/8/layout/radial2"/>
    <dgm:cxn modelId="{6C270387-4466-C14B-9F54-C9EAF1A9F3C6}" srcId="{2E2EE20B-8636-C447-A6D8-FAE829E0A01B}" destId="{E9034E3C-45BF-0944-8062-77279606C328}" srcOrd="1" destOrd="0" parTransId="{5F3F2B03-AE70-5644-862A-47BCB228012A}" sibTransId="{1C39C01F-3E86-7149-9F9F-8F5266D4446F}"/>
    <dgm:cxn modelId="{03E71386-0AC6-41C6-AEDF-A7F38301076D}" type="presOf" srcId="{8DE09E18-251D-7E48-A8B4-29D3D6DFF6F9}" destId="{C31F50AD-70B0-334E-96B6-1D4A8C42B7BF}" srcOrd="0" destOrd="0" presId="urn:microsoft.com/office/officeart/2005/8/layout/radial2"/>
    <dgm:cxn modelId="{9FEF50E3-AF6B-4379-9EE8-133E08151660}" type="presOf" srcId="{58E201C4-FBE6-7844-8754-79FC8F9FE13D}" destId="{AFD3FD68-D644-4341-B95E-A5B4428170C5}" srcOrd="0" destOrd="0" presId="urn:microsoft.com/office/officeart/2005/8/layout/radial2"/>
    <dgm:cxn modelId="{1A72F4C8-55DA-4E34-8AED-F2E7FCDDA244}" type="presOf" srcId="{2E2EE20B-8636-C447-A6D8-FAE829E0A01B}" destId="{E6DA248D-EE65-3C4F-8D0D-A32F4670A1B4}" srcOrd="0" destOrd="0" presId="urn:microsoft.com/office/officeart/2005/8/layout/radial2"/>
    <dgm:cxn modelId="{67353670-E442-A44E-B034-D800E1F90DFB}" srcId="{58E201C4-FBE6-7844-8754-79FC8F9FE13D}" destId="{40B8704B-A712-2744-A034-F5281C6A14C7}" srcOrd="1" destOrd="0" parTransId="{75A7D454-5AB4-644C-B6FD-59EDC1BEFE7E}" sibTransId="{06A15754-F6F1-EE4F-ADE3-4514BD975EA5}"/>
    <dgm:cxn modelId="{C5D79491-F9BC-455E-90A8-5753422241E2}" type="presOf" srcId="{E9034E3C-45BF-0944-8062-77279606C328}" destId="{F5D1361E-1547-1940-8087-41953EB5758D}" srcOrd="0" destOrd="0" presId="urn:microsoft.com/office/officeart/2005/8/layout/radial2"/>
    <dgm:cxn modelId="{5AF9196E-EC3D-4587-9032-A291646D31DD}" type="presOf" srcId="{74A44721-D3C7-1D44-B388-7CF120B617FC}" destId="{D4C70818-7180-3049-882C-FF88D06F1241}" srcOrd="0" destOrd="0" presId="urn:microsoft.com/office/officeart/2005/8/layout/radial2"/>
    <dgm:cxn modelId="{A565C2A0-F8B4-7E45-B959-2CCEB74EDBBF}" srcId="{E9034E3C-45BF-0944-8062-77279606C328}" destId="{74A44721-D3C7-1D44-B388-7CF120B617FC}" srcOrd="0" destOrd="0" parTransId="{382954A4-2BE5-A84F-B1DE-272CE51406C1}" sibTransId="{433F6DA7-FABC-0543-B4CC-28339C178399}"/>
    <dgm:cxn modelId="{5A5953A4-A746-6F4C-85A1-CF5EF2DE425B}" srcId="{0DAB0541-2F59-CB4C-AF6A-F6DA05810CE8}" destId="{B14F3903-4645-964F-800F-9FC05BCD7288}" srcOrd="0" destOrd="0" parTransId="{EA4A21C3-29AD-C743-AC62-B40C5C4DEE46}" sibTransId="{0DE567D4-782A-A841-A04F-9E5D6B6DBB5B}"/>
    <dgm:cxn modelId="{D2C3E25A-04C5-41FF-8806-609D44D42384}" type="presOf" srcId="{EAFB1A17-C80B-7345-98E1-8A3C2627B266}" destId="{7E303A31-C063-C844-8424-B0574F1CDF88}" srcOrd="0" destOrd="0" presId="urn:microsoft.com/office/officeart/2005/8/layout/radial2"/>
    <dgm:cxn modelId="{C35475E9-2A20-4683-A601-507052805BF9}" type="presOf" srcId="{40B8704B-A712-2744-A034-F5281C6A14C7}" destId="{692485DA-4B78-E24F-8602-ADA4AAD938A6}" srcOrd="0" destOrd="1" presId="urn:microsoft.com/office/officeart/2005/8/layout/radial2"/>
    <dgm:cxn modelId="{CA6C4054-B998-449A-BA72-C66CE40B7FDD}" type="presParOf" srcId="{E6DA248D-EE65-3C4F-8D0D-A32F4670A1B4}" destId="{AB16148F-4D8A-EE43-B7A8-3C9C442A96C9}" srcOrd="0" destOrd="0" presId="urn:microsoft.com/office/officeart/2005/8/layout/radial2"/>
    <dgm:cxn modelId="{B59B9534-D12D-4BBC-90FC-A27D9DEB4CA8}" type="presParOf" srcId="{AB16148F-4D8A-EE43-B7A8-3C9C442A96C9}" destId="{CAC2F63A-339F-9648-B48A-99289578F5FE}" srcOrd="0" destOrd="0" presId="urn:microsoft.com/office/officeart/2005/8/layout/radial2"/>
    <dgm:cxn modelId="{3066255E-E267-4221-BD0B-84AEFFF8A506}" type="presParOf" srcId="{CAC2F63A-339F-9648-B48A-99289578F5FE}" destId="{8DD27A4E-5E96-804E-839C-BEF26EE2593A}" srcOrd="0" destOrd="0" presId="urn:microsoft.com/office/officeart/2005/8/layout/radial2"/>
    <dgm:cxn modelId="{735BAB3E-E171-49C7-A857-33081AFB3DC1}" type="presParOf" srcId="{CAC2F63A-339F-9648-B48A-99289578F5FE}" destId="{EDAB12B8-2AF4-C848-8DEE-D137A694169A}" srcOrd="1" destOrd="0" presId="urn:microsoft.com/office/officeart/2005/8/layout/radial2"/>
    <dgm:cxn modelId="{8BE4EA2D-195F-4955-AFAF-6E500E8C5CF7}" type="presParOf" srcId="{AB16148F-4D8A-EE43-B7A8-3C9C442A96C9}" destId="{7E303A31-C063-C844-8424-B0574F1CDF88}" srcOrd="1" destOrd="0" presId="urn:microsoft.com/office/officeart/2005/8/layout/radial2"/>
    <dgm:cxn modelId="{488C02AC-79CB-46C1-86F6-DC7E553E033E}" type="presParOf" srcId="{AB16148F-4D8A-EE43-B7A8-3C9C442A96C9}" destId="{15D75E4D-2408-DA4D-B171-38227056B4BE}" srcOrd="2" destOrd="0" presId="urn:microsoft.com/office/officeart/2005/8/layout/radial2"/>
    <dgm:cxn modelId="{826736AF-7C23-4ABC-A830-3BEFB773F6D6}" type="presParOf" srcId="{15D75E4D-2408-DA4D-B171-38227056B4BE}" destId="{AFD3FD68-D644-4341-B95E-A5B4428170C5}" srcOrd="0" destOrd="0" presId="urn:microsoft.com/office/officeart/2005/8/layout/radial2"/>
    <dgm:cxn modelId="{BFD7CEC8-EF5B-4AFB-9B0F-63DFDCDB6520}" type="presParOf" srcId="{15D75E4D-2408-DA4D-B171-38227056B4BE}" destId="{692485DA-4B78-E24F-8602-ADA4AAD938A6}" srcOrd="1" destOrd="0" presId="urn:microsoft.com/office/officeart/2005/8/layout/radial2"/>
    <dgm:cxn modelId="{C824EFAE-68FD-473A-8A72-2DD78E84545C}" type="presParOf" srcId="{AB16148F-4D8A-EE43-B7A8-3C9C442A96C9}" destId="{EE9ED640-B004-8748-A7D9-B9E32C6A6629}" srcOrd="3" destOrd="0" presId="urn:microsoft.com/office/officeart/2005/8/layout/radial2"/>
    <dgm:cxn modelId="{069B137F-22F2-4EB6-92CB-6385238BA30E}" type="presParOf" srcId="{AB16148F-4D8A-EE43-B7A8-3C9C442A96C9}" destId="{04A8C89B-7074-A848-9F40-1F8A9C8978B8}" srcOrd="4" destOrd="0" presId="urn:microsoft.com/office/officeart/2005/8/layout/radial2"/>
    <dgm:cxn modelId="{DAA1CF76-A78E-46B8-A53B-B4467CA17AD6}" type="presParOf" srcId="{04A8C89B-7074-A848-9F40-1F8A9C8978B8}" destId="{F5D1361E-1547-1940-8087-41953EB5758D}" srcOrd="0" destOrd="0" presId="urn:microsoft.com/office/officeart/2005/8/layout/radial2"/>
    <dgm:cxn modelId="{0FA1BB6B-0B50-4041-B0B4-D0E14F1F0362}" type="presParOf" srcId="{04A8C89B-7074-A848-9F40-1F8A9C8978B8}" destId="{D4C70818-7180-3049-882C-FF88D06F1241}" srcOrd="1" destOrd="0" presId="urn:microsoft.com/office/officeart/2005/8/layout/radial2"/>
    <dgm:cxn modelId="{84913D20-AE1B-4DC7-91FE-70D15B287BFA}" type="presParOf" srcId="{AB16148F-4D8A-EE43-B7A8-3C9C442A96C9}" destId="{C31F50AD-70B0-334E-96B6-1D4A8C42B7BF}" srcOrd="5" destOrd="0" presId="urn:microsoft.com/office/officeart/2005/8/layout/radial2"/>
    <dgm:cxn modelId="{A4F48C01-8585-4570-8E31-E6F2D8870DCE}" type="presParOf" srcId="{AB16148F-4D8A-EE43-B7A8-3C9C442A96C9}" destId="{6FC0BC7E-8A41-8E41-B00F-A2081D528524}" srcOrd="6" destOrd="0" presId="urn:microsoft.com/office/officeart/2005/8/layout/radial2"/>
    <dgm:cxn modelId="{0CF92556-9CD5-4169-A55E-782F922967E2}" type="presParOf" srcId="{6FC0BC7E-8A41-8E41-B00F-A2081D528524}" destId="{02808061-5703-B141-8B17-8CFADF73AC0E}" srcOrd="0" destOrd="0" presId="urn:microsoft.com/office/officeart/2005/8/layout/radial2"/>
    <dgm:cxn modelId="{2BFD3C82-98A5-4476-B5F2-EE541CB6F51B}" type="presParOf" srcId="{6FC0BC7E-8A41-8E41-B00F-A2081D528524}" destId="{F58A7330-673D-044E-B80A-2C3015D285A0}"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52B7C062-A5F1-5B40-B2B8-F75821CA4658}" type="doc">
      <dgm:prSet loTypeId="urn:microsoft.com/office/officeart/2005/8/layout/arrow2" loCatId="" qsTypeId="urn:microsoft.com/office/officeart/2005/8/quickstyle/simple4" qsCatId="simple" csTypeId="urn:microsoft.com/office/officeart/2005/8/colors/accent1_2" csCatId="accent1" phldr="1"/>
      <dgm:spPr/>
    </dgm:pt>
    <dgm:pt modelId="{38F0BC89-B350-8744-B976-98DDF2FDAD9D}">
      <dgm:prSet phldrT="[Text]"/>
      <dgm:spPr/>
      <dgm:t>
        <a:bodyPr/>
        <a:lstStyle/>
        <a:p>
          <a:r>
            <a:rPr lang="en-US" dirty="0" smtClean="0"/>
            <a:t>Foundation</a:t>
          </a:r>
          <a:endParaRPr lang="en-US" dirty="0"/>
        </a:p>
      </dgm:t>
    </dgm:pt>
    <dgm:pt modelId="{648B2D29-7628-B741-8F0A-BE04660E87B7}" type="parTrans" cxnId="{A39DDAB2-C26B-DB49-9C12-F7A6A1490A02}">
      <dgm:prSet/>
      <dgm:spPr/>
      <dgm:t>
        <a:bodyPr/>
        <a:lstStyle/>
        <a:p>
          <a:endParaRPr lang="en-US"/>
        </a:p>
      </dgm:t>
    </dgm:pt>
    <dgm:pt modelId="{5C773151-ADF3-5D49-AEE8-D23D48959290}" type="sibTrans" cxnId="{A39DDAB2-C26B-DB49-9C12-F7A6A1490A02}">
      <dgm:prSet/>
      <dgm:spPr/>
      <dgm:t>
        <a:bodyPr/>
        <a:lstStyle/>
        <a:p>
          <a:endParaRPr lang="en-US"/>
        </a:p>
      </dgm:t>
    </dgm:pt>
    <dgm:pt modelId="{523B3FAC-12F0-5A48-BB8B-7D11BAC45384}">
      <dgm:prSet phldrT="[Text]"/>
      <dgm:spPr/>
      <dgm:t>
        <a:bodyPr/>
        <a:lstStyle/>
        <a:p>
          <a:r>
            <a:rPr lang="en-US" dirty="0" smtClean="0"/>
            <a:t>Embed</a:t>
          </a:r>
          <a:endParaRPr lang="en-US" dirty="0"/>
        </a:p>
      </dgm:t>
    </dgm:pt>
    <dgm:pt modelId="{E4EEAC4A-BB0D-2247-A7AF-FEE2CA692165}" type="parTrans" cxnId="{A88D6B0F-177C-0241-A56C-C7B56DE32FEB}">
      <dgm:prSet/>
      <dgm:spPr/>
      <dgm:t>
        <a:bodyPr/>
        <a:lstStyle/>
        <a:p>
          <a:endParaRPr lang="en-US"/>
        </a:p>
      </dgm:t>
    </dgm:pt>
    <dgm:pt modelId="{D629A501-2AFB-FF48-9A6D-2E5405D347C1}" type="sibTrans" cxnId="{A88D6B0F-177C-0241-A56C-C7B56DE32FEB}">
      <dgm:prSet/>
      <dgm:spPr/>
      <dgm:t>
        <a:bodyPr/>
        <a:lstStyle/>
        <a:p>
          <a:endParaRPr lang="en-US"/>
        </a:p>
      </dgm:t>
    </dgm:pt>
    <dgm:pt modelId="{264DA4D4-70E8-D44A-9CCA-C3BFEA9D46EA}">
      <dgm:prSet phldrT="[Text]"/>
      <dgm:spPr/>
      <dgm:t>
        <a:bodyPr/>
        <a:lstStyle/>
        <a:p>
          <a:r>
            <a:rPr lang="en-US" dirty="0" smtClean="0"/>
            <a:t>Practice</a:t>
          </a:r>
          <a:endParaRPr lang="en-US" dirty="0"/>
        </a:p>
      </dgm:t>
    </dgm:pt>
    <dgm:pt modelId="{B60205C2-5127-7741-A7CA-13725C527419}" type="parTrans" cxnId="{E411CD99-6AC3-B045-A13F-B3239C43FCEB}">
      <dgm:prSet/>
      <dgm:spPr/>
      <dgm:t>
        <a:bodyPr/>
        <a:lstStyle/>
        <a:p>
          <a:endParaRPr lang="en-US"/>
        </a:p>
      </dgm:t>
    </dgm:pt>
    <dgm:pt modelId="{09B83395-0EA7-EC42-9F24-E49AA5C0DF55}" type="sibTrans" cxnId="{E411CD99-6AC3-B045-A13F-B3239C43FCEB}">
      <dgm:prSet/>
      <dgm:spPr/>
      <dgm:t>
        <a:bodyPr/>
        <a:lstStyle/>
        <a:p>
          <a:endParaRPr lang="en-US"/>
        </a:p>
      </dgm:t>
    </dgm:pt>
    <dgm:pt modelId="{62239961-5A40-9441-AE24-AC60D27AAA24}">
      <dgm:prSet phldrT="[Text]"/>
      <dgm:spPr/>
      <dgm:t>
        <a:bodyPr/>
        <a:lstStyle/>
        <a:p>
          <a:r>
            <a:rPr lang="en-US" dirty="0" smtClean="0"/>
            <a:t>Enhance</a:t>
          </a:r>
          <a:endParaRPr lang="en-US" dirty="0"/>
        </a:p>
      </dgm:t>
    </dgm:pt>
    <dgm:pt modelId="{23D9D589-78B9-734D-A296-5DE2FC23EF76}" type="parTrans" cxnId="{1A2EE16C-688E-0D4F-9E4A-6880F11B3EBC}">
      <dgm:prSet/>
      <dgm:spPr/>
      <dgm:t>
        <a:bodyPr/>
        <a:lstStyle/>
        <a:p>
          <a:endParaRPr lang="en-US"/>
        </a:p>
      </dgm:t>
    </dgm:pt>
    <dgm:pt modelId="{7FC760F5-2699-FD4A-9D7F-CB6193192BDB}" type="sibTrans" cxnId="{1A2EE16C-688E-0D4F-9E4A-6880F11B3EBC}">
      <dgm:prSet/>
      <dgm:spPr/>
      <dgm:t>
        <a:bodyPr/>
        <a:lstStyle/>
        <a:p>
          <a:endParaRPr lang="en-US"/>
        </a:p>
      </dgm:t>
    </dgm:pt>
    <dgm:pt modelId="{CEAFA468-25C7-6B43-99EF-2E1B41B43742}">
      <dgm:prSet phldrT="[Text]"/>
      <dgm:spPr/>
      <dgm:t>
        <a:bodyPr/>
        <a:lstStyle/>
        <a:p>
          <a:r>
            <a:rPr lang="en-US" dirty="0" smtClean="0"/>
            <a:t>Lead</a:t>
          </a:r>
          <a:endParaRPr lang="en-US" dirty="0"/>
        </a:p>
      </dgm:t>
    </dgm:pt>
    <dgm:pt modelId="{7FAF4657-9A27-A242-B2A2-EADDCAD27128}" type="parTrans" cxnId="{DE8CF866-1B87-4E4F-810F-B57FFFAF6406}">
      <dgm:prSet/>
      <dgm:spPr/>
      <dgm:t>
        <a:bodyPr/>
        <a:lstStyle/>
        <a:p>
          <a:endParaRPr lang="en-US"/>
        </a:p>
      </dgm:t>
    </dgm:pt>
    <dgm:pt modelId="{F8A390D7-C995-1F4E-9E6B-ACB68AAC518D}" type="sibTrans" cxnId="{DE8CF866-1B87-4E4F-810F-B57FFFAF6406}">
      <dgm:prSet/>
      <dgm:spPr/>
      <dgm:t>
        <a:bodyPr/>
        <a:lstStyle/>
        <a:p>
          <a:endParaRPr lang="en-US"/>
        </a:p>
      </dgm:t>
    </dgm:pt>
    <dgm:pt modelId="{C8A6E1BB-D52F-4847-A56E-966C83DC01E6}" type="pres">
      <dgm:prSet presAssocID="{52B7C062-A5F1-5B40-B2B8-F75821CA4658}" presName="arrowDiagram" presStyleCnt="0">
        <dgm:presLayoutVars>
          <dgm:chMax val="5"/>
          <dgm:dir/>
          <dgm:resizeHandles val="exact"/>
        </dgm:presLayoutVars>
      </dgm:prSet>
      <dgm:spPr/>
    </dgm:pt>
    <dgm:pt modelId="{827A5382-99A5-E24D-9D69-4483B9F7727C}" type="pres">
      <dgm:prSet presAssocID="{52B7C062-A5F1-5B40-B2B8-F75821CA4658}" presName="arrow" presStyleLbl="bgShp" presStyleIdx="0" presStyleCnt="1"/>
      <dgm:spPr/>
    </dgm:pt>
    <dgm:pt modelId="{C6D9E664-118C-824D-A9C2-7D98553E3807}" type="pres">
      <dgm:prSet presAssocID="{52B7C062-A5F1-5B40-B2B8-F75821CA4658}" presName="arrowDiagram5" presStyleCnt="0"/>
      <dgm:spPr/>
    </dgm:pt>
    <dgm:pt modelId="{C82366C7-C7A6-B54A-80CF-A598E7BBAEE3}" type="pres">
      <dgm:prSet presAssocID="{38F0BC89-B350-8744-B976-98DDF2FDAD9D}" presName="bullet5a" presStyleLbl="node1" presStyleIdx="0" presStyleCnt="5"/>
      <dgm:spPr/>
    </dgm:pt>
    <dgm:pt modelId="{A36E1125-8C88-4C4A-A422-30EC197B392A}" type="pres">
      <dgm:prSet presAssocID="{38F0BC89-B350-8744-B976-98DDF2FDAD9D}" presName="textBox5a" presStyleLbl="revTx" presStyleIdx="0" presStyleCnt="5">
        <dgm:presLayoutVars>
          <dgm:bulletEnabled val="1"/>
        </dgm:presLayoutVars>
      </dgm:prSet>
      <dgm:spPr/>
      <dgm:t>
        <a:bodyPr/>
        <a:lstStyle/>
        <a:p>
          <a:endParaRPr lang="en-US"/>
        </a:p>
      </dgm:t>
    </dgm:pt>
    <dgm:pt modelId="{AABCE73C-66E2-CB49-88D1-B3465AA1E62C}" type="pres">
      <dgm:prSet presAssocID="{523B3FAC-12F0-5A48-BB8B-7D11BAC45384}" presName="bullet5b" presStyleLbl="node1" presStyleIdx="1" presStyleCnt="5"/>
      <dgm:spPr/>
    </dgm:pt>
    <dgm:pt modelId="{5821EFA8-6C26-D043-AADF-EB1B4CCA2E59}" type="pres">
      <dgm:prSet presAssocID="{523B3FAC-12F0-5A48-BB8B-7D11BAC45384}" presName="textBox5b" presStyleLbl="revTx" presStyleIdx="1" presStyleCnt="5">
        <dgm:presLayoutVars>
          <dgm:bulletEnabled val="1"/>
        </dgm:presLayoutVars>
      </dgm:prSet>
      <dgm:spPr/>
      <dgm:t>
        <a:bodyPr/>
        <a:lstStyle/>
        <a:p>
          <a:endParaRPr lang="en-US"/>
        </a:p>
      </dgm:t>
    </dgm:pt>
    <dgm:pt modelId="{2FB51D23-E7E5-8147-99BB-4E0162CD2B4F}" type="pres">
      <dgm:prSet presAssocID="{264DA4D4-70E8-D44A-9CCA-C3BFEA9D46EA}" presName="bullet5c" presStyleLbl="node1" presStyleIdx="2" presStyleCnt="5"/>
      <dgm:spPr/>
    </dgm:pt>
    <dgm:pt modelId="{96B4CD6D-E9BF-2B40-9C3A-C3B7E288895A}" type="pres">
      <dgm:prSet presAssocID="{264DA4D4-70E8-D44A-9CCA-C3BFEA9D46EA}" presName="textBox5c" presStyleLbl="revTx" presStyleIdx="2" presStyleCnt="5">
        <dgm:presLayoutVars>
          <dgm:bulletEnabled val="1"/>
        </dgm:presLayoutVars>
      </dgm:prSet>
      <dgm:spPr/>
      <dgm:t>
        <a:bodyPr/>
        <a:lstStyle/>
        <a:p>
          <a:endParaRPr lang="en-US"/>
        </a:p>
      </dgm:t>
    </dgm:pt>
    <dgm:pt modelId="{E84F2797-50D4-B246-82C7-0F1437FD5BB9}" type="pres">
      <dgm:prSet presAssocID="{62239961-5A40-9441-AE24-AC60D27AAA24}" presName="bullet5d" presStyleLbl="node1" presStyleIdx="3" presStyleCnt="5"/>
      <dgm:spPr/>
    </dgm:pt>
    <dgm:pt modelId="{32D4FC2E-17B4-864E-A865-3D928A8A805F}" type="pres">
      <dgm:prSet presAssocID="{62239961-5A40-9441-AE24-AC60D27AAA24}" presName="textBox5d" presStyleLbl="revTx" presStyleIdx="3" presStyleCnt="5">
        <dgm:presLayoutVars>
          <dgm:bulletEnabled val="1"/>
        </dgm:presLayoutVars>
      </dgm:prSet>
      <dgm:spPr/>
      <dgm:t>
        <a:bodyPr/>
        <a:lstStyle/>
        <a:p>
          <a:endParaRPr lang="en-US"/>
        </a:p>
      </dgm:t>
    </dgm:pt>
    <dgm:pt modelId="{A1DD1932-3B2F-2645-AE6A-4FF679B89B88}" type="pres">
      <dgm:prSet presAssocID="{CEAFA468-25C7-6B43-99EF-2E1B41B43742}" presName="bullet5e" presStyleLbl="node1" presStyleIdx="4" presStyleCnt="5"/>
      <dgm:spPr/>
    </dgm:pt>
    <dgm:pt modelId="{DBAA4B82-323A-754A-BF5F-42F931D0CB3F}" type="pres">
      <dgm:prSet presAssocID="{CEAFA468-25C7-6B43-99EF-2E1B41B43742}" presName="textBox5e" presStyleLbl="revTx" presStyleIdx="4" presStyleCnt="5">
        <dgm:presLayoutVars>
          <dgm:bulletEnabled val="1"/>
        </dgm:presLayoutVars>
      </dgm:prSet>
      <dgm:spPr/>
      <dgm:t>
        <a:bodyPr/>
        <a:lstStyle/>
        <a:p>
          <a:endParaRPr lang="en-US"/>
        </a:p>
      </dgm:t>
    </dgm:pt>
  </dgm:ptLst>
  <dgm:cxnLst>
    <dgm:cxn modelId="{0361BFC2-A96B-4E5E-A4EA-316AD453D22D}" type="presOf" srcId="{523B3FAC-12F0-5A48-BB8B-7D11BAC45384}" destId="{5821EFA8-6C26-D043-AADF-EB1B4CCA2E59}" srcOrd="0" destOrd="0" presId="urn:microsoft.com/office/officeart/2005/8/layout/arrow2"/>
    <dgm:cxn modelId="{E411CD99-6AC3-B045-A13F-B3239C43FCEB}" srcId="{52B7C062-A5F1-5B40-B2B8-F75821CA4658}" destId="{264DA4D4-70E8-D44A-9CCA-C3BFEA9D46EA}" srcOrd="2" destOrd="0" parTransId="{B60205C2-5127-7741-A7CA-13725C527419}" sibTransId="{09B83395-0EA7-EC42-9F24-E49AA5C0DF55}"/>
    <dgm:cxn modelId="{A88D6B0F-177C-0241-A56C-C7B56DE32FEB}" srcId="{52B7C062-A5F1-5B40-B2B8-F75821CA4658}" destId="{523B3FAC-12F0-5A48-BB8B-7D11BAC45384}" srcOrd="1" destOrd="0" parTransId="{E4EEAC4A-BB0D-2247-A7AF-FEE2CA692165}" sibTransId="{D629A501-2AFB-FF48-9A6D-2E5405D347C1}"/>
    <dgm:cxn modelId="{A39DDAB2-C26B-DB49-9C12-F7A6A1490A02}" srcId="{52B7C062-A5F1-5B40-B2B8-F75821CA4658}" destId="{38F0BC89-B350-8744-B976-98DDF2FDAD9D}" srcOrd="0" destOrd="0" parTransId="{648B2D29-7628-B741-8F0A-BE04660E87B7}" sibTransId="{5C773151-ADF3-5D49-AEE8-D23D48959290}"/>
    <dgm:cxn modelId="{2E91A8B8-86AB-4795-9652-023001396A2E}" type="presOf" srcId="{38F0BC89-B350-8744-B976-98DDF2FDAD9D}" destId="{A36E1125-8C88-4C4A-A422-30EC197B392A}" srcOrd="0" destOrd="0" presId="urn:microsoft.com/office/officeart/2005/8/layout/arrow2"/>
    <dgm:cxn modelId="{B15505F3-86F9-4361-997E-4D185C4AF95D}" type="presOf" srcId="{52B7C062-A5F1-5B40-B2B8-F75821CA4658}" destId="{C8A6E1BB-D52F-4847-A56E-966C83DC01E6}" srcOrd="0" destOrd="0" presId="urn:microsoft.com/office/officeart/2005/8/layout/arrow2"/>
    <dgm:cxn modelId="{4692ACFE-D250-420A-9362-1AB651AD6BEF}" type="presOf" srcId="{62239961-5A40-9441-AE24-AC60D27AAA24}" destId="{32D4FC2E-17B4-864E-A865-3D928A8A805F}" srcOrd="0" destOrd="0" presId="urn:microsoft.com/office/officeart/2005/8/layout/arrow2"/>
    <dgm:cxn modelId="{1A2EE16C-688E-0D4F-9E4A-6880F11B3EBC}" srcId="{52B7C062-A5F1-5B40-B2B8-F75821CA4658}" destId="{62239961-5A40-9441-AE24-AC60D27AAA24}" srcOrd="3" destOrd="0" parTransId="{23D9D589-78B9-734D-A296-5DE2FC23EF76}" sibTransId="{7FC760F5-2699-FD4A-9D7F-CB6193192BDB}"/>
    <dgm:cxn modelId="{B3647E11-2B31-410D-94A3-9D32BFA462CE}" type="presOf" srcId="{264DA4D4-70E8-D44A-9CCA-C3BFEA9D46EA}" destId="{96B4CD6D-E9BF-2B40-9C3A-C3B7E288895A}" srcOrd="0" destOrd="0" presId="urn:microsoft.com/office/officeart/2005/8/layout/arrow2"/>
    <dgm:cxn modelId="{DE8CF866-1B87-4E4F-810F-B57FFFAF6406}" srcId="{52B7C062-A5F1-5B40-B2B8-F75821CA4658}" destId="{CEAFA468-25C7-6B43-99EF-2E1B41B43742}" srcOrd="4" destOrd="0" parTransId="{7FAF4657-9A27-A242-B2A2-EADDCAD27128}" sibTransId="{F8A390D7-C995-1F4E-9E6B-ACB68AAC518D}"/>
    <dgm:cxn modelId="{1C61F101-BDE6-4BCD-BCA3-F36A43EA8FAA}" type="presOf" srcId="{CEAFA468-25C7-6B43-99EF-2E1B41B43742}" destId="{DBAA4B82-323A-754A-BF5F-42F931D0CB3F}" srcOrd="0" destOrd="0" presId="urn:microsoft.com/office/officeart/2005/8/layout/arrow2"/>
    <dgm:cxn modelId="{45F549A7-971D-4AA3-8BD7-99B5533BE0DE}" type="presParOf" srcId="{C8A6E1BB-D52F-4847-A56E-966C83DC01E6}" destId="{827A5382-99A5-E24D-9D69-4483B9F7727C}" srcOrd="0" destOrd="0" presId="urn:microsoft.com/office/officeart/2005/8/layout/arrow2"/>
    <dgm:cxn modelId="{479A7C3D-0A2F-4958-855F-DAD6BA0F6D55}" type="presParOf" srcId="{C8A6E1BB-D52F-4847-A56E-966C83DC01E6}" destId="{C6D9E664-118C-824D-A9C2-7D98553E3807}" srcOrd="1" destOrd="0" presId="urn:microsoft.com/office/officeart/2005/8/layout/arrow2"/>
    <dgm:cxn modelId="{1ED6FA99-B5C2-4D68-8959-C7BC52A36DE2}" type="presParOf" srcId="{C6D9E664-118C-824D-A9C2-7D98553E3807}" destId="{C82366C7-C7A6-B54A-80CF-A598E7BBAEE3}" srcOrd="0" destOrd="0" presId="urn:microsoft.com/office/officeart/2005/8/layout/arrow2"/>
    <dgm:cxn modelId="{E3E57AEF-F481-426C-84B8-FC080ECA8C5C}" type="presParOf" srcId="{C6D9E664-118C-824D-A9C2-7D98553E3807}" destId="{A36E1125-8C88-4C4A-A422-30EC197B392A}" srcOrd="1" destOrd="0" presId="urn:microsoft.com/office/officeart/2005/8/layout/arrow2"/>
    <dgm:cxn modelId="{F781223F-7A02-492E-8ABF-099513497E7F}" type="presParOf" srcId="{C6D9E664-118C-824D-A9C2-7D98553E3807}" destId="{AABCE73C-66E2-CB49-88D1-B3465AA1E62C}" srcOrd="2" destOrd="0" presId="urn:microsoft.com/office/officeart/2005/8/layout/arrow2"/>
    <dgm:cxn modelId="{494CEEE5-CBD3-4A0A-9970-98A08EE08DC7}" type="presParOf" srcId="{C6D9E664-118C-824D-A9C2-7D98553E3807}" destId="{5821EFA8-6C26-D043-AADF-EB1B4CCA2E59}" srcOrd="3" destOrd="0" presId="urn:microsoft.com/office/officeart/2005/8/layout/arrow2"/>
    <dgm:cxn modelId="{10F0007A-5C41-4977-A438-91B339761A50}" type="presParOf" srcId="{C6D9E664-118C-824D-A9C2-7D98553E3807}" destId="{2FB51D23-E7E5-8147-99BB-4E0162CD2B4F}" srcOrd="4" destOrd="0" presId="urn:microsoft.com/office/officeart/2005/8/layout/arrow2"/>
    <dgm:cxn modelId="{EDD9C72B-C76C-4CB5-99C2-6FEA3D35E8F2}" type="presParOf" srcId="{C6D9E664-118C-824D-A9C2-7D98553E3807}" destId="{96B4CD6D-E9BF-2B40-9C3A-C3B7E288895A}" srcOrd="5" destOrd="0" presId="urn:microsoft.com/office/officeart/2005/8/layout/arrow2"/>
    <dgm:cxn modelId="{B73E954B-7BB5-41DC-AE8B-D9F0AF74355F}" type="presParOf" srcId="{C6D9E664-118C-824D-A9C2-7D98553E3807}" destId="{E84F2797-50D4-B246-82C7-0F1437FD5BB9}" srcOrd="6" destOrd="0" presId="urn:microsoft.com/office/officeart/2005/8/layout/arrow2"/>
    <dgm:cxn modelId="{7CFC3AC9-8E89-4441-B9D1-27D6BB2A923B}" type="presParOf" srcId="{C6D9E664-118C-824D-A9C2-7D98553E3807}" destId="{32D4FC2E-17B4-864E-A865-3D928A8A805F}" srcOrd="7" destOrd="0" presId="urn:microsoft.com/office/officeart/2005/8/layout/arrow2"/>
    <dgm:cxn modelId="{427F8547-3324-4432-B19A-7C3F8C4388A2}" type="presParOf" srcId="{C6D9E664-118C-824D-A9C2-7D98553E3807}" destId="{A1DD1932-3B2F-2645-AE6A-4FF679B89B88}" srcOrd="8" destOrd="0" presId="urn:microsoft.com/office/officeart/2005/8/layout/arrow2"/>
    <dgm:cxn modelId="{7F3BC2EB-8BA1-495F-AB62-FB46D7AF8E42}" type="presParOf" srcId="{C6D9E664-118C-824D-A9C2-7D98553E3807}" destId="{DBAA4B82-323A-754A-BF5F-42F931D0CB3F}" srcOrd="9"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859D1DE6-559B-4438-997C-60E324945B18}" type="doc">
      <dgm:prSet loTypeId="urn:microsoft.com/office/officeart/2005/8/layout/orgChart1" loCatId="hierarchy" qsTypeId="urn:microsoft.com/office/officeart/2005/8/quickstyle/simple4" qsCatId="simple" csTypeId="urn:microsoft.com/office/officeart/2005/8/colors/colorful3" csCatId="colorful" phldr="1"/>
      <dgm:spPr/>
      <dgm:t>
        <a:bodyPr/>
        <a:lstStyle/>
        <a:p>
          <a:endParaRPr lang="en-GB"/>
        </a:p>
      </dgm:t>
    </dgm:pt>
    <dgm:pt modelId="{727A8708-0AFF-4F82-A00E-85CB58D45AD9}">
      <dgm:prSet phldrT="[Text]"/>
      <dgm:spPr/>
      <dgm:t>
        <a:bodyPr/>
        <a:lstStyle/>
        <a:p>
          <a:r>
            <a:rPr lang="en-US" dirty="0" smtClean="0"/>
            <a:t>Total Project Score</a:t>
          </a:r>
          <a:endParaRPr lang="en-GB" dirty="0"/>
        </a:p>
      </dgm:t>
    </dgm:pt>
    <dgm:pt modelId="{BB285FB0-A97D-439F-B81F-A67CCA2501F1}" type="parTrans" cxnId="{C6B5EA43-7E07-4B3C-90E3-9C202D9D2784}">
      <dgm:prSet/>
      <dgm:spPr/>
      <dgm:t>
        <a:bodyPr/>
        <a:lstStyle/>
        <a:p>
          <a:endParaRPr lang="en-GB"/>
        </a:p>
      </dgm:t>
    </dgm:pt>
    <dgm:pt modelId="{B82EBF4D-8C88-43EA-851A-C0583C57A3EA}" type="sibTrans" cxnId="{C6B5EA43-7E07-4B3C-90E3-9C202D9D2784}">
      <dgm:prSet/>
      <dgm:spPr/>
      <dgm:t>
        <a:bodyPr/>
        <a:lstStyle/>
        <a:p>
          <a:endParaRPr lang="en-GB"/>
        </a:p>
      </dgm:t>
    </dgm:pt>
    <dgm:pt modelId="{6808AE37-E19D-4EE6-9C17-8F723D8E9356}">
      <dgm:prSet phldrT="[Text]"/>
      <dgm:spPr/>
      <dgm:t>
        <a:bodyPr/>
        <a:lstStyle/>
        <a:p>
          <a:r>
            <a:rPr lang="en-US" dirty="0" smtClean="0"/>
            <a:t>Value To The Organization</a:t>
          </a:r>
          <a:endParaRPr lang="en-GB" dirty="0"/>
        </a:p>
      </dgm:t>
    </dgm:pt>
    <dgm:pt modelId="{F838DD0D-BAE7-4FD3-93B9-A51D9434E9FA}" type="parTrans" cxnId="{25D9DFE0-E9E3-4EDC-A3D5-CF4471733724}">
      <dgm:prSet/>
      <dgm:spPr/>
      <dgm:t>
        <a:bodyPr/>
        <a:lstStyle/>
        <a:p>
          <a:endParaRPr lang="en-GB"/>
        </a:p>
      </dgm:t>
    </dgm:pt>
    <dgm:pt modelId="{DEEEDC98-BB51-4BF2-9770-FEC78DCDF68B}" type="sibTrans" cxnId="{25D9DFE0-E9E3-4EDC-A3D5-CF4471733724}">
      <dgm:prSet/>
      <dgm:spPr/>
      <dgm:t>
        <a:bodyPr/>
        <a:lstStyle/>
        <a:p>
          <a:endParaRPr lang="en-GB"/>
        </a:p>
      </dgm:t>
    </dgm:pt>
    <dgm:pt modelId="{1528AF30-815C-4A15-896A-581B368A12BA}">
      <dgm:prSet phldrT="[Text]"/>
      <dgm:spPr/>
      <dgm:t>
        <a:bodyPr/>
        <a:lstStyle/>
        <a:p>
          <a:r>
            <a:rPr lang="en-US" dirty="0" smtClean="0"/>
            <a:t>Value To Others</a:t>
          </a:r>
          <a:endParaRPr lang="en-GB" dirty="0"/>
        </a:p>
      </dgm:t>
    </dgm:pt>
    <dgm:pt modelId="{F95506E4-C6D8-4003-A3F9-DB0740E2897F}" type="parTrans" cxnId="{C56FFA74-5B9A-4FE8-97E8-3F75BA16B6D2}">
      <dgm:prSet/>
      <dgm:spPr/>
      <dgm:t>
        <a:bodyPr/>
        <a:lstStyle/>
        <a:p>
          <a:endParaRPr lang="en-GB"/>
        </a:p>
      </dgm:t>
    </dgm:pt>
    <dgm:pt modelId="{BDE65BD3-D340-4B7A-A64B-22A688878A5C}" type="sibTrans" cxnId="{C56FFA74-5B9A-4FE8-97E8-3F75BA16B6D2}">
      <dgm:prSet/>
      <dgm:spPr/>
      <dgm:t>
        <a:bodyPr/>
        <a:lstStyle/>
        <a:p>
          <a:endParaRPr lang="en-GB"/>
        </a:p>
      </dgm:t>
    </dgm:pt>
    <dgm:pt modelId="{26B93AD6-EBD2-4F09-8222-3171F0BF0AA7}">
      <dgm:prSet phldrT="[Text]"/>
      <dgm:spPr/>
      <dgm:t>
        <a:bodyPr/>
        <a:lstStyle/>
        <a:p>
          <a:r>
            <a:rPr lang="en-US" dirty="0" smtClean="0"/>
            <a:t>Financial</a:t>
          </a:r>
          <a:endParaRPr lang="en-GB" dirty="0"/>
        </a:p>
      </dgm:t>
    </dgm:pt>
    <dgm:pt modelId="{2EBA09C9-6418-4AD1-B87D-69F49902F9E6}" type="parTrans" cxnId="{15769F20-65ED-4F3C-BDA9-D28476F9DC39}">
      <dgm:prSet/>
      <dgm:spPr/>
      <dgm:t>
        <a:bodyPr/>
        <a:lstStyle/>
        <a:p>
          <a:endParaRPr lang="en-GB"/>
        </a:p>
      </dgm:t>
    </dgm:pt>
    <dgm:pt modelId="{FC0A18BD-2670-456C-8A6D-96CAD4B7E070}" type="sibTrans" cxnId="{15769F20-65ED-4F3C-BDA9-D28476F9DC39}">
      <dgm:prSet/>
      <dgm:spPr/>
      <dgm:t>
        <a:bodyPr/>
        <a:lstStyle/>
        <a:p>
          <a:endParaRPr lang="en-GB"/>
        </a:p>
      </dgm:t>
    </dgm:pt>
    <dgm:pt modelId="{30AF1D2C-B59F-438B-8673-E3A91803AE7F}">
      <dgm:prSet phldrT="[Text]"/>
      <dgm:spPr/>
      <dgm:t>
        <a:bodyPr/>
        <a:lstStyle/>
        <a:p>
          <a:r>
            <a:rPr lang="en-US" dirty="0" smtClean="0"/>
            <a:t>Strategic</a:t>
          </a:r>
          <a:endParaRPr lang="en-GB" dirty="0"/>
        </a:p>
      </dgm:t>
    </dgm:pt>
    <dgm:pt modelId="{F1F64F9A-50D3-4A56-A21D-6CB90D9B0119}" type="parTrans" cxnId="{1B3C76CF-4C69-4071-A45F-ADF92A80D974}">
      <dgm:prSet/>
      <dgm:spPr/>
      <dgm:t>
        <a:bodyPr/>
        <a:lstStyle/>
        <a:p>
          <a:endParaRPr lang="en-GB"/>
        </a:p>
      </dgm:t>
    </dgm:pt>
    <dgm:pt modelId="{283B6EFE-94E4-482B-811A-2EF6D7039EC6}" type="sibTrans" cxnId="{1B3C76CF-4C69-4071-A45F-ADF92A80D974}">
      <dgm:prSet/>
      <dgm:spPr/>
      <dgm:t>
        <a:bodyPr/>
        <a:lstStyle/>
        <a:p>
          <a:endParaRPr lang="en-GB"/>
        </a:p>
      </dgm:t>
    </dgm:pt>
    <dgm:pt modelId="{B73365A5-44CD-4111-8E85-70A9B7DC2DF0}">
      <dgm:prSet phldrT="[Text]"/>
      <dgm:spPr/>
      <dgm:t>
        <a:bodyPr/>
        <a:lstStyle/>
        <a:p>
          <a:r>
            <a:rPr lang="en-US" dirty="0" smtClean="0"/>
            <a:t>Socio-Economic</a:t>
          </a:r>
          <a:endParaRPr lang="en-GB" dirty="0"/>
        </a:p>
      </dgm:t>
    </dgm:pt>
    <dgm:pt modelId="{DD1DD757-0BCB-4068-8C97-F12A5AC15CFC}" type="parTrans" cxnId="{DE4FE0BC-74C3-421E-8FF8-3DF2A4E3D66F}">
      <dgm:prSet/>
      <dgm:spPr/>
      <dgm:t>
        <a:bodyPr/>
        <a:lstStyle/>
        <a:p>
          <a:endParaRPr lang="en-GB"/>
        </a:p>
      </dgm:t>
    </dgm:pt>
    <dgm:pt modelId="{5FEC9DB4-2263-4CE1-AA78-561001108BCB}" type="sibTrans" cxnId="{DE4FE0BC-74C3-421E-8FF8-3DF2A4E3D66F}">
      <dgm:prSet/>
      <dgm:spPr/>
      <dgm:t>
        <a:bodyPr/>
        <a:lstStyle/>
        <a:p>
          <a:endParaRPr lang="en-GB"/>
        </a:p>
      </dgm:t>
    </dgm:pt>
    <dgm:pt modelId="{F0146B13-E584-4E78-A9B0-57963B45CA3B}">
      <dgm:prSet phldrT="[Text]"/>
      <dgm:spPr/>
      <dgm:t>
        <a:bodyPr/>
        <a:lstStyle/>
        <a:p>
          <a:r>
            <a:rPr lang="en-US" dirty="0" smtClean="0"/>
            <a:t>Environment</a:t>
          </a:r>
          <a:endParaRPr lang="en-GB" dirty="0"/>
        </a:p>
      </dgm:t>
    </dgm:pt>
    <dgm:pt modelId="{7803E2FA-27D8-4983-83F7-11E13CC97FDB}" type="parTrans" cxnId="{BB30CE08-34DC-486A-96A7-A8DD38842E7F}">
      <dgm:prSet/>
      <dgm:spPr/>
      <dgm:t>
        <a:bodyPr/>
        <a:lstStyle/>
        <a:p>
          <a:endParaRPr lang="en-GB"/>
        </a:p>
      </dgm:t>
    </dgm:pt>
    <dgm:pt modelId="{69F1985D-7784-44A1-BA30-8DAAAAC2D19D}" type="sibTrans" cxnId="{BB30CE08-34DC-486A-96A7-A8DD38842E7F}">
      <dgm:prSet/>
      <dgm:spPr/>
      <dgm:t>
        <a:bodyPr/>
        <a:lstStyle/>
        <a:p>
          <a:endParaRPr lang="en-GB"/>
        </a:p>
      </dgm:t>
    </dgm:pt>
    <dgm:pt modelId="{161BB95C-6294-4B55-988E-F71B73C8CB86}">
      <dgm:prSet phldrT="[Text]"/>
      <dgm:spPr/>
      <dgm:t>
        <a:bodyPr/>
        <a:lstStyle/>
        <a:p>
          <a:r>
            <a:rPr lang="en-US" dirty="0" smtClean="0"/>
            <a:t>Pollution</a:t>
          </a:r>
          <a:endParaRPr lang="en-GB" dirty="0"/>
        </a:p>
      </dgm:t>
    </dgm:pt>
    <dgm:pt modelId="{CC07396C-428B-4EE2-9E28-EDC34C490D11}" type="parTrans" cxnId="{B53A25B8-3C11-41FE-BCC5-39608D4AC589}">
      <dgm:prSet/>
      <dgm:spPr/>
      <dgm:t>
        <a:bodyPr/>
        <a:lstStyle/>
        <a:p>
          <a:endParaRPr lang="en-GB"/>
        </a:p>
      </dgm:t>
    </dgm:pt>
    <dgm:pt modelId="{082EDC8B-4190-4DEB-BED3-9BD4A257EDBF}" type="sibTrans" cxnId="{B53A25B8-3C11-41FE-BCC5-39608D4AC589}">
      <dgm:prSet/>
      <dgm:spPr/>
      <dgm:t>
        <a:bodyPr/>
        <a:lstStyle/>
        <a:p>
          <a:endParaRPr lang="en-GB"/>
        </a:p>
      </dgm:t>
    </dgm:pt>
    <dgm:pt modelId="{E36014E0-4091-4A76-9600-0B738DB1FE0B}">
      <dgm:prSet phldrT="[Text]"/>
      <dgm:spPr/>
      <dgm:t>
        <a:bodyPr/>
        <a:lstStyle/>
        <a:p>
          <a:r>
            <a:rPr lang="en-US" dirty="0" smtClean="0"/>
            <a:t>CO2 Emission</a:t>
          </a:r>
          <a:endParaRPr lang="en-GB" dirty="0"/>
        </a:p>
      </dgm:t>
    </dgm:pt>
    <dgm:pt modelId="{E4625531-4033-4FC0-B348-7D946B5CAFBD}" type="parTrans" cxnId="{D8F29DF9-E776-4C67-8A11-65844BAB611B}">
      <dgm:prSet/>
      <dgm:spPr/>
      <dgm:t>
        <a:bodyPr/>
        <a:lstStyle/>
        <a:p>
          <a:endParaRPr lang="en-GB"/>
        </a:p>
      </dgm:t>
    </dgm:pt>
    <dgm:pt modelId="{3BD7FD4A-9CD5-4DED-9B6F-8FCF05FA9125}" type="sibTrans" cxnId="{D8F29DF9-E776-4C67-8A11-65844BAB611B}">
      <dgm:prSet/>
      <dgm:spPr/>
      <dgm:t>
        <a:bodyPr/>
        <a:lstStyle/>
        <a:p>
          <a:endParaRPr lang="en-GB"/>
        </a:p>
      </dgm:t>
    </dgm:pt>
    <dgm:pt modelId="{E97768CB-B0FC-4C95-982D-9C7C40142E3E}">
      <dgm:prSet phldrT="[Text]"/>
      <dgm:spPr/>
      <dgm:t>
        <a:bodyPr/>
        <a:lstStyle/>
        <a:p>
          <a:r>
            <a:rPr lang="en-US" dirty="0" smtClean="0"/>
            <a:t>ROI</a:t>
          </a:r>
          <a:endParaRPr lang="en-GB" dirty="0"/>
        </a:p>
      </dgm:t>
    </dgm:pt>
    <dgm:pt modelId="{58C4DCB1-E17F-491C-BAA2-5D99BFA2309D}" type="parTrans" cxnId="{1042CE9C-3E44-46D6-BECD-77057F87FB5B}">
      <dgm:prSet/>
      <dgm:spPr/>
      <dgm:t>
        <a:bodyPr/>
        <a:lstStyle/>
        <a:p>
          <a:endParaRPr lang="en-GB"/>
        </a:p>
      </dgm:t>
    </dgm:pt>
    <dgm:pt modelId="{0CC62101-5337-40E9-ADB1-7F7EBB32B2E5}" type="sibTrans" cxnId="{1042CE9C-3E44-46D6-BECD-77057F87FB5B}">
      <dgm:prSet/>
      <dgm:spPr/>
      <dgm:t>
        <a:bodyPr/>
        <a:lstStyle/>
        <a:p>
          <a:endParaRPr lang="en-GB"/>
        </a:p>
      </dgm:t>
    </dgm:pt>
    <dgm:pt modelId="{C76A53C7-5F01-4B64-99D3-0862A2431ABB}">
      <dgm:prSet phldrT="[Text]"/>
      <dgm:spPr/>
      <dgm:t>
        <a:bodyPr/>
        <a:lstStyle/>
        <a:p>
          <a:r>
            <a:rPr lang="en-US" dirty="0" smtClean="0"/>
            <a:t>Payback Period</a:t>
          </a:r>
          <a:endParaRPr lang="en-GB" dirty="0"/>
        </a:p>
      </dgm:t>
    </dgm:pt>
    <dgm:pt modelId="{A2E53F6C-3972-4B6E-910A-C213A4E4BFC0}" type="parTrans" cxnId="{6DFF24FC-D33B-4EC6-B4EA-4AC366171963}">
      <dgm:prSet/>
      <dgm:spPr/>
      <dgm:t>
        <a:bodyPr/>
        <a:lstStyle/>
        <a:p>
          <a:endParaRPr lang="en-GB"/>
        </a:p>
      </dgm:t>
    </dgm:pt>
    <dgm:pt modelId="{080AF7E4-2B60-4D5B-A539-2E597C49F317}" type="sibTrans" cxnId="{6DFF24FC-D33B-4EC6-B4EA-4AC366171963}">
      <dgm:prSet/>
      <dgm:spPr/>
      <dgm:t>
        <a:bodyPr/>
        <a:lstStyle/>
        <a:p>
          <a:endParaRPr lang="en-GB"/>
        </a:p>
      </dgm:t>
    </dgm:pt>
    <dgm:pt modelId="{95FA9E38-F5D2-4547-97EB-4902F9B590B2}">
      <dgm:prSet phldrT="[Text]"/>
      <dgm:spPr/>
      <dgm:t>
        <a:bodyPr/>
        <a:lstStyle/>
        <a:p>
          <a:r>
            <a:rPr lang="en-US" dirty="0" smtClean="0"/>
            <a:t>NPV</a:t>
          </a:r>
          <a:endParaRPr lang="en-GB" dirty="0"/>
        </a:p>
      </dgm:t>
    </dgm:pt>
    <dgm:pt modelId="{75CF1188-785D-4F6D-BC45-34F6E9228D9F}" type="parTrans" cxnId="{F12E85D2-82CC-43FF-9773-8F86C0B0A66F}">
      <dgm:prSet/>
      <dgm:spPr/>
      <dgm:t>
        <a:bodyPr/>
        <a:lstStyle/>
        <a:p>
          <a:endParaRPr lang="en-GB"/>
        </a:p>
      </dgm:t>
    </dgm:pt>
    <dgm:pt modelId="{204E8428-31FC-4AD4-8A9F-73D8F5A6F42D}" type="sibTrans" cxnId="{F12E85D2-82CC-43FF-9773-8F86C0B0A66F}">
      <dgm:prSet/>
      <dgm:spPr/>
      <dgm:t>
        <a:bodyPr/>
        <a:lstStyle/>
        <a:p>
          <a:endParaRPr lang="en-GB"/>
        </a:p>
      </dgm:t>
    </dgm:pt>
    <dgm:pt modelId="{331C9CAA-1F12-4A52-BDA2-BF2306AA3B59}">
      <dgm:prSet phldrT="[Text]"/>
      <dgm:spPr/>
      <dgm:t>
        <a:bodyPr/>
        <a:lstStyle/>
        <a:p>
          <a:r>
            <a:rPr lang="en-US" dirty="0" smtClean="0"/>
            <a:t>Competitive Issues</a:t>
          </a:r>
          <a:endParaRPr lang="en-GB" dirty="0"/>
        </a:p>
      </dgm:t>
    </dgm:pt>
    <dgm:pt modelId="{3C07AC58-77B4-46CB-9DF9-F8D305D65314}" type="parTrans" cxnId="{5EFB3777-AB7A-4591-88D9-BAB346B6481C}">
      <dgm:prSet/>
      <dgm:spPr/>
      <dgm:t>
        <a:bodyPr/>
        <a:lstStyle/>
        <a:p>
          <a:endParaRPr lang="en-GB"/>
        </a:p>
      </dgm:t>
    </dgm:pt>
    <dgm:pt modelId="{2B23720F-AD80-4754-B448-C7142E7E3C4A}" type="sibTrans" cxnId="{5EFB3777-AB7A-4591-88D9-BAB346B6481C}">
      <dgm:prSet/>
      <dgm:spPr/>
      <dgm:t>
        <a:bodyPr/>
        <a:lstStyle/>
        <a:p>
          <a:endParaRPr lang="en-GB"/>
        </a:p>
      </dgm:t>
    </dgm:pt>
    <dgm:pt modelId="{FD06A58D-11CE-4DCB-BCA2-5A485BB560DB}">
      <dgm:prSet phldrT="[Text]"/>
      <dgm:spPr/>
      <dgm:t>
        <a:bodyPr/>
        <a:lstStyle/>
        <a:p>
          <a:r>
            <a:rPr lang="en-US" dirty="0" smtClean="0"/>
            <a:t>New Business Issues</a:t>
          </a:r>
          <a:endParaRPr lang="en-GB" dirty="0"/>
        </a:p>
      </dgm:t>
    </dgm:pt>
    <dgm:pt modelId="{E00FB794-4EAC-4642-8CDC-670E86783D23}" type="parTrans" cxnId="{1ED1D7CA-F044-4FB6-AD70-B4625F0DDE07}">
      <dgm:prSet/>
      <dgm:spPr/>
      <dgm:t>
        <a:bodyPr/>
        <a:lstStyle/>
        <a:p>
          <a:endParaRPr lang="en-GB"/>
        </a:p>
      </dgm:t>
    </dgm:pt>
    <dgm:pt modelId="{7C9A480D-2890-4B4E-9B2E-6B8391029197}" type="sibTrans" cxnId="{1ED1D7CA-F044-4FB6-AD70-B4625F0DDE07}">
      <dgm:prSet/>
      <dgm:spPr/>
      <dgm:t>
        <a:bodyPr/>
        <a:lstStyle/>
        <a:p>
          <a:endParaRPr lang="en-GB"/>
        </a:p>
      </dgm:t>
    </dgm:pt>
    <dgm:pt modelId="{3E62D098-AB92-4BCD-B25F-BAF508B71534}">
      <dgm:prSet phldrT="[Text]"/>
      <dgm:spPr/>
      <dgm:t>
        <a:bodyPr/>
        <a:lstStyle/>
        <a:p>
          <a:r>
            <a:rPr lang="en-US" dirty="0" smtClean="0"/>
            <a:t>Capability Improvement</a:t>
          </a:r>
          <a:endParaRPr lang="en-GB" dirty="0"/>
        </a:p>
      </dgm:t>
    </dgm:pt>
    <dgm:pt modelId="{E73E4D20-3B5D-44B2-BF7F-75F9FBA65F90}" type="parTrans" cxnId="{48D64005-F05C-4274-A507-7BDCA3ECF541}">
      <dgm:prSet/>
      <dgm:spPr/>
      <dgm:t>
        <a:bodyPr/>
        <a:lstStyle/>
        <a:p>
          <a:endParaRPr lang="en-GB"/>
        </a:p>
      </dgm:t>
    </dgm:pt>
    <dgm:pt modelId="{CA66A8B2-3155-4F1E-A323-7A8B3B1D7F8F}" type="sibTrans" cxnId="{48D64005-F05C-4274-A507-7BDCA3ECF541}">
      <dgm:prSet/>
      <dgm:spPr/>
      <dgm:t>
        <a:bodyPr/>
        <a:lstStyle/>
        <a:p>
          <a:endParaRPr lang="en-GB"/>
        </a:p>
      </dgm:t>
    </dgm:pt>
    <dgm:pt modelId="{7EDCA13F-1164-4B55-AB24-899525CEB967}">
      <dgm:prSet phldrT="[Text]"/>
      <dgm:spPr/>
      <dgm:t>
        <a:bodyPr/>
        <a:lstStyle/>
        <a:p>
          <a:r>
            <a:rPr lang="en-US" dirty="0" smtClean="0"/>
            <a:t>Jobs Creation</a:t>
          </a:r>
          <a:endParaRPr lang="en-GB" dirty="0"/>
        </a:p>
      </dgm:t>
    </dgm:pt>
    <dgm:pt modelId="{39F6BAF6-F1FB-4EBB-B450-E9530E1308BB}" type="parTrans" cxnId="{CEC14895-6F07-438B-9EEC-31B69843CF3B}">
      <dgm:prSet/>
      <dgm:spPr/>
      <dgm:t>
        <a:bodyPr/>
        <a:lstStyle/>
        <a:p>
          <a:endParaRPr lang="en-GB"/>
        </a:p>
      </dgm:t>
    </dgm:pt>
    <dgm:pt modelId="{E741CBAE-5928-4F03-B9C0-333E0D1D35C6}" type="sibTrans" cxnId="{CEC14895-6F07-438B-9EEC-31B69843CF3B}">
      <dgm:prSet/>
      <dgm:spPr/>
      <dgm:t>
        <a:bodyPr/>
        <a:lstStyle/>
        <a:p>
          <a:endParaRPr lang="en-GB"/>
        </a:p>
      </dgm:t>
    </dgm:pt>
    <dgm:pt modelId="{08F20A67-62BC-4B78-A98B-984ACB2E6BE0}">
      <dgm:prSet phldrT="[Text]"/>
      <dgm:spPr/>
      <dgm:t>
        <a:bodyPr/>
        <a:lstStyle/>
        <a:p>
          <a:r>
            <a:rPr lang="en-US" dirty="0" smtClean="0"/>
            <a:t>Reduce Poverty</a:t>
          </a:r>
          <a:endParaRPr lang="en-GB" dirty="0"/>
        </a:p>
      </dgm:t>
    </dgm:pt>
    <dgm:pt modelId="{A6B5E6B5-881F-4BAD-8697-4DC2F89D421C}" type="parTrans" cxnId="{BC25B1B5-4120-4A09-8E0D-57FF7D22BE09}">
      <dgm:prSet/>
      <dgm:spPr/>
      <dgm:t>
        <a:bodyPr/>
        <a:lstStyle/>
        <a:p>
          <a:endParaRPr lang="en-GB"/>
        </a:p>
      </dgm:t>
    </dgm:pt>
    <dgm:pt modelId="{DA8676E4-DECC-435B-8C98-351154B34242}" type="sibTrans" cxnId="{BC25B1B5-4120-4A09-8E0D-57FF7D22BE09}">
      <dgm:prSet/>
      <dgm:spPr/>
      <dgm:t>
        <a:bodyPr/>
        <a:lstStyle/>
        <a:p>
          <a:endParaRPr lang="en-GB"/>
        </a:p>
      </dgm:t>
    </dgm:pt>
    <dgm:pt modelId="{C35DE037-56BC-4214-8BB1-B30E4A058F56}">
      <dgm:prSet phldrT="[Text]"/>
      <dgm:spPr/>
      <dgm:t>
        <a:bodyPr/>
        <a:lstStyle/>
        <a:p>
          <a:r>
            <a:rPr lang="en-US" dirty="0" smtClean="0"/>
            <a:t>Risk Exposure</a:t>
          </a:r>
          <a:endParaRPr lang="en-GB" dirty="0"/>
        </a:p>
      </dgm:t>
    </dgm:pt>
    <dgm:pt modelId="{E62B6344-2B2B-4268-A324-CFDD7350B585}" type="parTrans" cxnId="{678AE39D-8C19-4669-83FD-440EAB952F73}">
      <dgm:prSet/>
      <dgm:spPr/>
      <dgm:t>
        <a:bodyPr/>
        <a:lstStyle/>
        <a:p>
          <a:endParaRPr lang="en-US"/>
        </a:p>
      </dgm:t>
    </dgm:pt>
    <dgm:pt modelId="{27EF67E4-08F3-4A13-BB93-49E601B27925}" type="sibTrans" cxnId="{678AE39D-8C19-4669-83FD-440EAB952F73}">
      <dgm:prSet/>
      <dgm:spPr/>
      <dgm:t>
        <a:bodyPr/>
        <a:lstStyle/>
        <a:p>
          <a:endParaRPr lang="en-US"/>
        </a:p>
      </dgm:t>
    </dgm:pt>
    <dgm:pt modelId="{5889C33E-F0E3-4424-90EA-91BB50F0F137}">
      <dgm:prSet phldrT="[Text]"/>
      <dgm:spPr/>
      <dgm:t>
        <a:bodyPr/>
        <a:lstStyle/>
        <a:p>
          <a:r>
            <a:rPr lang="en-US" dirty="0" smtClean="0"/>
            <a:t>Schedule</a:t>
          </a:r>
          <a:endParaRPr lang="en-GB" dirty="0"/>
        </a:p>
      </dgm:t>
    </dgm:pt>
    <dgm:pt modelId="{FE97754B-FD0F-41FA-BCF0-762357A68829}" type="parTrans" cxnId="{D79B2868-A8AA-4B70-9030-9A6D871F2237}">
      <dgm:prSet/>
      <dgm:spPr/>
      <dgm:t>
        <a:bodyPr/>
        <a:lstStyle/>
        <a:p>
          <a:endParaRPr lang="en-US"/>
        </a:p>
      </dgm:t>
    </dgm:pt>
    <dgm:pt modelId="{BB789D9A-D300-4FAD-9BA5-BC283E35C949}" type="sibTrans" cxnId="{D79B2868-A8AA-4B70-9030-9A6D871F2237}">
      <dgm:prSet/>
      <dgm:spPr/>
      <dgm:t>
        <a:bodyPr/>
        <a:lstStyle/>
        <a:p>
          <a:endParaRPr lang="en-US"/>
        </a:p>
      </dgm:t>
    </dgm:pt>
    <dgm:pt modelId="{F973F57B-7AE6-4E0D-BBB1-E1BD262135FD}">
      <dgm:prSet phldrT="[Text]"/>
      <dgm:spPr/>
      <dgm:t>
        <a:bodyPr/>
        <a:lstStyle/>
        <a:p>
          <a:r>
            <a:rPr lang="en-US" dirty="0" smtClean="0"/>
            <a:t>Budget</a:t>
          </a:r>
          <a:endParaRPr lang="en-GB" dirty="0"/>
        </a:p>
      </dgm:t>
    </dgm:pt>
    <dgm:pt modelId="{5C66723F-061D-40E1-8781-10D52D878A1D}" type="parTrans" cxnId="{3FFED264-FC90-47A8-9D4D-9113C347DFCD}">
      <dgm:prSet/>
      <dgm:spPr/>
      <dgm:t>
        <a:bodyPr/>
        <a:lstStyle/>
        <a:p>
          <a:endParaRPr lang="en-US"/>
        </a:p>
      </dgm:t>
    </dgm:pt>
    <dgm:pt modelId="{C0997801-402B-43D1-A3F7-353EBA31C58C}" type="sibTrans" cxnId="{3FFED264-FC90-47A8-9D4D-9113C347DFCD}">
      <dgm:prSet/>
      <dgm:spPr/>
      <dgm:t>
        <a:bodyPr/>
        <a:lstStyle/>
        <a:p>
          <a:endParaRPr lang="en-US"/>
        </a:p>
      </dgm:t>
    </dgm:pt>
    <dgm:pt modelId="{834A4143-0FB2-45E1-8F90-168E5CF5DCB0}">
      <dgm:prSet phldrT="[Text]"/>
      <dgm:spPr/>
      <dgm:t>
        <a:bodyPr/>
        <a:lstStyle/>
        <a:p>
          <a:r>
            <a:rPr lang="en-US" dirty="0" smtClean="0"/>
            <a:t>Technical</a:t>
          </a:r>
          <a:endParaRPr lang="en-GB" dirty="0"/>
        </a:p>
      </dgm:t>
    </dgm:pt>
    <dgm:pt modelId="{837EB5ED-2D7F-43E9-8B4B-51AA51B71009}" type="parTrans" cxnId="{497B892A-2E4D-424C-A1CF-07D55847C876}">
      <dgm:prSet/>
      <dgm:spPr/>
      <dgm:t>
        <a:bodyPr/>
        <a:lstStyle/>
        <a:p>
          <a:endParaRPr lang="en-US"/>
        </a:p>
      </dgm:t>
    </dgm:pt>
    <dgm:pt modelId="{6209272B-5E97-4A61-8824-BF173D307F8F}" type="sibTrans" cxnId="{497B892A-2E4D-424C-A1CF-07D55847C876}">
      <dgm:prSet/>
      <dgm:spPr/>
      <dgm:t>
        <a:bodyPr/>
        <a:lstStyle/>
        <a:p>
          <a:endParaRPr lang="en-US"/>
        </a:p>
      </dgm:t>
    </dgm:pt>
    <dgm:pt modelId="{03AFD70F-683F-49FE-AB3A-8A7B131D1B68}" type="pres">
      <dgm:prSet presAssocID="{859D1DE6-559B-4438-997C-60E324945B18}" presName="hierChild1" presStyleCnt="0">
        <dgm:presLayoutVars>
          <dgm:orgChart val="1"/>
          <dgm:chPref val="1"/>
          <dgm:dir/>
          <dgm:animOne val="branch"/>
          <dgm:animLvl val="lvl"/>
          <dgm:resizeHandles/>
        </dgm:presLayoutVars>
      </dgm:prSet>
      <dgm:spPr/>
      <dgm:t>
        <a:bodyPr/>
        <a:lstStyle/>
        <a:p>
          <a:endParaRPr lang="en-GB"/>
        </a:p>
      </dgm:t>
    </dgm:pt>
    <dgm:pt modelId="{8FA97E29-BB74-4F27-BC23-204F279BF2C3}" type="pres">
      <dgm:prSet presAssocID="{727A8708-0AFF-4F82-A00E-85CB58D45AD9}" presName="hierRoot1" presStyleCnt="0">
        <dgm:presLayoutVars>
          <dgm:hierBranch val="init"/>
        </dgm:presLayoutVars>
      </dgm:prSet>
      <dgm:spPr/>
      <dgm:t>
        <a:bodyPr/>
        <a:lstStyle/>
        <a:p>
          <a:endParaRPr lang="en-US"/>
        </a:p>
      </dgm:t>
    </dgm:pt>
    <dgm:pt modelId="{1F00144D-5FD1-42DF-A13F-F69180D2FEB6}" type="pres">
      <dgm:prSet presAssocID="{727A8708-0AFF-4F82-A00E-85CB58D45AD9}" presName="rootComposite1" presStyleCnt="0"/>
      <dgm:spPr/>
      <dgm:t>
        <a:bodyPr/>
        <a:lstStyle/>
        <a:p>
          <a:endParaRPr lang="en-US"/>
        </a:p>
      </dgm:t>
    </dgm:pt>
    <dgm:pt modelId="{667379A8-41C4-4FD7-9859-8C254391543C}" type="pres">
      <dgm:prSet presAssocID="{727A8708-0AFF-4F82-A00E-85CB58D45AD9}" presName="rootText1" presStyleLbl="node0" presStyleIdx="0" presStyleCnt="1">
        <dgm:presLayoutVars>
          <dgm:chPref val="3"/>
        </dgm:presLayoutVars>
      </dgm:prSet>
      <dgm:spPr/>
      <dgm:t>
        <a:bodyPr/>
        <a:lstStyle/>
        <a:p>
          <a:endParaRPr lang="en-GB"/>
        </a:p>
      </dgm:t>
    </dgm:pt>
    <dgm:pt modelId="{06DBC3DD-AEB5-4E78-9BE3-F9C7EE18BBE2}" type="pres">
      <dgm:prSet presAssocID="{727A8708-0AFF-4F82-A00E-85CB58D45AD9}" presName="rootConnector1" presStyleLbl="node1" presStyleIdx="0" presStyleCnt="0"/>
      <dgm:spPr/>
      <dgm:t>
        <a:bodyPr/>
        <a:lstStyle/>
        <a:p>
          <a:endParaRPr lang="en-GB"/>
        </a:p>
      </dgm:t>
    </dgm:pt>
    <dgm:pt modelId="{AAF0D0BB-A6B5-464E-8AD2-B30AB9B9A5D8}" type="pres">
      <dgm:prSet presAssocID="{727A8708-0AFF-4F82-A00E-85CB58D45AD9}" presName="hierChild2" presStyleCnt="0"/>
      <dgm:spPr/>
      <dgm:t>
        <a:bodyPr/>
        <a:lstStyle/>
        <a:p>
          <a:endParaRPr lang="en-US"/>
        </a:p>
      </dgm:t>
    </dgm:pt>
    <dgm:pt modelId="{45A60BBF-B1D1-49B5-A25D-0B7FB5145BED}" type="pres">
      <dgm:prSet presAssocID="{F838DD0D-BAE7-4FD3-93B9-A51D9434E9FA}" presName="Name37" presStyleLbl="parChTrans1D2" presStyleIdx="0" presStyleCnt="3"/>
      <dgm:spPr/>
      <dgm:t>
        <a:bodyPr/>
        <a:lstStyle/>
        <a:p>
          <a:endParaRPr lang="en-GB"/>
        </a:p>
      </dgm:t>
    </dgm:pt>
    <dgm:pt modelId="{D6A5A224-0DBF-4328-9B1A-8B57A24FCA1B}" type="pres">
      <dgm:prSet presAssocID="{6808AE37-E19D-4EE6-9C17-8F723D8E9356}" presName="hierRoot2" presStyleCnt="0">
        <dgm:presLayoutVars>
          <dgm:hierBranch val="init"/>
        </dgm:presLayoutVars>
      </dgm:prSet>
      <dgm:spPr/>
      <dgm:t>
        <a:bodyPr/>
        <a:lstStyle/>
        <a:p>
          <a:endParaRPr lang="en-US"/>
        </a:p>
      </dgm:t>
    </dgm:pt>
    <dgm:pt modelId="{679F535F-F66D-402A-9130-5E0EEF71333B}" type="pres">
      <dgm:prSet presAssocID="{6808AE37-E19D-4EE6-9C17-8F723D8E9356}" presName="rootComposite" presStyleCnt="0"/>
      <dgm:spPr/>
      <dgm:t>
        <a:bodyPr/>
        <a:lstStyle/>
        <a:p>
          <a:endParaRPr lang="en-US"/>
        </a:p>
      </dgm:t>
    </dgm:pt>
    <dgm:pt modelId="{839EC777-CCAF-4E11-A176-FE36436DA159}" type="pres">
      <dgm:prSet presAssocID="{6808AE37-E19D-4EE6-9C17-8F723D8E9356}" presName="rootText" presStyleLbl="node2" presStyleIdx="0" presStyleCnt="3">
        <dgm:presLayoutVars>
          <dgm:chPref val="3"/>
        </dgm:presLayoutVars>
      </dgm:prSet>
      <dgm:spPr/>
      <dgm:t>
        <a:bodyPr/>
        <a:lstStyle/>
        <a:p>
          <a:endParaRPr lang="en-GB"/>
        </a:p>
      </dgm:t>
    </dgm:pt>
    <dgm:pt modelId="{55EDE4D1-0C13-420F-BFA3-CC9035726C01}" type="pres">
      <dgm:prSet presAssocID="{6808AE37-E19D-4EE6-9C17-8F723D8E9356}" presName="rootConnector" presStyleLbl="node2" presStyleIdx="0" presStyleCnt="3"/>
      <dgm:spPr/>
      <dgm:t>
        <a:bodyPr/>
        <a:lstStyle/>
        <a:p>
          <a:endParaRPr lang="en-GB"/>
        </a:p>
      </dgm:t>
    </dgm:pt>
    <dgm:pt modelId="{458FDCFA-CCAF-44AD-B1DC-965BF23850B8}" type="pres">
      <dgm:prSet presAssocID="{6808AE37-E19D-4EE6-9C17-8F723D8E9356}" presName="hierChild4" presStyleCnt="0"/>
      <dgm:spPr/>
      <dgm:t>
        <a:bodyPr/>
        <a:lstStyle/>
        <a:p>
          <a:endParaRPr lang="en-US"/>
        </a:p>
      </dgm:t>
    </dgm:pt>
    <dgm:pt modelId="{D5C73F05-BC1B-475F-8ED0-C50ACED677BE}" type="pres">
      <dgm:prSet presAssocID="{2EBA09C9-6418-4AD1-B87D-69F49902F9E6}" presName="Name37" presStyleLbl="parChTrans1D3" presStyleIdx="0" presStyleCnt="7"/>
      <dgm:spPr/>
      <dgm:t>
        <a:bodyPr/>
        <a:lstStyle/>
        <a:p>
          <a:endParaRPr lang="en-GB"/>
        </a:p>
      </dgm:t>
    </dgm:pt>
    <dgm:pt modelId="{CA50E309-ECDC-4EDA-99D5-26CEBA0CA5AF}" type="pres">
      <dgm:prSet presAssocID="{26B93AD6-EBD2-4F09-8222-3171F0BF0AA7}" presName="hierRoot2" presStyleCnt="0">
        <dgm:presLayoutVars>
          <dgm:hierBranch val="init"/>
        </dgm:presLayoutVars>
      </dgm:prSet>
      <dgm:spPr/>
      <dgm:t>
        <a:bodyPr/>
        <a:lstStyle/>
        <a:p>
          <a:endParaRPr lang="en-US"/>
        </a:p>
      </dgm:t>
    </dgm:pt>
    <dgm:pt modelId="{2954894B-D53C-460E-B733-2AA93BF00873}" type="pres">
      <dgm:prSet presAssocID="{26B93AD6-EBD2-4F09-8222-3171F0BF0AA7}" presName="rootComposite" presStyleCnt="0"/>
      <dgm:spPr/>
      <dgm:t>
        <a:bodyPr/>
        <a:lstStyle/>
        <a:p>
          <a:endParaRPr lang="en-US"/>
        </a:p>
      </dgm:t>
    </dgm:pt>
    <dgm:pt modelId="{46F58884-8B1D-4525-AAAC-9130549B0257}" type="pres">
      <dgm:prSet presAssocID="{26B93AD6-EBD2-4F09-8222-3171F0BF0AA7}" presName="rootText" presStyleLbl="node3" presStyleIdx="0" presStyleCnt="7">
        <dgm:presLayoutVars>
          <dgm:chPref val="3"/>
        </dgm:presLayoutVars>
      </dgm:prSet>
      <dgm:spPr/>
      <dgm:t>
        <a:bodyPr/>
        <a:lstStyle/>
        <a:p>
          <a:endParaRPr lang="en-GB"/>
        </a:p>
      </dgm:t>
    </dgm:pt>
    <dgm:pt modelId="{8E4A511F-230A-4FF5-8E2E-DC966CA249D5}" type="pres">
      <dgm:prSet presAssocID="{26B93AD6-EBD2-4F09-8222-3171F0BF0AA7}" presName="rootConnector" presStyleLbl="node3" presStyleIdx="0" presStyleCnt="7"/>
      <dgm:spPr/>
      <dgm:t>
        <a:bodyPr/>
        <a:lstStyle/>
        <a:p>
          <a:endParaRPr lang="en-GB"/>
        </a:p>
      </dgm:t>
    </dgm:pt>
    <dgm:pt modelId="{42B24C80-DEA5-495E-B969-0336F27A8D1C}" type="pres">
      <dgm:prSet presAssocID="{26B93AD6-EBD2-4F09-8222-3171F0BF0AA7}" presName="hierChild4" presStyleCnt="0"/>
      <dgm:spPr/>
      <dgm:t>
        <a:bodyPr/>
        <a:lstStyle/>
        <a:p>
          <a:endParaRPr lang="en-US"/>
        </a:p>
      </dgm:t>
    </dgm:pt>
    <dgm:pt modelId="{DA228114-8A3A-4403-A095-238E8024DBA0}" type="pres">
      <dgm:prSet presAssocID="{58C4DCB1-E17F-491C-BAA2-5D99BFA2309D}" presName="Name37" presStyleLbl="parChTrans1D4" presStyleIdx="0" presStyleCnt="10"/>
      <dgm:spPr/>
      <dgm:t>
        <a:bodyPr/>
        <a:lstStyle/>
        <a:p>
          <a:endParaRPr lang="en-GB"/>
        </a:p>
      </dgm:t>
    </dgm:pt>
    <dgm:pt modelId="{570E8F8D-99E3-4CA2-BF39-962A4CBBEE09}" type="pres">
      <dgm:prSet presAssocID="{E97768CB-B0FC-4C95-982D-9C7C40142E3E}" presName="hierRoot2" presStyleCnt="0">
        <dgm:presLayoutVars>
          <dgm:hierBranch val="init"/>
        </dgm:presLayoutVars>
      </dgm:prSet>
      <dgm:spPr/>
      <dgm:t>
        <a:bodyPr/>
        <a:lstStyle/>
        <a:p>
          <a:endParaRPr lang="en-US"/>
        </a:p>
      </dgm:t>
    </dgm:pt>
    <dgm:pt modelId="{120F2517-A80F-47D1-9EAF-90FD87AA801B}" type="pres">
      <dgm:prSet presAssocID="{E97768CB-B0FC-4C95-982D-9C7C40142E3E}" presName="rootComposite" presStyleCnt="0"/>
      <dgm:spPr/>
      <dgm:t>
        <a:bodyPr/>
        <a:lstStyle/>
        <a:p>
          <a:endParaRPr lang="en-US"/>
        </a:p>
      </dgm:t>
    </dgm:pt>
    <dgm:pt modelId="{E9077B75-9766-43CF-BB15-9B0DC8BCADED}" type="pres">
      <dgm:prSet presAssocID="{E97768CB-B0FC-4C95-982D-9C7C40142E3E}" presName="rootText" presStyleLbl="node4" presStyleIdx="0" presStyleCnt="10">
        <dgm:presLayoutVars>
          <dgm:chPref val="3"/>
        </dgm:presLayoutVars>
      </dgm:prSet>
      <dgm:spPr/>
      <dgm:t>
        <a:bodyPr/>
        <a:lstStyle/>
        <a:p>
          <a:endParaRPr lang="en-GB"/>
        </a:p>
      </dgm:t>
    </dgm:pt>
    <dgm:pt modelId="{4CDEF811-7BFE-4B94-82B4-828A5E270A69}" type="pres">
      <dgm:prSet presAssocID="{E97768CB-B0FC-4C95-982D-9C7C40142E3E}" presName="rootConnector" presStyleLbl="node4" presStyleIdx="0" presStyleCnt="10"/>
      <dgm:spPr/>
      <dgm:t>
        <a:bodyPr/>
        <a:lstStyle/>
        <a:p>
          <a:endParaRPr lang="en-GB"/>
        </a:p>
      </dgm:t>
    </dgm:pt>
    <dgm:pt modelId="{3E538565-CE8A-4800-AF90-4B83E042F3EA}" type="pres">
      <dgm:prSet presAssocID="{E97768CB-B0FC-4C95-982D-9C7C40142E3E}" presName="hierChild4" presStyleCnt="0"/>
      <dgm:spPr/>
      <dgm:t>
        <a:bodyPr/>
        <a:lstStyle/>
        <a:p>
          <a:endParaRPr lang="en-US"/>
        </a:p>
      </dgm:t>
    </dgm:pt>
    <dgm:pt modelId="{032298E2-74C0-4992-AC6F-10EC91244A70}" type="pres">
      <dgm:prSet presAssocID="{E97768CB-B0FC-4C95-982D-9C7C40142E3E}" presName="hierChild5" presStyleCnt="0"/>
      <dgm:spPr/>
      <dgm:t>
        <a:bodyPr/>
        <a:lstStyle/>
        <a:p>
          <a:endParaRPr lang="en-US"/>
        </a:p>
      </dgm:t>
    </dgm:pt>
    <dgm:pt modelId="{5FB808EC-DCDC-41AC-8302-B6EE74BB9F1C}" type="pres">
      <dgm:prSet presAssocID="{A2E53F6C-3972-4B6E-910A-C213A4E4BFC0}" presName="Name37" presStyleLbl="parChTrans1D4" presStyleIdx="1" presStyleCnt="10"/>
      <dgm:spPr/>
      <dgm:t>
        <a:bodyPr/>
        <a:lstStyle/>
        <a:p>
          <a:endParaRPr lang="en-GB"/>
        </a:p>
      </dgm:t>
    </dgm:pt>
    <dgm:pt modelId="{FF384387-B42D-45DB-8D74-9C627AA4E570}" type="pres">
      <dgm:prSet presAssocID="{C76A53C7-5F01-4B64-99D3-0862A2431ABB}" presName="hierRoot2" presStyleCnt="0">
        <dgm:presLayoutVars>
          <dgm:hierBranch val="init"/>
        </dgm:presLayoutVars>
      </dgm:prSet>
      <dgm:spPr/>
      <dgm:t>
        <a:bodyPr/>
        <a:lstStyle/>
        <a:p>
          <a:endParaRPr lang="en-US"/>
        </a:p>
      </dgm:t>
    </dgm:pt>
    <dgm:pt modelId="{9DADB8F6-BC3B-4220-B7AF-90432F282888}" type="pres">
      <dgm:prSet presAssocID="{C76A53C7-5F01-4B64-99D3-0862A2431ABB}" presName="rootComposite" presStyleCnt="0"/>
      <dgm:spPr/>
      <dgm:t>
        <a:bodyPr/>
        <a:lstStyle/>
        <a:p>
          <a:endParaRPr lang="en-US"/>
        </a:p>
      </dgm:t>
    </dgm:pt>
    <dgm:pt modelId="{484653B0-EA38-4060-BF54-440C7A661A69}" type="pres">
      <dgm:prSet presAssocID="{C76A53C7-5F01-4B64-99D3-0862A2431ABB}" presName="rootText" presStyleLbl="node4" presStyleIdx="1" presStyleCnt="10">
        <dgm:presLayoutVars>
          <dgm:chPref val="3"/>
        </dgm:presLayoutVars>
      </dgm:prSet>
      <dgm:spPr/>
      <dgm:t>
        <a:bodyPr/>
        <a:lstStyle/>
        <a:p>
          <a:endParaRPr lang="en-GB"/>
        </a:p>
      </dgm:t>
    </dgm:pt>
    <dgm:pt modelId="{4D2BA588-2AC8-41E5-A47E-8171F686E7E3}" type="pres">
      <dgm:prSet presAssocID="{C76A53C7-5F01-4B64-99D3-0862A2431ABB}" presName="rootConnector" presStyleLbl="node4" presStyleIdx="1" presStyleCnt="10"/>
      <dgm:spPr/>
      <dgm:t>
        <a:bodyPr/>
        <a:lstStyle/>
        <a:p>
          <a:endParaRPr lang="en-GB"/>
        </a:p>
      </dgm:t>
    </dgm:pt>
    <dgm:pt modelId="{942BC14B-D5BE-49C6-A915-2ED4991B6E98}" type="pres">
      <dgm:prSet presAssocID="{C76A53C7-5F01-4B64-99D3-0862A2431ABB}" presName="hierChild4" presStyleCnt="0"/>
      <dgm:spPr/>
      <dgm:t>
        <a:bodyPr/>
        <a:lstStyle/>
        <a:p>
          <a:endParaRPr lang="en-US"/>
        </a:p>
      </dgm:t>
    </dgm:pt>
    <dgm:pt modelId="{9E1D1F40-0B32-44B4-8663-4749F3E336BC}" type="pres">
      <dgm:prSet presAssocID="{C76A53C7-5F01-4B64-99D3-0862A2431ABB}" presName="hierChild5" presStyleCnt="0"/>
      <dgm:spPr/>
      <dgm:t>
        <a:bodyPr/>
        <a:lstStyle/>
        <a:p>
          <a:endParaRPr lang="en-US"/>
        </a:p>
      </dgm:t>
    </dgm:pt>
    <dgm:pt modelId="{043AB99D-E117-4E80-B6F4-E6BF204C719B}" type="pres">
      <dgm:prSet presAssocID="{75CF1188-785D-4F6D-BC45-34F6E9228D9F}" presName="Name37" presStyleLbl="parChTrans1D4" presStyleIdx="2" presStyleCnt="10"/>
      <dgm:spPr/>
      <dgm:t>
        <a:bodyPr/>
        <a:lstStyle/>
        <a:p>
          <a:endParaRPr lang="en-GB"/>
        </a:p>
      </dgm:t>
    </dgm:pt>
    <dgm:pt modelId="{AC8658E8-1463-4FFC-8F1C-F5C768998460}" type="pres">
      <dgm:prSet presAssocID="{95FA9E38-F5D2-4547-97EB-4902F9B590B2}" presName="hierRoot2" presStyleCnt="0">
        <dgm:presLayoutVars>
          <dgm:hierBranch val="init"/>
        </dgm:presLayoutVars>
      </dgm:prSet>
      <dgm:spPr/>
      <dgm:t>
        <a:bodyPr/>
        <a:lstStyle/>
        <a:p>
          <a:endParaRPr lang="en-US"/>
        </a:p>
      </dgm:t>
    </dgm:pt>
    <dgm:pt modelId="{BB987A2B-254E-4E6B-BA8A-2DC6F6DC387F}" type="pres">
      <dgm:prSet presAssocID="{95FA9E38-F5D2-4547-97EB-4902F9B590B2}" presName="rootComposite" presStyleCnt="0"/>
      <dgm:spPr/>
      <dgm:t>
        <a:bodyPr/>
        <a:lstStyle/>
        <a:p>
          <a:endParaRPr lang="en-US"/>
        </a:p>
      </dgm:t>
    </dgm:pt>
    <dgm:pt modelId="{BE064B50-930B-4F6B-BE31-0DAF06F1084F}" type="pres">
      <dgm:prSet presAssocID="{95FA9E38-F5D2-4547-97EB-4902F9B590B2}" presName="rootText" presStyleLbl="node4" presStyleIdx="2" presStyleCnt="10">
        <dgm:presLayoutVars>
          <dgm:chPref val="3"/>
        </dgm:presLayoutVars>
      </dgm:prSet>
      <dgm:spPr/>
      <dgm:t>
        <a:bodyPr/>
        <a:lstStyle/>
        <a:p>
          <a:endParaRPr lang="en-GB"/>
        </a:p>
      </dgm:t>
    </dgm:pt>
    <dgm:pt modelId="{2AFC687E-B172-4F8D-BB61-E048A176D365}" type="pres">
      <dgm:prSet presAssocID="{95FA9E38-F5D2-4547-97EB-4902F9B590B2}" presName="rootConnector" presStyleLbl="node4" presStyleIdx="2" presStyleCnt="10"/>
      <dgm:spPr/>
      <dgm:t>
        <a:bodyPr/>
        <a:lstStyle/>
        <a:p>
          <a:endParaRPr lang="en-GB"/>
        </a:p>
      </dgm:t>
    </dgm:pt>
    <dgm:pt modelId="{EA60AD3A-0C5D-4AD2-A6CC-14A6318BFCE3}" type="pres">
      <dgm:prSet presAssocID="{95FA9E38-F5D2-4547-97EB-4902F9B590B2}" presName="hierChild4" presStyleCnt="0"/>
      <dgm:spPr/>
      <dgm:t>
        <a:bodyPr/>
        <a:lstStyle/>
        <a:p>
          <a:endParaRPr lang="en-US"/>
        </a:p>
      </dgm:t>
    </dgm:pt>
    <dgm:pt modelId="{1EF4BE6C-EE85-4B21-8F88-C4D3F32906AA}" type="pres">
      <dgm:prSet presAssocID="{95FA9E38-F5D2-4547-97EB-4902F9B590B2}" presName="hierChild5" presStyleCnt="0"/>
      <dgm:spPr/>
      <dgm:t>
        <a:bodyPr/>
        <a:lstStyle/>
        <a:p>
          <a:endParaRPr lang="en-US"/>
        </a:p>
      </dgm:t>
    </dgm:pt>
    <dgm:pt modelId="{E5A98A11-D1D7-4AEA-89F9-2BB55E07441C}" type="pres">
      <dgm:prSet presAssocID="{26B93AD6-EBD2-4F09-8222-3171F0BF0AA7}" presName="hierChild5" presStyleCnt="0"/>
      <dgm:spPr/>
      <dgm:t>
        <a:bodyPr/>
        <a:lstStyle/>
        <a:p>
          <a:endParaRPr lang="en-US"/>
        </a:p>
      </dgm:t>
    </dgm:pt>
    <dgm:pt modelId="{7857B783-F7E2-4734-B556-971DFB252C0A}" type="pres">
      <dgm:prSet presAssocID="{F1F64F9A-50D3-4A56-A21D-6CB90D9B0119}" presName="Name37" presStyleLbl="parChTrans1D3" presStyleIdx="1" presStyleCnt="7"/>
      <dgm:spPr/>
      <dgm:t>
        <a:bodyPr/>
        <a:lstStyle/>
        <a:p>
          <a:endParaRPr lang="en-GB"/>
        </a:p>
      </dgm:t>
    </dgm:pt>
    <dgm:pt modelId="{22089414-2F6B-47A2-8117-DEFCB691F836}" type="pres">
      <dgm:prSet presAssocID="{30AF1D2C-B59F-438B-8673-E3A91803AE7F}" presName="hierRoot2" presStyleCnt="0">
        <dgm:presLayoutVars>
          <dgm:hierBranch val="init"/>
        </dgm:presLayoutVars>
      </dgm:prSet>
      <dgm:spPr/>
      <dgm:t>
        <a:bodyPr/>
        <a:lstStyle/>
        <a:p>
          <a:endParaRPr lang="en-US"/>
        </a:p>
      </dgm:t>
    </dgm:pt>
    <dgm:pt modelId="{24ADBFEE-963D-4C8D-AEF4-B827B99B1C6C}" type="pres">
      <dgm:prSet presAssocID="{30AF1D2C-B59F-438B-8673-E3A91803AE7F}" presName="rootComposite" presStyleCnt="0"/>
      <dgm:spPr/>
      <dgm:t>
        <a:bodyPr/>
        <a:lstStyle/>
        <a:p>
          <a:endParaRPr lang="en-US"/>
        </a:p>
      </dgm:t>
    </dgm:pt>
    <dgm:pt modelId="{C03EC9D4-F809-4201-A722-0DF783E9CF39}" type="pres">
      <dgm:prSet presAssocID="{30AF1D2C-B59F-438B-8673-E3A91803AE7F}" presName="rootText" presStyleLbl="node3" presStyleIdx="1" presStyleCnt="7">
        <dgm:presLayoutVars>
          <dgm:chPref val="3"/>
        </dgm:presLayoutVars>
      </dgm:prSet>
      <dgm:spPr/>
      <dgm:t>
        <a:bodyPr/>
        <a:lstStyle/>
        <a:p>
          <a:endParaRPr lang="en-GB"/>
        </a:p>
      </dgm:t>
    </dgm:pt>
    <dgm:pt modelId="{CBB7925B-7E93-4510-8B9F-A4879563373F}" type="pres">
      <dgm:prSet presAssocID="{30AF1D2C-B59F-438B-8673-E3A91803AE7F}" presName="rootConnector" presStyleLbl="node3" presStyleIdx="1" presStyleCnt="7"/>
      <dgm:spPr/>
      <dgm:t>
        <a:bodyPr/>
        <a:lstStyle/>
        <a:p>
          <a:endParaRPr lang="en-GB"/>
        </a:p>
      </dgm:t>
    </dgm:pt>
    <dgm:pt modelId="{85D1577E-2C8F-4480-8289-014815F98D72}" type="pres">
      <dgm:prSet presAssocID="{30AF1D2C-B59F-438B-8673-E3A91803AE7F}" presName="hierChild4" presStyleCnt="0"/>
      <dgm:spPr/>
      <dgm:t>
        <a:bodyPr/>
        <a:lstStyle/>
        <a:p>
          <a:endParaRPr lang="en-US"/>
        </a:p>
      </dgm:t>
    </dgm:pt>
    <dgm:pt modelId="{62948A76-CCD6-4B2E-B57C-C1F228B14F89}" type="pres">
      <dgm:prSet presAssocID="{3C07AC58-77B4-46CB-9DF9-F8D305D65314}" presName="Name37" presStyleLbl="parChTrans1D4" presStyleIdx="3" presStyleCnt="10"/>
      <dgm:spPr/>
      <dgm:t>
        <a:bodyPr/>
        <a:lstStyle/>
        <a:p>
          <a:endParaRPr lang="en-GB"/>
        </a:p>
      </dgm:t>
    </dgm:pt>
    <dgm:pt modelId="{B7060B5B-FDC9-4ABA-BD79-47EDB059F4BA}" type="pres">
      <dgm:prSet presAssocID="{331C9CAA-1F12-4A52-BDA2-BF2306AA3B59}" presName="hierRoot2" presStyleCnt="0">
        <dgm:presLayoutVars>
          <dgm:hierBranch val="init"/>
        </dgm:presLayoutVars>
      </dgm:prSet>
      <dgm:spPr/>
      <dgm:t>
        <a:bodyPr/>
        <a:lstStyle/>
        <a:p>
          <a:endParaRPr lang="en-US"/>
        </a:p>
      </dgm:t>
    </dgm:pt>
    <dgm:pt modelId="{57D2F321-DF84-458D-BC0B-5D52A2BF8876}" type="pres">
      <dgm:prSet presAssocID="{331C9CAA-1F12-4A52-BDA2-BF2306AA3B59}" presName="rootComposite" presStyleCnt="0"/>
      <dgm:spPr/>
      <dgm:t>
        <a:bodyPr/>
        <a:lstStyle/>
        <a:p>
          <a:endParaRPr lang="en-US"/>
        </a:p>
      </dgm:t>
    </dgm:pt>
    <dgm:pt modelId="{02591BCA-E394-4D2F-B305-E41A272FDCDF}" type="pres">
      <dgm:prSet presAssocID="{331C9CAA-1F12-4A52-BDA2-BF2306AA3B59}" presName="rootText" presStyleLbl="node4" presStyleIdx="3" presStyleCnt="10">
        <dgm:presLayoutVars>
          <dgm:chPref val="3"/>
        </dgm:presLayoutVars>
      </dgm:prSet>
      <dgm:spPr/>
      <dgm:t>
        <a:bodyPr/>
        <a:lstStyle/>
        <a:p>
          <a:endParaRPr lang="en-GB"/>
        </a:p>
      </dgm:t>
    </dgm:pt>
    <dgm:pt modelId="{FB6755AC-D6AC-47B7-92C8-C2C0DF01C944}" type="pres">
      <dgm:prSet presAssocID="{331C9CAA-1F12-4A52-BDA2-BF2306AA3B59}" presName="rootConnector" presStyleLbl="node4" presStyleIdx="3" presStyleCnt="10"/>
      <dgm:spPr/>
      <dgm:t>
        <a:bodyPr/>
        <a:lstStyle/>
        <a:p>
          <a:endParaRPr lang="en-GB"/>
        </a:p>
      </dgm:t>
    </dgm:pt>
    <dgm:pt modelId="{7D33D854-C118-4015-AF0E-CF7011700EA8}" type="pres">
      <dgm:prSet presAssocID="{331C9CAA-1F12-4A52-BDA2-BF2306AA3B59}" presName="hierChild4" presStyleCnt="0"/>
      <dgm:spPr/>
      <dgm:t>
        <a:bodyPr/>
        <a:lstStyle/>
        <a:p>
          <a:endParaRPr lang="en-US"/>
        </a:p>
      </dgm:t>
    </dgm:pt>
    <dgm:pt modelId="{11EB23DB-C2DD-4BE8-8D5E-5F6B7EC74E4B}" type="pres">
      <dgm:prSet presAssocID="{331C9CAA-1F12-4A52-BDA2-BF2306AA3B59}" presName="hierChild5" presStyleCnt="0"/>
      <dgm:spPr/>
      <dgm:t>
        <a:bodyPr/>
        <a:lstStyle/>
        <a:p>
          <a:endParaRPr lang="en-US"/>
        </a:p>
      </dgm:t>
    </dgm:pt>
    <dgm:pt modelId="{477BFADC-27C8-41AE-9EEE-648942AFFD48}" type="pres">
      <dgm:prSet presAssocID="{E00FB794-4EAC-4642-8CDC-670E86783D23}" presName="Name37" presStyleLbl="parChTrans1D4" presStyleIdx="4" presStyleCnt="10"/>
      <dgm:spPr/>
      <dgm:t>
        <a:bodyPr/>
        <a:lstStyle/>
        <a:p>
          <a:endParaRPr lang="en-GB"/>
        </a:p>
      </dgm:t>
    </dgm:pt>
    <dgm:pt modelId="{C9673C2A-5870-4E22-9E35-41309A0E5071}" type="pres">
      <dgm:prSet presAssocID="{FD06A58D-11CE-4DCB-BCA2-5A485BB560DB}" presName="hierRoot2" presStyleCnt="0">
        <dgm:presLayoutVars>
          <dgm:hierBranch val="init"/>
        </dgm:presLayoutVars>
      </dgm:prSet>
      <dgm:spPr/>
      <dgm:t>
        <a:bodyPr/>
        <a:lstStyle/>
        <a:p>
          <a:endParaRPr lang="en-US"/>
        </a:p>
      </dgm:t>
    </dgm:pt>
    <dgm:pt modelId="{AE05B1B7-9FAE-4D07-959D-B5783F03B1CA}" type="pres">
      <dgm:prSet presAssocID="{FD06A58D-11CE-4DCB-BCA2-5A485BB560DB}" presName="rootComposite" presStyleCnt="0"/>
      <dgm:spPr/>
      <dgm:t>
        <a:bodyPr/>
        <a:lstStyle/>
        <a:p>
          <a:endParaRPr lang="en-US"/>
        </a:p>
      </dgm:t>
    </dgm:pt>
    <dgm:pt modelId="{C0811978-5866-4E43-A19D-CBCF0F1B0D1E}" type="pres">
      <dgm:prSet presAssocID="{FD06A58D-11CE-4DCB-BCA2-5A485BB560DB}" presName="rootText" presStyleLbl="node4" presStyleIdx="4" presStyleCnt="10">
        <dgm:presLayoutVars>
          <dgm:chPref val="3"/>
        </dgm:presLayoutVars>
      </dgm:prSet>
      <dgm:spPr/>
      <dgm:t>
        <a:bodyPr/>
        <a:lstStyle/>
        <a:p>
          <a:endParaRPr lang="en-GB"/>
        </a:p>
      </dgm:t>
    </dgm:pt>
    <dgm:pt modelId="{CD7EEFAC-892D-47DE-9C12-50E312367463}" type="pres">
      <dgm:prSet presAssocID="{FD06A58D-11CE-4DCB-BCA2-5A485BB560DB}" presName="rootConnector" presStyleLbl="node4" presStyleIdx="4" presStyleCnt="10"/>
      <dgm:spPr/>
      <dgm:t>
        <a:bodyPr/>
        <a:lstStyle/>
        <a:p>
          <a:endParaRPr lang="en-GB"/>
        </a:p>
      </dgm:t>
    </dgm:pt>
    <dgm:pt modelId="{FC112599-2478-4186-922A-489BA6CB29F8}" type="pres">
      <dgm:prSet presAssocID="{FD06A58D-11CE-4DCB-BCA2-5A485BB560DB}" presName="hierChild4" presStyleCnt="0"/>
      <dgm:spPr/>
      <dgm:t>
        <a:bodyPr/>
        <a:lstStyle/>
        <a:p>
          <a:endParaRPr lang="en-US"/>
        </a:p>
      </dgm:t>
    </dgm:pt>
    <dgm:pt modelId="{65EDF11B-5F3A-4A19-9C45-5DD041A9CA57}" type="pres">
      <dgm:prSet presAssocID="{FD06A58D-11CE-4DCB-BCA2-5A485BB560DB}" presName="hierChild5" presStyleCnt="0"/>
      <dgm:spPr/>
      <dgm:t>
        <a:bodyPr/>
        <a:lstStyle/>
        <a:p>
          <a:endParaRPr lang="en-US"/>
        </a:p>
      </dgm:t>
    </dgm:pt>
    <dgm:pt modelId="{92C4133D-D0A3-47C0-8A19-99748F896FED}" type="pres">
      <dgm:prSet presAssocID="{E73E4D20-3B5D-44B2-BF7F-75F9FBA65F90}" presName="Name37" presStyleLbl="parChTrans1D4" presStyleIdx="5" presStyleCnt="10"/>
      <dgm:spPr/>
      <dgm:t>
        <a:bodyPr/>
        <a:lstStyle/>
        <a:p>
          <a:endParaRPr lang="en-GB"/>
        </a:p>
      </dgm:t>
    </dgm:pt>
    <dgm:pt modelId="{741AF41A-4D14-4CBF-891A-7E3ECB9E6AD8}" type="pres">
      <dgm:prSet presAssocID="{3E62D098-AB92-4BCD-B25F-BAF508B71534}" presName="hierRoot2" presStyleCnt="0">
        <dgm:presLayoutVars>
          <dgm:hierBranch val="init"/>
        </dgm:presLayoutVars>
      </dgm:prSet>
      <dgm:spPr/>
      <dgm:t>
        <a:bodyPr/>
        <a:lstStyle/>
        <a:p>
          <a:endParaRPr lang="en-US"/>
        </a:p>
      </dgm:t>
    </dgm:pt>
    <dgm:pt modelId="{FA6E3BDB-46F7-422A-94D9-F7F539F94912}" type="pres">
      <dgm:prSet presAssocID="{3E62D098-AB92-4BCD-B25F-BAF508B71534}" presName="rootComposite" presStyleCnt="0"/>
      <dgm:spPr/>
      <dgm:t>
        <a:bodyPr/>
        <a:lstStyle/>
        <a:p>
          <a:endParaRPr lang="en-US"/>
        </a:p>
      </dgm:t>
    </dgm:pt>
    <dgm:pt modelId="{AD1AA9FA-E35A-4366-9316-1297D8D3CDF3}" type="pres">
      <dgm:prSet presAssocID="{3E62D098-AB92-4BCD-B25F-BAF508B71534}" presName="rootText" presStyleLbl="node4" presStyleIdx="5" presStyleCnt="10">
        <dgm:presLayoutVars>
          <dgm:chPref val="3"/>
        </dgm:presLayoutVars>
      </dgm:prSet>
      <dgm:spPr/>
      <dgm:t>
        <a:bodyPr/>
        <a:lstStyle/>
        <a:p>
          <a:endParaRPr lang="en-GB"/>
        </a:p>
      </dgm:t>
    </dgm:pt>
    <dgm:pt modelId="{BBF74C11-54DE-4525-BC38-4D9FA4AC1C88}" type="pres">
      <dgm:prSet presAssocID="{3E62D098-AB92-4BCD-B25F-BAF508B71534}" presName="rootConnector" presStyleLbl="node4" presStyleIdx="5" presStyleCnt="10"/>
      <dgm:spPr/>
      <dgm:t>
        <a:bodyPr/>
        <a:lstStyle/>
        <a:p>
          <a:endParaRPr lang="en-GB"/>
        </a:p>
      </dgm:t>
    </dgm:pt>
    <dgm:pt modelId="{28E02D4D-5363-4BA6-BFAB-79E6B3E2A90A}" type="pres">
      <dgm:prSet presAssocID="{3E62D098-AB92-4BCD-B25F-BAF508B71534}" presName="hierChild4" presStyleCnt="0"/>
      <dgm:spPr/>
      <dgm:t>
        <a:bodyPr/>
        <a:lstStyle/>
        <a:p>
          <a:endParaRPr lang="en-US"/>
        </a:p>
      </dgm:t>
    </dgm:pt>
    <dgm:pt modelId="{BE99F8AF-9C6E-4BF2-883C-716AF68C2E1F}" type="pres">
      <dgm:prSet presAssocID="{3E62D098-AB92-4BCD-B25F-BAF508B71534}" presName="hierChild5" presStyleCnt="0"/>
      <dgm:spPr/>
      <dgm:t>
        <a:bodyPr/>
        <a:lstStyle/>
        <a:p>
          <a:endParaRPr lang="en-US"/>
        </a:p>
      </dgm:t>
    </dgm:pt>
    <dgm:pt modelId="{1A69F708-6406-4248-918A-0FDCB0B69559}" type="pres">
      <dgm:prSet presAssocID="{30AF1D2C-B59F-438B-8673-E3A91803AE7F}" presName="hierChild5" presStyleCnt="0"/>
      <dgm:spPr/>
      <dgm:t>
        <a:bodyPr/>
        <a:lstStyle/>
        <a:p>
          <a:endParaRPr lang="en-US"/>
        </a:p>
      </dgm:t>
    </dgm:pt>
    <dgm:pt modelId="{96D1BE35-7C2E-42C1-B5CF-CD1817FD7EF7}" type="pres">
      <dgm:prSet presAssocID="{6808AE37-E19D-4EE6-9C17-8F723D8E9356}" presName="hierChild5" presStyleCnt="0"/>
      <dgm:spPr/>
      <dgm:t>
        <a:bodyPr/>
        <a:lstStyle/>
        <a:p>
          <a:endParaRPr lang="en-US"/>
        </a:p>
      </dgm:t>
    </dgm:pt>
    <dgm:pt modelId="{8C9CBC05-66D2-4FCF-958F-AC91E9B5FB6B}" type="pres">
      <dgm:prSet presAssocID="{E62B6344-2B2B-4268-A324-CFDD7350B585}" presName="Name37" presStyleLbl="parChTrans1D2" presStyleIdx="1" presStyleCnt="3"/>
      <dgm:spPr/>
      <dgm:t>
        <a:bodyPr/>
        <a:lstStyle/>
        <a:p>
          <a:endParaRPr lang="en-US"/>
        </a:p>
      </dgm:t>
    </dgm:pt>
    <dgm:pt modelId="{711211D8-F533-4B4A-83C7-DF2FDFDA68FA}" type="pres">
      <dgm:prSet presAssocID="{C35DE037-56BC-4214-8BB1-B30E4A058F56}" presName="hierRoot2" presStyleCnt="0">
        <dgm:presLayoutVars>
          <dgm:hierBranch val="init"/>
        </dgm:presLayoutVars>
      </dgm:prSet>
      <dgm:spPr/>
      <dgm:t>
        <a:bodyPr/>
        <a:lstStyle/>
        <a:p>
          <a:endParaRPr lang="en-US"/>
        </a:p>
      </dgm:t>
    </dgm:pt>
    <dgm:pt modelId="{4DD8E926-BC27-4C1C-BD1D-0136FFD43026}" type="pres">
      <dgm:prSet presAssocID="{C35DE037-56BC-4214-8BB1-B30E4A058F56}" presName="rootComposite" presStyleCnt="0"/>
      <dgm:spPr/>
      <dgm:t>
        <a:bodyPr/>
        <a:lstStyle/>
        <a:p>
          <a:endParaRPr lang="en-US"/>
        </a:p>
      </dgm:t>
    </dgm:pt>
    <dgm:pt modelId="{5CF74FE0-73F9-4A3D-AB6D-D399D7064A29}" type="pres">
      <dgm:prSet presAssocID="{C35DE037-56BC-4214-8BB1-B30E4A058F56}" presName="rootText" presStyleLbl="node2" presStyleIdx="1" presStyleCnt="3">
        <dgm:presLayoutVars>
          <dgm:chPref val="3"/>
        </dgm:presLayoutVars>
      </dgm:prSet>
      <dgm:spPr/>
      <dgm:t>
        <a:bodyPr/>
        <a:lstStyle/>
        <a:p>
          <a:endParaRPr lang="en-GB"/>
        </a:p>
      </dgm:t>
    </dgm:pt>
    <dgm:pt modelId="{E84976E9-65A7-46D8-A791-759026CC9EDD}" type="pres">
      <dgm:prSet presAssocID="{C35DE037-56BC-4214-8BB1-B30E4A058F56}" presName="rootConnector" presStyleLbl="node2" presStyleIdx="1" presStyleCnt="3"/>
      <dgm:spPr/>
      <dgm:t>
        <a:bodyPr/>
        <a:lstStyle/>
        <a:p>
          <a:endParaRPr lang="en-GB"/>
        </a:p>
      </dgm:t>
    </dgm:pt>
    <dgm:pt modelId="{94EB11F0-DCE0-4D10-8846-34D81500FB6C}" type="pres">
      <dgm:prSet presAssocID="{C35DE037-56BC-4214-8BB1-B30E4A058F56}" presName="hierChild4" presStyleCnt="0"/>
      <dgm:spPr/>
      <dgm:t>
        <a:bodyPr/>
        <a:lstStyle/>
        <a:p>
          <a:endParaRPr lang="en-US"/>
        </a:p>
      </dgm:t>
    </dgm:pt>
    <dgm:pt modelId="{95FEABD4-99D2-4121-81E7-04282BCF1E81}" type="pres">
      <dgm:prSet presAssocID="{FE97754B-FD0F-41FA-BCF0-762357A68829}" presName="Name37" presStyleLbl="parChTrans1D3" presStyleIdx="2" presStyleCnt="7"/>
      <dgm:spPr/>
      <dgm:t>
        <a:bodyPr/>
        <a:lstStyle/>
        <a:p>
          <a:endParaRPr lang="en-US"/>
        </a:p>
      </dgm:t>
    </dgm:pt>
    <dgm:pt modelId="{67B376E6-52B0-45F1-82D7-2948CA84A0C5}" type="pres">
      <dgm:prSet presAssocID="{5889C33E-F0E3-4424-90EA-91BB50F0F137}" presName="hierRoot2" presStyleCnt="0">
        <dgm:presLayoutVars>
          <dgm:hierBranch val="init"/>
        </dgm:presLayoutVars>
      </dgm:prSet>
      <dgm:spPr/>
      <dgm:t>
        <a:bodyPr/>
        <a:lstStyle/>
        <a:p>
          <a:endParaRPr lang="en-US"/>
        </a:p>
      </dgm:t>
    </dgm:pt>
    <dgm:pt modelId="{181CE5D1-420B-429F-A6F6-D071F701B6F2}" type="pres">
      <dgm:prSet presAssocID="{5889C33E-F0E3-4424-90EA-91BB50F0F137}" presName="rootComposite" presStyleCnt="0"/>
      <dgm:spPr/>
      <dgm:t>
        <a:bodyPr/>
        <a:lstStyle/>
        <a:p>
          <a:endParaRPr lang="en-US"/>
        </a:p>
      </dgm:t>
    </dgm:pt>
    <dgm:pt modelId="{DE8872BB-F30E-4322-9CA8-A9F18C0352FA}" type="pres">
      <dgm:prSet presAssocID="{5889C33E-F0E3-4424-90EA-91BB50F0F137}" presName="rootText" presStyleLbl="node3" presStyleIdx="2" presStyleCnt="7">
        <dgm:presLayoutVars>
          <dgm:chPref val="3"/>
        </dgm:presLayoutVars>
      </dgm:prSet>
      <dgm:spPr/>
      <dgm:t>
        <a:bodyPr/>
        <a:lstStyle/>
        <a:p>
          <a:endParaRPr lang="en-GB"/>
        </a:p>
      </dgm:t>
    </dgm:pt>
    <dgm:pt modelId="{C45FDC70-8115-474A-AB92-2777B15CEE0C}" type="pres">
      <dgm:prSet presAssocID="{5889C33E-F0E3-4424-90EA-91BB50F0F137}" presName="rootConnector" presStyleLbl="node3" presStyleIdx="2" presStyleCnt="7"/>
      <dgm:spPr/>
      <dgm:t>
        <a:bodyPr/>
        <a:lstStyle/>
        <a:p>
          <a:endParaRPr lang="en-GB"/>
        </a:p>
      </dgm:t>
    </dgm:pt>
    <dgm:pt modelId="{6507B237-5511-4DC3-A8BF-16E51309B237}" type="pres">
      <dgm:prSet presAssocID="{5889C33E-F0E3-4424-90EA-91BB50F0F137}" presName="hierChild4" presStyleCnt="0"/>
      <dgm:spPr/>
      <dgm:t>
        <a:bodyPr/>
        <a:lstStyle/>
        <a:p>
          <a:endParaRPr lang="en-US"/>
        </a:p>
      </dgm:t>
    </dgm:pt>
    <dgm:pt modelId="{0E2B4CAC-FAA2-4ADE-A1DA-F3287763AD8B}" type="pres">
      <dgm:prSet presAssocID="{5889C33E-F0E3-4424-90EA-91BB50F0F137}" presName="hierChild5" presStyleCnt="0"/>
      <dgm:spPr/>
      <dgm:t>
        <a:bodyPr/>
        <a:lstStyle/>
        <a:p>
          <a:endParaRPr lang="en-US"/>
        </a:p>
      </dgm:t>
    </dgm:pt>
    <dgm:pt modelId="{C2D69486-C7C3-4D9D-8FC5-B15F2ECD0560}" type="pres">
      <dgm:prSet presAssocID="{5C66723F-061D-40E1-8781-10D52D878A1D}" presName="Name37" presStyleLbl="parChTrans1D3" presStyleIdx="3" presStyleCnt="7"/>
      <dgm:spPr/>
      <dgm:t>
        <a:bodyPr/>
        <a:lstStyle/>
        <a:p>
          <a:endParaRPr lang="en-US"/>
        </a:p>
      </dgm:t>
    </dgm:pt>
    <dgm:pt modelId="{AC457E2A-D3D3-4947-973F-F6A3385C453B}" type="pres">
      <dgm:prSet presAssocID="{F973F57B-7AE6-4E0D-BBB1-E1BD262135FD}" presName="hierRoot2" presStyleCnt="0">
        <dgm:presLayoutVars>
          <dgm:hierBranch val="init"/>
        </dgm:presLayoutVars>
      </dgm:prSet>
      <dgm:spPr/>
      <dgm:t>
        <a:bodyPr/>
        <a:lstStyle/>
        <a:p>
          <a:endParaRPr lang="en-US"/>
        </a:p>
      </dgm:t>
    </dgm:pt>
    <dgm:pt modelId="{04C11D80-4A28-4007-B50D-0BE012804C3B}" type="pres">
      <dgm:prSet presAssocID="{F973F57B-7AE6-4E0D-BBB1-E1BD262135FD}" presName="rootComposite" presStyleCnt="0"/>
      <dgm:spPr/>
      <dgm:t>
        <a:bodyPr/>
        <a:lstStyle/>
        <a:p>
          <a:endParaRPr lang="en-US"/>
        </a:p>
      </dgm:t>
    </dgm:pt>
    <dgm:pt modelId="{D52FC375-4D5C-4808-AE3F-375CBB285ED0}" type="pres">
      <dgm:prSet presAssocID="{F973F57B-7AE6-4E0D-BBB1-E1BD262135FD}" presName="rootText" presStyleLbl="node3" presStyleIdx="3" presStyleCnt="7">
        <dgm:presLayoutVars>
          <dgm:chPref val="3"/>
        </dgm:presLayoutVars>
      </dgm:prSet>
      <dgm:spPr/>
      <dgm:t>
        <a:bodyPr/>
        <a:lstStyle/>
        <a:p>
          <a:endParaRPr lang="en-GB"/>
        </a:p>
      </dgm:t>
    </dgm:pt>
    <dgm:pt modelId="{8E17391A-5BDD-4302-A1E5-24156B8B192F}" type="pres">
      <dgm:prSet presAssocID="{F973F57B-7AE6-4E0D-BBB1-E1BD262135FD}" presName="rootConnector" presStyleLbl="node3" presStyleIdx="3" presStyleCnt="7"/>
      <dgm:spPr/>
      <dgm:t>
        <a:bodyPr/>
        <a:lstStyle/>
        <a:p>
          <a:endParaRPr lang="en-GB"/>
        </a:p>
      </dgm:t>
    </dgm:pt>
    <dgm:pt modelId="{6B2226AF-9765-4767-8C28-41D48CC7AAF5}" type="pres">
      <dgm:prSet presAssocID="{F973F57B-7AE6-4E0D-BBB1-E1BD262135FD}" presName="hierChild4" presStyleCnt="0"/>
      <dgm:spPr/>
      <dgm:t>
        <a:bodyPr/>
        <a:lstStyle/>
        <a:p>
          <a:endParaRPr lang="en-US"/>
        </a:p>
      </dgm:t>
    </dgm:pt>
    <dgm:pt modelId="{E905B2E7-5326-4A96-B4CB-F916D594E0B1}" type="pres">
      <dgm:prSet presAssocID="{F973F57B-7AE6-4E0D-BBB1-E1BD262135FD}" presName="hierChild5" presStyleCnt="0"/>
      <dgm:spPr/>
      <dgm:t>
        <a:bodyPr/>
        <a:lstStyle/>
        <a:p>
          <a:endParaRPr lang="en-US"/>
        </a:p>
      </dgm:t>
    </dgm:pt>
    <dgm:pt modelId="{81A6AC38-0788-4230-9EE8-C78E7773D989}" type="pres">
      <dgm:prSet presAssocID="{837EB5ED-2D7F-43E9-8B4B-51AA51B71009}" presName="Name37" presStyleLbl="parChTrans1D3" presStyleIdx="4" presStyleCnt="7"/>
      <dgm:spPr/>
      <dgm:t>
        <a:bodyPr/>
        <a:lstStyle/>
        <a:p>
          <a:endParaRPr lang="en-US"/>
        </a:p>
      </dgm:t>
    </dgm:pt>
    <dgm:pt modelId="{1A724F51-5734-4B12-8755-CECE9F7B1D1D}" type="pres">
      <dgm:prSet presAssocID="{834A4143-0FB2-45E1-8F90-168E5CF5DCB0}" presName="hierRoot2" presStyleCnt="0">
        <dgm:presLayoutVars>
          <dgm:hierBranch val="init"/>
        </dgm:presLayoutVars>
      </dgm:prSet>
      <dgm:spPr/>
      <dgm:t>
        <a:bodyPr/>
        <a:lstStyle/>
        <a:p>
          <a:endParaRPr lang="en-US"/>
        </a:p>
      </dgm:t>
    </dgm:pt>
    <dgm:pt modelId="{0B1F2C4A-B601-4401-BF16-70C2A5B15E87}" type="pres">
      <dgm:prSet presAssocID="{834A4143-0FB2-45E1-8F90-168E5CF5DCB0}" presName="rootComposite" presStyleCnt="0"/>
      <dgm:spPr/>
      <dgm:t>
        <a:bodyPr/>
        <a:lstStyle/>
        <a:p>
          <a:endParaRPr lang="en-US"/>
        </a:p>
      </dgm:t>
    </dgm:pt>
    <dgm:pt modelId="{5DBDBB36-BC01-45D6-9DE9-FA9476ECDB3F}" type="pres">
      <dgm:prSet presAssocID="{834A4143-0FB2-45E1-8F90-168E5CF5DCB0}" presName="rootText" presStyleLbl="node3" presStyleIdx="4" presStyleCnt="7">
        <dgm:presLayoutVars>
          <dgm:chPref val="3"/>
        </dgm:presLayoutVars>
      </dgm:prSet>
      <dgm:spPr/>
      <dgm:t>
        <a:bodyPr/>
        <a:lstStyle/>
        <a:p>
          <a:endParaRPr lang="en-GB"/>
        </a:p>
      </dgm:t>
    </dgm:pt>
    <dgm:pt modelId="{B399ABFC-17AE-435C-9791-D58D3BAD6328}" type="pres">
      <dgm:prSet presAssocID="{834A4143-0FB2-45E1-8F90-168E5CF5DCB0}" presName="rootConnector" presStyleLbl="node3" presStyleIdx="4" presStyleCnt="7"/>
      <dgm:spPr/>
      <dgm:t>
        <a:bodyPr/>
        <a:lstStyle/>
        <a:p>
          <a:endParaRPr lang="en-GB"/>
        </a:p>
      </dgm:t>
    </dgm:pt>
    <dgm:pt modelId="{AC5742A8-9A61-4798-92BD-D6A9CC28FD1A}" type="pres">
      <dgm:prSet presAssocID="{834A4143-0FB2-45E1-8F90-168E5CF5DCB0}" presName="hierChild4" presStyleCnt="0"/>
      <dgm:spPr/>
      <dgm:t>
        <a:bodyPr/>
        <a:lstStyle/>
        <a:p>
          <a:endParaRPr lang="en-US"/>
        </a:p>
      </dgm:t>
    </dgm:pt>
    <dgm:pt modelId="{E4C25A6F-D2E6-425F-B314-D3C28E2F261B}" type="pres">
      <dgm:prSet presAssocID="{834A4143-0FB2-45E1-8F90-168E5CF5DCB0}" presName="hierChild5" presStyleCnt="0"/>
      <dgm:spPr/>
      <dgm:t>
        <a:bodyPr/>
        <a:lstStyle/>
        <a:p>
          <a:endParaRPr lang="en-US"/>
        </a:p>
      </dgm:t>
    </dgm:pt>
    <dgm:pt modelId="{C58E9A55-83C2-4433-8712-0C3A22940AED}" type="pres">
      <dgm:prSet presAssocID="{C35DE037-56BC-4214-8BB1-B30E4A058F56}" presName="hierChild5" presStyleCnt="0"/>
      <dgm:spPr/>
      <dgm:t>
        <a:bodyPr/>
        <a:lstStyle/>
        <a:p>
          <a:endParaRPr lang="en-US"/>
        </a:p>
      </dgm:t>
    </dgm:pt>
    <dgm:pt modelId="{5479D77F-434F-47C1-A77D-20C1C9CF0D68}" type="pres">
      <dgm:prSet presAssocID="{F95506E4-C6D8-4003-A3F9-DB0740E2897F}" presName="Name37" presStyleLbl="parChTrans1D2" presStyleIdx="2" presStyleCnt="3"/>
      <dgm:spPr/>
      <dgm:t>
        <a:bodyPr/>
        <a:lstStyle/>
        <a:p>
          <a:endParaRPr lang="en-GB"/>
        </a:p>
      </dgm:t>
    </dgm:pt>
    <dgm:pt modelId="{6FB9B8CE-FC8C-41E1-B2DE-443F0966F689}" type="pres">
      <dgm:prSet presAssocID="{1528AF30-815C-4A15-896A-581B368A12BA}" presName="hierRoot2" presStyleCnt="0">
        <dgm:presLayoutVars>
          <dgm:hierBranch val="init"/>
        </dgm:presLayoutVars>
      </dgm:prSet>
      <dgm:spPr/>
      <dgm:t>
        <a:bodyPr/>
        <a:lstStyle/>
        <a:p>
          <a:endParaRPr lang="en-US"/>
        </a:p>
      </dgm:t>
    </dgm:pt>
    <dgm:pt modelId="{D9D67A2A-EB6D-40A0-9529-445D2BC8012E}" type="pres">
      <dgm:prSet presAssocID="{1528AF30-815C-4A15-896A-581B368A12BA}" presName="rootComposite" presStyleCnt="0"/>
      <dgm:spPr/>
      <dgm:t>
        <a:bodyPr/>
        <a:lstStyle/>
        <a:p>
          <a:endParaRPr lang="en-US"/>
        </a:p>
      </dgm:t>
    </dgm:pt>
    <dgm:pt modelId="{54B088D5-DFAA-42EE-AD3E-7FDC69CCF428}" type="pres">
      <dgm:prSet presAssocID="{1528AF30-815C-4A15-896A-581B368A12BA}" presName="rootText" presStyleLbl="node2" presStyleIdx="2" presStyleCnt="3">
        <dgm:presLayoutVars>
          <dgm:chPref val="3"/>
        </dgm:presLayoutVars>
      </dgm:prSet>
      <dgm:spPr/>
      <dgm:t>
        <a:bodyPr/>
        <a:lstStyle/>
        <a:p>
          <a:endParaRPr lang="en-GB"/>
        </a:p>
      </dgm:t>
    </dgm:pt>
    <dgm:pt modelId="{71DDD152-526F-48C8-A1B7-BF96FAF4B5F5}" type="pres">
      <dgm:prSet presAssocID="{1528AF30-815C-4A15-896A-581B368A12BA}" presName="rootConnector" presStyleLbl="node2" presStyleIdx="2" presStyleCnt="3"/>
      <dgm:spPr/>
      <dgm:t>
        <a:bodyPr/>
        <a:lstStyle/>
        <a:p>
          <a:endParaRPr lang="en-GB"/>
        </a:p>
      </dgm:t>
    </dgm:pt>
    <dgm:pt modelId="{4B400DC0-1915-4168-A2C1-369E151A27E7}" type="pres">
      <dgm:prSet presAssocID="{1528AF30-815C-4A15-896A-581B368A12BA}" presName="hierChild4" presStyleCnt="0"/>
      <dgm:spPr/>
      <dgm:t>
        <a:bodyPr/>
        <a:lstStyle/>
        <a:p>
          <a:endParaRPr lang="en-US"/>
        </a:p>
      </dgm:t>
    </dgm:pt>
    <dgm:pt modelId="{1D59D021-B414-4DB4-B587-46FF579AF18F}" type="pres">
      <dgm:prSet presAssocID="{DD1DD757-0BCB-4068-8C97-F12A5AC15CFC}" presName="Name37" presStyleLbl="parChTrans1D3" presStyleIdx="5" presStyleCnt="7"/>
      <dgm:spPr/>
      <dgm:t>
        <a:bodyPr/>
        <a:lstStyle/>
        <a:p>
          <a:endParaRPr lang="en-GB"/>
        </a:p>
      </dgm:t>
    </dgm:pt>
    <dgm:pt modelId="{A65E95FE-037D-49D3-9A44-A571D8CD7BDB}" type="pres">
      <dgm:prSet presAssocID="{B73365A5-44CD-4111-8E85-70A9B7DC2DF0}" presName="hierRoot2" presStyleCnt="0">
        <dgm:presLayoutVars>
          <dgm:hierBranch val="init"/>
        </dgm:presLayoutVars>
      </dgm:prSet>
      <dgm:spPr/>
      <dgm:t>
        <a:bodyPr/>
        <a:lstStyle/>
        <a:p>
          <a:endParaRPr lang="en-US"/>
        </a:p>
      </dgm:t>
    </dgm:pt>
    <dgm:pt modelId="{E871CCF2-68F0-45F7-B01D-B059AF25ED7D}" type="pres">
      <dgm:prSet presAssocID="{B73365A5-44CD-4111-8E85-70A9B7DC2DF0}" presName="rootComposite" presStyleCnt="0"/>
      <dgm:spPr/>
      <dgm:t>
        <a:bodyPr/>
        <a:lstStyle/>
        <a:p>
          <a:endParaRPr lang="en-US"/>
        </a:p>
      </dgm:t>
    </dgm:pt>
    <dgm:pt modelId="{F72CA017-5AAA-4B7D-B849-40D0ADEF2660}" type="pres">
      <dgm:prSet presAssocID="{B73365A5-44CD-4111-8E85-70A9B7DC2DF0}" presName="rootText" presStyleLbl="node3" presStyleIdx="5" presStyleCnt="7">
        <dgm:presLayoutVars>
          <dgm:chPref val="3"/>
        </dgm:presLayoutVars>
      </dgm:prSet>
      <dgm:spPr/>
      <dgm:t>
        <a:bodyPr/>
        <a:lstStyle/>
        <a:p>
          <a:endParaRPr lang="en-GB"/>
        </a:p>
      </dgm:t>
    </dgm:pt>
    <dgm:pt modelId="{9AFAFEB7-1AB1-4CFC-A9CC-DE6625B13011}" type="pres">
      <dgm:prSet presAssocID="{B73365A5-44CD-4111-8E85-70A9B7DC2DF0}" presName="rootConnector" presStyleLbl="node3" presStyleIdx="5" presStyleCnt="7"/>
      <dgm:spPr/>
      <dgm:t>
        <a:bodyPr/>
        <a:lstStyle/>
        <a:p>
          <a:endParaRPr lang="en-GB"/>
        </a:p>
      </dgm:t>
    </dgm:pt>
    <dgm:pt modelId="{33528B4B-E776-4F15-8325-1F31B7E9D2F6}" type="pres">
      <dgm:prSet presAssocID="{B73365A5-44CD-4111-8E85-70A9B7DC2DF0}" presName="hierChild4" presStyleCnt="0"/>
      <dgm:spPr/>
      <dgm:t>
        <a:bodyPr/>
        <a:lstStyle/>
        <a:p>
          <a:endParaRPr lang="en-US"/>
        </a:p>
      </dgm:t>
    </dgm:pt>
    <dgm:pt modelId="{48C6088D-72C1-47AD-BEA3-6A417D9DC693}" type="pres">
      <dgm:prSet presAssocID="{39F6BAF6-F1FB-4EBB-B450-E9530E1308BB}" presName="Name37" presStyleLbl="parChTrans1D4" presStyleIdx="6" presStyleCnt="10"/>
      <dgm:spPr/>
      <dgm:t>
        <a:bodyPr/>
        <a:lstStyle/>
        <a:p>
          <a:endParaRPr lang="en-GB"/>
        </a:p>
      </dgm:t>
    </dgm:pt>
    <dgm:pt modelId="{BFE5D94F-AC41-42EE-8526-DD17F4987BA9}" type="pres">
      <dgm:prSet presAssocID="{7EDCA13F-1164-4B55-AB24-899525CEB967}" presName="hierRoot2" presStyleCnt="0">
        <dgm:presLayoutVars>
          <dgm:hierBranch val="init"/>
        </dgm:presLayoutVars>
      </dgm:prSet>
      <dgm:spPr/>
      <dgm:t>
        <a:bodyPr/>
        <a:lstStyle/>
        <a:p>
          <a:endParaRPr lang="en-US"/>
        </a:p>
      </dgm:t>
    </dgm:pt>
    <dgm:pt modelId="{BDFE8D6D-DACF-43B0-A847-DE91A804F734}" type="pres">
      <dgm:prSet presAssocID="{7EDCA13F-1164-4B55-AB24-899525CEB967}" presName="rootComposite" presStyleCnt="0"/>
      <dgm:spPr/>
      <dgm:t>
        <a:bodyPr/>
        <a:lstStyle/>
        <a:p>
          <a:endParaRPr lang="en-US"/>
        </a:p>
      </dgm:t>
    </dgm:pt>
    <dgm:pt modelId="{175948D5-8653-445B-A733-8A6FC0B2F403}" type="pres">
      <dgm:prSet presAssocID="{7EDCA13F-1164-4B55-AB24-899525CEB967}" presName="rootText" presStyleLbl="node4" presStyleIdx="6" presStyleCnt="10">
        <dgm:presLayoutVars>
          <dgm:chPref val="3"/>
        </dgm:presLayoutVars>
      </dgm:prSet>
      <dgm:spPr/>
      <dgm:t>
        <a:bodyPr/>
        <a:lstStyle/>
        <a:p>
          <a:endParaRPr lang="en-GB"/>
        </a:p>
      </dgm:t>
    </dgm:pt>
    <dgm:pt modelId="{49ABE297-8810-4054-9044-549C1F52EA16}" type="pres">
      <dgm:prSet presAssocID="{7EDCA13F-1164-4B55-AB24-899525CEB967}" presName="rootConnector" presStyleLbl="node4" presStyleIdx="6" presStyleCnt="10"/>
      <dgm:spPr/>
      <dgm:t>
        <a:bodyPr/>
        <a:lstStyle/>
        <a:p>
          <a:endParaRPr lang="en-GB"/>
        </a:p>
      </dgm:t>
    </dgm:pt>
    <dgm:pt modelId="{BD0C0B5C-52B3-4BD7-9A55-A37DF492E69F}" type="pres">
      <dgm:prSet presAssocID="{7EDCA13F-1164-4B55-AB24-899525CEB967}" presName="hierChild4" presStyleCnt="0"/>
      <dgm:spPr/>
      <dgm:t>
        <a:bodyPr/>
        <a:lstStyle/>
        <a:p>
          <a:endParaRPr lang="en-US"/>
        </a:p>
      </dgm:t>
    </dgm:pt>
    <dgm:pt modelId="{567C6AB6-B8EC-4E8D-AE6E-51F2DE232E1F}" type="pres">
      <dgm:prSet presAssocID="{7EDCA13F-1164-4B55-AB24-899525CEB967}" presName="hierChild5" presStyleCnt="0"/>
      <dgm:spPr/>
      <dgm:t>
        <a:bodyPr/>
        <a:lstStyle/>
        <a:p>
          <a:endParaRPr lang="en-US"/>
        </a:p>
      </dgm:t>
    </dgm:pt>
    <dgm:pt modelId="{2BE6A5FE-D20D-404E-BA30-524528432997}" type="pres">
      <dgm:prSet presAssocID="{A6B5E6B5-881F-4BAD-8697-4DC2F89D421C}" presName="Name37" presStyleLbl="parChTrans1D4" presStyleIdx="7" presStyleCnt="10"/>
      <dgm:spPr/>
      <dgm:t>
        <a:bodyPr/>
        <a:lstStyle/>
        <a:p>
          <a:endParaRPr lang="en-GB"/>
        </a:p>
      </dgm:t>
    </dgm:pt>
    <dgm:pt modelId="{2E4D72FB-16FA-4157-8D66-E6F2FDD48542}" type="pres">
      <dgm:prSet presAssocID="{08F20A67-62BC-4B78-A98B-984ACB2E6BE0}" presName="hierRoot2" presStyleCnt="0">
        <dgm:presLayoutVars>
          <dgm:hierBranch val="init"/>
        </dgm:presLayoutVars>
      </dgm:prSet>
      <dgm:spPr/>
      <dgm:t>
        <a:bodyPr/>
        <a:lstStyle/>
        <a:p>
          <a:endParaRPr lang="en-US"/>
        </a:p>
      </dgm:t>
    </dgm:pt>
    <dgm:pt modelId="{1A9BB4AE-43AE-4532-91B4-1F8788C08FEB}" type="pres">
      <dgm:prSet presAssocID="{08F20A67-62BC-4B78-A98B-984ACB2E6BE0}" presName="rootComposite" presStyleCnt="0"/>
      <dgm:spPr/>
      <dgm:t>
        <a:bodyPr/>
        <a:lstStyle/>
        <a:p>
          <a:endParaRPr lang="en-US"/>
        </a:p>
      </dgm:t>
    </dgm:pt>
    <dgm:pt modelId="{E1E0D5A2-CF6A-4366-8023-230C379160A1}" type="pres">
      <dgm:prSet presAssocID="{08F20A67-62BC-4B78-A98B-984ACB2E6BE0}" presName="rootText" presStyleLbl="node4" presStyleIdx="7" presStyleCnt="10">
        <dgm:presLayoutVars>
          <dgm:chPref val="3"/>
        </dgm:presLayoutVars>
      </dgm:prSet>
      <dgm:spPr/>
      <dgm:t>
        <a:bodyPr/>
        <a:lstStyle/>
        <a:p>
          <a:endParaRPr lang="en-GB"/>
        </a:p>
      </dgm:t>
    </dgm:pt>
    <dgm:pt modelId="{20906B70-5A68-4BC8-BD37-2E725BBB7111}" type="pres">
      <dgm:prSet presAssocID="{08F20A67-62BC-4B78-A98B-984ACB2E6BE0}" presName="rootConnector" presStyleLbl="node4" presStyleIdx="7" presStyleCnt="10"/>
      <dgm:spPr/>
      <dgm:t>
        <a:bodyPr/>
        <a:lstStyle/>
        <a:p>
          <a:endParaRPr lang="en-GB"/>
        </a:p>
      </dgm:t>
    </dgm:pt>
    <dgm:pt modelId="{222CDABB-267B-48F8-9F29-51D86951C530}" type="pres">
      <dgm:prSet presAssocID="{08F20A67-62BC-4B78-A98B-984ACB2E6BE0}" presName="hierChild4" presStyleCnt="0"/>
      <dgm:spPr/>
      <dgm:t>
        <a:bodyPr/>
        <a:lstStyle/>
        <a:p>
          <a:endParaRPr lang="en-US"/>
        </a:p>
      </dgm:t>
    </dgm:pt>
    <dgm:pt modelId="{19645D47-CC9B-4607-9050-10A7FCB82858}" type="pres">
      <dgm:prSet presAssocID="{08F20A67-62BC-4B78-A98B-984ACB2E6BE0}" presName="hierChild5" presStyleCnt="0"/>
      <dgm:spPr/>
      <dgm:t>
        <a:bodyPr/>
        <a:lstStyle/>
        <a:p>
          <a:endParaRPr lang="en-US"/>
        </a:p>
      </dgm:t>
    </dgm:pt>
    <dgm:pt modelId="{3444700A-962D-49AA-A643-0E8AF4BA3A45}" type="pres">
      <dgm:prSet presAssocID="{B73365A5-44CD-4111-8E85-70A9B7DC2DF0}" presName="hierChild5" presStyleCnt="0"/>
      <dgm:spPr/>
      <dgm:t>
        <a:bodyPr/>
        <a:lstStyle/>
        <a:p>
          <a:endParaRPr lang="en-US"/>
        </a:p>
      </dgm:t>
    </dgm:pt>
    <dgm:pt modelId="{C0752C51-D4DC-456A-80CA-0C4F64016814}" type="pres">
      <dgm:prSet presAssocID="{7803E2FA-27D8-4983-83F7-11E13CC97FDB}" presName="Name37" presStyleLbl="parChTrans1D3" presStyleIdx="6" presStyleCnt="7"/>
      <dgm:spPr/>
      <dgm:t>
        <a:bodyPr/>
        <a:lstStyle/>
        <a:p>
          <a:endParaRPr lang="en-GB"/>
        </a:p>
      </dgm:t>
    </dgm:pt>
    <dgm:pt modelId="{275A17D6-7809-41FA-A6CB-59070105B2B5}" type="pres">
      <dgm:prSet presAssocID="{F0146B13-E584-4E78-A9B0-57963B45CA3B}" presName="hierRoot2" presStyleCnt="0">
        <dgm:presLayoutVars>
          <dgm:hierBranch val="init"/>
        </dgm:presLayoutVars>
      </dgm:prSet>
      <dgm:spPr/>
      <dgm:t>
        <a:bodyPr/>
        <a:lstStyle/>
        <a:p>
          <a:endParaRPr lang="en-US"/>
        </a:p>
      </dgm:t>
    </dgm:pt>
    <dgm:pt modelId="{25A00A10-796D-4308-B152-8F1672F3988C}" type="pres">
      <dgm:prSet presAssocID="{F0146B13-E584-4E78-A9B0-57963B45CA3B}" presName="rootComposite" presStyleCnt="0"/>
      <dgm:spPr/>
      <dgm:t>
        <a:bodyPr/>
        <a:lstStyle/>
        <a:p>
          <a:endParaRPr lang="en-US"/>
        </a:p>
      </dgm:t>
    </dgm:pt>
    <dgm:pt modelId="{78617443-A3C2-402A-94D3-19BCF9914E4C}" type="pres">
      <dgm:prSet presAssocID="{F0146B13-E584-4E78-A9B0-57963B45CA3B}" presName="rootText" presStyleLbl="node3" presStyleIdx="6" presStyleCnt="7">
        <dgm:presLayoutVars>
          <dgm:chPref val="3"/>
        </dgm:presLayoutVars>
      </dgm:prSet>
      <dgm:spPr/>
      <dgm:t>
        <a:bodyPr/>
        <a:lstStyle/>
        <a:p>
          <a:endParaRPr lang="en-GB"/>
        </a:p>
      </dgm:t>
    </dgm:pt>
    <dgm:pt modelId="{0353B2EC-3846-4520-9D05-5160D45362A2}" type="pres">
      <dgm:prSet presAssocID="{F0146B13-E584-4E78-A9B0-57963B45CA3B}" presName="rootConnector" presStyleLbl="node3" presStyleIdx="6" presStyleCnt="7"/>
      <dgm:spPr/>
      <dgm:t>
        <a:bodyPr/>
        <a:lstStyle/>
        <a:p>
          <a:endParaRPr lang="en-GB"/>
        </a:p>
      </dgm:t>
    </dgm:pt>
    <dgm:pt modelId="{3FA1E16F-9242-4DCB-B0DD-67008FCCEB0A}" type="pres">
      <dgm:prSet presAssocID="{F0146B13-E584-4E78-A9B0-57963B45CA3B}" presName="hierChild4" presStyleCnt="0"/>
      <dgm:spPr/>
      <dgm:t>
        <a:bodyPr/>
        <a:lstStyle/>
        <a:p>
          <a:endParaRPr lang="en-US"/>
        </a:p>
      </dgm:t>
    </dgm:pt>
    <dgm:pt modelId="{5291B409-5012-4457-B13C-C7A62FB87F0C}" type="pres">
      <dgm:prSet presAssocID="{CC07396C-428B-4EE2-9E28-EDC34C490D11}" presName="Name37" presStyleLbl="parChTrans1D4" presStyleIdx="8" presStyleCnt="10"/>
      <dgm:spPr/>
      <dgm:t>
        <a:bodyPr/>
        <a:lstStyle/>
        <a:p>
          <a:endParaRPr lang="en-GB"/>
        </a:p>
      </dgm:t>
    </dgm:pt>
    <dgm:pt modelId="{563CBFD6-AB41-499B-9C01-23CBF2C0E270}" type="pres">
      <dgm:prSet presAssocID="{161BB95C-6294-4B55-988E-F71B73C8CB86}" presName="hierRoot2" presStyleCnt="0">
        <dgm:presLayoutVars>
          <dgm:hierBranch val="init"/>
        </dgm:presLayoutVars>
      </dgm:prSet>
      <dgm:spPr/>
      <dgm:t>
        <a:bodyPr/>
        <a:lstStyle/>
        <a:p>
          <a:endParaRPr lang="en-US"/>
        </a:p>
      </dgm:t>
    </dgm:pt>
    <dgm:pt modelId="{C93FDA60-3EF2-4371-BDC8-28E1A6C5211C}" type="pres">
      <dgm:prSet presAssocID="{161BB95C-6294-4B55-988E-F71B73C8CB86}" presName="rootComposite" presStyleCnt="0"/>
      <dgm:spPr/>
      <dgm:t>
        <a:bodyPr/>
        <a:lstStyle/>
        <a:p>
          <a:endParaRPr lang="en-US"/>
        </a:p>
      </dgm:t>
    </dgm:pt>
    <dgm:pt modelId="{23CD9098-0422-44AA-9D85-FF8304D26C46}" type="pres">
      <dgm:prSet presAssocID="{161BB95C-6294-4B55-988E-F71B73C8CB86}" presName="rootText" presStyleLbl="node4" presStyleIdx="8" presStyleCnt="10">
        <dgm:presLayoutVars>
          <dgm:chPref val="3"/>
        </dgm:presLayoutVars>
      </dgm:prSet>
      <dgm:spPr/>
      <dgm:t>
        <a:bodyPr/>
        <a:lstStyle/>
        <a:p>
          <a:endParaRPr lang="en-GB"/>
        </a:p>
      </dgm:t>
    </dgm:pt>
    <dgm:pt modelId="{12E0F192-0A2A-4721-8F02-BAC78B875816}" type="pres">
      <dgm:prSet presAssocID="{161BB95C-6294-4B55-988E-F71B73C8CB86}" presName="rootConnector" presStyleLbl="node4" presStyleIdx="8" presStyleCnt="10"/>
      <dgm:spPr/>
      <dgm:t>
        <a:bodyPr/>
        <a:lstStyle/>
        <a:p>
          <a:endParaRPr lang="en-GB"/>
        </a:p>
      </dgm:t>
    </dgm:pt>
    <dgm:pt modelId="{25B7402B-DD2A-41CB-8617-B74BAC31A1DE}" type="pres">
      <dgm:prSet presAssocID="{161BB95C-6294-4B55-988E-F71B73C8CB86}" presName="hierChild4" presStyleCnt="0"/>
      <dgm:spPr/>
      <dgm:t>
        <a:bodyPr/>
        <a:lstStyle/>
        <a:p>
          <a:endParaRPr lang="en-US"/>
        </a:p>
      </dgm:t>
    </dgm:pt>
    <dgm:pt modelId="{9647E0B2-2875-4D8F-B557-59132DF01A89}" type="pres">
      <dgm:prSet presAssocID="{161BB95C-6294-4B55-988E-F71B73C8CB86}" presName="hierChild5" presStyleCnt="0"/>
      <dgm:spPr/>
      <dgm:t>
        <a:bodyPr/>
        <a:lstStyle/>
        <a:p>
          <a:endParaRPr lang="en-US"/>
        </a:p>
      </dgm:t>
    </dgm:pt>
    <dgm:pt modelId="{7E461DAC-17C7-4CB5-91E1-ED1BBB2E7A5D}" type="pres">
      <dgm:prSet presAssocID="{E4625531-4033-4FC0-B348-7D946B5CAFBD}" presName="Name37" presStyleLbl="parChTrans1D4" presStyleIdx="9" presStyleCnt="10"/>
      <dgm:spPr/>
      <dgm:t>
        <a:bodyPr/>
        <a:lstStyle/>
        <a:p>
          <a:endParaRPr lang="en-GB"/>
        </a:p>
      </dgm:t>
    </dgm:pt>
    <dgm:pt modelId="{CD1E9447-6DEA-48B3-BBFC-69508FD32931}" type="pres">
      <dgm:prSet presAssocID="{E36014E0-4091-4A76-9600-0B738DB1FE0B}" presName="hierRoot2" presStyleCnt="0">
        <dgm:presLayoutVars>
          <dgm:hierBranch val="init"/>
        </dgm:presLayoutVars>
      </dgm:prSet>
      <dgm:spPr/>
      <dgm:t>
        <a:bodyPr/>
        <a:lstStyle/>
        <a:p>
          <a:endParaRPr lang="en-US"/>
        </a:p>
      </dgm:t>
    </dgm:pt>
    <dgm:pt modelId="{6FA83835-200F-4385-A3BF-3F957001B2FD}" type="pres">
      <dgm:prSet presAssocID="{E36014E0-4091-4A76-9600-0B738DB1FE0B}" presName="rootComposite" presStyleCnt="0"/>
      <dgm:spPr/>
      <dgm:t>
        <a:bodyPr/>
        <a:lstStyle/>
        <a:p>
          <a:endParaRPr lang="en-US"/>
        </a:p>
      </dgm:t>
    </dgm:pt>
    <dgm:pt modelId="{0D61C818-49FE-4DBB-A5E7-D861D3E1B561}" type="pres">
      <dgm:prSet presAssocID="{E36014E0-4091-4A76-9600-0B738DB1FE0B}" presName="rootText" presStyleLbl="node4" presStyleIdx="9" presStyleCnt="10">
        <dgm:presLayoutVars>
          <dgm:chPref val="3"/>
        </dgm:presLayoutVars>
      </dgm:prSet>
      <dgm:spPr/>
      <dgm:t>
        <a:bodyPr/>
        <a:lstStyle/>
        <a:p>
          <a:endParaRPr lang="en-GB"/>
        </a:p>
      </dgm:t>
    </dgm:pt>
    <dgm:pt modelId="{3C56A8C7-3711-4CF1-A5D5-40043022F473}" type="pres">
      <dgm:prSet presAssocID="{E36014E0-4091-4A76-9600-0B738DB1FE0B}" presName="rootConnector" presStyleLbl="node4" presStyleIdx="9" presStyleCnt="10"/>
      <dgm:spPr/>
      <dgm:t>
        <a:bodyPr/>
        <a:lstStyle/>
        <a:p>
          <a:endParaRPr lang="en-GB"/>
        </a:p>
      </dgm:t>
    </dgm:pt>
    <dgm:pt modelId="{C8477559-B103-4A6C-9917-25AA0625517A}" type="pres">
      <dgm:prSet presAssocID="{E36014E0-4091-4A76-9600-0B738DB1FE0B}" presName="hierChild4" presStyleCnt="0"/>
      <dgm:spPr/>
      <dgm:t>
        <a:bodyPr/>
        <a:lstStyle/>
        <a:p>
          <a:endParaRPr lang="en-US"/>
        </a:p>
      </dgm:t>
    </dgm:pt>
    <dgm:pt modelId="{D092434A-8EBA-49B2-B50A-517A53BCB8C8}" type="pres">
      <dgm:prSet presAssocID="{E36014E0-4091-4A76-9600-0B738DB1FE0B}" presName="hierChild5" presStyleCnt="0"/>
      <dgm:spPr/>
      <dgm:t>
        <a:bodyPr/>
        <a:lstStyle/>
        <a:p>
          <a:endParaRPr lang="en-US"/>
        </a:p>
      </dgm:t>
    </dgm:pt>
    <dgm:pt modelId="{8E277540-D889-46CB-89EE-67022C9B3119}" type="pres">
      <dgm:prSet presAssocID="{F0146B13-E584-4E78-A9B0-57963B45CA3B}" presName="hierChild5" presStyleCnt="0"/>
      <dgm:spPr/>
      <dgm:t>
        <a:bodyPr/>
        <a:lstStyle/>
        <a:p>
          <a:endParaRPr lang="en-US"/>
        </a:p>
      </dgm:t>
    </dgm:pt>
    <dgm:pt modelId="{9690CC32-986E-4611-91D1-D528D7F776CF}" type="pres">
      <dgm:prSet presAssocID="{1528AF30-815C-4A15-896A-581B368A12BA}" presName="hierChild5" presStyleCnt="0"/>
      <dgm:spPr/>
      <dgm:t>
        <a:bodyPr/>
        <a:lstStyle/>
        <a:p>
          <a:endParaRPr lang="en-US"/>
        </a:p>
      </dgm:t>
    </dgm:pt>
    <dgm:pt modelId="{AC65490A-A34E-40C4-B5FF-A8B6AF56ABAC}" type="pres">
      <dgm:prSet presAssocID="{727A8708-0AFF-4F82-A00E-85CB58D45AD9}" presName="hierChild3" presStyleCnt="0"/>
      <dgm:spPr/>
      <dgm:t>
        <a:bodyPr/>
        <a:lstStyle/>
        <a:p>
          <a:endParaRPr lang="en-US"/>
        </a:p>
      </dgm:t>
    </dgm:pt>
  </dgm:ptLst>
  <dgm:cxnLst>
    <dgm:cxn modelId="{75BCC677-D22D-4558-8FC2-842D239CBD2A}" type="presOf" srcId="{834A4143-0FB2-45E1-8F90-168E5CF5DCB0}" destId="{5DBDBB36-BC01-45D6-9DE9-FA9476ECDB3F}" srcOrd="0" destOrd="0" presId="urn:microsoft.com/office/officeart/2005/8/layout/orgChart1"/>
    <dgm:cxn modelId="{B950CEDD-8A67-46E8-B00C-001B345B4943}" type="presOf" srcId="{834A4143-0FB2-45E1-8F90-168E5CF5DCB0}" destId="{B399ABFC-17AE-435C-9791-D58D3BAD6328}" srcOrd="1" destOrd="0" presId="urn:microsoft.com/office/officeart/2005/8/layout/orgChart1"/>
    <dgm:cxn modelId="{F9EADF87-B968-491A-897F-78EBDEF892E5}" type="presOf" srcId="{E4625531-4033-4FC0-B348-7D946B5CAFBD}" destId="{7E461DAC-17C7-4CB5-91E1-ED1BBB2E7A5D}" srcOrd="0" destOrd="0" presId="urn:microsoft.com/office/officeart/2005/8/layout/orgChart1"/>
    <dgm:cxn modelId="{1ED1D7CA-F044-4FB6-AD70-B4625F0DDE07}" srcId="{30AF1D2C-B59F-438B-8673-E3A91803AE7F}" destId="{FD06A58D-11CE-4DCB-BCA2-5A485BB560DB}" srcOrd="1" destOrd="0" parTransId="{E00FB794-4EAC-4642-8CDC-670E86783D23}" sibTransId="{7C9A480D-2890-4B4E-9B2E-6B8391029197}"/>
    <dgm:cxn modelId="{3B6193FB-A780-482C-9947-D057518A273A}" type="presOf" srcId="{A2E53F6C-3972-4B6E-910A-C213A4E4BFC0}" destId="{5FB808EC-DCDC-41AC-8302-B6EE74BB9F1C}" srcOrd="0" destOrd="0" presId="urn:microsoft.com/office/officeart/2005/8/layout/orgChart1"/>
    <dgm:cxn modelId="{BB30CE08-34DC-486A-96A7-A8DD38842E7F}" srcId="{1528AF30-815C-4A15-896A-581B368A12BA}" destId="{F0146B13-E584-4E78-A9B0-57963B45CA3B}" srcOrd="1" destOrd="0" parTransId="{7803E2FA-27D8-4983-83F7-11E13CC97FDB}" sibTransId="{69F1985D-7784-44A1-BA30-8DAAAAC2D19D}"/>
    <dgm:cxn modelId="{D8F29DF9-E776-4C67-8A11-65844BAB611B}" srcId="{F0146B13-E584-4E78-A9B0-57963B45CA3B}" destId="{E36014E0-4091-4A76-9600-0B738DB1FE0B}" srcOrd="1" destOrd="0" parTransId="{E4625531-4033-4FC0-B348-7D946B5CAFBD}" sibTransId="{3BD7FD4A-9CD5-4DED-9B6F-8FCF05FA9125}"/>
    <dgm:cxn modelId="{F1D1129C-2F3F-41B2-8CA7-16105AEE14EE}" type="presOf" srcId="{95FA9E38-F5D2-4547-97EB-4902F9B590B2}" destId="{2AFC687E-B172-4F8D-BB61-E048A176D365}" srcOrd="1" destOrd="0" presId="urn:microsoft.com/office/officeart/2005/8/layout/orgChart1"/>
    <dgm:cxn modelId="{1B3C76CF-4C69-4071-A45F-ADF92A80D974}" srcId="{6808AE37-E19D-4EE6-9C17-8F723D8E9356}" destId="{30AF1D2C-B59F-438B-8673-E3A91803AE7F}" srcOrd="1" destOrd="0" parTransId="{F1F64F9A-50D3-4A56-A21D-6CB90D9B0119}" sibTransId="{283B6EFE-94E4-482B-811A-2EF6D7039EC6}"/>
    <dgm:cxn modelId="{5791389E-CC76-406B-81BE-EF30ACE1DA68}" type="presOf" srcId="{CC07396C-428B-4EE2-9E28-EDC34C490D11}" destId="{5291B409-5012-4457-B13C-C7A62FB87F0C}" srcOrd="0" destOrd="0" presId="urn:microsoft.com/office/officeart/2005/8/layout/orgChart1"/>
    <dgm:cxn modelId="{497B892A-2E4D-424C-A1CF-07D55847C876}" srcId="{C35DE037-56BC-4214-8BB1-B30E4A058F56}" destId="{834A4143-0FB2-45E1-8F90-168E5CF5DCB0}" srcOrd="2" destOrd="0" parTransId="{837EB5ED-2D7F-43E9-8B4B-51AA51B71009}" sibTransId="{6209272B-5E97-4A61-8824-BF173D307F8F}"/>
    <dgm:cxn modelId="{1042CE9C-3E44-46D6-BECD-77057F87FB5B}" srcId="{26B93AD6-EBD2-4F09-8222-3171F0BF0AA7}" destId="{E97768CB-B0FC-4C95-982D-9C7C40142E3E}" srcOrd="0" destOrd="0" parTransId="{58C4DCB1-E17F-491C-BAA2-5D99BFA2309D}" sibTransId="{0CC62101-5337-40E9-ADB1-7F7EBB32B2E5}"/>
    <dgm:cxn modelId="{30D6183A-A391-4B46-A912-1084048C8720}" type="presOf" srcId="{08F20A67-62BC-4B78-A98B-984ACB2E6BE0}" destId="{20906B70-5A68-4BC8-BD37-2E725BBB7111}" srcOrd="1" destOrd="0" presId="urn:microsoft.com/office/officeart/2005/8/layout/orgChart1"/>
    <dgm:cxn modelId="{D5CEEE0C-0807-4142-82D4-74F74F26D184}" type="presOf" srcId="{30AF1D2C-B59F-438B-8673-E3A91803AE7F}" destId="{C03EC9D4-F809-4201-A722-0DF783E9CF39}" srcOrd="0" destOrd="0" presId="urn:microsoft.com/office/officeart/2005/8/layout/orgChart1"/>
    <dgm:cxn modelId="{620980E4-7689-4D62-B87D-FF9BA1BC9828}" type="presOf" srcId="{5889C33E-F0E3-4424-90EA-91BB50F0F137}" destId="{DE8872BB-F30E-4322-9CA8-A9F18C0352FA}" srcOrd="0" destOrd="0" presId="urn:microsoft.com/office/officeart/2005/8/layout/orgChart1"/>
    <dgm:cxn modelId="{F12E85D2-82CC-43FF-9773-8F86C0B0A66F}" srcId="{26B93AD6-EBD2-4F09-8222-3171F0BF0AA7}" destId="{95FA9E38-F5D2-4547-97EB-4902F9B590B2}" srcOrd="2" destOrd="0" parTransId="{75CF1188-785D-4F6D-BC45-34F6E9228D9F}" sibTransId="{204E8428-31FC-4AD4-8A9F-73D8F5A6F42D}"/>
    <dgm:cxn modelId="{BC25B1B5-4120-4A09-8E0D-57FF7D22BE09}" srcId="{B73365A5-44CD-4111-8E85-70A9B7DC2DF0}" destId="{08F20A67-62BC-4B78-A98B-984ACB2E6BE0}" srcOrd="1" destOrd="0" parTransId="{A6B5E6B5-881F-4BAD-8697-4DC2F89D421C}" sibTransId="{DA8676E4-DECC-435B-8C98-351154B34242}"/>
    <dgm:cxn modelId="{48D64005-F05C-4274-A507-7BDCA3ECF541}" srcId="{30AF1D2C-B59F-438B-8673-E3A91803AE7F}" destId="{3E62D098-AB92-4BCD-B25F-BAF508B71534}" srcOrd="2" destOrd="0" parTransId="{E73E4D20-3B5D-44B2-BF7F-75F9FBA65F90}" sibTransId="{CA66A8B2-3155-4F1E-A323-7A8B3B1D7F8F}"/>
    <dgm:cxn modelId="{7A940AC5-B0E6-4356-B4F1-4DE93E4BB07B}" type="presOf" srcId="{E36014E0-4091-4A76-9600-0B738DB1FE0B}" destId="{0D61C818-49FE-4DBB-A5E7-D861D3E1B561}" srcOrd="0" destOrd="0" presId="urn:microsoft.com/office/officeart/2005/8/layout/orgChart1"/>
    <dgm:cxn modelId="{44B73338-C3A6-4ABE-B9F0-F3F9D1FD05C7}" type="presOf" srcId="{3C07AC58-77B4-46CB-9DF9-F8D305D65314}" destId="{62948A76-CCD6-4B2E-B57C-C1F228B14F89}" srcOrd="0" destOrd="0" presId="urn:microsoft.com/office/officeart/2005/8/layout/orgChart1"/>
    <dgm:cxn modelId="{6CBB9C56-61E5-46D3-8855-6AA8F98D3B4C}" type="presOf" srcId="{F0146B13-E584-4E78-A9B0-57963B45CA3B}" destId="{78617443-A3C2-402A-94D3-19BCF9914E4C}" srcOrd="0" destOrd="0" presId="urn:microsoft.com/office/officeart/2005/8/layout/orgChart1"/>
    <dgm:cxn modelId="{DE4FE0BC-74C3-421E-8FF8-3DF2A4E3D66F}" srcId="{1528AF30-815C-4A15-896A-581B368A12BA}" destId="{B73365A5-44CD-4111-8E85-70A9B7DC2DF0}" srcOrd="0" destOrd="0" parTransId="{DD1DD757-0BCB-4068-8C97-F12A5AC15CFC}" sibTransId="{5FEC9DB4-2263-4CE1-AA78-561001108BCB}"/>
    <dgm:cxn modelId="{6BCD4EEE-5C53-4F07-8A61-B1681AE007C2}" type="presOf" srcId="{58C4DCB1-E17F-491C-BAA2-5D99BFA2309D}" destId="{DA228114-8A3A-4403-A095-238E8024DBA0}" srcOrd="0" destOrd="0" presId="urn:microsoft.com/office/officeart/2005/8/layout/orgChart1"/>
    <dgm:cxn modelId="{4C3DAE0D-7DCE-4B82-9305-00A37E5E9B73}" type="presOf" srcId="{6808AE37-E19D-4EE6-9C17-8F723D8E9356}" destId="{55EDE4D1-0C13-420F-BFA3-CC9035726C01}" srcOrd="1" destOrd="0" presId="urn:microsoft.com/office/officeart/2005/8/layout/orgChart1"/>
    <dgm:cxn modelId="{00E5434B-E022-41D6-BCB9-E887D747CDAA}" type="presOf" srcId="{1528AF30-815C-4A15-896A-581B368A12BA}" destId="{71DDD152-526F-48C8-A1B7-BF96FAF4B5F5}" srcOrd="1" destOrd="0" presId="urn:microsoft.com/office/officeart/2005/8/layout/orgChart1"/>
    <dgm:cxn modelId="{3DFEEE45-6E97-4579-98C6-2E37C52552EB}" type="presOf" srcId="{837EB5ED-2D7F-43E9-8B4B-51AA51B71009}" destId="{81A6AC38-0788-4230-9EE8-C78E7773D989}" srcOrd="0" destOrd="0" presId="urn:microsoft.com/office/officeart/2005/8/layout/orgChart1"/>
    <dgm:cxn modelId="{B99A8E85-0A12-4C7C-ABFC-8E9D7762BFCA}" type="presOf" srcId="{39F6BAF6-F1FB-4EBB-B450-E9530E1308BB}" destId="{48C6088D-72C1-47AD-BEA3-6A417D9DC693}" srcOrd="0" destOrd="0" presId="urn:microsoft.com/office/officeart/2005/8/layout/orgChart1"/>
    <dgm:cxn modelId="{95C4A428-4C37-4493-BC17-C096E144FDB4}" type="presOf" srcId="{FD06A58D-11CE-4DCB-BCA2-5A485BB560DB}" destId="{CD7EEFAC-892D-47DE-9C12-50E312367463}" srcOrd="1" destOrd="0" presId="urn:microsoft.com/office/officeart/2005/8/layout/orgChart1"/>
    <dgm:cxn modelId="{2EDC80EE-4FF9-4310-ADED-E2404FD4AC32}" type="presOf" srcId="{727A8708-0AFF-4F82-A00E-85CB58D45AD9}" destId="{06DBC3DD-AEB5-4E78-9BE3-F9C7EE18BBE2}" srcOrd="1" destOrd="0" presId="urn:microsoft.com/office/officeart/2005/8/layout/orgChart1"/>
    <dgm:cxn modelId="{B121D37D-8141-4A0C-972B-DA1744A0410B}" type="presOf" srcId="{C76A53C7-5F01-4B64-99D3-0862A2431ABB}" destId="{484653B0-EA38-4060-BF54-440C7A661A69}" srcOrd="0" destOrd="0" presId="urn:microsoft.com/office/officeart/2005/8/layout/orgChart1"/>
    <dgm:cxn modelId="{CEEB7754-D822-4564-B8CE-CA549B3EA252}" type="presOf" srcId="{7EDCA13F-1164-4B55-AB24-899525CEB967}" destId="{175948D5-8653-445B-A733-8A6FC0B2F403}" srcOrd="0" destOrd="0" presId="urn:microsoft.com/office/officeart/2005/8/layout/orgChart1"/>
    <dgm:cxn modelId="{B3A47EBD-1BF4-47D6-B880-B5D816B28A06}" type="presOf" srcId="{859D1DE6-559B-4438-997C-60E324945B18}" destId="{03AFD70F-683F-49FE-AB3A-8A7B131D1B68}" srcOrd="0" destOrd="0" presId="urn:microsoft.com/office/officeart/2005/8/layout/orgChart1"/>
    <dgm:cxn modelId="{C6B5EA43-7E07-4B3C-90E3-9C202D9D2784}" srcId="{859D1DE6-559B-4438-997C-60E324945B18}" destId="{727A8708-0AFF-4F82-A00E-85CB58D45AD9}" srcOrd="0" destOrd="0" parTransId="{BB285FB0-A97D-439F-B81F-A67CCA2501F1}" sibTransId="{B82EBF4D-8C88-43EA-851A-C0583C57A3EA}"/>
    <dgm:cxn modelId="{A351C678-6CBF-446B-87F3-1C065BD907AC}" type="presOf" srcId="{C35DE037-56BC-4214-8BB1-B30E4A058F56}" destId="{E84976E9-65A7-46D8-A791-759026CC9EDD}" srcOrd="1" destOrd="0" presId="urn:microsoft.com/office/officeart/2005/8/layout/orgChart1"/>
    <dgm:cxn modelId="{CE43DEF6-E4BC-4B23-B5D4-CFAF2E541C08}" type="presOf" srcId="{C35DE037-56BC-4214-8BB1-B30E4A058F56}" destId="{5CF74FE0-73F9-4A3D-AB6D-D399D7064A29}" srcOrd="0" destOrd="0" presId="urn:microsoft.com/office/officeart/2005/8/layout/orgChart1"/>
    <dgm:cxn modelId="{3D43A6F2-2F5C-4771-99F4-A46157CF2E66}" type="presOf" srcId="{2EBA09C9-6418-4AD1-B87D-69F49902F9E6}" destId="{D5C73F05-BC1B-475F-8ED0-C50ACED677BE}" srcOrd="0" destOrd="0" presId="urn:microsoft.com/office/officeart/2005/8/layout/orgChart1"/>
    <dgm:cxn modelId="{DAAA26D2-F500-41AC-96FF-C1753796C9D7}" type="presOf" srcId="{161BB95C-6294-4B55-988E-F71B73C8CB86}" destId="{23CD9098-0422-44AA-9D85-FF8304D26C46}" srcOrd="0" destOrd="0" presId="urn:microsoft.com/office/officeart/2005/8/layout/orgChart1"/>
    <dgm:cxn modelId="{FD7379A5-9D5B-4E4E-8203-89F54C91462C}" type="presOf" srcId="{95FA9E38-F5D2-4547-97EB-4902F9B590B2}" destId="{BE064B50-930B-4F6B-BE31-0DAF06F1084F}" srcOrd="0" destOrd="0" presId="urn:microsoft.com/office/officeart/2005/8/layout/orgChart1"/>
    <dgm:cxn modelId="{30A905E2-F543-490A-B528-04550915D72F}" type="presOf" srcId="{26B93AD6-EBD2-4F09-8222-3171F0BF0AA7}" destId="{46F58884-8B1D-4525-AAAC-9130549B0257}" srcOrd="0" destOrd="0" presId="urn:microsoft.com/office/officeart/2005/8/layout/orgChart1"/>
    <dgm:cxn modelId="{EF6AC7A1-8DFC-4299-8090-C622931826B5}" type="presOf" srcId="{DD1DD757-0BCB-4068-8C97-F12A5AC15CFC}" destId="{1D59D021-B414-4DB4-B587-46FF579AF18F}" srcOrd="0" destOrd="0" presId="urn:microsoft.com/office/officeart/2005/8/layout/orgChart1"/>
    <dgm:cxn modelId="{64570FDF-38EA-4C90-A72A-C0D69335893C}" type="presOf" srcId="{331C9CAA-1F12-4A52-BDA2-BF2306AA3B59}" destId="{02591BCA-E394-4D2F-B305-E41A272FDCDF}" srcOrd="0" destOrd="0" presId="urn:microsoft.com/office/officeart/2005/8/layout/orgChart1"/>
    <dgm:cxn modelId="{5EFB3777-AB7A-4591-88D9-BAB346B6481C}" srcId="{30AF1D2C-B59F-438B-8673-E3A91803AE7F}" destId="{331C9CAA-1F12-4A52-BDA2-BF2306AA3B59}" srcOrd="0" destOrd="0" parTransId="{3C07AC58-77B4-46CB-9DF9-F8D305D65314}" sibTransId="{2B23720F-AD80-4754-B448-C7142E7E3C4A}"/>
    <dgm:cxn modelId="{1BE7D072-2A42-4DC7-934D-BD9CD062961B}" type="presOf" srcId="{E73E4D20-3B5D-44B2-BF7F-75F9FBA65F90}" destId="{92C4133D-D0A3-47C0-8A19-99748F896FED}" srcOrd="0" destOrd="0" presId="urn:microsoft.com/office/officeart/2005/8/layout/orgChart1"/>
    <dgm:cxn modelId="{BC74F632-A8A2-469F-9C22-4778C9E7B43E}" type="presOf" srcId="{7EDCA13F-1164-4B55-AB24-899525CEB967}" destId="{49ABE297-8810-4054-9044-549C1F52EA16}" srcOrd="1" destOrd="0" presId="urn:microsoft.com/office/officeart/2005/8/layout/orgChart1"/>
    <dgm:cxn modelId="{6485F7AF-76FA-432B-8EE7-3B866A0AF34C}" type="presOf" srcId="{FD06A58D-11CE-4DCB-BCA2-5A485BB560DB}" destId="{C0811978-5866-4E43-A19D-CBCF0F1B0D1E}" srcOrd="0" destOrd="0" presId="urn:microsoft.com/office/officeart/2005/8/layout/orgChart1"/>
    <dgm:cxn modelId="{CEC14895-6F07-438B-9EEC-31B69843CF3B}" srcId="{B73365A5-44CD-4111-8E85-70A9B7DC2DF0}" destId="{7EDCA13F-1164-4B55-AB24-899525CEB967}" srcOrd="0" destOrd="0" parTransId="{39F6BAF6-F1FB-4EBB-B450-E9530E1308BB}" sibTransId="{E741CBAE-5928-4F03-B9C0-333E0D1D35C6}"/>
    <dgm:cxn modelId="{97F5DF35-8F79-4EE0-BC9E-7C80AC97C461}" type="presOf" srcId="{B73365A5-44CD-4111-8E85-70A9B7DC2DF0}" destId="{F72CA017-5AAA-4B7D-B849-40D0ADEF2660}" srcOrd="0" destOrd="0" presId="urn:microsoft.com/office/officeart/2005/8/layout/orgChart1"/>
    <dgm:cxn modelId="{EE946F0A-4CDF-45E1-81F3-3D031E5970D4}" type="presOf" srcId="{7803E2FA-27D8-4983-83F7-11E13CC97FDB}" destId="{C0752C51-D4DC-456A-80CA-0C4F64016814}" srcOrd="0" destOrd="0" presId="urn:microsoft.com/office/officeart/2005/8/layout/orgChart1"/>
    <dgm:cxn modelId="{15769F20-65ED-4F3C-BDA9-D28476F9DC39}" srcId="{6808AE37-E19D-4EE6-9C17-8F723D8E9356}" destId="{26B93AD6-EBD2-4F09-8222-3171F0BF0AA7}" srcOrd="0" destOrd="0" parTransId="{2EBA09C9-6418-4AD1-B87D-69F49902F9E6}" sibTransId="{FC0A18BD-2670-456C-8A6D-96CAD4B7E070}"/>
    <dgm:cxn modelId="{4C07564B-42AD-45A7-B1F8-947ECE48FD1E}" type="presOf" srcId="{1528AF30-815C-4A15-896A-581B368A12BA}" destId="{54B088D5-DFAA-42EE-AD3E-7FDC69CCF428}" srcOrd="0" destOrd="0" presId="urn:microsoft.com/office/officeart/2005/8/layout/orgChart1"/>
    <dgm:cxn modelId="{8AD7A819-DF37-4CE3-BFC0-75E5BCF804C6}" type="presOf" srcId="{F1F64F9A-50D3-4A56-A21D-6CB90D9B0119}" destId="{7857B783-F7E2-4734-B556-971DFB252C0A}" srcOrd="0" destOrd="0" presId="urn:microsoft.com/office/officeart/2005/8/layout/orgChart1"/>
    <dgm:cxn modelId="{EC6F3377-3894-4375-9E8E-2758A667F088}" type="presOf" srcId="{161BB95C-6294-4B55-988E-F71B73C8CB86}" destId="{12E0F192-0A2A-4721-8F02-BAC78B875816}" srcOrd="1" destOrd="0" presId="urn:microsoft.com/office/officeart/2005/8/layout/orgChart1"/>
    <dgm:cxn modelId="{B1554A5F-7C9A-4A59-B01F-43553225C5BB}" type="presOf" srcId="{F973F57B-7AE6-4E0D-BBB1-E1BD262135FD}" destId="{D52FC375-4D5C-4808-AE3F-375CBB285ED0}" srcOrd="0" destOrd="0" presId="urn:microsoft.com/office/officeart/2005/8/layout/orgChart1"/>
    <dgm:cxn modelId="{B00B89CC-B2A5-4303-A9C3-E0C9D5D92887}" type="presOf" srcId="{3E62D098-AB92-4BCD-B25F-BAF508B71534}" destId="{BBF74C11-54DE-4525-BC38-4D9FA4AC1C88}" srcOrd="1" destOrd="0" presId="urn:microsoft.com/office/officeart/2005/8/layout/orgChart1"/>
    <dgm:cxn modelId="{52A2B0AE-F94B-4D45-82E9-E0F88590DE57}" type="presOf" srcId="{F838DD0D-BAE7-4FD3-93B9-A51D9434E9FA}" destId="{45A60BBF-B1D1-49B5-A25D-0B7FB5145BED}" srcOrd="0" destOrd="0" presId="urn:microsoft.com/office/officeart/2005/8/layout/orgChart1"/>
    <dgm:cxn modelId="{EDAD5FA8-CE98-4C50-AD6D-4A80D6118817}" type="presOf" srcId="{E00FB794-4EAC-4642-8CDC-670E86783D23}" destId="{477BFADC-27C8-41AE-9EEE-648942AFFD48}" srcOrd="0" destOrd="0" presId="urn:microsoft.com/office/officeart/2005/8/layout/orgChart1"/>
    <dgm:cxn modelId="{8F0C1FD5-9C10-4237-BD7F-33A9614737C7}" type="presOf" srcId="{6808AE37-E19D-4EE6-9C17-8F723D8E9356}" destId="{839EC777-CCAF-4E11-A176-FE36436DA159}" srcOrd="0" destOrd="0" presId="urn:microsoft.com/office/officeart/2005/8/layout/orgChart1"/>
    <dgm:cxn modelId="{6DFF24FC-D33B-4EC6-B4EA-4AC366171963}" srcId="{26B93AD6-EBD2-4F09-8222-3171F0BF0AA7}" destId="{C76A53C7-5F01-4B64-99D3-0862A2431ABB}" srcOrd="1" destOrd="0" parTransId="{A2E53F6C-3972-4B6E-910A-C213A4E4BFC0}" sibTransId="{080AF7E4-2B60-4D5B-A539-2E597C49F317}"/>
    <dgm:cxn modelId="{C898C8DD-34C3-4CA8-BB6D-CD0C2DD387CF}" type="presOf" srcId="{75CF1188-785D-4F6D-BC45-34F6E9228D9F}" destId="{043AB99D-E117-4E80-B6F4-E6BF204C719B}" srcOrd="0" destOrd="0" presId="urn:microsoft.com/office/officeart/2005/8/layout/orgChart1"/>
    <dgm:cxn modelId="{D781B252-C3AC-449F-9D75-2A22E2580E5D}" type="presOf" srcId="{3E62D098-AB92-4BCD-B25F-BAF508B71534}" destId="{AD1AA9FA-E35A-4366-9316-1297D8D3CDF3}" srcOrd="0" destOrd="0" presId="urn:microsoft.com/office/officeart/2005/8/layout/orgChart1"/>
    <dgm:cxn modelId="{6B04BC91-5EE1-4FBC-AFAE-B347997BE317}" type="presOf" srcId="{26B93AD6-EBD2-4F09-8222-3171F0BF0AA7}" destId="{8E4A511F-230A-4FF5-8E2E-DC966CA249D5}" srcOrd="1" destOrd="0" presId="urn:microsoft.com/office/officeart/2005/8/layout/orgChart1"/>
    <dgm:cxn modelId="{A7328147-89B8-4FDE-B1EB-7DACE6C511E4}" type="presOf" srcId="{E97768CB-B0FC-4C95-982D-9C7C40142E3E}" destId="{E9077B75-9766-43CF-BB15-9B0DC8BCADED}" srcOrd="0" destOrd="0" presId="urn:microsoft.com/office/officeart/2005/8/layout/orgChart1"/>
    <dgm:cxn modelId="{9900C01A-6D95-4AF9-AB90-930ED8C1E6BB}" type="presOf" srcId="{B73365A5-44CD-4111-8E85-70A9B7DC2DF0}" destId="{9AFAFEB7-1AB1-4CFC-A9CC-DE6625B13011}" srcOrd="1" destOrd="0" presId="urn:microsoft.com/office/officeart/2005/8/layout/orgChart1"/>
    <dgm:cxn modelId="{FC08AF47-317A-4CC2-8E1D-2821F32044F9}" type="presOf" srcId="{727A8708-0AFF-4F82-A00E-85CB58D45AD9}" destId="{667379A8-41C4-4FD7-9859-8C254391543C}" srcOrd="0" destOrd="0" presId="urn:microsoft.com/office/officeart/2005/8/layout/orgChart1"/>
    <dgm:cxn modelId="{EECE2945-0089-40CD-BF36-03132F2B8713}" type="presOf" srcId="{E36014E0-4091-4A76-9600-0B738DB1FE0B}" destId="{3C56A8C7-3711-4CF1-A5D5-40043022F473}" srcOrd="1" destOrd="0" presId="urn:microsoft.com/office/officeart/2005/8/layout/orgChart1"/>
    <dgm:cxn modelId="{302CAE30-0547-48F4-9085-82DCB626FD69}" type="presOf" srcId="{F95506E4-C6D8-4003-A3F9-DB0740E2897F}" destId="{5479D77F-434F-47C1-A77D-20C1C9CF0D68}" srcOrd="0" destOrd="0" presId="urn:microsoft.com/office/officeart/2005/8/layout/orgChart1"/>
    <dgm:cxn modelId="{6E04F1C8-AD34-4C1E-9DBF-1762A509AE05}" type="presOf" srcId="{F0146B13-E584-4E78-A9B0-57963B45CA3B}" destId="{0353B2EC-3846-4520-9D05-5160D45362A2}" srcOrd="1" destOrd="0" presId="urn:microsoft.com/office/officeart/2005/8/layout/orgChart1"/>
    <dgm:cxn modelId="{AE26329B-FB40-4223-A5E4-5E7E8BD86C78}" type="presOf" srcId="{5C66723F-061D-40E1-8781-10D52D878A1D}" destId="{C2D69486-C7C3-4D9D-8FC5-B15F2ECD0560}" srcOrd="0" destOrd="0" presId="urn:microsoft.com/office/officeart/2005/8/layout/orgChart1"/>
    <dgm:cxn modelId="{106D214E-CBE8-4781-B988-14E930E81C03}" type="presOf" srcId="{08F20A67-62BC-4B78-A98B-984ACB2E6BE0}" destId="{E1E0D5A2-CF6A-4366-8023-230C379160A1}" srcOrd="0" destOrd="0" presId="urn:microsoft.com/office/officeart/2005/8/layout/orgChart1"/>
    <dgm:cxn modelId="{F830924B-DDBC-473C-9EF0-B2A82A39EA61}" type="presOf" srcId="{C76A53C7-5F01-4B64-99D3-0862A2431ABB}" destId="{4D2BA588-2AC8-41E5-A47E-8171F686E7E3}" srcOrd="1" destOrd="0" presId="urn:microsoft.com/office/officeart/2005/8/layout/orgChart1"/>
    <dgm:cxn modelId="{A4F11D54-9393-4602-A9A8-9C996FCC66C8}" type="presOf" srcId="{F973F57B-7AE6-4E0D-BBB1-E1BD262135FD}" destId="{8E17391A-5BDD-4302-A1E5-24156B8B192F}" srcOrd="1" destOrd="0" presId="urn:microsoft.com/office/officeart/2005/8/layout/orgChart1"/>
    <dgm:cxn modelId="{3FFED264-FC90-47A8-9D4D-9113C347DFCD}" srcId="{C35DE037-56BC-4214-8BB1-B30E4A058F56}" destId="{F973F57B-7AE6-4E0D-BBB1-E1BD262135FD}" srcOrd="1" destOrd="0" parTransId="{5C66723F-061D-40E1-8781-10D52D878A1D}" sibTransId="{C0997801-402B-43D1-A3F7-353EBA31C58C}"/>
    <dgm:cxn modelId="{20222722-A4D7-40A9-AF44-D938F955EE64}" type="presOf" srcId="{E62B6344-2B2B-4268-A324-CFDD7350B585}" destId="{8C9CBC05-66D2-4FCF-958F-AC91E9B5FB6B}" srcOrd="0" destOrd="0" presId="urn:microsoft.com/office/officeart/2005/8/layout/orgChart1"/>
    <dgm:cxn modelId="{CA80B1BA-89A0-40CB-AA5A-C319AFB0CCAF}" type="presOf" srcId="{331C9CAA-1F12-4A52-BDA2-BF2306AA3B59}" destId="{FB6755AC-D6AC-47B7-92C8-C2C0DF01C944}" srcOrd="1" destOrd="0" presId="urn:microsoft.com/office/officeart/2005/8/layout/orgChart1"/>
    <dgm:cxn modelId="{25D9DFE0-E9E3-4EDC-A3D5-CF4471733724}" srcId="{727A8708-0AFF-4F82-A00E-85CB58D45AD9}" destId="{6808AE37-E19D-4EE6-9C17-8F723D8E9356}" srcOrd="0" destOrd="0" parTransId="{F838DD0D-BAE7-4FD3-93B9-A51D9434E9FA}" sibTransId="{DEEEDC98-BB51-4BF2-9770-FEC78DCDF68B}"/>
    <dgm:cxn modelId="{678AE39D-8C19-4669-83FD-440EAB952F73}" srcId="{727A8708-0AFF-4F82-A00E-85CB58D45AD9}" destId="{C35DE037-56BC-4214-8BB1-B30E4A058F56}" srcOrd="1" destOrd="0" parTransId="{E62B6344-2B2B-4268-A324-CFDD7350B585}" sibTransId="{27EF67E4-08F3-4A13-BB93-49E601B27925}"/>
    <dgm:cxn modelId="{01545DF2-28A6-44B8-BBB3-9FCEC2CC8396}" type="presOf" srcId="{A6B5E6B5-881F-4BAD-8697-4DC2F89D421C}" destId="{2BE6A5FE-D20D-404E-BA30-524528432997}" srcOrd="0" destOrd="0" presId="urn:microsoft.com/office/officeart/2005/8/layout/orgChart1"/>
    <dgm:cxn modelId="{B53A25B8-3C11-41FE-BCC5-39608D4AC589}" srcId="{F0146B13-E584-4E78-A9B0-57963B45CA3B}" destId="{161BB95C-6294-4B55-988E-F71B73C8CB86}" srcOrd="0" destOrd="0" parTransId="{CC07396C-428B-4EE2-9E28-EDC34C490D11}" sibTransId="{082EDC8B-4190-4DEB-BED3-9BD4A257EDBF}"/>
    <dgm:cxn modelId="{1A7B7BAB-751A-4AC7-9BE6-AF5E4131A60E}" type="presOf" srcId="{5889C33E-F0E3-4424-90EA-91BB50F0F137}" destId="{C45FDC70-8115-474A-AB92-2777B15CEE0C}" srcOrd="1" destOrd="0" presId="urn:microsoft.com/office/officeart/2005/8/layout/orgChart1"/>
    <dgm:cxn modelId="{F2C3B406-2664-456C-B4FE-D45D7B72243D}" type="presOf" srcId="{FE97754B-FD0F-41FA-BCF0-762357A68829}" destId="{95FEABD4-99D2-4121-81E7-04282BCF1E81}" srcOrd="0" destOrd="0" presId="urn:microsoft.com/office/officeart/2005/8/layout/orgChart1"/>
    <dgm:cxn modelId="{C56FFA74-5B9A-4FE8-97E8-3F75BA16B6D2}" srcId="{727A8708-0AFF-4F82-A00E-85CB58D45AD9}" destId="{1528AF30-815C-4A15-896A-581B368A12BA}" srcOrd="2" destOrd="0" parTransId="{F95506E4-C6D8-4003-A3F9-DB0740E2897F}" sibTransId="{BDE65BD3-D340-4B7A-A64B-22A688878A5C}"/>
    <dgm:cxn modelId="{415F95A8-252C-4432-925D-75622D3EA66F}" type="presOf" srcId="{30AF1D2C-B59F-438B-8673-E3A91803AE7F}" destId="{CBB7925B-7E93-4510-8B9F-A4879563373F}" srcOrd="1" destOrd="0" presId="urn:microsoft.com/office/officeart/2005/8/layout/orgChart1"/>
    <dgm:cxn modelId="{D79B2868-A8AA-4B70-9030-9A6D871F2237}" srcId="{C35DE037-56BC-4214-8BB1-B30E4A058F56}" destId="{5889C33E-F0E3-4424-90EA-91BB50F0F137}" srcOrd="0" destOrd="0" parTransId="{FE97754B-FD0F-41FA-BCF0-762357A68829}" sibTransId="{BB789D9A-D300-4FAD-9BA5-BC283E35C949}"/>
    <dgm:cxn modelId="{2914E7A3-CF0D-418D-A4CC-2883DEDE72BD}" type="presOf" srcId="{E97768CB-B0FC-4C95-982D-9C7C40142E3E}" destId="{4CDEF811-7BFE-4B94-82B4-828A5E270A69}" srcOrd="1" destOrd="0" presId="urn:microsoft.com/office/officeart/2005/8/layout/orgChart1"/>
    <dgm:cxn modelId="{CA4B199E-DCB4-44B1-9CB7-5F04FC4C8C77}" type="presParOf" srcId="{03AFD70F-683F-49FE-AB3A-8A7B131D1B68}" destId="{8FA97E29-BB74-4F27-BC23-204F279BF2C3}" srcOrd="0" destOrd="0" presId="urn:microsoft.com/office/officeart/2005/8/layout/orgChart1"/>
    <dgm:cxn modelId="{6B08C56A-4ABF-4885-832C-E9F3A884AD38}" type="presParOf" srcId="{8FA97E29-BB74-4F27-BC23-204F279BF2C3}" destId="{1F00144D-5FD1-42DF-A13F-F69180D2FEB6}" srcOrd="0" destOrd="0" presId="urn:microsoft.com/office/officeart/2005/8/layout/orgChart1"/>
    <dgm:cxn modelId="{92E0AA6C-7851-4903-AEF3-AE8B411AA270}" type="presParOf" srcId="{1F00144D-5FD1-42DF-A13F-F69180D2FEB6}" destId="{667379A8-41C4-4FD7-9859-8C254391543C}" srcOrd="0" destOrd="0" presId="urn:microsoft.com/office/officeart/2005/8/layout/orgChart1"/>
    <dgm:cxn modelId="{2C864510-9506-4890-8A72-E103EA74DF1C}" type="presParOf" srcId="{1F00144D-5FD1-42DF-A13F-F69180D2FEB6}" destId="{06DBC3DD-AEB5-4E78-9BE3-F9C7EE18BBE2}" srcOrd="1" destOrd="0" presId="urn:microsoft.com/office/officeart/2005/8/layout/orgChart1"/>
    <dgm:cxn modelId="{DED5D329-3470-4A4D-B1EA-62F90894458F}" type="presParOf" srcId="{8FA97E29-BB74-4F27-BC23-204F279BF2C3}" destId="{AAF0D0BB-A6B5-464E-8AD2-B30AB9B9A5D8}" srcOrd="1" destOrd="0" presId="urn:microsoft.com/office/officeart/2005/8/layout/orgChart1"/>
    <dgm:cxn modelId="{69CBC077-6A0E-488E-ACA3-566E48EB4D46}" type="presParOf" srcId="{AAF0D0BB-A6B5-464E-8AD2-B30AB9B9A5D8}" destId="{45A60BBF-B1D1-49B5-A25D-0B7FB5145BED}" srcOrd="0" destOrd="0" presId="urn:microsoft.com/office/officeart/2005/8/layout/orgChart1"/>
    <dgm:cxn modelId="{DEF38B62-4785-416A-80F6-53934C517F81}" type="presParOf" srcId="{AAF0D0BB-A6B5-464E-8AD2-B30AB9B9A5D8}" destId="{D6A5A224-0DBF-4328-9B1A-8B57A24FCA1B}" srcOrd="1" destOrd="0" presId="urn:microsoft.com/office/officeart/2005/8/layout/orgChart1"/>
    <dgm:cxn modelId="{4E0BB5FA-C1BF-4035-BE2B-6DCB71C14AC6}" type="presParOf" srcId="{D6A5A224-0DBF-4328-9B1A-8B57A24FCA1B}" destId="{679F535F-F66D-402A-9130-5E0EEF71333B}" srcOrd="0" destOrd="0" presId="urn:microsoft.com/office/officeart/2005/8/layout/orgChart1"/>
    <dgm:cxn modelId="{685E80DD-75F7-414F-8649-0C406D7D48FB}" type="presParOf" srcId="{679F535F-F66D-402A-9130-5E0EEF71333B}" destId="{839EC777-CCAF-4E11-A176-FE36436DA159}" srcOrd="0" destOrd="0" presId="urn:microsoft.com/office/officeart/2005/8/layout/orgChart1"/>
    <dgm:cxn modelId="{BFF8807E-649D-45A6-B3DD-FC914A4E08B9}" type="presParOf" srcId="{679F535F-F66D-402A-9130-5E0EEF71333B}" destId="{55EDE4D1-0C13-420F-BFA3-CC9035726C01}" srcOrd="1" destOrd="0" presId="urn:microsoft.com/office/officeart/2005/8/layout/orgChart1"/>
    <dgm:cxn modelId="{9465A7E3-0379-4635-AC9C-4B8380828F20}" type="presParOf" srcId="{D6A5A224-0DBF-4328-9B1A-8B57A24FCA1B}" destId="{458FDCFA-CCAF-44AD-B1DC-965BF23850B8}" srcOrd="1" destOrd="0" presId="urn:microsoft.com/office/officeart/2005/8/layout/orgChart1"/>
    <dgm:cxn modelId="{8A2D94FE-90AA-45B4-A71B-1D9FBC204FF4}" type="presParOf" srcId="{458FDCFA-CCAF-44AD-B1DC-965BF23850B8}" destId="{D5C73F05-BC1B-475F-8ED0-C50ACED677BE}" srcOrd="0" destOrd="0" presId="urn:microsoft.com/office/officeart/2005/8/layout/orgChart1"/>
    <dgm:cxn modelId="{EF90C03A-08C0-4926-BCE8-12583FB86ADB}" type="presParOf" srcId="{458FDCFA-CCAF-44AD-B1DC-965BF23850B8}" destId="{CA50E309-ECDC-4EDA-99D5-26CEBA0CA5AF}" srcOrd="1" destOrd="0" presId="urn:microsoft.com/office/officeart/2005/8/layout/orgChart1"/>
    <dgm:cxn modelId="{168265AE-F591-4E0F-B0E9-7E80271CA10D}" type="presParOf" srcId="{CA50E309-ECDC-4EDA-99D5-26CEBA0CA5AF}" destId="{2954894B-D53C-460E-B733-2AA93BF00873}" srcOrd="0" destOrd="0" presId="urn:microsoft.com/office/officeart/2005/8/layout/orgChart1"/>
    <dgm:cxn modelId="{0DB63AA3-780D-4755-AFBD-5C9A42CFF069}" type="presParOf" srcId="{2954894B-D53C-460E-B733-2AA93BF00873}" destId="{46F58884-8B1D-4525-AAAC-9130549B0257}" srcOrd="0" destOrd="0" presId="urn:microsoft.com/office/officeart/2005/8/layout/orgChart1"/>
    <dgm:cxn modelId="{8298B3A1-3D88-40D0-AD05-83CCC54282A0}" type="presParOf" srcId="{2954894B-D53C-460E-B733-2AA93BF00873}" destId="{8E4A511F-230A-4FF5-8E2E-DC966CA249D5}" srcOrd="1" destOrd="0" presId="urn:microsoft.com/office/officeart/2005/8/layout/orgChart1"/>
    <dgm:cxn modelId="{97E36A63-9C5F-40A6-81A4-9D3CC9ACAF46}" type="presParOf" srcId="{CA50E309-ECDC-4EDA-99D5-26CEBA0CA5AF}" destId="{42B24C80-DEA5-495E-B969-0336F27A8D1C}" srcOrd="1" destOrd="0" presId="urn:microsoft.com/office/officeart/2005/8/layout/orgChart1"/>
    <dgm:cxn modelId="{1A406F27-79D5-4E97-A5A1-EBDF9EAF4AD1}" type="presParOf" srcId="{42B24C80-DEA5-495E-B969-0336F27A8D1C}" destId="{DA228114-8A3A-4403-A095-238E8024DBA0}" srcOrd="0" destOrd="0" presId="urn:microsoft.com/office/officeart/2005/8/layout/orgChart1"/>
    <dgm:cxn modelId="{96DBB153-24CD-4446-B2B2-2E3976007D94}" type="presParOf" srcId="{42B24C80-DEA5-495E-B969-0336F27A8D1C}" destId="{570E8F8D-99E3-4CA2-BF39-962A4CBBEE09}" srcOrd="1" destOrd="0" presId="urn:microsoft.com/office/officeart/2005/8/layout/orgChart1"/>
    <dgm:cxn modelId="{72D5EFFD-8956-47BB-A7DD-77D7A06AF79E}" type="presParOf" srcId="{570E8F8D-99E3-4CA2-BF39-962A4CBBEE09}" destId="{120F2517-A80F-47D1-9EAF-90FD87AA801B}" srcOrd="0" destOrd="0" presId="urn:microsoft.com/office/officeart/2005/8/layout/orgChart1"/>
    <dgm:cxn modelId="{41150BF3-D7D4-4E95-8B8C-B375613EE53A}" type="presParOf" srcId="{120F2517-A80F-47D1-9EAF-90FD87AA801B}" destId="{E9077B75-9766-43CF-BB15-9B0DC8BCADED}" srcOrd="0" destOrd="0" presId="urn:microsoft.com/office/officeart/2005/8/layout/orgChart1"/>
    <dgm:cxn modelId="{0FAEFC40-B5D7-4119-BCDF-D4FF3863C63A}" type="presParOf" srcId="{120F2517-A80F-47D1-9EAF-90FD87AA801B}" destId="{4CDEF811-7BFE-4B94-82B4-828A5E270A69}" srcOrd="1" destOrd="0" presId="urn:microsoft.com/office/officeart/2005/8/layout/orgChart1"/>
    <dgm:cxn modelId="{7D0993A6-FE7B-411B-8DDA-CB0DF119E584}" type="presParOf" srcId="{570E8F8D-99E3-4CA2-BF39-962A4CBBEE09}" destId="{3E538565-CE8A-4800-AF90-4B83E042F3EA}" srcOrd="1" destOrd="0" presId="urn:microsoft.com/office/officeart/2005/8/layout/orgChart1"/>
    <dgm:cxn modelId="{C8C87C38-6569-4B75-B77C-8F90BC93035C}" type="presParOf" srcId="{570E8F8D-99E3-4CA2-BF39-962A4CBBEE09}" destId="{032298E2-74C0-4992-AC6F-10EC91244A70}" srcOrd="2" destOrd="0" presId="urn:microsoft.com/office/officeart/2005/8/layout/orgChart1"/>
    <dgm:cxn modelId="{C0715F92-D181-4009-9CCB-09F0838970AD}" type="presParOf" srcId="{42B24C80-DEA5-495E-B969-0336F27A8D1C}" destId="{5FB808EC-DCDC-41AC-8302-B6EE74BB9F1C}" srcOrd="2" destOrd="0" presId="urn:microsoft.com/office/officeart/2005/8/layout/orgChart1"/>
    <dgm:cxn modelId="{66CE1BBC-1EB5-4086-A83F-D4E623BC4DDF}" type="presParOf" srcId="{42B24C80-DEA5-495E-B969-0336F27A8D1C}" destId="{FF384387-B42D-45DB-8D74-9C627AA4E570}" srcOrd="3" destOrd="0" presId="urn:microsoft.com/office/officeart/2005/8/layout/orgChart1"/>
    <dgm:cxn modelId="{1046798D-2658-4CE5-BB35-A901D5A6D751}" type="presParOf" srcId="{FF384387-B42D-45DB-8D74-9C627AA4E570}" destId="{9DADB8F6-BC3B-4220-B7AF-90432F282888}" srcOrd="0" destOrd="0" presId="urn:microsoft.com/office/officeart/2005/8/layout/orgChart1"/>
    <dgm:cxn modelId="{191FD09A-E307-4C55-A92D-D75B02844F2E}" type="presParOf" srcId="{9DADB8F6-BC3B-4220-B7AF-90432F282888}" destId="{484653B0-EA38-4060-BF54-440C7A661A69}" srcOrd="0" destOrd="0" presId="urn:microsoft.com/office/officeart/2005/8/layout/orgChart1"/>
    <dgm:cxn modelId="{3C41159A-C78D-47D1-B963-C4453ED47E69}" type="presParOf" srcId="{9DADB8F6-BC3B-4220-B7AF-90432F282888}" destId="{4D2BA588-2AC8-41E5-A47E-8171F686E7E3}" srcOrd="1" destOrd="0" presId="urn:microsoft.com/office/officeart/2005/8/layout/orgChart1"/>
    <dgm:cxn modelId="{E9ABE73E-886A-4ADD-9A11-D3CD4495FC32}" type="presParOf" srcId="{FF384387-B42D-45DB-8D74-9C627AA4E570}" destId="{942BC14B-D5BE-49C6-A915-2ED4991B6E98}" srcOrd="1" destOrd="0" presId="urn:microsoft.com/office/officeart/2005/8/layout/orgChart1"/>
    <dgm:cxn modelId="{F9F1E0B5-F05B-4C5F-9761-C3138EF9E882}" type="presParOf" srcId="{FF384387-B42D-45DB-8D74-9C627AA4E570}" destId="{9E1D1F40-0B32-44B4-8663-4749F3E336BC}" srcOrd="2" destOrd="0" presId="urn:microsoft.com/office/officeart/2005/8/layout/orgChart1"/>
    <dgm:cxn modelId="{79D478DD-BE4F-4D4F-8323-E120FA1177CC}" type="presParOf" srcId="{42B24C80-DEA5-495E-B969-0336F27A8D1C}" destId="{043AB99D-E117-4E80-B6F4-E6BF204C719B}" srcOrd="4" destOrd="0" presId="urn:microsoft.com/office/officeart/2005/8/layout/orgChart1"/>
    <dgm:cxn modelId="{A735A883-E254-406C-A65F-D2C57DA03300}" type="presParOf" srcId="{42B24C80-DEA5-495E-B969-0336F27A8D1C}" destId="{AC8658E8-1463-4FFC-8F1C-F5C768998460}" srcOrd="5" destOrd="0" presId="urn:microsoft.com/office/officeart/2005/8/layout/orgChart1"/>
    <dgm:cxn modelId="{D7EA8DF1-2953-46ED-B1E1-61C0304ECE68}" type="presParOf" srcId="{AC8658E8-1463-4FFC-8F1C-F5C768998460}" destId="{BB987A2B-254E-4E6B-BA8A-2DC6F6DC387F}" srcOrd="0" destOrd="0" presId="urn:microsoft.com/office/officeart/2005/8/layout/orgChart1"/>
    <dgm:cxn modelId="{1FD0B5D7-0657-4316-A4AB-FE04D1E0F754}" type="presParOf" srcId="{BB987A2B-254E-4E6B-BA8A-2DC6F6DC387F}" destId="{BE064B50-930B-4F6B-BE31-0DAF06F1084F}" srcOrd="0" destOrd="0" presId="urn:microsoft.com/office/officeart/2005/8/layout/orgChart1"/>
    <dgm:cxn modelId="{12AB6D35-F21E-422E-9296-55B13C03C5B8}" type="presParOf" srcId="{BB987A2B-254E-4E6B-BA8A-2DC6F6DC387F}" destId="{2AFC687E-B172-4F8D-BB61-E048A176D365}" srcOrd="1" destOrd="0" presId="urn:microsoft.com/office/officeart/2005/8/layout/orgChart1"/>
    <dgm:cxn modelId="{B5EB4562-EB15-43F4-8D3E-B1504C3A6A13}" type="presParOf" srcId="{AC8658E8-1463-4FFC-8F1C-F5C768998460}" destId="{EA60AD3A-0C5D-4AD2-A6CC-14A6318BFCE3}" srcOrd="1" destOrd="0" presId="urn:microsoft.com/office/officeart/2005/8/layout/orgChart1"/>
    <dgm:cxn modelId="{A87F6911-11FE-41BC-A383-8EEA0DD87E5E}" type="presParOf" srcId="{AC8658E8-1463-4FFC-8F1C-F5C768998460}" destId="{1EF4BE6C-EE85-4B21-8F88-C4D3F32906AA}" srcOrd="2" destOrd="0" presId="urn:microsoft.com/office/officeart/2005/8/layout/orgChart1"/>
    <dgm:cxn modelId="{73CC54EA-FF73-45F2-9CE6-E0B3705F2662}" type="presParOf" srcId="{CA50E309-ECDC-4EDA-99D5-26CEBA0CA5AF}" destId="{E5A98A11-D1D7-4AEA-89F9-2BB55E07441C}" srcOrd="2" destOrd="0" presId="urn:microsoft.com/office/officeart/2005/8/layout/orgChart1"/>
    <dgm:cxn modelId="{7249C6B8-D909-4BB5-9314-BBF1E6F09A46}" type="presParOf" srcId="{458FDCFA-CCAF-44AD-B1DC-965BF23850B8}" destId="{7857B783-F7E2-4734-B556-971DFB252C0A}" srcOrd="2" destOrd="0" presId="urn:microsoft.com/office/officeart/2005/8/layout/orgChart1"/>
    <dgm:cxn modelId="{9F434107-6D77-4E5E-B62B-95F808ECB9D6}" type="presParOf" srcId="{458FDCFA-CCAF-44AD-B1DC-965BF23850B8}" destId="{22089414-2F6B-47A2-8117-DEFCB691F836}" srcOrd="3" destOrd="0" presId="urn:microsoft.com/office/officeart/2005/8/layout/orgChart1"/>
    <dgm:cxn modelId="{C7B0D942-BD7E-4D41-A386-F986218E043D}" type="presParOf" srcId="{22089414-2F6B-47A2-8117-DEFCB691F836}" destId="{24ADBFEE-963D-4C8D-AEF4-B827B99B1C6C}" srcOrd="0" destOrd="0" presId="urn:microsoft.com/office/officeart/2005/8/layout/orgChart1"/>
    <dgm:cxn modelId="{9763310E-C7FE-419E-996D-B7E3F842C64B}" type="presParOf" srcId="{24ADBFEE-963D-4C8D-AEF4-B827B99B1C6C}" destId="{C03EC9D4-F809-4201-A722-0DF783E9CF39}" srcOrd="0" destOrd="0" presId="urn:microsoft.com/office/officeart/2005/8/layout/orgChart1"/>
    <dgm:cxn modelId="{20A29BEE-D627-44BF-A5C7-0356886E1475}" type="presParOf" srcId="{24ADBFEE-963D-4C8D-AEF4-B827B99B1C6C}" destId="{CBB7925B-7E93-4510-8B9F-A4879563373F}" srcOrd="1" destOrd="0" presId="urn:microsoft.com/office/officeart/2005/8/layout/orgChart1"/>
    <dgm:cxn modelId="{1BBF6DE8-46C8-4E7D-BD7F-D6BA4C60D3D6}" type="presParOf" srcId="{22089414-2F6B-47A2-8117-DEFCB691F836}" destId="{85D1577E-2C8F-4480-8289-014815F98D72}" srcOrd="1" destOrd="0" presId="urn:microsoft.com/office/officeart/2005/8/layout/orgChart1"/>
    <dgm:cxn modelId="{B1521EE2-1D8E-4BB0-BCE7-2204BFB3CA0D}" type="presParOf" srcId="{85D1577E-2C8F-4480-8289-014815F98D72}" destId="{62948A76-CCD6-4B2E-B57C-C1F228B14F89}" srcOrd="0" destOrd="0" presId="urn:microsoft.com/office/officeart/2005/8/layout/orgChart1"/>
    <dgm:cxn modelId="{6C98C5A6-FDD2-417E-BAF4-58CE4C8ED54A}" type="presParOf" srcId="{85D1577E-2C8F-4480-8289-014815F98D72}" destId="{B7060B5B-FDC9-4ABA-BD79-47EDB059F4BA}" srcOrd="1" destOrd="0" presId="urn:microsoft.com/office/officeart/2005/8/layout/orgChart1"/>
    <dgm:cxn modelId="{608D7E1E-D045-4F13-8859-91FD702965F1}" type="presParOf" srcId="{B7060B5B-FDC9-4ABA-BD79-47EDB059F4BA}" destId="{57D2F321-DF84-458D-BC0B-5D52A2BF8876}" srcOrd="0" destOrd="0" presId="urn:microsoft.com/office/officeart/2005/8/layout/orgChart1"/>
    <dgm:cxn modelId="{01DD5662-06D0-47A1-A691-AD3BB4CCC558}" type="presParOf" srcId="{57D2F321-DF84-458D-BC0B-5D52A2BF8876}" destId="{02591BCA-E394-4D2F-B305-E41A272FDCDF}" srcOrd="0" destOrd="0" presId="urn:microsoft.com/office/officeart/2005/8/layout/orgChart1"/>
    <dgm:cxn modelId="{73C531B5-2D72-4BF6-8408-13B693C51685}" type="presParOf" srcId="{57D2F321-DF84-458D-BC0B-5D52A2BF8876}" destId="{FB6755AC-D6AC-47B7-92C8-C2C0DF01C944}" srcOrd="1" destOrd="0" presId="urn:microsoft.com/office/officeart/2005/8/layout/orgChart1"/>
    <dgm:cxn modelId="{28AAC07B-4C5C-4205-867E-E573B257101F}" type="presParOf" srcId="{B7060B5B-FDC9-4ABA-BD79-47EDB059F4BA}" destId="{7D33D854-C118-4015-AF0E-CF7011700EA8}" srcOrd="1" destOrd="0" presId="urn:microsoft.com/office/officeart/2005/8/layout/orgChart1"/>
    <dgm:cxn modelId="{32EA85BA-FA4D-4852-AEF1-0630D82FA86F}" type="presParOf" srcId="{B7060B5B-FDC9-4ABA-BD79-47EDB059F4BA}" destId="{11EB23DB-C2DD-4BE8-8D5E-5F6B7EC74E4B}" srcOrd="2" destOrd="0" presId="urn:microsoft.com/office/officeart/2005/8/layout/orgChart1"/>
    <dgm:cxn modelId="{1374359C-1B0D-49ED-B187-12636A1C3975}" type="presParOf" srcId="{85D1577E-2C8F-4480-8289-014815F98D72}" destId="{477BFADC-27C8-41AE-9EEE-648942AFFD48}" srcOrd="2" destOrd="0" presId="urn:microsoft.com/office/officeart/2005/8/layout/orgChart1"/>
    <dgm:cxn modelId="{55EC2BEB-3979-459C-A180-E72EDD774AF7}" type="presParOf" srcId="{85D1577E-2C8F-4480-8289-014815F98D72}" destId="{C9673C2A-5870-4E22-9E35-41309A0E5071}" srcOrd="3" destOrd="0" presId="urn:microsoft.com/office/officeart/2005/8/layout/orgChart1"/>
    <dgm:cxn modelId="{A19AA9F9-2CB1-4F0C-8650-3B460C455D8A}" type="presParOf" srcId="{C9673C2A-5870-4E22-9E35-41309A0E5071}" destId="{AE05B1B7-9FAE-4D07-959D-B5783F03B1CA}" srcOrd="0" destOrd="0" presId="urn:microsoft.com/office/officeart/2005/8/layout/orgChart1"/>
    <dgm:cxn modelId="{223D592D-1D64-411A-A856-258F71814085}" type="presParOf" srcId="{AE05B1B7-9FAE-4D07-959D-B5783F03B1CA}" destId="{C0811978-5866-4E43-A19D-CBCF0F1B0D1E}" srcOrd="0" destOrd="0" presId="urn:microsoft.com/office/officeart/2005/8/layout/orgChart1"/>
    <dgm:cxn modelId="{E3D6DE3E-2A4E-4F52-A00B-FFF31DD62EA9}" type="presParOf" srcId="{AE05B1B7-9FAE-4D07-959D-B5783F03B1CA}" destId="{CD7EEFAC-892D-47DE-9C12-50E312367463}" srcOrd="1" destOrd="0" presId="urn:microsoft.com/office/officeart/2005/8/layout/orgChart1"/>
    <dgm:cxn modelId="{501CBDF6-60BF-4746-98D7-7D9B62AADD9B}" type="presParOf" srcId="{C9673C2A-5870-4E22-9E35-41309A0E5071}" destId="{FC112599-2478-4186-922A-489BA6CB29F8}" srcOrd="1" destOrd="0" presId="urn:microsoft.com/office/officeart/2005/8/layout/orgChart1"/>
    <dgm:cxn modelId="{95BB0877-ABDC-47D0-9095-E5147D06B6A4}" type="presParOf" srcId="{C9673C2A-5870-4E22-9E35-41309A0E5071}" destId="{65EDF11B-5F3A-4A19-9C45-5DD041A9CA57}" srcOrd="2" destOrd="0" presId="urn:microsoft.com/office/officeart/2005/8/layout/orgChart1"/>
    <dgm:cxn modelId="{C434299B-12DF-4041-B352-796D9CD983BB}" type="presParOf" srcId="{85D1577E-2C8F-4480-8289-014815F98D72}" destId="{92C4133D-D0A3-47C0-8A19-99748F896FED}" srcOrd="4" destOrd="0" presId="urn:microsoft.com/office/officeart/2005/8/layout/orgChart1"/>
    <dgm:cxn modelId="{611690B2-9979-4A8E-950C-569FAB2D4748}" type="presParOf" srcId="{85D1577E-2C8F-4480-8289-014815F98D72}" destId="{741AF41A-4D14-4CBF-891A-7E3ECB9E6AD8}" srcOrd="5" destOrd="0" presId="urn:microsoft.com/office/officeart/2005/8/layout/orgChart1"/>
    <dgm:cxn modelId="{D11DCEC8-710F-4C2E-B78E-5C5F497DED30}" type="presParOf" srcId="{741AF41A-4D14-4CBF-891A-7E3ECB9E6AD8}" destId="{FA6E3BDB-46F7-422A-94D9-F7F539F94912}" srcOrd="0" destOrd="0" presId="urn:microsoft.com/office/officeart/2005/8/layout/orgChart1"/>
    <dgm:cxn modelId="{80E1028F-38B3-4E39-ACF5-DDCC98CCE782}" type="presParOf" srcId="{FA6E3BDB-46F7-422A-94D9-F7F539F94912}" destId="{AD1AA9FA-E35A-4366-9316-1297D8D3CDF3}" srcOrd="0" destOrd="0" presId="urn:microsoft.com/office/officeart/2005/8/layout/orgChart1"/>
    <dgm:cxn modelId="{4D81C399-5F50-40DB-A2C1-E67CB1222C47}" type="presParOf" srcId="{FA6E3BDB-46F7-422A-94D9-F7F539F94912}" destId="{BBF74C11-54DE-4525-BC38-4D9FA4AC1C88}" srcOrd="1" destOrd="0" presId="urn:microsoft.com/office/officeart/2005/8/layout/orgChart1"/>
    <dgm:cxn modelId="{1C95D070-29CB-4E47-8EFF-FC410375243A}" type="presParOf" srcId="{741AF41A-4D14-4CBF-891A-7E3ECB9E6AD8}" destId="{28E02D4D-5363-4BA6-BFAB-79E6B3E2A90A}" srcOrd="1" destOrd="0" presId="urn:microsoft.com/office/officeart/2005/8/layout/orgChart1"/>
    <dgm:cxn modelId="{827D458A-5FA2-437B-82BA-F4F140BB2FA0}" type="presParOf" srcId="{741AF41A-4D14-4CBF-891A-7E3ECB9E6AD8}" destId="{BE99F8AF-9C6E-4BF2-883C-716AF68C2E1F}" srcOrd="2" destOrd="0" presId="urn:microsoft.com/office/officeart/2005/8/layout/orgChart1"/>
    <dgm:cxn modelId="{BC072C43-2627-4CF3-BA5E-ABB4F4A88CEC}" type="presParOf" srcId="{22089414-2F6B-47A2-8117-DEFCB691F836}" destId="{1A69F708-6406-4248-918A-0FDCB0B69559}" srcOrd="2" destOrd="0" presId="urn:microsoft.com/office/officeart/2005/8/layout/orgChart1"/>
    <dgm:cxn modelId="{2D1AAF0A-E595-4A41-9CE4-AF35AEA4682D}" type="presParOf" srcId="{D6A5A224-0DBF-4328-9B1A-8B57A24FCA1B}" destId="{96D1BE35-7C2E-42C1-B5CF-CD1817FD7EF7}" srcOrd="2" destOrd="0" presId="urn:microsoft.com/office/officeart/2005/8/layout/orgChart1"/>
    <dgm:cxn modelId="{3837AE04-7272-4D3F-83BB-CB71EC0F72F1}" type="presParOf" srcId="{AAF0D0BB-A6B5-464E-8AD2-B30AB9B9A5D8}" destId="{8C9CBC05-66D2-4FCF-958F-AC91E9B5FB6B}" srcOrd="2" destOrd="0" presId="urn:microsoft.com/office/officeart/2005/8/layout/orgChart1"/>
    <dgm:cxn modelId="{0EF46DB2-F8B6-45CA-8381-2DD1780C9F3C}" type="presParOf" srcId="{AAF0D0BB-A6B5-464E-8AD2-B30AB9B9A5D8}" destId="{711211D8-F533-4B4A-83C7-DF2FDFDA68FA}" srcOrd="3" destOrd="0" presId="urn:microsoft.com/office/officeart/2005/8/layout/orgChart1"/>
    <dgm:cxn modelId="{B1F45630-78FA-4A9E-B85B-4410D200ABEB}" type="presParOf" srcId="{711211D8-F533-4B4A-83C7-DF2FDFDA68FA}" destId="{4DD8E926-BC27-4C1C-BD1D-0136FFD43026}" srcOrd="0" destOrd="0" presId="urn:microsoft.com/office/officeart/2005/8/layout/orgChart1"/>
    <dgm:cxn modelId="{599545C3-B341-45C7-8F52-FAAB2028256F}" type="presParOf" srcId="{4DD8E926-BC27-4C1C-BD1D-0136FFD43026}" destId="{5CF74FE0-73F9-4A3D-AB6D-D399D7064A29}" srcOrd="0" destOrd="0" presId="urn:microsoft.com/office/officeart/2005/8/layout/orgChart1"/>
    <dgm:cxn modelId="{9579ED41-CCF4-4E73-B0DB-33EB7770F878}" type="presParOf" srcId="{4DD8E926-BC27-4C1C-BD1D-0136FFD43026}" destId="{E84976E9-65A7-46D8-A791-759026CC9EDD}" srcOrd="1" destOrd="0" presId="urn:microsoft.com/office/officeart/2005/8/layout/orgChart1"/>
    <dgm:cxn modelId="{17033AEA-21A2-4328-BECA-25B6DACB9160}" type="presParOf" srcId="{711211D8-F533-4B4A-83C7-DF2FDFDA68FA}" destId="{94EB11F0-DCE0-4D10-8846-34D81500FB6C}" srcOrd="1" destOrd="0" presId="urn:microsoft.com/office/officeart/2005/8/layout/orgChart1"/>
    <dgm:cxn modelId="{DA36D9CA-A2BB-425F-B5AF-85B35A578DED}" type="presParOf" srcId="{94EB11F0-DCE0-4D10-8846-34D81500FB6C}" destId="{95FEABD4-99D2-4121-81E7-04282BCF1E81}" srcOrd="0" destOrd="0" presId="urn:microsoft.com/office/officeart/2005/8/layout/orgChart1"/>
    <dgm:cxn modelId="{719E1450-5A3F-4550-9B09-69D6F8D1A216}" type="presParOf" srcId="{94EB11F0-DCE0-4D10-8846-34D81500FB6C}" destId="{67B376E6-52B0-45F1-82D7-2948CA84A0C5}" srcOrd="1" destOrd="0" presId="urn:microsoft.com/office/officeart/2005/8/layout/orgChart1"/>
    <dgm:cxn modelId="{35DE7CED-3B0E-43C7-9DB0-FE33178E0B0B}" type="presParOf" srcId="{67B376E6-52B0-45F1-82D7-2948CA84A0C5}" destId="{181CE5D1-420B-429F-A6F6-D071F701B6F2}" srcOrd="0" destOrd="0" presId="urn:microsoft.com/office/officeart/2005/8/layout/orgChart1"/>
    <dgm:cxn modelId="{1B2FBA80-4995-4107-A34F-BB1D6CF825DE}" type="presParOf" srcId="{181CE5D1-420B-429F-A6F6-D071F701B6F2}" destId="{DE8872BB-F30E-4322-9CA8-A9F18C0352FA}" srcOrd="0" destOrd="0" presId="urn:microsoft.com/office/officeart/2005/8/layout/orgChart1"/>
    <dgm:cxn modelId="{E1754659-7F4C-4F05-A55B-CB7138BB0294}" type="presParOf" srcId="{181CE5D1-420B-429F-A6F6-D071F701B6F2}" destId="{C45FDC70-8115-474A-AB92-2777B15CEE0C}" srcOrd="1" destOrd="0" presId="urn:microsoft.com/office/officeart/2005/8/layout/orgChart1"/>
    <dgm:cxn modelId="{EC9415E6-293C-49E3-8AF7-696F33CBCC17}" type="presParOf" srcId="{67B376E6-52B0-45F1-82D7-2948CA84A0C5}" destId="{6507B237-5511-4DC3-A8BF-16E51309B237}" srcOrd="1" destOrd="0" presId="urn:microsoft.com/office/officeart/2005/8/layout/orgChart1"/>
    <dgm:cxn modelId="{2FDFE4FE-DF02-4171-9DEF-420C4AF2BC21}" type="presParOf" srcId="{67B376E6-52B0-45F1-82D7-2948CA84A0C5}" destId="{0E2B4CAC-FAA2-4ADE-A1DA-F3287763AD8B}" srcOrd="2" destOrd="0" presId="urn:microsoft.com/office/officeart/2005/8/layout/orgChart1"/>
    <dgm:cxn modelId="{E5B74A14-C538-43B4-BB81-4B0C0DCC796E}" type="presParOf" srcId="{94EB11F0-DCE0-4D10-8846-34D81500FB6C}" destId="{C2D69486-C7C3-4D9D-8FC5-B15F2ECD0560}" srcOrd="2" destOrd="0" presId="urn:microsoft.com/office/officeart/2005/8/layout/orgChart1"/>
    <dgm:cxn modelId="{C5F3B3FA-A03B-4D6B-8DD3-53BA86EFC3F1}" type="presParOf" srcId="{94EB11F0-DCE0-4D10-8846-34D81500FB6C}" destId="{AC457E2A-D3D3-4947-973F-F6A3385C453B}" srcOrd="3" destOrd="0" presId="urn:microsoft.com/office/officeart/2005/8/layout/orgChart1"/>
    <dgm:cxn modelId="{45472167-E9FB-4150-B575-A6012D291E4E}" type="presParOf" srcId="{AC457E2A-D3D3-4947-973F-F6A3385C453B}" destId="{04C11D80-4A28-4007-B50D-0BE012804C3B}" srcOrd="0" destOrd="0" presId="urn:microsoft.com/office/officeart/2005/8/layout/orgChart1"/>
    <dgm:cxn modelId="{9688E19C-909B-4EB9-ABEE-A712085BB55B}" type="presParOf" srcId="{04C11D80-4A28-4007-B50D-0BE012804C3B}" destId="{D52FC375-4D5C-4808-AE3F-375CBB285ED0}" srcOrd="0" destOrd="0" presId="urn:microsoft.com/office/officeart/2005/8/layout/orgChart1"/>
    <dgm:cxn modelId="{E0DBD09B-769F-4E0E-9636-385F5DE3E4C6}" type="presParOf" srcId="{04C11D80-4A28-4007-B50D-0BE012804C3B}" destId="{8E17391A-5BDD-4302-A1E5-24156B8B192F}" srcOrd="1" destOrd="0" presId="urn:microsoft.com/office/officeart/2005/8/layout/orgChart1"/>
    <dgm:cxn modelId="{81BF35A5-0D5A-4D83-9B65-6CC8DEC23624}" type="presParOf" srcId="{AC457E2A-D3D3-4947-973F-F6A3385C453B}" destId="{6B2226AF-9765-4767-8C28-41D48CC7AAF5}" srcOrd="1" destOrd="0" presId="urn:microsoft.com/office/officeart/2005/8/layout/orgChart1"/>
    <dgm:cxn modelId="{20D36EF6-48C5-4E5F-BB94-0A9B93DB67FE}" type="presParOf" srcId="{AC457E2A-D3D3-4947-973F-F6A3385C453B}" destId="{E905B2E7-5326-4A96-B4CB-F916D594E0B1}" srcOrd="2" destOrd="0" presId="urn:microsoft.com/office/officeart/2005/8/layout/orgChart1"/>
    <dgm:cxn modelId="{0E82D29F-DF55-4B64-A2E4-1DDCB050078E}" type="presParOf" srcId="{94EB11F0-DCE0-4D10-8846-34D81500FB6C}" destId="{81A6AC38-0788-4230-9EE8-C78E7773D989}" srcOrd="4" destOrd="0" presId="urn:microsoft.com/office/officeart/2005/8/layout/orgChart1"/>
    <dgm:cxn modelId="{4E4C791F-C530-47B7-ACB3-FA76BE47F306}" type="presParOf" srcId="{94EB11F0-DCE0-4D10-8846-34D81500FB6C}" destId="{1A724F51-5734-4B12-8755-CECE9F7B1D1D}" srcOrd="5" destOrd="0" presId="urn:microsoft.com/office/officeart/2005/8/layout/orgChart1"/>
    <dgm:cxn modelId="{7FEC83AB-4FCF-4C58-A363-BA60E3718E2E}" type="presParOf" srcId="{1A724F51-5734-4B12-8755-CECE9F7B1D1D}" destId="{0B1F2C4A-B601-4401-BF16-70C2A5B15E87}" srcOrd="0" destOrd="0" presId="urn:microsoft.com/office/officeart/2005/8/layout/orgChart1"/>
    <dgm:cxn modelId="{197507F4-41CA-4631-8D1F-0A0E5C9F9EFF}" type="presParOf" srcId="{0B1F2C4A-B601-4401-BF16-70C2A5B15E87}" destId="{5DBDBB36-BC01-45D6-9DE9-FA9476ECDB3F}" srcOrd="0" destOrd="0" presId="urn:microsoft.com/office/officeart/2005/8/layout/orgChart1"/>
    <dgm:cxn modelId="{566D5442-38FD-4A02-8F62-23B3098CA27C}" type="presParOf" srcId="{0B1F2C4A-B601-4401-BF16-70C2A5B15E87}" destId="{B399ABFC-17AE-435C-9791-D58D3BAD6328}" srcOrd="1" destOrd="0" presId="urn:microsoft.com/office/officeart/2005/8/layout/orgChart1"/>
    <dgm:cxn modelId="{02AF56DA-5687-47DA-A025-FB39FE963ADE}" type="presParOf" srcId="{1A724F51-5734-4B12-8755-CECE9F7B1D1D}" destId="{AC5742A8-9A61-4798-92BD-D6A9CC28FD1A}" srcOrd="1" destOrd="0" presId="urn:microsoft.com/office/officeart/2005/8/layout/orgChart1"/>
    <dgm:cxn modelId="{0E4D1DD9-703C-44C0-8CBD-CEA3A498962B}" type="presParOf" srcId="{1A724F51-5734-4B12-8755-CECE9F7B1D1D}" destId="{E4C25A6F-D2E6-425F-B314-D3C28E2F261B}" srcOrd="2" destOrd="0" presId="urn:microsoft.com/office/officeart/2005/8/layout/orgChart1"/>
    <dgm:cxn modelId="{D251C54B-49BD-4D86-AADA-423C99CA7D6F}" type="presParOf" srcId="{711211D8-F533-4B4A-83C7-DF2FDFDA68FA}" destId="{C58E9A55-83C2-4433-8712-0C3A22940AED}" srcOrd="2" destOrd="0" presId="urn:microsoft.com/office/officeart/2005/8/layout/orgChart1"/>
    <dgm:cxn modelId="{3C435A85-B813-44E9-811D-A916261C85AE}" type="presParOf" srcId="{AAF0D0BB-A6B5-464E-8AD2-B30AB9B9A5D8}" destId="{5479D77F-434F-47C1-A77D-20C1C9CF0D68}" srcOrd="4" destOrd="0" presId="urn:microsoft.com/office/officeart/2005/8/layout/orgChart1"/>
    <dgm:cxn modelId="{D428B919-A8C6-480E-9E71-A5680319BB4F}" type="presParOf" srcId="{AAF0D0BB-A6B5-464E-8AD2-B30AB9B9A5D8}" destId="{6FB9B8CE-FC8C-41E1-B2DE-443F0966F689}" srcOrd="5" destOrd="0" presId="urn:microsoft.com/office/officeart/2005/8/layout/orgChart1"/>
    <dgm:cxn modelId="{D00F94F1-BBDA-40F9-9A16-4E85964AA711}" type="presParOf" srcId="{6FB9B8CE-FC8C-41E1-B2DE-443F0966F689}" destId="{D9D67A2A-EB6D-40A0-9529-445D2BC8012E}" srcOrd="0" destOrd="0" presId="urn:microsoft.com/office/officeart/2005/8/layout/orgChart1"/>
    <dgm:cxn modelId="{1E6E1F4D-3F06-4DDB-9928-E75191717722}" type="presParOf" srcId="{D9D67A2A-EB6D-40A0-9529-445D2BC8012E}" destId="{54B088D5-DFAA-42EE-AD3E-7FDC69CCF428}" srcOrd="0" destOrd="0" presId="urn:microsoft.com/office/officeart/2005/8/layout/orgChart1"/>
    <dgm:cxn modelId="{E30AF9AC-9EB4-40C1-A033-E7A996CEA3C9}" type="presParOf" srcId="{D9D67A2A-EB6D-40A0-9529-445D2BC8012E}" destId="{71DDD152-526F-48C8-A1B7-BF96FAF4B5F5}" srcOrd="1" destOrd="0" presId="urn:microsoft.com/office/officeart/2005/8/layout/orgChart1"/>
    <dgm:cxn modelId="{8F91B263-22FE-4ADC-B34B-1C1E676375E3}" type="presParOf" srcId="{6FB9B8CE-FC8C-41E1-B2DE-443F0966F689}" destId="{4B400DC0-1915-4168-A2C1-369E151A27E7}" srcOrd="1" destOrd="0" presId="urn:microsoft.com/office/officeart/2005/8/layout/orgChart1"/>
    <dgm:cxn modelId="{8F638B5C-47C3-48F9-9C30-81E323C214BF}" type="presParOf" srcId="{4B400DC0-1915-4168-A2C1-369E151A27E7}" destId="{1D59D021-B414-4DB4-B587-46FF579AF18F}" srcOrd="0" destOrd="0" presId="urn:microsoft.com/office/officeart/2005/8/layout/orgChart1"/>
    <dgm:cxn modelId="{2875BF2B-145A-4F42-9D4F-8BC4F083ABDF}" type="presParOf" srcId="{4B400DC0-1915-4168-A2C1-369E151A27E7}" destId="{A65E95FE-037D-49D3-9A44-A571D8CD7BDB}" srcOrd="1" destOrd="0" presId="urn:microsoft.com/office/officeart/2005/8/layout/orgChart1"/>
    <dgm:cxn modelId="{8BA8FCE2-733B-45DF-AC28-598DFA7BE4DA}" type="presParOf" srcId="{A65E95FE-037D-49D3-9A44-A571D8CD7BDB}" destId="{E871CCF2-68F0-45F7-B01D-B059AF25ED7D}" srcOrd="0" destOrd="0" presId="urn:microsoft.com/office/officeart/2005/8/layout/orgChart1"/>
    <dgm:cxn modelId="{FA2607D9-26DC-4215-A03D-193873B9988B}" type="presParOf" srcId="{E871CCF2-68F0-45F7-B01D-B059AF25ED7D}" destId="{F72CA017-5AAA-4B7D-B849-40D0ADEF2660}" srcOrd="0" destOrd="0" presId="urn:microsoft.com/office/officeart/2005/8/layout/orgChart1"/>
    <dgm:cxn modelId="{B5DE4E08-8D89-400C-8E4F-16A413267430}" type="presParOf" srcId="{E871CCF2-68F0-45F7-B01D-B059AF25ED7D}" destId="{9AFAFEB7-1AB1-4CFC-A9CC-DE6625B13011}" srcOrd="1" destOrd="0" presId="urn:microsoft.com/office/officeart/2005/8/layout/orgChart1"/>
    <dgm:cxn modelId="{6D49F70D-F52E-41F0-B8F2-654C41093989}" type="presParOf" srcId="{A65E95FE-037D-49D3-9A44-A571D8CD7BDB}" destId="{33528B4B-E776-4F15-8325-1F31B7E9D2F6}" srcOrd="1" destOrd="0" presId="urn:microsoft.com/office/officeart/2005/8/layout/orgChart1"/>
    <dgm:cxn modelId="{C0193FE1-C93C-49E0-813D-48E43E95EAF1}" type="presParOf" srcId="{33528B4B-E776-4F15-8325-1F31B7E9D2F6}" destId="{48C6088D-72C1-47AD-BEA3-6A417D9DC693}" srcOrd="0" destOrd="0" presId="urn:microsoft.com/office/officeart/2005/8/layout/orgChart1"/>
    <dgm:cxn modelId="{AE8148AA-1F59-499D-ACC0-ADC2F92045DB}" type="presParOf" srcId="{33528B4B-E776-4F15-8325-1F31B7E9D2F6}" destId="{BFE5D94F-AC41-42EE-8526-DD17F4987BA9}" srcOrd="1" destOrd="0" presId="urn:microsoft.com/office/officeart/2005/8/layout/orgChart1"/>
    <dgm:cxn modelId="{C39FE63E-797D-4460-86AD-634DBC04ABD7}" type="presParOf" srcId="{BFE5D94F-AC41-42EE-8526-DD17F4987BA9}" destId="{BDFE8D6D-DACF-43B0-A847-DE91A804F734}" srcOrd="0" destOrd="0" presId="urn:microsoft.com/office/officeart/2005/8/layout/orgChart1"/>
    <dgm:cxn modelId="{CA625CED-0842-4323-9888-1EFD3AFE8D7E}" type="presParOf" srcId="{BDFE8D6D-DACF-43B0-A847-DE91A804F734}" destId="{175948D5-8653-445B-A733-8A6FC0B2F403}" srcOrd="0" destOrd="0" presId="urn:microsoft.com/office/officeart/2005/8/layout/orgChart1"/>
    <dgm:cxn modelId="{2838FD56-07EF-4CDF-AB51-A82DE8503355}" type="presParOf" srcId="{BDFE8D6D-DACF-43B0-A847-DE91A804F734}" destId="{49ABE297-8810-4054-9044-549C1F52EA16}" srcOrd="1" destOrd="0" presId="urn:microsoft.com/office/officeart/2005/8/layout/orgChart1"/>
    <dgm:cxn modelId="{473C6918-44B6-4E5B-BAE7-E6FB3A1D2C26}" type="presParOf" srcId="{BFE5D94F-AC41-42EE-8526-DD17F4987BA9}" destId="{BD0C0B5C-52B3-4BD7-9A55-A37DF492E69F}" srcOrd="1" destOrd="0" presId="urn:microsoft.com/office/officeart/2005/8/layout/orgChart1"/>
    <dgm:cxn modelId="{3B6F8CAC-C8D5-4219-95E9-B794662FE2EC}" type="presParOf" srcId="{BFE5D94F-AC41-42EE-8526-DD17F4987BA9}" destId="{567C6AB6-B8EC-4E8D-AE6E-51F2DE232E1F}" srcOrd="2" destOrd="0" presId="urn:microsoft.com/office/officeart/2005/8/layout/orgChart1"/>
    <dgm:cxn modelId="{DDFC52C4-5B71-4A0D-8CD0-0D76957C47A0}" type="presParOf" srcId="{33528B4B-E776-4F15-8325-1F31B7E9D2F6}" destId="{2BE6A5FE-D20D-404E-BA30-524528432997}" srcOrd="2" destOrd="0" presId="urn:microsoft.com/office/officeart/2005/8/layout/orgChart1"/>
    <dgm:cxn modelId="{7A22F736-3118-4508-A9EA-5F8CF6D69C5C}" type="presParOf" srcId="{33528B4B-E776-4F15-8325-1F31B7E9D2F6}" destId="{2E4D72FB-16FA-4157-8D66-E6F2FDD48542}" srcOrd="3" destOrd="0" presId="urn:microsoft.com/office/officeart/2005/8/layout/orgChart1"/>
    <dgm:cxn modelId="{5016834F-DC73-4F71-B916-C2E012562D09}" type="presParOf" srcId="{2E4D72FB-16FA-4157-8D66-E6F2FDD48542}" destId="{1A9BB4AE-43AE-4532-91B4-1F8788C08FEB}" srcOrd="0" destOrd="0" presId="urn:microsoft.com/office/officeart/2005/8/layout/orgChart1"/>
    <dgm:cxn modelId="{4F502626-1CE2-4095-AFB6-64AB04B23BA9}" type="presParOf" srcId="{1A9BB4AE-43AE-4532-91B4-1F8788C08FEB}" destId="{E1E0D5A2-CF6A-4366-8023-230C379160A1}" srcOrd="0" destOrd="0" presId="urn:microsoft.com/office/officeart/2005/8/layout/orgChart1"/>
    <dgm:cxn modelId="{8C53F1C7-E47E-4B7C-9D4F-218C9FA7F7D2}" type="presParOf" srcId="{1A9BB4AE-43AE-4532-91B4-1F8788C08FEB}" destId="{20906B70-5A68-4BC8-BD37-2E725BBB7111}" srcOrd="1" destOrd="0" presId="urn:microsoft.com/office/officeart/2005/8/layout/orgChart1"/>
    <dgm:cxn modelId="{593D99F6-BFA0-4FBE-88C3-B3C83379FBEC}" type="presParOf" srcId="{2E4D72FB-16FA-4157-8D66-E6F2FDD48542}" destId="{222CDABB-267B-48F8-9F29-51D86951C530}" srcOrd="1" destOrd="0" presId="urn:microsoft.com/office/officeart/2005/8/layout/orgChart1"/>
    <dgm:cxn modelId="{803F2E93-A699-40A0-ACC6-86CB00CA2218}" type="presParOf" srcId="{2E4D72FB-16FA-4157-8D66-E6F2FDD48542}" destId="{19645D47-CC9B-4607-9050-10A7FCB82858}" srcOrd="2" destOrd="0" presId="urn:microsoft.com/office/officeart/2005/8/layout/orgChart1"/>
    <dgm:cxn modelId="{8F133869-BA5F-4D0A-BE07-A8765DBAFD66}" type="presParOf" srcId="{A65E95FE-037D-49D3-9A44-A571D8CD7BDB}" destId="{3444700A-962D-49AA-A643-0E8AF4BA3A45}" srcOrd="2" destOrd="0" presId="urn:microsoft.com/office/officeart/2005/8/layout/orgChart1"/>
    <dgm:cxn modelId="{F8B0A4F6-3F3E-486D-850C-96CC3136250D}" type="presParOf" srcId="{4B400DC0-1915-4168-A2C1-369E151A27E7}" destId="{C0752C51-D4DC-456A-80CA-0C4F64016814}" srcOrd="2" destOrd="0" presId="urn:microsoft.com/office/officeart/2005/8/layout/orgChart1"/>
    <dgm:cxn modelId="{1D9A276F-90A4-4F0D-B8AC-77974E8E8968}" type="presParOf" srcId="{4B400DC0-1915-4168-A2C1-369E151A27E7}" destId="{275A17D6-7809-41FA-A6CB-59070105B2B5}" srcOrd="3" destOrd="0" presId="urn:microsoft.com/office/officeart/2005/8/layout/orgChart1"/>
    <dgm:cxn modelId="{CA82F937-FF36-4D51-8FB3-BFC14DDA6033}" type="presParOf" srcId="{275A17D6-7809-41FA-A6CB-59070105B2B5}" destId="{25A00A10-796D-4308-B152-8F1672F3988C}" srcOrd="0" destOrd="0" presId="urn:microsoft.com/office/officeart/2005/8/layout/orgChart1"/>
    <dgm:cxn modelId="{00B53CEC-B6D4-4D6F-8B5A-DF6AED25EC77}" type="presParOf" srcId="{25A00A10-796D-4308-B152-8F1672F3988C}" destId="{78617443-A3C2-402A-94D3-19BCF9914E4C}" srcOrd="0" destOrd="0" presId="urn:microsoft.com/office/officeart/2005/8/layout/orgChart1"/>
    <dgm:cxn modelId="{422BB836-A444-4C21-8363-5BF2061EB4F9}" type="presParOf" srcId="{25A00A10-796D-4308-B152-8F1672F3988C}" destId="{0353B2EC-3846-4520-9D05-5160D45362A2}" srcOrd="1" destOrd="0" presId="urn:microsoft.com/office/officeart/2005/8/layout/orgChart1"/>
    <dgm:cxn modelId="{1FAF699A-195B-4568-B93C-D5447044937A}" type="presParOf" srcId="{275A17D6-7809-41FA-A6CB-59070105B2B5}" destId="{3FA1E16F-9242-4DCB-B0DD-67008FCCEB0A}" srcOrd="1" destOrd="0" presId="urn:microsoft.com/office/officeart/2005/8/layout/orgChart1"/>
    <dgm:cxn modelId="{2EA840C6-872C-4EE3-ABD1-2FB40A055194}" type="presParOf" srcId="{3FA1E16F-9242-4DCB-B0DD-67008FCCEB0A}" destId="{5291B409-5012-4457-B13C-C7A62FB87F0C}" srcOrd="0" destOrd="0" presId="urn:microsoft.com/office/officeart/2005/8/layout/orgChart1"/>
    <dgm:cxn modelId="{9DAFEF9E-6054-42AD-96F5-0BB959063296}" type="presParOf" srcId="{3FA1E16F-9242-4DCB-B0DD-67008FCCEB0A}" destId="{563CBFD6-AB41-499B-9C01-23CBF2C0E270}" srcOrd="1" destOrd="0" presId="urn:microsoft.com/office/officeart/2005/8/layout/orgChart1"/>
    <dgm:cxn modelId="{1B5DBBDF-FC80-4A09-A130-B52AC4C23176}" type="presParOf" srcId="{563CBFD6-AB41-499B-9C01-23CBF2C0E270}" destId="{C93FDA60-3EF2-4371-BDC8-28E1A6C5211C}" srcOrd="0" destOrd="0" presId="urn:microsoft.com/office/officeart/2005/8/layout/orgChart1"/>
    <dgm:cxn modelId="{DFB72F93-F69D-4264-B822-8B034A6291E8}" type="presParOf" srcId="{C93FDA60-3EF2-4371-BDC8-28E1A6C5211C}" destId="{23CD9098-0422-44AA-9D85-FF8304D26C46}" srcOrd="0" destOrd="0" presId="urn:microsoft.com/office/officeart/2005/8/layout/orgChart1"/>
    <dgm:cxn modelId="{18180B7E-CCE3-4DA0-B2C8-B5BA0D9F769A}" type="presParOf" srcId="{C93FDA60-3EF2-4371-BDC8-28E1A6C5211C}" destId="{12E0F192-0A2A-4721-8F02-BAC78B875816}" srcOrd="1" destOrd="0" presId="urn:microsoft.com/office/officeart/2005/8/layout/orgChart1"/>
    <dgm:cxn modelId="{7B4B62A2-F3AF-490B-9903-49881F76FAB8}" type="presParOf" srcId="{563CBFD6-AB41-499B-9C01-23CBF2C0E270}" destId="{25B7402B-DD2A-41CB-8617-B74BAC31A1DE}" srcOrd="1" destOrd="0" presId="urn:microsoft.com/office/officeart/2005/8/layout/orgChart1"/>
    <dgm:cxn modelId="{22B9A30D-5FFE-4034-A8B1-BC0E33C2A8D8}" type="presParOf" srcId="{563CBFD6-AB41-499B-9C01-23CBF2C0E270}" destId="{9647E0B2-2875-4D8F-B557-59132DF01A89}" srcOrd="2" destOrd="0" presId="urn:microsoft.com/office/officeart/2005/8/layout/orgChart1"/>
    <dgm:cxn modelId="{0DDA356C-0CEA-419C-A54F-49648A2C9032}" type="presParOf" srcId="{3FA1E16F-9242-4DCB-B0DD-67008FCCEB0A}" destId="{7E461DAC-17C7-4CB5-91E1-ED1BBB2E7A5D}" srcOrd="2" destOrd="0" presId="urn:microsoft.com/office/officeart/2005/8/layout/orgChart1"/>
    <dgm:cxn modelId="{AE680C3C-6287-4E77-A458-691CA860CA7C}" type="presParOf" srcId="{3FA1E16F-9242-4DCB-B0DD-67008FCCEB0A}" destId="{CD1E9447-6DEA-48B3-BBFC-69508FD32931}" srcOrd="3" destOrd="0" presId="urn:microsoft.com/office/officeart/2005/8/layout/orgChart1"/>
    <dgm:cxn modelId="{BC0BF7EF-20C5-4112-9310-023D94732578}" type="presParOf" srcId="{CD1E9447-6DEA-48B3-BBFC-69508FD32931}" destId="{6FA83835-200F-4385-A3BF-3F957001B2FD}" srcOrd="0" destOrd="0" presId="urn:microsoft.com/office/officeart/2005/8/layout/orgChart1"/>
    <dgm:cxn modelId="{BEBCFDC2-CF45-412F-9DCD-AD6A55123D99}" type="presParOf" srcId="{6FA83835-200F-4385-A3BF-3F957001B2FD}" destId="{0D61C818-49FE-4DBB-A5E7-D861D3E1B561}" srcOrd="0" destOrd="0" presId="urn:microsoft.com/office/officeart/2005/8/layout/orgChart1"/>
    <dgm:cxn modelId="{BCCA9876-3960-44D8-A49D-899F3BE3E233}" type="presParOf" srcId="{6FA83835-200F-4385-A3BF-3F957001B2FD}" destId="{3C56A8C7-3711-4CF1-A5D5-40043022F473}" srcOrd="1" destOrd="0" presId="urn:microsoft.com/office/officeart/2005/8/layout/orgChart1"/>
    <dgm:cxn modelId="{2C5E32A2-C6A9-41BD-A42A-3C875DE1B39A}" type="presParOf" srcId="{CD1E9447-6DEA-48B3-BBFC-69508FD32931}" destId="{C8477559-B103-4A6C-9917-25AA0625517A}" srcOrd="1" destOrd="0" presId="urn:microsoft.com/office/officeart/2005/8/layout/orgChart1"/>
    <dgm:cxn modelId="{E7B8B6FA-8524-487D-ABBA-62A293FC8090}" type="presParOf" srcId="{CD1E9447-6DEA-48B3-BBFC-69508FD32931}" destId="{D092434A-8EBA-49B2-B50A-517A53BCB8C8}" srcOrd="2" destOrd="0" presId="urn:microsoft.com/office/officeart/2005/8/layout/orgChart1"/>
    <dgm:cxn modelId="{3A46BEB2-342D-4B4B-8DD6-46CAEED5913D}" type="presParOf" srcId="{275A17D6-7809-41FA-A6CB-59070105B2B5}" destId="{8E277540-D889-46CB-89EE-67022C9B3119}" srcOrd="2" destOrd="0" presId="urn:microsoft.com/office/officeart/2005/8/layout/orgChart1"/>
    <dgm:cxn modelId="{A26B015E-82BD-4D63-B321-5C41E216A44B}" type="presParOf" srcId="{6FB9B8CE-FC8C-41E1-B2DE-443F0966F689}" destId="{9690CC32-986E-4611-91D1-D528D7F776CF}" srcOrd="2" destOrd="0" presId="urn:microsoft.com/office/officeart/2005/8/layout/orgChart1"/>
    <dgm:cxn modelId="{35A20C56-7290-4B98-B640-C297B48BD9DE}" type="presParOf" srcId="{8FA97E29-BB74-4F27-BC23-204F279BF2C3}" destId="{AC65490A-A34E-40C4-B5FF-A8B6AF56ABAC}"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696ED575-FECD-694B-AC7D-1ED874939C4D}" type="doc">
      <dgm:prSet loTypeId="urn:microsoft.com/office/officeart/2005/8/layout/pyramid2" loCatId="" qsTypeId="urn:microsoft.com/office/officeart/2005/8/quickstyle/simple4" qsCatId="simple" csTypeId="urn:microsoft.com/office/officeart/2005/8/colors/colorful4" csCatId="colorful" phldr="1"/>
      <dgm:spPr/>
    </dgm:pt>
    <dgm:pt modelId="{3C37C771-0E1D-0045-A4B5-7145EDE91544}">
      <dgm:prSet phldrT="[Text]"/>
      <dgm:spPr/>
      <dgm:t>
        <a:bodyPr/>
        <a:lstStyle/>
        <a:p>
          <a:r>
            <a:rPr lang="en-US" dirty="0" smtClean="0"/>
            <a:t>Strategic</a:t>
          </a:r>
          <a:endParaRPr lang="en-US" dirty="0"/>
        </a:p>
      </dgm:t>
    </dgm:pt>
    <dgm:pt modelId="{F056F9A8-B916-544B-B941-0E1A1D6AAEC5}" type="parTrans" cxnId="{AD41AC5F-B82C-EE4A-A4B2-749E7216869F}">
      <dgm:prSet/>
      <dgm:spPr/>
      <dgm:t>
        <a:bodyPr/>
        <a:lstStyle/>
        <a:p>
          <a:endParaRPr lang="en-US"/>
        </a:p>
      </dgm:t>
    </dgm:pt>
    <dgm:pt modelId="{EC26E555-ED01-E446-AC93-D1E10D635FE6}" type="sibTrans" cxnId="{AD41AC5F-B82C-EE4A-A4B2-749E7216869F}">
      <dgm:prSet/>
      <dgm:spPr/>
      <dgm:t>
        <a:bodyPr/>
        <a:lstStyle/>
        <a:p>
          <a:endParaRPr lang="en-US"/>
        </a:p>
      </dgm:t>
    </dgm:pt>
    <dgm:pt modelId="{DE4BE2AC-A425-2943-9B0E-D8FB9CC3F07B}">
      <dgm:prSet phldrT="[Text]"/>
      <dgm:spPr/>
      <dgm:t>
        <a:bodyPr/>
        <a:lstStyle/>
        <a:p>
          <a:r>
            <a:rPr lang="en-US" dirty="0" smtClean="0"/>
            <a:t>Portfolio</a:t>
          </a:r>
          <a:endParaRPr lang="en-US" dirty="0"/>
        </a:p>
      </dgm:t>
    </dgm:pt>
    <dgm:pt modelId="{77641A18-6E39-DD45-BC12-657F36917D55}" type="parTrans" cxnId="{4DBDE1C9-E9C4-F543-B8BA-E0238DA5B271}">
      <dgm:prSet/>
      <dgm:spPr/>
      <dgm:t>
        <a:bodyPr/>
        <a:lstStyle/>
        <a:p>
          <a:endParaRPr lang="en-US"/>
        </a:p>
      </dgm:t>
    </dgm:pt>
    <dgm:pt modelId="{94F969BD-9BAE-EC40-BF74-DAFEF409AA83}" type="sibTrans" cxnId="{4DBDE1C9-E9C4-F543-B8BA-E0238DA5B271}">
      <dgm:prSet/>
      <dgm:spPr/>
      <dgm:t>
        <a:bodyPr/>
        <a:lstStyle/>
        <a:p>
          <a:endParaRPr lang="en-US"/>
        </a:p>
      </dgm:t>
    </dgm:pt>
    <dgm:pt modelId="{3EE67BDD-1DCC-634B-B1E5-3B36A2CA2691}">
      <dgm:prSet phldrT="[Text]"/>
      <dgm:spPr/>
      <dgm:t>
        <a:bodyPr/>
        <a:lstStyle/>
        <a:p>
          <a:r>
            <a:rPr lang="en-US" dirty="0" smtClean="0"/>
            <a:t>Project</a:t>
          </a:r>
          <a:endParaRPr lang="en-US" dirty="0"/>
        </a:p>
      </dgm:t>
    </dgm:pt>
    <dgm:pt modelId="{46773FB4-279E-0440-8A5F-1AA5A1D6B8C5}" type="parTrans" cxnId="{830888A3-F5C1-834B-AFE3-9C4C9DA80351}">
      <dgm:prSet/>
      <dgm:spPr/>
      <dgm:t>
        <a:bodyPr/>
        <a:lstStyle/>
        <a:p>
          <a:endParaRPr lang="en-US"/>
        </a:p>
      </dgm:t>
    </dgm:pt>
    <dgm:pt modelId="{D75DF33F-66DE-5344-8434-2E5B74BF9AC6}" type="sibTrans" cxnId="{830888A3-F5C1-834B-AFE3-9C4C9DA80351}">
      <dgm:prSet/>
      <dgm:spPr/>
      <dgm:t>
        <a:bodyPr/>
        <a:lstStyle/>
        <a:p>
          <a:endParaRPr lang="en-US"/>
        </a:p>
      </dgm:t>
    </dgm:pt>
    <dgm:pt modelId="{E6D0B9B2-477B-FA42-8321-1E6EE2B67647}">
      <dgm:prSet phldrT="[Text]"/>
      <dgm:spPr/>
      <dgm:t>
        <a:bodyPr/>
        <a:lstStyle/>
        <a:p>
          <a:r>
            <a:rPr lang="en-US" dirty="0" smtClean="0"/>
            <a:t>Operational</a:t>
          </a:r>
          <a:endParaRPr lang="en-US" dirty="0"/>
        </a:p>
      </dgm:t>
    </dgm:pt>
    <dgm:pt modelId="{11F82D7F-BA6E-0F48-B08F-CDE70A04232B}" type="parTrans" cxnId="{84DDE190-6FF8-8E48-8A94-E07CFC75804A}">
      <dgm:prSet/>
      <dgm:spPr/>
      <dgm:t>
        <a:bodyPr/>
        <a:lstStyle/>
        <a:p>
          <a:endParaRPr lang="en-US"/>
        </a:p>
      </dgm:t>
    </dgm:pt>
    <dgm:pt modelId="{A4CAFEC8-C10B-644C-AFAD-E484095ED064}" type="sibTrans" cxnId="{84DDE190-6FF8-8E48-8A94-E07CFC75804A}">
      <dgm:prSet/>
      <dgm:spPr/>
      <dgm:t>
        <a:bodyPr/>
        <a:lstStyle/>
        <a:p>
          <a:endParaRPr lang="en-US"/>
        </a:p>
      </dgm:t>
    </dgm:pt>
    <dgm:pt modelId="{C6CCD1D3-A2BE-6B4E-A6A7-168ACDB02567}" type="pres">
      <dgm:prSet presAssocID="{696ED575-FECD-694B-AC7D-1ED874939C4D}" presName="compositeShape" presStyleCnt="0">
        <dgm:presLayoutVars>
          <dgm:dir/>
          <dgm:resizeHandles/>
        </dgm:presLayoutVars>
      </dgm:prSet>
      <dgm:spPr/>
    </dgm:pt>
    <dgm:pt modelId="{25B24C79-DF77-884C-A85C-2195F40076E5}" type="pres">
      <dgm:prSet presAssocID="{696ED575-FECD-694B-AC7D-1ED874939C4D}" presName="pyramid" presStyleLbl="node1" presStyleIdx="0" presStyleCnt="1"/>
      <dgm:spPr/>
    </dgm:pt>
    <dgm:pt modelId="{A6AAA837-7947-B744-8CDC-40718A7F235B}" type="pres">
      <dgm:prSet presAssocID="{696ED575-FECD-694B-AC7D-1ED874939C4D}" presName="theList" presStyleCnt="0"/>
      <dgm:spPr/>
    </dgm:pt>
    <dgm:pt modelId="{2A39A80D-2FC9-6F4E-87C9-26E3397715D5}" type="pres">
      <dgm:prSet presAssocID="{3C37C771-0E1D-0045-A4B5-7145EDE91544}" presName="aNode" presStyleLbl="fgAcc1" presStyleIdx="0" presStyleCnt="4">
        <dgm:presLayoutVars>
          <dgm:bulletEnabled val="1"/>
        </dgm:presLayoutVars>
      </dgm:prSet>
      <dgm:spPr/>
      <dgm:t>
        <a:bodyPr/>
        <a:lstStyle/>
        <a:p>
          <a:endParaRPr lang="en-US"/>
        </a:p>
      </dgm:t>
    </dgm:pt>
    <dgm:pt modelId="{FB28635E-B732-0C46-9C7E-3711079DB6F8}" type="pres">
      <dgm:prSet presAssocID="{3C37C771-0E1D-0045-A4B5-7145EDE91544}" presName="aSpace" presStyleCnt="0"/>
      <dgm:spPr/>
    </dgm:pt>
    <dgm:pt modelId="{9F9DBE93-AB30-994C-BF02-DABDE3EE36F4}" type="pres">
      <dgm:prSet presAssocID="{DE4BE2AC-A425-2943-9B0E-D8FB9CC3F07B}" presName="aNode" presStyleLbl="fgAcc1" presStyleIdx="1" presStyleCnt="4">
        <dgm:presLayoutVars>
          <dgm:bulletEnabled val="1"/>
        </dgm:presLayoutVars>
      </dgm:prSet>
      <dgm:spPr/>
      <dgm:t>
        <a:bodyPr/>
        <a:lstStyle/>
        <a:p>
          <a:endParaRPr lang="en-US"/>
        </a:p>
      </dgm:t>
    </dgm:pt>
    <dgm:pt modelId="{38D2C2A6-9826-2E48-8712-8C6503B36CA8}" type="pres">
      <dgm:prSet presAssocID="{DE4BE2AC-A425-2943-9B0E-D8FB9CC3F07B}" presName="aSpace" presStyleCnt="0"/>
      <dgm:spPr/>
    </dgm:pt>
    <dgm:pt modelId="{DF7FDF9D-5068-B142-9C5C-AE1078D911F5}" type="pres">
      <dgm:prSet presAssocID="{3EE67BDD-1DCC-634B-B1E5-3B36A2CA2691}" presName="aNode" presStyleLbl="fgAcc1" presStyleIdx="2" presStyleCnt="4">
        <dgm:presLayoutVars>
          <dgm:bulletEnabled val="1"/>
        </dgm:presLayoutVars>
      </dgm:prSet>
      <dgm:spPr/>
      <dgm:t>
        <a:bodyPr/>
        <a:lstStyle/>
        <a:p>
          <a:endParaRPr lang="en-US"/>
        </a:p>
      </dgm:t>
    </dgm:pt>
    <dgm:pt modelId="{D1EDB576-58F3-FA49-961B-A28F8FA1C660}" type="pres">
      <dgm:prSet presAssocID="{3EE67BDD-1DCC-634B-B1E5-3B36A2CA2691}" presName="aSpace" presStyleCnt="0"/>
      <dgm:spPr/>
    </dgm:pt>
    <dgm:pt modelId="{E62D91A3-1C3E-CE48-9857-CC7323E0934D}" type="pres">
      <dgm:prSet presAssocID="{E6D0B9B2-477B-FA42-8321-1E6EE2B67647}" presName="aNode" presStyleLbl="fgAcc1" presStyleIdx="3" presStyleCnt="4">
        <dgm:presLayoutVars>
          <dgm:bulletEnabled val="1"/>
        </dgm:presLayoutVars>
      </dgm:prSet>
      <dgm:spPr/>
      <dgm:t>
        <a:bodyPr/>
        <a:lstStyle/>
        <a:p>
          <a:endParaRPr lang="en-US"/>
        </a:p>
      </dgm:t>
    </dgm:pt>
    <dgm:pt modelId="{C266D03F-FB13-1847-B05C-0A716B58FF08}" type="pres">
      <dgm:prSet presAssocID="{E6D0B9B2-477B-FA42-8321-1E6EE2B67647}" presName="aSpace" presStyleCnt="0"/>
      <dgm:spPr/>
    </dgm:pt>
  </dgm:ptLst>
  <dgm:cxnLst>
    <dgm:cxn modelId="{AD41AC5F-B82C-EE4A-A4B2-749E7216869F}" srcId="{696ED575-FECD-694B-AC7D-1ED874939C4D}" destId="{3C37C771-0E1D-0045-A4B5-7145EDE91544}" srcOrd="0" destOrd="0" parTransId="{F056F9A8-B916-544B-B941-0E1A1D6AAEC5}" sibTransId="{EC26E555-ED01-E446-AC93-D1E10D635FE6}"/>
    <dgm:cxn modelId="{10E8179F-8033-4EBF-8EE3-C425708C8FC0}" type="presOf" srcId="{DE4BE2AC-A425-2943-9B0E-D8FB9CC3F07B}" destId="{9F9DBE93-AB30-994C-BF02-DABDE3EE36F4}" srcOrd="0" destOrd="0" presId="urn:microsoft.com/office/officeart/2005/8/layout/pyramid2"/>
    <dgm:cxn modelId="{27F17BA4-1A09-4102-AA99-44EFF8AFB636}" type="presOf" srcId="{E6D0B9B2-477B-FA42-8321-1E6EE2B67647}" destId="{E62D91A3-1C3E-CE48-9857-CC7323E0934D}" srcOrd="0" destOrd="0" presId="urn:microsoft.com/office/officeart/2005/8/layout/pyramid2"/>
    <dgm:cxn modelId="{4DBDE1C9-E9C4-F543-B8BA-E0238DA5B271}" srcId="{696ED575-FECD-694B-AC7D-1ED874939C4D}" destId="{DE4BE2AC-A425-2943-9B0E-D8FB9CC3F07B}" srcOrd="1" destOrd="0" parTransId="{77641A18-6E39-DD45-BC12-657F36917D55}" sibTransId="{94F969BD-9BAE-EC40-BF74-DAFEF409AA83}"/>
    <dgm:cxn modelId="{D14BA912-4E9E-4822-84EA-55E660441057}" type="presOf" srcId="{696ED575-FECD-694B-AC7D-1ED874939C4D}" destId="{C6CCD1D3-A2BE-6B4E-A6A7-168ACDB02567}" srcOrd="0" destOrd="0" presId="urn:microsoft.com/office/officeart/2005/8/layout/pyramid2"/>
    <dgm:cxn modelId="{A90668EF-7BF3-41FF-98F7-E1B03B587785}" type="presOf" srcId="{3C37C771-0E1D-0045-A4B5-7145EDE91544}" destId="{2A39A80D-2FC9-6F4E-87C9-26E3397715D5}" srcOrd="0" destOrd="0" presId="urn:microsoft.com/office/officeart/2005/8/layout/pyramid2"/>
    <dgm:cxn modelId="{830888A3-F5C1-834B-AFE3-9C4C9DA80351}" srcId="{696ED575-FECD-694B-AC7D-1ED874939C4D}" destId="{3EE67BDD-1DCC-634B-B1E5-3B36A2CA2691}" srcOrd="2" destOrd="0" parTransId="{46773FB4-279E-0440-8A5F-1AA5A1D6B8C5}" sibTransId="{D75DF33F-66DE-5344-8434-2E5B74BF9AC6}"/>
    <dgm:cxn modelId="{84DDE190-6FF8-8E48-8A94-E07CFC75804A}" srcId="{696ED575-FECD-694B-AC7D-1ED874939C4D}" destId="{E6D0B9B2-477B-FA42-8321-1E6EE2B67647}" srcOrd="3" destOrd="0" parTransId="{11F82D7F-BA6E-0F48-B08F-CDE70A04232B}" sibTransId="{A4CAFEC8-C10B-644C-AFAD-E484095ED064}"/>
    <dgm:cxn modelId="{0E7B66A6-5BC1-473A-BD38-B1DAE811BA74}" type="presOf" srcId="{3EE67BDD-1DCC-634B-B1E5-3B36A2CA2691}" destId="{DF7FDF9D-5068-B142-9C5C-AE1078D911F5}" srcOrd="0" destOrd="0" presId="urn:microsoft.com/office/officeart/2005/8/layout/pyramid2"/>
    <dgm:cxn modelId="{1572AA84-81CD-4F01-BAA0-D7E6E29ECEFB}" type="presParOf" srcId="{C6CCD1D3-A2BE-6B4E-A6A7-168ACDB02567}" destId="{25B24C79-DF77-884C-A85C-2195F40076E5}" srcOrd="0" destOrd="0" presId="urn:microsoft.com/office/officeart/2005/8/layout/pyramid2"/>
    <dgm:cxn modelId="{CFF80D69-DCCF-44BC-BB63-6C65724E0C7B}" type="presParOf" srcId="{C6CCD1D3-A2BE-6B4E-A6A7-168ACDB02567}" destId="{A6AAA837-7947-B744-8CDC-40718A7F235B}" srcOrd="1" destOrd="0" presId="urn:microsoft.com/office/officeart/2005/8/layout/pyramid2"/>
    <dgm:cxn modelId="{73700E68-4A8A-41B0-960B-8BAD3B2AF8C1}" type="presParOf" srcId="{A6AAA837-7947-B744-8CDC-40718A7F235B}" destId="{2A39A80D-2FC9-6F4E-87C9-26E3397715D5}" srcOrd="0" destOrd="0" presId="urn:microsoft.com/office/officeart/2005/8/layout/pyramid2"/>
    <dgm:cxn modelId="{3080FC05-2FF8-46C6-86DB-3EE9AC4C7BBF}" type="presParOf" srcId="{A6AAA837-7947-B744-8CDC-40718A7F235B}" destId="{FB28635E-B732-0C46-9C7E-3711079DB6F8}" srcOrd="1" destOrd="0" presId="urn:microsoft.com/office/officeart/2005/8/layout/pyramid2"/>
    <dgm:cxn modelId="{CAEC2103-8435-480B-9A6F-8C47C48E8F6D}" type="presParOf" srcId="{A6AAA837-7947-B744-8CDC-40718A7F235B}" destId="{9F9DBE93-AB30-994C-BF02-DABDE3EE36F4}" srcOrd="2" destOrd="0" presId="urn:microsoft.com/office/officeart/2005/8/layout/pyramid2"/>
    <dgm:cxn modelId="{9817914E-207C-41AE-99D2-7D3B298AE240}" type="presParOf" srcId="{A6AAA837-7947-B744-8CDC-40718A7F235B}" destId="{38D2C2A6-9826-2E48-8712-8C6503B36CA8}" srcOrd="3" destOrd="0" presId="urn:microsoft.com/office/officeart/2005/8/layout/pyramid2"/>
    <dgm:cxn modelId="{398B05C2-61E9-44C9-83AC-DF90D9E14035}" type="presParOf" srcId="{A6AAA837-7947-B744-8CDC-40718A7F235B}" destId="{DF7FDF9D-5068-B142-9C5C-AE1078D911F5}" srcOrd="4" destOrd="0" presId="urn:microsoft.com/office/officeart/2005/8/layout/pyramid2"/>
    <dgm:cxn modelId="{FCB743ED-EC3D-4172-86CD-6D97F1C0CFE2}" type="presParOf" srcId="{A6AAA837-7947-B744-8CDC-40718A7F235B}" destId="{D1EDB576-58F3-FA49-961B-A28F8FA1C660}" srcOrd="5" destOrd="0" presId="urn:microsoft.com/office/officeart/2005/8/layout/pyramid2"/>
    <dgm:cxn modelId="{6CBFD58A-3FC1-467D-A9BD-49FA1C68C487}" type="presParOf" srcId="{A6AAA837-7947-B744-8CDC-40718A7F235B}" destId="{E62D91A3-1C3E-CE48-9857-CC7323E0934D}" srcOrd="6" destOrd="0" presId="urn:microsoft.com/office/officeart/2005/8/layout/pyramid2"/>
    <dgm:cxn modelId="{78C4ABCC-EE37-4017-8AE9-C1B146BC8412}" type="presParOf" srcId="{A6AAA837-7947-B744-8CDC-40718A7F235B}" destId="{C266D03F-FB13-1847-B05C-0A716B58FF08}" srcOrd="7"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8770F948-4132-0C4E-AD44-45513FD32DA2}" type="doc">
      <dgm:prSet loTypeId="urn:microsoft.com/office/officeart/2005/8/layout/matrix1" loCatId="" qsTypeId="urn:microsoft.com/office/officeart/2005/8/quickstyle/simple4" qsCatId="simple" csTypeId="urn:microsoft.com/office/officeart/2005/8/colors/colorful1#10" csCatId="colorful" phldr="1"/>
      <dgm:spPr/>
      <dgm:t>
        <a:bodyPr/>
        <a:lstStyle/>
        <a:p>
          <a:endParaRPr lang="en-US"/>
        </a:p>
      </dgm:t>
    </dgm:pt>
    <dgm:pt modelId="{519D0E72-3B0F-2D41-BB11-A163EDE95FF5}">
      <dgm:prSet phldrT="[Text]"/>
      <dgm:spPr/>
      <dgm:t>
        <a:bodyPr/>
        <a:lstStyle/>
        <a:p>
          <a:r>
            <a:rPr lang="en-US" dirty="0" smtClean="0"/>
            <a:t>SWOT</a:t>
          </a:r>
          <a:endParaRPr lang="en-US" dirty="0"/>
        </a:p>
      </dgm:t>
    </dgm:pt>
    <dgm:pt modelId="{CFE2833D-E986-4340-A23A-35A328E1F9EA}" type="parTrans" cxnId="{C7A37844-E787-5045-8298-9A14C79348E7}">
      <dgm:prSet/>
      <dgm:spPr/>
      <dgm:t>
        <a:bodyPr/>
        <a:lstStyle/>
        <a:p>
          <a:endParaRPr lang="en-US"/>
        </a:p>
      </dgm:t>
    </dgm:pt>
    <dgm:pt modelId="{42386E7E-0915-CC41-A670-27F02FB97CAF}" type="sibTrans" cxnId="{C7A37844-E787-5045-8298-9A14C79348E7}">
      <dgm:prSet/>
      <dgm:spPr/>
      <dgm:t>
        <a:bodyPr/>
        <a:lstStyle/>
        <a:p>
          <a:endParaRPr lang="en-US"/>
        </a:p>
      </dgm:t>
    </dgm:pt>
    <dgm:pt modelId="{4609C86A-4C50-6942-B9D0-ADB9FADF2DA3}">
      <dgm:prSet phldrT="[Text]"/>
      <dgm:spPr/>
      <dgm:t>
        <a:bodyPr/>
        <a:lstStyle/>
        <a:p>
          <a:r>
            <a:rPr lang="en-US" dirty="0" smtClean="0"/>
            <a:t>Strengths</a:t>
          </a:r>
          <a:endParaRPr lang="en-US" dirty="0"/>
        </a:p>
      </dgm:t>
    </dgm:pt>
    <dgm:pt modelId="{43479AD2-EFD8-874D-A190-C388CC2D715C}" type="parTrans" cxnId="{BAC19CFA-BCA9-1D44-9C72-599A922E5722}">
      <dgm:prSet/>
      <dgm:spPr/>
      <dgm:t>
        <a:bodyPr/>
        <a:lstStyle/>
        <a:p>
          <a:endParaRPr lang="en-US"/>
        </a:p>
      </dgm:t>
    </dgm:pt>
    <dgm:pt modelId="{BD32A4A9-5F8C-4A4A-AB19-BED17230471B}" type="sibTrans" cxnId="{BAC19CFA-BCA9-1D44-9C72-599A922E5722}">
      <dgm:prSet/>
      <dgm:spPr/>
      <dgm:t>
        <a:bodyPr/>
        <a:lstStyle/>
        <a:p>
          <a:endParaRPr lang="en-US"/>
        </a:p>
      </dgm:t>
    </dgm:pt>
    <dgm:pt modelId="{185B087E-2C54-364B-AF38-3CD0C01F28CE}">
      <dgm:prSet phldrT="[Text]"/>
      <dgm:spPr/>
      <dgm:t>
        <a:bodyPr/>
        <a:lstStyle/>
        <a:p>
          <a:r>
            <a:rPr lang="en-US" dirty="0" smtClean="0"/>
            <a:t>Weaknesses</a:t>
          </a:r>
          <a:endParaRPr lang="en-US" dirty="0"/>
        </a:p>
      </dgm:t>
    </dgm:pt>
    <dgm:pt modelId="{9775386B-7BB7-F640-9645-42F069330F30}" type="parTrans" cxnId="{AF91D5CF-7B34-7D46-8321-E16A3100C506}">
      <dgm:prSet/>
      <dgm:spPr/>
      <dgm:t>
        <a:bodyPr/>
        <a:lstStyle/>
        <a:p>
          <a:endParaRPr lang="en-US"/>
        </a:p>
      </dgm:t>
    </dgm:pt>
    <dgm:pt modelId="{1B225E43-0B51-354A-B591-570D8C8C12B7}" type="sibTrans" cxnId="{AF91D5CF-7B34-7D46-8321-E16A3100C506}">
      <dgm:prSet/>
      <dgm:spPr/>
      <dgm:t>
        <a:bodyPr/>
        <a:lstStyle/>
        <a:p>
          <a:endParaRPr lang="en-US"/>
        </a:p>
      </dgm:t>
    </dgm:pt>
    <dgm:pt modelId="{FE31204B-118E-D440-BB02-0DB1AEF43857}">
      <dgm:prSet phldrT="[Text]"/>
      <dgm:spPr/>
      <dgm:t>
        <a:bodyPr/>
        <a:lstStyle/>
        <a:p>
          <a:r>
            <a:rPr lang="en-US" dirty="0" smtClean="0"/>
            <a:t>Threats</a:t>
          </a:r>
          <a:endParaRPr lang="en-US" dirty="0"/>
        </a:p>
      </dgm:t>
    </dgm:pt>
    <dgm:pt modelId="{37E5FBFB-0555-9B42-ACD9-4D9AE2D5FECB}" type="parTrans" cxnId="{588C7F90-2500-614E-A55E-52870EF43800}">
      <dgm:prSet/>
      <dgm:spPr/>
      <dgm:t>
        <a:bodyPr/>
        <a:lstStyle/>
        <a:p>
          <a:endParaRPr lang="en-US"/>
        </a:p>
      </dgm:t>
    </dgm:pt>
    <dgm:pt modelId="{655C0B44-39CD-EC4A-9084-97C48963CC95}" type="sibTrans" cxnId="{588C7F90-2500-614E-A55E-52870EF43800}">
      <dgm:prSet/>
      <dgm:spPr/>
      <dgm:t>
        <a:bodyPr/>
        <a:lstStyle/>
        <a:p>
          <a:endParaRPr lang="en-US"/>
        </a:p>
      </dgm:t>
    </dgm:pt>
    <dgm:pt modelId="{B5E09DF8-4FCF-C442-B639-07EF6CC67EF1}">
      <dgm:prSet phldrT="[Text]"/>
      <dgm:spPr/>
      <dgm:t>
        <a:bodyPr/>
        <a:lstStyle/>
        <a:p>
          <a:r>
            <a:rPr lang="en-US" dirty="0" smtClean="0"/>
            <a:t>Opportunities</a:t>
          </a:r>
          <a:endParaRPr lang="en-US" dirty="0"/>
        </a:p>
      </dgm:t>
    </dgm:pt>
    <dgm:pt modelId="{3DC5E9B6-35E1-B047-AAFF-48DEA953648E}" type="parTrans" cxnId="{92B3A208-3783-BA46-8030-67A4F7CFE556}">
      <dgm:prSet/>
      <dgm:spPr/>
      <dgm:t>
        <a:bodyPr/>
        <a:lstStyle/>
        <a:p>
          <a:endParaRPr lang="en-US"/>
        </a:p>
      </dgm:t>
    </dgm:pt>
    <dgm:pt modelId="{64401632-5038-F645-B6F1-A60279A4C39B}" type="sibTrans" cxnId="{92B3A208-3783-BA46-8030-67A4F7CFE556}">
      <dgm:prSet/>
      <dgm:spPr/>
      <dgm:t>
        <a:bodyPr/>
        <a:lstStyle/>
        <a:p>
          <a:endParaRPr lang="en-US"/>
        </a:p>
      </dgm:t>
    </dgm:pt>
    <dgm:pt modelId="{6D09EC9D-7334-3541-A953-5D50A103E9FB}" type="pres">
      <dgm:prSet presAssocID="{8770F948-4132-0C4E-AD44-45513FD32DA2}" presName="diagram" presStyleCnt="0">
        <dgm:presLayoutVars>
          <dgm:chMax val="1"/>
          <dgm:dir/>
          <dgm:animLvl val="ctr"/>
          <dgm:resizeHandles val="exact"/>
        </dgm:presLayoutVars>
      </dgm:prSet>
      <dgm:spPr/>
      <dgm:t>
        <a:bodyPr/>
        <a:lstStyle/>
        <a:p>
          <a:endParaRPr lang="en-US"/>
        </a:p>
      </dgm:t>
    </dgm:pt>
    <dgm:pt modelId="{D34D3E44-FC86-1B4A-B5C6-CCF00A5EE344}" type="pres">
      <dgm:prSet presAssocID="{8770F948-4132-0C4E-AD44-45513FD32DA2}" presName="matrix" presStyleCnt="0"/>
      <dgm:spPr/>
    </dgm:pt>
    <dgm:pt modelId="{3C1F428D-8F3D-644A-BB75-ECCC00D207E6}" type="pres">
      <dgm:prSet presAssocID="{8770F948-4132-0C4E-AD44-45513FD32DA2}" presName="tile1" presStyleLbl="node1" presStyleIdx="0" presStyleCnt="4"/>
      <dgm:spPr/>
      <dgm:t>
        <a:bodyPr/>
        <a:lstStyle/>
        <a:p>
          <a:endParaRPr lang="en-US"/>
        </a:p>
      </dgm:t>
    </dgm:pt>
    <dgm:pt modelId="{B732B04B-81DF-5048-AE47-C7DA3F51920B}" type="pres">
      <dgm:prSet presAssocID="{8770F948-4132-0C4E-AD44-45513FD32DA2}" presName="tile1text" presStyleLbl="node1" presStyleIdx="0" presStyleCnt="4">
        <dgm:presLayoutVars>
          <dgm:chMax val="0"/>
          <dgm:chPref val="0"/>
          <dgm:bulletEnabled val="1"/>
        </dgm:presLayoutVars>
      </dgm:prSet>
      <dgm:spPr/>
      <dgm:t>
        <a:bodyPr/>
        <a:lstStyle/>
        <a:p>
          <a:endParaRPr lang="en-US"/>
        </a:p>
      </dgm:t>
    </dgm:pt>
    <dgm:pt modelId="{A5996384-32B0-AA43-ADA0-2E7AAF1247E6}" type="pres">
      <dgm:prSet presAssocID="{8770F948-4132-0C4E-AD44-45513FD32DA2}" presName="tile2" presStyleLbl="node1" presStyleIdx="1" presStyleCnt="4"/>
      <dgm:spPr/>
      <dgm:t>
        <a:bodyPr/>
        <a:lstStyle/>
        <a:p>
          <a:endParaRPr lang="en-US"/>
        </a:p>
      </dgm:t>
    </dgm:pt>
    <dgm:pt modelId="{FE55E985-BDAF-934E-8438-141C4A9C4CE2}" type="pres">
      <dgm:prSet presAssocID="{8770F948-4132-0C4E-AD44-45513FD32DA2}" presName="tile2text" presStyleLbl="node1" presStyleIdx="1" presStyleCnt="4">
        <dgm:presLayoutVars>
          <dgm:chMax val="0"/>
          <dgm:chPref val="0"/>
          <dgm:bulletEnabled val="1"/>
        </dgm:presLayoutVars>
      </dgm:prSet>
      <dgm:spPr/>
      <dgm:t>
        <a:bodyPr/>
        <a:lstStyle/>
        <a:p>
          <a:endParaRPr lang="en-US"/>
        </a:p>
      </dgm:t>
    </dgm:pt>
    <dgm:pt modelId="{35C617ED-66B6-AF48-9C0F-6B321CB6CCE1}" type="pres">
      <dgm:prSet presAssocID="{8770F948-4132-0C4E-AD44-45513FD32DA2}" presName="tile3" presStyleLbl="node1" presStyleIdx="2" presStyleCnt="4"/>
      <dgm:spPr/>
      <dgm:t>
        <a:bodyPr/>
        <a:lstStyle/>
        <a:p>
          <a:endParaRPr lang="en-US"/>
        </a:p>
      </dgm:t>
    </dgm:pt>
    <dgm:pt modelId="{ABB6EEE3-0F9A-B244-A44D-D9FB6541CD71}" type="pres">
      <dgm:prSet presAssocID="{8770F948-4132-0C4E-AD44-45513FD32DA2}" presName="tile3text" presStyleLbl="node1" presStyleIdx="2" presStyleCnt="4">
        <dgm:presLayoutVars>
          <dgm:chMax val="0"/>
          <dgm:chPref val="0"/>
          <dgm:bulletEnabled val="1"/>
        </dgm:presLayoutVars>
      </dgm:prSet>
      <dgm:spPr/>
      <dgm:t>
        <a:bodyPr/>
        <a:lstStyle/>
        <a:p>
          <a:endParaRPr lang="en-US"/>
        </a:p>
      </dgm:t>
    </dgm:pt>
    <dgm:pt modelId="{BA87003D-62FB-7143-AFED-227BADB4767B}" type="pres">
      <dgm:prSet presAssocID="{8770F948-4132-0C4E-AD44-45513FD32DA2}" presName="tile4" presStyleLbl="node1" presStyleIdx="3" presStyleCnt="4"/>
      <dgm:spPr/>
      <dgm:t>
        <a:bodyPr/>
        <a:lstStyle/>
        <a:p>
          <a:endParaRPr lang="en-US"/>
        </a:p>
      </dgm:t>
    </dgm:pt>
    <dgm:pt modelId="{93B5CFFA-4057-AA4C-A647-E9F5ECB89CEB}" type="pres">
      <dgm:prSet presAssocID="{8770F948-4132-0C4E-AD44-45513FD32DA2}" presName="tile4text" presStyleLbl="node1" presStyleIdx="3" presStyleCnt="4">
        <dgm:presLayoutVars>
          <dgm:chMax val="0"/>
          <dgm:chPref val="0"/>
          <dgm:bulletEnabled val="1"/>
        </dgm:presLayoutVars>
      </dgm:prSet>
      <dgm:spPr/>
      <dgm:t>
        <a:bodyPr/>
        <a:lstStyle/>
        <a:p>
          <a:endParaRPr lang="en-US"/>
        </a:p>
      </dgm:t>
    </dgm:pt>
    <dgm:pt modelId="{AB060404-D67F-D745-8756-069F04E18BBB}" type="pres">
      <dgm:prSet presAssocID="{8770F948-4132-0C4E-AD44-45513FD32DA2}" presName="centerTile" presStyleLbl="fgShp" presStyleIdx="0" presStyleCnt="1">
        <dgm:presLayoutVars>
          <dgm:chMax val="0"/>
          <dgm:chPref val="0"/>
        </dgm:presLayoutVars>
      </dgm:prSet>
      <dgm:spPr/>
      <dgm:t>
        <a:bodyPr/>
        <a:lstStyle/>
        <a:p>
          <a:endParaRPr lang="en-US"/>
        </a:p>
      </dgm:t>
    </dgm:pt>
  </dgm:ptLst>
  <dgm:cxnLst>
    <dgm:cxn modelId="{5224FA42-2A03-49D8-9694-887C892EBCED}" type="presOf" srcId="{FE31204B-118E-D440-BB02-0DB1AEF43857}" destId="{93B5CFFA-4057-AA4C-A647-E9F5ECB89CEB}" srcOrd="1" destOrd="0" presId="urn:microsoft.com/office/officeart/2005/8/layout/matrix1"/>
    <dgm:cxn modelId="{D2B13A90-AA4E-4174-BDBE-DE79AD3DB00D}" type="presOf" srcId="{B5E09DF8-4FCF-C442-B639-07EF6CC67EF1}" destId="{A5996384-32B0-AA43-ADA0-2E7AAF1247E6}" srcOrd="0" destOrd="0" presId="urn:microsoft.com/office/officeart/2005/8/layout/matrix1"/>
    <dgm:cxn modelId="{588C7F90-2500-614E-A55E-52870EF43800}" srcId="{519D0E72-3B0F-2D41-BB11-A163EDE95FF5}" destId="{FE31204B-118E-D440-BB02-0DB1AEF43857}" srcOrd="3" destOrd="0" parTransId="{37E5FBFB-0555-9B42-ACD9-4D9AE2D5FECB}" sibTransId="{655C0B44-39CD-EC4A-9084-97C48963CC95}"/>
    <dgm:cxn modelId="{92B3A208-3783-BA46-8030-67A4F7CFE556}" srcId="{519D0E72-3B0F-2D41-BB11-A163EDE95FF5}" destId="{B5E09DF8-4FCF-C442-B639-07EF6CC67EF1}" srcOrd="1" destOrd="0" parTransId="{3DC5E9B6-35E1-B047-AAFF-48DEA953648E}" sibTransId="{64401632-5038-F645-B6F1-A60279A4C39B}"/>
    <dgm:cxn modelId="{C7A37844-E787-5045-8298-9A14C79348E7}" srcId="{8770F948-4132-0C4E-AD44-45513FD32DA2}" destId="{519D0E72-3B0F-2D41-BB11-A163EDE95FF5}" srcOrd="0" destOrd="0" parTransId="{CFE2833D-E986-4340-A23A-35A328E1F9EA}" sibTransId="{42386E7E-0915-CC41-A670-27F02FB97CAF}"/>
    <dgm:cxn modelId="{EE111C88-524E-4BBD-846F-0C069AA9F99B}" type="presOf" srcId="{B5E09DF8-4FCF-C442-B639-07EF6CC67EF1}" destId="{FE55E985-BDAF-934E-8438-141C4A9C4CE2}" srcOrd="1" destOrd="0" presId="urn:microsoft.com/office/officeart/2005/8/layout/matrix1"/>
    <dgm:cxn modelId="{5AFFCBCA-B33A-4736-A9BA-1530E0CBAA33}" type="presOf" srcId="{185B087E-2C54-364B-AF38-3CD0C01F28CE}" destId="{ABB6EEE3-0F9A-B244-A44D-D9FB6541CD71}" srcOrd="1" destOrd="0" presId="urn:microsoft.com/office/officeart/2005/8/layout/matrix1"/>
    <dgm:cxn modelId="{6FCDD144-C49B-4369-83D9-6E8B0443D478}" type="presOf" srcId="{FE31204B-118E-D440-BB02-0DB1AEF43857}" destId="{BA87003D-62FB-7143-AFED-227BADB4767B}" srcOrd="0" destOrd="0" presId="urn:microsoft.com/office/officeart/2005/8/layout/matrix1"/>
    <dgm:cxn modelId="{23D4F7CD-8108-4B48-8C8E-D4EA2453AB87}" type="presOf" srcId="{8770F948-4132-0C4E-AD44-45513FD32DA2}" destId="{6D09EC9D-7334-3541-A953-5D50A103E9FB}" srcOrd="0" destOrd="0" presId="urn:microsoft.com/office/officeart/2005/8/layout/matrix1"/>
    <dgm:cxn modelId="{4E1EBE05-9416-40FE-ABC3-61B220E549CE}" type="presOf" srcId="{4609C86A-4C50-6942-B9D0-ADB9FADF2DA3}" destId="{3C1F428D-8F3D-644A-BB75-ECCC00D207E6}" srcOrd="0" destOrd="0" presId="urn:microsoft.com/office/officeart/2005/8/layout/matrix1"/>
    <dgm:cxn modelId="{008F2A0E-CF86-45A0-9155-79C354BCC1CA}" type="presOf" srcId="{519D0E72-3B0F-2D41-BB11-A163EDE95FF5}" destId="{AB060404-D67F-D745-8756-069F04E18BBB}" srcOrd="0" destOrd="0" presId="urn:microsoft.com/office/officeart/2005/8/layout/matrix1"/>
    <dgm:cxn modelId="{210EA992-60F4-473B-B208-3AEC48725DFA}" type="presOf" srcId="{185B087E-2C54-364B-AF38-3CD0C01F28CE}" destId="{35C617ED-66B6-AF48-9C0F-6B321CB6CCE1}" srcOrd="0" destOrd="0" presId="urn:microsoft.com/office/officeart/2005/8/layout/matrix1"/>
    <dgm:cxn modelId="{AF91D5CF-7B34-7D46-8321-E16A3100C506}" srcId="{519D0E72-3B0F-2D41-BB11-A163EDE95FF5}" destId="{185B087E-2C54-364B-AF38-3CD0C01F28CE}" srcOrd="2" destOrd="0" parTransId="{9775386B-7BB7-F640-9645-42F069330F30}" sibTransId="{1B225E43-0B51-354A-B591-570D8C8C12B7}"/>
    <dgm:cxn modelId="{FE5E5DA0-7F32-4CD5-8519-2DFF9E7F621D}" type="presOf" srcId="{4609C86A-4C50-6942-B9D0-ADB9FADF2DA3}" destId="{B732B04B-81DF-5048-AE47-C7DA3F51920B}" srcOrd="1" destOrd="0" presId="urn:microsoft.com/office/officeart/2005/8/layout/matrix1"/>
    <dgm:cxn modelId="{BAC19CFA-BCA9-1D44-9C72-599A922E5722}" srcId="{519D0E72-3B0F-2D41-BB11-A163EDE95FF5}" destId="{4609C86A-4C50-6942-B9D0-ADB9FADF2DA3}" srcOrd="0" destOrd="0" parTransId="{43479AD2-EFD8-874D-A190-C388CC2D715C}" sibTransId="{BD32A4A9-5F8C-4A4A-AB19-BED17230471B}"/>
    <dgm:cxn modelId="{AA89CCCA-B36A-47FC-BC8C-2FF16CA3F8CA}" type="presParOf" srcId="{6D09EC9D-7334-3541-A953-5D50A103E9FB}" destId="{D34D3E44-FC86-1B4A-B5C6-CCF00A5EE344}" srcOrd="0" destOrd="0" presId="urn:microsoft.com/office/officeart/2005/8/layout/matrix1"/>
    <dgm:cxn modelId="{AAC8DFC4-11C1-40CD-A727-C7A160D400DC}" type="presParOf" srcId="{D34D3E44-FC86-1B4A-B5C6-CCF00A5EE344}" destId="{3C1F428D-8F3D-644A-BB75-ECCC00D207E6}" srcOrd="0" destOrd="0" presId="urn:microsoft.com/office/officeart/2005/8/layout/matrix1"/>
    <dgm:cxn modelId="{198A5D9B-E90E-4E91-B3A9-00E18AD414EE}" type="presParOf" srcId="{D34D3E44-FC86-1B4A-B5C6-CCF00A5EE344}" destId="{B732B04B-81DF-5048-AE47-C7DA3F51920B}" srcOrd="1" destOrd="0" presId="urn:microsoft.com/office/officeart/2005/8/layout/matrix1"/>
    <dgm:cxn modelId="{A3514726-13FA-4E1E-8B3E-8AFFFD085525}" type="presParOf" srcId="{D34D3E44-FC86-1B4A-B5C6-CCF00A5EE344}" destId="{A5996384-32B0-AA43-ADA0-2E7AAF1247E6}" srcOrd="2" destOrd="0" presId="urn:microsoft.com/office/officeart/2005/8/layout/matrix1"/>
    <dgm:cxn modelId="{3A8A1966-7583-472E-B7C5-A2FC9C3FF98E}" type="presParOf" srcId="{D34D3E44-FC86-1B4A-B5C6-CCF00A5EE344}" destId="{FE55E985-BDAF-934E-8438-141C4A9C4CE2}" srcOrd="3" destOrd="0" presId="urn:microsoft.com/office/officeart/2005/8/layout/matrix1"/>
    <dgm:cxn modelId="{2BAEFB08-D5EE-414B-A0F4-3FA03A822FD5}" type="presParOf" srcId="{D34D3E44-FC86-1B4A-B5C6-CCF00A5EE344}" destId="{35C617ED-66B6-AF48-9C0F-6B321CB6CCE1}" srcOrd="4" destOrd="0" presId="urn:microsoft.com/office/officeart/2005/8/layout/matrix1"/>
    <dgm:cxn modelId="{DC710B39-C423-4917-B13A-A933D274349D}" type="presParOf" srcId="{D34D3E44-FC86-1B4A-B5C6-CCF00A5EE344}" destId="{ABB6EEE3-0F9A-B244-A44D-D9FB6541CD71}" srcOrd="5" destOrd="0" presId="urn:microsoft.com/office/officeart/2005/8/layout/matrix1"/>
    <dgm:cxn modelId="{EC93C0A6-0881-460C-A293-DA294065CFD5}" type="presParOf" srcId="{D34D3E44-FC86-1B4A-B5C6-CCF00A5EE344}" destId="{BA87003D-62FB-7143-AFED-227BADB4767B}" srcOrd="6" destOrd="0" presId="urn:microsoft.com/office/officeart/2005/8/layout/matrix1"/>
    <dgm:cxn modelId="{87EAD84D-0D0E-40F3-941F-9DB29C68CC5A}" type="presParOf" srcId="{D34D3E44-FC86-1B4A-B5C6-CCF00A5EE344}" destId="{93B5CFFA-4057-AA4C-A647-E9F5ECB89CEB}" srcOrd="7" destOrd="0" presId="urn:microsoft.com/office/officeart/2005/8/layout/matrix1"/>
    <dgm:cxn modelId="{8C76465F-2401-41A7-9F2D-E28675F2E7E0}" type="presParOf" srcId="{6D09EC9D-7334-3541-A953-5D50A103E9FB}" destId="{AB060404-D67F-D745-8756-069F04E18BBB}"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B46E7949-A606-4A4D-883B-3C0AE60B0A3C}"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GB"/>
        </a:p>
      </dgm:t>
    </dgm:pt>
    <dgm:pt modelId="{00D7F224-B9E6-4904-9A45-EFCBF06EDCF1}">
      <dgm:prSet phldrT="[Text]">
        <dgm:style>
          <a:lnRef idx="0">
            <a:schemeClr val="accent2"/>
          </a:lnRef>
          <a:fillRef idx="3">
            <a:schemeClr val="accent2"/>
          </a:fillRef>
          <a:effectRef idx="3">
            <a:schemeClr val="accent2"/>
          </a:effectRef>
          <a:fontRef idx="minor">
            <a:schemeClr val="lt1"/>
          </a:fontRef>
        </dgm:style>
      </dgm:prSet>
      <dgm:spPr>
        <a:ln/>
      </dgm:spPr>
      <dgm:t>
        <a:bodyPr/>
        <a:lstStyle/>
        <a:p>
          <a:r>
            <a:rPr lang="en-GB" dirty="0" smtClean="0">
              <a:solidFill>
                <a:srgbClr val="004594"/>
              </a:solidFill>
            </a:rPr>
            <a:t>Identify stakeholders</a:t>
          </a:r>
          <a:endParaRPr lang="en-GB" dirty="0">
            <a:solidFill>
              <a:srgbClr val="004594"/>
            </a:solidFill>
          </a:endParaRPr>
        </a:p>
      </dgm:t>
    </dgm:pt>
    <dgm:pt modelId="{649F10C0-756D-44F2-B60A-2157B8B0FB8F}" type="parTrans" cxnId="{7D2783B5-06E4-4278-8AB4-6DDC7A018DBE}">
      <dgm:prSet/>
      <dgm:spPr/>
      <dgm:t>
        <a:bodyPr/>
        <a:lstStyle/>
        <a:p>
          <a:endParaRPr lang="en-GB"/>
        </a:p>
      </dgm:t>
    </dgm:pt>
    <dgm:pt modelId="{047FDE45-FD08-4EBD-A573-38DA41FD18BD}" type="sibTrans" cxnId="{7D2783B5-06E4-4278-8AB4-6DDC7A018DBE}">
      <dgm:prSet/>
      <dgm:spPr/>
      <dgm:t>
        <a:bodyPr/>
        <a:lstStyle/>
        <a:p>
          <a:endParaRPr lang="en-GB" dirty="0"/>
        </a:p>
      </dgm:t>
    </dgm:pt>
    <dgm:pt modelId="{C78F37C4-3541-41F8-8449-377084F4F090}">
      <dgm:prSet phldrT="[Text]">
        <dgm:style>
          <a:lnRef idx="0">
            <a:schemeClr val="accent5"/>
          </a:lnRef>
          <a:fillRef idx="3">
            <a:schemeClr val="accent5"/>
          </a:fillRef>
          <a:effectRef idx="3">
            <a:schemeClr val="accent5"/>
          </a:effectRef>
          <a:fontRef idx="minor">
            <a:schemeClr val="lt1"/>
          </a:fontRef>
        </dgm:style>
      </dgm:prSet>
      <dgm:spPr/>
      <dgm:t>
        <a:bodyPr/>
        <a:lstStyle/>
        <a:p>
          <a:r>
            <a:rPr lang="en-US" noProof="0" dirty="0" smtClean="0">
              <a:solidFill>
                <a:srgbClr val="004594"/>
              </a:solidFill>
            </a:rPr>
            <a:t>Analyze</a:t>
          </a:r>
          <a:endParaRPr lang="en-US" noProof="0" dirty="0">
            <a:solidFill>
              <a:srgbClr val="004594"/>
            </a:solidFill>
          </a:endParaRPr>
        </a:p>
      </dgm:t>
    </dgm:pt>
    <dgm:pt modelId="{C1077CC8-CAD0-49AF-ACE1-7965564AC9C1}" type="parTrans" cxnId="{30986CE7-AA63-44B8-9DFF-F35D71FA38CD}">
      <dgm:prSet/>
      <dgm:spPr/>
      <dgm:t>
        <a:bodyPr/>
        <a:lstStyle/>
        <a:p>
          <a:endParaRPr lang="en-GB"/>
        </a:p>
      </dgm:t>
    </dgm:pt>
    <dgm:pt modelId="{931CE5B4-8D2C-4753-A6A4-CE200469A985}" type="sibTrans" cxnId="{30986CE7-AA63-44B8-9DFF-F35D71FA38CD}">
      <dgm:prSet/>
      <dgm:spPr/>
      <dgm:t>
        <a:bodyPr/>
        <a:lstStyle/>
        <a:p>
          <a:endParaRPr lang="en-GB" dirty="0"/>
        </a:p>
      </dgm:t>
    </dgm:pt>
    <dgm:pt modelId="{617152F0-9C67-4571-ABC0-4C06D73CCB27}">
      <dgm:prSet phldrT="[Text]">
        <dgm:style>
          <a:lnRef idx="0">
            <a:schemeClr val="accent6"/>
          </a:lnRef>
          <a:fillRef idx="3">
            <a:schemeClr val="accent6"/>
          </a:fillRef>
          <a:effectRef idx="3">
            <a:schemeClr val="accent6"/>
          </a:effectRef>
          <a:fontRef idx="minor">
            <a:schemeClr val="lt1"/>
          </a:fontRef>
        </dgm:style>
      </dgm:prSet>
      <dgm:spPr/>
      <dgm:t>
        <a:bodyPr/>
        <a:lstStyle/>
        <a:p>
          <a:r>
            <a:rPr lang="en-GB" dirty="0" smtClean="0">
              <a:solidFill>
                <a:srgbClr val="004594"/>
              </a:solidFill>
            </a:rPr>
            <a:t>Stakeholder mapping</a:t>
          </a:r>
          <a:endParaRPr lang="en-GB" dirty="0">
            <a:solidFill>
              <a:srgbClr val="004594"/>
            </a:solidFill>
          </a:endParaRPr>
        </a:p>
      </dgm:t>
    </dgm:pt>
    <dgm:pt modelId="{E953EC18-363F-4FF7-8EB8-E0DE9D2BED41}" type="parTrans" cxnId="{16E922FA-F537-4A96-BC25-A727DD8A211D}">
      <dgm:prSet/>
      <dgm:spPr/>
      <dgm:t>
        <a:bodyPr/>
        <a:lstStyle/>
        <a:p>
          <a:endParaRPr lang="en-GB"/>
        </a:p>
      </dgm:t>
    </dgm:pt>
    <dgm:pt modelId="{C133F075-736E-446A-AE7A-E7A6A5C7E373}" type="sibTrans" cxnId="{16E922FA-F537-4A96-BC25-A727DD8A211D}">
      <dgm:prSet/>
      <dgm:spPr/>
      <dgm:t>
        <a:bodyPr/>
        <a:lstStyle/>
        <a:p>
          <a:endParaRPr lang="en-GB" dirty="0"/>
        </a:p>
      </dgm:t>
    </dgm:pt>
    <dgm:pt modelId="{913BD659-6555-4433-BE9D-A0430EABC97A}">
      <dgm:prSet phldrT="[Text]">
        <dgm:style>
          <a:lnRef idx="0">
            <a:schemeClr val="accent1"/>
          </a:lnRef>
          <a:fillRef idx="3">
            <a:schemeClr val="accent1"/>
          </a:fillRef>
          <a:effectRef idx="3">
            <a:schemeClr val="accent1"/>
          </a:effectRef>
          <a:fontRef idx="minor">
            <a:schemeClr val="lt1"/>
          </a:fontRef>
        </dgm:style>
      </dgm:prSet>
      <dgm:spPr/>
      <dgm:t>
        <a:bodyPr/>
        <a:lstStyle/>
        <a:p>
          <a:r>
            <a:rPr lang="en-GB" dirty="0" smtClean="0">
              <a:solidFill>
                <a:srgbClr val="004594"/>
              </a:solidFill>
            </a:rPr>
            <a:t>Develop strategy</a:t>
          </a:r>
          <a:endParaRPr lang="en-GB" dirty="0">
            <a:solidFill>
              <a:srgbClr val="004594"/>
            </a:solidFill>
          </a:endParaRPr>
        </a:p>
      </dgm:t>
    </dgm:pt>
    <dgm:pt modelId="{93E1BFD4-40AF-43FA-97E9-8289A00EE8CC}" type="parTrans" cxnId="{86D3D401-70E0-46D3-BCD5-D2000CB05C3A}">
      <dgm:prSet/>
      <dgm:spPr/>
      <dgm:t>
        <a:bodyPr/>
        <a:lstStyle/>
        <a:p>
          <a:endParaRPr lang="en-GB"/>
        </a:p>
      </dgm:t>
    </dgm:pt>
    <dgm:pt modelId="{9A321998-8F3C-4DA6-8C8C-138F36A5E176}" type="sibTrans" cxnId="{86D3D401-70E0-46D3-BCD5-D2000CB05C3A}">
      <dgm:prSet/>
      <dgm:spPr/>
      <dgm:t>
        <a:bodyPr/>
        <a:lstStyle/>
        <a:p>
          <a:endParaRPr lang="en-GB" dirty="0"/>
        </a:p>
      </dgm:t>
    </dgm:pt>
    <dgm:pt modelId="{F1FBBA1A-0DCC-4E67-B87D-EE296D89A7C3}">
      <dgm:prSet phldrT="[Text]">
        <dgm:style>
          <a:lnRef idx="0">
            <a:schemeClr val="accent2"/>
          </a:lnRef>
          <a:fillRef idx="3">
            <a:schemeClr val="accent2"/>
          </a:fillRef>
          <a:effectRef idx="3">
            <a:schemeClr val="accent2"/>
          </a:effectRef>
          <a:fontRef idx="minor">
            <a:schemeClr val="lt1"/>
          </a:fontRef>
        </dgm:style>
      </dgm:prSet>
      <dgm:spPr>
        <a:solidFill>
          <a:schemeClr val="bg2">
            <a:lumMod val="50000"/>
          </a:schemeClr>
        </a:solidFill>
      </dgm:spPr>
      <dgm:t>
        <a:bodyPr/>
        <a:lstStyle/>
        <a:p>
          <a:r>
            <a:rPr lang="en-GB" dirty="0" smtClean="0">
              <a:solidFill>
                <a:srgbClr val="004594"/>
              </a:solidFill>
            </a:rPr>
            <a:t>Communications plan</a:t>
          </a:r>
          <a:endParaRPr lang="en-GB" dirty="0">
            <a:solidFill>
              <a:srgbClr val="004594"/>
            </a:solidFill>
          </a:endParaRPr>
        </a:p>
      </dgm:t>
    </dgm:pt>
    <dgm:pt modelId="{C79956B8-7A11-4AC3-8623-79C7ADC395A9}" type="parTrans" cxnId="{03D0C95A-0DD7-48B6-BA7A-5F41856A32E4}">
      <dgm:prSet/>
      <dgm:spPr/>
      <dgm:t>
        <a:bodyPr/>
        <a:lstStyle/>
        <a:p>
          <a:endParaRPr lang="en-GB"/>
        </a:p>
      </dgm:t>
    </dgm:pt>
    <dgm:pt modelId="{55D4DCBD-BA89-47A4-9CE5-5904C9779334}" type="sibTrans" cxnId="{03D0C95A-0DD7-48B6-BA7A-5F41856A32E4}">
      <dgm:prSet/>
      <dgm:spPr/>
      <dgm:t>
        <a:bodyPr/>
        <a:lstStyle/>
        <a:p>
          <a:endParaRPr lang="en-GB" dirty="0"/>
        </a:p>
      </dgm:t>
    </dgm:pt>
    <dgm:pt modelId="{79311D0F-317C-4474-AA51-7FD61514C3CA}">
      <dgm:prSet>
        <dgm:style>
          <a:lnRef idx="0">
            <a:schemeClr val="accent3"/>
          </a:lnRef>
          <a:fillRef idx="3">
            <a:schemeClr val="accent3"/>
          </a:fillRef>
          <a:effectRef idx="3">
            <a:schemeClr val="accent3"/>
          </a:effectRef>
          <a:fontRef idx="minor">
            <a:schemeClr val="lt1"/>
          </a:fontRef>
        </dgm:style>
      </dgm:prSet>
      <dgm:spPr>
        <a:ln/>
      </dgm:spPr>
      <dgm:t>
        <a:bodyPr/>
        <a:lstStyle/>
        <a:p>
          <a:r>
            <a:rPr lang="en-GB" dirty="0" smtClean="0">
              <a:solidFill>
                <a:srgbClr val="004594"/>
              </a:solidFill>
            </a:rPr>
            <a:t>Gather information</a:t>
          </a:r>
          <a:endParaRPr lang="en-GB" dirty="0">
            <a:solidFill>
              <a:srgbClr val="004594"/>
            </a:solidFill>
          </a:endParaRPr>
        </a:p>
      </dgm:t>
    </dgm:pt>
    <dgm:pt modelId="{CF6B6CE2-7D50-4629-A50C-27C6BCF1ABB9}" type="parTrans" cxnId="{3FCC8A80-C7B0-419F-8E4D-0153136CBD57}">
      <dgm:prSet/>
      <dgm:spPr/>
      <dgm:t>
        <a:bodyPr/>
        <a:lstStyle/>
        <a:p>
          <a:endParaRPr lang="en-GB"/>
        </a:p>
      </dgm:t>
    </dgm:pt>
    <dgm:pt modelId="{0E7F1D8A-4987-469F-AD35-6305254309F3}" type="sibTrans" cxnId="{3FCC8A80-C7B0-419F-8E4D-0153136CBD57}">
      <dgm:prSet/>
      <dgm:spPr/>
      <dgm:t>
        <a:bodyPr/>
        <a:lstStyle/>
        <a:p>
          <a:endParaRPr lang="en-GB" dirty="0"/>
        </a:p>
      </dgm:t>
    </dgm:pt>
    <dgm:pt modelId="{AA3B4974-7CE5-4A3B-B633-9993CE19424D}">
      <dgm:prSet>
        <dgm:style>
          <a:lnRef idx="0">
            <a:schemeClr val="accent4"/>
          </a:lnRef>
          <a:fillRef idx="3">
            <a:schemeClr val="accent4"/>
          </a:fillRef>
          <a:effectRef idx="3">
            <a:schemeClr val="accent4"/>
          </a:effectRef>
          <a:fontRef idx="minor">
            <a:schemeClr val="lt1"/>
          </a:fontRef>
        </dgm:style>
      </dgm:prSet>
      <dgm:spPr/>
      <dgm:t>
        <a:bodyPr/>
        <a:lstStyle/>
        <a:p>
          <a:r>
            <a:rPr lang="en-GB" dirty="0" smtClean="0">
              <a:solidFill>
                <a:srgbClr val="004594"/>
              </a:solidFill>
            </a:rPr>
            <a:t>Review influence</a:t>
          </a:r>
          <a:endParaRPr lang="en-GB" dirty="0">
            <a:solidFill>
              <a:srgbClr val="004594"/>
            </a:solidFill>
          </a:endParaRPr>
        </a:p>
      </dgm:t>
    </dgm:pt>
    <dgm:pt modelId="{7D780FD1-071A-49A6-A598-321226BAA6ED}" type="parTrans" cxnId="{67CB6A44-06D2-47AC-B1C6-09B43182DFD0}">
      <dgm:prSet/>
      <dgm:spPr/>
      <dgm:t>
        <a:bodyPr/>
        <a:lstStyle/>
        <a:p>
          <a:endParaRPr lang="en-GB"/>
        </a:p>
      </dgm:t>
    </dgm:pt>
    <dgm:pt modelId="{DCA7E51B-4C79-4248-895D-15430023055C}" type="sibTrans" cxnId="{67CB6A44-06D2-47AC-B1C6-09B43182DFD0}">
      <dgm:prSet/>
      <dgm:spPr/>
      <dgm:t>
        <a:bodyPr/>
        <a:lstStyle/>
        <a:p>
          <a:endParaRPr lang="en-GB" dirty="0"/>
        </a:p>
      </dgm:t>
    </dgm:pt>
    <dgm:pt modelId="{7852ECE4-DDA0-4A4A-9EDA-3AA9B659C5AC}" type="pres">
      <dgm:prSet presAssocID="{B46E7949-A606-4A4D-883B-3C0AE60B0A3C}" presName="cycle" presStyleCnt="0">
        <dgm:presLayoutVars>
          <dgm:dir/>
          <dgm:resizeHandles val="exact"/>
        </dgm:presLayoutVars>
      </dgm:prSet>
      <dgm:spPr/>
      <dgm:t>
        <a:bodyPr/>
        <a:lstStyle/>
        <a:p>
          <a:endParaRPr lang="en-GB"/>
        </a:p>
      </dgm:t>
    </dgm:pt>
    <dgm:pt modelId="{2E0DFC66-93CD-4827-917D-AE8DCDA493EF}" type="pres">
      <dgm:prSet presAssocID="{00D7F224-B9E6-4904-9A45-EFCBF06EDCF1}" presName="node" presStyleLbl="node1" presStyleIdx="0" presStyleCnt="7" custScaleX="133100" custScaleY="133100" custRadScaleRad="102484">
        <dgm:presLayoutVars>
          <dgm:bulletEnabled val="1"/>
        </dgm:presLayoutVars>
      </dgm:prSet>
      <dgm:spPr/>
      <dgm:t>
        <a:bodyPr/>
        <a:lstStyle/>
        <a:p>
          <a:endParaRPr lang="en-GB"/>
        </a:p>
      </dgm:t>
    </dgm:pt>
    <dgm:pt modelId="{79827F4F-56BC-41BA-A9E4-1D2D1F831E23}" type="pres">
      <dgm:prSet presAssocID="{00D7F224-B9E6-4904-9A45-EFCBF06EDCF1}" presName="spNode" presStyleCnt="0"/>
      <dgm:spPr/>
    </dgm:pt>
    <dgm:pt modelId="{CA695AE5-2452-49FF-8E78-AD8143A5982A}" type="pres">
      <dgm:prSet presAssocID="{047FDE45-FD08-4EBD-A573-38DA41FD18BD}" presName="sibTrans" presStyleLbl="sibTrans1D1" presStyleIdx="0" presStyleCnt="7"/>
      <dgm:spPr/>
      <dgm:t>
        <a:bodyPr/>
        <a:lstStyle/>
        <a:p>
          <a:endParaRPr lang="en-GB"/>
        </a:p>
      </dgm:t>
    </dgm:pt>
    <dgm:pt modelId="{2AFAA667-4990-4D38-AB9A-BCFC40035E59}" type="pres">
      <dgm:prSet presAssocID="{79311D0F-317C-4474-AA51-7FD61514C3CA}" presName="node" presStyleLbl="node1" presStyleIdx="1" presStyleCnt="7" custScaleX="133100" custScaleY="133100" custRadScaleRad="97481" custRadScaleInc="45645">
        <dgm:presLayoutVars>
          <dgm:bulletEnabled val="1"/>
        </dgm:presLayoutVars>
      </dgm:prSet>
      <dgm:spPr/>
      <dgm:t>
        <a:bodyPr/>
        <a:lstStyle/>
        <a:p>
          <a:endParaRPr lang="en-GB"/>
        </a:p>
      </dgm:t>
    </dgm:pt>
    <dgm:pt modelId="{D0E60D73-EDCE-4385-85CE-377F9E87D7E0}" type="pres">
      <dgm:prSet presAssocID="{79311D0F-317C-4474-AA51-7FD61514C3CA}" presName="spNode" presStyleCnt="0"/>
      <dgm:spPr/>
    </dgm:pt>
    <dgm:pt modelId="{F527899C-E965-4E3A-946F-303DCF52C45E}" type="pres">
      <dgm:prSet presAssocID="{0E7F1D8A-4987-469F-AD35-6305254309F3}" presName="sibTrans" presStyleLbl="sibTrans1D1" presStyleIdx="1" presStyleCnt="7"/>
      <dgm:spPr/>
      <dgm:t>
        <a:bodyPr/>
        <a:lstStyle/>
        <a:p>
          <a:endParaRPr lang="en-GB"/>
        </a:p>
      </dgm:t>
    </dgm:pt>
    <dgm:pt modelId="{67834EEB-C271-4345-91B2-0489EE0A2E1B}" type="pres">
      <dgm:prSet presAssocID="{AA3B4974-7CE5-4A3B-B633-9993CE19424D}" presName="node" presStyleLbl="node1" presStyleIdx="2" presStyleCnt="7" custScaleX="133100" custScaleY="133100" custRadScaleRad="101885" custRadScaleInc="-6472">
        <dgm:presLayoutVars>
          <dgm:bulletEnabled val="1"/>
        </dgm:presLayoutVars>
      </dgm:prSet>
      <dgm:spPr/>
      <dgm:t>
        <a:bodyPr/>
        <a:lstStyle/>
        <a:p>
          <a:endParaRPr lang="en-GB"/>
        </a:p>
      </dgm:t>
    </dgm:pt>
    <dgm:pt modelId="{8C01F56A-7D8E-4D98-B0A5-B975718C29EB}" type="pres">
      <dgm:prSet presAssocID="{AA3B4974-7CE5-4A3B-B633-9993CE19424D}" presName="spNode" presStyleCnt="0"/>
      <dgm:spPr/>
    </dgm:pt>
    <dgm:pt modelId="{9A86E8FF-353F-4E02-9EE8-5DD69ABCE34D}" type="pres">
      <dgm:prSet presAssocID="{DCA7E51B-4C79-4248-895D-15430023055C}" presName="sibTrans" presStyleLbl="sibTrans1D1" presStyleIdx="2" presStyleCnt="7"/>
      <dgm:spPr/>
      <dgm:t>
        <a:bodyPr/>
        <a:lstStyle/>
        <a:p>
          <a:endParaRPr lang="en-GB"/>
        </a:p>
      </dgm:t>
    </dgm:pt>
    <dgm:pt modelId="{C442E897-2606-427A-A5CB-5427466D2677}" type="pres">
      <dgm:prSet presAssocID="{C78F37C4-3541-41F8-8449-377084F4F090}" presName="node" presStyleLbl="node1" presStyleIdx="3" presStyleCnt="7" custScaleX="133100" custScaleY="133100" custRadScaleRad="97768" custRadScaleInc="-3684">
        <dgm:presLayoutVars>
          <dgm:bulletEnabled val="1"/>
        </dgm:presLayoutVars>
      </dgm:prSet>
      <dgm:spPr/>
      <dgm:t>
        <a:bodyPr/>
        <a:lstStyle/>
        <a:p>
          <a:endParaRPr lang="en-GB"/>
        </a:p>
      </dgm:t>
    </dgm:pt>
    <dgm:pt modelId="{C8204D34-A3D0-4A3E-A026-152B477469D3}" type="pres">
      <dgm:prSet presAssocID="{C78F37C4-3541-41F8-8449-377084F4F090}" presName="spNode" presStyleCnt="0"/>
      <dgm:spPr/>
    </dgm:pt>
    <dgm:pt modelId="{C29E5381-9B3D-4B42-AA18-88288D7C6904}" type="pres">
      <dgm:prSet presAssocID="{931CE5B4-8D2C-4753-A6A4-CE200469A985}" presName="sibTrans" presStyleLbl="sibTrans1D1" presStyleIdx="3" presStyleCnt="7"/>
      <dgm:spPr/>
      <dgm:t>
        <a:bodyPr/>
        <a:lstStyle/>
        <a:p>
          <a:endParaRPr lang="en-GB"/>
        </a:p>
      </dgm:t>
    </dgm:pt>
    <dgm:pt modelId="{BE675F2D-35AA-41D6-A390-876196FE4472}" type="pres">
      <dgm:prSet presAssocID="{617152F0-9C67-4571-ABC0-4C06D73CCB27}" presName="node" presStyleLbl="node1" presStyleIdx="4" presStyleCnt="7" custScaleX="133100" custScaleY="133100" custRadScaleRad="97768" custRadScaleInc="3684">
        <dgm:presLayoutVars>
          <dgm:bulletEnabled val="1"/>
        </dgm:presLayoutVars>
      </dgm:prSet>
      <dgm:spPr/>
      <dgm:t>
        <a:bodyPr/>
        <a:lstStyle/>
        <a:p>
          <a:endParaRPr lang="en-GB"/>
        </a:p>
      </dgm:t>
    </dgm:pt>
    <dgm:pt modelId="{C80C98FA-2F10-467E-885E-DB828744C774}" type="pres">
      <dgm:prSet presAssocID="{617152F0-9C67-4571-ABC0-4C06D73CCB27}" presName="spNode" presStyleCnt="0"/>
      <dgm:spPr/>
    </dgm:pt>
    <dgm:pt modelId="{0E0D64D3-A0D9-4DE8-8690-7B5A3809A050}" type="pres">
      <dgm:prSet presAssocID="{C133F075-736E-446A-AE7A-E7A6A5C7E373}" presName="sibTrans" presStyleLbl="sibTrans1D1" presStyleIdx="4" presStyleCnt="7"/>
      <dgm:spPr/>
      <dgm:t>
        <a:bodyPr/>
        <a:lstStyle/>
        <a:p>
          <a:endParaRPr lang="en-GB"/>
        </a:p>
      </dgm:t>
    </dgm:pt>
    <dgm:pt modelId="{14BC2EEF-517F-4569-9D09-0D3AC49BE0BB}" type="pres">
      <dgm:prSet presAssocID="{913BD659-6555-4433-BE9D-A0430EABC97A}" presName="node" presStyleLbl="node1" presStyleIdx="5" presStyleCnt="7" custScaleX="133100" custScaleY="133100" custRadScaleRad="99477" custRadScaleInc="8136">
        <dgm:presLayoutVars>
          <dgm:bulletEnabled val="1"/>
        </dgm:presLayoutVars>
      </dgm:prSet>
      <dgm:spPr/>
      <dgm:t>
        <a:bodyPr/>
        <a:lstStyle/>
        <a:p>
          <a:endParaRPr lang="en-GB"/>
        </a:p>
      </dgm:t>
    </dgm:pt>
    <dgm:pt modelId="{59315CC8-C9E2-4603-A9BB-8F6BBBBF5A06}" type="pres">
      <dgm:prSet presAssocID="{913BD659-6555-4433-BE9D-A0430EABC97A}" presName="spNode" presStyleCnt="0"/>
      <dgm:spPr/>
    </dgm:pt>
    <dgm:pt modelId="{CDDE4C24-12BF-4F6F-9D37-1DD7AE091FAE}" type="pres">
      <dgm:prSet presAssocID="{9A321998-8F3C-4DA6-8C8C-138F36A5E176}" presName="sibTrans" presStyleLbl="sibTrans1D1" presStyleIdx="5" presStyleCnt="7"/>
      <dgm:spPr/>
      <dgm:t>
        <a:bodyPr/>
        <a:lstStyle/>
        <a:p>
          <a:endParaRPr lang="en-GB"/>
        </a:p>
      </dgm:t>
    </dgm:pt>
    <dgm:pt modelId="{14062304-19E9-468F-AA3D-80068EB4E670}" type="pres">
      <dgm:prSet presAssocID="{F1FBBA1A-0DCC-4E67-B87D-EE296D89A7C3}" presName="node" presStyleLbl="node1" presStyleIdx="6" presStyleCnt="7" custScaleX="133100" custScaleY="133100" custRadScaleRad="100478" custRadScaleInc="-56091">
        <dgm:presLayoutVars>
          <dgm:bulletEnabled val="1"/>
        </dgm:presLayoutVars>
      </dgm:prSet>
      <dgm:spPr/>
      <dgm:t>
        <a:bodyPr/>
        <a:lstStyle/>
        <a:p>
          <a:endParaRPr lang="en-GB"/>
        </a:p>
      </dgm:t>
    </dgm:pt>
    <dgm:pt modelId="{12E3B859-E75C-4A87-B608-7383444B954E}" type="pres">
      <dgm:prSet presAssocID="{F1FBBA1A-0DCC-4E67-B87D-EE296D89A7C3}" presName="spNode" presStyleCnt="0"/>
      <dgm:spPr/>
    </dgm:pt>
    <dgm:pt modelId="{276B8047-D188-48D0-A17E-41F108FD4185}" type="pres">
      <dgm:prSet presAssocID="{55D4DCBD-BA89-47A4-9CE5-5904C9779334}" presName="sibTrans" presStyleLbl="sibTrans1D1" presStyleIdx="6" presStyleCnt="7"/>
      <dgm:spPr/>
      <dgm:t>
        <a:bodyPr/>
        <a:lstStyle/>
        <a:p>
          <a:endParaRPr lang="en-GB"/>
        </a:p>
      </dgm:t>
    </dgm:pt>
  </dgm:ptLst>
  <dgm:cxnLst>
    <dgm:cxn modelId="{2651B84F-D71C-4F58-8F93-4E33F52D1A86}" type="presOf" srcId="{C133F075-736E-446A-AE7A-E7A6A5C7E373}" destId="{0E0D64D3-A0D9-4DE8-8690-7B5A3809A050}" srcOrd="0" destOrd="0" presId="urn:microsoft.com/office/officeart/2005/8/layout/cycle5"/>
    <dgm:cxn modelId="{3F8663D1-57C3-4876-A988-E6386B7AFD4C}" type="presOf" srcId="{047FDE45-FD08-4EBD-A573-38DA41FD18BD}" destId="{CA695AE5-2452-49FF-8E78-AD8143A5982A}" srcOrd="0" destOrd="0" presId="urn:microsoft.com/office/officeart/2005/8/layout/cycle5"/>
    <dgm:cxn modelId="{E813A46E-74CD-4BCF-967B-A7CA2861A4B9}" type="presOf" srcId="{DCA7E51B-4C79-4248-895D-15430023055C}" destId="{9A86E8FF-353F-4E02-9EE8-5DD69ABCE34D}" srcOrd="0" destOrd="0" presId="urn:microsoft.com/office/officeart/2005/8/layout/cycle5"/>
    <dgm:cxn modelId="{03D0C95A-0DD7-48B6-BA7A-5F41856A32E4}" srcId="{B46E7949-A606-4A4D-883B-3C0AE60B0A3C}" destId="{F1FBBA1A-0DCC-4E67-B87D-EE296D89A7C3}" srcOrd="6" destOrd="0" parTransId="{C79956B8-7A11-4AC3-8623-79C7ADC395A9}" sibTransId="{55D4DCBD-BA89-47A4-9CE5-5904C9779334}"/>
    <dgm:cxn modelId="{722E6EFD-9D95-47BB-90F4-7C4A263AE95F}" type="presOf" srcId="{931CE5B4-8D2C-4753-A6A4-CE200469A985}" destId="{C29E5381-9B3D-4B42-AA18-88288D7C6904}" srcOrd="0" destOrd="0" presId="urn:microsoft.com/office/officeart/2005/8/layout/cycle5"/>
    <dgm:cxn modelId="{E8844371-2E2C-4910-991E-C3E4873E427B}" type="presOf" srcId="{9A321998-8F3C-4DA6-8C8C-138F36A5E176}" destId="{CDDE4C24-12BF-4F6F-9D37-1DD7AE091FAE}" srcOrd="0" destOrd="0" presId="urn:microsoft.com/office/officeart/2005/8/layout/cycle5"/>
    <dgm:cxn modelId="{30986CE7-AA63-44B8-9DFF-F35D71FA38CD}" srcId="{B46E7949-A606-4A4D-883B-3C0AE60B0A3C}" destId="{C78F37C4-3541-41F8-8449-377084F4F090}" srcOrd="3" destOrd="0" parTransId="{C1077CC8-CAD0-49AF-ACE1-7965564AC9C1}" sibTransId="{931CE5B4-8D2C-4753-A6A4-CE200469A985}"/>
    <dgm:cxn modelId="{5B200CF2-5056-4127-923A-A4A10948499F}" type="presOf" srcId="{F1FBBA1A-0DCC-4E67-B87D-EE296D89A7C3}" destId="{14062304-19E9-468F-AA3D-80068EB4E670}" srcOrd="0" destOrd="0" presId="urn:microsoft.com/office/officeart/2005/8/layout/cycle5"/>
    <dgm:cxn modelId="{0AA6078C-19EE-467E-9A44-8835FCCE320C}" type="presOf" srcId="{00D7F224-B9E6-4904-9A45-EFCBF06EDCF1}" destId="{2E0DFC66-93CD-4827-917D-AE8DCDA493EF}" srcOrd="0" destOrd="0" presId="urn:microsoft.com/office/officeart/2005/8/layout/cycle5"/>
    <dgm:cxn modelId="{576E4044-85C1-4EC8-B2B7-55844B60D247}" type="presOf" srcId="{617152F0-9C67-4571-ABC0-4C06D73CCB27}" destId="{BE675F2D-35AA-41D6-A390-876196FE4472}" srcOrd="0" destOrd="0" presId="urn:microsoft.com/office/officeart/2005/8/layout/cycle5"/>
    <dgm:cxn modelId="{3FCC8A80-C7B0-419F-8E4D-0153136CBD57}" srcId="{B46E7949-A606-4A4D-883B-3C0AE60B0A3C}" destId="{79311D0F-317C-4474-AA51-7FD61514C3CA}" srcOrd="1" destOrd="0" parTransId="{CF6B6CE2-7D50-4629-A50C-27C6BCF1ABB9}" sibTransId="{0E7F1D8A-4987-469F-AD35-6305254309F3}"/>
    <dgm:cxn modelId="{AF36A17B-2429-429F-A819-C4EF6412494E}" type="presOf" srcId="{0E7F1D8A-4987-469F-AD35-6305254309F3}" destId="{F527899C-E965-4E3A-946F-303DCF52C45E}" srcOrd="0" destOrd="0" presId="urn:microsoft.com/office/officeart/2005/8/layout/cycle5"/>
    <dgm:cxn modelId="{0F40B429-F282-4D5C-8797-B462F20843AE}" type="presOf" srcId="{913BD659-6555-4433-BE9D-A0430EABC97A}" destId="{14BC2EEF-517F-4569-9D09-0D3AC49BE0BB}" srcOrd="0" destOrd="0" presId="urn:microsoft.com/office/officeart/2005/8/layout/cycle5"/>
    <dgm:cxn modelId="{7D2783B5-06E4-4278-8AB4-6DDC7A018DBE}" srcId="{B46E7949-A606-4A4D-883B-3C0AE60B0A3C}" destId="{00D7F224-B9E6-4904-9A45-EFCBF06EDCF1}" srcOrd="0" destOrd="0" parTransId="{649F10C0-756D-44F2-B60A-2157B8B0FB8F}" sibTransId="{047FDE45-FD08-4EBD-A573-38DA41FD18BD}"/>
    <dgm:cxn modelId="{FD957E1B-0658-4573-AFED-A60376D50D38}" type="presOf" srcId="{55D4DCBD-BA89-47A4-9CE5-5904C9779334}" destId="{276B8047-D188-48D0-A17E-41F108FD4185}" srcOrd="0" destOrd="0" presId="urn:microsoft.com/office/officeart/2005/8/layout/cycle5"/>
    <dgm:cxn modelId="{70FE68B4-F734-4066-8649-3E8BC7D5820B}" type="presOf" srcId="{79311D0F-317C-4474-AA51-7FD61514C3CA}" destId="{2AFAA667-4990-4D38-AB9A-BCFC40035E59}" srcOrd="0" destOrd="0" presId="urn:microsoft.com/office/officeart/2005/8/layout/cycle5"/>
    <dgm:cxn modelId="{BE414AD5-2583-4643-9D71-D3EECEE5D082}" type="presOf" srcId="{C78F37C4-3541-41F8-8449-377084F4F090}" destId="{C442E897-2606-427A-A5CB-5427466D2677}" srcOrd="0" destOrd="0" presId="urn:microsoft.com/office/officeart/2005/8/layout/cycle5"/>
    <dgm:cxn modelId="{8E18A276-029A-4533-B9F4-C2A8AADDBBF7}" type="presOf" srcId="{B46E7949-A606-4A4D-883B-3C0AE60B0A3C}" destId="{7852ECE4-DDA0-4A4A-9EDA-3AA9B659C5AC}" srcOrd="0" destOrd="0" presId="urn:microsoft.com/office/officeart/2005/8/layout/cycle5"/>
    <dgm:cxn modelId="{86D3D401-70E0-46D3-BCD5-D2000CB05C3A}" srcId="{B46E7949-A606-4A4D-883B-3C0AE60B0A3C}" destId="{913BD659-6555-4433-BE9D-A0430EABC97A}" srcOrd="5" destOrd="0" parTransId="{93E1BFD4-40AF-43FA-97E9-8289A00EE8CC}" sibTransId="{9A321998-8F3C-4DA6-8C8C-138F36A5E176}"/>
    <dgm:cxn modelId="{67CB6A44-06D2-47AC-B1C6-09B43182DFD0}" srcId="{B46E7949-A606-4A4D-883B-3C0AE60B0A3C}" destId="{AA3B4974-7CE5-4A3B-B633-9993CE19424D}" srcOrd="2" destOrd="0" parTransId="{7D780FD1-071A-49A6-A598-321226BAA6ED}" sibTransId="{DCA7E51B-4C79-4248-895D-15430023055C}"/>
    <dgm:cxn modelId="{1E3D739C-E05E-4477-8B4A-6568C626ECF2}" type="presOf" srcId="{AA3B4974-7CE5-4A3B-B633-9993CE19424D}" destId="{67834EEB-C271-4345-91B2-0489EE0A2E1B}" srcOrd="0" destOrd="0" presId="urn:microsoft.com/office/officeart/2005/8/layout/cycle5"/>
    <dgm:cxn modelId="{16E922FA-F537-4A96-BC25-A727DD8A211D}" srcId="{B46E7949-A606-4A4D-883B-3C0AE60B0A3C}" destId="{617152F0-9C67-4571-ABC0-4C06D73CCB27}" srcOrd="4" destOrd="0" parTransId="{E953EC18-363F-4FF7-8EB8-E0DE9D2BED41}" sibTransId="{C133F075-736E-446A-AE7A-E7A6A5C7E373}"/>
    <dgm:cxn modelId="{F587309C-6D92-4501-984D-5568A229B459}" type="presParOf" srcId="{7852ECE4-DDA0-4A4A-9EDA-3AA9B659C5AC}" destId="{2E0DFC66-93CD-4827-917D-AE8DCDA493EF}" srcOrd="0" destOrd="0" presId="urn:microsoft.com/office/officeart/2005/8/layout/cycle5"/>
    <dgm:cxn modelId="{3B62C2CF-5C99-4F2E-8FB9-8A1E880D13F3}" type="presParOf" srcId="{7852ECE4-DDA0-4A4A-9EDA-3AA9B659C5AC}" destId="{79827F4F-56BC-41BA-A9E4-1D2D1F831E23}" srcOrd="1" destOrd="0" presId="urn:microsoft.com/office/officeart/2005/8/layout/cycle5"/>
    <dgm:cxn modelId="{C9623844-8FD8-4D0F-B987-60B2112AD546}" type="presParOf" srcId="{7852ECE4-DDA0-4A4A-9EDA-3AA9B659C5AC}" destId="{CA695AE5-2452-49FF-8E78-AD8143A5982A}" srcOrd="2" destOrd="0" presId="urn:microsoft.com/office/officeart/2005/8/layout/cycle5"/>
    <dgm:cxn modelId="{5FA9860B-2AB0-43DC-A393-FB107CEBFFE8}" type="presParOf" srcId="{7852ECE4-DDA0-4A4A-9EDA-3AA9B659C5AC}" destId="{2AFAA667-4990-4D38-AB9A-BCFC40035E59}" srcOrd="3" destOrd="0" presId="urn:microsoft.com/office/officeart/2005/8/layout/cycle5"/>
    <dgm:cxn modelId="{D637AB48-BE1E-488C-ABEC-F78512278C12}" type="presParOf" srcId="{7852ECE4-DDA0-4A4A-9EDA-3AA9B659C5AC}" destId="{D0E60D73-EDCE-4385-85CE-377F9E87D7E0}" srcOrd="4" destOrd="0" presId="urn:microsoft.com/office/officeart/2005/8/layout/cycle5"/>
    <dgm:cxn modelId="{A946F15F-35A2-4863-8590-3A816A57C97C}" type="presParOf" srcId="{7852ECE4-DDA0-4A4A-9EDA-3AA9B659C5AC}" destId="{F527899C-E965-4E3A-946F-303DCF52C45E}" srcOrd="5" destOrd="0" presId="urn:microsoft.com/office/officeart/2005/8/layout/cycle5"/>
    <dgm:cxn modelId="{422A3D02-39FC-4874-94E9-D781E381BD95}" type="presParOf" srcId="{7852ECE4-DDA0-4A4A-9EDA-3AA9B659C5AC}" destId="{67834EEB-C271-4345-91B2-0489EE0A2E1B}" srcOrd="6" destOrd="0" presId="urn:microsoft.com/office/officeart/2005/8/layout/cycle5"/>
    <dgm:cxn modelId="{D72EB0B5-16A4-48BD-AB7A-AD6602C9571A}" type="presParOf" srcId="{7852ECE4-DDA0-4A4A-9EDA-3AA9B659C5AC}" destId="{8C01F56A-7D8E-4D98-B0A5-B975718C29EB}" srcOrd="7" destOrd="0" presId="urn:microsoft.com/office/officeart/2005/8/layout/cycle5"/>
    <dgm:cxn modelId="{C999FC8C-172A-4DF4-97BF-33A10FD45114}" type="presParOf" srcId="{7852ECE4-DDA0-4A4A-9EDA-3AA9B659C5AC}" destId="{9A86E8FF-353F-4E02-9EE8-5DD69ABCE34D}" srcOrd="8" destOrd="0" presId="urn:microsoft.com/office/officeart/2005/8/layout/cycle5"/>
    <dgm:cxn modelId="{02630D0A-C085-4087-8BE8-C97F6FE70D5D}" type="presParOf" srcId="{7852ECE4-DDA0-4A4A-9EDA-3AA9B659C5AC}" destId="{C442E897-2606-427A-A5CB-5427466D2677}" srcOrd="9" destOrd="0" presId="urn:microsoft.com/office/officeart/2005/8/layout/cycle5"/>
    <dgm:cxn modelId="{AE79A1B7-EE88-49E5-8E95-00B0F7B18398}" type="presParOf" srcId="{7852ECE4-DDA0-4A4A-9EDA-3AA9B659C5AC}" destId="{C8204D34-A3D0-4A3E-A026-152B477469D3}" srcOrd="10" destOrd="0" presId="urn:microsoft.com/office/officeart/2005/8/layout/cycle5"/>
    <dgm:cxn modelId="{C8A99FC7-1809-4F75-B508-ACEB45675A4B}" type="presParOf" srcId="{7852ECE4-DDA0-4A4A-9EDA-3AA9B659C5AC}" destId="{C29E5381-9B3D-4B42-AA18-88288D7C6904}" srcOrd="11" destOrd="0" presId="urn:microsoft.com/office/officeart/2005/8/layout/cycle5"/>
    <dgm:cxn modelId="{5A27320D-A2C4-475A-8CFA-D3E7A8AC99C9}" type="presParOf" srcId="{7852ECE4-DDA0-4A4A-9EDA-3AA9B659C5AC}" destId="{BE675F2D-35AA-41D6-A390-876196FE4472}" srcOrd="12" destOrd="0" presId="urn:microsoft.com/office/officeart/2005/8/layout/cycle5"/>
    <dgm:cxn modelId="{D85D5254-1373-4535-A74B-20FBD4B43BAD}" type="presParOf" srcId="{7852ECE4-DDA0-4A4A-9EDA-3AA9B659C5AC}" destId="{C80C98FA-2F10-467E-885E-DB828744C774}" srcOrd="13" destOrd="0" presId="urn:microsoft.com/office/officeart/2005/8/layout/cycle5"/>
    <dgm:cxn modelId="{7E6D2006-8C81-4B6D-850F-8C51539235A6}" type="presParOf" srcId="{7852ECE4-DDA0-4A4A-9EDA-3AA9B659C5AC}" destId="{0E0D64D3-A0D9-4DE8-8690-7B5A3809A050}" srcOrd="14" destOrd="0" presId="urn:microsoft.com/office/officeart/2005/8/layout/cycle5"/>
    <dgm:cxn modelId="{6DB6DB14-4A5B-4FC8-87E4-C97A799AA889}" type="presParOf" srcId="{7852ECE4-DDA0-4A4A-9EDA-3AA9B659C5AC}" destId="{14BC2EEF-517F-4569-9D09-0D3AC49BE0BB}" srcOrd="15" destOrd="0" presId="urn:microsoft.com/office/officeart/2005/8/layout/cycle5"/>
    <dgm:cxn modelId="{0B44107D-D12D-41CF-8224-2D6FF9DEAFCD}" type="presParOf" srcId="{7852ECE4-DDA0-4A4A-9EDA-3AA9B659C5AC}" destId="{59315CC8-C9E2-4603-A9BB-8F6BBBBF5A06}" srcOrd="16" destOrd="0" presId="urn:microsoft.com/office/officeart/2005/8/layout/cycle5"/>
    <dgm:cxn modelId="{140F2D16-B9F0-4528-B07B-A96B7E30F618}" type="presParOf" srcId="{7852ECE4-DDA0-4A4A-9EDA-3AA9B659C5AC}" destId="{CDDE4C24-12BF-4F6F-9D37-1DD7AE091FAE}" srcOrd="17" destOrd="0" presId="urn:microsoft.com/office/officeart/2005/8/layout/cycle5"/>
    <dgm:cxn modelId="{D913B0DB-F434-49A7-8AEB-69C050A08B9A}" type="presParOf" srcId="{7852ECE4-DDA0-4A4A-9EDA-3AA9B659C5AC}" destId="{14062304-19E9-468F-AA3D-80068EB4E670}" srcOrd="18" destOrd="0" presId="urn:microsoft.com/office/officeart/2005/8/layout/cycle5"/>
    <dgm:cxn modelId="{FFF5003D-48A7-494D-AD93-00A75559A1EF}" type="presParOf" srcId="{7852ECE4-DDA0-4A4A-9EDA-3AA9B659C5AC}" destId="{12E3B859-E75C-4A87-B608-7383444B954E}" srcOrd="19" destOrd="0" presId="urn:microsoft.com/office/officeart/2005/8/layout/cycle5"/>
    <dgm:cxn modelId="{18D7C183-4F28-495A-A6D0-CF260330EADD}" type="presParOf" srcId="{7852ECE4-DDA0-4A4A-9EDA-3AA9B659C5AC}" destId="{276B8047-D188-48D0-A17E-41F108FD4185}" srcOrd="20"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226CF203-908F-4CC9-9EA7-470FC51579A1}" type="doc">
      <dgm:prSet loTypeId="urn:microsoft.com/office/officeart/2005/8/layout/arrow2" loCatId="process" qsTypeId="urn:microsoft.com/office/officeart/2005/8/quickstyle/simple1#1" qsCatId="simple" csTypeId="urn:microsoft.com/office/officeart/2005/8/colors/colorful5" csCatId="colorful" phldr="1"/>
      <dgm:spPr/>
    </dgm:pt>
    <dgm:pt modelId="{E418E68C-7570-4208-B36D-C4512D072697}">
      <dgm:prSet phldrT="[Text]" custT="1"/>
      <dgm:spPr/>
      <dgm:t>
        <a:bodyPr/>
        <a:lstStyle/>
        <a:p>
          <a:r>
            <a:rPr lang="en-US" sz="1400" b="1" dirty="0" smtClean="0"/>
            <a:t>Trigger Event/Hot Button</a:t>
          </a:r>
          <a:endParaRPr lang="en-US" sz="1400" b="1" dirty="0"/>
        </a:p>
      </dgm:t>
    </dgm:pt>
    <dgm:pt modelId="{BFABF317-F558-46A3-8BC1-DCD839606026}" type="parTrans" cxnId="{F864B53F-8650-4B36-9510-5DAB69C5D4F4}">
      <dgm:prSet/>
      <dgm:spPr/>
      <dgm:t>
        <a:bodyPr/>
        <a:lstStyle/>
        <a:p>
          <a:endParaRPr lang="en-US"/>
        </a:p>
      </dgm:t>
    </dgm:pt>
    <dgm:pt modelId="{539FECAF-6B84-4169-938B-C40EAE6BDF72}" type="sibTrans" cxnId="{F864B53F-8650-4B36-9510-5DAB69C5D4F4}">
      <dgm:prSet/>
      <dgm:spPr/>
      <dgm:t>
        <a:bodyPr/>
        <a:lstStyle/>
        <a:p>
          <a:endParaRPr lang="en-US"/>
        </a:p>
      </dgm:t>
    </dgm:pt>
    <dgm:pt modelId="{D4394A92-27B2-4F5F-BEE8-A7E28F2DD7C7}">
      <dgm:prSet phldrT="[Text]" custT="1"/>
      <dgm:spPr/>
      <dgm:t>
        <a:bodyPr/>
        <a:lstStyle/>
        <a:p>
          <a:r>
            <a:rPr lang="en-US" sz="1400" b="1" dirty="0" smtClean="0"/>
            <a:t>Resulting Behavior</a:t>
          </a:r>
          <a:endParaRPr lang="en-US" sz="1400" b="1" dirty="0"/>
        </a:p>
      </dgm:t>
    </dgm:pt>
    <dgm:pt modelId="{8E436782-C831-432D-88CF-14A58F6A3B8D}" type="parTrans" cxnId="{BAA65AEB-7C12-40B5-8F90-CEB64AAA0504}">
      <dgm:prSet/>
      <dgm:spPr/>
      <dgm:t>
        <a:bodyPr/>
        <a:lstStyle/>
        <a:p>
          <a:endParaRPr lang="en-US"/>
        </a:p>
      </dgm:t>
    </dgm:pt>
    <dgm:pt modelId="{1D5AD524-C56B-4E2E-AFF7-D9970F7FB985}" type="sibTrans" cxnId="{BAA65AEB-7C12-40B5-8F90-CEB64AAA0504}">
      <dgm:prSet/>
      <dgm:spPr/>
      <dgm:t>
        <a:bodyPr/>
        <a:lstStyle/>
        <a:p>
          <a:endParaRPr lang="en-US"/>
        </a:p>
      </dgm:t>
    </dgm:pt>
    <dgm:pt modelId="{226374BE-F323-4602-AEA6-DC7FBB405EB9}">
      <dgm:prSet phldrT="[Text]" custT="1"/>
      <dgm:spPr/>
      <dgm:t>
        <a:bodyPr/>
        <a:lstStyle/>
        <a:p>
          <a:endParaRPr lang="en-US" sz="1400" b="1" dirty="0" smtClean="0"/>
        </a:p>
        <a:p>
          <a:endParaRPr lang="en-US" sz="1400" b="1" dirty="0" smtClean="0"/>
        </a:p>
        <a:p>
          <a:r>
            <a:rPr lang="en-US" sz="1400" b="1" dirty="0" smtClean="0"/>
            <a:t>Consequences of resulting behavior</a:t>
          </a:r>
          <a:endParaRPr lang="en-US" sz="1400" b="1" dirty="0"/>
        </a:p>
      </dgm:t>
    </dgm:pt>
    <dgm:pt modelId="{DD8BE288-C52B-4CDE-9D36-41517C93E9FF}" type="parTrans" cxnId="{E613F27F-CC24-4372-BC12-094781B24534}">
      <dgm:prSet/>
      <dgm:spPr/>
      <dgm:t>
        <a:bodyPr/>
        <a:lstStyle/>
        <a:p>
          <a:endParaRPr lang="en-US"/>
        </a:p>
      </dgm:t>
    </dgm:pt>
    <dgm:pt modelId="{2D769382-14E4-41A1-8346-824AD82ACE9D}" type="sibTrans" cxnId="{E613F27F-CC24-4372-BC12-094781B24534}">
      <dgm:prSet/>
      <dgm:spPr/>
      <dgm:t>
        <a:bodyPr/>
        <a:lstStyle/>
        <a:p>
          <a:endParaRPr lang="en-US"/>
        </a:p>
      </dgm:t>
    </dgm:pt>
    <dgm:pt modelId="{B3CBE37B-9D6E-4C91-9E1A-0B057A36026E}" type="pres">
      <dgm:prSet presAssocID="{226CF203-908F-4CC9-9EA7-470FC51579A1}" presName="arrowDiagram" presStyleCnt="0">
        <dgm:presLayoutVars>
          <dgm:chMax val="5"/>
          <dgm:dir/>
          <dgm:resizeHandles val="exact"/>
        </dgm:presLayoutVars>
      </dgm:prSet>
      <dgm:spPr/>
    </dgm:pt>
    <dgm:pt modelId="{E31B3C52-8CDC-4A62-B303-7ADDBF37D2CA}" type="pres">
      <dgm:prSet presAssocID="{226CF203-908F-4CC9-9EA7-470FC51579A1}" presName="arrow" presStyleLbl="bgShp" presStyleIdx="0" presStyleCnt="1" custScaleY="93204" custLinFactNeighborX="-11650" custLinFactNeighborY="-13835"/>
      <dgm:spPr/>
    </dgm:pt>
    <dgm:pt modelId="{0A31AFD3-72DF-479A-A225-15465B8427E9}" type="pres">
      <dgm:prSet presAssocID="{226CF203-908F-4CC9-9EA7-470FC51579A1}" presName="arrowDiagram3" presStyleCnt="0"/>
      <dgm:spPr/>
    </dgm:pt>
    <dgm:pt modelId="{D26A1E95-FAD0-4F0C-99AF-E00EB2BCAF12}" type="pres">
      <dgm:prSet presAssocID="{E418E68C-7570-4208-B36D-C4512D072697}" presName="bullet3a" presStyleLbl="node1" presStyleIdx="0" presStyleCnt="3" custScaleX="348095" custScaleY="249364" custLinFactX="200000" custLinFactNeighborX="207730" custLinFactNeighborY="-42957"/>
      <dgm:spPr/>
    </dgm:pt>
    <dgm:pt modelId="{04314D18-5ED2-4FC1-A39E-7C6609BE97F6}" type="pres">
      <dgm:prSet presAssocID="{E418E68C-7570-4208-B36D-C4512D072697}" presName="textBox3a" presStyleLbl="revTx" presStyleIdx="0" presStyleCnt="3" custScaleX="136835" custScaleY="28564" custLinFactNeighborX="7158" custLinFactNeighborY="-11960">
        <dgm:presLayoutVars>
          <dgm:bulletEnabled val="1"/>
        </dgm:presLayoutVars>
      </dgm:prSet>
      <dgm:spPr/>
      <dgm:t>
        <a:bodyPr/>
        <a:lstStyle/>
        <a:p>
          <a:endParaRPr lang="en-US"/>
        </a:p>
      </dgm:t>
    </dgm:pt>
    <dgm:pt modelId="{957CACA0-9A56-4373-9FC4-879585D29643}" type="pres">
      <dgm:prSet presAssocID="{D4394A92-27B2-4F5F-BEE8-A7E28F2DD7C7}" presName="bullet3b" presStyleLbl="node1" presStyleIdx="1" presStyleCnt="3" custScaleX="230509" custScaleY="182629" custLinFactX="91707" custLinFactNeighborX="100000" custLinFactNeighborY="7163"/>
      <dgm:spPr/>
    </dgm:pt>
    <dgm:pt modelId="{98ED0FFF-4999-4084-A39C-16E55E9EB0C2}" type="pres">
      <dgm:prSet presAssocID="{D4394A92-27B2-4F5F-BEE8-A7E28F2DD7C7}" presName="textBox3b" presStyleLbl="revTx" presStyleIdx="1" presStyleCnt="3" custScaleY="30397" custLinFactNeighborX="-4612" custLinFactNeighborY="-15291">
        <dgm:presLayoutVars>
          <dgm:bulletEnabled val="1"/>
        </dgm:presLayoutVars>
      </dgm:prSet>
      <dgm:spPr/>
      <dgm:t>
        <a:bodyPr/>
        <a:lstStyle/>
        <a:p>
          <a:endParaRPr lang="en-US"/>
        </a:p>
      </dgm:t>
    </dgm:pt>
    <dgm:pt modelId="{670EE10E-5FBE-4206-B7A8-8E79BF525586}" type="pres">
      <dgm:prSet presAssocID="{226374BE-F323-4602-AEA6-DC7FBB405EB9}" presName="bullet3c" presStyleLbl="node1" presStyleIdx="2" presStyleCnt="3" custScaleX="198730" custScaleY="138986" custLinFactX="62099" custLinFactNeighborX="100000" custLinFactNeighborY="44725"/>
      <dgm:spPr/>
    </dgm:pt>
    <dgm:pt modelId="{782CAC79-B639-4EE4-AD4E-3085EE289A7A}" type="pres">
      <dgm:prSet presAssocID="{226374BE-F323-4602-AEA6-DC7FBB405EB9}" presName="textBox3c" presStyleLbl="revTx" presStyleIdx="2" presStyleCnt="3" custScaleX="179863" custScaleY="57078" custLinFactNeighborX="9264" custLinFactNeighborY="-17063">
        <dgm:presLayoutVars>
          <dgm:bulletEnabled val="1"/>
        </dgm:presLayoutVars>
      </dgm:prSet>
      <dgm:spPr/>
      <dgm:t>
        <a:bodyPr/>
        <a:lstStyle/>
        <a:p>
          <a:endParaRPr lang="en-US"/>
        </a:p>
      </dgm:t>
    </dgm:pt>
  </dgm:ptLst>
  <dgm:cxnLst>
    <dgm:cxn modelId="{41592BCA-FFBB-4322-8F35-A99A13569C17}" type="presOf" srcId="{226CF203-908F-4CC9-9EA7-470FC51579A1}" destId="{B3CBE37B-9D6E-4C91-9E1A-0B057A36026E}" srcOrd="0" destOrd="0" presId="urn:microsoft.com/office/officeart/2005/8/layout/arrow2"/>
    <dgm:cxn modelId="{F864B53F-8650-4B36-9510-5DAB69C5D4F4}" srcId="{226CF203-908F-4CC9-9EA7-470FC51579A1}" destId="{E418E68C-7570-4208-B36D-C4512D072697}" srcOrd="0" destOrd="0" parTransId="{BFABF317-F558-46A3-8BC1-DCD839606026}" sibTransId="{539FECAF-6B84-4169-938B-C40EAE6BDF72}"/>
    <dgm:cxn modelId="{BDF1FAD1-51A4-409D-9FC9-6358650FF6F5}" type="presOf" srcId="{D4394A92-27B2-4F5F-BEE8-A7E28F2DD7C7}" destId="{98ED0FFF-4999-4084-A39C-16E55E9EB0C2}" srcOrd="0" destOrd="0" presId="urn:microsoft.com/office/officeart/2005/8/layout/arrow2"/>
    <dgm:cxn modelId="{FB1A1958-CF14-4FA3-B13B-03C49D57A0AD}" type="presOf" srcId="{226374BE-F323-4602-AEA6-DC7FBB405EB9}" destId="{782CAC79-B639-4EE4-AD4E-3085EE289A7A}" srcOrd="0" destOrd="0" presId="urn:microsoft.com/office/officeart/2005/8/layout/arrow2"/>
    <dgm:cxn modelId="{3F76B804-AE07-43D8-9F95-4B365E9205FD}" type="presOf" srcId="{E418E68C-7570-4208-B36D-C4512D072697}" destId="{04314D18-5ED2-4FC1-A39E-7C6609BE97F6}" srcOrd="0" destOrd="0" presId="urn:microsoft.com/office/officeart/2005/8/layout/arrow2"/>
    <dgm:cxn modelId="{E613F27F-CC24-4372-BC12-094781B24534}" srcId="{226CF203-908F-4CC9-9EA7-470FC51579A1}" destId="{226374BE-F323-4602-AEA6-DC7FBB405EB9}" srcOrd="2" destOrd="0" parTransId="{DD8BE288-C52B-4CDE-9D36-41517C93E9FF}" sibTransId="{2D769382-14E4-41A1-8346-824AD82ACE9D}"/>
    <dgm:cxn modelId="{BAA65AEB-7C12-40B5-8F90-CEB64AAA0504}" srcId="{226CF203-908F-4CC9-9EA7-470FC51579A1}" destId="{D4394A92-27B2-4F5F-BEE8-A7E28F2DD7C7}" srcOrd="1" destOrd="0" parTransId="{8E436782-C831-432D-88CF-14A58F6A3B8D}" sibTransId="{1D5AD524-C56B-4E2E-AFF7-D9970F7FB985}"/>
    <dgm:cxn modelId="{1C6FA964-8AF9-4D0C-866F-E7953BD876D7}" type="presParOf" srcId="{B3CBE37B-9D6E-4C91-9E1A-0B057A36026E}" destId="{E31B3C52-8CDC-4A62-B303-7ADDBF37D2CA}" srcOrd="0" destOrd="0" presId="urn:microsoft.com/office/officeart/2005/8/layout/arrow2"/>
    <dgm:cxn modelId="{A442E6E2-C085-41C7-A437-CA64BB6FDD76}" type="presParOf" srcId="{B3CBE37B-9D6E-4C91-9E1A-0B057A36026E}" destId="{0A31AFD3-72DF-479A-A225-15465B8427E9}" srcOrd="1" destOrd="0" presId="urn:microsoft.com/office/officeart/2005/8/layout/arrow2"/>
    <dgm:cxn modelId="{936312B0-8336-4CF5-A7F8-9A96F7CE2D71}" type="presParOf" srcId="{0A31AFD3-72DF-479A-A225-15465B8427E9}" destId="{D26A1E95-FAD0-4F0C-99AF-E00EB2BCAF12}" srcOrd="0" destOrd="0" presId="urn:microsoft.com/office/officeart/2005/8/layout/arrow2"/>
    <dgm:cxn modelId="{27894E3B-E4AE-4D86-8D05-351954677A1C}" type="presParOf" srcId="{0A31AFD3-72DF-479A-A225-15465B8427E9}" destId="{04314D18-5ED2-4FC1-A39E-7C6609BE97F6}" srcOrd="1" destOrd="0" presId="urn:microsoft.com/office/officeart/2005/8/layout/arrow2"/>
    <dgm:cxn modelId="{27C2B729-B740-45E8-8C24-2EDC4ED6D4AF}" type="presParOf" srcId="{0A31AFD3-72DF-479A-A225-15465B8427E9}" destId="{957CACA0-9A56-4373-9FC4-879585D29643}" srcOrd="2" destOrd="0" presId="urn:microsoft.com/office/officeart/2005/8/layout/arrow2"/>
    <dgm:cxn modelId="{218DD029-BC17-48D7-B591-E8340968CAAE}" type="presParOf" srcId="{0A31AFD3-72DF-479A-A225-15465B8427E9}" destId="{98ED0FFF-4999-4084-A39C-16E55E9EB0C2}" srcOrd="3" destOrd="0" presId="urn:microsoft.com/office/officeart/2005/8/layout/arrow2"/>
    <dgm:cxn modelId="{F26E1882-51EF-4DD9-A183-CD0BF834ABBD}" type="presParOf" srcId="{0A31AFD3-72DF-479A-A225-15465B8427E9}" destId="{670EE10E-5FBE-4206-B7A8-8E79BF525586}" srcOrd="4" destOrd="0" presId="urn:microsoft.com/office/officeart/2005/8/layout/arrow2"/>
    <dgm:cxn modelId="{B86CD217-2FE5-498E-84D3-A299DB684ECC}" type="presParOf" srcId="{0A31AFD3-72DF-479A-A225-15465B8427E9}" destId="{782CAC79-B639-4EE4-AD4E-3085EE289A7A}"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116A735D-8434-40DC-A88A-0C35BBDDB664}" type="doc">
      <dgm:prSet loTypeId="urn:microsoft.com/office/officeart/2005/8/layout/vList2" loCatId="list" qsTypeId="urn:microsoft.com/office/officeart/2005/8/quickstyle/simple1#2" qsCatId="simple" csTypeId="urn:microsoft.com/office/officeart/2005/8/colors/colorful1#1" csCatId="colorful" phldr="1"/>
      <dgm:spPr/>
      <dgm:t>
        <a:bodyPr/>
        <a:lstStyle/>
        <a:p>
          <a:endParaRPr lang="en-US"/>
        </a:p>
      </dgm:t>
    </dgm:pt>
    <dgm:pt modelId="{E9907B08-BFE0-4280-98FD-A8797D1CEC3C}">
      <dgm:prSet phldrT="[Text]" custT="1"/>
      <dgm:spPr/>
      <dgm:t>
        <a:bodyPr/>
        <a:lstStyle/>
        <a:p>
          <a:pPr algn="ctr"/>
          <a:r>
            <a:rPr lang="en-US" sz="1800" b="1" dirty="0" smtClean="0"/>
            <a:t>Stress, frustration and anxiety</a:t>
          </a:r>
          <a:endParaRPr lang="en-US" sz="1800" b="1" dirty="0"/>
        </a:p>
      </dgm:t>
    </dgm:pt>
    <dgm:pt modelId="{5D9D5B20-1C54-4068-AF23-B57248D6C4C8}" type="parTrans" cxnId="{35E25657-B484-4B15-B5A5-02FEAAA4CB36}">
      <dgm:prSet/>
      <dgm:spPr/>
      <dgm:t>
        <a:bodyPr/>
        <a:lstStyle/>
        <a:p>
          <a:endParaRPr lang="en-US"/>
        </a:p>
      </dgm:t>
    </dgm:pt>
    <dgm:pt modelId="{414F4E86-F7FB-454E-9129-9AB12E653B7B}" type="sibTrans" cxnId="{35E25657-B484-4B15-B5A5-02FEAAA4CB36}">
      <dgm:prSet/>
      <dgm:spPr/>
      <dgm:t>
        <a:bodyPr/>
        <a:lstStyle/>
        <a:p>
          <a:endParaRPr lang="en-US"/>
        </a:p>
      </dgm:t>
    </dgm:pt>
    <dgm:pt modelId="{3E64E4C4-C91F-4BD2-98E2-702E5BF1DF5C}">
      <dgm:prSet phldrT="[Text]" custT="1"/>
      <dgm:spPr/>
      <dgm:t>
        <a:bodyPr/>
        <a:lstStyle/>
        <a:p>
          <a:pPr algn="ctr"/>
          <a:r>
            <a:rPr lang="en-US" sz="1800" b="1" dirty="0" smtClean="0"/>
            <a:t>Loss of sleep</a:t>
          </a:r>
          <a:endParaRPr lang="en-US" sz="1800" b="1" dirty="0"/>
        </a:p>
      </dgm:t>
    </dgm:pt>
    <dgm:pt modelId="{BFE54627-84DE-4EF8-8E4E-BA05E31175DD}" type="parTrans" cxnId="{CAAA030A-1818-480E-83DF-E62FAB3B558B}">
      <dgm:prSet/>
      <dgm:spPr/>
      <dgm:t>
        <a:bodyPr/>
        <a:lstStyle/>
        <a:p>
          <a:endParaRPr lang="en-US"/>
        </a:p>
      </dgm:t>
    </dgm:pt>
    <dgm:pt modelId="{2B677E74-C0D5-4587-ADF1-ED8E69DBA106}" type="sibTrans" cxnId="{CAAA030A-1818-480E-83DF-E62FAB3B558B}">
      <dgm:prSet/>
      <dgm:spPr/>
      <dgm:t>
        <a:bodyPr/>
        <a:lstStyle/>
        <a:p>
          <a:endParaRPr lang="en-US"/>
        </a:p>
      </dgm:t>
    </dgm:pt>
    <dgm:pt modelId="{5A968334-DE05-4998-BA01-2ECA3F5BC4E9}">
      <dgm:prSet custT="1"/>
      <dgm:spPr/>
      <dgm:t>
        <a:bodyPr/>
        <a:lstStyle/>
        <a:p>
          <a:pPr algn="ctr"/>
          <a:r>
            <a:rPr lang="en-US" sz="1800" b="1" dirty="0" smtClean="0"/>
            <a:t>Strained or broken relationships</a:t>
          </a:r>
        </a:p>
      </dgm:t>
    </dgm:pt>
    <dgm:pt modelId="{70CF8B68-F8CD-49DA-96E7-6102D4693502}" type="parTrans" cxnId="{081DDD52-B9B0-4BB6-9625-8BEF3AF02F56}">
      <dgm:prSet/>
      <dgm:spPr/>
      <dgm:t>
        <a:bodyPr/>
        <a:lstStyle/>
        <a:p>
          <a:endParaRPr lang="en-US"/>
        </a:p>
      </dgm:t>
    </dgm:pt>
    <dgm:pt modelId="{0AD002CA-66CD-4639-AE78-0A9E0747D0C1}" type="sibTrans" cxnId="{081DDD52-B9B0-4BB6-9625-8BEF3AF02F56}">
      <dgm:prSet/>
      <dgm:spPr/>
      <dgm:t>
        <a:bodyPr/>
        <a:lstStyle/>
        <a:p>
          <a:endParaRPr lang="en-US"/>
        </a:p>
      </dgm:t>
    </dgm:pt>
    <dgm:pt modelId="{82FE02E0-6265-4734-A90D-171624BC6479}">
      <dgm:prSet custT="1"/>
      <dgm:spPr/>
      <dgm:t>
        <a:bodyPr/>
        <a:lstStyle/>
        <a:p>
          <a:pPr algn="ctr"/>
          <a:r>
            <a:rPr lang="en-US" sz="1800" b="1" dirty="0" smtClean="0"/>
            <a:t>Grievances and Litigation</a:t>
          </a:r>
        </a:p>
      </dgm:t>
    </dgm:pt>
    <dgm:pt modelId="{F6801B50-74AA-4929-8BAD-169B047BAC0F}" type="parTrans" cxnId="{56E17D63-C4DF-4F2A-8824-5C52ACE57E09}">
      <dgm:prSet/>
      <dgm:spPr/>
      <dgm:t>
        <a:bodyPr/>
        <a:lstStyle/>
        <a:p>
          <a:endParaRPr lang="en-US"/>
        </a:p>
      </dgm:t>
    </dgm:pt>
    <dgm:pt modelId="{41E3355F-9D02-4DFE-8C80-31DFDD31E814}" type="sibTrans" cxnId="{56E17D63-C4DF-4F2A-8824-5C52ACE57E09}">
      <dgm:prSet/>
      <dgm:spPr/>
      <dgm:t>
        <a:bodyPr/>
        <a:lstStyle/>
        <a:p>
          <a:endParaRPr lang="en-US"/>
        </a:p>
      </dgm:t>
    </dgm:pt>
    <dgm:pt modelId="{5A0974D3-4962-41B3-9233-4FC8387E2BFD}">
      <dgm:prSet custT="1"/>
      <dgm:spPr/>
      <dgm:t>
        <a:bodyPr/>
        <a:lstStyle/>
        <a:p>
          <a:pPr algn="ctr"/>
          <a:r>
            <a:rPr lang="en-US" sz="1800" b="1" dirty="0" smtClean="0"/>
            <a:t>Employee Absenteeism</a:t>
          </a:r>
        </a:p>
      </dgm:t>
    </dgm:pt>
    <dgm:pt modelId="{66B47078-49FC-488D-B4C1-1652FF3A00A5}" type="parTrans" cxnId="{4E0EEEDD-B159-43D3-9825-FD82C98A559F}">
      <dgm:prSet/>
      <dgm:spPr/>
      <dgm:t>
        <a:bodyPr/>
        <a:lstStyle/>
        <a:p>
          <a:endParaRPr lang="en-US"/>
        </a:p>
      </dgm:t>
    </dgm:pt>
    <dgm:pt modelId="{4B5B630D-A58B-400D-B49C-432B92A3AAC7}" type="sibTrans" cxnId="{4E0EEEDD-B159-43D3-9825-FD82C98A559F}">
      <dgm:prSet/>
      <dgm:spPr/>
      <dgm:t>
        <a:bodyPr/>
        <a:lstStyle/>
        <a:p>
          <a:endParaRPr lang="en-US"/>
        </a:p>
      </dgm:t>
    </dgm:pt>
    <dgm:pt modelId="{E79D662E-8B27-4C27-8DFF-56FB36615FF8}">
      <dgm:prSet custT="1"/>
      <dgm:spPr/>
      <dgm:t>
        <a:bodyPr/>
        <a:lstStyle/>
        <a:p>
          <a:pPr algn="ctr"/>
          <a:r>
            <a:rPr lang="en-US" sz="1800" b="1" dirty="0" smtClean="0"/>
            <a:t>Employee turnover</a:t>
          </a:r>
        </a:p>
      </dgm:t>
    </dgm:pt>
    <dgm:pt modelId="{539E100E-5489-42E8-AF36-BBB39C12DD13}" type="parTrans" cxnId="{2DBA455F-63EA-4C21-B2F2-1ACF0165135F}">
      <dgm:prSet/>
      <dgm:spPr/>
      <dgm:t>
        <a:bodyPr/>
        <a:lstStyle/>
        <a:p>
          <a:endParaRPr lang="en-US"/>
        </a:p>
      </dgm:t>
    </dgm:pt>
    <dgm:pt modelId="{986A5FDC-7B6E-435B-AD2B-02603D9AB77A}" type="sibTrans" cxnId="{2DBA455F-63EA-4C21-B2F2-1ACF0165135F}">
      <dgm:prSet/>
      <dgm:spPr/>
      <dgm:t>
        <a:bodyPr/>
        <a:lstStyle/>
        <a:p>
          <a:endParaRPr lang="en-US"/>
        </a:p>
      </dgm:t>
    </dgm:pt>
    <dgm:pt modelId="{8E16FDA4-2952-4C78-8EB8-16F455D2573A}">
      <dgm:prSet custT="1"/>
      <dgm:spPr/>
      <dgm:t>
        <a:bodyPr/>
        <a:lstStyle/>
        <a:p>
          <a:pPr algn="ctr"/>
          <a:r>
            <a:rPr lang="en-US" sz="1800" b="1" dirty="0" smtClean="0"/>
            <a:t>Loss of productivity</a:t>
          </a:r>
        </a:p>
      </dgm:t>
    </dgm:pt>
    <dgm:pt modelId="{DDBC0B75-C7E2-4BCE-B5F7-6591B8612C75}" type="parTrans" cxnId="{5892DE50-C983-4F36-892D-8F746447F2C9}">
      <dgm:prSet/>
      <dgm:spPr/>
      <dgm:t>
        <a:bodyPr/>
        <a:lstStyle/>
        <a:p>
          <a:endParaRPr lang="en-US"/>
        </a:p>
      </dgm:t>
    </dgm:pt>
    <dgm:pt modelId="{B8557602-66A8-45AF-BFF1-3FA86A7CE79A}" type="sibTrans" cxnId="{5892DE50-C983-4F36-892D-8F746447F2C9}">
      <dgm:prSet/>
      <dgm:spPr/>
      <dgm:t>
        <a:bodyPr/>
        <a:lstStyle/>
        <a:p>
          <a:endParaRPr lang="en-US"/>
        </a:p>
      </dgm:t>
    </dgm:pt>
    <dgm:pt modelId="{AA8D723C-1BD4-454B-88BB-09E743BD1703}">
      <dgm:prSet custT="1"/>
      <dgm:spPr/>
      <dgm:t>
        <a:bodyPr/>
        <a:lstStyle/>
        <a:p>
          <a:pPr algn="ctr"/>
          <a:r>
            <a:rPr lang="en-US" sz="1800" b="1" dirty="0" smtClean="0"/>
            <a:t>Decrease in customer service quality</a:t>
          </a:r>
        </a:p>
      </dgm:t>
    </dgm:pt>
    <dgm:pt modelId="{E2016C1C-A8F9-4D71-A0CF-121F7F2140D7}" type="parTrans" cxnId="{9E2DF5C9-312D-4173-AB6A-5B026228F091}">
      <dgm:prSet/>
      <dgm:spPr/>
      <dgm:t>
        <a:bodyPr/>
        <a:lstStyle/>
        <a:p>
          <a:endParaRPr lang="en-US"/>
        </a:p>
      </dgm:t>
    </dgm:pt>
    <dgm:pt modelId="{E9BF5D6D-AEA8-4031-886B-58ED645A9983}" type="sibTrans" cxnId="{9E2DF5C9-312D-4173-AB6A-5B026228F091}">
      <dgm:prSet/>
      <dgm:spPr/>
      <dgm:t>
        <a:bodyPr/>
        <a:lstStyle/>
        <a:p>
          <a:endParaRPr lang="en-US"/>
        </a:p>
      </dgm:t>
    </dgm:pt>
    <dgm:pt modelId="{A8059FF7-4CCE-4258-B975-962C653312EF}">
      <dgm:prSet custT="1"/>
      <dgm:spPr/>
      <dgm:t>
        <a:bodyPr/>
        <a:lstStyle/>
        <a:p>
          <a:pPr algn="ctr"/>
          <a:r>
            <a:rPr lang="en-US" sz="1800" b="1" dirty="0" smtClean="0"/>
            <a:t>Injury and accidents</a:t>
          </a:r>
        </a:p>
      </dgm:t>
    </dgm:pt>
    <dgm:pt modelId="{738FA99A-2DA1-40F5-B4FC-7CD2F1B90529}" type="parTrans" cxnId="{40C04A83-7FE2-43D4-95E8-57AE7D1A883D}">
      <dgm:prSet/>
      <dgm:spPr/>
      <dgm:t>
        <a:bodyPr/>
        <a:lstStyle/>
        <a:p>
          <a:endParaRPr lang="en-US"/>
        </a:p>
      </dgm:t>
    </dgm:pt>
    <dgm:pt modelId="{BC37AD8B-4F58-474F-80F6-1C6F39871A45}" type="sibTrans" cxnId="{40C04A83-7FE2-43D4-95E8-57AE7D1A883D}">
      <dgm:prSet/>
      <dgm:spPr/>
      <dgm:t>
        <a:bodyPr/>
        <a:lstStyle/>
        <a:p>
          <a:endParaRPr lang="en-US"/>
        </a:p>
      </dgm:t>
    </dgm:pt>
    <dgm:pt modelId="{2BA2F0CB-1202-4B48-AFE1-D071910715F7}">
      <dgm:prSet custT="1"/>
      <dgm:spPr/>
      <dgm:t>
        <a:bodyPr/>
        <a:lstStyle/>
        <a:p>
          <a:pPr algn="ctr"/>
          <a:r>
            <a:rPr lang="en-US" sz="1800" b="1" dirty="0" smtClean="0"/>
            <a:t>Disability claims</a:t>
          </a:r>
        </a:p>
      </dgm:t>
    </dgm:pt>
    <dgm:pt modelId="{7FB94FFD-CE2F-4602-912C-690DEE1A6415}" type="parTrans" cxnId="{FD521F9C-76FB-4F09-A7EB-7FCD46496EA5}">
      <dgm:prSet/>
      <dgm:spPr/>
      <dgm:t>
        <a:bodyPr/>
        <a:lstStyle/>
        <a:p>
          <a:endParaRPr lang="en-US"/>
        </a:p>
      </dgm:t>
    </dgm:pt>
    <dgm:pt modelId="{ADC5AA1F-A187-4BBF-A180-D3391C0625C1}" type="sibTrans" cxnId="{FD521F9C-76FB-4F09-A7EB-7FCD46496EA5}">
      <dgm:prSet/>
      <dgm:spPr/>
      <dgm:t>
        <a:bodyPr/>
        <a:lstStyle/>
        <a:p>
          <a:endParaRPr lang="en-US"/>
        </a:p>
      </dgm:t>
    </dgm:pt>
    <dgm:pt modelId="{1E547440-21FB-4E1F-9E63-22F773812586}">
      <dgm:prSet custT="1"/>
      <dgm:spPr/>
      <dgm:t>
        <a:bodyPr/>
        <a:lstStyle/>
        <a:p>
          <a:pPr algn="ctr"/>
          <a:r>
            <a:rPr lang="en-US" sz="1800" b="1" dirty="0" smtClean="0"/>
            <a:t>Sabotage</a:t>
          </a:r>
        </a:p>
      </dgm:t>
    </dgm:pt>
    <dgm:pt modelId="{160BACA4-E816-4D85-8FBF-A8DED418C4AF}" type="sibTrans" cxnId="{1695EDBD-56F2-4FF7-863A-4E19BAC62710}">
      <dgm:prSet/>
      <dgm:spPr/>
      <dgm:t>
        <a:bodyPr/>
        <a:lstStyle/>
        <a:p>
          <a:endParaRPr lang="en-US"/>
        </a:p>
      </dgm:t>
    </dgm:pt>
    <dgm:pt modelId="{857BFB23-0098-4899-B8C3-E55675237C11}" type="parTrans" cxnId="{1695EDBD-56F2-4FF7-863A-4E19BAC62710}">
      <dgm:prSet/>
      <dgm:spPr/>
      <dgm:t>
        <a:bodyPr/>
        <a:lstStyle/>
        <a:p>
          <a:endParaRPr lang="en-US"/>
        </a:p>
      </dgm:t>
    </dgm:pt>
    <dgm:pt modelId="{B4F46828-3226-413F-B427-83B8ADA041C1}" type="pres">
      <dgm:prSet presAssocID="{116A735D-8434-40DC-A88A-0C35BBDDB664}" presName="linear" presStyleCnt="0">
        <dgm:presLayoutVars>
          <dgm:animLvl val="lvl"/>
          <dgm:resizeHandles val="exact"/>
        </dgm:presLayoutVars>
      </dgm:prSet>
      <dgm:spPr/>
      <dgm:t>
        <a:bodyPr/>
        <a:lstStyle/>
        <a:p>
          <a:endParaRPr lang="en-US"/>
        </a:p>
      </dgm:t>
    </dgm:pt>
    <dgm:pt modelId="{F40FEFF6-5FE5-4D43-9903-949FD42BC466}" type="pres">
      <dgm:prSet presAssocID="{E9907B08-BFE0-4280-98FD-A8797D1CEC3C}" presName="parentText" presStyleLbl="node1" presStyleIdx="0" presStyleCnt="11" custLinFactNeighborY="-65677">
        <dgm:presLayoutVars>
          <dgm:chMax val="0"/>
          <dgm:bulletEnabled val="1"/>
        </dgm:presLayoutVars>
      </dgm:prSet>
      <dgm:spPr/>
      <dgm:t>
        <a:bodyPr/>
        <a:lstStyle/>
        <a:p>
          <a:endParaRPr lang="en-US"/>
        </a:p>
      </dgm:t>
    </dgm:pt>
    <dgm:pt modelId="{DFF3FC44-0CF8-45F1-AA1A-461970FB792A}" type="pres">
      <dgm:prSet presAssocID="{414F4E86-F7FB-454E-9129-9AB12E653B7B}" presName="spacer" presStyleCnt="0"/>
      <dgm:spPr/>
      <dgm:t>
        <a:bodyPr/>
        <a:lstStyle/>
        <a:p>
          <a:endParaRPr lang="en-US"/>
        </a:p>
      </dgm:t>
    </dgm:pt>
    <dgm:pt modelId="{6E3A937F-5862-4D7A-BAE9-A8C930E43814}" type="pres">
      <dgm:prSet presAssocID="{3E64E4C4-C91F-4BD2-98E2-702E5BF1DF5C}" presName="parentText" presStyleLbl="node1" presStyleIdx="1" presStyleCnt="11">
        <dgm:presLayoutVars>
          <dgm:chMax val="0"/>
          <dgm:bulletEnabled val="1"/>
        </dgm:presLayoutVars>
      </dgm:prSet>
      <dgm:spPr/>
      <dgm:t>
        <a:bodyPr/>
        <a:lstStyle/>
        <a:p>
          <a:endParaRPr lang="en-US"/>
        </a:p>
      </dgm:t>
    </dgm:pt>
    <dgm:pt modelId="{08A0AE95-24BF-41DE-A727-F37E50CC95E2}" type="pres">
      <dgm:prSet presAssocID="{2B677E74-C0D5-4587-ADF1-ED8E69DBA106}" presName="spacer" presStyleCnt="0"/>
      <dgm:spPr/>
      <dgm:t>
        <a:bodyPr/>
        <a:lstStyle/>
        <a:p>
          <a:endParaRPr lang="en-US"/>
        </a:p>
      </dgm:t>
    </dgm:pt>
    <dgm:pt modelId="{DD9A8FC4-C731-4812-8019-2FC22719E311}" type="pres">
      <dgm:prSet presAssocID="{8E16FDA4-2952-4C78-8EB8-16F455D2573A}" presName="parentText" presStyleLbl="node1" presStyleIdx="2" presStyleCnt="11">
        <dgm:presLayoutVars>
          <dgm:chMax val="0"/>
          <dgm:bulletEnabled val="1"/>
        </dgm:presLayoutVars>
      </dgm:prSet>
      <dgm:spPr/>
      <dgm:t>
        <a:bodyPr/>
        <a:lstStyle/>
        <a:p>
          <a:endParaRPr lang="en-US"/>
        </a:p>
      </dgm:t>
    </dgm:pt>
    <dgm:pt modelId="{7105984F-9CCD-4E19-B972-F91A676E6042}" type="pres">
      <dgm:prSet presAssocID="{B8557602-66A8-45AF-BFF1-3FA86A7CE79A}" presName="spacer" presStyleCnt="0"/>
      <dgm:spPr/>
      <dgm:t>
        <a:bodyPr/>
        <a:lstStyle/>
        <a:p>
          <a:endParaRPr lang="en-US"/>
        </a:p>
      </dgm:t>
    </dgm:pt>
    <dgm:pt modelId="{922E9D74-C89A-41A4-9AE8-314BA9B39FAC}" type="pres">
      <dgm:prSet presAssocID="{E79D662E-8B27-4C27-8DFF-56FB36615FF8}" presName="parentText" presStyleLbl="node1" presStyleIdx="3" presStyleCnt="11">
        <dgm:presLayoutVars>
          <dgm:chMax val="0"/>
          <dgm:bulletEnabled val="1"/>
        </dgm:presLayoutVars>
      </dgm:prSet>
      <dgm:spPr/>
      <dgm:t>
        <a:bodyPr/>
        <a:lstStyle/>
        <a:p>
          <a:endParaRPr lang="en-US"/>
        </a:p>
      </dgm:t>
    </dgm:pt>
    <dgm:pt modelId="{4A40C53B-36A6-43D6-94DD-BCAD8F25FB19}" type="pres">
      <dgm:prSet presAssocID="{986A5FDC-7B6E-435B-AD2B-02603D9AB77A}" presName="spacer" presStyleCnt="0"/>
      <dgm:spPr/>
      <dgm:t>
        <a:bodyPr/>
        <a:lstStyle/>
        <a:p>
          <a:endParaRPr lang="en-US"/>
        </a:p>
      </dgm:t>
    </dgm:pt>
    <dgm:pt modelId="{EE04BAC8-69D5-4BE8-AF76-98F6D5A59ED1}" type="pres">
      <dgm:prSet presAssocID="{5A0974D3-4962-41B3-9233-4FC8387E2BFD}" presName="parentText" presStyleLbl="node1" presStyleIdx="4" presStyleCnt="11">
        <dgm:presLayoutVars>
          <dgm:chMax val="0"/>
          <dgm:bulletEnabled val="1"/>
        </dgm:presLayoutVars>
      </dgm:prSet>
      <dgm:spPr/>
      <dgm:t>
        <a:bodyPr/>
        <a:lstStyle/>
        <a:p>
          <a:endParaRPr lang="en-US"/>
        </a:p>
      </dgm:t>
    </dgm:pt>
    <dgm:pt modelId="{DECEA40A-5C4C-46E5-AD00-40A0989F7D91}" type="pres">
      <dgm:prSet presAssocID="{4B5B630D-A58B-400D-B49C-432B92A3AAC7}" presName="spacer" presStyleCnt="0"/>
      <dgm:spPr/>
      <dgm:t>
        <a:bodyPr/>
        <a:lstStyle/>
        <a:p>
          <a:endParaRPr lang="en-US"/>
        </a:p>
      </dgm:t>
    </dgm:pt>
    <dgm:pt modelId="{D6B715B8-02BA-4DF8-BC01-E42AB9125EC0}" type="pres">
      <dgm:prSet presAssocID="{82FE02E0-6265-4734-A90D-171624BC6479}" presName="parentText" presStyleLbl="node1" presStyleIdx="5" presStyleCnt="11">
        <dgm:presLayoutVars>
          <dgm:chMax val="0"/>
          <dgm:bulletEnabled val="1"/>
        </dgm:presLayoutVars>
      </dgm:prSet>
      <dgm:spPr/>
      <dgm:t>
        <a:bodyPr/>
        <a:lstStyle/>
        <a:p>
          <a:endParaRPr lang="en-US"/>
        </a:p>
      </dgm:t>
    </dgm:pt>
    <dgm:pt modelId="{B1342D41-26C1-48A3-82FC-799A3E8BAEF0}" type="pres">
      <dgm:prSet presAssocID="{41E3355F-9D02-4DFE-8C80-31DFDD31E814}" presName="spacer" presStyleCnt="0"/>
      <dgm:spPr/>
      <dgm:t>
        <a:bodyPr/>
        <a:lstStyle/>
        <a:p>
          <a:endParaRPr lang="en-US"/>
        </a:p>
      </dgm:t>
    </dgm:pt>
    <dgm:pt modelId="{AC41FDEA-FF41-49D0-8885-EA885C822AA8}" type="pres">
      <dgm:prSet presAssocID="{5A968334-DE05-4998-BA01-2ECA3F5BC4E9}" presName="parentText" presStyleLbl="node1" presStyleIdx="6" presStyleCnt="11">
        <dgm:presLayoutVars>
          <dgm:chMax val="0"/>
          <dgm:bulletEnabled val="1"/>
        </dgm:presLayoutVars>
      </dgm:prSet>
      <dgm:spPr/>
      <dgm:t>
        <a:bodyPr/>
        <a:lstStyle/>
        <a:p>
          <a:endParaRPr lang="en-US"/>
        </a:p>
      </dgm:t>
    </dgm:pt>
    <dgm:pt modelId="{E98B63D1-64A9-4A37-8835-C25B309EDAC0}" type="pres">
      <dgm:prSet presAssocID="{0AD002CA-66CD-4639-AE78-0A9E0747D0C1}" presName="spacer" presStyleCnt="0"/>
      <dgm:spPr/>
      <dgm:t>
        <a:bodyPr/>
        <a:lstStyle/>
        <a:p>
          <a:endParaRPr lang="en-US"/>
        </a:p>
      </dgm:t>
    </dgm:pt>
    <dgm:pt modelId="{FE49D2C7-6FE4-4AE6-AECD-4CADEB1F5D5C}" type="pres">
      <dgm:prSet presAssocID="{AA8D723C-1BD4-454B-88BB-09E743BD1703}" presName="parentText" presStyleLbl="node1" presStyleIdx="7" presStyleCnt="11">
        <dgm:presLayoutVars>
          <dgm:chMax val="0"/>
          <dgm:bulletEnabled val="1"/>
        </dgm:presLayoutVars>
      </dgm:prSet>
      <dgm:spPr/>
      <dgm:t>
        <a:bodyPr/>
        <a:lstStyle/>
        <a:p>
          <a:endParaRPr lang="en-US"/>
        </a:p>
      </dgm:t>
    </dgm:pt>
    <dgm:pt modelId="{BA0F67ED-348B-4BFD-85DA-D6A3928FE2A6}" type="pres">
      <dgm:prSet presAssocID="{E9BF5D6D-AEA8-4031-886B-58ED645A9983}" presName="spacer" presStyleCnt="0"/>
      <dgm:spPr/>
      <dgm:t>
        <a:bodyPr/>
        <a:lstStyle/>
        <a:p>
          <a:endParaRPr lang="en-US"/>
        </a:p>
      </dgm:t>
    </dgm:pt>
    <dgm:pt modelId="{D7C4EB10-4C75-4406-AE75-050D511B818A}" type="pres">
      <dgm:prSet presAssocID="{A8059FF7-4CCE-4258-B975-962C653312EF}" presName="parentText" presStyleLbl="node1" presStyleIdx="8" presStyleCnt="11">
        <dgm:presLayoutVars>
          <dgm:chMax val="0"/>
          <dgm:bulletEnabled val="1"/>
        </dgm:presLayoutVars>
      </dgm:prSet>
      <dgm:spPr/>
      <dgm:t>
        <a:bodyPr/>
        <a:lstStyle/>
        <a:p>
          <a:endParaRPr lang="en-US"/>
        </a:p>
      </dgm:t>
    </dgm:pt>
    <dgm:pt modelId="{E9988163-2F95-4BAF-B93D-381FFB1D69E5}" type="pres">
      <dgm:prSet presAssocID="{BC37AD8B-4F58-474F-80F6-1C6F39871A45}" presName="spacer" presStyleCnt="0"/>
      <dgm:spPr/>
      <dgm:t>
        <a:bodyPr/>
        <a:lstStyle/>
        <a:p>
          <a:endParaRPr lang="en-US"/>
        </a:p>
      </dgm:t>
    </dgm:pt>
    <dgm:pt modelId="{9FCB4DD0-6146-42E2-8540-DF921B3A1954}" type="pres">
      <dgm:prSet presAssocID="{2BA2F0CB-1202-4B48-AFE1-D071910715F7}" presName="parentText" presStyleLbl="node1" presStyleIdx="9" presStyleCnt="11">
        <dgm:presLayoutVars>
          <dgm:chMax val="0"/>
          <dgm:bulletEnabled val="1"/>
        </dgm:presLayoutVars>
      </dgm:prSet>
      <dgm:spPr/>
      <dgm:t>
        <a:bodyPr/>
        <a:lstStyle/>
        <a:p>
          <a:endParaRPr lang="en-US"/>
        </a:p>
      </dgm:t>
    </dgm:pt>
    <dgm:pt modelId="{5A441096-A4F1-45F7-B027-FE80E659D52E}" type="pres">
      <dgm:prSet presAssocID="{ADC5AA1F-A187-4BBF-A180-D3391C0625C1}" presName="spacer" presStyleCnt="0"/>
      <dgm:spPr/>
      <dgm:t>
        <a:bodyPr/>
        <a:lstStyle/>
        <a:p>
          <a:endParaRPr lang="en-US"/>
        </a:p>
      </dgm:t>
    </dgm:pt>
    <dgm:pt modelId="{F2B1DF84-4B3B-48A7-8B2E-923FF9D5B673}" type="pres">
      <dgm:prSet presAssocID="{1E547440-21FB-4E1F-9E63-22F773812586}" presName="parentText" presStyleLbl="node1" presStyleIdx="10" presStyleCnt="11">
        <dgm:presLayoutVars>
          <dgm:chMax val="0"/>
          <dgm:bulletEnabled val="1"/>
        </dgm:presLayoutVars>
      </dgm:prSet>
      <dgm:spPr/>
      <dgm:t>
        <a:bodyPr/>
        <a:lstStyle/>
        <a:p>
          <a:endParaRPr lang="en-US"/>
        </a:p>
      </dgm:t>
    </dgm:pt>
  </dgm:ptLst>
  <dgm:cxnLst>
    <dgm:cxn modelId="{F6C5A6E2-A392-4E71-9B23-4067F51D31EA}" type="presOf" srcId="{8E16FDA4-2952-4C78-8EB8-16F455D2573A}" destId="{DD9A8FC4-C731-4812-8019-2FC22719E311}" srcOrd="0" destOrd="0" presId="urn:microsoft.com/office/officeart/2005/8/layout/vList2"/>
    <dgm:cxn modelId="{607AECB2-A146-447B-9137-BD1238554C96}" type="presOf" srcId="{AA8D723C-1BD4-454B-88BB-09E743BD1703}" destId="{FE49D2C7-6FE4-4AE6-AECD-4CADEB1F5D5C}" srcOrd="0" destOrd="0" presId="urn:microsoft.com/office/officeart/2005/8/layout/vList2"/>
    <dgm:cxn modelId="{40C04A83-7FE2-43D4-95E8-57AE7D1A883D}" srcId="{116A735D-8434-40DC-A88A-0C35BBDDB664}" destId="{A8059FF7-4CCE-4258-B975-962C653312EF}" srcOrd="8" destOrd="0" parTransId="{738FA99A-2DA1-40F5-B4FC-7CD2F1B90529}" sibTransId="{BC37AD8B-4F58-474F-80F6-1C6F39871A45}"/>
    <dgm:cxn modelId="{5C1BE4C1-DAB2-4685-8DFB-FDCDB14D0056}" type="presOf" srcId="{A8059FF7-4CCE-4258-B975-962C653312EF}" destId="{D7C4EB10-4C75-4406-AE75-050D511B818A}" srcOrd="0" destOrd="0" presId="urn:microsoft.com/office/officeart/2005/8/layout/vList2"/>
    <dgm:cxn modelId="{FD521F9C-76FB-4F09-A7EB-7FCD46496EA5}" srcId="{116A735D-8434-40DC-A88A-0C35BBDDB664}" destId="{2BA2F0CB-1202-4B48-AFE1-D071910715F7}" srcOrd="9" destOrd="0" parTransId="{7FB94FFD-CE2F-4602-912C-690DEE1A6415}" sibTransId="{ADC5AA1F-A187-4BBF-A180-D3391C0625C1}"/>
    <dgm:cxn modelId="{35E25657-B484-4B15-B5A5-02FEAAA4CB36}" srcId="{116A735D-8434-40DC-A88A-0C35BBDDB664}" destId="{E9907B08-BFE0-4280-98FD-A8797D1CEC3C}" srcOrd="0" destOrd="0" parTransId="{5D9D5B20-1C54-4068-AF23-B57248D6C4C8}" sibTransId="{414F4E86-F7FB-454E-9129-9AB12E653B7B}"/>
    <dgm:cxn modelId="{CAAA030A-1818-480E-83DF-E62FAB3B558B}" srcId="{116A735D-8434-40DC-A88A-0C35BBDDB664}" destId="{3E64E4C4-C91F-4BD2-98E2-702E5BF1DF5C}" srcOrd="1" destOrd="0" parTransId="{BFE54627-84DE-4EF8-8E4E-BA05E31175DD}" sibTransId="{2B677E74-C0D5-4587-ADF1-ED8E69DBA106}"/>
    <dgm:cxn modelId="{9E2DF5C9-312D-4173-AB6A-5B026228F091}" srcId="{116A735D-8434-40DC-A88A-0C35BBDDB664}" destId="{AA8D723C-1BD4-454B-88BB-09E743BD1703}" srcOrd="7" destOrd="0" parTransId="{E2016C1C-A8F9-4D71-A0CF-121F7F2140D7}" sibTransId="{E9BF5D6D-AEA8-4031-886B-58ED645A9983}"/>
    <dgm:cxn modelId="{99B332EE-CB43-4F25-8401-2E03703961D8}" type="presOf" srcId="{82FE02E0-6265-4734-A90D-171624BC6479}" destId="{D6B715B8-02BA-4DF8-BC01-E42AB9125EC0}" srcOrd="0" destOrd="0" presId="urn:microsoft.com/office/officeart/2005/8/layout/vList2"/>
    <dgm:cxn modelId="{2D8F029D-D821-4686-911C-0B6D703F82F9}" type="presOf" srcId="{1E547440-21FB-4E1F-9E63-22F773812586}" destId="{F2B1DF84-4B3B-48A7-8B2E-923FF9D5B673}" srcOrd="0" destOrd="0" presId="urn:microsoft.com/office/officeart/2005/8/layout/vList2"/>
    <dgm:cxn modelId="{A5778A89-B57E-458A-9F0A-6E7BC11E303F}" type="presOf" srcId="{116A735D-8434-40DC-A88A-0C35BBDDB664}" destId="{B4F46828-3226-413F-B427-83B8ADA041C1}" srcOrd="0" destOrd="0" presId="urn:microsoft.com/office/officeart/2005/8/layout/vList2"/>
    <dgm:cxn modelId="{431ACFE2-FEA4-4BD9-B892-00AC46B7304D}" type="presOf" srcId="{3E64E4C4-C91F-4BD2-98E2-702E5BF1DF5C}" destId="{6E3A937F-5862-4D7A-BAE9-A8C930E43814}" srcOrd="0" destOrd="0" presId="urn:microsoft.com/office/officeart/2005/8/layout/vList2"/>
    <dgm:cxn modelId="{1695EDBD-56F2-4FF7-863A-4E19BAC62710}" srcId="{116A735D-8434-40DC-A88A-0C35BBDDB664}" destId="{1E547440-21FB-4E1F-9E63-22F773812586}" srcOrd="10" destOrd="0" parTransId="{857BFB23-0098-4899-B8C3-E55675237C11}" sibTransId="{160BACA4-E816-4D85-8FBF-A8DED418C4AF}"/>
    <dgm:cxn modelId="{4E0EEEDD-B159-43D3-9825-FD82C98A559F}" srcId="{116A735D-8434-40DC-A88A-0C35BBDDB664}" destId="{5A0974D3-4962-41B3-9233-4FC8387E2BFD}" srcOrd="4" destOrd="0" parTransId="{66B47078-49FC-488D-B4C1-1652FF3A00A5}" sibTransId="{4B5B630D-A58B-400D-B49C-432B92A3AAC7}"/>
    <dgm:cxn modelId="{5892DE50-C983-4F36-892D-8F746447F2C9}" srcId="{116A735D-8434-40DC-A88A-0C35BBDDB664}" destId="{8E16FDA4-2952-4C78-8EB8-16F455D2573A}" srcOrd="2" destOrd="0" parTransId="{DDBC0B75-C7E2-4BCE-B5F7-6591B8612C75}" sibTransId="{B8557602-66A8-45AF-BFF1-3FA86A7CE79A}"/>
    <dgm:cxn modelId="{2DBA455F-63EA-4C21-B2F2-1ACF0165135F}" srcId="{116A735D-8434-40DC-A88A-0C35BBDDB664}" destId="{E79D662E-8B27-4C27-8DFF-56FB36615FF8}" srcOrd="3" destOrd="0" parTransId="{539E100E-5489-42E8-AF36-BBB39C12DD13}" sibTransId="{986A5FDC-7B6E-435B-AD2B-02603D9AB77A}"/>
    <dgm:cxn modelId="{9AADFF0F-C566-404A-A327-B0EB749ADB38}" type="presOf" srcId="{2BA2F0CB-1202-4B48-AFE1-D071910715F7}" destId="{9FCB4DD0-6146-42E2-8540-DF921B3A1954}" srcOrd="0" destOrd="0" presId="urn:microsoft.com/office/officeart/2005/8/layout/vList2"/>
    <dgm:cxn modelId="{081DDD52-B9B0-4BB6-9625-8BEF3AF02F56}" srcId="{116A735D-8434-40DC-A88A-0C35BBDDB664}" destId="{5A968334-DE05-4998-BA01-2ECA3F5BC4E9}" srcOrd="6" destOrd="0" parTransId="{70CF8B68-F8CD-49DA-96E7-6102D4693502}" sibTransId="{0AD002CA-66CD-4639-AE78-0A9E0747D0C1}"/>
    <dgm:cxn modelId="{D5250B6E-2618-45FC-8D32-F1B19C48836F}" type="presOf" srcId="{5A968334-DE05-4998-BA01-2ECA3F5BC4E9}" destId="{AC41FDEA-FF41-49D0-8885-EA885C822AA8}" srcOrd="0" destOrd="0" presId="urn:microsoft.com/office/officeart/2005/8/layout/vList2"/>
    <dgm:cxn modelId="{6ED81BAE-6D72-4D6D-B8E3-FD10B29E1A53}" type="presOf" srcId="{E79D662E-8B27-4C27-8DFF-56FB36615FF8}" destId="{922E9D74-C89A-41A4-9AE8-314BA9B39FAC}" srcOrd="0" destOrd="0" presId="urn:microsoft.com/office/officeart/2005/8/layout/vList2"/>
    <dgm:cxn modelId="{8F3C2121-803C-453A-83B7-658E373B71E0}" type="presOf" srcId="{5A0974D3-4962-41B3-9233-4FC8387E2BFD}" destId="{EE04BAC8-69D5-4BE8-AF76-98F6D5A59ED1}" srcOrd="0" destOrd="0" presId="urn:microsoft.com/office/officeart/2005/8/layout/vList2"/>
    <dgm:cxn modelId="{56E17D63-C4DF-4F2A-8824-5C52ACE57E09}" srcId="{116A735D-8434-40DC-A88A-0C35BBDDB664}" destId="{82FE02E0-6265-4734-A90D-171624BC6479}" srcOrd="5" destOrd="0" parTransId="{F6801B50-74AA-4929-8BAD-169B047BAC0F}" sibTransId="{41E3355F-9D02-4DFE-8C80-31DFDD31E814}"/>
    <dgm:cxn modelId="{6D7D3FF9-D2C5-423C-BCEF-E3CDAF23D553}" type="presOf" srcId="{E9907B08-BFE0-4280-98FD-A8797D1CEC3C}" destId="{F40FEFF6-5FE5-4D43-9903-949FD42BC466}" srcOrd="0" destOrd="0" presId="urn:microsoft.com/office/officeart/2005/8/layout/vList2"/>
    <dgm:cxn modelId="{32591C0E-A2B9-4119-8E39-E3441CD02ABF}" type="presParOf" srcId="{B4F46828-3226-413F-B427-83B8ADA041C1}" destId="{F40FEFF6-5FE5-4D43-9903-949FD42BC466}" srcOrd="0" destOrd="0" presId="urn:microsoft.com/office/officeart/2005/8/layout/vList2"/>
    <dgm:cxn modelId="{BD8253F5-E1C3-49B5-A0DA-0091201A4EEF}" type="presParOf" srcId="{B4F46828-3226-413F-B427-83B8ADA041C1}" destId="{DFF3FC44-0CF8-45F1-AA1A-461970FB792A}" srcOrd="1" destOrd="0" presId="urn:microsoft.com/office/officeart/2005/8/layout/vList2"/>
    <dgm:cxn modelId="{896FC85D-094F-48C3-9BD6-C893D9B8E259}" type="presParOf" srcId="{B4F46828-3226-413F-B427-83B8ADA041C1}" destId="{6E3A937F-5862-4D7A-BAE9-A8C930E43814}" srcOrd="2" destOrd="0" presId="urn:microsoft.com/office/officeart/2005/8/layout/vList2"/>
    <dgm:cxn modelId="{15D81151-CE7C-4166-9CE2-91D7271AA7B4}" type="presParOf" srcId="{B4F46828-3226-413F-B427-83B8ADA041C1}" destId="{08A0AE95-24BF-41DE-A727-F37E50CC95E2}" srcOrd="3" destOrd="0" presId="urn:microsoft.com/office/officeart/2005/8/layout/vList2"/>
    <dgm:cxn modelId="{21F907C4-6BBC-49BB-A7E1-4E0580B4DE71}" type="presParOf" srcId="{B4F46828-3226-413F-B427-83B8ADA041C1}" destId="{DD9A8FC4-C731-4812-8019-2FC22719E311}" srcOrd="4" destOrd="0" presId="urn:microsoft.com/office/officeart/2005/8/layout/vList2"/>
    <dgm:cxn modelId="{47EAD5F2-CB07-4786-B617-7C25E97907ED}" type="presParOf" srcId="{B4F46828-3226-413F-B427-83B8ADA041C1}" destId="{7105984F-9CCD-4E19-B972-F91A676E6042}" srcOrd="5" destOrd="0" presId="urn:microsoft.com/office/officeart/2005/8/layout/vList2"/>
    <dgm:cxn modelId="{50659E35-6E04-4FFE-B484-E9F8E0098D41}" type="presParOf" srcId="{B4F46828-3226-413F-B427-83B8ADA041C1}" destId="{922E9D74-C89A-41A4-9AE8-314BA9B39FAC}" srcOrd="6" destOrd="0" presId="urn:microsoft.com/office/officeart/2005/8/layout/vList2"/>
    <dgm:cxn modelId="{C596C82B-BC66-4B16-957C-7294CC7B8F48}" type="presParOf" srcId="{B4F46828-3226-413F-B427-83B8ADA041C1}" destId="{4A40C53B-36A6-43D6-94DD-BCAD8F25FB19}" srcOrd="7" destOrd="0" presId="urn:microsoft.com/office/officeart/2005/8/layout/vList2"/>
    <dgm:cxn modelId="{449D5DE2-6AB4-4FFE-B7EE-45150172369E}" type="presParOf" srcId="{B4F46828-3226-413F-B427-83B8ADA041C1}" destId="{EE04BAC8-69D5-4BE8-AF76-98F6D5A59ED1}" srcOrd="8" destOrd="0" presId="urn:microsoft.com/office/officeart/2005/8/layout/vList2"/>
    <dgm:cxn modelId="{F503FC4D-A658-47B6-884E-CAAFB3799A87}" type="presParOf" srcId="{B4F46828-3226-413F-B427-83B8ADA041C1}" destId="{DECEA40A-5C4C-46E5-AD00-40A0989F7D91}" srcOrd="9" destOrd="0" presId="urn:microsoft.com/office/officeart/2005/8/layout/vList2"/>
    <dgm:cxn modelId="{FC318365-9EAE-44B6-84EF-2BFDDDB36605}" type="presParOf" srcId="{B4F46828-3226-413F-B427-83B8ADA041C1}" destId="{D6B715B8-02BA-4DF8-BC01-E42AB9125EC0}" srcOrd="10" destOrd="0" presId="urn:microsoft.com/office/officeart/2005/8/layout/vList2"/>
    <dgm:cxn modelId="{49ED1D6B-204F-4BFE-A235-1DB3E68AC46B}" type="presParOf" srcId="{B4F46828-3226-413F-B427-83B8ADA041C1}" destId="{B1342D41-26C1-48A3-82FC-799A3E8BAEF0}" srcOrd="11" destOrd="0" presId="urn:microsoft.com/office/officeart/2005/8/layout/vList2"/>
    <dgm:cxn modelId="{F95871ED-4A5A-488D-B421-604AA9A95CE4}" type="presParOf" srcId="{B4F46828-3226-413F-B427-83B8ADA041C1}" destId="{AC41FDEA-FF41-49D0-8885-EA885C822AA8}" srcOrd="12" destOrd="0" presId="urn:microsoft.com/office/officeart/2005/8/layout/vList2"/>
    <dgm:cxn modelId="{938242EE-4AAE-4EEF-8ACE-BFFE5C4887B3}" type="presParOf" srcId="{B4F46828-3226-413F-B427-83B8ADA041C1}" destId="{E98B63D1-64A9-4A37-8835-C25B309EDAC0}" srcOrd="13" destOrd="0" presId="urn:microsoft.com/office/officeart/2005/8/layout/vList2"/>
    <dgm:cxn modelId="{2FEBFB09-E6D6-4908-A454-64FD712B29A3}" type="presParOf" srcId="{B4F46828-3226-413F-B427-83B8ADA041C1}" destId="{FE49D2C7-6FE4-4AE6-AECD-4CADEB1F5D5C}" srcOrd="14" destOrd="0" presId="urn:microsoft.com/office/officeart/2005/8/layout/vList2"/>
    <dgm:cxn modelId="{F9B982D8-E145-4E85-818F-5178DC39FC18}" type="presParOf" srcId="{B4F46828-3226-413F-B427-83B8ADA041C1}" destId="{BA0F67ED-348B-4BFD-85DA-D6A3928FE2A6}" srcOrd="15" destOrd="0" presId="urn:microsoft.com/office/officeart/2005/8/layout/vList2"/>
    <dgm:cxn modelId="{49C08458-5796-4042-A7AC-758809F70A83}" type="presParOf" srcId="{B4F46828-3226-413F-B427-83B8ADA041C1}" destId="{D7C4EB10-4C75-4406-AE75-050D511B818A}" srcOrd="16" destOrd="0" presId="urn:microsoft.com/office/officeart/2005/8/layout/vList2"/>
    <dgm:cxn modelId="{C752F7F3-4C4E-437E-897D-DBEA94722BFA}" type="presParOf" srcId="{B4F46828-3226-413F-B427-83B8ADA041C1}" destId="{E9988163-2F95-4BAF-B93D-381FFB1D69E5}" srcOrd="17" destOrd="0" presId="urn:microsoft.com/office/officeart/2005/8/layout/vList2"/>
    <dgm:cxn modelId="{5BD287D4-E330-4B59-B0C3-E496727385C0}" type="presParOf" srcId="{B4F46828-3226-413F-B427-83B8ADA041C1}" destId="{9FCB4DD0-6146-42E2-8540-DF921B3A1954}" srcOrd="18" destOrd="0" presId="urn:microsoft.com/office/officeart/2005/8/layout/vList2"/>
    <dgm:cxn modelId="{3E7934A8-668C-45C0-B2C4-295ECCA59874}" type="presParOf" srcId="{B4F46828-3226-413F-B427-83B8ADA041C1}" destId="{5A441096-A4F1-45F7-B027-FE80E659D52E}" srcOrd="19" destOrd="0" presId="urn:microsoft.com/office/officeart/2005/8/layout/vList2"/>
    <dgm:cxn modelId="{F396ABC8-7CE1-4E8D-A9C2-6DFF3DEA1C4E}" type="presParOf" srcId="{B4F46828-3226-413F-B427-83B8ADA041C1}" destId="{F2B1DF84-4B3B-48A7-8B2E-923FF9D5B673}" srcOrd="2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B24F804-DBCE-6E4E-8360-4B8DF0349C3F}" type="doc">
      <dgm:prSet loTypeId="urn:microsoft.com/office/officeart/2005/8/layout/hChevron3" loCatId="" qsTypeId="urn:microsoft.com/office/officeart/2005/8/quickstyle/simple4" qsCatId="simple" csTypeId="urn:microsoft.com/office/officeart/2005/8/colors/colorful4" csCatId="colorful" phldr="1"/>
      <dgm:spPr/>
    </dgm:pt>
    <dgm:pt modelId="{07833F14-44DF-864B-B8F1-B13481EAFD96}">
      <dgm:prSet phldrT="[Text]"/>
      <dgm:spPr/>
      <dgm:t>
        <a:bodyPr/>
        <a:lstStyle/>
        <a:p>
          <a:r>
            <a:rPr lang="en-US" dirty="0" smtClean="0"/>
            <a:t>Raw materials</a:t>
          </a:r>
        </a:p>
      </dgm:t>
    </dgm:pt>
    <dgm:pt modelId="{CC8178EC-33D2-3146-B8DE-685B21CF887B}" type="parTrans" cxnId="{C86A882D-1CFB-9842-8BC8-267C9AAEBC46}">
      <dgm:prSet/>
      <dgm:spPr/>
      <dgm:t>
        <a:bodyPr/>
        <a:lstStyle/>
        <a:p>
          <a:endParaRPr lang="en-US"/>
        </a:p>
      </dgm:t>
    </dgm:pt>
    <dgm:pt modelId="{7C0F6BD6-777B-D94C-8776-A346DDB90197}" type="sibTrans" cxnId="{C86A882D-1CFB-9842-8BC8-267C9AAEBC46}">
      <dgm:prSet/>
      <dgm:spPr/>
      <dgm:t>
        <a:bodyPr/>
        <a:lstStyle/>
        <a:p>
          <a:endParaRPr lang="en-US"/>
        </a:p>
      </dgm:t>
    </dgm:pt>
    <dgm:pt modelId="{AA37D3FB-480A-1F48-A5C9-C2134A6978B0}">
      <dgm:prSet phldrT="[Text]"/>
      <dgm:spPr/>
      <dgm:t>
        <a:bodyPr/>
        <a:lstStyle/>
        <a:p>
          <a:r>
            <a:rPr lang="en-US" dirty="0" smtClean="0"/>
            <a:t>Suppliers</a:t>
          </a:r>
          <a:endParaRPr lang="en-US" dirty="0"/>
        </a:p>
      </dgm:t>
    </dgm:pt>
    <dgm:pt modelId="{DE735805-D876-6D4B-85D6-7E827C3BE277}" type="parTrans" cxnId="{47FB4755-0E41-1B4A-801F-12185369FA7E}">
      <dgm:prSet/>
      <dgm:spPr/>
      <dgm:t>
        <a:bodyPr/>
        <a:lstStyle/>
        <a:p>
          <a:endParaRPr lang="en-US"/>
        </a:p>
      </dgm:t>
    </dgm:pt>
    <dgm:pt modelId="{41D7040E-11D0-024C-86FE-E7275933BAFC}" type="sibTrans" cxnId="{47FB4755-0E41-1B4A-801F-12185369FA7E}">
      <dgm:prSet/>
      <dgm:spPr/>
      <dgm:t>
        <a:bodyPr/>
        <a:lstStyle/>
        <a:p>
          <a:endParaRPr lang="en-US"/>
        </a:p>
      </dgm:t>
    </dgm:pt>
    <dgm:pt modelId="{9FDC9766-5389-2D4B-B443-04C6BE5ED020}">
      <dgm:prSet phldrT="[Text]"/>
      <dgm:spPr/>
      <dgm:t>
        <a:bodyPr/>
        <a:lstStyle/>
        <a:p>
          <a:r>
            <a:rPr lang="en-US" dirty="0" smtClean="0"/>
            <a:t>Inbound Logistics</a:t>
          </a:r>
          <a:endParaRPr lang="en-US" dirty="0"/>
        </a:p>
      </dgm:t>
    </dgm:pt>
    <dgm:pt modelId="{67E0CC9D-314A-2748-96A4-10B4EE97E825}" type="parTrans" cxnId="{952B4885-84D6-3343-A51C-DE1C1BD9EEC1}">
      <dgm:prSet/>
      <dgm:spPr/>
      <dgm:t>
        <a:bodyPr/>
        <a:lstStyle/>
        <a:p>
          <a:endParaRPr lang="en-US"/>
        </a:p>
      </dgm:t>
    </dgm:pt>
    <dgm:pt modelId="{58412517-80D7-F640-A53F-B77307F47B12}" type="sibTrans" cxnId="{952B4885-84D6-3343-A51C-DE1C1BD9EEC1}">
      <dgm:prSet/>
      <dgm:spPr/>
      <dgm:t>
        <a:bodyPr/>
        <a:lstStyle/>
        <a:p>
          <a:endParaRPr lang="en-US"/>
        </a:p>
      </dgm:t>
    </dgm:pt>
    <dgm:pt modelId="{572418C1-752D-5B48-B170-2C34DB281188}">
      <dgm:prSet/>
      <dgm:spPr/>
      <dgm:t>
        <a:bodyPr/>
        <a:lstStyle/>
        <a:p>
          <a:r>
            <a:rPr lang="en-US" dirty="0" smtClean="0"/>
            <a:t>Company Operations</a:t>
          </a:r>
          <a:endParaRPr lang="en-US" dirty="0"/>
        </a:p>
      </dgm:t>
    </dgm:pt>
    <dgm:pt modelId="{774C0841-D2DB-D144-A117-DDCE7D8EC487}" type="parTrans" cxnId="{1755B733-45F7-6548-941E-9529DD80698F}">
      <dgm:prSet/>
      <dgm:spPr/>
    </dgm:pt>
    <dgm:pt modelId="{1445D9C4-5930-AD47-B765-272FF3FC549F}" type="sibTrans" cxnId="{1755B733-45F7-6548-941E-9529DD80698F}">
      <dgm:prSet/>
      <dgm:spPr/>
    </dgm:pt>
    <dgm:pt modelId="{C3643736-C563-D04D-93E8-FA32FDFD281D}">
      <dgm:prSet/>
      <dgm:spPr/>
      <dgm:t>
        <a:bodyPr/>
        <a:lstStyle/>
        <a:p>
          <a:r>
            <a:rPr lang="en-US" dirty="0" smtClean="0"/>
            <a:t>Distribution</a:t>
          </a:r>
          <a:endParaRPr lang="en-US" dirty="0"/>
        </a:p>
      </dgm:t>
    </dgm:pt>
    <dgm:pt modelId="{D12A9FA3-E5D6-C740-9D63-174C8593F0E1}" type="parTrans" cxnId="{11A7423F-799B-B541-941F-9B808C22DF42}">
      <dgm:prSet/>
      <dgm:spPr/>
    </dgm:pt>
    <dgm:pt modelId="{08306E08-9A06-CB43-A751-8F35D45D250C}" type="sibTrans" cxnId="{11A7423F-799B-B541-941F-9B808C22DF42}">
      <dgm:prSet/>
      <dgm:spPr/>
    </dgm:pt>
    <dgm:pt modelId="{4B30EB0C-DF16-EE41-82AE-9372966CB173}">
      <dgm:prSet/>
      <dgm:spPr/>
      <dgm:t>
        <a:bodyPr/>
        <a:lstStyle/>
        <a:p>
          <a:r>
            <a:rPr lang="en-US" dirty="0" smtClean="0"/>
            <a:t>Product Use</a:t>
          </a:r>
          <a:endParaRPr lang="en-US" dirty="0"/>
        </a:p>
      </dgm:t>
    </dgm:pt>
    <dgm:pt modelId="{E63F2371-4E25-C545-A8E0-07731AAAF3C5}" type="parTrans" cxnId="{4C7651C0-0110-AB4E-93EC-32FCEF43DC7D}">
      <dgm:prSet/>
      <dgm:spPr/>
    </dgm:pt>
    <dgm:pt modelId="{D0332E14-F37F-164E-88E8-6A370FE0B7E8}" type="sibTrans" cxnId="{4C7651C0-0110-AB4E-93EC-32FCEF43DC7D}">
      <dgm:prSet/>
      <dgm:spPr/>
    </dgm:pt>
    <dgm:pt modelId="{178DFBC4-1955-2B42-9317-BB524ECBB836}">
      <dgm:prSet/>
      <dgm:spPr/>
      <dgm:t>
        <a:bodyPr/>
        <a:lstStyle/>
        <a:p>
          <a:r>
            <a:rPr lang="en-US" dirty="0" smtClean="0"/>
            <a:t>Product End of Life</a:t>
          </a:r>
          <a:endParaRPr lang="en-US" dirty="0"/>
        </a:p>
      </dgm:t>
    </dgm:pt>
    <dgm:pt modelId="{6AD61A78-C2AF-4C40-A113-9A4937174F7E}" type="parTrans" cxnId="{CBEE81DC-6EE7-6742-B204-1C80F30FF745}">
      <dgm:prSet/>
      <dgm:spPr/>
    </dgm:pt>
    <dgm:pt modelId="{A808C5EA-CAA6-AC49-97CF-F7D7A9E1142A}" type="sibTrans" cxnId="{CBEE81DC-6EE7-6742-B204-1C80F30FF745}">
      <dgm:prSet/>
      <dgm:spPr/>
    </dgm:pt>
    <dgm:pt modelId="{626DD18A-9F9A-0846-B008-4AA78E2042C6}" type="pres">
      <dgm:prSet presAssocID="{3B24F804-DBCE-6E4E-8360-4B8DF0349C3F}" presName="Name0" presStyleCnt="0">
        <dgm:presLayoutVars>
          <dgm:dir/>
          <dgm:resizeHandles val="exact"/>
        </dgm:presLayoutVars>
      </dgm:prSet>
      <dgm:spPr/>
    </dgm:pt>
    <dgm:pt modelId="{24B37D3F-23C7-4446-88E9-3D8E45642984}" type="pres">
      <dgm:prSet presAssocID="{07833F14-44DF-864B-B8F1-B13481EAFD96}" presName="parTxOnly" presStyleLbl="node1" presStyleIdx="0" presStyleCnt="7">
        <dgm:presLayoutVars>
          <dgm:bulletEnabled val="1"/>
        </dgm:presLayoutVars>
      </dgm:prSet>
      <dgm:spPr/>
      <dgm:t>
        <a:bodyPr/>
        <a:lstStyle/>
        <a:p>
          <a:endParaRPr lang="en-US"/>
        </a:p>
      </dgm:t>
    </dgm:pt>
    <dgm:pt modelId="{8E6D00F5-2A8E-6F4F-A68A-D66E993399B5}" type="pres">
      <dgm:prSet presAssocID="{7C0F6BD6-777B-D94C-8776-A346DDB90197}" presName="parSpace" presStyleCnt="0"/>
      <dgm:spPr/>
    </dgm:pt>
    <dgm:pt modelId="{ACBD91A8-2EBA-BE49-B630-EE3BCF088798}" type="pres">
      <dgm:prSet presAssocID="{AA37D3FB-480A-1F48-A5C9-C2134A6978B0}" presName="parTxOnly" presStyleLbl="node1" presStyleIdx="1" presStyleCnt="7">
        <dgm:presLayoutVars>
          <dgm:bulletEnabled val="1"/>
        </dgm:presLayoutVars>
      </dgm:prSet>
      <dgm:spPr/>
      <dgm:t>
        <a:bodyPr/>
        <a:lstStyle/>
        <a:p>
          <a:endParaRPr lang="en-US"/>
        </a:p>
      </dgm:t>
    </dgm:pt>
    <dgm:pt modelId="{FAABDBDC-051C-6E45-88DB-490E4446FB0F}" type="pres">
      <dgm:prSet presAssocID="{41D7040E-11D0-024C-86FE-E7275933BAFC}" presName="parSpace" presStyleCnt="0"/>
      <dgm:spPr/>
    </dgm:pt>
    <dgm:pt modelId="{7262B04F-3895-414D-AA6F-1FC04D64A3C5}" type="pres">
      <dgm:prSet presAssocID="{9FDC9766-5389-2D4B-B443-04C6BE5ED020}" presName="parTxOnly" presStyleLbl="node1" presStyleIdx="2" presStyleCnt="7">
        <dgm:presLayoutVars>
          <dgm:bulletEnabled val="1"/>
        </dgm:presLayoutVars>
      </dgm:prSet>
      <dgm:spPr/>
      <dgm:t>
        <a:bodyPr/>
        <a:lstStyle/>
        <a:p>
          <a:endParaRPr lang="en-US"/>
        </a:p>
      </dgm:t>
    </dgm:pt>
    <dgm:pt modelId="{25C9DFD4-B337-6A4F-8034-4F30B9326A5B}" type="pres">
      <dgm:prSet presAssocID="{58412517-80D7-F640-A53F-B77307F47B12}" presName="parSpace" presStyleCnt="0"/>
      <dgm:spPr/>
    </dgm:pt>
    <dgm:pt modelId="{83A1ACB6-1C35-A448-BBAA-93BB12DAA819}" type="pres">
      <dgm:prSet presAssocID="{572418C1-752D-5B48-B170-2C34DB281188}" presName="parTxOnly" presStyleLbl="node1" presStyleIdx="3" presStyleCnt="7">
        <dgm:presLayoutVars>
          <dgm:bulletEnabled val="1"/>
        </dgm:presLayoutVars>
      </dgm:prSet>
      <dgm:spPr/>
      <dgm:t>
        <a:bodyPr/>
        <a:lstStyle/>
        <a:p>
          <a:endParaRPr lang="en-US"/>
        </a:p>
      </dgm:t>
    </dgm:pt>
    <dgm:pt modelId="{9AAE310D-DB9B-D648-B741-9D47ABBF7FA8}" type="pres">
      <dgm:prSet presAssocID="{1445D9C4-5930-AD47-B765-272FF3FC549F}" presName="parSpace" presStyleCnt="0"/>
      <dgm:spPr/>
    </dgm:pt>
    <dgm:pt modelId="{09A75DF0-FD41-5443-86A3-44B3FDDD6695}" type="pres">
      <dgm:prSet presAssocID="{C3643736-C563-D04D-93E8-FA32FDFD281D}" presName="parTxOnly" presStyleLbl="node1" presStyleIdx="4" presStyleCnt="7">
        <dgm:presLayoutVars>
          <dgm:bulletEnabled val="1"/>
        </dgm:presLayoutVars>
      </dgm:prSet>
      <dgm:spPr/>
      <dgm:t>
        <a:bodyPr/>
        <a:lstStyle/>
        <a:p>
          <a:endParaRPr lang="en-US"/>
        </a:p>
      </dgm:t>
    </dgm:pt>
    <dgm:pt modelId="{E649B34C-6473-F04B-87CD-B0BB2EFB6FD3}" type="pres">
      <dgm:prSet presAssocID="{08306E08-9A06-CB43-A751-8F35D45D250C}" presName="parSpace" presStyleCnt="0"/>
      <dgm:spPr/>
    </dgm:pt>
    <dgm:pt modelId="{D13B4C5D-E770-AE41-BAE5-E44F0D3E41AE}" type="pres">
      <dgm:prSet presAssocID="{4B30EB0C-DF16-EE41-82AE-9372966CB173}" presName="parTxOnly" presStyleLbl="node1" presStyleIdx="5" presStyleCnt="7">
        <dgm:presLayoutVars>
          <dgm:bulletEnabled val="1"/>
        </dgm:presLayoutVars>
      </dgm:prSet>
      <dgm:spPr/>
      <dgm:t>
        <a:bodyPr/>
        <a:lstStyle/>
        <a:p>
          <a:endParaRPr lang="en-US"/>
        </a:p>
      </dgm:t>
    </dgm:pt>
    <dgm:pt modelId="{523A9891-6986-764E-A271-964C1E3928CE}" type="pres">
      <dgm:prSet presAssocID="{D0332E14-F37F-164E-88E8-6A370FE0B7E8}" presName="parSpace" presStyleCnt="0"/>
      <dgm:spPr/>
    </dgm:pt>
    <dgm:pt modelId="{678B60E5-95A1-FA40-B0CD-CFE6A61B2455}" type="pres">
      <dgm:prSet presAssocID="{178DFBC4-1955-2B42-9317-BB524ECBB836}" presName="parTxOnly" presStyleLbl="node1" presStyleIdx="6" presStyleCnt="7">
        <dgm:presLayoutVars>
          <dgm:bulletEnabled val="1"/>
        </dgm:presLayoutVars>
      </dgm:prSet>
      <dgm:spPr/>
      <dgm:t>
        <a:bodyPr/>
        <a:lstStyle/>
        <a:p>
          <a:endParaRPr lang="en-US"/>
        </a:p>
      </dgm:t>
    </dgm:pt>
  </dgm:ptLst>
  <dgm:cxnLst>
    <dgm:cxn modelId="{952B4885-84D6-3343-A51C-DE1C1BD9EEC1}" srcId="{3B24F804-DBCE-6E4E-8360-4B8DF0349C3F}" destId="{9FDC9766-5389-2D4B-B443-04C6BE5ED020}" srcOrd="2" destOrd="0" parTransId="{67E0CC9D-314A-2748-96A4-10B4EE97E825}" sibTransId="{58412517-80D7-F640-A53F-B77307F47B12}"/>
    <dgm:cxn modelId="{63C8D246-CC90-4AFC-92F7-3028179880FF}" type="presOf" srcId="{9FDC9766-5389-2D4B-B443-04C6BE5ED020}" destId="{7262B04F-3895-414D-AA6F-1FC04D64A3C5}" srcOrd="0" destOrd="0" presId="urn:microsoft.com/office/officeart/2005/8/layout/hChevron3"/>
    <dgm:cxn modelId="{A04670C6-63DC-4E22-9307-519315B7BA58}" type="presOf" srcId="{AA37D3FB-480A-1F48-A5C9-C2134A6978B0}" destId="{ACBD91A8-2EBA-BE49-B630-EE3BCF088798}" srcOrd="0" destOrd="0" presId="urn:microsoft.com/office/officeart/2005/8/layout/hChevron3"/>
    <dgm:cxn modelId="{1372A9AC-A34E-46C9-A057-E6DB94879D5B}" type="presOf" srcId="{3B24F804-DBCE-6E4E-8360-4B8DF0349C3F}" destId="{626DD18A-9F9A-0846-B008-4AA78E2042C6}" srcOrd="0" destOrd="0" presId="urn:microsoft.com/office/officeart/2005/8/layout/hChevron3"/>
    <dgm:cxn modelId="{1755B733-45F7-6548-941E-9529DD80698F}" srcId="{3B24F804-DBCE-6E4E-8360-4B8DF0349C3F}" destId="{572418C1-752D-5B48-B170-2C34DB281188}" srcOrd="3" destOrd="0" parTransId="{774C0841-D2DB-D144-A117-DDCE7D8EC487}" sibTransId="{1445D9C4-5930-AD47-B765-272FF3FC549F}"/>
    <dgm:cxn modelId="{2523BA1A-6DB8-4957-888A-691901233443}" type="presOf" srcId="{07833F14-44DF-864B-B8F1-B13481EAFD96}" destId="{24B37D3F-23C7-4446-88E9-3D8E45642984}" srcOrd="0" destOrd="0" presId="urn:microsoft.com/office/officeart/2005/8/layout/hChevron3"/>
    <dgm:cxn modelId="{C86A882D-1CFB-9842-8BC8-267C9AAEBC46}" srcId="{3B24F804-DBCE-6E4E-8360-4B8DF0349C3F}" destId="{07833F14-44DF-864B-B8F1-B13481EAFD96}" srcOrd="0" destOrd="0" parTransId="{CC8178EC-33D2-3146-B8DE-685B21CF887B}" sibTransId="{7C0F6BD6-777B-D94C-8776-A346DDB90197}"/>
    <dgm:cxn modelId="{F62F396B-C9CE-48FC-890D-4F408B6859F0}" type="presOf" srcId="{572418C1-752D-5B48-B170-2C34DB281188}" destId="{83A1ACB6-1C35-A448-BBAA-93BB12DAA819}" srcOrd="0" destOrd="0" presId="urn:microsoft.com/office/officeart/2005/8/layout/hChevron3"/>
    <dgm:cxn modelId="{CBEE81DC-6EE7-6742-B204-1C80F30FF745}" srcId="{3B24F804-DBCE-6E4E-8360-4B8DF0349C3F}" destId="{178DFBC4-1955-2B42-9317-BB524ECBB836}" srcOrd="6" destOrd="0" parTransId="{6AD61A78-C2AF-4C40-A113-9A4937174F7E}" sibTransId="{A808C5EA-CAA6-AC49-97CF-F7D7A9E1142A}"/>
    <dgm:cxn modelId="{4C7651C0-0110-AB4E-93EC-32FCEF43DC7D}" srcId="{3B24F804-DBCE-6E4E-8360-4B8DF0349C3F}" destId="{4B30EB0C-DF16-EE41-82AE-9372966CB173}" srcOrd="5" destOrd="0" parTransId="{E63F2371-4E25-C545-A8E0-07731AAAF3C5}" sibTransId="{D0332E14-F37F-164E-88E8-6A370FE0B7E8}"/>
    <dgm:cxn modelId="{1B7DA676-39B3-4352-9992-8AD0FC971110}" type="presOf" srcId="{4B30EB0C-DF16-EE41-82AE-9372966CB173}" destId="{D13B4C5D-E770-AE41-BAE5-E44F0D3E41AE}" srcOrd="0" destOrd="0" presId="urn:microsoft.com/office/officeart/2005/8/layout/hChevron3"/>
    <dgm:cxn modelId="{82580D38-2C51-4EC7-B00E-16982D94F1F1}" type="presOf" srcId="{C3643736-C563-D04D-93E8-FA32FDFD281D}" destId="{09A75DF0-FD41-5443-86A3-44B3FDDD6695}" srcOrd="0" destOrd="0" presId="urn:microsoft.com/office/officeart/2005/8/layout/hChevron3"/>
    <dgm:cxn modelId="{11A7423F-799B-B541-941F-9B808C22DF42}" srcId="{3B24F804-DBCE-6E4E-8360-4B8DF0349C3F}" destId="{C3643736-C563-D04D-93E8-FA32FDFD281D}" srcOrd="4" destOrd="0" parTransId="{D12A9FA3-E5D6-C740-9D63-174C8593F0E1}" sibTransId="{08306E08-9A06-CB43-A751-8F35D45D250C}"/>
    <dgm:cxn modelId="{47FB4755-0E41-1B4A-801F-12185369FA7E}" srcId="{3B24F804-DBCE-6E4E-8360-4B8DF0349C3F}" destId="{AA37D3FB-480A-1F48-A5C9-C2134A6978B0}" srcOrd="1" destOrd="0" parTransId="{DE735805-D876-6D4B-85D6-7E827C3BE277}" sibTransId="{41D7040E-11D0-024C-86FE-E7275933BAFC}"/>
    <dgm:cxn modelId="{0D27393A-326F-44F9-BF48-B23E82828C29}" type="presOf" srcId="{178DFBC4-1955-2B42-9317-BB524ECBB836}" destId="{678B60E5-95A1-FA40-B0CD-CFE6A61B2455}" srcOrd="0" destOrd="0" presId="urn:microsoft.com/office/officeart/2005/8/layout/hChevron3"/>
    <dgm:cxn modelId="{A45A9B9B-2E8E-4E78-BA44-751130953798}" type="presParOf" srcId="{626DD18A-9F9A-0846-B008-4AA78E2042C6}" destId="{24B37D3F-23C7-4446-88E9-3D8E45642984}" srcOrd="0" destOrd="0" presId="urn:microsoft.com/office/officeart/2005/8/layout/hChevron3"/>
    <dgm:cxn modelId="{EEFAACB9-EBAF-4787-8900-25BBA9755327}" type="presParOf" srcId="{626DD18A-9F9A-0846-B008-4AA78E2042C6}" destId="{8E6D00F5-2A8E-6F4F-A68A-D66E993399B5}" srcOrd="1" destOrd="0" presId="urn:microsoft.com/office/officeart/2005/8/layout/hChevron3"/>
    <dgm:cxn modelId="{440644FC-0171-4802-B21A-93813416D0C0}" type="presParOf" srcId="{626DD18A-9F9A-0846-B008-4AA78E2042C6}" destId="{ACBD91A8-2EBA-BE49-B630-EE3BCF088798}" srcOrd="2" destOrd="0" presId="urn:microsoft.com/office/officeart/2005/8/layout/hChevron3"/>
    <dgm:cxn modelId="{7115718B-24EA-4331-BDD5-FB40962F7E88}" type="presParOf" srcId="{626DD18A-9F9A-0846-B008-4AA78E2042C6}" destId="{FAABDBDC-051C-6E45-88DB-490E4446FB0F}" srcOrd="3" destOrd="0" presId="urn:microsoft.com/office/officeart/2005/8/layout/hChevron3"/>
    <dgm:cxn modelId="{88053A2F-FE4B-4546-8CC5-AF171734694F}" type="presParOf" srcId="{626DD18A-9F9A-0846-B008-4AA78E2042C6}" destId="{7262B04F-3895-414D-AA6F-1FC04D64A3C5}" srcOrd="4" destOrd="0" presId="urn:microsoft.com/office/officeart/2005/8/layout/hChevron3"/>
    <dgm:cxn modelId="{12B59AA2-E87C-4DFE-80A3-AE90B5E71746}" type="presParOf" srcId="{626DD18A-9F9A-0846-B008-4AA78E2042C6}" destId="{25C9DFD4-B337-6A4F-8034-4F30B9326A5B}" srcOrd="5" destOrd="0" presId="urn:microsoft.com/office/officeart/2005/8/layout/hChevron3"/>
    <dgm:cxn modelId="{9E950A97-2E6D-48CD-ACBC-87A746D82845}" type="presParOf" srcId="{626DD18A-9F9A-0846-B008-4AA78E2042C6}" destId="{83A1ACB6-1C35-A448-BBAA-93BB12DAA819}" srcOrd="6" destOrd="0" presId="urn:microsoft.com/office/officeart/2005/8/layout/hChevron3"/>
    <dgm:cxn modelId="{5AC6C8AB-E668-4ADE-A338-B70C807C0148}" type="presParOf" srcId="{626DD18A-9F9A-0846-B008-4AA78E2042C6}" destId="{9AAE310D-DB9B-D648-B741-9D47ABBF7FA8}" srcOrd="7" destOrd="0" presId="urn:microsoft.com/office/officeart/2005/8/layout/hChevron3"/>
    <dgm:cxn modelId="{58D6FF19-2A83-41F7-910E-96D1D99FB702}" type="presParOf" srcId="{626DD18A-9F9A-0846-B008-4AA78E2042C6}" destId="{09A75DF0-FD41-5443-86A3-44B3FDDD6695}" srcOrd="8" destOrd="0" presId="urn:microsoft.com/office/officeart/2005/8/layout/hChevron3"/>
    <dgm:cxn modelId="{CEDDE44D-324E-4B16-96CF-FEF09CB6A0B7}" type="presParOf" srcId="{626DD18A-9F9A-0846-B008-4AA78E2042C6}" destId="{E649B34C-6473-F04B-87CD-B0BB2EFB6FD3}" srcOrd="9" destOrd="0" presId="urn:microsoft.com/office/officeart/2005/8/layout/hChevron3"/>
    <dgm:cxn modelId="{C7FC0035-5D14-4648-9B31-25E017E617AD}" type="presParOf" srcId="{626DD18A-9F9A-0846-B008-4AA78E2042C6}" destId="{D13B4C5D-E770-AE41-BAE5-E44F0D3E41AE}" srcOrd="10" destOrd="0" presId="urn:microsoft.com/office/officeart/2005/8/layout/hChevron3"/>
    <dgm:cxn modelId="{4007B59A-5CAB-4008-9604-681D2D7A9293}" type="presParOf" srcId="{626DD18A-9F9A-0846-B008-4AA78E2042C6}" destId="{523A9891-6986-764E-A271-964C1E3928CE}" srcOrd="11" destOrd="0" presId="urn:microsoft.com/office/officeart/2005/8/layout/hChevron3"/>
    <dgm:cxn modelId="{BA2878F5-E5BF-4F06-BC63-907C4C831B19}" type="presParOf" srcId="{626DD18A-9F9A-0846-B008-4AA78E2042C6}" destId="{678B60E5-95A1-FA40-B0CD-CFE6A61B2455}" srcOrd="12"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EA7C43F-52D0-A64B-9902-B4AEBBD0B532}" type="doc">
      <dgm:prSet loTypeId="urn:microsoft.com/office/officeart/2005/8/layout/lProcess2" loCatId="" qsTypeId="urn:microsoft.com/office/officeart/2005/8/quickstyle/simple4" qsCatId="simple" csTypeId="urn:microsoft.com/office/officeart/2005/8/colors/colorful1#6" csCatId="colorful" phldr="1"/>
      <dgm:spPr/>
      <dgm:t>
        <a:bodyPr/>
        <a:lstStyle/>
        <a:p>
          <a:endParaRPr lang="en-US"/>
        </a:p>
      </dgm:t>
    </dgm:pt>
    <dgm:pt modelId="{FCD8988D-BDA8-5B4D-8430-3033905A17CC}">
      <dgm:prSet phldrT="[Text]"/>
      <dgm:spPr>
        <a:solidFill>
          <a:schemeClr val="tx2">
            <a:lumMod val="40000"/>
            <a:lumOff val="60000"/>
          </a:schemeClr>
        </a:solidFill>
      </dgm:spPr>
      <dgm:t>
        <a:bodyPr/>
        <a:lstStyle/>
        <a:p>
          <a:r>
            <a:rPr lang="en-US" dirty="0" smtClean="0"/>
            <a:t>Inputs</a:t>
          </a:r>
          <a:endParaRPr lang="en-US" dirty="0"/>
        </a:p>
      </dgm:t>
    </dgm:pt>
    <dgm:pt modelId="{16A46999-4BAA-024C-AA20-33BA0CD2CD8B}" type="parTrans" cxnId="{6AA18671-8EC2-9B4B-AD3D-748E771208E4}">
      <dgm:prSet/>
      <dgm:spPr/>
      <dgm:t>
        <a:bodyPr/>
        <a:lstStyle/>
        <a:p>
          <a:endParaRPr lang="en-US"/>
        </a:p>
      </dgm:t>
    </dgm:pt>
    <dgm:pt modelId="{12411A11-E869-794B-AC33-0BA6C6FB5284}" type="sibTrans" cxnId="{6AA18671-8EC2-9B4B-AD3D-748E771208E4}">
      <dgm:prSet/>
      <dgm:spPr/>
      <dgm:t>
        <a:bodyPr/>
        <a:lstStyle/>
        <a:p>
          <a:endParaRPr lang="en-US"/>
        </a:p>
      </dgm:t>
    </dgm:pt>
    <dgm:pt modelId="{6DF7A61C-ADE6-8D40-ACD3-A353A21DED77}">
      <dgm:prSet phldrT="[Text]"/>
      <dgm:spPr/>
      <dgm:t>
        <a:bodyPr/>
        <a:lstStyle/>
        <a:p>
          <a:r>
            <a:rPr lang="en-US" dirty="0" smtClean="0"/>
            <a:t>What Resources will be used that</a:t>
          </a:r>
          <a:r>
            <a:rPr lang="en-US" baseline="0" dirty="0" smtClean="0"/>
            <a:t> could affect an SDG?</a:t>
          </a:r>
          <a:endParaRPr lang="en-US" dirty="0"/>
        </a:p>
      </dgm:t>
    </dgm:pt>
    <dgm:pt modelId="{EBA18B3B-3757-C945-A632-D47937DCD1F3}" type="parTrans" cxnId="{F24C3019-4CC6-574B-A2C0-29A6DA8512D2}">
      <dgm:prSet/>
      <dgm:spPr/>
      <dgm:t>
        <a:bodyPr/>
        <a:lstStyle/>
        <a:p>
          <a:endParaRPr lang="en-US"/>
        </a:p>
      </dgm:t>
    </dgm:pt>
    <dgm:pt modelId="{59B0C038-7419-0D49-9D68-8A274F43D3DF}" type="sibTrans" cxnId="{F24C3019-4CC6-574B-A2C0-29A6DA8512D2}">
      <dgm:prSet/>
      <dgm:spPr/>
      <dgm:t>
        <a:bodyPr/>
        <a:lstStyle/>
        <a:p>
          <a:endParaRPr lang="en-US"/>
        </a:p>
      </dgm:t>
    </dgm:pt>
    <dgm:pt modelId="{6EBADF29-B169-A44C-A114-51327ECC2428}">
      <dgm:prSet phldrT="[Text]"/>
      <dgm:spPr>
        <a:solidFill>
          <a:schemeClr val="tx2">
            <a:lumMod val="40000"/>
            <a:lumOff val="60000"/>
          </a:schemeClr>
        </a:solidFill>
      </dgm:spPr>
      <dgm:t>
        <a:bodyPr/>
        <a:lstStyle/>
        <a:p>
          <a:r>
            <a:rPr lang="en-US" dirty="0" smtClean="0"/>
            <a:t>Activities</a:t>
          </a:r>
          <a:endParaRPr lang="en-US" dirty="0"/>
        </a:p>
      </dgm:t>
    </dgm:pt>
    <dgm:pt modelId="{9FBDBA80-69D7-1F45-AFB2-CDE91F2C2323}" type="parTrans" cxnId="{DEFA613F-BBA2-E14A-842B-01BEAEFA2B30}">
      <dgm:prSet/>
      <dgm:spPr/>
      <dgm:t>
        <a:bodyPr/>
        <a:lstStyle/>
        <a:p>
          <a:endParaRPr lang="en-US"/>
        </a:p>
      </dgm:t>
    </dgm:pt>
    <dgm:pt modelId="{780AF808-CC47-1C43-BBC8-7A3868014797}" type="sibTrans" cxnId="{DEFA613F-BBA2-E14A-842B-01BEAEFA2B30}">
      <dgm:prSet/>
      <dgm:spPr/>
      <dgm:t>
        <a:bodyPr/>
        <a:lstStyle/>
        <a:p>
          <a:endParaRPr lang="en-US"/>
        </a:p>
      </dgm:t>
    </dgm:pt>
    <dgm:pt modelId="{5BCB128D-A22A-0A40-A6DE-0790FC867179}">
      <dgm:prSet phldrT="[Text]"/>
      <dgm:spPr/>
      <dgm:t>
        <a:bodyPr/>
        <a:lstStyle/>
        <a:p>
          <a:r>
            <a:rPr lang="en-US" dirty="0" smtClean="0"/>
            <a:t>What</a:t>
          </a:r>
          <a:r>
            <a:rPr lang="en-US" baseline="0" dirty="0" smtClean="0"/>
            <a:t> project activities </a:t>
          </a:r>
          <a:br>
            <a:rPr lang="en-US" baseline="0" dirty="0" smtClean="0"/>
          </a:br>
          <a:r>
            <a:rPr lang="en-US" baseline="0" dirty="0" smtClean="0"/>
            <a:t>will be undertaken?</a:t>
          </a:r>
          <a:endParaRPr lang="en-US" dirty="0"/>
        </a:p>
      </dgm:t>
    </dgm:pt>
    <dgm:pt modelId="{F4783DC3-ACA3-1D40-98D7-648D6344E973}" type="parTrans" cxnId="{08A7D102-4668-3E4C-AEAC-3498C4B3894E}">
      <dgm:prSet/>
      <dgm:spPr/>
      <dgm:t>
        <a:bodyPr/>
        <a:lstStyle/>
        <a:p>
          <a:endParaRPr lang="en-US"/>
        </a:p>
      </dgm:t>
    </dgm:pt>
    <dgm:pt modelId="{5626C4A1-4DF4-D048-B898-8B699ABE45AB}" type="sibTrans" cxnId="{08A7D102-4668-3E4C-AEAC-3498C4B3894E}">
      <dgm:prSet/>
      <dgm:spPr/>
      <dgm:t>
        <a:bodyPr/>
        <a:lstStyle/>
        <a:p>
          <a:endParaRPr lang="en-US"/>
        </a:p>
      </dgm:t>
    </dgm:pt>
    <dgm:pt modelId="{DF57C98E-AAB1-0340-872B-433676E48B5B}">
      <dgm:prSet phldrT="[Text]"/>
      <dgm:spPr>
        <a:solidFill>
          <a:schemeClr val="tx2">
            <a:lumMod val="40000"/>
            <a:lumOff val="60000"/>
          </a:schemeClr>
        </a:solidFill>
      </dgm:spPr>
      <dgm:t>
        <a:bodyPr/>
        <a:lstStyle/>
        <a:p>
          <a:r>
            <a:rPr lang="en-US" dirty="0" smtClean="0"/>
            <a:t>Outputs</a:t>
          </a:r>
          <a:endParaRPr lang="en-US" dirty="0"/>
        </a:p>
      </dgm:t>
    </dgm:pt>
    <dgm:pt modelId="{E4118CA8-189F-FD40-BD32-341D4BD706FF}" type="parTrans" cxnId="{B166B059-490C-A84B-8CBF-0DA719F60DDD}">
      <dgm:prSet/>
      <dgm:spPr/>
      <dgm:t>
        <a:bodyPr/>
        <a:lstStyle/>
        <a:p>
          <a:endParaRPr lang="en-US"/>
        </a:p>
      </dgm:t>
    </dgm:pt>
    <dgm:pt modelId="{E9A22328-D24A-984C-97EB-DDB50F731A06}" type="sibTrans" cxnId="{B166B059-490C-A84B-8CBF-0DA719F60DDD}">
      <dgm:prSet/>
      <dgm:spPr/>
      <dgm:t>
        <a:bodyPr/>
        <a:lstStyle/>
        <a:p>
          <a:endParaRPr lang="en-US"/>
        </a:p>
      </dgm:t>
    </dgm:pt>
    <dgm:pt modelId="{C5E5779F-3CB8-5F4F-A248-0120C7122194}">
      <dgm:prSet phldrT="[Text]"/>
      <dgm:spPr/>
      <dgm:t>
        <a:bodyPr/>
        <a:lstStyle/>
        <a:p>
          <a:r>
            <a:rPr lang="en-US" dirty="0" smtClean="0"/>
            <a:t>What is created?</a:t>
          </a:r>
          <a:endParaRPr lang="en-US" dirty="0"/>
        </a:p>
      </dgm:t>
    </dgm:pt>
    <dgm:pt modelId="{DDF30865-79EB-DF4F-B49E-4B66A6641A1C}" type="parTrans" cxnId="{1D680757-D63C-B746-80D5-3FE5494B17FA}">
      <dgm:prSet/>
      <dgm:spPr/>
      <dgm:t>
        <a:bodyPr/>
        <a:lstStyle/>
        <a:p>
          <a:endParaRPr lang="en-US"/>
        </a:p>
      </dgm:t>
    </dgm:pt>
    <dgm:pt modelId="{DB2E2CDF-B4CD-0949-86FF-75F50114D2FD}" type="sibTrans" cxnId="{1D680757-D63C-B746-80D5-3FE5494B17FA}">
      <dgm:prSet/>
      <dgm:spPr/>
      <dgm:t>
        <a:bodyPr/>
        <a:lstStyle/>
        <a:p>
          <a:endParaRPr lang="en-US"/>
        </a:p>
      </dgm:t>
    </dgm:pt>
    <dgm:pt modelId="{591A966F-18F0-F34E-8C1C-CC34F7BBBA39}">
      <dgm:prSet/>
      <dgm:spPr>
        <a:solidFill>
          <a:schemeClr val="tx2">
            <a:lumMod val="40000"/>
            <a:lumOff val="60000"/>
          </a:schemeClr>
        </a:solidFill>
      </dgm:spPr>
      <dgm:t>
        <a:bodyPr/>
        <a:lstStyle/>
        <a:p>
          <a:r>
            <a:rPr lang="en-US" dirty="0" smtClean="0"/>
            <a:t>Outcomes</a:t>
          </a:r>
          <a:endParaRPr lang="en-US" dirty="0"/>
        </a:p>
      </dgm:t>
    </dgm:pt>
    <dgm:pt modelId="{F7566E8A-A25E-EF4A-BF17-C1B349AE9168}" type="parTrans" cxnId="{7C0CCA20-A981-F14D-98FD-731EB57D28A3}">
      <dgm:prSet/>
      <dgm:spPr/>
      <dgm:t>
        <a:bodyPr/>
        <a:lstStyle/>
        <a:p>
          <a:endParaRPr lang="en-US"/>
        </a:p>
      </dgm:t>
    </dgm:pt>
    <dgm:pt modelId="{9075F0D2-547E-3149-BF7C-96961AFA5A9D}" type="sibTrans" cxnId="{7C0CCA20-A981-F14D-98FD-731EB57D28A3}">
      <dgm:prSet/>
      <dgm:spPr/>
      <dgm:t>
        <a:bodyPr/>
        <a:lstStyle/>
        <a:p>
          <a:endParaRPr lang="en-US"/>
        </a:p>
      </dgm:t>
    </dgm:pt>
    <dgm:pt modelId="{CFFA21D5-E8B9-AD44-9A19-A33B3510EE7E}">
      <dgm:prSet/>
      <dgm:spPr>
        <a:solidFill>
          <a:schemeClr val="tx2">
            <a:lumMod val="40000"/>
            <a:lumOff val="60000"/>
          </a:schemeClr>
        </a:solidFill>
      </dgm:spPr>
      <dgm:t>
        <a:bodyPr/>
        <a:lstStyle/>
        <a:p>
          <a:r>
            <a:rPr lang="en-US" dirty="0" smtClean="0"/>
            <a:t>Impacts</a:t>
          </a:r>
          <a:endParaRPr lang="en-US" dirty="0"/>
        </a:p>
      </dgm:t>
    </dgm:pt>
    <dgm:pt modelId="{01F9B066-9FC6-4D4F-85FE-BF1B488B83B4}" type="parTrans" cxnId="{3CC1F8BA-CC22-DF44-AE09-9CC35CA4CDEB}">
      <dgm:prSet/>
      <dgm:spPr/>
      <dgm:t>
        <a:bodyPr/>
        <a:lstStyle/>
        <a:p>
          <a:endParaRPr lang="en-US"/>
        </a:p>
      </dgm:t>
    </dgm:pt>
    <dgm:pt modelId="{CFF96A47-2A4C-4746-8304-FF7CC7A4DFE5}" type="sibTrans" cxnId="{3CC1F8BA-CC22-DF44-AE09-9CC35CA4CDEB}">
      <dgm:prSet/>
      <dgm:spPr/>
      <dgm:t>
        <a:bodyPr/>
        <a:lstStyle/>
        <a:p>
          <a:endParaRPr lang="en-US"/>
        </a:p>
      </dgm:t>
    </dgm:pt>
    <dgm:pt modelId="{4D0C89ED-D6AD-BC4F-8A0E-0C7FCA3D5D58}">
      <dgm:prSet/>
      <dgm:spPr/>
      <dgm:t>
        <a:bodyPr/>
        <a:lstStyle/>
        <a:p>
          <a:r>
            <a:rPr lang="en-US" dirty="0" smtClean="0"/>
            <a:t>What does the change initiative do?</a:t>
          </a:r>
          <a:endParaRPr lang="en-US" dirty="0"/>
        </a:p>
      </dgm:t>
    </dgm:pt>
    <dgm:pt modelId="{F1D3ABE8-C5CD-6A49-83D1-6611825521B1}" type="parTrans" cxnId="{5B5A9F14-69C9-4A45-B4B3-2F94B0E179A1}">
      <dgm:prSet/>
      <dgm:spPr/>
      <dgm:t>
        <a:bodyPr/>
        <a:lstStyle/>
        <a:p>
          <a:endParaRPr lang="en-US"/>
        </a:p>
      </dgm:t>
    </dgm:pt>
    <dgm:pt modelId="{81C4E6BC-0784-3F48-AA37-8DB745BCC002}" type="sibTrans" cxnId="{5B5A9F14-69C9-4A45-B4B3-2F94B0E179A1}">
      <dgm:prSet/>
      <dgm:spPr/>
      <dgm:t>
        <a:bodyPr/>
        <a:lstStyle/>
        <a:p>
          <a:endParaRPr lang="en-US"/>
        </a:p>
      </dgm:t>
    </dgm:pt>
    <dgm:pt modelId="{069264FC-7A23-474E-96A9-AF1FC3A6F965}">
      <dgm:prSet/>
      <dgm:spPr/>
      <dgm:t>
        <a:bodyPr/>
        <a:lstStyle/>
        <a:p>
          <a:r>
            <a:rPr lang="en-US" dirty="0" smtClean="0"/>
            <a:t>What</a:t>
          </a:r>
          <a:r>
            <a:rPr lang="en-US" baseline="0" dirty="0" smtClean="0"/>
            <a:t> are the changes that occur as a result?</a:t>
          </a:r>
          <a:endParaRPr lang="en-US" dirty="0"/>
        </a:p>
      </dgm:t>
    </dgm:pt>
    <dgm:pt modelId="{82BF180E-151F-8C47-8732-175B640F93F8}" type="parTrans" cxnId="{67992271-3F15-4A4A-9311-7C31F8AFA200}">
      <dgm:prSet/>
      <dgm:spPr/>
      <dgm:t>
        <a:bodyPr/>
        <a:lstStyle/>
        <a:p>
          <a:endParaRPr lang="en-US"/>
        </a:p>
      </dgm:t>
    </dgm:pt>
    <dgm:pt modelId="{5EAB1478-DC8B-8D4B-8EED-2F41C83CA09B}" type="sibTrans" cxnId="{67992271-3F15-4A4A-9311-7C31F8AFA200}">
      <dgm:prSet/>
      <dgm:spPr/>
      <dgm:t>
        <a:bodyPr/>
        <a:lstStyle/>
        <a:p>
          <a:endParaRPr lang="en-US"/>
        </a:p>
      </dgm:t>
    </dgm:pt>
    <dgm:pt modelId="{FDF86949-7472-C14A-904A-DD2764618B8E}" type="pres">
      <dgm:prSet presAssocID="{7EA7C43F-52D0-A64B-9902-B4AEBBD0B532}" presName="theList" presStyleCnt="0">
        <dgm:presLayoutVars>
          <dgm:dir/>
          <dgm:animLvl val="lvl"/>
          <dgm:resizeHandles val="exact"/>
        </dgm:presLayoutVars>
      </dgm:prSet>
      <dgm:spPr/>
      <dgm:t>
        <a:bodyPr/>
        <a:lstStyle/>
        <a:p>
          <a:endParaRPr lang="en-US"/>
        </a:p>
      </dgm:t>
    </dgm:pt>
    <dgm:pt modelId="{A11DC687-6B7E-0C4E-AFC9-C43777D42249}" type="pres">
      <dgm:prSet presAssocID="{FCD8988D-BDA8-5B4D-8430-3033905A17CC}" presName="compNode" presStyleCnt="0"/>
      <dgm:spPr/>
    </dgm:pt>
    <dgm:pt modelId="{F22B5CB4-441D-4B45-A9D4-2484CD7CEE74}" type="pres">
      <dgm:prSet presAssocID="{FCD8988D-BDA8-5B4D-8430-3033905A17CC}" presName="aNode" presStyleLbl="bgShp" presStyleIdx="0" presStyleCnt="5"/>
      <dgm:spPr/>
      <dgm:t>
        <a:bodyPr/>
        <a:lstStyle/>
        <a:p>
          <a:endParaRPr lang="en-US"/>
        </a:p>
      </dgm:t>
    </dgm:pt>
    <dgm:pt modelId="{3C52C0FA-B2E2-0A4A-B5ED-BE10D7FB51B2}" type="pres">
      <dgm:prSet presAssocID="{FCD8988D-BDA8-5B4D-8430-3033905A17CC}" presName="textNode" presStyleLbl="bgShp" presStyleIdx="0" presStyleCnt="5"/>
      <dgm:spPr/>
      <dgm:t>
        <a:bodyPr/>
        <a:lstStyle/>
        <a:p>
          <a:endParaRPr lang="en-US"/>
        </a:p>
      </dgm:t>
    </dgm:pt>
    <dgm:pt modelId="{F863E289-9A2C-3C4E-AA64-6D65E5D62DC9}" type="pres">
      <dgm:prSet presAssocID="{FCD8988D-BDA8-5B4D-8430-3033905A17CC}" presName="compChildNode" presStyleCnt="0"/>
      <dgm:spPr/>
    </dgm:pt>
    <dgm:pt modelId="{D9EDD63A-3671-A34F-927D-92920A6FA507}" type="pres">
      <dgm:prSet presAssocID="{FCD8988D-BDA8-5B4D-8430-3033905A17CC}" presName="theInnerList" presStyleCnt="0"/>
      <dgm:spPr/>
    </dgm:pt>
    <dgm:pt modelId="{FC9C003B-C968-E643-B217-C2B42E3DC64A}" type="pres">
      <dgm:prSet presAssocID="{6DF7A61C-ADE6-8D40-ACD3-A353A21DED77}" presName="childNode" presStyleLbl="node1" presStyleIdx="0" presStyleCnt="5">
        <dgm:presLayoutVars>
          <dgm:bulletEnabled val="1"/>
        </dgm:presLayoutVars>
      </dgm:prSet>
      <dgm:spPr/>
      <dgm:t>
        <a:bodyPr/>
        <a:lstStyle/>
        <a:p>
          <a:endParaRPr lang="en-US"/>
        </a:p>
      </dgm:t>
    </dgm:pt>
    <dgm:pt modelId="{BA190B09-E5C7-E246-BEC3-E6E6C968AFE4}" type="pres">
      <dgm:prSet presAssocID="{FCD8988D-BDA8-5B4D-8430-3033905A17CC}" presName="aSpace" presStyleCnt="0"/>
      <dgm:spPr/>
    </dgm:pt>
    <dgm:pt modelId="{56FC12B3-4E2E-124D-B77C-7A48FCC269F1}" type="pres">
      <dgm:prSet presAssocID="{6EBADF29-B169-A44C-A114-51327ECC2428}" presName="compNode" presStyleCnt="0"/>
      <dgm:spPr/>
    </dgm:pt>
    <dgm:pt modelId="{6327A94C-A507-2C48-8048-EED95EF98F92}" type="pres">
      <dgm:prSet presAssocID="{6EBADF29-B169-A44C-A114-51327ECC2428}" presName="aNode" presStyleLbl="bgShp" presStyleIdx="1" presStyleCnt="5"/>
      <dgm:spPr/>
      <dgm:t>
        <a:bodyPr/>
        <a:lstStyle/>
        <a:p>
          <a:endParaRPr lang="en-US"/>
        </a:p>
      </dgm:t>
    </dgm:pt>
    <dgm:pt modelId="{79475328-5F2F-2343-93A5-A4FD900356F7}" type="pres">
      <dgm:prSet presAssocID="{6EBADF29-B169-A44C-A114-51327ECC2428}" presName="textNode" presStyleLbl="bgShp" presStyleIdx="1" presStyleCnt="5"/>
      <dgm:spPr/>
      <dgm:t>
        <a:bodyPr/>
        <a:lstStyle/>
        <a:p>
          <a:endParaRPr lang="en-US"/>
        </a:p>
      </dgm:t>
    </dgm:pt>
    <dgm:pt modelId="{34DFFDE9-3C68-8F4D-9418-3CCD222F9D04}" type="pres">
      <dgm:prSet presAssocID="{6EBADF29-B169-A44C-A114-51327ECC2428}" presName="compChildNode" presStyleCnt="0"/>
      <dgm:spPr/>
    </dgm:pt>
    <dgm:pt modelId="{1BE8C7F1-6DE3-0F4A-878C-EB5E171E704D}" type="pres">
      <dgm:prSet presAssocID="{6EBADF29-B169-A44C-A114-51327ECC2428}" presName="theInnerList" presStyleCnt="0"/>
      <dgm:spPr/>
    </dgm:pt>
    <dgm:pt modelId="{70888D2C-EF48-3940-B54B-028B3DA48513}" type="pres">
      <dgm:prSet presAssocID="{5BCB128D-A22A-0A40-A6DE-0790FC867179}" presName="childNode" presStyleLbl="node1" presStyleIdx="1" presStyleCnt="5">
        <dgm:presLayoutVars>
          <dgm:bulletEnabled val="1"/>
        </dgm:presLayoutVars>
      </dgm:prSet>
      <dgm:spPr/>
      <dgm:t>
        <a:bodyPr/>
        <a:lstStyle/>
        <a:p>
          <a:endParaRPr lang="en-US"/>
        </a:p>
      </dgm:t>
    </dgm:pt>
    <dgm:pt modelId="{64EFB5F0-D1C5-A348-858E-AAB91DF1FC08}" type="pres">
      <dgm:prSet presAssocID="{6EBADF29-B169-A44C-A114-51327ECC2428}" presName="aSpace" presStyleCnt="0"/>
      <dgm:spPr/>
    </dgm:pt>
    <dgm:pt modelId="{21549D21-A179-A54F-9A5C-D60992F92B9A}" type="pres">
      <dgm:prSet presAssocID="{DF57C98E-AAB1-0340-872B-433676E48B5B}" presName="compNode" presStyleCnt="0"/>
      <dgm:spPr/>
    </dgm:pt>
    <dgm:pt modelId="{03285A6C-8DAB-EF48-A26D-CEF3EE22BB4F}" type="pres">
      <dgm:prSet presAssocID="{DF57C98E-AAB1-0340-872B-433676E48B5B}" presName="aNode" presStyleLbl="bgShp" presStyleIdx="2" presStyleCnt="5"/>
      <dgm:spPr/>
      <dgm:t>
        <a:bodyPr/>
        <a:lstStyle/>
        <a:p>
          <a:endParaRPr lang="en-US"/>
        </a:p>
      </dgm:t>
    </dgm:pt>
    <dgm:pt modelId="{66D92D18-B40E-BE49-BB09-897179F8CBB3}" type="pres">
      <dgm:prSet presAssocID="{DF57C98E-AAB1-0340-872B-433676E48B5B}" presName="textNode" presStyleLbl="bgShp" presStyleIdx="2" presStyleCnt="5"/>
      <dgm:spPr/>
      <dgm:t>
        <a:bodyPr/>
        <a:lstStyle/>
        <a:p>
          <a:endParaRPr lang="en-US"/>
        </a:p>
      </dgm:t>
    </dgm:pt>
    <dgm:pt modelId="{E8FC5FF8-8D81-364C-A305-59EF284F4EB3}" type="pres">
      <dgm:prSet presAssocID="{DF57C98E-AAB1-0340-872B-433676E48B5B}" presName="compChildNode" presStyleCnt="0"/>
      <dgm:spPr/>
    </dgm:pt>
    <dgm:pt modelId="{359E55E3-7445-6747-8CD8-13B7EBB202E3}" type="pres">
      <dgm:prSet presAssocID="{DF57C98E-AAB1-0340-872B-433676E48B5B}" presName="theInnerList" presStyleCnt="0"/>
      <dgm:spPr/>
    </dgm:pt>
    <dgm:pt modelId="{9E778B4A-984A-8F4F-BD5C-1893FD66A26A}" type="pres">
      <dgm:prSet presAssocID="{C5E5779F-3CB8-5F4F-A248-0120C7122194}" presName="childNode" presStyleLbl="node1" presStyleIdx="2" presStyleCnt="5">
        <dgm:presLayoutVars>
          <dgm:bulletEnabled val="1"/>
        </dgm:presLayoutVars>
      </dgm:prSet>
      <dgm:spPr/>
      <dgm:t>
        <a:bodyPr/>
        <a:lstStyle/>
        <a:p>
          <a:endParaRPr lang="en-US"/>
        </a:p>
      </dgm:t>
    </dgm:pt>
    <dgm:pt modelId="{BCF1B394-068E-1043-A62D-33D852A57149}" type="pres">
      <dgm:prSet presAssocID="{DF57C98E-AAB1-0340-872B-433676E48B5B}" presName="aSpace" presStyleCnt="0"/>
      <dgm:spPr/>
    </dgm:pt>
    <dgm:pt modelId="{FA8B2F0F-EF12-394E-9DE4-2F948773B621}" type="pres">
      <dgm:prSet presAssocID="{CFFA21D5-E8B9-AD44-9A19-A33B3510EE7E}" presName="compNode" presStyleCnt="0"/>
      <dgm:spPr/>
    </dgm:pt>
    <dgm:pt modelId="{25F36709-4F62-274C-A88A-0BD57F44E5F2}" type="pres">
      <dgm:prSet presAssocID="{CFFA21D5-E8B9-AD44-9A19-A33B3510EE7E}" presName="aNode" presStyleLbl="bgShp" presStyleIdx="3" presStyleCnt="5"/>
      <dgm:spPr/>
      <dgm:t>
        <a:bodyPr/>
        <a:lstStyle/>
        <a:p>
          <a:endParaRPr lang="en-US"/>
        </a:p>
      </dgm:t>
    </dgm:pt>
    <dgm:pt modelId="{F6D5FD45-3E25-C547-A9EA-3413B3F54FAC}" type="pres">
      <dgm:prSet presAssocID="{CFFA21D5-E8B9-AD44-9A19-A33B3510EE7E}" presName="textNode" presStyleLbl="bgShp" presStyleIdx="3" presStyleCnt="5"/>
      <dgm:spPr/>
      <dgm:t>
        <a:bodyPr/>
        <a:lstStyle/>
        <a:p>
          <a:endParaRPr lang="en-US"/>
        </a:p>
      </dgm:t>
    </dgm:pt>
    <dgm:pt modelId="{F6EE4603-9C04-A641-9187-A73D4CF68790}" type="pres">
      <dgm:prSet presAssocID="{CFFA21D5-E8B9-AD44-9A19-A33B3510EE7E}" presName="compChildNode" presStyleCnt="0"/>
      <dgm:spPr/>
    </dgm:pt>
    <dgm:pt modelId="{C39992FD-1764-064F-BCD0-CE5E9704DE14}" type="pres">
      <dgm:prSet presAssocID="{CFFA21D5-E8B9-AD44-9A19-A33B3510EE7E}" presName="theInnerList" presStyleCnt="0"/>
      <dgm:spPr/>
    </dgm:pt>
    <dgm:pt modelId="{44E763DC-671C-1F42-BEC2-DBA787936773}" type="pres">
      <dgm:prSet presAssocID="{4D0C89ED-D6AD-BC4F-8A0E-0C7FCA3D5D58}" presName="childNode" presStyleLbl="node1" presStyleIdx="3" presStyleCnt="5">
        <dgm:presLayoutVars>
          <dgm:bulletEnabled val="1"/>
        </dgm:presLayoutVars>
      </dgm:prSet>
      <dgm:spPr/>
      <dgm:t>
        <a:bodyPr/>
        <a:lstStyle/>
        <a:p>
          <a:endParaRPr lang="en-US"/>
        </a:p>
      </dgm:t>
    </dgm:pt>
    <dgm:pt modelId="{E0102880-CBE0-BD45-9D10-8E46F712C31B}" type="pres">
      <dgm:prSet presAssocID="{CFFA21D5-E8B9-AD44-9A19-A33B3510EE7E}" presName="aSpace" presStyleCnt="0"/>
      <dgm:spPr/>
    </dgm:pt>
    <dgm:pt modelId="{7E7E3B39-40BA-CD41-A616-F79C22CC55C5}" type="pres">
      <dgm:prSet presAssocID="{591A966F-18F0-F34E-8C1C-CC34F7BBBA39}" presName="compNode" presStyleCnt="0"/>
      <dgm:spPr/>
    </dgm:pt>
    <dgm:pt modelId="{3CCFF48E-FCE2-4A42-90F9-DDBC1711299B}" type="pres">
      <dgm:prSet presAssocID="{591A966F-18F0-F34E-8C1C-CC34F7BBBA39}" presName="aNode" presStyleLbl="bgShp" presStyleIdx="4" presStyleCnt="5"/>
      <dgm:spPr/>
      <dgm:t>
        <a:bodyPr/>
        <a:lstStyle/>
        <a:p>
          <a:endParaRPr lang="en-US"/>
        </a:p>
      </dgm:t>
    </dgm:pt>
    <dgm:pt modelId="{3C29CE9B-7801-4F46-873B-9A83B4892632}" type="pres">
      <dgm:prSet presAssocID="{591A966F-18F0-F34E-8C1C-CC34F7BBBA39}" presName="textNode" presStyleLbl="bgShp" presStyleIdx="4" presStyleCnt="5"/>
      <dgm:spPr/>
      <dgm:t>
        <a:bodyPr/>
        <a:lstStyle/>
        <a:p>
          <a:endParaRPr lang="en-US"/>
        </a:p>
      </dgm:t>
    </dgm:pt>
    <dgm:pt modelId="{1BA1E251-7E78-9341-B538-0B4355D5B5AE}" type="pres">
      <dgm:prSet presAssocID="{591A966F-18F0-F34E-8C1C-CC34F7BBBA39}" presName="compChildNode" presStyleCnt="0"/>
      <dgm:spPr/>
    </dgm:pt>
    <dgm:pt modelId="{D9759F18-8B34-EC47-AB9E-4849C204409A}" type="pres">
      <dgm:prSet presAssocID="{591A966F-18F0-F34E-8C1C-CC34F7BBBA39}" presName="theInnerList" presStyleCnt="0"/>
      <dgm:spPr/>
    </dgm:pt>
    <dgm:pt modelId="{4125F50E-5EEE-E447-A43E-7AFC9AF756F5}" type="pres">
      <dgm:prSet presAssocID="{069264FC-7A23-474E-96A9-AF1FC3A6F965}" presName="childNode" presStyleLbl="node1" presStyleIdx="4" presStyleCnt="5">
        <dgm:presLayoutVars>
          <dgm:bulletEnabled val="1"/>
        </dgm:presLayoutVars>
      </dgm:prSet>
      <dgm:spPr/>
      <dgm:t>
        <a:bodyPr/>
        <a:lstStyle/>
        <a:p>
          <a:endParaRPr lang="en-US"/>
        </a:p>
      </dgm:t>
    </dgm:pt>
  </dgm:ptLst>
  <dgm:cxnLst>
    <dgm:cxn modelId="{59C0F34C-8FD6-4084-AAB3-FD366E6424BC}" type="presOf" srcId="{CFFA21D5-E8B9-AD44-9A19-A33B3510EE7E}" destId="{25F36709-4F62-274C-A88A-0BD57F44E5F2}" srcOrd="0" destOrd="0" presId="urn:microsoft.com/office/officeart/2005/8/layout/lProcess2"/>
    <dgm:cxn modelId="{1D4573CC-498D-4938-92E6-416BBCAA9559}" type="presOf" srcId="{591A966F-18F0-F34E-8C1C-CC34F7BBBA39}" destId="{3C29CE9B-7801-4F46-873B-9A83B4892632}" srcOrd="1" destOrd="0" presId="urn:microsoft.com/office/officeart/2005/8/layout/lProcess2"/>
    <dgm:cxn modelId="{6AA18671-8EC2-9B4B-AD3D-748E771208E4}" srcId="{7EA7C43F-52D0-A64B-9902-B4AEBBD0B532}" destId="{FCD8988D-BDA8-5B4D-8430-3033905A17CC}" srcOrd="0" destOrd="0" parTransId="{16A46999-4BAA-024C-AA20-33BA0CD2CD8B}" sibTransId="{12411A11-E869-794B-AC33-0BA6C6FB5284}"/>
    <dgm:cxn modelId="{08A7D102-4668-3E4C-AEAC-3498C4B3894E}" srcId="{6EBADF29-B169-A44C-A114-51327ECC2428}" destId="{5BCB128D-A22A-0A40-A6DE-0790FC867179}" srcOrd="0" destOrd="0" parTransId="{F4783DC3-ACA3-1D40-98D7-648D6344E973}" sibTransId="{5626C4A1-4DF4-D048-B898-8B699ABE45AB}"/>
    <dgm:cxn modelId="{36DEC7E3-27EB-475B-82E6-B2C7F97CFB0C}" type="presOf" srcId="{CFFA21D5-E8B9-AD44-9A19-A33B3510EE7E}" destId="{F6D5FD45-3E25-C547-A9EA-3413B3F54FAC}" srcOrd="1" destOrd="0" presId="urn:microsoft.com/office/officeart/2005/8/layout/lProcess2"/>
    <dgm:cxn modelId="{F24C3019-4CC6-574B-A2C0-29A6DA8512D2}" srcId="{FCD8988D-BDA8-5B4D-8430-3033905A17CC}" destId="{6DF7A61C-ADE6-8D40-ACD3-A353A21DED77}" srcOrd="0" destOrd="0" parTransId="{EBA18B3B-3757-C945-A632-D47937DCD1F3}" sibTransId="{59B0C038-7419-0D49-9D68-8A274F43D3DF}"/>
    <dgm:cxn modelId="{62367360-B46C-4F66-A6B9-155272E49987}" type="presOf" srcId="{C5E5779F-3CB8-5F4F-A248-0120C7122194}" destId="{9E778B4A-984A-8F4F-BD5C-1893FD66A26A}" srcOrd="0" destOrd="0" presId="urn:microsoft.com/office/officeart/2005/8/layout/lProcess2"/>
    <dgm:cxn modelId="{6261C89F-1699-478E-B584-B0E79A73F655}" type="presOf" srcId="{FCD8988D-BDA8-5B4D-8430-3033905A17CC}" destId="{3C52C0FA-B2E2-0A4A-B5ED-BE10D7FB51B2}" srcOrd="1" destOrd="0" presId="urn:microsoft.com/office/officeart/2005/8/layout/lProcess2"/>
    <dgm:cxn modelId="{DEFA613F-BBA2-E14A-842B-01BEAEFA2B30}" srcId="{7EA7C43F-52D0-A64B-9902-B4AEBBD0B532}" destId="{6EBADF29-B169-A44C-A114-51327ECC2428}" srcOrd="1" destOrd="0" parTransId="{9FBDBA80-69D7-1F45-AFB2-CDE91F2C2323}" sibTransId="{780AF808-CC47-1C43-BBC8-7A3868014797}"/>
    <dgm:cxn modelId="{1D680757-D63C-B746-80D5-3FE5494B17FA}" srcId="{DF57C98E-AAB1-0340-872B-433676E48B5B}" destId="{C5E5779F-3CB8-5F4F-A248-0120C7122194}" srcOrd="0" destOrd="0" parTransId="{DDF30865-79EB-DF4F-B49E-4B66A6641A1C}" sibTransId="{DB2E2CDF-B4CD-0949-86FF-75F50114D2FD}"/>
    <dgm:cxn modelId="{7C0CCA20-A981-F14D-98FD-731EB57D28A3}" srcId="{7EA7C43F-52D0-A64B-9902-B4AEBBD0B532}" destId="{591A966F-18F0-F34E-8C1C-CC34F7BBBA39}" srcOrd="4" destOrd="0" parTransId="{F7566E8A-A25E-EF4A-BF17-C1B349AE9168}" sibTransId="{9075F0D2-547E-3149-BF7C-96961AFA5A9D}"/>
    <dgm:cxn modelId="{735ED5BE-496B-47DC-8DF1-C610CB1A03B7}" type="presOf" srcId="{6EBADF29-B169-A44C-A114-51327ECC2428}" destId="{79475328-5F2F-2343-93A5-A4FD900356F7}" srcOrd="1" destOrd="0" presId="urn:microsoft.com/office/officeart/2005/8/layout/lProcess2"/>
    <dgm:cxn modelId="{06322C90-F30F-483C-8FEA-9450C361614F}" type="presOf" srcId="{7EA7C43F-52D0-A64B-9902-B4AEBBD0B532}" destId="{FDF86949-7472-C14A-904A-DD2764618B8E}" srcOrd="0" destOrd="0" presId="urn:microsoft.com/office/officeart/2005/8/layout/lProcess2"/>
    <dgm:cxn modelId="{5B5A9F14-69C9-4A45-B4B3-2F94B0E179A1}" srcId="{CFFA21D5-E8B9-AD44-9A19-A33B3510EE7E}" destId="{4D0C89ED-D6AD-BC4F-8A0E-0C7FCA3D5D58}" srcOrd="0" destOrd="0" parTransId="{F1D3ABE8-C5CD-6A49-83D1-6611825521B1}" sibTransId="{81C4E6BC-0784-3F48-AA37-8DB745BCC002}"/>
    <dgm:cxn modelId="{4925FC88-0761-4AD2-BAD2-139EFC9E1CDD}" type="presOf" srcId="{DF57C98E-AAB1-0340-872B-433676E48B5B}" destId="{03285A6C-8DAB-EF48-A26D-CEF3EE22BB4F}" srcOrd="0" destOrd="0" presId="urn:microsoft.com/office/officeart/2005/8/layout/lProcess2"/>
    <dgm:cxn modelId="{B166B059-490C-A84B-8CBF-0DA719F60DDD}" srcId="{7EA7C43F-52D0-A64B-9902-B4AEBBD0B532}" destId="{DF57C98E-AAB1-0340-872B-433676E48B5B}" srcOrd="2" destOrd="0" parTransId="{E4118CA8-189F-FD40-BD32-341D4BD706FF}" sibTransId="{E9A22328-D24A-984C-97EB-DDB50F731A06}"/>
    <dgm:cxn modelId="{BDDF3305-24BD-46BA-A904-467BBDB30CDA}" type="presOf" srcId="{6EBADF29-B169-A44C-A114-51327ECC2428}" destId="{6327A94C-A507-2C48-8048-EED95EF98F92}" srcOrd="0" destOrd="0" presId="urn:microsoft.com/office/officeart/2005/8/layout/lProcess2"/>
    <dgm:cxn modelId="{67992271-3F15-4A4A-9311-7C31F8AFA200}" srcId="{591A966F-18F0-F34E-8C1C-CC34F7BBBA39}" destId="{069264FC-7A23-474E-96A9-AF1FC3A6F965}" srcOrd="0" destOrd="0" parTransId="{82BF180E-151F-8C47-8732-175B640F93F8}" sibTransId="{5EAB1478-DC8B-8D4B-8EED-2F41C83CA09B}"/>
    <dgm:cxn modelId="{E5A96F1C-4BA4-4C2A-A077-2F8C9AC15750}" type="presOf" srcId="{6DF7A61C-ADE6-8D40-ACD3-A353A21DED77}" destId="{FC9C003B-C968-E643-B217-C2B42E3DC64A}" srcOrd="0" destOrd="0" presId="urn:microsoft.com/office/officeart/2005/8/layout/lProcess2"/>
    <dgm:cxn modelId="{738A9585-900C-4E34-A8E5-4F4B243ED5C8}" type="presOf" srcId="{DF57C98E-AAB1-0340-872B-433676E48B5B}" destId="{66D92D18-B40E-BE49-BB09-897179F8CBB3}" srcOrd="1" destOrd="0" presId="urn:microsoft.com/office/officeart/2005/8/layout/lProcess2"/>
    <dgm:cxn modelId="{381C71FA-2FEA-4FB5-873F-6514092F344B}" type="presOf" srcId="{069264FC-7A23-474E-96A9-AF1FC3A6F965}" destId="{4125F50E-5EEE-E447-A43E-7AFC9AF756F5}" srcOrd="0" destOrd="0" presId="urn:microsoft.com/office/officeart/2005/8/layout/lProcess2"/>
    <dgm:cxn modelId="{70831247-B1D1-4F59-810B-499ABE5E83DC}" type="presOf" srcId="{FCD8988D-BDA8-5B4D-8430-3033905A17CC}" destId="{F22B5CB4-441D-4B45-A9D4-2484CD7CEE74}" srcOrd="0" destOrd="0" presId="urn:microsoft.com/office/officeart/2005/8/layout/lProcess2"/>
    <dgm:cxn modelId="{80A7DC4F-D390-43ED-8030-F2634B25DB55}" type="presOf" srcId="{4D0C89ED-D6AD-BC4F-8A0E-0C7FCA3D5D58}" destId="{44E763DC-671C-1F42-BEC2-DBA787936773}" srcOrd="0" destOrd="0" presId="urn:microsoft.com/office/officeart/2005/8/layout/lProcess2"/>
    <dgm:cxn modelId="{C0F5E977-23FD-4E25-B999-7EE62C4C6667}" type="presOf" srcId="{5BCB128D-A22A-0A40-A6DE-0790FC867179}" destId="{70888D2C-EF48-3940-B54B-028B3DA48513}" srcOrd="0" destOrd="0" presId="urn:microsoft.com/office/officeart/2005/8/layout/lProcess2"/>
    <dgm:cxn modelId="{9A57CA9A-50F3-4A9B-B1FC-36DCE6842846}" type="presOf" srcId="{591A966F-18F0-F34E-8C1C-CC34F7BBBA39}" destId="{3CCFF48E-FCE2-4A42-90F9-DDBC1711299B}" srcOrd="0" destOrd="0" presId="urn:microsoft.com/office/officeart/2005/8/layout/lProcess2"/>
    <dgm:cxn modelId="{3CC1F8BA-CC22-DF44-AE09-9CC35CA4CDEB}" srcId="{7EA7C43F-52D0-A64B-9902-B4AEBBD0B532}" destId="{CFFA21D5-E8B9-AD44-9A19-A33B3510EE7E}" srcOrd="3" destOrd="0" parTransId="{01F9B066-9FC6-4D4F-85FE-BF1B488B83B4}" sibTransId="{CFF96A47-2A4C-4746-8304-FF7CC7A4DFE5}"/>
    <dgm:cxn modelId="{73ABD8AB-FA8C-4DD3-A7D9-7799CA05562D}" type="presParOf" srcId="{FDF86949-7472-C14A-904A-DD2764618B8E}" destId="{A11DC687-6B7E-0C4E-AFC9-C43777D42249}" srcOrd="0" destOrd="0" presId="urn:microsoft.com/office/officeart/2005/8/layout/lProcess2"/>
    <dgm:cxn modelId="{F038239B-EC91-4BA3-A413-943B99CD8165}" type="presParOf" srcId="{A11DC687-6B7E-0C4E-AFC9-C43777D42249}" destId="{F22B5CB4-441D-4B45-A9D4-2484CD7CEE74}" srcOrd="0" destOrd="0" presId="urn:microsoft.com/office/officeart/2005/8/layout/lProcess2"/>
    <dgm:cxn modelId="{46305D0E-2BBC-4323-9F6B-AC81BA3A6A24}" type="presParOf" srcId="{A11DC687-6B7E-0C4E-AFC9-C43777D42249}" destId="{3C52C0FA-B2E2-0A4A-B5ED-BE10D7FB51B2}" srcOrd="1" destOrd="0" presId="urn:microsoft.com/office/officeart/2005/8/layout/lProcess2"/>
    <dgm:cxn modelId="{22216F55-359D-4CA3-BDCD-CE116E1BD9D9}" type="presParOf" srcId="{A11DC687-6B7E-0C4E-AFC9-C43777D42249}" destId="{F863E289-9A2C-3C4E-AA64-6D65E5D62DC9}" srcOrd="2" destOrd="0" presId="urn:microsoft.com/office/officeart/2005/8/layout/lProcess2"/>
    <dgm:cxn modelId="{07DA296E-32C4-496F-9359-F4CC838BF527}" type="presParOf" srcId="{F863E289-9A2C-3C4E-AA64-6D65E5D62DC9}" destId="{D9EDD63A-3671-A34F-927D-92920A6FA507}" srcOrd="0" destOrd="0" presId="urn:microsoft.com/office/officeart/2005/8/layout/lProcess2"/>
    <dgm:cxn modelId="{32E70D11-8314-4C30-8E9C-341EFDB256A2}" type="presParOf" srcId="{D9EDD63A-3671-A34F-927D-92920A6FA507}" destId="{FC9C003B-C968-E643-B217-C2B42E3DC64A}" srcOrd="0" destOrd="0" presId="urn:microsoft.com/office/officeart/2005/8/layout/lProcess2"/>
    <dgm:cxn modelId="{92F54E9B-1E95-4CFA-B06C-E1E49A84944E}" type="presParOf" srcId="{FDF86949-7472-C14A-904A-DD2764618B8E}" destId="{BA190B09-E5C7-E246-BEC3-E6E6C968AFE4}" srcOrd="1" destOrd="0" presId="urn:microsoft.com/office/officeart/2005/8/layout/lProcess2"/>
    <dgm:cxn modelId="{F98BDCDC-45BE-4A41-8D8D-794505806B16}" type="presParOf" srcId="{FDF86949-7472-C14A-904A-DD2764618B8E}" destId="{56FC12B3-4E2E-124D-B77C-7A48FCC269F1}" srcOrd="2" destOrd="0" presId="urn:microsoft.com/office/officeart/2005/8/layout/lProcess2"/>
    <dgm:cxn modelId="{A50245AD-C497-4FF7-B84D-19EE62F98799}" type="presParOf" srcId="{56FC12B3-4E2E-124D-B77C-7A48FCC269F1}" destId="{6327A94C-A507-2C48-8048-EED95EF98F92}" srcOrd="0" destOrd="0" presId="urn:microsoft.com/office/officeart/2005/8/layout/lProcess2"/>
    <dgm:cxn modelId="{71A55D99-16C2-4828-B6A2-5307CBEDDEC5}" type="presParOf" srcId="{56FC12B3-4E2E-124D-B77C-7A48FCC269F1}" destId="{79475328-5F2F-2343-93A5-A4FD900356F7}" srcOrd="1" destOrd="0" presId="urn:microsoft.com/office/officeart/2005/8/layout/lProcess2"/>
    <dgm:cxn modelId="{C7AC1E1F-BD19-477D-99A1-6C858161F09D}" type="presParOf" srcId="{56FC12B3-4E2E-124D-B77C-7A48FCC269F1}" destId="{34DFFDE9-3C68-8F4D-9418-3CCD222F9D04}" srcOrd="2" destOrd="0" presId="urn:microsoft.com/office/officeart/2005/8/layout/lProcess2"/>
    <dgm:cxn modelId="{AB4DC69A-C742-4E61-BF72-6A5FE7E2A06B}" type="presParOf" srcId="{34DFFDE9-3C68-8F4D-9418-3CCD222F9D04}" destId="{1BE8C7F1-6DE3-0F4A-878C-EB5E171E704D}" srcOrd="0" destOrd="0" presId="urn:microsoft.com/office/officeart/2005/8/layout/lProcess2"/>
    <dgm:cxn modelId="{8B68C73D-898E-4496-9382-05760B2B3B8D}" type="presParOf" srcId="{1BE8C7F1-6DE3-0F4A-878C-EB5E171E704D}" destId="{70888D2C-EF48-3940-B54B-028B3DA48513}" srcOrd="0" destOrd="0" presId="urn:microsoft.com/office/officeart/2005/8/layout/lProcess2"/>
    <dgm:cxn modelId="{7C16329D-7343-4822-8833-408AFB76A102}" type="presParOf" srcId="{FDF86949-7472-C14A-904A-DD2764618B8E}" destId="{64EFB5F0-D1C5-A348-858E-AAB91DF1FC08}" srcOrd="3" destOrd="0" presId="urn:microsoft.com/office/officeart/2005/8/layout/lProcess2"/>
    <dgm:cxn modelId="{DB1E18B2-37C7-4990-8337-891D602DC6C0}" type="presParOf" srcId="{FDF86949-7472-C14A-904A-DD2764618B8E}" destId="{21549D21-A179-A54F-9A5C-D60992F92B9A}" srcOrd="4" destOrd="0" presId="urn:microsoft.com/office/officeart/2005/8/layout/lProcess2"/>
    <dgm:cxn modelId="{1B718FF9-B3CC-4122-B534-993BDE91BDD5}" type="presParOf" srcId="{21549D21-A179-A54F-9A5C-D60992F92B9A}" destId="{03285A6C-8DAB-EF48-A26D-CEF3EE22BB4F}" srcOrd="0" destOrd="0" presId="urn:microsoft.com/office/officeart/2005/8/layout/lProcess2"/>
    <dgm:cxn modelId="{6036F47B-F33F-42BE-8C58-FAEBB871A93E}" type="presParOf" srcId="{21549D21-A179-A54F-9A5C-D60992F92B9A}" destId="{66D92D18-B40E-BE49-BB09-897179F8CBB3}" srcOrd="1" destOrd="0" presId="urn:microsoft.com/office/officeart/2005/8/layout/lProcess2"/>
    <dgm:cxn modelId="{F12C5CF7-A49E-4548-81B3-66B700371D22}" type="presParOf" srcId="{21549D21-A179-A54F-9A5C-D60992F92B9A}" destId="{E8FC5FF8-8D81-364C-A305-59EF284F4EB3}" srcOrd="2" destOrd="0" presId="urn:microsoft.com/office/officeart/2005/8/layout/lProcess2"/>
    <dgm:cxn modelId="{66EDA82B-716B-4D73-B8ED-295040A225A3}" type="presParOf" srcId="{E8FC5FF8-8D81-364C-A305-59EF284F4EB3}" destId="{359E55E3-7445-6747-8CD8-13B7EBB202E3}" srcOrd="0" destOrd="0" presId="urn:microsoft.com/office/officeart/2005/8/layout/lProcess2"/>
    <dgm:cxn modelId="{282EB8B5-8D9D-4D45-AE6E-382392AEB309}" type="presParOf" srcId="{359E55E3-7445-6747-8CD8-13B7EBB202E3}" destId="{9E778B4A-984A-8F4F-BD5C-1893FD66A26A}" srcOrd="0" destOrd="0" presId="urn:microsoft.com/office/officeart/2005/8/layout/lProcess2"/>
    <dgm:cxn modelId="{36097FF6-8446-4C42-A80F-3C9780B1AA8D}" type="presParOf" srcId="{FDF86949-7472-C14A-904A-DD2764618B8E}" destId="{BCF1B394-068E-1043-A62D-33D852A57149}" srcOrd="5" destOrd="0" presId="urn:microsoft.com/office/officeart/2005/8/layout/lProcess2"/>
    <dgm:cxn modelId="{A5F22D30-09BE-446F-86CB-B2AF48B5E9F7}" type="presParOf" srcId="{FDF86949-7472-C14A-904A-DD2764618B8E}" destId="{FA8B2F0F-EF12-394E-9DE4-2F948773B621}" srcOrd="6" destOrd="0" presId="urn:microsoft.com/office/officeart/2005/8/layout/lProcess2"/>
    <dgm:cxn modelId="{2E92F416-6915-4EC4-9C54-F4B9A1CDE3FF}" type="presParOf" srcId="{FA8B2F0F-EF12-394E-9DE4-2F948773B621}" destId="{25F36709-4F62-274C-A88A-0BD57F44E5F2}" srcOrd="0" destOrd="0" presId="urn:microsoft.com/office/officeart/2005/8/layout/lProcess2"/>
    <dgm:cxn modelId="{11FDA503-217A-4C3C-9ED2-9B62F5ED46C5}" type="presParOf" srcId="{FA8B2F0F-EF12-394E-9DE4-2F948773B621}" destId="{F6D5FD45-3E25-C547-A9EA-3413B3F54FAC}" srcOrd="1" destOrd="0" presId="urn:microsoft.com/office/officeart/2005/8/layout/lProcess2"/>
    <dgm:cxn modelId="{8DC69EC8-090D-43DB-A63A-B0BF4B756739}" type="presParOf" srcId="{FA8B2F0F-EF12-394E-9DE4-2F948773B621}" destId="{F6EE4603-9C04-A641-9187-A73D4CF68790}" srcOrd="2" destOrd="0" presId="urn:microsoft.com/office/officeart/2005/8/layout/lProcess2"/>
    <dgm:cxn modelId="{5700D1CD-4CEC-47C5-A981-CA599AC25AB2}" type="presParOf" srcId="{F6EE4603-9C04-A641-9187-A73D4CF68790}" destId="{C39992FD-1764-064F-BCD0-CE5E9704DE14}" srcOrd="0" destOrd="0" presId="urn:microsoft.com/office/officeart/2005/8/layout/lProcess2"/>
    <dgm:cxn modelId="{776B591E-BCC0-46DD-8AB5-A16D3CD7C71D}" type="presParOf" srcId="{C39992FD-1764-064F-BCD0-CE5E9704DE14}" destId="{44E763DC-671C-1F42-BEC2-DBA787936773}" srcOrd="0" destOrd="0" presId="urn:microsoft.com/office/officeart/2005/8/layout/lProcess2"/>
    <dgm:cxn modelId="{C6F56A0E-50B8-4344-8CFC-898B66BEA4E1}" type="presParOf" srcId="{FDF86949-7472-C14A-904A-DD2764618B8E}" destId="{E0102880-CBE0-BD45-9D10-8E46F712C31B}" srcOrd="7" destOrd="0" presId="urn:microsoft.com/office/officeart/2005/8/layout/lProcess2"/>
    <dgm:cxn modelId="{299512F6-70DF-4420-A447-46ECE1B1A48A}" type="presParOf" srcId="{FDF86949-7472-C14A-904A-DD2764618B8E}" destId="{7E7E3B39-40BA-CD41-A616-F79C22CC55C5}" srcOrd="8" destOrd="0" presId="urn:microsoft.com/office/officeart/2005/8/layout/lProcess2"/>
    <dgm:cxn modelId="{CF94F506-78B4-4258-9535-F5973AB10562}" type="presParOf" srcId="{7E7E3B39-40BA-CD41-A616-F79C22CC55C5}" destId="{3CCFF48E-FCE2-4A42-90F9-DDBC1711299B}" srcOrd="0" destOrd="0" presId="urn:microsoft.com/office/officeart/2005/8/layout/lProcess2"/>
    <dgm:cxn modelId="{E1ED31A3-5B64-4071-8AB7-EAB1E0D3B504}" type="presParOf" srcId="{7E7E3B39-40BA-CD41-A616-F79C22CC55C5}" destId="{3C29CE9B-7801-4F46-873B-9A83B4892632}" srcOrd="1" destOrd="0" presId="urn:microsoft.com/office/officeart/2005/8/layout/lProcess2"/>
    <dgm:cxn modelId="{2BCC620D-587B-4123-9570-4292CCEB0A31}" type="presParOf" srcId="{7E7E3B39-40BA-CD41-A616-F79C22CC55C5}" destId="{1BA1E251-7E78-9341-B538-0B4355D5B5AE}" srcOrd="2" destOrd="0" presId="urn:microsoft.com/office/officeart/2005/8/layout/lProcess2"/>
    <dgm:cxn modelId="{C886A944-BD47-49E5-8924-04DC3524BFA8}" type="presParOf" srcId="{1BA1E251-7E78-9341-B538-0B4355D5B5AE}" destId="{D9759F18-8B34-EC47-AB9E-4849C204409A}" srcOrd="0" destOrd="0" presId="urn:microsoft.com/office/officeart/2005/8/layout/lProcess2"/>
    <dgm:cxn modelId="{DFAF5D4D-B469-4766-A359-C6392DEE9286}" type="presParOf" srcId="{D9759F18-8B34-EC47-AB9E-4849C204409A}" destId="{4125F50E-5EEE-E447-A43E-7AFC9AF756F5}"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E2EE20B-8636-C447-A6D8-FAE829E0A01B}" type="doc">
      <dgm:prSet loTypeId="urn:microsoft.com/office/officeart/2005/8/layout/radial2" loCatId="" qsTypeId="urn:microsoft.com/office/officeart/2005/8/quickstyle/simple4" qsCatId="simple" csTypeId="urn:microsoft.com/office/officeart/2005/8/colors/colorful4" csCatId="colorful" phldr="1"/>
      <dgm:spPr/>
      <dgm:t>
        <a:bodyPr/>
        <a:lstStyle/>
        <a:p>
          <a:endParaRPr lang="en-US"/>
        </a:p>
      </dgm:t>
    </dgm:pt>
    <dgm:pt modelId="{58E201C4-FBE6-7844-8754-79FC8F9FE13D}">
      <dgm:prSet phldrT="[Text]"/>
      <dgm:spPr>
        <a:solidFill>
          <a:schemeClr val="accent2"/>
        </a:solidFill>
      </dgm:spPr>
      <dgm:t>
        <a:bodyPr/>
        <a:lstStyle/>
        <a:p>
          <a:r>
            <a:rPr lang="en-US" dirty="0" smtClean="0"/>
            <a:t>Identify</a:t>
          </a:r>
          <a:r>
            <a:rPr lang="en-US" baseline="0" dirty="0" smtClean="0"/>
            <a:t> future business opportunities</a:t>
          </a:r>
          <a:endParaRPr lang="en-US" dirty="0"/>
        </a:p>
      </dgm:t>
    </dgm:pt>
    <dgm:pt modelId="{EAFB1A17-C80B-7345-98E1-8A3C2627B266}" type="parTrans" cxnId="{96F5E9AC-D0AB-134B-BFF6-2F509ED15997}">
      <dgm:prSet/>
      <dgm:spPr/>
      <dgm:t>
        <a:bodyPr/>
        <a:lstStyle/>
        <a:p>
          <a:endParaRPr lang="en-US"/>
        </a:p>
      </dgm:t>
    </dgm:pt>
    <dgm:pt modelId="{96CFEA0A-E18F-FB45-A252-F5AC5BD51F69}" type="sibTrans" cxnId="{96F5E9AC-D0AB-134B-BFF6-2F509ED15997}">
      <dgm:prSet/>
      <dgm:spPr/>
      <dgm:t>
        <a:bodyPr/>
        <a:lstStyle/>
        <a:p>
          <a:endParaRPr lang="en-US"/>
        </a:p>
      </dgm:t>
    </dgm:pt>
    <dgm:pt modelId="{C6EC15BA-7E74-CE45-8BBA-BAE93EFE3956}">
      <dgm:prSet phldrT="[Text]"/>
      <dgm:spPr/>
      <dgm:t>
        <a:bodyPr/>
        <a:lstStyle/>
        <a:p>
          <a:r>
            <a:rPr lang="en-US" dirty="0" smtClean="0"/>
            <a:t>Innovative</a:t>
          </a:r>
          <a:r>
            <a:rPr lang="en-US" baseline="0" dirty="0" smtClean="0"/>
            <a:t> technologies to increase efficiency</a:t>
          </a:r>
          <a:endParaRPr lang="en-US" dirty="0"/>
        </a:p>
      </dgm:t>
    </dgm:pt>
    <dgm:pt modelId="{8852B3C9-292C-664D-91BB-BDE210AA2D6F}" type="parTrans" cxnId="{6DD845B5-C099-B244-A006-5C80EF7B88FC}">
      <dgm:prSet/>
      <dgm:spPr/>
      <dgm:t>
        <a:bodyPr/>
        <a:lstStyle/>
        <a:p>
          <a:endParaRPr lang="en-US"/>
        </a:p>
      </dgm:t>
    </dgm:pt>
    <dgm:pt modelId="{8B2C0494-B1BB-9E44-B090-41374D357906}" type="sibTrans" cxnId="{6DD845B5-C099-B244-A006-5C80EF7B88FC}">
      <dgm:prSet/>
      <dgm:spPr/>
      <dgm:t>
        <a:bodyPr/>
        <a:lstStyle/>
        <a:p>
          <a:endParaRPr lang="en-US"/>
        </a:p>
      </dgm:t>
    </dgm:pt>
    <dgm:pt modelId="{40B8704B-A712-2744-A034-F5281C6A14C7}">
      <dgm:prSet phldrT="[Text]"/>
      <dgm:spPr/>
      <dgm:t>
        <a:bodyPr/>
        <a:lstStyle/>
        <a:p>
          <a:r>
            <a:rPr lang="en-US" dirty="0" smtClean="0"/>
            <a:t>Reduce waste and</a:t>
          </a:r>
          <a:r>
            <a:rPr lang="en-US" baseline="0" dirty="0" smtClean="0"/>
            <a:t> emissions through sustainable project management practices</a:t>
          </a:r>
          <a:endParaRPr lang="en-US" dirty="0"/>
        </a:p>
      </dgm:t>
    </dgm:pt>
    <dgm:pt modelId="{75A7D454-5AB4-644C-B6FD-59EDC1BEFE7E}" type="parTrans" cxnId="{67353670-E442-A44E-B034-D800E1F90DFB}">
      <dgm:prSet/>
      <dgm:spPr/>
      <dgm:t>
        <a:bodyPr/>
        <a:lstStyle/>
        <a:p>
          <a:endParaRPr lang="en-US"/>
        </a:p>
      </dgm:t>
    </dgm:pt>
    <dgm:pt modelId="{06A15754-F6F1-EE4F-ADE3-4514BD975EA5}" type="sibTrans" cxnId="{67353670-E442-A44E-B034-D800E1F90DFB}">
      <dgm:prSet/>
      <dgm:spPr/>
      <dgm:t>
        <a:bodyPr/>
        <a:lstStyle/>
        <a:p>
          <a:endParaRPr lang="en-US"/>
        </a:p>
      </dgm:t>
    </dgm:pt>
    <dgm:pt modelId="{E9034E3C-45BF-0944-8062-77279606C328}">
      <dgm:prSet phldrT="[Text]"/>
      <dgm:spPr>
        <a:solidFill>
          <a:schemeClr val="accent4">
            <a:lumMod val="75000"/>
          </a:schemeClr>
        </a:solidFill>
      </dgm:spPr>
      <dgm:t>
        <a:bodyPr/>
        <a:lstStyle/>
        <a:p>
          <a:r>
            <a:rPr lang="en-US" dirty="0" smtClean="0"/>
            <a:t>Enhancing the value of</a:t>
          </a:r>
        </a:p>
        <a:p>
          <a:r>
            <a:rPr lang="en-US" dirty="0" smtClean="0"/>
            <a:t>corporate sustainability</a:t>
          </a:r>
          <a:endParaRPr lang="en-US" dirty="0"/>
        </a:p>
      </dgm:t>
    </dgm:pt>
    <dgm:pt modelId="{5F3F2B03-AE70-5644-862A-47BCB228012A}" type="parTrans" cxnId="{6C270387-4466-C14B-9F54-C9EAF1A9F3C6}">
      <dgm:prSet/>
      <dgm:spPr/>
      <dgm:t>
        <a:bodyPr/>
        <a:lstStyle/>
        <a:p>
          <a:endParaRPr lang="en-US"/>
        </a:p>
      </dgm:t>
    </dgm:pt>
    <dgm:pt modelId="{1C39C01F-3E86-7149-9F9F-8F5266D4446F}" type="sibTrans" cxnId="{6C270387-4466-C14B-9F54-C9EAF1A9F3C6}">
      <dgm:prSet/>
      <dgm:spPr/>
      <dgm:t>
        <a:bodyPr/>
        <a:lstStyle/>
        <a:p>
          <a:endParaRPr lang="en-US"/>
        </a:p>
      </dgm:t>
    </dgm:pt>
    <dgm:pt modelId="{74A44721-D3C7-1D44-B388-7CF120B617FC}">
      <dgm:prSet phldrT="[Text]" custT="1"/>
      <dgm:spPr/>
      <dgm:t>
        <a:bodyPr/>
        <a:lstStyle/>
        <a:p>
          <a:pPr marL="57150" lvl="1" indent="0" algn="l" defTabSz="355600">
            <a:lnSpc>
              <a:spcPct val="90000"/>
            </a:lnSpc>
            <a:spcBef>
              <a:spcPct val="0"/>
            </a:spcBef>
            <a:spcAft>
              <a:spcPct val="15000"/>
            </a:spcAft>
            <a:buNone/>
          </a:pPr>
          <a:r>
            <a:rPr lang="en-US" sz="900" dirty="0" smtClean="0"/>
            <a:t> Younger generations value</a:t>
          </a:r>
          <a:r>
            <a:rPr lang="en-US" sz="900" baseline="0" dirty="0" smtClean="0"/>
            <a:t> </a:t>
          </a:r>
          <a:r>
            <a:rPr lang="en-US" sz="900" dirty="0" smtClean="0"/>
            <a:t>responsible and inclusive business practices, and sustainability performance is emerging</a:t>
          </a:r>
          <a:r>
            <a:rPr lang="en-US" sz="900" baseline="0" dirty="0" smtClean="0"/>
            <a:t> </a:t>
          </a:r>
          <a:r>
            <a:rPr lang="en-US" sz="900" dirty="0" smtClean="0"/>
            <a:t>as an important factor in the ‘war for talent’.</a:t>
          </a:r>
        </a:p>
      </dgm:t>
    </dgm:pt>
    <dgm:pt modelId="{382954A4-2BE5-A84F-B1DE-272CE51406C1}" type="parTrans" cxnId="{A565C2A0-F8B4-7E45-B959-2CCEB74EDBBF}">
      <dgm:prSet/>
      <dgm:spPr/>
      <dgm:t>
        <a:bodyPr/>
        <a:lstStyle/>
        <a:p>
          <a:endParaRPr lang="en-US"/>
        </a:p>
      </dgm:t>
    </dgm:pt>
    <dgm:pt modelId="{433F6DA7-FABC-0543-B4CC-28339C178399}" type="sibTrans" cxnId="{A565C2A0-F8B4-7E45-B959-2CCEB74EDBBF}">
      <dgm:prSet/>
      <dgm:spPr/>
      <dgm:t>
        <a:bodyPr/>
        <a:lstStyle/>
        <a:p>
          <a:endParaRPr lang="en-US"/>
        </a:p>
      </dgm:t>
    </dgm:pt>
    <dgm:pt modelId="{D673EA2A-B075-B447-AFA4-25F667B9C79C}">
      <dgm:prSet phldrT="[Text]" custT="1"/>
      <dgm:spPr/>
      <dgm:t>
        <a:bodyPr/>
        <a:lstStyle/>
        <a:p>
          <a:pPr marL="57150" lvl="1" indent="0" algn="l" defTabSz="355600">
            <a:lnSpc>
              <a:spcPct val="90000"/>
            </a:lnSpc>
            <a:spcBef>
              <a:spcPct val="0"/>
            </a:spcBef>
            <a:spcAft>
              <a:spcPct val="15000"/>
            </a:spcAft>
            <a:buNone/>
          </a:pPr>
          <a:r>
            <a:rPr lang="en-US" sz="900" dirty="0" smtClean="0"/>
            <a:t> Around the world, consumers are increasingly</a:t>
          </a:r>
          <a:r>
            <a:rPr lang="en-US" sz="900" baseline="0" dirty="0" smtClean="0"/>
            <a:t> </a:t>
          </a:r>
          <a:r>
            <a:rPr lang="en-US" sz="900" dirty="0" smtClean="0"/>
            <a:t>basing their purchasing decisions on their</a:t>
          </a:r>
          <a:r>
            <a:rPr lang="en-US" sz="900" baseline="0" dirty="0" smtClean="0"/>
            <a:t> </a:t>
          </a:r>
          <a:r>
            <a:rPr lang="en-US" sz="900" dirty="0" smtClean="0"/>
            <a:t>perception of a company’s sustainability</a:t>
          </a:r>
        </a:p>
        <a:p>
          <a:pPr marL="57150" lvl="1" indent="0" algn="l" defTabSz="355600">
            <a:lnSpc>
              <a:spcPct val="90000"/>
            </a:lnSpc>
            <a:spcBef>
              <a:spcPct val="0"/>
            </a:spcBef>
            <a:spcAft>
              <a:spcPct val="15000"/>
            </a:spcAft>
            <a:buNone/>
          </a:pPr>
          <a:r>
            <a:rPr lang="en-US" sz="900" dirty="0" smtClean="0"/>
            <a:t>performance, and the SDGs may further</a:t>
          </a:r>
        </a:p>
        <a:p>
          <a:pPr marL="57150" lvl="1" indent="0" algn="l" defTabSz="355600">
            <a:lnSpc>
              <a:spcPct val="90000"/>
            </a:lnSpc>
            <a:spcBef>
              <a:spcPct val="0"/>
            </a:spcBef>
            <a:spcAft>
              <a:spcPct val="15000"/>
            </a:spcAft>
            <a:buNone/>
          </a:pPr>
          <a:r>
            <a:rPr lang="en-US" sz="900" dirty="0" smtClean="0"/>
            <a:t>strengthen this trend.</a:t>
          </a:r>
          <a:endParaRPr lang="en-US" sz="900" dirty="0"/>
        </a:p>
      </dgm:t>
    </dgm:pt>
    <dgm:pt modelId="{9C91D1D1-BEC7-1D4D-8B05-911A37F186ED}" type="parTrans" cxnId="{2C695991-DA48-D541-B0E2-97E7F5B6652D}">
      <dgm:prSet/>
      <dgm:spPr/>
      <dgm:t>
        <a:bodyPr/>
        <a:lstStyle/>
        <a:p>
          <a:endParaRPr lang="en-US"/>
        </a:p>
      </dgm:t>
    </dgm:pt>
    <dgm:pt modelId="{C0926BDD-8351-2D4E-8BE3-054782E2FF1B}" type="sibTrans" cxnId="{2C695991-DA48-D541-B0E2-97E7F5B6652D}">
      <dgm:prSet/>
      <dgm:spPr/>
      <dgm:t>
        <a:bodyPr/>
        <a:lstStyle/>
        <a:p>
          <a:endParaRPr lang="en-US"/>
        </a:p>
      </dgm:t>
    </dgm:pt>
    <dgm:pt modelId="{8555A265-7642-5F4B-97A7-4D9D09F6040F}">
      <dgm:prSet phldrT="[Text]"/>
      <dgm:spPr/>
      <dgm:t>
        <a:bodyPr/>
        <a:lstStyle/>
        <a:p>
          <a:r>
            <a:rPr lang="en-US" dirty="0" smtClean="0"/>
            <a:t>Strengthening stakeholder relations and</a:t>
          </a:r>
        </a:p>
        <a:p>
          <a:r>
            <a:rPr lang="en-US" dirty="0" smtClean="0"/>
            <a:t>keeping pace with policy developments</a:t>
          </a:r>
          <a:endParaRPr lang="en-US" dirty="0"/>
        </a:p>
      </dgm:t>
    </dgm:pt>
    <dgm:pt modelId="{8DE09E18-251D-7E48-A8B4-29D3D6DFF6F9}" type="parTrans" cxnId="{34EB568A-4C7A-4340-86F8-BD7219BD3830}">
      <dgm:prSet/>
      <dgm:spPr/>
      <dgm:t>
        <a:bodyPr/>
        <a:lstStyle/>
        <a:p>
          <a:endParaRPr lang="en-US"/>
        </a:p>
      </dgm:t>
    </dgm:pt>
    <dgm:pt modelId="{3438EBD5-9F47-5646-8310-DFFD55EFC47C}" type="sibTrans" cxnId="{34EB568A-4C7A-4340-86F8-BD7219BD3830}">
      <dgm:prSet/>
      <dgm:spPr/>
      <dgm:t>
        <a:bodyPr/>
        <a:lstStyle/>
        <a:p>
          <a:endParaRPr lang="en-US"/>
        </a:p>
      </dgm:t>
    </dgm:pt>
    <dgm:pt modelId="{0DAB0541-2F59-CB4C-AF6A-F6DA05810CE8}">
      <dgm:prSet phldrT="[Text]"/>
      <dgm:spPr/>
      <dgm:t>
        <a:bodyPr/>
        <a:lstStyle/>
        <a:p>
          <a:pPr marL="57150" lvl="1" indent="0" algn="l" defTabSz="444500">
            <a:lnSpc>
              <a:spcPct val="90000"/>
            </a:lnSpc>
            <a:spcBef>
              <a:spcPct val="0"/>
            </a:spcBef>
            <a:spcAft>
              <a:spcPct val="15000"/>
            </a:spcAft>
            <a:buNone/>
          </a:pPr>
          <a:r>
            <a:rPr lang="en-US" dirty="0" smtClean="0"/>
            <a:t> Improve trust among stakeholders;</a:t>
          </a:r>
          <a:endParaRPr lang="en-US" dirty="0"/>
        </a:p>
      </dgm:t>
    </dgm:pt>
    <dgm:pt modelId="{B4EA8C90-E0DF-154F-A455-CEAA5950AB5B}" type="parTrans" cxnId="{1FDFE91B-8B58-EA45-AA16-0934F2E8F5DC}">
      <dgm:prSet/>
      <dgm:spPr/>
      <dgm:t>
        <a:bodyPr/>
        <a:lstStyle/>
        <a:p>
          <a:endParaRPr lang="en-US"/>
        </a:p>
      </dgm:t>
    </dgm:pt>
    <dgm:pt modelId="{DE278D82-104A-D349-9A41-0089C9C94F54}" type="sibTrans" cxnId="{1FDFE91B-8B58-EA45-AA16-0934F2E8F5DC}">
      <dgm:prSet/>
      <dgm:spPr/>
      <dgm:t>
        <a:bodyPr/>
        <a:lstStyle/>
        <a:p>
          <a:endParaRPr lang="en-US"/>
        </a:p>
      </dgm:t>
    </dgm:pt>
    <dgm:pt modelId="{33B24703-9ED9-E441-AF4E-95C158A43C86}">
      <dgm:prSet phldrT="[Text]" custT="1"/>
      <dgm:spPr/>
      <dgm:t>
        <a:bodyPr/>
        <a:lstStyle/>
        <a:p>
          <a:pPr marL="57150" marR="0" lvl="1" indent="-57150" algn="l" defTabSz="355600" rtl="0" eaLnBrk="1" fontAlgn="auto" latinLnBrk="0" hangingPunct="1">
            <a:lnSpc>
              <a:spcPct val="90000"/>
            </a:lnSpc>
            <a:spcBef>
              <a:spcPct val="0"/>
            </a:spcBef>
            <a:spcAft>
              <a:spcPct val="15000"/>
            </a:spcAft>
            <a:buClrTx/>
            <a:buSzTx/>
            <a:buFontTx/>
            <a:buNone/>
            <a:tabLst/>
            <a:defRPr/>
          </a:pPr>
          <a:endParaRPr lang="en-US" sz="900" dirty="0"/>
        </a:p>
      </dgm:t>
    </dgm:pt>
    <dgm:pt modelId="{4BD070ED-5131-E240-89DF-43A87C69B3B7}" type="parTrans" cxnId="{67859755-CE05-9D45-9450-25BC5F2EC418}">
      <dgm:prSet/>
      <dgm:spPr/>
      <dgm:t>
        <a:bodyPr/>
        <a:lstStyle/>
        <a:p>
          <a:endParaRPr lang="en-US"/>
        </a:p>
      </dgm:t>
    </dgm:pt>
    <dgm:pt modelId="{74E9F93A-B61A-D447-B5D8-253D4420F6AB}" type="sibTrans" cxnId="{67859755-CE05-9D45-9450-25BC5F2EC418}">
      <dgm:prSet/>
      <dgm:spPr/>
      <dgm:t>
        <a:bodyPr/>
        <a:lstStyle/>
        <a:p>
          <a:endParaRPr lang="en-US"/>
        </a:p>
      </dgm:t>
    </dgm:pt>
    <dgm:pt modelId="{B14F3903-4645-964F-800F-9FC05BCD7288}">
      <dgm:prSet phldrT="[Text]"/>
      <dgm:spPr/>
      <dgm:t>
        <a:bodyPr/>
        <a:lstStyle/>
        <a:p>
          <a:pPr marL="57150" lvl="1" indent="0" algn="l" defTabSz="444500">
            <a:lnSpc>
              <a:spcPct val="90000"/>
            </a:lnSpc>
            <a:spcBef>
              <a:spcPct val="0"/>
            </a:spcBef>
            <a:spcAft>
              <a:spcPct val="15000"/>
            </a:spcAft>
            <a:buNone/>
          </a:pPr>
          <a:r>
            <a:rPr lang="en-US" dirty="0" smtClean="0"/>
            <a:t> Strengthen their license to operate;</a:t>
          </a:r>
          <a:endParaRPr lang="en-US" dirty="0"/>
        </a:p>
      </dgm:t>
    </dgm:pt>
    <dgm:pt modelId="{EA4A21C3-29AD-C743-AC62-B40C5C4DEE46}" type="parTrans" cxnId="{5A5953A4-A746-6F4C-85A1-CF5EF2DE425B}">
      <dgm:prSet/>
      <dgm:spPr/>
      <dgm:t>
        <a:bodyPr/>
        <a:lstStyle/>
        <a:p>
          <a:endParaRPr lang="en-US"/>
        </a:p>
      </dgm:t>
    </dgm:pt>
    <dgm:pt modelId="{0DE567D4-782A-A841-A04F-9E5D6B6DBB5B}" type="sibTrans" cxnId="{5A5953A4-A746-6F4C-85A1-CF5EF2DE425B}">
      <dgm:prSet/>
      <dgm:spPr/>
      <dgm:t>
        <a:bodyPr/>
        <a:lstStyle/>
        <a:p>
          <a:endParaRPr lang="en-US"/>
        </a:p>
      </dgm:t>
    </dgm:pt>
    <dgm:pt modelId="{0EC8B1FD-8597-5147-BCC9-E55153FF227E}">
      <dgm:prSet phldrT="[Text]"/>
      <dgm:spPr/>
      <dgm:t>
        <a:bodyPr/>
        <a:lstStyle/>
        <a:p>
          <a:pPr marL="57150" lvl="1" indent="0" algn="l" defTabSz="444500">
            <a:lnSpc>
              <a:spcPct val="90000"/>
            </a:lnSpc>
            <a:spcBef>
              <a:spcPct val="0"/>
            </a:spcBef>
            <a:spcAft>
              <a:spcPct val="15000"/>
            </a:spcAft>
            <a:buNone/>
          </a:pPr>
          <a:r>
            <a:rPr lang="en-US" dirty="0" smtClean="0"/>
            <a:t> Reduce legal, reputational and other</a:t>
          </a:r>
        </a:p>
        <a:p>
          <a:pPr marL="57150" lvl="1" indent="0" algn="l" defTabSz="444500">
            <a:lnSpc>
              <a:spcPct val="90000"/>
            </a:lnSpc>
            <a:spcBef>
              <a:spcPct val="0"/>
            </a:spcBef>
            <a:spcAft>
              <a:spcPct val="15000"/>
            </a:spcAft>
            <a:buNone/>
          </a:pPr>
          <a:r>
            <a:rPr lang="en-US" dirty="0" smtClean="0"/>
            <a:t>business risks;</a:t>
          </a:r>
          <a:endParaRPr lang="en-US" dirty="0"/>
        </a:p>
      </dgm:t>
    </dgm:pt>
    <dgm:pt modelId="{76707CF6-97EA-6B40-90EC-701182F0A92C}" type="parTrans" cxnId="{9834ECDC-F1E7-1E43-8149-FA75ACD9E0FA}">
      <dgm:prSet/>
      <dgm:spPr/>
      <dgm:t>
        <a:bodyPr/>
        <a:lstStyle/>
        <a:p>
          <a:endParaRPr lang="en-US"/>
        </a:p>
      </dgm:t>
    </dgm:pt>
    <dgm:pt modelId="{4FFD019B-F5AB-3345-BED4-9097505EE6EB}" type="sibTrans" cxnId="{9834ECDC-F1E7-1E43-8149-FA75ACD9E0FA}">
      <dgm:prSet/>
      <dgm:spPr/>
      <dgm:t>
        <a:bodyPr/>
        <a:lstStyle/>
        <a:p>
          <a:endParaRPr lang="en-US"/>
        </a:p>
      </dgm:t>
    </dgm:pt>
    <dgm:pt modelId="{46789436-E735-854C-91FF-6D9B0E79FE2B}">
      <dgm:prSet phldrT="[Text]"/>
      <dgm:spPr/>
      <dgm:t>
        <a:bodyPr/>
        <a:lstStyle/>
        <a:p>
          <a:pPr marL="57150" lvl="1" indent="0" algn="l" defTabSz="444500">
            <a:lnSpc>
              <a:spcPct val="90000"/>
            </a:lnSpc>
            <a:spcBef>
              <a:spcPct val="0"/>
            </a:spcBef>
            <a:spcAft>
              <a:spcPct val="15000"/>
            </a:spcAft>
            <a:buNone/>
          </a:pPr>
          <a:r>
            <a:rPr lang="en-US" dirty="0" smtClean="0"/>
            <a:t> Build resilience to costs or</a:t>
          </a:r>
          <a:r>
            <a:rPr lang="en-US" baseline="0" dirty="0" smtClean="0"/>
            <a:t> </a:t>
          </a:r>
          <a:r>
            <a:rPr lang="en-US" dirty="0" smtClean="0"/>
            <a:t>requirements imposed</a:t>
          </a:r>
          <a:r>
            <a:rPr lang="en-US" baseline="0" dirty="0" smtClean="0"/>
            <a:t> </a:t>
          </a:r>
          <a:r>
            <a:rPr lang="en-US" dirty="0" smtClean="0"/>
            <a:t>by future legislation.</a:t>
          </a:r>
          <a:endParaRPr lang="en-US" dirty="0"/>
        </a:p>
      </dgm:t>
    </dgm:pt>
    <dgm:pt modelId="{8DE68601-1924-D54B-A9F8-C647E63184EA}" type="parTrans" cxnId="{9CEF2182-BA3A-7049-8DE1-615E25E946E0}">
      <dgm:prSet/>
      <dgm:spPr/>
      <dgm:t>
        <a:bodyPr/>
        <a:lstStyle/>
        <a:p>
          <a:endParaRPr lang="en-US"/>
        </a:p>
      </dgm:t>
    </dgm:pt>
    <dgm:pt modelId="{99C9E4A0-496E-4E40-AE4B-898902D2E0C1}" type="sibTrans" cxnId="{9CEF2182-BA3A-7049-8DE1-615E25E946E0}">
      <dgm:prSet/>
      <dgm:spPr/>
      <dgm:t>
        <a:bodyPr/>
        <a:lstStyle/>
        <a:p>
          <a:endParaRPr lang="en-US"/>
        </a:p>
      </dgm:t>
    </dgm:pt>
    <dgm:pt modelId="{E6DA248D-EE65-3C4F-8D0D-A32F4670A1B4}" type="pres">
      <dgm:prSet presAssocID="{2E2EE20B-8636-C447-A6D8-FAE829E0A01B}" presName="composite" presStyleCnt="0">
        <dgm:presLayoutVars>
          <dgm:chMax val="5"/>
          <dgm:dir/>
          <dgm:animLvl val="ctr"/>
          <dgm:resizeHandles val="exact"/>
        </dgm:presLayoutVars>
      </dgm:prSet>
      <dgm:spPr/>
      <dgm:t>
        <a:bodyPr/>
        <a:lstStyle/>
        <a:p>
          <a:endParaRPr lang="en-US"/>
        </a:p>
      </dgm:t>
    </dgm:pt>
    <dgm:pt modelId="{AB16148F-4D8A-EE43-B7A8-3C9C442A96C9}" type="pres">
      <dgm:prSet presAssocID="{2E2EE20B-8636-C447-A6D8-FAE829E0A01B}" presName="cycle" presStyleCnt="0"/>
      <dgm:spPr/>
    </dgm:pt>
    <dgm:pt modelId="{CAC2F63A-339F-9648-B48A-99289578F5FE}" type="pres">
      <dgm:prSet presAssocID="{2E2EE20B-8636-C447-A6D8-FAE829E0A01B}" presName="centerShape" presStyleCnt="0"/>
      <dgm:spPr/>
    </dgm:pt>
    <dgm:pt modelId="{8DD27A4E-5E96-804E-839C-BEF26EE2593A}" type="pres">
      <dgm:prSet presAssocID="{2E2EE20B-8636-C447-A6D8-FAE829E0A01B}" presName="connSite" presStyleLbl="node1" presStyleIdx="0" presStyleCnt="4"/>
      <dgm:spPr/>
    </dgm:pt>
    <dgm:pt modelId="{EDAB12B8-2AF4-C848-8DEE-D137A694169A}" type="pres">
      <dgm:prSet presAssocID="{2E2EE20B-8636-C447-A6D8-FAE829E0A01B}" presName="visible" presStyleLbl="node1" presStyleIdx="0" presStyleCnt="4"/>
      <dgm:spPr>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dgm:spPr>
    </dgm:pt>
    <dgm:pt modelId="{7E303A31-C063-C844-8424-B0574F1CDF88}" type="pres">
      <dgm:prSet presAssocID="{EAFB1A17-C80B-7345-98E1-8A3C2627B266}" presName="Name25" presStyleLbl="parChTrans1D1" presStyleIdx="0" presStyleCnt="3"/>
      <dgm:spPr/>
      <dgm:t>
        <a:bodyPr/>
        <a:lstStyle/>
        <a:p>
          <a:endParaRPr lang="en-US"/>
        </a:p>
      </dgm:t>
    </dgm:pt>
    <dgm:pt modelId="{15D75E4D-2408-DA4D-B171-38227056B4BE}" type="pres">
      <dgm:prSet presAssocID="{58E201C4-FBE6-7844-8754-79FC8F9FE13D}" presName="node" presStyleCnt="0"/>
      <dgm:spPr/>
    </dgm:pt>
    <dgm:pt modelId="{AFD3FD68-D644-4341-B95E-A5B4428170C5}" type="pres">
      <dgm:prSet presAssocID="{58E201C4-FBE6-7844-8754-79FC8F9FE13D}" presName="parentNode" presStyleLbl="node1" presStyleIdx="1" presStyleCnt="4" custScaleX="98210">
        <dgm:presLayoutVars>
          <dgm:chMax val="1"/>
          <dgm:bulletEnabled val="1"/>
        </dgm:presLayoutVars>
      </dgm:prSet>
      <dgm:spPr/>
      <dgm:t>
        <a:bodyPr/>
        <a:lstStyle/>
        <a:p>
          <a:endParaRPr lang="en-US"/>
        </a:p>
      </dgm:t>
    </dgm:pt>
    <dgm:pt modelId="{692485DA-4B78-E24F-8602-ADA4AAD938A6}" type="pres">
      <dgm:prSet presAssocID="{58E201C4-FBE6-7844-8754-79FC8F9FE13D}" presName="childNode" presStyleLbl="revTx" presStyleIdx="0" presStyleCnt="3">
        <dgm:presLayoutVars>
          <dgm:bulletEnabled val="1"/>
        </dgm:presLayoutVars>
      </dgm:prSet>
      <dgm:spPr/>
      <dgm:t>
        <a:bodyPr/>
        <a:lstStyle/>
        <a:p>
          <a:endParaRPr lang="en-US"/>
        </a:p>
      </dgm:t>
    </dgm:pt>
    <dgm:pt modelId="{EE9ED640-B004-8748-A7D9-B9E32C6A6629}" type="pres">
      <dgm:prSet presAssocID="{5F3F2B03-AE70-5644-862A-47BCB228012A}" presName="Name25" presStyleLbl="parChTrans1D1" presStyleIdx="1" presStyleCnt="3"/>
      <dgm:spPr/>
      <dgm:t>
        <a:bodyPr/>
        <a:lstStyle/>
        <a:p>
          <a:endParaRPr lang="en-US"/>
        </a:p>
      </dgm:t>
    </dgm:pt>
    <dgm:pt modelId="{04A8C89B-7074-A848-9F40-1F8A9C8978B8}" type="pres">
      <dgm:prSet presAssocID="{E9034E3C-45BF-0944-8062-77279606C328}" presName="node" presStyleCnt="0"/>
      <dgm:spPr/>
    </dgm:pt>
    <dgm:pt modelId="{F5D1361E-1547-1940-8087-41953EB5758D}" type="pres">
      <dgm:prSet presAssocID="{E9034E3C-45BF-0944-8062-77279606C328}" presName="parentNode" presStyleLbl="node1" presStyleIdx="2" presStyleCnt="4" custScaleX="101073" custScaleY="111252">
        <dgm:presLayoutVars>
          <dgm:chMax val="1"/>
          <dgm:bulletEnabled val="1"/>
        </dgm:presLayoutVars>
      </dgm:prSet>
      <dgm:spPr/>
      <dgm:t>
        <a:bodyPr/>
        <a:lstStyle/>
        <a:p>
          <a:endParaRPr lang="en-US"/>
        </a:p>
      </dgm:t>
    </dgm:pt>
    <dgm:pt modelId="{D4C70818-7180-3049-882C-FF88D06F1241}" type="pres">
      <dgm:prSet presAssocID="{E9034E3C-45BF-0944-8062-77279606C328}" presName="childNode" presStyleLbl="revTx" presStyleIdx="1" presStyleCnt="3">
        <dgm:presLayoutVars>
          <dgm:bulletEnabled val="1"/>
        </dgm:presLayoutVars>
      </dgm:prSet>
      <dgm:spPr/>
      <dgm:t>
        <a:bodyPr/>
        <a:lstStyle/>
        <a:p>
          <a:endParaRPr lang="en-US"/>
        </a:p>
      </dgm:t>
    </dgm:pt>
    <dgm:pt modelId="{C31F50AD-70B0-334E-96B6-1D4A8C42B7BF}" type="pres">
      <dgm:prSet presAssocID="{8DE09E18-251D-7E48-A8B4-29D3D6DFF6F9}" presName="Name25" presStyleLbl="parChTrans1D1" presStyleIdx="2" presStyleCnt="3"/>
      <dgm:spPr/>
      <dgm:t>
        <a:bodyPr/>
        <a:lstStyle/>
        <a:p>
          <a:endParaRPr lang="en-US"/>
        </a:p>
      </dgm:t>
    </dgm:pt>
    <dgm:pt modelId="{6FC0BC7E-8A41-8E41-B00F-A2081D528524}" type="pres">
      <dgm:prSet presAssocID="{8555A265-7642-5F4B-97A7-4D9D09F6040F}" presName="node" presStyleCnt="0"/>
      <dgm:spPr/>
    </dgm:pt>
    <dgm:pt modelId="{02808061-5703-B141-8B17-8CFADF73AC0E}" type="pres">
      <dgm:prSet presAssocID="{8555A265-7642-5F4B-97A7-4D9D09F6040F}" presName="parentNode" presStyleLbl="node1" presStyleIdx="3" presStyleCnt="4">
        <dgm:presLayoutVars>
          <dgm:chMax val="1"/>
          <dgm:bulletEnabled val="1"/>
        </dgm:presLayoutVars>
      </dgm:prSet>
      <dgm:spPr/>
      <dgm:t>
        <a:bodyPr/>
        <a:lstStyle/>
        <a:p>
          <a:endParaRPr lang="en-US"/>
        </a:p>
      </dgm:t>
    </dgm:pt>
    <dgm:pt modelId="{F58A7330-673D-044E-B80A-2C3015D285A0}" type="pres">
      <dgm:prSet presAssocID="{8555A265-7642-5F4B-97A7-4D9D09F6040F}" presName="childNode" presStyleLbl="revTx" presStyleIdx="2" presStyleCnt="3">
        <dgm:presLayoutVars>
          <dgm:bulletEnabled val="1"/>
        </dgm:presLayoutVars>
      </dgm:prSet>
      <dgm:spPr/>
      <dgm:t>
        <a:bodyPr/>
        <a:lstStyle/>
        <a:p>
          <a:endParaRPr lang="en-US"/>
        </a:p>
      </dgm:t>
    </dgm:pt>
  </dgm:ptLst>
  <dgm:cxnLst>
    <dgm:cxn modelId="{629F17F5-0A1B-4520-94D5-96BDBE9FA63C}" type="presOf" srcId="{74A44721-D3C7-1D44-B388-7CF120B617FC}" destId="{D4C70818-7180-3049-882C-FF88D06F1241}" srcOrd="0" destOrd="0" presId="urn:microsoft.com/office/officeart/2005/8/layout/radial2"/>
    <dgm:cxn modelId="{55D711ED-BC64-45DD-A124-ADCE66E8C047}" type="presOf" srcId="{D673EA2A-B075-B447-AFA4-25F667B9C79C}" destId="{D4C70818-7180-3049-882C-FF88D06F1241}" srcOrd="0" destOrd="2" presId="urn:microsoft.com/office/officeart/2005/8/layout/radial2"/>
    <dgm:cxn modelId="{1FDFE91B-8B58-EA45-AA16-0934F2E8F5DC}" srcId="{8555A265-7642-5F4B-97A7-4D9D09F6040F}" destId="{0DAB0541-2F59-CB4C-AF6A-F6DA05810CE8}" srcOrd="0" destOrd="0" parTransId="{B4EA8C90-E0DF-154F-A455-CEAA5950AB5B}" sibTransId="{DE278D82-104A-D349-9A41-0089C9C94F54}"/>
    <dgm:cxn modelId="{7CA295CC-2064-4719-886E-214F96A1ECF6}" type="presOf" srcId="{40B8704B-A712-2744-A034-F5281C6A14C7}" destId="{692485DA-4B78-E24F-8602-ADA4AAD938A6}" srcOrd="0" destOrd="1" presId="urn:microsoft.com/office/officeart/2005/8/layout/radial2"/>
    <dgm:cxn modelId="{05D554EE-3598-4EB9-976D-4C1724D1DB6C}" type="presOf" srcId="{EAFB1A17-C80B-7345-98E1-8A3C2627B266}" destId="{7E303A31-C063-C844-8424-B0574F1CDF88}" srcOrd="0" destOrd="0" presId="urn:microsoft.com/office/officeart/2005/8/layout/radial2"/>
    <dgm:cxn modelId="{2C695991-DA48-D541-B0E2-97E7F5B6652D}" srcId="{E9034E3C-45BF-0944-8062-77279606C328}" destId="{D673EA2A-B075-B447-AFA4-25F667B9C79C}" srcOrd="2" destOrd="0" parTransId="{9C91D1D1-BEC7-1D4D-8B05-911A37F186ED}" sibTransId="{C0926BDD-8351-2D4E-8BE3-054782E2FF1B}"/>
    <dgm:cxn modelId="{9CEF2182-BA3A-7049-8DE1-615E25E946E0}" srcId="{0DAB0541-2F59-CB4C-AF6A-F6DA05810CE8}" destId="{46789436-E735-854C-91FF-6D9B0E79FE2B}" srcOrd="2" destOrd="0" parTransId="{8DE68601-1924-D54B-A9F8-C647E63184EA}" sibTransId="{99C9E4A0-496E-4E40-AE4B-898902D2E0C1}"/>
    <dgm:cxn modelId="{B4F2665E-D990-4363-B0AA-0A01E2EECA70}" type="presOf" srcId="{8DE09E18-251D-7E48-A8B4-29D3D6DFF6F9}" destId="{C31F50AD-70B0-334E-96B6-1D4A8C42B7BF}" srcOrd="0" destOrd="0" presId="urn:microsoft.com/office/officeart/2005/8/layout/radial2"/>
    <dgm:cxn modelId="{9834ECDC-F1E7-1E43-8149-FA75ACD9E0FA}" srcId="{0DAB0541-2F59-CB4C-AF6A-F6DA05810CE8}" destId="{0EC8B1FD-8597-5147-BCC9-E55153FF227E}" srcOrd="1" destOrd="0" parTransId="{76707CF6-97EA-6B40-90EC-701182F0A92C}" sibTransId="{4FFD019B-F5AB-3345-BED4-9097505EE6EB}"/>
    <dgm:cxn modelId="{67859755-CE05-9D45-9450-25BC5F2EC418}" srcId="{E9034E3C-45BF-0944-8062-77279606C328}" destId="{33B24703-9ED9-E441-AF4E-95C158A43C86}" srcOrd="1" destOrd="0" parTransId="{4BD070ED-5131-E240-89DF-43A87C69B3B7}" sibTransId="{74E9F93A-B61A-D447-B5D8-253D4420F6AB}"/>
    <dgm:cxn modelId="{96F5E9AC-D0AB-134B-BFF6-2F509ED15997}" srcId="{2E2EE20B-8636-C447-A6D8-FAE829E0A01B}" destId="{58E201C4-FBE6-7844-8754-79FC8F9FE13D}" srcOrd="0" destOrd="0" parTransId="{EAFB1A17-C80B-7345-98E1-8A3C2627B266}" sibTransId="{96CFEA0A-E18F-FB45-A252-F5AC5BD51F69}"/>
    <dgm:cxn modelId="{6B062D24-8E1A-4B17-B787-0EDA8486C990}" type="presOf" srcId="{C6EC15BA-7E74-CE45-8BBA-BAE93EFE3956}" destId="{692485DA-4B78-E24F-8602-ADA4AAD938A6}" srcOrd="0" destOrd="0" presId="urn:microsoft.com/office/officeart/2005/8/layout/radial2"/>
    <dgm:cxn modelId="{206C2E85-D49B-4A7C-BA06-A54171B13381}" type="presOf" srcId="{46789436-E735-854C-91FF-6D9B0E79FE2B}" destId="{F58A7330-673D-044E-B80A-2C3015D285A0}" srcOrd="0" destOrd="3" presId="urn:microsoft.com/office/officeart/2005/8/layout/radial2"/>
    <dgm:cxn modelId="{34EB568A-4C7A-4340-86F8-BD7219BD3830}" srcId="{2E2EE20B-8636-C447-A6D8-FAE829E0A01B}" destId="{8555A265-7642-5F4B-97A7-4D9D09F6040F}" srcOrd="2" destOrd="0" parTransId="{8DE09E18-251D-7E48-A8B4-29D3D6DFF6F9}" sibTransId="{3438EBD5-9F47-5646-8310-DFFD55EFC47C}"/>
    <dgm:cxn modelId="{6DD845B5-C099-B244-A006-5C80EF7B88FC}" srcId="{58E201C4-FBE6-7844-8754-79FC8F9FE13D}" destId="{C6EC15BA-7E74-CE45-8BBA-BAE93EFE3956}" srcOrd="0" destOrd="0" parTransId="{8852B3C9-292C-664D-91BB-BDE210AA2D6F}" sibTransId="{8B2C0494-B1BB-9E44-B090-41374D357906}"/>
    <dgm:cxn modelId="{6C270387-4466-C14B-9F54-C9EAF1A9F3C6}" srcId="{2E2EE20B-8636-C447-A6D8-FAE829E0A01B}" destId="{E9034E3C-45BF-0944-8062-77279606C328}" srcOrd="1" destOrd="0" parTransId="{5F3F2B03-AE70-5644-862A-47BCB228012A}" sibTransId="{1C39C01F-3E86-7149-9F9F-8F5266D4446F}"/>
    <dgm:cxn modelId="{33F7C480-3AB4-4BF7-AC87-E6B38D9A0338}" type="presOf" srcId="{B14F3903-4645-964F-800F-9FC05BCD7288}" destId="{F58A7330-673D-044E-B80A-2C3015D285A0}" srcOrd="0" destOrd="1" presId="urn:microsoft.com/office/officeart/2005/8/layout/radial2"/>
    <dgm:cxn modelId="{67353670-E442-A44E-B034-D800E1F90DFB}" srcId="{58E201C4-FBE6-7844-8754-79FC8F9FE13D}" destId="{40B8704B-A712-2744-A034-F5281C6A14C7}" srcOrd="1" destOrd="0" parTransId="{75A7D454-5AB4-644C-B6FD-59EDC1BEFE7E}" sibTransId="{06A15754-F6F1-EE4F-ADE3-4514BD975EA5}"/>
    <dgm:cxn modelId="{C440B12F-42B9-4049-A8AD-E894CD27FCF9}" type="presOf" srcId="{0EC8B1FD-8597-5147-BCC9-E55153FF227E}" destId="{F58A7330-673D-044E-B80A-2C3015D285A0}" srcOrd="0" destOrd="2" presId="urn:microsoft.com/office/officeart/2005/8/layout/radial2"/>
    <dgm:cxn modelId="{719EAC6E-532D-41D1-861D-420FE2DA597F}" type="presOf" srcId="{58E201C4-FBE6-7844-8754-79FC8F9FE13D}" destId="{AFD3FD68-D644-4341-B95E-A5B4428170C5}" srcOrd="0" destOrd="0" presId="urn:microsoft.com/office/officeart/2005/8/layout/radial2"/>
    <dgm:cxn modelId="{0BE430DA-5F7A-4E9E-A59C-0C2ECD717A4A}" type="presOf" srcId="{0DAB0541-2F59-CB4C-AF6A-F6DA05810CE8}" destId="{F58A7330-673D-044E-B80A-2C3015D285A0}" srcOrd="0" destOrd="0" presId="urn:microsoft.com/office/officeart/2005/8/layout/radial2"/>
    <dgm:cxn modelId="{C0E26C44-0243-43D1-8BC1-532103651421}" type="presOf" srcId="{33B24703-9ED9-E441-AF4E-95C158A43C86}" destId="{D4C70818-7180-3049-882C-FF88D06F1241}" srcOrd="0" destOrd="1" presId="urn:microsoft.com/office/officeart/2005/8/layout/radial2"/>
    <dgm:cxn modelId="{5FB0E89E-2A53-4338-BEB5-C2295B78E0A2}" type="presOf" srcId="{8555A265-7642-5F4B-97A7-4D9D09F6040F}" destId="{02808061-5703-B141-8B17-8CFADF73AC0E}" srcOrd="0" destOrd="0" presId="urn:microsoft.com/office/officeart/2005/8/layout/radial2"/>
    <dgm:cxn modelId="{A565C2A0-F8B4-7E45-B959-2CCEB74EDBBF}" srcId="{E9034E3C-45BF-0944-8062-77279606C328}" destId="{74A44721-D3C7-1D44-B388-7CF120B617FC}" srcOrd="0" destOrd="0" parTransId="{382954A4-2BE5-A84F-B1DE-272CE51406C1}" sibTransId="{433F6DA7-FABC-0543-B4CC-28339C178399}"/>
    <dgm:cxn modelId="{5A5953A4-A746-6F4C-85A1-CF5EF2DE425B}" srcId="{0DAB0541-2F59-CB4C-AF6A-F6DA05810CE8}" destId="{B14F3903-4645-964F-800F-9FC05BCD7288}" srcOrd="0" destOrd="0" parTransId="{EA4A21C3-29AD-C743-AC62-B40C5C4DEE46}" sibTransId="{0DE567D4-782A-A841-A04F-9E5D6B6DBB5B}"/>
    <dgm:cxn modelId="{46ED88A4-149D-4F87-A5D4-C52A65873665}" type="presOf" srcId="{5F3F2B03-AE70-5644-862A-47BCB228012A}" destId="{EE9ED640-B004-8748-A7D9-B9E32C6A6629}" srcOrd="0" destOrd="0" presId="urn:microsoft.com/office/officeart/2005/8/layout/radial2"/>
    <dgm:cxn modelId="{190B9EEE-468D-41C2-AB9B-32924C176984}" type="presOf" srcId="{2E2EE20B-8636-C447-A6D8-FAE829E0A01B}" destId="{E6DA248D-EE65-3C4F-8D0D-A32F4670A1B4}" srcOrd="0" destOrd="0" presId="urn:microsoft.com/office/officeart/2005/8/layout/radial2"/>
    <dgm:cxn modelId="{6FC758B8-8C22-4A34-8FC2-FB1A6F92C789}" type="presOf" srcId="{E9034E3C-45BF-0944-8062-77279606C328}" destId="{F5D1361E-1547-1940-8087-41953EB5758D}" srcOrd="0" destOrd="0" presId="urn:microsoft.com/office/officeart/2005/8/layout/radial2"/>
    <dgm:cxn modelId="{67386530-8F55-4D37-BB9C-52FC6AFE5F4D}" type="presParOf" srcId="{E6DA248D-EE65-3C4F-8D0D-A32F4670A1B4}" destId="{AB16148F-4D8A-EE43-B7A8-3C9C442A96C9}" srcOrd="0" destOrd="0" presId="urn:microsoft.com/office/officeart/2005/8/layout/radial2"/>
    <dgm:cxn modelId="{2B049B5B-57AB-4C8D-91E5-78DCBF30E0C7}" type="presParOf" srcId="{AB16148F-4D8A-EE43-B7A8-3C9C442A96C9}" destId="{CAC2F63A-339F-9648-B48A-99289578F5FE}" srcOrd="0" destOrd="0" presId="urn:microsoft.com/office/officeart/2005/8/layout/radial2"/>
    <dgm:cxn modelId="{CFD6D958-B207-431A-BEB0-8945F6160B70}" type="presParOf" srcId="{CAC2F63A-339F-9648-B48A-99289578F5FE}" destId="{8DD27A4E-5E96-804E-839C-BEF26EE2593A}" srcOrd="0" destOrd="0" presId="urn:microsoft.com/office/officeart/2005/8/layout/radial2"/>
    <dgm:cxn modelId="{15064DB7-00CA-43BD-A957-0D53C20AF77C}" type="presParOf" srcId="{CAC2F63A-339F-9648-B48A-99289578F5FE}" destId="{EDAB12B8-2AF4-C848-8DEE-D137A694169A}" srcOrd="1" destOrd="0" presId="urn:microsoft.com/office/officeart/2005/8/layout/radial2"/>
    <dgm:cxn modelId="{83AF860B-BD90-4220-9060-BD18D732C271}" type="presParOf" srcId="{AB16148F-4D8A-EE43-B7A8-3C9C442A96C9}" destId="{7E303A31-C063-C844-8424-B0574F1CDF88}" srcOrd="1" destOrd="0" presId="urn:microsoft.com/office/officeart/2005/8/layout/radial2"/>
    <dgm:cxn modelId="{E48C8201-F033-4988-AD65-F120E5E0B3F3}" type="presParOf" srcId="{AB16148F-4D8A-EE43-B7A8-3C9C442A96C9}" destId="{15D75E4D-2408-DA4D-B171-38227056B4BE}" srcOrd="2" destOrd="0" presId="urn:microsoft.com/office/officeart/2005/8/layout/radial2"/>
    <dgm:cxn modelId="{8264DD21-C4AB-41FD-A3F1-E10300015E37}" type="presParOf" srcId="{15D75E4D-2408-DA4D-B171-38227056B4BE}" destId="{AFD3FD68-D644-4341-B95E-A5B4428170C5}" srcOrd="0" destOrd="0" presId="urn:microsoft.com/office/officeart/2005/8/layout/radial2"/>
    <dgm:cxn modelId="{4220F7DB-69E9-4DB9-A40A-1B3ECD4CD7E7}" type="presParOf" srcId="{15D75E4D-2408-DA4D-B171-38227056B4BE}" destId="{692485DA-4B78-E24F-8602-ADA4AAD938A6}" srcOrd="1" destOrd="0" presId="urn:microsoft.com/office/officeart/2005/8/layout/radial2"/>
    <dgm:cxn modelId="{659EACED-7916-45D1-B4CE-5D3F73C382C6}" type="presParOf" srcId="{AB16148F-4D8A-EE43-B7A8-3C9C442A96C9}" destId="{EE9ED640-B004-8748-A7D9-B9E32C6A6629}" srcOrd="3" destOrd="0" presId="urn:microsoft.com/office/officeart/2005/8/layout/radial2"/>
    <dgm:cxn modelId="{53B027EA-6A27-41E4-8C03-95335A18B59C}" type="presParOf" srcId="{AB16148F-4D8A-EE43-B7A8-3C9C442A96C9}" destId="{04A8C89B-7074-A848-9F40-1F8A9C8978B8}" srcOrd="4" destOrd="0" presId="urn:microsoft.com/office/officeart/2005/8/layout/radial2"/>
    <dgm:cxn modelId="{EE4EB684-7192-4DD8-8E7F-8F75059120A5}" type="presParOf" srcId="{04A8C89B-7074-A848-9F40-1F8A9C8978B8}" destId="{F5D1361E-1547-1940-8087-41953EB5758D}" srcOrd="0" destOrd="0" presId="urn:microsoft.com/office/officeart/2005/8/layout/radial2"/>
    <dgm:cxn modelId="{8D1F4BE6-FB7D-4584-A29E-6485A17A2D62}" type="presParOf" srcId="{04A8C89B-7074-A848-9F40-1F8A9C8978B8}" destId="{D4C70818-7180-3049-882C-FF88D06F1241}" srcOrd="1" destOrd="0" presId="urn:microsoft.com/office/officeart/2005/8/layout/radial2"/>
    <dgm:cxn modelId="{9ACC43E5-439D-49A2-A518-30D6FB59A3C3}" type="presParOf" srcId="{AB16148F-4D8A-EE43-B7A8-3C9C442A96C9}" destId="{C31F50AD-70B0-334E-96B6-1D4A8C42B7BF}" srcOrd="5" destOrd="0" presId="urn:microsoft.com/office/officeart/2005/8/layout/radial2"/>
    <dgm:cxn modelId="{61C7C940-E4D2-40CD-B1A1-46FB1B6DB3CC}" type="presParOf" srcId="{AB16148F-4D8A-EE43-B7A8-3C9C442A96C9}" destId="{6FC0BC7E-8A41-8E41-B00F-A2081D528524}" srcOrd="6" destOrd="0" presId="urn:microsoft.com/office/officeart/2005/8/layout/radial2"/>
    <dgm:cxn modelId="{2DED5800-909B-4A60-B507-EE52FB29999D}" type="presParOf" srcId="{6FC0BC7E-8A41-8E41-B00F-A2081D528524}" destId="{02808061-5703-B141-8B17-8CFADF73AC0E}" srcOrd="0" destOrd="0" presId="urn:microsoft.com/office/officeart/2005/8/layout/radial2"/>
    <dgm:cxn modelId="{49D4C8A0-A0A6-48D2-8E1A-9520EDAD76E4}" type="presParOf" srcId="{6FC0BC7E-8A41-8E41-B00F-A2081D528524}" destId="{F58A7330-673D-044E-B80A-2C3015D285A0}"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B24F804-DBCE-6E4E-8360-4B8DF0349C3F}" type="doc">
      <dgm:prSet loTypeId="urn:microsoft.com/office/officeart/2005/8/layout/hChevron3" loCatId="" qsTypeId="urn:microsoft.com/office/officeart/2005/8/quickstyle/simple4" qsCatId="simple" csTypeId="urn:microsoft.com/office/officeart/2005/8/colors/colorful4" csCatId="colorful" phldr="1"/>
      <dgm:spPr/>
    </dgm:pt>
    <dgm:pt modelId="{07833F14-44DF-864B-B8F1-B13481EAFD96}">
      <dgm:prSet phldrT="[Text]"/>
      <dgm:spPr/>
      <dgm:t>
        <a:bodyPr/>
        <a:lstStyle/>
        <a:p>
          <a:r>
            <a:rPr lang="en-US" dirty="0" smtClean="0"/>
            <a:t>Raw materials</a:t>
          </a:r>
        </a:p>
      </dgm:t>
    </dgm:pt>
    <dgm:pt modelId="{CC8178EC-33D2-3146-B8DE-685B21CF887B}" type="parTrans" cxnId="{C86A882D-1CFB-9842-8BC8-267C9AAEBC46}">
      <dgm:prSet/>
      <dgm:spPr/>
      <dgm:t>
        <a:bodyPr/>
        <a:lstStyle/>
        <a:p>
          <a:endParaRPr lang="en-US"/>
        </a:p>
      </dgm:t>
    </dgm:pt>
    <dgm:pt modelId="{7C0F6BD6-777B-D94C-8776-A346DDB90197}" type="sibTrans" cxnId="{C86A882D-1CFB-9842-8BC8-267C9AAEBC46}">
      <dgm:prSet/>
      <dgm:spPr/>
      <dgm:t>
        <a:bodyPr/>
        <a:lstStyle/>
        <a:p>
          <a:endParaRPr lang="en-US"/>
        </a:p>
      </dgm:t>
    </dgm:pt>
    <dgm:pt modelId="{AA37D3FB-480A-1F48-A5C9-C2134A6978B0}">
      <dgm:prSet phldrT="[Text]"/>
      <dgm:spPr/>
      <dgm:t>
        <a:bodyPr/>
        <a:lstStyle/>
        <a:p>
          <a:r>
            <a:rPr lang="en-US" dirty="0" smtClean="0"/>
            <a:t>Suppliers</a:t>
          </a:r>
          <a:endParaRPr lang="en-US" dirty="0"/>
        </a:p>
      </dgm:t>
    </dgm:pt>
    <dgm:pt modelId="{DE735805-D876-6D4B-85D6-7E827C3BE277}" type="parTrans" cxnId="{47FB4755-0E41-1B4A-801F-12185369FA7E}">
      <dgm:prSet/>
      <dgm:spPr/>
      <dgm:t>
        <a:bodyPr/>
        <a:lstStyle/>
        <a:p>
          <a:endParaRPr lang="en-US"/>
        </a:p>
      </dgm:t>
    </dgm:pt>
    <dgm:pt modelId="{41D7040E-11D0-024C-86FE-E7275933BAFC}" type="sibTrans" cxnId="{47FB4755-0E41-1B4A-801F-12185369FA7E}">
      <dgm:prSet/>
      <dgm:spPr/>
      <dgm:t>
        <a:bodyPr/>
        <a:lstStyle/>
        <a:p>
          <a:endParaRPr lang="en-US"/>
        </a:p>
      </dgm:t>
    </dgm:pt>
    <dgm:pt modelId="{9FDC9766-5389-2D4B-B443-04C6BE5ED020}">
      <dgm:prSet phldrT="[Text]"/>
      <dgm:spPr/>
      <dgm:t>
        <a:bodyPr/>
        <a:lstStyle/>
        <a:p>
          <a:r>
            <a:rPr lang="en-US" dirty="0" smtClean="0"/>
            <a:t>Inbound Logistics</a:t>
          </a:r>
          <a:endParaRPr lang="en-US" dirty="0"/>
        </a:p>
      </dgm:t>
    </dgm:pt>
    <dgm:pt modelId="{67E0CC9D-314A-2748-96A4-10B4EE97E825}" type="parTrans" cxnId="{952B4885-84D6-3343-A51C-DE1C1BD9EEC1}">
      <dgm:prSet/>
      <dgm:spPr/>
      <dgm:t>
        <a:bodyPr/>
        <a:lstStyle/>
        <a:p>
          <a:endParaRPr lang="en-US"/>
        </a:p>
      </dgm:t>
    </dgm:pt>
    <dgm:pt modelId="{58412517-80D7-F640-A53F-B77307F47B12}" type="sibTrans" cxnId="{952B4885-84D6-3343-A51C-DE1C1BD9EEC1}">
      <dgm:prSet/>
      <dgm:spPr/>
      <dgm:t>
        <a:bodyPr/>
        <a:lstStyle/>
        <a:p>
          <a:endParaRPr lang="en-US"/>
        </a:p>
      </dgm:t>
    </dgm:pt>
    <dgm:pt modelId="{572418C1-752D-5B48-B170-2C34DB281188}">
      <dgm:prSet/>
      <dgm:spPr/>
      <dgm:t>
        <a:bodyPr/>
        <a:lstStyle/>
        <a:p>
          <a:r>
            <a:rPr lang="en-US" dirty="0" smtClean="0"/>
            <a:t>Company Operations</a:t>
          </a:r>
          <a:endParaRPr lang="en-US" dirty="0"/>
        </a:p>
      </dgm:t>
    </dgm:pt>
    <dgm:pt modelId="{774C0841-D2DB-D144-A117-DDCE7D8EC487}" type="parTrans" cxnId="{1755B733-45F7-6548-941E-9529DD80698F}">
      <dgm:prSet/>
      <dgm:spPr/>
    </dgm:pt>
    <dgm:pt modelId="{1445D9C4-5930-AD47-B765-272FF3FC549F}" type="sibTrans" cxnId="{1755B733-45F7-6548-941E-9529DD80698F}">
      <dgm:prSet/>
      <dgm:spPr/>
    </dgm:pt>
    <dgm:pt modelId="{C3643736-C563-D04D-93E8-FA32FDFD281D}">
      <dgm:prSet/>
      <dgm:spPr/>
      <dgm:t>
        <a:bodyPr/>
        <a:lstStyle/>
        <a:p>
          <a:r>
            <a:rPr lang="en-US" dirty="0" smtClean="0"/>
            <a:t>Distribution</a:t>
          </a:r>
          <a:endParaRPr lang="en-US" dirty="0"/>
        </a:p>
      </dgm:t>
    </dgm:pt>
    <dgm:pt modelId="{D12A9FA3-E5D6-C740-9D63-174C8593F0E1}" type="parTrans" cxnId="{11A7423F-799B-B541-941F-9B808C22DF42}">
      <dgm:prSet/>
      <dgm:spPr/>
    </dgm:pt>
    <dgm:pt modelId="{08306E08-9A06-CB43-A751-8F35D45D250C}" type="sibTrans" cxnId="{11A7423F-799B-B541-941F-9B808C22DF42}">
      <dgm:prSet/>
      <dgm:spPr/>
    </dgm:pt>
    <dgm:pt modelId="{4B30EB0C-DF16-EE41-82AE-9372966CB173}">
      <dgm:prSet/>
      <dgm:spPr/>
      <dgm:t>
        <a:bodyPr/>
        <a:lstStyle/>
        <a:p>
          <a:r>
            <a:rPr lang="en-US" dirty="0" smtClean="0"/>
            <a:t>Product Use</a:t>
          </a:r>
          <a:endParaRPr lang="en-US" dirty="0"/>
        </a:p>
      </dgm:t>
    </dgm:pt>
    <dgm:pt modelId="{E63F2371-4E25-C545-A8E0-07731AAAF3C5}" type="parTrans" cxnId="{4C7651C0-0110-AB4E-93EC-32FCEF43DC7D}">
      <dgm:prSet/>
      <dgm:spPr/>
    </dgm:pt>
    <dgm:pt modelId="{D0332E14-F37F-164E-88E8-6A370FE0B7E8}" type="sibTrans" cxnId="{4C7651C0-0110-AB4E-93EC-32FCEF43DC7D}">
      <dgm:prSet/>
      <dgm:spPr/>
    </dgm:pt>
    <dgm:pt modelId="{178DFBC4-1955-2B42-9317-BB524ECBB836}">
      <dgm:prSet/>
      <dgm:spPr/>
      <dgm:t>
        <a:bodyPr/>
        <a:lstStyle/>
        <a:p>
          <a:r>
            <a:rPr lang="en-US" dirty="0" smtClean="0"/>
            <a:t>Product End of Life</a:t>
          </a:r>
          <a:endParaRPr lang="en-US" dirty="0"/>
        </a:p>
      </dgm:t>
    </dgm:pt>
    <dgm:pt modelId="{6AD61A78-C2AF-4C40-A113-9A4937174F7E}" type="parTrans" cxnId="{CBEE81DC-6EE7-6742-B204-1C80F30FF745}">
      <dgm:prSet/>
      <dgm:spPr/>
    </dgm:pt>
    <dgm:pt modelId="{A808C5EA-CAA6-AC49-97CF-F7D7A9E1142A}" type="sibTrans" cxnId="{CBEE81DC-6EE7-6742-B204-1C80F30FF745}">
      <dgm:prSet/>
      <dgm:spPr/>
    </dgm:pt>
    <dgm:pt modelId="{626DD18A-9F9A-0846-B008-4AA78E2042C6}" type="pres">
      <dgm:prSet presAssocID="{3B24F804-DBCE-6E4E-8360-4B8DF0349C3F}" presName="Name0" presStyleCnt="0">
        <dgm:presLayoutVars>
          <dgm:dir/>
          <dgm:resizeHandles val="exact"/>
        </dgm:presLayoutVars>
      </dgm:prSet>
      <dgm:spPr/>
    </dgm:pt>
    <dgm:pt modelId="{24B37D3F-23C7-4446-88E9-3D8E45642984}" type="pres">
      <dgm:prSet presAssocID="{07833F14-44DF-864B-B8F1-B13481EAFD96}" presName="parTxOnly" presStyleLbl="node1" presStyleIdx="0" presStyleCnt="7">
        <dgm:presLayoutVars>
          <dgm:bulletEnabled val="1"/>
        </dgm:presLayoutVars>
      </dgm:prSet>
      <dgm:spPr/>
      <dgm:t>
        <a:bodyPr/>
        <a:lstStyle/>
        <a:p>
          <a:endParaRPr lang="en-US"/>
        </a:p>
      </dgm:t>
    </dgm:pt>
    <dgm:pt modelId="{8E6D00F5-2A8E-6F4F-A68A-D66E993399B5}" type="pres">
      <dgm:prSet presAssocID="{7C0F6BD6-777B-D94C-8776-A346DDB90197}" presName="parSpace" presStyleCnt="0"/>
      <dgm:spPr/>
    </dgm:pt>
    <dgm:pt modelId="{ACBD91A8-2EBA-BE49-B630-EE3BCF088798}" type="pres">
      <dgm:prSet presAssocID="{AA37D3FB-480A-1F48-A5C9-C2134A6978B0}" presName="parTxOnly" presStyleLbl="node1" presStyleIdx="1" presStyleCnt="7">
        <dgm:presLayoutVars>
          <dgm:bulletEnabled val="1"/>
        </dgm:presLayoutVars>
      </dgm:prSet>
      <dgm:spPr/>
      <dgm:t>
        <a:bodyPr/>
        <a:lstStyle/>
        <a:p>
          <a:endParaRPr lang="en-US"/>
        </a:p>
      </dgm:t>
    </dgm:pt>
    <dgm:pt modelId="{FAABDBDC-051C-6E45-88DB-490E4446FB0F}" type="pres">
      <dgm:prSet presAssocID="{41D7040E-11D0-024C-86FE-E7275933BAFC}" presName="parSpace" presStyleCnt="0"/>
      <dgm:spPr/>
    </dgm:pt>
    <dgm:pt modelId="{7262B04F-3895-414D-AA6F-1FC04D64A3C5}" type="pres">
      <dgm:prSet presAssocID="{9FDC9766-5389-2D4B-B443-04C6BE5ED020}" presName="parTxOnly" presStyleLbl="node1" presStyleIdx="2" presStyleCnt="7">
        <dgm:presLayoutVars>
          <dgm:bulletEnabled val="1"/>
        </dgm:presLayoutVars>
      </dgm:prSet>
      <dgm:spPr/>
      <dgm:t>
        <a:bodyPr/>
        <a:lstStyle/>
        <a:p>
          <a:endParaRPr lang="en-US"/>
        </a:p>
      </dgm:t>
    </dgm:pt>
    <dgm:pt modelId="{25C9DFD4-B337-6A4F-8034-4F30B9326A5B}" type="pres">
      <dgm:prSet presAssocID="{58412517-80D7-F640-A53F-B77307F47B12}" presName="parSpace" presStyleCnt="0"/>
      <dgm:spPr/>
    </dgm:pt>
    <dgm:pt modelId="{83A1ACB6-1C35-A448-BBAA-93BB12DAA819}" type="pres">
      <dgm:prSet presAssocID="{572418C1-752D-5B48-B170-2C34DB281188}" presName="parTxOnly" presStyleLbl="node1" presStyleIdx="3" presStyleCnt="7">
        <dgm:presLayoutVars>
          <dgm:bulletEnabled val="1"/>
        </dgm:presLayoutVars>
      </dgm:prSet>
      <dgm:spPr/>
      <dgm:t>
        <a:bodyPr/>
        <a:lstStyle/>
        <a:p>
          <a:endParaRPr lang="en-US"/>
        </a:p>
      </dgm:t>
    </dgm:pt>
    <dgm:pt modelId="{9AAE310D-DB9B-D648-B741-9D47ABBF7FA8}" type="pres">
      <dgm:prSet presAssocID="{1445D9C4-5930-AD47-B765-272FF3FC549F}" presName="parSpace" presStyleCnt="0"/>
      <dgm:spPr/>
    </dgm:pt>
    <dgm:pt modelId="{09A75DF0-FD41-5443-86A3-44B3FDDD6695}" type="pres">
      <dgm:prSet presAssocID="{C3643736-C563-D04D-93E8-FA32FDFD281D}" presName="parTxOnly" presStyleLbl="node1" presStyleIdx="4" presStyleCnt="7">
        <dgm:presLayoutVars>
          <dgm:bulletEnabled val="1"/>
        </dgm:presLayoutVars>
      </dgm:prSet>
      <dgm:spPr/>
      <dgm:t>
        <a:bodyPr/>
        <a:lstStyle/>
        <a:p>
          <a:endParaRPr lang="en-US"/>
        </a:p>
      </dgm:t>
    </dgm:pt>
    <dgm:pt modelId="{E649B34C-6473-F04B-87CD-B0BB2EFB6FD3}" type="pres">
      <dgm:prSet presAssocID="{08306E08-9A06-CB43-A751-8F35D45D250C}" presName="parSpace" presStyleCnt="0"/>
      <dgm:spPr/>
    </dgm:pt>
    <dgm:pt modelId="{D13B4C5D-E770-AE41-BAE5-E44F0D3E41AE}" type="pres">
      <dgm:prSet presAssocID="{4B30EB0C-DF16-EE41-82AE-9372966CB173}" presName="parTxOnly" presStyleLbl="node1" presStyleIdx="5" presStyleCnt="7">
        <dgm:presLayoutVars>
          <dgm:bulletEnabled val="1"/>
        </dgm:presLayoutVars>
      </dgm:prSet>
      <dgm:spPr/>
      <dgm:t>
        <a:bodyPr/>
        <a:lstStyle/>
        <a:p>
          <a:endParaRPr lang="en-US"/>
        </a:p>
      </dgm:t>
    </dgm:pt>
    <dgm:pt modelId="{523A9891-6986-764E-A271-964C1E3928CE}" type="pres">
      <dgm:prSet presAssocID="{D0332E14-F37F-164E-88E8-6A370FE0B7E8}" presName="parSpace" presStyleCnt="0"/>
      <dgm:spPr/>
    </dgm:pt>
    <dgm:pt modelId="{678B60E5-95A1-FA40-B0CD-CFE6A61B2455}" type="pres">
      <dgm:prSet presAssocID="{178DFBC4-1955-2B42-9317-BB524ECBB836}" presName="parTxOnly" presStyleLbl="node1" presStyleIdx="6" presStyleCnt="7">
        <dgm:presLayoutVars>
          <dgm:bulletEnabled val="1"/>
        </dgm:presLayoutVars>
      </dgm:prSet>
      <dgm:spPr/>
      <dgm:t>
        <a:bodyPr/>
        <a:lstStyle/>
        <a:p>
          <a:endParaRPr lang="en-US"/>
        </a:p>
      </dgm:t>
    </dgm:pt>
  </dgm:ptLst>
  <dgm:cxnLst>
    <dgm:cxn modelId="{952B4885-84D6-3343-A51C-DE1C1BD9EEC1}" srcId="{3B24F804-DBCE-6E4E-8360-4B8DF0349C3F}" destId="{9FDC9766-5389-2D4B-B443-04C6BE5ED020}" srcOrd="2" destOrd="0" parTransId="{67E0CC9D-314A-2748-96A4-10B4EE97E825}" sibTransId="{58412517-80D7-F640-A53F-B77307F47B12}"/>
    <dgm:cxn modelId="{00D12EFA-93D2-44C4-9A6B-D96E3B9E8402}" type="presOf" srcId="{C3643736-C563-D04D-93E8-FA32FDFD281D}" destId="{09A75DF0-FD41-5443-86A3-44B3FDDD6695}" srcOrd="0" destOrd="0" presId="urn:microsoft.com/office/officeart/2005/8/layout/hChevron3"/>
    <dgm:cxn modelId="{9B22ABFE-C8B1-46FA-BDAC-CE915C664417}" type="presOf" srcId="{07833F14-44DF-864B-B8F1-B13481EAFD96}" destId="{24B37D3F-23C7-4446-88E9-3D8E45642984}" srcOrd="0" destOrd="0" presId="urn:microsoft.com/office/officeart/2005/8/layout/hChevron3"/>
    <dgm:cxn modelId="{1755B733-45F7-6548-941E-9529DD80698F}" srcId="{3B24F804-DBCE-6E4E-8360-4B8DF0349C3F}" destId="{572418C1-752D-5B48-B170-2C34DB281188}" srcOrd="3" destOrd="0" parTransId="{774C0841-D2DB-D144-A117-DDCE7D8EC487}" sibTransId="{1445D9C4-5930-AD47-B765-272FF3FC549F}"/>
    <dgm:cxn modelId="{D5884A76-8AE5-48CB-82AB-A85F7F9D425B}" type="presOf" srcId="{AA37D3FB-480A-1F48-A5C9-C2134A6978B0}" destId="{ACBD91A8-2EBA-BE49-B630-EE3BCF088798}" srcOrd="0" destOrd="0" presId="urn:microsoft.com/office/officeart/2005/8/layout/hChevron3"/>
    <dgm:cxn modelId="{809B961F-7D76-443B-BDC6-A2D1CD98A634}" type="presOf" srcId="{3B24F804-DBCE-6E4E-8360-4B8DF0349C3F}" destId="{626DD18A-9F9A-0846-B008-4AA78E2042C6}" srcOrd="0" destOrd="0" presId="urn:microsoft.com/office/officeart/2005/8/layout/hChevron3"/>
    <dgm:cxn modelId="{C86A882D-1CFB-9842-8BC8-267C9AAEBC46}" srcId="{3B24F804-DBCE-6E4E-8360-4B8DF0349C3F}" destId="{07833F14-44DF-864B-B8F1-B13481EAFD96}" srcOrd="0" destOrd="0" parTransId="{CC8178EC-33D2-3146-B8DE-685B21CF887B}" sibTransId="{7C0F6BD6-777B-D94C-8776-A346DDB90197}"/>
    <dgm:cxn modelId="{CBEE81DC-6EE7-6742-B204-1C80F30FF745}" srcId="{3B24F804-DBCE-6E4E-8360-4B8DF0349C3F}" destId="{178DFBC4-1955-2B42-9317-BB524ECBB836}" srcOrd="6" destOrd="0" parTransId="{6AD61A78-C2AF-4C40-A113-9A4937174F7E}" sibTransId="{A808C5EA-CAA6-AC49-97CF-F7D7A9E1142A}"/>
    <dgm:cxn modelId="{61743103-3CB5-483B-9847-040B58071CF1}" type="presOf" srcId="{4B30EB0C-DF16-EE41-82AE-9372966CB173}" destId="{D13B4C5D-E770-AE41-BAE5-E44F0D3E41AE}" srcOrd="0" destOrd="0" presId="urn:microsoft.com/office/officeart/2005/8/layout/hChevron3"/>
    <dgm:cxn modelId="{4C7651C0-0110-AB4E-93EC-32FCEF43DC7D}" srcId="{3B24F804-DBCE-6E4E-8360-4B8DF0349C3F}" destId="{4B30EB0C-DF16-EE41-82AE-9372966CB173}" srcOrd="5" destOrd="0" parTransId="{E63F2371-4E25-C545-A8E0-07731AAAF3C5}" sibTransId="{D0332E14-F37F-164E-88E8-6A370FE0B7E8}"/>
    <dgm:cxn modelId="{19832D5D-A2A7-4B43-B84F-BF7ED7FF31C5}" type="presOf" srcId="{9FDC9766-5389-2D4B-B443-04C6BE5ED020}" destId="{7262B04F-3895-414D-AA6F-1FC04D64A3C5}" srcOrd="0" destOrd="0" presId="urn:microsoft.com/office/officeart/2005/8/layout/hChevron3"/>
    <dgm:cxn modelId="{18B01927-AD5A-4403-81F0-6AAC8C86E8DE}" type="presOf" srcId="{178DFBC4-1955-2B42-9317-BB524ECBB836}" destId="{678B60E5-95A1-FA40-B0CD-CFE6A61B2455}" srcOrd="0" destOrd="0" presId="urn:microsoft.com/office/officeart/2005/8/layout/hChevron3"/>
    <dgm:cxn modelId="{11A7423F-799B-B541-941F-9B808C22DF42}" srcId="{3B24F804-DBCE-6E4E-8360-4B8DF0349C3F}" destId="{C3643736-C563-D04D-93E8-FA32FDFD281D}" srcOrd="4" destOrd="0" parTransId="{D12A9FA3-E5D6-C740-9D63-174C8593F0E1}" sibTransId="{08306E08-9A06-CB43-A751-8F35D45D250C}"/>
    <dgm:cxn modelId="{D61C9323-3244-46A6-A87C-B4599E5A226E}" type="presOf" srcId="{572418C1-752D-5B48-B170-2C34DB281188}" destId="{83A1ACB6-1C35-A448-BBAA-93BB12DAA819}" srcOrd="0" destOrd="0" presId="urn:microsoft.com/office/officeart/2005/8/layout/hChevron3"/>
    <dgm:cxn modelId="{47FB4755-0E41-1B4A-801F-12185369FA7E}" srcId="{3B24F804-DBCE-6E4E-8360-4B8DF0349C3F}" destId="{AA37D3FB-480A-1F48-A5C9-C2134A6978B0}" srcOrd="1" destOrd="0" parTransId="{DE735805-D876-6D4B-85D6-7E827C3BE277}" sibTransId="{41D7040E-11D0-024C-86FE-E7275933BAFC}"/>
    <dgm:cxn modelId="{85DBDCAD-3570-4E09-B6A4-F2B92B42E207}" type="presParOf" srcId="{626DD18A-9F9A-0846-B008-4AA78E2042C6}" destId="{24B37D3F-23C7-4446-88E9-3D8E45642984}" srcOrd="0" destOrd="0" presId="urn:microsoft.com/office/officeart/2005/8/layout/hChevron3"/>
    <dgm:cxn modelId="{3C04305C-432B-4454-A56D-31464F942F04}" type="presParOf" srcId="{626DD18A-9F9A-0846-B008-4AA78E2042C6}" destId="{8E6D00F5-2A8E-6F4F-A68A-D66E993399B5}" srcOrd="1" destOrd="0" presId="urn:microsoft.com/office/officeart/2005/8/layout/hChevron3"/>
    <dgm:cxn modelId="{C949F418-C183-4E5F-99A9-1960685EEB21}" type="presParOf" srcId="{626DD18A-9F9A-0846-B008-4AA78E2042C6}" destId="{ACBD91A8-2EBA-BE49-B630-EE3BCF088798}" srcOrd="2" destOrd="0" presId="urn:microsoft.com/office/officeart/2005/8/layout/hChevron3"/>
    <dgm:cxn modelId="{CE1B0672-10D7-4329-ACDA-4CC948EEEDEF}" type="presParOf" srcId="{626DD18A-9F9A-0846-B008-4AA78E2042C6}" destId="{FAABDBDC-051C-6E45-88DB-490E4446FB0F}" srcOrd="3" destOrd="0" presId="urn:microsoft.com/office/officeart/2005/8/layout/hChevron3"/>
    <dgm:cxn modelId="{966508FB-96B4-439D-AC75-AD46680B455C}" type="presParOf" srcId="{626DD18A-9F9A-0846-B008-4AA78E2042C6}" destId="{7262B04F-3895-414D-AA6F-1FC04D64A3C5}" srcOrd="4" destOrd="0" presId="urn:microsoft.com/office/officeart/2005/8/layout/hChevron3"/>
    <dgm:cxn modelId="{9250351A-D397-42D4-8639-A4B60C9E002A}" type="presParOf" srcId="{626DD18A-9F9A-0846-B008-4AA78E2042C6}" destId="{25C9DFD4-B337-6A4F-8034-4F30B9326A5B}" srcOrd="5" destOrd="0" presId="urn:microsoft.com/office/officeart/2005/8/layout/hChevron3"/>
    <dgm:cxn modelId="{EA3280D4-D5D2-4DB0-ADE7-A42DC1820CDF}" type="presParOf" srcId="{626DD18A-9F9A-0846-B008-4AA78E2042C6}" destId="{83A1ACB6-1C35-A448-BBAA-93BB12DAA819}" srcOrd="6" destOrd="0" presId="urn:microsoft.com/office/officeart/2005/8/layout/hChevron3"/>
    <dgm:cxn modelId="{4B221E96-B443-419D-A126-FE39BDEF235E}" type="presParOf" srcId="{626DD18A-9F9A-0846-B008-4AA78E2042C6}" destId="{9AAE310D-DB9B-D648-B741-9D47ABBF7FA8}" srcOrd="7" destOrd="0" presId="urn:microsoft.com/office/officeart/2005/8/layout/hChevron3"/>
    <dgm:cxn modelId="{B198D456-CD28-45D0-8E7B-B591759E2F21}" type="presParOf" srcId="{626DD18A-9F9A-0846-B008-4AA78E2042C6}" destId="{09A75DF0-FD41-5443-86A3-44B3FDDD6695}" srcOrd="8" destOrd="0" presId="urn:microsoft.com/office/officeart/2005/8/layout/hChevron3"/>
    <dgm:cxn modelId="{1A5B7620-D8D3-4693-8652-330FD43C6F3D}" type="presParOf" srcId="{626DD18A-9F9A-0846-B008-4AA78E2042C6}" destId="{E649B34C-6473-F04B-87CD-B0BB2EFB6FD3}" srcOrd="9" destOrd="0" presId="urn:microsoft.com/office/officeart/2005/8/layout/hChevron3"/>
    <dgm:cxn modelId="{9378DB97-4BE2-448C-B833-92BC18FEFCDE}" type="presParOf" srcId="{626DD18A-9F9A-0846-B008-4AA78E2042C6}" destId="{D13B4C5D-E770-AE41-BAE5-E44F0D3E41AE}" srcOrd="10" destOrd="0" presId="urn:microsoft.com/office/officeart/2005/8/layout/hChevron3"/>
    <dgm:cxn modelId="{1052C1B2-1388-40E9-88A2-103BE3C5AC91}" type="presParOf" srcId="{626DD18A-9F9A-0846-B008-4AA78E2042C6}" destId="{523A9891-6986-764E-A271-964C1E3928CE}" srcOrd="11" destOrd="0" presId="urn:microsoft.com/office/officeart/2005/8/layout/hChevron3"/>
    <dgm:cxn modelId="{D1B05E9D-F6F0-43C0-BFD4-782C18A2A693}" type="presParOf" srcId="{626DD18A-9F9A-0846-B008-4AA78E2042C6}" destId="{678B60E5-95A1-FA40-B0CD-CFE6A61B2455}" srcOrd="12"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EA7C43F-52D0-A64B-9902-B4AEBBD0B532}" type="doc">
      <dgm:prSet loTypeId="urn:microsoft.com/office/officeart/2005/8/layout/lProcess2" loCatId="" qsTypeId="urn:microsoft.com/office/officeart/2005/8/quickstyle/simple4" qsCatId="simple" csTypeId="urn:microsoft.com/office/officeart/2005/8/colors/colorful1#6" csCatId="colorful" phldr="1"/>
      <dgm:spPr/>
      <dgm:t>
        <a:bodyPr/>
        <a:lstStyle/>
        <a:p>
          <a:endParaRPr lang="en-US"/>
        </a:p>
      </dgm:t>
    </dgm:pt>
    <dgm:pt modelId="{FCD8988D-BDA8-5B4D-8430-3033905A17CC}">
      <dgm:prSet phldrT="[Text]"/>
      <dgm:spPr>
        <a:solidFill>
          <a:schemeClr val="tx2">
            <a:lumMod val="40000"/>
            <a:lumOff val="60000"/>
          </a:schemeClr>
        </a:solidFill>
      </dgm:spPr>
      <dgm:t>
        <a:bodyPr/>
        <a:lstStyle/>
        <a:p>
          <a:r>
            <a:rPr lang="en-US" dirty="0" smtClean="0"/>
            <a:t>Inputs</a:t>
          </a:r>
          <a:endParaRPr lang="en-US" dirty="0"/>
        </a:p>
      </dgm:t>
    </dgm:pt>
    <dgm:pt modelId="{16A46999-4BAA-024C-AA20-33BA0CD2CD8B}" type="parTrans" cxnId="{6AA18671-8EC2-9B4B-AD3D-748E771208E4}">
      <dgm:prSet/>
      <dgm:spPr/>
      <dgm:t>
        <a:bodyPr/>
        <a:lstStyle/>
        <a:p>
          <a:endParaRPr lang="en-US"/>
        </a:p>
      </dgm:t>
    </dgm:pt>
    <dgm:pt modelId="{12411A11-E869-794B-AC33-0BA6C6FB5284}" type="sibTrans" cxnId="{6AA18671-8EC2-9B4B-AD3D-748E771208E4}">
      <dgm:prSet/>
      <dgm:spPr/>
      <dgm:t>
        <a:bodyPr/>
        <a:lstStyle/>
        <a:p>
          <a:endParaRPr lang="en-US"/>
        </a:p>
      </dgm:t>
    </dgm:pt>
    <dgm:pt modelId="{6DF7A61C-ADE6-8D40-ACD3-A353A21DED77}">
      <dgm:prSet phldrT="[Text]"/>
      <dgm:spPr/>
      <dgm:t>
        <a:bodyPr/>
        <a:lstStyle/>
        <a:p>
          <a:r>
            <a:rPr lang="en-US" dirty="0" smtClean="0"/>
            <a:t>What Resources will be used that</a:t>
          </a:r>
          <a:r>
            <a:rPr lang="en-US" baseline="0" dirty="0" smtClean="0"/>
            <a:t> could affect an SDG?</a:t>
          </a:r>
          <a:endParaRPr lang="en-US" dirty="0"/>
        </a:p>
      </dgm:t>
    </dgm:pt>
    <dgm:pt modelId="{EBA18B3B-3757-C945-A632-D47937DCD1F3}" type="parTrans" cxnId="{F24C3019-4CC6-574B-A2C0-29A6DA8512D2}">
      <dgm:prSet/>
      <dgm:spPr/>
      <dgm:t>
        <a:bodyPr/>
        <a:lstStyle/>
        <a:p>
          <a:endParaRPr lang="en-US"/>
        </a:p>
      </dgm:t>
    </dgm:pt>
    <dgm:pt modelId="{59B0C038-7419-0D49-9D68-8A274F43D3DF}" type="sibTrans" cxnId="{F24C3019-4CC6-574B-A2C0-29A6DA8512D2}">
      <dgm:prSet/>
      <dgm:spPr/>
      <dgm:t>
        <a:bodyPr/>
        <a:lstStyle/>
        <a:p>
          <a:endParaRPr lang="en-US"/>
        </a:p>
      </dgm:t>
    </dgm:pt>
    <dgm:pt modelId="{6EBADF29-B169-A44C-A114-51327ECC2428}">
      <dgm:prSet phldrT="[Text]"/>
      <dgm:spPr>
        <a:solidFill>
          <a:schemeClr val="tx2">
            <a:lumMod val="40000"/>
            <a:lumOff val="60000"/>
          </a:schemeClr>
        </a:solidFill>
      </dgm:spPr>
      <dgm:t>
        <a:bodyPr/>
        <a:lstStyle/>
        <a:p>
          <a:r>
            <a:rPr lang="en-US" dirty="0" smtClean="0"/>
            <a:t>Activities</a:t>
          </a:r>
          <a:endParaRPr lang="en-US" dirty="0"/>
        </a:p>
      </dgm:t>
    </dgm:pt>
    <dgm:pt modelId="{9FBDBA80-69D7-1F45-AFB2-CDE91F2C2323}" type="parTrans" cxnId="{DEFA613F-BBA2-E14A-842B-01BEAEFA2B30}">
      <dgm:prSet/>
      <dgm:spPr/>
      <dgm:t>
        <a:bodyPr/>
        <a:lstStyle/>
        <a:p>
          <a:endParaRPr lang="en-US"/>
        </a:p>
      </dgm:t>
    </dgm:pt>
    <dgm:pt modelId="{780AF808-CC47-1C43-BBC8-7A3868014797}" type="sibTrans" cxnId="{DEFA613F-BBA2-E14A-842B-01BEAEFA2B30}">
      <dgm:prSet/>
      <dgm:spPr/>
      <dgm:t>
        <a:bodyPr/>
        <a:lstStyle/>
        <a:p>
          <a:endParaRPr lang="en-US"/>
        </a:p>
      </dgm:t>
    </dgm:pt>
    <dgm:pt modelId="{5BCB128D-A22A-0A40-A6DE-0790FC867179}">
      <dgm:prSet phldrT="[Text]"/>
      <dgm:spPr/>
      <dgm:t>
        <a:bodyPr/>
        <a:lstStyle/>
        <a:p>
          <a:r>
            <a:rPr lang="en-US" dirty="0" smtClean="0"/>
            <a:t>What</a:t>
          </a:r>
          <a:r>
            <a:rPr lang="en-US" baseline="0" dirty="0" smtClean="0"/>
            <a:t> project activities </a:t>
          </a:r>
          <a:br>
            <a:rPr lang="en-US" baseline="0" dirty="0" smtClean="0"/>
          </a:br>
          <a:r>
            <a:rPr lang="en-US" baseline="0" dirty="0" smtClean="0"/>
            <a:t>will be undertaken?</a:t>
          </a:r>
          <a:endParaRPr lang="en-US" dirty="0"/>
        </a:p>
      </dgm:t>
    </dgm:pt>
    <dgm:pt modelId="{F4783DC3-ACA3-1D40-98D7-648D6344E973}" type="parTrans" cxnId="{08A7D102-4668-3E4C-AEAC-3498C4B3894E}">
      <dgm:prSet/>
      <dgm:spPr/>
      <dgm:t>
        <a:bodyPr/>
        <a:lstStyle/>
        <a:p>
          <a:endParaRPr lang="en-US"/>
        </a:p>
      </dgm:t>
    </dgm:pt>
    <dgm:pt modelId="{5626C4A1-4DF4-D048-B898-8B699ABE45AB}" type="sibTrans" cxnId="{08A7D102-4668-3E4C-AEAC-3498C4B3894E}">
      <dgm:prSet/>
      <dgm:spPr/>
      <dgm:t>
        <a:bodyPr/>
        <a:lstStyle/>
        <a:p>
          <a:endParaRPr lang="en-US"/>
        </a:p>
      </dgm:t>
    </dgm:pt>
    <dgm:pt modelId="{DF57C98E-AAB1-0340-872B-433676E48B5B}">
      <dgm:prSet phldrT="[Text]"/>
      <dgm:spPr>
        <a:solidFill>
          <a:schemeClr val="tx2">
            <a:lumMod val="40000"/>
            <a:lumOff val="60000"/>
          </a:schemeClr>
        </a:solidFill>
      </dgm:spPr>
      <dgm:t>
        <a:bodyPr/>
        <a:lstStyle/>
        <a:p>
          <a:r>
            <a:rPr lang="en-US" dirty="0" smtClean="0"/>
            <a:t>Outputs</a:t>
          </a:r>
          <a:endParaRPr lang="en-US" dirty="0"/>
        </a:p>
      </dgm:t>
    </dgm:pt>
    <dgm:pt modelId="{E4118CA8-189F-FD40-BD32-341D4BD706FF}" type="parTrans" cxnId="{B166B059-490C-A84B-8CBF-0DA719F60DDD}">
      <dgm:prSet/>
      <dgm:spPr/>
      <dgm:t>
        <a:bodyPr/>
        <a:lstStyle/>
        <a:p>
          <a:endParaRPr lang="en-US"/>
        </a:p>
      </dgm:t>
    </dgm:pt>
    <dgm:pt modelId="{E9A22328-D24A-984C-97EB-DDB50F731A06}" type="sibTrans" cxnId="{B166B059-490C-A84B-8CBF-0DA719F60DDD}">
      <dgm:prSet/>
      <dgm:spPr/>
      <dgm:t>
        <a:bodyPr/>
        <a:lstStyle/>
        <a:p>
          <a:endParaRPr lang="en-US"/>
        </a:p>
      </dgm:t>
    </dgm:pt>
    <dgm:pt modelId="{C5E5779F-3CB8-5F4F-A248-0120C7122194}">
      <dgm:prSet phldrT="[Text]"/>
      <dgm:spPr/>
      <dgm:t>
        <a:bodyPr/>
        <a:lstStyle/>
        <a:p>
          <a:r>
            <a:rPr lang="en-US" dirty="0" smtClean="0"/>
            <a:t>What is created?</a:t>
          </a:r>
          <a:endParaRPr lang="en-US" dirty="0"/>
        </a:p>
      </dgm:t>
    </dgm:pt>
    <dgm:pt modelId="{DDF30865-79EB-DF4F-B49E-4B66A6641A1C}" type="parTrans" cxnId="{1D680757-D63C-B746-80D5-3FE5494B17FA}">
      <dgm:prSet/>
      <dgm:spPr/>
      <dgm:t>
        <a:bodyPr/>
        <a:lstStyle/>
        <a:p>
          <a:endParaRPr lang="en-US"/>
        </a:p>
      </dgm:t>
    </dgm:pt>
    <dgm:pt modelId="{DB2E2CDF-B4CD-0949-86FF-75F50114D2FD}" type="sibTrans" cxnId="{1D680757-D63C-B746-80D5-3FE5494B17FA}">
      <dgm:prSet/>
      <dgm:spPr/>
      <dgm:t>
        <a:bodyPr/>
        <a:lstStyle/>
        <a:p>
          <a:endParaRPr lang="en-US"/>
        </a:p>
      </dgm:t>
    </dgm:pt>
    <dgm:pt modelId="{591A966F-18F0-F34E-8C1C-CC34F7BBBA39}">
      <dgm:prSet/>
      <dgm:spPr>
        <a:solidFill>
          <a:schemeClr val="tx2">
            <a:lumMod val="40000"/>
            <a:lumOff val="60000"/>
          </a:schemeClr>
        </a:solidFill>
      </dgm:spPr>
      <dgm:t>
        <a:bodyPr/>
        <a:lstStyle/>
        <a:p>
          <a:r>
            <a:rPr lang="en-US" dirty="0" smtClean="0"/>
            <a:t>Outcomes</a:t>
          </a:r>
          <a:endParaRPr lang="en-US" dirty="0"/>
        </a:p>
      </dgm:t>
    </dgm:pt>
    <dgm:pt modelId="{F7566E8A-A25E-EF4A-BF17-C1B349AE9168}" type="parTrans" cxnId="{7C0CCA20-A981-F14D-98FD-731EB57D28A3}">
      <dgm:prSet/>
      <dgm:spPr/>
      <dgm:t>
        <a:bodyPr/>
        <a:lstStyle/>
        <a:p>
          <a:endParaRPr lang="en-US"/>
        </a:p>
      </dgm:t>
    </dgm:pt>
    <dgm:pt modelId="{9075F0D2-547E-3149-BF7C-96961AFA5A9D}" type="sibTrans" cxnId="{7C0CCA20-A981-F14D-98FD-731EB57D28A3}">
      <dgm:prSet/>
      <dgm:spPr/>
      <dgm:t>
        <a:bodyPr/>
        <a:lstStyle/>
        <a:p>
          <a:endParaRPr lang="en-US"/>
        </a:p>
      </dgm:t>
    </dgm:pt>
    <dgm:pt modelId="{CFFA21D5-E8B9-AD44-9A19-A33B3510EE7E}">
      <dgm:prSet/>
      <dgm:spPr>
        <a:solidFill>
          <a:schemeClr val="tx2">
            <a:lumMod val="40000"/>
            <a:lumOff val="60000"/>
          </a:schemeClr>
        </a:solidFill>
      </dgm:spPr>
      <dgm:t>
        <a:bodyPr/>
        <a:lstStyle/>
        <a:p>
          <a:r>
            <a:rPr lang="en-US" dirty="0" smtClean="0"/>
            <a:t>Impacts</a:t>
          </a:r>
          <a:endParaRPr lang="en-US" dirty="0"/>
        </a:p>
      </dgm:t>
    </dgm:pt>
    <dgm:pt modelId="{01F9B066-9FC6-4D4F-85FE-BF1B488B83B4}" type="parTrans" cxnId="{3CC1F8BA-CC22-DF44-AE09-9CC35CA4CDEB}">
      <dgm:prSet/>
      <dgm:spPr/>
      <dgm:t>
        <a:bodyPr/>
        <a:lstStyle/>
        <a:p>
          <a:endParaRPr lang="en-US"/>
        </a:p>
      </dgm:t>
    </dgm:pt>
    <dgm:pt modelId="{CFF96A47-2A4C-4746-8304-FF7CC7A4DFE5}" type="sibTrans" cxnId="{3CC1F8BA-CC22-DF44-AE09-9CC35CA4CDEB}">
      <dgm:prSet/>
      <dgm:spPr/>
      <dgm:t>
        <a:bodyPr/>
        <a:lstStyle/>
        <a:p>
          <a:endParaRPr lang="en-US"/>
        </a:p>
      </dgm:t>
    </dgm:pt>
    <dgm:pt modelId="{4D0C89ED-D6AD-BC4F-8A0E-0C7FCA3D5D58}">
      <dgm:prSet/>
      <dgm:spPr/>
      <dgm:t>
        <a:bodyPr/>
        <a:lstStyle/>
        <a:p>
          <a:r>
            <a:rPr lang="en-US" dirty="0" smtClean="0"/>
            <a:t>What does the change initiative do?</a:t>
          </a:r>
          <a:endParaRPr lang="en-US" dirty="0"/>
        </a:p>
      </dgm:t>
    </dgm:pt>
    <dgm:pt modelId="{F1D3ABE8-C5CD-6A49-83D1-6611825521B1}" type="parTrans" cxnId="{5B5A9F14-69C9-4A45-B4B3-2F94B0E179A1}">
      <dgm:prSet/>
      <dgm:spPr/>
      <dgm:t>
        <a:bodyPr/>
        <a:lstStyle/>
        <a:p>
          <a:endParaRPr lang="en-US"/>
        </a:p>
      </dgm:t>
    </dgm:pt>
    <dgm:pt modelId="{81C4E6BC-0784-3F48-AA37-8DB745BCC002}" type="sibTrans" cxnId="{5B5A9F14-69C9-4A45-B4B3-2F94B0E179A1}">
      <dgm:prSet/>
      <dgm:spPr/>
      <dgm:t>
        <a:bodyPr/>
        <a:lstStyle/>
        <a:p>
          <a:endParaRPr lang="en-US"/>
        </a:p>
      </dgm:t>
    </dgm:pt>
    <dgm:pt modelId="{069264FC-7A23-474E-96A9-AF1FC3A6F965}">
      <dgm:prSet/>
      <dgm:spPr/>
      <dgm:t>
        <a:bodyPr/>
        <a:lstStyle/>
        <a:p>
          <a:r>
            <a:rPr lang="en-US" dirty="0" smtClean="0"/>
            <a:t>What</a:t>
          </a:r>
          <a:r>
            <a:rPr lang="en-US" baseline="0" dirty="0" smtClean="0"/>
            <a:t> are the changes that occur as a result?</a:t>
          </a:r>
          <a:endParaRPr lang="en-US" dirty="0"/>
        </a:p>
      </dgm:t>
    </dgm:pt>
    <dgm:pt modelId="{82BF180E-151F-8C47-8732-175B640F93F8}" type="parTrans" cxnId="{67992271-3F15-4A4A-9311-7C31F8AFA200}">
      <dgm:prSet/>
      <dgm:spPr/>
      <dgm:t>
        <a:bodyPr/>
        <a:lstStyle/>
        <a:p>
          <a:endParaRPr lang="en-US"/>
        </a:p>
      </dgm:t>
    </dgm:pt>
    <dgm:pt modelId="{5EAB1478-DC8B-8D4B-8EED-2F41C83CA09B}" type="sibTrans" cxnId="{67992271-3F15-4A4A-9311-7C31F8AFA200}">
      <dgm:prSet/>
      <dgm:spPr/>
      <dgm:t>
        <a:bodyPr/>
        <a:lstStyle/>
        <a:p>
          <a:endParaRPr lang="en-US"/>
        </a:p>
      </dgm:t>
    </dgm:pt>
    <dgm:pt modelId="{FDF86949-7472-C14A-904A-DD2764618B8E}" type="pres">
      <dgm:prSet presAssocID="{7EA7C43F-52D0-A64B-9902-B4AEBBD0B532}" presName="theList" presStyleCnt="0">
        <dgm:presLayoutVars>
          <dgm:dir/>
          <dgm:animLvl val="lvl"/>
          <dgm:resizeHandles val="exact"/>
        </dgm:presLayoutVars>
      </dgm:prSet>
      <dgm:spPr/>
      <dgm:t>
        <a:bodyPr/>
        <a:lstStyle/>
        <a:p>
          <a:endParaRPr lang="en-US"/>
        </a:p>
      </dgm:t>
    </dgm:pt>
    <dgm:pt modelId="{A11DC687-6B7E-0C4E-AFC9-C43777D42249}" type="pres">
      <dgm:prSet presAssocID="{FCD8988D-BDA8-5B4D-8430-3033905A17CC}" presName="compNode" presStyleCnt="0"/>
      <dgm:spPr/>
    </dgm:pt>
    <dgm:pt modelId="{F22B5CB4-441D-4B45-A9D4-2484CD7CEE74}" type="pres">
      <dgm:prSet presAssocID="{FCD8988D-BDA8-5B4D-8430-3033905A17CC}" presName="aNode" presStyleLbl="bgShp" presStyleIdx="0" presStyleCnt="5"/>
      <dgm:spPr/>
      <dgm:t>
        <a:bodyPr/>
        <a:lstStyle/>
        <a:p>
          <a:endParaRPr lang="en-US"/>
        </a:p>
      </dgm:t>
    </dgm:pt>
    <dgm:pt modelId="{3C52C0FA-B2E2-0A4A-B5ED-BE10D7FB51B2}" type="pres">
      <dgm:prSet presAssocID="{FCD8988D-BDA8-5B4D-8430-3033905A17CC}" presName="textNode" presStyleLbl="bgShp" presStyleIdx="0" presStyleCnt="5"/>
      <dgm:spPr/>
      <dgm:t>
        <a:bodyPr/>
        <a:lstStyle/>
        <a:p>
          <a:endParaRPr lang="en-US"/>
        </a:p>
      </dgm:t>
    </dgm:pt>
    <dgm:pt modelId="{F863E289-9A2C-3C4E-AA64-6D65E5D62DC9}" type="pres">
      <dgm:prSet presAssocID="{FCD8988D-BDA8-5B4D-8430-3033905A17CC}" presName="compChildNode" presStyleCnt="0"/>
      <dgm:spPr/>
    </dgm:pt>
    <dgm:pt modelId="{D9EDD63A-3671-A34F-927D-92920A6FA507}" type="pres">
      <dgm:prSet presAssocID="{FCD8988D-BDA8-5B4D-8430-3033905A17CC}" presName="theInnerList" presStyleCnt="0"/>
      <dgm:spPr/>
    </dgm:pt>
    <dgm:pt modelId="{FC9C003B-C968-E643-B217-C2B42E3DC64A}" type="pres">
      <dgm:prSet presAssocID="{6DF7A61C-ADE6-8D40-ACD3-A353A21DED77}" presName="childNode" presStyleLbl="node1" presStyleIdx="0" presStyleCnt="5">
        <dgm:presLayoutVars>
          <dgm:bulletEnabled val="1"/>
        </dgm:presLayoutVars>
      </dgm:prSet>
      <dgm:spPr/>
      <dgm:t>
        <a:bodyPr/>
        <a:lstStyle/>
        <a:p>
          <a:endParaRPr lang="en-US"/>
        </a:p>
      </dgm:t>
    </dgm:pt>
    <dgm:pt modelId="{BA190B09-E5C7-E246-BEC3-E6E6C968AFE4}" type="pres">
      <dgm:prSet presAssocID="{FCD8988D-BDA8-5B4D-8430-3033905A17CC}" presName="aSpace" presStyleCnt="0"/>
      <dgm:spPr/>
    </dgm:pt>
    <dgm:pt modelId="{56FC12B3-4E2E-124D-B77C-7A48FCC269F1}" type="pres">
      <dgm:prSet presAssocID="{6EBADF29-B169-A44C-A114-51327ECC2428}" presName="compNode" presStyleCnt="0"/>
      <dgm:spPr/>
    </dgm:pt>
    <dgm:pt modelId="{6327A94C-A507-2C48-8048-EED95EF98F92}" type="pres">
      <dgm:prSet presAssocID="{6EBADF29-B169-A44C-A114-51327ECC2428}" presName="aNode" presStyleLbl="bgShp" presStyleIdx="1" presStyleCnt="5"/>
      <dgm:spPr/>
      <dgm:t>
        <a:bodyPr/>
        <a:lstStyle/>
        <a:p>
          <a:endParaRPr lang="en-US"/>
        </a:p>
      </dgm:t>
    </dgm:pt>
    <dgm:pt modelId="{79475328-5F2F-2343-93A5-A4FD900356F7}" type="pres">
      <dgm:prSet presAssocID="{6EBADF29-B169-A44C-A114-51327ECC2428}" presName="textNode" presStyleLbl="bgShp" presStyleIdx="1" presStyleCnt="5"/>
      <dgm:spPr/>
      <dgm:t>
        <a:bodyPr/>
        <a:lstStyle/>
        <a:p>
          <a:endParaRPr lang="en-US"/>
        </a:p>
      </dgm:t>
    </dgm:pt>
    <dgm:pt modelId="{34DFFDE9-3C68-8F4D-9418-3CCD222F9D04}" type="pres">
      <dgm:prSet presAssocID="{6EBADF29-B169-A44C-A114-51327ECC2428}" presName="compChildNode" presStyleCnt="0"/>
      <dgm:spPr/>
    </dgm:pt>
    <dgm:pt modelId="{1BE8C7F1-6DE3-0F4A-878C-EB5E171E704D}" type="pres">
      <dgm:prSet presAssocID="{6EBADF29-B169-A44C-A114-51327ECC2428}" presName="theInnerList" presStyleCnt="0"/>
      <dgm:spPr/>
    </dgm:pt>
    <dgm:pt modelId="{70888D2C-EF48-3940-B54B-028B3DA48513}" type="pres">
      <dgm:prSet presAssocID="{5BCB128D-A22A-0A40-A6DE-0790FC867179}" presName="childNode" presStyleLbl="node1" presStyleIdx="1" presStyleCnt="5">
        <dgm:presLayoutVars>
          <dgm:bulletEnabled val="1"/>
        </dgm:presLayoutVars>
      </dgm:prSet>
      <dgm:spPr/>
      <dgm:t>
        <a:bodyPr/>
        <a:lstStyle/>
        <a:p>
          <a:endParaRPr lang="en-US"/>
        </a:p>
      </dgm:t>
    </dgm:pt>
    <dgm:pt modelId="{64EFB5F0-D1C5-A348-858E-AAB91DF1FC08}" type="pres">
      <dgm:prSet presAssocID="{6EBADF29-B169-A44C-A114-51327ECC2428}" presName="aSpace" presStyleCnt="0"/>
      <dgm:spPr/>
    </dgm:pt>
    <dgm:pt modelId="{21549D21-A179-A54F-9A5C-D60992F92B9A}" type="pres">
      <dgm:prSet presAssocID="{DF57C98E-AAB1-0340-872B-433676E48B5B}" presName="compNode" presStyleCnt="0"/>
      <dgm:spPr/>
    </dgm:pt>
    <dgm:pt modelId="{03285A6C-8DAB-EF48-A26D-CEF3EE22BB4F}" type="pres">
      <dgm:prSet presAssocID="{DF57C98E-AAB1-0340-872B-433676E48B5B}" presName="aNode" presStyleLbl="bgShp" presStyleIdx="2" presStyleCnt="5"/>
      <dgm:spPr/>
      <dgm:t>
        <a:bodyPr/>
        <a:lstStyle/>
        <a:p>
          <a:endParaRPr lang="en-US"/>
        </a:p>
      </dgm:t>
    </dgm:pt>
    <dgm:pt modelId="{66D92D18-B40E-BE49-BB09-897179F8CBB3}" type="pres">
      <dgm:prSet presAssocID="{DF57C98E-AAB1-0340-872B-433676E48B5B}" presName="textNode" presStyleLbl="bgShp" presStyleIdx="2" presStyleCnt="5"/>
      <dgm:spPr/>
      <dgm:t>
        <a:bodyPr/>
        <a:lstStyle/>
        <a:p>
          <a:endParaRPr lang="en-US"/>
        </a:p>
      </dgm:t>
    </dgm:pt>
    <dgm:pt modelId="{E8FC5FF8-8D81-364C-A305-59EF284F4EB3}" type="pres">
      <dgm:prSet presAssocID="{DF57C98E-AAB1-0340-872B-433676E48B5B}" presName="compChildNode" presStyleCnt="0"/>
      <dgm:spPr/>
    </dgm:pt>
    <dgm:pt modelId="{359E55E3-7445-6747-8CD8-13B7EBB202E3}" type="pres">
      <dgm:prSet presAssocID="{DF57C98E-AAB1-0340-872B-433676E48B5B}" presName="theInnerList" presStyleCnt="0"/>
      <dgm:spPr/>
    </dgm:pt>
    <dgm:pt modelId="{9E778B4A-984A-8F4F-BD5C-1893FD66A26A}" type="pres">
      <dgm:prSet presAssocID="{C5E5779F-3CB8-5F4F-A248-0120C7122194}" presName="childNode" presStyleLbl="node1" presStyleIdx="2" presStyleCnt="5">
        <dgm:presLayoutVars>
          <dgm:bulletEnabled val="1"/>
        </dgm:presLayoutVars>
      </dgm:prSet>
      <dgm:spPr/>
      <dgm:t>
        <a:bodyPr/>
        <a:lstStyle/>
        <a:p>
          <a:endParaRPr lang="en-US"/>
        </a:p>
      </dgm:t>
    </dgm:pt>
    <dgm:pt modelId="{BCF1B394-068E-1043-A62D-33D852A57149}" type="pres">
      <dgm:prSet presAssocID="{DF57C98E-AAB1-0340-872B-433676E48B5B}" presName="aSpace" presStyleCnt="0"/>
      <dgm:spPr/>
    </dgm:pt>
    <dgm:pt modelId="{FA8B2F0F-EF12-394E-9DE4-2F948773B621}" type="pres">
      <dgm:prSet presAssocID="{CFFA21D5-E8B9-AD44-9A19-A33B3510EE7E}" presName="compNode" presStyleCnt="0"/>
      <dgm:spPr/>
    </dgm:pt>
    <dgm:pt modelId="{25F36709-4F62-274C-A88A-0BD57F44E5F2}" type="pres">
      <dgm:prSet presAssocID="{CFFA21D5-E8B9-AD44-9A19-A33B3510EE7E}" presName="aNode" presStyleLbl="bgShp" presStyleIdx="3" presStyleCnt="5"/>
      <dgm:spPr/>
      <dgm:t>
        <a:bodyPr/>
        <a:lstStyle/>
        <a:p>
          <a:endParaRPr lang="en-US"/>
        </a:p>
      </dgm:t>
    </dgm:pt>
    <dgm:pt modelId="{F6D5FD45-3E25-C547-A9EA-3413B3F54FAC}" type="pres">
      <dgm:prSet presAssocID="{CFFA21D5-E8B9-AD44-9A19-A33B3510EE7E}" presName="textNode" presStyleLbl="bgShp" presStyleIdx="3" presStyleCnt="5"/>
      <dgm:spPr/>
      <dgm:t>
        <a:bodyPr/>
        <a:lstStyle/>
        <a:p>
          <a:endParaRPr lang="en-US"/>
        </a:p>
      </dgm:t>
    </dgm:pt>
    <dgm:pt modelId="{F6EE4603-9C04-A641-9187-A73D4CF68790}" type="pres">
      <dgm:prSet presAssocID="{CFFA21D5-E8B9-AD44-9A19-A33B3510EE7E}" presName="compChildNode" presStyleCnt="0"/>
      <dgm:spPr/>
    </dgm:pt>
    <dgm:pt modelId="{C39992FD-1764-064F-BCD0-CE5E9704DE14}" type="pres">
      <dgm:prSet presAssocID="{CFFA21D5-E8B9-AD44-9A19-A33B3510EE7E}" presName="theInnerList" presStyleCnt="0"/>
      <dgm:spPr/>
    </dgm:pt>
    <dgm:pt modelId="{44E763DC-671C-1F42-BEC2-DBA787936773}" type="pres">
      <dgm:prSet presAssocID="{4D0C89ED-D6AD-BC4F-8A0E-0C7FCA3D5D58}" presName="childNode" presStyleLbl="node1" presStyleIdx="3" presStyleCnt="5">
        <dgm:presLayoutVars>
          <dgm:bulletEnabled val="1"/>
        </dgm:presLayoutVars>
      </dgm:prSet>
      <dgm:spPr/>
      <dgm:t>
        <a:bodyPr/>
        <a:lstStyle/>
        <a:p>
          <a:endParaRPr lang="en-US"/>
        </a:p>
      </dgm:t>
    </dgm:pt>
    <dgm:pt modelId="{E0102880-CBE0-BD45-9D10-8E46F712C31B}" type="pres">
      <dgm:prSet presAssocID="{CFFA21D5-E8B9-AD44-9A19-A33B3510EE7E}" presName="aSpace" presStyleCnt="0"/>
      <dgm:spPr/>
    </dgm:pt>
    <dgm:pt modelId="{7E7E3B39-40BA-CD41-A616-F79C22CC55C5}" type="pres">
      <dgm:prSet presAssocID="{591A966F-18F0-F34E-8C1C-CC34F7BBBA39}" presName="compNode" presStyleCnt="0"/>
      <dgm:spPr/>
    </dgm:pt>
    <dgm:pt modelId="{3CCFF48E-FCE2-4A42-90F9-DDBC1711299B}" type="pres">
      <dgm:prSet presAssocID="{591A966F-18F0-F34E-8C1C-CC34F7BBBA39}" presName="aNode" presStyleLbl="bgShp" presStyleIdx="4" presStyleCnt="5"/>
      <dgm:spPr/>
      <dgm:t>
        <a:bodyPr/>
        <a:lstStyle/>
        <a:p>
          <a:endParaRPr lang="en-US"/>
        </a:p>
      </dgm:t>
    </dgm:pt>
    <dgm:pt modelId="{3C29CE9B-7801-4F46-873B-9A83B4892632}" type="pres">
      <dgm:prSet presAssocID="{591A966F-18F0-F34E-8C1C-CC34F7BBBA39}" presName="textNode" presStyleLbl="bgShp" presStyleIdx="4" presStyleCnt="5"/>
      <dgm:spPr/>
      <dgm:t>
        <a:bodyPr/>
        <a:lstStyle/>
        <a:p>
          <a:endParaRPr lang="en-US"/>
        </a:p>
      </dgm:t>
    </dgm:pt>
    <dgm:pt modelId="{1BA1E251-7E78-9341-B538-0B4355D5B5AE}" type="pres">
      <dgm:prSet presAssocID="{591A966F-18F0-F34E-8C1C-CC34F7BBBA39}" presName="compChildNode" presStyleCnt="0"/>
      <dgm:spPr/>
    </dgm:pt>
    <dgm:pt modelId="{D9759F18-8B34-EC47-AB9E-4849C204409A}" type="pres">
      <dgm:prSet presAssocID="{591A966F-18F0-F34E-8C1C-CC34F7BBBA39}" presName="theInnerList" presStyleCnt="0"/>
      <dgm:spPr/>
    </dgm:pt>
    <dgm:pt modelId="{4125F50E-5EEE-E447-A43E-7AFC9AF756F5}" type="pres">
      <dgm:prSet presAssocID="{069264FC-7A23-474E-96A9-AF1FC3A6F965}" presName="childNode" presStyleLbl="node1" presStyleIdx="4" presStyleCnt="5">
        <dgm:presLayoutVars>
          <dgm:bulletEnabled val="1"/>
        </dgm:presLayoutVars>
      </dgm:prSet>
      <dgm:spPr/>
      <dgm:t>
        <a:bodyPr/>
        <a:lstStyle/>
        <a:p>
          <a:endParaRPr lang="en-US"/>
        </a:p>
      </dgm:t>
    </dgm:pt>
  </dgm:ptLst>
  <dgm:cxnLst>
    <dgm:cxn modelId="{6AA18671-8EC2-9B4B-AD3D-748E771208E4}" srcId="{7EA7C43F-52D0-A64B-9902-B4AEBBD0B532}" destId="{FCD8988D-BDA8-5B4D-8430-3033905A17CC}" srcOrd="0" destOrd="0" parTransId="{16A46999-4BAA-024C-AA20-33BA0CD2CD8B}" sibTransId="{12411A11-E869-794B-AC33-0BA6C6FB5284}"/>
    <dgm:cxn modelId="{22CA27E6-CD98-4683-A96B-CCA61A7D850D}" type="presOf" srcId="{FCD8988D-BDA8-5B4D-8430-3033905A17CC}" destId="{F22B5CB4-441D-4B45-A9D4-2484CD7CEE74}" srcOrd="0" destOrd="0" presId="urn:microsoft.com/office/officeart/2005/8/layout/lProcess2"/>
    <dgm:cxn modelId="{A3322BCC-BD28-4DD6-8537-5B7F4BBA986B}" type="presOf" srcId="{7EA7C43F-52D0-A64B-9902-B4AEBBD0B532}" destId="{FDF86949-7472-C14A-904A-DD2764618B8E}" srcOrd="0" destOrd="0" presId="urn:microsoft.com/office/officeart/2005/8/layout/lProcess2"/>
    <dgm:cxn modelId="{08A7D102-4668-3E4C-AEAC-3498C4B3894E}" srcId="{6EBADF29-B169-A44C-A114-51327ECC2428}" destId="{5BCB128D-A22A-0A40-A6DE-0790FC867179}" srcOrd="0" destOrd="0" parTransId="{F4783DC3-ACA3-1D40-98D7-648D6344E973}" sibTransId="{5626C4A1-4DF4-D048-B898-8B699ABE45AB}"/>
    <dgm:cxn modelId="{F1F1085F-2250-4186-A49C-7E4D4FAC7825}" type="presOf" srcId="{591A966F-18F0-F34E-8C1C-CC34F7BBBA39}" destId="{3CCFF48E-FCE2-4A42-90F9-DDBC1711299B}" srcOrd="0" destOrd="0" presId="urn:microsoft.com/office/officeart/2005/8/layout/lProcess2"/>
    <dgm:cxn modelId="{A815871A-B095-46BC-A9CA-7DC5A064418B}" type="presOf" srcId="{DF57C98E-AAB1-0340-872B-433676E48B5B}" destId="{03285A6C-8DAB-EF48-A26D-CEF3EE22BB4F}" srcOrd="0" destOrd="0" presId="urn:microsoft.com/office/officeart/2005/8/layout/lProcess2"/>
    <dgm:cxn modelId="{CCDCC61D-374B-4007-8E36-DB430BB75018}" type="presOf" srcId="{DF57C98E-AAB1-0340-872B-433676E48B5B}" destId="{66D92D18-B40E-BE49-BB09-897179F8CBB3}" srcOrd="1" destOrd="0" presId="urn:microsoft.com/office/officeart/2005/8/layout/lProcess2"/>
    <dgm:cxn modelId="{F24C3019-4CC6-574B-A2C0-29A6DA8512D2}" srcId="{FCD8988D-BDA8-5B4D-8430-3033905A17CC}" destId="{6DF7A61C-ADE6-8D40-ACD3-A353A21DED77}" srcOrd="0" destOrd="0" parTransId="{EBA18B3B-3757-C945-A632-D47937DCD1F3}" sibTransId="{59B0C038-7419-0D49-9D68-8A274F43D3DF}"/>
    <dgm:cxn modelId="{BB8334C0-1A6A-467C-B9D8-77ED4CB7BF25}" type="presOf" srcId="{4D0C89ED-D6AD-BC4F-8A0E-0C7FCA3D5D58}" destId="{44E763DC-671C-1F42-BEC2-DBA787936773}" srcOrd="0" destOrd="0" presId="urn:microsoft.com/office/officeart/2005/8/layout/lProcess2"/>
    <dgm:cxn modelId="{3ED4F218-729F-40EB-85A7-AC31FCA4142D}" type="presOf" srcId="{5BCB128D-A22A-0A40-A6DE-0790FC867179}" destId="{70888D2C-EF48-3940-B54B-028B3DA48513}" srcOrd="0" destOrd="0" presId="urn:microsoft.com/office/officeart/2005/8/layout/lProcess2"/>
    <dgm:cxn modelId="{65A585F8-991C-43BE-BCFB-04AD8653AFFE}" type="presOf" srcId="{CFFA21D5-E8B9-AD44-9A19-A33B3510EE7E}" destId="{F6D5FD45-3E25-C547-A9EA-3413B3F54FAC}" srcOrd="1" destOrd="0" presId="urn:microsoft.com/office/officeart/2005/8/layout/lProcess2"/>
    <dgm:cxn modelId="{F302AD0D-0B8A-4046-B969-9584FB7F79EA}" type="presOf" srcId="{C5E5779F-3CB8-5F4F-A248-0120C7122194}" destId="{9E778B4A-984A-8F4F-BD5C-1893FD66A26A}" srcOrd="0" destOrd="0" presId="urn:microsoft.com/office/officeart/2005/8/layout/lProcess2"/>
    <dgm:cxn modelId="{1D680757-D63C-B746-80D5-3FE5494B17FA}" srcId="{DF57C98E-AAB1-0340-872B-433676E48B5B}" destId="{C5E5779F-3CB8-5F4F-A248-0120C7122194}" srcOrd="0" destOrd="0" parTransId="{DDF30865-79EB-DF4F-B49E-4B66A6641A1C}" sibTransId="{DB2E2CDF-B4CD-0949-86FF-75F50114D2FD}"/>
    <dgm:cxn modelId="{DEFA613F-BBA2-E14A-842B-01BEAEFA2B30}" srcId="{7EA7C43F-52D0-A64B-9902-B4AEBBD0B532}" destId="{6EBADF29-B169-A44C-A114-51327ECC2428}" srcOrd="1" destOrd="0" parTransId="{9FBDBA80-69D7-1F45-AFB2-CDE91F2C2323}" sibTransId="{780AF808-CC47-1C43-BBC8-7A3868014797}"/>
    <dgm:cxn modelId="{7C0CCA20-A981-F14D-98FD-731EB57D28A3}" srcId="{7EA7C43F-52D0-A64B-9902-B4AEBBD0B532}" destId="{591A966F-18F0-F34E-8C1C-CC34F7BBBA39}" srcOrd="4" destOrd="0" parTransId="{F7566E8A-A25E-EF4A-BF17-C1B349AE9168}" sibTransId="{9075F0D2-547E-3149-BF7C-96961AFA5A9D}"/>
    <dgm:cxn modelId="{AB37CC4C-4689-48E7-8553-9C24223EAFE3}" type="presOf" srcId="{6DF7A61C-ADE6-8D40-ACD3-A353A21DED77}" destId="{FC9C003B-C968-E643-B217-C2B42E3DC64A}" srcOrd="0" destOrd="0" presId="urn:microsoft.com/office/officeart/2005/8/layout/lProcess2"/>
    <dgm:cxn modelId="{C0794BA1-4E40-4F81-A9BD-0F35BB32AAD2}" type="presOf" srcId="{6EBADF29-B169-A44C-A114-51327ECC2428}" destId="{79475328-5F2F-2343-93A5-A4FD900356F7}" srcOrd="1" destOrd="0" presId="urn:microsoft.com/office/officeart/2005/8/layout/lProcess2"/>
    <dgm:cxn modelId="{7B898614-7898-44C9-A97D-100DA1EABA8F}" type="presOf" srcId="{6EBADF29-B169-A44C-A114-51327ECC2428}" destId="{6327A94C-A507-2C48-8048-EED95EF98F92}" srcOrd="0" destOrd="0" presId="urn:microsoft.com/office/officeart/2005/8/layout/lProcess2"/>
    <dgm:cxn modelId="{5B5A9F14-69C9-4A45-B4B3-2F94B0E179A1}" srcId="{CFFA21D5-E8B9-AD44-9A19-A33B3510EE7E}" destId="{4D0C89ED-D6AD-BC4F-8A0E-0C7FCA3D5D58}" srcOrd="0" destOrd="0" parTransId="{F1D3ABE8-C5CD-6A49-83D1-6611825521B1}" sibTransId="{81C4E6BC-0784-3F48-AA37-8DB745BCC002}"/>
    <dgm:cxn modelId="{B166B059-490C-A84B-8CBF-0DA719F60DDD}" srcId="{7EA7C43F-52D0-A64B-9902-B4AEBBD0B532}" destId="{DF57C98E-AAB1-0340-872B-433676E48B5B}" srcOrd="2" destOrd="0" parTransId="{E4118CA8-189F-FD40-BD32-341D4BD706FF}" sibTransId="{E9A22328-D24A-984C-97EB-DDB50F731A06}"/>
    <dgm:cxn modelId="{C8EBD377-93CD-4CFB-A559-A15CEFB3EA36}" type="presOf" srcId="{FCD8988D-BDA8-5B4D-8430-3033905A17CC}" destId="{3C52C0FA-B2E2-0A4A-B5ED-BE10D7FB51B2}" srcOrd="1" destOrd="0" presId="urn:microsoft.com/office/officeart/2005/8/layout/lProcess2"/>
    <dgm:cxn modelId="{67992271-3F15-4A4A-9311-7C31F8AFA200}" srcId="{591A966F-18F0-F34E-8C1C-CC34F7BBBA39}" destId="{069264FC-7A23-474E-96A9-AF1FC3A6F965}" srcOrd="0" destOrd="0" parTransId="{82BF180E-151F-8C47-8732-175B640F93F8}" sibTransId="{5EAB1478-DC8B-8D4B-8EED-2F41C83CA09B}"/>
    <dgm:cxn modelId="{0E3414D9-E060-4AB6-BDC1-7E40A42D95D5}" type="presOf" srcId="{591A966F-18F0-F34E-8C1C-CC34F7BBBA39}" destId="{3C29CE9B-7801-4F46-873B-9A83B4892632}" srcOrd="1" destOrd="0" presId="urn:microsoft.com/office/officeart/2005/8/layout/lProcess2"/>
    <dgm:cxn modelId="{C243A605-0945-4B1A-8B39-5B93C0A41279}" type="presOf" srcId="{CFFA21D5-E8B9-AD44-9A19-A33B3510EE7E}" destId="{25F36709-4F62-274C-A88A-0BD57F44E5F2}" srcOrd="0" destOrd="0" presId="urn:microsoft.com/office/officeart/2005/8/layout/lProcess2"/>
    <dgm:cxn modelId="{3CC1F8BA-CC22-DF44-AE09-9CC35CA4CDEB}" srcId="{7EA7C43F-52D0-A64B-9902-B4AEBBD0B532}" destId="{CFFA21D5-E8B9-AD44-9A19-A33B3510EE7E}" srcOrd="3" destOrd="0" parTransId="{01F9B066-9FC6-4D4F-85FE-BF1B488B83B4}" sibTransId="{CFF96A47-2A4C-4746-8304-FF7CC7A4DFE5}"/>
    <dgm:cxn modelId="{DDCD3108-19FC-4FC1-8B76-C8204AFE6268}" type="presOf" srcId="{069264FC-7A23-474E-96A9-AF1FC3A6F965}" destId="{4125F50E-5EEE-E447-A43E-7AFC9AF756F5}" srcOrd="0" destOrd="0" presId="urn:microsoft.com/office/officeart/2005/8/layout/lProcess2"/>
    <dgm:cxn modelId="{936F9EE9-02D1-4DBB-8D97-E1C071A7CB13}" type="presParOf" srcId="{FDF86949-7472-C14A-904A-DD2764618B8E}" destId="{A11DC687-6B7E-0C4E-AFC9-C43777D42249}" srcOrd="0" destOrd="0" presId="urn:microsoft.com/office/officeart/2005/8/layout/lProcess2"/>
    <dgm:cxn modelId="{45BD0E7B-3FA6-44E1-A0BF-0A1AD60DAB58}" type="presParOf" srcId="{A11DC687-6B7E-0C4E-AFC9-C43777D42249}" destId="{F22B5CB4-441D-4B45-A9D4-2484CD7CEE74}" srcOrd="0" destOrd="0" presId="urn:microsoft.com/office/officeart/2005/8/layout/lProcess2"/>
    <dgm:cxn modelId="{A4D18DB8-71E7-4435-A269-E812977371F8}" type="presParOf" srcId="{A11DC687-6B7E-0C4E-AFC9-C43777D42249}" destId="{3C52C0FA-B2E2-0A4A-B5ED-BE10D7FB51B2}" srcOrd="1" destOrd="0" presId="urn:microsoft.com/office/officeart/2005/8/layout/lProcess2"/>
    <dgm:cxn modelId="{BE0B6428-D0F3-4DEA-A12E-40352BD511F2}" type="presParOf" srcId="{A11DC687-6B7E-0C4E-AFC9-C43777D42249}" destId="{F863E289-9A2C-3C4E-AA64-6D65E5D62DC9}" srcOrd="2" destOrd="0" presId="urn:microsoft.com/office/officeart/2005/8/layout/lProcess2"/>
    <dgm:cxn modelId="{62179C8B-6C48-4147-98C2-AF785B088429}" type="presParOf" srcId="{F863E289-9A2C-3C4E-AA64-6D65E5D62DC9}" destId="{D9EDD63A-3671-A34F-927D-92920A6FA507}" srcOrd="0" destOrd="0" presId="urn:microsoft.com/office/officeart/2005/8/layout/lProcess2"/>
    <dgm:cxn modelId="{061400EE-2734-4947-B52A-E1120DD95379}" type="presParOf" srcId="{D9EDD63A-3671-A34F-927D-92920A6FA507}" destId="{FC9C003B-C968-E643-B217-C2B42E3DC64A}" srcOrd="0" destOrd="0" presId="urn:microsoft.com/office/officeart/2005/8/layout/lProcess2"/>
    <dgm:cxn modelId="{4BE3E601-5742-406F-8676-2942FFD4CC9B}" type="presParOf" srcId="{FDF86949-7472-C14A-904A-DD2764618B8E}" destId="{BA190B09-E5C7-E246-BEC3-E6E6C968AFE4}" srcOrd="1" destOrd="0" presId="urn:microsoft.com/office/officeart/2005/8/layout/lProcess2"/>
    <dgm:cxn modelId="{6DFDD8D8-B351-4710-B129-FD25FC270C65}" type="presParOf" srcId="{FDF86949-7472-C14A-904A-DD2764618B8E}" destId="{56FC12B3-4E2E-124D-B77C-7A48FCC269F1}" srcOrd="2" destOrd="0" presId="urn:microsoft.com/office/officeart/2005/8/layout/lProcess2"/>
    <dgm:cxn modelId="{C0C9B985-BC1F-40F2-8F14-3B4F73B5FDFA}" type="presParOf" srcId="{56FC12B3-4E2E-124D-B77C-7A48FCC269F1}" destId="{6327A94C-A507-2C48-8048-EED95EF98F92}" srcOrd="0" destOrd="0" presId="urn:microsoft.com/office/officeart/2005/8/layout/lProcess2"/>
    <dgm:cxn modelId="{2D884ABF-F92A-4D0A-A670-3AB067356598}" type="presParOf" srcId="{56FC12B3-4E2E-124D-B77C-7A48FCC269F1}" destId="{79475328-5F2F-2343-93A5-A4FD900356F7}" srcOrd="1" destOrd="0" presId="urn:microsoft.com/office/officeart/2005/8/layout/lProcess2"/>
    <dgm:cxn modelId="{76F03224-78C3-4810-A8DB-F88E1713F992}" type="presParOf" srcId="{56FC12B3-4E2E-124D-B77C-7A48FCC269F1}" destId="{34DFFDE9-3C68-8F4D-9418-3CCD222F9D04}" srcOrd="2" destOrd="0" presId="urn:microsoft.com/office/officeart/2005/8/layout/lProcess2"/>
    <dgm:cxn modelId="{05122725-310C-411A-8991-75CD1E8B3E95}" type="presParOf" srcId="{34DFFDE9-3C68-8F4D-9418-3CCD222F9D04}" destId="{1BE8C7F1-6DE3-0F4A-878C-EB5E171E704D}" srcOrd="0" destOrd="0" presId="urn:microsoft.com/office/officeart/2005/8/layout/lProcess2"/>
    <dgm:cxn modelId="{351EB483-CD8D-4477-BCF1-4AE7319C6672}" type="presParOf" srcId="{1BE8C7F1-6DE3-0F4A-878C-EB5E171E704D}" destId="{70888D2C-EF48-3940-B54B-028B3DA48513}" srcOrd="0" destOrd="0" presId="urn:microsoft.com/office/officeart/2005/8/layout/lProcess2"/>
    <dgm:cxn modelId="{8EB266B0-19B0-4249-A072-C99EFD8BCF20}" type="presParOf" srcId="{FDF86949-7472-C14A-904A-DD2764618B8E}" destId="{64EFB5F0-D1C5-A348-858E-AAB91DF1FC08}" srcOrd="3" destOrd="0" presId="urn:microsoft.com/office/officeart/2005/8/layout/lProcess2"/>
    <dgm:cxn modelId="{F9A021AB-90C2-4EE7-B5A0-A2F228CD7402}" type="presParOf" srcId="{FDF86949-7472-C14A-904A-DD2764618B8E}" destId="{21549D21-A179-A54F-9A5C-D60992F92B9A}" srcOrd="4" destOrd="0" presId="urn:microsoft.com/office/officeart/2005/8/layout/lProcess2"/>
    <dgm:cxn modelId="{07D031FA-0F4D-4C0F-AD0A-43B4595768A6}" type="presParOf" srcId="{21549D21-A179-A54F-9A5C-D60992F92B9A}" destId="{03285A6C-8DAB-EF48-A26D-CEF3EE22BB4F}" srcOrd="0" destOrd="0" presId="urn:microsoft.com/office/officeart/2005/8/layout/lProcess2"/>
    <dgm:cxn modelId="{C4F750EC-D049-4D2A-868B-EF6FEFBC9E9B}" type="presParOf" srcId="{21549D21-A179-A54F-9A5C-D60992F92B9A}" destId="{66D92D18-B40E-BE49-BB09-897179F8CBB3}" srcOrd="1" destOrd="0" presId="urn:microsoft.com/office/officeart/2005/8/layout/lProcess2"/>
    <dgm:cxn modelId="{A645FAA8-217B-48C5-80E1-EF73F4B2E012}" type="presParOf" srcId="{21549D21-A179-A54F-9A5C-D60992F92B9A}" destId="{E8FC5FF8-8D81-364C-A305-59EF284F4EB3}" srcOrd="2" destOrd="0" presId="urn:microsoft.com/office/officeart/2005/8/layout/lProcess2"/>
    <dgm:cxn modelId="{13606CE2-E651-4391-94D6-B1BDFDFA413F}" type="presParOf" srcId="{E8FC5FF8-8D81-364C-A305-59EF284F4EB3}" destId="{359E55E3-7445-6747-8CD8-13B7EBB202E3}" srcOrd="0" destOrd="0" presId="urn:microsoft.com/office/officeart/2005/8/layout/lProcess2"/>
    <dgm:cxn modelId="{63F27C47-8C2A-43BF-A3DA-09BA9594FC4A}" type="presParOf" srcId="{359E55E3-7445-6747-8CD8-13B7EBB202E3}" destId="{9E778B4A-984A-8F4F-BD5C-1893FD66A26A}" srcOrd="0" destOrd="0" presId="urn:microsoft.com/office/officeart/2005/8/layout/lProcess2"/>
    <dgm:cxn modelId="{3C5EFDEA-8242-4C23-8415-7E89FF0B3943}" type="presParOf" srcId="{FDF86949-7472-C14A-904A-DD2764618B8E}" destId="{BCF1B394-068E-1043-A62D-33D852A57149}" srcOrd="5" destOrd="0" presId="urn:microsoft.com/office/officeart/2005/8/layout/lProcess2"/>
    <dgm:cxn modelId="{3F79382A-683C-4758-A72E-3741FC3FC672}" type="presParOf" srcId="{FDF86949-7472-C14A-904A-DD2764618B8E}" destId="{FA8B2F0F-EF12-394E-9DE4-2F948773B621}" srcOrd="6" destOrd="0" presId="urn:microsoft.com/office/officeart/2005/8/layout/lProcess2"/>
    <dgm:cxn modelId="{B06D6C7C-E0AA-4733-9E77-9F741BDB7CC9}" type="presParOf" srcId="{FA8B2F0F-EF12-394E-9DE4-2F948773B621}" destId="{25F36709-4F62-274C-A88A-0BD57F44E5F2}" srcOrd="0" destOrd="0" presId="urn:microsoft.com/office/officeart/2005/8/layout/lProcess2"/>
    <dgm:cxn modelId="{C148B0D1-5C6C-488D-BD65-C4537DA14A44}" type="presParOf" srcId="{FA8B2F0F-EF12-394E-9DE4-2F948773B621}" destId="{F6D5FD45-3E25-C547-A9EA-3413B3F54FAC}" srcOrd="1" destOrd="0" presId="urn:microsoft.com/office/officeart/2005/8/layout/lProcess2"/>
    <dgm:cxn modelId="{FC174860-AD2B-4DEC-B383-98C34A7ABA6D}" type="presParOf" srcId="{FA8B2F0F-EF12-394E-9DE4-2F948773B621}" destId="{F6EE4603-9C04-A641-9187-A73D4CF68790}" srcOrd="2" destOrd="0" presId="urn:microsoft.com/office/officeart/2005/8/layout/lProcess2"/>
    <dgm:cxn modelId="{4BA72C8C-DFD5-4421-BA00-80316C689775}" type="presParOf" srcId="{F6EE4603-9C04-A641-9187-A73D4CF68790}" destId="{C39992FD-1764-064F-BCD0-CE5E9704DE14}" srcOrd="0" destOrd="0" presId="urn:microsoft.com/office/officeart/2005/8/layout/lProcess2"/>
    <dgm:cxn modelId="{5E9E854C-1BB1-40B8-AADD-EA9F5EA5E780}" type="presParOf" srcId="{C39992FD-1764-064F-BCD0-CE5E9704DE14}" destId="{44E763DC-671C-1F42-BEC2-DBA787936773}" srcOrd="0" destOrd="0" presId="urn:microsoft.com/office/officeart/2005/8/layout/lProcess2"/>
    <dgm:cxn modelId="{123B5F2D-DDDE-4361-B81D-B0FD8B6D82EC}" type="presParOf" srcId="{FDF86949-7472-C14A-904A-DD2764618B8E}" destId="{E0102880-CBE0-BD45-9D10-8E46F712C31B}" srcOrd="7" destOrd="0" presId="urn:microsoft.com/office/officeart/2005/8/layout/lProcess2"/>
    <dgm:cxn modelId="{31C623C3-397A-4C75-951B-D6C2967A2ACF}" type="presParOf" srcId="{FDF86949-7472-C14A-904A-DD2764618B8E}" destId="{7E7E3B39-40BA-CD41-A616-F79C22CC55C5}" srcOrd="8" destOrd="0" presId="urn:microsoft.com/office/officeart/2005/8/layout/lProcess2"/>
    <dgm:cxn modelId="{FD692619-FAE0-4C51-B859-AE2C9B0E8E99}" type="presParOf" srcId="{7E7E3B39-40BA-CD41-A616-F79C22CC55C5}" destId="{3CCFF48E-FCE2-4A42-90F9-DDBC1711299B}" srcOrd="0" destOrd="0" presId="urn:microsoft.com/office/officeart/2005/8/layout/lProcess2"/>
    <dgm:cxn modelId="{F35F5AF2-1B89-42E4-B680-92751FA06BFE}" type="presParOf" srcId="{7E7E3B39-40BA-CD41-A616-F79C22CC55C5}" destId="{3C29CE9B-7801-4F46-873B-9A83B4892632}" srcOrd="1" destOrd="0" presId="urn:microsoft.com/office/officeart/2005/8/layout/lProcess2"/>
    <dgm:cxn modelId="{3B109183-7A31-4ACC-968A-29AD3C23DF16}" type="presParOf" srcId="{7E7E3B39-40BA-CD41-A616-F79C22CC55C5}" destId="{1BA1E251-7E78-9341-B538-0B4355D5B5AE}" srcOrd="2" destOrd="0" presId="urn:microsoft.com/office/officeart/2005/8/layout/lProcess2"/>
    <dgm:cxn modelId="{1A779BC9-0CB9-4822-B725-E7BB1396DEF0}" type="presParOf" srcId="{1BA1E251-7E78-9341-B538-0B4355D5B5AE}" destId="{D9759F18-8B34-EC47-AB9E-4849C204409A}" srcOrd="0" destOrd="0" presId="urn:microsoft.com/office/officeart/2005/8/layout/lProcess2"/>
    <dgm:cxn modelId="{760C980E-B945-4814-9332-936A61E4DC6A}" type="presParOf" srcId="{D9759F18-8B34-EC47-AB9E-4849C204409A}" destId="{4125F50E-5EEE-E447-A43E-7AFC9AF756F5}"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7A7877A-A79B-E348-AEF9-76A325AFD078}" type="doc">
      <dgm:prSet loTypeId="urn:microsoft.com/office/officeart/2005/8/layout/radial4" loCatId="" qsTypeId="urn:microsoft.com/office/officeart/2005/8/quickstyle/simple4" qsCatId="simple" csTypeId="urn:microsoft.com/office/officeart/2005/8/colors/colorful4" csCatId="colorful" phldr="1"/>
      <dgm:spPr/>
      <dgm:t>
        <a:bodyPr/>
        <a:lstStyle/>
        <a:p>
          <a:endParaRPr lang="en-US"/>
        </a:p>
      </dgm:t>
    </dgm:pt>
    <dgm:pt modelId="{BCD3DF78-2063-C943-9073-D11B3875F4AE}">
      <dgm:prSet phldrT="[Text]"/>
      <dgm:spPr/>
      <dgm:t>
        <a:bodyPr/>
        <a:lstStyle/>
        <a:p>
          <a:r>
            <a:rPr lang="en-US" dirty="0" smtClean="0"/>
            <a:t>Business Ethics Management</a:t>
          </a:r>
          <a:endParaRPr lang="en-US" dirty="0"/>
        </a:p>
      </dgm:t>
    </dgm:pt>
    <dgm:pt modelId="{7EB04169-C643-DD45-99E9-C50CA56385F5}" type="parTrans" cxnId="{CCECA1F3-ABA2-4F42-84BA-09069023330F}">
      <dgm:prSet/>
      <dgm:spPr/>
      <dgm:t>
        <a:bodyPr/>
        <a:lstStyle/>
        <a:p>
          <a:endParaRPr lang="en-US"/>
        </a:p>
      </dgm:t>
    </dgm:pt>
    <dgm:pt modelId="{764D57D1-EDDB-D64C-8C4F-6954068F2AC5}" type="sibTrans" cxnId="{CCECA1F3-ABA2-4F42-84BA-09069023330F}">
      <dgm:prSet/>
      <dgm:spPr/>
      <dgm:t>
        <a:bodyPr/>
        <a:lstStyle/>
        <a:p>
          <a:endParaRPr lang="en-US"/>
        </a:p>
      </dgm:t>
    </dgm:pt>
    <dgm:pt modelId="{DA817575-CEFE-154F-8401-EB82F10E10F8}">
      <dgm:prSet phldrT="[Text]"/>
      <dgm:spPr/>
      <dgm:t>
        <a:bodyPr/>
        <a:lstStyle/>
        <a:p>
          <a:r>
            <a:rPr lang="en-US" dirty="0" smtClean="0"/>
            <a:t>Mission or Values Statement</a:t>
          </a:r>
          <a:endParaRPr lang="en-US" dirty="0"/>
        </a:p>
      </dgm:t>
    </dgm:pt>
    <dgm:pt modelId="{F648F6F2-E8D8-DC46-84D9-5D7566FFAAB8}" type="parTrans" cxnId="{78A0183F-7BC7-734D-AD4F-DE8E9A2AA560}">
      <dgm:prSet/>
      <dgm:spPr/>
      <dgm:t>
        <a:bodyPr/>
        <a:lstStyle/>
        <a:p>
          <a:endParaRPr lang="en-US"/>
        </a:p>
      </dgm:t>
    </dgm:pt>
    <dgm:pt modelId="{3733EF7C-AA75-9241-A967-FB3A2CF183F4}" type="sibTrans" cxnId="{78A0183F-7BC7-734D-AD4F-DE8E9A2AA560}">
      <dgm:prSet/>
      <dgm:spPr/>
      <dgm:t>
        <a:bodyPr/>
        <a:lstStyle/>
        <a:p>
          <a:endParaRPr lang="en-US"/>
        </a:p>
      </dgm:t>
    </dgm:pt>
    <dgm:pt modelId="{3B05C1B8-F81F-C049-8A2A-09BC4E6F34BD}">
      <dgm:prSet phldrT="[Text]"/>
      <dgm:spPr/>
      <dgm:t>
        <a:bodyPr/>
        <a:lstStyle/>
        <a:p>
          <a:r>
            <a:rPr lang="en-US" dirty="0" smtClean="0"/>
            <a:t>Code of Ethics</a:t>
          </a:r>
          <a:endParaRPr lang="en-US" dirty="0"/>
        </a:p>
      </dgm:t>
    </dgm:pt>
    <dgm:pt modelId="{2EA2E819-548C-C44F-8D9B-DA35AC5A9EF9}" type="parTrans" cxnId="{FDED24EB-31AB-F549-945C-481F095EA30E}">
      <dgm:prSet/>
      <dgm:spPr/>
      <dgm:t>
        <a:bodyPr/>
        <a:lstStyle/>
        <a:p>
          <a:endParaRPr lang="en-US"/>
        </a:p>
      </dgm:t>
    </dgm:pt>
    <dgm:pt modelId="{589FB4F8-DC8F-8C4C-AF11-538E65752655}" type="sibTrans" cxnId="{FDED24EB-31AB-F549-945C-481F095EA30E}">
      <dgm:prSet/>
      <dgm:spPr/>
      <dgm:t>
        <a:bodyPr/>
        <a:lstStyle/>
        <a:p>
          <a:endParaRPr lang="en-US"/>
        </a:p>
      </dgm:t>
    </dgm:pt>
    <dgm:pt modelId="{FB8D8DAE-7921-5448-9CA4-E76A149A99C6}">
      <dgm:prSet phldrT="[Text]"/>
      <dgm:spPr/>
      <dgm:t>
        <a:bodyPr/>
        <a:lstStyle/>
        <a:p>
          <a:r>
            <a:rPr lang="en-US" dirty="0" smtClean="0"/>
            <a:t>Reporting/ Advice Channels</a:t>
          </a:r>
          <a:endParaRPr lang="en-US" dirty="0"/>
        </a:p>
      </dgm:t>
    </dgm:pt>
    <dgm:pt modelId="{7F70BFCF-D6FE-FD44-B693-313C5CA34C74}" type="parTrans" cxnId="{D7CC87B1-95DB-2644-870E-63F3C50700F3}">
      <dgm:prSet/>
      <dgm:spPr/>
      <dgm:t>
        <a:bodyPr/>
        <a:lstStyle/>
        <a:p>
          <a:endParaRPr lang="en-US"/>
        </a:p>
      </dgm:t>
    </dgm:pt>
    <dgm:pt modelId="{A2CC6250-D1D9-6B4F-82C1-C92DBF4CEAAF}" type="sibTrans" cxnId="{D7CC87B1-95DB-2644-870E-63F3C50700F3}">
      <dgm:prSet/>
      <dgm:spPr/>
      <dgm:t>
        <a:bodyPr/>
        <a:lstStyle/>
        <a:p>
          <a:endParaRPr lang="en-US"/>
        </a:p>
      </dgm:t>
    </dgm:pt>
    <dgm:pt modelId="{AA3B0BFC-4B6C-8B4C-BD12-8BCCE176EAF3}">
      <dgm:prSet phldrT="[Text]"/>
      <dgm:spPr/>
      <dgm:t>
        <a:bodyPr/>
        <a:lstStyle/>
        <a:p>
          <a:r>
            <a:rPr lang="en-US" dirty="0" smtClean="0"/>
            <a:t>Risk Analysis and Management</a:t>
          </a:r>
          <a:endParaRPr lang="en-US" dirty="0"/>
        </a:p>
      </dgm:t>
    </dgm:pt>
    <dgm:pt modelId="{29899AF9-9363-454A-8F8A-8331B6F8EC19}" type="parTrans" cxnId="{C131979D-7421-4348-AACD-A5FF7A051242}">
      <dgm:prSet/>
      <dgm:spPr/>
      <dgm:t>
        <a:bodyPr/>
        <a:lstStyle/>
        <a:p>
          <a:endParaRPr lang="en-US"/>
        </a:p>
      </dgm:t>
    </dgm:pt>
    <dgm:pt modelId="{566837CC-70F7-9A46-A2F8-911378AF60A2}" type="sibTrans" cxnId="{C131979D-7421-4348-AACD-A5FF7A051242}">
      <dgm:prSet/>
      <dgm:spPr/>
      <dgm:t>
        <a:bodyPr/>
        <a:lstStyle/>
        <a:p>
          <a:endParaRPr lang="en-US"/>
        </a:p>
      </dgm:t>
    </dgm:pt>
    <dgm:pt modelId="{1B967CA5-DE29-784E-96AF-90463683FAC6}">
      <dgm:prSet phldrT="[Text]"/>
      <dgm:spPr/>
      <dgm:t>
        <a:bodyPr/>
        <a:lstStyle/>
        <a:p>
          <a:r>
            <a:rPr lang="en-US" dirty="0" smtClean="0"/>
            <a:t>Ethics Officers and Committees</a:t>
          </a:r>
          <a:endParaRPr lang="en-US" dirty="0"/>
        </a:p>
      </dgm:t>
    </dgm:pt>
    <dgm:pt modelId="{5DC4B8DB-BFC3-274D-AE8B-1B4F58760BE1}" type="parTrans" cxnId="{CF9495C9-C7A7-FF44-ACEB-E4FD74CB449F}">
      <dgm:prSet/>
      <dgm:spPr/>
      <dgm:t>
        <a:bodyPr/>
        <a:lstStyle/>
        <a:p>
          <a:endParaRPr lang="en-US"/>
        </a:p>
      </dgm:t>
    </dgm:pt>
    <dgm:pt modelId="{4D4BE846-BFF6-CC49-B289-8D5F97A61B3B}" type="sibTrans" cxnId="{CF9495C9-C7A7-FF44-ACEB-E4FD74CB449F}">
      <dgm:prSet/>
      <dgm:spPr/>
      <dgm:t>
        <a:bodyPr/>
        <a:lstStyle/>
        <a:p>
          <a:endParaRPr lang="en-US"/>
        </a:p>
      </dgm:t>
    </dgm:pt>
    <dgm:pt modelId="{C745487D-18C9-644C-9429-E985B3AC519D}">
      <dgm:prSet phldrT="[Text]"/>
      <dgm:spPr/>
      <dgm:t>
        <a:bodyPr/>
        <a:lstStyle/>
        <a:p>
          <a:r>
            <a:rPr lang="en-US" dirty="0" smtClean="0"/>
            <a:t>Ethics Consultants</a:t>
          </a:r>
          <a:endParaRPr lang="en-US" dirty="0"/>
        </a:p>
      </dgm:t>
    </dgm:pt>
    <dgm:pt modelId="{221E95F2-4241-A449-B535-4D7FFD73B5AE}" type="parTrans" cxnId="{4BF60BF2-8A57-3F4B-894F-A340064B631C}">
      <dgm:prSet/>
      <dgm:spPr/>
      <dgm:t>
        <a:bodyPr/>
        <a:lstStyle/>
        <a:p>
          <a:endParaRPr lang="en-US"/>
        </a:p>
      </dgm:t>
    </dgm:pt>
    <dgm:pt modelId="{3FAF2BF5-6823-E24F-8E5B-644E47414A4D}" type="sibTrans" cxnId="{4BF60BF2-8A57-3F4B-894F-A340064B631C}">
      <dgm:prSet/>
      <dgm:spPr/>
      <dgm:t>
        <a:bodyPr/>
        <a:lstStyle/>
        <a:p>
          <a:endParaRPr lang="en-US"/>
        </a:p>
      </dgm:t>
    </dgm:pt>
    <dgm:pt modelId="{71466325-0EF6-1D46-B763-78377F1C2272}">
      <dgm:prSet phldrT="[Text]"/>
      <dgm:spPr/>
      <dgm:t>
        <a:bodyPr/>
        <a:lstStyle/>
        <a:p>
          <a:r>
            <a:rPr lang="en-US" dirty="0" smtClean="0"/>
            <a:t>Ethics Education and Training</a:t>
          </a:r>
          <a:endParaRPr lang="en-US" dirty="0"/>
        </a:p>
      </dgm:t>
    </dgm:pt>
    <dgm:pt modelId="{89F4F088-5D2D-D541-AA61-E1642018D4D8}" type="parTrans" cxnId="{0B87040C-BE59-F946-95D3-9539B76FA234}">
      <dgm:prSet/>
      <dgm:spPr/>
      <dgm:t>
        <a:bodyPr/>
        <a:lstStyle/>
        <a:p>
          <a:endParaRPr lang="en-US"/>
        </a:p>
      </dgm:t>
    </dgm:pt>
    <dgm:pt modelId="{8C5A2AFB-7B98-DC44-8E56-7FCB11F16616}" type="sibTrans" cxnId="{0B87040C-BE59-F946-95D3-9539B76FA234}">
      <dgm:prSet/>
      <dgm:spPr/>
      <dgm:t>
        <a:bodyPr/>
        <a:lstStyle/>
        <a:p>
          <a:endParaRPr lang="en-US"/>
        </a:p>
      </dgm:t>
    </dgm:pt>
    <dgm:pt modelId="{C4E2E8D5-AA2B-0940-AE48-B60EA8D8872C}">
      <dgm:prSet phldrT="[Text]"/>
      <dgm:spPr/>
      <dgm:t>
        <a:bodyPr/>
        <a:lstStyle/>
        <a:p>
          <a:r>
            <a:rPr lang="en-US" dirty="0" smtClean="0"/>
            <a:t>Stakeholder consultation dialogue and partnership programs</a:t>
          </a:r>
          <a:endParaRPr lang="en-US" dirty="0"/>
        </a:p>
      </dgm:t>
    </dgm:pt>
    <dgm:pt modelId="{91CF9D2C-04F9-5742-B582-6BA59ADA7C6A}" type="parTrans" cxnId="{F74550F5-46A9-0B4C-BDE6-B9EB01171C12}">
      <dgm:prSet/>
      <dgm:spPr/>
      <dgm:t>
        <a:bodyPr/>
        <a:lstStyle/>
        <a:p>
          <a:endParaRPr lang="en-US"/>
        </a:p>
      </dgm:t>
    </dgm:pt>
    <dgm:pt modelId="{1B966BE5-7EFE-C047-9486-4F9755F48E5D}" type="sibTrans" cxnId="{F74550F5-46A9-0B4C-BDE6-B9EB01171C12}">
      <dgm:prSet/>
      <dgm:spPr/>
      <dgm:t>
        <a:bodyPr/>
        <a:lstStyle/>
        <a:p>
          <a:endParaRPr lang="en-US"/>
        </a:p>
      </dgm:t>
    </dgm:pt>
    <dgm:pt modelId="{914973B2-5697-7A42-BADC-5B7ABEC91B6E}">
      <dgm:prSet phldrT="[Text]"/>
      <dgm:spPr/>
      <dgm:t>
        <a:bodyPr/>
        <a:lstStyle/>
        <a:p>
          <a:r>
            <a:rPr lang="en-US" dirty="0" smtClean="0"/>
            <a:t>Auditing, Accounting and Reporting</a:t>
          </a:r>
          <a:endParaRPr lang="en-US" dirty="0"/>
        </a:p>
      </dgm:t>
    </dgm:pt>
    <dgm:pt modelId="{52A35A66-2E8D-2E4E-8DBC-1897A83FB911}" type="parTrans" cxnId="{A57273FB-8670-9242-864A-CA18393DAF24}">
      <dgm:prSet/>
      <dgm:spPr/>
      <dgm:t>
        <a:bodyPr/>
        <a:lstStyle/>
        <a:p>
          <a:endParaRPr lang="en-US"/>
        </a:p>
      </dgm:t>
    </dgm:pt>
    <dgm:pt modelId="{248CD507-CF1F-3543-A5AD-B6FC000CDE36}" type="sibTrans" cxnId="{A57273FB-8670-9242-864A-CA18393DAF24}">
      <dgm:prSet/>
      <dgm:spPr/>
      <dgm:t>
        <a:bodyPr/>
        <a:lstStyle/>
        <a:p>
          <a:endParaRPr lang="en-US"/>
        </a:p>
      </dgm:t>
    </dgm:pt>
    <dgm:pt modelId="{3E1CC9D0-2847-DA4C-AB09-725E89452E4F}" type="pres">
      <dgm:prSet presAssocID="{B7A7877A-A79B-E348-AEF9-76A325AFD078}" presName="cycle" presStyleCnt="0">
        <dgm:presLayoutVars>
          <dgm:chMax val="1"/>
          <dgm:dir/>
          <dgm:animLvl val="ctr"/>
          <dgm:resizeHandles val="exact"/>
        </dgm:presLayoutVars>
      </dgm:prSet>
      <dgm:spPr/>
      <dgm:t>
        <a:bodyPr/>
        <a:lstStyle/>
        <a:p>
          <a:endParaRPr lang="en-US"/>
        </a:p>
      </dgm:t>
    </dgm:pt>
    <dgm:pt modelId="{EB438BD2-3EA3-BD41-B648-9C7A95A46F81}" type="pres">
      <dgm:prSet presAssocID="{BCD3DF78-2063-C943-9073-D11B3875F4AE}" presName="centerShape" presStyleLbl="node0" presStyleIdx="0" presStyleCnt="1"/>
      <dgm:spPr/>
      <dgm:t>
        <a:bodyPr/>
        <a:lstStyle/>
        <a:p>
          <a:endParaRPr lang="en-US"/>
        </a:p>
      </dgm:t>
    </dgm:pt>
    <dgm:pt modelId="{5B3A542F-F8D8-0148-9D1A-7A8582BE0943}" type="pres">
      <dgm:prSet presAssocID="{F648F6F2-E8D8-DC46-84D9-5D7566FFAAB8}" presName="parTrans" presStyleLbl="bgSibTrans2D1" presStyleIdx="0" presStyleCnt="9"/>
      <dgm:spPr/>
      <dgm:t>
        <a:bodyPr/>
        <a:lstStyle/>
        <a:p>
          <a:endParaRPr lang="en-US"/>
        </a:p>
      </dgm:t>
    </dgm:pt>
    <dgm:pt modelId="{61F2B1E6-1239-CE4F-904C-50A5615E873D}" type="pres">
      <dgm:prSet presAssocID="{DA817575-CEFE-154F-8401-EB82F10E10F8}" presName="node" presStyleLbl="node1" presStyleIdx="0" presStyleCnt="9">
        <dgm:presLayoutVars>
          <dgm:bulletEnabled val="1"/>
        </dgm:presLayoutVars>
      </dgm:prSet>
      <dgm:spPr/>
      <dgm:t>
        <a:bodyPr/>
        <a:lstStyle/>
        <a:p>
          <a:endParaRPr lang="en-US"/>
        </a:p>
      </dgm:t>
    </dgm:pt>
    <dgm:pt modelId="{921A1EFF-D701-BE40-9C26-4A90E92DA7BA}" type="pres">
      <dgm:prSet presAssocID="{2EA2E819-548C-C44F-8D9B-DA35AC5A9EF9}" presName="parTrans" presStyleLbl="bgSibTrans2D1" presStyleIdx="1" presStyleCnt="9"/>
      <dgm:spPr/>
      <dgm:t>
        <a:bodyPr/>
        <a:lstStyle/>
        <a:p>
          <a:endParaRPr lang="en-US"/>
        </a:p>
      </dgm:t>
    </dgm:pt>
    <dgm:pt modelId="{7BEE6673-AF3D-A04A-AC0E-0DA9BB8BAE1E}" type="pres">
      <dgm:prSet presAssocID="{3B05C1B8-F81F-C049-8A2A-09BC4E6F34BD}" presName="node" presStyleLbl="node1" presStyleIdx="1" presStyleCnt="9">
        <dgm:presLayoutVars>
          <dgm:bulletEnabled val="1"/>
        </dgm:presLayoutVars>
      </dgm:prSet>
      <dgm:spPr/>
      <dgm:t>
        <a:bodyPr/>
        <a:lstStyle/>
        <a:p>
          <a:endParaRPr lang="en-US"/>
        </a:p>
      </dgm:t>
    </dgm:pt>
    <dgm:pt modelId="{F2139AC8-5CE8-3243-A04B-BA25600D03DC}" type="pres">
      <dgm:prSet presAssocID="{7F70BFCF-D6FE-FD44-B693-313C5CA34C74}" presName="parTrans" presStyleLbl="bgSibTrans2D1" presStyleIdx="2" presStyleCnt="9"/>
      <dgm:spPr/>
      <dgm:t>
        <a:bodyPr/>
        <a:lstStyle/>
        <a:p>
          <a:endParaRPr lang="en-US"/>
        </a:p>
      </dgm:t>
    </dgm:pt>
    <dgm:pt modelId="{BF4978DA-0A40-1648-8379-8DC761C871B4}" type="pres">
      <dgm:prSet presAssocID="{FB8D8DAE-7921-5448-9CA4-E76A149A99C6}" presName="node" presStyleLbl="node1" presStyleIdx="2" presStyleCnt="9">
        <dgm:presLayoutVars>
          <dgm:bulletEnabled val="1"/>
        </dgm:presLayoutVars>
      </dgm:prSet>
      <dgm:spPr/>
      <dgm:t>
        <a:bodyPr/>
        <a:lstStyle/>
        <a:p>
          <a:endParaRPr lang="en-US"/>
        </a:p>
      </dgm:t>
    </dgm:pt>
    <dgm:pt modelId="{F0BE0CA1-BA69-D647-AB0A-9A80311EC7CD}" type="pres">
      <dgm:prSet presAssocID="{29899AF9-9363-454A-8F8A-8331B6F8EC19}" presName="parTrans" presStyleLbl="bgSibTrans2D1" presStyleIdx="3" presStyleCnt="9"/>
      <dgm:spPr/>
      <dgm:t>
        <a:bodyPr/>
        <a:lstStyle/>
        <a:p>
          <a:endParaRPr lang="en-US"/>
        </a:p>
      </dgm:t>
    </dgm:pt>
    <dgm:pt modelId="{93ACEB88-C487-3E4C-8766-DFA53922670C}" type="pres">
      <dgm:prSet presAssocID="{AA3B0BFC-4B6C-8B4C-BD12-8BCCE176EAF3}" presName="node" presStyleLbl="node1" presStyleIdx="3" presStyleCnt="9">
        <dgm:presLayoutVars>
          <dgm:bulletEnabled val="1"/>
        </dgm:presLayoutVars>
      </dgm:prSet>
      <dgm:spPr/>
      <dgm:t>
        <a:bodyPr/>
        <a:lstStyle/>
        <a:p>
          <a:endParaRPr lang="en-US"/>
        </a:p>
      </dgm:t>
    </dgm:pt>
    <dgm:pt modelId="{E0DA8D6E-D901-0648-A608-02C72FD18F42}" type="pres">
      <dgm:prSet presAssocID="{5DC4B8DB-BFC3-274D-AE8B-1B4F58760BE1}" presName="parTrans" presStyleLbl="bgSibTrans2D1" presStyleIdx="4" presStyleCnt="9"/>
      <dgm:spPr/>
      <dgm:t>
        <a:bodyPr/>
        <a:lstStyle/>
        <a:p>
          <a:endParaRPr lang="en-US"/>
        </a:p>
      </dgm:t>
    </dgm:pt>
    <dgm:pt modelId="{C1441A0C-F1D6-BD47-9155-84FCCA245D26}" type="pres">
      <dgm:prSet presAssocID="{1B967CA5-DE29-784E-96AF-90463683FAC6}" presName="node" presStyleLbl="node1" presStyleIdx="4" presStyleCnt="9">
        <dgm:presLayoutVars>
          <dgm:bulletEnabled val="1"/>
        </dgm:presLayoutVars>
      </dgm:prSet>
      <dgm:spPr/>
      <dgm:t>
        <a:bodyPr/>
        <a:lstStyle/>
        <a:p>
          <a:endParaRPr lang="en-US"/>
        </a:p>
      </dgm:t>
    </dgm:pt>
    <dgm:pt modelId="{5054B647-02A5-E74C-88A8-6C099CBF34D2}" type="pres">
      <dgm:prSet presAssocID="{221E95F2-4241-A449-B535-4D7FFD73B5AE}" presName="parTrans" presStyleLbl="bgSibTrans2D1" presStyleIdx="5" presStyleCnt="9"/>
      <dgm:spPr/>
      <dgm:t>
        <a:bodyPr/>
        <a:lstStyle/>
        <a:p>
          <a:endParaRPr lang="en-US"/>
        </a:p>
      </dgm:t>
    </dgm:pt>
    <dgm:pt modelId="{E9AB52EA-2783-BF4B-B9BC-4780EB2025AE}" type="pres">
      <dgm:prSet presAssocID="{C745487D-18C9-644C-9429-E985B3AC519D}" presName="node" presStyleLbl="node1" presStyleIdx="5" presStyleCnt="9">
        <dgm:presLayoutVars>
          <dgm:bulletEnabled val="1"/>
        </dgm:presLayoutVars>
      </dgm:prSet>
      <dgm:spPr/>
      <dgm:t>
        <a:bodyPr/>
        <a:lstStyle/>
        <a:p>
          <a:endParaRPr lang="en-US"/>
        </a:p>
      </dgm:t>
    </dgm:pt>
    <dgm:pt modelId="{49C66455-B98C-0E48-8B2A-54E338C67B78}" type="pres">
      <dgm:prSet presAssocID="{89F4F088-5D2D-D541-AA61-E1642018D4D8}" presName="parTrans" presStyleLbl="bgSibTrans2D1" presStyleIdx="6" presStyleCnt="9"/>
      <dgm:spPr/>
      <dgm:t>
        <a:bodyPr/>
        <a:lstStyle/>
        <a:p>
          <a:endParaRPr lang="en-US"/>
        </a:p>
      </dgm:t>
    </dgm:pt>
    <dgm:pt modelId="{70378D2E-A3C9-4F48-B0E6-EDA7DB17064F}" type="pres">
      <dgm:prSet presAssocID="{71466325-0EF6-1D46-B763-78377F1C2272}" presName="node" presStyleLbl="node1" presStyleIdx="6" presStyleCnt="9">
        <dgm:presLayoutVars>
          <dgm:bulletEnabled val="1"/>
        </dgm:presLayoutVars>
      </dgm:prSet>
      <dgm:spPr/>
      <dgm:t>
        <a:bodyPr/>
        <a:lstStyle/>
        <a:p>
          <a:endParaRPr lang="en-US"/>
        </a:p>
      </dgm:t>
    </dgm:pt>
    <dgm:pt modelId="{9A778986-ED88-D941-B52D-ABAC3412817A}" type="pres">
      <dgm:prSet presAssocID="{91CF9D2C-04F9-5742-B582-6BA59ADA7C6A}" presName="parTrans" presStyleLbl="bgSibTrans2D1" presStyleIdx="7" presStyleCnt="9"/>
      <dgm:spPr/>
      <dgm:t>
        <a:bodyPr/>
        <a:lstStyle/>
        <a:p>
          <a:endParaRPr lang="en-US"/>
        </a:p>
      </dgm:t>
    </dgm:pt>
    <dgm:pt modelId="{9AF62591-B6B8-8A44-8661-99D135B40A53}" type="pres">
      <dgm:prSet presAssocID="{C4E2E8D5-AA2B-0940-AE48-B60EA8D8872C}" presName="node" presStyleLbl="node1" presStyleIdx="7" presStyleCnt="9">
        <dgm:presLayoutVars>
          <dgm:bulletEnabled val="1"/>
        </dgm:presLayoutVars>
      </dgm:prSet>
      <dgm:spPr/>
      <dgm:t>
        <a:bodyPr/>
        <a:lstStyle/>
        <a:p>
          <a:endParaRPr lang="en-US"/>
        </a:p>
      </dgm:t>
    </dgm:pt>
    <dgm:pt modelId="{74BBE663-9430-4B41-805A-81B7E931BD5F}" type="pres">
      <dgm:prSet presAssocID="{52A35A66-2E8D-2E4E-8DBC-1897A83FB911}" presName="parTrans" presStyleLbl="bgSibTrans2D1" presStyleIdx="8" presStyleCnt="9"/>
      <dgm:spPr/>
      <dgm:t>
        <a:bodyPr/>
        <a:lstStyle/>
        <a:p>
          <a:endParaRPr lang="en-US"/>
        </a:p>
      </dgm:t>
    </dgm:pt>
    <dgm:pt modelId="{E0BB95B9-5848-1042-87EC-267629B8AA1A}" type="pres">
      <dgm:prSet presAssocID="{914973B2-5697-7A42-BADC-5B7ABEC91B6E}" presName="node" presStyleLbl="node1" presStyleIdx="8" presStyleCnt="9">
        <dgm:presLayoutVars>
          <dgm:bulletEnabled val="1"/>
        </dgm:presLayoutVars>
      </dgm:prSet>
      <dgm:spPr/>
      <dgm:t>
        <a:bodyPr/>
        <a:lstStyle/>
        <a:p>
          <a:endParaRPr lang="en-US"/>
        </a:p>
      </dgm:t>
    </dgm:pt>
  </dgm:ptLst>
  <dgm:cxnLst>
    <dgm:cxn modelId="{319A9320-97AF-4EE0-8181-B16B3AF6C385}" type="presOf" srcId="{5DC4B8DB-BFC3-274D-AE8B-1B4F58760BE1}" destId="{E0DA8D6E-D901-0648-A608-02C72FD18F42}" srcOrd="0" destOrd="0" presId="urn:microsoft.com/office/officeart/2005/8/layout/radial4"/>
    <dgm:cxn modelId="{4B57C960-227F-400E-B8B0-4532503E0185}" type="presOf" srcId="{1B967CA5-DE29-784E-96AF-90463683FAC6}" destId="{C1441A0C-F1D6-BD47-9155-84FCCA245D26}" srcOrd="0" destOrd="0" presId="urn:microsoft.com/office/officeart/2005/8/layout/radial4"/>
    <dgm:cxn modelId="{8BABCC7B-803F-4000-9459-FA026654F444}" type="presOf" srcId="{89F4F088-5D2D-D541-AA61-E1642018D4D8}" destId="{49C66455-B98C-0E48-8B2A-54E338C67B78}" srcOrd="0" destOrd="0" presId="urn:microsoft.com/office/officeart/2005/8/layout/radial4"/>
    <dgm:cxn modelId="{15AC75CB-256D-4C19-95D1-28291A4A331C}" type="presOf" srcId="{914973B2-5697-7A42-BADC-5B7ABEC91B6E}" destId="{E0BB95B9-5848-1042-87EC-267629B8AA1A}" srcOrd="0" destOrd="0" presId="urn:microsoft.com/office/officeart/2005/8/layout/radial4"/>
    <dgm:cxn modelId="{78A0183F-7BC7-734D-AD4F-DE8E9A2AA560}" srcId="{BCD3DF78-2063-C943-9073-D11B3875F4AE}" destId="{DA817575-CEFE-154F-8401-EB82F10E10F8}" srcOrd="0" destOrd="0" parTransId="{F648F6F2-E8D8-DC46-84D9-5D7566FFAAB8}" sibTransId="{3733EF7C-AA75-9241-A967-FB3A2CF183F4}"/>
    <dgm:cxn modelId="{0E08CFDB-B3B7-4467-87FC-BD896FBDAAE6}" type="presOf" srcId="{C745487D-18C9-644C-9429-E985B3AC519D}" destId="{E9AB52EA-2783-BF4B-B9BC-4780EB2025AE}" srcOrd="0" destOrd="0" presId="urn:microsoft.com/office/officeart/2005/8/layout/radial4"/>
    <dgm:cxn modelId="{4471B869-3555-485F-8AD7-D69EA4C5CA60}" type="presOf" srcId="{FB8D8DAE-7921-5448-9CA4-E76A149A99C6}" destId="{BF4978DA-0A40-1648-8379-8DC761C871B4}" srcOrd="0" destOrd="0" presId="urn:microsoft.com/office/officeart/2005/8/layout/radial4"/>
    <dgm:cxn modelId="{EA74BE98-2460-41CF-8958-499C8C868F26}" type="presOf" srcId="{221E95F2-4241-A449-B535-4D7FFD73B5AE}" destId="{5054B647-02A5-E74C-88A8-6C099CBF34D2}" srcOrd="0" destOrd="0" presId="urn:microsoft.com/office/officeart/2005/8/layout/radial4"/>
    <dgm:cxn modelId="{85A77D85-13AE-4235-946D-693CA3D7548D}" type="presOf" srcId="{BCD3DF78-2063-C943-9073-D11B3875F4AE}" destId="{EB438BD2-3EA3-BD41-B648-9C7A95A46F81}" srcOrd="0" destOrd="0" presId="urn:microsoft.com/office/officeart/2005/8/layout/radial4"/>
    <dgm:cxn modelId="{0B87040C-BE59-F946-95D3-9539B76FA234}" srcId="{BCD3DF78-2063-C943-9073-D11B3875F4AE}" destId="{71466325-0EF6-1D46-B763-78377F1C2272}" srcOrd="6" destOrd="0" parTransId="{89F4F088-5D2D-D541-AA61-E1642018D4D8}" sibTransId="{8C5A2AFB-7B98-DC44-8E56-7FCB11F16616}"/>
    <dgm:cxn modelId="{C131979D-7421-4348-AACD-A5FF7A051242}" srcId="{BCD3DF78-2063-C943-9073-D11B3875F4AE}" destId="{AA3B0BFC-4B6C-8B4C-BD12-8BCCE176EAF3}" srcOrd="3" destOrd="0" parTransId="{29899AF9-9363-454A-8F8A-8331B6F8EC19}" sibTransId="{566837CC-70F7-9A46-A2F8-911378AF60A2}"/>
    <dgm:cxn modelId="{CF9495C9-C7A7-FF44-ACEB-E4FD74CB449F}" srcId="{BCD3DF78-2063-C943-9073-D11B3875F4AE}" destId="{1B967CA5-DE29-784E-96AF-90463683FAC6}" srcOrd="4" destOrd="0" parTransId="{5DC4B8DB-BFC3-274D-AE8B-1B4F58760BE1}" sibTransId="{4D4BE846-BFF6-CC49-B289-8D5F97A61B3B}"/>
    <dgm:cxn modelId="{D7CC87B1-95DB-2644-870E-63F3C50700F3}" srcId="{BCD3DF78-2063-C943-9073-D11B3875F4AE}" destId="{FB8D8DAE-7921-5448-9CA4-E76A149A99C6}" srcOrd="2" destOrd="0" parTransId="{7F70BFCF-D6FE-FD44-B693-313C5CA34C74}" sibTransId="{A2CC6250-D1D9-6B4F-82C1-C92DBF4CEAAF}"/>
    <dgm:cxn modelId="{6EBA20F3-EF8F-4B90-8FED-F01B2FB5AEC7}" type="presOf" srcId="{AA3B0BFC-4B6C-8B4C-BD12-8BCCE176EAF3}" destId="{93ACEB88-C487-3E4C-8766-DFA53922670C}" srcOrd="0" destOrd="0" presId="urn:microsoft.com/office/officeart/2005/8/layout/radial4"/>
    <dgm:cxn modelId="{75EDCC64-9E01-4FD9-8D89-2E9CCB3F7A43}" type="presOf" srcId="{3B05C1B8-F81F-C049-8A2A-09BC4E6F34BD}" destId="{7BEE6673-AF3D-A04A-AC0E-0DA9BB8BAE1E}" srcOrd="0" destOrd="0" presId="urn:microsoft.com/office/officeart/2005/8/layout/radial4"/>
    <dgm:cxn modelId="{CCECA1F3-ABA2-4F42-84BA-09069023330F}" srcId="{B7A7877A-A79B-E348-AEF9-76A325AFD078}" destId="{BCD3DF78-2063-C943-9073-D11B3875F4AE}" srcOrd="0" destOrd="0" parTransId="{7EB04169-C643-DD45-99E9-C50CA56385F5}" sibTransId="{764D57D1-EDDB-D64C-8C4F-6954068F2AC5}"/>
    <dgm:cxn modelId="{67953781-9BB9-4456-8262-1237AE3FF9DC}" type="presOf" srcId="{91CF9D2C-04F9-5742-B582-6BA59ADA7C6A}" destId="{9A778986-ED88-D941-B52D-ABAC3412817A}" srcOrd="0" destOrd="0" presId="urn:microsoft.com/office/officeart/2005/8/layout/radial4"/>
    <dgm:cxn modelId="{10396897-3548-4B24-A5A8-6CCD979FBAAA}" type="presOf" srcId="{DA817575-CEFE-154F-8401-EB82F10E10F8}" destId="{61F2B1E6-1239-CE4F-904C-50A5615E873D}" srcOrd="0" destOrd="0" presId="urn:microsoft.com/office/officeart/2005/8/layout/radial4"/>
    <dgm:cxn modelId="{F74550F5-46A9-0B4C-BDE6-B9EB01171C12}" srcId="{BCD3DF78-2063-C943-9073-D11B3875F4AE}" destId="{C4E2E8D5-AA2B-0940-AE48-B60EA8D8872C}" srcOrd="7" destOrd="0" parTransId="{91CF9D2C-04F9-5742-B582-6BA59ADA7C6A}" sibTransId="{1B966BE5-7EFE-C047-9486-4F9755F48E5D}"/>
    <dgm:cxn modelId="{0E31FABF-CB51-4CC9-96BE-F79B1FB0F2A8}" type="presOf" srcId="{F648F6F2-E8D8-DC46-84D9-5D7566FFAAB8}" destId="{5B3A542F-F8D8-0148-9D1A-7A8582BE0943}" srcOrd="0" destOrd="0" presId="urn:microsoft.com/office/officeart/2005/8/layout/radial4"/>
    <dgm:cxn modelId="{0144716C-51A5-4C40-8827-552B985335D4}" type="presOf" srcId="{B7A7877A-A79B-E348-AEF9-76A325AFD078}" destId="{3E1CC9D0-2847-DA4C-AB09-725E89452E4F}" srcOrd="0" destOrd="0" presId="urn:microsoft.com/office/officeart/2005/8/layout/radial4"/>
    <dgm:cxn modelId="{4B81409A-805E-44D2-88CB-91EF3E39D327}" type="presOf" srcId="{71466325-0EF6-1D46-B763-78377F1C2272}" destId="{70378D2E-A3C9-4F48-B0E6-EDA7DB17064F}" srcOrd="0" destOrd="0" presId="urn:microsoft.com/office/officeart/2005/8/layout/radial4"/>
    <dgm:cxn modelId="{4BF60BF2-8A57-3F4B-894F-A340064B631C}" srcId="{BCD3DF78-2063-C943-9073-D11B3875F4AE}" destId="{C745487D-18C9-644C-9429-E985B3AC519D}" srcOrd="5" destOrd="0" parTransId="{221E95F2-4241-A449-B535-4D7FFD73B5AE}" sibTransId="{3FAF2BF5-6823-E24F-8E5B-644E47414A4D}"/>
    <dgm:cxn modelId="{2F3C4BAA-91E5-4CC5-96A3-A9AACEC27638}" type="presOf" srcId="{2EA2E819-548C-C44F-8D9B-DA35AC5A9EF9}" destId="{921A1EFF-D701-BE40-9C26-4A90E92DA7BA}" srcOrd="0" destOrd="0" presId="urn:microsoft.com/office/officeart/2005/8/layout/radial4"/>
    <dgm:cxn modelId="{A57273FB-8670-9242-864A-CA18393DAF24}" srcId="{BCD3DF78-2063-C943-9073-D11B3875F4AE}" destId="{914973B2-5697-7A42-BADC-5B7ABEC91B6E}" srcOrd="8" destOrd="0" parTransId="{52A35A66-2E8D-2E4E-8DBC-1897A83FB911}" sibTransId="{248CD507-CF1F-3543-A5AD-B6FC000CDE36}"/>
    <dgm:cxn modelId="{FDED24EB-31AB-F549-945C-481F095EA30E}" srcId="{BCD3DF78-2063-C943-9073-D11B3875F4AE}" destId="{3B05C1B8-F81F-C049-8A2A-09BC4E6F34BD}" srcOrd="1" destOrd="0" parTransId="{2EA2E819-548C-C44F-8D9B-DA35AC5A9EF9}" sibTransId="{589FB4F8-DC8F-8C4C-AF11-538E65752655}"/>
    <dgm:cxn modelId="{9FD8AD02-1A94-4C36-9F45-992E0E735B77}" type="presOf" srcId="{C4E2E8D5-AA2B-0940-AE48-B60EA8D8872C}" destId="{9AF62591-B6B8-8A44-8661-99D135B40A53}" srcOrd="0" destOrd="0" presId="urn:microsoft.com/office/officeart/2005/8/layout/radial4"/>
    <dgm:cxn modelId="{774D7525-7A86-497C-916C-56EEE795AFF2}" type="presOf" srcId="{52A35A66-2E8D-2E4E-8DBC-1897A83FB911}" destId="{74BBE663-9430-4B41-805A-81B7E931BD5F}" srcOrd="0" destOrd="0" presId="urn:microsoft.com/office/officeart/2005/8/layout/radial4"/>
    <dgm:cxn modelId="{F3569AB5-5368-4A49-BA87-78D38895DEAA}" type="presOf" srcId="{7F70BFCF-D6FE-FD44-B693-313C5CA34C74}" destId="{F2139AC8-5CE8-3243-A04B-BA25600D03DC}" srcOrd="0" destOrd="0" presId="urn:microsoft.com/office/officeart/2005/8/layout/radial4"/>
    <dgm:cxn modelId="{8E3CEA7B-0F17-4A84-8C9F-F92FE022F9B9}" type="presOf" srcId="{29899AF9-9363-454A-8F8A-8331B6F8EC19}" destId="{F0BE0CA1-BA69-D647-AB0A-9A80311EC7CD}" srcOrd="0" destOrd="0" presId="urn:microsoft.com/office/officeart/2005/8/layout/radial4"/>
    <dgm:cxn modelId="{344A70EB-33B8-454E-A42A-90C2FAAAD536}" type="presParOf" srcId="{3E1CC9D0-2847-DA4C-AB09-725E89452E4F}" destId="{EB438BD2-3EA3-BD41-B648-9C7A95A46F81}" srcOrd="0" destOrd="0" presId="urn:microsoft.com/office/officeart/2005/8/layout/radial4"/>
    <dgm:cxn modelId="{6B9EE5A4-FD7C-4142-9E68-AC84B9689E55}" type="presParOf" srcId="{3E1CC9D0-2847-DA4C-AB09-725E89452E4F}" destId="{5B3A542F-F8D8-0148-9D1A-7A8582BE0943}" srcOrd="1" destOrd="0" presId="urn:microsoft.com/office/officeart/2005/8/layout/radial4"/>
    <dgm:cxn modelId="{9006F68E-7161-4BDE-B60C-892981209F86}" type="presParOf" srcId="{3E1CC9D0-2847-DA4C-AB09-725E89452E4F}" destId="{61F2B1E6-1239-CE4F-904C-50A5615E873D}" srcOrd="2" destOrd="0" presId="urn:microsoft.com/office/officeart/2005/8/layout/radial4"/>
    <dgm:cxn modelId="{8735D1D0-17D6-41C7-AC9B-10EF761CFFFB}" type="presParOf" srcId="{3E1CC9D0-2847-DA4C-AB09-725E89452E4F}" destId="{921A1EFF-D701-BE40-9C26-4A90E92DA7BA}" srcOrd="3" destOrd="0" presId="urn:microsoft.com/office/officeart/2005/8/layout/radial4"/>
    <dgm:cxn modelId="{D7C296E6-8AB9-4A51-B61D-DB7B03E2CD93}" type="presParOf" srcId="{3E1CC9D0-2847-DA4C-AB09-725E89452E4F}" destId="{7BEE6673-AF3D-A04A-AC0E-0DA9BB8BAE1E}" srcOrd="4" destOrd="0" presId="urn:microsoft.com/office/officeart/2005/8/layout/radial4"/>
    <dgm:cxn modelId="{8FA94F0B-0942-4015-BD62-65442FB5DDF5}" type="presParOf" srcId="{3E1CC9D0-2847-DA4C-AB09-725E89452E4F}" destId="{F2139AC8-5CE8-3243-A04B-BA25600D03DC}" srcOrd="5" destOrd="0" presId="urn:microsoft.com/office/officeart/2005/8/layout/radial4"/>
    <dgm:cxn modelId="{F14413C4-F0BF-4CC5-9433-7F087251797E}" type="presParOf" srcId="{3E1CC9D0-2847-DA4C-AB09-725E89452E4F}" destId="{BF4978DA-0A40-1648-8379-8DC761C871B4}" srcOrd="6" destOrd="0" presId="urn:microsoft.com/office/officeart/2005/8/layout/radial4"/>
    <dgm:cxn modelId="{48FD6565-DF38-4CC7-863F-CC5414849655}" type="presParOf" srcId="{3E1CC9D0-2847-DA4C-AB09-725E89452E4F}" destId="{F0BE0CA1-BA69-D647-AB0A-9A80311EC7CD}" srcOrd="7" destOrd="0" presId="urn:microsoft.com/office/officeart/2005/8/layout/radial4"/>
    <dgm:cxn modelId="{4C5F1332-D1CE-4735-BD38-36D43D588E65}" type="presParOf" srcId="{3E1CC9D0-2847-DA4C-AB09-725E89452E4F}" destId="{93ACEB88-C487-3E4C-8766-DFA53922670C}" srcOrd="8" destOrd="0" presId="urn:microsoft.com/office/officeart/2005/8/layout/radial4"/>
    <dgm:cxn modelId="{5D660279-CBBB-41B4-A9D6-D36F4E535AD0}" type="presParOf" srcId="{3E1CC9D0-2847-DA4C-AB09-725E89452E4F}" destId="{E0DA8D6E-D901-0648-A608-02C72FD18F42}" srcOrd="9" destOrd="0" presId="urn:microsoft.com/office/officeart/2005/8/layout/radial4"/>
    <dgm:cxn modelId="{49CEC378-729B-438F-B1B9-C84993DEA9A0}" type="presParOf" srcId="{3E1CC9D0-2847-DA4C-AB09-725E89452E4F}" destId="{C1441A0C-F1D6-BD47-9155-84FCCA245D26}" srcOrd="10" destOrd="0" presId="urn:microsoft.com/office/officeart/2005/8/layout/radial4"/>
    <dgm:cxn modelId="{66225571-9815-4B30-8B22-3FC3E3DACB21}" type="presParOf" srcId="{3E1CC9D0-2847-DA4C-AB09-725E89452E4F}" destId="{5054B647-02A5-E74C-88A8-6C099CBF34D2}" srcOrd="11" destOrd="0" presId="urn:microsoft.com/office/officeart/2005/8/layout/radial4"/>
    <dgm:cxn modelId="{A76FC6C5-D512-41FA-BAF4-D5E893DD2E59}" type="presParOf" srcId="{3E1CC9D0-2847-DA4C-AB09-725E89452E4F}" destId="{E9AB52EA-2783-BF4B-B9BC-4780EB2025AE}" srcOrd="12" destOrd="0" presId="urn:microsoft.com/office/officeart/2005/8/layout/radial4"/>
    <dgm:cxn modelId="{C237F00E-1178-4FDE-B8A9-6E958499A5A0}" type="presParOf" srcId="{3E1CC9D0-2847-DA4C-AB09-725E89452E4F}" destId="{49C66455-B98C-0E48-8B2A-54E338C67B78}" srcOrd="13" destOrd="0" presId="urn:microsoft.com/office/officeart/2005/8/layout/radial4"/>
    <dgm:cxn modelId="{E38D63B7-CB3A-4069-918F-5F7EF0A675FE}" type="presParOf" srcId="{3E1CC9D0-2847-DA4C-AB09-725E89452E4F}" destId="{70378D2E-A3C9-4F48-B0E6-EDA7DB17064F}" srcOrd="14" destOrd="0" presId="urn:microsoft.com/office/officeart/2005/8/layout/radial4"/>
    <dgm:cxn modelId="{0718BDB8-5DB2-4FEC-8284-136B3CD96DD4}" type="presParOf" srcId="{3E1CC9D0-2847-DA4C-AB09-725E89452E4F}" destId="{9A778986-ED88-D941-B52D-ABAC3412817A}" srcOrd="15" destOrd="0" presId="urn:microsoft.com/office/officeart/2005/8/layout/radial4"/>
    <dgm:cxn modelId="{8D5AA9C5-C57A-4DC5-B697-7330B85BA3E3}" type="presParOf" srcId="{3E1CC9D0-2847-DA4C-AB09-725E89452E4F}" destId="{9AF62591-B6B8-8A44-8661-99D135B40A53}" srcOrd="16" destOrd="0" presId="urn:microsoft.com/office/officeart/2005/8/layout/radial4"/>
    <dgm:cxn modelId="{CA1BCBFF-B937-465E-BF3A-28D98DA49660}" type="presParOf" srcId="{3E1CC9D0-2847-DA4C-AB09-725E89452E4F}" destId="{74BBE663-9430-4B41-805A-81B7E931BD5F}" srcOrd="17" destOrd="0" presId="urn:microsoft.com/office/officeart/2005/8/layout/radial4"/>
    <dgm:cxn modelId="{8DE6A48C-3E70-4497-9BAC-468BFEEBCA50}" type="presParOf" srcId="{3E1CC9D0-2847-DA4C-AB09-725E89452E4F}" destId="{E0BB95B9-5848-1042-87EC-267629B8AA1A}" srcOrd="1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0E4C2FE-850D-7042-B7E7-08B23EFE3F61}" type="doc">
      <dgm:prSet loTypeId="urn:microsoft.com/office/officeart/2005/8/layout/vList5" loCatId="" qsTypeId="urn:microsoft.com/office/officeart/2005/8/quickstyle/simple4" qsCatId="simple" csTypeId="urn:microsoft.com/office/officeart/2005/8/colors/colorful1#7" csCatId="colorful" phldr="1"/>
      <dgm:spPr/>
      <dgm:t>
        <a:bodyPr/>
        <a:lstStyle/>
        <a:p>
          <a:endParaRPr lang="en-US"/>
        </a:p>
      </dgm:t>
    </dgm:pt>
    <dgm:pt modelId="{CDC986B8-D833-1643-B4FF-70111180F8EC}">
      <dgm:prSet phldrT="[Text]"/>
      <dgm:spPr/>
      <dgm:t>
        <a:bodyPr/>
        <a:lstStyle/>
        <a:p>
          <a:r>
            <a:rPr lang="en-US" dirty="0" smtClean="0"/>
            <a:t>Level 5	</a:t>
          </a:r>
          <a:endParaRPr lang="en-US" dirty="0"/>
        </a:p>
      </dgm:t>
    </dgm:pt>
    <dgm:pt modelId="{41CD2B11-4B24-8346-9D14-DA89F8A94521}" type="parTrans" cxnId="{953371AC-3ED8-194D-8DC8-B565F96156A2}">
      <dgm:prSet/>
      <dgm:spPr/>
      <dgm:t>
        <a:bodyPr/>
        <a:lstStyle/>
        <a:p>
          <a:endParaRPr lang="en-US"/>
        </a:p>
      </dgm:t>
    </dgm:pt>
    <dgm:pt modelId="{358B82A2-E364-3A40-A804-C71F56B83434}" type="sibTrans" cxnId="{953371AC-3ED8-194D-8DC8-B565F96156A2}">
      <dgm:prSet/>
      <dgm:spPr/>
      <dgm:t>
        <a:bodyPr/>
        <a:lstStyle/>
        <a:p>
          <a:endParaRPr lang="en-US"/>
        </a:p>
      </dgm:t>
    </dgm:pt>
    <dgm:pt modelId="{7EE6D9DC-1FC5-444F-AA34-41B0664DA0D6}">
      <dgm:prSet phldrT="[Text]"/>
      <dgm:spPr/>
      <dgm:t>
        <a:bodyPr/>
        <a:lstStyle/>
        <a:p>
          <a:r>
            <a:rPr lang="en-US" b="1" dirty="0" smtClean="0"/>
            <a:t>PRINCIPLED</a:t>
          </a:r>
          <a:endParaRPr lang="en-US" b="1" dirty="0"/>
        </a:p>
      </dgm:t>
    </dgm:pt>
    <dgm:pt modelId="{7F07337D-FC2D-FD43-87ED-0900959C8B33}" type="parTrans" cxnId="{A6D850B0-7C37-454A-82BA-9E9A6C4B2A86}">
      <dgm:prSet/>
      <dgm:spPr/>
      <dgm:t>
        <a:bodyPr/>
        <a:lstStyle/>
        <a:p>
          <a:endParaRPr lang="en-US"/>
        </a:p>
      </dgm:t>
    </dgm:pt>
    <dgm:pt modelId="{E86B9BB0-A1AA-2D4C-A820-41D01F4AC14E}" type="sibTrans" cxnId="{A6D850B0-7C37-454A-82BA-9E9A6C4B2A86}">
      <dgm:prSet/>
      <dgm:spPr/>
      <dgm:t>
        <a:bodyPr/>
        <a:lstStyle/>
        <a:p>
          <a:endParaRPr lang="en-US"/>
        </a:p>
      </dgm:t>
    </dgm:pt>
    <dgm:pt modelId="{D1863ABD-E1F7-8947-A5DF-09FD9CA3A2EA}">
      <dgm:prSet phldrT="[Text]"/>
      <dgm:spPr/>
      <dgm:t>
        <a:bodyPr/>
        <a:lstStyle/>
        <a:p>
          <a:r>
            <a:rPr lang="en-US" dirty="0" smtClean="0"/>
            <a:t>Has industry leading practices and procedures with continuous improvement, quantifiable value from sustainability initiatives</a:t>
          </a:r>
          <a:endParaRPr lang="en-US" dirty="0"/>
        </a:p>
      </dgm:t>
    </dgm:pt>
    <dgm:pt modelId="{AD4A2C37-750B-3D4E-9785-7C5F215F415A}" type="parTrans" cxnId="{D8A71F28-2A92-AA40-87F0-634BF859FB6D}">
      <dgm:prSet/>
      <dgm:spPr/>
      <dgm:t>
        <a:bodyPr/>
        <a:lstStyle/>
        <a:p>
          <a:endParaRPr lang="en-US"/>
        </a:p>
      </dgm:t>
    </dgm:pt>
    <dgm:pt modelId="{BB948F23-2881-C544-BB75-ACE13FDB1B27}" type="sibTrans" cxnId="{D8A71F28-2A92-AA40-87F0-634BF859FB6D}">
      <dgm:prSet/>
      <dgm:spPr/>
      <dgm:t>
        <a:bodyPr/>
        <a:lstStyle/>
        <a:p>
          <a:endParaRPr lang="en-US"/>
        </a:p>
      </dgm:t>
    </dgm:pt>
    <dgm:pt modelId="{2E05062B-93AB-B045-A3C9-15C3B698E240}">
      <dgm:prSet phldrT="[Text]"/>
      <dgm:spPr/>
      <dgm:t>
        <a:bodyPr/>
        <a:lstStyle/>
        <a:p>
          <a:r>
            <a:rPr lang="en-US" dirty="0" smtClean="0"/>
            <a:t>Level4</a:t>
          </a:r>
          <a:endParaRPr lang="en-US" dirty="0"/>
        </a:p>
      </dgm:t>
    </dgm:pt>
    <dgm:pt modelId="{F4C6BF11-DC1D-4F4E-8F41-23D942B5583F}" type="parTrans" cxnId="{FD577B8B-3912-484D-B8B9-C07FE3B4C8DC}">
      <dgm:prSet/>
      <dgm:spPr/>
      <dgm:t>
        <a:bodyPr/>
        <a:lstStyle/>
        <a:p>
          <a:endParaRPr lang="en-US"/>
        </a:p>
      </dgm:t>
    </dgm:pt>
    <dgm:pt modelId="{9E4D5FFC-DF65-D84C-B948-3FEEE3BD9E62}" type="sibTrans" cxnId="{FD577B8B-3912-484D-B8B9-C07FE3B4C8DC}">
      <dgm:prSet/>
      <dgm:spPr/>
      <dgm:t>
        <a:bodyPr/>
        <a:lstStyle/>
        <a:p>
          <a:endParaRPr lang="en-US"/>
        </a:p>
      </dgm:t>
    </dgm:pt>
    <dgm:pt modelId="{891E769E-170E-E74E-8CAD-A60E96D3290A}">
      <dgm:prSet phldrT="[Text]"/>
      <dgm:spPr/>
      <dgm:t>
        <a:bodyPr/>
        <a:lstStyle/>
        <a:p>
          <a:r>
            <a:rPr lang="en-US" b="1" dirty="0" smtClean="0"/>
            <a:t>Essential</a:t>
          </a:r>
          <a:endParaRPr lang="en-US" b="1" dirty="0"/>
        </a:p>
      </dgm:t>
    </dgm:pt>
    <dgm:pt modelId="{6C310CDF-DFE7-4346-A934-F1CAA4F1C5FF}" type="parTrans" cxnId="{E5B7C9D8-E622-FC47-81BB-66B16DAC3E12}">
      <dgm:prSet/>
      <dgm:spPr/>
      <dgm:t>
        <a:bodyPr/>
        <a:lstStyle/>
        <a:p>
          <a:endParaRPr lang="en-US"/>
        </a:p>
      </dgm:t>
    </dgm:pt>
    <dgm:pt modelId="{5C5B714E-5FFB-F04A-BE31-A3019C78DF2E}" type="sibTrans" cxnId="{E5B7C9D8-E622-FC47-81BB-66B16DAC3E12}">
      <dgm:prSet/>
      <dgm:spPr/>
      <dgm:t>
        <a:bodyPr/>
        <a:lstStyle/>
        <a:p>
          <a:endParaRPr lang="en-US"/>
        </a:p>
      </dgm:t>
    </dgm:pt>
    <dgm:pt modelId="{E0A31FE6-8E34-3A4B-92F8-8D8310D1D14D}">
      <dgm:prSet phldrT="[Text]"/>
      <dgm:spPr/>
      <dgm:t>
        <a:bodyPr/>
        <a:lstStyle/>
        <a:p>
          <a:r>
            <a:rPr lang="en-US" dirty="0" smtClean="0"/>
            <a:t>Organization demonstrates active interest, adopted policies and procedures for sustainability</a:t>
          </a:r>
          <a:endParaRPr lang="en-US" dirty="0"/>
        </a:p>
      </dgm:t>
    </dgm:pt>
    <dgm:pt modelId="{6030084B-FCC9-434B-A46B-F5628B6DF447}" type="parTrans" cxnId="{2A1C7267-882F-674B-AB8C-84C7F7B44813}">
      <dgm:prSet/>
      <dgm:spPr/>
      <dgm:t>
        <a:bodyPr/>
        <a:lstStyle/>
        <a:p>
          <a:endParaRPr lang="en-US"/>
        </a:p>
      </dgm:t>
    </dgm:pt>
    <dgm:pt modelId="{BDBF7F94-9F49-ED41-8575-01777835909E}" type="sibTrans" cxnId="{2A1C7267-882F-674B-AB8C-84C7F7B44813}">
      <dgm:prSet/>
      <dgm:spPr/>
      <dgm:t>
        <a:bodyPr/>
        <a:lstStyle/>
        <a:p>
          <a:endParaRPr lang="en-US"/>
        </a:p>
      </dgm:t>
    </dgm:pt>
    <dgm:pt modelId="{D55B1EDC-9E5D-6644-B637-FC70DDC7DC1D}">
      <dgm:prSet phldrT="[Text]"/>
      <dgm:spPr/>
      <dgm:t>
        <a:bodyPr/>
        <a:lstStyle/>
        <a:p>
          <a:r>
            <a:rPr lang="en-US" dirty="0" smtClean="0"/>
            <a:t>Level 3</a:t>
          </a:r>
          <a:endParaRPr lang="en-US" dirty="0"/>
        </a:p>
      </dgm:t>
    </dgm:pt>
    <dgm:pt modelId="{753253D2-621B-AB43-9A1C-FFA19A13419B}" type="parTrans" cxnId="{95FCE2C1-8157-084A-9ED6-3B29767055C1}">
      <dgm:prSet/>
      <dgm:spPr/>
      <dgm:t>
        <a:bodyPr/>
        <a:lstStyle/>
        <a:p>
          <a:endParaRPr lang="en-US"/>
        </a:p>
      </dgm:t>
    </dgm:pt>
    <dgm:pt modelId="{43A89A0C-0043-DB46-9FC6-A94432B82C7B}" type="sibTrans" cxnId="{95FCE2C1-8157-084A-9ED6-3B29767055C1}">
      <dgm:prSet/>
      <dgm:spPr/>
      <dgm:t>
        <a:bodyPr/>
        <a:lstStyle/>
        <a:p>
          <a:endParaRPr lang="en-US"/>
        </a:p>
      </dgm:t>
    </dgm:pt>
    <dgm:pt modelId="{77623762-A250-234F-B7C2-64F869394FA8}">
      <dgm:prSet phldrT="[Text]"/>
      <dgm:spPr/>
      <dgm:t>
        <a:bodyPr/>
        <a:lstStyle/>
        <a:p>
          <a:r>
            <a:rPr lang="en-US" b="1" dirty="0" smtClean="0"/>
            <a:t>Foundational</a:t>
          </a:r>
          <a:endParaRPr lang="en-US" b="1" dirty="0"/>
        </a:p>
      </dgm:t>
    </dgm:pt>
    <dgm:pt modelId="{9B1304B8-AE08-F747-A5F6-E096424E533E}" type="parTrans" cxnId="{F7F21E66-F149-0D4C-B08A-A37F52527761}">
      <dgm:prSet/>
      <dgm:spPr/>
      <dgm:t>
        <a:bodyPr/>
        <a:lstStyle/>
        <a:p>
          <a:endParaRPr lang="en-US"/>
        </a:p>
      </dgm:t>
    </dgm:pt>
    <dgm:pt modelId="{C4DE8767-C372-1146-990C-4822FCC0BEDB}" type="sibTrans" cxnId="{F7F21E66-F149-0D4C-B08A-A37F52527761}">
      <dgm:prSet/>
      <dgm:spPr/>
      <dgm:t>
        <a:bodyPr/>
        <a:lstStyle/>
        <a:p>
          <a:endParaRPr lang="en-US"/>
        </a:p>
      </dgm:t>
    </dgm:pt>
    <dgm:pt modelId="{C71DD77A-3BDD-D548-96AE-7040B48849B9}">
      <dgm:prSet phldrT="[Text]"/>
      <dgm:spPr/>
      <dgm:t>
        <a:bodyPr/>
        <a:lstStyle/>
        <a:p>
          <a:r>
            <a:rPr lang="en-US" dirty="0" smtClean="0"/>
            <a:t>Organization has formal policies, has identified formal processes and procedures</a:t>
          </a:r>
          <a:endParaRPr lang="en-US" dirty="0"/>
        </a:p>
      </dgm:t>
    </dgm:pt>
    <dgm:pt modelId="{2C343D49-1058-0A4A-ACC0-AA95EBAE91B5}" type="parTrans" cxnId="{52DBDE01-83E5-4245-AC52-CC312CB3C46F}">
      <dgm:prSet/>
      <dgm:spPr/>
      <dgm:t>
        <a:bodyPr/>
        <a:lstStyle/>
        <a:p>
          <a:endParaRPr lang="en-US"/>
        </a:p>
      </dgm:t>
    </dgm:pt>
    <dgm:pt modelId="{BF83420B-E57D-7246-8A65-028748161AA2}" type="sibTrans" cxnId="{52DBDE01-83E5-4245-AC52-CC312CB3C46F}">
      <dgm:prSet/>
      <dgm:spPr/>
      <dgm:t>
        <a:bodyPr/>
        <a:lstStyle/>
        <a:p>
          <a:endParaRPr lang="en-US"/>
        </a:p>
      </dgm:t>
    </dgm:pt>
    <dgm:pt modelId="{FD8F479A-085E-9B41-939B-3F8FB073B2B2}" type="pres">
      <dgm:prSet presAssocID="{A0E4C2FE-850D-7042-B7E7-08B23EFE3F61}" presName="Name0" presStyleCnt="0">
        <dgm:presLayoutVars>
          <dgm:dir/>
          <dgm:animLvl val="lvl"/>
          <dgm:resizeHandles val="exact"/>
        </dgm:presLayoutVars>
      </dgm:prSet>
      <dgm:spPr/>
      <dgm:t>
        <a:bodyPr/>
        <a:lstStyle/>
        <a:p>
          <a:endParaRPr lang="en-US"/>
        </a:p>
      </dgm:t>
    </dgm:pt>
    <dgm:pt modelId="{63D792E2-09EB-9440-B585-9E8019738BDC}" type="pres">
      <dgm:prSet presAssocID="{CDC986B8-D833-1643-B4FF-70111180F8EC}" presName="linNode" presStyleCnt="0"/>
      <dgm:spPr/>
    </dgm:pt>
    <dgm:pt modelId="{21656D22-DA9B-184C-89E3-4C45D8ABD839}" type="pres">
      <dgm:prSet presAssocID="{CDC986B8-D833-1643-B4FF-70111180F8EC}" presName="parentText" presStyleLbl="node1" presStyleIdx="0" presStyleCnt="3">
        <dgm:presLayoutVars>
          <dgm:chMax val="1"/>
          <dgm:bulletEnabled val="1"/>
        </dgm:presLayoutVars>
      </dgm:prSet>
      <dgm:spPr/>
      <dgm:t>
        <a:bodyPr/>
        <a:lstStyle/>
        <a:p>
          <a:endParaRPr lang="en-US"/>
        </a:p>
      </dgm:t>
    </dgm:pt>
    <dgm:pt modelId="{873D8C03-BDA6-2A44-AFC7-9D4A81FF20E3}" type="pres">
      <dgm:prSet presAssocID="{CDC986B8-D833-1643-B4FF-70111180F8EC}" presName="descendantText" presStyleLbl="alignAccFollowNode1" presStyleIdx="0" presStyleCnt="3">
        <dgm:presLayoutVars>
          <dgm:bulletEnabled val="1"/>
        </dgm:presLayoutVars>
      </dgm:prSet>
      <dgm:spPr/>
      <dgm:t>
        <a:bodyPr/>
        <a:lstStyle/>
        <a:p>
          <a:endParaRPr lang="en-US"/>
        </a:p>
      </dgm:t>
    </dgm:pt>
    <dgm:pt modelId="{6315C6A9-BFEA-0E4C-B224-FF4696846F43}" type="pres">
      <dgm:prSet presAssocID="{358B82A2-E364-3A40-A804-C71F56B83434}" presName="sp" presStyleCnt="0"/>
      <dgm:spPr/>
    </dgm:pt>
    <dgm:pt modelId="{438F6243-9D57-1C40-AB87-EA0DDEF02EC1}" type="pres">
      <dgm:prSet presAssocID="{2E05062B-93AB-B045-A3C9-15C3B698E240}" presName="linNode" presStyleCnt="0"/>
      <dgm:spPr/>
    </dgm:pt>
    <dgm:pt modelId="{741E6BA3-6A7F-4A42-AAC8-6042C092929A}" type="pres">
      <dgm:prSet presAssocID="{2E05062B-93AB-B045-A3C9-15C3B698E240}" presName="parentText" presStyleLbl="node1" presStyleIdx="1" presStyleCnt="3">
        <dgm:presLayoutVars>
          <dgm:chMax val="1"/>
          <dgm:bulletEnabled val="1"/>
        </dgm:presLayoutVars>
      </dgm:prSet>
      <dgm:spPr/>
      <dgm:t>
        <a:bodyPr/>
        <a:lstStyle/>
        <a:p>
          <a:endParaRPr lang="en-US"/>
        </a:p>
      </dgm:t>
    </dgm:pt>
    <dgm:pt modelId="{C00949B6-7EF8-6043-9B10-FB4377665066}" type="pres">
      <dgm:prSet presAssocID="{2E05062B-93AB-B045-A3C9-15C3B698E240}" presName="descendantText" presStyleLbl="alignAccFollowNode1" presStyleIdx="1" presStyleCnt="3">
        <dgm:presLayoutVars>
          <dgm:bulletEnabled val="1"/>
        </dgm:presLayoutVars>
      </dgm:prSet>
      <dgm:spPr/>
      <dgm:t>
        <a:bodyPr/>
        <a:lstStyle/>
        <a:p>
          <a:endParaRPr lang="en-US"/>
        </a:p>
      </dgm:t>
    </dgm:pt>
    <dgm:pt modelId="{300E4155-2957-4944-8095-8507FDD8507D}" type="pres">
      <dgm:prSet presAssocID="{9E4D5FFC-DF65-D84C-B948-3FEEE3BD9E62}" presName="sp" presStyleCnt="0"/>
      <dgm:spPr/>
    </dgm:pt>
    <dgm:pt modelId="{9F33EB17-20DF-B749-87A5-3656849FD823}" type="pres">
      <dgm:prSet presAssocID="{D55B1EDC-9E5D-6644-B637-FC70DDC7DC1D}" presName="linNode" presStyleCnt="0"/>
      <dgm:spPr/>
    </dgm:pt>
    <dgm:pt modelId="{7381A256-799F-7A4A-BAF6-AA2266B9902D}" type="pres">
      <dgm:prSet presAssocID="{D55B1EDC-9E5D-6644-B637-FC70DDC7DC1D}" presName="parentText" presStyleLbl="node1" presStyleIdx="2" presStyleCnt="3">
        <dgm:presLayoutVars>
          <dgm:chMax val="1"/>
          <dgm:bulletEnabled val="1"/>
        </dgm:presLayoutVars>
      </dgm:prSet>
      <dgm:spPr/>
      <dgm:t>
        <a:bodyPr/>
        <a:lstStyle/>
        <a:p>
          <a:endParaRPr lang="en-US"/>
        </a:p>
      </dgm:t>
    </dgm:pt>
    <dgm:pt modelId="{90CE9211-F2F6-9940-A046-3CDF5F431285}" type="pres">
      <dgm:prSet presAssocID="{D55B1EDC-9E5D-6644-B637-FC70DDC7DC1D}" presName="descendantText" presStyleLbl="alignAccFollowNode1" presStyleIdx="2" presStyleCnt="3">
        <dgm:presLayoutVars>
          <dgm:bulletEnabled val="1"/>
        </dgm:presLayoutVars>
      </dgm:prSet>
      <dgm:spPr/>
      <dgm:t>
        <a:bodyPr/>
        <a:lstStyle/>
        <a:p>
          <a:endParaRPr lang="en-US"/>
        </a:p>
      </dgm:t>
    </dgm:pt>
  </dgm:ptLst>
  <dgm:cxnLst>
    <dgm:cxn modelId="{AEAA2B99-9E12-419C-B9EA-445D90CBD150}" type="presOf" srcId="{CDC986B8-D833-1643-B4FF-70111180F8EC}" destId="{21656D22-DA9B-184C-89E3-4C45D8ABD839}" srcOrd="0" destOrd="0" presId="urn:microsoft.com/office/officeart/2005/8/layout/vList5"/>
    <dgm:cxn modelId="{71F0E464-A010-4FB3-AAF8-A5DC1B454B16}" type="presOf" srcId="{A0E4C2FE-850D-7042-B7E7-08B23EFE3F61}" destId="{FD8F479A-085E-9B41-939B-3F8FB073B2B2}" srcOrd="0" destOrd="0" presId="urn:microsoft.com/office/officeart/2005/8/layout/vList5"/>
    <dgm:cxn modelId="{E5B7C9D8-E622-FC47-81BB-66B16DAC3E12}" srcId="{2E05062B-93AB-B045-A3C9-15C3B698E240}" destId="{891E769E-170E-E74E-8CAD-A60E96D3290A}" srcOrd="0" destOrd="0" parTransId="{6C310CDF-DFE7-4346-A934-F1CAA4F1C5FF}" sibTransId="{5C5B714E-5FFB-F04A-BE31-A3019C78DF2E}"/>
    <dgm:cxn modelId="{0A3BE35F-5848-4F67-8BC1-3B1C521A6A75}" type="presOf" srcId="{D1863ABD-E1F7-8947-A5DF-09FD9CA3A2EA}" destId="{873D8C03-BDA6-2A44-AFC7-9D4A81FF20E3}" srcOrd="0" destOrd="1" presId="urn:microsoft.com/office/officeart/2005/8/layout/vList5"/>
    <dgm:cxn modelId="{819611DD-19CE-4C10-88D6-4A19AFDC4A3A}" type="presOf" srcId="{891E769E-170E-E74E-8CAD-A60E96D3290A}" destId="{C00949B6-7EF8-6043-9B10-FB4377665066}" srcOrd="0" destOrd="0" presId="urn:microsoft.com/office/officeart/2005/8/layout/vList5"/>
    <dgm:cxn modelId="{84E38830-3F22-4903-9676-3E6CB7F00A90}" type="presOf" srcId="{C71DD77A-3BDD-D548-96AE-7040B48849B9}" destId="{90CE9211-F2F6-9940-A046-3CDF5F431285}" srcOrd="0" destOrd="1" presId="urn:microsoft.com/office/officeart/2005/8/layout/vList5"/>
    <dgm:cxn modelId="{FD577B8B-3912-484D-B8B9-C07FE3B4C8DC}" srcId="{A0E4C2FE-850D-7042-B7E7-08B23EFE3F61}" destId="{2E05062B-93AB-B045-A3C9-15C3B698E240}" srcOrd="1" destOrd="0" parTransId="{F4C6BF11-DC1D-4F4E-8F41-23D942B5583F}" sibTransId="{9E4D5FFC-DF65-D84C-B948-3FEEE3BD9E62}"/>
    <dgm:cxn modelId="{F7F21E66-F149-0D4C-B08A-A37F52527761}" srcId="{D55B1EDC-9E5D-6644-B637-FC70DDC7DC1D}" destId="{77623762-A250-234F-B7C2-64F869394FA8}" srcOrd="0" destOrd="0" parTransId="{9B1304B8-AE08-F747-A5F6-E096424E533E}" sibTransId="{C4DE8767-C372-1146-990C-4822FCC0BEDB}"/>
    <dgm:cxn modelId="{A6D850B0-7C37-454A-82BA-9E9A6C4B2A86}" srcId="{CDC986B8-D833-1643-B4FF-70111180F8EC}" destId="{7EE6D9DC-1FC5-444F-AA34-41B0664DA0D6}" srcOrd="0" destOrd="0" parTransId="{7F07337D-FC2D-FD43-87ED-0900959C8B33}" sibTransId="{E86B9BB0-A1AA-2D4C-A820-41D01F4AC14E}"/>
    <dgm:cxn modelId="{5FECF5CC-2687-4127-BA01-4EFC92AF3254}" type="presOf" srcId="{7EE6D9DC-1FC5-444F-AA34-41B0664DA0D6}" destId="{873D8C03-BDA6-2A44-AFC7-9D4A81FF20E3}" srcOrd="0" destOrd="0" presId="urn:microsoft.com/office/officeart/2005/8/layout/vList5"/>
    <dgm:cxn modelId="{95FCE2C1-8157-084A-9ED6-3B29767055C1}" srcId="{A0E4C2FE-850D-7042-B7E7-08B23EFE3F61}" destId="{D55B1EDC-9E5D-6644-B637-FC70DDC7DC1D}" srcOrd="2" destOrd="0" parTransId="{753253D2-621B-AB43-9A1C-FFA19A13419B}" sibTransId="{43A89A0C-0043-DB46-9FC6-A94432B82C7B}"/>
    <dgm:cxn modelId="{8E919110-27A3-436A-B5B4-54ED7848AC55}" type="presOf" srcId="{2E05062B-93AB-B045-A3C9-15C3B698E240}" destId="{741E6BA3-6A7F-4A42-AAC8-6042C092929A}" srcOrd="0" destOrd="0" presId="urn:microsoft.com/office/officeart/2005/8/layout/vList5"/>
    <dgm:cxn modelId="{953371AC-3ED8-194D-8DC8-B565F96156A2}" srcId="{A0E4C2FE-850D-7042-B7E7-08B23EFE3F61}" destId="{CDC986B8-D833-1643-B4FF-70111180F8EC}" srcOrd="0" destOrd="0" parTransId="{41CD2B11-4B24-8346-9D14-DA89F8A94521}" sibTransId="{358B82A2-E364-3A40-A804-C71F56B83434}"/>
    <dgm:cxn modelId="{5145C315-0C01-42E5-BEFE-65A9F1220BED}" type="presOf" srcId="{E0A31FE6-8E34-3A4B-92F8-8D8310D1D14D}" destId="{C00949B6-7EF8-6043-9B10-FB4377665066}" srcOrd="0" destOrd="1" presId="urn:microsoft.com/office/officeart/2005/8/layout/vList5"/>
    <dgm:cxn modelId="{52DBDE01-83E5-4245-AC52-CC312CB3C46F}" srcId="{77623762-A250-234F-B7C2-64F869394FA8}" destId="{C71DD77A-3BDD-D548-96AE-7040B48849B9}" srcOrd="0" destOrd="0" parTransId="{2C343D49-1058-0A4A-ACC0-AA95EBAE91B5}" sibTransId="{BF83420B-E57D-7246-8A65-028748161AA2}"/>
    <dgm:cxn modelId="{D8A71F28-2A92-AA40-87F0-634BF859FB6D}" srcId="{7EE6D9DC-1FC5-444F-AA34-41B0664DA0D6}" destId="{D1863ABD-E1F7-8947-A5DF-09FD9CA3A2EA}" srcOrd="0" destOrd="0" parTransId="{AD4A2C37-750B-3D4E-9785-7C5F215F415A}" sibTransId="{BB948F23-2881-C544-BB75-ACE13FDB1B27}"/>
    <dgm:cxn modelId="{2A1C7267-882F-674B-AB8C-84C7F7B44813}" srcId="{891E769E-170E-E74E-8CAD-A60E96D3290A}" destId="{E0A31FE6-8E34-3A4B-92F8-8D8310D1D14D}" srcOrd="0" destOrd="0" parTransId="{6030084B-FCC9-434B-A46B-F5628B6DF447}" sibTransId="{BDBF7F94-9F49-ED41-8575-01777835909E}"/>
    <dgm:cxn modelId="{6512B2E4-5BFD-4DB5-AF4E-65774A4BF641}" type="presOf" srcId="{D55B1EDC-9E5D-6644-B637-FC70DDC7DC1D}" destId="{7381A256-799F-7A4A-BAF6-AA2266B9902D}" srcOrd="0" destOrd="0" presId="urn:microsoft.com/office/officeart/2005/8/layout/vList5"/>
    <dgm:cxn modelId="{DF822150-0CFC-4778-A1EC-8F7D4C361576}" type="presOf" srcId="{77623762-A250-234F-B7C2-64F869394FA8}" destId="{90CE9211-F2F6-9940-A046-3CDF5F431285}" srcOrd="0" destOrd="0" presId="urn:microsoft.com/office/officeart/2005/8/layout/vList5"/>
    <dgm:cxn modelId="{0BD5D470-7D5D-4D78-A1A2-0FCA37CCB68C}" type="presParOf" srcId="{FD8F479A-085E-9B41-939B-3F8FB073B2B2}" destId="{63D792E2-09EB-9440-B585-9E8019738BDC}" srcOrd="0" destOrd="0" presId="urn:microsoft.com/office/officeart/2005/8/layout/vList5"/>
    <dgm:cxn modelId="{84453B39-BC19-4AF9-85DF-17A75F615DBF}" type="presParOf" srcId="{63D792E2-09EB-9440-B585-9E8019738BDC}" destId="{21656D22-DA9B-184C-89E3-4C45D8ABD839}" srcOrd="0" destOrd="0" presId="urn:microsoft.com/office/officeart/2005/8/layout/vList5"/>
    <dgm:cxn modelId="{383CD06B-3C83-4147-9D73-E7C98007307B}" type="presParOf" srcId="{63D792E2-09EB-9440-B585-9E8019738BDC}" destId="{873D8C03-BDA6-2A44-AFC7-9D4A81FF20E3}" srcOrd="1" destOrd="0" presId="urn:microsoft.com/office/officeart/2005/8/layout/vList5"/>
    <dgm:cxn modelId="{59046548-D650-4D65-8FB7-8BBEC95F8FFA}" type="presParOf" srcId="{FD8F479A-085E-9B41-939B-3F8FB073B2B2}" destId="{6315C6A9-BFEA-0E4C-B224-FF4696846F43}" srcOrd="1" destOrd="0" presId="urn:microsoft.com/office/officeart/2005/8/layout/vList5"/>
    <dgm:cxn modelId="{E530E4FD-7DA2-4F6A-88C9-600AB8D94F22}" type="presParOf" srcId="{FD8F479A-085E-9B41-939B-3F8FB073B2B2}" destId="{438F6243-9D57-1C40-AB87-EA0DDEF02EC1}" srcOrd="2" destOrd="0" presId="urn:microsoft.com/office/officeart/2005/8/layout/vList5"/>
    <dgm:cxn modelId="{7C9E2DDA-3D25-426D-A154-ED4EB9A03F45}" type="presParOf" srcId="{438F6243-9D57-1C40-AB87-EA0DDEF02EC1}" destId="{741E6BA3-6A7F-4A42-AAC8-6042C092929A}" srcOrd="0" destOrd="0" presId="urn:microsoft.com/office/officeart/2005/8/layout/vList5"/>
    <dgm:cxn modelId="{5AC69676-E9EA-4863-835A-712B28265CC9}" type="presParOf" srcId="{438F6243-9D57-1C40-AB87-EA0DDEF02EC1}" destId="{C00949B6-7EF8-6043-9B10-FB4377665066}" srcOrd="1" destOrd="0" presId="urn:microsoft.com/office/officeart/2005/8/layout/vList5"/>
    <dgm:cxn modelId="{DFE3360B-E26C-491A-996D-81FA1B678AD7}" type="presParOf" srcId="{FD8F479A-085E-9B41-939B-3F8FB073B2B2}" destId="{300E4155-2957-4944-8095-8507FDD8507D}" srcOrd="3" destOrd="0" presId="urn:microsoft.com/office/officeart/2005/8/layout/vList5"/>
    <dgm:cxn modelId="{84B6E828-2D77-40C0-A3BF-7C65E02DF2E1}" type="presParOf" srcId="{FD8F479A-085E-9B41-939B-3F8FB073B2B2}" destId="{9F33EB17-20DF-B749-87A5-3656849FD823}" srcOrd="4" destOrd="0" presId="urn:microsoft.com/office/officeart/2005/8/layout/vList5"/>
    <dgm:cxn modelId="{7042D809-1A7B-406D-B15B-E8F6089A0A6A}" type="presParOf" srcId="{9F33EB17-20DF-B749-87A5-3656849FD823}" destId="{7381A256-799F-7A4A-BAF6-AA2266B9902D}" srcOrd="0" destOrd="0" presId="urn:microsoft.com/office/officeart/2005/8/layout/vList5"/>
    <dgm:cxn modelId="{989E5AAB-0463-459D-BF70-E1F7FE909C02}" type="presParOf" srcId="{9F33EB17-20DF-B749-87A5-3656849FD823}" destId="{90CE9211-F2F6-9940-A046-3CDF5F431285}"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D84FD4-7DF5-4EB4-8AD8-B2CDC767CA93}">
      <dsp:nvSpPr>
        <dsp:cNvPr id="0" name=""/>
        <dsp:cNvSpPr/>
      </dsp:nvSpPr>
      <dsp:spPr>
        <a:xfrm>
          <a:off x="73327" y="586100"/>
          <a:ext cx="1876632" cy="1335432"/>
        </a:xfrm>
        <a:prstGeom prst="frame">
          <a:avLst>
            <a:gd name="adj1" fmla="val 5450"/>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6E4C04-97A2-490C-B41F-967D89E8CA33}">
      <dsp:nvSpPr>
        <dsp:cNvPr id="0" name=""/>
        <dsp:cNvSpPr/>
      </dsp:nvSpPr>
      <dsp:spPr>
        <a:xfrm>
          <a:off x="581110" y="193790"/>
          <a:ext cx="1137253" cy="1546425"/>
        </a:xfrm>
        <a:prstGeom prst="rect">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066BD38-9009-44E4-968B-3A1186398FA2}">
      <dsp:nvSpPr>
        <dsp:cNvPr id="0" name=""/>
        <dsp:cNvSpPr/>
      </dsp:nvSpPr>
      <dsp:spPr>
        <a:xfrm>
          <a:off x="152404" y="1752599"/>
          <a:ext cx="1731110" cy="158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560" tIns="60960" rIns="162560" bIns="60960" numCol="1" spcCol="1270" anchor="ctr" anchorCtr="0">
          <a:noAutofit/>
        </a:bodyPr>
        <a:lstStyle/>
        <a:p>
          <a:pPr lvl="0" algn="l" defTabSz="711200">
            <a:lnSpc>
              <a:spcPct val="90000"/>
            </a:lnSpc>
            <a:spcBef>
              <a:spcPct val="0"/>
            </a:spcBef>
            <a:spcAft>
              <a:spcPct val="35000"/>
            </a:spcAft>
          </a:pPr>
          <a:r>
            <a:rPr lang="en-US" sz="1600" kern="1200" dirty="0" smtClean="0"/>
            <a:t>Mónica González</a:t>
          </a:r>
          <a:endParaRPr lang="en-US" sz="1600" kern="1200" dirty="0"/>
        </a:p>
      </dsp:txBody>
      <dsp:txXfrm>
        <a:off x="152404" y="1752599"/>
        <a:ext cx="1731110" cy="158517"/>
      </dsp:txXfrm>
    </dsp:sp>
    <dsp:sp modelId="{38BC65A6-9E1A-47FE-893A-4C79403AB3A0}">
      <dsp:nvSpPr>
        <dsp:cNvPr id="0" name=""/>
        <dsp:cNvSpPr/>
      </dsp:nvSpPr>
      <dsp:spPr>
        <a:xfrm>
          <a:off x="1990590" y="1039466"/>
          <a:ext cx="857975" cy="267513"/>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20.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4.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5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2.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5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2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011D9453-9CB0-4F6C-83CA-BC3792CE1911}" type="datetimeFigureOut">
              <a:rPr lang="en-US" smtClean="0"/>
              <a:pPr/>
              <a:t>21-Dec-17</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3A9E6A88-621D-4C1C-A96F-8A79975381B6}" type="slidenum">
              <a:rPr lang="en-US" smtClean="0"/>
              <a:pPr/>
              <a:t>‹Nº›</a:t>
            </a:fld>
            <a:endParaRPr lang="en-US" dirty="0"/>
          </a:p>
        </p:txBody>
      </p:sp>
    </p:spTree>
    <p:extLst>
      <p:ext uri="{BB962C8B-B14F-4D97-AF65-F5344CB8AC3E}">
        <p14:creationId xmlns:p14="http://schemas.microsoft.com/office/powerpoint/2010/main" val="74598733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A59E84AB-9821-4CFF-B035-BCF87D6028B3}" type="datetimeFigureOut">
              <a:rPr lang="en-US" smtClean="0"/>
              <a:pPr/>
              <a:t>21-Dec-17</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2AC3EBD7-D354-4C97-8BB4-9A9E39C1C5CE}" type="slidenum">
              <a:rPr lang="en-US" smtClean="0"/>
              <a:pPr/>
              <a:t>‹Nº›</a:t>
            </a:fld>
            <a:endParaRPr lang="en-US" dirty="0"/>
          </a:p>
        </p:txBody>
      </p:sp>
    </p:spTree>
    <p:extLst>
      <p:ext uri="{BB962C8B-B14F-4D97-AF65-F5344CB8AC3E}">
        <p14:creationId xmlns:p14="http://schemas.microsoft.com/office/powerpoint/2010/main" val="167122916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365.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367.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368.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369.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370.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371.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372.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37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388.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39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39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39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395.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396.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397.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398.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399.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40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403.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404.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405.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406.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407.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408.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409.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410.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411.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41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413.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414.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415.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416.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417.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418.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419.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421.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422.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42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424.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426.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427.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428.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430.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434.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440.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442.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443.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4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449.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451.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452.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456.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457.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460.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462.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464.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466.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46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479.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480.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481.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482.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483.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484.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486.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487.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488.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48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490.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493.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495.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496.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497.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498.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499.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501.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502.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50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504.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505.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506.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507.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508.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512.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513.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514.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515.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51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517.xml"/><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2" Type="http://schemas.openxmlformats.org/officeDocument/2006/relationships/slide" Target="../slides/slide518.xml"/><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2" Type="http://schemas.openxmlformats.org/officeDocument/2006/relationships/slide" Target="../slides/slide519.xml"/><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2" Type="http://schemas.openxmlformats.org/officeDocument/2006/relationships/slide" Target="../slides/slide520.xml"/><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2" Type="http://schemas.openxmlformats.org/officeDocument/2006/relationships/slide" Target="../slides/slide521.xml"/><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2" Type="http://schemas.openxmlformats.org/officeDocument/2006/relationships/slide" Target="../slides/slide523.xml"/><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2" Type="http://schemas.openxmlformats.org/officeDocument/2006/relationships/slide" Target="../slides/slide524.xml"/><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2" Type="http://schemas.openxmlformats.org/officeDocument/2006/relationships/slide" Target="../slides/slide527.xml"/><Relationship Id="rId1" Type="http://schemas.openxmlformats.org/officeDocument/2006/relationships/notesMaster" Target="../notesMasters/notesMaster1.xml"/></Relationships>
</file>

<file path=ppt/notesSlides/_rels/notesSlide318.xml.rels><?xml version="1.0" encoding="UTF-8" standalone="yes"?>
<Relationships xmlns="http://schemas.openxmlformats.org/package/2006/relationships"><Relationship Id="rId2" Type="http://schemas.openxmlformats.org/officeDocument/2006/relationships/slide" Target="../slides/slide528.xml"/><Relationship Id="rId1" Type="http://schemas.openxmlformats.org/officeDocument/2006/relationships/notesMaster" Target="../notesMasters/notesMaster1.xml"/></Relationships>
</file>

<file path=ppt/notesSlides/_rels/notesSlide319.xml.rels><?xml version="1.0" encoding="UTF-8" standalone="yes"?>
<Relationships xmlns="http://schemas.openxmlformats.org/package/2006/relationships"><Relationship Id="rId2" Type="http://schemas.openxmlformats.org/officeDocument/2006/relationships/slide" Target="../slides/slide52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0.xml.rels><?xml version="1.0" encoding="UTF-8" standalone="yes"?>
<Relationships xmlns="http://schemas.openxmlformats.org/package/2006/relationships"><Relationship Id="rId2" Type="http://schemas.openxmlformats.org/officeDocument/2006/relationships/slide" Target="../slides/slide530.xml"/><Relationship Id="rId1" Type="http://schemas.openxmlformats.org/officeDocument/2006/relationships/notesMaster" Target="../notesMasters/notesMaster1.xml"/></Relationships>
</file>

<file path=ppt/notesSlides/_rels/notesSlide321.xml.rels><?xml version="1.0" encoding="UTF-8" standalone="yes"?>
<Relationships xmlns="http://schemas.openxmlformats.org/package/2006/relationships"><Relationship Id="rId2" Type="http://schemas.openxmlformats.org/officeDocument/2006/relationships/slide" Target="../slides/slide53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www.smh.com.au/nsw/mine-subsidence-devastates-sugarloaf-conservation-area-20130828-2spuc.html" TargetMode="External"/><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www.iso.org/iso/home/standards/management-standards/catalogue_detail?csnumber=38381" TargetMode="External"/><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1 Marcador de imagen de diapositiva"/>
          <p:cNvSpPr>
            <a:spLocks noGrp="1" noRot="1" noChangeAspect="1" noTextEdit="1"/>
          </p:cNvSpPr>
          <p:nvPr>
            <p:ph type="sldImg"/>
          </p:nvPr>
        </p:nvSpPr>
        <p:spPr>
          <a:ln/>
        </p:spPr>
      </p:sp>
      <p:sp>
        <p:nvSpPr>
          <p:cNvPr id="27651" name="2 Marcador de notas"/>
          <p:cNvSpPr>
            <a:spLocks noGrp="1"/>
          </p:cNvSpPr>
          <p:nvPr>
            <p:ph type="body" idx="1"/>
          </p:nvPr>
        </p:nvSpPr>
        <p:spPr>
          <a:noFill/>
          <a:ln/>
        </p:spPr>
        <p:txBody>
          <a:bodyPr/>
          <a:lstStyle/>
          <a:p>
            <a:pPr eaLnBrk="1" hangingPunct="1"/>
            <a:endParaRPr lang="es-ES" smtClean="0">
              <a:latin typeface="Arial" charset="0"/>
            </a:endParaRPr>
          </a:p>
        </p:txBody>
      </p:sp>
      <p:sp>
        <p:nvSpPr>
          <p:cNvPr id="27652" name="3 Marcador de número de diapositiva"/>
          <p:cNvSpPr>
            <a:spLocks noGrp="1"/>
          </p:cNvSpPr>
          <p:nvPr>
            <p:ph type="sldNum" sz="quarter" idx="5"/>
          </p:nvPr>
        </p:nvSpPr>
        <p:spPr>
          <a:noFill/>
        </p:spPr>
        <p:txBody>
          <a:bodyPr/>
          <a:lstStyle/>
          <a:p>
            <a:fld id="{C49E92D3-127F-4A51-863E-28E5D21F0DDF}" type="slidenum">
              <a:rPr lang="es-ES"/>
              <a:pPr/>
              <a:t>2</a:t>
            </a:fld>
            <a:endParaRPr lang="es-ES"/>
          </a:p>
        </p:txBody>
      </p:sp>
    </p:spTree>
    <p:extLst>
      <p:ext uri="{BB962C8B-B14F-4D97-AF65-F5344CB8AC3E}">
        <p14:creationId xmlns:p14="http://schemas.microsoft.com/office/powerpoint/2010/main" val="41775663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GPM Adheres</a:t>
            </a:r>
            <a:r>
              <a:rPr lang="en-US" baseline="0" dirty="0" smtClean="0"/>
              <a:t> to ISO 17024, Certification of Professionals.  All GPM Certifications are issued by the GPMG Accreditation Board, A semi-autonomous organization that provides governance and oversight </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14</a:t>
            </a:fld>
            <a:endParaRPr lang="en-US" dirty="0"/>
          </a:p>
        </p:txBody>
      </p:sp>
    </p:spTree>
    <p:extLst>
      <p:ext uri="{BB962C8B-B14F-4D97-AF65-F5344CB8AC3E}">
        <p14:creationId xmlns:p14="http://schemas.microsoft.com/office/powerpoint/2010/main" val="419651935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765300"/>
            <a:ext cx="4978400" cy="3733800"/>
          </a:xfrm>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177317333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765300"/>
            <a:ext cx="4978400" cy="3733800"/>
          </a:xfrm>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187895135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169</a:t>
            </a:fld>
            <a:endParaRPr lang="en-US" dirty="0"/>
          </a:p>
        </p:txBody>
      </p:sp>
    </p:spTree>
    <p:extLst>
      <p:ext uri="{BB962C8B-B14F-4D97-AF65-F5344CB8AC3E}">
        <p14:creationId xmlns:p14="http://schemas.microsoft.com/office/powerpoint/2010/main" val="85221370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173</a:t>
            </a:fld>
            <a:endParaRPr lang="en-US" dirty="0"/>
          </a:p>
        </p:txBody>
      </p:sp>
    </p:spTree>
    <p:extLst>
      <p:ext uri="{BB962C8B-B14F-4D97-AF65-F5344CB8AC3E}">
        <p14:creationId xmlns:p14="http://schemas.microsoft.com/office/powerpoint/2010/main" val="26920193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Because current pressures usually shove long-term objectives to the side, leaders are proving to be much more practiced in reacting to putting out brush fires in today’s organizations than in preparing the organization to be more change capable. Nonetheless, leaders must learn to fly the plane while rewiring it in flight—this is the mandate of the 21st century.</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Change-capable organizations optimize on both of these seemingly contradictory cultural virtues. Hence, the organization needs to become ambidextrous culturally, using the right-handed accountability norms in balance with the left-handed innovation norms.</a:t>
            </a:r>
          </a:p>
          <a:p>
            <a:endParaRPr lang="en-US" sz="1200" b="0" i="0" u="none" strike="noStrike"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176</a:t>
            </a:fld>
            <a:endParaRPr lang="en-US" dirty="0"/>
          </a:p>
        </p:txBody>
      </p:sp>
    </p:spTree>
    <p:extLst>
      <p:ext uri="{BB962C8B-B14F-4D97-AF65-F5344CB8AC3E}">
        <p14:creationId xmlns:p14="http://schemas.microsoft.com/office/powerpoint/2010/main" val="81120811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Trustworthy leaders. No lasting, productive change within an organization ever happens without a modicum of trust between its members. As a consequence, the first essential dimension for OCC is the extent to which an organization is perceived to be led by trustworthy leaders. A trustworthy leader is someone who is not only perceived to be competent in leading the organization but also perceived as someone who has the best interests of the organization as their priority. They are only half of the equation when it comes to organizational change; the other half is the followers.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Psychologists tell us that all individuals have a “disposition to trust” others. This disposition is influenced by such things as a person’s genetic background, family norms, and work-related experiences. When an organization</a:t>
            </a:r>
          </a:p>
          <a:p>
            <a:r>
              <a:rPr lang="en-US" sz="1200" b="0" i="0" u="none" strike="noStrike" kern="1200" baseline="0" dirty="0" smtClean="0">
                <a:solidFill>
                  <a:schemeClr val="tx1"/>
                </a:solidFill>
                <a:latin typeface="+mn-lt"/>
                <a:ea typeface="+mn-ea"/>
                <a:cs typeface="+mn-cs"/>
              </a:rPr>
              <a:t>is filled with a critical mass of individuals who are hopeful, optimistic, and trusting, it will be well positioned to experiment with new ways of operating. When an organization is dominated with a critical mass of individuals who are cynical, pessimistic, and not trusting, it will not be well positioned to engage with organizational change initiatives. In sum, a second key dimension of organizational capacity for change is the overall level of trust held by the employees of the organization.</a:t>
            </a:r>
          </a:p>
          <a:p>
            <a:endParaRPr lang="en-US" sz="1200" b="0" i="0" u="none" strike="noStrike"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178</a:t>
            </a:fld>
            <a:endParaRPr lang="en-US" dirty="0"/>
          </a:p>
        </p:txBody>
      </p:sp>
    </p:spTree>
    <p:extLst>
      <p:ext uri="{BB962C8B-B14F-4D97-AF65-F5344CB8AC3E}">
        <p14:creationId xmlns:p14="http://schemas.microsoft.com/office/powerpoint/2010/main" val="184126512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Individuals, and hence organizations, tend to be inertial. In other words, change takes extra energy and it is much easier to keep doing things the way in which we are accustomed to. Consequently, organizations must identify, develop, and retain a cadre of capable change champions in order to lead the change initiative(s). Within small organizations, these champions are often the same as the head of the organization. Within medium and larger organizations, these champions are often drawn from the ranks of middle management.</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Middle managers are those who link top executives to frontline workers. Department heads are classic examples of middle managers, but there are many other types of linkages. While it is undeniable that today’s organizations are flatter hierarchies with fewer middle managers than in the past, their role in helping to bring about change is still important. While change champions often come from the middle management ranks, middle managers can passively or actively block change initiatives due to their unique position within an organization.</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179</a:t>
            </a:fld>
            <a:endParaRPr lang="en-US" dirty="0"/>
          </a:p>
        </p:txBody>
      </p:sp>
    </p:spTree>
    <p:extLst>
      <p:ext uri="{BB962C8B-B14F-4D97-AF65-F5344CB8AC3E}">
        <p14:creationId xmlns:p14="http://schemas.microsoft.com/office/powerpoint/2010/main" val="199211429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Organizational change capacity involves more than just the “getting the right people on the bus and the wrong people off the bus,” however. It also depends on a proper organization infrastructure.</a:t>
            </a:r>
          </a:p>
          <a:p>
            <a:r>
              <a:rPr lang="en-US" sz="1200" b="0" i="0" u="none" strike="noStrike" kern="1200" baseline="0" dirty="0" smtClean="0">
                <a:solidFill>
                  <a:schemeClr val="tx1"/>
                </a:solidFill>
                <a:latin typeface="+mn-lt"/>
                <a:ea typeface="+mn-ea"/>
                <a:cs typeface="+mn-cs"/>
              </a:rPr>
              <a:t>One of the key infrastructure issues that influence or retard an organizational change initiative is what is called “systems thinking.” These are the rules, structural arrangements, and budgetary procedures that facilitate or hinder an organization-</a:t>
            </a:r>
            <a:r>
              <a:rPr lang="en-US" sz="1200" b="0" i="0" u="none" strike="noStrike" kern="1200" baseline="0" dirty="0" err="1" smtClean="0">
                <a:solidFill>
                  <a:schemeClr val="tx1"/>
                </a:solidFill>
                <a:latin typeface="+mn-lt"/>
                <a:ea typeface="+mn-ea"/>
                <a:cs typeface="+mn-cs"/>
              </a:rPr>
              <a:t>wid</a:t>
            </a:r>
            <a:r>
              <a:rPr lang="en-US" sz="1200" b="0" i="0" u="none" strike="noStrike" kern="1200" baseline="0" dirty="0" smtClean="0">
                <a:solidFill>
                  <a:schemeClr val="tx1"/>
                </a:solidFill>
                <a:latin typeface="+mn-lt"/>
                <a:ea typeface="+mn-ea"/>
                <a:cs typeface="+mn-cs"/>
              </a:rPr>
              <a:t> —as opposed to a “</a:t>
            </a:r>
            <a:r>
              <a:rPr lang="en-US" sz="1200" b="0" i="0" u="none" strike="noStrike" kern="1200" baseline="0" dirty="0" err="1" smtClean="0">
                <a:solidFill>
                  <a:schemeClr val="tx1"/>
                </a:solidFill>
                <a:latin typeface="+mn-lt"/>
                <a:ea typeface="+mn-ea"/>
                <a:cs typeface="+mn-cs"/>
              </a:rPr>
              <a:t>segmentalist</a:t>
            </a:r>
            <a:r>
              <a:rPr lang="en-US" sz="1200" b="0" i="0" u="none" strike="noStrike" kern="1200" baseline="0" dirty="0" smtClean="0">
                <a:solidFill>
                  <a:schemeClr val="tx1"/>
                </a:solidFill>
                <a:latin typeface="+mn-lt"/>
                <a:ea typeface="+mn-ea"/>
                <a:cs typeface="+mn-cs"/>
              </a:rPr>
              <a:t>”—approach to organizational change. While </a:t>
            </a:r>
            <a:r>
              <a:rPr lang="en-US" sz="1200" b="0" i="0" u="none" strike="noStrike" kern="1200" baseline="0" dirty="0" err="1" smtClean="0">
                <a:solidFill>
                  <a:schemeClr val="tx1"/>
                </a:solidFill>
                <a:latin typeface="+mn-lt"/>
                <a:ea typeface="+mn-ea"/>
                <a:cs typeface="+mn-cs"/>
              </a:rPr>
              <a:t>segmentalism</a:t>
            </a:r>
            <a:r>
              <a:rPr lang="en-US" sz="1200" b="0" i="0" u="none" strike="noStrike" kern="1200" baseline="0" dirty="0" smtClean="0">
                <a:solidFill>
                  <a:schemeClr val="tx1"/>
                </a:solidFill>
                <a:latin typeface="+mn-lt"/>
                <a:ea typeface="+mn-ea"/>
                <a:cs typeface="+mn-cs"/>
              </a:rPr>
              <a:t> works quite well for routine procedures, it is anathema to the study of </a:t>
            </a:r>
            <a:r>
              <a:rPr lang="en-US" sz="1200" b="0" i="0" u="none" strike="noStrike" kern="1200" baseline="0" dirty="0" err="1" smtClean="0">
                <a:solidFill>
                  <a:schemeClr val="tx1"/>
                </a:solidFill>
                <a:latin typeface="+mn-lt"/>
                <a:ea typeface="+mn-ea"/>
                <a:cs typeface="+mn-cs"/>
              </a:rPr>
              <a:t>nonroutine</a:t>
            </a:r>
            <a:r>
              <a:rPr lang="en-US" sz="1200" b="0" i="0" u="none" strike="noStrike" kern="1200" baseline="0" dirty="0" smtClean="0">
                <a:solidFill>
                  <a:schemeClr val="tx1"/>
                </a:solidFill>
                <a:latin typeface="+mn-lt"/>
                <a:ea typeface="+mn-ea"/>
                <a:cs typeface="+mn-cs"/>
              </a:rPr>
              <a:t> events such as strategic decision making, organizational change, or both</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180</a:t>
            </a:fld>
            <a:endParaRPr lang="en-US" dirty="0"/>
          </a:p>
        </p:txBody>
      </p:sp>
    </p:spTree>
    <p:extLst>
      <p:ext uri="{BB962C8B-B14F-4D97-AF65-F5344CB8AC3E}">
        <p14:creationId xmlns:p14="http://schemas.microsoft.com/office/powerpoint/2010/main" val="104646092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degree to which an organization holds its members accountable for results.</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181</a:t>
            </a:fld>
            <a:endParaRPr lang="en-US" dirty="0"/>
          </a:p>
        </p:txBody>
      </p:sp>
    </p:spTree>
    <p:extLst>
      <p:ext uri="{BB962C8B-B14F-4D97-AF65-F5344CB8AC3E}">
        <p14:creationId xmlns:p14="http://schemas.microsoft.com/office/powerpoint/2010/main" val="125475228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pPr marL="228600" indent="-228600">
              <a:buAutoNum type="arabicPeriod"/>
            </a:pPr>
            <a:r>
              <a:rPr lang="en-US" dirty="0" smtClean="0"/>
              <a:t>Easily</a:t>
            </a:r>
            <a:r>
              <a:rPr lang="en-US" baseline="0" dirty="0" smtClean="0"/>
              <a:t> Explained</a:t>
            </a:r>
          </a:p>
          <a:p>
            <a:pPr marL="228600" indent="-228600">
              <a:buAutoNum type="arabicPeriod"/>
            </a:pPr>
            <a:r>
              <a:rPr lang="en-US" baseline="0" dirty="0" smtClean="0"/>
              <a:t>Easily Explained</a:t>
            </a:r>
          </a:p>
          <a:p>
            <a:pPr marL="228600" indent="-228600">
              <a:buAutoNum type="arabicPeriod"/>
            </a:pPr>
            <a:r>
              <a:rPr lang="en-US" dirty="0" smtClean="0"/>
              <a:t>Easily Explained</a:t>
            </a:r>
          </a:p>
          <a:p>
            <a:pPr marL="228600" indent="-228600">
              <a:buAutoNum type="arabicPeriod"/>
            </a:pPr>
            <a:r>
              <a:rPr lang="en-US" sz="1200" b="0" i="0" u="none" strike="noStrike" kern="1200" baseline="0" dirty="0" smtClean="0">
                <a:solidFill>
                  <a:schemeClr val="tx1"/>
                </a:solidFill>
                <a:latin typeface="+mn-lt"/>
                <a:ea typeface="+mn-ea"/>
                <a:cs typeface="+mn-cs"/>
              </a:rPr>
              <a:t>Some mistakes are more lethal than others, so mistakes that do not jeopardize the survival of the organization need to be accepted, even welcomed by leaders. Relatedly, it is more important to focus on the ideas rather than the individuals behind the ideas so that failure is not personalized. And “failure-tolerant leaders emphasize that a good idea is a good idea, no matter where it comes from.</a:t>
            </a:r>
          </a:p>
          <a:p>
            <a:pPr marL="228600" indent="-228600">
              <a:buAutoNum type="arabicPeriod"/>
            </a:pPr>
            <a:r>
              <a:rPr lang="en-US" sz="1200" b="0" i="0" u="none" strike="noStrike" kern="1200" baseline="0" dirty="0" smtClean="0">
                <a:solidFill>
                  <a:schemeClr val="tx1"/>
                </a:solidFill>
                <a:latin typeface="+mn-lt"/>
                <a:ea typeface="+mn-ea"/>
                <a:cs typeface="+mn-cs"/>
              </a:rPr>
              <a:t>In the 1970s and 1980s, many organizations tried to create specialized subunits where their mandate was to make the organization more innovative. This structural approach to innovation largely failed, either immediately or in the long term. For example, General Motors created the Saturn division as a built-from-scratch innovative new way to produce and sell cars. At first, Saturn had spectacular success. However, the lessons learned from Saturn never translated to the rest of the organization and recently the Saturn division was eliminated. Similarly, too many large organizations try to rely solely on their research and development units for innovation, which greatly constrains the idea production and development process. </a:t>
            </a:r>
          </a:p>
          <a:p>
            <a:pPr marL="685800" lvl="1" indent="-228600">
              <a:buAutoNum type="arabicPeriod"/>
            </a:pPr>
            <a:r>
              <a:rPr lang="en-US" sz="1200" b="0" i="0" u="none" strike="noStrike" kern="1200" baseline="0" dirty="0" smtClean="0">
                <a:solidFill>
                  <a:schemeClr val="tx1"/>
                </a:solidFill>
                <a:latin typeface="+mn-lt"/>
                <a:ea typeface="+mn-ea"/>
                <a:cs typeface="+mn-cs"/>
              </a:rPr>
              <a:t>Hanna, D. (2010, March 8). How GM destroyed its Saturn success. Forbes, 28.</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182</a:t>
            </a:fld>
            <a:endParaRPr lang="en-US" dirty="0"/>
          </a:p>
        </p:txBody>
      </p:sp>
    </p:spTree>
    <p:extLst>
      <p:ext uri="{BB962C8B-B14F-4D97-AF65-F5344CB8AC3E}">
        <p14:creationId xmlns:p14="http://schemas.microsoft.com/office/powerpoint/2010/main" val="16377459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15</a:t>
            </a:fld>
            <a:endParaRPr lang="en-US" dirty="0"/>
          </a:p>
        </p:txBody>
      </p:sp>
    </p:spTree>
    <p:extLst>
      <p:ext uri="{BB962C8B-B14F-4D97-AF65-F5344CB8AC3E}">
        <p14:creationId xmlns:p14="http://schemas.microsoft.com/office/powerpoint/2010/main" val="329773164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Using the </a:t>
            </a:r>
            <a:r>
              <a:rPr lang="en-US" dirty="0" err="1" smtClean="0"/>
              <a:t>Prosci</a:t>
            </a:r>
            <a:r>
              <a:rPr lang="en-US" dirty="0" smtClean="0"/>
              <a:t> ADKAR</a:t>
            </a:r>
            <a:r>
              <a:rPr lang="en-US" baseline="30000" dirty="0" smtClean="0"/>
              <a:t>® </a:t>
            </a:r>
            <a:r>
              <a:rPr lang="en-US" dirty="0" smtClean="0"/>
              <a:t>Model to analyze a change at your workplace will give you insight as to where you are in the change process and what steps you can take to survive change and advance professionally in a changing business environment. Complete the worksheet to the best of your ability, rating each element on a scale of one (e.g. no awareness) to five (e.g. complete awareness).</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183</a:t>
            </a:fld>
            <a:endParaRPr lang="en-US" dirty="0"/>
          </a:p>
        </p:txBody>
      </p:sp>
    </p:spTree>
    <p:extLst>
      <p:ext uri="{BB962C8B-B14F-4D97-AF65-F5344CB8AC3E}">
        <p14:creationId xmlns:p14="http://schemas.microsoft.com/office/powerpoint/2010/main" val="189214776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C93E1410-554B-4178-964A-3FB54D03F731}" type="slidenum">
              <a:rPr lang="en-GB" smtClean="0"/>
              <a:pPr/>
              <a:t>188</a:t>
            </a:fld>
            <a:endParaRPr lang="en-GB" dirty="0"/>
          </a:p>
        </p:txBody>
      </p:sp>
    </p:spTree>
    <p:extLst>
      <p:ext uri="{BB962C8B-B14F-4D97-AF65-F5344CB8AC3E}">
        <p14:creationId xmlns:p14="http://schemas.microsoft.com/office/powerpoint/2010/main" val="34584268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14850" name="Rectangle 2"/>
          <p:cNvSpPr>
            <a:spLocks noGrp="1" noRot="1" noChangeAspect="1" noChangeArrowheads="1" noTextEdit="1"/>
          </p:cNvSpPr>
          <p:nvPr>
            <p:ph type="sldImg"/>
          </p:nvPr>
        </p:nvSpPr>
        <p:spPr>
          <a:ln/>
        </p:spPr>
      </p:sp>
      <p:sp>
        <p:nvSpPr>
          <p:cNvPr id="1614851" name="Rectangle 3"/>
          <p:cNvSpPr>
            <a:spLocks noGrp="1" noChangeArrowheads="1"/>
          </p:cNvSpPr>
          <p:nvPr>
            <p:ph type="body" idx="1"/>
          </p:nvPr>
        </p:nvSpPr>
        <p:spPr/>
        <p:txBody>
          <a:bodyPr/>
          <a:lstStyle/>
          <a:p>
            <a:pPr algn="just" defTabSz="938981" fontAlgn="base">
              <a:spcBef>
                <a:spcPct val="0"/>
              </a:spcBef>
              <a:spcAft>
                <a:spcPct val="100000"/>
              </a:spcAft>
              <a:defRPr/>
            </a:pPr>
            <a:r>
              <a:rPr lang="en-GB" dirty="0"/>
              <a:t>The typical contents of a Business Case are shown on the slide above</a:t>
            </a:r>
            <a:r>
              <a:rPr lang="en-GB" dirty="0" smtClean="0"/>
              <a:t>.</a:t>
            </a:r>
            <a:r>
              <a:rPr lang="en-GB" b="1" dirty="0" smtClean="0"/>
              <a:t> </a:t>
            </a:r>
            <a:r>
              <a:rPr lang="en-GB" b="0" dirty="0" smtClean="0"/>
              <a:t>(Couldn’t help the bad humor…</a:t>
            </a:r>
            <a:r>
              <a:rPr lang="en-GB" b="0" baseline="0" dirty="0" smtClean="0"/>
              <a:t> in the picture.)</a:t>
            </a:r>
            <a:endParaRPr lang="en-GB" b="0" dirty="0"/>
          </a:p>
          <a:p>
            <a:r>
              <a:rPr lang="en-GB" dirty="0"/>
              <a:t>The first element to the document should be the reason or justification for the project.</a:t>
            </a:r>
          </a:p>
          <a:p>
            <a:r>
              <a:rPr lang="en-GB" dirty="0"/>
              <a:t>A statement of Success and Acceptance Criteria should be shown within the Business Case to allow the Project Manager to identify from these the Quality Standards that he/she will be expected to achieve in their project goals.</a:t>
            </a:r>
          </a:p>
          <a:p>
            <a:r>
              <a:rPr lang="en-GB" dirty="0"/>
              <a:t>The Project Sponsor should also identify what benefits the </a:t>
            </a:r>
            <a:r>
              <a:rPr lang="en-GB" dirty="0" smtClean="0"/>
              <a:t>organization </a:t>
            </a:r>
            <a:r>
              <a:rPr lang="en-GB" dirty="0"/>
              <a:t>should be looking to gain by having this project go ahead so that anyone reading the document can see the reason and result of the project within one area.</a:t>
            </a:r>
          </a:p>
          <a:p>
            <a:r>
              <a:rPr lang="en-GB" dirty="0"/>
              <a:t>The Project Manager will also need to know what they are being asked to produce as an end product.  This product needs to be clear and precise so that the Project Manager can develop a prescriptive scope of work to match the deliverables.</a:t>
            </a:r>
          </a:p>
          <a:p>
            <a:r>
              <a:rPr lang="en-GB" dirty="0"/>
              <a:t>A further area of the Business Case will be the Investment Appraisal which will give financial support to the project giving the true value of a project to the </a:t>
            </a:r>
            <a:r>
              <a:rPr lang="en-GB" dirty="0" smtClean="0"/>
              <a:t>organization.</a:t>
            </a:r>
            <a:endParaRPr lang="en-GB" dirty="0"/>
          </a:p>
          <a:p>
            <a:r>
              <a:rPr lang="en-GB" dirty="0"/>
              <a:t>It is important within a Business Case to list the options or approaches available or being considered and this must also include the option of not doing the project and its relevant impact.</a:t>
            </a:r>
          </a:p>
          <a:p>
            <a:r>
              <a:rPr lang="en-GB" dirty="0"/>
              <a:t>The Business Case as stated early is the driving force behind each project and so at every review it must be present for consideration as to whether or not the project should proceed or be halted as the justification or benefit can not now be realised.  This is most commonly known as the Go/No go decision point</a:t>
            </a:r>
            <a:r>
              <a:rPr lang="en-GB" dirty="0" smtClean="0"/>
              <a:t>.</a:t>
            </a:r>
          </a:p>
        </p:txBody>
      </p:sp>
    </p:spTree>
    <p:extLst>
      <p:ext uri="{BB962C8B-B14F-4D97-AF65-F5344CB8AC3E}">
        <p14:creationId xmlns:p14="http://schemas.microsoft.com/office/powerpoint/2010/main" val="100331227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 Overview of project management concepts and their relationships</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193</a:t>
            </a:fld>
            <a:endParaRPr lang="en-US" dirty="0"/>
          </a:p>
        </p:txBody>
      </p:sp>
    </p:spTree>
    <p:extLst>
      <p:ext uri="{BB962C8B-B14F-4D97-AF65-F5344CB8AC3E}">
        <p14:creationId xmlns:p14="http://schemas.microsoft.com/office/powerpoint/2010/main" val="117422433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195</a:t>
            </a:fld>
            <a:endParaRPr lang="en-US" dirty="0"/>
          </a:p>
        </p:txBody>
      </p:sp>
    </p:spTree>
    <p:extLst>
      <p:ext uri="{BB962C8B-B14F-4D97-AF65-F5344CB8AC3E}">
        <p14:creationId xmlns:p14="http://schemas.microsoft.com/office/powerpoint/2010/main" val="152494459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can help organizations understand what social value an activity creates in a robust and rigorous way and so manage its activities and relationships to maximize that value.	</a:t>
            </a:r>
          </a:p>
          <a:p>
            <a:r>
              <a:rPr lang="en-US" dirty="0" smtClean="0"/>
              <a:t/>
            </a:r>
            <a:br>
              <a:rPr lang="en-US" dirty="0" smtClean="0"/>
            </a:br>
            <a:r>
              <a:rPr lang="en-US" dirty="0" smtClean="0"/>
              <a:t>The process opens up a dialogue with stakeholders, helping to assess the degree to which activities are meeting their needs and expectations.	</a:t>
            </a:r>
          </a:p>
          <a:p>
            <a:endParaRPr lang="en-US" dirty="0" smtClean="0"/>
          </a:p>
          <a:p>
            <a:r>
              <a:rPr lang="en-US" dirty="0" smtClean="0"/>
              <a:t>SROI puts social impact into the language of 'return on investment’, which is widely understood by investors, commissioners and lenders. There is increasing interest in SROI as a way to demonstrate or measure the social value of investment, beyond the standard financial measurement.	</a:t>
            </a:r>
          </a:p>
          <a:p>
            <a:endParaRPr lang="en-US" dirty="0" smtClean="0"/>
          </a:p>
          <a:p>
            <a:r>
              <a:rPr lang="en-US" dirty="0" smtClean="0"/>
              <a:t>Where it is not being used already, SROI may be helpful in showing potential customers (for example, public bodies or other large purchasers) that they can develop new ways to define what they want out of contracts, by taking account of social and environmental impacts.	</a:t>
            </a:r>
          </a:p>
          <a:p>
            <a:endParaRPr lang="en-US" dirty="0" smtClean="0"/>
          </a:p>
          <a:p>
            <a:r>
              <a:rPr lang="en-US" dirty="0" smtClean="0"/>
              <a:t>SROI can also be used in strategic management. The monetized indicators can help management analyze what might happen if they change their strategy, as well as allow them to evaluate the suitability of that strategy to generating social returns, or whether there may be better means of using their resources.</a:t>
            </a:r>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201</a:t>
            </a:fld>
            <a:endParaRPr lang="en-US"/>
          </a:p>
        </p:txBody>
      </p:sp>
    </p:spTree>
    <p:extLst>
      <p:ext uri="{BB962C8B-B14F-4D97-AF65-F5344CB8AC3E}">
        <p14:creationId xmlns:p14="http://schemas.microsoft.com/office/powerpoint/2010/main" val="77580816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C93E1410-554B-4178-964A-3FB54D03F731}" type="slidenum">
              <a:rPr lang="en-GB" smtClean="0"/>
              <a:pPr/>
              <a:t>202</a:t>
            </a:fld>
            <a:endParaRPr lang="en-GB" dirty="0"/>
          </a:p>
        </p:txBody>
      </p:sp>
    </p:spTree>
    <p:extLst>
      <p:ext uri="{BB962C8B-B14F-4D97-AF65-F5344CB8AC3E}">
        <p14:creationId xmlns:p14="http://schemas.microsoft.com/office/powerpoint/2010/main" val="111960650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normAutofit/>
          </a:bodyPr>
          <a:lstStyle/>
          <a:p>
            <a:r>
              <a:rPr lang="en-GB" dirty="0" smtClean="0"/>
              <a:t>Ask the delegates what happens if success criteria aren't agreed up front.</a:t>
            </a:r>
            <a:endParaRPr lang="en-GB" dirty="0"/>
          </a:p>
        </p:txBody>
      </p:sp>
      <p:sp>
        <p:nvSpPr>
          <p:cNvPr id="4" name="Slide Number Placeholder 3"/>
          <p:cNvSpPr>
            <a:spLocks noGrp="1"/>
          </p:cNvSpPr>
          <p:nvPr>
            <p:ph type="sldNum" sz="quarter" idx="10"/>
          </p:nvPr>
        </p:nvSpPr>
        <p:spPr/>
        <p:txBody>
          <a:bodyPr/>
          <a:lstStyle/>
          <a:p>
            <a:fld id="{C93E1410-554B-4178-964A-3FB54D03F731}" type="slidenum">
              <a:rPr lang="en-GB" smtClean="0"/>
              <a:pPr/>
              <a:t>204</a:t>
            </a:fld>
            <a:endParaRPr lang="en-GB" dirty="0"/>
          </a:p>
        </p:txBody>
      </p:sp>
    </p:spTree>
    <p:extLst>
      <p:ext uri="{BB962C8B-B14F-4D97-AF65-F5344CB8AC3E}">
        <p14:creationId xmlns:p14="http://schemas.microsoft.com/office/powerpoint/2010/main" val="149848274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69"/>
              </a:spcAft>
              <a:buClr>
                <a:schemeClr val="accent1"/>
              </a:buClr>
            </a:pPr>
            <a:r>
              <a:rPr lang="en-GB" sz="1300" dirty="0"/>
              <a:t>Senior managers tend to focus on output delivery, which has no quantifiable value or benefit until successfully accepted, adopted and integrated into the organization as business as usual.</a:t>
            </a:r>
          </a:p>
          <a:p>
            <a:pPr>
              <a:spcAft>
                <a:spcPts val="1269"/>
              </a:spcAft>
              <a:buClr>
                <a:schemeClr val="accent1"/>
              </a:buClr>
            </a:pPr>
            <a:r>
              <a:rPr lang="en-GB" sz="1300" dirty="0"/>
              <a:t>The real focus should be on demonstrable value and benefits aligned to strategic objectives, which also aligns with sustainability principals.</a:t>
            </a:r>
          </a:p>
          <a:p>
            <a:endParaRPr lang="en-US" dirty="0"/>
          </a:p>
        </p:txBody>
      </p:sp>
      <p:sp>
        <p:nvSpPr>
          <p:cNvPr id="4" name="Slide Number Placeholder 3"/>
          <p:cNvSpPr>
            <a:spLocks noGrp="1"/>
          </p:cNvSpPr>
          <p:nvPr>
            <p:ph type="sldNum" sz="quarter" idx="10"/>
          </p:nvPr>
        </p:nvSpPr>
        <p:spPr/>
        <p:txBody>
          <a:bodyPr/>
          <a:lstStyle/>
          <a:p>
            <a:fld id="{2D1DC479-0E0C-4342-8C2F-611A1116D127}" type="slidenum">
              <a:rPr lang="en-US" smtClean="0"/>
              <a:pPr/>
              <a:t>205</a:t>
            </a:fld>
            <a:endParaRPr lang="en-US"/>
          </a:p>
        </p:txBody>
      </p:sp>
    </p:spTree>
    <p:extLst>
      <p:ext uri="{BB962C8B-B14F-4D97-AF65-F5344CB8AC3E}">
        <p14:creationId xmlns:p14="http://schemas.microsoft.com/office/powerpoint/2010/main" val="40869032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One of the causes for ineffective benefits management in practice is the lack of clear responsibilities in this respect. Assigning benefits management responsibilities can be challenging because this activity continues after the project.</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209</a:t>
            </a:fld>
            <a:endParaRPr lang="en-US" dirty="0"/>
          </a:p>
        </p:txBody>
      </p:sp>
    </p:spTree>
    <p:extLst>
      <p:ext uri="{BB962C8B-B14F-4D97-AF65-F5344CB8AC3E}">
        <p14:creationId xmlns:p14="http://schemas.microsoft.com/office/powerpoint/2010/main" val="8747379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16</a:t>
            </a:fld>
            <a:endParaRPr lang="en-US" dirty="0"/>
          </a:p>
        </p:txBody>
      </p:sp>
    </p:spTree>
    <p:extLst>
      <p:ext uri="{BB962C8B-B14F-4D97-AF65-F5344CB8AC3E}">
        <p14:creationId xmlns:p14="http://schemas.microsoft.com/office/powerpoint/2010/main" val="169914919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211</a:t>
            </a:fld>
            <a:endParaRPr lang="en-US" dirty="0"/>
          </a:p>
        </p:txBody>
      </p:sp>
    </p:spTree>
    <p:extLst>
      <p:ext uri="{BB962C8B-B14F-4D97-AF65-F5344CB8AC3E}">
        <p14:creationId xmlns:p14="http://schemas.microsoft.com/office/powerpoint/2010/main" val="164915202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simple opening on requirements.</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214</a:t>
            </a:fld>
            <a:endParaRPr lang="en-US" dirty="0"/>
          </a:p>
        </p:txBody>
      </p:sp>
    </p:spTree>
    <p:extLst>
      <p:ext uri="{BB962C8B-B14F-4D97-AF65-F5344CB8AC3E}">
        <p14:creationId xmlns:p14="http://schemas.microsoft.com/office/powerpoint/2010/main" val="164785741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just covered a lot.</a:t>
            </a:r>
            <a:r>
              <a:rPr lang="en-US" baseline="0" dirty="0" smtClean="0"/>
              <a:t>  Time for a quick break.</a:t>
            </a:r>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215</a:t>
            </a:fld>
            <a:endParaRPr lang="en-US"/>
          </a:p>
        </p:txBody>
      </p:sp>
    </p:spTree>
    <p:extLst>
      <p:ext uri="{BB962C8B-B14F-4D97-AF65-F5344CB8AC3E}">
        <p14:creationId xmlns:p14="http://schemas.microsoft.com/office/powerpoint/2010/main" val="201654928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08706" name="Rectangle 2"/>
          <p:cNvSpPr>
            <a:spLocks noGrp="1" noRot="1" noChangeAspect="1" noChangeArrowheads="1" noTextEdit="1"/>
          </p:cNvSpPr>
          <p:nvPr>
            <p:ph type="sldImg"/>
          </p:nvPr>
        </p:nvSpPr>
        <p:spPr>
          <a:xfrm>
            <a:off x="1257300" y="720725"/>
            <a:ext cx="4800600" cy="3600450"/>
          </a:xfrm>
          <a:ln/>
        </p:spPr>
      </p:sp>
      <p:sp>
        <p:nvSpPr>
          <p:cNvPr id="1608707" name="Rectangle 3"/>
          <p:cNvSpPr>
            <a:spLocks noGrp="1" noChangeArrowheads="1"/>
          </p:cNvSpPr>
          <p:nvPr>
            <p:ph type="body" idx="1"/>
          </p:nvPr>
        </p:nvSpPr>
        <p:spPr>
          <a:xfrm>
            <a:off x="732189" y="4559961"/>
            <a:ext cx="5850822" cy="4320846"/>
          </a:xfrm>
        </p:spPr>
        <p:txBody>
          <a:bodyPr/>
          <a:lstStyle/>
          <a:p>
            <a:pPr>
              <a:spcAft>
                <a:spcPct val="40000"/>
              </a:spcAft>
            </a:pPr>
            <a:r>
              <a:rPr lang="en-GB" dirty="0"/>
              <a:t>The existence of a product specification is essential at the commencement of the implementation stage.  This may initially only define requirements such as physical features, performance aspects and key acceptance criteria.  To ensure the development of the design will achieve the objectives and benefits a series of reviews are conducted.  This enables the design to be compared to the requirements in order to identify and address any deviations or shortcomings.  A requirements review may be conducted during design to check that designers understand and can achieve the stated requirements. </a:t>
            </a:r>
          </a:p>
          <a:p>
            <a:pPr>
              <a:spcAft>
                <a:spcPct val="40000"/>
              </a:spcAft>
            </a:pPr>
            <a:r>
              <a:rPr lang="en-GB" dirty="0"/>
              <a:t>As the product design develops, further reviews are carried out to check that the design will meet the product requirements.  At the end of development the design is reviewed prior to build.  As the design develops further, acceptance criteria, plans and methods are fully defined.   These, the designs and production readiness are typically reviewed prior to the release of the design to production.  This will check that the test methods are appropriate and will ensure that the product is adequately tested in line with the requirements.</a:t>
            </a:r>
          </a:p>
          <a:p>
            <a:pPr>
              <a:spcAft>
                <a:spcPct val="40000"/>
              </a:spcAft>
            </a:pPr>
            <a:r>
              <a:rPr lang="en-GB" dirty="0"/>
              <a:t>Tests and inspections are typically carried out during the acceptance stage to verify that the deliverable products meet the requirements.  If satisfactory, the product is formally accepted and signed off.</a:t>
            </a:r>
          </a:p>
          <a:p>
            <a:pPr>
              <a:spcAft>
                <a:spcPct val="40000"/>
              </a:spcAft>
            </a:pPr>
            <a:r>
              <a:rPr lang="en-GB" dirty="0"/>
              <a:t>Throughout the development, the requirements, product specification and associated documentation is controlled using a formal change control and configuration management process.</a:t>
            </a:r>
          </a:p>
          <a:p>
            <a:pPr>
              <a:spcAft>
                <a:spcPct val="40000"/>
              </a:spcAft>
            </a:pPr>
            <a:r>
              <a:rPr lang="en-GB" dirty="0"/>
              <a:t>The requirements management process facilitates the opportunity to provide confidence to the Project Team and the Stakeholders during the life cycle that the product is more likely to achieve the project objectives and its proposed benefits.</a:t>
            </a:r>
          </a:p>
          <a:p>
            <a:endParaRPr lang="en-GB" dirty="0"/>
          </a:p>
        </p:txBody>
      </p:sp>
    </p:spTree>
    <p:extLst>
      <p:ext uri="{BB962C8B-B14F-4D97-AF65-F5344CB8AC3E}">
        <p14:creationId xmlns:p14="http://schemas.microsoft.com/office/powerpoint/2010/main" val="50897547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223</a:t>
            </a:fld>
            <a:endParaRPr lang="en-US" dirty="0"/>
          </a:p>
        </p:txBody>
      </p:sp>
    </p:spTree>
    <p:extLst>
      <p:ext uri="{BB962C8B-B14F-4D97-AF65-F5344CB8AC3E}">
        <p14:creationId xmlns:p14="http://schemas.microsoft.com/office/powerpoint/2010/main" val="159520868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Projects are a way to deliver value to an organization. Although there may be other ways to deliver this value, projects often have certain advantages that make them apt for the specific task. These advantages include focus, control and specialization. </a:t>
            </a:r>
          </a:p>
          <a:p>
            <a:r>
              <a:rPr lang="en-US" sz="1200" b="0" i="0" u="none" strike="noStrike" kern="1200" baseline="0" dirty="0" smtClean="0">
                <a:solidFill>
                  <a:schemeClr val="tx1"/>
                </a:solidFill>
                <a:latin typeface="+mn-lt"/>
                <a:ea typeface="+mn-ea"/>
                <a:cs typeface="+mn-cs"/>
              </a:rPr>
              <a:t>Focus, as projects are a temporary organization established for just one set of objectives: to deliver this value; control, as projects are subject to predefined constraints, including deadlines, budgets, quality standards, and specialization, as project management has become a profession, including best practices, tools, methods and certification schemes. </a:t>
            </a:r>
          </a:p>
          <a:p>
            <a:r>
              <a:rPr lang="en-US" sz="1200" b="0" i="0" u="none" strike="noStrike" kern="1200" baseline="0" dirty="0" smtClean="0">
                <a:solidFill>
                  <a:schemeClr val="tx1"/>
                </a:solidFill>
                <a:latin typeface="+mn-lt"/>
                <a:ea typeface="+mn-ea"/>
                <a:cs typeface="+mn-cs"/>
              </a:rPr>
              <a:t>A project is defined as a unique, temporary, multi-disciplinary and organized endeavor to realize agreed deliverables within predefined requirements and constraints. Achievement of the project objective requires these deliverables to conform to specific requirements, including multiple constraints such as time, cost, resources and quality standards or requirements. </a:t>
            </a:r>
          </a:p>
          <a:p>
            <a:r>
              <a:rPr lang="en-US" sz="1200" b="0" i="0" u="none" strike="noStrike" kern="1200" baseline="0" dirty="0" smtClean="0">
                <a:solidFill>
                  <a:schemeClr val="tx1"/>
                </a:solidFill>
                <a:latin typeface="+mn-lt"/>
                <a:ea typeface="+mn-ea"/>
                <a:cs typeface="+mn-cs"/>
              </a:rPr>
              <a:t>Project management is concerned with the application of methods, tools, techniques and competences to a project to achieve goals. It is performed through processes and includes the integration of the various phases of the project life cycle. </a:t>
            </a:r>
          </a:p>
          <a:p>
            <a:r>
              <a:rPr lang="en-US" sz="1200" b="0" i="0" u="none" strike="noStrike" kern="1200" baseline="0" dirty="0" smtClean="0">
                <a:solidFill>
                  <a:schemeClr val="tx1"/>
                </a:solidFill>
                <a:latin typeface="+mn-lt"/>
                <a:ea typeface="+mn-ea"/>
                <a:cs typeface="+mn-cs"/>
              </a:rPr>
              <a:t>Effective project management has a number of benefits for the organization and stakeholders. It provides a greater likelihood of achieving the goals and ensures efficient </a:t>
            </a:r>
            <a:endParaRPr lang="en-US" dirty="0" smtClean="0"/>
          </a:p>
          <a:p>
            <a:endParaRPr lang="en-US" dirty="0" smtClean="0"/>
          </a:p>
          <a:p>
            <a:r>
              <a:rPr lang="en-US" dirty="0" smtClean="0"/>
              <a:t>http://</a:t>
            </a:r>
            <a:r>
              <a:rPr lang="en-US" dirty="0" err="1" smtClean="0"/>
              <a:t>en.wikipedia.org</a:t>
            </a:r>
            <a:r>
              <a:rPr lang="en-US" dirty="0" smtClean="0"/>
              <a:t>/wiki/</a:t>
            </a:r>
            <a:r>
              <a:rPr lang="en-US" dirty="0" err="1" smtClean="0"/>
              <a:t>File:Burj_Khalifa.jpg</a:t>
            </a:r>
            <a:endParaRPr lang="en-US" dirty="0" smtClean="0"/>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226</a:t>
            </a:fld>
            <a:endParaRPr lang="en-US" dirty="0"/>
          </a:p>
        </p:txBody>
      </p:sp>
    </p:spTree>
    <p:extLst>
      <p:ext uri="{BB962C8B-B14F-4D97-AF65-F5344CB8AC3E}">
        <p14:creationId xmlns:p14="http://schemas.microsoft.com/office/powerpoint/2010/main" val="114763482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380354" name="Rectangle 2"/>
          <p:cNvSpPr>
            <a:spLocks noGrp="1" noRot="1" noChangeAspect="1" noChangeArrowheads="1" noTextEdit="1"/>
          </p:cNvSpPr>
          <p:nvPr>
            <p:ph type="sldImg"/>
          </p:nvPr>
        </p:nvSpPr>
        <p:spPr>
          <a:xfrm>
            <a:off x="1258888" y="720725"/>
            <a:ext cx="4799012" cy="3598863"/>
          </a:xfrm>
          <a:ln/>
        </p:spPr>
      </p:sp>
      <p:sp>
        <p:nvSpPr>
          <p:cNvPr id="1380355" name="Rectangle 3"/>
          <p:cNvSpPr>
            <a:spLocks noGrp="1" noChangeArrowheads="1"/>
          </p:cNvSpPr>
          <p:nvPr>
            <p:ph type="body" idx="1"/>
          </p:nvPr>
        </p:nvSpPr>
        <p:spPr>
          <a:xfrm>
            <a:off x="976253" y="4561485"/>
            <a:ext cx="5362697" cy="4319322"/>
          </a:xfrm>
        </p:spPr>
        <p:txBody>
          <a:bodyPr/>
          <a:lstStyle/>
          <a:p>
            <a:r>
              <a:rPr lang="en-US" sz="1300" b="1" dirty="0"/>
              <a:t>Projects</a:t>
            </a:r>
          </a:p>
          <a:p>
            <a:pPr marL="241653" indent="-241653">
              <a:buFont typeface="+mj-lt"/>
              <a:buAutoNum type="arabicPeriod"/>
            </a:pPr>
            <a:r>
              <a:rPr lang="en-US" sz="1300" dirty="0"/>
              <a:t>A project consists of a unique set of processes consisting of coordinated and controlled activities with start and end dates, performed to achieve project objectives. Achievement of the project objectives requires the provision of deliverables conforming to specific requirements. A project may</a:t>
            </a:r>
          </a:p>
          <a:p>
            <a:pPr marL="241653" indent="-241653">
              <a:buFont typeface="+mj-lt"/>
              <a:buAutoNum type="arabicPeriod"/>
            </a:pPr>
            <a:r>
              <a:rPr lang="en-US" sz="1300" dirty="0"/>
              <a:t>be subject to multiple constraints.</a:t>
            </a:r>
          </a:p>
          <a:p>
            <a:pPr marL="241653" indent="-241653">
              <a:buFont typeface="+mj-lt"/>
              <a:buAutoNum type="arabicPeriod"/>
            </a:pPr>
            <a:r>
              <a:rPr lang="en-US" sz="1300" dirty="0"/>
              <a:t>Although many projects may be similar, each project is unique. Project differences may occur in: deliverables provided; stakeholders influencing; resources used; constraints; and the way processes are tailored to provide the deliverables.</a:t>
            </a:r>
          </a:p>
          <a:p>
            <a:pPr marL="241653" indent="-241653">
              <a:buFont typeface="+mj-lt"/>
              <a:buAutoNum type="arabicPeriod"/>
            </a:pPr>
            <a:r>
              <a:rPr lang="en-US" sz="1300" dirty="0"/>
              <a:t>Every project has a definite start and end, and is usually divided into phases</a:t>
            </a:r>
            <a:endParaRPr lang="en-US" sz="1300" b="1" dirty="0"/>
          </a:p>
          <a:p>
            <a:pPr marL="181240" indent="-181240">
              <a:buFont typeface="Arial" pitchFamily="34" charset="0"/>
              <a:buChar char="•"/>
            </a:pPr>
            <a:endParaRPr lang="en-US" sz="1300" b="1" dirty="0"/>
          </a:p>
          <a:p>
            <a:r>
              <a:rPr lang="en-US" sz="1300" b="1" dirty="0"/>
              <a:t>Project Management</a:t>
            </a:r>
          </a:p>
          <a:p>
            <a:pPr marL="181240" indent="-181240">
              <a:buFont typeface="Arial" pitchFamily="34" charset="0"/>
              <a:buChar char="•"/>
            </a:pPr>
            <a:r>
              <a:rPr lang="en-US" sz="1300" dirty="0"/>
              <a:t>Project management is the application of methods, tools, techniques and competencies to a project.</a:t>
            </a:r>
          </a:p>
          <a:p>
            <a:pPr marL="181240" indent="-181240">
              <a:buFont typeface="Arial" pitchFamily="34" charset="0"/>
              <a:buChar char="•"/>
            </a:pPr>
            <a:r>
              <a:rPr lang="en-US" sz="1300" dirty="0"/>
              <a:t>Project management includes the integration of the various phases of the project life cycle</a:t>
            </a:r>
          </a:p>
          <a:p>
            <a:pPr marL="181240" indent="-181240">
              <a:buFont typeface="Arial" pitchFamily="34" charset="0"/>
              <a:buChar char="•"/>
            </a:pPr>
            <a:r>
              <a:rPr lang="en-US" sz="1300" dirty="0"/>
              <a:t>Project management is performed through processes. The processes selected for performing a</a:t>
            </a:r>
          </a:p>
          <a:p>
            <a:pPr marL="181240" indent="-181240">
              <a:buFont typeface="Arial" pitchFamily="34" charset="0"/>
              <a:buChar char="•"/>
            </a:pPr>
            <a:r>
              <a:rPr lang="en-US" sz="1300" dirty="0"/>
              <a:t>project should be aligned in a systemic view. Each phase of the project life cycle should have</a:t>
            </a:r>
          </a:p>
          <a:p>
            <a:pPr marL="181240" indent="-181240">
              <a:buFont typeface="Arial" pitchFamily="34" charset="0"/>
              <a:buChar char="•"/>
            </a:pPr>
            <a:r>
              <a:rPr lang="en-US" sz="1300" dirty="0"/>
              <a:t>specific deliverables. These deliverables should be regularly reviewed during the project to meet</a:t>
            </a:r>
          </a:p>
          <a:p>
            <a:pPr marL="181240" indent="-181240">
              <a:buFont typeface="Arial" pitchFamily="34" charset="0"/>
              <a:buChar char="•"/>
            </a:pPr>
            <a:r>
              <a:rPr lang="en-US" sz="1300" dirty="0"/>
              <a:t>the requirements of the sponsor, customers and other stakeholders</a:t>
            </a:r>
          </a:p>
          <a:p>
            <a:pPr marL="181240" indent="-181240">
              <a:buFont typeface="Arial" pitchFamily="34" charset="0"/>
              <a:buChar char="•"/>
            </a:pPr>
            <a:endParaRPr lang="en-US" sz="1300" dirty="0"/>
          </a:p>
          <a:p>
            <a:pPr marL="181240" indent="-181240">
              <a:buFont typeface="Arial" pitchFamily="34" charset="0"/>
              <a:buChar char="•"/>
            </a:pPr>
            <a:r>
              <a:rPr lang="en-US" sz="1300" dirty="0"/>
              <a:t>ISO 21500 Section 3.2 and 3.3</a:t>
            </a:r>
            <a:endParaRPr lang="en-GB" sz="1100" dirty="0"/>
          </a:p>
        </p:txBody>
      </p:sp>
    </p:spTree>
    <p:extLst>
      <p:ext uri="{BB962C8B-B14F-4D97-AF65-F5344CB8AC3E}">
        <p14:creationId xmlns:p14="http://schemas.microsoft.com/office/powerpoint/2010/main" val="74095031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IPMA Eye of Competence is applicable for the three management domains project management, program management and portfolio management. </a:t>
            </a:r>
          </a:p>
          <a:p>
            <a:endParaRPr lang="en-US" dirty="0" smtClean="0"/>
          </a:p>
          <a:p>
            <a:r>
              <a:rPr lang="en-US" dirty="0" smtClean="0"/>
              <a:t>Based on the generic model every individual has to have a specific set of competences to manage projects successfully. </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228</a:t>
            </a:fld>
            <a:endParaRPr lang="en-US" dirty="0"/>
          </a:p>
        </p:txBody>
      </p:sp>
    </p:spTree>
    <p:extLst>
      <p:ext uri="{BB962C8B-B14F-4D97-AF65-F5344CB8AC3E}">
        <p14:creationId xmlns:p14="http://schemas.microsoft.com/office/powerpoint/2010/main" val="144339323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management of a project starts with the initiating process group and finishes with the closing process group. The interdependency between process groups requires the controlling process group to interact with every other process group as shown in Figure 5. Process groups are seldom discrete or one-time in their application. The process groups are normally repeated within each project phase to drive the project to completion. All or some of the processes within the process groups may be required for a project phase.</a:t>
            </a:r>
            <a:endParaRPr lang="en-US" sz="1000"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229</a:t>
            </a:fld>
            <a:endParaRPr lang="en-US" dirty="0"/>
          </a:p>
        </p:txBody>
      </p:sp>
    </p:spTree>
    <p:extLst>
      <p:ext uri="{BB962C8B-B14F-4D97-AF65-F5344CB8AC3E}">
        <p14:creationId xmlns:p14="http://schemas.microsoft.com/office/powerpoint/2010/main" val="91814483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This page shows the interactions among the process groups inside the boundaries of the project, including the representative inputs and outputs of processes within the process groups. With the exception of the controlling process group, linkages between the various process groups are through individual processes within each process group. While linkage is shown in the diagram between the controlling process group and other process groups, the controlling process group may be considered self-standing because its processes are used to control not only the overall project, but also the individual process groups.</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230</a:t>
            </a:fld>
            <a:endParaRPr lang="en-US" dirty="0"/>
          </a:p>
        </p:txBody>
      </p:sp>
    </p:spTree>
    <p:extLst>
      <p:ext uri="{BB962C8B-B14F-4D97-AF65-F5344CB8AC3E}">
        <p14:creationId xmlns:p14="http://schemas.microsoft.com/office/powerpoint/2010/main" val="5686991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GPM</a:t>
            </a:r>
            <a:r>
              <a:rPr lang="en-US" baseline="0" dirty="0" smtClean="0"/>
              <a:t> earned an achievement award from the International Project Management Association for the development of PRiSM.</a:t>
            </a:r>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17</a:t>
            </a:fld>
            <a:endParaRPr lang="en-US" dirty="0"/>
          </a:p>
        </p:txBody>
      </p:sp>
    </p:spTree>
    <p:extLst>
      <p:ext uri="{BB962C8B-B14F-4D97-AF65-F5344CB8AC3E}">
        <p14:creationId xmlns:p14="http://schemas.microsoft.com/office/powerpoint/2010/main" val="24688150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Sometimes the espoused values are written down in one or more documents (for instance mission statement, quality policy, or corporate values). The individual should be able to discern the relevant implications of these cultural aspects for the project and take these into account in the approach. Moreover, the individual needs to be sure that the project supports the sustainable development of the </a:t>
            </a:r>
            <a:r>
              <a:rPr lang="en-US" dirty="0" err="1" smtClean="0"/>
              <a:t>organisation</a:t>
            </a:r>
            <a:r>
              <a:rPr lang="en-US" dirty="0" smtClean="0"/>
              <a:t>, which also includes corporate social responsibility (CSR). </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231</a:t>
            </a:fld>
            <a:endParaRPr lang="en-US" dirty="0"/>
          </a:p>
        </p:txBody>
      </p:sp>
    </p:spTree>
    <p:extLst>
      <p:ext uri="{BB962C8B-B14F-4D97-AF65-F5344CB8AC3E}">
        <p14:creationId xmlns:p14="http://schemas.microsoft.com/office/powerpoint/2010/main" val="84641437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Some Organizations call these “knowledge areas”.  This is incorrect.  It is not enough to be knowledgeable.  You must be proficient.</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Each subject group consists of processes applicable to any project phase or project. These processes are defined in terms of purpose, description and primary inputs and outputs in and are interdependent. Subject</a:t>
            </a:r>
          </a:p>
          <a:p>
            <a:r>
              <a:rPr lang="en-US" sz="1200" b="0" i="0" u="none" strike="noStrike" kern="1200" baseline="0" dirty="0" smtClean="0">
                <a:solidFill>
                  <a:schemeClr val="tx1"/>
                </a:solidFill>
                <a:latin typeface="+mn-lt"/>
                <a:ea typeface="+mn-ea"/>
                <a:cs typeface="+mn-cs"/>
              </a:rPr>
              <a:t>groups are independent of application area or industry focus.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ISO 21500 Definitions</a:t>
            </a:r>
          </a:p>
          <a:p>
            <a:pPr marL="228600" indent="-228600">
              <a:buFont typeface="+mj-lt"/>
              <a:buAutoNum type="arabicPeriod"/>
            </a:pPr>
            <a:r>
              <a:rPr lang="en-US" sz="1200" b="0" i="0" u="none" strike="noStrike" kern="1200" baseline="0" dirty="0" smtClean="0">
                <a:solidFill>
                  <a:schemeClr val="tx1"/>
                </a:solidFill>
                <a:latin typeface="+mn-lt"/>
                <a:ea typeface="+mn-ea"/>
                <a:cs typeface="+mn-cs"/>
              </a:rPr>
              <a:t>Integration - The integration subject group includes the processes required to identify, define, combine, unify, coordinate, control and close the various activities and processes related to the project.</a:t>
            </a:r>
          </a:p>
          <a:p>
            <a:pPr marL="228600" indent="-228600">
              <a:buFont typeface="+mj-lt"/>
              <a:buAutoNum type="arabicPeriod"/>
            </a:pPr>
            <a:r>
              <a:rPr lang="en-US" sz="1200" b="0" i="0" u="none" strike="noStrike" kern="1200" baseline="0" dirty="0" smtClean="0">
                <a:solidFill>
                  <a:schemeClr val="tx1"/>
                </a:solidFill>
                <a:latin typeface="+mn-lt"/>
                <a:ea typeface="+mn-ea"/>
                <a:cs typeface="+mn-cs"/>
              </a:rPr>
              <a:t>Stakeholder - The stakeholder subject group includes the processes required to identify and engage the project sponsor, customers and other stakeholders.</a:t>
            </a:r>
          </a:p>
          <a:p>
            <a:pPr marL="228600" indent="-228600">
              <a:buFont typeface="+mj-lt"/>
              <a:buAutoNum type="arabicPeriod"/>
            </a:pPr>
            <a:r>
              <a:rPr lang="ro-RO" sz="1200" b="0" i="0" u="none" strike="noStrike" kern="1200" baseline="0" dirty="0" smtClean="0">
                <a:solidFill>
                  <a:schemeClr val="tx1"/>
                </a:solidFill>
                <a:latin typeface="+mn-lt"/>
                <a:ea typeface="+mn-ea"/>
                <a:cs typeface="+mn-cs"/>
              </a:rPr>
              <a:t>Scope - The scope subject group includes the processes required to identify and define the work and deliverables, and only the work and deliverables required.</a:t>
            </a:r>
          </a:p>
          <a:p>
            <a:pPr marL="228600" indent="-228600">
              <a:buFont typeface="+mj-lt"/>
              <a:buAutoNum type="arabicPeriod"/>
            </a:pPr>
            <a:r>
              <a:rPr lang="fr-FR" sz="1200" b="0" i="0" u="none" strike="noStrike" kern="1200" baseline="0" dirty="0" smtClean="0">
                <a:solidFill>
                  <a:schemeClr val="tx1"/>
                </a:solidFill>
                <a:latin typeface="+mn-lt"/>
                <a:ea typeface="+mn-ea"/>
                <a:cs typeface="+mn-cs"/>
              </a:rPr>
              <a:t>Resource - The </a:t>
            </a:r>
            <a:r>
              <a:rPr lang="fr-FR" sz="1200" b="0" i="0" u="none" strike="noStrike" kern="1200" baseline="0" dirty="0" err="1" smtClean="0">
                <a:solidFill>
                  <a:schemeClr val="tx1"/>
                </a:solidFill>
                <a:latin typeface="+mn-lt"/>
                <a:ea typeface="+mn-ea"/>
                <a:cs typeface="+mn-cs"/>
              </a:rPr>
              <a:t>resource</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subject</a:t>
            </a:r>
            <a:r>
              <a:rPr lang="fr-FR" sz="1200" b="0" i="0" u="none" strike="noStrike" kern="1200" baseline="0" dirty="0" smtClean="0">
                <a:solidFill>
                  <a:schemeClr val="tx1"/>
                </a:solidFill>
                <a:latin typeface="+mn-lt"/>
                <a:ea typeface="+mn-ea"/>
                <a:cs typeface="+mn-cs"/>
              </a:rPr>
              <a:t> group </a:t>
            </a:r>
            <a:r>
              <a:rPr lang="fr-FR" sz="1200" b="0" i="0" u="none" strike="noStrike" kern="1200" baseline="0" dirty="0" err="1" smtClean="0">
                <a:solidFill>
                  <a:schemeClr val="tx1"/>
                </a:solidFill>
                <a:latin typeface="+mn-lt"/>
                <a:ea typeface="+mn-ea"/>
                <a:cs typeface="+mn-cs"/>
              </a:rPr>
              <a:t>includes</a:t>
            </a:r>
            <a:r>
              <a:rPr lang="fr-FR" sz="1200" b="0" i="0" u="none" strike="noStrike" kern="1200" baseline="0" dirty="0" smtClean="0">
                <a:solidFill>
                  <a:schemeClr val="tx1"/>
                </a:solidFill>
                <a:latin typeface="+mn-lt"/>
                <a:ea typeface="+mn-ea"/>
                <a:cs typeface="+mn-cs"/>
              </a:rPr>
              <a:t> the </a:t>
            </a:r>
            <a:r>
              <a:rPr lang="fr-FR" sz="1200" b="0" i="0" u="none" strike="noStrike" kern="1200" baseline="0" dirty="0" err="1" smtClean="0">
                <a:solidFill>
                  <a:schemeClr val="tx1"/>
                </a:solidFill>
                <a:latin typeface="+mn-lt"/>
                <a:ea typeface="+mn-ea"/>
                <a:cs typeface="+mn-cs"/>
              </a:rPr>
              <a:t>processes</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required</a:t>
            </a:r>
            <a:r>
              <a:rPr lang="fr-FR" sz="1200" b="0" i="0" u="none" strike="noStrike" kern="1200" baseline="0" dirty="0" smtClean="0">
                <a:solidFill>
                  <a:schemeClr val="tx1"/>
                </a:solidFill>
                <a:latin typeface="+mn-lt"/>
                <a:ea typeface="+mn-ea"/>
                <a:cs typeface="+mn-cs"/>
              </a:rPr>
              <a:t> to </a:t>
            </a:r>
            <a:r>
              <a:rPr lang="fr-FR" sz="1200" b="0" i="0" u="none" strike="noStrike" kern="1200" baseline="0" dirty="0" err="1" smtClean="0">
                <a:solidFill>
                  <a:schemeClr val="tx1"/>
                </a:solidFill>
                <a:latin typeface="+mn-lt"/>
                <a:ea typeface="+mn-ea"/>
                <a:cs typeface="+mn-cs"/>
              </a:rPr>
              <a:t>identify</a:t>
            </a:r>
            <a:r>
              <a:rPr lang="fr-FR" sz="1200" b="0" i="0" u="none" strike="noStrike" kern="1200" baseline="0" dirty="0" smtClean="0">
                <a:solidFill>
                  <a:schemeClr val="tx1"/>
                </a:solidFill>
                <a:latin typeface="+mn-lt"/>
                <a:ea typeface="+mn-ea"/>
                <a:cs typeface="+mn-cs"/>
              </a:rPr>
              <a:t> and </a:t>
            </a:r>
            <a:r>
              <a:rPr lang="fr-FR" sz="1200" b="0" i="0" u="none" strike="noStrike" kern="1200" baseline="0" dirty="0" err="1" smtClean="0">
                <a:solidFill>
                  <a:schemeClr val="tx1"/>
                </a:solidFill>
                <a:latin typeface="+mn-lt"/>
                <a:ea typeface="+mn-ea"/>
                <a:cs typeface="+mn-cs"/>
              </a:rPr>
              <a:t>acquire</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adequate</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project</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resources</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such</a:t>
            </a:r>
            <a:r>
              <a:rPr lang="fr-FR" sz="1200" b="0" i="0" u="none" strike="noStrike" kern="1200" baseline="0" dirty="0" smtClean="0">
                <a:solidFill>
                  <a:schemeClr val="tx1"/>
                </a:solidFill>
                <a:latin typeface="+mn-lt"/>
                <a:ea typeface="+mn-ea"/>
                <a:cs typeface="+mn-cs"/>
              </a:rPr>
              <a:t> as people, </a:t>
            </a:r>
            <a:r>
              <a:rPr lang="fr-FR" sz="1200" b="0" i="0" u="none" strike="noStrike" kern="1200" baseline="0" dirty="0" err="1" smtClean="0">
                <a:solidFill>
                  <a:schemeClr val="tx1"/>
                </a:solidFill>
                <a:latin typeface="+mn-lt"/>
                <a:ea typeface="+mn-ea"/>
                <a:cs typeface="+mn-cs"/>
              </a:rPr>
              <a:t>facilities</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equipment</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materials</a:t>
            </a:r>
            <a:r>
              <a:rPr lang="fr-FR" sz="1200" b="0" i="0" u="none" strike="noStrike" kern="1200" baseline="0" dirty="0" smtClean="0">
                <a:solidFill>
                  <a:schemeClr val="tx1"/>
                </a:solidFill>
                <a:latin typeface="+mn-lt"/>
                <a:ea typeface="+mn-ea"/>
                <a:cs typeface="+mn-cs"/>
              </a:rPr>
              <a:t>, infrastructure and </a:t>
            </a:r>
            <a:r>
              <a:rPr lang="fr-FR" sz="1200" b="0" i="0" u="none" strike="noStrike" kern="1200" baseline="0" dirty="0" err="1" smtClean="0">
                <a:solidFill>
                  <a:schemeClr val="tx1"/>
                </a:solidFill>
                <a:latin typeface="+mn-lt"/>
                <a:ea typeface="+mn-ea"/>
                <a:cs typeface="+mn-cs"/>
              </a:rPr>
              <a:t>tools</a:t>
            </a:r>
            <a:r>
              <a:rPr lang="fr-FR" sz="1200" b="0" i="0" u="none" strike="noStrike" kern="1200" baseline="0" dirty="0" smtClean="0">
                <a:solidFill>
                  <a:schemeClr val="tx1"/>
                </a:solidFill>
                <a:latin typeface="+mn-lt"/>
                <a:ea typeface="+mn-ea"/>
                <a:cs typeface="+mn-cs"/>
              </a:rPr>
              <a:t>.</a:t>
            </a:r>
          </a:p>
          <a:p>
            <a:pPr marL="228600" indent="-228600">
              <a:buFont typeface="+mj-lt"/>
              <a:buAutoNum type="arabicPeriod"/>
            </a:pPr>
            <a:r>
              <a:rPr lang="fr-FR" sz="1200" b="0" i="0" u="none" strike="noStrike" kern="1200" baseline="0" dirty="0" smtClean="0">
                <a:solidFill>
                  <a:schemeClr val="tx1"/>
                </a:solidFill>
                <a:latin typeface="+mn-lt"/>
                <a:ea typeface="+mn-ea"/>
                <a:cs typeface="+mn-cs"/>
              </a:rPr>
              <a:t>Time - The time </a:t>
            </a:r>
            <a:r>
              <a:rPr lang="fr-FR" sz="1200" b="0" i="0" u="none" strike="noStrike" kern="1200" baseline="0" dirty="0" err="1" smtClean="0">
                <a:solidFill>
                  <a:schemeClr val="tx1"/>
                </a:solidFill>
                <a:latin typeface="+mn-lt"/>
                <a:ea typeface="+mn-ea"/>
                <a:cs typeface="+mn-cs"/>
              </a:rPr>
              <a:t>subject</a:t>
            </a:r>
            <a:r>
              <a:rPr lang="fr-FR" sz="1200" b="0" i="0" u="none" strike="noStrike" kern="1200" baseline="0" dirty="0" smtClean="0">
                <a:solidFill>
                  <a:schemeClr val="tx1"/>
                </a:solidFill>
                <a:latin typeface="+mn-lt"/>
                <a:ea typeface="+mn-ea"/>
                <a:cs typeface="+mn-cs"/>
              </a:rPr>
              <a:t> group </a:t>
            </a:r>
            <a:r>
              <a:rPr lang="fr-FR" sz="1200" b="0" i="0" u="none" strike="noStrike" kern="1200" baseline="0" dirty="0" err="1" smtClean="0">
                <a:solidFill>
                  <a:schemeClr val="tx1"/>
                </a:solidFill>
                <a:latin typeface="+mn-lt"/>
                <a:ea typeface="+mn-ea"/>
                <a:cs typeface="+mn-cs"/>
              </a:rPr>
              <a:t>includes</a:t>
            </a:r>
            <a:r>
              <a:rPr lang="fr-FR" sz="1200" b="0" i="0" u="none" strike="noStrike" kern="1200" baseline="0" dirty="0" smtClean="0">
                <a:solidFill>
                  <a:schemeClr val="tx1"/>
                </a:solidFill>
                <a:latin typeface="+mn-lt"/>
                <a:ea typeface="+mn-ea"/>
                <a:cs typeface="+mn-cs"/>
              </a:rPr>
              <a:t> the </a:t>
            </a:r>
            <a:r>
              <a:rPr lang="fr-FR" sz="1200" b="0" i="0" u="none" strike="noStrike" kern="1200" baseline="0" dirty="0" err="1" smtClean="0">
                <a:solidFill>
                  <a:schemeClr val="tx1"/>
                </a:solidFill>
                <a:latin typeface="+mn-lt"/>
                <a:ea typeface="+mn-ea"/>
                <a:cs typeface="+mn-cs"/>
              </a:rPr>
              <a:t>processes</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required</a:t>
            </a:r>
            <a:r>
              <a:rPr lang="fr-FR" sz="1200" b="0" i="0" u="none" strike="noStrike" kern="1200" baseline="0" dirty="0" smtClean="0">
                <a:solidFill>
                  <a:schemeClr val="tx1"/>
                </a:solidFill>
                <a:latin typeface="+mn-lt"/>
                <a:ea typeface="+mn-ea"/>
                <a:cs typeface="+mn-cs"/>
              </a:rPr>
              <a:t> to </a:t>
            </a:r>
            <a:r>
              <a:rPr lang="fr-FR" sz="1200" b="0" i="0" u="none" strike="noStrike" kern="1200" baseline="0" dirty="0" err="1" smtClean="0">
                <a:solidFill>
                  <a:schemeClr val="tx1"/>
                </a:solidFill>
                <a:latin typeface="+mn-lt"/>
                <a:ea typeface="+mn-ea"/>
                <a:cs typeface="+mn-cs"/>
              </a:rPr>
              <a:t>schedule</a:t>
            </a:r>
            <a:r>
              <a:rPr lang="fr-FR" sz="1200" b="0" i="0" u="none" strike="noStrike" kern="1200" baseline="0" dirty="0" smtClean="0">
                <a:solidFill>
                  <a:schemeClr val="tx1"/>
                </a:solidFill>
                <a:latin typeface="+mn-lt"/>
                <a:ea typeface="+mn-ea"/>
                <a:cs typeface="+mn-cs"/>
              </a:rPr>
              <a:t> the </a:t>
            </a:r>
            <a:r>
              <a:rPr lang="fr-FR" sz="1200" b="0" i="0" u="none" strike="noStrike" kern="1200" baseline="0" dirty="0" err="1" smtClean="0">
                <a:solidFill>
                  <a:schemeClr val="tx1"/>
                </a:solidFill>
                <a:latin typeface="+mn-lt"/>
                <a:ea typeface="+mn-ea"/>
                <a:cs typeface="+mn-cs"/>
              </a:rPr>
              <a:t>project</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activities</a:t>
            </a:r>
            <a:r>
              <a:rPr lang="fr-FR" sz="1200" b="0" i="0" u="none" strike="noStrike" kern="1200" baseline="0" dirty="0" smtClean="0">
                <a:solidFill>
                  <a:schemeClr val="tx1"/>
                </a:solidFill>
                <a:latin typeface="+mn-lt"/>
                <a:ea typeface="+mn-ea"/>
                <a:cs typeface="+mn-cs"/>
              </a:rPr>
              <a:t> and to monitor </a:t>
            </a:r>
            <a:r>
              <a:rPr lang="fr-FR" sz="1200" b="0" i="0" u="none" strike="noStrike" kern="1200" baseline="0" dirty="0" err="1" smtClean="0">
                <a:solidFill>
                  <a:schemeClr val="tx1"/>
                </a:solidFill>
                <a:latin typeface="+mn-lt"/>
                <a:ea typeface="+mn-ea"/>
                <a:cs typeface="+mn-cs"/>
              </a:rPr>
              <a:t>progress</a:t>
            </a:r>
            <a:r>
              <a:rPr lang="fr-FR" sz="1200" b="0" i="0" u="none" strike="noStrike" kern="1200" baseline="0" dirty="0" smtClean="0">
                <a:solidFill>
                  <a:schemeClr val="tx1"/>
                </a:solidFill>
                <a:latin typeface="+mn-lt"/>
                <a:ea typeface="+mn-ea"/>
                <a:cs typeface="+mn-cs"/>
              </a:rPr>
              <a:t> to control the </a:t>
            </a:r>
            <a:r>
              <a:rPr lang="fr-FR" sz="1200" b="0" i="0" u="none" strike="noStrike" kern="1200" baseline="0" dirty="0" err="1" smtClean="0">
                <a:solidFill>
                  <a:schemeClr val="tx1"/>
                </a:solidFill>
                <a:latin typeface="+mn-lt"/>
                <a:ea typeface="+mn-ea"/>
                <a:cs typeface="+mn-cs"/>
              </a:rPr>
              <a:t>schedule</a:t>
            </a:r>
            <a:r>
              <a:rPr lang="fr-FR" sz="1200" b="0" i="0" u="none" strike="noStrike" kern="1200" baseline="0" dirty="0" smtClean="0">
                <a:solidFill>
                  <a:schemeClr val="tx1"/>
                </a:solidFill>
                <a:latin typeface="+mn-lt"/>
                <a:ea typeface="+mn-ea"/>
                <a:cs typeface="+mn-cs"/>
              </a:rPr>
              <a:t>.</a:t>
            </a:r>
          </a:p>
          <a:p>
            <a:pPr marL="228600" indent="-228600">
              <a:buFont typeface="+mj-lt"/>
              <a:buAutoNum type="arabicPeriod"/>
            </a:pPr>
            <a:r>
              <a:rPr lang="it-IT" sz="1200" b="0" i="0" u="none" strike="noStrike" kern="1200" baseline="0" dirty="0" err="1" smtClean="0">
                <a:solidFill>
                  <a:schemeClr val="tx1"/>
                </a:solidFill>
                <a:latin typeface="+mn-lt"/>
                <a:ea typeface="+mn-ea"/>
                <a:cs typeface="+mn-cs"/>
              </a:rPr>
              <a:t>Cost</a:t>
            </a:r>
            <a:r>
              <a:rPr lang="it-IT" sz="1200" b="0" i="0" u="none" strike="noStrike" kern="1200" baseline="0" dirty="0" smtClean="0">
                <a:solidFill>
                  <a:schemeClr val="tx1"/>
                </a:solidFill>
                <a:latin typeface="+mn-lt"/>
                <a:ea typeface="+mn-ea"/>
                <a:cs typeface="+mn-cs"/>
              </a:rPr>
              <a:t> -The </a:t>
            </a:r>
            <a:r>
              <a:rPr lang="it-IT" sz="1200" b="0" i="0" u="none" strike="noStrike" kern="1200" baseline="0" dirty="0" err="1" smtClean="0">
                <a:solidFill>
                  <a:schemeClr val="tx1"/>
                </a:solidFill>
                <a:latin typeface="+mn-lt"/>
                <a:ea typeface="+mn-ea"/>
                <a:cs typeface="+mn-cs"/>
              </a:rPr>
              <a:t>cost</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subject</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group</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includes</a:t>
            </a:r>
            <a:r>
              <a:rPr lang="it-IT" sz="1200" b="0" i="0" u="none" strike="noStrike" kern="1200" baseline="0" dirty="0" smtClean="0">
                <a:solidFill>
                  <a:schemeClr val="tx1"/>
                </a:solidFill>
                <a:latin typeface="+mn-lt"/>
                <a:ea typeface="+mn-ea"/>
                <a:cs typeface="+mn-cs"/>
              </a:rPr>
              <a:t> the </a:t>
            </a:r>
            <a:r>
              <a:rPr lang="it-IT" sz="1200" b="0" i="0" u="none" strike="noStrike" kern="1200" baseline="0" dirty="0" err="1" smtClean="0">
                <a:solidFill>
                  <a:schemeClr val="tx1"/>
                </a:solidFill>
                <a:latin typeface="+mn-lt"/>
                <a:ea typeface="+mn-ea"/>
                <a:cs typeface="+mn-cs"/>
              </a:rPr>
              <a:t>processes</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required</a:t>
            </a:r>
            <a:r>
              <a:rPr lang="it-IT" sz="1200" b="0" i="0" u="none" strike="noStrike" kern="1200" baseline="0" dirty="0" smtClean="0">
                <a:solidFill>
                  <a:schemeClr val="tx1"/>
                </a:solidFill>
                <a:latin typeface="+mn-lt"/>
                <a:ea typeface="+mn-ea"/>
                <a:cs typeface="+mn-cs"/>
              </a:rPr>
              <a:t> to </a:t>
            </a:r>
            <a:r>
              <a:rPr lang="it-IT" sz="1200" b="0" i="0" u="none" strike="noStrike" kern="1200" baseline="0" dirty="0" err="1" smtClean="0">
                <a:solidFill>
                  <a:schemeClr val="tx1"/>
                </a:solidFill>
                <a:latin typeface="+mn-lt"/>
                <a:ea typeface="+mn-ea"/>
                <a:cs typeface="+mn-cs"/>
              </a:rPr>
              <a:t>develop</a:t>
            </a:r>
            <a:r>
              <a:rPr lang="it-IT" sz="1200" b="0" i="0" u="none" strike="noStrike" kern="1200" baseline="0" dirty="0" smtClean="0">
                <a:solidFill>
                  <a:schemeClr val="tx1"/>
                </a:solidFill>
                <a:latin typeface="+mn-lt"/>
                <a:ea typeface="+mn-ea"/>
                <a:cs typeface="+mn-cs"/>
              </a:rPr>
              <a:t> the budget and to monitor progress to control </a:t>
            </a:r>
            <a:r>
              <a:rPr lang="it-IT" sz="1200" b="0" i="0" u="none" strike="noStrike" kern="1200" baseline="0" dirty="0" err="1" smtClean="0">
                <a:solidFill>
                  <a:schemeClr val="tx1"/>
                </a:solidFill>
                <a:latin typeface="+mn-lt"/>
                <a:ea typeface="+mn-ea"/>
                <a:cs typeface="+mn-cs"/>
              </a:rPr>
              <a:t>costs</a:t>
            </a:r>
            <a:r>
              <a:rPr lang="it-IT" sz="1200" b="0" i="0" u="none" strike="noStrike" kern="1200" baseline="0" dirty="0" smtClean="0">
                <a:solidFill>
                  <a:schemeClr val="tx1"/>
                </a:solidFill>
                <a:latin typeface="+mn-lt"/>
                <a:ea typeface="+mn-ea"/>
                <a:cs typeface="+mn-cs"/>
              </a:rPr>
              <a:t>.</a:t>
            </a:r>
          </a:p>
          <a:p>
            <a:pPr marL="228600" indent="-228600">
              <a:buFont typeface="+mj-lt"/>
              <a:buAutoNum type="arabicPeriod"/>
            </a:pPr>
            <a:r>
              <a:rPr lang="it-IT" sz="1200" b="0" i="0" u="none" strike="noStrike" kern="1200" baseline="0" dirty="0" err="1" smtClean="0">
                <a:solidFill>
                  <a:schemeClr val="tx1"/>
                </a:solidFill>
                <a:latin typeface="+mn-lt"/>
                <a:ea typeface="+mn-ea"/>
                <a:cs typeface="+mn-cs"/>
              </a:rPr>
              <a:t>Risk</a:t>
            </a:r>
            <a:r>
              <a:rPr lang="it-IT" sz="1200" b="0" i="0" u="none" strike="noStrike" kern="1200" baseline="0" dirty="0" smtClean="0">
                <a:solidFill>
                  <a:schemeClr val="tx1"/>
                </a:solidFill>
                <a:latin typeface="+mn-lt"/>
                <a:ea typeface="+mn-ea"/>
                <a:cs typeface="+mn-cs"/>
              </a:rPr>
              <a:t> - The </a:t>
            </a:r>
            <a:r>
              <a:rPr lang="it-IT" sz="1200" b="0" i="0" u="none" strike="noStrike" kern="1200" baseline="0" dirty="0" err="1" smtClean="0">
                <a:solidFill>
                  <a:schemeClr val="tx1"/>
                </a:solidFill>
                <a:latin typeface="+mn-lt"/>
                <a:ea typeface="+mn-ea"/>
                <a:cs typeface="+mn-cs"/>
              </a:rPr>
              <a:t>risk</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subject</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group</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includes</a:t>
            </a:r>
            <a:r>
              <a:rPr lang="it-IT" sz="1200" b="0" i="0" u="none" strike="noStrike" kern="1200" baseline="0" dirty="0" smtClean="0">
                <a:solidFill>
                  <a:schemeClr val="tx1"/>
                </a:solidFill>
                <a:latin typeface="+mn-lt"/>
                <a:ea typeface="+mn-ea"/>
                <a:cs typeface="+mn-cs"/>
              </a:rPr>
              <a:t> the </a:t>
            </a:r>
            <a:r>
              <a:rPr lang="it-IT" sz="1200" b="0" i="0" u="none" strike="noStrike" kern="1200" baseline="0" dirty="0" err="1" smtClean="0">
                <a:solidFill>
                  <a:schemeClr val="tx1"/>
                </a:solidFill>
                <a:latin typeface="+mn-lt"/>
                <a:ea typeface="+mn-ea"/>
                <a:cs typeface="+mn-cs"/>
              </a:rPr>
              <a:t>processes</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required</a:t>
            </a:r>
            <a:r>
              <a:rPr lang="it-IT" sz="1200" b="0" i="0" u="none" strike="noStrike" kern="1200" baseline="0" dirty="0" smtClean="0">
                <a:solidFill>
                  <a:schemeClr val="tx1"/>
                </a:solidFill>
                <a:latin typeface="+mn-lt"/>
                <a:ea typeface="+mn-ea"/>
                <a:cs typeface="+mn-cs"/>
              </a:rPr>
              <a:t> to </a:t>
            </a:r>
            <a:r>
              <a:rPr lang="it-IT" sz="1200" b="0" i="0" u="none" strike="noStrike" kern="1200" baseline="0" dirty="0" err="1" smtClean="0">
                <a:solidFill>
                  <a:schemeClr val="tx1"/>
                </a:solidFill>
                <a:latin typeface="+mn-lt"/>
                <a:ea typeface="+mn-ea"/>
                <a:cs typeface="+mn-cs"/>
              </a:rPr>
              <a:t>identify</a:t>
            </a:r>
            <a:r>
              <a:rPr lang="it-IT" sz="1200" b="0" i="0" u="none" strike="noStrike" kern="1200" baseline="0" dirty="0" smtClean="0">
                <a:solidFill>
                  <a:schemeClr val="tx1"/>
                </a:solidFill>
                <a:latin typeface="+mn-lt"/>
                <a:ea typeface="+mn-ea"/>
                <a:cs typeface="+mn-cs"/>
              </a:rPr>
              <a:t> and </a:t>
            </a:r>
            <a:r>
              <a:rPr lang="it-IT" sz="1200" b="0" i="0" u="none" strike="noStrike" kern="1200" baseline="0" dirty="0" err="1" smtClean="0">
                <a:solidFill>
                  <a:schemeClr val="tx1"/>
                </a:solidFill>
                <a:latin typeface="+mn-lt"/>
                <a:ea typeface="+mn-ea"/>
                <a:cs typeface="+mn-cs"/>
              </a:rPr>
              <a:t>manage</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threats</a:t>
            </a:r>
            <a:r>
              <a:rPr lang="it-IT" sz="1200" b="0" i="0" u="none" strike="noStrike" kern="1200" baseline="0" dirty="0" smtClean="0">
                <a:solidFill>
                  <a:schemeClr val="tx1"/>
                </a:solidFill>
                <a:latin typeface="+mn-lt"/>
                <a:ea typeface="+mn-ea"/>
                <a:cs typeface="+mn-cs"/>
              </a:rPr>
              <a:t> and </a:t>
            </a:r>
            <a:r>
              <a:rPr lang="it-IT" sz="1200" b="0" i="0" u="none" strike="noStrike" kern="1200" baseline="0" dirty="0" err="1" smtClean="0">
                <a:solidFill>
                  <a:schemeClr val="tx1"/>
                </a:solidFill>
                <a:latin typeface="+mn-lt"/>
                <a:ea typeface="+mn-ea"/>
                <a:cs typeface="+mn-cs"/>
              </a:rPr>
              <a:t>opportunities</a:t>
            </a:r>
            <a:r>
              <a:rPr lang="it-IT" sz="1200" b="0" i="0" u="none" strike="noStrike" kern="1200" baseline="0" dirty="0" smtClean="0">
                <a:solidFill>
                  <a:schemeClr val="tx1"/>
                </a:solidFill>
                <a:latin typeface="+mn-lt"/>
                <a:ea typeface="+mn-ea"/>
                <a:cs typeface="+mn-cs"/>
              </a:rPr>
              <a:t>.</a:t>
            </a:r>
          </a:p>
          <a:p>
            <a:pPr marL="228600" indent="-228600">
              <a:buFont typeface="+mj-lt"/>
              <a:buAutoNum type="arabicPeriod"/>
            </a:pPr>
            <a:r>
              <a:rPr lang="en-US" sz="1200" b="0" i="0" u="none" strike="noStrike" kern="1200" baseline="0" dirty="0" smtClean="0">
                <a:solidFill>
                  <a:schemeClr val="tx1"/>
                </a:solidFill>
                <a:latin typeface="+mn-lt"/>
                <a:ea typeface="+mn-ea"/>
                <a:cs typeface="+mn-cs"/>
              </a:rPr>
              <a:t>Quality - The quality subject group includes the processes required to plan and establish quality assurance and control.</a:t>
            </a:r>
          </a:p>
          <a:p>
            <a:pPr marL="228600" indent="-228600">
              <a:buFont typeface="+mj-lt"/>
              <a:buAutoNum type="arabicPeriod"/>
            </a:pPr>
            <a:r>
              <a:rPr lang="ro-RO" sz="1200" b="0" i="0" u="none" strike="noStrike" kern="1200" baseline="0" dirty="0" smtClean="0">
                <a:solidFill>
                  <a:schemeClr val="tx1"/>
                </a:solidFill>
                <a:latin typeface="+mn-lt"/>
                <a:ea typeface="+mn-ea"/>
                <a:cs typeface="+mn-cs"/>
              </a:rPr>
              <a:t>Procurement - The procurement subject group includes the processes required to plan and acquire products, services or results, and to manage supplier relationships.</a:t>
            </a:r>
          </a:p>
          <a:p>
            <a:pPr marL="228600" indent="-228600">
              <a:buFont typeface="+mj-lt"/>
              <a:buAutoNum type="arabicPeriod"/>
            </a:pPr>
            <a:r>
              <a:rPr lang="ro-RO" sz="1200" b="0" i="0" u="none" strike="noStrike" kern="1200" baseline="0" dirty="0" smtClean="0">
                <a:solidFill>
                  <a:schemeClr val="tx1"/>
                </a:solidFill>
                <a:latin typeface="+mn-lt"/>
                <a:ea typeface="+mn-ea"/>
                <a:cs typeface="+mn-cs"/>
              </a:rPr>
              <a:t>Communication - The communication subject group includes the processes required to plan, manage and distribute information relevant to the project.</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232</a:t>
            </a:fld>
            <a:endParaRPr lang="en-US" dirty="0"/>
          </a:p>
        </p:txBody>
      </p:sp>
    </p:spTree>
    <p:extLst>
      <p:ext uri="{BB962C8B-B14F-4D97-AF65-F5344CB8AC3E}">
        <p14:creationId xmlns:p14="http://schemas.microsoft.com/office/powerpoint/2010/main" val="185324198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smtClean="0"/>
              <a:t>This standard addresses only project management processes. However, it should be noted that product, support and project management processes might overlap and interact throughout a project.</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233</a:t>
            </a:fld>
            <a:endParaRPr lang="en-US" dirty="0"/>
          </a:p>
        </p:txBody>
      </p:sp>
    </p:spTree>
    <p:extLst>
      <p:ext uri="{BB962C8B-B14F-4D97-AF65-F5344CB8AC3E}">
        <p14:creationId xmlns:p14="http://schemas.microsoft.com/office/powerpoint/2010/main" val="27294951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Understanding the management of the outcome after handover is important.  </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234</a:t>
            </a:fld>
            <a:endParaRPr lang="en-US" dirty="0"/>
          </a:p>
        </p:txBody>
      </p:sp>
    </p:spTree>
    <p:extLst>
      <p:ext uri="{BB962C8B-B14F-4D97-AF65-F5344CB8AC3E}">
        <p14:creationId xmlns:p14="http://schemas.microsoft.com/office/powerpoint/2010/main" val="159112550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slide shows the project environment. Organizational Strategy creates opportunities that become business cases.  The business case is carried out via projects that hand deliverables over to the operations side of the organization.  Benefits are then derived and realized by the strategic level. </a:t>
            </a:r>
          </a:p>
          <a:p>
            <a:endParaRPr lang="en-US" baseline="0" dirty="0" smtClean="0"/>
          </a:p>
          <a:p>
            <a:r>
              <a:rPr lang="en-US" baseline="0" dirty="0" smtClean="0"/>
              <a:t>The Project Manager is responsible for benefit realization.</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235</a:t>
            </a:fld>
            <a:endParaRPr lang="en-US" dirty="0"/>
          </a:p>
        </p:txBody>
      </p:sp>
    </p:spTree>
    <p:extLst>
      <p:ext uri="{BB962C8B-B14F-4D97-AF65-F5344CB8AC3E}">
        <p14:creationId xmlns:p14="http://schemas.microsoft.com/office/powerpoint/2010/main" val="2105590029"/>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Project Managers are expected to produce essentially the same results – outputs and outcomes that are acceptable to relevant stakeholders.  However, the context in which these results are produced may differ: some projects are inherently harder to manage than others.  A project manager who is competent to manage an easier, less complex project may not be competent to manage a harder, more complex project.</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236</a:t>
            </a:fld>
            <a:endParaRPr lang="en-US" dirty="0"/>
          </a:p>
        </p:txBody>
      </p:sp>
    </p:spTree>
    <p:extLst>
      <p:ext uri="{BB962C8B-B14F-4D97-AF65-F5344CB8AC3E}">
        <p14:creationId xmlns:p14="http://schemas.microsoft.com/office/powerpoint/2010/main" val="32419543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237</a:t>
            </a:fld>
            <a:endParaRPr lang="en-US" dirty="0"/>
          </a:p>
        </p:txBody>
      </p:sp>
    </p:spTree>
    <p:extLst>
      <p:ext uri="{BB962C8B-B14F-4D97-AF65-F5344CB8AC3E}">
        <p14:creationId xmlns:p14="http://schemas.microsoft.com/office/powerpoint/2010/main" val="124027791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TTWWHADI</a:t>
            </a:r>
            <a:r>
              <a:rPr lang="en-US" baseline="0" dirty="0" smtClean="0"/>
              <a:t> “That’s the way we have always done it.</a:t>
            </a:r>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238</a:t>
            </a:fld>
            <a:endParaRPr lang="en-US"/>
          </a:p>
        </p:txBody>
      </p:sp>
    </p:spTree>
    <p:extLst>
      <p:ext uri="{BB962C8B-B14F-4D97-AF65-F5344CB8AC3E}">
        <p14:creationId xmlns:p14="http://schemas.microsoft.com/office/powerpoint/2010/main" val="1053083375"/>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239</a:t>
            </a:fld>
            <a:endParaRPr lang="en-US" dirty="0"/>
          </a:p>
        </p:txBody>
      </p:sp>
    </p:spTree>
    <p:extLst>
      <p:ext uri="{BB962C8B-B14F-4D97-AF65-F5344CB8AC3E}">
        <p14:creationId xmlns:p14="http://schemas.microsoft.com/office/powerpoint/2010/main" val="1885148096"/>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08706" name="Rectangle 2"/>
          <p:cNvSpPr>
            <a:spLocks noGrp="1" noRot="1" noChangeAspect="1" noChangeArrowheads="1" noTextEdit="1"/>
          </p:cNvSpPr>
          <p:nvPr>
            <p:ph type="sldImg"/>
          </p:nvPr>
        </p:nvSpPr>
        <p:spPr>
          <a:xfrm>
            <a:off x="1257300" y="720725"/>
            <a:ext cx="4800600" cy="3600450"/>
          </a:xfrm>
          <a:ln/>
        </p:spPr>
      </p:sp>
      <p:sp>
        <p:nvSpPr>
          <p:cNvPr id="1608707" name="Rectangle 3"/>
          <p:cNvSpPr>
            <a:spLocks noGrp="1" noChangeArrowheads="1"/>
          </p:cNvSpPr>
          <p:nvPr>
            <p:ph type="body" idx="1"/>
          </p:nvPr>
        </p:nvSpPr>
        <p:spPr>
          <a:xfrm>
            <a:off x="732189" y="4559961"/>
            <a:ext cx="5850822" cy="4320846"/>
          </a:xfrm>
        </p:spPr>
        <p:txBody>
          <a:bodyPr/>
          <a:lstStyle/>
          <a:p>
            <a:pPr>
              <a:spcAft>
                <a:spcPct val="40000"/>
              </a:spcAft>
            </a:pPr>
            <a:r>
              <a:rPr lang="en-GB" dirty="0"/>
              <a:t>The existence of a product specification is essential at the commencement of the implementation stage.  This may initially only define requirements such as physical features, performance aspects and key acceptance criteria.  To ensure the development of the design will achieve the objectives and benefits a series of reviews are conducted.  This enables the design to be compared to the requirements in order to identify and address any deviations or shortcomings.  A requirements review may be conducted during design to check that designers understand and can achieve the stated requirements. </a:t>
            </a:r>
          </a:p>
          <a:p>
            <a:pPr>
              <a:spcAft>
                <a:spcPct val="40000"/>
              </a:spcAft>
            </a:pPr>
            <a:r>
              <a:rPr lang="en-GB" dirty="0"/>
              <a:t>As the product design develops, further reviews are carried out to check that the design will meet the product requirements.  At the end of development the design is reviewed prior to build.  As the design develops further, acceptance criteria, plans and methods are fully defined.   These, the designs and production readiness are typically reviewed prior to the release of the design to production.  This will check that the test methods are appropriate and will ensure that the product is adequately tested in line with the requirements.</a:t>
            </a:r>
          </a:p>
          <a:p>
            <a:pPr>
              <a:spcAft>
                <a:spcPct val="40000"/>
              </a:spcAft>
            </a:pPr>
            <a:r>
              <a:rPr lang="en-GB" dirty="0"/>
              <a:t>Tests and inspections are typically carried out during the acceptance stage to verify that the deliverable products meet the requirements.  If satisfactory, the product is formally accepted and signed off.</a:t>
            </a:r>
          </a:p>
          <a:p>
            <a:pPr>
              <a:spcAft>
                <a:spcPct val="40000"/>
              </a:spcAft>
            </a:pPr>
            <a:r>
              <a:rPr lang="en-GB" dirty="0"/>
              <a:t>Throughout the development, the requirements, product specification and associated documentation is controlled using a formal change control and configuration management process.</a:t>
            </a:r>
          </a:p>
          <a:p>
            <a:pPr>
              <a:spcAft>
                <a:spcPct val="40000"/>
              </a:spcAft>
            </a:pPr>
            <a:r>
              <a:rPr lang="en-GB" dirty="0"/>
              <a:t>The requirements management process facilitates the opportunity to provide confidence to the Project Team and the Stakeholders during the life cycle that the product is more likely to achieve the project objectives and its proposed benefits.</a:t>
            </a:r>
          </a:p>
          <a:p>
            <a:endParaRPr lang="en-GB" dirty="0"/>
          </a:p>
        </p:txBody>
      </p:sp>
    </p:spTree>
    <p:extLst>
      <p:ext uri="{BB962C8B-B14F-4D97-AF65-F5344CB8AC3E}">
        <p14:creationId xmlns:p14="http://schemas.microsoft.com/office/powerpoint/2010/main" val="2458355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2AC3EBD7-D354-4C97-8BB4-9A9E39C1C5CE}" type="slidenum">
              <a:rPr lang="en-US" smtClean="0"/>
              <a:pPr/>
              <a:t>19</a:t>
            </a:fld>
            <a:endParaRPr lang="en-US" dirty="0"/>
          </a:p>
        </p:txBody>
      </p:sp>
    </p:spTree>
    <p:extLst>
      <p:ext uri="{BB962C8B-B14F-4D97-AF65-F5344CB8AC3E}">
        <p14:creationId xmlns:p14="http://schemas.microsoft.com/office/powerpoint/2010/main" val="304771989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normAutofit/>
          </a:bodyPr>
          <a:lstStyle/>
          <a:p>
            <a:r>
              <a:rPr lang="en-GB" dirty="0" smtClean="0"/>
              <a:t>GPM divides projects into phases and</a:t>
            </a:r>
            <a:r>
              <a:rPr lang="en-GB" baseline="0" dirty="0" smtClean="0"/>
              <a:t> follow the ISO 21500 guideline</a:t>
            </a:r>
            <a:r>
              <a:rPr lang="en-GB" dirty="0" smtClean="0"/>
              <a:t>. </a:t>
            </a:r>
          </a:p>
          <a:p>
            <a:endParaRPr lang="en-GB" baseline="0" dirty="0" smtClean="0"/>
          </a:p>
          <a:p>
            <a:r>
              <a:rPr lang="en-US" sz="1200" b="0" i="0" u="none" strike="noStrike" kern="1200" baseline="0" dirty="0" smtClean="0">
                <a:solidFill>
                  <a:schemeClr val="tx1"/>
                </a:solidFill>
                <a:latin typeface="+mn-lt"/>
                <a:ea typeface="+mn-ea"/>
                <a:cs typeface="+mn-cs"/>
              </a:rPr>
              <a:t>Projects are usually organized into phases that are determined by governance and control needs. These phases should follow a logical sequence, with a start and an end, and should use resources to provide deliverables. In order to manage the project efficiently during the entire project life cycle, a set of activities should be performed in each phase. Project phases are collectively known as the project life cycle.</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 The project life cycle spans the period from the start of the project to its end. The phases are divided by decision points, which can vary depending on the organizational environment. The decision points facilitate project governance. By the end of the last phase, the project should have provided all deliverables. To manage a project throughout its life cycle, project management processes should be used for the project as a whole or for individual phases for each team or sub project.</a:t>
            </a:r>
            <a:endParaRPr lang="en-US" dirty="0" smtClean="0"/>
          </a:p>
          <a:p>
            <a:endParaRPr lang="en-GB" baseline="0" dirty="0" smtClean="0"/>
          </a:p>
        </p:txBody>
      </p:sp>
      <p:sp>
        <p:nvSpPr>
          <p:cNvPr id="4" name="Slide Number Placeholder 3"/>
          <p:cNvSpPr>
            <a:spLocks noGrp="1"/>
          </p:cNvSpPr>
          <p:nvPr>
            <p:ph type="sldNum" sz="quarter" idx="10"/>
          </p:nvPr>
        </p:nvSpPr>
        <p:spPr/>
        <p:txBody>
          <a:bodyPr/>
          <a:lstStyle/>
          <a:p>
            <a:fld id="{C93E1410-554B-4178-964A-3FB54D03F731}" type="slidenum">
              <a:rPr lang="en-GB" smtClean="0"/>
              <a:pPr/>
              <a:t>243</a:t>
            </a:fld>
            <a:endParaRPr lang="en-GB" dirty="0"/>
          </a:p>
        </p:txBody>
      </p:sp>
    </p:spTree>
    <p:extLst>
      <p:ext uri="{BB962C8B-B14F-4D97-AF65-F5344CB8AC3E}">
        <p14:creationId xmlns:p14="http://schemas.microsoft.com/office/powerpoint/2010/main" val="720454534"/>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3"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Initiating process group</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initiating processes are used to start a project phase or project, to define the project phase or project objectives and to authorize the project manager to proceed with the project work.</a:t>
            </a:r>
          </a:p>
          <a:p>
            <a:r>
              <a:rPr lang="en-US" sz="1200" b="1" kern="1200" dirty="0" smtClean="0">
                <a:solidFill>
                  <a:schemeClr val="tx1"/>
                </a:solidFill>
                <a:effectLst/>
                <a:latin typeface="+mn-lt"/>
                <a:ea typeface="+mn-ea"/>
                <a:cs typeface="+mn-cs"/>
              </a:rPr>
              <a:t> </a:t>
            </a:r>
            <a:endParaRPr lang="en-US" sz="1800" kern="1200" dirty="0" smtClean="0">
              <a:solidFill>
                <a:schemeClr val="tx1"/>
              </a:solidFill>
              <a:effectLst/>
              <a:latin typeface="+mn-lt"/>
              <a:ea typeface="+mn-ea"/>
              <a:cs typeface="+mn-cs"/>
            </a:endParaRPr>
          </a:p>
          <a:p>
            <a:pPr marL="0" marR="0" lvl="3"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Planning process group</a:t>
            </a:r>
          </a:p>
          <a:p>
            <a:r>
              <a:rPr lang="en-US" sz="1200" kern="1200" dirty="0" smtClean="0">
                <a:solidFill>
                  <a:schemeClr val="tx1"/>
                </a:solidFill>
                <a:effectLst/>
                <a:latin typeface="+mn-lt"/>
                <a:ea typeface="+mn-ea"/>
                <a:cs typeface="+mn-cs"/>
              </a:rPr>
              <a:t>The planning processes are used to develop planning detail. This detail should be sufficient to establish baselines against which project implementation can be managed and project performance can be measured and controlled.</a:t>
            </a:r>
          </a:p>
          <a:p>
            <a:endParaRPr lang="en-US" dirty="0" smtClean="0"/>
          </a:p>
          <a:p>
            <a:pPr marL="0" marR="0" lvl="3"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Implementing process group</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implementing processes are used to perform the project management activities and to support the provision of the project’s deliverables in accordance with the project plans.</a:t>
            </a:r>
          </a:p>
          <a:p>
            <a:endParaRPr lang="en-US" dirty="0" smtClean="0"/>
          </a:p>
          <a:p>
            <a:pPr marL="0" marR="0" lvl="3"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Controlling process group</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controlling processes are used to monitor, measure and control project performance against the project plan. Consequently, preventive and corrective actions may be taken and change requests made, when necessary, in order to achieve project objectives.</a:t>
            </a:r>
          </a:p>
          <a:p>
            <a:endParaRPr lang="en-US" dirty="0" smtClean="0"/>
          </a:p>
          <a:p>
            <a:pPr marL="0" marR="0" lvl="3"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Closing process group</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closing processes are used to formally establish that the project phase or project is finished, and to provide lessons learned to be considered and implemented as necessary.</a:t>
            </a:r>
          </a:p>
          <a:p>
            <a:endParaRPr lang="en-US" dirty="0" smtClean="0"/>
          </a:p>
          <a:p>
            <a:pPr marL="0" marR="0" lvl="3"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Project management process group interrelationships and interactions</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248</a:t>
            </a:fld>
            <a:endParaRPr lang="en-US" dirty="0"/>
          </a:p>
        </p:txBody>
      </p:sp>
    </p:spTree>
    <p:extLst>
      <p:ext uri="{BB962C8B-B14F-4D97-AF65-F5344CB8AC3E}">
        <p14:creationId xmlns:p14="http://schemas.microsoft.com/office/powerpoint/2010/main" val="1183313962"/>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25" y="698500"/>
            <a:ext cx="5713413" cy="4284663"/>
          </a:xfrm>
        </p:spPr>
      </p:sp>
      <p:sp>
        <p:nvSpPr>
          <p:cNvPr id="3" name="Notes Placeholder 2"/>
          <p:cNvSpPr>
            <a:spLocks noGrp="1"/>
          </p:cNvSpPr>
          <p:nvPr>
            <p:ph type="body" idx="1"/>
          </p:nvPr>
        </p:nvSpPr>
        <p:spPr/>
        <p:txBody>
          <a:bodyPr/>
          <a:lstStyle/>
          <a:p>
            <a:r>
              <a:rPr lang="en-US" sz="1000" b="1" dirty="0"/>
              <a:t>We are now going to do a walkthrough of the PRiSM Methodology from a Workflow Perspective before diving in a little deeper.</a:t>
            </a:r>
          </a:p>
          <a:p>
            <a:endParaRPr lang="en-US" sz="1000" b="1" dirty="0"/>
          </a:p>
          <a:p>
            <a:r>
              <a:rPr lang="en-US" sz="1000" b="1" dirty="0"/>
              <a:t>PRiSM Short for (Projects integrating Sustainable Methods)</a:t>
            </a:r>
          </a:p>
          <a:p>
            <a:endParaRPr lang="en-US" sz="1000" dirty="0"/>
          </a:p>
          <a:p>
            <a:r>
              <a:rPr lang="en-US" sz="1000" dirty="0"/>
              <a:t>PRiSM™ (</a:t>
            </a:r>
            <a:r>
              <a:rPr lang="en-US" sz="1000" u="sng" dirty="0"/>
              <a:t>Pr</a:t>
            </a:r>
            <a:r>
              <a:rPr lang="en-US" sz="1000" dirty="0"/>
              <a:t>ojects </a:t>
            </a:r>
            <a:r>
              <a:rPr lang="en-US" sz="1000" u="sng" dirty="0"/>
              <a:t>i</a:t>
            </a:r>
            <a:r>
              <a:rPr lang="en-US" sz="1000" dirty="0"/>
              <a:t>ntegrating </a:t>
            </a:r>
            <a:r>
              <a:rPr lang="en-US" sz="1000" u="sng" dirty="0"/>
              <a:t>S</a:t>
            </a:r>
            <a:r>
              <a:rPr lang="en-US" sz="1000" dirty="0"/>
              <a:t>ustainable </a:t>
            </a:r>
            <a:r>
              <a:rPr lang="en-US" sz="1000" u="sng" dirty="0"/>
              <a:t>M</a:t>
            </a:r>
            <a:r>
              <a:rPr lang="en-US" sz="1000" dirty="0"/>
              <a:t>ethods) is the sustainability based project delivery method which incorporates tangible tools and methods to manage the balance between finite resources, social responsibility, and delivering “green” project outcomes.  It was developed for organizations to integrate project processes with sustainability initiatives to achieve business objectives while decreasing negative environmental impact.</a:t>
            </a:r>
          </a:p>
          <a:p>
            <a:r>
              <a:rPr lang="en-US" sz="1000" dirty="0"/>
              <a:t> </a:t>
            </a:r>
          </a:p>
          <a:p>
            <a:r>
              <a:rPr lang="en-US" sz="1000" dirty="0"/>
              <a:t>PRiSM is a structured project management methodology that highlights areas of sustainability and integrates them into the traditional core project phases which, when understood and effectively addressed, can reduce negative environmental impacts in all types of projects while maximizing opportunities to manage sustainability and finite resources.   PRiSM is cut from the same cloth as the globally accepted standards for professional project management.  These standards are the “books of knowledge” as they are known to project managers.  PRiSM incorporates a framework of activities derived from ISO 21500, 14001, 26000, 50001 and 9001, focuses on specific areas and incorporates best practices to practically answer the question:   </a:t>
            </a:r>
            <a:r>
              <a:rPr lang="en-US" sz="1000" b="1" dirty="0"/>
              <a:t>"How do I apply sustainability in to my projects?”</a:t>
            </a:r>
            <a:endParaRPr lang="en-US" sz="1000" dirty="0"/>
          </a:p>
        </p:txBody>
      </p:sp>
    </p:spTree>
    <p:extLst>
      <p:ext uri="{BB962C8B-B14F-4D97-AF65-F5344CB8AC3E}">
        <p14:creationId xmlns:p14="http://schemas.microsoft.com/office/powerpoint/2010/main" val="516269391"/>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initiation phase is one where the ideas are formulated and the business reviews whether this is a feasible project or element of a project to be included within the portfolio of projects that it is currently running.  What you see here is an example of steps-to-take in an initiation phase for sustainability integration. I will go over them in detail.</a:t>
            </a:r>
          </a:p>
          <a:p>
            <a:endParaRPr lang="en-US" dirty="0" smtClean="0"/>
          </a:p>
          <a:p>
            <a:r>
              <a:rPr lang="en-US" dirty="0" smtClean="0"/>
              <a:t>The key deliverable within this phase is the Project Charter. the value of the sustainability elements are housed here.  We</a:t>
            </a:r>
            <a:r>
              <a:rPr lang="en-US" baseline="0" dirty="0" smtClean="0"/>
              <a:t> are going to mainly focus on this phase today but will touch on all four.</a:t>
            </a:r>
            <a:endParaRPr lang="en-US" dirty="0" smtClean="0"/>
          </a:p>
        </p:txBody>
      </p:sp>
      <p:sp>
        <p:nvSpPr>
          <p:cNvPr id="4" name="Slide Number Placeholder 3"/>
          <p:cNvSpPr>
            <a:spLocks noGrp="1"/>
          </p:cNvSpPr>
          <p:nvPr>
            <p:ph type="sldNum" sz="quarter" idx="10"/>
          </p:nvPr>
        </p:nvSpPr>
        <p:spPr/>
        <p:txBody>
          <a:bodyPr/>
          <a:lstStyle/>
          <a:p>
            <a:fld id="{2AC3EBD7-D354-4C97-8BB4-9A9E39C1C5CE}" type="slidenum">
              <a:rPr lang="en-US" smtClean="0"/>
              <a:pPr/>
              <a:t>251</a:t>
            </a:fld>
            <a:endParaRPr lang="en-US" dirty="0"/>
          </a:p>
        </p:txBody>
      </p:sp>
    </p:spTree>
    <p:extLst>
      <p:ext uri="{BB962C8B-B14F-4D97-AF65-F5344CB8AC3E}">
        <p14:creationId xmlns:p14="http://schemas.microsoft.com/office/powerpoint/2010/main" val="1129551890"/>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initiation phase is one where the ideas are formulated and the business reviews whether this is a feasible project or element of a project to be included within the portfolio of projects that it is currently running.  What you see here is an example of steps-to-take in an initiation phase for sustainability integration. I will go over them in detail.</a:t>
            </a:r>
          </a:p>
          <a:p>
            <a:endParaRPr lang="en-US" dirty="0" smtClean="0"/>
          </a:p>
          <a:p>
            <a:r>
              <a:rPr lang="en-US" dirty="0" smtClean="0"/>
              <a:t>The key deliverable within this phase is the Project Charter. the value of the sustainability elements are housed here.  We</a:t>
            </a:r>
            <a:r>
              <a:rPr lang="en-US" baseline="0" dirty="0" smtClean="0"/>
              <a:t> are going to mainly focus on this phase today but will touch on all four.</a:t>
            </a:r>
            <a:endParaRPr lang="en-US" dirty="0" smtClean="0"/>
          </a:p>
        </p:txBody>
      </p:sp>
      <p:sp>
        <p:nvSpPr>
          <p:cNvPr id="4" name="Slide Number Placeholder 3"/>
          <p:cNvSpPr>
            <a:spLocks noGrp="1"/>
          </p:cNvSpPr>
          <p:nvPr>
            <p:ph type="sldNum" sz="quarter" idx="10"/>
          </p:nvPr>
        </p:nvSpPr>
        <p:spPr/>
        <p:txBody>
          <a:bodyPr/>
          <a:lstStyle/>
          <a:p>
            <a:fld id="{2AC3EBD7-D354-4C97-8BB4-9A9E39C1C5CE}" type="slidenum">
              <a:rPr lang="en-US" smtClean="0"/>
              <a:pPr/>
              <a:t>252</a:t>
            </a:fld>
            <a:endParaRPr lang="en-US" dirty="0"/>
          </a:p>
        </p:txBody>
      </p:sp>
    </p:spTree>
    <p:extLst>
      <p:ext uri="{BB962C8B-B14F-4D97-AF65-F5344CB8AC3E}">
        <p14:creationId xmlns:p14="http://schemas.microsoft.com/office/powerpoint/2010/main" val="437083831"/>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initiation phase is one where the ideas are formulated and the business reviews whether this is a feasible project or element of a project to be included within the portfolio of projects that it is currently running.  What you see here is an example of steps-to-take in an initiation phase for sustainability integration. I will go over them in detail.</a:t>
            </a:r>
          </a:p>
          <a:p>
            <a:endParaRPr lang="en-US" dirty="0" smtClean="0"/>
          </a:p>
        </p:txBody>
      </p:sp>
      <p:sp>
        <p:nvSpPr>
          <p:cNvPr id="4" name="Slide Number Placeholder 3"/>
          <p:cNvSpPr>
            <a:spLocks noGrp="1"/>
          </p:cNvSpPr>
          <p:nvPr>
            <p:ph type="sldNum" sz="quarter" idx="10"/>
          </p:nvPr>
        </p:nvSpPr>
        <p:spPr/>
        <p:txBody>
          <a:bodyPr/>
          <a:lstStyle/>
          <a:p>
            <a:fld id="{2AC3EBD7-D354-4C97-8BB4-9A9E39C1C5CE}" type="slidenum">
              <a:rPr lang="en-US" smtClean="0"/>
              <a:pPr/>
              <a:t>253</a:t>
            </a:fld>
            <a:endParaRPr lang="en-US" dirty="0"/>
          </a:p>
        </p:txBody>
      </p:sp>
    </p:spTree>
    <p:extLst>
      <p:ext uri="{BB962C8B-B14F-4D97-AF65-F5344CB8AC3E}">
        <p14:creationId xmlns:p14="http://schemas.microsoft.com/office/powerpoint/2010/main" val="779282039"/>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initiation phase is one where the ideas are formulated and the business reviews whether this is a feasible project or element of a project to be included within the portfolio of projects that it is currently running.  What you see here is an example of steps-to-take in an initiation phase for sustainability integration. I will go over them in detail.</a:t>
            </a:r>
          </a:p>
          <a:p>
            <a:endParaRPr lang="en-US" dirty="0" smtClean="0"/>
          </a:p>
          <a:p>
            <a:r>
              <a:rPr lang="en-US" dirty="0" smtClean="0"/>
              <a:t>The key deliverable within this phase is the Project Charter. the value of the sustainability elements are housed here.  We</a:t>
            </a:r>
            <a:r>
              <a:rPr lang="en-US" baseline="0" dirty="0" smtClean="0"/>
              <a:t> are going to mainly focus on this phase today but will touch on all four.</a:t>
            </a:r>
            <a:endParaRPr lang="en-US" dirty="0" smtClean="0"/>
          </a:p>
        </p:txBody>
      </p:sp>
      <p:sp>
        <p:nvSpPr>
          <p:cNvPr id="4" name="Slide Number Placeholder 3"/>
          <p:cNvSpPr>
            <a:spLocks noGrp="1"/>
          </p:cNvSpPr>
          <p:nvPr>
            <p:ph type="sldNum" sz="quarter" idx="10"/>
          </p:nvPr>
        </p:nvSpPr>
        <p:spPr/>
        <p:txBody>
          <a:bodyPr/>
          <a:lstStyle/>
          <a:p>
            <a:fld id="{2AC3EBD7-D354-4C97-8BB4-9A9E39C1C5CE}" type="slidenum">
              <a:rPr lang="en-US" smtClean="0"/>
              <a:pPr/>
              <a:t>254</a:t>
            </a:fld>
            <a:endParaRPr lang="en-US" dirty="0"/>
          </a:p>
        </p:txBody>
      </p:sp>
    </p:spTree>
    <p:extLst>
      <p:ext uri="{BB962C8B-B14F-4D97-AF65-F5344CB8AC3E}">
        <p14:creationId xmlns:p14="http://schemas.microsoft.com/office/powerpoint/2010/main" val="1610090066"/>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Once there is a decision to go ahead with the project, it needs to be planned in detail. Funding needs to be obtained and controls should be defined to ensure that the project proceeds in accordance with the wishes of those people paying for the project and those who will make use of what the project delivers. The detailed planning, establishment of the project management strategies and controls, development of a robust Business Case, and a means of reviewing benefits are covered by the Initiating a Project process.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initiation stage culminates in the production of a finalized business case, which is reviewed by the Project Board to decide whether to authorize the project. As the contents of the project plan are likely to change throughout the project (under change control), the business case is</a:t>
            </a:r>
            <a:r>
              <a:rPr lang="en-US" baseline="0" dirty="0" smtClean="0"/>
              <a:t> preserved </a:t>
            </a:r>
            <a:r>
              <a:rPr lang="en-US" dirty="0" smtClean="0"/>
              <a:t>as input for later performance reviews.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255</a:t>
            </a:fld>
            <a:endParaRPr lang="en-US" dirty="0"/>
          </a:p>
        </p:txBody>
      </p:sp>
    </p:spTree>
    <p:extLst>
      <p:ext uri="{BB962C8B-B14F-4D97-AF65-F5344CB8AC3E}">
        <p14:creationId xmlns:p14="http://schemas.microsoft.com/office/powerpoint/2010/main" val="2132289239"/>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a:t>
            </a:r>
            <a:r>
              <a:rPr lang="en-US" baseline="0" dirty="0" smtClean="0"/>
              <a:t> an understanding of the interaction with, dependency on, and impact to organizational management systems, of the organization, the project manager must review the project’s objectives and reconcile with existing management systems. The internal and external forces that impinge on the organization of the project must be reconciled to mutual benefit.  The project manager must be </a:t>
            </a:r>
            <a:r>
              <a:rPr lang="en-US" baseline="0" dirty="0" err="1" smtClean="0"/>
              <a:t>cognizent</a:t>
            </a:r>
            <a:r>
              <a:rPr lang="en-US" baseline="0" dirty="0" smtClean="0"/>
              <a:t> existing management systems or have resources on the project planning team that can provide a statement of reconciliation to outline potential risks.</a:t>
            </a:r>
          </a:p>
          <a:p>
            <a:endParaRPr lang="en-US" baseline="0" dirty="0" smtClean="0"/>
          </a:p>
          <a:p>
            <a:r>
              <a:rPr lang="en-US" baseline="0" dirty="0" smtClean="0"/>
              <a:t>It is tat this point the organization can update the business case.</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257</a:t>
            </a:fld>
            <a:endParaRPr lang="en-US" dirty="0"/>
          </a:p>
        </p:txBody>
      </p:sp>
    </p:spTree>
    <p:extLst>
      <p:ext uri="{BB962C8B-B14F-4D97-AF65-F5344CB8AC3E}">
        <p14:creationId xmlns:p14="http://schemas.microsoft.com/office/powerpoint/2010/main" val="961207688"/>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258</a:t>
            </a:fld>
            <a:endParaRPr lang="en-US" dirty="0"/>
          </a:p>
        </p:txBody>
      </p:sp>
    </p:spTree>
    <p:extLst>
      <p:ext uri="{BB962C8B-B14F-4D97-AF65-F5344CB8AC3E}">
        <p14:creationId xmlns:p14="http://schemas.microsoft.com/office/powerpoint/2010/main" val="4847442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just covered a lot.</a:t>
            </a:r>
            <a:r>
              <a:rPr lang="en-US" baseline="0" dirty="0" smtClean="0"/>
              <a:t>  Time for a quick break.</a:t>
            </a:r>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21</a:t>
            </a:fld>
            <a:endParaRPr lang="en-US"/>
          </a:p>
        </p:txBody>
      </p:sp>
    </p:spTree>
    <p:extLst>
      <p:ext uri="{BB962C8B-B14F-4D97-AF65-F5344CB8AC3E}">
        <p14:creationId xmlns:p14="http://schemas.microsoft.com/office/powerpoint/2010/main" val="1765428292"/>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Sustainability in Project Management in short addresses the impact of a project on the environment.  There have been several theories identified over the past several years but none that can be adopted as repeatable processes that provide governance and  deliver consistent results.  </a:t>
            </a:r>
            <a:endParaRPr lang="en-US" dirty="0"/>
          </a:p>
          <a:p>
            <a:r>
              <a:rPr lang="en-GB" dirty="0"/>
              <a:t> </a:t>
            </a:r>
            <a:endParaRPr lang="en-US" dirty="0"/>
          </a:p>
          <a:p>
            <a:r>
              <a:rPr lang="en-US" sz="1300" dirty="0"/>
              <a:t>The SMP uses a change management process to map sustainability objectives derived from the P5 impact analysis into a column table that outlines the P5 category (People, Planet, or Profit,) sub category, and element as well as the reason for the inclusion, the initial score, any legal or regulatory conflicts and a proposed action. </a:t>
            </a:r>
          </a:p>
        </p:txBody>
      </p:sp>
      <p:sp>
        <p:nvSpPr>
          <p:cNvPr id="4" name="Slide Number Placeholder 3"/>
          <p:cNvSpPr>
            <a:spLocks noGrp="1"/>
          </p:cNvSpPr>
          <p:nvPr>
            <p:ph type="sldNum" sz="quarter" idx="10"/>
          </p:nvPr>
        </p:nvSpPr>
        <p:spPr/>
        <p:txBody>
          <a:bodyPr/>
          <a:lstStyle/>
          <a:p>
            <a:fld id="{2AC3EBD7-D354-4C97-8BB4-9A9E39C1C5CE}" type="slidenum">
              <a:rPr lang="en-US" smtClean="0"/>
              <a:pPr/>
              <a:t>259</a:t>
            </a:fld>
            <a:endParaRPr lang="en-US" dirty="0"/>
          </a:p>
        </p:txBody>
      </p:sp>
    </p:spTree>
    <p:extLst>
      <p:ext uri="{BB962C8B-B14F-4D97-AF65-F5344CB8AC3E}">
        <p14:creationId xmlns:p14="http://schemas.microsoft.com/office/powerpoint/2010/main" val="1947840000"/>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a:t>
            </a:r>
            <a:r>
              <a:rPr lang="en-US" baseline="0" dirty="0" smtClean="0"/>
              <a:t> an SMP is used in a project, it will impact future business cases, contracts, SOWs, charters (if you use them), etc.  Essentially, Sustainability will become business as usual…</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266</a:t>
            </a:fld>
            <a:endParaRPr lang="en-US" dirty="0"/>
          </a:p>
        </p:txBody>
      </p:sp>
    </p:spTree>
    <p:extLst>
      <p:ext uri="{BB962C8B-B14F-4D97-AF65-F5344CB8AC3E}">
        <p14:creationId xmlns:p14="http://schemas.microsoft.com/office/powerpoint/2010/main" val="225027050"/>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267</a:t>
            </a:fld>
            <a:endParaRPr lang="en-US" dirty="0"/>
          </a:p>
        </p:txBody>
      </p:sp>
    </p:spTree>
    <p:extLst>
      <p:ext uri="{BB962C8B-B14F-4D97-AF65-F5344CB8AC3E}">
        <p14:creationId xmlns:p14="http://schemas.microsoft.com/office/powerpoint/2010/main" val="922090130"/>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Once there is a decision to go ahead with the project, it needs to be planned in detail. Funding needs to be obtained and controls should be defined to ensure that the project proceeds in accordance with the wishes of those people paying for the project and those who will make use of what the project delivers. The detailed planning, establishment of the project management strategies and controls, development of a robust Business Case, and a means of reviewing benefits are covered by the Initiating a Project process.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initiation stage culminates in the production of a finalized business case, which is reviewed by the Project Board to decide whether to authorize the project. As the contents of the project plan are likely to change throughout the project (under change control), the business case is</a:t>
            </a:r>
            <a:r>
              <a:rPr lang="en-US" baseline="0" dirty="0" smtClean="0"/>
              <a:t> preserved </a:t>
            </a:r>
            <a:r>
              <a:rPr lang="en-US" dirty="0" smtClean="0"/>
              <a:t>as input for later performance reviews.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review focuses on the business justification of the project prior to the key decision to approve project initiation. It aligns with the Directing a Project activity of authorizing initiation</a:t>
            </a:r>
          </a:p>
        </p:txBody>
      </p:sp>
      <p:sp>
        <p:nvSpPr>
          <p:cNvPr id="4" name="Slide Number Placeholder 3"/>
          <p:cNvSpPr>
            <a:spLocks noGrp="1"/>
          </p:cNvSpPr>
          <p:nvPr>
            <p:ph type="sldNum" sz="quarter" idx="10"/>
          </p:nvPr>
        </p:nvSpPr>
        <p:spPr/>
        <p:txBody>
          <a:bodyPr/>
          <a:lstStyle/>
          <a:p>
            <a:fld id="{2AC3EBD7-D354-4C97-8BB4-9A9E39C1C5CE}" type="slidenum">
              <a:rPr lang="en-US" smtClean="0"/>
              <a:pPr/>
              <a:t>268</a:t>
            </a:fld>
            <a:endParaRPr lang="en-US" dirty="0"/>
          </a:p>
        </p:txBody>
      </p:sp>
    </p:spTree>
    <p:extLst>
      <p:ext uri="{BB962C8B-B14F-4D97-AF65-F5344CB8AC3E}">
        <p14:creationId xmlns:p14="http://schemas.microsoft.com/office/powerpoint/2010/main" val="362591058"/>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planning processes are used to develop planning detail. This detail should be sufficient to establish baselines against which project implementation can be managed and project performance can be measured and controlled.</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269</a:t>
            </a:fld>
            <a:endParaRPr lang="en-US" dirty="0"/>
          </a:p>
        </p:txBody>
      </p:sp>
    </p:spTree>
    <p:extLst>
      <p:ext uri="{BB962C8B-B14F-4D97-AF65-F5344CB8AC3E}">
        <p14:creationId xmlns:p14="http://schemas.microsoft.com/office/powerpoint/2010/main" val="1653155467"/>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planning processes are used to develop planning detail. This detail should be sufficient to establish baselines against which project implementation can be managed and project performance can be measured and controlled.</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270</a:t>
            </a:fld>
            <a:endParaRPr lang="en-US" dirty="0"/>
          </a:p>
        </p:txBody>
      </p:sp>
    </p:spTree>
    <p:extLst>
      <p:ext uri="{BB962C8B-B14F-4D97-AF65-F5344CB8AC3E}">
        <p14:creationId xmlns:p14="http://schemas.microsoft.com/office/powerpoint/2010/main" val="1258346072"/>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planning processes are used to develop planning detail. This detail should be sufficient to establish baselines against which project implementation can be managed and project performance can be measured and controlled.</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271</a:t>
            </a:fld>
            <a:endParaRPr lang="en-US" dirty="0"/>
          </a:p>
        </p:txBody>
      </p:sp>
    </p:spTree>
    <p:extLst>
      <p:ext uri="{BB962C8B-B14F-4D97-AF65-F5344CB8AC3E}">
        <p14:creationId xmlns:p14="http://schemas.microsoft.com/office/powerpoint/2010/main" val="63396755"/>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planning processes are used to develop planning detail. This detail should be sufficient to establish baselines against which project implementation can be managed and project performance can be measured and controlled.</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272</a:t>
            </a:fld>
            <a:endParaRPr lang="en-US" dirty="0"/>
          </a:p>
        </p:txBody>
      </p:sp>
    </p:spTree>
    <p:extLst>
      <p:ext uri="{BB962C8B-B14F-4D97-AF65-F5344CB8AC3E}">
        <p14:creationId xmlns:p14="http://schemas.microsoft.com/office/powerpoint/2010/main" val="1993195999"/>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planning processes are used to develop planning detail. This detail should be sufficient to establish baselines against which project implementation can be managed and project performance can be measured and controlled.</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273</a:t>
            </a:fld>
            <a:endParaRPr lang="en-US" dirty="0"/>
          </a:p>
        </p:txBody>
      </p:sp>
    </p:spTree>
    <p:extLst>
      <p:ext uri="{BB962C8B-B14F-4D97-AF65-F5344CB8AC3E}">
        <p14:creationId xmlns:p14="http://schemas.microsoft.com/office/powerpoint/2010/main" val="95066080"/>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planning processes are used to develop planning detail. This detail should be sufficient to establish baselines against which project implementation can be managed and project performance can be measured and controlled.</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274</a:t>
            </a:fld>
            <a:endParaRPr lang="en-US" dirty="0"/>
          </a:p>
        </p:txBody>
      </p:sp>
    </p:spTree>
    <p:extLst>
      <p:ext uri="{BB962C8B-B14F-4D97-AF65-F5344CB8AC3E}">
        <p14:creationId xmlns:p14="http://schemas.microsoft.com/office/powerpoint/2010/main" val="19126376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n-US" sz="1200" i="1" kern="1200" baseline="0" dirty="0" smtClean="0">
                <a:solidFill>
                  <a:schemeClr val="tx1"/>
                </a:solidFill>
                <a:latin typeface="+mn-lt"/>
                <a:ea typeface="+mn-ea"/>
                <a:cs typeface="+mn-cs"/>
              </a:rPr>
              <a:t>GEO-5 is designed to be the most comprehensive, impartial and </a:t>
            </a:r>
            <a:r>
              <a:rPr lang="en-US" sz="1200" kern="1200" baseline="0" dirty="0" smtClean="0">
                <a:solidFill>
                  <a:schemeClr val="tx1"/>
                </a:solidFill>
                <a:latin typeface="+mn-lt"/>
                <a:ea typeface="+mn-ea"/>
                <a:cs typeface="+mn-cs"/>
              </a:rPr>
              <a:t>in-depth assessment of its kind. It reflects the collective body of recent scientific knowledge, drawing on the work of leading experts, partner institutions and the vast body of research undertaken within and beyond the United Nations system.</a:t>
            </a:r>
          </a:p>
          <a:p>
            <a:r>
              <a:rPr lang="en-US" sz="1200" kern="1200" baseline="0" dirty="0" smtClean="0">
                <a:solidFill>
                  <a:schemeClr val="tx1"/>
                </a:solidFill>
                <a:latin typeface="+mn-lt"/>
                <a:ea typeface="+mn-ea"/>
                <a:cs typeface="+mn-cs"/>
              </a:rPr>
              <a:t>The launch of </a:t>
            </a:r>
            <a:r>
              <a:rPr lang="en-US" sz="1200" i="1" kern="1200" baseline="0" dirty="0" smtClean="0">
                <a:solidFill>
                  <a:schemeClr val="tx1"/>
                </a:solidFill>
                <a:latin typeface="+mn-lt"/>
                <a:ea typeface="+mn-ea"/>
                <a:cs typeface="+mn-cs"/>
              </a:rPr>
              <a:t>GEO-5 coincides with the final stages of preparation  </a:t>
            </a:r>
            <a:r>
              <a:rPr lang="en-US" sz="1200" kern="1200" baseline="0" dirty="0" smtClean="0">
                <a:solidFill>
                  <a:schemeClr val="tx1"/>
                </a:solidFill>
                <a:latin typeface="+mn-lt"/>
                <a:ea typeface="+mn-ea"/>
                <a:cs typeface="+mn-cs"/>
              </a:rPr>
              <a:t>for the UN Conference on Sustainable Development (Rio+20), taking place two decades after the Rio Earth Summit that set the agenda for contemporary thinking about sustainable development. The report underlines the reasons why world leaders need to show decisive leadership in Rio and beyond. It highlights the state, trends and trajectories of the planet and its people, and showcases more than 100 initiatives, projects and policies from across the globe that are </a:t>
            </a:r>
            <a:r>
              <a:rPr lang="es-ES" sz="1200" kern="1200" baseline="0" dirty="0" err="1" smtClean="0">
                <a:solidFill>
                  <a:schemeClr val="tx1"/>
                </a:solidFill>
                <a:latin typeface="+mn-lt"/>
                <a:ea typeface="+mn-ea"/>
                <a:cs typeface="+mn-cs"/>
              </a:rPr>
              <a:t>pioneering</a:t>
            </a:r>
            <a:r>
              <a:rPr lang="es-ES" sz="1200" kern="1200" baseline="0" dirty="0" smtClean="0">
                <a:solidFill>
                  <a:schemeClr val="tx1"/>
                </a:solidFill>
                <a:latin typeface="+mn-lt"/>
                <a:ea typeface="+mn-ea"/>
                <a:cs typeface="+mn-cs"/>
              </a:rPr>
              <a:t> positive </a:t>
            </a:r>
            <a:r>
              <a:rPr lang="es-ES" sz="1200" kern="1200" baseline="0" dirty="0" err="1" smtClean="0">
                <a:solidFill>
                  <a:schemeClr val="tx1"/>
                </a:solidFill>
                <a:latin typeface="+mn-lt"/>
                <a:ea typeface="+mn-ea"/>
                <a:cs typeface="+mn-cs"/>
              </a:rPr>
              <a:t>environmental</a:t>
            </a:r>
            <a:r>
              <a:rPr lang="es-ES" sz="1200" kern="1200" baseline="0" dirty="0" smtClean="0">
                <a:solidFill>
                  <a:schemeClr val="tx1"/>
                </a:solidFill>
                <a:latin typeface="+mn-lt"/>
                <a:ea typeface="+mn-ea"/>
                <a:cs typeface="+mn-cs"/>
              </a:rPr>
              <a:t> </a:t>
            </a:r>
            <a:r>
              <a:rPr lang="es-ES" sz="1200" kern="1200" baseline="0" dirty="0" err="1" smtClean="0">
                <a:solidFill>
                  <a:schemeClr val="tx1"/>
                </a:solidFill>
                <a:latin typeface="+mn-lt"/>
                <a:ea typeface="+mn-ea"/>
                <a:cs typeface="+mn-cs"/>
              </a:rPr>
              <a:t>change</a:t>
            </a:r>
            <a:r>
              <a:rPr lang="es-ES" sz="1200" kern="1200" baseline="0" dirty="0" smtClean="0">
                <a:solidFill>
                  <a:schemeClr val="tx1"/>
                </a:solidFill>
                <a:latin typeface="+mn-lt"/>
                <a:ea typeface="+mn-ea"/>
                <a:cs typeface="+mn-cs"/>
              </a:rPr>
              <a:t>. (</a:t>
            </a:r>
            <a:r>
              <a:rPr lang="es-ES" sz="1200" b="1" kern="1200" baseline="0" dirty="0" smtClean="0">
                <a:solidFill>
                  <a:schemeClr val="tx1"/>
                </a:solidFill>
                <a:latin typeface="+mn-lt"/>
                <a:ea typeface="+mn-ea"/>
                <a:cs typeface="+mn-cs"/>
              </a:rPr>
              <a:t>BAN </a:t>
            </a:r>
            <a:r>
              <a:rPr lang="es-ES" sz="1200" b="1" kern="1200" baseline="0" dirty="0" err="1" smtClean="0">
                <a:solidFill>
                  <a:schemeClr val="tx1"/>
                </a:solidFill>
                <a:latin typeface="+mn-lt"/>
                <a:ea typeface="+mn-ea"/>
                <a:cs typeface="+mn-cs"/>
              </a:rPr>
              <a:t>Ki-moon</a:t>
            </a:r>
            <a:r>
              <a:rPr lang="es-ES" sz="1200" b="1" kern="1200" baseline="0" dirty="0" smtClean="0">
                <a:solidFill>
                  <a:schemeClr val="tx1"/>
                </a:solidFill>
                <a:latin typeface="+mn-lt"/>
                <a:ea typeface="+mn-ea"/>
                <a:cs typeface="+mn-cs"/>
              </a:rPr>
              <a:t>, </a:t>
            </a:r>
            <a:r>
              <a:rPr lang="es-ES" sz="1200" b="1" kern="1200" baseline="0" dirty="0" err="1" smtClean="0">
                <a:solidFill>
                  <a:schemeClr val="tx1"/>
                </a:solidFill>
                <a:latin typeface="+mn-lt"/>
                <a:ea typeface="+mn-ea"/>
                <a:cs typeface="+mn-cs"/>
              </a:rPr>
              <a:t>may</a:t>
            </a:r>
            <a:r>
              <a:rPr lang="es-ES" sz="1200" b="1" kern="1200" baseline="0" dirty="0" smtClean="0">
                <a:solidFill>
                  <a:schemeClr val="tx1"/>
                </a:solidFill>
                <a:latin typeface="+mn-lt"/>
                <a:ea typeface="+mn-ea"/>
                <a:cs typeface="+mn-cs"/>
              </a:rPr>
              <a:t> 2012)</a:t>
            </a:r>
            <a:endParaRPr lang="es-ES" sz="1200" kern="1200" baseline="0" dirty="0" smtClean="0">
              <a:solidFill>
                <a:schemeClr val="tx1"/>
              </a:solidFill>
              <a:latin typeface="+mn-lt"/>
              <a:ea typeface="+mn-ea"/>
              <a:cs typeface="+mn-cs"/>
            </a:endParaRPr>
          </a:p>
          <a:p>
            <a:endParaRPr lang="es-AR" sz="1200"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There is an urgent need to address the underlying drivers of the human pressures on the Earth System. At the same time, it is necessary to adopt approaches that can deal better with the complexities and inherent uncertainties of the Earth System. This must include three elements: basic </a:t>
            </a:r>
            <a:r>
              <a:rPr lang="en-US" sz="1200" kern="1200" baseline="0" dirty="0" smtClean="0">
                <a:solidFill>
                  <a:schemeClr val="tx1"/>
                </a:solidFill>
                <a:latin typeface="+mn-lt"/>
                <a:ea typeface="+mn-ea"/>
                <a:cs typeface="+mn-cs"/>
              </a:rPr>
              <a:t>research to understand interactions and feedbacks; sustained long-term monitoring and observation to underpin basic research; and regular evaluation of progress to allow the adjustment of responses when observations indicate that this is necessary.</a:t>
            </a:r>
            <a:endParaRPr lang="es-ES" dirty="0"/>
          </a:p>
        </p:txBody>
      </p:sp>
      <p:sp>
        <p:nvSpPr>
          <p:cNvPr id="4" name="3 Marcador de número de diapositiva"/>
          <p:cNvSpPr>
            <a:spLocks noGrp="1"/>
          </p:cNvSpPr>
          <p:nvPr>
            <p:ph type="sldNum" sz="quarter" idx="10"/>
          </p:nvPr>
        </p:nvSpPr>
        <p:spPr/>
        <p:txBody>
          <a:bodyPr/>
          <a:lstStyle/>
          <a:p>
            <a:fld id="{2AC3EBD7-D354-4C97-8BB4-9A9E39C1C5CE}" type="slidenum">
              <a:rPr lang="en-US" smtClean="0"/>
              <a:pPr/>
              <a:t>22</a:t>
            </a:fld>
            <a:endParaRPr lang="en-US" dirty="0"/>
          </a:p>
        </p:txBody>
      </p:sp>
    </p:spTree>
    <p:extLst>
      <p:ext uri="{BB962C8B-B14F-4D97-AF65-F5344CB8AC3E}">
        <p14:creationId xmlns:p14="http://schemas.microsoft.com/office/powerpoint/2010/main" val="1406704504"/>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Covered in Project Controls</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276</a:t>
            </a:fld>
            <a:endParaRPr lang="en-US" dirty="0"/>
          </a:p>
        </p:txBody>
      </p:sp>
    </p:spTree>
    <p:extLst>
      <p:ext uri="{BB962C8B-B14F-4D97-AF65-F5344CB8AC3E}">
        <p14:creationId xmlns:p14="http://schemas.microsoft.com/office/powerpoint/2010/main" val="1746342876"/>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Covered in Project Controls</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279</a:t>
            </a:fld>
            <a:endParaRPr lang="en-US" dirty="0"/>
          </a:p>
        </p:txBody>
      </p:sp>
    </p:spTree>
    <p:extLst>
      <p:ext uri="{BB962C8B-B14F-4D97-AF65-F5344CB8AC3E}">
        <p14:creationId xmlns:p14="http://schemas.microsoft.com/office/powerpoint/2010/main" val="989938078"/>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Covered in Project Controls</a:t>
            </a:r>
          </a:p>
        </p:txBody>
      </p:sp>
      <p:sp>
        <p:nvSpPr>
          <p:cNvPr id="4" name="Slide Number Placeholder 3"/>
          <p:cNvSpPr>
            <a:spLocks noGrp="1"/>
          </p:cNvSpPr>
          <p:nvPr>
            <p:ph type="sldNum" sz="quarter" idx="10"/>
          </p:nvPr>
        </p:nvSpPr>
        <p:spPr/>
        <p:txBody>
          <a:bodyPr/>
          <a:lstStyle/>
          <a:p>
            <a:fld id="{2AC3EBD7-D354-4C97-8BB4-9A9E39C1C5CE}" type="slidenum">
              <a:rPr lang="en-US" smtClean="0"/>
              <a:pPr/>
              <a:t>280</a:t>
            </a:fld>
            <a:endParaRPr lang="en-US" dirty="0"/>
          </a:p>
        </p:txBody>
      </p:sp>
    </p:spTree>
    <p:extLst>
      <p:ext uri="{BB962C8B-B14F-4D97-AF65-F5344CB8AC3E}">
        <p14:creationId xmlns:p14="http://schemas.microsoft.com/office/powerpoint/2010/main" val="384006967"/>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Covered in Project Controls</a:t>
            </a:r>
          </a:p>
        </p:txBody>
      </p:sp>
      <p:sp>
        <p:nvSpPr>
          <p:cNvPr id="4" name="Slide Number Placeholder 3"/>
          <p:cNvSpPr>
            <a:spLocks noGrp="1"/>
          </p:cNvSpPr>
          <p:nvPr>
            <p:ph type="sldNum" sz="quarter" idx="10"/>
          </p:nvPr>
        </p:nvSpPr>
        <p:spPr/>
        <p:txBody>
          <a:bodyPr/>
          <a:lstStyle/>
          <a:p>
            <a:fld id="{2AC3EBD7-D354-4C97-8BB4-9A9E39C1C5CE}" type="slidenum">
              <a:rPr lang="en-US" smtClean="0"/>
              <a:pPr/>
              <a:t>281</a:t>
            </a:fld>
            <a:endParaRPr lang="en-US" dirty="0"/>
          </a:p>
        </p:txBody>
      </p:sp>
    </p:spTree>
    <p:extLst>
      <p:ext uri="{BB962C8B-B14F-4D97-AF65-F5344CB8AC3E}">
        <p14:creationId xmlns:p14="http://schemas.microsoft.com/office/powerpoint/2010/main" val="151925514"/>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Essentially, a parametric estimate is determined by identifying the unit cost or duration and the number of units required for the project or activity.</a:t>
            </a:r>
          </a:p>
          <a:p>
            <a:endParaRPr lang="en-US" dirty="0" smtClean="0"/>
          </a:p>
          <a:p>
            <a:r>
              <a:rPr lang="en-US" dirty="0" smtClean="0"/>
              <a:t>Analogous estimating uses a similar past project to estimate the duration or cost of your current project, thus the root of the word: analogy.</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282</a:t>
            </a:fld>
            <a:endParaRPr lang="en-US" dirty="0"/>
          </a:p>
        </p:txBody>
      </p:sp>
    </p:spTree>
    <p:extLst>
      <p:ext uri="{BB962C8B-B14F-4D97-AF65-F5344CB8AC3E}">
        <p14:creationId xmlns:p14="http://schemas.microsoft.com/office/powerpoint/2010/main" val="159071924"/>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Essentially, a parametric estimate is determined by identifying the unit cost or duration and the number of units required for the project or activity.</a:t>
            </a:r>
          </a:p>
          <a:p>
            <a:endParaRPr lang="en-US" dirty="0" smtClean="0"/>
          </a:p>
          <a:p>
            <a:r>
              <a:rPr lang="en-US" dirty="0" smtClean="0"/>
              <a:t>Analogous estimating uses a similar past project to estimate the duration or cost of your current project, thus the root of the word: analogy.</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283</a:t>
            </a:fld>
            <a:endParaRPr lang="en-US" dirty="0"/>
          </a:p>
        </p:txBody>
      </p:sp>
    </p:spTree>
    <p:extLst>
      <p:ext uri="{BB962C8B-B14F-4D97-AF65-F5344CB8AC3E}">
        <p14:creationId xmlns:p14="http://schemas.microsoft.com/office/powerpoint/2010/main" val="82974133"/>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implementation phase is where all</a:t>
            </a:r>
            <a:r>
              <a:rPr lang="en-US" baseline="0" dirty="0" smtClean="0"/>
              <a:t> the work that went into planning is p</a:t>
            </a:r>
            <a:r>
              <a:rPr lang="en-US" dirty="0" smtClean="0"/>
              <a:t>ut into action. The purpose of project implementation is to produce the</a:t>
            </a:r>
            <a:r>
              <a:rPr lang="en-US" baseline="0" dirty="0" smtClean="0"/>
              <a:t> deliverables with a benefits focus</a:t>
            </a:r>
            <a:r>
              <a:rPr lang="en-US" dirty="0" smtClean="0"/>
              <a:t>. </a:t>
            </a:r>
          </a:p>
          <a:p>
            <a:r>
              <a:rPr lang="en-US" dirty="0" smtClean="0"/>
              <a:t>During implementation the project team utilizes all the schedules ,controls</a:t>
            </a:r>
            <a:r>
              <a:rPr lang="en-US" baseline="0" dirty="0" smtClean="0"/>
              <a:t> and measures</a:t>
            </a:r>
            <a:r>
              <a:rPr lang="en-US" dirty="0" smtClean="0"/>
              <a:t> that were prepared during</a:t>
            </a:r>
            <a:r>
              <a:rPr lang="en-US" baseline="0" dirty="0" smtClean="0"/>
              <a:t> the planning </a:t>
            </a:r>
            <a:r>
              <a:rPr lang="en-US" dirty="0" smtClean="0"/>
              <a:t>phase. </a:t>
            </a:r>
          </a:p>
          <a:p>
            <a:endParaRPr lang="en-US" dirty="0" smtClean="0"/>
          </a:p>
          <a:p>
            <a:r>
              <a:rPr lang="en-US" dirty="0" smtClean="0"/>
              <a:t> </a:t>
            </a:r>
          </a:p>
        </p:txBody>
      </p:sp>
      <p:sp>
        <p:nvSpPr>
          <p:cNvPr id="4" name="Slide Number Placeholder 3"/>
          <p:cNvSpPr>
            <a:spLocks noGrp="1"/>
          </p:cNvSpPr>
          <p:nvPr>
            <p:ph type="sldNum" sz="quarter" idx="10"/>
          </p:nvPr>
        </p:nvSpPr>
        <p:spPr/>
        <p:txBody>
          <a:bodyPr/>
          <a:lstStyle/>
          <a:p>
            <a:fld id="{2AC3EBD7-D354-4C97-8BB4-9A9E39C1C5CE}" type="slidenum">
              <a:rPr lang="en-US" smtClean="0"/>
              <a:pPr/>
              <a:t>285</a:t>
            </a:fld>
            <a:endParaRPr lang="en-US" dirty="0"/>
          </a:p>
        </p:txBody>
      </p:sp>
    </p:spTree>
    <p:extLst>
      <p:ext uri="{BB962C8B-B14F-4D97-AF65-F5344CB8AC3E}">
        <p14:creationId xmlns:p14="http://schemas.microsoft.com/office/powerpoint/2010/main" val="1072278397"/>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Walk</a:t>
            </a:r>
            <a:r>
              <a:rPr lang="en-US" baseline="0" dirty="0" smtClean="0"/>
              <a:t> them through the steps.</a:t>
            </a:r>
          </a:p>
          <a:p>
            <a:endParaRPr lang="en-US" dirty="0" smtClean="0"/>
          </a:p>
          <a:p>
            <a:r>
              <a:rPr lang="en-US" dirty="0" smtClean="0"/>
              <a:t>The final phase of the project is the closure phase.  The project manager has many activities to deliver in this phase and must ensure that they have planned the closure in a structured and organized manner to make sure that everything is truly accounted for within the project.</a:t>
            </a:r>
          </a:p>
          <a:p>
            <a:endParaRPr lang="en-US" dirty="0" smtClean="0"/>
          </a:p>
          <a:p>
            <a:r>
              <a:rPr lang="en-US" dirty="0" smtClean="0"/>
              <a:t>Carrying out a review of the project once it has been delivered is essential for learning for future development.  The green matters of the project should be included as part of the project review, however early maturity or highly mature organizations may choose to hold the sustainability element of the review separately from the remainder of the post project review.  This is a personal choice, however the most important thing is that a review is carried out, the lessons are captured and that the organization then use these lessons to develop in the future.</a:t>
            </a:r>
          </a:p>
          <a:p>
            <a:endParaRPr lang="en-US" dirty="0" smtClean="0"/>
          </a:p>
          <a:p>
            <a:r>
              <a:rPr lang="en-US" dirty="0" smtClean="0"/>
              <a:t>Ensuring that the product or service is used in a sustainable</a:t>
            </a:r>
            <a:r>
              <a:rPr lang="en-US" baseline="0" dirty="0" smtClean="0"/>
              <a:t> manner throughout its full life allows the continuance of sustainability into operations and then through to its demise and disposal in a sustainable way.</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286</a:t>
            </a:fld>
            <a:endParaRPr lang="en-US" dirty="0"/>
          </a:p>
        </p:txBody>
      </p:sp>
    </p:spTree>
    <p:extLst>
      <p:ext uri="{BB962C8B-B14F-4D97-AF65-F5344CB8AC3E}">
        <p14:creationId xmlns:p14="http://schemas.microsoft.com/office/powerpoint/2010/main" val="1320874037"/>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Emphasize</a:t>
            </a:r>
            <a:r>
              <a:rPr lang="en-US" baseline="0" dirty="0" smtClean="0"/>
              <a:t> that by using the sustainability management plan you can contribute to your organization’s GRI Report which key stakeholders are using to make business decisions.</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287</a:t>
            </a:fld>
            <a:endParaRPr lang="en-US" dirty="0"/>
          </a:p>
        </p:txBody>
      </p:sp>
    </p:spTree>
    <p:extLst>
      <p:ext uri="{BB962C8B-B14F-4D97-AF65-F5344CB8AC3E}">
        <p14:creationId xmlns:p14="http://schemas.microsoft.com/office/powerpoint/2010/main" val="521225910"/>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856514" name="Rectangle 2"/>
          <p:cNvSpPr>
            <a:spLocks noGrp="1" noRot="1" noChangeAspect="1" noChangeArrowheads="1" noTextEdit="1"/>
          </p:cNvSpPr>
          <p:nvPr>
            <p:ph type="sldImg"/>
          </p:nvPr>
        </p:nvSpPr>
        <p:spPr>
          <a:ln/>
        </p:spPr>
      </p:sp>
      <p:sp>
        <p:nvSpPr>
          <p:cNvPr id="1856515" name="Rectangle 3"/>
          <p:cNvSpPr>
            <a:spLocks noGrp="1" noChangeArrowheads="1"/>
          </p:cNvSpPr>
          <p:nvPr>
            <p:ph type="body" idx="1"/>
          </p:nvPr>
        </p:nvSpPr>
        <p:spPr/>
        <p:txBody>
          <a:bodyPr/>
          <a:lstStyle/>
          <a:p>
            <a:pPr>
              <a:spcAft>
                <a:spcPct val="30000"/>
              </a:spcAft>
            </a:pPr>
            <a:r>
              <a:rPr lang="en-GB" dirty="0"/>
              <a:t>The Handover milestone is a significant point in the project life cycle since it allows the project to enter into an operational environment.  At this point the ownership of all project deliverables is transferred from the project manager to the sponsor and user.   </a:t>
            </a:r>
            <a:endParaRPr lang="en-GB" dirty="0" smtClean="0"/>
          </a:p>
          <a:p>
            <a:pPr>
              <a:spcAft>
                <a:spcPct val="30000"/>
              </a:spcAft>
            </a:pPr>
            <a:endParaRPr lang="en-GB" dirty="0" smtClean="0"/>
          </a:p>
          <a:p>
            <a:pPr>
              <a:spcAft>
                <a:spcPct val="30000"/>
              </a:spcAft>
            </a:pPr>
            <a:r>
              <a:rPr lang="en-GB" dirty="0" smtClean="0"/>
              <a:t>The </a:t>
            </a:r>
            <a:r>
              <a:rPr lang="en-GB" dirty="0"/>
              <a:t>decision will depend on the product achieving the acceptance criteria.</a:t>
            </a:r>
          </a:p>
          <a:p>
            <a:pPr>
              <a:spcAft>
                <a:spcPct val="30000"/>
              </a:spcAft>
            </a:pPr>
            <a:endParaRPr lang="en-GB" dirty="0" smtClean="0"/>
          </a:p>
          <a:p>
            <a:pPr>
              <a:spcAft>
                <a:spcPct val="30000"/>
              </a:spcAft>
            </a:pPr>
            <a:r>
              <a:rPr lang="en-GB" dirty="0" smtClean="0"/>
              <a:t>A </a:t>
            </a:r>
            <a:r>
              <a:rPr lang="en-GB" dirty="0"/>
              <a:t>snagging list is generated during handover to list any minor shortcomings identified during acceptance.  Typically rectification actions will be agreed between the sponsor, project manager and operators as appropriate. </a:t>
            </a:r>
            <a:endParaRPr lang="en-GB" dirty="0" smtClean="0"/>
          </a:p>
          <a:p>
            <a:pPr>
              <a:spcAft>
                <a:spcPct val="30000"/>
              </a:spcAft>
            </a:pPr>
            <a:endParaRPr lang="en-GB" dirty="0" smtClean="0"/>
          </a:p>
          <a:p>
            <a:pPr>
              <a:spcAft>
                <a:spcPct val="30000"/>
              </a:spcAft>
            </a:pPr>
            <a:r>
              <a:rPr lang="en-GB" dirty="0" smtClean="0"/>
              <a:t>It defines handover objectives, identifies the stakeholders involved, and explains how acceptance and handover will be achieved for each deliverable.</a:t>
            </a:r>
          </a:p>
          <a:p>
            <a:pPr>
              <a:spcAft>
                <a:spcPct val="30000"/>
              </a:spcAft>
            </a:pPr>
            <a:r>
              <a:rPr lang="en-GB" dirty="0" smtClean="0"/>
              <a:t>Key stakeholders likely to be involved include:</a:t>
            </a:r>
          </a:p>
          <a:p>
            <a:pPr lvl="1">
              <a:spcBef>
                <a:spcPct val="0"/>
              </a:spcBef>
              <a:spcAft>
                <a:spcPct val="20000"/>
              </a:spcAft>
            </a:pPr>
            <a:endParaRPr lang="en-GB" b="1" dirty="0">
              <a:latin typeface="ZapfCalligr BT" pitchFamily="18" charset="0"/>
            </a:endParaRPr>
          </a:p>
          <a:p>
            <a:pPr lvl="1">
              <a:spcBef>
                <a:spcPct val="0"/>
              </a:spcBef>
              <a:spcAft>
                <a:spcPct val="20000"/>
              </a:spcAft>
            </a:pPr>
            <a:r>
              <a:rPr lang="en-GB" b="1" dirty="0">
                <a:latin typeface="ZapfCalligr BT" pitchFamily="18" charset="0"/>
              </a:rPr>
              <a:t>project manager</a:t>
            </a:r>
            <a:r>
              <a:rPr lang="en-GB" dirty="0">
                <a:latin typeface="ZapfCalligr BT" pitchFamily="18" charset="0"/>
              </a:rPr>
              <a:t> – achievement of acceptance and delivering products</a:t>
            </a:r>
          </a:p>
          <a:p>
            <a:pPr lvl="1">
              <a:spcBef>
                <a:spcPct val="0"/>
              </a:spcBef>
              <a:spcAft>
                <a:spcPct val="20000"/>
              </a:spcAft>
            </a:pPr>
            <a:r>
              <a:rPr lang="en-GB" b="1" dirty="0">
                <a:latin typeface="ZapfCalligr BT" pitchFamily="18" charset="0"/>
              </a:rPr>
              <a:t>project sponsor</a:t>
            </a:r>
            <a:r>
              <a:rPr lang="en-GB" dirty="0">
                <a:latin typeface="ZapfCalligr BT" pitchFamily="18" charset="0"/>
              </a:rPr>
              <a:t> – formal acceptance of product and handover to operators/users</a:t>
            </a:r>
          </a:p>
          <a:p>
            <a:pPr lvl="1">
              <a:spcBef>
                <a:spcPct val="0"/>
              </a:spcBef>
              <a:spcAft>
                <a:spcPct val="20000"/>
              </a:spcAft>
            </a:pPr>
            <a:r>
              <a:rPr lang="en-GB" b="1" dirty="0">
                <a:latin typeface="ZapfCalligr BT" pitchFamily="18" charset="0"/>
              </a:rPr>
              <a:t>project team</a:t>
            </a:r>
            <a:r>
              <a:rPr lang="en-GB" dirty="0">
                <a:latin typeface="ZapfCalligr BT" pitchFamily="18" charset="0"/>
              </a:rPr>
              <a:t> – conducting acceptance testing and handover activities</a:t>
            </a:r>
          </a:p>
          <a:p>
            <a:pPr lvl="1">
              <a:spcBef>
                <a:spcPct val="0"/>
              </a:spcBef>
              <a:spcAft>
                <a:spcPct val="20000"/>
              </a:spcAft>
            </a:pPr>
            <a:r>
              <a:rPr lang="en-GB" b="1" dirty="0">
                <a:latin typeface="ZapfCalligr BT" pitchFamily="18" charset="0"/>
              </a:rPr>
              <a:t>quality assurance</a:t>
            </a:r>
            <a:r>
              <a:rPr lang="en-GB" dirty="0">
                <a:latin typeface="ZapfCalligr BT" pitchFamily="18" charset="0"/>
              </a:rPr>
              <a:t> – monitoring and auditing acceptance and certifying results</a:t>
            </a:r>
          </a:p>
          <a:p>
            <a:pPr lvl="1">
              <a:spcBef>
                <a:spcPct val="0"/>
              </a:spcBef>
              <a:spcAft>
                <a:spcPct val="20000"/>
              </a:spcAft>
            </a:pPr>
            <a:r>
              <a:rPr lang="en-GB" b="1" dirty="0">
                <a:latin typeface="ZapfCalligr BT" pitchFamily="18" charset="0"/>
              </a:rPr>
              <a:t>users</a:t>
            </a:r>
            <a:r>
              <a:rPr lang="en-GB" dirty="0">
                <a:latin typeface="ZapfCalligr BT" pitchFamily="18" charset="0"/>
              </a:rPr>
              <a:t> – (including those people involved in the business as usual activities) witness acceptance testing, taking delivery and starting up product operation</a:t>
            </a:r>
          </a:p>
          <a:p>
            <a:pPr>
              <a:spcAft>
                <a:spcPct val="30000"/>
              </a:spcAft>
            </a:pPr>
            <a:r>
              <a:rPr lang="en-GB" dirty="0" smtClean="0"/>
              <a:t>The handover plan will include tasks to be undertaken by the project implementation team to complete acceptance and delivery of the products, and tasks that need to be carried out by the sponsor and stakeholders (most likely operators and users), to receive, start up and operate the deliverables safely in their final operation mode.  Handover may be an instantaneous, gradual or phased process.</a:t>
            </a:r>
          </a:p>
          <a:p>
            <a:pPr>
              <a:spcAft>
                <a:spcPct val="30000"/>
              </a:spcAft>
            </a:pPr>
            <a:endParaRPr lang="en-GB" dirty="0" smtClean="0"/>
          </a:p>
          <a:p>
            <a:pPr>
              <a:spcAft>
                <a:spcPct val="30000"/>
              </a:spcAft>
            </a:pPr>
            <a:r>
              <a:rPr lang="en-GB" dirty="0" smtClean="0"/>
              <a:t>The handover stage also includes the transfer of any live risks, actions or issues associated with the product.  This allows the customer or the Project Sponsor to have a defined and precise view of potential problems that may exist</a:t>
            </a:r>
            <a:r>
              <a:rPr lang="en-GB" baseline="0" dirty="0" smtClean="0"/>
              <a:t> with the product throughout its whole life cycle.</a:t>
            </a:r>
            <a:endParaRPr lang="en-GB" dirty="0" smtClean="0"/>
          </a:p>
          <a:p>
            <a:pPr>
              <a:spcAft>
                <a:spcPct val="30000"/>
              </a:spcAft>
            </a:pPr>
            <a:endParaRPr lang="en-GB" dirty="0" smtClean="0"/>
          </a:p>
          <a:p>
            <a:pPr>
              <a:spcAft>
                <a:spcPct val="30000"/>
              </a:spcAft>
            </a:pPr>
            <a:endParaRPr lang="en-GB" dirty="0"/>
          </a:p>
        </p:txBody>
      </p:sp>
    </p:spTree>
    <p:extLst>
      <p:ext uri="{BB962C8B-B14F-4D97-AF65-F5344CB8AC3E}">
        <p14:creationId xmlns:p14="http://schemas.microsoft.com/office/powerpoint/2010/main" val="14215254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smtClean="0"/>
              <a:t>Which is is great news as</a:t>
            </a:r>
            <a:r>
              <a:rPr lang="en-US" baseline="0" dirty="0" smtClean="0"/>
              <a:t> the world seems to be poised to support such an architecture as the majority of CEOs from around the world view sustainability as the key to business.  </a:t>
            </a:r>
            <a:r>
              <a:rPr lang="en-US" baseline="0" dirty="0" err="1" smtClean="0"/>
              <a:t>Tge</a:t>
            </a:r>
            <a:r>
              <a:rPr lang="en-US" baseline="0" dirty="0" smtClean="0"/>
              <a:t> unfortunate truth is that these same CEOs can’t quantify the value of what they are doing to address it. </a:t>
            </a:r>
            <a:r>
              <a:rPr lang="en-US" dirty="0" smtClean="0"/>
              <a:t>What happens to projects that have no value to the organization?</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23</a:t>
            </a:fld>
            <a:endParaRPr lang="en-US" dirty="0"/>
          </a:p>
        </p:txBody>
      </p:sp>
    </p:spTree>
    <p:extLst>
      <p:ext uri="{BB962C8B-B14F-4D97-AF65-F5344CB8AC3E}">
        <p14:creationId xmlns:p14="http://schemas.microsoft.com/office/powerpoint/2010/main" val="58389543"/>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858562" name="Rectangle 2"/>
          <p:cNvSpPr>
            <a:spLocks noGrp="1" noRot="1" noChangeAspect="1" noChangeArrowheads="1" noTextEdit="1"/>
          </p:cNvSpPr>
          <p:nvPr>
            <p:ph type="sldImg"/>
          </p:nvPr>
        </p:nvSpPr>
        <p:spPr>
          <a:ln/>
        </p:spPr>
      </p:sp>
      <p:sp>
        <p:nvSpPr>
          <p:cNvPr id="1858563" name="Rectangle 3"/>
          <p:cNvSpPr>
            <a:spLocks noGrp="1" noChangeArrowheads="1"/>
          </p:cNvSpPr>
          <p:nvPr>
            <p:ph type="body" idx="1"/>
          </p:nvPr>
        </p:nvSpPr>
        <p:spPr/>
        <p:txBody>
          <a:bodyPr/>
          <a:lstStyle/>
          <a:p>
            <a:pPr>
              <a:spcAft>
                <a:spcPct val="30000"/>
              </a:spcAft>
            </a:pPr>
            <a:r>
              <a:rPr lang="en-US" dirty="0"/>
              <a:t>Project </a:t>
            </a:r>
            <a:r>
              <a:rPr lang="en-GB" dirty="0">
                <a:cs typeface="Times New Roman" pitchFamily="18" charset="0"/>
              </a:rPr>
              <a:t>closeout will normally occur when all of the products have been delivered and the implementation stage is complete.  In certain circumstances such as changes in viability or requirements, projects may be closed before planned completion. </a:t>
            </a:r>
          </a:p>
          <a:p>
            <a:pPr>
              <a:spcAft>
                <a:spcPct val="30000"/>
              </a:spcAft>
            </a:pPr>
            <a:r>
              <a:rPr lang="en-GB" dirty="0"/>
              <a:t>Project closeout involves completion of all product and project handover activities in a controlled manner.  Product handover activities are included in the previous discussion covering product handover. </a:t>
            </a:r>
            <a:endParaRPr lang="en-GB" dirty="0">
              <a:latin typeface="ZapfCalligr BT" pitchFamily="18" charset="0"/>
            </a:endParaRPr>
          </a:p>
          <a:p>
            <a:pPr>
              <a:spcAft>
                <a:spcPct val="30000"/>
              </a:spcAft>
            </a:pPr>
            <a:r>
              <a:rPr lang="en-GB" dirty="0"/>
              <a:t>A closure report is produced by the project manager to record the final outcome of the project against the </a:t>
            </a:r>
            <a:r>
              <a:rPr lang="en-GB" dirty="0" smtClean="0"/>
              <a:t>Success </a:t>
            </a:r>
            <a:r>
              <a:rPr lang="en-GB" dirty="0"/>
              <a:t>Criteria, any issues outstanding and actions arising from closure. </a:t>
            </a:r>
            <a:endParaRPr lang="en-GB" dirty="0" smtClean="0"/>
          </a:p>
          <a:p>
            <a:pPr>
              <a:spcAft>
                <a:spcPct val="30000"/>
              </a:spcAft>
            </a:pPr>
            <a:endParaRPr lang="en-GB" dirty="0" smtClean="0"/>
          </a:p>
          <a:p>
            <a:pPr>
              <a:spcAft>
                <a:spcPct val="30000"/>
              </a:spcAft>
            </a:pPr>
            <a:r>
              <a:rPr lang="en-GB" dirty="0" smtClean="0"/>
              <a:t>Actions specific to project closure include:</a:t>
            </a:r>
          </a:p>
          <a:p>
            <a:pPr>
              <a:spcAft>
                <a:spcPct val="30000"/>
              </a:spcAft>
            </a:pPr>
            <a:endParaRPr lang="en-GB" dirty="0" smtClean="0"/>
          </a:p>
          <a:p>
            <a:pPr lvl="1" algn="just">
              <a:spcBef>
                <a:spcPct val="0"/>
              </a:spcBef>
              <a:spcAft>
                <a:spcPct val="30000"/>
              </a:spcAft>
              <a:buFontTx/>
              <a:buChar char="•"/>
            </a:pPr>
            <a:r>
              <a:rPr lang="en-GB" dirty="0">
                <a:latin typeface="ZapfCalligr BT" pitchFamily="18" charset="0"/>
              </a:rPr>
              <a:t>identification and disposal of non deliverable materials and documents.  For example, product design data may need to be archived to enable retrieval at a later date.</a:t>
            </a:r>
          </a:p>
          <a:p>
            <a:pPr lvl="1" algn="just">
              <a:spcBef>
                <a:spcPct val="0"/>
              </a:spcBef>
              <a:spcAft>
                <a:spcPct val="30000"/>
              </a:spcAft>
              <a:buFontTx/>
              <a:buChar char="•"/>
            </a:pPr>
            <a:r>
              <a:rPr lang="en-GB" dirty="0">
                <a:latin typeface="ZapfCalligr BT" pitchFamily="18" charset="0"/>
              </a:rPr>
              <a:t>demobilisation, including arrangements for disbanding the project team and supporting infrastructure; conducting performance appraisals; completion of technical and quality audits.</a:t>
            </a:r>
          </a:p>
          <a:p>
            <a:pPr lvl="1" algn="just">
              <a:spcBef>
                <a:spcPct val="0"/>
              </a:spcBef>
              <a:spcAft>
                <a:spcPct val="30000"/>
              </a:spcAft>
              <a:buFontTx/>
              <a:buChar char="•"/>
            </a:pPr>
            <a:r>
              <a:rPr lang="en-GB" dirty="0">
                <a:latin typeface="ZapfCalligr BT" pitchFamily="18" charset="0"/>
              </a:rPr>
              <a:t>contract and purchase order closure and arrangements for any continuing contractual obligations such as technical support during operation. </a:t>
            </a:r>
          </a:p>
          <a:p>
            <a:pPr lvl="1" algn="just">
              <a:spcBef>
                <a:spcPct val="0"/>
              </a:spcBef>
              <a:spcAft>
                <a:spcPct val="30000"/>
              </a:spcAft>
              <a:buFontTx/>
              <a:buChar char="•"/>
            </a:pPr>
            <a:r>
              <a:rPr lang="en-GB" dirty="0">
                <a:latin typeface="ZapfCalligr BT" pitchFamily="18" charset="0"/>
              </a:rPr>
              <a:t>all project accounts are finalised  </a:t>
            </a:r>
          </a:p>
          <a:p>
            <a:pPr>
              <a:spcAft>
                <a:spcPct val="30000"/>
              </a:spcAft>
            </a:pPr>
            <a:endParaRPr lang="en-GB" dirty="0" smtClean="0"/>
          </a:p>
          <a:p>
            <a:pPr>
              <a:spcAft>
                <a:spcPct val="30000"/>
              </a:spcAft>
            </a:pPr>
            <a:r>
              <a:rPr lang="en-GB" dirty="0" smtClean="0"/>
              <a:t>Before project closure, the project manager should conduct the Post-Project  Review, record lessons and recommend improvements. </a:t>
            </a:r>
          </a:p>
          <a:p>
            <a:pPr>
              <a:spcAft>
                <a:spcPct val="30000"/>
              </a:spcAft>
            </a:pPr>
            <a:endParaRPr lang="en-GB" dirty="0" smtClean="0"/>
          </a:p>
          <a:p>
            <a:pPr>
              <a:spcAft>
                <a:spcPct val="30000"/>
              </a:spcAft>
            </a:pPr>
            <a:r>
              <a:rPr lang="en-GB" dirty="0" smtClean="0"/>
              <a:t>Finally, when all closure tasks have been completed, the sponsor will formally sign off the project to release the project manager.</a:t>
            </a:r>
          </a:p>
        </p:txBody>
      </p:sp>
    </p:spTree>
    <p:extLst>
      <p:ext uri="{BB962C8B-B14F-4D97-AF65-F5344CB8AC3E}">
        <p14:creationId xmlns:p14="http://schemas.microsoft.com/office/powerpoint/2010/main" val="297091364"/>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kern="1200" dirty="0" smtClean="0">
                <a:solidFill>
                  <a:schemeClr val="tx1"/>
                </a:solidFill>
                <a:effectLst/>
                <a:latin typeface="+mn-lt"/>
                <a:ea typeface="+mn-ea"/>
                <a:cs typeface="+mn-cs"/>
              </a:rPr>
              <a:t>The Product Life Cycle (PLC)</a:t>
            </a:r>
            <a:r>
              <a:rPr lang="en-US" sz="1200" kern="1200" dirty="0" smtClean="0">
                <a:solidFill>
                  <a:schemeClr val="tx1"/>
                </a:solidFill>
                <a:effectLst/>
                <a:latin typeface="+mn-lt"/>
                <a:ea typeface="+mn-ea"/>
                <a:cs typeface="+mn-cs"/>
              </a:rPr>
              <a:t> is based upon the biological life cycle. For example, a seed is planted (introduction); it begins to sprout (growth); it shoots out leaves and puts down roots as it becomes an adult (maturity); after a long period as an adult the plant begins to shrink and die out (decline).</a:t>
            </a:r>
          </a:p>
          <a:p>
            <a:pPr fontAlgn="base"/>
            <a:endParaRPr lang="en-US" sz="1200" kern="1200" dirty="0" smtClean="0">
              <a:solidFill>
                <a:schemeClr val="tx1"/>
              </a:solidFill>
              <a:effectLst/>
              <a:latin typeface="+mn-lt"/>
              <a:ea typeface="+mn-ea"/>
              <a:cs typeface="+mn-cs"/>
            </a:endParaRPr>
          </a:p>
          <a:p>
            <a:pPr fontAlgn="base"/>
            <a:r>
              <a:rPr lang="en-US" sz="1200" kern="1200" dirty="0" smtClean="0">
                <a:solidFill>
                  <a:schemeClr val="tx1"/>
                </a:solidFill>
                <a:effectLst/>
                <a:latin typeface="+mn-lt"/>
                <a:ea typeface="+mn-ea"/>
                <a:cs typeface="+mn-cs"/>
              </a:rPr>
              <a:t>In theory it’s the same for a product. After a period of development it is introduced or launched into the market; it gains more and more customers as it grows; eventually the market stabilizes and the product becomes mature; then after a period of time the product is overtaken by development (extensions/new releases/models) and the introduction of superior competitors, it goes into decline and is eventually withdrawn.</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292</a:t>
            </a:fld>
            <a:endParaRPr lang="en-US" dirty="0"/>
          </a:p>
        </p:txBody>
      </p:sp>
    </p:spTree>
    <p:extLst>
      <p:ext uri="{BB962C8B-B14F-4D97-AF65-F5344CB8AC3E}">
        <p14:creationId xmlns:p14="http://schemas.microsoft.com/office/powerpoint/2010/main" val="1753596267"/>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Cradle to cradle production all material inputs and outputs are seen either as technical or biological nutrients. Technical nutrients can be recycled or reused with no loss of quality and biological nutrients composted or consumed. By contrast cradle to grave refers to a company taking responsibility for the disposal of goods it has produced, but not necessarily putting products’ </a:t>
            </a:r>
            <a:r>
              <a:rPr lang="en-US" sz="1200" kern="1200" dirty="0" err="1" smtClean="0">
                <a:solidFill>
                  <a:schemeClr val="tx1"/>
                </a:solidFill>
                <a:effectLst/>
                <a:latin typeface="+mn-lt"/>
                <a:ea typeface="+mn-ea"/>
                <a:cs typeface="+mn-cs"/>
              </a:rPr>
              <a:t>constiuent</a:t>
            </a:r>
            <a:r>
              <a:rPr lang="en-US" sz="1200" kern="1200" dirty="0" smtClean="0">
                <a:solidFill>
                  <a:schemeClr val="tx1"/>
                </a:solidFill>
                <a:effectLst/>
                <a:latin typeface="+mn-lt"/>
                <a:ea typeface="+mn-ea"/>
                <a:cs typeface="+mn-cs"/>
              </a:rPr>
              <a:t> components back into service.</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293</a:t>
            </a:fld>
            <a:endParaRPr lang="en-US" dirty="0"/>
          </a:p>
        </p:txBody>
      </p:sp>
    </p:spTree>
    <p:extLst>
      <p:ext uri="{BB962C8B-B14F-4D97-AF65-F5344CB8AC3E}">
        <p14:creationId xmlns:p14="http://schemas.microsoft.com/office/powerpoint/2010/main" val="701244707"/>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This graphic is from ISO 21500 Guidance on Project Management, Page 3. and shows how project management concepts relate to each other. The organizational strategy identifies opportunities. The opportunities are evaluated and should be documented. Selected opportunities are further developed in a business case or other similar document, and can result in one or more projects that provide deliverables. Those deliverables can be used to realize benefits. The benefits can be an input to realizing and further developing the organizational strategy.</a:t>
            </a:r>
          </a:p>
        </p:txBody>
      </p:sp>
      <p:sp>
        <p:nvSpPr>
          <p:cNvPr id="4" name="Slide Number Placeholder 3"/>
          <p:cNvSpPr>
            <a:spLocks noGrp="1"/>
          </p:cNvSpPr>
          <p:nvPr>
            <p:ph type="sldNum" sz="quarter" idx="10"/>
          </p:nvPr>
        </p:nvSpPr>
        <p:spPr/>
        <p:txBody>
          <a:bodyPr/>
          <a:lstStyle/>
          <a:p>
            <a:fld id="{2AC3EBD7-D354-4C97-8BB4-9A9E39C1C5CE}" type="slidenum">
              <a:rPr lang="en-US" smtClean="0"/>
              <a:pPr/>
              <a:t>294</a:t>
            </a:fld>
            <a:endParaRPr lang="en-US" dirty="0"/>
          </a:p>
        </p:txBody>
      </p:sp>
    </p:spTree>
    <p:extLst>
      <p:ext uri="{BB962C8B-B14F-4D97-AF65-F5344CB8AC3E}">
        <p14:creationId xmlns:p14="http://schemas.microsoft.com/office/powerpoint/2010/main" val="1515871524"/>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295</a:t>
            </a:fld>
            <a:endParaRPr lang="en-US" dirty="0"/>
          </a:p>
        </p:txBody>
      </p:sp>
    </p:spTree>
    <p:extLst>
      <p:ext uri="{BB962C8B-B14F-4D97-AF65-F5344CB8AC3E}">
        <p14:creationId xmlns:p14="http://schemas.microsoft.com/office/powerpoint/2010/main" val="807820087"/>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P5</a:t>
            </a:r>
            <a:r>
              <a:rPr lang="en-US" baseline="0" dirty="0" smtClean="0"/>
              <a:t>, which is free and being redeveloped in 2016 but in it’s present form maps to the SDGs and has had over 20,000 downloads.</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298</a:t>
            </a:fld>
            <a:endParaRPr lang="en-US" dirty="0"/>
          </a:p>
        </p:txBody>
      </p:sp>
    </p:spTree>
    <p:extLst>
      <p:ext uri="{BB962C8B-B14F-4D97-AF65-F5344CB8AC3E}">
        <p14:creationId xmlns:p14="http://schemas.microsoft.com/office/powerpoint/2010/main" val="1016175624"/>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(Cue and read from slide…  DETAILS to follow in upcoming</a:t>
            </a:r>
            <a:r>
              <a:rPr lang="en-US" baseline="0" dirty="0" smtClean="0"/>
              <a:t> slides)</a:t>
            </a:r>
            <a:endParaRPr lang="en-US" dirty="0"/>
          </a:p>
        </p:txBody>
      </p:sp>
    </p:spTree>
    <p:extLst>
      <p:ext uri="{BB962C8B-B14F-4D97-AF65-F5344CB8AC3E}">
        <p14:creationId xmlns:p14="http://schemas.microsoft.com/office/powerpoint/2010/main" val="863112948"/>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P5 looks at the product life cycle from a different perspective.  The product’s impact from a social, environmental, and economic perspective during each of these phases should be accounted for in the product’s project from the time that the idea for the product is conceived until it is handed off in its final form. </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301</a:t>
            </a:fld>
            <a:endParaRPr lang="en-US" dirty="0"/>
          </a:p>
        </p:txBody>
      </p:sp>
    </p:spTree>
    <p:extLst>
      <p:ext uri="{BB962C8B-B14F-4D97-AF65-F5344CB8AC3E}">
        <p14:creationId xmlns:p14="http://schemas.microsoft.com/office/powerpoint/2010/main" val="998659835"/>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This sub-category covers project governance policies as they pertain to labor practices, the relationship to policy set forth in organizational strategy, and operations, its hiring and staffing policies and procedures, treatment of employees, and their well-being.</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303</a:t>
            </a:fld>
            <a:endParaRPr lang="en-US" dirty="0"/>
          </a:p>
        </p:txBody>
      </p:sp>
    </p:spTree>
    <p:extLst>
      <p:ext uri="{BB962C8B-B14F-4D97-AF65-F5344CB8AC3E}">
        <p14:creationId xmlns:p14="http://schemas.microsoft.com/office/powerpoint/2010/main" val="834112113"/>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This sub-category covers the impacts of a portfolio, program, or project on the society in which the project’s product will impact the end users or customers that will make use of it.</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304</a:t>
            </a:fld>
            <a:endParaRPr lang="en-US" dirty="0"/>
          </a:p>
        </p:txBody>
      </p:sp>
    </p:spTree>
    <p:extLst>
      <p:ext uri="{BB962C8B-B14F-4D97-AF65-F5344CB8AC3E}">
        <p14:creationId xmlns:p14="http://schemas.microsoft.com/office/powerpoint/2010/main" val="8749766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This is a snapshot coca cola’s sustainability website Each one of these efforts are outlined in a nice thick report of how </a:t>
            </a:r>
            <a:r>
              <a:rPr lang="en-US" sz="1300" dirty="0" smtClean="0"/>
              <a:t>responsible </a:t>
            </a:r>
            <a:r>
              <a:rPr lang="en-US" sz="1300" dirty="0"/>
              <a:t>coca cola is and how much they care about sustainability. What is not shown is that </a:t>
            </a:r>
            <a:r>
              <a:rPr lang="en-US" sz="1300" dirty="0" smtClean="0"/>
              <a:t>coke </a:t>
            </a:r>
            <a:r>
              <a:rPr lang="en-US" sz="1300" dirty="0"/>
              <a:t>spent One million seven hundred and fifty thousand USD to oppose labeling of food products that are made from GMO. Maybe they could focus on the sustainability of what they produce?  </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26</a:t>
            </a:fld>
            <a:endParaRPr lang="en-US" dirty="0"/>
          </a:p>
        </p:txBody>
      </p:sp>
    </p:spTree>
    <p:extLst>
      <p:ext uri="{BB962C8B-B14F-4D97-AF65-F5344CB8AC3E}">
        <p14:creationId xmlns:p14="http://schemas.microsoft.com/office/powerpoint/2010/main" val="1238594554"/>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sub-category covers project process and product impacts as they pertain to human rights. </a:t>
            </a:r>
          </a:p>
          <a:p>
            <a:r>
              <a:rPr lang="en-US" dirty="0" smtClean="0"/>
              <a:t>Among the human rights issues included are non-discrimination, gender equality, freedom of association, collective bargaining, child labor, forced or compulsory labor. </a:t>
            </a:r>
          </a:p>
          <a:p>
            <a:r>
              <a:rPr lang="en-US" dirty="0" smtClean="0"/>
              <a:t> The international legal framework for human rights is comprised of a body of law made up of treaties, conventions, declarations and other instruments. The corner stone of human rights is the United Nations (UN) International Bill of Rights, which is formed by three instruments: </a:t>
            </a:r>
          </a:p>
          <a:p>
            <a:r>
              <a:rPr lang="en-US" dirty="0" smtClean="0"/>
              <a:t>•	United Nations (UN) Declaration, ‘Universal Declaration of Human Rights’, 1948 </a:t>
            </a:r>
          </a:p>
          <a:p>
            <a:r>
              <a:rPr lang="en-US" dirty="0" smtClean="0"/>
              <a:t>•	United Nations (UN) Convention, ‘International Covenant on Civil and Political Rights’, 1966 </a:t>
            </a:r>
          </a:p>
          <a:p>
            <a:r>
              <a:rPr lang="en-US" dirty="0" smtClean="0"/>
              <a:t>•	United Nations (UN) Convention, ‘International Covenant on Economic, Social, and Cultural Rights’, 1966 </a:t>
            </a:r>
          </a:p>
          <a:p>
            <a:endParaRPr lang="en-US" dirty="0" smtClean="0"/>
          </a:p>
          <a:p>
            <a:r>
              <a:rPr lang="en-US" dirty="0" smtClean="0"/>
              <a:t>These are the first reference points for any organization reporting on human rights. </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305</a:t>
            </a:fld>
            <a:endParaRPr lang="en-US" dirty="0"/>
          </a:p>
        </p:txBody>
      </p:sp>
    </p:spTree>
    <p:extLst>
      <p:ext uri="{BB962C8B-B14F-4D97-AF65-F5344CB8AC3E}">
        <p14:creationId xmlns:p14="http://schemas.microsoft.com/office/powerpoint/2010/main" val="1431076744"/>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dirty="0" smtClean="0">
                <a:solidFill>
                  <a:schemeClr val="tx1"/>
                </a:solidFill>
                <a:latin typeface="+mn-lt"/>
                <a:ea typeface="+mn-ea"/>
                <a:cs typeface="+mn-cs"/>
              </a:rPr>
              <a:t>This sub-category covers project process and product impacts as they pertain to ethical behavior and focuses on three areas: Investment and Procurement, Bribery and Corruption, and Anti-Competition.  </a:t>
            </a:r>
          </a:p>
          <a:p>
            <a:endParaRPr lang="en-US" sz="1200" u="none" kern="1200" baseline="0" dirty="0" smtClean="0">
              <a:solidFill>
                <a:schemeClr val="tx1"/>
              </a:solidFill>
              <a:latin typeface="+mn-lt"/>
              <a:ea typeface="+mn-ea"/>
              <a:cs typeface="+mn-cs"/>
            </a:endParaRPr>
          </a:p>
          <a:p>
            <a:r>
              <a:rPr lang="en-US" sz="1200" u="none" kern="1200" baseline="0" dirty="0" smtClean="0">
                <a:solidFill>
                  <a:schemeClr val="tx1"/>
                </a:solidFill>
                <a:latin typeface="+mn-lt"/>
                <a:ea typeface="+mn-ea"/>
                <a:cs typeface="+mn-cs"/>
              </a:rPr>
              <a:t>Each element in this sub-category extends beyond a behavioral competence to organizational culture in how conscious leadership and higher purpose are cornerstones to successful projects and ultimately stronger business.</a:t>
            </a:r>
            <a:endParaRPr lang="en-US" sz="1300"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306</a:t>
            </a:fld>
            <a:endParaRPr lang="en-US" dirty="0"/>
          </a:p>
        </p:txBody>
      </p:sp>
    </p:spTree>
    <p:extLst>
      <p:ext uri="{BB962C8B-B14F-4D97-AF65-F5344CB8AC3E}">
        <p14:creationId xmlns:p14="http://schemas.microsoft.com/office/powerpoint/2010/main" val="1221669413"/>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dirty="0" smtClean="0">
                <a:solidFill>
                  <a:schemeClr val="tx1"/>
                </a:solidFill>
                <a:latin typeface="+mn-lt"/>
                <a:ea typeface="+mn-ea"/>
                <a:cs typeface="+mn-cs"/>
              </a:rPr>
              <a:t>The environmental aspect of sustainability concerns portfolio, program, or project’s impact on living and non-living natural systems, including land, air, water and ecosystems.</a:t>
            </a:r>
          </a:p>
        </p:txBody>
      </p:sp>
      <p:sp>
        <p:nvSpPr>
          <p:cNvPr id="4" name="Slide Number Placeholder 3"/>
          <p:cNvSpPr>
            <a:spLocks noGrp="1"/>
          </p:cNvSpPr>
          <p:nvPr>
            <p:ph type="sldNum" sz="quarter" idx="10"/>
          </p:nvPr>
        </p:nvSpPr>
        <p:spPr/>
        <p:txBody>
          <a:bodyPr/>
          <a:lstStyle/>
          <a:p>
            <a:fld id="{2AC3EBD7-D354-4C97-8BB4-9A9E39C1C5CE}" type="slidenum">
              <a:rPr lang="en-US" smtClean="0"/>
              <a:pPr/>
              <a:t>307</a:t>
            </a:fld>
            <a:endParaRPr lang="en-US" dirty="0"/>
          </a:p>
        </p:txBody>
      </p:sp>
    </p:spTree>
    <p:extLst>
      <p:ext uri="{BB962C8B-B14F-4D97-AF65-F5344CB8AC3E}">
        <p14:creationId xmlns:p14="http://schemas.microsoft.com/office/powerpoint/2010/main" val="919510113"/>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This sub-category covers project process and product impacts as they pertain to energy resources and focuses on three primary areas: Energy used, Emissions/Co2, and Clean Energy Return. </a:t>
            </a:r>
          </a:p>
        </p:txBody>
      </p:sp>
      <p:sp>
        <p:nvSpPr>
          <p:cNvPr id="4" name="Slide Number Placeholder 3"/>
          <p:cNvSpPr>
            <a:spLocks noGrp="1"/>
          </p:cNvSpPr>
          <p:nvPr>
            <p:ph type="sldNum" sz="quarter" idx="10"/>
          </p:nvPr>
        </p:nvSpPr>
        <p:spPr/>
        <p:txBody>
          <a:bodyPr/>
          <a:lstStyle/>
          <a:p>
            <a:fld id="{2AC3EBD7-D354-4C97-8BB4-9A9E39C1C5CE}" type="slidenum">
              <a:rPr lang="en-US" smtClean="0"/>
              <a:pPr/>
              <a:t>308</a:t>
            </a:fld>
            <a:endParaRPr lang="en-US" dirty="0"/>
          </a:p>
        </p:txBody>
      </p:sp>
    </p:spTree>
    <p:extLst>
      <p:ext uri="{BB962C8B-B14F-4D97-AF65-F5344CB8AC3E}">
        <p14:creationId xmlns:p14="http://schemas.microsoft.com/office/powerpoint/2010/main" val="943374215"/>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This sub-category covers project process and product impacts as they pertain to water resources and focuses on three primary areas: Water Quality, Water Consumption, and Water Displacement. </a:t>
            </a:r>
          </a:p>
        </p:txBody>
      </p:sp>
      <p:sp>
        <p:nvSpPr>
          <p:cNvPr id="4" name="Slide Number Placeholder 3"/>
          <p:cNvSpPr>
            <a:spLocks noGrp="1"/>
          </p:cNvSpPr>
          <p:nvPr>
            <p:ph type="sldNum" sz="quarter" idx="10"/>
          </p:nvPr>
        </p:nvSpPr>
        <p:spPr/>
        <p:txBody>
          <a:bodyPr/>
          <a:lstStyle/>
          <a:p>
            <a:fld id="{2AC3EBD7-D354-4C97-8BB4-9A9E39C1C5CE}" type="slidenum">
              <a:rPr lang="en-US" smtClean="0"/>
              <a:pPr/>
              <a:t>309</a:t>
            </a:fld>
            <a:endParaRPr lang="en-US" dirty="0"/>
          </a:p>
        </p:txBody>
      </p:sp>
    </p:spTree>
    <p:extLst>
      <p:ext uri="{BB962C8B-B14F-4D97-AF65-F5344CB8AC3E}">
        <p14:creationId xmlns:p14="http://schemas.microsoft.com/office/powerpoint/2010/main" val="1358059556"/>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This sub-category covers project process and product impacts as they pertain to waste that  during the extraction of raw materials, the processing of raw materials into intermediate and final products, the consumption of final products and  focuses on five primary areas: Recycling, Water Disposal, Reusability, Incorporated Energy, and Waste.</a:t>
            </a:r>
          </a:p>
        </p:txBody>
      </p:sp>
      <p:sp>
        <p:nvSpPr>
          <p:cNvPr id="4" name="Slide Number Placeholder 3"/>
          <p:cNvSpPr>
            <a:spLocks noGrp="1"/>
          </p:cNvSpPr>
          <p:nvPr>
            <p:ph type="sldNum" sz="quarter" idx="10"/>
          </p:nvPr>
        </p:nvSpPr>
        <p:spPr/>
        <p:txBody>
          <a:bodyPr/>
          <a:lstStyle/>
          <a:p>
            <a:fld id="{2AC3EBD7-D354-4C97-8BB4-9A9E39C1C5CE}" type="slidenum">
              <a:rPr lang="en-US" smtClean="0"/>
              <a:pPr/>
              <a:t>310</a:t>
            </a:fld>
            <a:endParaRPr lang="en-US" dirty="0"/>
          </a:p>
        </p:txBody>
      </p:sp>
    </p:spTree>
    <p:extLst>
      <p:ext uri="{BB962C8B-B14F-4D97-AF65-F5344CB8AC3E}">
        <p14:creationId xmlns:p14="http://schemas.microsoft.com/office/powerpoint/2010/main" val="349890394"/>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a:t>This sub-category covers project process and product impacts as they pertain to waste that  during the extraction of raw materials, the processing of raw materials into intermediate and final products, the consumption of final products and  focuses on five primary areas: Recycling, Water Disposal, Reusability, Incorporated Energy, and Waste.</a:t>
            </a:r>
          </a:p>
        </p:txBody>
      </p:sp>
      <p:sp>
        <p:nvSpPr>
          <p:cNvPr id="4" name="Slide Number Placeholder 3"/>
          <p:cNvSpPr>
            <a:spLocks noGrp="1"/>
          </p:cNvSpPr>
          <p:nvPr>
            <p:ph type="sldNum" sz="quarter" idx="10"/>
          </p:nvPr>
        </p:nvSpPr>
        <p:spPr/>
        <p:txBody>
          <a:bodyPr/>
          <a:lstStyle/>
          <a:p>
            <a:fld id="{2AC3EBD7-D354-4C97-8BB4-9A9E39C1C5CE}" type="slidenum">
              <a:rPr lang="en-US" smtClean="0"/>
              <a:pPr/>
              <a:t>311</a:t>
            </a:fld>
            <a:endParaRPr lang="en-US" dirty="0"/>
          </a:p>
        </p:txBody>
      </p:sp>
    </p:spTree>
    <p:extLst>
      <p:ext uri="{BB962C8B-B14F-4D97-AF65-F5344CB8AC3E}">
        <p14:creationId xmlns:p14="http://schemas.microsoft.com/office/powerpoint/2010/main" val="1115190330"/>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a:t>This sub-category covers project process and product impacts as they pertain to waste that  during the extraction of raw materials, the processing of raw materials into intermediate and final products, the consumption of final products and  focuses on five primary areas: Recycling, Water Disposal, Reusability, Incorporated Energy, and Waste.</a:t>
            </a:r>
          </a:p>
        </p:txBody>
      </p:sp>
      <p:sp>
        <p:nvSpPr>
          <p:cNvPr id="4" name="Slide Number Placeholder 3"/>
          <p:cNvSpPr>
            <a:spLocks noGrp="1"/>
          </p:cNvSpPr>
          <p:nvPr>
            <p:ph type="sldNum" sz="quarter" idx="10"/>
          </p:nvPr>
        </p:nvSpPr>
        <p:spPr/>
        <p:txBody>
          <a:bodyPr/>
          <a:lstStyle/>
          <a:p>
            <a:fld id="{2AC3EBD7-D354-4C97-8BB4-9A9E39C1C5CE}" type="slidenum">
              <a:rPr lang="en-US" smtClean="0"/>
              <a:pPr/>
              <a:t>312</a:t>
            </a:fld>
            <a:endParaRPr lang="en-US" dirty="0"/>
          </a:p>
        </p:txBody>
      </p:sp>
    </p:spTree>
    <p:extLst>
      <p:ext uri="{BB962C8B-B14F-4D97-AF65-F5344CB8AC3E}">
        <p14:creationId xmlns:p14="http://schemas.microsoft.com/office/powerpoint/2010/main" val="787799327"/>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Calculating sustainability on a project is critical.  </a:t>
            </a:r>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817" indent="-285699" eaLnBrk="0" hangingPunct="0">
              <a:defRPr>
                <a:solidFill>
                  <a:schemeClr val="tx1"/>
                </a:solidFill>
                <a:latin typeface="Arial" pitchFamily="34" charset="0"/>
                <a:cs typeface="Arial" pitchFamily="34" charset="0"/>
              </a:defRPr>
            </a:lvl2pPr>
            <a:lvl3pPr marL="1142796" indent="-228560" eaLnBrk="0" hangingPunct="0">
              <a:defRPr>
                <a:solidFill>
                  <a:schemeClr val="tx1"/>
                </a:solidFill>
                <a:latin typeface="Arial" pitchFamily="34" charset="0"/>
                <a:cs typeface="Arial" pitchFamily="34" charset="0"/>
              </a:defRPr>
            </a:lvl3pPr>
            <a:lvl4pPr marL="1599915" indent="-228560" eaLnBrk="0" hangingPunct="0">
              <a:defRPr>
                <a:solidFill>
                  <a:schemeClr val="tx1"/>
                </a:solidFill>
                <a:latin typeface="Arial" pitchFamily="34" charset="0"/>
                <a:cs typeface="Arial" pitchFamily="34" charset="0"/>
              </a:defRPr>
            </a:lvl4pPr>
            <a:lvl5pPr marL="2057034" indent="-228560" eaLnBrk="0" hangingPunct="0">
              <a:defRPr>
                <a:solidFill>
                  <a:schemeClr val="tx1"/>
                </a:solidFill>
                <a:latin typeface="Arial" pitchFamily="34" charset="0"/>
                <a:cs typeface="Arial" pitchFamily="34" charset="0"/>
              </a:defRPr>
            </a:lvl5pPr>
            <a:lvl6pPr marL="2514152" indent="-228560" eaLnBrk="0" fontAlgn="base" hangingPunct="0">
              <a:spcBef>
                <a:spcPct val="0"/>
              </a:spcBef>
              <a:spcAft>
                <a:spcPct val="0"/>
              </a:spcAft>
              <a:defRPr>
                <a:solidFill>
                  <a:schemeClr val="tx1"/>
                </a:solidFill>
                <a:latin typeface="Arial" pitchFamily="34" charset="0"/>
                <a:cs typeface="Arial" pitchFamily="34" charset="0"/>
              </a:defRPr>
            </a:lvl6pPr>
            <a:lvl7pPr marL="2971271" indent="-228560" eaLnBrk="0" fontAlgn="base" hangingPunct="0">
              <a:spcBef>
                <a:spcPct val="0"/>
              </a:spcBef>
              <a:spcAft>
                <a:spcPct val="0"/>
              </a:spcAft>
              <a:defRPr>
                <a:solidFill>
                  <a:schemeClr val="tx1"/>
                </a:solidFill>
                <a:latin typeface="Arial" pitchFamily="34" charset="0"/>
                <a:cs typeface="Arial" pitchFamily="34" charset="0"/>
              </a:defRPr>
            </a:lvl7pPr>
            <a:lvl8pPr marL="3428389" indent="-228560" eaLnBrk="0" fontAlgn="base" hangingPunct="0">
              <a:spcBef>
                <a:spcPct val="0"/>
              </a:spcBef>
              <a:spcAft>
                <a:spcPct val="0"/>
              </a:spcAft>
              <a:defRPr>
                <a:solidFill>
                  <a:schemeClr val="tx1"/>
                </a:solidFill>
                <a:latin typeface="Arial" pitchFamily="34" charset="0"/>
                <a:cs typeface="Arial" pitchFamily="34" charset="0"/>
              </a:defRPr>
            </a:lvl8pPr>
            <a:lvl9pPr marL="3885507" indent="-22856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0089602B-594A-4F6B-9F2A-FEF9C504ADA4}" type="slidenum">
              <a:rPr lang="en-US" smtClean="0">
                <a:latin typeface="Calibri" pitchFamily="34" charset="0"/>
              </a:rPr>
              <a:pPr eaLnBrk="1" hangingPunct="1"/>
              <a:t>316</a:t>
            </a:fld>
            <a:endParaRPr lang="en-US" dirty="0" smtClean="0">
              <a:latin typeface="Calibri" pitchFamily="34" charset="0"/>
            </a:endParaRPr>
          </a:p>
        </p:txBody>
      </p:sp>
    </p:spTree>
    <p:extLst>
      <p:ext uri="{BB962C8B-B14F-4D97-AF65-F5344CB8AC3E}">
        <p14:creationId xmlns:p14="http://schemas.microsoft.com/office/powerpoint/2010/main" val="173851973"/>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Shows the mapping between</a:t>
            </a:r>
            <a:r>
              <a:rPr lang="en-US" baseline="0" dirty="0" smtClean="0"/>
              <a:t> P5 the GRI and UNGC</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317</a:t>
            </a:fld>
            <a:endParaRPr lang="en-US" dirty="0"/>
          </a:p>
        </p:txBody>
      </p:sp>
    </p:spTree>
    <p:extLst>
      <p:ext uri="{BB962C8B-B14F-4D97-AF65-F5344CB8AC3E}">
        <p14:creationId xmlns:p14="http://schemas.microsoft.com/office/powerpoint/2010/main" val="20678968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Launched at the 2007 UN Global Compact Leaders Summit in Geneva, the Principles for Responsible Management Education (PRME) initiative is the first </a:t>
            </a:r>
            <a:r>
              <a:rPr lang="en-US" b="1" dirty="0" err="1" smtClean="0"/>
              <a:t>organised</a:t>
            </a:r>
            <a:r>
              <a:rPr lang="en-US" b="1" dirty="0" smtClean="0"/>
              <a:t> relationship between the United Nations and business schools, with The mission of PRME is to inspire and champion responsible management education, research and thought leadership globally.</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There are (only)</a:t>
            </a:r>
            <a:r>
              <a:rPr lang="en-US" b="1" baseline="0" dirty="0" smtClean="0"/>
              <a:t> 13 PRME supporting organizations.  GPM Global represents the project management world.</a:t>
            </a: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31</a:t>
            </a:fld>
            <a:endParaRPr lang="en-US" dirty="0"/>
          </a:p>
        </p:txBody>
      </p:sp>
    </p:spTree>
    <p:extLst>
      <p:ext uri="{BB962C8B-B14F-4D97-AF65-F5344CB8AC3E}">
        <p14:creationId xmlns:p14="http://schemas.microsoft.com/office/powerpoint/2010/main" val="1507117427"/>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318</a:t>
            </a:fld>
            <a:endParaRPr lang="en-US" dirty="0"/>
          </a:p>
        </p:txBody>
      </p:sp>
    </p:spTree>
    <p:extLst>
      <p:ext uri="{BB962C8B-B14F-4D97-AF65-F5344CB8AC3E}">
        <p14:creationId xmlns:p14="http://schemas.microsoft.com/office/powerpoint/2010/main" val="156567057"/>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number of projects that surround a simple consumer beverage range in the hundreds. We are going to take a </a:t>
            </a:r>
            <a:endParaRPr lang="en-US" dirty="0" smtClean="0"/>
          </a:p>
          <a:p>
            <a:endParaRPr lang="en-US" dirty="0" smtClean="0"/>
          </a:p>
          <a:p>
            <a:r>
              <a:rPr lang="en-US" dirty="0" smtClean="0"/>
              <a:t>Step 1. </a:t>
            </a:r>
          </a:p>
          <a:p>
            <a:endParaRPr lang="en-US" dirty="0" smtClean="0"/>
          </a:p>
          <a:p>
            <a:r>
              <a:rPr lang="en-US" dirty="0" smtClean="0"/>
              <a:t>Determine how many P5 Elements</a:t>
            </a:r>
            <a:r>
              <a:rPr lang="en-US" baseline="0" dirty="0" smtClean="0"/>
              <a:t> could be measured from what is shared in this video.  (Circle on your worksheet).</a:t>
            </a:r>
            <a:endParaRPr lang="en-US" dirty="0" smtClean="0"/>
          </a:p>
          <a:p>
            <a:endParaRPr lang="en-US" dirty="0" smtClean="0"/>
          </a:p>
          <a:p>
            <a:r>
              <a:rPr lang="en-US" baseline="0" dirty="0" smtClean="0"/>
              <a:t>Exercise 2. </a:t>
            </a:r>
          </a:p>
          <a:p>
            <a:endParaRPr lang="en-US" baseline="0" dirty="0" smtClean="0"/>
          </a:p>
          <a:p>
            <a:r>
              <a:rPr lang="en-US" baseline="0" dirty="0" smtClean="0"/>
              <a:t>In groups of four, assign a score to each element.  For positive impacts score High Medium Low (3,2,1)  For Negative Impacts Score High Medium Low (-3.-2.-1)  Add up the total score.</a:t>
            </a:r>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319</a:t>
            </a:fld>
            <a:endParaRPr lang="en-US" dirty="0"/>
          </a:p>
        </p:txBody>
      </p:sp>
    </p:spTree>
    <p:extLst>
      <p:ext uri="{BB962C8B-B14F-4D97-AF65-F5344CB8AC3E}">
        <p14:creationId xmlns:p14="http://schemas.microsoft.com/office/powerpoint/2010/main" val="802869045"/>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this slide to facilitate a dialogue</a:t>
            </a:r>
            <a:r>
              <a:rPr lang="en-US" baseline="0" dirty="0" smtClean="0"/>
              <a:t> in class.</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320</a:t>
            </a:fld>
            <a:endParaRPr lang="en-US" dirty="0"/>
          </a:p>
        </p:txBody>
      </p:sp>
    </p:spTree>
    <p:extLst>
      <p:ext uri="{BB962C8B-B14F-4D97-AF65-F5344CB8AC3E}">
        <p14:creationId xmlns:p14="http://schemas.microsoft.com/office/powerpoint/2010/main" val="747144359"/>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321</a:t>
            </a:fld>
            <a:endParaRPr lang="en-US" dirty="0"/>
          </a:p>
        </p:txBody>
      </p:sp>
    </p:spTree>
    <p:extLst>
      <p:ext uri="{BB962C8B-B14F-4D97-AF65-F5344CB8AC3E}">
        <p14:creationId xmlns:p14="http://schemas.microsoft.com/office/powerpoint/2010/main" val="872960139"/>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just covered a lot.</a:t>
            </a:r>
            <a:r>
              <a:rPr lang="en-US" baseline="0" dirty="0" smtClean="0"/>
              <a:t>  Time for a quick break.</a:t>
            </a:r>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325</a:t>
            </a:fld>
            <a:endParaRPr lang="en-US"/>
          </a:p>
        </p:txBody>
      </p:sp>
    </p:spTree>
    <p:extLst>
      <p:ext uri="{BB962C8B-B14F-4D97-AF65-F5344CB8AC3E}">
        <p14:creationId xmlns:p14="http://schemas.microsoft.com/office/powerpoint/2010/main" val="842875948"/>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09058" name="Rectangle 2"/>
          <p:cNvSpPr>
            <a:spLocks noGrp="1" noRot="1" noChangeAspect="1" noChangeArrowheads="1" noTextEdit="1"/>
          </p:cNvSpPr>
          <p:nvPr>
            <p:ph type="sldImg"/>
          </p:nvPr>
        </p:nvSpPr>
        <p:spPr>
          <a:xfrm>
            <a:off x="1504950" y="641350"/>
            <a:ext cx="4275138" cy="3205163"/>
          </a:xfrm>
          <a:ln/>
        </p:spPr>
      </p:sp>
      <p:sp>
        <p:nvSpPr>
          <p:cNvPr id="1709059" name="Rectangle 3"/>
          <p:cNvSpPr>
            <a:spLocks noGrp="1" noChangeArrowheads="1"/>
          </p:cNvSpPr>
          <p:nvPr>
            <p:ph type="body" idx="1"/>
          </p:nvPr>
        </p:nvSpPr>
        <p:spPr>
          <a:xfrm>
            <a:off x="707116" y="4287339"/>
            <a:ext cx="6048079" cy="4430502"/>
          </a:xfrm>
        </p:spPr>
        <p:txBody>
          <a:bodyPr/>
          <a:lstStyle/>
          <a:p>
            <a:pPr lvl="1"/>
            <a:endParaRPr lang="en-GB" dirty="0"/>
          </a:p>
        </p:txBody>
      </p:sp>
    </p:spTree>
    <p:extLst>
      <p:ext uri="{BB962C8B-B14F-4D97-AF65-F5344CB8AC3E}">
        <p14:creationId xmlns:p14="http://schemas.microsoft.com/office/powerpoint/2010/main" val="556164060"/>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09058" name="Rectangle 2"/>
          <p:cNvSpPr>
            <a:spLocks noGrp="1" noRot="1" noChangeAspect="1" noChangeArrowheads="1" noTextEdit="1"/>
          </p:cNvSpPr>
          <p:nvPr>
            <p:ph type="sldImg"/>
          </p:nvPr>
        </p:nvSpPr>
        <p:spPr>
          <a:xfrm>
            <a:off x="1504950" y="641350"/>
            <a:ext cx="4275138" cy="3205163"/>
          </a:xfrm>
          <a:ln/>
        </p:spPr>
      </p:sp>
      <p:sp>
        <p:nvSpPr>
          <p:cNvPr id="1709059" name="Rectangle 3"/>
          <p:cNvSpPr>
            <a:spLocks noGrp="1" noChangeArrowheads="1"/>
          </p:cNvSpPr>
          <p:nvPr>
            <p:ph type="body" idx="1"/>
          </p:nvPr>
        </p:nvSpPr>
        <p:spPr>
          <a:xfrm>
            <a:off x="707116" y="4287339"/>
            <a:ext cx="6048079" cy="4430502"/>
          </a:xfrm>
        </p:spPr>
        <p:txBody>
          <a:bodyPr/>
          <a:lstStyle/>
          <a:p>
            <a:pPr lvl="1"/>
            <a:endParaRPr lang="en-GB" dirty="0"/>
          </a:p>
        </p:txBody>
      </p:sp>
    </p:spTree>
    <p:extLst>
      <p:ext uri="{BB962C8B-B14F-4D97-AF65-F5344CB8AC3E}">
        <p14:creationId xmlns:p14="http://schemas.microsoft.com/office/powerpoint/2010/main" val="638067210"/>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41058" name="Rectangle 2"/>
          <p:cNvSpPr>
            <a:spLocks noGrp="1" noRot="1" noChangeAspect="1" noChangeArrowheads="1" noTextEdit="1"/>
          </p:cNvSpPr>
          <p:nvPr>
            <p:ph type="sldImg"/>
          </p:nvPr>
        </p:nvSpPr>
        <p:spPr>
          <a:xfrm>
            <a:off x="1258888" y="720725"/>
            <a:ext cx="4799012" cy="3598863"/>
          </a:xfrm>
          <a:ln/>
        </p:spPr>
      </p:sp>
      <p:sp>
        <p:nvSpPr>
          <p:cNvPr id="941059" name="Rectangle 3"/>
          <p:cNvSpPr>
            <a:spLocks noGrp="1" noChangeArrowheads="1"/>
          </p:cNvSpPr>
          <p:nvPr>
            <p:ph type="body" idx="1"/>
          </p:nvPr>
        </p:nvSpPr>
        <p:spPr>
          <a:xfrm>
            <a:off x="974581" y="4561485"/>
            <a:ext cx="5361024" cy="4317798"/>
          </a:xfrm>
          <a:noFill/>
          <a:ln/>
        </p:spPr>
        <p:txBody>
          <a:bodyPr lIns="96503" tIns="48251" rIns="96503" bIns="48251"/>
          <a:lstStyle/>
          <a:p>
            <a:r>
              <a:rPr lang="en-GB" dirty="0"/>
              <a:t>Variances are useful in showing where the project is at any point in time and how far away the project is from the baseline plan.  Variances alone will not show how well the project will meet its objectives.  </a:t>
            </a:r>
          </a:p>
          <a:p>
            <a:r>
              <a:rPr lang="en-GB" dirty="0"/>
              <a:t>By comparing the current variance with the plan the pro rata effect on the overall parameters can be assessed allowing the completion dates, costs and quality to be forecasted.  However, this assumes that the past performance will continue.  Also the simple analysis may be misleading if the intervals between measurements are too large.</a:t>
            </a:r>
          </a:p>
          <a:p>
            <a:r>
              <a:rPr lang="en-GB" dirty="0"/>
              <a:t>By tracking performance more frequently, trends can be developed and these may give a more realistic view of performance, allowing the development of corrective action plans.</a:t>
            </a:r>
          </a:p>
          <a:p>
            <a:r>
              <a:rPr lang="en-GB" dirty="0"/>
              <a:t>Earned Value Analysis to be discussed later,  is a particularly useful method since it provides variances, trends and allows the development of what if scenarios.</a:t>
            </a:r>
          </a:p>
        </p:txBody>
      </p:sp>
    </p:spTree>
    <p:extLst>
      <p:ext uri="{BB962C8B-B14F-4D97-AF65-F5344CB8AC3E}">
        <p14:creationId xmlns:p14="http://schemas.microsoft.com/office/powerpoint/2010/main" val="1052441287"/>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43106" name="Rectangle 2"/>
          <p:cNvSpPr>
            <a:spLocks noGrp="1" noRot="1" noChangeAspect="1" noChangeArrowheads="1" noTextEdit="1"/>
          </p:cNvSpPr>
          <p:nvPr>
            <p:ph type="sldImg"/>
          </p:nvPr>
        </p:nvSpPr>
        <p:spPr>
          <a:xfrm>
            <a:off x="1258888" y="720725"/>
            <a:ext cx="4799012" cy="3598863"/>
          </a:xfrm>
          <a:ln/>
        </p:spPr>
      </p:sp>
      <p:sp>
        <p:nvSpPr>
          <p:cNvPr id="943107" name="Rectangle 3"/>
          <p:cNvSpPr>
            <a:spLocks noGrp="1" noChangeArrowheads="1"/>
          </p:cNvSpPr>
          <p:nvPr>
            <p:ph type="body" idx="1"/>
          </p:nvPr>
        </p:nvSpPr>
        <p:spPr>
          <a:xfrm>
            <a:off x="976252" y="4561485"/>
            <a:ext cx="5362697" cy="4319322"/>
          </a:xfrm>
        </p:spPr>
        <p:txBody>
          <a:bodyPr/>
          <a:lstStyle/>
          <a:p>
            <a:r>
              <a:rPr lang="en-GB" dirty="0"/>
              <a:t>A simple control process is shown above.</a:t>
            </a:r>
          </a:p>
          <a:p>
            <a:r>
              <a:rPr lang="en-GB" dirty="0"/>
              <a:t>Effective control involves the comparison between actual performance and the baseline plan.  Changes to baseline plans must therefore be controlled. </a:t>
            </a:r>
          </a:p>
          <a:p>
            <a:r>
              <a:rPr lang="en-GB" dirty="0"/>
              <a:t>The purpose of monitoring is to establish deviations and evaluate their impact.  Tolerances may be set to enable work to continue with minor deviations.</a:t>
            </a:r>
          </a:p>
          <a:p>
            <a:r>
              <a:rPr lang="en-GB" dirty="0"/>
              <a:t>Control and co-ordination involves the planning and implementation of corrective actions to address adverse situations.  Alternatively, it may involve re-planning if the original plans appear to be unworkable or unrealistic.</a:t>
            </a:r>
          </a:p>
          <a:p>
            <a:r>
              <a:rPr lang="en-GB" dirty="0"/>
              <a:t>On completion of all project work, the project is formally accepted</a:t>
            </a:r>
            <a:r>
              <a:rPr lang="en-GB" dirty="0" smtClean="0"/>
              <a:t>.</a:t>
            </a:r>
          </a:p>
          <a:p>
            <a:endParaRPr lang="en-GB" dirty="0" smtClean="0"/>
          </a:p>
          <a:p>
            <a:pPr>
              <a:spcAft>
                <a:spcPct val="30000"/>
              </a:spcAft>
            </a:pPr>
            <a:r>
              <a:rPr lang="en-GB" dirty="0" smtClean="0"/>
              <a:t>The key control and co-ordination cycle and associated processes are shown in more detail above.</a:t>
            </a:r>
          </a:p>
          <a:p>
            <a:pPr>
              <a:spcAft>
                <a:spcPct val="30000"/>
              </a:spcAft>
            </a:pPr>
            <a:r>
              <a:rPr lang="en-GB" b="1" dirty="0" smtClean="0"/>
              <a:t>Reporting</a:t>
            </a:r>
            <a:r>
              <a:rPr lang="en-GB" dirty="0" smtClean="0"/>
              <a:t>  – the status of the project is reported in accordance with requirements defined in the project management plan and agreed between the project sponsor and project manager. </a:t>
            </a:r>
          </a:p>
          <a:p>
            <a:pPr>
              <a:spcAft>
                <a:spcPct val="30000"/>
              </a:spcAft>
            </a:pPr>
            <a:r>
              <a:rPr lang="en-GB" b="1" dirty="0" smtClean="0"/>
              <a:t>Monitoring and Evaluation </a:t>
            </a:r>
            <a:r>
              <a:rPr lang="en-GB" dirty="0" smtClean="0"/>
              <a:t>– measuring achievement, identifying variances between the CSCs, problems and establishing the current position.  This will enable further analysis to determine trends and predict the final result based on current performance.  It is therefore important to establish the root causes of problems and variances to enable appropriate corrective action to be taken.  Such analysis can be done by specific techniques such as Critical Path Analysis (time) and Earned Value Analysis.</a:t>
            </a:r>
          </a:p>
          <a:p>
            <a:pPr>
              <a:spcAft>
                <a:spcPct val="30000"/>
              </a:spcAft>
            </a:pPr>
            <a:r>
              <a:rPr lang="en-GB" b="1" dirty="0" smtClean="0"/>
              <a:t>Corrective action</a:t>
            </a:r>
            <a:r>
              <a:rPr lang="en-GB" dirty="0" smtClean="0"/>
              <a:t>  - there are typically four options depending on the situation:</a:t>
            </a:r>
          </a:p>
          <a:p>
            <a:pPr lvl="1">
              <a:spcAft>
                <a:spcPct val="30000"/>
              </a:spcAft>
            </a:pPr>
            <a:r>
              <a:rPr lang="en-GB" dirty="0" smtClean="0"/>
              <a:t>if performance is outside the specification but within agreed tolerances, corrective action is taken to improve performance</a:t>
            </a:r>
          </a:p>
          <a:p>
            <a:pPr lvl="1">
              <a:spcAft>
                <a:spcPct val="30000"/>
              </a:spcAft>
            </a:pPr>
            <a:r>
              <a:rPr lang="en-GB" dirty="0" smtClean="0"/>
              <a:t>if the original plan is no longer representative, the baseline plan may be changed</a:t>
            </a:r>
          </a:p>
          <a:p>
            <a:pPr lvl="1">
              <a:spcAft>
                <a:spcPct val="30000"/>
              </a:spcAft>
            </a:pPr>
            <a:r>
              <a:rPr lang="en-GB" dirty="0" smtClean="0"/>
              <a:t>if performance is outside the specification (off spec), the variance is </a:t>
            </a:r>
            <a:r>
              <a:rPr lang="en-GB" b="1" dirty="0" smtClean="0"/>
              <a:t>escalated</a:t>
            </a:r>
            <a:r>
              <a:rPr lang="en-GB" dirty="0" smtClean="0"/>
              <a:t> to a higher authority   </a:t>
            </a:r>
          </a:p>
          <a:p>
            <a:pPr lvl="1">
              <a:spcAft>
                <a:spcPct val="30000"/>
              </a:spcAft>
            </a:pPr>
            <a:r>
              <a:rPr lang="en-GB" dirty="0" smtClean="0"/>
              <a:t>if the variance is due to unauthorised scope changes, the change process is invoked retrospectively. </a:t>
            </a:r>
            <a:endParaRPr lang="en-US" dirty="0" smtClean="0"/>
          </a:p>
        </p:txBody>
      </p:sp>
    </p:spTree>
    <p:extLst>
      <p:ext uri="{BB962C8B-B14F-4D97-AF65-F5344CB8AC3E}">
        <p14:creationId xmlns:p14="http://schemas.microsoft.com/office/powerpoint/2010/main" val="91326510"/>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803842" name="Rectangle 2"/>
          <p:cNvSpPr>
            <a:spLocks noGrp="1" noRot="1" noChangeAspect="1" noChangeArrowheads="1" noTextEdit="1"/>
          </p:cNvSpPr>
          <p:nvPr>
            <p:ph type="sldImg"/>
          </p:nvPr>
        </p:nvSpPr>
        <p:spPr>
          <a:xfrm>
            <a:off x="1262063" y="722313"/>
            <a:ext cx="4795837" cy="3597275"/>
          </a:xfrm>
          <a:ln/>
        </p:spPr>
      </p:sp>
      <p:sp>
        <p:nvSpPr>
          <p:cNvPr id="803843" name="Rectangle 3"/>
          <p:cNvSpPr>
            <a:spLocks noGrp="1" noChangeArrowheads="1"/>
          </p:cNvSpPr>
          <p:nvPr>
            <p:ph type="body" idx="1"/>
          </p:nvPr>
        </p:nvSpPr>
        <p:spPr>
          <a:xfrm>
            <a:off x="976252" y="4559961"/>
            <a:ext cx="5362697" cy="4319322"/>
          </a:xfrm>
        </p:spPr>
        <p:txBody>
          <a:bodyPr/>
          <a:lstStyle/>
          <a:p>
            <a:r>
              <a:rPr lang="en-GB" dirty="0"/>
              <a:t>The Product Breakdown Structure (PBS) is a hierarchical breakdown of the products that are to be produced by the project.  Typically the final solution for the project is shown at the highest level, with major products that make up that solution shown at the next highest level.  The components of each product (or sub products) will typically be shown at lower levels.  The higher levels are used to support development of the Work Breakdown Structure, asking what needs to be done to complete each product.  Products are easily identified on a breakdown structure, as they are nouns or naming words.  The PBS also used in the identification of the items to be used in configuration management and on change impact assessments. </a:t>
            </a:r>
          </a:p>
          <a:p>
            <a:r>
              <a:rPr lang="en-GB" dirty="0"/>
              <a:t>The PBS provides a high level view of the key products and is useful for the project stakeholders who are more likely to be focused on products than the work to be accomplished.  </a:t>
            </a:r>
            <a:endParaRPr lang="en-US" dirty="0"/>
          </a:p>
        </p:txBody>
      </p:sp>
    </p:spTree>
    <p:extLst>
      <p:ext uri="{BB962C8B-B14F-4D97-AF65-F5344CB8AC3E}">
        <p14:creationId xmlns:p14="http://schemas.microsoft.com/office/powerpoint/2010/main" val="266792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Have the participants go to http://</a:t>
            </a:r>
            <a:r>
              <a:rPr lang="en-US" dirty="0" err="1" smtClean="0"/>
              <a:t>members.greenprojectmanagement.org</a:t>
            </a:r>
            <a:r>
              <a:rPr lang="en-US" baseline="0" dirty="0" smtClean="0"/>
              <a:t> and sign in using the PARTNER DISCOUNT MEMBERSHIP and add the code to receive a year for free.</a:t>
            </a:r>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3</a:t>
            </a:fld>
            <a:endParaRPr lang="en-US" dirty="0"/>
          </a:p>
        </p:txBody>
      </p:sp>
    </p:spTree>
    <p:extLst>
      <p:ext uri="{BB962C8B-B14F-4D97-AF65-F5344CB8AC3E}">
        <p14:creationId xmlns:p14="http://schemas.microsoft.com/office/powerpoint/2010/main" val="8544210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IN 2000, 189 COUNTRIES OF THE WORLD CAME TOGETHER TO FACE THE FUTURE. And what they saw was daunting. Famines. Drought. Wars. Plagues. Poverty.</a:t>
            </a:r>
          </a:p>
          <a:p>
            <a:r>
              <a:rPr lang="en-US" sz="1200" b="0" i="0" u="none" strike="noStrike" kern="1200" baseline="0" dirty="0" smtClean="0">
                <a:solidFill>
                  <a:schemeClr val="tx1"/>
                </a:solidFill>
                <a:latin typeface="+mn-lt"/>
                <a:ea typeface="+mn-ea"/>
                <a:cs typeface="+mn-cs"/>
              </a:rPr>
              <a:t>The perennial problems of the world. Not just in some faraway place, but in their own cities and towns and villages. They knew things didn’t have to be this way. They knew we had enough food to feed the world, but that it wasn’t getting shared. They knew there were medicines for HIV and other diseases, but that they cost a lot. They knew that earthquakes and floods were inevitable, but that the high death tolls were not. They also knew that billions of people worldwide shared their hope for a better future.</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Leaders from these countries created a plan called the Millennium Development Goals (MDGs). This set of 8 goals imagined a future just 15 years off that would be rid of poverty and hunger. It was an ambitious plan.</a:t>
            </a:r>
          </a:p>
          <a:p>
            <a:r>
              <a:rPr lang="en-US" sz="1200" b="0" i="0" u="none" strike="noStrike" kern="1200" baseline="0" dirty="0" smtClean="0">
                <a:solidFill>
                  <a:schemeClr val="tx1"/>
                </a:solidFill>
                <a:latin typeface="+mn-lt"/>
                <a:ea typeface="+mn-ea"/>
                <a:cs typeface="+mn-cs"/>
              </a:rPr>
              <a:t>The United Nations Development </a:t>
            </a:r>
            <a:r>
              <a:rPr lang="en-US" sz="1200" b="0" i="0" u="none" strike="noStrike" kern="1200" baseline="0" dirty="0" err="1" smtClean="0">
                <a:solidFill>
                  <a:schemeClr val="tx1"/>
                </a:solidFill>
                <a:latin typeface="+mn-lt"/>
                <a:ea typeface="+mn-ea"/>
                <a:cs typeface="+mn-cs"/>
              </a:rPr>
              <a:t>Programme</a:t>
            </a:r>
            <a:r>
              <a:rPr lang="en-US" sz="1200" b="0" i="0" u="none" strike="noStrike" kern="1200" baseline="0" dirty="0" smtClean="0">
                <a:solidFill>
                  <a:schemeClr val="tx1"/>
                </a:solidFill>
                <a:latin typeface="+mn-lt"/>
                <a:ea typeface="+mn-ea"/>
                <a:cs typeface="+mn-cs"/>
              </a:rPr>
              <a:t> (UNDP) has been one of the leading organizations working to achieve the MDGs. Present in more than</a:t>
            </a:r>
          </a:p>
          <a:p>
            <a:r>
              <a:rPr lang="en-US" sz="1200" b="0" i="0" u="none" strike="noStrike" kern="1200" baseline="0" dirty="0" smtClean="0">
                <a:solidFill>
                  <a:schemeClr val="tx1"/>
                </a:solidFill>
                <a:latin typeface="+mn-lt"/>
                <a:ea typeface="+mn-ea"/>
                <a:cs typeface="+mn-cs"/>
              </a:rPr>
              <a:t>170 countries and territories, we funded projects that helped fulfil the Goals. We championed the Goals so that people everywhere would know how to do their part. And we acted as “scorekeeper,” helping countries track their progress. And the progress in those 15 years has been tremendous. Hunger has been cut in half. Extreme poverty is down nearly by half. More kids are going to school and fewer are dying.</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Now these countries want to build on the many successes of the past 15 years, and go further. The new set of goals, the Sustainable Development Goals (SDGs), aims to end poverty and hunger by 2030. World leaders, recognizing the connection between people and planet, have set goals for the land, the oceans and the waterways</a:t>
            </a:r>
          </a:p>
        </p:txBody>
      </p:sp>
      <p:sp>
        <p:nvSpPr>
          <p:cNvPr id="4" name="Slide Number Placeholder 3"/>
          <p:cNvSpPr>
            <a:spLocks noGrp="1"/>
          </p:cNvSpPr>
          <p:nvPr>
            <p:ph type="sldNum" sz="quarter" idx="10"/>
          </p:nvPr>
        </p:nvSpPr>
        <p:spPr/>
        <p:txBody>
          <a:bodyPr/>
          <a:lstStyle/>
          <a:p>
            <a:fld id="{2AC3EBD7-D354-4C97-8BB4-9A9E39C1C5CE}" type="slidenum">
              <a:rPr lang="en-US" smtClean="0"/>
              <a:pPr/>
              <a:t>32</a:t>
            </a:fld>
            <a:endParaRPr lang="en-US" dirty="0"/>
          </a:p>
        </p:txBody>
      </p:sp>
    </p:spTree>
    <p:extLst>
      <p:ext uri="{BB962C8B-B14F-4D97-AF65-F5344CB8AC3E}">
        <p14:creationId xmlns:p14="http://schemas.microsoft.com/office/powerpoint/2010/main" val="923629404"/>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803842" name="Rectangle 2"/>
          <p:cNvSpPr>
            <a:spLocks noGrp="1" noRot="1" noChangeAspect="1" noChangeArrowheads="1" noTextEdit="1"/>
          </p:cNvSpPr>
          <p:nvPr>
            <p:ph type="sldImg"/>
          </p:nvPr>
        </p:nvSpPr>
        <p:spPr>
          <a:xfrm>
            <a:off x="1262063" y="722313"/>
            <a:ext cx="4795837" cy="3597275"/>
          </a:xfrm>
          <a:ln/>
        </p:spPr>
      </p:sp>
      <p:sp>
        <p:nvSpPr>
          <p:cNvPr id="803843" name="Rectangle 3"/>
          <p:cNvSpPr>
            <a:spLocks noGrp="1" noChangeArrowheads="1"/>
          </p:cNvSpPr>
          <p:nvPr>
            <p:ph type="body" idx="1"/>
          </p:nvPr>
        </p:nvSpPr>
        <p:spPr>
          <a:xfrm>
            <a:off x="976252" y="4559961"/>
            <a:ext cx="5362697" cy="4319322"/>
          </a:xfrm>
        </p:spPr>
        <p:txBody>
          <a:bodyPr/>
          <a:lstStyle/>
          <a:p>
            <a:r>
              <a:rPr lang="en-GB" dirty="0"/>
              <a:t>The Product Breakdown Structure (PBS) is a hierarchical breakdown of the products that are to be produced by the project.  Typically the final solution for the project is shown at the highest level, with major products that make up that solution shown at the next highest level.  The components of each product (or sub products) will typically be shown at lower levels.  The higher levels are used to support development of the Work Breakdown Structure, asking what needs to be done to complete each product.  Products are easily identified on a breakdown structure, as they are nouns or naming words.  The PBS also used in the identification of the items to be used in configuration management and on change impact assessments. </a:t>
            </a:r>
          </a:p>
          <a:p>
            <a:r>
              <a:rPr lang="en-GB" dirty="0"/>
              <a:t>The PBS provides a high level view of the key products and is useful for the project stakeholders who are more likely to be focused on products than the work to be accomplished.  </a:t>
            </a:r>
            <a:endParaRPr lang="en-US" dirty="0"/>
          </a:p>
        </p:txBody>
      </p:sp>
    </p:spTree>
    <p:extLst>
      <p:ext uri="{BB962C8B-B14F-4D97-AF65-F5344CB8AC3E}">
        <p14:creationId xmlns:p14="http://schemas.microsoft.com/office/powerpoint/2010/main" val="1845994575"/>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807938" name="Rectangle 2"/>
          <p:cNvSpPr>
            <a:spLocks noGrp="1" noRot="1" noChangeAspect="1" noChangeArrowheads="1" noTextEdit="1"/>
          </p:cNvSpPr>
          <p:nvPr>
            <p:ph type="sldImg"/>
          </p:nvPr>
        </p:nvSpPr>
        <p:spPr>
          <a:xfrm>
            <a:off x="1262063" y="722313"/>
            <a:ext cx="4795837" cy="3597275"/>
          </a:xfrm>
          <a:ln/>
        </p:spPr>
      </p:sp>
      <p:sp>
        <p:nvSpPr>
          <p:cNvPr id="807939" name="Rectangle 3"/>
          <p:cNvSpPr>
            <a:spLocks noGrp="1" noChangeArrowheads="1"/>
          </p:cNvSpPr>
          <p:nvPr>
            <p:ph type="body" idx="1"/>
          </p:nvPr>
        </p:nvSpPr>
        <p:spPr bwMode="gray">
          <a:xfrm>
            <a:off x="976254" y="4559961"/>
            <a:ext cx="5372726" cy="4319322"/>
          </a:xfrm>
          <a:noFill/>
          <a:ln/>
        </p:spPr>
        <p:txBody>
          <a:bodyPr lIns="96655" tIns="48327" rIns="96655" bIns="48327"/>
          <a:lstStyle/>
          <a:p>
            <a:r>
              <a:rPr lang="en-GB" sz="1100" dirty="0"/>
              <a:t>It is important to provide a unique numbering system to ensure that each element of the product or work breakdown structure can be referenced.  The system should maintain the hierarchical relationship, as shown above.</a:t>
            </a:r>
          </a:p>
          <a:p>
            <a:r>
              <a:rPr lang="en-GB" sz="1100" dirty="0"/>
              <a:t>Considerations that may need to be taken into account when deciding the level of breakdown are:</a:t>
            </a:r>
          </a:p>
          <a:p>
            <a:r>
              <a:rPr lang="en-GB" sz="1100" b="1" dirty="0"/>
              <a:t>Single point accountability</a:t>
            </a:r>
            <a:r>
              <a:rPr lang="en-GB" sz="1100" dirty="0"/>
              <a:t> – when one person can be assigned to manage an appropriate manageable level of work, and that no one person controls too many work packages.</a:t>
            </a:r>
          </a:p>
          <a:p>
            <a:r>
              <a:rPr lang="en-GB" sz="1100" b="1" dirty="0"/>
              <a:t>Clear definition of work</a:t>
            </a:r>
            <a:r>
              <a:rPr lang="en-GB" sz="1100" dirty="0"/>
              <a:t> – when work has been defined in clear terms of deliverables, objectives and critical success criteria.</a:t>
            </a:r>
          </a:p>
          <a:p>
            <a:r>
              <a:rPr lang="en-GB" sz="1100" b="1" dirty="0"/>
              <a:t>Performance Measurement</a:t>
            </a:r>
            <a:r>
              <a:rPr lang="en-GB" sz="1100" dirty="0"/>
              <a:t> – when the same methods of performance measurement can be used for activities within a work package (particularly important for earned value management).</a:t>
            </a:r>
          </a:p>
          <a:p>
            <a:r>
              <a:rPr lang="en-GB" sz="1100" b="1" dirty="0"/>
              <a:t>Cost</a:t>
            </a:r>
            <a:r>
              <a:rPr lang="en-GB" sz="1100" dirty="0"/>
              <a:t> – that cost can be allocated to the work package.  This may depend on the level and type of cost involved, for example sub contract work, high cost materials.</a:t>
            </a:r>
          </a:p>
          <a:p>
            <a:r>
              <a:rPr lang="en-GB" sz="1100" b="1" dirty="0"/>
              <a:t>Criticality or risk</a:t>
            </a:r>
            <a:r>
              <a:rPr lang="en-GB" sz="1100" dirty="0"/>
              <a:t> – where critical and risky activities may need greater visibility, further decomposition may be appropriate and advantageous.</a:t>
            </a:r>
          </a:p>
          <a:p>
            <a:r>
              <a:rPr lang="en-GB" sz="1100" b="1" dirty="0"/>
              <a:t>External contracting</a:t>
            </a:r>
            <a:r>
              <a:rPr lang="en-GB" sz="1100" dirty="0"/>
              <a:t> - the possibility of controlling external work through contracts can reduce the need for detailed breakdown.  In this way areas of the PBS/WBS can be ‘blocked off’ and allocated to the contractor for their own structure to be developed.</a:t>
            </a:r>
          </a:p>
        </p:txBody>
      </p:sp>
    </p:spTree>
    <p:extLst>
      <p:ext uri="{BB962C8B-B14F-4D97-AF65-F5344CB8AC3E}">
        <p14:creationId xmlns:p14="http://schemas.microsoft.com/office/powerpoint/2010/main" val="686731354"/>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809986" name="Rectangle 2"/>
          <p:cNvSpPr>
            <a:spLocks noGrp="1" noRot="1" noChangeAspect="1" noChangeArrowheads="1" noTextEdit="1"/>
          </p:cNvSpPr>
          <p:nvPr>
            <p:ph type="sldImg"/>
          </p:nvPr>
        </p:nvSpPr>
        <p:spPr>
          <a:xfrm>
            <a:off x="1262063" y="722313"/>
            <a:ext cx="4795837" cy="3597275"/>
          </a:xfrm>
          <a:ln/>
        </p:spPr>
      </p:sp>
      <p:sp>
        <p:nvSpPr>
          <p:cNvPr id="809987" name="Rectangle 3"/>
          <p:cNvSpPr>
            <a:spLocks noGrp="1" noChangeArrowheads="1"/>
          </p:cNvSpPr>
          <p:nvPr>
            <p:ph type="body" idx="1"/>
          </p:nvPr>
        </p:nvSpPr>
        <p:spPr>
          <a:xfrm>
            <a:off x="976252" y="4559961"/>
            <a:ext cx="5362697" cy="4319322"/>
          </a:xfrm>
        </p:spPr>
        <p:txBody>
          <a:bodyPr/>
          <a:lstStyle/>
          <a:p>
            <a:r>
              <a:rPr lang="en-GB" dirty="0"/>
              <a:t>One structure derived from the WBS is the </a:t>
            </a:r>
            <a:r>
              <a:rPr lang="en-GB" dirty="0" smtClean="0"/>
              <a:t>Organization </a:t>
            </a:r>
            <a:r>
              <a:rPr lang="en-GB" dirty="0"/>
              <a:t>Breakdown Structure.  This is regularly seen as an </a:t>
            </a:r>
            <a:r>
              <a:rPr lang="en-GB" dirty="0" smtClean="0"/>
              <a:t>Organization </a:t>
            </a:r>
            <a:r>
              <a:rPr lang="en-GB" dirty="0"/>
              <a:t>Chart in most industries, as shown above.  It shows the roles and titles of the team members (related to the work they are managing), their span of control and the approved reporting structure.</a:t>
            </a:r>
          </a:p>
          <a:p>
            <a:r>
              <a:rPr lang="en-GB" dirty="0"/>
              <a:t>The project OBS is used with the WBS to form the Responsibility Assignment Matrix.</a:t>
            </a:r>
          </a:p>
          <a:p>
            <a:r>
              <a:rPr lang="en-GB" dirty="0"/>
              <a:t>To produce the </a:t>
            </a:r>
            <a:r>
              <a:rPr lang="en-GB" dirty="0" smtClean="0"/>
              <a:t>Organization </a:t>
            </a:r>
            <a:r>
              <a:rPr lang="en-GB" dirty="0"/>
              <a:t>Breakdown Structure, the work breakdown and tasks are analysed.  Typically, team leaders or co-ordination roles are assigned to individuals in order to manage groups of tasks.  The criteria used to decide on management levels for groups may be:</a:t>
            </a:r>
          </a:p>
          <a:p>
            <a:pPr marL="645606" lvl="1" indent="-176075" algn="just">
              <a:buFontTx/>
              <a:buChar char="•"/>
            </a:pPr>
            <a:r>
              <a:rPr lang="en-GB" dirty="0">
                <a:latin typeface="ZapfCalligr BT" pitchFamily="18" charset="0"/>
              </a:rPr>
              <a:t>size and nature of the tasks</a:t>
            </a:r>
          </a:p>
          <a:p>
            <a:pPr marL="645606" lvl="1" indent="-176075" algn="just">
              <a:buFontTx/>
              <a:buChar char="•"/>
            </a:pPr>
            <a:r>
              <a:rPr lang="en-GB" dirty="0">
                <a:latin typeface="ZapfCalligr BT" pitchFamily="18" charset="0"/>
              </a:rPr>
              <a:t>complexity in terms of interdependencies </a:t>
            </a:r>
          </a:p>
          <a:p>
            <a:pPr marL="645606" lvl="1" indent="-176075" algn="just">
              <a:buFontTx/>
              <a:buChar char="•"/>
            </a:pPr>
            <a:r>
              <a:rPr lang="en-GB" dirty="0">
                <a:latin typeface="ZapfCalligr BT" pitchFamily="18" charset="0"/>
              </a:rPr>
              <a:t>criticality and risks</a:t>
            </a:r>
          </a:p>
          <a:p>
            <a:pPr marL="645606" lvl="1" indent="-176075" algn="just">
              <a:buFontTx/>
              <a:buChar char="•"/>
            </a:pPr>
            <a:endParaRPr lang="en-GB" dirty="0">
              <a:latin typeface="ZapfCalligr BT" pitchFamily="18" charset="0"/>
            </a:endParaRPr>
          </a:p>
          <a:p>
            <a:r>
              <a:rPr lang="en-GB" dirty="0"/>
              <a:t>The Project OBS identifies key decision making authorities and ownership of work areas.  It therefore supports communications, performance monitoring, control, and reporting.  </a:t>
            </a:r>
          </a:p>
          <a:p>
            <a:endParaRPr lang="en-US" dirty="0"/>
          </a:p>
        </p:txBody>
      </p:sp>
    </p:spTree>
    <p:extLst>
      <p:ext uri="{BB962C8B-B14F-4D97-AF65-F5344CB8AC3E}">
        <p14:creationId xmlns:p14="http://schemas.microsoft.com/office/powerpoint/2010/main" val="759611565"/>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812034" name="Rectangle 2"/>
          <p:cNvSpPr>
            <a:spLocks noGrp="1" noRot="1" noChangeAspect="1" noChangeArrowheads="1" noTextEdit="1"/>
          </p:cNvSpPr>
          <p:nvPr>
            <p:ph type="sldImg"/>
          </p:nvPr>
        </p:nvSpPr>
        <p:spPr>
          <a:xfrm>
            <a:off x="1262063" y="722313"/>
            <a:ext cx="4795837" cy="3597275"/>
          </a:xfrm>
          <a:ln/>
        </p:spPr>
      </p:sp>
      <p:sp>
        <p:nvSpPr>
          <p:cNvPr id="812035" name="Rectangle 3"/>
          <p:cNvSpPr>
            <a:spLocks noGrp="1" noChangeArrowheads="1"/>
          </p:cNvSpPr>
          <p:nvPr>
            <p:ph type="body" idx="1"/>
          </p:nvPr>
        </p:nvSpPr>
        <p:spPr>
          <a:xfrm>
            <a:off x="976252" y="4559961"/>
            <a:ext cx="5362697" cy="4319322"/>
          </a:xfrm>
        </p:spPr>
        <p:txBody>
          <a:bodyPr/>
          <a:lstStyle/>
          <a:p>
            <a:r>
              <a:rPr lang="en-GB" dirty="0"/>
              <a:t>The </a:t>
            </a:r>
            <a:r>
              <a:rPr lang="en-GB" b="1" dirty="0"/>
              <a:t>Responsibility Assignment Matrix</a:t>
            </a:r>
            <a:r>
              <a:rPr lang="en-GB" dirty="0"/>
              <a:t> is used to define the accountability, role and responsibility of each team member.  It is developed by combining the WBS (or PBS) and the OBS.</a:t>
            </a:r>
          </a:p>
          <a:p>
            <a:r>
              <a:rPr lang="en-GB" dirty="0"/>
              <a:t>The completed matrix shows who is accountable, who is responsible for performing the work, who is responsible for product delivery, who else may be involved and their particular role and contribution.</a:t>
            </a:r>
          </a:p>
          <a:p>
            <a:r>
              <a:rPr lang="en-GB" dirty="0"/>
              <a:t>When completing a RAM, one very important rule is that if the highest level you have set in the matrix is ‘Responsible’, only one person can be allocated this for each line.  </a:t>
            </a:r>
          </a:p>
          <a:p>
            <a:endParaRPr lang="en-US" dirty="0"/>
          </a:p>
        </p:txBody>
      </p:sp>
    </p:spTree>
    <p:extLst>
      <p:ext uri="{BB962C8B-B14F-4D97-AF65-F5344CB8AC3E}">
        <p14:creationId xmlns:p14="http://schemas.microsoft.com/office/powerpoint/2010/main" val="232076310"/>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814082" name="Rectangle 2"/>
          <p:cNvSpPr>
            <a:spLocks noGrp="1" noRot="1" noChangeAspect="1" noChangeArrowheads="1" noTextEdit="1"/>
          </p:cNvSpPr>
          <p:nvPr>
            <p:ph type="sldImg"/>
          </p:nvPr>
        </p:nvSpPr>
        <p:spPr>
          <a:xfrm>
            <a:off x="1262063" y="722313"/>
            <a:ext cx="4795837" cy="3597275"/>
          </a:xfrm>
          <a:ln/>
        </p:spPr>
      </p:sp>
      <p:sp>
        <p:nvSpPr>
          <p:cNvPr id="814083" name="Rectangle 3"/>
          <p:cNvSpPr>
            <a:spLocks noGrp="1" noChangeArrowheads="1"/>
          </p:cNvSpPr>
          <p:nvPr>
            <p:ph type="body" idx="1"/>
          </p:nvPr>
        </p:nvSpPr>
        <p:spPr bwMode="gray">
          <a:xfrm>
            <a:off x="976252" y="4559961"/>
            <a:ext cx="5362697" cy="4319322"/>
          </a:xfrm>
          <a:noFill/>
          <a:ln/>
        </p:spPr>
        <p:txBody>
          <a:bodyPr lIns="96655" tIns="48327" rIns="96655" bIns="48327"/>
          <a:lstStyle/>
          <a:p>
            <a:r>
              <a:rPr lang="en-GB" dirty="0"/>
              <a:t>Another useful breakdown that can be derived from the WBS is the Cost Breakdown Structure (CBS).  It important that costs for each work package are broken into elements since different types require different monitoring and control processes.  For example, in-house labour may be controlled through time sheets, materials through purchase orders and contracts used to control sub-contracted work.  Some cost categories will need to be isolated if earned value is to be used for cost control.</a:t>
            </a:r>
          </a:p>
          <a:p>
            <a:r>
              <a:rPr lang="en-GB" dirty="0"/>
              <a:t>The Cost Breakdown Structure is derived from the company system of allocating costs and the WBS.  Typically, budgets (estimates) for each work package are broken down into cost elements corresponding to the company system of accounts.  Actual costs charged to each work package are detailed at cost element level.  This enables work package managers to compare actual costs with baseline work package budgets to pinpoint variances and problem areas, allowing them to take any corrective action.</a:t>
            </a:r>
          </a:p>
          <a:p>
            <a:endParaRPr lang="en-GB" dirty="0"/>
          </a:p>
        </p:txBody>
      </p:sp>
    </p:spTree>
    <p:extLst>
      <p:ext uri="{BB962C8B-B14F-4D97-AF65-F5344CB8AC3E}">
        <p14:creationId xmlns:p14="http://schemas.microsoft.com/office/powerpoint/2010/main" val="1069077002"/>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dirty="0" smtClean="0">
                <a:solidFill>
                  <a:schemeClr val="bg1"/>
                </a:solidFill>
              </a:rPr>
              <a:t>For fairly simple projects, the critical path is usually the </a:t>
            </a:r>
            <a:r>
              <a:rPr lang="en-CA" sz="1200" b="0" u="sng" dirty="0" smtClean="0">
                <a:solidFill>
                  <a:schemeClr val="bg1"/>
                </a:solidFill>
              </a:rPr>
              <a:t>longest</a:t>
            </a:r>
            <a:r>
              <a:rPr lang="en-CA" sz="1200" b="0" dirty="0" smtClean="0">
                <a:solidFill>
                  <a:schemeClr val="bg1"/>
                </a:solidFill>
              </a:rPr>
              <a:t> path through the project.</a:t>
            </a:r>
          </a:p>
          <a:p>
            <a:pPr>
              <a:buFont typeface="Wingdings" charset="0"/>
              <a:buNone/>
            </a:pPr>
            <a:endParaRPr lang="en-CA" sz="800" b="0" dirty="0" smtClean="0">
              <a:solidFill>
                <a:schemeClr val="bg1"/>
              </a:solidFill>
            </a:endParaRPr>
          </a:p>
          <a:p>
            <a:r>
              <a:rPr lang="en-CA" sz="1200" b="0" dirty="0" smtClean="0">
                <a:solidFill>
                  <a:schemeClr val="bg1"/>
                </a:solidFill>
              </a:rPr>
              <a:t>For projects with several parallel and interlinked activities, this may not always be the case.</a:t>
            </a:r>
          </a:p>
          <a:p>
            <a:pPr>
              <a:buFont typeface="Wingdings" charset="0"/>
              <a:buNone/>
            </a:pPr>
            <a:endParaRPr lang="en-CA" sz="800" b="0" dirty="0" smtClean="0">
              <a:solidFill>
                <a:schemeClr val="bg1"/>
              </a:solidFill>
            </a:endParaRPr>
          </a:p>
          <a:p>
            <a:r>
              <a:rPr lang="en-CA" sz="1200" b="0" dirty="0" smtClean="0">
                <a:solidFill>
                  <a:schemeClr val="bg1"/>
                </a:solidFill>
              </a:rPr>
              <a:t>For more complicated projects, the critical path can be determined with an ‘earliest time’ forward pass through the diagram followed by a ‘latest time’ reverse pass.</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338</a:t>
            </a:fld>
            <a:endParaRPr lang="en-US" dirty="0"/>
          </a:p>
        </p:txBody>
      </p:sp>
    </p:spTree>
    <p:extLst>
      <p:ext uri="{BB962C8B-B14F-4D97-AF65-F5344CB8AC3E}">
        <p14:creationId xmlns:p14="http://schemas.microsoft.com/office/powerpoint/2010/main" val="1175769162"/>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dirty="0" smtClean="0">
                <a:solidFill>
                  <a:schemeClr val="bg1"/>
                </a:solidFill>
              </a:rPr>
              <a:t>For fairly simple projects, the critical path is usually the </a:t>
            </a:r>
            <a:r>
              <a:rPr lang="en-CA" sz="1200" b="0" u="sng" dirty="0" smtClean="0">
                <a:solidFill>
                  <a:schemeClr val="bg1"/>
                </a:solidFill>
              </a:rPr>
              <a:t>longest</a:t>
            </a:r>
            <a:r>
              <a:rPr lang="en-CA" sz="1200" b="0" dirty="0" smtClean="0">
                <a:solidFill>
                  <a:schemeClr val="bg1"/>
                </a:solidFill>
              </a:rPr>
              <a:t> path through the project.</a:t>
            </a:r>
          </a:p>
          <a:p>
            <a:pPr>
              <a:buFont typeface="Wingdings" charset="0"/>
              <a:buNone/>
            </a:pPr>
            <a:endParaRPr lang="en-CA" sz="800" b="0" dirty="0" smtClean="0">
              <a:solidFill>
                <a:schemeClr val="bg1"/>
              </a:solidFill>
            </a:endParaRPr>
          </a:p>
          <a:p>
            <a:r>
              <a:rPr lang="en-CA" sz="1200" b="0" dirty="0" smtClean="0">
                <a:solidFill>
                  <a:schemeClr val="bg1"/>
                </a:solidFill>
              </a:rPr>
              <a:t>For projects with several parallel and interlinked activities, this may not always be the case.</a:t>
            </a:r>
          </a:p>
          <a:p>
            <a:pPr>
              <a:buFont typeface="Wingdings" charset="0"/>
              <a:buNone/>
            </a:pPr>
            <a:endParaRPr lang="en-CA" sz="800" b="0" dirty="0" smtClean="0">
              <a:solidFill>
                <a:schemeClr val="bg1"/>
              </a:solidFill>
            </a:endParaRPr>
          </a:p>
          <a:p>
            <a:r>
              <a:rPr lang="en-CA" sz="1200" b="0" dirty="0" smtClean="0">
                <a:solidFill>
                  <a:schemeClr val="bg1"/>
                </a:solidFill>
              </a:rPr>
              <a:t>For more complicated projects, the critical path can be determined with an ‘earliest time’ forward pass through the diagram followed by a ‘latest time’ reverse pass.</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339</a:t>
            </a:fld>
            <a:endParaRPr lang="en-US" dirty="0"/>
          </a:p>
        </p:txBody>
      </p:sp>
    </p:spTree>
    <p:extLst>
      <p:ext uri="{BB962C8B-B14F-4D97-AF65-F5344CB8AC3E}">
        <p14:creationId xmlns:p14="http://schemas.microsoft.com/office/powerpoint/2010/main" val="2010955460"/>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buNone/>
            </a:pPr>
            <a:r>
              <a:rPr lang="en-CA" dirty="0" smtClean="0"/>
              <a:t>The CRITICAL PATH is the path through the project on which any delay will cause the completion of the entire project to be delayed:</a:t>
            </a:r>
          </a:p>
          <a:p>
            <a:pPr>
              <a:lnSpc>
                <a:spcPct val="90000"/>
              </a:lnSpc>
              <a:buFont typeface="Wingdings" charset="0"/>
              <a:buNone/>
            </a:pPr>
            <a:endParaRPr lang="en-CA" dirty="0" smtClean="0"/>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346</a:t>
            </a:fld>
            <a:endParaRPr lang="en-US" dirty="0"/>
          </a:p>
        </p:txBody>
      </p:sp>
    </p:spTree>
    <p:extLst>
      <p:ext uri="{BB962C8B-B14F-4D97-AF65-F5344CB8AC3E}">
        <p14:creationId xmlns:p14="http://schemas.microsoft.com/office/powerpoint/2010/main" val="2121069804"/>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527810" name="Rectangle 2"/>
          <p:cNvSpPr>
            <a:spLocks noGrp="1" noRot="1" noChangeAspect="1" noChangeArrowheads="1" noTextEdit="1"/>
          </p:cNvSpPr>
          <p:nvPr>
            <p:ph type="sldImg"/>
          </p:nvPr>
        </p:nvSpPr>
        <p:spPr>
          <a:xfrm>
            <a:off x="1262063" y="722313"/>
            <a:ext cx="4795837" cy="3597275"/>
          </a:xfrm>
          <a:ln/>
        </p:spPr>
      </p:sp>
      <p:sp>
        <p:nvSpPr>
          <p:cNvPr id="1527811" name="Rectangle 3"/>
          <p:cNvSpPr>
            <a:spLocks noGrp="1" noChangeArrowheads="1"/>
          </p:cNvSpPr>
          <p:nvPr>
            <p:ph type="body" idx="1"/>
          </p:nvPr>
        </p:nvSpPr>
        <p:spPr>
          <a:xfrm>
            <a:off x="976252" y="4559961"/>
            <a:ext cx="5382757" cy="4319322"/>
          </a:xfrm>
        </p:spPr>
        <p:txBody>
          <a:bodyPr/>
          <a:lstStyle/>
          <a:p>
            <a:pPr>
              <a:spcAft>
                <a:spcPct val="30000"/>
              </a:spcAft>
            </a:pPr>
            <a:r>
              <a:rPr lang="en-GB" dirty="0"/>
              <a:t>Estimates in projects are quantified assessments of resources and time required to complete part or all of a project.  They are used to support Investment Appraisal and support project Go/No Go decisions.  They are also used throughout the project to support performance assessments and predictions.</a:t>
            </a:r>
          </a:p>
          <a:p>
            <a:pPr>
              <a:spcAft>
                <a:spcPct val="30000"/>
              </a:spcAft>
            </a:pPr>
            <a:r>
              <a:rPr lang="en-GB" dirty="0"/>
              <a:t>Estimating accuracy will vary through the project lifecycle depending on the level of uncertainty and the quality and availability of information.  Generally, information during the concept stage is likely to include only high level designs and strategies, consequently its accuracy is likely to be in a ‘rough order of magnitude’ due to the uncertainties and lack of defined information.  As more data becomes available during definition, estimating accuracy should be sufficient for the approval of the business case.  Accuracy will continue to improve at the beginning of implementation as detailed designs, scope of work and detailed plans are produced.  This is necessary to control cost, time and performance during implementation since unreliable estimates could cause management problems and reduce team morale.  Estimating accuracy should improve throughout implementation sub stages as more details and results of work are defined and recorded.  At the end of each sub stage, information and lessons learned will help to improve estimating accuracy by the use of these actual costs and tasks being completed.  </a:t>
            </a:r>
          </a:p>
          <a:p>
            <a:pPr>
              <a:spcAft>
                <a:spcPct val="30000"/>
              </a:spcAft>
            </a:pPr>
            <a:r>
              <a:rPr lang="en-GB" dirty="0"/>
              <a:t>The reliability of estimates is likely to influence decisions to continue or terminate the project at the end of each project stage and sub stage.</a:t>
            </a:r>
          </a:p>
          <a:p>
            <a:pPr>
              <a:spcAft>
                <a:spcPct val="30000"/>
              </a:spcAft>
            </a:pPr>
            <a:r>
              <a:rPr lang="en-GB" dirty="0"/>
              <a:t>Remember, cost and time always remains an estimate up until the final day of the project when it is closed.  At no time should a Project Manager guarantee what their costs or timescales are going to be. </a:t>
            </a:r>
          </a:p>
        </p:txBody>
      </p:sp>
      <p:sp>
        <p:nvSpPr>
          <p:cNvPr id="1527812" name="Text Box 4"/>
          <p:cNvSpPr txBox="1">
            <a:spLocks noChangeArrowheads="1"/>
          </p:cNvSpPr>
          <p:nvPr/>
        </p:nvSpPr>
        <p:spPr bwMode="auto">
          <a:xfrm>
            <a:off x="1688381" y="4514271"/>
            <a:ext cx="193439" cy="382564"/>
          </a:xfrm>
          <a:prstGeom prst="rect">
            <a:avLst/>
          </a:prstGeom>
          <a:noFill/>
          <a:ln w="12700" cap="sq">
            <a:noFill/>
            <a:miter lim="800000"/>
            <a:headEnd type="none" w="sm" len="sm"/>
            <a:tailEnd type="none" w="lg" len="med"/>
          </a:ln>
          <a:effectLst/>
        </p:spPr>
        <p:txBody>
          <a:bodyPr wrap="none" lIns="95133" tIns="49468" rIns="95133" bIns="49468">
            <a:spAutoFit/>
          </a:bodyPr>
          <a:lstStyle/>
          <a:p>
            <a:pPr defTabSz="965149"/>
            <a:endParaRPr lang="en-US" dirty="0"/>
          </a:p>
        </p:txBody>
      </p:sp>
    </p:spTree>
    <p:extLst>
      <p:ext uri="{BB962C8B-B14F-4D97-AF65-F5344CB8AC3E}">
        <p14:creationId xmlns:p14="http://schemas.microsoft.com/office/powerpoint/2010/main" val="1106854186"/>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1" dirty="0"/>
              <a:t>Procurement Management</a:t>
            </a:r>
          </a:p>
          <a:p>
            <a:r>
              <a:rPr lang="en-US" sz="1300" dirty="0"/>
              <a:t>According to the PMBOK</a:t>
            </a:r>
            <a:r>
              <a:rPr lang="en-US" sz="1300" i="1" dirty="0"/>
              <a:t>® </a:t>
            </a:r>
            <a:r>
              <a:rPr lang="en-US" sz="1300" dirty="0"/>
              <a:t>Guide, Procurement Management includes “the processes to purchase or acquire the products, services, or results to complete the work associated with the project” (PMI, 2004, p. 269).  In essence, Procurement Management serves as the mechanism to manage external relationships and access specialized support for skill areas.  The convergence of ISO 14000, which shapes your Environmental Management System (EMS) and Procurement Management are contained within the Purchase and Acquisition Plan and Contract Administration process areas. </a:t>
            </a:r>
            <a:br>
              <a:rPr lang="en-US" sz="1300" dirty="0"/>
            </a:br>
            <a:r>
              <a:rPr lang="en-US" sz="1300" dirty="0"/>
              <a:t/>
            </a:r>
            <a:br>
              <a:rPr lang="en-US" sz="1300" dirty="0"/>
            </a:br>
            <a:r>
              <a:rPr lang="en-US" sz="1300" dirty="0"/>
              <a:t>The Purchases and Acquisitions Plan process looks at developing or acquiring products or services to accomplish the project objectives.  The rules of procurement are established and documented in the procurement management plan.  ISO 14000 inputs as well as your Environmental Management System can be used to influence the development and interpretation of requirements as well as influence the selection of vendors and products.  The inputs that are molded by ISO 14000 policies should be utilized to create assumptions, constraints, measurement metrics and other criteria for making decisions and that will be incorporated into the plan.</a:t>
            </a:r>
          </a:p>
          <a:p>
            <a:r>
              <a:rPr lang="en-US" sz="1300" dirty="0"/>
              <a:t>The Contract Administration process monitors performance of any contracts that correlate to the project and its overall completion.  The ISO 14000 EMS can be used to monitor vendor performance against the environmental standards that you decreed in the original procurement or contractual document. </a:t>
            </a:r>
          </a:p>
          <a:p>
            <a:r>
              <a:rPr lang="en-US" sz="1300" dirty="0"/>
              <a:t>The results of the measurements can also be used to in change management to keep the project within the guidelines set forth in the project charter.  In addition, the project team would use these outputs to conduct audits and inspection to verify that project work is not only meeting requirements, but also meeting ISO 14000 requirements and are in line with your organization’s EMS.</a:t>
            </a:r>
          </a:p>
          <a:p>
            <a:r>
              <a:rPr lang="en-US" sz="1300" dirty="0"/>
              <a:t> </a:t>
            </a:r>
          </a:p>
          <a:p>
            <a:r>
              <a:rPr lang="en-US" sz="1300" dirty="0"/>
              <a:t>So when it comes to Green Project Management, you can see, it is not to replace standard project management nor is it a new process that will solve all your problems and green issues alone.  Green Project Management is not simply just a badge to be held or achieved, so what is it?  What Green Project Management gives you, a new way of looking at delivering projects, in alignment with those tools and techniques that best practice project management gives you; by thinking through the project, by planning it, by delivering and controlling it, whilst thinking about how you can improve the environment, but without stopping a project or spending a fortune to alter your deliverables, you can be a part of the changing evolution in the project management industry, the change that is a Green Project Manager. </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348</a:t>
            </a:fld>
            <a:endParaRPr lang="en-US" dirty="0"/>
          </a:p>
        </p:txBody>
      </p:sp>
    </p:spTree>
    <p:extLst>
      <p:ext uri="{BB962C8B-B14F-4D97-AF65-F5344CB8AC3E}">
        <p14:creationId xmlns:p14="http://schemas.microsoft.com/office/powerpoint/2010/main" val="9093406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33</a:t>
            </a:fld>
            <a:endParaRPr lang="en-US" dirty="0"/>
          </a:p>
        </p:txBody>
      </p:sp>
    </p:spTree>
    <p:extLst>
      <p:ext uri="{BB962C8B-B14F-4D97-AF65-F5344CB8AC3E}">
        <p14:creationId xmlns:p14="http://schemas.microsoft.com/office/powerpoint/2010/main" val="1294852103"/>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96770" name="Rectangle 2"/>
          <p:cNvSpPr>
            <a:spLocks noGrp="1" noRot="1" noChangeAspect="1" noChangeArrowheads="1" noTextEdit="1"/>
          </p:cNvSpPr>
          <p:nvPr>
            <p:ph type="sldImg"/>
          </p:nvPr>
        </p:nvSpPr>
        <p:spPr>
          <a:xfrm>
            <a:off x="1258888" y="720725"/>
            <a:ext cx="4799012" cy="3598863"/>
          </a:xfrm>
          <a:ln/>
        </p:spPr>
      </p:sp>
      <p:sp>
        <p:nvSpPr>
          <p:cNvPr id="1696771" name="Rectangle 3"/>
          <p:cNvSpPr>
            <a:spLocks noGrp="1" noChangeArrowheads="1"/>
          </p:cNvSpPr>
          <p:nvPr>
            <p:ph type="body" idx="1"/>
          </p:nvPr>
        </p:nvSpPr>
        <p:spPr>
          <a:xfrm>
            <a:off x="974581" y="4561485"/>
            <a:ext cx="5361024" cy="4317798"/>
          </a:xfrm>
          <a:noFill/>
          <a:ln/>
        </p:spPr>
        <p:txBody>
          <a:bodyPr lIns="96503" tIns="48251" rIns="96503" bIns="48251"/>
          <a:lstStyle/>
          <a:p>
            <a:pPr>
              <a:spcAft>
                <a:spcPct val="30000"/>
              </a:spcAft>
            </a:pPr>
            <a:endParaRPr lang="en-GB" dirty="0"/>
          </a:p>
          <a:p>
            <a:pPr>
              <a:spcAft>
                <a:spcPct val="30000"/>
              </a:spcAft>
            </a:pPr>
            <a:endParaRPr lang="en-GB" dirty="0"/>
          </a:p>
        </p:txBody>
      </p:sp>
    </p:spTree>
    <p:extLst>
      <p:ext uri="{BB962C8B-B14F-4D97-AF65-F5344CB8AC3E}">
        <p14:creationId xmlns:p14="http://schemas.microsoft.com/office/powerpoint/2010/main" val="921103142"/>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E3F672-A660-AA4C-BD16-F08DB47105DD}" type="slidenum">
              <a:rPr lang="en-GB"/>
              <a:pPr/>
              <a:t>350</a:t>
            </a:fld>
            <a:endParaRPr lang="en-GB"/>
          </a:p>
        </p:txBody>
      </p:sp>
      <p:sp>
        <p:nvSpPr>
          <p:cNvPr id="288770" name="Rectangle 2"/>
          <p:cNvSpPr>
            <a:spLocks noGrp="1" noRot="1" noChangeAspect="1" noChangeArrowheads="1" noTextEdit="1"/>
          </p:cNvSpPr>
          <p:nvPr>
            <p:ph type="sldImg"/>
          </p:nvPr>
        </p:nvSpPr>
        <p:spPr>
          <a:xfrm>
            <a:off x="1257300" y="720725"/>
            <a:ext cx="4800600" cy="3600450"/>
          </a:xfrm>
          <a:ln/>
          <a:extLst>
            <a:ext uri="{FAA26D3D-D897-4be2-8F04-BA451C77F1D7}">
              <ma14:placeholderFlag xmlns:ma14="http://schemas.microsoft.com/office/mac/drawingml/2011/main" xmlns="" val="1"/>
            </a:ext>
          </a:extLst>
        </p:spPr>
      </p:sp>
      <p:sp>
        <p:nvSpPr>
          <p:cNvPr id="2887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040970115"/>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96770" name="Rectangle 2"/>
          <p:cNvSpPr>
            <a:spLocks noGrp="1" noRot="1" noChangeAspect="1" noChangeArrowheads="1" noTextEdit="1"/>
          </p:cNvSpPr>
          <p:nvPr>
            <p:ph type="sldImg"/>
          </p:nvPr>
        </p:nvSpPr>
        <p:spPr>
          <a:xfrm>
            <a:off x="1258888" y="720725"/>
            <a:ext cx="4799012" cy="3598863"/>
          </a:xfrm>
          <a:ln/>
        </p:spPr>
      </p:sp>
      <p:sp>
        <p:nvSpPr>
          <p:cNvPr id="1696771" name="Rectangle 3"/>
          <p:cNvSpPr>
            <a:spLocks noGrp="1" noChangeArrowheads="1"/>
          </p:cNvSpPr>
          <p:nvPr>
            <p:ph type="body" idx="1"/>
          </p:nvPr>
        </p:nvSpPr>
        <p:spPr>
          <a:xfrm>
            <a:off x="974581" y="4561485"/>
            <a:ext cx="5361024" cy="4317798"/>
          </a:xfrm>
          <a:noFill/>
          <a:ln/>
        </p:spPr>
        <p:txBody>
          <a:bodyPr lIns="96503" tIns="48251" rIns="96503" bIns="48251"/>
          <a:lstStyle/>
          <a:p>
            <a:pPr>
              <a:spcAft>
                <a:spcPct val="30000"/>
              </a:spcAft>
            </a:pPr>
            <a:r>
              <a:rPr lang="en-GB" dirty="0"/>
              <a:t>Procurement is the process of acquiring new services or products.  It covers the financial appraisal of the options available, development of the procurement or acquisition strategy, preparation of contract documentation, selection and acquisition of suppliers, pricing, purchasing, and administration of contracts.  It may also extend to storage, logistics, inspection, expediting, transportation, and handling of materials and supplies.  It may cover all members of the supply chain.  Operations and maintenance, for example, often need to be supported by a ‘supply chain’ management process.</a:t>
            </a:r>
          </a:p>
          <a:p>
            <a:pPr>
              <a:spcAft>
                <a:spcPct val="30000"/>
              </a:spcAft>
            </a:pPr>
            <a:r>
              <a:rPr lang="en-GB" dirty="0"/>
              <a:t>The are a number of general types of contract and payment structures:</a:t>
            </a:r>
          </a:p>
          <a:p>
            <a:pPr>
              <a:spcAft>
                <a:spcPct val="30000"/>
              </a:spcAft>
            </a:pPr>
            <a:endParaRPr lang="en-GB" dirty="0"/>
          </a:p>
          <a:p>
            <a:pPr lvl="1" indent="-273894" algn="just">
              <a:spcAft>
                <a:spcPct val="30000"/>
              </a:spcAft>
            </a:pPr>
            <a:r>
              <a:rPr lang="en-GB" b="1" dirty="0">
                <a:latin typeface="ZapfCalligr BT" pitchFamily="18" charset="0"/>
              </a:rPr>
              <a:t>Firm fixed price</a:t>
            </a:r>
            <a:r>
              <a:rPr lang="en-GB" dirty="0">
                <a:latin typeface="ZapfCalligr BT" pitchFamily="18" charset="0"/>
              </a:rPr>
              <a:t> </a:t>
            </a:r>
          </a:p>
          <a:p>
            <a:pPr lvl="1" indent="-273894" algn="just">
              <a:spcAft>
                <a:spcPct val="30000"/>
              </a:spcAft>
            </a:pPr>
            <a:r>
              <a:rPr lang="en-GB" b="1" dirty="0">
                <a:latin typeface="ZapfCalligr BT" pitchFamily="18" charset="0"/>
              </a:rPr>
              <a:t>Fixed price</a:t>
            </a:r>
            <a:r>
              <a:rPr lang="en-GB" dirty="0">
                <a:latin typeface="ZapfCalligr BT" pitchFamily="18" charset="0"/>
              </a:rPr>
              <a:t>     </a:t>
            </a:r>
          </a:p>
          <a:p>
            <a:pPr lvl="1" indent="-273894" algn="just">
              <a:spcAft>
                <a:spcPct val="30000"/>
              </a:spcAft>
            </a:pPr>
            <a:r>
              <a:rPr lang="en-GB" b="1" dirty="0">
                <a:latin typeface="ZapfCalligr BT" pitchFamily="18" charset="0"/>
              </a:rPr>
              <a:t>Cost plus incentive fee</a:t>
            </a:r>
          </a:p>
          <a:p>
            <a:pPr lvl="1" indent="-273894" algn="just">
              <a:spcAft>
                <a:spcPct val="30000"/>
              </a:spcAft>
            </a:pPr>
            <a:r>
              <a:rPr lang="en-GB" b="1" dirty="0">
                <a:latin typeface="ZapfCalligr BT" pitchFamily="18" charset="0"/>
              </a:rPr>
              <a:t>Cost plus fixed fee</a:t>
            </a:r>
            <a:r>
              <a:rPr lang="en-GB" dirty="0">
                <a:latin typeface="ZapfCalligr BT" pitchFamily="18" charset="0"/>
              </a:rPr>
              <a:t> </a:t>
            </a:r>
          </a:p>
          <a:p>
            <a:pPr lvl="1" indent="-273894" algn="just">
              <a:spcAft>
                <a:spcPct val="30000"/>
              </a:spcAft>
            </a:pPr>
            <a:r>
              <a:rPr lang="en-GB" b="1" dirty="0">
                <a:latin typeface="ZapfCalligr BT" pitchFamily="18" charset="0"/>
              </a:rPr>
              <a:t>Cost-reimbursement</a:t>
            </a:r>
          </a:p>
          <a:p>
            <a:pPr lvl="1" indent="-273894" algn="just">
              <a:spcAft>
                <a:spcPct val="30000"/>
              </a:spcAft>
            </a:pPr>
            <a:endParaRPr lang="en-GB" b="1" dirty="0">
              <a:latin typeface="ZapfCalligr BT" pitchFamily="18" charset="0"/>
            </a:endParaRPr>
          </a:p>
          <a:p>
            <a:pPr>
              <a:spcAft>
                <a:spcPct val="30000"/>
              </a:spcAft>
            </a:pPr>
            <a:r>
              <a:rPr lang="en-GB" dirty="0"/>
              <a:t>Although these are general definitions, most contracts include specific clauses defining cost and profit/fee payment terms.</a:t>
            </a:r>
          </a:p>
          <a:p>
            <a:pPr>
              <a:spcAft>
                <a:spcPct val="30000"/>
              </a:spcAft>
            </a:pPr>
            <a:endParaRPr lang="en-GB" dirty="0"/>
          </a:p>
          <a:p>
            <a:pPr>
              <a:spcAft>
                <a:spcPct val="30000"/>
              </a:spcAft>
            </a:pPr>
            <a:endParaRPr lang="en-GB" dirty="0"/>
          </a:p>
        </p:txBody>
      </p:sp>
    </p:spTree>
    <p:extLst>
      <p:ext uri="{BB962C8B-B14F-4D97-AF65-F5344CB8AC3E}">
        <p14:creationId xmlns:p14="http://schemas.microsoft.com/office/powerpoint/2010/main" val="1738060127"/>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98818" name="Rectangle 2"/>
          <p:cNvSpPr>
            <a:spLocks noGrp="1" noRot="1" noChangeAspect="1" noChangeArrowheads="1" noTextEdit="1"/>
          </p:cNvSpPr>
          <p:nvPr>
            <p:ph type="sldImg"/>
          </p:nvPr>
        </p:nvSpPr>
        <p:spPr>
          <a:xfrm>
            <a:off x="1258888" y="720725"/>
            <a:ext cx="4799012" cy="3598863"/>
          </a:xfrm>
          <a:ln/>
        </p:spPr>
      </p:sp>
      <p:sp>
        <p:nvSpPr>
          <p:cNvPr id="1698819" name="Rectangle 3"/>
          <p:cNvSpPr>
            <a:spLocks noGrp="1" noChangeArrowheads="1"/>
          </p:cNvSpPr>
          <p:nvPr>
            <p:ph type="body" idx="1"/>
          </p:nvPr>
        </p:nvSpPr>
        <p:spPr>
          <a:xfrm>
            <a:off x="976252" y="4561485"/>
            <a:ext cx="5362697" cy="4319322"/>
          </a:xfrm>
        </p:spPr>
        <p:txBody>
          <a:bodyPr/>
          <a:lstStyle/>
          <a:p>
            <a:r>
              <a:rPr lang="en-GB" dirty="0"/>
              <a:t>The trade-off between contract pricing terms and their associated risks are shown in the diagram.</a:t>
            </a:r>
          </a:p>
          <a:p>
            <a:r>
              <a:rPr lang="en-GB" dirty="0"/>
              <a:t>Firm and fixed price terms will minimise the risk of price changes.  However, technical and schedule performance are at greater risk since a contractor is likely to de-scope work or change delivery schedules to minimise the impact of overspends.  Additional contract terms may be needed to prevent changes to scope and timescales.</a:t>
            </a:r>
          </a:p>
          <a:p>
            <a:r>
              <a:rPr lang="en-GB" dirty="0"/>
              <a:t>Cost plus and Cost reimbursable contract terms allow price changes to accommodate variations due to technical and schedule factors.  For example, additional work to ensure that a product achieves a certain specification, additional costs such as premiums to ensure materials are delivered by a certain date.  Contracting </a:t>
            </a:r>
            <a:r>
              <a:rPr lang="en-GB" dirty="0" smtClean="0"/>
              <a:t>organizations </a:t>
            </a:r>
            <a:r>
              <a:rPr lang="en-GB" dirty="0"/>
              <a:t>using these contract terms generally need visibility of the contractor’s detailed costs, changes and methods used to ensure an appropriate level of control. </a:t>
            </a:r>
          </a:p>
          <a:p>
            <a:r>
              <a:rPr lang="en-GB" dirty="0"/>
              <a:t>The type of contract used should be selected on the basis of the risk to project critical success criteria and their relative importance.  For example, Firm and Fixed Price contracts work best for off-the-shelf products where the technical risk is low.  Cost Plus contracts are useful where the technical scope is uncertain and risks unknown.  Cost are typically controlled within spend limits and by using stage gates to authorise release of funds progressively to the project.  </a:t>
            </a:r>
          </a:p>
        </p:txBody>
      </p:sp>
    </p:spTree>
    <p:extLst>
      <p:ext uri="{BB962C8B-B14F-4D97-AF65-F5344CB8AC3E}">
        <p14:creationId xmlns:p14="http://schemas.microsoft.com/office/powerpoint/2010/main" val="1643706775"/>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00866" name="Rectangle 2"/>
          <p:cNvSpPr>
            <a:spLocks noGrp="1" noRot="1" noChangeAspect="1" noChangeArrowheads="1" noTextEdit="1"/>
          </p:cNvSpPr>
          <p:nvPr>
            <p:ph type="sldImg"/>
          </p:nvPr>
        </p:nvSpPr>
        <p:spPr>
          <a:xfrm>
            <a:off x="1258888" y="720725"/>
            <a:ext cx="4799012" cy="3598863"/>
          </a:xfrm>
          <a:ln/>
        </p:spPr>
      </p:sp>
      <p:sp>
        <p:nvSpPr>
          <p:cNvPr id="1700867" name="Rectangle 3"/>
          <p:cNvSpPr>
            <a:spLocks noGrp="1" noChangeArrowheads="1"/>
          </p:cNvSpPr>
          <p:nvPr>
            <p:ph type="body" idx="1"/>
          </p:nvPr>
        </p:nvSpPr>
        <p:spPr>
          <a:xfrm>
            <a:off x="976252" y="4561485"/>
            <a:ext cx="5394459" cy="4319322"/>
          </a:xfrm>
        </p:spPr>
        <p:txBody>
          <a:bodyPr/>
          <a:lstStyle/>
          <a:p>
            <a:pPr>
              <a:spcAft>
                <a:spcPct val="40000"/>
              </a:spcAft>
            </a:pPr>
            <a:r>
              <a:rPr lang="en-GB" dirty="0"/>
              <a:t>Procurement Management Plan (or Acquisition Plan) shows how acquisitions, materials and services will be managed during the project life cycle.</a:t>
            </a:r>
          </a:p>
          <a:p>
            <a:pPr>
              <a:spcAft>
                <a:spcPct val="40000"/>
              </a:spcAft>
            </a:pPr>
            <a:r>
              <a:rPr lang="en-GB" dirty="0"/>
              <a:t>The project manager owns the procurement management plan, which typically forms part of the project management plan.</a:t>
            </a:r>
          </a:p>
          <a:p>
            <a:pPr>
              <a:spcAft>
                <a:spcPct val="40000"/>
              </a:spcAft>
            </a:pPr>
            <a:r>
              <a:rPr lang="en-GB" dirty="0"/>
              <a:t>It should indicate:</a:t>
            </a:r>
          </a:p>
          <a:p>
            <a:pPr>
              <a:spcAft>
                <a:spcPct val="40000"/>
              </a:spcAft>
            </a:pPr>
            <a:r>
              <a:rPr lang="en-GB" dirty="0"/>
              <a:t> a) the overall procurement strategy: make/buy; competitive tendering; supply chains and relationships; etc. </a:t>
            </a:r>
          </a:p>
          <a:p>
            <a:pPr>
              <a:spcAft>
                <a:spcPct val="40000"/>
              </a:spcAft>
            </a:pPr>
            <a:r>
              <a:rPr lang="en-GB" dirty="0"/>
              <a:t>b) key products to be purchased, their source; acceptance criteria and relevant quality assurance requirements</a:t>
            </a:r>
          </a:p>
          <a:p>
            <a:pPr>
              <a:spcAft>
                <a:spcPct val="40000"/>
              </a:spcAft>
            </a:pPr>
            <a:r>
              <a:rPr lang="en-GB" dirty="0"/>
              <a:t>c) methods used to evaluate, select and control suppliers and sub contractors</a:t>
            </a:r>
          </a:p>
          <a:p>
            <a:pPr>
              <a:spcAft>
                <a:spcPct val="40000"/>
              </a:spcAft>
            </a:pPr>
            <a:r>
              <a:rPr lang="en-GB" dirty="0"/>
              <a:t>d) contractual terms and conditions including typical clauses such as: product acceptance and delivery terms; payment terms; compensation terms e.g. liquidated damages; intellectual property rights (IPR); change control; indemnity; dispute and termination  </a:t>
            </a:r>
          </a:p>
          <a:p>
            <a:pPr>
              <a:spcAft>
                <a:spcPct val="40000"/>
              </a:spcAft>
            </a:pPr>
            <a:r>
              <a:rPr lang="en-GB" dirty="0"/>
              <a:t>e) requirements for and reference to supplier and sub contractor quality plans where appropriate</a:t>
            </a:r>
          </a:p>
          <a:p>
            <a:pPr>
              <a:spcAft>
                <a:spcPct val="40000"/>
              </a:spcAft>
            </a:pPr>
            <a:r>
              <a:rPr lang="en-GB" dirty="0"/>
              <a:t>f) types of pricing and methods of reimbursement </a:t>
            </a:r>
          </a:p>
          <a:p>
            <a:pPr>
              <a:spcAft>
                <a:spcPct val="40000"/>
              </a:spcAft>
            </a:pPr>
            <a:r>
              <a:rPr lang="en-GB" dirty="0"/>
              <a:t>g) methods to be used to satisfy legal and regulatory requirements which apply to purchased goods</a:t>
            </a:r>
            <a:endParaRPr lang="en-US" dirty="0"/>
          </a:p>
        </p:txBody>
      </p:sp>
    </p:spTree>
    <p:extLst>
      <p:ext uri="{BB962C8B-B14F-4D97-AF65-F5344CB8AC3E}">
        <p14:creationId xmlns:p14="http://schemas.microsoft.com/office/powerpoint/2010/main" val="1158432184"/>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02914" name="Rectangle 2"/>
          <p:cNvSpPr>
            <a:spLocks noGrp="1" noRot="1" noChangeAspect="1" noChangeArrowheads="1" noTextEdit="1"/>
          </p:cNvSpPr>
          <p:nvPr>
            <p:ph type="sldImg"/>
          </p:nvPr>
        </p:nvSpPr>
        <p:spPr>
          <a:xfrm>
            <a:off x="1258888" y="720725"/>
            <a:ext cx="4799012" cy="3598863"/>
          </a:xfrm>
          <a:ln/>
        </p:spPr>
      </p:sp>
      <p:sp>
        <p:nvSpPr>
          <p:cNvPr id="1702915" name="Rectangle 3"/>
          <p:cNvSpPr>
            <a:spLocks noGrp="1" noChangeArrowheads="1"/>
          </p:cNvSpPr>
          <p:nvPr>
            <p:ph type="body" idx="1"/>
          </p:nvPr>
        </p:nvSpPr>
        <p:spPr>
          <a:xfrm>
            <a:off x="976252" y="4561485"/>
            <a:ext cx="5362697" cy="4319322"/>
          </a:xfrm>
        </p:spPr>
        <p:txBody>
          <a:bodyPr/>
          <a:lstStyle/>
          <a:p>
            <a:pPr>
              <a:spcAft>
                <a:spcPct val="30000"/>
              </a:spcAft>
            </a:pPr>
            <a:r>
              <a:rPr lang="en-GB" b="1" dirty="0"/>
              <a:t>Procurement Strategy</a:t>
            </a:r>
            <a:r>
              <a:rPr lang="en-GB" dirty="0"/>
              <a:t> and Requirements – decide an appropriate strategy, such as competitive tendering, partnering, collaboration, etc.  Define requirements including quality, time and price parameters. </a:t>
            </a:r>
          </a:p>
          <a:p>
            <a:pPr>
              <a:spcAft>
                <a:spcPct val="30000"/>
              </a:spcAft>
            </a:pPr>
            <a:r>
              <a:rPr lang="en-GB" b="1" dirty="0"/>
              <a:t>Research market</a:t>
            </a:r>
            <a:r>
              <a:rPr lang="en-GB" dirty="0"/>
              <a:t> </a:t>
            </a:r>
            <a:r>
              <a:rPr lang="en-GB" b="1" dirty="0"/>
              <a:t>&amp;</a:t>
            </a:r>
            <a:r>
              <a:rPr lang="en-GB" dirty="0"/>
              <a:t> </a:t>
            </a:r>
            <a:r>
              <a:rPr lang="en-GB" b="1" dirty="0"/>
              <a:t>Identify Potential Suppliers</a:t>
            </a:r>
            <a:r>
              <a:rPr lang="en-GB" dirty="0"/>
              <a:t> – identify potential suppliers.  Research methods: mail-shots, business directories, industrial libraries, trade journals, networking. </a:t>
            </a:r>
          </a:p>
          <a:p>
            <a:pPr>
              <a:spcAft>
                <a:spcPct val="30000"/>
              </a:spcAft>
            </a:pPr>
            <a:r>
              <a:rPr lang="en-GB" b="1" dirty="0"/>
              <a:t>Check track record/capability</a:t>
            </a:r>
            <a:r>
              <a:rPr lang="en-GB" dirty="0"/>
              <a:t> </a:t>
            </a:r>
            <a:r>
              <a:rPr lang="en-GB" b="1" dirty="0"/>
              <a:t>&amp; shortlist </a:t>
            </a:r>
            <a:r>
              <a:rPr lang="en-GB" dirty="0"/>
              <a:t>– investigate suppliers ability to achieve the procurement requirements.  Shortlist to reduce tender evaluation effort and costs, using criteria such as price, quality, delivery time scales, support capability, contractual terms and arrangements, and risks</a:t>
            </a:r>
            <a:r>
              <a:rPr lang="en-GB" dirty="0" smtClean="0"/>
              <a:t>.</a:t>
            </a:r>
          </a:p>
          <a:p>
            <a:pPr>
              <a:spcAft>
                <a:spcPct val="30000"/>
              </a:spcAft>
            </a:pPr>
            <a:r>
              <a:rPr lang="en-GB" b="1" dirty="0" smtClean="0"/>
              <a:t>Invite Tenders</a:t>
            </a:r>
            <a:r>
              <a:rPr lang="en-GB" dirty="0" smtClean="0"/>
              <a:t> – request suppliers submit proposals and tenders.  Any subsequent technical or contractual questions from suppliers will be answered.  The tender evaluation team is likely to decide the final criteria for selection.</a:t>
            </a:r>
          </a:p>
          <a:p>
            <a:pPr>
              <a:spcAft>
                <a:spcPct val="30000"/>
              </a:spcAft>
            </a:pPr>
            <a:r>
              <a:rPr lang="en-GB" b="1" dirty="0" smtClean="0"/>
              <a:t>Evaluate Tenders</a:t>
            </a:r>
            <a:r>
              <a:rPr lang="en-GB" dirty="0" smtClean="0"/>
              <a:t> – against the pre-defined criteria.  It may be necessary to ask suppliers follow up questions to validate or cover missing information, understand risks, etc. </a:t>
            </a:r>
          </a:p>
          <a:p>
            <a:pPr>
              <a:spcAft>
                <a:spcPct val="30000"/>
              </a:spcAft>
            </a:pPr>
            <a:r>
              <a:rPr lang="en-GB" b="1" dirty="0" smtClean="0"/>
              <a:t>Select and Negotiate Contract Terms</a:t>
            </a:r>
            <a:r>
              <a:rPr lang="en-GB" dirty="0" smtClean="0"/>
              <a:t> – selected supplier(s) will be invited to negotiate a contract.  A final decision on the supplier will be taken and the contract agreed and signed.</a:t>
            </a:r>
          </a:p>
        </p:txBody>
      </p:sp>
    </p:spTree>
    <p:extLst>
      <p:ext uri="{BB962C8B-B14F-4D97-AF65-F5344CB8AC3E}">
        <p14:creationId xmlns:p14="http://schemas.microsoft.com/office/powerpoint/2010/main" val="423521087"/>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04962" name="Rectangle 2"/>
          <p:cNvSpPr>
            <a:spLocks noGrp="1" noRot="1" noChangeAspect="1" noChangeArrowheads="1" noTextEdit="1"/>
          </p:cNvSpPr>
          <p:nvPr>
            <p:ph type="sldImg"/>
          </p:nvPr>
        </p:nvSpPr>
        <p:spPr>
          <a:xfrm>
            <a:off x="1258888" y="720725"/>
            <a:ext cx="4799012" cy="3598863"/>
          </a:xfrm>
          <a:ln/>
        </p:spPr>
      </p:sp>
      <p:sp>
        <p:nvSpPr>
          <p:cNvPr id="1704963" name="Rectangle 3"/>
          <p:cNvSpPr>
            <a:spLocks noGrp="1" noChangeArrowheads="1"/>
          </p:cNvSpPr>
          <p:nvPr>
            <p:ph type="body" idx="1"/>
          </p:nvPr>
        </p:nvSpPr>
        <p:spPr>
          <a:xfrm>
            <a:off x="976252" y="4561485"/>
            <a:ext cx="5362697" cy="4319322"/>
          </a:xfrm>
        </p:spPr>
        <p:txBody>
          <a:bodyPr/>
          <a:lstStyle/>
          <a:p>
            <a:r>
              <a:rPr lang="en-GB" dirty="0"/>
              <a:t>The main criteria for evaluating bids would be drawn from the project Critical Success Criteria, Specific Procurement Requirements and Performance required from the supplier.  Examples are given below:</a:t>
            </a:r>
          </a:p>
          <a:p>
            <a:pPr lvl="1"/>
            <a:r>
              <a:rPr lang="en-GB" dirty="0">
                <a:latin typeface="ZapfCalligr BT" pitchFamily="18" charset="0"/>
              </a:rPr>
              <a:t>Price – linked to the overall project cost budgets</a:t>
            </a:r>
          </a:p>
          <a:p>
            <a:pPr lvl="1"/>
            <a:r>
              <a:rPr lang="en-GB" dirty="0">
                <a:latin typeface="ZapfCalligr BT" pitchFamily="18" charset="0"/>
              </a:rPr>
              <a:t>Quality – requirements of project deliverables</a:t>
            </a:r>
          </a:p>
          <a:p>
            <a:pPr lvl="1"/>
            <a:r>
              <a:rPr lang="en-GB" dirty="0">
                <a:latin typeface="ZapfCalligr BT" pitchFamily="18" charset="0"/>
              </a:rPr>
              <a:t>Timescales – linked to overall project timescales</a:t>
            </a:r>
          </a:p>
          <a:p>
            <a:pPr lvl="1"/>
            <a:r>
              <a:rPr lang="en-GB" dirty="0">
                <a:latin typeface="ZapfCalligr BT" pitchFamily="18" charset="0"/>
              </a:rPr>
              <a:t>Supplier delivery dates</a:t>
            </a:r>
          </a:p>
          <a:p>
            <a:pPr lvl="1"/>
            <a:r>
              <a:rPr lang="en-GB" dirty="0">
                <a:latin typeface="ZapfCalligr BT" pitchFamily="18" charset="0"/>
              </a:rPr>
              <a:t>Contractual Terms -including payment arrangements</a:t>
            </a:r>
          </a:p>
          <a:p>
            <a:pPr lvl="1"/>
            <a:r>
              <a:rPr lang="en-GB" dirty="0">
                <a:latin typeface="ZapfCalligr BT" pitchFamily="18" charset="0"/>
              </a:rPr>
              <a:t>Incentives and Guarantees</a:t>
            </a:r>
          </a:p>
          <a:p>
            <a:pPr lvl="1"/>
            <a:r>
              <a:rPr lang="en-GB" dirty="0">
                <a:latin typeface="ZapfCalligr BT" pitchFamily="18" charset="0"/>
              </a:rPr>
              <a:t>Cost of in service support - such as spares and maintenance</a:t>
            </a:r>
          </a:p>
          <a:p>
            <a:pPr lvl="1"/>
            <a:r>
              <a:rPr lang="en-GB" dirty="0">
                <a:latin typeface="ZapfCalligr BT" pitchFamily="18" charset="0"/>
              </a:rPr>
              <a:t>Risk Management capability</a:t>
            </a:r>
          </a:p>
          <a:p>
            <a:pPr lvl="1"/>
            <a:r>
              <a:rPr lang="en-GB" dirty="0">
                <a:latin typeface="ZapfCalligr BT" pitchFamily="18" charset="0"/>
              </a:rPr>
              <a:t>Resource and mobilisation capability</a:t>
            </a:r>
          </a:p>
          <a:p>
            <a:pPr lvl="1"/>
            <a:r>
              <a:rPr lang="en-GB" dirty="0">
                <a:latin typeface="ZapfCalligr BT" pitchFamily="18" charset="0"/>
              </a:rPr>
              <a:t>Quality Management capability</a:t>
            </a:r>
          </a:p>
          <a:p>
            <a:pPr lvl="1"/>
            <a:r>
              <a:rPr lang="en-GB" dirty="0">
                <a:latin typeface="ZapfCalligr BT" pitchFamily="18" charset="0"/>
              </a:rPr>
              <a:t>Responsiveness to changes</a:t>
            </a:r>
          </a:p>
          <a:p>
            <a:pPr lvl="1"/>
            <a:r>
              <a:rPr lang="en-GB" dirty="0">
                <a:latin typeface="ZapfCalligr BT" pitchFamily="18" charset="0"/>
              </a:rPr>
              <a:t>Sustainability Factor</a:t>
            </a:r>
            <a:endParaRPr lang="en-US" dirty="0">
              <a:latin typeface="ZapfCalligr BT" pitchFamily="18" charset="0"/>
            </a:endParaRPr>
          </a:p>
          <a:p>
            <a:endParaRPr lang="en-US" dirty="0"/>
          </a:p>
        </p:txBody>
      </p:sp>
    </p:spTree>
    <p:extLst>
      <p:ext uri="{BB962C8B-B14F-4D97-AF65-F5344CB8AC3E}">
        <p14:creationId xmlns:p14="http://schemas.microsoft.com/office/powerpoint/2010/main" val="34294194"/>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8213" y="698500"/>
            <a:ext cx="5710237" cy="4283075"/>
          </a:xfrm>
        </p:spPr>
      </p:sp>
      <p:sp>
        <p:nvSpPr>
          <p:cNvPr id="3" name="Notes Placeholder 2"/>
          <p:cNvSpPr>
            <a:spLocks noGrp="1"/>
          </p:cNvSpPr>
          <p:nvPr>
            <p:ph type="body" idx="1"/>
          </p:nvPr>
        </p:nvSpPr>
        <p:spPr/>
        <p:txBody>
          <a:bodyPr/>
          <a:lstStyle/>
          <a:p>
            <a:r>
              <a:rPr lang="en-US" sz="1300" dirty="0"/>
              <a:t>Green supplier selection criteria may be developed with intent of focusing on meeting government regulations, focusing on process improvement, and focusing on buying company’s environmental policy. P.K Humphreys, et al (2003) categorize the green criteria into two groups of Qualitative and Quantitative Criteria. Depending on whether an organization is using a reactive or proactive environmental management strategy, one or both groups of criteria may be used at the same time.</a:t>
            </a:r>
          </a:p>
          <a:p>
            <a:r>
              <a:rPr lang="en-US" sz="1300" dirty="0"/>
              <a:t/>
            </a:r>
            <a:br>
              <a:rPr lang="en-US" sz="1300" dirty="0"/>
            </a:br>
            <a:r>
              <a:rPr lang="en-US" sz="1300" b="1" dirty="0"/>
              <a:t>Quantitative environmental criteria:</a:t>
            </a:r>
            <a:endParaRPr lang="en-US" sz="1300" dirty="0"/>
          </a:p>
          <a:p>
            <a:r>
              <a:rPr lang="en-US" sz="1300" dirty="0"/>
              <a:t>These criteria are based on the cost in monetary terms. A potential supplier may incur costs investing in environmental management of its processes or it may be a source of environmental costs because of its destructive processes.</a:t>
            </a:r>
          </a:p>
          <a:p>
            <a:pPr lvl="0"/>
            <a:r>
              <a:rPr lang="en-US" sz="1300" dirty="0"/>
              <a:t>Pollutant costs/effects: Representing environmental costs caused by a potential supplier.</a:t>
            </a:r>
          </a:p>
          <a:p>
            <a:pPr lvl="0"/>
            <a:r>
              <a:rPr lang="en-US" sz="1300" dirty="0"/>
              <a:t>Improvement cost: Represent the degree of commitment the supplier has in environmental management.</a:t>
            </a:r>
          </a:p>
          <a:p>
            <a:r>
              <a:rPr lang="en-US" sz="1300" dirty="0"/>
              <a:t> </a:t>
            </a:r>
          </a:p>
          <a:p>
            <a:r>
              <a:rPr lang="en-US" sz="1300" dirty="0"/>
              <a:t/>
            </a:r>
            <a:br>
              <a:rPr lang="en-US" sz="1300" dirty="0"/>
            </a:br>
            <a:r>
              <a:rPr lang="en-US" sz="1300" dirty="0"/>
              <a:t> </a:t>
            </a:r>
          </a:p>
          <a:p>
            <a:r>
              <a:rPr lang="en-US" sz="1300" b="1" dirty="0"/>
              <a:t>Qualitative environmental criteria:</a:t>
            </a:r>
            <a:endParaRPr lang="en-US" sz="1300" dirty="0"/>
          </a:p>
          <a:p>
            <a:r>
              <a:rPr lang="en-US" sz="1300" dirty="0"/>
              <a:t>These are more subjective criteria and their application depends on the weight given to each one depending on its importance to the organization or industry and total points score obtained on the bases of the measured parameters.</a:t>
            </a:r>
          </a:p>
          <a:p>
            <a:pPr lvl="0"/>
            <a:r>
              <a:rPr lang="en-US" sz="1300" dirty="0"/>
              <a:t>Management competences</a:t>
            </a:r>
          </a:p>
          <a:p>
            <a:pPr lvl="0"/>
            <a:r>
              <a:rPr lang="en-US" sz="1300" dirty="0"/>
              <a:t>Green image</a:t>
            </a:r>
          </a:p>
          <a:p>
            <a:pPr lvl="0"/>
            <a:r>
              <a:rPr lang="en-US" sz="1300" dirty="0"/>
              <a:t>Design for Environment (DFE)</a:t>
            </a:r>
          </a:p>
          <a:p>
            <a:pPr lvl="0"/>
            <a:r>
              <a:rPr lang="en-US" sz="1300" dirty="0"/>
              <a:t>Environment Management Systems</a:t>
            </a:r>
          </a:p>
          <a:p>
            <a:pPr lvl="0"/>
            <a:r>
              <a:rPr lang="en-US" sz="1300" dirty="0"/>
              <a:t>Environment competencies</a:t>
            </a:r>
          </a:p>
        </p:txBody>
      </p:sp>
    </p:spTree>
    <p:extLst>
      <p:ext uri="{BB962C8B-B14F-4D97-AF65-F5344CB8AC3E}">
        <p14:creationId xmlns:p14="http://schemas.microsoft.com/office/powerpoint/2010/main" val="912492952"/>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07010" name="Rectangle 2"/>
          <p:cNvSpPr>
            <a:spLocks noGrp="1" noRot="1" noChangeAspect="1" noChangeArrowheads="1" noTextEdit="1"/>
          </p:cNvSpPr>
          <p:nvPr>
            <p:ph type="sldImg"/>
          </p:nvPr>
        </p:nvSpPr>
        <p:spPr>
          <a:xfrm>
            <a:off x="1258888" y="720725"/>
            <a:ext cx="4799012" cy="3598863"/>
          </a:xfrm>
          <a:ln/>
        </p:spPr>
      </p:sp>
      <p:sp>
        <p:nvSpPr>
          <p:cNvPr id="1707011" name="Rectangle 3"/>
          <p:cNvSpPr>
            <a:spLocks noGrp="1" noChangeArrowheads="1"/>
          </p:cNvSpPr>
          <p:nvPr>
            <p:ph type="body" idx="1"/>
          </p:nvPr>
        </p:nvSpPr>
        <p:spPr>
          <a:xfrm>
            <a:off x="976252" y="4561485"/>
            <a:ext cx="5362697" cy="4319322"/>
          </a:xfrm>
        </p:spPr>
        <p:txBody>
          <a:bodyPr/>
          <a:lstStyle/>
          <a:p>
            <a:r>
              <a:rPr lang="en-GB" dirty="0" smtClean="0"/>
              <a:t>Organization </a:t>
            </a:r>
            <a:r>
              <a:rPr lang="en-GB" dirty="0"/>
              <a:t>may have long standing supplier relationships both informal and formal that may need to be taken into account by the project.</a:t>
            </a:r>
          </a:p>
          <a:p>
            <a:r>
              <a:rPr lang="en-GB" dirty="0"/>
              <a:t>The project may introduce the </a:t>
            </a:r>
            <a:r>
              <a:rPr lang="en-GB" dirty="0" smtClean="0"/>
              <a:t>organization </a:t>
            </a:r>
            <a:r>
              <a:rPr lang="en-GB" dirty="0"/>
              <a:t>to new procurement relationships and constraints.</a:t>
            </a:r>
          </a:p>
          <a:p>
            <a:r>
              <a:rPr lang="en-GB" dirty="0" smtClean="0"/>
              <a:t>Terms:</a:t>
            </a:r>
            <a:endParaRPr lang="en-GB" dirty="0"/>
          </a:p>
          <a:p>
            <a:pPr lvl="1"/>
            <a:r>
              <a:rPr lang="en-GB" dirty="0">
                <a:latin typeface="ZapfCalligr BT" pitchFamily="18" charset="0"/>
              </a:rPr>
              <a:t>Alliancing</a:t>
            </a:r>
          </a:p>
          <a:p>
            <a:pPr lvl="1"/>
            <a:r>
              <a:rPr lang="en-GB" dirty="0">
                <a:latin typeface="ZapfCalligr BT" pitchFamily="18" charset="0"/>
              </a:rPr>
              <a:t>Partnering</a:t>
            </a:r>
          </a:p>
          <a:p>
            <a:pPr lvl="1"/>
            <a:r>
              <a:rPr lang="en-GB" dirty="0">
                <a:latin typeface="ZapfCalligr BT" pitchFamily="18" charset="0"/>
              </a:rPr>
              <a:t>Prime or lead contractor</a:t>
            </a:r>
          </a:p>
          <a:p>
            <a:pPr lvl="1"/>
            <a:r>
              <a:rPr lang="en-GB" dirty="0">
                <a:latin typeface="ZapfCalligr BT" pitchFamily="18" charset="0"/>
              </a:rPr>
              <a:t>Private Finance Initiative</a:t>
            </a:r>
          </a:p>
          <a:p>
            <a:pPr lvl="1"/>
            <a:r>
              <a:rPr lang="en-GB" dirty="0">
                <a:latin typeface="ZapfCalligr BT" pitchFamily="18" charset="0"/>
              </a:rPr>
              <a:t>Public Private Partnership</a:t>
            </a:r>
          </a:p>
          <a:p>
            <a:pPr lvl="1"/>
            <a:r>
              <a:rPr lang="en-GB" dirty="0">
                <a:latin typeface="ZapfCalligr BT" pitchFamily="18" charset="0"/>
              </a:rPr>
              <a:t>Sub contract</a:t>
            </a:r>
          </a:p>
          <a:p>
            <a:pPr lvl="1"/>
            <a:r>
              <a:rPr lang="en-GB" dirty="0">
                <a:latin typeface="ZapfCalligr BT" pitchFamily="18" charset="0"/>
              </a:rPr>
              <a:t>Supply chain management</a:t>
            </a:r>
          </a:p>
          <a:p>
            <a:pPr lvl="1"/>
            <a:r>
              <a:rPr lang="en-GB" dirty="0">
                <a:latin typeface="ZapfCalligr BT" pitchFamily="18" charset="0"/>
              </a:rPr>
              <a:t>Turnkey contract</a:t>
            </a:r>
            <a:endParaRPr lang="en-US" dirty="0">
              <a:latin typeface="ZapfCalligr BT" pitchFamily="18" charset="0"/>
            </a:endParaRPr>
          </a:p>
        </p:txBody>
      </p:sp>
    </p:spTree>
    <p:extLst>
      <p:ext uri="{BB962C8B-B14F-4D97-AF65-F5344CB8AC3E}">
        <p14:creationId xmlns:p14="http://schemas.microsoft.com/office/powerpoint/2010/main" val="1293447360"/>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65634" name="Rectangle 2"/>
          <p:cNvSpPr>
            <a:spLocks noGrp="1" noRot="1" noChangeAspect="1" noChangeArrowheads="1" noTextEdit="1"/>
          </p:cNvSpPr>
          <p:nvPr>
            <p:ph type="sldImg"/>
          </p:nvPr>
        </p:nvSpPr>
        <p:spPr>
          <a:xfrm>
            <a:off x="1258888" y="720725"/>
            <a:ext cx="4799012" cy="3598863"/>
          </a:xfrm>
          <a:ln/>
        </p:spPr>
      </p:sp>
      <p:sp>
        <p:nvSpPr>
          <p:cNvPr id="965635" name="Rectangle 3"/>
          <p:cNvSpPr>
            <a:spLocks noGrp="1" noChangeArrowheads="1"/>
          </p:cNvSpPr>
          <p:nvPr>
            <p:ph type="body" idx="1"/>
          </p:nvPr>
        </p:nvSpPr>
        <p:spPr>
          <a:xfrm>
            <a:off x="976252" y="4561485"/>
            <a:ext cx="5362697" cy="4319322"/>
          </a:xfrm>
        </p:spPr>
        <p:txBody>
          <a:bodyPr/>
          <a:lstStyle/>
          <a:p>
            <a:r>
              <a:rPr lang="en-GB" dirty="0"/>
              <a:t>The diagram shows an overview of the process for developing budget from estimates and monitoring costs.</a:t>
            </a:r>
          </a:p>
          <a:p>
            <a:r>
              <a:rPr lang="en-GB" dirty="0"/>
              <a:t>Initial estimates are used to support investment appraisal during the Concept phase.  These are refined during definition as more detailed information becomes available.  This is typically an iterative process which is done alongside the development of baseline plans.</a:t>
            </a:r>
          </a:p>
          <a:p>
            <a:r>
              <a:rPr lang="en-GB" dirty="0"/>
              <a:t>When the estimates have been accepted by the sponsor, they become the budget.  This budget is allocated to the work packages in a project inline with estimates.  During implementation costs are monitored against the budgets and controlled. </a:t>
            </a:r>
            <a:endParaRPr lang="en-GB" dirty="0" smtClean="0"/>
          </a:p>
          <a:p>
            <a:endParaRPr lang="en-GB" dirty="0" smtClean="0"/>
          </a:p>
          <a:p>
            <a:r>
              <a:rPr lang="en-GB" dirty="0" smtClean="0"/>
              <a:t>The cost breakdown structure is a hierarchy typically derived by mapping the work breakdown structure against the organization’s system of cost accounting.</a:t>
            </a:r>
          </a:p>
          <a:p>
            <a:r>
              <a:rPr lang="en-GB" dirty="0" smtClean="0"/>
              <a:t>The integrated structure allows costs budgets to be allocated to each work package in line with the work to be undertaken and the time and quality objectives to be achieved.</a:t>
            </a:r>
          </a:p>
          <a:p>
            <a:r>
              <a:rPr lang="en-GB" dirty="0" smtClean="0"/>
              <a:t>Summary levels are produced to show the overall project spend profile corresponding to the cost breakdown structure.</a:t>
            </a:r>
          </a:p>
          <a:p>
            <a:r>
              <a:rPr lang="en-GB" dirty="0" smtClean="0"/>
              <a:t>The system enables costs for each work package to be broken down into each cost type to provide greater visibility and control, such as labour types, materials and expenses.</a:t>
            </a:r>
          </a:p>
          <a:p>
            <a:r>
              <a:rPr lang="en-GB" dirty="0" smtClean="0"/>
              <a:t>An effective cost breakdown structure is essential for earned value analysis and will be discussed later. </a:t>
            </a:r>
            <a:endParaRPr lang="en-GB" dirty="0"/>
          </a:p>
          <a:p>
            <a:endParaRPr lang="en-US" dirty="0"/>
          </a:p>
        </p:txBody>
      </p:sp>
    </p:spTree>
    <p:extLst>
      <p:ext uri="{BB962C8B-B14F-4D97-AF65-F5344CB8AC3E}">
        <p14:creationId xmlns:p14="http://schemas.microsoft.com/office/powerpoint/2010/main" val="4190065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As a first step, it’s important to familiarize yourself with the SDGs and understand the opportunities and responsibilities they represent to the business. According to the UN Guiding Principles, it should always be a priority for a company to address all adverse human rights impacts associated with its operations and value chain. Where companies need to prioritize the order in which they address these issues, the UN Guiding Principles make clear that they should do so based first and foremost on the severity of the potential adverse impacts – in other words, how grave these impacts would be, how widespread, and how hard to remedy. Priority should be given to adverse human rights impacts or risk, regardless of the potential cost or benefit to the business.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Nevertheless, there is increasing evidence that risks to human rights frequently converge with risks to business and that this convergence is particularly strong where the most severe human rights impacts are concerned.</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34</a:t>
            </a:fld>
            <a:endParaRPr lang="en-US" dirty="0"/>
          </a:p>
        </p:txBody>
      </p:sp>
    </p:spTree>
    <p:extLst>
      <p:ext uri="{BB962C8B-B14F-4D97-AF65-F5344CB8AC3E}">
        <p14:creationId xmlns:p14="http://schemas.microsoft.com/office/powerpoint/2010/main" val="1841500901"/>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69730" name="Rectangle 2"/>
          <p:cNvSpPr>
            <a:spLocks noGrp="1" noRot="1" noChangeAspect="1" noChangeArrowheads="1" noTextEdit="1"/>
          </p:cNvSpPr>
          <p:nvPr>
            <p:ph type="sldImg"/>
          </p:nvPr>
        </p:nvSpPr>
        <p:spPr>
          <a:xfrm>
            <a:off x="1258888" y="720725"/>
            <a:ext cx="4799012" cy="3598863"/>
          </a:xfrm>
          <a:ln/>
        </p:spPr>
      </p:sp>
      <p:sp>
        <p:nvSpPr>
          <p:cNvPr id="969731" name="Rectangle 3"/>
          <p:cNvSpPr>
            <a:spLocks noGrp="1" noChangeArrowheads="1"/>
          </p:cNvSpPr>
          <p:nvPr>
            <p:ph type="body" idx="1"/>
          </p:nvPr>
        </p:nvSpPr>
        <p:spPr>
          <a:xfrm>
            <a:off x="976252" y="4561485"/>
            <a:ext cx="5362697" cy="4319322"/>
          </a:xfrm>
        </p:spPr>
        <p:txBody>
          <a:bodyPr/>
          <a:lstStyle/>
          <a:p>
            <a:r>
              <a:rPr lang="en-GB" dirty="0"/>
              <a:t>A project cost plan (or phased cost plan) shows planned spend against time, usually based on a fully resourced bar chart which includes material purchases, sub contract and labour expenditure.</a:t>
            </a:r>
          </a:p>
          <a:p>
            <a:r>
              <a:rPr lang="en-GB" b="1" dirty="0"/>
              <a:t>Spend Profile</a:t>
            </a:r>
            <a:r>
              <a:rPr lang="en-GB" dirty="0"/>
              <a:t> – the project timescale is divided into financial periods (typically months).  Estimates for different cost categories are spread against each project activity.  The values of each cost category are summed for each financial period (Period Costs).  The period costs are accumulated for each financial period to produce a spend profile (‘S’ curve).  </a:t>
            </a:r>
          </a:p>
          <a:p>
            <a:r>
              <a:rPr lang="en-GB" dirty="0"/>
              <a:t>The plan is typically produced at work package level.  Summary levels are produced to show the overall project spend profile corresponding to the cost breakdown structure.</a:t>
            </a:r>
          </a:p>
          <a:p>
            <a:r>
              <a:rPr lang="en-GB" b="1" dirty="0"/>
              <a:t>Planned Committed Costs</a:t>
            </a:r>
            <a:r>
              <a:rPr lang="en-GB" dirty="0"/>
              <a:t> – are costs that have been formally committed and which will eventually be included in the final project cost.  For example, orders placed for which goods have not yet been received or invoiced.  A cost plan may also show the planned commitments based on the expected dates that orders will be placed.  This can help to determine the level of financial exposure at any time and is useful in risk analysis and decisions.  </a:t>
            </a:r>
          </a:p>
          <a:p>
            <a:r>
              <a:rPr lang="en-GB" dirty="0"/>
              <a:t>The spend profile (S curve) is used to monitor cash flow and expenditure</a:t>
            </a:r>
            <a:r>
              <a:rPr lang="en-GB" dirty="0" smtClean="0"/>
              <a:t>.</a:t>
            </a:r>
          </a:p>
          <a:p>
            <a:endParaRPr lang="en-GB" dirty="0" smtClean="0"/>
          </a:p>
          <a:p>
            <a:pPr>
              <a:spcBef>
                <a:spcPct val="25000"/>
              </a:spcBef>
              <a:spcAft>
                <a:spcPct val="25000"/>
              </a:spcAft>
            </a:pPr>
            <a:r>
              <a:rPr lang="en-GB" b="1" dirty="0" smtClean="0"/>
              <a:t>The S curve </a:t>
            </a:r>
            <a:r>
              <a:rPr lang="en-GB" dirty="0" smtClean="0"/>
              <a:t>- shows</a:t>
            </a:r>
            <a:r>
              <a:rPr lang="en-GB" b="1" dirty="0" smtClean="0"/>
              <a:t> </a:t>
            </a:r>
            <a:r>
              <a:rPr lang="en-GB" dirty="0" smtClean="0"/>
              <a:t>the amount of spend up to the total budget against the project timescales.   Thus the planned spend at any time in the project can be determined by reading the appropriate cost value at the corresponding time.</a:t>
            </a:r>
          </a:p>
          <a:p>
            <a:pPr>
              <a:spcBef>
                <a:spcPct val="25000"/>
              </a:spcBef>
              <a:spcAft>
                <a:spcPct val="25000"/>
              </a:spcAft>
            </a:pPr>
            <a:r>
              <a:rPr lang="en-GB" b="1" dirty="0" smtClean="0"/>
              <a:t>Actual Costs</a:t>
            </a:r>
            <a:r>
              <a:rPr lang="en-GB" dirty="0" smtClean="0"/>
              <a:t> – are costs that have been charged to the project.  For example, invoices paid to contractors, bills paid for materials purchased; charges for labour.  Actual costs are monitored and compared to the S curve.</a:t>
            </a:r>
          </a:p>
          <a:p>
            <a:pPr>
              <a:spcBef>
                <a:spcPct val="25000"/>
              </a:spcBef>
              <a:spcAft>
                <a:spcPct val="25000"/>
              </a:spcAft>
            </a:pPr>
            <a:r>
              <a:rPr lang="en-GB" dirty="0" smtClean="0"/>
              <a:t>On the above example, actual costs exceed the spend profile at time now ( the reference date for the analysis, e.g. end of financial period).  This may indicate that the project is overspending.  However, it could also indicate that work is being done more quickly than planned.  To understand the current status and predict the outcome requires an understanding of the useful work being accomplished for the costs incurred, which can be done effectively through Earned Value Analysis.     </a:t>
            </a:r>
            <a:endParaRPr lang="en-US" dirty="0"/>
          </a:p>
        </p:txBody>
      </p:sp>
    </p:spTree>
    <p:extLst>
      <p:ext uri="{BB962C8B-B14F-4D97-AF65-F5344CB8AC3E}">
        <p14:creationId xmlns:p14="http://schemas.microsoft.com/office/powerpoint/2010/main" val="1557491528"/>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73826" name="Rectangle 2"/>
          <p:cNvSpPr>
            <a:spLocks noGrp="1" noRot="1" noChangeAspect="1" noChangeArrowheads="1" noTextEdit="1"/>
          </p:cNvSpPr>
          <p:nvPr>
            <p:ph type="sldImg"/>
          </p:nvPr>
        </p:nvSpPr>
        <p:spPr>
          <a:xfrm>
            <a:off x="1258888" y="720725"/>
            <a:ext cx="4799012" cy="3598863"/>
          </a:xfrm>
          <a:ln/>
        </p:spPr>
      </p:sp>
      <p:sp>
        <p:nvSpPr>
          <p:cNvPr id="973827" name="Rectangle 3"/>
          <p:cNvSpPr>
            <a:spLocks noGrp="1" noChangeArrowheads="1"/>
          </p:cNvSpPr>
          <p:nvPr>
            <p:ph type="body" idx="1"/>
          </p:nvPr>
        </p:nvSpPr>
        <p:spPr>
          <a:xfrm>
            <a:off x="976252" y="4561485"/>
            <a:ext cx="5362697" cy="4319322"/>
          </a:xfrm>
        </p:spPr>
        <p:txBody>
          <a:bodyPr/>
          <a:lstStyle/>
          <a:p>
            <a:r>
              <a:rPr lang="en-GB" dirty="0"/>
              <a:t>Some benefits from cost management are shown above.</a:t>
            </a:r>
          </a:p>
          <a:p>
            <a:endParaRPr lang="en-GB" dirty="0"/>
          </a:p>
          <a:p>
            <a:pPr>
              <a:buFontTx/>
              <a:buChar char="•"/>
            </a:pPr>
            <a:r>
              <a:rPr lang="en-GB" dirty="0"/>
              <a:t>The Project Manager is more likely to achieve their planned budget</a:t>
            </a:r>
          </a:p>
          <a:p>
            <a:pPr>
              <a:buFontTx/>
              <a:buChar char="•"/>
            </a:pPr>
            <a:r>
              <a:rPr lang="en-GB" dirty="0"/>
              <a:t>Having a controlled expenditure within an ability to pay as and when invoices are charged within each phase or stage</a:t>
            </a:r>
          </a:p>
          <a:p>
            <a:pPr>
              <a:buFontTx/>
              <a:buChar char="•"/>
            </a:pPr>
            <a:r>
              <a:rPr lang="en-GB" dirty="0"/>
              <a:t>Knowing what funds are available throughout the life cycle with a control on cash flow</a:t>
            </a:r>
          </a:p>
          <a:p>
            <a:pPr>
              <a:buFontTx/>
              <a:buChar char="•"/>
            </a:pPr>
            <a:r>
              <a:rPr lang="en-GB" dirty="0"/>
              <a:t>learn lessons from previous work to ensure that the costs of materials and tasks is better understood for the future</a:t>
            </a:r>
          </a:p>
          <a:p>
            <a:pPr>
              <a:buFontTx/>
              <a:buChar char="•"/>
            </a:pPr>
            <a:r>
              <a:rPr lang="en-GB" dirty="0"/>
              <a:t>improve estimating accuracy on the work packages by feeding back the information to assist future projects  </a:t>
            </a:r>
            <a:endParaRPr lang="en-US" dirty="0"/>
          </a:p>
          <a:p>
            <a:endParaRPr lang="en-GB" dirty="0"/>
          </a:p>
          <a:p>
            <a:r>
              <a:rPr lang="en-GB" dirty="0"/>
              <a:t> </a:t>
            </a:r>
            <a:endParaRPr lang="en-US" dirty="0"/>
          </a:p>
        </p:txBody>
      </p:sp>
    </p:spTree>
    <p:extLst>
      <p:ext uri="{BB962C8B-B14F-4D97-AF65-F5344CB8AC3E}">
        <p14:creationId xmlns:p14="http://schemas.microsoft.com/office/powerpoint/2010/main" val="1384783942"/>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209346" name="Rectangle 2"/>
          <p:cNvSpPr>
            <a:spLocks noGrp="1" noRot="1" noChangeAspect="1" noChangeArrowheads="1" noTextEdit="1"/>
          </p:cNvSpPr>
          <p:nvPr>
            <p:ph type="sldImg"/>
          </p:nvPr>
        </p:nvSpPr>
        <p:spPr>
          <a:xfrm>
            <a:off x="1258888" y="720725"/>
            <a:ext cx="4799012" cy="3598863"/>
          </a:xfrm>
          <a:ln/>
        </p:spPr>
      </p:sp>
      <p:sp>
        <p:nvSpPr>
          <p:cNvPr id="1209347" name="Rectangle 3"/>
          <p:cNvSpPr>
            <a:spLocks noGrp="1" noChangeArrowheads="1"/>
          </p:cNvSpPr>
          <p:nvPr>
            <p:ph type="body" idx="1"/>
          </p:nvPr>
        </p:nvSpPr>
        <p:spPr>
          <a:xfrm>
            <a:off x="976252" y="4561485"/>
            <a:ext cx="5362697" cy="4319322"/>
          </a:xfrm>
        </p:spPr>
        <p:txBody>
          <a:bodyPr/>
          <a:lstStyle/>
          <a:p>
            <a:r>
              <a:rPr lang="en-GB" dirty="0"/>
              <a:t>There are typically four types of costs that will be incurred by a Project Manager as they work through the logical network of work packages.</a:t>
            </a:r>
          </a:p>
          <a:p>
            <a:endParaRPr lang="en-GB" dirty="0"/>
          </a:p>
          <a:p>
            <a:r>
              <a:rPr lang="en-GB" dirty="0"/>
              <a:t>These are:</a:t>
            </a:r>
          </a:p>
          <a:p>
            <a:endParaRPr lang="en-GB" dirty="0"/>
          </a:p>
          <a:p>
            <a:pPr>
              <a:buFontTx/>
              <a:buChar char="•"/>
            </a:pPr>
            <a:r>
              <a:rPr lang="en-GB" dirty="0"/>
              <a:t>Committed Costs – Where a placement for an order for work to be done has been made, but the work is yet to be started.  This money has already therefore been allocated to the resource and cannot be used by the project for anything other than that payment</a:t>
            </a:r>
            <a:r>
              <a:rPr lang="en-GB" dirty="0" smtClean="0"/>
              <a:t>.</a:t>
            </a:r>
          </a:p>
          <a:p>
            <a:pPr>
              <a:buFontTx/>
              <a:buNone/>
            </a:pPr>
            <a:endParaRPr lang="en-GB" dirty="0"/>
          </a:p>
          <a:p>
            <a:pPr>
              <a:buFontTx/>
              <a:buChar char="•"/>
            </a:pPr>
            <a:r>
              <a:rPr lang="en-GB" dirty="0"/>
              <a:t>Accrual – Work that has been done by the contractor, but for which the project has not yet paid but will be doing in the near future</a:t>
            </a:r>
            <a:r>
              <a:rPr lang="en-GB" dirty="0" smtClean="0"/>
              <a:t>.</a:t>
            </a:r>
          </a:p>
          <a:p>
            <a:pPr>
              <a:buFontTx/>
              <a:buChar char="•"/>
            </a:pPr>
            <a:endParaRPr lang="en-GB" dirty="0" smtClean="0"/>
          </a:p>
          <a:p>
            <a:pPr>
              <a:buFontTx/>
              <a:buChar char="•"/>
            </a:pPr>
            <a:r>
              <a:rPr lang="en-GB" dirty="0" smtClean="0"/>
              <a:t>Actual – Real expenditure that has left the budget and has already been spent.</a:t>
            </a:r>
          </a:p>
          <a:p>
            <a:pPr>
              <a:buFontTx/>
              <a:buNone/>
            </a:pPr>
            <a:endParaRPr lang="en-GB" dirty="0" smtClean="0"/>
          </a:p>
          <a:p>
            <a:pPr>
              <a:buFontTx/>
              <a:buChar char="•"/>
            </a:pPr>
            <a:r>
              <a:rPr lang="en-GB" dirty="0" smtClean="0"/>
              <a:t>Forecast Out-turn – The total of Committed Costs, Accruals and Actual costs plus the estimate of the costs remaining in the work packages left to complete the project. </a:t>
            </a:r>
            <a:endParaRPr lang="en-US" dirty="0"/>
          </a:p>
          <a:p>
            <a:r>
              <a:rPr lang="en-GB" dirty="0"/>
              <a:t> </a:t>
            </a:r>
          </a:p>
          <a:p>
            <a:r>
              <a:rPr lang="en-GB" dirty="0"/>
              <a:t> </a:t>
            </a:r>
            <a:endParaRPr lang="en-US" dirty="0"/>
          </a:p>
        </p:txBody>
      </p:sp>
    </p:spTree>
    <p:extLst>
      <p:ext uri="{BB962C8B-B14F-4D97-AF65-F5344CB8AC3E}">
        <p14:creationId xmlns:p14="http://schemas.microsoft.com/office/powerpoint/2010/main" val="1689757406"/>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77922" name="Rectangle 2"/>
          <p:cNvSpPr>
            <a:spLocks noGrp="1" noRot="1" noChangeAspect="1" noChangeArrowheads="1" noTextEdit="1"/>
          </p:cNvSpPr>
          <p:nvPr>
            <p:ph type="sldImg"/>
          </p:nvPr>
        </p:nvSpPr>
        <p:spPr>
          <a:xfrm>
            <a:off x="1258888" y="720725"/>
            <a:ext cx="4799012" cy="3598863"/>
          </a:xfrm>
          <a:ln/>
        </p:spPr>
      </p:sp>
      <p:sp>
        <p:nvSpPr>
          <p:cNvPr id="977923" name="Rectangle 3"/>
          <p:cNvSpPr>
            <a:spLocks noGrp="1" noChangeArrowheads="1"/>
          </p:cNvSpPr>
          <p:nvPr>
            <p:ph type="body" idx="1"/>
          </p:nvPr>
        </p:nvSpPr>
        <p:spPr>
          <a:xfrm>
            <a:off x="976252" y="4561485"/>
            <a:ext cx="5362697" cy="4319322"/>
          </a:xfrm>
        </p:spPr>
        <p:txBody>
          <a:bodyPr/>
          <a:lstStyle/>
          <a:p>
            <a:r>
              <a:rPr lang="en-GB" dirty="0"/>
              <a:t>For Earned Value Management to be carried out most effectively, many pre-requisites must be in place before attempting to carry out the calculations, measurements or reports.</a:t>
            </a:r>
          </a:p>
          <a:p>
            <a:r>
              <a:rPr lang="en-GB" dirty="0"/>
              <a:t>These include:  </a:t>
            </a:r>
          </a:p>
          <a:p>
            <a:endParaRPr lang="en-GB" dirty="0"/>
          </a:p>
          <a:p>
            <a:pPr>
              <a:buFontTx/>
              <a:buChar char="•"/>
            </a:pPr>
            <a:r>
              <a:rPr lang="en-GB" dirty="0"/>
              <a:t>A detailed and robust WBS where the budgets have been distributed correctly </a:t>
            </a:r>
          </a:p>
          <a:p>
            <a:pPr>
              <a:buFontTx/>
              <a:buChar char="•"/>
            </a:pPr>
            <a:r>
              <a:rPr lang="en-GB" dirty="0"/>
              <a:t>Defined responsibilities for all the team members involved within the EVM activity</a:t>
            </a:r>
          </a:p>
          <a:p>
            <a:pPr>
              <a:buFontTx/>
              <a:buChar char="•"/>
            </a:pPr>
            <a:r>
              <a:rPr lang="en-GB" dirty="0"/>
              <a:t>A baseline plan with a fully authorised work schedule</a:t>
            </a:r>
          </a:p>
          <a:p>
            <a:pPr>
              <a:buFontTx/>
              <a:buChar char="•"/>
            </a:pPr>
            <a:r>
              <a:rPr lang="en-GB" dirty="0"/>
              <a:t>A recognised method for measuring achievement of the task being carried out for EVM</a:t>
            </a:r>
          </a:p>
          <a:p>
            <a:pPr>
              <a:buFontTx/>
              <a:buChar char="•"/>
            </a:pPr>
            <a:r>
              <a:rPr lang="en-GB" dirty="0"/>
              <a:t>A budget phased over time within the work </a:t>
            </a:r>
            <a:r>
              <a:rPr lang="en-GB" dirty="0" smtClean="0"/>
              <a:t>packages</a:t>
            </a:r>
          </a:p>
          <a:p>
            <a:pPr>
              <a:buFont typeface="Arial" pitchFamily="34" charset="0"/>
              <a:buChar char="•"/>
            </a:pPr>
            <a:r>
              <a:rPr lang="en-GB" dirty="0" smtClean="0"/>
              <a:t>Baseline Plans fully authorised</a:t>
            </a:r>
          </a:p>
          <a:p>
            <a:pPr>
              <a:buFontTx/>
              <a:buChar char="•"/>
            </a:pPr>
            <a:r>
              <a:rPr lang="en-GB" dirty="0" smtClean="0"/>
              <a:t>A cost recording mechanism in place</a:t>
            </a:r>
          </a:p>
          <a:p>
            <a:pPr>
              <a:buFontTx/>
              <a:buChar char="•"/>
            </a:pPr>
            <a:r>
              <a:rPr lang="en-GB" dirty="0" smtClean="0"/>
              <a:t>Performance data collection and analysis methods</a:t>
            </a:r>
          </a:p>
          <a:p>
            <a:pPr>
              <a:buFontTx/>
              <a:buChar char="•"/>
            </a:pPr>
            <a:r>
              <a:rPr lang="en-GB" dirty="0" smtClean="0"/>
              <a:t>Forecasts for remaining work must be in place and methods to do so</a:t>
            </a:r>
            <a:endParaRPr lang="en-US" dirty="0" smtClean="0"/>
          </a:p>
        </p:txBody>
      </p:sp>
    </p:spTree>
    <p:extLst>
      <p:ext uri="{BB962C8B-B14F-4D97-AF65-F5344CB8AC3E}">
        <p14:creationId xmlns:p14="http://schemas.microsoft.com/office/powerpoint/2010/main" val="412474855"/>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92258" name="Rectangle 2"/>
          <p:cNvSpPr>
            <a:spLocks noGrp="1" noRot="1" noChangeAspect="1" noChangeArrowheads="1" noTextEdit="1"/>
          </p:cNvSpPr>
          <p:nvPr>
            <p:ph type="sldImg"/>
          </p:nvPr>
        </p:nvSpPr>
        <p:spPr>
          <a:xfrm>
            <a:off x="1258888" y="720725"/>
            <a:ext cx="4799012" cy="3598863"/>
          </a:xfrm>
          <a:ln/>
        </p:spPr>
      </p:sp>
      <p:sp>
        <p:nvSpPr>
          <p:cNvPr id="992259" name="Rectangle 3"/>
          <p:cNvSpPr>
            <a:spLocks noGrp="1" noChangeArrowheads="1"/>
          </p:cNvSpPr>
          <p:nvPr>
            <p:ph type="body" idx="1"/>
          </p:nvPr>
        </p:nvSpPr>
        <p:spPr>
          <a:xfrm>
            <a:off x="976252" y="4561485"/>
            <a:ext cx="5382757" cy="4319322"/>
          </a:xfrm>
        </p:spPr>
        <p:txBody>
          <a:bodyPr/>
          <a:lstStyle/>
          <a:p>
            <a:r>
              <a:rPr lang="en-US" dirty="0"/>
              <a:t>Earned Value Analysis uses the measurement of useful work (earned value) that has been accomplished to enable comparison with the planned value and actual costs at any time in the project.  This provides an instant health view of the project and enables variances to be established showing areas that are under achieving in terms of cost and schedule.  It also enables schedule and cost efficiency to be calculated in terms of useful work as a ratio of planned work and actual costs incurred.  Performance Indices can be used for trend analysis and prediction of forecast completion dates and costs. </a:t>
            </a:r>
          </a:p>
          <a:p>
            <a:r>
              <a:rPr lang="en-GB" dirty="0"/>
              <a:t>There are three key parameters in Earned Value Analysis:</a:t>
            </a:r>
          </a:p>
          <a:p>
            <a:r>
              <a:rPr lang="en-GB" b="1" dirty="0"/>
              <a:t>Planned Value</a:t>
            </a:r>
            <a:r>
              <a:rPr lang="en-GB" dirty="0"/>
              <a:t> – this is developed by scheduling activities and their budgets against project timescales.  The Planned Spend is typically represented by a spend profile or ‘S’ curve that shows the planned spend against time.</a:t>
            </a:r>
          </a:p>
          <a:p>
            <a:r>
              <a:rPr lang="en-GB" b="1" dirty="0"/>
              <a:t>Actual Cost</a:t>
            </a:r>
            <a:r>
              <a:rPr lang="en-GB" dirty="0"/>
              <a:t> – the actual costs charged for the work accomplished.  Actual costs are taken from bills, labour booking and invoices for materials, sub contract work etc., as recorded in operating accounts.</a:t>
            </a:r>
          </a:p>
          <a:p>
            <a:r>
              <a:rPr lang="en-GB" b="1" dirty="0"/>
              <a:t>Earned Value</a:t>
            </a:r>
            <a:r>
              <a:rPr lang="en-GB" dirty="0"/>
              <a:t> – a measured value of the work completed (or performed) based on the percentage progress and the budget for the completed activity.</a:t>
            </a:r>
          </a:p>
          <a:p>
            <a:r>
              <a:rPr lang="en-GB" dirty="0"/>
              <a:t>All three parameters must be </a:t>
            </a:r>
            <a:r>
              <a:rPr lang="en-GB" b="1" dirty="0"/>
              <a:t>synchronised to the ‘Time Now’ date</a:t>
            </a:r>
            <a:r>
              <a:rPr lang="en-GB" dirty="0"/>
              <a:t> to prevent inaccuracies. </a:t>
            </a:r>
            <a:endParaRPr lang="en-US" dirty="0"/>
          </a:p>
        </p:txBody>
      </p:sp>
    </p:spTree>
    <p:extLst>
      <p:ext uri="{BB962C8B-B14F-4D97-AF65-F5344CB8AC3E}">
        <p14:creationId xmlns:p14="http://schemas.microsoft.com/office/powerpoint/2010/main" val="196222485"/>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79970" name="Rectangle 2"/>
          <p:cNvSpPr>
            <a:spLocks noGrp="1" noRot="1" noChangeAspect="1" noChangeArrowheads="1" noTextEdit="1"/>
          </p:cNvSpPr>
          <p:nvPr>
            <p:ph type="sldImg"/>
          </p:nvPr>
        </p:nvSpPr>
        <p:spPr>
          <a:xfrm>
            <a:off x="1258888" y="720725"/>
            <a:ext cx="4799012" cy="3598863"/>
          </a:xfrm>
          <a:ln/>
        </p:spPr>
      </p:sp>
      <p:sp>
        <p:nvSpPr>
          <p:cNvPr id="979971" name="Rectangle 3"/>
          <p:cNvSpPr>
            <a:spLocks noGrp="1" noChangeArrowheads="1"/>
          </p:cNvSpPr>
          <p:nvPr>
            <p:ph type="body" idx="1"/>
          </p:nvPr>
        </p:nvSpPr>
        <p:spPr>
          <a:xfrm>
            <a:off x="976252" y="4561485"/>
            <a:ext cx="5362697" cy="4319322"/>
          </a:xfrm>
        </p:spPr>
        <p:txBody>
          <a:bodyPr/>
          <a:lstStyle/>
          <a:p>
            <a:r>
              <a:rPr lang="en-GB" dirty="0"/>
              <a:t>The principles of Earned Value Analysis can be illustrated through a simple example as shown.</a:t>
            </a:r>
          </a:p>
          <a:p>
            <a:r>
              <a:rPr lang="en-GB" dirty="0"/>
              <a:t>The project objectives are to lay a new pipeline.  The work has been broken down into two areas: Ground Works and Pipe Works.  Ground works has been completed.  There are two work packages in the Pipe Works.  The first, ‘Buy Pipe’ has been completed and the pipe has been delivered to site.  The other work package ‘Lay Pipe’ has been in progress for two weeks.   </a:t>
            </a:r>
          </a:p>
          <a:p>
            <a:r>
              <a:rPr lang="en-GB" dirty="0"/>
              <a:t>Here are the key objectives and parameters for the ‘lay pipe’ work package:</a:t>
            </a:r>
          </a:p>
          <a:p>
            <a:pPr lvl="1"/>
            <a:r>
              <a:rPr lang="en-GB" b="1" dirty="0"/>
              <a:t>Estimated cost for laying pipe	= </a:t>
            </a:r>
            <a:r>
              <a:rPr lang="en-GB" b="1" dirty="0" smtClean="0"/>
              <a:t>$100 </a:t>
            </a:r>
            <a:r>
              <a:rPr lang="en-GB" b="1" dirty="0"/>
              <a:t>per </a:t>
            </a:r>
            <a:r>
              <a:rPr lang="en-GB" b="1" dirty="0" smtClean="0"/>
              <a:t>meter</a:t>
            </a:r>
            <a:endParaRPr lang="en-GB" b="1" dirty="0"/>
          </a:p>
          <a:p>
            <a:pPr lvl="1"/>
            <a:r>
              <a:rPr lang="en-GB" b="1" dirty="0"/>
              <a:t>Length to be laid 		= 1000 </a:t>
            </a:r>
            <a:r>
              <a:rPr lang="en-GB" b="1" dirty="0" smtClean="0"/>
              <a:t>meter</a:t>
            </a:r>
            <a:endParaRPr lang="en-GB" b="1" dirty="0"/>
          </a:p>
          <a:p>
            <a:pPr lvl="1"/>
            <a:r>
              <a:rPr lang="en-GB" b="1" dirty="0"/>
              <a:t>Thus total budget allocated 	= </a:t>
            </a:r>
            <a:r>
              <a:rPr lang="en-GB" b="1" dirty="0" smtClean="0"/>
              <a:t>$100K</a:t>
            </a:r>
            <a:endParaRPr lang="en-GB" b="1" dirty="0"/>
          </a:p>
          <a:p>
            <a:pPr lvl="1"/>
            <a:endParaRPr lang="en-GB" b="1" dirty="0"/>
          </a:p>
          <a:p>
            <a:pPr lvl="1"/>
            <a:r>
              <a:rPr lang="en-GB" b="1" dirty="0"/>
              <a:t>Duration for WP 		= 8 weeks</a:t>
            </a:r>
          </a:p>
          <a:p>
            <a:pPr lvl="1"/>
            <a:r>
              <a:rPr lang="en-GB" b="1" dirty="0"/>
              <a:t>Quality		= no leaks</a:t>
            </a:r>
            <a:endParaRPr lang="en-US" b="1" dirty="0"/>
          </a:p>
          <a:p>
            <a:endParaRPr lang="en-US" dirty="0"/>
          </a:p>
        </p:txBody>
      </p:sp>
    </p:spTree>
    <p:extLst>
      <p:ext uri="{BB962C8B-B14F-4D97-AF65-F5344CB8AC3E}">
        <p14:creationId xmlns:p14="http://schemas.microsoft.com/office/powerpoint/2010/main" val="1419176628"/>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82018" name="Rectangle 2"/>
          <p:cNvSpPr>
            <a:spLocks noGrp="1" noRot="1" noChangeAspect="1" noChangeArrowheads="1" noTextEdit="1"/>
          </p:cNvSpPr>
          <p:nvPr>
            <p:ph type="sldImg"/>
          </p:nvPr>
        </p:nvSpPr>
        <p:spPr>
          <a:xfrm>
            <a:off x="1258888" y="720725"/>
            <a:ext cx="4799012" cy="3598863"/>
          </a:xfrm>
          <a:ln/>
        </p:spPr>
      </p:sp>
      <p:sp>
        <p:nvSpPr>
          <p:cNvPr id="982019" name="Rectangle 3"/>
          <p:cNvSpPr>
            <a:spLocks noGrp="1" noChangeArrowheads="1"/>
          </p:cNvSpPr>
          <p:nvPr>
            <p:ph type="body" idx="1"/>
          </p:nvPr>
        </p:nvSpPr>
        <p:spPr>
          <a:xfrm>
            <a:off x="976252" y="4561485"/>
            <a:ext cx="5362697" cy="4319322"/>
          </a:xfrm>
        </p:spPr>
        <p:txBody>
          <a:bodyPr/>
          <a:lstStyle/>
          <a:p>
            <a:r>
              <a:rPr lang="en-GB" dirty="0"/>
              <a:t>After two weeks (Time Now) the work package manager reviews progress.</a:t>
            </a:r>
          </a:p>
          <a:p>
            <a:r>
              <a:rPr lang="en-GB" dirty="0"/>
              <a:t>The manager is expecting 25% of the work to be completed at Time Now.  This is based on the estimated spend over two weeks.  Since the budget for all of the work is </a:t>
            </a:r>
            <a:r>
              <a:rPr lang="en-GB" dirty="0" smtClean="0"/>
              <a:t>$100K</a:t>
            </a:r>
            <a:r>
              <a:rPr lang="en-GB" dirty="0"/>
              <a:t>, the value for 25% of the work is </a:t>
            </a:r>
            <a:r>
              <a:rPr lang="en-GB" dirty="0" smtClean="0"/>
              <a:t>$25K </a:t>
            </a:r>
            <a:r>
              <a:rPr lang="en-GB" dirty="0"/>
              <a:t>assuming a linear rate of spend.</a:t>
            </a:r>
          </a:p>
          <a:p>
            <a:r>
              <a:rPr lang="en-GB" dirty="0"/>
              <a:t>At Time Now the manager also checks the accounts and finds that </a:t>
            </a:r>
            <a:r>
              <a:rPr lang="en-GB" dirty="0" smtClean="0"/>
              <a:t>$30K </a:t>
            </a:r>
            <a:r>
              <a:rPr lang="en-GB" dirty="0"/>
              <a:t>has been charged to the work package.  However, also at Time Now, the manager checks the surveyor’s report which shows that 20% progress has been achieved.</a:t>
            </a:r>
          </a:p>
          <a:p>
            <a:r>
              <a:rPr lang="en-GB" dirty="0"/>
              <a:t>From this initial inspection and measurement we can now identify several key pieces of information that are needed for our EVM calculations.</a:t>
            </a:r>
          </a:p>
          <a:p>
            <a:endParaRPr lang="en-GB" dirty="0"/>
          </a:p>
          <a:p>
            <a:r>
              <a:rPr lang="en-GB" dirty="0"/>
              <a:t>Total Budget: </a:t>
            </a:r>
            <a:r>
              <a:rPr lang="en-GB" dirty="0" smtClean="0"/>
              <a:t>$100k</a:t>
            </a:r>
            <a:endParaRPr lang="en-GB" dirty="0"/>
          </a:p>
          <a:p>
            <a:r>
              <a:rPr lang="en-GB" dirty="0"/>
              <a:t>Total Duration: 8 weeks</a:t>
            </a:r>
          </a:p>
          <a:p>
            <a:r>
              <a:rPr lang="en-GB" dirty="0"/>
              <a:t>EV: </a:t>
            </a:r>
            <a:r>
              <a:rPr lang="en-GB" dirty="0" smtClean="0"/>
              <a:t>$20k</a:t>
            </a:r>
            <a:endParaRPr lang="en-GB" dirty="0"/>
          </a:p>
          <a:p>
            <a:r>
              <a:rPr lang="en-GB" dirty="0"/>
              <a:t>PV: </a:t>
            </a:r>
            <a:r>
              <a:rPr lang="en-GB" dirty="0" smtClean="0"/>
              <a:t>$25k</a:t>
            </a:r>
            <a:endParaRPr lang="en-GB" dirty="0"/>
          </a:p>
          <a:p>
            <a:r>
              <a:rPr lang="en-GB" dirty="0"/>
              <a:t>AC: </a:t>
            </a:r>
            <a:r>
              <a:rPr lang="en-GB" dirty="0" smtClean="0"/>
              <a:t>$30k</a:t>
            </a:r>
          </a:p>
          <a:p>
            <a:endParaRPr lang="en-GB" dirty="0" smtClean="0"/>
          </a:p>
          <a:p>
            <a:pPr>
              <a:lnSpc>
                <a:spcPct val="90000"/>
              </a:lnSpc>
            </a:pPr>
            <a:r>
              <a:rPr lang="en-GB" dirty="0" smtClean="0"/>
              <a:t>The manager can now complete the analysis.</a:t>
            </a:r>
          </a:p>
          <a:p>
            <a:pPr>
              <a:lnSpc>
                <a:spcPct val="90000"/>
              </a:lnSpc>
            </a:pPr>
            <a:r>
              <a:rPr lang="en-GB" dirty="0" smtClean="0"/>
              <a:t>The first task is to calculate schedule variance.  This will indicate how much the project is off-spec in terms of time.</a:t>
            </a:r>
          </a:p>
          <a:p>
            <a:pPr>
              <a:lnSpc>
                <a:spcPct val="90000"/>
              </a:lnSpc>
            </a:pPr>
            <a:r>
              <a:rPr lang="en-GB" dirty="0" smtClean="0"/>
              <a:t>Schedule Variance 	= Earned Value – Planned Value (SV = EV – PV)</a:t>
            </a:r>
          </a:p>
          <a:p>
            <a:pPr>
              <a:lnSpc>
                <a:spcPct val="90000"/>
              </a:lnSpc>
            </a:pPr>
            <a:r>
              <a:rPr lang="en-GB" dirty="0" smtClean="0"/>
              <a:t>		= $20K - $25K</a:t>
            </a:r>
          </a:p>
          <a:p>
            <a:pPr>
              <a:lnSpc>
                <a:spcPct val="90000"/>
              </a:lnSpc>
            </a:pPr>
            <a:r>
              <a:rPr lang="en-GB" dirty="0" smtClean="0"/>
              <a:t>		= </a:t>
            </a:r>
            <a:r>
              <a:rPr lang="en-GB" u="sng" dirty="0" smtClean="0"/>
              <a:t>- $5K</a:t>
            </a:r>
            <a:r>
              <a:rPr lang="en-GB" dirty="0" smtClean="0"/>
              <a:t>  </a:t>
            </a:r>
          </a:p>
          <a:p>
            <a:pPr>
              <a:lnSpc>
                <a:spcPct val="90000"/>
              </a:lnSpc>
            </a:pPr>
            <a:r>
              <a:rPr lang="en-GB" dirty="0" smtClean="0"/>
              <a:t>The next task is to calculate the cost variance.  This will show how much the project is off-spec in terms of cost.</a:t>
            </a:r>
          </a:p>
          <a:p>
            <a:pPr>
              <a:lnSpc>
                <a:spcPct val="90000"/>
              </a:lnSpc>
            </a:pPr>
            <a:r>
              <a:rPr lang="en-GB" dirty="0" smtClean="0"/>
              <a:t>Cost Variance		= Earned Value – Actual Cost (CV = EV – AC)</a:t>
            </a:r>
          </a:p>
          <a:p>
            <a:pPr>
              <a:lnSpc>
                <a:spcPct val="90000"/>
              </a:lnSpc>
            </a:pPr>
            <a:r>
              <a:rPr lang="en-GB" dirty="0" smtClean="0"/>
              <a:t>		= $20K - $30K</a:t>
            </a:r>
          </a:p>
          <a:p>
            <a:pPr>
              <a:lnSpc>
                <a:spcPct val="90000"/>
              </a:lnSpc>
            </a:pPr>
            <a:r>
              <a:rPr lang="en-GB" dirty="0" smtClean="0"/>
              <a:t>		= </a:t>
            </a:r>
            <a:r>
              <a:rPr lang="en-GB" u="sng" dirty="0" smtClean="0"/>
              <a:t>- $10K</a:t>
            </a:r>
            <a:r>
              <a:rPr lang="en-GB" dirty="0" smtClean="0"/>
              <a:t>	</a:t>
            </a:r>
          </a:p>
          <a:p>
            <a:pPr>
              <a:lnSpc>
                <a:spcPct val="90000"/>
              </a:lnSpc>
            </a:pPr>
            <a:r>
              <a:rPr lang="en-GB" dirty="0" smtClean="0"/>
              <a:t>Note that the formula in both cases begins with Earned Value and that negative values reflect under achievement.</a:t>
            </a:r>
          </a:p>
          <a:p>
            <a:pPr>
              <a:lnSpc>
                <a:spcPct val="90000"/>
              </a:lnSpc>
            </a:pPr>
            <a:r>
              <a:rPr lang="en-GB" dirty="0" smtClean="0"/>
              <a:t>From the above we can see that the project is behind schedule and overspending.  Further analysis will provide predictions of the time and cost at completion. </a:t>
            </a:r>
          </a:p>
          <a:p>
            <a:pPr>
              <a:lnSpc>
                <a:spcPct val="90000"/>
              </a:lnSpc>
            </a:pPr>
            <a:endParaRPr lang="en-GB" dirty="0" smtClean="0"/>
          </a:p>
          <a:p>
            <a:r>
              <a:rPr lang="en-GB" dirty="0" smtClean="0"/>
              <a:t>The variance calculation will have given the Project Manager a good idea of what state his work package is in, but it is restricted to that work package and cannot be used to compare across other work.  An alternative and more acceptable method of measurement is based on performance indices.  In this case the likely outturn in time and cost terms may be calculated by applying the ratios of useful work done to planned values and actual costs, to the original planned duration and overall budget.  These ratios are called the schedule and cost performance indices (or indicators).</a:t>
            </a:r>
          </a:p>
          <a:p>
            <a:r>
              <a:rPr lang="en-GB" dirty="0" smtClean="0"/>
              <a:t>The performance indices are calculated as shown above.  Note that in each case Earned Value is the quotient (on top).</a:t>
            </a:r>
          </a:p>
          <a:p>
            <a:r>
              <a:rPr lang="en-GB" dirty="0" smtClean="0"/>
              <a:t>The following formula will enable the forecast duration to be determined, based on current performance:</a:t>
            </a:r>
          </a:p>
          <a:p>
            <a:pPr marL="273894" lvl="1"/>
            <a:r>
              <a:rPr lang="en-GB" dirty="0" smtClean="0"/>
              <a:t>Forecast duration 	= Total Duration / SPI </a:t>
            </a:r>
          </a:p>
          <a:p>
            <a:pPr marL="273894" lvl="1"/>
            <a:r>
              <a:rPr lang="en-GB" dirty="0" smtClean="0"/>
              <a:t>		= 8 weeks/0.8</a:t>
            </a:r>
          </a:p>
          <a:p>
            <a:pPr marL="273894" lvl="1"/>
            <a:r>
              <a:rPr lang="en-GB" b="1" dirty="0" smtClean="0"/>
              <a:t>		</a:t>
            </a:r>
            <a:r>
              <a:rPr lang="en-GB" dirty="0" smtClean="0"/>
              <a:t>=</a:t>
            </a:r>
            <a:r>
              <a:rPr lang="en-GB" b="1" dirty="0" smtClean="0"/>
              <a:t> </a:t>
            </a:r>
            <a:r>
              <a:rPr lang="en-GB" b="1" u="sng" dirty="0" smtClean="0"/>
              <a:t>10 weeks</a:t>
            </a:r>
            <a:r>
              <a:rPr lang="en-GB" b="1" dirty="0" smtClean="0"/>
              <a:t>	 </a:t>
            </a:r>
          </a:p>
          <a:p>
            <a:pPr marL="273894" lvl="1"/>
            <a:endParaRPr lang="en-GB" dirty="0" smtClean="0"/>
          </a:p>
          <a:p>
            <a:r>
              <a:rPr lang="en-GB" dirty="0" smtClean="0"/>
              <a:t>Similarly, the estimated cost at completion may be derived from:</a:t>
            </a:r>
          </a:p>
          <a:p>
            <a:pPr marL="273894" lvl="1"/>
            <a:r>
              <a:rPr lang="en-GB" dirty="0" smtClean="0"/>
              <a:t>Forecast Cost 	= Total Budget / CPI</a:t>
            </a:r>
          </a:p>
          <a:p>
            <a:pPr marL="273894" lvl="1"/>
            <a:r>
              <a:rPr lang="en-GB" dirty="0" smtClean="0"/>
              <a:t>		= $100K/0.67</a:t>
            </a:r>
          </a:p>
          <a:p>
            <a:pPr marL="273894" lvl="1"/>
            <a:r>
              <a:rPr lang="en-GB" dirty="0" smtClean="0"/>
              <a:t>		= </a:t>
            </a:r>
            <a:r>
              <a:rPr lang="en-GB" b="1" u="sng" dirty="0" smtClean="0"/>
              <a:t>$150K</a:t>
            </a:r>
            <a:r>
              <a:rPr lang="en-GB" dirty="0" smtClean="0"/>
              <a:t>      </a:t>
            </a:r>
            <a:endParaRPr lang="en-US" dirty="0" smtClean="0"/>
          </a:p>
          <a:p>
            <a:endParaRPr lang="en-US" dirty="0" smtClean="0"/>
          </a:p>
          <a:p>
            <a:endParaRPr lang="en-US" dirty="0"/>
          </a:p>
        </p:txBody>
      </p:sp>
    </p:spTree>
    <p:extLst>
      <p:ext uri="{BB962C8B-B14F-4D97-AF65-F5344CB8AC3E}">
        <p14:creationId xmlns:p14="http://schemas.microsoft.com/office/powerpoint/2010/main" val="1356344334"/>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90210" name="Rectangle 2"/>
          <p:cNvSpPr>
            <a:spLocks noGrp="1" noRot="1" noChangeAspect="1" noChangeArrowheads="1" noTextEdit="1"/>
          </p:cNvSpPr>
          <p:nvPr>
            <p:ph type="sldImg"/>
          </p:nvPr>
        </p:nvSpPr>
        <p:spPr>
          <a:xfrm>
            <a:off x="1258888" y="720725"/>
            <a:ext cx="4799012" cy="3598863"/>
          </a:xfrm>
          <a:ln/>
        </p:spPr>
      </p:sp>
      <p:sp>
        <p:nvSpPr>
          <p:cNvPr id="990211" name="Rectangle 3"/>
          <p:cNvSpPr>
            <a:spLocks noGrp="1" noChangeArrowheads="1"/>
          </p:cNvSpPr>
          <p:nvPr>
            <p:ph type="body" idx="1"/>
          </p:nvPr>
        </p:nvSpPr>
        <p:spPr>
          <a:xfrm>
            <a:off x="976252" y="4561485"/>
            <a:ext cx="5362697" cy="4319322"/>
          </a:xfrm>
          <a:ln/>
        </p:spPr>
        <p:txBody>
          <a:bodyPr/>
          <a:lstStyle/>
          <a:p>
            <a:pPr>
              <a:spcAft>
                <a:spcPct val="30000"/>
              </a:spcAft>
            </a:pPr>
            <a:r>
              <a:rPr lang="en-GB" dirty="0"/>
              <a:t>Past performance may in some cases be an appropriate indicator of future performance.  However, this is not always the case as the nature of the work may have changed or you may have completed the more difficult tasks in the early stages.  In these cases it will be necessary to use a different Performance Index for future work compared to that derived from completed work.</a:t>
            </a:r>
          </a:p>
          <a:p>
            <a:pPr>
              <a:spcAft>
                <a:spcPct val="30000"/>
              </a:spcAft>
            </a:pPr>
            <a:endParaRPr lang="en-GB" dirty="0"/>
          </a:p>
          <a:p>
            <a:pPr>
              <a:spcAft>
                <a:spcPct val="30000"/>
              </a:spcAft>
            </a:pPr>
            <a:r>
              <a:rPr lang="en-GB" dirty="0"/>
              <a:t>For example, the Estimated Cost at Completion can be calculated as follows:</a:t>
            </a:r>
          </a:p>
          <a:p>
            <a:pPr marL="645606" lvl="1" indent="-176075"/>
            <a:r>
              <a:rPr lang="en-GB" b="1" dirty="0"/>
              <a:t>EAC = Actual Cost + Estimated Cost to Go / CPI</a:t>
            </a:r>
          </a:p>
          <a:p>
            <a:endParaRPr lang="en-GB" b="1" dirty="0"/>
          </a:p>
          <a:p>
            <a:r>
              <a:rPr lang="en-GB" dirty="0"/>
              <a:t>In these examples you can either be given the CPI as a guide to see how this could effect the outcome of the project, or alternatively you could be asked to calculate the cost efficiency needed to come back on budget.</a:t>
            </a:r>
          </a:p>
          <a:p>
            <a:endParaRPr lang="en-GB" b="1" dirty="0"/>
          </a:p>
        </p:txBody>
      </p:sp>
    </p:spTree>
    <p:extLst>
      <p:ext uri="{BB962C8B-B14F-4D97-AF65-F5344CB8AC3E}">
        <p14:creationId xmlns:p14="http://schemas.microsoft.com/office/powerpoint/2010/main" val="1406335315"/>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09058" name="Rectangle 2"/>
          <p:cNvSpPr>
            <a:spLocks noGrp="1" noRot="1" noChangeAspect="1" noChangeArrowheads="1" noTextEdit="1"/>
          </p:cNvSpPr>
          <p:nvPr>
            <p:ph type="sldImg"/>
          </p:nvPr>
        </p:nvSpPr>
        <p:spPr>
          <a:xfrm>
            <a:off x="1504950" y="641350"/>
            <a:ext cx="4275138" cy="3205163"/>
          </a:xfrm>
          <a:ln/>
        </p:spPr>
      </p:sp>
      <p:sp>
        <p:nvSpPr>
          <p:cNvPr id="1709059" name="Rectangle 3"/>
          <p:cNvSpPr>
            <a:spLocks noGrp="1" noChangeArrowheads="1"/>
          </p:cNvSpPr>
          <p:nvPr>
            <p:ph type="body" idx="1"/>
          </p:nvPr>
        </p:nvSpPr>
        <p:spPr>
          <a:xfrm>
            <a:off x="707116" y="4287339"/>
            <a:ext cx="6048079" cy="4430502"/>
          </a:xfrm>
        </p:spPr>
        <p:txBody>
          <a:bodyPr/>
          <a:lstStyle/>
          <a:p>
            <a:r>
              <a:rPr lang="en-GB" dirty="0"/>
              <a:t>There are a number of advantages that can be gained by the correct use of EVM.</a:t>
            </a:r>
          </a:p>
          <a:p>
            <a:endParaRPr lang="en-GB" dirty="0"/>
          </a:p>
          <a:p>
            <a:r>
              <a:rPr lang="en-GB" dirty="0"/>
              <a:t>It provides an application to measure the efficiency of work in progress</a:t>
            </a:r>
          </a:p>
          <a:p>
            <a:r>
              <a:rPr lang="en-GB" dirty="0"/>
              <a:t>It provides an auditable and repeatable answers to:</a:t>
            </a:r>
          </a:p>
          <a:p>
            <a:pPr lvl="1"/>
            <a:r>
              <a:rPr lang="en-GB" dirty="0"/>
              <a:t>The project’s current performance </a:t>
            </a:r>
          </a:p>
          <a:p>
            <a:pPr lvl="1"/>
            <a:r>
              <a:rPr lang="en-GB" dirty="0"/>
              <a:t>How the project is predicting to be completed (Future out-turn)</a:t>
            </a:r>
          </a:p>
          <a:p>
            <a:pPr lvl="1"/>
            <a:r>
              <a:rPr lang="en-GB" dirty="0"/>
              <a:t>A guide to the Project Manager as to the future performance improvement </a:t>
            </a:r>
            <a:r>
              <a:rPr lang="en-GB" dirty="0" smtClean="0"/>
              <a:t>needs</a:t>
            </a:r>
            <a:endParaRPr lang="en-GB" dirty="0"/>
          </a:p>
          <a:p>
            <a:pPr lvl="1"/>
            <a:endParaRPr lang="en-GB" dirty="0" smtClean="0"/>
          </a:p>
          <a:p>
            <a:r>
              <a:rPr lang="en-GB" dirty="0" smtClean="0"/>
              <a:t>Quality EVM provides reliable information to aid with decision making</a:t>
            </a:r>
          </a:p>
          <a:p>
            <a:endParaRPr lang="en-GB" dirty="0" smtClean="0"/>
          </a:p>
          <a:p>
            <a:r>
              <a:rPr lang="en-GB" dirty="0" smtClean="0"/>
              <a:t>It facilitates trend analysis to see how things are starting to change and how this may change the end result</a:t>
            </a:r>
          </a:p>
          <a:p>
            <a:endParaRPr lang="en-GB" dirty="0" smtClean="0"/>
          </a:p>
          <a:p>
            <a:r>
              <a:rPr lang="en-GB" dirty="0" smtClean="0"/>
              <a:t>Provides data for future estimates of similar work so therefore helping with lessons learned and continuous improvement</a:t>
            </a:r>
          </a:p>
          <a:p>
            <a:endParaRPr lang="en-GB" dirty="0" smtClean="0"/>
          </a:p>
          <a:p>
            <a:pPr lvl="1"/>
            <a:endParaRPr lang="en-GB" dirty="0"/>
          </a:p>
        </p:txBody>
      </p:sp>
    </p:spTree>
    <p:extLst>
      <p:ext uri="{BB962C8B-B14F-4D97-AF65-F5344CB8AC3E}">
        <p14:creationId xmlns:p14="http://schemas.microsoft.com/office/powerpoint/2010/main" val="1552035743"/>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09058" name="Rectangle 2"/>
          <p:cNvSpPr>
            <a:spLocks noGrp="1" noRot="1" noChangeAspect="1" noChangeArrowheads="1" noTextEdit="1"/>
          </p:cNvSpPr>
          <p:nvPr>
            <p:ph type="sldImg"/>
          </p:nvPr>
        </p:nvSpPr>
        <p:spPr>
          <a:xfrm>
            <a:off x="1504950" y="641350"/>
            <a:ext cx="4275138" cy="3205163"/>
          </a:xfrm>
          <a:ln/>
        </p:spPr>
      </p:sp>
      <p:sp>
        <p:nvSpPr>
          <p:cNvPr id="1709059" name="Rectangle 3"/>
          <p:cNvSpPr>
            <a:spLocks noGrp="1" noChangeArrowheads="1"/>
          </p:cNvSpPr>
          <p:nvPr>
            <p:ph type="body" idx="1"/>
          </p:nvPr>
        </p:nvSpPr>
        <p:spPr>
          <a:xfrm>
            <a:off x="707116" y="4287339"/>
            <a:ext cx="6048079" cy="4430502"/>
          </a:xfrm>
        </p:spPr>
        <p:txBody>
          <a:bodyPr/>
          <a:lstStyle/>
          <a:p>
            <a:r>
              <a:rPr lang="en-GB" dirty="0" smtClean="0"/>
              <a:t>Although</a:t>
            </a:r>
            <a:r>
              <a:rPr lang="en-GB" baseline="0" dirty="0" smtClean="0"/>
              <a:t> Earned Value can be used as a very powerful tool in Project Management, it must be reminded that no method is completely full proof and that EVM or EVA should be carried out in a disciplined manner to ensure that the right message is passed over and that one area of over performance is not allowed to mask the inadequacies of another area as this will now allow the true development of the project team or the organization.</a:t>
            </a:r>
          </a:p>
          <a:p>
            <a:endParaRPr lang="en-GB" baseline="0" dirty="0" smtClean="0"/>
          </a:p>
          <a:p>
            <a:r>
              <a:rPr lang="en-GB" baseline="0" dirty="0" smtClean="0"/>
              <a:t>All this work and analysis takes a great deal of time and commitment and so this can also been seen as a distinct drain on your project resources through all the administrative effort that is required to manage this discipline correctly.</a:t>
            </a:r>
            <a:endParaRPr lang="en-GB" dirty="0"/>
          </a:p>
        </p:txBody>
      </p:sp>
    </p:spTree>
    <p:extLst>
      <p:ext uri="{BB962C8B-B14F-4D97-AF65-F5344CB8AC3E}">
        <p14:creationId xmlns:p14="http://schemas.microsoft.com/office/powerpoint/2010/main" val="16178188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To benefit from the opportunities and challenges presented by the SDGs, defining where your business priorities are will help you to focus efforts. The extent to which an organization's initiatives contribute to each SDG, and the risks and opportunities they individually represent, will ultimately define how successful they will be as more an more, investors are looking at how organization’s put stock in How they do what they do</a:t>
            </a:r>
            <a:r>
              <a:rPr lang="is-IS" sz="1200" b="0" i="0" u="none" strike="noStrike" kern="1200" baseline="0" dirty="0" smtClean="0">
                <a:solidFill>
                  <a:schemeClr val="tx1"/>
                </a:solidFill>
                <a:latin typeface="+mn-lt"/>
                <a:ea typeface="+mn-ea"/>
                <a:cs typeface="+mn-cs"/>
              </a:rPr>
              <a:t>…</a:t>
            </a: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NOTE: Not all 17 SDGs will be equally</a:t>
            </a:r>
          </a:p>
          <a:p>
            <a:r>
              <a:rPr lang="en-US" sz="1200" b="0" i="0" u="none" strike="noStrike" kern="1200" baseline="0" dirty="0" smtClean="0">
                <a:solidFill>
                  <a:schemeClr val="tx1"/>
                </a:solidFill>
                <a:latin typeface="+mn-lt"/>
                <a:ea typeface="+mn-ea"/>
                <a:cs typeface="+mn-cs"/>
              </a:rPr>
              <a:t>relevant for your business. The extent to which your company can contribute to each, and the risks and opportunities they individually represent, will depend on many factors.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6. Company identifies as a priority to reduce its negative impact on SDG 6 in its supply chain by working with suppliers to reduce its water consumption in water stressed regions</a:t>
            </a:r>
          </a:p>
          <a:p>
            <a:r>
              <a:rPr lang="en-US" sz="1200" b="0" i="0" u="none" strike="noStrike" kern="1200" baseline="0" dirty="0" smtClean="0">
                <a:solidFill>
                  <a:schemeClr val="tx1"/>
                </a:solidFill>
                <a:latin typeface="+mn-lt"/>
                <a:ea typeface="+mn-ea"/>
                <a:cs typeface="+mn-cs"/>
              </a:rPr>
              <a:t>8. Company identifies as a priority to increase its positive impact on SDG 8 in its operations by providing a living wage to all employees at all sites globally.</a:t>
            </a:r>
          </a:p>
          <a:p>
            <a:r>
              <a:rPr lang="en-US" sz="1200" b="0" i="0" u="none" strike="noStrike" kern="1200" baseline="0" dirty="0" smtClean="0">
                <a:solidFill>
                  <a:schemeClr val="tx1"/>
                </a:solidFill>
                <a:latin typeface="+mn-lt"/>
                <a:ea typeface="+mn-ea"/>
                <a:cs typeface="+mn-cs"/>
              </a:rPr>
              <a:t>11. Company identifies as a priority to decrease its negative impact on SDG 11 in its inbound and outbound logistics by improving road safety for its drivers.</a:t>
            </a:r>
          </a:p>
          <a:p>
            <a:r>
              <a:rPr lang="en-US" sz="1200" b="0" i="0" u="none" strike="noStrike" kern="1200" baseline="0" dirty="0" smtClean="0">
                <a:solidFill>
                  <a:schemeClr val="tx1"/>
                </a:solidFill>
                <a:latin typeface="+mn-lt"/>
                <a:ea typeface="+mn-ea"/>
                <a:cs typeface="+mn-cs"/>
              </a:rPr>
              <a:t>12. Company identifies as a priority to reduce its negative impact on SDG 12 at its products end of life by improving the reusability and recyclability of its products.</a:t>
            </a:r>
          </a:p>
          <a:p>
            <a:r>
              <a:rPr lang="en-US" sz="1200" b="0" i="0" u="none" strike="noStrike" kern="1200" baseline="0" dirty="0" smtClean="0">
                <a:solidFill>
                  <a:schemeClr val="tx1"/>
                </a:solidFill>
                <a:latin typeface="+mn-lt"/>
                <a:ea typeface="+mn-ea"/>
                <a:cs typeface="+mn-cs"/>
              </a:rPr>
              <a:t>13. Company identifies as a priority to increase its positive impact on SDG 13 for use of its products by developing and delivering products that allow customers to reduce their energy use and related GHG emissions.</a:t>
            </a:r>
          </a:p>
          <a:p>
            <a:endParaRPr lang="en-US" dirty="0" smtClean="0"/>
          </a:p>
          <a:p>
            <a:r>
              <a:rPr lang="en-US" dirty="0" smtClean="0"/>
              <a:t>Later</a:t>
            </a:r>
            <a:r>
              <a:rPr lang="en-US" baseline="0" dirty="0" smtClean="0"/>
              <a:t> in the course, we will cover P5 which can be used to tie priorities to project activities.</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35</a:t>
            </a:fld>
            <a:endParaRPr lang="en-US" dirty="0"/>
          </a:p>
        </p:txBody>
      </p:sp>
    </p:spTree>
    <p:extLst>
      <p:ext uri="{BB962C8B-B14F-4D97-AF65-F5344CB8AC3E}">
        <p14:creationId xmlns:p14="http://schemas.microsoft.com/office/powerpoint/2010/main" val="1866268267"/>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47202" name="Rectangle 2"/>
          <p:cNvSpPr>
            <a:spLocks noGrp="1" noRot="1" noChangeAspect="1" noChangeArrowheads="1" noTextEdit="1"/>
          </p:cNvSpPr>
          <p:nvPr>
            <p:ph type="sldImg"/>
          </p:nvPr>
        </p:nvSpPr>
        <p:spPr>
          <a:xfrm>
            <a:off x="1258888" y="720725"/>
            <a:ext cx="4799012" cy="3598863"/>
          </a:xfrm>
          <a:ln/>
        </p:spPr>
      </p:sp>
      <p:sp>
        <p:nvSpPr>
          <p:cNvPr id="947203" name="Rectangle 3"/>
          <p:cNvSpPr>
            <a:spLocks noGrp="1" noChangeArrowheads="1"/>
          </p:cNvSpPr>
          <p:nvPr>
            <p:ph type="body" idx="1"/>
          </p:nvPr>
        </p:nvSpPr>
        <p:spPr>
          <a:xfrm>
            <a:off x="996313" y="4561485"/>
            <a:ext cx="5374399" cy="4319322"/>
          </a:xfrm>
        </p:spPr>
        <p:txBody>
          <a:bodyPr/>
          <a:lstStyle/>
          <a:p>
            <a:r>
              <a:rPr lang="en-GB" dirty="0">
                <a:cs typeface="Times New Roman" pitchFamily="18" charset="0"/>
              </a:rPr>
              <a:t>From the previous page, it can be seen that control will be virtually impossible unless objectives are clearly defined and cover all Critical Success Criteria (CSC) including time, cost and quality.  For each CSC, Key Performance Indicators (KPI) based on measurable parameters, are defined to support monitoring and reporting.  For example, the ratio of the planned completion and forecast completion dates will indicate the health of the project in achieving the time CSC.  Tolerances or control limits are defined for each CSC and KPI to provide triggers for escalating off specification situations to higher authorities.</a:t>
            </a:r>
          </a:p>
          <a:p>
            <a:r>
              <a:rPr lang="en-GB" dirty="0">
                <a:cs typeface="Times New Roman" pitchFamily="18" charset="0"/>
              </a:rPr>
              <a:t>These methods enable work to be delegated to the project team within certain limits.  This allows a work package manager to make decisions locally and raise ‘off-specification’ reports by exception.  For example, the project sponsor is chiefly concerned with the business case, benefits and overall CSCs.  Outside of regular, scheduled meetings the project sponsor would not be involved in day to day control decisions unless the business case is threatened.  By establishing tolerances at the beginning of the project, the project sponsor can leave day to day operations to the project manager, whilst being assured that important issues will be escalated to enable intervention as appropriate.   </a:t>
            </a:r>
          </a:p>
          <a:p>
            <a:r>
              <a:rPr lang="en-GB" dirty="0">
                <a:cs typeface="Times New Roman" pitchFamily="18" charset="0"/>
              </a:rPr>
              <a:t>Likewise, the project manager can define CSCs and tolerances when delegating responsibilities to work package managers.  This will enable a work package manager to take decisions locally and to escalate off-specifications to the project manager as soon as they arise.</a:t>
            </a:r>
            <a:endParaRPr lang="en-US" dirty="0">
              <a:cs typeface="Times New Roman" pitchFamily="18" charset="0"/>
            </a:endParaRPr>
          </a:p>
        </p:txBody>
      </p:sp>
    </p:spTree>
    <p:extLst>
      <p:ext uri="{BB962C8B-B14F-4D97-AF65-F5344CB8AC3E}">
        <p14:creationId xmlns:p14="http://schemas.microsoft.com/office/powerpoint/2010/main" val="852984402"/>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49250" name="Rectangle 2"/>
          <p:cNvSpPr>
            <a:spLocks noGrp="1" noRot="1" noChangeAspect="1" noChangeArrowheads="1" noTextEdit="1"/>
          </p:cNvSpPr>
          <p:nvPr>
            <p:ph type="sldImg"/>
          </p:nvPr>
        </p:nvSpPr>
        <p:spPr>
          <a:xfrm>
            <a:off x="1258888" y="720725"/>
            <a:ext cx="4799012" cy="3598863"/>
          </a:xfrm>
          <a:ln/>
        </p:spPr>
      </p:sp>
      <p:sp>
        <p:nvSpPr>
          <p:cNvPr id="949251" name="Rectangle 3"/>
          <p:cNvSpPr>
            <a:spLocks noGrp="1" noChangeArrowheads="1"/>
          </p:cNvSpPr>
          <p:nvPr>
            <p:ph type="body" idx="1"/>
          </p:nvPr>
        </p:nvSpPr>
        <p:spPr>
          <a:xfrm>
            <a:off x="976252" y="4561485"/>
            <a:ext cx="5362697" cy="4319322"/>
          </a:xfrm>
        </p:spPr>
        <p:txBody>
          <a:bodyPr/>
          <a:lstStyle/>
          <a:p>
            <a:r>
              <a:rPr lang="en-GB" dirty="0"/>
              <a:t>The Key Performance Indicator and tolerances may also be used to indicate appropriate action as shown above.</a:t>
            </a:r>
          </a:p>
          <a:p>
            <a:r>
              <a:rPr lang="en-GB" dirty="0"/>
              <a:t>In this case tolerance zones have been defined and identified through a colour coding system.  This is sometimes referred to as RAG reporting after the colours of traffic lights.   Within certain limits the status is green. Greater movement away from the original plan gives a status of amber and high deviation shows red. </a:t>
            </a:r>
          </a:p>
          <a:p>
            <a:endParaRPr lang="en-US" dirty="0"/>
          </a:p>
        </p:txBody>
      </p:sp>
    </p:spTree>
    <p:extLst>
      <p:ext uri="{BB962C8B-B14F-4D97-AF65-F5344CB8AC3E}">
        <p14:creationId xmlns:p14="http://schemas.microsoft.com/office/powerpoint/2010/main" val="1086507540"/>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82434" name="Rectangle 2"/>
          <p:cNvSpPr>
            <a:spLocks noGrp="1" noRot="1" noChangeAspect="1" noChangeArrowheads="1" noTextEdit="1"/>
          </p:cNvSpPr>
          <p:nvPr>
            <p:ph type="sldImg"/>
          </p:nvPr>
        </p:nvSpPr>
        <p:spPr>
          <a:xfrm>
            <a:off x="1216025" y="719138"/>
            <a:ext cx="4802188" cy="3602037"/>
          </a:xfrm>
          <a:ln/>
        </p:spPr>
      </p:sp>
      <p:sp>
        <p:nvSpPr>
          <p:cNvPr id="1682435" name="Rectangle 3"/>
          <p:cNvSpPr>
            <a:spLocks noGrp="1" noChangeArrowheads="1"/>
          </p:cNvSpPr>
          <p:nvPr>
            <p:ph type="body" idx="1"/>
          </p:nvPr>
        </p:nvSpPr>
        <p:spPr>
          <a:xfrm>
            <a:off x="974582" y="4563007"/>
            <a:ext cx="5366039" cy="4319322"/>
          </a:xfrm>
        </p:spPr>
        <p:txBody>
          <a:bodyPr/>
          <a:lstStyle/>
          <a:p>
            <a:r>
              <a:rPr lang="en-GB" dirty="0"/>
              <a:t>A method may be based around a Project Life Cycle and includes:</a:t>
            </a:r>
          </a:p>
          <a:p>
            <a:endParaRPr lang="en-GB" dirty="0"/>
          </a:p>
          <a:p>
            <a:r>
              <a:rPr lang="en-GB" dirty="0"/>
              <a:t>Process descriptions for each phase of a Project Life Cycle</a:t>
            </a:r>
          </a:p>
          <a:p>
            <a:r>
              <a:rPr lang="en-GB" dirty="0"/>
              <a:t>Inputs and Outputs for each process</a:t>
            </a:r>
          </a:p>
          <a:p>
            <a:r>
              <a:rPr lang="en-GB" dirty="0"/>
              <a:t>Documentation guidelines and templates</a:t>
            </a:r>
          </a:p>
          <a:p>
            <a:r>
              <a:rPr lang="en-GB" dirty="0"/>
              <a:t>Guidelines for </a:t>
            </a:r>
            <a:r>
              <a:rPr lang="en-GB" dirty="0" smtClean="0"/>
              <a:t>organization </a:t>
            </a:r>
            <a:r>
              <a:rPr lang="en-GB" dirty="0"/>
              <a:t>design, accountability, responsibility and communication</a:t>
            </a:r>
          </a:p>
          <a:p>
            <a:r>
              <a:rPr lang="en-GB" dirty="0"/>
              <a:t>Role definitions for all those involved in the Project, including the Project Team</a:t>
            </a:r>
          </a:p>
          <a:p>
            <a:r>
              <a:rPr lang="en-GB" dirty="0"/>
              <a:t>Procedures to be used throughout the Life Cycle, for example Value Management, Risk Management, Quality Management, Issue Management, Change Control and Configuration Management </a:t>
            </a:r>
          </a:p>
        </p:txBody>
      </p:sp>
    </p:spTree>
    <p:extLst>
      <p:ext uri="{BB962C8B-B14F-4D97-AF65-F5344CB8AC3E}">
        <p14:creationId xmlns:p14="http://schemas.microsoft.com/office/powerpoint/2010/main" val="1315275154"/>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84482" name="Rectangle 2"/>
          <p:cNvSpPr>
            <a:spLocks noGrp="1" noRot="1" noChangeAspect="1" noChangeArrowheads="1" noTextEdit="1"/>
          </p:cNvSpPr>
          <p:nvPr>
            <p:ph type="sldImg"/>
          </p:nvPr>
        </p:nvSpPr>
        <p:spPr>
          <a:xfrm>
            <a:off x="1216025" y="719138"/>
            <a:ext cx="4802188" cy="3602037"/>
          </a:xfrm>
          <a:ln/>
        </p:spPr>
      </p:sp>
      <p:sp>
        <p:nvSpPr>
          <p:cNvPr id="1684483" name="Rectangle 3"/>
          <p:cNvSpPr>
            <a:spLocks noGrp="1" noChangeArrowheads="1"/>
          </p:cNvSpPr>
          <p:nvPr>
            <p:ph type="body" idx="1"/>
          </p:nvPr>
        </p:nvSpPr>
        <p:spPr>
          <a:xfrm>
            <a:off x="974582" y="4563007"/>
            <a:ext cx="5366039" cy="4319322"/>
          </a:xfrm>
        </p:spPr>
        <p:txBody>
          <a:bodyPr/>
          <a:lstStyle/>
          <a:p>
            <a:r>
              <a:rPr lang="en-GB" dirty="0"/>
              <a:t>The use of a Standard Method or Procedure has a variety of Benefits:</a:t>
            </a:r>
          </a:p>
          <a:p>
            <a:endParaRPr lang="en-GB" dirty="0"/>
          </a:p>
          <a:p>
            <a:r>
              <a:rPr lang="en-GB" dirty="0"/>
              <a:t>Providing a consistent approach to all projects within the </a:t>
            </a:r>
            <a:r>
              <a:rPr lang="en-GB" dirty="0" smtClean="0"/>
              <a:t>organization, </a:t>
            </a:r>
            <a:r>
              <a:rPr lang="en-GB" dirty="0"/>
              <a:t>leading to a better development of projects and governance of Project Management</a:t>
            </a:r>
          </a:p>
          <a:p>
            <a:endParaRPr lang="en-GB" dirty="0"/>
          </a:p>
          <a:p>
            <a:r>
              <a:rPr lang="en-GB" dirty="0"/>
              <a:t>Creates an environment for developing Continuous Improvement in Project Management processes</a:t>
            </a:r>
          </a:p>
          <a:p>
            <a:endParaRPr lang="en-GB" dirty="0"/>
          </a:p>
          <a:p>
            <a:r>
              <a:rPr lang="en-GB" dirty="0"/>
              <a:t>Gives common understanding of roles within the Project Team and Stakeholders</a:t>
            </a:r>
          </a:p>
        </p:txBody>
      </p:sp>
    </p:spTree>
    <p:extLst>
      <p:ext uri="{BB962C8B-B14F-4D97-AF65-F5344CB8AC3E}">
        <p14:creationId xmlns:p14="http://schemas.microsoft.com/office/powerpoint/2010/main" val="1195766898"/>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002498" name="Rectangle 2"/>
          <p:cNvSpPr>
            <a:spLocks noGrp="1" noRot="1" noChangeAspect="1" noChangeArrowheads="1" noTextEdit="1"/>
          </p:cNvSpPr>
          <p:nvPr>
            <p:ph type="sldImg"/>
          </p:nvPr>
        </p:nvSpPr>
        <p:spPr>
          <a:xfrm>
            <a:off x="1258888" y="720725"/>
            <a:ext cx="4799012" cy="3598863"/>
          </a:xfrm>
          <a:ln/>
        </p:spPr>
      </p:sp>
      <p:sp>
        <p:nvSpPr>
          <p:cNvPr id="1002499" name="Rectangle 3"/>
          <p:cNvSpPr>
            <a:spLocks noGrp="1" noChangeArrowheads="1"/>
          </p:cNvSpPr>
          <p:nvPr>
            <p:ph type="body" idx="1"/>
          </p:nvPr>
        </p:nvSpPr>
        <p:spPr>
          <a:xfrm>
            <a:off x="976252" y="4561485"/>
            <a:ext cx="5362697" cy="4319322"/>
          </a:xfrm>
        </p:spPr>
        <p:txBody>
          <a:bodyPr/>
          <a:lstStyle/>
          <a:p>
            <a:r>
              <a:rPr lang="en-GB" dirty="0"/>
              <a:t>Uncontrolled change is seen as one of the major causes of project failure.  It is inevitable that changes to the project will be required because the environment has changed or that a better solution to the original problem has been identified.  Change should not be stifled but it should be controlled.  Uncontrolled changes will undermine the validity of baseline plans and forecasting. Any proposed and authorised changes should be clearly and swiftly communicated to the stakeholders to ensure that there is no misunderstanding on what versions or what specifications the project is working to.  This is why Change Control is so closely linked with Configuration Management.</a:t>
            </a:r>
          </a:p>
          <a:p>
            <a:endParaRPr lang="en-US" dirty="0"/>
          </a:p>
        </p:txBody>
      </p:sp>
    </p:spTree>
    <p:extLst>
      <p:ext uri="{BB962C8B-B14F-4D97-AF65-F5344CB8AC3E}">
        <p14:creationId xmlns:p14="http://schemas.microsoft.com/office/powerpoint/2010/main" val="501320250"/>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004546" name="Rectangle 2"/>
          <p:cNvSpPr>
            <a:spLocks noGrp="1" noRot="1" noChangeAspect="1" noChangeArrowheads="1" noTextEdit="1"/>
          </p:cNvSpPr>
          <p:nvPr>
            <p:ph type="sldImg"/>
          </p:nvPr>
        </p:nvSpPr>
        <p:spPr>
          <a:xfrm>
            <a:off x="1257300" y="720725"/>
            <a:ext cx="4800600" cy="3600450"/>
          </a:xfrm>
          <a:ln/>
        </p:spPr>
      </p:sp>
      <p:sp>
        <p:nvSpPr>
          <p:cNvPr id="1004547" name="Rectangle 3"/>
          <p:cNvSpPr>
            <a:spLocks noGrp="1" noChangeArrowheads="1"/>
          </p:cNvSpPr>
          <p:nvPr>
            <p:ph type="body" idx="1"/>
          </p:nvPr>
        </p:nvSpPr>
        <p:spPr>
          <a:xfrm>
            <a:off x="842520" y="4559962"/>
            <a:ext cx="5685328" cy="3061297"/>
          </a:xfrm>
        </p:spPr>
        <p:txBody>
          <a:bodyPr/>
          <a:lstStyle/>
          <a:p>
            <a:r>
              <a:rPr lang="en-GB" b="1" dirty="0"/>
              <a:t>Sponsor </a:t>
            </a:r>
            <a:r>
              <a:rPr lang="en-GB" dirty="0"/>
              <a:t>– has overall responsibility for authorising changes internal changes and for co-ordinating external changes.  External changes may be raised by clients, or arise through a change in the </a:t>
            </a:r>
            <a:r>
              <a:rPr lang="en-GB" dirty="0" smtClean="0"/>
              <a:t>organizations </a:t>
            </a:r>
            <a:r>
              <a:rPr lang="en-GB" dirty="0"/>
              <a:t>overall business strategy through other external stakeholders such as regulators.</a:t>
            </a:r>
          </a:p>
          <a:p>
            <a:r>
              <a:rPr lang="en-GB" dirty="0"/>
              <a:t>The sponsor may delegate some authority to a Change Control Board or the project manager.</a:t>
            </a:r>
          </a:p>
          <a:p>
            <a:r>
              <a:rPr lang="en-GB" b="1" dirty="0"/>
              <a:t>Change Control Board</a:t>
            </a:r>
            <a:r>
              <a:rPr lang="en-GB" dirty="0"/>
              <a:t> – in complex projects involving many key stakeholders it may be appropriate to establish a team with responsibility for approving or evaluating changes and making recommendations for approval.</a:t>
            </a:r>
          </a:p>
          <a:p>
            <a:r>
              <a:rPr lang="en-GB" b="1" dirty="0"/>
              <a:t>Project Manager</a:t>
            </a:r>
            <a:r>
              <a:rPr lang="en-GB" dirty="0"/>
              <a:t> – is responsible for defining the change and configuration management process for the project and for agreeing </a:t>
            </a:r>
            <a:r>
              <a:rPr lang="en-GB" dirty="0" smtClean="0"/>
              <a:t>authorization </a:t>
            </a:r>
            <a:r>
              <a:rPr lang="en-GB" dirty="0"/>
              <a:t>limits, tolerances and priority categories with the sponsor.  The project manager will co-ordinate and control changes throughout the implementation phase. </a:t>
            </a:r>
          </a:p>
          <a:p>
            <a:r>
              <a:rPr lang="en-GB" b="1" dirty="0"/>
              <a:t>Project Team</a:t>
            </a:r>
            <a:r>
              <a:rPr lang="en-GB" dirty="0"/>
              <a:t> – may raise changes where appropriate to address problems, be involved in change management activities such as assessment and will implement the changes as approved.</a:t>
            </a:r>
          </a:p>
          <a:p>
            <a:r>
              <a:rPr lang="en-GB" b="1" dirty="0"/>
              <a:t>Project Support Office</a:t>
            </a:r>
            <a:r>
              <a:rPr lang="en-GB" dirty="0"/>
              <a:t> – are likely to carry out the day to day change management processes, provide support during impact assessment, planning and implementation.</a:t>
            </a:r>
          </a:p>
        </p:txBody>
      </p:sp>
    </p:spTree>
    <p:extLst>
      <p:ext uri="{BB962C8B-B14F-4D97-AF65-F5344CB8AC3E}">
        <p14:creationId xmlns:p14="http://schemas.microsoft.com/office/powerpoint/2010/main" val="1796110518"/>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006594" name="Rectangle 2"/>
          <p:cNvSpPr>
            <a:spLocks noGrp="1" noRot="1" noChangeAspect="1" noChangeArrowheads="1" noTextEdit="1"/>
          </p:cNvSpPr>
          <p:nvPr>
            <p:ph type="sldImg"/>
          </p:nvPr>
        </p:nvSpPr>
        <p:spPr>
          <a:xfrm>
            <a:off x="1258888" y="720725"/>
            <a:ext cx="4799012" cy="3598863"/>
          </a:xfrm>
          <a:ln/>
        </p:spPr>
      </p:sp>
      <p:sp>
        <p:nvSpPr>
          <p:cNvPr id="1006595" name="Rectangle 3"/>
          <p:cNvSpPr>
            <a:spLocks noGrp="1" noChangeArrowheads="1"/>
          </p:cNvSpPr>
          <p:nvPr>
            <p:ph type="body" idx="1"/>
          </p:nvPr>
        </p:nvSpPr>
        <p:spPr>
          <a:xfrm>
            <a:off x="974581" y="4561485"/>
            <a:ext cx="5361024" cy="4317798"/>
          </a:xfrm>
          <a:noFill/>
          <a:ln/>
        </p:spPr>
        <p:txBody>
          <a:bodyPr lIns="96503" tIns="48251" rIns="96503" bIns="48251"/>
          <a:lstStyle/>
          <a:p>
            <a:pPr>
              <a:spcAft>
                <a:spcPct val="50000"/>
              </a:spcAft>
            </a:pPr>
            <a:r>
              <a:rPr lang="en-GB" dirty="0"/>
              <a:t>A simple change control process is shown in the diagram above.</a:t>
            </a:r>
          </a:p>
          <a:p>
            <a:pPr>
              <a:spcAft>
                <a:spcPct val="50000"/>
              </a:spcAft>
            </a:pPr>
            <a:r>
              <a:rPr lang="en-GB" b="1" dirty="0"/>
              <a:t>Request</a:t>
            </a:r>
            <a:r>
              <a:rPr lang="en-GB" dirty="0"/>
              <a:t> may come from any project stakeholder.  Changes requested by external stakeholders may be subject to contract conditions or agreements.</a:t>
            </a:r>
          </a:p>
          <a:p>
            <a:pPr>
              <a:spcAft>
                <a:spcPct val="50000"/>
              </a:spcAft>
            </a:pPr>
            <a:r>
              <a:rPr lang="en-GB" b="1" dirty="0"/>
              <a:t>Registration</a:t>
            </a:r>
            <a:r>
              <a:rPr lang="en-GB" dirty="0"/>
              <a:t> - requests are usually formally made on a change request form and recorded in a change register (log).  This records key information such as requestor, date, description of change and priority. </a:t>
            </a:r>
          </a:p>
          <a:p>
            <a:pPr>
              <a:spcAft>
                <a:spcPct val="50000"/>
              </a:spcAft>
            </a:pPr>
            <a:r>
              <a:rPr lang="en-GB" b="1" dirty="0"/>
              <a:t>Assessment</a:t>
            </a:r>
            <a:r>
              <a:rPr lang="en-GB" dirty="0"/>
              <a:t> – changes are assessed for impact on project objectives using the Project Management Plan and the Business Case as a baseline, and effects on configuration items (through the Configuration Management Process).  The costs of processing the change itself should be taken into account.  This stage will produce an estimate of cost, time and quality impacts.</a:t>
            </a:r>
          </a:p>
          <a:p>
            <a:pPr>
              <a:spcAft>
                <a:spcPct val="50000"/>
              </a:spcAft>
            </a:pPr>
            <a:r>
              <a:rPr lang="en-GB" b="1" dirty="0"/>
              <a:t>Acceptance </a:t>
            </a:r>
            <a:r>
              <a:rPr lang="en-GB" dirty="0"/>
              <a:t>– the change is evaluated, accepted, rejected or deferred.  The authority for this decision may rest with a special group called the Change Control Board – a group of stakeholders that may be given responsible for approving, rejecting or recommending changes.  The terms of reference for this group should be defined in the Change Management Plan.  Changes may be authorised by the Project Sponsor, the Project Manager or others as defined in the terms of reference and depending on the nature, priority and impact of a change.</a:t>
            </a:r>
          </a:p>
          <a:p>
            <a:pPr>
              <a:spcAft>
                <a:spcPct val="50000"/>
              </a:spcAft>
            </a:pPr>
            <a:r>
              <a:rPr lang="en-GB" b="1" dirty="0"/>
              <a:t>Updating Plans &amp; Implementation</a:t>
            </a:r>
            <a:r>
              <a:rPr lang="en-GB" dirty="0"/>
              <a:t> – baseline plans are updated to record changes to management and implementation documents, and the approved change is implemented.</a:t>
            </a:r>
          </a:p>
        </p:txBody>
      </p:sp>
    </p:spTree>
    <p:extLst>
      <p:ext uri="{BB962C8B-B14F-4D97-AF65-F5344CB8AC3E}">
        <p14:creationId xmlns:p14="http://schemas.microsoft.com/office/powerpoint/2010/main" val="1714543594"/>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008642" name="Rectangle 2"/>
          <p:cNvSpPr>
            <a:spLocks noGrp="1" noRot="1" noChangeAspect="1" noChangeArrowheads="1" noTextEdit="1"/>
          </p:cNvSpPr>
          <p:nvPr>
            <p:ph type="sldImg"/>
          </p:nvPr>
        </p:nvSpPr>
        <p:spPr>
          <a:xfrm>
            <a:off x="1258888" y="720725"/>
            <a:ext cx="4799012" cy="3598863"/>
          </a:xfrm>
          <a:ln/>
        </p:spPr>
      </p:sp>
      <p:sp>
        <p:nvSpPr>
          <p:cNvPr id="1008643" name="Rectangle 3"/>
          <p:cNvSpPr>
            <a:spLocks noGrp="1" noChangeArrowheads="1"/>
          </p:cNvSpPr>
          <p:nvPr>
            <p:ph type="body" idx="1"/>
          </p:nvPr>
        </p:nvSpPr>
        <p:spPr>
          <a:xfrm>
            <a:off x="976252" y="4561485"/>
            <a:ext cx="5362697" cy="4319322"/>
          </a:xfrm>
        </p:spPr>
        <p:txBody>
          <a:bodyPr/>
          <a:lstStyle/>
          <a:p>
            <a:pPr>
              <a:spcAft>
                <a:spcPct val="30000"/>
              </a:spcAft>
            </a:pPr>
            <a:r>
              <a:rPr lang="en-GB" dirty="0"/>
              <a:t>The two main forms used are the Change Request Form that documents the history of a change from origination to conclusion, and the Change Register or Log that records summary details of all project changes in order to communicate their current status to stakeholders. </a:t>
            </a:r>
          </a:p>
          <a:p>
            <a:pPr>
              <a:spcAft>
                <a:spcPct val="30000"/>
              </a:spcAft>
            </a:pPr>
            <a:r>
              <a:rPr lang="en-GB" dirty="0"/>
              <a:t>The Change Form is typically completed in four stages. </a:t>
            </a:r>
          </a:p>
          <a:p>
            <a:pPr>
              <a:spcAft>
                <a:spcPct val="30000"/>
              </a:spcAft>
            </a:pPr>
            <a:r>
              <a:rPr lang="en-GB" b="1" dirty="0" smtClean="0"/>
              <a:t>Change </a:t>
            </a:r>
            <a:r>
              <a:rPr lang="en-GB" b="1" dirty="0"/>
              <a:t>Description - </a:t>
            </a:r>
            <a:r>
              <a:rPr lang="en-GB" dirty="0"/>
              <a:t>is completed by the originator and contains title information, description of the change, originator details, the date raised, priority.  The benefits and reason for the change are also included in this part.  </a:t>
            </a:r>
          </a:p>
          <a:p>
            <a:pPr>
              <a:spcAft>
                <a:spcPct val="30000"/>
              </a:spcAft>
            </a:pPr>
            <a:r>
              <a:rPr lang="en-GB" b="1" dirty="0" smtClean="0"/>
              <a:t>Impact </a:t>
            </a:r>
            <a:r>
              <a:rPr lang="en-GB" b="1" dirty="0"/>
              <a:t>Assessment</a:t>
            </a:r>
            <a:r>
              <a:rPr lang="en-GB" dirty="0"/>
              <a:t> -is completed by change assessors to detail the impact of the change in terms of cost, time and quality, and propose recommended actions to implement the change.  Further information may include any consequential risks arising, implications for project stakeholders, or any effects on delivered items.  </a:t>
            </a:r>
          </a:p>
          <a:p>
            <a:pPr>
              <a:spcAft>
                <a:spcPct val="30000"/>
              </a:spcAft>
            </a:pPr>
            <a:r>
              <a:rPr lang="en-GB" b="1" dirty="0" smtClean="0"/>
              <a:t>Authorization</a:t>
            </a:r>
            <a:r>
              <a:rPr lang="en-GB" dirty="0" smtClean="0"/>
              <a:t> </a:t>
            </a:r>
            <a:r>
              <a:rPr lang="en-GB" dirty="0"/>
              <a:t>-records the approval including </a:t>
            </a:r>
            <a:r>
              <a:rPr lang="en-GB" dirty="0" smtClean="0"/>
              <a:t>authorization </a:t>
            </a:r>
            <a:r>
              <a:rPr lang="en-GB" dirty="0"/>
              <a:t>signatures and any conditions or additional comments on the change.</a:t>
            </a:r>
          </a:p>
          <a:p>
            <a:pPr>
              <a:spcAft>
                <a:spcPct val="30000"/>
              </a:spcAft>
            </a:pPr>
            <a:r>
              <a:rPr lang="en-GB" dirty="0"/>
              <a:t>Summary information entered in the change form is read across to the risk register to inform project stakeholders of progress.</a:t>
            </a:r>
          </a:p>
        </p:txBody>
      </p:sp>
    </p:spTree>
    <p:extLst>
      <p:ext uri="{BB962C8B-B14F-4D97-AF65-F5344CB8AC3E}">
        <p14:creationId xmlns:p14="http://schemas.microsoft.com/office/powerpoint/2010/main" val="63983922"/>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ct val="50000"/>
              </a:spcAft>
            </a:pPr>
            <a:endParaRPr lang="en-US" dirty="0"/>
          </a:p>
        </p:txBody>
      </p:sp>
      <p:sp>
        <p:nvSpPr>
          <p:cNvPr id="4" name="Slide Number Placeholder 3"/>
          <p:cNvSpPr>
            <a:spLocks noGrp="1"/>
          </p:cNvSpPr>
          <p:nvPr>
            <p:ph type="sldNum" sz="quarter" idx="10"/>
          </p:nvPr>
        </p:nvSpPr>
        <p:spPr/>
        <p:txBody>
          <a:bodyPr/>
          <a:lstStyle/>
          <a:p>
            <a:r>
              <a:rPr lang="en-GB" dirty="0" smtClean="0"/>
              <a:t>© GPM LLC 2011-2012</a:t>
            </a:r>
            <a:endParaRPr lang="en-GB" i="1" dirty="0"/>
          </a:p>
        </p:txBody>
      </p:sp>
    </p:spTree>
    <p:extLst>
      <p:ext uri="{BB962C8B-B14F-4D97-AF65-F5344CB8AC3E}">
        <p14:creationId xmlns:p14="http://schemas.microsoft.com/office/powerpoint/2010/main" val="1238249537"/>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400</a:t>
            </a:fld>
            <a:endParaRPr lang="en-US" dirty="0"/>
          </a:p>
        </p:txBody>
      </p:sp>
    </p:spTree>
    <p:extLst>
      <p:ext uri="{BB962C8B-B14F-4D97-AF65-F5344CB8AC3E}">
        <p14:creationId xmlns:p14="http://schemas.microsoft.com/office/powerpoint/2010/main" val="5718312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Mapping high impact areas will help your company understand where to concentrate its efforts. For each of the areas of potential high impact, identify one or more indicators that most adequately express the relationship between your company’s activities and their impact on sustainable development, so that performance can be tracked over time.</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An example will help demonstrate how a Logic</a:t>
            </a:r>
          </a:p>
          <a:p>
            <a:r>
              <a:rPr lang="en-US" sz="1200" b="0" i="0" u="none" strike="noStrike" kern="1200" baseline="0" dirty="0" smtClean="0">
                <a:solidFill>
                  <a:schemeClr val="tx1"/>
                </a:solidFill>
                <a:latin typeface="+mn-lt"/>
                <a:ea typeface="+mn-ea"/>
                <a:cs typeface="+mn-cs"/>
              </a:rPr>
              <a:t>model works. A company that is investing in</a:t>
            </a:r>
          </a:p>
          <a:p>
            <a:r>
              <a:rPr lang="en-US" sz="1200" b="0" i="0" u="none" strike="noStrike" kern="1200" baseline="0" dirty="0" smtClean="0">
                <a:solidFill>
                  <a:schemeClr val="tx1"/>
                </a:solidFill>
                <a:latin typeface="+mn-lt"/>
                <a:ea typeface="+mn-ea"/>
                <a:cs typeface="+mn-cs"/>
              </a:rPr>
              <a:t>the development of water purification tablets has</a:t>
            </a:r>
          </a:p>
          <a:p>
            <a:r>
              <a:rPr lang="en-US" sz="1200" b="0" i="0" u="none" strike="noStrike" kern="1200" baseline="0" dirty="0" smtClean="0">
                <a:solidFill>
                  <a:schemeClr val="tx1"/>
                </a:solidFill>
                <a:latin typeface="+mn-lt"/>
                <a:ea typeface="+mn-ea"/>
                <a:cs typeface="+mn-cs"/>
              </a:rPr>
              <a:t>the potential to reduce incidence of water-borne</a:t>
            </a:r>
          </a:p>
          <a:p>
            <a:r>
              <a:rPr lang="en-US" sz="1200" b="0" i="0" u="none" strike="noStrike" kern="1200" baseline="0" dirty="0" smtClean="0">
                <a:solidFill>
                  <a:schemeClr val="tx1"/>
                </a:solidFill>
                <a:latin typeface="+mn-lt"/>
                <a:ea typeface="+mn-ea"/>
                <a:cs typeface="+mn-cs"/>
              </a:rPr>
              <a:t>diseases, which contributes to SDG Goal 3</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36</a:t>
            </a:fld>
            <a:endParaRPr lang="en-US" dirty="0"/>
          </a:p>
        </p:txBody>
      </p:sp>
    </p:spTree>
    <p:extLst>
      <p:ext uri="{BB962C8B-B14F-4D97-AF65-F5344CB8AC3E}">
        <p14:creationId xmlns:p14="http://schemas.microsoft.com/office/powerpoint/2010/main" val="756420402"/>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just covered a lot.</a:t>
            </a:r>
            <a:r>
              <a:rPr lang="en-US" baseline="0" dirty="0" smtClean="0"/>
              <a:t>  Time for a quick break.</a:t>
            </a:r>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403</a:t>
            </a:fld>
            <a:endParaRPr lang="en-US"/>
          </a:p>
        </p:txBody>
      </p:sp>
    </p:spTree>
    <p:extLst>
      <p:ext uri="{BB962C8B-B14F-4D97-AF65-F5344CB8AC3E}">
        <p14:creationId xmlns:p14="http://schemas.microsoft.com/office/powerpoint/2010/main" val="301164458"/>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10754" name="Rectangle 2"/>
          <p:cNvSpPr>
            <a:spLocks noGrp="1" noRot="1" noChangeAspect="1" noChangeArrowheads="1" noTextEdit="1"/>
          </p:cNvSpPr>
          <p:nvPr>
            <p:ph type="sldImg"/>
          </p:nvPr>
        </p:nvSpPr>
        <p:spPr>
          <a:xfrm>
            <a:off x="1257300" y="720725"/>
            <a:ext cx="4800600" cy="3600450"/>
          </a:xfrm>
          <a:ln/>
        </p:spPr>
      </p:sp>
      <p:sp>
        <p:nvSpPr>
          <p:cNvPr id="1610755" name="Rectangle 3"/>
          <p:cNvSpPr>
            <a:spLocks noGrp="1" noChangeArrowheads="1"/>
          </p:cNvSpPr>
          <p:nvPr>
            <p:ph type="body" idx="1"/>
          </p:nvPr>
        </p:nvSpPr>
        <p:spPr>
          <a:xfrm>
            <a:off x="974582" y="4559961"/>
            <a:ext cx="5366039" cy="4320846"/>
          </a:xfrm>
        </p:spPr>
        <p:txBody>
          <a:bodyPr/>
          <a:lstStyle/>
          <a:p>
            <a:pPr>
              <a:lnSpc>
                <a:spcPct val="90000"/>
              </a:lnSpc>
            </a:pPr>
            <a:r>
              <a:rPr lang="en-US" sz="1000" dirty="0"/>
              <a:t>Risk occurs at every level and in all aspects of any organization.</a:t>
            </a:r>
          </a:p>
          <a:p>
            <a:pPr>
              <a:lnSpc>
                <a:spcPct val="90000"/>
              </a:lnSpc>
            </a:pPr>
            <a:r>
              <a:rPr lang="en-US" sz="1000" dirty="0"/>
              <a:t>Risks from one level can</a:t>
            </a:r>
            <a:r>
              <a:rPr lang="en-GB" sz="1000" dirty="0"/>
              <a:t> affect other levels and it can be difficult to identify precisely at what level a risk should be managed.  The reason for allocating different levels of risk is to clearly assign who is best placed to take responsibility for its management.</a:t>
            </a:r>
          </a:p>
          <a:p>
            <a:pPr>
              <a:lnSpc>
                <a:spcPct val="90000"/>
              </a:lnSpc>
            </a:pPr>
            <a:r>
              <a:rPr lang="en-GB" sz="1000" b="1" dirty="0"/>
              <a:t>Strategic</a:t>
            </a:r>
            <a:endParaRPr lang="en-GB" sz="1000" dirty="0"/>
          </a:p>
          <a:p>
            <a:pPr>
              <a:lnSpc>
                <a:spcPct val="90000"/>
              </a:lnSpc>
            </a:pPr>
            <a:r>
              <a:rPr lang="en-GB" sz="1000" dirty="0"/>
              <a:t>All companies face risks to their business strategy.  This can range from currency fluctuations to threat or opportunity of takeovers.  Risks of this level are typically handled by the Board of Directors</a:t>
            </a:r>
            <a:r>
              <a:rPr lang="en-GB" sz="1000" dirty="0" smtClean="0"/>
              <a:t>.</a:t>
            </a:r>
          </a:p>
          <a:p>
            <a:pPr>
              <a:lnSpc>
                <a:spcPct val="90000"/>
              </a:lnSpc>
            </a:pPr>
            <a:endParaRPr lang="en-GB" sz="1000" dirty="0"/>
          </a:p>
          <a:p>
            <a:pPr>
              <a:lnSpc>
                <a:spcPct val="90000"/>
              </a:lnSpc>
            </a:pPr>
            <a:r>
              <a:rPr lang="en-GB" sz="1000" b="1" dirty="0"/>
              <a:t>Program</a:t>
            </a:r>
            <a:endParaRPr lang="en-GB" sz="1000" dirty="0"/>
          </a:p>
          <a:p>
            <a:pPr>
              <a:lnSpc>
                <a:spcPct val="90000"/>
              </a:lnSpc>
            </a:pPr>
            <a:r>
              <a:rPr lang="en-GB" sz="1000" dirty="0"/>
              <a:t>Major changes that are required to realise the business strategy are often achieved through the management of many diverse </a:t>
            </a:r>
            <a:r>
              <a:rPr lang="en-GB" sz="1000" dirty="0" smtClean="0"/>
              <a:t>projects.  </a:t>
            </a:r>
            <a:r>
              <a:rPr lang="en-GB" sz="1000" dirty="0"/>
              <a:t>Risks that occur at this level can be due to factors such as the interdependencies of component projects, resource conflicts or project priorities.  These risks are managed by the Program Management Team</a:t>
            </a:r>
            <a:r>
              <a:rPr lang="en-GB" sz="1000" dirty="0" smtClean="0"/>
              <a:t>.</a:t>
            </a:r>
          </a:p>
          <a:p>
            <a:pPr>
              <a:lnSpc>
                <a:spcPct val="90000"/>
              </a:lnSpc>
            </a:pPr>
            <a:endParaRPr lang="en-GB" sz="1000" b="1" dirty="0"/>
          </a:p>
          <a:p>
            <a:pPr>
              <a:lnSpc>
                <a:spcPct val="90000"/>
              </a:lnSpc>
            </a:pPr>
            <a:r>
              <a:rPr lang="en-GB" sz="1000" b="1" dirty="0"/>
              <a:t>Project</a:t>
            </a:r>
            <a:endParaRPr lang="en-GB" sz="1000" dirty="0"/>
          </a:p>
          <a:p>
            <a:pPr>
              <a:lnSpc>
                <a:spcPct val="90000"/>
              </a:lnSpc>
            </a:pPr>
            <a:r>
              <a:rPr lang="en-GB" sz="1000" dirty="0"/>
              <a:t>Risks at this level are threats to the achievement of the objectives agreed for time, cost and quality.  These may well arise from threats or opportunities at another level, but must be placed at this level so that they can be managed by the Project Management Team</a:t>
            </a:r>
            <a:r>
              <a:rPr lang="en-GB" sz="1000" dirty="0" smtClean="0"/>
              <a:t>.</a:t>
            </a:r>
          </a:p>
          <a:p>
            <a:pPr>
              <a:lnSpc>
                <a:spcPct val="90000"/>
              </a:lnSpc>
            </a:pPr>
            <a:endParaRPr lang="en-GB" sz="1000" dirty="0"/>
          </a:p>
          <a:p>
            <a:pPr>
              <a:lnSpc>
                <a:spcPct val="90000"/>
              </a:lnSpc>
            </a:pPr>
            <a:r>
              <a:rPr lang="en-US" sz="1000" b="1" dirty="0"/>
              <a:t>Operational</a:t>
            </a:r>
          </a:p>
          <a:p>
            <a:pPr>
              <a:lnSpc>
                <a:spcPct val="90000"/>
              </a:lnSpc>
            </a:pPr>
            <a:r>
              <a:rPr lang="en-US" sz="1000" dirty="0"/>
              <a:t>Day to day activities have their own risks such a Health and Safety or Industrial relations.  The whole emphasis of projects and programs is to bring about change and so this may introduce new or eliminate existing risks from the work place.  The operational readiness to change will affect the project or program risks.  Pure operational risk must be managed by the operational managers but they should always be working closely with the relevant project and program management teams. </a:t>
            </a:r>
          </a:p>
        </p:txBody>
      </p:sp>
    </p:spTree>
    <p:extLst>
      <p:ext uri="{BB962C8B-B14F-4D97-AF65-F5344CB8AC3E}">
        <p14:creationId xmlns:p14="http://schemas.microsoft.com/office/powerpoint/2010/main" val="1444516660"/>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8213" y="698500"/>
            <a:ext cx="5711825" cy="4283075"/>
          </a:xfrm>
        </p:spPr>
      </p:sp>
      <p:sp>
        <p:nvSpPr>
          <p:cNvPr id="3" name="Notes Placeholder 2"/>
          <p:cNvSpPr>
            <a:spLocks noGrp="1"/>
          </p:cNvSpPr>
          <p:nvPr>
            <p:ph type="body" idx="1"/>
          </p:nvPr>
        </p:nvSpPr>
        <p:spPr/>
        <p:txBody>
          <a:bodyPr/>
          <a:lstStyle/>
          <a:p>
            <a:r>
              <a:rPr lang="en-US" b="1" dirty="0"/>
              <a:t>Risk Management</a:t>
            </a:r>
          </a:p>
          <a:p>
            <a:r>
              <a:rPr lang="en-US" dirty="0" smtClean="0"/>
              <a:t>Sustainability should be top-of-mind when considering risk identification as a whole, but particularly when comparing sustainability risks and opportunities against a change initiative such as a project. At this level, sustainability can pose a higher-level impact, which subsequently defines how the organization evaluates the risks and opportunities. </a:t>
            </a:r>
          </a:p>
          <a:p>
            <a:r>
              <a:rPr lang="en-US" dirty="0"/>
              <a:t/>
            </a:r>
            <a:br>
              <a:rPr lang="en-US" dirty="0"/>
            </a:br>
            <a:r>
              <a:rPr lang="en-US" dirty="0"/>
              <a:t>The objective of the Risk Identification process is to identify, classify and rank the risks that could both negatively and positively affect the project. That said, perhaps Green Project Management is way of identifying the positive elements of risk within a project.  These positive elements of risk are also known as Opportunities.  The information that is captured in the Risk Identification process is used to develop an effective risk response plan and to define action items, thresholds and metrics for the Risk Monitoring and Control process.  The risk data captured within the Risk Identification process can also be used to estimate the project’s impact and likelihood of risk occurrence.  ISO 14000 and EMS will guide the Project Manager through identifying environmental issues that can be affected by the risks in the complete life cycle.</a:t>
            </a:r>
          </a:p>
          <a:p>
            <a:r>
              <a:rPr lang="en-US" b="1" dirty="0"/>
              <a:t>Practical Application</a:t>
            </a:r>
            <a:r>
              <a:rPr lang="en-US" dirty="0"/>
              <a:t/>
            </a:r>
            <a:br>
              <a:rPr lang="en-US" dirty="0"/>
            </a:br>
            <a:r>
              <a:rPr lang="en-US" dirty="0"/>
              <a:t/>
            </a:r>
            <a:br>
              <a:rPr lang="en-US" dirty="0"/>
            </a:br>
            <a:r>
              <a:rPr lang="en-US" dirty="0"/>
              <a:t>Include in your requests for quotations or proposals that vendors and suppliers include with their response how they might meet your green criteria.</a:t>
            </a:r>
            <a:br>
              <a:rPr lang="en-US" dirty="0"/>
            </a:br>
            <a:r>
              <a:rPr lang="en-US" dirty="0"/>
              <a:t/>
            </a:r>
            <a:br>
              <a:rPr lang="en-US" dirty="0"/>
            </a:br>
            <a:r>
              <a:rPr lang="en-US" b="1" dirty="0"/>
              <a:t>Examples</a:t>
            </a:r>
            <a:r>
              <a:rPr lang="en-US" dirty="0"/>
              <a:t/>
            </a:r>
            <a:br>
              <a:rPr lang="en-US" dirty="0"/>
            </a:br>
            <a:r>
              <a:rPr lang="en-US" dirty="0"/>
              <a:t/>
            </a:r>
            <a:br>
              <a:rPr lang="en-US" dirty="0"/>
            </a:br>
            <a:r>
              <a:rPr lang="en-US" b="1" dirty="0"/>
              <a:t>Quantitative criteria:</a:t>
            </a:r>
            <a:br>
              <a:rPr lang="en-US" b="1" dirty="0"/>
            </a:br>
            <a:r>
              <a:rPr lang="en-US" dirty="0"/>
              <a:t/>
            </a:r>
            <a:br>
              <a:rPr lang="en-US" dirty="0"/>
            </a:br>
            <a:r>
              <a:rPr lang="en-US" dirty="0"/>
              <a:t>A vendor may incur costs by executing an environmental management plan or be a source of environmental costs because of wasteful processes.  Early identification of these costs can point the Project Manager in the right direction to a suitable vendor or not as applicable.</a:t>
            </a:r>
          </a:p>
          <a:p>
            <a:pPr lvl="0"/>
            <a:r>
              <a:rPr lang="en-US" b="1" dirty="0"/>
              <a:t>Pollution Case/Effect:</a:t>
            </a:r>
            <a:r>
              <a:rPr lang="en-US" dirty="0"/>
              <a:t>  Representing environmental costs caused by a potential supplier</a:t>
            </a:r>
          </a:p>
          <a:p>
            <a:pPr lvl="0"/>
            <a:r>
              <a:rPr lang="en-US" b="1" dirty="0"/>
              <a:t>Environmental Commitment:</a:t>
            </a:r>
            <a:r>
              <a:rPr lang="en-US" dirty="0"/>
              <a:t>  Represents the degree of commitment the supplier has in environmental management.</a:t>
            </a:r>
          </a:p>
          <a:p>
            <a:r>
              <a:rPr lang="en-US" b="1" dirty="0"/>
              <a:t>Qualitative criteria</a:t>
            </a:r>
            <a:r>
              <a:rPr lang="en-US" dirty="0"/>
              <a:t/>
            </a:r>
            <a:br>
              <a:rPr lang="en-US" dirty="0"/>
            </a:br>
            <a:r>
              <a:rPr lang="en-US" dirty="0"/>
              <a:t/>
            </a:r>
            <a:br>
              <a:rPr lang="en-US" dirty="0"/>
            </a:br>
            <a:r>
              <a:rPr lang="en-US" dirty="0"/>
              <a:t>Scoring on qualitative criteria will depend on the weight that is applied to each item on a pre-assigned scorecard based on the importance that your organization or you as the Project Manager place on each category.</a:t>
            </a:r>
          </a:p>
          <a:p>
            <a:pPr lvl="0"/>
            <a:r>
              <a:rPr lang="en-US" b="1" dirty="0"/>
              <a:t>Environmental Commitment:  </a:t>
            </a:r>
            <a:r>
              <a:rPr lang="en-US" dirty="0"/>
              <a:t>Their overall corporate goals to decrease their carbon footprint</a:t>
            </a:r>
            <a:r>
              <a:rPr lang="en-US" b="1" dirty="0"/>
              <a:t> </a:t>
            </a:r>
            <a:endParaRPr lang="en-US" dirty="0"/>
          </a:p>
          <a:p>
            <a:pPr lvl="0"/>
            <a:r>
              <a:rPr lang="en-US" b="1" dirty="0"/>
              <a:t>Logistics:  </a:t>
            </a:r>
            <a:r>
              <a:rPr lang="en-US" dirty="0"/>
              <a:t>How streamlined are their logistics</a:t>
            </a:r>
          </a:p>
          <a:p>
            <a:pPr lvl="0"/>
            <a:r>
              <a:rPr lang="en-US" b="1" dirty="0"/>
              <a:t>Strength of their SMP:  </a:t>
            </a:r>
            <a:r>
              <a:rPr lang="en-US" dirty="0"/>
              <a:t>How their action and results measure up to their goals</a:t>
            </a:r>
          </a:p>
        </p:txBody>
      </p:sp>
    </p:spTree>
    <p:extLst>
      <p:ext uri="{BB962C8B-B14F-4D97-AF65-F5344CB8AC3E}">
        <p14:creationId xmlns:p14="http://schemas.microsoft.com/office/powerpoint/2010/main" val="842574018"/>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smtClean="0"/>
              <a:t>Talk</a:t>
            </a:r>
            <a:r>
              <a:rPr lang="en-US" baseline="0" dirty="0" smtClean="0"/>
              <a:t> about the cost of not doing one.</a:t>
            </a:r>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406</a:t>
            </a:fld>
            <a:endParaRPr lang="en-US"/>
          </a:p>
        </p:txBody>
      </p:sp>
    </p:spTree>
    <p:extLst>
      <p:ext uri="{BB962C8B-B14F-4D97-AF65-F5344CB8AC3E}">
        <p14:creationId xmlns:p14="http://schemas.microsoft.com/office/powerpoint/2010/main" val="1448736148"/>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12802" name="Rectangle 2"/>
          <p:cNvSpPr>
            <a:spLocks noGrp="1" noRot="1" noChangeAspect="1" noChangeArrowheads="1" noTextEdit="1"/>
          </p:cNvSpPr>
          <p:nvPr>
            <p:ph type="sldImg"/>
          </p:nvPr>
        </p:nvSpPr>
        <p:spPr>
          <a:xfrm>
            <a:off x="1257300" y="720725"/>
            <a:ext cx="4800600" cy="3600450"/>
          </a:xfrm>
          <a:ln/>
        </p:spPr>
      </p:sp>
      <p:sp>
        <p:nvSpPr>
          <p:cNvPr id="1612803" name="Rectangle 3"/>
          <p:cNvSpPr>
            <a:spLocks noGrp="1" noChangeArrowheads="1"/>
          </p:cNvSpPr>
          <p:nvPr>
            <p:ph type="body" idx="1"/>
          </p:nvPr>
        </p:nvSpPr>
        <p:spPr>
          <a:xfrm>
            <a:off x="974582" y="4559961"/>
            <a:ext cx="5366039" cy="4320846"/>
          </a:xfrm>
        </p:spPr>
        <p:txBody>
          <a:bodyPr/>
          <a:lstStyle/>
          <a:p>
            <a:r>
              <a:rPr lang="en-US" dirty="0"/>
              <a:t>The benefits of Risk Management are significant, but it is often the case that it is the drawbacks that people focus on.</a:t>
            </a:r>
          </a:p>
          <a:p>
            <a:r>
              <a:rPr lang="en-US" dirty="0"/>
              <a:t>Benefits can be broken down into two styles.</a:t>
            </a:r>
          </a:p>
          <a:p>
            <a:r>
              <a:rPr lang="en-US" b="1" dirty="0"/>
              <a:t>Hard</a:t>
            </a:r>
            <a:endParaRPr lang="en-US" dirty="0"/>
          </a:p>
          <a:p>
            <a:r>
              <a:rPr lang="en-US" dirty="0"/>
              <a:t>These comprise direct benefits to the project plan such as having the ability to make better more informed decision making, being less likely of accepting unsound projects, increased likelihood of project adherence to its plan and provision of data that assists with future lessons learned.</a:t>
            </a:r>
          </a:p>
          <a:p>
            <a:r>
              <a:rPr lang="en-US" b="1" dirty="0"/>
              <a:t>Soft</a:t>
            </a:r>
            <a:endParaRPr lang="en-US" dirty="0"/>
          </a:p>
          <a:p>
            <a:r>
              <a:rPr lang="en-US" dirty="0"/>
              <a:t>The softer benefits are less tangible but include a better understanding of the project by the stakeholders, being able to have the management team focus on the most significant risks and to assist in the distinction between being a good manager and a lucky </a:t>
            </a:r>
            <a:r>
              <a:rPr lang="en-US" dirty="0" err="1" smtClean="0"/>
              <a:t>one.The</a:t>
            </a:r>
            <a:r>
              <a:rPr lang="en-US" dirty="0" smtClean="0"/>
              <a:t> </a:t>
            </a:r>
            <a:r>
              <a:rPr lang="en-US" dirty="0"/>
              <a:t>drawbacks of Risk Management are also broken down into two specific aspects.</a:t>
            </a:r>
          </a:p>
        </p:txBody>
      </p:sp>
    </p:spTree>
    <p:extLst>
      <p:ext uri="{BB962C8B-B14F-4D97-AF65-F5344CB8AC3E}">
        <p14:creationId xmlns:p14="http://schemas.microsoft.com/office/powerpoint/2010/main" val="1097301296"/>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16482" name="Rectangle 2"/>
          <p:cNvSpPr>
            <a:spLocks noGrp="1" noRot="1" noChangeAspect="1" noChangeArrowheads="1" noTextEdit="1"/>
          </p:cNvSpPr>
          <p:nvPr>
            <p:ph type="sldImg"/>
          </p:nvPr>
        </p:nvSpPr>
        <p:spPr>
          <a:xfrm>
            <a:off x="1262063" y="722313"/>
            <a:ext cx="4795837" cy="3597275"/>
          </a:xfrm>
          <a:ln/>
        </p:spPr>
      </p:sp>
      <p:sp>
        <p:nvSpPr>
          <p:cNvPr id="916483" name="Rectangle 3"/>
          <p:cNvSpPr>
            <a:spLocks noGrp="1" noChangeArrowheads="1"/>
          </p:cNvSpPr>
          <p:nvPr>
            <p:ph type="body" idx="1"/>
          </p:nvPr>
        </p:nvSpPr>
        <p:spPr>
          <a:xfrm>
            <a:off x="976252" y="4559961"/>
            <a:ext cx="5362697" cy="4319322"/>
          </a:xfrm>
          <a:noFill/>
          <a:ln/>
        </p:spPr>
        <p:txBody>
          <a:bodyPr lIns="96655" tIns="48327" rIns="96655" bIns="48327"/>
          <a:lstStyle/>
          <a:p>
            <a:pPr>
              <a:lnSpc>
                <a:spcPct val="90000"/>
              </a:lnSpc>
            </a:pPr>
            <a:r>
              <a:rPr lang="en-GB" dirty="0"/>
              <a:t>Project risk management recognises a formal approach to the process as opposed to an intuitive approach.  Risks, once identified and assessed, should be managed in order to minimise or completely mitigate their effect on a project. </a:t>
            </a:r>
          </a:p>
          <a:p>
            <a:pPr>
              <a:lnSpc>
                <a:spcPct val="90000"/>
              </a:lnSpc>
            </a:pPr>
            <a:r>
              <a:rPr lang="en-GB" dirty="0"/>
              <a:t>Key steps in the risk management process shown above are as follows:</a:t>
            </a:r>
          </a:p>
          <a:p>
            <a:pPr>
              <a:lnSpc>
                <a:spcPct val="90000"/>
              </a:lnSpc>
            </a:pPr>
            <a:r>
              <a:rPr lang="en-GB" b="1" dirty="0"/>
              <a:t>Plan</a:t>
            </a:r>
            <a:r>
              <a:rPr lang="en-GB" dirty="0"/>
              <a:t> – a Risk Management Plan is developed to provide guidance on how risk management will be carried on the project. </a:t>
            </a:r>
          </a:p>
          <a:p>
            <a:pPr>
              <a:lnSpc>
                <a:spcPct val="90000"/>
              </a:lnSpc>
            </a:pPr>
            <a:r>
              <a:rPr lang="en-GB" b="1" dirty="0"/>
              <a:t>Identification</a:t>
            </a:r>
            <a:r>
              <a:rPr lang="en-GB" dirty="0"/>
              <a:t> – aims to identify all significant risks that may impact on project objectives, and gather all relevant information for analysis.  The possibility of new risks are investigated throughout the life of the project.</a:t>
            </a:r>
          </a:p>
          <a:p>
            <a:pPr>
              <a:lnSpc>
                <a:spcPct val="90000"/>
              </a:lnSpc>
            </a:pPr>
            <a:r>
              <a:rPr lang="en-GB" b="1" dirty="0"/>
              <a:t>Analysis</a:t>
            </a:r>
            <a:r>
              <a:rPr lang="en-GB" dirty="0"/>
              <a:t> – qualitative methods are typically used to determine the probability and impact of each risk.  The information is used to prioritise risks and decide appropriate responses.  Quantitative methods are used to determine the effects of uncertainties and risks on project objectives. </a:t>
            </a:r>
          </a:p>
          <a:p>
            <a:pPr>
              <a:lnSpc>
                <a:spcPct val="90000"/>
              </a:lnSpc>
            </a:pPr>
            <a:r>
              <a:rPr lang="en-GB" b="1" dirty="0"/>
              <a:t>Responses</a:t>
            </a:r>
            <a:r>
              <a:rPr lang="en-GB" dirty="0"/>
              <a:t> – appropriate responses are considered, selected on the basis of overall benefit, authorised and implemented. </a:t>
            </a:r>
          </a:p>
          <a:p>
            <a:pPr>
              <a:lnSpc>
                <a:spcPct val="90000"/>
              </a:lnSpc>
            </a:pPr>
            <a:r>
              <a:rPr lang="en-GB" b="1" dirty="0"/>
              <a:t>Monitor &amp; Control</a:t>
            </a:r>
            <a:r>
              <a:rPr lang="en-GB" dirty="0"/>
              <a:t> – current risks are monitored and corrective action taken for adverse trends.  Action Plans are monitored to ensure progress and effectiveness.  The overall process is audited and reviewed typically at end of phases to ensure effectiveness.</a:t>
            </a:r>
          </a:p>
          <a:p>
            <a:pPr>
              <a:lnSpc>
                <a:spcPct val="90000"/>
              </a:lnSpc>
            </a:pPr>
            <a:endParaRPr lang="en-GB" dirty="0"/>
          </a:p>
        </p:txBody>
      </p:sp>
    </p:spTree>
    <p:extLst>
      <p:ext uri="{BB962C8B-B14F-4D97-AF65-F5344CB8AC3E}">
        <p14:creationId xmlns:p14="http://schemas.microsoft.com/office/powerpoint/2010/main" val="864297209"/>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20578" name="Rectangle 2"/>
          <p:cNvSpPr>
            <a:spLocks noGrp="1" noRot="1" noChangeAspect="1" noChangeArrowheads="1" noTextEdit="1"/>
          </p:cNvSpPr>
          <p:nvPr>
            <p:ph type="sldImg"/>
          </p:nvPr>
        </p:nvSpPr>
        <p:spPr>
          <a:xfrm>
            <a:off x="1262063" y="722313"/>
            <a:ext cx="4795837" cy="3597275"/>
          </a:xfrm>
          <a:ln/>
        </p:spPr>
      </p:sp>
      <p:sp>
        <p:nvSpPr>
          <p:cNvPr id="920579" name="Rectangle 3"/>
          <p:cNvSpPr>
            <a:spLocks noGrp="1" noChangeArrowheads="1"/>
          </p:cNvSpPr>
          <p:nvPr>
            <p:ph type="body" idx="1"/>
          </p:nvPr>
        </p:nvSpPr>
        <p:spPr>
          <a:xfrm>
            <a:off x="976252" y="4559961"/>
            <a:ext cx="5362697" cy="4319322"/>
          </a:xfrm>
        </p:spPr>
        <p:txBody>
          <a:bodyPr/>
          <a:lstStyle/>
          <a:p>
            <a:pPr>
              <a:spcAft>
                <a:spcPct val="30000"/>
              </a:spcAft>
            </a:pPr>
            <a:r>
              <a:rPr lang="en-GB" sz="1100" b="1" dirty="0"/>
              <a:t>Brainstorming</a:t>
            </a:r>
            <a:r>
              <a:rPr lang="en-GB" sz="1100" dirty="0"/>
              <a:t> - interactive, open format group method to identify and rank risks.  Strengths: quick and inexpensive; easy to use.  Useful as start up activity and for team building.  Weaknesses:  requires expert involvement for reliable inputs; unreliable for identifying high level risks in complex scenarios. </a:t>
            </a:r>
          </a:p>
          <a:p>
            <a:pPr>
              <a:spcAft>
                <a:spcPct val="30000"/>
              </a:spcAft>
            </a:pPr>
            <a:r>
              <a:rPr lang="en-GB" sz="1100" b="1" dirty="0"/>
              <a:t>SWOT Analysis</a:t>
            </a:r>
            <a:r>
              <a:rPr lang="en-GB" sz="1100" dirty="0"/>
              <a:t> - A specific brainstorming technique using Strengths, Weaknesses, Opportunities and Threats as main focal points.  Threats and Weaknesses indicate risks, Opportunities and Strengths support definition of responses.  Strengths: encourages 'big picture' view; can stimulate thinking; others as for brainstorming.  Weaknesses: may miss important areas of uncertainty; others as for brainstorming.  </a:t>
            </a:r>
          </a:p>
          <a:p>
            <a:pPr>
              <a:spcAft>
                <a:spcPct val="30000"/>
              </a:spcAft>
            </a:pPr>
            <a:r>
              <a:rPr lang="en-GB" sz="1100" b="1" dirty="0"/>
              <a:t>Assumption Analysis</a:t>
            </a:r>
            <a:r>
              <a:rPr lang="en-GB" sz="1100" dirty="0"/>
              <a:t> - check assumptions in project documents for validity.  If invalid, check significance in terms of impact on project success criteria.  If significant determine nature of risk and decide appropriate response.  Strengths: helps to reduce uncertainty; can be easily integrated into routine everyday procedures.  Weaknesses: time consuming; requires disciplined and consistent action.</a:t>
            </a:r>
          </a:p>
          <a:p>
            <a:pPr>
              <a:spcAft>
                <a:spcPct val="30000"/>
              </a:spcAft>
            </a:pPr>
            <a:r>
              <a:rPr lang="en-GB" sz="1100" b="1" dirty="0"/>
              <a:t>Delphi Technique</a:t>
            </a:r>
            <a:r>
              <a:rPr lang="en-GB" sz="1100" dirty="0"/>
              <a:t>  </a:t>
            </a:r>
            <a:r>
              <a:rPr lang="en-GB" sz="1100" b="1" dirty="0"/>
              <a:t>- </a:t>
            </a:r>
            <a:r>
              <a:rPr lang="en-GB" sz="1100" dirty="0"/>
              <a:t>For use where you have a number of experts with differing opinions.  This technique uses a facilitator to gather opinions, summarise them and then redistribute for further consideration.  The range of opinions gradually narrows until an agreed consensus is arrived at.</a:t>
            </a:r>
          </a:p>
          <a:p>
            <a:pPr>
              <a:spcAft>
                <a:spcPct val="30000"/>
              </a:spcAft>
            </a:pPr>
            <a:r>
              <a:rPr lang="en-GB" sz="1100" b="1" dirty="0"/>
              <a:t>Interviews</a:t>
            </a:r>
            <a:r>
              <a:rPr lang="en-GB" sz="1100" dirty="0"/>
              <a:t> - Interviews with stakeholders and experts to identify risks and possible responses.  Strengths: relatively quick and inexpensive; often provides information on preventive actions.  Weaknesses: may not be relevant to current situation; requires good interviewing technique.  </a:t>
            </a:r>
          </a:p>
          <a:p>
            <a:pPr>
              <a:spcAft>
                <a:spcPct val="30000"/>
              </a:spcAft>
            </a:pPr>
            <a:r>
              <a:rPr lang="en-GB" sz="1100" b="1" dirty="0"/>
              <a:t>Prompt and Check Lists</a:t>
            </a:r>
            <a:r>
              <a:rPr lang="en-GB" sz="1100" dirty="0"/>
              <a:t> - Open and specific structured questions to identify risks.  Strengths: useful for gathering information; reduces need for expert involvement; easy to use.  Weaknesses: may not include new risks; may not be relevant (therefore unproductive).</a:t>
            </a:r>
          </a:p>
          <a:p>
            <a:pPr>
              <a:spcAft>
                <a:spcPct val="30000"/>
              </a:spcAft>
            </a:pPr>
            <a:r>
              <a:rPr lang="en-GB" sz="1100" b="1" dirty="0"/>
              <a:t>Post Project Reviews – </a:t>
            </a:r>
            <a:r>
              <a:rPr lang="en-GB" sz="1100" dirty="0"/>
              <a:t>Use of historical records that describe how a risk has been handled previously.  This can be beneficial if the risk is similar again although the context of the project must be taken into consideration before the response is selected.</a:t>
            </a:r>
            <a:endParaRPr lang="en-GB" sz="1100" b="1" dirty="0"/>
          </a:p>
        </p:txBody>
      </p:sp>
    </p:spTree>
    <p:extLst>
      <p:ext uri="{BB962C8B-B14F-4D97-AF65-F5344CB8AC3E}">
        <p14:creationId xmlns:p14="http://schemas.microsoft.com/office/powerpoint/2010/main" val="365441320"/>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23042" name="Rectangle 2"/>
          <p:cNvSpPr>
            <a:spLocks noGrp="1" noRot="1" noChangeAspect="1" noChangeArrowheads="1" noTextEdit="1"/>
          </p:cNvSpPr>
          <p:nvPr>
            <p:ph type="sldImg"/>
          </p:nvPr>
        </p:nvSpPr>
        <p:spPr>
          <a:xfrm>
            <a:off x="1257300" y="720725"/>
            <a:ext cx="4800600" cy="3600450"/>
          </a:xfrm>
          <a:ln/>
        </p:spPr>
      </p:sp>
      <p:sp>
        <p:nvSpPr>
          <p:cNvPr id="1623043" name="Rectangle 3"/>
          <p:cNvSpPr>
            <a:spLocks noGrp="1" noChangeArrowheads="1"/>
          </p:cNvSpPr>
          <p:nvPr>
            <p:ph type="body" idx="1"/>
          </p:nvPr>
        </p:nvSpPr>
        <p:spPr>
          <a:xfrm>
            <a:off x="974582" y="4559961"/>
            <a:ext cx="5366039" cy="4320846"/>
          </a:xfrm>
        </p:spPr>
        <p:txBody>
          <a:bodyPr/>
          <a:lstStyle/>
          <a:p>
            <a:r>
              <a:rPr lang="en-GB" b="1" dirty="0"/>
              <a:t>The Risk Register</a:t>
            </a:r>
            <a:r>
              <a:rPr lang="en-GB" dirty="0"/>
              <a:t> - is a key document that is used to record, communicate and track risks.</a:t>
            </a:r>
          </a:p>
          <a:p>
            <a:r>
              <a:rPr lang="en-GB" dirty="0"/>
              <a:t>The simple register above contains the minimum set of information that is required.  Most registers contain more detail on the nature of the risk such as who may be affected, changes in risk status and the status of the risk. </a:t>
            </a:r>
          </a:p>
          <a:p>
            <a:r>
              <a:rPr lang="en-GB" dirty="0"/>
              <a:t>It is important to record ownership of risks, where a risk owner is generally considered to be the person best placed to manage a particular risk through the process.  Other people may also be responsible for undertaking specific actions and responses.</a:t>
            </a:r>
          </a:p>
          <a:p>
            <a:r>
              <a:rPr lang="en-GB" dirty="0"/>
              <a:t>It is a live document used to communicate risks and their status to stakeholders.  A data entry form is typically used to gather detailed information on each risk.</a:t>
            </a:r>
          </a:p>
          <a:p>
            <a:pPr>
              <a:spcBef>
                <a:spcPct val="25000"/>
              </a:spcBef>
              <a:spcAft>
                <a:spcPct val="25000"/>
              </a:spcAft>
            </a:pPr>
            <a:r>
              <a:rPr lang="en-GB" dirty="0"/>
              <a:t>A risk register should be opened as soon the first risks are identified and updated as new information emerges or on a regular basis if the current risks are the only records.  This is essential even though it may be earlier than implementation (e.g. during Feasibility) and before a full risk management plan has been developed.  New risks will arise throughout the life of the project and the risk register is used to capture these, show ownership and ensure they are communicated and tracked through the whole process.  It is therefore applied as soon as possible and for the duration of the project.</a:t>
            </a:r>
            <a:endParaRPr lang="en-US" dirty="0"/>
          </a:p>
        </p:txBody>
      </p:sp>
    </p:spTree>
    <p:extLst>
      <p:ext uri="{BB962C8B-B14F-4D97-AF65-F5344CB8AC3E}">
        <p14:creationId xmlns:p14="http://schemas.microsoft.com/office/powerpoint/2010/main" val="1994838406"/>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24674" name="Rectangle 2"/>
          <p:cNvSpPr>
            <a:spLocks noGrp="1" noRot="1" noChangeAspect="1" noChangeArrowheads="1" noTextEdit="1"/>
          </p:cNvSpPr>
          <p:nvPr>
            <p:ph type="sldImg"/>
          </p:nvPr>
        </p:nvSpPr>
        <p:spPr>
          <a:xfrm>
            <a:off x="1262063" y="722313"/>
            <a:ext cx="4795837" cy="3597275"/>
          </a:xfrm>
          <a:ln/>
        </p:spPr>
      </p:sp>
      <p:sp>
        <p:nvSpPr>
          <p:cNvPr id="924675" name="Rectangle 3"/>
          <p:cNvSpPr>
            <a:spLocks noGrp="1" noChangeArrowheads="1"/>
          </p:cNvSpPr>
          <p:nvPr>
            <p:ph type="body" idx="1"/>
          </p:nvPr>
        </p:nvSpPr>
        <p:spPr>
          <a:xfrm>
            <a:off x="976252" y="4559961"/>
            <a:ext cx="5392786" cy="4319322"/>
          </a:xfrm>
          <a:noFill/>
          <a:ln/>
        </p:spPr>
        <p:txBody>
          <a:bodyPr lIns="96655" tIns="48327" rIns="96655" bIns="48327"/>
          <a:lstStyle/>
          <a:p>
            <a:r>
              <a:rPr lang="en-GB" b="1" dirty="0"/>
              <a:t>Qualitative –</a:t>
            </a:r>
            <a:r>
              <a:rPr lang="en-GB" dirty="0"/>
              <a:t> These techniques will be used for the majority of risks identified.  They involve subjective assessments of the probability and impacts of risks.  The key element to this style of risk assessment is that it involves the need for judgement.</a:t>
            </a:r>
          </a:p>
          <a:p>
            <a:r>
              <a:rPr lang="en-GB" b="1" dirty="0"/>
              <a:t>Quantitative – </a:t>
            </a:r>
            <a:r>
              <a:rPr lang="en-GB" dirty="0"/>
              <a:t>These focus on the numerical analysis of risk and range from statistical assessment of variations in activity duration or cost, to decision making tools.   Examples include Monte Carlo techniques.  (NB: these are not included in the APMP syllabus.)</a:t>
            </a:r>
            <a:endParaRPr lang="en-GB" b="1" dirty="0"/>
          </a:p>
        </p:txBody>
      </p:sp>
    </p:spTree>
    <p:extLst>
      <p:ext uri="{BB962C8B-B14F-4D97-AF65-F5344CB8AC3E}">
        <p14:creationId xmlns:p14="http://schemas.microsoft.com/office/powerpoint/2010/main" val="1349219837"/>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26722" name="Rectangle 2"/>
          <p:cNvSpPr>
            <a:spLocks noGrp="1" noRot="1" noChangeAspect="1" noChangeArrowheads="1" noTextEdit="1"/>
          </p:cNvSpPr>
          <p:nvPr>
            <p:ph type="sldImg"/>
          </p:nvPr>
        </p:nvSpPr>
        <p:spPr>
          <a:xfrm>
            <a:off x="1262063" y="722313"/>
            <a:ext cx="4795837" cy="3597275"/>
          </a:xfrm>
          <a:ln/>
        </p:spPr>
      </p:sp>
      <p:sp>
        <p:nvSpPr>
          <p:cNvPr id="926723" name="Rectangle 3"/>
          <p:cNvSpPr>
            <a:spLocks noGrp="1" noChangeArrowheads="1"/>
          </p:cNvSpPr>
          <p:nvPr>
            <p:ph type="body" idx="1"/>
          </p:nvPr>
        </p:nvSpPr>
        <p:spPr>
          <a:xfrm>
            <a:off x="976252" y="4559961"/>
            <a:ext cx="5362697" cy="4319322"/>
          </a:xfrm>
        </p:spPr>
        <p:txBody>
          <a:bodyPr/>
          <a:lstStyle/>
          <a:p>
            <a:r>
              <a:rPr lang="en-GB" dirty="0"/>
              <a:t>Risks may be plotted on probability-impact charts for analysis, as shown above.  Categories such as High, Medium and Low Values are typically used for probability and impact scales.</a:t>
            </a:r>
          </a:p>
          <a:p>
            <a:r>
              <a:rPr lang="en-GB" dirty="0"/>
              <a:t>These categories represent ranges.  For example, a high cost impact may be greater than </a:t>
            </a:r>
            <a:r>
              <a:rPr lang="en-GB" dirty="0" smtClean="0"/>
              <a:t>$100K</a:t>
            </a:r>
            <a:r>
              <a:rPr lang="en-GB" dirty="0"/>
              <a:t>, a medium between </a:t>
            </a:r>
            <a:r>
              <a:rPr lang="en-GB" dirty="0" smtClean="0"/>
              <a:t>$50 </a:t>
            </a:r>
            <a:r>
              <a:rPr lang="en-GB" dirty="0"/>
              <a:t>- 100K, and a low impact less than </a:t>
            </a:r>
            <a:r>
              <a:rPr lang="en-GB" dirty="0" smtClean="0"/>
              <a:t>$50K</a:t>
            </a:r>
            <a:r>
              <a:rPr lang="en-GB" dirty="0"/>
              <a:t>.  The purpose of these definitions is to ensure consistency throughout project teams in risk estimates.</a:t>
            </a:r>
          </a:p>
          <a:p>
            <a:pPr>
              <a:spcAft>
                <a:spcPct val="50000"/>
              </a:spcAft>
            </a:pPr>
            <a:r>
              <a:rPr lang="en-GB" dirty="0"/>
              <a:t>The benefits of probability impact charts are:</a:t>
            </a:r>
          </a:p>
          <a:p>
            <a:pPr marL="645606" lvl="1" indent="-176075" algn="just">
              <a:spcBef>
                <a:spcPct val="0"/>
              </a:spcBef>
              <a:spcAft>
                <a:spcPct val="40000"/>
              </a:spcAft>
              <a:buFontTx/>
              <a:buChar char="•"/>
            </a:pPr>
            <a:r>
              <a:rPr lang="en-GB" dirty="0"/>
              <a:t>useful for plotting &amp; comparing risks in order to decide priorities</a:t>
            </a:r>
          </a:p>
          <a:p>
            <a:pPr marL="645606" lvl="1" indent="-176075" algn="just">
              <a:spcBef>
                <a:spcPct val="0"/>
              </a:spcBef>
              <a:spcAft>
                <a:spcPct val="40000"/>
              </a:spcAft>
              <a:buFontTx/>
              <a:buChar char="•"/>
            </a:pPr>
            <a:r>
              <a:rPr lang="en-GB" dirty="0"/>
              <a:t>can show cost, time and quality factors</a:t>
            </a:r>
          </a:p>
          <a:p>
            <a:pPr marL="645606" lvl="1" indent="-176075" algn="just">
              <a:spcBef>
                <a:spcPct val="0"/>
              </a:spcBef>
              <a:spcAft>
                <a:spcPct val="40000"/>
              </a:spcAft>
              <a:buFontTx/>
              <a:buChar char="•"/>
            </a:pPr>
            <a:r>
              <a:rPr lang="en-GB" dirty="0"/>
              <a:t>provides bands for escalation</a:t>
            </a:r>
          </a:p>
          <a:p>
            <a:pPr marL="645606" lvl="1" indent="-176075" algn="just">
              <a:spcBef>
                <a:spcPct val="0"/>
              </a:spcBef>
              <a:spcAft>
                <a:spcPct val="40000"/>
              </a:spcAft>
              <a:buFontTx/>
              <a:buChar char="•"/>
            </a:pPr>
            <a:r>
              <a:rPr lang="en-GB" dirty="0"/>
              <a:t>provides bands for RAG reporting </a:t>
            </a:r>
          </a:p>
          <a:p>
            <a:pPr marL="645606" lvl="1" indent="-176075" algn="just">
              <a:spcBef>
                <a:spcPct val="0"/>
              </a:spcBef>
              <a:spcAft>
                <a:spcPct val="40000"/>
              </a:spcAft>
              <a:buFontTx/>
              <a:buChar char="•"/>
            </a:pPr>
            <a:r>
              <a:rPr lang="en-GB" dirty="0"/>
              <a:t>scales are directly related to project critical success criteria</a:t>
            </a:r>
          </a:p>
          <a:p>
            <a:pPr marL="645606" lvl="1" indent="-176075" algn="just">
              <a:spcBef>
                <a:spcPct val="0"/>
              </a:spcBef>
              <a:spcAft>
                <a:spcPct val="40000"/>
              </a:spcAft>
              <a:buFontTx/>
              <a:buChar char="•"/>
            </a:pPr>
            <a:r>
              <a:rPr lang="en-GB" dirty="0"/>
              <a:t>highlights the difference between Low Impact- High Probability and High Impact - Low Probability risks</a:t>
            </a:r>
          </a:p>
          <a:p>
            <a:pPr marL="645606" lvl="1" indent="-176075" algn="just">
              <a:spcBef>
                <a:spcPct val="0"/>
              </a:spcBef>
              <a:spcAft>
                <a:spcPct val="40000"/>
              </a:spcAft>
              <a:buFontTx/>
              <a:buChar char="•"/>
            </a:pPr>
            <a:r>
              <a:rPr lang="en-GB" dirty="0"/>
              <a:t>visual easy to understand</a:t>
            </a:r>
          </a:p>
          <a:p>
            <a:pPr marL="645606" lvl="1" indent="-176075" algn="just">
              <a:spcBef>
                <a:spcPct val="0"/>
              </a:spcBef>
              <a:spcAft>
                <a:spcPct val="40000"/>
              </a:spcAft>
              <a:buFontTx/>
              <a:buChar char="•"/>
            </a:pPr>
            <a:r>
              <a:rPr lang="en-GB" dirty="0"/>
              <a:t>ensures consistency </a:t>
            </a:r>
          </a:p>
          <a:p>
            <a:r>
              <a:rPr lang="en-GB" dirty="0"/>
              <a:t>Whilst probability-impact charts are an ideal way to show risk priorities, there may be other considerations that affect priority decision such as when the risk is likely to occur, or the cost of risk reduction.</a:t>
            </a:r>
            <a:endParaRPr lang="en-US" dirty="0"/>
          </a:p>
        </p:txBody>
      </p:sp>
    </p:spTree>
    <p:extLst>
      <p:ext uri="{BB962C8B-B14F-4D97-AF65-F5344CB8AC3E}">
        <p14:creationId xmlns:p14="http://schemas.microsoft.com/office/powerpoint/2010/main" val="1672101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company should now have an understanding of its current and potential, negative and positive impacts on sustainable development. The next action is to define your priorities across the SDGs. The two suggestions listed on this page can assist.</a:t>
            </a:r>
          </a:p>
          <a:p>
            <a:endParaRPr lang="en-US"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
              </a:rPr>
              <a:t>Additional considerations include the likelihood that new regulation, standardization, market shortages (of materials or labor), supply chain disruptions, stakeholder pressure or changing market dynamics over time may translate these negative impacts into costs or risks for the company.</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37</a:t>
            </a:fld>
            <a:endParaRPr lang="en-US" dirty="0"/>
          </a:p>
        </p:txBody>
      </p:sp>
    </p:spTree>
    <p:extLst>
      <p:ext uri="{BB962C8B-B14F-4D97-AF65-F5344CB8AC3E}">
        <p14:creationId xmlns:p14="http://schemas.microsoft.com/office/powerpoint/2010/main" val="1055506573"/>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413</a:t>
            </a:fld>
            <a:endParaRPr lang="en-US" dirty="0"/>
          </a:p>
        </p:txBody>
      </p:sp>
    </p:spTree>
    <p:extLst>
      <p:ext uri="{BB962C8B-B14F-4D97-AF65-F5344CB8AC3E}">
        <p14:creationId xmlns:p14="http://schemas.microsoft.com/office/powerpoint/2010/main" val="502048914"/>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32866" name="Rectangle 2"/>
          <p:cNvSpPr>
            <a:spLocks noGrp="1" noRot="1" noChangeAspect="1" noChangeArrowheads="1" noTextEdit="1"/>
          </p:cNvSpPr>
          <p:nvPr>
            <p:ph type="sldImg"/>
          </p:nvPr>
        </p:nvSpPr>
        <p:spPr>
          <a:xfrm>
            <a:off x="1262063" y="722313"/>
            <a:ext cx="4795837" cy="3597275"/>
          </a:xfrm>
          <a:ln/>
        </p:spPr>
      </p:sp>
      <p:sp>
        <p:nvSpPr>
          <p:cNvPr id="932867" name="Rectangle 3"/>
          <p:cNvSpPr>
            <a:spLocks noGrp="1" noChangeArrowheads="1"/>
          </p:cNvSpPr>
          <p:nvPr>
            <p:ph type="body" idx="1"/>
          </p:nvPr>
        </p:nvSpPr>
        <p:spPr>
          <a:xfrm>
            <a:off x="976252" y="4559961"/>
            <a:ext cx="5362697" cy="4319322"/>
          </a:xfrm>
        </p:spPr>
        <p:txBody>
          <a:bodyPr/>
          <a:lstStyle/>
          <a:p>
            <a:r>
              <a:rPr lang="en-GB" sz="1100" dirty="0"/>
              <a:t>Response plans can be developed and implemented once the risks have been assessed and </a:t>
            </a:r>
            <a:r>
              <a:rPr lang="en-GB" sz="1100" dirty="0" smtClean="0"/>
              <a:t>prioritized</a:t>
            </a:r>
            <a:r>
              <a:rPr lang="en-GB" sz="1100" dirty="0"/>
              <a:t>.  There are a number of generic response strategies. </a:t>
            </a:r>
          </a:p>
          <a:p>
            <a:r>
              <a:rPr lang="en-GB" sz="1100" b="1" dirty="0"/>
              <a:t>Avoidance</a:t>
            </a:r>
            <a:r>
              <a:rPr lang="en-GB" sz="1100" dirty="0"/>
              <a:t> - an alternative approach is taken to avoid the risk. </a:t>
            </a:r>
          </a:p>
          <a:p>
            <a:r>
              <a:rPr lang="en-GB" sz="1100" b="1" dirty="0"/>
              <a:t>Transfer</a:t>
            </a:r>
            <a:r>
              <a:rPr lang="en-GB" sz="1100" dirty="0"/>
              <a:t> - assign contractual responsibility to for example, a sub contractor better placed to manage the risk. Another example of this is insurance where another party provides compensation in event of risk impact</a:t>
            </a:r>
          </a:p>
          <a:p>
            <a:r>
              <a:rPr lang="en-GB" sz="1100" b="1" dirty="0"/>
              <a:t>Reduction</a:t>
            </a:r>
            <a:r>
              <a:rPr lang="en-GB" sz="1100" dirty="0"/>
              <a:t> - proactive measures to reduce likelihood, impact or both Ideally reduction measures should be taken for high level risks.</a:t>
            </a:r>
          </a:p>
          <a:p>
            <a:r>
              <a:rPr lang="en-GB" sz="1100" b="1" dirty="0"/>
              <a:t>Acceptance</a:t>
            </a:r>
            <a:r>
              <a:rPr lang="en-GB" sz="1100" dirty="0"/>
              <a:t> - where the risk impact is low or cost of mitigation too high. This is sometimes known as absorption.</a:t>
            </a:r>
          </a:p>
        </p:txBody>
      </p:sp>
    </p:spTree>
    <p:extLst>
      <p:ext uri="{BB962C8B-B14F-4D97-AF65-F5344CB8AC3E}">
        <p14:creationId xmlns:p14="http://schemas.microsoft.com/office/powerpoint/2010/main" val="1475833845"/>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32866" name="Rectangle 2"/>
          <p:cNvSpPr>
            <a:spLocks noGrp="1" noRot="1" noChangeAspect="1" noChangeArrowheads="1" noTextEdit="1"/>
          </p:cNvSpPr>
          <p:nvPr>
            <p:ph type="sldImg"/>
          </p:nvPr>
        </p:nvSpPr>
        <p:spPr>
          <a:xfrm>
            <a:off x="1262063" y="722313"/>
            <a:ext cx="4795837" cy="3597275"/>
          </a:xfrm>
          <a:ln/>
        </p:spPr>
      </p:sp>
      <p:sp>
        <p:nvSpPr>
          <p:cNvPr id="932867" name="Rectangle 3"/>
          <p:cNvSpPr>
            <a:spLocks noGrp="1" noChangeArrowheads="1"/>
          </p:cNvSpPr>
          <p:nvPr>
            <p:ph type="body" idx="1"/>
          </p:nvPr>
        </p:nvSpPr>
        <p:spPr>
          <a:xfrm>
            <a:off x="976252" y="4559961"/>
            <a:ext cx="5362697" cy="4319322"/>
          </a:xfrm>
        </p:spPr>
        <p:txBody>
          <a:bodyPr/>
          <a:lstStyle/>
          <a:p>
            <a:r>
              <a:rPr lang="en-GB" sz="1100" b="1" dirty="0"/>
              <a:t>Exploit – </a:t>
            </a:r>
            <a:r>
              <a:rPr lang="en-GB" sz="1100" dirty="0"/>
              <a:t>This method is carried out when an opportunity materialises that allows you to truly gain from it in the fullest way.</a:t>
            </a:r>
          </a:p>
          <a:p>
            <a:r>
              <a:rPr lang="en-GB" sz="1100" b="1" dirty="0"/>
              <a:t>Enhance –</a:t>
            </a:r>
            <a:r>
              <a:rPr lang="en-GB" sz="1100" dirty="0"/>
              <a:t> This is where the project team put in place pro-active measures to maximise the likelihood of a situation occurring.  Opposite to the reduce response.</a:t>
            </a:r>
          </a:p>
          <a:p>
            <a:r>
              <a:rPr lang="en-GB" sz="1100" b="1" dirty="0"/>
              <a:t>Share – </a:t>
            </a:r>
            <a:r>
              <a:rPr lang="en-GB" sz="1100" dirty="0"/>
              <a:t>This is a chance where not only your project but any other relevant projects that can use the situation make sure that the opportunity is fully communicated to gain the most company wide.</a:t>
            </a:r>
          </a:p>
          <a:p>
            <a:r>
              <a:rPr lang="en-GB" sz="1100" b="1" dirty="0"/>
              <a:t>Reject –</a:t>
            </a:r>
            <a:r>
              <a:rPr lang="en-GB" sz="1100" dirty="0"/>
              <a:t> This is a response that can be chosen should the situation not be right for the project at the time for financial or perhaps storage reasons and so no matter the fact that a saving could be made it is passed over on this occasion.</a:t>
            </a:r>
          </a:p>
          <a:p>
            <a:endParaRPr lang="en-GB" sz="1100" b="1" dirty="0"/>
          </a:p>
          <a:p>
            <a:pPr algn="just" defTabSz="939064" fontAlgn="base">
              <a:spcBef>
                <a:spcPct val="0"/>
              </a:spcBef>
              <a:spcAft>
                <a:spcPct val="100000"/>
              </a:spcAft>
              <a:defRPr/>
            </a:pPr>
            <a:r>
              <a:rPr lang="en-GB" sz="1100" b="1" dirty="0"/>
              <a:t>Contingency</a:t>
            </a:r>
            <a:r>
              <a:rPr lang="en-GB" sz="1100" dirty="0"/>
              <a:t> - A fallback plan that will be implemented if the risk occurs. Additionally we can add an allowance included in estimates for events that cannot be predicted with any degree of reliability.</a:t>
            </a:r>
          </a:p>
        </p:txBody>
      </p:sp>
    </p:spTree>
    <p:extLst>
      <p:ext uri="{BB962C8B-B14F-4D97-AF65-F5344CB8AC3E}">
        <p14:creationId xmlns:p14="http://schemas.microsoft.com/office/powerpoint/2010/main" val="1370361812"/>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25090" name="Rectangle 2"/>
          <p:cNvSpPr>
            <a:spLocks noGrp="1" noRot="1" noChangeAspect="1" noChangeArrowheads="1" noTextEdit="1"/>
          </p:cNvSpPr>
          <p:nvPr>
            <p:ph type="sldImg"/>
          </p:nvPr>
        </p:nvSpPr>
        <p:spPr>
          <a:xfrm>
            <a:off x="1257300" y="720725"/>
            <a:ext cx="4800600" cy="3600450"/>
          </a:xfrm>
          <a:ln/>
        </p:spPr>
      </p:sp>
      <p:sp>
        <p:nvSpPr>
          <p:cNvPr id="1625091" name="Rectangle 3"/>
          <p:cNvSpPr>
            <a:spLocks noGrp="1" noChangeArrowheads="1"/>
          </p:cNvSpPr>
          <p:nvPr>
            <p:ph type="body" idx="1"/>
          </p:nvPr>
        </p:nvSpPr>
        <p:spPr>
          <a:xfrm>
            <a:off x="974582" y="4559961"/>
            <a:ext cx="5366039" cy="4320846"/>
          </a:xfrm>
        </p:spPr>
        <p:txBody>
          <a:bodyPr/>
          <a:lstStyle/>
          <a:p>
            <a:r>
              <a:rPr lang="en-US" b="1" dirty="0"/>
              <a:t>Monitor and Control</a:t>
            </a:r>
            <a:endParaRPr lang="en-US" dirty="0"/>
          </a:p>
          <a:p>
            <a:r>
              <a:rPr lang="en-US" dirty="0"/>
              <a:t>We should periodically review the Risk Response Plan to identify changes in status of any of the existing risks or to review and identify new risks.  This will link closely to other forms of control such as Change Control where the assessment of change requests will naturally include a review of risk from identification through to planning responses.</a:t>
            </a:r>
          </a:p>
          <a:p>
            <a:r>
              <a:rPr lang="en-US" b="1" dirty="0"/>
              <a:t>Risk Happens</a:t>
            </a:r>
            <a:endParaRPr lang="en-US" dirty="0"/>
          </a:p>
          <a:p>
            <a:r>
              <a:rPr lang="en-US" dirty="0"/>
              <a:t>Hopefully, our threat avoidance or reduction measures will prevent the threats from occurring but inevitably some will still happen.  Conversely, we hope that enhancement actions will cause opportunities to occur.</a:t>
            </a:r>
          </a:p>
          <a:p>
            <a:r>
              <a:rPr lang="en-US" b="1" dirty="0"/>
              <a:t>Implement Planned Response</a:t>
            </a:r>
            <a:endParaRPr lang="en-US" dirty="0"/>
          </a:p>
          <a:p>
            <a:r>
              <a:rPr lang="en-US" dirty="0"/>
              <a:t>If the risk had been identified, we should implement our planned response.  This may be as simple as claiming on the insurance we took out to transfer the risk or as complex as implementing an extensive contingency plan.  However, if we had accepted the risk, or a risk arises that we had not identified we need to take immediate action.  Because the risk has now happened there is no element of uncertainty so strictly speaking it is not a risk.  The next two steps are therefore often referred to as Issue Management.  An issue is something that has no uncertainty and must be dealt with by a higher authority than the Project Manager.</a:t>
            </a:r>
          </a:p>
          <a:p>
            <a:endParaRPr lang="en-US" dirty="0"/>
          </a:p>
        </p:txBody>
      </p:sp>
    </p:spTree>
    <p:extLst>
      <p:ext uri="{BB962C8B-B14F-4D97-AF65-F5344CB8AC3E}">
        <p14:creationId xmlns:p14="http://schemas.microsoft.com/office/powerpoint/2010/main" val="1516856621"/>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8213" y="698500"/>
            <a:ext cx="5710237" cy="4283075"/>
          </a:xfrm>
        </p:spPr>
      </p:sp>
      <p:sp>
        <p:nvSpPr>
          <p:cNvPr id="3" name="Notes Placeholder 2"/>
          <p:cNvSpPr>
            <a:spLocks noGrp="1"/>
          </p:cNvSpPr>
          <p:nvPr>
            <p:ph type="body" idx="1"/>
          </p:nvPr>
        </p:nvSpPr>
        <p:spPr/>
        <p:txBody>
          <a:bodyPr/>
          <a:lstStyle/>
          <a:p>
            <a:pPr defTabSz="966484">
              <a:defRPr/>
            </a:pPr>
            <a:endParaRPr lang="en-US" dirty="0"/>
          </a:p>
        </p:txBody>
      </p:sp>
    </p:spTree>
    <p:extLst>
      <p:ext uri="{BB962C8B-B14F-4D97-AF65-F5344CB8AC3E}">
        <p14:creationId xmlns:p14="http://schemas.microsoft.com/office/powerpoint/2010/main" val="1839656921"/>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 a useful for understanding the “big picture” of the environment in which you are operating.</a:t>
            </a:r>
            <a:r>
              <a:rPr lang="en-US" baseline="0" dirty="0" smtClean="0"/>
              <a:t> </a:t>
            </a:r>
            <a:r>
              <a:rPr lang="en-US" dirty="0" smtClean="0"/>
              <a:t>By understanding your environment, you can take advantage of the opportunities and minimize the threats. </a:t>
            </a:r>
          </a:p>
          <a:p>
            <a:r>
              <a:rPr lang="en-US" dirty="0" smtClean="0"/>
              <a:t>Provides the context within which more detailed planning can take place to take full advantage of the opportunities that present themselves. </a:t>
            </a:r>
          </a:p>
          <a:p>
            <a:pPr marL="0" indent="0">
              <a:buNone/>
            </a:pPr>
            <a:r>
              <a:rPr lang="en-US" dirty="0" smtClean="0"/>
              <a:t> </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418</a:t>
            </a:fld>
            <a:endParaRPr lang="en-US" dirty="0"/>
          </a:p>
        </p:txBody>
      </p:sp>
    </p:spTree>
    <p:extLst>
      <p:ext uri="{BB962C8B-B14F-4D97-AF65-F5344CB8AC3E}">
        <p14:creationId xmlns:p14="http://schemas.microsoft.com/office/powerpoint/2010/main" val="709974235"/>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Possible Questions.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Strengths</a:t>
            </a:r>
          </a:p>
          <a:p>
            <a:r>
              <a:rPr lang="en-US" sz="1200" kern="1200" dirty="0" smtClean="0">
                <a:solidFill>
                  <a:schemeClr val="tx1"/>
                </a:solidFill>
                <a:latin typeface="+mn-lt"/>
                <a:ea typeface="+mn-ea"/>
                <a:cs typeface="+mn-cs"/>
              </a:rPr>
              <a:t>-What advantages does your organization have?</a:t>
            </a:r>
          </a:p>
          <a:p>
            <a:r>
              <a:rPr lang="en-US" sz="1200" kern="1200" dirty="0" smtClean="0">
                <a:solidFill>
                  <a:schemeClr val="tx1"/>
                </a:solidFill>
                <a:latin typeface="+mn-lt"/>
                <a:ea typeface="+mn-ea"/>
                <a:cs typeface="+mn-cs"/>
              </a:rPr>
              <a:t>-What do you do better than anyone else?</a:t>
            </a:r>
          </a:p>
          <a:p>
            <a:r>
              <a:rPr lang="en-US" sz="1200" kern="1200" dirty="0" smtClean="0">
                <a:solidFill>
                  <a:schemeClr val="tx1"/>
                </a:solidFill>
                <a:latin typeface="+mn-lt"/>
                <a:ea typeface="+mn-ea"/>
                <a:cs typeface="+mn-cs"/>
              </a:rPr>
              <a:t>-What unique or lowest-cost resources can you draw upon that others can't?</a:t>
            </a:r>
          </a:p>
          <a:p>
            <a:r>
              <a:rPr lang="en-US" sz="1200" kern="1200" dirty="0" smtClean="0">
                <a:solidFill>
                  <a:schemeClr val="tx1"/>
                </a:solidFill>
                <a:latin typeface="+mn-lt"/>
                <a:ea typeface="+mn-ea"/>
                <a:cs typeface="+mn-cs"/>
              </a:rPr>
              <a:t>-What do people in your market see as your strengths?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Weaknesses</a:t>
            </a:r>
          </a:p>
          <a:p>
            <a:r>
              <a:rPr lang="en-US" sz="1200" kern="1200" dirty="0" smtClean="0">
                <a:solidFill>
                  <a:schemeClr val="tx1"/>
                </a:solidFill>
                <a:latin typeface="+mn-lt"/>
                <a:ea typeface="+mn-ea"/>
                <a:cs typeface="+mn-cs"/>
              </a:rPr>
              <a:t>-What could you improve?</a:t>
            </a:r>
          </a:p>
          <a:p>
            <a:r>
              <a:rPr lang="en-US" sz="1200" kern="1200" dirty="0" smtClean="0">
                <a:solidFill>
                  <a:schemeClr val="tx1"/>
                </a:solidFill>
                <a:latin typeface="+mn-lt"/>
                <a:ea typeface="+mn-ea"/>
                <a:cs typeface="+mn-cs"/>
              </a:rPr>
              <a:t>-What should you avoid?</a:t>
            </a:r>
          </a:p>
          <a:p>
            <a:r>
              <a:rPr lang="en-US" sz="1200" kern="1200" dirty="0" smtClean="0">
                <a:solidFill>
                  <a:schemeClr val="tx1"/>
                </a:solidFill>
                <a:latin typeface="+mn-lt"/>
                <a:ea typeface="+mn-ea"/>
                <a:cs typeface="+mn-cs"/>
              </a:rPr>
              <a:t>-What are people in your market likely to see as weaknesses?</a:t>
            </a:r>
          </a:p>
          <a:p>
            <a:r>
              <a:rPr lang="en-US" sz="1200" kern="1200" dirty="0" smtClean="0">
                <a:solidFill>
                  <a:schemeClr val="tx1"/>
                </a:solidFill>
                <a:latin typeface="+mn-lt"/>
                <a:ea typeface="+mn-ea"/>
                <a:cs typeface="+mn-cs"/>
              </a:rPr>
              <a:t>-What factors lose you sales?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Opportunities</a:t>
            </a:r>
          </a:p>
          <a:p>
            <a:r>
              <a:rPr lang="en-US" sz="1200" kern="1200" dirty="0" smtClean="0">
                <a:solidFill>
                  <a:schemeClr val="tx1"/>
                </a:solidFill>
                <a:latin typeface="+mn-lt"/>
                <a:ea typeface="+mn-ea"/>
                <a:cs typeface="+mn-cs"/>
              </a:rPr>
              <a:t>-What good opportunities can you spot?</a:t>
            </a:r>
          </a:p>
          <a:p>
            <a:r>
              <a:rPr lang="en-US" sz="1200" kern="1200" dirty="0" smtClean="0">
                <a:solidFill>
                  <a:schemeClr val="tx1"/>
                </a:solidFill>
                <a:latin typeface="+mn-lt"/>
                <a:ea typeface="+mn-ea"/>
                <a:cs typeface="+mn-cs"/>
              </a:rPr>
              <a:t>-What interesting trends are you aware of?</a:t>
            </a:r>
          </a:p>
          <a:p>
            <a:r>
              <a:rPr lang="en-US" sz="1200" kern="1200" dirty="0" smtClean="0">
                <a:solidFill>
                  <a:schemeClr val="tx1"/>
                </a:solidFill>
                <a:latin typeface="+mn-lt"/>
                <a:ea typeface="+mn-ea"/>
                <a:cs typeface="+mn-cs"/>
              </a:rPr>
              <a:t>-Useful opportunities can come from such things as:</a:t>
            </a:r>
          </a:p>
          <a:p>
            <a:r>
              <a:rPr lang="en-US" sz="1200" kern="1200" dirty="0" smtClean="0">
                <a:solidFill>
                  <a:schemeClr val="tx1"/>
                </a:solidFill>
                <a:latin typeface="+mn-lt"/>
                <a:ea typeface="+mn-ea"/>
                <a:cs typeface="+mn-cs"/>
              </a:rPr>
              <a:t>-Changes in technology and markets on both a broad and narrow scale.</a:t>
            </a:r>
          </a:p>
          <a:p>
            <a:r>
              <a:rPr lang="en-US" sz="1200" kern="1200" dirty="0" smtClean="0">
                <a:solidFill>
                  <a:schemeClr val="tx1"/>
                </a:solidFill>
                <a:latin typeface="+mn-lt"/>
                <a:ea typeface="+mn-ea"/>
                <a:cs typeface="+mn-cs"/>
              </a:rPr>
              <a:t>-Changes in government policy related to your field.</a:t>
            </a:r>
          </a:p>
          <a:p>
            <a:r>
              <a:rPr lang="en-US" sz="1200" kern="1200" dirty="0" smtClean="0">
                <a:solidFill>
                  <a:schemeClr val="tx1"/>
                </a:solidFill>
                <a:latin typeface="+mn-lt"/>
                <a:ea typeface="+mn-ea"/>
                <a:cs typeface="+mn-cs"/>
              </a:rPr>
              <a:t>-Changes in social patterns, population profiles, lifestyle changes, and so on.</a:t>
            </a:r>
          </a:p>
          <a:p>
            <a:r>
              <a:rPr lang="en-US" sz="1200" kern="1200" dirty="0" smtClean="0">
                <a:solidFill>
                  <a:schemeClr val="tx1"/>
                </a:solidFill>
                <a:latin typeface="+mn-lt"/>
                <a:ea typeface="+mn-ea"/>
                <a:cs typeface="+mn-cs"/>
              </a:rPr>
              <a:t>-Local events.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Threats</a:t>
            </a:r>
          </a:p>
          <a:p>
            <a:r>
              <a:rPr lang="en-US" sz="1200" kern="1200" dirty="0" smtClean="0">
                <a:solidFill>
                  <a:schemeClr val="tx1"/>
                </a:solidFill>
                <a:latin typeface="+mn-lt"/>
                <a:ea typeface="+mn-ea"/>
                <a:cs typeface="+mn-cs"/>
              </a:rPr>
              <a:t>-What obstacles do you face?</a:t>
            </a:r>
          </a:p>
          <a:p>
            <a:r>
              <a:rPr lang="en-US" sz="1200" kern="1200" dirty="0" smtClean="0">
                <a:solidFill>
                  <a:schemeClr val="tx1"/>
                </a:solidFill>
                <a:latin typeface="+mn-lt"/>
                <a:ea typeface="+mn-ea"/>
                <a:cs typeface="+mn-cs"/>
              </a:rPr>
              <a:t>-What are your competitors doing?</a:t>
            </a:r>
          </a:p>
          <a:p>
            <a:r>
              <a:rPr lang="en-US" sz="1200" kern="1200" dirty="0" smtClean="0">
                <a:solidFill>
                  <a:schemeClr val="tx1"/>
                </a:solidFill>
                <a:latin typeface="+mn-lt"/>
                <a:ea typeface="+mn-ea"/>
                <a:cs typeface="+mn-cs"/>
              </a:rPr>
              <a:t>-Are quality standards or specifications for your job, products or services changing?</a:t>
            </a:r>
          </a:p>
          <a:p>
            <a:r>
              <a:rPr lang="en-US" sz="1200" kern="1200" dirty="0" smtClean="0">
                <a:solidFill>
                  <a:schemeClr val="tx1"/>
                </a:solidFill>
                <a:latin typeface="+mn-lt"/>
                <a:ea typeface="+mn-ea"/>
                <a:cs typeface="+mn-cs"/>
              </a:rPr>
              <a:t>-Is changing technology threatening your position?</a:t>
            </a:r>
          </a:p>
          <a:p>
            <a:r>
              <a:rPr lang="en-US" sz="1200" kern="1200" dirty="0" smtClean="0">
                <a:solidFill>
                  <a:schemeClr val="tx1"/>
                </a:solidFill>
                <a:latin typeface="+mn-lt"/>
                <a:ea typeface="+mn-ea"/>
                <a:cs typeface="+mn-cs"/>
              </a:rPr>
              <a:t>-Do you have bad debt or cash-flow problems?</a:t>
            </a:r>
          </a:p>
          <a:p>
            <a:r>
              <a:rPr lang="en-US" sz="1200" kern="1200" dirty="0" smtClean="0">
                <a:solidFill>
                  <a:schemeClr val="tx1"/>
                </a:solidFill>
                <a:latin typeface="+mn-lt"/>
                <a:ea typeface="+mn-ea"/>
                <a:cs typeface="+mn-cs"/>
              </a:rPr>
              <a:t>-Could any of your weaknesses seriously threaten your business?</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419</a:t>
            </a:fld>
            <a:endParaRPr lang="en-US" dirty="0"/>
          </a:p>
        </p:txBody>
      </p:sp>
    </p:spTree>
    <p:extLst>
      <p:ext uri="{BB962C8B-B14F-4D97-AF65-F5344CB8AC3E}">
        <p14:creationId xmlns:p14="http://schemas.microsoft.com/office/powerpoint/2010/main" val="1096368835"/>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29186" name="Rectangle 2"/>
          <p:cNvSpPr>
            <a:spLocks noGrp="1" noRot="1" noChangeAspect="1" noChangeArrowheads="1" noTextEdit="1"/>
          </p:cNvSpPr>
          <p:nvPr>
            <p:ph type="sldImg"/>
          </p:nvPr>
        </p:nvSpPr>
        <p:spPr>
          <a:xfrm>
            <a:off x="1258888" y="720725"/>
            <a:ext cx="4799012" cy="3598863"/>
          </a:xfrm>
          <a:ln/>
        </p:spPr>
      </p:sp>
      <p:sp>
        <p:nvSpPr>
          <p:cNvPr id="1629187" name="Rectangle 3"/>
          <p:cNvSpPr>
            <a:spLocks noGrp="1" noChangeArrowheads="1"/>
          </p:cNvSpPr>
          <p:nvPr>
            <p:ph type="body" idx="1"/>
          </p:nvPr>
        </p:nvSpPr>
        <p:spPr>
          <a:xfrm>
            <a:off x="976252" y="4561485"/>
            <a:ext cx="5362697" cy="4319322"/>
          </a:xfrm>
        </p:spPr>
        <p:txBody>
          <a:bodyPr/>
          <a:lstStyle/>
          <a:p>
            <a:r>
              <a:rPr lang="en-GB" dirty="0"/>
              <a:t>An issue is defined as a threat to the project objectives that cannot be resolved by the Project Manager.</a:t>
            </a:r>
          </a:p>
          <a:p>
            <a:r>
              <a:rPr lang="en-GB" dirty="0"/>
              <a:t>Issues should be differentiated from problems, which are the day to day concerns that a Project Manager has to deal with case by case.</a:t>
            </a:r>
          </a:p>
          <a:p>
            <a:r>
              <a:rPr lang="en-GB" dirty="0"/>
              <a:t>In addition, risks should not be confused with issues.  Risks are uncertain in that an event may not occur, whereas issues have already occurred and are therefore not uncertain.</a:t>
            </a:r>
          </a:p>
          <a:p>
            <a:r>
              <a:rPr lang="en-GB" dirty="0"/>
              <a:t>The importance of Issue Management in projects is that issues are outside the direct control of the Project Manager.</a:t>
            </a:r>
          </a:p>
          <a:p>
            <a:r>
              <a:rPr lang="en-GB" dirty="0"/>
              <a:t>It is the Project Manager’s responsibility to ensure that all issues are escalated to the Project Sponsor, who can then assess and decide on the next course of action.  If the Project Sponsor deems that it requires further escalation then they can further escalate the issue to the Project Steering Group.</a:t>
            </a:r>
          </a:p>
          <a:p>
            <a:r>
              <a:rPr lang="en-GB" dirty="0"/>
              <a:t>Issues that remain unaddressed or unresolved are the cause of many project failures.  Therefore, it is the Project Manager’s responsibility to ensure all issues are correctly identified, registered, appropriately escalated and then resolved.</a:t>
            </a:r>
            <a:endParaRPr lang="en-US" dirty="0"/>
          </a:p>
        </p:txBody>
      </p:sp>
    </p:spTree>
    <p:extLst>
      <p:ext uri="{BB962C8B-B14F-4D97-AF65-F5344CB8AC3E}">
        <p14:creationId xmlns:p14="http://schemas.microsoft.com/office/powerpoint/2010/main" val="1749701433"/>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31234" name="Rectangle 2"/>
          <p:cNvSpPr>
            <a:spLocks noGrp="1" noRot="1" noChangeAspect="1" noChangeArrowheads="1" noTextEdit="1"/>
          </p:cNvSpPr>
          <p:nvPr>
            <p:ph type="sldImg"/>
          </p:nvPr>
        </p:nvSpPr>
        <p:spPr>
          <a:xfrm>
            <a:off x="1257300" y="719138"/>
            <a:ext cx="4802188" cy="3602037"/>
          </a:xfrm>
          <a:ln/>
        </p:spPr>
      </p:sp>
      <p:sp>
        <p:nvSpPr>
          <p:cNvPr id="1631235" name="Rectangle 3"/>
          <p:cNvSpPr>
            <a:spLocks noGrp="1" noChangeArrowheads="1"/>
          </p:cNvSpPr>
          <p:nvPr>
            <p:ph type="body" idx="1"/>
          </p:nvPr>
        </p:nvSpPr>
        <p:spPr>
          <a:xfrm>
            <a:off x="1056492" y="4578238"/>
            <a:ext cx="5210576" cy="4322367"/>
          </a:xfrm>
        </p:spPr>
        <p:txBody>
          <a:bodyPr/>
          <a:lstStyle/>
          <a:p>
            <a:r>
              <a:rPr lang="en-GB" dirty="0"/>
              <a:t>Problems and risks are managed on a day to day basis by the project team.</a:t>
            </a:r>
          </a:p>
          <a:p>
            <a:r>
              <a:rPr lang="en-GB" dirty="0"/>
              <a:t>A concern that threatens the project objectives becomes an issue when it cannot be controlled by the project manager.  In such situations, the project manager must escalate the issue to the project sponsor.  The sponsor will then seek a resolution by engaging the stakeholders as appropriate and/or involvement of the project steering group.</a:t>
            </a:r>
          </a:p>
          <a:p>
            <a:r>
              <a:rPr lang="en-GB" dirty="0"/>
              <a:t>Issue management is a fundamental purpose of the steering group and the appropriate membership of the group will impact on their ability to resolve issues.</a:t>
            </a:r>
          </a:p>
          <a:p>
            <a:r>
              <a:rPr lang="en-GB" dirty="0"/>
              <a:t>Reporting on the development or progress of an issue is performed by the project manager until it has been successful concluded.</a:t>
            </a:r>
          </a:p>
          <a:p>
            <a:r>
              <a:rPr lang="en-GB" dirty="0"/>
              <a:t>Common problems in issue management are:</a:t>
            </a:r>
          </a:p>
          <a:p>
            <a:pPr lvl="1"/>
            <a:r>
              <a:rPr lang="en-GB" dirty="0"/>
              <a:t>The Project Manager incorrectly identifying problems as issues and therefore diverting senior management’s attention away from other important tasks.</a:t>
            </a:r>
          </a:p>
          <a:p>
            <a:pPr lvl="1"/>
            <a:r>
              <a:rPr lang="en-GB" dirty="0"/>
              <a:t>Failing to escalate issues in a timely manner when the resolution owner has been unable to resolve the issue.  </a:t>
            </a:r>
          </a:p>
          <a:p>
            <a:endParaRPr lang="en-GB" dirty="0"/>
          </a:p>
          <a:p>
            <a:endParaRPr lang="en-GB" dirty="0"/>
          </a:p>
        </p:txBody>
      </p:sp>
    </p:spTree>
    <p:extLst>
      <p:ext uri="{BB962C8B-B14F-4D97-AF65-F5344CB8AC3E}">
        <p14:creationId xmlns:p14="http://schemas.microsoft.com/office/powerpoint/2010/main" val="875632985"/>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33282" name="Rectangle 2"/>
          <p:cNvSpPr>
            <a:spLocks noGrp="1" noRot="1" noChangeAspect="1" noChangeArrowheads="1" noTextEdit="1"/>
          </p:cNvSpPr>
          <p:nvPr>
            <p:ph type="sldImg"/>
          </p:nvPr>
        </p:nvSpPr>
        <p:spPr>
          <a:xfrm>
            <a:off x="1258888" y="720725"/>
            <a:ext cx="4799012" cy="3598863"/>
          </a:xfrm>
          <a:ln/>
        </p:spPr>
      </p:sp>
      <p:sp>
        <p:nvSpPr>
          <p:cNvPr id="1633283" name="Text Box 3"/>
          <p:cNvSpPr txBox="1">
            <a:spLocks noGrp="1" noChangeArrowheads="1"/>
          </p:cNvSpPr>
          <p:nvPr>
            <p:ph type="body" idx="1"/>
          </p:nvPr>
        </p:nvSpPr>
        <p:spPr>
          <a:xfrm>
            <a:off x="976252" y="4561485"/>
            <a:ext cx="5362697" cy="4319322"/>
          </a:xfrm>
          <a:noFill/>
          <a:ln/>
        </p:spPr>
        <p:txBody>
          <a:bodyPr lIns="96503" tIns="48251" rIns="96503" bIns="48251"/>
          <a:lstStyle/>
          <a:p>
            <a:pPr>
              <a:spcAft>
                <a:spcPct val="0"/>
              </a:spcAft>
            </a:pPr>
            <a:r>
              <a:rPr lang="en-GB" dirty="0"/>
              <a:t>The issue log is used to communicate and track progress through life, support project reviews and lessons learned exercises. </a:t>
            </a:r>
          </a:p>
          <a:p>
            <a:pPr>
              <a:spcAft>
                <a:spcPct val="0"/>
              </a:spcAft>
            </a:pPr>
            <a:endParaRPr lang="en-GB" dirty="0"/>
          </a:p>
          <a:p>
            <a:pPr>
              <a:spcAft>
                <a:spcPct val="0"/>
              </a:spcAft>
            </a:pPr>
            <a:r>
              <a:rPr lang="en-GB" dirty="0"/>
              <a:t>It should be maintained throughout the whole of the Project Life Cycle and then should be closed off formally by the Project Manager as part of the closure of the project and any outstanding actions or issues transferred to the product owner within the Operations phase.</a:t>
            </a:r>
            <a:endParaRPr lang="en-US" dirty="0"/>
          </a:p>
        </p:txBody>
      </p:sp>
    </p:spTree>
    <p:extLst>
      <p:ext uri="{BB962C8B-B14F-4D97-AF65-F5344CB8AC3E}">
        <p14:creationId xmlns:p14="http://schemas.microsoft.com/office/powerpoint/2010/main" val="1548298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dirty="0" smtClean="0"/>
              <a:t>So</a:t>
            </a:r>
            <a:r>
              <a:rPr lang="is-IS" sz="1200" b="1" dirty="0" smtClean="0"/>
              <a:t>… </a:t>
            </a:r>
            <a:r>
              <a:rPr lang="en-US" sz="1200" b="1" dirty="0" smtClean="0"/>
              <a:t>What we need to do</a:t>
            </a:r>
            <a:r>
              <a:rPr lang="en-US" sz="1200" b="1" baseline="0" dirty="0" smtClean="0"/>
              <a:t> is to </a:t>
            </a:r>
            <a:r>
              <a:rPr lang="en-US" sz="1200" baseline="0" dirty="0" smtClean="0"/>
              <a:t>get organizations to use projects as a mechanism to drive sustainable development (and do so sustainably). In this picture (in red), it shows how most companies look at sustainability as external to how they approach goals and objectives.</a:t>
            </a:r>
          </a:p>
          <a:p>
            <a:pPr algn="l"/>
            <a:endParaRPr lang="en-US" sz="1200" baseline="0" dirty="0" smtClean="0"/>
          </a:p>
          <a:p>
            <a:pPr algn="l"/>
            <a:r>
              <a:rPr lang="en-US" sz="1200" baseline="0" dirty="0" smtClean="0"/>
              <a:t>Project objectives should be based on b</a:t>
            </a:r>
            <a:r>
              <a:rPr lang="en-US" dirty="0" smtClean="0"/>
              <a:t>usiness goals</a:t>
            </a:r>
            <a:r>
              <a:rPr lang="en-US" baseline="0" dirty="0" smtClean="0"/>
              <a:t> that are s</a:t>
            </a:r>
            <a:r>
              <a:rPr lang="en-US" dirty="0" smtClean="0"/>
              <a:t>et based on external</a:t>
            </a:r>
            <a:r>
              <a:rPr lang="en-US" baseline="0" dirty="0" smtClean="0"/>
              <a:t> </a:t>
            </a:r>
            <a:r>
              <a:rPr lang="en-US" dirty="0" smtClean="0"/>
              <a:t>societal or global need,</a:t>
            </a:r>
            <a:r>
              <a:rPr lang="en-US" baseline="0" dirty="0" smtClean="0"/>
              <a:t> b</a:t>
            </a:r>
            <a:r>
              <a:rPr lang="en-US" dirty="0" smtClean="0"/>
              <a:t>ased on science</a:t>
            </a:r>
            <a:r>
              <a:rPr lang="en-US" baseline="0" dirty="0" smtClean="0"/>
              <a:t> and external data, AND benchmarked against the needs of society and how the business can address them.</a:t>
            </a:r>
            <a:endParaRPr lang="en-US" dirty="0" smtClean="0"/>
          </a:p>
          <a:p>
            <a:pPr algn="l"/>
            <a:endParaRPr lang="en-US" sz="1200" dirty="0" smtClean="0"/>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38</a:t>
            </a:fld>
            <a:endParaRPr lang="en-US" dirty="0"/>
          </a:p>
        </p:txBody>
      </p:sp>
    </p:spTree>
    <p:extLst>
      <p:ext uri="{BB962C8B-B14F-4D97-AF65-F5344CB8AC3E}">
        <p14:creationId xmlns:p14="http://schemas.microsoft.com/office/powerpoint/2010/main" val="1596957929"/>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424</a:t>
            </a:fld>
            <a:endParaRPr lang="en-US" dirty="0"/>
          </a:p>
        </p:txBody>
      </p:sp>
    </p:spTree>
    <p:extLst>
      <p:ext uri="{BB962C8B-B14F-4D97-AF65-F5344CB8AC3E}">
        <p14:creationId xmlns:p14="http://schemas.microsoft.com/office/powerpoint/2010/main" val="186345082"/>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426</a:t>
            </a:fld>
            <a:endParaRPr lang="en-US" dirty="0"/>
          </a:p>
        </p:txBody>
      </p:sp>
    </p:spTree>
    <p:extLst>
      <p:ext uri="{BB962C8B-B14F-4D97-AF65-F5344CB8AC3E}">
        <p14:creationId xmlns:p14="http://schemas.microsoft.com/office/powerpoint/2010/main" val="868203255"/>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a:buNone/>
            </a:pPr>
            <a:r>
              <a:rPr lang="en-GB" sz="1200" dirty="0" smtClean="0"/>
              <a:t>The organisation structure is the organisational environment within which the project takes place</a:t>
            </a:r>
            <a:r>
              <a:rPr lang="en-GB" sz="1200" baseline="0" dirty="0" smtClean="0"/>
              <a:t> and </a:t>
            </a:r>
            <a:r>
              <a:rPr lang="en-GB" sz="1200" dirty="0" smtClean="0"/>
              <a:t>defines the reporting and decision making hierarchy of an organisation and how project management operates within it. </a:t>
            </a:r>
            <a:r>
              <a:rPr lang="en-GB" sz="1050" dirty="0" smtClean="0"/>
              <a:t>APM BoK, 5</a:t>
            </a:r>
            <a:r>
              <a:rPr lang="en-GB" sz="1050" baseline="30000" dirty="0" smtClean="0"/>
              <a:t>th</a:t>
            </a:r>
            <a:r>
              <a:rPr lang="en-GB" sz="1050" dirty="0" smtClean="0"/>
              <a:t> edition</a:t>
            </a:r>
          </a:p>
          <a:p>
            <a:pPr>
              <a:buNone/>
            </a:pPr>
            <a:endParaRPr lang="en-GB"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427</a:t>
            </a:fld>
            <a:endParaRPr lang="en-US" dirty="0"/>
          </a:p>
        </p:txBody>
      </p:sp>
    </p:spTree>
    <p:extLst>
      <p:ext uri="{BB962C8B-B14F-4D97-AF65-F5344CB8AC3E}">
        <p14:creationId xmlns:p14="http://schemas.microsoft.com/office/powerpoint/2010/main" val="545214819"/>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428</a:t>
            </a:fld>
            <a:endParaRPr lang="en-US" dirty="0"/>
          </a:p>
        </p:txBody>
      </p:sp>
    </p:spTree>
    <p:extLst>
      <p:ext uri="{BB962C8B-B14F-4D97-AF65-F5344CB8AC3E}">
        <p14:creationId xmlns:p14="http://schemas.microsoft.com/office/powerpoint/2010/main" val="1763937350"/>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430</a:t>
            </a:fld>
            <a:endParaRPr lang="en-US" dirty="0"/>
          </a:p>
        </p:txBody>
      </p:sp>
    </p:spTree>
    <p:extLst>
      <p:ext uri="{BB962C8B-B14F-4D97-AF65-F5344CB8AC3E}">
        <p14:creationId xmlns:p14="http://schemas.microsoft.com/office/powerpoint/2010/main" val="483294615"/>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31586" name="Rectangle 2"/>
          <p:cNvSpPr>
            <a:spLocks noGrp="1" noRot="1" noChangeAspect="1" noChangeArrowheads="1" noTextEdit="1"/>
          </p:cNvSpPr>
          <p:nvPr>
            <p:ph type="sldImg"/>
          </p:nvPr>
        </p:nvSpPr>
        <p:spPr>
          <a:xfrm>
            <a:off x="1216025" y="719138"/>
            <a:ext cx="4802188" cy="3602037"/>
          </a:xfrm>
          <a:ln/>
        </p:spPr>
      </p:sp>
      <p:sp>
        <p:nvSpPr>
          <p:cNvPr id="1731587" name="Rectangle 3"/>
          <p:cNvSpPr>
            <a:spLocks noGrp="1" noChangeArrowheads="1"/>
          </p:cNvSpPr>
          <p:nvPr>
            <p:ph type="body" idx="1"/>
          </p:nvPr>
        </p:nvSpPr>
        <p:spPr>
          <a:xfrm>
            <a:off x="974582" y="4563007"/>
            <a:ext cx="5366039" cy="4319322"/>
          </a:xfrm>
        </p:spPr>
        <p:txBody>
          <a:bodyPr/>
          <a:lstStyle/>
          <a:p>
            <a:r>
              <a:rPr lang="en-GB" dirty="0"/>
              <a:t>Between these extremes the relative level of influence changes from strong functional on the left to strong project on the right.  Traditionally, </a:t>
            </a:r>
            <a:r>
              <a:rPr lang="en-GB" dirty="0" smtClean="0"/>
              <a:t>organizations </a:t>
            </a:r>
            <a:r>
              <a:rPr lang="en-GB" dirty="0"/>
              <a:t>were either functional or project orientated.</a:t>
            </a:r>
            <a:endParaRPr lang="en-US" dirty="0"/>
          </a:p>
          <a:p>
            <a:endParaRPr lang="en-US" dirty="0"/>
          </a:p>
          <a:p>
            <a:r>
              <a:rPr lang="en-US" dirty="0"/>
              <a:t>Each of them have their own strengths and weaknesses.  Certain types of structure suit certain types of industry.  The Project Manager must gain a clear understanding of what environment they are in before any real control of the project can be attained.</a:t>
            </a:r>
            <a:endParaRPr lang="en-GB" dirty="0"/>
          </a:p>
        </p:txBody>
      </p:sp>
    </p:spTree>
    <p:extLst>
      <p:ext uri="{BB962C8B-B14F-4D97-AF65-F5344CB8AC3E}">
        <p14:creationId xmlns:p14="http://schemas.microsoft.com/office/powerpoint/2010/main" val="1573776441"/>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440</a:t>
            </a:fld>
            <a:endParaRPr lang="en-US" dirty="0"/>
          </a:p>
        </p:txBody>
      </p:sp>
    </p:spTree>
    <p:extLst>
      <p:ext uri="{BB962C8B-B14F-4D97-AF65-F5344CB8AC3E}">
        <p14:creationId xmlns:p14="http://schemas.microsoft.com/office/powerpoint/2010/main" val="1447929828"/>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442</a:t>
            </a:fld>
            <a:endParaRPr lang="en-US" dirty="0"/>
          </a:p>
        </p:txBody>
      </p:sp>
    </p:spTree>
    <p:extLst>
      <p:ext uri="{BB962C8B-B14F-4D97-AF65-F5344CB8AC3E}">
        <p14:creationId xmlns:p14="http://schemas.microsoft.com/office/powerpoint/2010/main" val="868203255"/>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C93E1410-554B-4178-964A-3FB54D03F731}" type="slidenum">
              <a:rPr lang="en-GB" smtClean="0"/>
              <a:pPr/>
              <a:t>443</a:t>
            </a:fld>
            <a:endParaRPr lang="en-GB" dirty="0"/>
          </a:p>
        </p:txBody>
      </p:sp>
    </p:spTree>
    <p:extLst>
      <p:ext uri="{BB962C8B-B14F-4D97-AF65-F5344CB8AC3E}">
        <p14:creationId xmlns:p14="http://schemas.microsoft.com/office/powerpoint/2010/main" val="1621695036"/>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004546" name="Rectangle 2"/>
          <p:cNvSpPr>
            <a:spLocks noGrp="1" noRot="1" noChangeAspect="1" noChangeArrowheads="1" noTextEdit="1"/>
          </p:cNvSpPr>
          <p:nvPr>
            <p:ph type="sldImg"/>
          </p:nvPr>
        </p:nvSpPr>
        <p:spPr>
          <a:xfrm>
            <a:off x="1257300" y="720725"/>
            <a:ext cx="4800600" cy="3600450"/>
          </a:xfrm>
          <a:ln/>
        </p:spPr>
      </p:sp>
      <p:sp>
        <p:nvSpPr>
          <p:cNvPr id="1004547" name="Rectangle 3"/>
          <p:cNvSpPr>
            <a:spLocks noGrp="1" noChangeArrowheads="1"/>
          </p:cNvSpPr>
          <p:nvPr>
            <p:ph type="body" idx="1"/>
          </p:nvPr>
        </p:nvSpPr>
        <p:spPr>
          <a:xfrm>
            <a:off x="842520" y="4559962"/>
            <a:ext cx="5685328" cy="3061297"/>
          </a:xfrm>
        </p:spPr>
        <p:txBody>
          <a:bodyPr/>
          <a:lstStyle/>
          <a:p>
            <a:r>
              <a:rPr lang="en-GB" b="1" dirty="0"/>
              <a:t>Sponsor </a:t>
            </a:r>
            <a:r>
              <a:rPr lang="en-GB" dirty="0"/>
              <a:t>– has overall responsibility for authorising changes internal changes and for co-ordinating external changes.  External changes may be raised by clients, or arise through a change in the </a:t>
            </a:r>
            <a:r>
              <a:rPr lang="en-GB" dirty="0" smtClean="0"/>
              <a:t>organizations </a:t>
            </a:r>
            <a:r>
              <a:rPr lang="en-GB" dirty="0"/>
              <a:t>overall business strategy through other external stakeholders such as regulators.</a:t>
            </a:r>
          </a:p>
          <a:p>
            <a:r>
              <a:rPr lang="en-GB" dirty="0"/>
              <a:t>The sponsor may delegate some authority to a Change Control Board or the project manager.</a:t>
            </a:r>
          </a:p>
          <a:p>
            <a:r>
              <a:rPr lang="en-GB" b="1" dirty="0"/>
              <a:t>Change Control Board</a:t>
            </a:r>
            <a:r>
              <a:rPr lang="en-GB" dirty="0"/>
              <a:t> – in complex projects involving many key stakeholders it may be appropriate to establish a team with responsibility for approving or evaluating changes and making recommendations for approval.</a:t>
            </a:r>
          </a:p>
          <a:p>
            <a:r>
              <a:rPr lang="en-GB" b="1" dirty="0"/>
              <a:t>Project Manager</a:t>
            </a:r>
            <a:r>
              <a:rPr lang="en-GB" dirty="0"/>
              <a:t> – is responsible for defining the change and configuration management process for the project and for agreeing </a:t>
            </a:r>
            <a:r>
              <a:rPr lang="en-GB" dirty="0" smtClean="0"/>
              <a:t>authorization </a:t>
            </a:r>
            <a:r>
              <a:rPr lang="en-GB" dirty="0"/>
              <a:t>limits, tolerances and priority categories with the sponsor.  The project manager will co-ordinate and control changes throughout the implementation phase. </a:t>
            </a:r>
          </a:p>
          <a:p>
            <a:r>
              <a:rPr lang="en-GB" b="1" dirty="0"/>
              <a:t>Project Team</a:t>
            </a:r>
            <a:r>
              <a:rPr lang="en-GB" dirty="0"/>
              <a:t> – may raise changes where appropriate to address problems, be involved in change management activities such as assessment and will implement the changes as approved.</a:t>
            </a:r>
          </a:p>
          <a:p>
            <a:r>
              <a:rPr lang="en-GB" b="1" dirty="0"/>
              <a:t>Project Support Office</a:t>
            </a:r>
            <a:r>
              <a:rPr lang="en-GB" dirty="0"/>
              <a:t> – are likely to carry out the day to day change management processes, provide support during impact assessment, planning and implementation.</a:t>
            </a:r>
          </a:p>
        </p:txBody>
      </p:sp>
    </p:spTree>
    <p:extLst>
      <p:ext uri="{BB962C8B-B14F-4D97-AF65-F5344CB8AC3E}">
        <p14:creationId xmlns:p14="http://schemas.microsoft.com/office/powerpoint/2010/main" val="1679167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As an outcome of goal setting, you will have identified specific KPIs and set goals for each of your company’s strategic priorities. Integrating sustainability into the core business and embedding targets\ across functions is fundamental towards addressing these goals.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Although dedicated sustainability teams and professionals can play an important role in achieving the company’s sustainability goals, the support and ownership of corporate functions such as R&amp;D, Project Management, Business Development, Supply Management, Operations and Human Resources are the key to embedding sustainability in business strategy, culture and operations, and products.</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40</a:t>
            </a:fld>
            <a:endParaRPr lang="en-US" dirty="0"/>
          </a:p>
        </p:txBody>
      </p:sp>
    </p:spTree>
    <p:extLst>
      <p:ext uri="{BB962C8B-B14F-4D97-AF65-F5344CB8AC3E}">
        <p14:creationId xmlns:p14="http://schemas.microsoft.com/office/powerpoint/2010/main" val="1499639260"/>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449</a:t>
            </a:fld>
            <a:endParaRPr lang="en-US" dirty="0"/>
          </a:p>
        </p:txBody>
      </p:sp>
    </p:spTree>
    <p:extLst>
      <p:ext uri="{BB962C8B-B14F-4D97-AF65-F5344CB8AC3E}">
        <p14:creationId xmlns:p14="http://schemas.microsoft.com/office/powerpoint/2010/main" val="989771581"/>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451</a:t>
            </a:fld>
            <a:endParaRPr lang="en-US" dirty="0"/>
          </a:p>
        </p:txBody>
      </p:sp>
    </p:spTree>
    <p:extLst>
      <p:ext uri="{BB962C8B-B14F-4D97-AF65-F5344CB8AC3E}">
        <p14:creationId xmlns:p14="http://schemas.microsoft.com/office/powerpoint/2010/main" val="868203255"/>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Stakeholder person, group or organization that has interests in, or can affect, be affected by, or perceive itself to be affected</a:t>
            </a:r>
          </a:p>
          <a:p>
            <a:r>
              <a:rPr lang="en-US" sz="1200" b="0" i="0" u="none" strike="noStrike" kern="1200" baseline="0" dirty="0" smtClean="0">
                <a:solidFill>
                  <a:schemeClr val="tx1"/>
                </a:solidFill>
                <a:latin typeface="+mn-lt"/>
                <a:ea typeface="+mn-ea"/>
                <a:cs typeface="+mn-cs"/>
              </a:rPr>
              <a:t>by, any aspect of the project</a:t>
            </a:r>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452</a:t>
            </a:fld>
            <a:endParaRPr lang="en-US"/>
          </a:p>
        </p:txBody>
      </p:sp>
    </p:spTree>
    <p:extLst>
      <p:ext uri="{BB962C8B-B14F-4D97-AF65-F5344CB8AC3E}">
        <p14:creationId xmlns:p14="http://schemas.microsoft.com/office/powerpoint/2010/main" val="1071607103"/>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456</a:t>
            </a:fld>
            <a:endParaRPr lang="en-US" dirty="0"/>
          </a:p>
        </p:txBody>
      </p:sp>
    </p:spTree>
    <p:extLst>
      <p:ext uri="{BB962C8B-B14F-4D97-AF65-F5344CB8AC3E}">
        <p14:creationId xmlns:p14="http://schemas.microsoft.com/office/powerpoint/2010/main" val="1839465505"/>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normAutofit/>
          </a:bodyPr>
          <a:lstStyle/>
          <a:p>
            <a:r>
              <a:rPr lang="en-GB" dirty="0" smtClean="0"/>
              <a:t>Start the process with </a:t>
            </a:r>
            <a:r>
              <a:rPr lang="en-GB" b="1" dirty="0" smtClean="0"/>
              <a:t>Identify stakeholders</a:t>
            </a:r>
            <a:r>
              <a:rPr lang="en-GB" dirty="0" smtClean="0"/>
              <a:t>. Mention brainstorming. Mention asking the initial set of stakeholders</a:t>
            </a:r>
            <a:r>
              <a:rPr lang="en-GB" baseline="0" dirty="0" smtClean="0"/>
              <a:t> who else they think should be involved.</a:t>
            </a:r>
          </a:p>
          <a:p>
            <a:pPr marL="0" marR="0" indent="0" algn="l" defTabSz="914400" rtl="0" eaLnBrk="0" fontAlgn="base" latinLnBrk="0" hangingPunct="0">
              <a:lnSpc>
                <a:spcPct val="100000"/>
              </a:lnSpc>
              <a:spcBef>
                <a:spcPct val="30000"/>
              </a:spcBef>
              <a:spcAft>
                <a:spcPct val="0"/>
              </a:spcAft>
              <a:buClrTx/>
              <a:buSzTx/>
              <a:buFontTx/>
              <a:buNone/>
              <a:tabLst/>
              <a:defRPr/>
            </a:pPr>
            <a:r>
              <a:rPr lang="en-GB" b="1" baseline="0" dirty="0" smtClean="0"/>
              <a:t>Gather information </a:t>
            </a:r>
            <a:r>
              <a:rPr lang="en-GB" baseline="0" dirty="0" smtClean="0"/>
              <a:t>is about finding out how interested they are in the project as it is currently defined. What financial or political interest do they have in the outcome of your work? Is it positive or negative? It is worth also finding out what motivates each stakeholder, so you know what to include to bring them on board. What is their current opinion of your work? Is it based on good information? </a:t>
            </a:r>
          </a:p>
          <a:p>
            <a:r>
              <a:rPr lang="en-GB" b="1" baseline="0" dirty="0" smtClean="0"/>
              <a:t>Review influence </a:t>
            </a:r>
            <a:r>
              <a:rPr lang="en-GB" baseline="0" dirty="0" smtClean="0"/>
              <a:t>is primarily about how much power and influence each stakeholder wields. However, it is also worth considering who influences their opinions generally, and who influences their opinion of you? Should some of these influencers therefore become important stakeholders in their own right? Who else might be influenced by their opinions? Should these people become stakeholders in their own right? </a:t>
            </a:r>
          </a:p>
          <a:p>
            <a:r>
              <a:rPr lang="en-GB" b="1" baseline="0" dirty="0" err="1" smtClean="0"/>
              <a:t>Analyze</a:t>
            </a:r>
            <a:r>
              <a:rPr lang="en-GB" baseline="0" dirty="0" smtClean="0"/>
              <a:t> is covered on subsequent slides.</a:t>
            </a:r>
          </a:p>
          <a:p>
            <a:r>
              <a:rPr lang="en-GB" b="1" baseline="0" dirty="0" smtClean="0"/>
              <a:t>Stakeholder mapping </a:t>
            </a:r>
            <a:r>
              <a:rPr lang="en-GB" baseline="0" dirty="0" smtClean="0"/>
              <a:t>allows stakeholders to be grouped together so they can be managed as just a few groups rather than having to manage each individually.</a:t>
            </a:r>
          </a:p>
          <a:p>
            <a:r>
              <a:rPr lang="en-GB" b="1" baseline="0" dirty="0" smtClean="0"/>
              <a:t>Develop strategy </a:t>
            </a:r>
            <a:r>
              <a:rPr lang="en-GB" baseline="0" dirty="0" smtClean="0"/>
              <a:t>has to answer questions such as: If they are not likely to be positive, what will win them around to support your project? If you don't think you will be able to win them around, how will you manage their opposition? </a:t>
            </a:r>
          </a:p>
          <a:p>
            <a:r>
              <a:rPr lang="en-GB" b="1" baseline="0" dirty="0" smtClean="0"/>
              <a:t>Communication plan </a:t>
            </a:r>
            <a:r>
              <a:rPr lang="en-GB" baseline="0" dirty="0" smtClean="0"/>
              <a:t>is about developing a communication plan to help you manage the stakeholders. What information do they want from you? How do they want to receive information from you? What is the best way of communicating your message to them? </a:t>
            </a:r>
            <a:r>
              <a:rPr lang="en-GB" dirty="0" smtClean="0"/>
              <a:t>The plan then needs to be continuously monitored and reviewed in light of changing situations.</a:t>
            </a:r>
            <a:endParaRPr lang="en-GB" dirty="0"/>
          </a:p>
        </p:txBody>
      </p:sp>
      <p:sp>
        <p:nvSpPr>
          <p:cNvPr id="4" name="Slide Number Placeholder 3"/>
          <p:cNvSpPr>
            <a:spLocks noGrp="1"/>
          </p:cNvSpPr>
          <p:nvPr>
            <p:ph type="sldNum" sz="quarter" idx="10"/>
          </p:nvPr>
        </p:nvSpPr>
        <p:spPr/>
        <p:txBody>
          <a:bodyPr/>
          <a:lstStyle/>
          <a:p>
            <a:fld id="{C93E1410-554B-4178-964A-3FB54D03F731}" type="slidenum">
              <a:rPr lang="en-GB" smtClean="0"/>
              <a:pPr/>
              <a:t>457</a:t>
            </a:fld>
            <a:endParaRPr lang="en-GB" dirty="0"/>
          </a:p>
        </p:txBody>
      </p:sp>
    </p:spTree>
    <p:extLst>
      <p:ext uri="{BB962C8B-B14F-4D97-AF65-F5344CB8AC3E}">
        <p14:creationId xmlns:p14="http://schemas.microsoft.com/office/powerpoint/2010/main" val="1918459464"/>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normAutofit/>
          </a:bodyPr>
          <a:lstStyle/>
          <a:p>
            <a:r>
              <a:rPr lang="en-GB" dirty="0" smtClean="0"/>
              <a:t>Champions (high power, highly interested people): these are the people you must fully engage and make the greatest efforts to satisfy. </a:t>
            </a:r>
          </a:p>
          <a:p>
            <a:r>
              <a:rPr lang="en-GB" dirty="0" smtClean="0"/>
              <a:t>Blockers</a:t>
            </a:r>
            <a:r>
              <a:rPr lang="en-GB" baseline="0" dirty="0" smtClean="0"/>
              <a:t> (h</a:t>
            </a:r>
            <a:r>
              <a:rPr lang="en-GB" dirty="0" smtClean="0"/>
              <a:t>igh power, less interested or negative people): put enough work in with these people to keep them satisfied, but not so much that they become bored with your message. </a:t>
            </a:r>
          </a:p>
          <a:p>
            <a:r>
              <a:rPr lang="en-GB" dirty="0" smtClean="0"/>
              <a:t>Supporters (low power, highly interested people): keep these people adequately informed, and talk to them to ensure that no major issues are arising. These people can often be very helpful with the detail of your project. </a:t>
            </a:r>
          </a:p>
          <a:p>
            <a:r>
              <a:rPr lang="en-GB" dirty="0" smtClean="0"/>
              <a:t>Detractors (low power, less interested or negative</a:t>
            </a:r>
            <a:r>
              <a:rPr lang="en-GB" baseline="0" dirty="0" smtClean="0"/>
              <a:t> </a:t>
            </a:r>
            <a:r>
              <a:rPr lang="en-GB" dirty="0" smtClean="0"/>
              <a:t>people): again, monitor these people, but do not bore them with excessive communication. </a:t>
            </a:r>
          </a:p>
          <a:p>
            <a:r>
              <a:rPr lang="en-GB" dirty="0" smtClean="0"/>
              <a:t>. </a:t>
            </a:r>
          </a:p>
          <a:p>
            <a:endParaRPr lang="en-GB" dirty="0"/>
          </a:p>
        </p:txBody>
      </p:sp>
      <p:sp>
        <p:nvSpPr>
          <p:cNvPr id="4" name="Slide Number Placeholder 3"/>
          <p:cNvSpPr>
            <a:spLocks noGrp="1"/>
          </p:cNvSpPr>
          <p:nvPr>
            <p:ph type="sldNum" sz="quarter" idx="10"/>
          </p:nvPr>
        </p:nvSpPr>
        <p:spPr/>
        <p:txBody>
          <a:bodyPr/>
          <a:lstStyle/>
          <a:p>
            <a:fld id="{C93E1410-554B-4178-964A-3FB54D03F731}" type="slidenum">
              <a:rPr lang="en-GB" smtClean="0"/>
              <a:pPr/>
              <a:t>460</a:t>
            </a:fld>
            <a:endParaRPr lang="en-GB" dirty="0"/>
          </a:p>
        </p:txBody>
      </p:sp>
    </p:spTree>
    <p:extLst>
      <p:ext uri="{BB962C8B-B14F-4D97-AF65-F5344CB8AC3E}">
        <p14:creationId xmlns:p14="http://schemas.microsoft.com/office/powerpoint/2010/main" val="544150470"/>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aim of this document is to list the stakeholders, identify what role they play in the organization and assess how they are involved in the project.  This document may need to be revised as new stakeholders may be identified or existing stakeholders may change in terms of their involvement, influence, etc. </a:t>
            </a:r>
          </a:p>
          <a:p>
            <a:endParaRPr lang="en-US" smtClean="0"/>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462</a:t>
            </a:fld>
            <a:endParaRPr lang="en-US" dirty="0"/>
          </a:p>
        </p:txBody>
      </p:sp>
    </p:spTree>
    <p:extLst>
      <p:ext uri="{BB962C8B-B14F-4D97-AF65-F5344CB8AC3E}">
        <p14:creationId xmlns:p14="http://schemas.microsoft.com/office/powerpoint/2010/main" val="517252227"/>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464</a:t>
            </a:fld>
            <a:endParaRPr lang="en-US" dirty="0"/>
          </a:p>
        </p:txBody>
      </p:sp>
    </p:spTree>
    <p:extLst>
      <p:ext uri="{BB962C8B-B14F-4D97-AF65-F5344CB8AC3E}">
        <p14:creationId xmlns:p14="http://schemas.microsoft.com/office/powerpoint/2010/main" val="1371025426"/>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466</a:t>
            </a:fld>
            <a:endParaRPr lang="en-US" dirty="0"/>
          </a:p>
        </p:txBody>
      </p:sp>
    </p:spTree>
    <p:extLst>
      <p:ext uri="{BB962C8B-B14F-4D97-AF65-F5344CB8AC3E}">
        <p14:creationId xmlns:p14="http://schemas.microsoft.com/office/powerpoint/2010/main" val="868203255"/>
      </p:ext>
    </p:extLst>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8213" y="698500"/>
            <a:ext cx="5711825" cy="4283075"/>
          </a:xfrm>
        </p:spPr>
      </p:sp>
      <p:sp>
        <p:nvSpPr>
          <p:cNvPr id="3" name="Notes Placeholder 2"/>
          <p:cNvSpPr>
            <a:spLocks noGrp="1"/>
          </p:cNvSpPr>
          <p:nvPr>
            <p:ph type="body" idx="1"/>
          </p:nvPr>
        </p:nvSpPr>
        <p:spPr/>
        <p:txBody>
          <a:bodyPr/>
          <a:lstStyle/>
          <a:p>
            <a:r>
              <a:rPr lang="en-US" sz="1000" b="1" dirty="0"/>
              <a:t>Quality Management</a:t>
            </a:r>
          </a:p>
          <a:p>
            <a:r>
              <a:rPr lang="en-US" sz="1000" dirty="0"/>
              <a:t>In Quality Management, Project Managers utilize constraints that will deliver the intended result. Quality Management “involves determining quality policies, objectives, and responsibilities so that the project will satisfy the need for which it was undertaken”.  In a simpler description, Quality Management is accountable for making sure that any work performed is done so correctly to first time to avoid rework and wasted energy or resource. </a:t>
            </a:r>
            <a:endParaRPr lang="en-US" sz="1000" dirty="0" smtClean="0"/>
          </a:p>
          <a:p>
            <a:endParaRPr lang="en-US" sz="1000" dirty="0"/>
          </a:p>
          <a:p>
            <a:r>
              <a:rPr lang="en-US" sz="1000" dirty="0"/>
              <a:t>Quality Management has a direct relationship with </a:t>
            </a:r>
            <a:r>
              <a:rPr lang="en-US" sz="1000" dirty="0" smtClean="0"/>
              <a:t>sustainable project</a:t>
            </a:r>
            <a:r>
              <a:rPr lang="en-US" sz="1000" baseline="0" dirty="0" smtClean="0"/>
              <a:t> practices</a:t>
            </a:r>
            <a:r>
              <a:rPr lang="en-US" sz="1000" dirty="0" smtClean="0"/>
              <a:t>.  </a:t>
            </a:r>
            <a:r>
              <a:rPr lang="en-US" sz="1000" dirty="0"/>
              <a:t>Ensuring that the right standard or specification to a product or a piece of work is carried, first time all of the time, means that your </a:t>
            </a:r>
            <a:r>
              <a:rPr lang="en-US" sz="1000" dirty="0" smtClean="0"/>
              <a:t>waste </a:t>
            </a:r>
            <a:r>
              <a:rPr lang="en-US" sz="1000" dirty="0"/>
              <a:t>costs are minimized.  Quality typical falls into three costs brackets; the first of these is the cost of prevention.  Preventing failure or reducing the number of quality review failures means that by prior planning and a strong control regime, all project work is given greater confidence in its ability to be delivered to the needs of the client in the most cost efficient manner.  The second of the cost elements is that of quality appraisal, or the checking of the products or procedures as the project progresses through its full lifecycle.  By ensuring the right checks are done by the right people when it is most beneficial to carry out the checks, means that the organization will keep strong supervision and accountancy for the delivery without having excess resource wasted.  The third and final cost for quality is that of the cost of failure, both internally and externally.  What is the cost to a company if it has products being returned or being subjected to enquiries?  Cost of failure goes beyond the wasted material and the time needed for re-work, all the way to the cost of reputation and therefore future contracts and repeat work.</a:t>
            </a:r>
          </a:p>
        </p:txBody>
      </p:sp>
    </p:spTree>
    <p:extLst>
      <p:ext uri="{BB962C8B-B14F-4D97-AF65-F5344CB8AC3E}">
        <p14:creationId xmlns:p14="http://schemas.microsoft.com/office/powerpoint/2010/main" val="14154439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defTabSz="1021706">
              <a:defRPr/>
            </a:pPr>
            <a:r>
              <a:rPr lang="en-US" sz="1000" dirty="0"/>
              <a:t>Global Reporting Initiative (GRI) is an organization whose purpose is to promote the development of sustainability reporting in all types of organizations. GRI produces a comprehensive framework for the preparation of Sustainability Reports, which are widely used worldwide. The Framework, including the Guide for the preparation of reports, sets out the principles and indicators that organizations can use to measure and disclose their economic, environmental and social. GRI is committed to continuously improving and increasing the use of these Guidelines, which are available to the public for free. ? GRI is a nonprofit organization with multiple stakeholders. It was founded by CERES and the United Nations Program for Environment (UNEP) in 1997 in the United States. In 2002, GRI moved its offices to Amsterdam, where he is currently its Secretariat. GRI has regional offices ("Focal Points") in Australia, Brazil, China, India and the United States, and also has a network of more than 30,000 people worldwide</a:t>
            </a:r>
          </a:p>
        </p:txBody>
      </p:sp>
      <p:sp>
        <p:nvSpPr>
          <p:cNvPr id="4" name="3 Marcador de número de diapositiva"/>
          <p:cNvSpPr>
            <a:spLocks noGrp="1"/>
          </p:cNvSpPr>
          <p:nvPr>
            <p:ph type="sldNum" sz="quarter" idx="10"/>
          </p:nvPr>
        </p:nvSpPr>
        <p:spPr/>
        <p:txBody>
          <a:bodyPr/>
          <a:lstStyle/>
          <a:p>
            <a:fld id="{04DFE898-6780-4BEA-8905-1BA60E848D0E}" type="slidenum">
              <a:rPr lang="en-US" smtClean="0"/>
              <a:pPr/>
              <a:t>41</a:t>
            </a:fld>
            <a:endParaRPr lang="en-US" dirty="0"/>
          </a:p>
        </p:txBody>
      </p:sp>
    </p:spTree>
    <p:extLst>
      <p:ext uri="{BB962C8B-B14F-4D97-AF65-F5344CB8AC3E}">
        <p14:creationId xmlns:p14="http://schemas.microsoft.com/office/powerpoint/2010/main" val="1760077199"/>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506306" name="Rectangle 2"/>
          <p:cNvSpPr>
            <a:spLocks noGrp="1" noRot="1" noChangeAspect="1" noChangeArrowheads="1" noTextEdit="1"/>
          </p:cNvSpPr>
          <p:nvPr>
            <p:ph type="sldImg"/>
          </p:nvPr>
        </p:nvSpPr>
        <p:spPr>
          <a:xfrm>
            <a:off x="1260475" y="722313"/>
            <a:ext cx="4795838" cy="3597275"/>
          </a:xfrm>
          <a:ln/>
        </p:spPr>
      </p:sp>
      <p:sp>
        <p:nvSpPr>
          <p:cNvPr id="1506307" name="Rectangle 3"/>
          <p:cNvSpPr>
            <a:spLocks noGrp="1" noChangeArrowheads="1"/>
          </p:cNvSpPr>
          <p:nvPr>
            <p:ph type="body" idx="1"/>
          </p:nvPr>
        </p:nvSpPr>
        <p:spPr>
          <a:xfrm>
            <a:off x="976252" y="4559961"/>
            <a:ext cx="5362697" cy="4319322"/>
          </a:xfrm>
          <a:noFill/>
          <a:ln/>
        </p:spPr>
        <p:txBody>
          <a:bodyPr lIns="96655" tIns="48327" rIns="96655" bIns="48327"/>
          <a:lstStyle/>
          <a:p>
            <a:r>
              <a:rPr lang="en-GB" b="1" dirty="0"/>
              <a:t>Key points:</a:t>
            </a:r>
          </a:p>
          <a:p>
            <a:pPr lvl="1" algn="just"/>
            <a:r>
              <a:rPr lang="en-GB" dirty="0">
                <a:latin typeface="ZapfCalligr BT" pitchFamily="18" charset="0"/>
              </a:rPr>
              <a:t>the requirements for quality are defined in measureable terms as acceptance criteria.  </a:t>
            </a:r>
          </a:p>
          <a:p>
            <a:pPr lvl="1" algn="just"/>
            <a:r>
              <a:rPr lang="en-GB" dirty="0">
                <a:latin typeface="ZapfCalligr BT" pitchFamily="18" charset="0"/>
              </a:rPr>
              <a:t>outputs and processes can only be fit for purpose if the purpose is understood.</a:t>
            </a:r>
          </a:p>
          <a:p>
            <a:pPr lvl="1" algn="just"/>
            <a:r>
              <a:rPr lang="en-GB" dirty="0">
                <a:latin typeface="ZapfCalligr BT" pitchFamily="18" charset="0"/>
              </a:rPr>
              <a:t>definition of requirements enables the project manager to trade off between scope, time, cost and quality.</a:t>
            </a:r>
          </a:p>
          <a:p>
            <a:r>
              <a:rPr lang="en-US" sz="1300" dirty="0"/>
              <a:t/>
            </a:r>
            <a:br>
              <a:rPr lang="en-US" sz="1300" dirty="0"/>
            </a:br>
            <a:r>
              <a:rPr lang="en-US" sz="1300" b="1" dirty="0"/>
              <a:t>Also from ISO 5001 on Quality Management (page 37)</a:t>
            </a:r>
          </a:p>
          <a:p>
            <a:pPr marL="181240" indent="-181240">
              <a:buFont typeface="Arial" pitchFamily="34" charset="0"/>
              <a:buChar char="•"/>
            </a:pPr>
            <a:r>
              <a:rPr lang="en-US" sz="1300" dirty="0"/>
              <a:t>Customer Focus</a:t>
            </a:r>
          </a:p>
          <a:p>
            <a:pPr marL="181240" indent="-181240">
              <a:buFont typeface="Arial" pitchFamily="34" charset="0"/>
              <a:buChar char="•"/>
            </a:pPr>
            <a:r>
              <a:rPr lang="en-US" sz="1300" dirty="0"/>
              <a:t>Leadership</a:t>
            </a:r>
          </a:p>
          <a:p>
            <a:pPr marL="181240" indent="-181240">
              <a:buFont typeface="Arial" pitchFamily="34" charset="0"/>
              <a:buChar char="•"/>
            </a:pPr>
            <a:r>
              <a:rPr lang="en-US" sz="1300" dirty="0"/>
              <a:t>Involvement of people</a:t>
            </a:r>
          </a:p>
          <a:p>
            <a:pPr marL="181240" indent="-181240">
              <a:buFont typeface="Arial" pitchFamily="34" charset="0"/>
              <a:buChar char="•"/>
            </a:pPr>
            <a:r>
              <a:rPr lang="en-US" sz="1300" dirty="0"/>
              <a:t>Process Approach</a:t>
            </a:r>
          </a:p>
          <a:p>
            <a:pPr marL="181240" indent="-181240">
              <a:buFont typeface="Arial" pitchFamily="34" charset="0"/>
              <a:buChar char="•"/>
            </a:pPr>
            <a:r>
              <a:rPr lang="en-US" sz="1300" dirty="0"/>
              <a:t>System approach to management</a:t>
            </a:r>
          </a:p>
          <a:p>
            <a:pPr marL="181240" indent="-181240">
              <a:buFont typeface="Arial" pitchFamily="34" charset="0"/>
              <a:buChar char="•"/>
            </a:pPr>
            <a:r>
              <a:rPr lang="en-US" sz="1300" dirty="0"/>
              <a:t>Continuous Improvement</a:t>
            </a:r>
          </a:p>
          <a:p>
            <a:pPr marL="181240" indent="-181240">
              <a:buFont typeface="Arial" pitchFamily="34" charset="0"/>
              <a:buChar char="•"/>
            </a:pPr>
            <a:r>
              <a:rPr lang="en-US" sz="1300" dirty="0"/>
              <a:t>Factual approach to decision making</a:t>
            </a:r>
          </a:p>
          <a:p>
            <a:pPr marL="181240" indent="-181240">
              <a:buFont typeface="Arial" pitchFamily="34" charset="0"/>
              <a:buChar char="•"/>
            </a:pPr>
            <a:r>
              <a:rPr lang="en-US" sz="1300" dirty="0"/>
              <a:t>Mutually beneficial supplier</a:t>
            </a:r>
          </a:p>
          <a:p>
            <a:endParaRPr lang="en-GB" dirty="0"/>
          </a:p>
        </p:txBody>
      </p:sp>
    </p:spTree>
    <p:extLst>
      <p:ext uri="{BB962C8B-B14F-4D97-AF65-F5344CB8AC3E}">
        <p14:creationId xmlns:p14="http://schemas.microsoft.com/office/powerpoint/2010/main" val="205388394"/>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508354" name="Rectangle 2"/>
          <p:cNvSpPr>
            <a:spLocks noGrp="1" noRot="1" noChangeAspect="1" noChangeArrowheads="1" noTextEdit="1"/>
          </p:cNvSpPr>
          <p:nvPr>
            <p:ph type="sldImg"/>
          </p:nvPr>
        </p:nvSpPr>
        <p:spPr>
          <a:xfrm>
            <a:off x="1262063" y="722313"/>
            <a:ext cx="4795837" cy="3597275"/>
          </a:xfrm>
          <a:ln/>
        </p:spPr>
      </p:sp>
      <p:sp>
        <p:nvSpPr>
          <p:cNvPr id="1508355" name="Rectangle 3"/>
          <p:cNvSpPr>
            <a:spLocks noGrp="1" noChangeArrowheads="1"/>
          </p:cNvSpPr>
          <p:nvPr>
            <p:ph type="body" idx="1"/>
          </p:nvPr>
        </p:nvSpPr>
        <p:spPr>
          <a:xfrm>
            <a:off x="976252" y="4559961"/>
            <a:ext cx="5362697" cy="4319322"/>
          </a:xfrm>
        </p:spPr>
        <p:txBody>
          <a:bodyPr/>
          <a:lstStyle/>
          <a:p>
            <a:r>
              <a:rPr lang="en-GB" dirty="0"/>
              <a:t>Management is responsible for creating an environment for quality for the project.  This is shared by the </a:t>
            </a:r>
            <a:r>
              <a:rPr lang="en-GB" dirty="0" smtClean="0"/>
              <a:t>organization </a:t>
            </a:r>
            <a:r>
              <a:rPr lang="en-GB" dirty="0"/>
              <a:t>and project (ISO 10006, Section 5, Quality in project management processes).</a:t>
            </a:r>
          </a:p>
          <a:p>
            <a:r>
              <a:rPr lang="en-GB" dirty="0"/>
              <a:t>The objectives, responsibilities, processes and methods for achieving quality at an </a:t>
            </a:r>
            <a:r>
              <a:rPr lang="en-GB" dirty="0" smtClean="0"/>
              <a:t>organizational </a:t>
            </a:r>
            <a:r>
              <a:rPr lang="en-GB" dirty="0"/>
              <a:t>level are typically defined in the </a:t>
            </a:r>
            <a:r>
              <a:rPr lang="en-GB" dirty="0" smtClean="0"/>
              <a:t>organization’s </a:t>
            </a:r>
            <a:r>
              <a:rPr lang="en-GB" dirty="0"/>
              <a:t>Quality Management System.  The Project Manager is responsible for creating and implementing a quality management system for the project.  This is defined in a Project Quality Management Plan.</a:t>
            </a:r>
          </a:p>
          <a:p>
            <a:r>
              <a:rPr lang="en-GB" dirty="0"/>
              <a:t>The Plan sets out specific quality practices, resources and the sequence of quality management activities required to achieve the project objectives.  It will also refer to processes and requirements defined in the </a:t>
            </a:r>
            <a:r>
              <a:rPr lang="en-GB" dirty="0" smtClean="0"/>
              <a:t>organization’s </a:t>
            </a:r>
            <a:r>
              <a:rPr lang="en-GB" dirty="0"/>
              <a:t>quality management system. </a:t>
            </a:r>
          </a:p>
          <a:p>
            <a:endParaRPr lang="en-GB" dirty="0"/>
          </a:p>
        </p:txBody>
      </p:sp>
    </p:spTree>
    <p:extLst>
      <p:ext uri="{BB962C8B-B14F-4D97-AF65-F5344CB8AC3E}">
        <p14:creationId xmlns:p14="http://schemas.microsoft.com/office/powerpoint/2010/main" val="122486361"/>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510402" name="Rectangle 2"/>
          <p:cNvSpPr>
            <a:spLocks noGrp="1" noRot="1" noChangeAspect="1" noChangeArrowheads="1" noTextEdit="1"/>
          </p:cNvSpPr>
          <p:nvPr>
            <p:ph type="sldImg"/>
          </p:nvPr>
        </p:nvSpPr>
        <p:spPr>
          <a:xfrm>
            <a:off x="1262063" y="722313"/>
            <a:ext cx="4795837" cy="3597275"/>
          </a:xfrm>
          <a:ln/>
        </p:spPr>
      </p:sp>
      <p:sp>
        <p:nvSpPr>
          <p:cNvPr id="1510403" name="Rectangle 3"/>
          <p:cNvSpPr>
            <a:spLocks noGrp="1" noChangeArrowheads="1"/>
          </p:cNvSpPr>
          <p:nvPr>
            <p:ph type="body" idx="1"/>
          </p:nvPr>
        </p:nvSpPr>
        <p:spPr>
          <a:xfrm>
            <a:off x="976252" y="4559961"/>
            <a:ext cx="5362697" cy="4319322"/>
          </a:xfrm>
        </p:spPr>
        <p:txBody>
          <a:bodyPr/>
          <a:lstStyle/>
          <a:p>
            <a:pPr>
              <a:spcAft>
                <a:spcPct val="30000"/>
              </a:spcAft>
            </a:pPr>
            <a:r>
              <a:rPr lang="en-GB" dirty="0"/>
              <a:t>The Quality Environment essentially covers four processes:</a:t>
            </a:r>
          </a:p>
          <a:p>
            <a:pPr>
              <a:spcAft>
                <a:spcPct val="30000"/>
              </a:spcAft>
            </a:pPr>
            <a:r>
              <a:rPr lang="en-US" b="1" dirty="0"/>
              <a:t>Quality Planning</a:t>
            </a:r>
            <a:r>
              <a:rPr lang="en-US" dirty="0"/>
              <a:t> – </a:t>
            </a:r>
            <a:r>
              <a:rPr lang="en-GB" dirty="0"/>
              <a:t>defining standards, criteria to be achieved, appropriate actions to ensure the required quality is achieved.   The Quality </a:t>
            </a:r>
            <a:r>
              <a:rPr lang="en-US" dirty="0"/>
              <a:t>Plan provides guidance to project stakeholders on how quality management will be performed on the project.  It includes a statement on stakeholder expectations, success criteria, standards applicable, how they will be applied and how quality will be assured through specific actions, e.g. auditing.</a:t>
            </a:r>
          </a:p>
          <a:p>
            <a:pPr>
              <a:spcAft>
                <a:spcPct val="30000"/>
              </a:spcAft>
            </a:pPr>
            <a:r>
              <a:rPr lang="en-US" b="1" dirty="0"/>
              <a:t>Quality Assurance</a:t>
            </a:r>
            <a:r>
              <a:rPr lang="en-US" dirty="0"/>
              <a:t> – this </a:t>
            </a:r>
            <a:r>
              <a:rPr lang="en-GB" dirty="0"/>
              <a:t>involves pre-planned, regular reviews &amp; independent audits to verify that work is being carried out consistently in accordance with defined procedures, and to provide confidence to stakeholders that the project will satisfy relevant quality requirements and standards.  </a:t>
            </a:r>
          </a:p>
          <a:p>
            <a:pPr>
              <a:spcAft>
                <a:spcPct val="30000"/>
              </a:spcAft>
            </a:pPr>
            <a:r>
              <a:rPr lang="en-US" b="1" dirty="0"/>
              <a:t>Quality Control</a:t>
            </a:r>
            <a:r>
              <a:rPr lang="en-US" dirty="0"/>
              <a:t> – the process of monitoring project results, evaluation to verify results are compliant with relevant standards and taking corrective action to eliminate causes or address unsatisfactory performance.  Typically includes visual inspection, testing or trials to verify that the project deliverables conform to specification, that they are fit for purpose and meet stakeholder’s expectations.</a:t>
            </a:r>
          </a:p>
          <a:p>
            <a:pPr>
              <a:spcAft>
                <a:spcPct val="30000"/>
              </a:spcAft>
            </a:pPr>
            <a:r>
              <a:rPr lang="en-US" b="1" dirty="0">
                <a:cs typeface="Times New Roman" pitchFamily="18" charset="0"/>
              </a:rPr>
              <a:t>Continuous improvement</a:t>
            </a:r>
            <a:r>
              <a:rPr lang="en-US" dirty="0">
                <a:cs typeface="Times New Roman" pitchFamily="18" charset="0"/>
              </a:rPr>
              <a:t> – continual systematic approaches to quality improvement such as TQM, ‘six sigma’, Kaizen.  The focus is on specifying requirements tightly and meeting them as effectively and efficiently as possible.  In order to measure success </a:t>
            </a:r>
            <a:r>
              <a:rPr lang="en-US" dirty="0" smtClean="0">
                <a:cs typeface="Times New Roman" pitchFamily="18" charset="0"/>
              </a:rPr>
              <a:t>organizations </a:t>
            </a:r>
            <a:r>
              <a:rPr lang="en-US" dirty="0">
                <a:cs typeface="Times New Roman" pitchFamily="18" charset="0"/>
              </a:rPr>
              <a:t>use maturity models (e.g. the EFQM excellence model) which provide focus, motivation and mechanisms for objectively improving performance in every aspect of the business.      </a:t>
            </a:r>
          </a:p>
        </p:txBody>
      </p:sp>
    </p:spTree>
    <p:extLst>
      <p:ext uri="{BB962C8B-B14F-4D97-AF65-F5344CB8AC3E}">
        <p14:creationId xmlns:p14="http://schemas.microsoft.com/office/powerpoint/2010/main" val="7828394"/>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516546" name="Rectangle 2"/>
          <p:cNvSpPr>
            <a:spLocks noGrp="1" noRot="1" noChangeAspect="1" noChangeArrowheads="1" noTextEdit="1"/>
          </p:cNvSpPr>
          <p:nvPr>
            <p:ph type="sldImg"/>
          </p:nvPr>
        </p:nvSpPr>
        <p:spPr>
          <a:xfrm>
            <a:off x="1262063" y="722313"/>
            <a:ext cx="4795837" cy="3597275"/>
          </a:xfrm>
          <a:ln/>
        </p:spPr>
      </p:sp>
      <p:sp>
        <p:nvSpPr>
          <p:cNvPr id="1516547" name="Rectangle 3"/>
          <p:cNvSpPr>
            <a:spLocks noGrp="1" noChangeArrowheads="1"/>
          </p:cNvSpPr>
          <p:nvPr>
            <p:ph type="body" idx="1"/>
          </p:nvPr>
        </p:nvSpPr>
        <p:spPr>
          <a:xfrm>
            <a:off x="976252" y="4559961"/>
            <a:ext cx="5362697" cy="4319322"/>
          </a:xfrm>
        </p:spPr>
        <p:txBody>
          <a:bodyPr/>
          <a:lstStyle/>
          <a:p>
            <a:pPr>
              <a:lnSpc>
                <a:spcPct val="90000"/>
              </a:lnSpc>
              <a:spcAft>
                <a:spcPct val="40000"/>
              </a:spcAft>
            </a:pPr>
            <a:r>
              <a:rPr lang="en-GB" b="1" dirty="0"/>
              <a:t>Cause &amp; Effect</a:t>
            </a:r>
            <a:r>
              <a:rPr lang="en-GB" dirty="0"/>
              <a:t> (Ishikawa) – is simply a graphical technique to help develop an understanding of how certain causes may lead to a particular effect. </a:t>
            </a:r>
          </a:p>
          <a:p>
            <a:pPr>
              <a:lnSpc>
                <a:spcPct val="90000"/>
              </a:lnSpc>
              <a:spcAft>
                <a:spcPct val="40000"/>
              </a:spcAft>
            </a:pPr>
            <a:r>
              <a:rPr lang="en-GB" b="1" dirty="0"/>
              <a:t>Pareto</a:t>
            </a:r>
            <a:r>
              <a:rPr lang="en-GB" dirty="0"/>
              <a:t> – a type of histogram that orders the information in a particular way.  This gives rise to the Pareto principle that 80% of the problems are the result of 20% of the causes.  This enables us to direct problem solving where it will be most effective. </a:t>
            </a:r>
          </a:p>
          <a:p>
            <a:pPr>
              <a:lnSpc>
                <a:spcPct val="90000"/>
              </a:lnSpc>
              <a:spcAft>
                <a:spcPct val="40000"/>
              </a:spcAft>
            </a:pPr>
            <a:r>
              <a:rPr lang="en-GB" b="1" dirty="0"/>
              <a:t>Run Chart</a:t>
            </a:r>
            <a:r>
              <a:rPr lang="en-GB" dirty="0"/>
              <a:t> – plots the history of a single variable.  For example if a key performance criteria for a project was the variance between actual cost and budget cost, this variable could be plotted over time to track its variation and identify trends.</a:t>
            </a:r>
          </a:p>
          <a:p>
            <a:pPr>
              <a:lnSpc>
                <a:spcPct val="90000"/>
              </a:lnSpc>
              <a:spcAft>
                <a:spcPct val="40000"/>
              </a:spcAft>
            </a:pPr>
            <a:r>
              <a:rPr lang="en-GB" b="1" dirty="0"/>
              <a:t>Control Chart</a:t>
            </a:r>
            <a:r>
              <a:rPr lang="en-GB" dirty="0"/>
              <a:t> – plots value for each of a number of outputs of the same process.  It also sets tolerances for the values measured.  This allows us to identify if the process is in or out of control.  For example plotting the results of a test on each weld on the ship to ensure our welding process was within acceptable control limits.  </a:t>
            </a:r>
          </a:p>
          <a:p>
            <a:pPr>
              <a:lnSpc>
                <a:spcPct val="90000"/>
              </a:lnSpc>
              <a:spcAft>
                <a:spcPct val="40000"/>
              </a:spcAft>
            </a:pPr>
            <a:r>
              <a:rPr lang="en-GB" b="1" dirty="0"/>
              <a:t>Scatter</a:t>
            </a:r>
            <a:r>
              <a:rPr lang="en-GB" dirty="0"/>
              <a:t> – used where there are two variable and we want to see if there is a relationship between them.  e.g. the strength of a number of cubes against recorded outside temperatures may show relationship between strength and temperature.</a:t>
            </a:r>
          </a:p>
          <a:p>
            <a:pPr>
              <a:lnSpc>
                <a:spcPct val="90000"/>
              </a:lnSpc>
              <a:spcAft>
                <a:spcPct val="40000"/>
              </a:spcAft>
            </a:pPr>
            <a:r>
              <a:rPr lang="en-GB" b="1" dirty="0"/>
              <a:t>Histogram</a:t>
            </a:r>
            <a:r>
              <a:rPr lang="en-GB" dirty="0"/>
              <a:t> – plots frequency of variables.  The height of the bar shows how often a particular result occurs and the number of bars indicates the range of results.</a:t>
            </a:r>
          </a:p>
          <a:p>
            <a:pPr>
              <a:lnSpc>
                <a:spcPct val="90000"/>
              </a:lnSpc>
              <a:spcAft>
                <a:spcPct val="40000"/>
              </a:spcAft>
            </a:pPr>
            <a:r>
              <a:rPr lang="en-GB" b="1" dirty="0"/>
              <a:t>Flowchart </a:t>
            </a:r>
            <a:r>
              <a:rPr lang="en-GB" dirty="0"/>
              <a:t>– a graphical representation of a process showing activities and decision points.  A flow chart is used to show how different parts of a system interrelate.  It can help the project team identify where quality problems may occur or redesign a process to correct problems.</a:t>
            </a:r>
            <a:endParaRPr lang="en-US" b="1" dirty="0"/>
          </a:p>
        </p:txBody>
      </p:sp>
    </p:spTree>
    <p:extLst>
      <p:ext uri="{BB962C8B-B14F-4D97-AF65-F5344CB8AC3E}">
        <p14:creationId xmlns:p14="http://schemas.microsoft.com/office/powerpoint/2010/main" val="1356078443"/>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4143588" y="9119474"/>
            <a:ext cx="3169920" cy="480060"/>
          </a:xfrm>
          <a:prstGeom prst="rect">
            <a:avLst/>
          </a:prstGeom>
          <a:ln/>
        </p:spPr>
        <p:txBody>
          <a:bodyPr/>
          <a:lstStyle/>
          <a:p>
            <a:fld id="{29020E0D-3D45-4197-BA22-2947DA20355F}" type="slidenum">
              <a:rPr lang="en-GB"/>
              <a:pPr/>
              <a:t>483</a:t>
            </a:fld>
            <a:endParaRPr lang="en-GB" dirty="0"/>
          </a:p>
        </p:txBody>
      </p:sp>
      <p:sp>
        <p:nvSpPr>
          <p:cNvPr id="561154" name="Rectangle 2"/>
          <p:cNvSpPr>
            <a:spLocks noGrp="1" noRot="1" noChangeAspect="1" noChangeArrowheads="1" noTextEdit="1"/>
          </p:cNvSpPr>
          <p:nvPr>
            <p:ph type="sldImg"/>
          </p:nvPr>
        </p:nvSpPr>
        <p:spPr>
          <a:xfrm>
            <a:off x="938213" y="698500"/>
            <a:ext cx="5710237" cy="4283075"/>
          </a:xfrm>
          <a:ln/>
        </p:spPr>
      </p:sp>
      <p:sp>
        <p:nvSpPr>
          <p:cNvPr id="561155" name="Rectangle 3"/>
          <p:cNvSpPr>
            <a:spLocks noGrp="1" noChangeArrowheads="1"/>
          </p:cNvSpPr>
          <p:nvPr>
            <p:ph type="body" idx="1"/>
          </p:nvPr>
        </p:nvSpPr>
        <p:spPr/>
        <p:txBody>
          <a:bodyPr/>
          <a:lstStyle/>
          <a:p>
            <a:r>
              <a:rPr lang="en-GB" dirty="0"/>
              <a:t>Whether it be technical excellence or customer satisfaction there must be some cost </a:t>
            </a:r>
            <a:r>
              <a:rPr lang="en-GB" dirty="0" smtClean="0"/>
              <a:t>in </a:t>
            </a:r>
            <a:r>
              <a:rPr lang="en-GB" dirty="0"/>
              <a:t>achieving high standards.</a:t>
            </a:r>
          </a:p>
          <a:p>
            <a:r>
              <a:rPr lang="en-GB" dirty="0"/>
              <a:t>The often heard slogan “quality is free” goes back to the book written by </a:t>
            </a:r>
            <a:r>
              <a:rPr lang="en-GB" dirty="0" smtClean="0"/>
              <a:t>Crosby </a:t>
            </a:r>
            <a:r>
              <a:rPr lang="en-GB" dirty="0"/>
              <a:t>in the late seventies. The principle is that money invested in quality up front will produce a reduction in costs longer term.</a:t>
            </a:r>
          </a:p>
          <a:p>
            <a:r>
              <a:rPr lang="en-GB" dirty="0"/>
              <a:t>Quality costs are broken down into </a:t>
            </a:r>
            <a:r>
              <a:rPr lang="en-GB" dirty="0" smtClean="0"/>
              <a:t>the three following categories, prevention</a:t>
            </a:r>
            <a:r>
              <a:rPr lang="en-GB" dirty="0"/>
              <a:t>, failure and appraisal.</a:t>
            </a:r>
          </a:p>
          <a:p>
            <a:r>
              <a:rPr lang="en-GB" b="1" dirty="0"/>
              <a:t>Prevention</a:t>
            </a:r>
            <a:endParaRPr lang="en-GB" dirty="0"/>
          </a:p>
          <a:p>
            <a:r>
              <a:rPr lang="en-GB" dirty="0"/>
              <a:t>These are the costs associated with any action designed to reduce the incidence of defects and failures</a:t>
            </a:r>
            <a:r>
              <a:rPr lang="en-GB" dirty="0" smtClean="0"/>
              <a:t>.  The correct training of an individual and the use of suitable</a:t>
            </a:r>
            <a:r>
              <a:rPr lang="en-GB" baseline="0" dirty="0" smtClean="0"/>
              <a:t> and well maintained equipment helps with this.</a:t>
            </a:r>
            <a:endParaRPr lang="en-GB" b="1" dirty="0"/>
          </a:p>
          <a:p>
            <a:r>
              <a:rPr lang="en-GB" b="1" dirty="0"/>
              <a:t>Failure</a:t>
            </a:r>
            <a:endParaRPr lang="en-GB" dirty="0"/>
          </a:p>
          <a:p>
            <a:r>
              <a:rPr lang="en-GB" dirty="0"/>
              <a:t>This can be further broken down into internal failure and external failure. Internal failure costs are those of investigating the cause, wasted materials, repairs and </a:t>
            </a:r>
            <a:r>
              <a:rPr lang="en-GB" dirty="0" smtClean="0"/>
              <a:t>rework. </a:t>
            </a:r>
            <a:r>
              <a:rPr lang="en-GB" dirty="0"/>
              <a:t>External failure costs relate </a:t>
            </a:r>
            <a:r>
              <a:rPr lang="en-GB" dirty="0" smtClean="0"/>
              <a:t>for example to the damage </a:t>
            </a:r>
            <a:r>
              <a:rPr lang="en-GB" dirty="0"/>
              <a:t>to reputation, </a:t>
            </a:r>
            <a:r>
              <a:rPr lang="en-GB" dirty="0" smtClean="0"/>
              <a:t>your customer relationships</a:t>
            </a:r>
            <a:r>
              <a:rPr lang="en-GB" baseline="0" dirty="0" smtClean="0"/>
              <a:t> and</a:t>
            </a:r>
            <a:r>
              <a:rPr lang="en-GB" dirty="0" smtClean="0"/>
              <a:t> </a:t>
            </a:r>
            <a:r>
              <a:rPr lang="en-GB" dirty="0"/>
              <a:t>liability </a:t>
            </a:r>
            <a:r>
              <a:rPr lang="en-GB" dirty="0" smtClean="0"/>
              <a:t>costs.</a:t>
            </a:r>
            <a:endParaRPr lang="en-GB" b="1" dirty="0"/>
          </a:p>
          <a:p>
            <a:r>
              <a:rPr lang="en-GB" b="1" dirty="0"/>
              <a:t>Appraisal</a:t>
            </a:r>
            <a:endParaRPr lang="en-GB" dirty="0"/>
          </a:p>
          <a:p>
            <a:r>
              <a:rPr lang="en-GB" dirty="0" smtClean="0"/>
              <a:t>This is also called </a:t>
            </a:r>
            <a:r>
              <a:rPr lang="en-GB" dirty="0"/>
              <a:t>inspection costs, these relate to the costs of sampling and testing products, checking </a:t>
            </a:r>
            <a:r>
              <a:rPr lang="en-GB" dirty="0" smtClean="0"/>
              <a:t>specifications</a:t>
            </a:r>
            <a:r>
              <a:rPr lang="en-GB" baseline="0" dirty="0" smtClean="0"/>
              <a:t> and supervising staff</a:t>
            </a:r>
            <a:r>
              <a:rPr lang="en-GB" dirty="0" smtClean="0"/>
              <a:t>.</a:t>
            </a:r>
            <a:endParaRPr lang="en-GB" dirty="0"/>
          </a:p>
        </p:txBody>
      </p:sp>
    </p:spTree>
    <p:extLst>
      <p:ext uri="{BB962C8B-B14F-4D97-AF65-F5344CB8AC3E}">
        <p14:creationId xmlns:p14="http://schemas.microsoft.com/office/powerpoint/2010/main" val="2020457281"/>
      </p:ext>
    </p:extLst>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484</a:t>
            </a:fld>
            <a:endParaRPr lang="en-US" dirty="0"/>
          </a:p>
        </p:txBody>
      </p:sp>
    </p:spTree>
    <p:extLst>
      <p:ext uri="{BB962C8B-B14F-4D97-AF65-F5344CB8AC3E}">
        <p14:creationId xmlns:p14="http://schemas.microsoft.com/office/powerpoint/2010/main" val="1676101762"/>
      </p:ext>
    </p:extLst>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486</a:t>
            </a:fld>
            <a:endParaRPr lang="en-US" dirty="0"/>
          </a:p>
        </p:txBody>
      </p:sp>
    </p:spTree>
    <p:extLst>
      <p:ext uri="{BB962C8B-B14F-4D97-AF65-F5344CB8AC3E}">
        <p14:creationId xmlns:p14="http://schemas.microsoft.com/office/powerpoint/2010/main" val="868203255"/>
      </p:ext>
    </p:extLst>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020930" name="Rectangle 2"/>
          <p:cNvSpPr>
            <a:spLocks noGrp="1" noRot="1" noChangeAspect="1" noChangeArrowheads="1" noTextEdit="1"/>
          </p:cNvSpPr>
          <p:nvPr>
            <p:ph type="sldImg"/>
          </p:nvPr>
        </p:nvSpPr>
        <p:spPr>
          <a:xfrm>
            <a:off x="1258888" y="720725"/>
            <a:ext cx="4799012" cy="3598863"/>
          </a:xfrm>
          <a:ln/>
        </p:spPr>
      </p:sp>
      <p:sp>
        <p:nvSpPr>
          <p:cNvPr id="1020931" name="Rectangle 3"/>
          <p:cNvSpPr>
            <a:spLocks noGrp="1" noChangeArrowheads="1"/>
          </p:cNvSpPr>
          <p:nvPr>
            <p:ph type="body" idx="1"/>
          </p:nvPr>
        </p:nvSpPr>
        <p:spPr>
          <a:xfrm>
            <a:off x="976252" y="4561485"/>
            <a:ext cx="5362697" cy="4319322"/>
          </a:xfrm>
        </p:spPr>
        <p:txBody>
          <a:bodyPr/>
          <a:lstStyle/>
          <a:p>
            <a:pPr>
              <a:spcAft>
                <a:spcPct val="50000"/>
              </a:spcAft>
            </a:pPr>
            <a:r>
              <a:rPr lang="en-US" dirty="0"/>
              <a:t>Reliable information is required by project stakeholders to enable them to make effective decisions, anticipate and respond to future events such as risks and opportunities and take into account uncertainties and current problems.</a:t>
            </a:r>
          </a:p>
          <a:p>
            <a:pPr>
              <a:spcAft>
                <a:spcPct val="50000"/>
              </a:spcAft>
            </a:pPr>
            <a:r>
              <a:rPr lang="en-US" dirty="0"/>
              <a:t>Information management is required to ensure that appropriate information relevant to and generated in the course of a project, is made available to project stakeholders in a timely manner to help with more improved decision making. </a:t>
            </a:r>
          </a:p>
          <a:p>
            <a:pPr>
              <a:spcAft>
                <a:spcPct val="50000"/>
              </a:spcAft>
            </a:pPr>
            <a:r>
              <a:rPr lang="en-US" dirty="0"/>
              <a:t>A project information management plan defines how information will be managed during the life and after the project, the purpose and scope of information products, their ownership, formats, distribution, control, processing, storage and disposal.</a:t>
            </a:r>
          </a:p>
          <a:p>
            <a:pPr>
              <a:spcAft>
                <a:spcPct val="50000"/>
              </a:spcAft>
            </a:pPr>
            <a:r>
              <a:rPr lang="en-US" dirty="0"/>
              <a:t>The Plan will address the following:</a:t>
            </a:r>
          </a:p>
          <a:p>
            <a:pPr lvl="1" algn="just">
              <a:spcAft>
                <a:spcPct val="50000"/>
              </a:spcAft>
            </a:pPr>
            <a:r>
              <a:rPr lang="en-US" dirty="0">
                <a:latin typeface="ZapfCalligr BT" pitchFamily="18" charset="0"/>
              </a:rPr>
              <a:t>Information Management Objectives</a:t>
            </a:r>
          </a:p>
          <a:p>
            <a:pPr lvl="1" algn="just">
              <a:spcAft>
                <a:spcPct val="50000"/>
              </a:spcAft>
            </a:pPr>
            <a:r>
              <a:rPr lang="en-US" dirty="0">
                <a:latin typeface="ZapfCalligr BT" pitchFamily="18" charset="0"/>
              </a:rPr>
              <a:t>Roles and responsibilities</a:t>
            </a:r>
          </a:p>
          <a:p>
            <a:pPr lvl="1" algn="just">
              <a:spcAft>
                <a:spcPct val="50000"/>
              </a:spcAft>
            </a:pPr>
            <a:r>
              <a:rPr lang="en-US" dirty="0">
                <a:latin typeface="ZapfCalligr BT" pitchFamily="18" charset="0"/>
              </a:rPr>
              <a:t>The process</a:t>
            </a:r>
          </a:p>
          <a:p>
            <a:pPr lvl="1" algn="just">
              <a:spcAft>
                <a:spcPct val="50000"/>
              </a:spcAft>
            </a:pPr>
            <a:r>
              <a:rPr lang="en-US" dirty="0">
                <a:latin typeface="ZapfCalligr BT" pitchFamily="18" charset="0"/>
              </a:rPr>
              <a:t>Documentation and Information Product specifications</a:t>
            </a:r>
          </a:p>
          <a:p>
            <a:pPr lvl="1" algn="just">
              <a:spcAft>
                <a:spcPct val="50000"/>
              </a:spcAft>
            </a:pPr>
            <a:r>
              <a:rPr lang="en-GB" dirty="0">
                <a:latin typeface="ZapfCalligr BT" pitchFamily="18" charset="0"/>
              </a:rPr>
              <a:t>Links to the communication plan and process</a:t>
            </a:r>
          </a:p>
          <a:p>
            <a:pPr>
              <a:spcAft>
                <a:spcPct val="50000"/>
              </a:spcAft>
            </a:pPr>
            <a:r>
              <a:rPr lang="en-GB" dirty="0"/>
              <a:t>The way in which information is managed should be established as early as possible in the project. Typically this would be part of the communications strategy in the project management plan.</a:t>
            </a:r>
          </a:p>
          <a:p>
            <a:endParaRPr lang="en-US" dirty="0"/>
          </a:p>
        </p:txBody>
      </p:sp>
    </p:spTree>
    <p:extLst>
      <p:ext uri="{BB962C8B-B14F-4D97-AF65-F5344CB8AC3E}">
        <p14:creationId xmlns:p14="http://schemas.microsoft.com/office/powerpoint/2010/main" val="264565630"/>
      </p:ext>
    </p:extLst>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022978" name="Rectangle 2"/>
          <p:cNvSpPr>
            <a:spLocks noGrp="1" noRot="1" noChangeAspect="1" noChangeArrowheads="1" noTextEdit="1"/>
          </p:cNvSpPr>
          <p:nvPr>
            <p:ph type="sldImg"/>
          </p:nvPr>
        </p:nvSpPr>
        <p:spPr>
          <a:xfrm>
            <a:off x="1258888" y="720725"/>
            <a:ext cx="4799012" cy="3598863"/>
          </a:xfrm>
          <a:ln/>
        </p:spPr>
      </p:sp>
      <p:sp>
        <p:nvSpPr>
          <p:cNvPr id="1022979" name="Rectangle 3"/>
          <p:cNvSpPr>
            <a:spLocks noGrp="1" noChangeArrowheads="1"/>
          </p:cNvSpPr>
          <p:nvPr>
            <p:ph type="body" idx="1"/>
          </p:nvPr>
        </p:nvSpPr>
        <p:spPr>
          <a:xfrm>
            <a:off x="976252" y="4561485"/>
            <a:ext cx="5382757" cy="4319322"/>
          </a:xfrm>
        </p:spPr>
        <p:txBody>
          <a:bodyPr/>
          <a:lstStyle/>
          <a:p>
            <a:r>
              <a:rPr lang="en-GB" dirty="0"/>
              <a:t>The process will define how information will be acquired, accessed, stored, communicated, disposed of and archived.  The Communication Plan will define stakeholder information requirements in terms of scope and timing, the source of the information, the media and format, distribution and ownership</a:t>
            </a:r>
            <a:r>
              <a:rPr lang="en-GB" i="1" dirty="0"/>
              <a:t>.</a:t>
            </a:r>
          </a:p>
          <a:p>
            <a:pPr>
              <a:spcAft>
                <a:spcPct val="50000"/>
              </a:spcAft>
            </a:pPr>
            <a:r>
              <a:rPr lang="en-GB" b="1" dirty="0"/>
              <a:t>Sources - </a:t>
            </a:r>
            <a:r>
              <a:rPr lang="en-GB" dirty="0"/>
              <a:t>data received during the life of project is varied and may be collected in many ways, for example through meetings, from reports on progress and so on.</a:t>
            </a:r>
          </a:p>
          <a:p>
            <a:pPr>
              <a:spcAft>
                <a:spcPct val="50000"/>
              </a:spcAft>
            </a:pPr>
            <a:r>
              <a:rPr lang="en-GB" b="1" dirty="0"/>
              <a:t>Distribution - </a:t>
            </a:r>
            <a:r>
              <a:rPr lang="en-GB" dirty="0"/>
              <a:t>information needs to recorded if relevant and communicated. Key questions such as the level of information needed and who needs to be informed, must be answered.</a:t>
            </a:r>
          </a:p>
          <a:p>
            <a:pPr>
              <a:spcAft>
                <a:spcPct val="50000"/>
              </a:spcAft>
            </a:pPr>
            <a:r>
              <a:rPr lang="en-GB" b="1" dirty="0"/>
              <a:t>Recording and storage - </a:t>
            </a:r>
            <a:r>
              <a:rPr lang="en-GB" dirty="0"/>
              <a:t>records may be handwritten or created electronically. Whichever method is used, records must be maintained to support the project and for auditable purposes.</a:t>
            </a:r>
          </a:p>
          <a:p>
            <a:pPr>
              <a:spcAft>
                <a:spcPct val="50000"/>
              </a:spcAft>
            </a:pPr>
            <a:r>
              <a:rPr lang="en-GB" b="1" dirty="0"/>
              <a:t>Access – </a:t>
            </a:r>
            <a:r>
              <a:rPr lang="en-GB" dirty="0"/>
              <a:t>dependant upon the project and the sensitivity of the data, many </a:t>
            </a:r>
            <a:r>
              <a:rPr lang="en-GB" dirty="0" smtClean="0"/>
              <a:t>organizations </a:t>
            </a:r>
            <a:r>
              <a:rPr lang="en-GB" dirty="0"/>
              <a:t>will have restrictions on certain data access.  Team members will need to be able to have information that allows them to complete their tasks, but some information will be protected from some stakeholders.</a:t>
            </a:r>
            <a:endParaRPr lang="en-GB" b="1" dirty="0"/>
          </a:p>
          <a:p>
            <a:endParaRPr lang="en-US" i="1" dirty="0"/>
          </a:p>
        </p:txBody>
      </p:sp>
    </p:spTree>
    <p:extLst>
      <p:ext uri="{BB962C8B-B14F-4D97-AF65-F5344CB8AC3E}">
        <p14:creationId xmlns:p14="http://schemas.microsoft.com/office/powerpoint/2010/main" val="1694156951"/>
      </p:ext>
    </p:extLst>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025026" name="Rectangle 2"/>
          <p:cNvSpPr>
            <a:spLocks noGrp="1" noRot="1" noChangeAspect="1" noChangeArrowheads="1" noTextEdit="1"/>
          </p:cNvSpPr>
          <p:nvPr>
            <p:ph type="sldImg"/>
          </p:nvPr>
        </p:nvSpPr>
        <p:spPr>
          <a:xfrm>
            <a:off x="1258888" y="720725"/>
            <a:ext cx="4799012" cy="3598863"/>
          </a:xfrm>
          <a:ln/>
        </p:spPr>
      </p:sp>
      <p:sp>
        <p:nvSpPr>
          <p:cNvPr id="1025027" name="Rectangle 3"/>
          <p:cNvSpPr>
            <a:spLocks noGrp="1" noChangeArrowheads="1"/>
          </p:cNvSpPr>
          <p:nvPr>
            <p:ph type="body" idx="1"/>
          </p:nvPr>
        </p:nvSpPr>
        <p:spPr>
          <a:xfrm>
            <a:off x="976252" y="4561485"/>
            <a:ext cx="5362697" cy="4319322"/>
          </a:xfrm>
        </p:spPr>
        <p:txBody>
          <a:bodyPr/>
          <a:lstStyle/>
          <a:p>
            <a:r>
              <a:rPr lang="en-GB" dirty="0"/>
              <a:t>Documents used to define requirements include the Business Case and Product Specification.  These are typically defined during Concept and Definition and updated in the course of the project.  Stakeholders involved in these documents are likely to include the project sponsor, project manager, users and operators, external client and corporate management.</a:t>
            </a:r>
          </a:p>
          <a:p>
            <a:r>
              <a:rPr lang="en-GB" dirty="0"/>
              <a:t>Planning documents include the project management plan, supporting plans such as quality, change and risk management plans, and implementation plans such as project networks.  These are mainly used by the project team and other stakeholders such as resources managers, to define and control day to day activities.</a:t>
            </a:r>
          </a:p>
          <a:p>
            <a:r>
              <a:rPr lang="en-GB" dirty="0"/>
              <a:t>Control documents include routine progress reports, exception reports, various logs such as quality, change, risk and configuration logs.  These are used for both day to day activities and at major milestones to record and communicate status on progress to project stakeholders.</a:t>
            </a:r>
            <a:endParaRPr lang="en-US" dirty="0"/>
          </a:p>
        </p:txBody>
      </p:sp>
    </p:spTree>
    <p:extLst>
      <p:ext uri="{BB962C8B-B14F-4D97-AF65-F5344CB8AC3E}">
        <p14:creationId xmlns:p14="http://schemas.microsoft.com/office/powerpoint/2010/main" val="2188510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000" dirty="0"/>
              <a:t>Sustainability reporting’ is a broad term considered synonymous with others used to describe reporting on economic, environmental, and social impacts (e.g., triple bottom line, corporate responsibility reporting, etc.). A sustainability report should provide a balanced and reasonable representation of the sustainability performance</a:t>
            </a:r>
          </a:p>
          <a:p>
            <a:r>
              <a:rPr lang="en-US" sz="1000" dirty="0"/>
              <a:t>Reports can be used for the following purposes, among others:</a:t>
            </a:r>
          </a:p>
          <a:p>
            <a:r>
              <a:rPr lang="en-US" sz="1000" dirty="0"/>
              <a:t>• </a:t>
            </a:r>
            <a:r>
              <a:rPr lang="en-US" sz="1000" b="1" dirty="0"/>
              <a:t>Benchmarking </a:t>
            </a:r>
            <a:r>
              <a:rPr lang="en-US" sz="1000" dirty="0"/>
              <a:t>and assessing sustainability performance with respect to laws, norms, codes,</a:t>
            </a:r>
          </a:p>
          <a:p>
            <a:r>
              <a:rPr lang="en-US" sz="1000" dirty="0"/>
              <a:t>performance standards, and voluntary initiatives;</a:t>
            </a:r>
          </a:p>
          <a:p>
            <a:r>
              <a:rPr lang="en-US" sz="1000" dirty="0"/>
              <a:t>• </a:t>
            </a:r>
            <a:r>
              <a:rPr lang="en-US" sz="1000" b="1" dirty="0"/>
              <a:t>Demonstrating </a:t>
            </a:r>
            <a:r>
              <a:rPr lang="en-US" sz="1000" dirty="0"/>
              <a:t>how the organization influences and is influenced by expectations about sustainable development; and</a:t>
            </a:r>
          </a:p>
          <a:p>
            <a:r>
              <a:rPr lang="en-US" sz="1000" dirty="0"/>
              <a:t>• </a:t>
            </a:r>
            <a:r>
              <a:rPr lang="en-US" sz="1000" b="1" dirty="0"/>
              <a:t>Comparing </a:t>
            </a:r>
            <a:r>
              <a:rPr lang="en-US" sz="1000" dirty="0"/>
              <a:t>performance within an organization and between different organizations over time. – including both positive and negative contributions.</a:t>
            </a:r>
          </a:p>
        </p:txBody>
      </p:sp>
      <p:sp>
        <p:nvSpPr>
          <p:cNvPr id="4" name="3 Marcador de número de diapositiva"/>
          <p:cNvSpPr>
            <a:spLocks noGrp="1"/>
          </p:cNvSpPr>
          <p:nvPr>
            <p:ph type="sldNum" sz="quarter" idx="10"/>
          </p:nvPr>
        </p:nvSpPr>
        <p:spPr/>
        <p:txBody>
          <a:bodyPr/>
          <a:lstStyle/>
          <a:p>
            <a:fld id="{04DFE898-6780-4BEA-8905-1BA60E848D0E}" type="slidenum">
              <a:rPr lang="en-US" smtClean="0"/>
              <a:pPr/>
              <a:t>44</a:t>
            </a:fld>
            <a:endParaRPr lang="en-US" dirty="0"/>
          </a:p>
        </p:txBody>
      </p:sp>
    </p:spTree>
    <p:extLst>
      <p:ext uri="{BB962C8B-B14F-4D97-AF65-F5344CB8AC3E}">
        <p14:creationId xmlns:p14="http://schemas.microsoft.com/office/powerpoint/2010/main" val="1541204884"/>
      </p:ext>
    </p:extLst>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just covered a lot.</a:t>
            </a:r>
            <a:r>
              <a:rPr lang="en-US" baseline="0" dirty="0" smtClean="0"/>
              <a:t>  Time for a quick break.</a:t>
            </a:r>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490</a:t>
            </a:fld>
            <a:endParaRPr lang="en-US"/>
          </a:p>
        </p:txBody>
      </p:sp>
    </p:spTree>
    <p:extLst>
      <p:ext uri="{BB962C8B-B14F-4D97-AF65-F5344CB8AC3E}">
        <p14:creationId xmlns:p14="http://schemas.microsoft.com/office/powerpoint/2010/main" val="161444835"/>
      </p:ext>
    </p:extLst>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493</a:t>
            </a:fld>
            <a:endParaRPr lang="en-US" dirty="0"/>
          </a:p>
        </p:txBody>
      </p:sp>
    </p:spTree>
    <p:extLst>
      <p:ext uri="{BB962C8B-B14F-4D97-AF65-F5344CB8AC3E}">
        <p14:creationId xmlns:p14="http://schemas.microsoft.com/office/powerpoint/2010/main" val="1870693412"/>
      </p:ext>
    </p:extLst>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495</a:t>
            </a:fld>
            <a:endParaRPr lang="en-US" dirty="0"/>
          </a:p>
        </p:txBody>
      </p:sp>
    </p:spTree>
    <p:extLst>
      <p:ext uri="{BB962C8B-B14F-4D97-AF65-F5344CB8AC3E}">
        <p14:creationId xmlns:p14="http://schemas.microsoft.com/office/powerpoint/2010/main" val="868203255"/>
      </p:ext>
    </p:extLst>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8213" y="700088"/>
            <a:ext cx="5710237" cy="4281487"/>
          </a:xfrm>
        </p:spPr>
      </p:sp>
      <p:sp>
        <p:nvSpPr>
          <p:cNvPr id="3" name="Notes Placeholder 2"/>
          <p:cNvSpPr>
            <a:spLocks noGrp="1"/>
          </p:cNvSpPr>
          <p:nvPr>
            <p:ph type="body" idx="1"/>
          </p:nvPr>
        </p:nvSpPr>
        <p:spPr/>
        <p:txBody>
          <a:bodyPr/>
          <a:lstStyle/>
          <a:p>
            <a:r>
              <a:rPr lang="en-US" dirty="0" smtClean="0"/>
              <a:t>When</a:t>
            </a:r>
            <a:r>
              <a:rPr lang="en-US" baseline="0" dirty="0" smtClean="0"/>
              <a:t> you stand at the base of a 100 year old oak tree and look up, one can’t help but be awestruck by its size and strength.  What makes this tree so strong though is its foundation.  People, are the same.  Without a solid foundation, as a tree can sway with the wind, people can lose their way and become misguided. </a:t>
            </a:r>
          </a:p>
          <a:p>
            <a:endParaRPr lang="en-US" baseline="0" dirty="0" smtClean="0"/>
          </a:p>
          <a:p>
            <a:r>
              <a:rPr lang="en-US" baseline="0" dirty="0" smtClean="0"/>
              <a:t>Project Management is a challenging but rewarding profession. The difference between a good project manager and a great project manager is the foundation and principles by which one adheres to and their ability to impart that to others.</a:t>
            </a:r>
            <a:endParaRPr lang="en-US" dirty="0"/>
          </a:p>
        </p:txBody>
      </p:sp>
    </p:spTree>
    <p:extLst>
      <p:ext uri="{BB962C8B-B14F-4D97-AF65-F5344CB8AC3E}">
        <p14:creationId xmlns:p14="http://schemas.microsoft.com/office/powerpoint/2010/main" val="1057151860"/>
      </p:ext>
    </p:extLst>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8213" y="700088"/>
            <a:ext cx="5710237" cy="4281487"/>
          </a:xfrm>
        </p:spPr>
      </p:sp>
      <p:sp>
        <p:nvSpPr>
          <p:cNvPr id="3" name="Notes Placeholder 2"/>
          <p:cNvSpPr>
            <a:spLocks noGrp="1"/>
          </p:cNvSpPr>
          <p:nvPr>
            <p:ph type="body" idx="1"/>
          </p:nvPr>
        </p:nvSpPr>
        <p:spPr/>
        <p:txBody>
          <a:bodyPr/>
          <a:lstStyle/>
          <a:p>
            <a:r>
              <a:rPr lang="en-US" sz="1400" dirty="0"/>
              <a:t>Management is doing things right; leadership is doing the right things.</a:t>
            </a:r>
          </a:p>
          <a:p>
            <a:endParaRPr lang="en-US" sz="1400" dirty="0"/>
          </a:p>
          <a:p>
            <a:r>
              <a:rPr lang="en-US" sz="1400" dirty="0"/>
              <a:t>(Ask audience their thoughts on which is best.)</a:t>
            </a:r>
          </a:p>
          <a:p>
            <a:endParaRPr lang="en-US" sz="1400" dirty="0"/>
          </a:p>
          <a:p>
            <a:endParaRPr lang="en-US" sz="1400" dirty="0"/>
          </a:p>
          <a:p>
            <a:endParaRPr lang="en-US" dirty="0"/>
          </a:p>
        </p:txBody>
      </p:sp>
    </p:spTree>
    <p:extLst>
      <p:ext uri="{BB962C8B-B14F-4D97-AF65-F5344CB8AC3E}">
        <p14:creationId xmlns:p14="http://schemas.microsoft.com/office/powerpoint/2010/main" val="850047341"/>
      </p:ext>
    </p:extLst>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4143587" y="9119474"/>
            <a:ext cx="3169920" cy="480060"/>
          </a:xfrm>
          <a:prstGeom prst="rect">
            <a:avLst/>
          </a:prstGeom>
          <a:ln/>
        </p:spPr>
        <p:txBody>
          <a:bodyPr/>
          <a:lstStyle/>
          <a:p>
            <a:fld id="{C695BC03-0056-4FFD-B620-61E781C7E370}" type="slidenum">
              <a:rPr lang="en-GB"/>
              <a:pPr/>
              <a:t>498</a:t>
            </a:fld>
            <a:endParaRPr lang="en-GB" dirty="0"/>
          </a:p>
        </p:txBody>
      </p:sp>
      <p:sp>
        <p:nvSpPr>
          <p:cNvPr id="898050" name="Rectangle 2"/>
          <p:cNvSpPr>
            <a:spLocks noGrp="1" noChangeArrowheads="1"/>
          </p:cNvSpPr>
          <p:nvPr>
            <p:ph type="body" idx="1"/>
          </p:nvPr>
        </p:nvSpPr>
        <p:spPr>
          <a:xfrm>
            <a:off x="958840" y="4223546"/>
            <a:ext cx="5441962" cy="4532025"/>
          </a:xfrm>
          <a:noFill/>
          <a:ln/>
        </p:spPr>
        <p:txBody>
          <a:bodyPr lIns="102862" tIns="50529" rIns="102862" bIns="50529"/>
          <a:lstStyle/>
          <a:p>
            <a:r>
              <a:rPr lang="en-GB" dirty="0" smtClean="0"/>
              <a:t>If</a:t>
            </a:r>
            <a:r>
              <a:rPr lang="en-GB" baseline="0" dirty="0" smtClean="0"/>
              <a:t> the Project Manager is to be a good leader, then they must know where and when to look and lead in the right direction.</a:t>
            </a:r>
          </a:p>
          <a:p>
            <a:endParaRPr lang="en-GB" baseline="0" dirty="0" smtClean="0"/>
          </a:p>
          <a:p>
            <a:r>
              <a:rPr lang="en-GB" baseline="0" dirty="0" smtClean="0"/>
              <a:t>They must know when they look upwards towards the Sponsor and Corporate Management, how the performance of their project can affect the strategy of the organization and where it fits into the vision set by those above.</a:t>
            </a:r>
          </a:p>
          <a:p>
            <a:r>
              <a:rPr lang="en-GB" baseline="0" dirty="0" smtClean="0"/>
              <a:t>The Project Manager must also know when to look outward, realising that their team alone, may not have the answers to all the projects questions.  Here the project manager must learn to influence and direct stakeholders from outside their natural line of management.</a:t>
            </a:r>
          </a:p>
          <a:p>
            <a:r>
              <a:rPr lang="en-GB" baseline="0" dirty="0" smtClean="0"/>
              <a:t>A good leader knows when to look forward, to plan and strategise the route ahead for the project, whilst also reflecting backwards on those tasks they have been completed and the lessons that they have learned and brought with them to develop themselves and the team for the future.</a:t>
            </a:r>
          </a:p>
          <a:p>
            <a:r>
              <a:rPr lang="en-GB" baseline="0" dirty="0" smtClean="0"/>
              <a:t>Understanding the needs of their team is paramount, whilst also addressing their performance and supporting those in need.  Knowing that your project does not lay in isolation, makes the project manager understand the effects that others have on their projects as much as they are dependent on theirs.</a:t>
            </a:r>
          </a:p>
          <a:p>
            <a:r>
              <a:rPr lang="en-GB" baseline="0" dirty="0" smtClean="0"/>
              <a:t>A true leader know how to look inward, at themselves and their own performance, knowing they are the standard bearer, the setter of the standards, where self discipline is the highest form of discipline.</a:t>
            </a:r>
          </a:p>
          <a:p>
            <a:endParaRPr lang="en-GB" b="0" baseline="0" dirty="0" smtClean="0"/>
          </a:p>
          <a:p>
            <a:r>
              <a:rPr lang="en-GB" b="0" baseline="0" dirty="0" smtClean="0"/>
              <a:t>To quote an Indian proverb, “</a:t>
            </a:r>
            <a:r>
              <a:rPr lang="en-US" dirty="0"/>
              <a:t>Leadership is lifting a person's vision to higher sights, the raising of a person's performance to higher standards, the building of a personality beyond its normal limitations.”</a:t>
            </a:r>
            <a:endParaRPr lang="en-GB" b="0" dirty="0"/>
          </a:p>
        </p:txBody>
      </p:sp>
      <p:sp>
        <p:nvSpPr>
          <p:cNvPr id="898051" name="Rectangle 3"/>
          <p:cNvSpPr>
            <a:spLocks noGrp="1" noRot="1" noChangeAspect="1" noChangeArrowheads="1" noTextEdit="1"/>
          </p:cNvSpPr>
          <p:nvPr>
            <p:ph type="sldImg"/>
          </p:nvPr>
        </p:nvSpPr>
        <p:spPr>
          <a:xfrm>
            <a:off x="1301750" y="479425"/>
            <a:ext cx="4783138" cy="3587750"/>
          </a:xfrm>
          <a:ln w="12700" cap="flat">
            <a:solidFill>
              <a:schemeClr val="tx1"/>
            </a:solidFill>
          </a:ln>
        </p:spPr>
      </p:sp>
    </p:spTree>
    <p:extLst>
      <p:ext uri="{BB962C8B-B14F-4D97-AF65-F5344CB8AC3E}">
        <p14:creationId xmlns:p14="http://schemas.microsoft.com/office/powerpoint/2010/main" val="111926400"/>
      </p:ext>
    </p:extLst>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8213" y="700088"/>
            <a:ext cx="5710237" cy="4281487"/>
          </a:xfrm>
        </p:spPr>
      </p:sp>
      <p:sp>
        <p:nvSpPr>
          <p:cNvPr id="3" name="Notes Placeholder 2"/>
          <p:cNvSpPr>
            <a:spLocks noGrp="1"/>
          </p:cNvSpPr>
          <p:nvPr>
            <p:ph type="body" idx="1"/>
          </p:nvPr>
        </p:nvSpPr>
        <p:spPr/>
        <p:txBody>
          <a:bodyPr/>
          <a:lstStyle/>
          <a:p>
            <a:r>
              <a:rPr lang="en-US" dirty="0">
                <a:latin typeface="Verdana" pitchFamily="34" charset="0"/>
                <a:ea typeface="Verdana" pitchFamily="34" charset="0"/>
                <a:cs typeface="Verdana" pitchFamily="34" charset="0"/>
              </a:rPr>
              <a:t>The fundamentals of management are required to have success at any levels of project management whereas leadership is a skill that requires the ability to understand the overall goal and inspire others to work alongside you to achieve it. </a:t>
            </a:r>
          </a:p>
          <a:p>
            <a:r>
              <a:rPr lang="en-US" dirty="0">
                <a:latin typeface="Verdana" pitchFamily="34" charset="0"/>
                <a:ea typeface="Verdana" pitchFamily="34" charset="0"/>
                <a:cs typeface="Verdana" pitchFamily="34" charset="0"/>
              </a:rPr>
              <a:t/>
            </a:r>
            <a:br>
              <a:rPr lang="en-US" dirty="0">
                <a:latin typeface="Verdana" pitchFamily="34" charset="0"/>
                <a:ea typeface="Verdana" pitchFamily="34" charset="0"/>
                <a:cs typeface="Verdana" pitchFamily="34" charset="0"/>
              </a:rPr>
            </a:br>
            <a:r>
              <a:rPr lang="en-US" dirty="0">
                <a:latin typeface="Verdana" pitchFamily="34" charset="0"/>
                <a:ea typeface="Verdana" pitchFamily="34" charset="0"/>
                <a:cs typeface="Verdana" pitchFamily="34" charset="0"/>
              </a:rPr>
              <a:t>Can you be a successful Project Manager without  having strong leadership skills?  Absolutely.  Different parts of project management appeal to different people.  While one person may excel at building the perfect Gantt chart but due to their personality, isn’t the type that you would send in to a question and answer session when you are bidding on a project.  Is this person valuable?  Yes.  </a:t>
            </a:r>
          </a:p>
          <a:p>
            <a:endParaRPr lang="en-US" dirty="0">
              <a:latin typeface="Verdana" pitchFamily="34" charset="0"/>
              <a:ea typeface="Verdana" pitchFamily="34" charset="0"/>
              <a:cs typeface="Verdana" pitchFamily="34" charset="0"/>
            </a:endParaRPr>
          </a:p>
          <a:p>
            <a:r>
              <a:rPr lang="en-US" dirty="0">
                <a:latin typeface="Verdana" pitchFamily="34" charset="0"/>
                <a:ea typeface="Verdana" pitchFamily="34" charset="0"/>
                <a:cs typeface="Verdana" pitchFamily="34" charset="0"/>
              </a:rPr>
              <a:t>The same question can be asked in terms of leadership.   The long and short of it is that a leader should have the abilities to do the standard project management tasks as well as inspire the team to work towards a shared goal.  This is the mark of a true Green Project Manager.</a:t>
            </a:r>
          </a:p>
          <a:p>
            <a:endParaRPr lang="en-US"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95050103"/>
      </p:ext>
    </p:extLst>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100802" name="Rectangle 2"/>
          <p:cNvSpPr>
            <a:spLocks noGrp="1" noRot="1" noChangeAspect="1" noChangeArrowheads="1" noTextEdit="1"/>
          </p:cNvSpPr>
          <p:nvPr>
            <p:ph type="sldImg"/>
          </p:nvPr>
        </p:nvSpPr>
        <p:spPr>
          <a:xfrm>
            <a:off x="1216025" y="720725"/>
            <a:ext cx="4800600" cy="3600450"/>
          </a:xfrm>
          <a:ln/>
        </p:spPr>
      </p:sp>
      <p:sp>
        <p:nvSpPr>
          <p:cNvPr id="1100803" name="Rectangle 3"/>
          <p:cNvSpPr>
            <a:spLocks noGrp="1" noChangeArrowheads="1"/>
          </p:cNvSpPr>
          <p:nvPr>
            <p:ph type="body" idx="1"/>
          </p:nvPr>
        </p:nvSpPr>
        <p:spPr>
          <a:xfrm>
            <a:off x="974582" y="4561485"/>
            <a:ext cx="5366039" cy="4319322"/>
          </a:xfrm>
        </p:spPr>
        <p:txBody>
          <a:bodyPr/>
          <a:lstStyle/>
          <a:p>
            <a:pPr>
              <a:lnSpc>
                <a:spcPct val="90000"/>
              </a:lnSpc>
              <a:spcAft>
                <a:spcPct val="50000"/>
              </a:spcAft>
            </a:pPr>
            <a:r>
              <a:rPr lang="en-GB" b="1" dirty="0"/>
              <a:t>Key attributes of successful leaders:</a:t>
            </a:r>
          </a:p>
          <a:p>
            <a:pPr>
              <a:lnSpc>
                <a:spcPct val="90000"/>
              </a:lnSpc>
              <a:spcAft>
                <a:spcPct val="50000"/>
              </a:spcAft>
            </a:pPr>
            <a:r>
              <a:rPr lang="en-GB" b="1" dirty="0"/>
              <a:t>Focus</a:t>
            </a:r>
            <a:r>
              <a:rPr lang="en-GB" dirty="0"/>
              <a:t> -gives clear direction and provides the vision, is fully committed to the project critical success criteria and able to maintain focus throughout the project life.</a:t>
            </a:r>
          </a:p>
          <a:p>
            <a:pPr>
              <a:lnSpc>
                <a:spcPct val="90000"/>
              </a:lnSpc>
              <a:spcAft>
                <a:spcPct val="50000"/>
              </a:spcAft>
            </a:pPr>
            <a:r>
              <a:rPr lang="en-GB" b="1" dirty="0"/>
              <a:t>Manages conflict</a:t>
            </a:r>
            <a:r>
              <a:rPr lang="en-GB" dirty="0"/>
              <a:t>  – a good leader is able to identify conflict, establish its impact on the project and resolve quickly.</a:t>
            </a:r>
          </a:p>
          <a:p>
            <a:pPr>
              <a:lnSpc>
                <a:spcPct val="90000"/>
              </a:lnSpc>
              <a:spcAft>
                <a:spcPct val="50000"/>
              </a:spcAft>
            </a:pPr>
            <a:r>
              <a:rPr lang="en-GB" b="1" dirty="0"/>
              <a:t>Good team motivator</a:t>
            </a:r>
            <a:r>
              <a:rPr lang="en-GB" dirty="0"/>
              <a:t> – recognises need to manage motivational factors such as recognition, job satisfaction, reward.  Recognises success and gives credit.</a:t>
            </a:r>
          </a:p>
          <a:p>
            <a:pPr>
              <a:lnSpc>
                <a:spcPct val="90000"/>
              </a:lnSpc>
              <a:spcAft>
                <a:spcPct val="50000"/>
              </a:spcAft>
            </a:pPr>
            <a:r>
              <a:rPr lang="en-GB" b="1" dirty="0"/>
              <a:t>Flexible and adaptable -</a:t>
            </a:r>
            <a:r>
              <a:rPr lang="en-GB" dirty="0"/>
              <a:t> able to use an appropriate leadership style to suit the circumstances</a:t>
            </a:r>
            <a:r>
              <a:rPr lang="en-GB" dirty="0" smtClean="0"/>
              <a:t>.</a:t>
            </a:r>
          </a:p>
          <a:p>
            <a:pPr>
              <a:lnSpc>
                <a:spcPct val="90000"/>
              </a:lnSpc>
              <a:spcAft>
                <a:spcPct val="50000"/>
              </a:spcAft>
            </a:pPr>
            <a:r>
              <a:rPr lang="en-GB" b="1" dirty="0" smtClean="0"/>
              <a:t>Good risk taker-</a:t>
            </a:r>
            <a:r>
              <a:rPr lang="en-GB" dirty="0" smtClean="0"/>
              <a:t> having situational awareness, so they are able to weigh up the pro’s and con’s and make effective decisions. </a:t>
            </a:r>
          </a:p>
          <a:p>
            <a:pPr>
              <a:lnSpc>
                <a:spcPct val="90000"/>
              </a:lnSpc>
              <a:spcAft>
                <a:spcPct val="50000"/>
              </a:spcAft>
            </a:pPr>
            <a:r>
              <a:rPr lang="en-GB" b="1" dirty="0" smtClean="0"/>
              <a:t>Good influencer</a:t>
            </a:r>
            <a:r>
              <a:rPr lang="en-GB" dirty="0" smtClean="0"/>
              <a:t> – able to obtain commitment to project goals from the project stakeholders, including the external and internal team, end-user and subcontractors.</a:t>
            </a:r>
          </a:p>
          <a:p>
            <a:pPr>
              <a:lnSpc>
                <a:spcPct val="90000"/>
              </a:lnSpc>
              <a:spcAft>
                <a:spcPct val="50000"/>
              </a:spcAft>
            </a:pPr>
            <a:r>
              <a:rPr lang="en-GB" b="1" dirty="0" smtClean="0"/>
              <a:t>Good problem solver</a:t>
            </a:r>
            <a:r>
              <a:rPr lang="en-GB" dirty="0" smtClean="0"/>
              <a:t> - able to deal with uncertainty through innovation.</a:t>
            </a:r>
          </a:p>
          <a:p>
            <a:pPr>
              <a:lnSpc>
                <a:spcPct val="90000"/>
              </a:lnSpc>
              <a:spcAft>
                <a:spcPct val="50000"/>
              </a:spcAft>
            </a:pPr>
            <a:r>
              <a:rPr lang="en-GB" b="1" dirty="0" smtClean="0"/>
              <a:t>Able to delegate</a:t>
            </a:r>
            <a:r>
              <a:rPr lang="en-GB" dirty="0" smtClean="0"/>
              <a:t> – defines clear objectives, empowers, gives authority and responsibility – ensures individual is competent, defines effective rules for escalation, and provides adequate supervision and support.</a:t>
            </a:r>
          </a:p>
          <a:p>
            <a:pPr>
              <a:lnSpc>
                <a:spcPct val="90000"/>
              </a:lnSpc>
              <a:spcAft>
                <a:spcPct val="50000"/>
              </a:spcAft>
            </a:pPr>
            <a:r>
              <a:rPr lang="en-GB" b="1" dirty="0" smtClean="0"/>
              <a:t>Good communicator</a:t>
            </a:r>
            <a:r>
              <a:rPr lang="en-GB" dirty="0" smtClean="0"/>
              <a:t> - good networker able to maintain constructive relationships with all project stakeholders and ensure effective communications throughout.</a:t>
            </a:r>
          </a:p>
          <a:p>
            <a:pPr>
              <a:lnSpc>
                <a:spcPct val="90000"/>
              </a:lnSpc>
              <a:spcAft>
                <a:spcPct val="50000"/>
              </a:spcAft>
            </a:pPr>
            <a:r>
              <a:rPr lang="en-GB" b="1" dirty="0" smtClean="0"/>
              <a:t>Gives Feedback</a:t>
            </a:r>
            <a:r>
              <a:rPr lang="en-GB" dirty="0" smtClean="0"/>
              <a:t> - able to provide constructive criticism and feedback</a:t>
            </a:r>
            <a:endParaRPr lang="en-US" dirty="0" smtClean="0"/>
          </a:p>
        </p:txBody>
      </p:sp>
    </p:spTree>
    <p:extLst>
      <p:ext uri="{BB962C8B-B14F-4D97-AF65-F5344CB8AC3E}">
        <p14:creationId xmlns:p14="http://schemas.microsoft.com/office/powerpoint/2010/main" val="1978883454"/>
      </p:ext>
    </p:extLst>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102850" name="Rectangle 2"/>
          <p:cNvSpPr>
            <a:spLocks noGrp="1" noRot="1" noChangeAspect="1" noChangeArrowheads="1" noTextEdit="1"/>
          </p:cNvSpPr>
          <p:nvPr>
            <p:ph type="sldImg"/>
          </p:nvPr>
        </p:nvSpPr>
        <p:spPr>
          <a:xfrm>
            <a:off x="1258888" y="720725"/>
            <a:ext cx="4797425" cy="3598863"/>
          </a:xfrm>
          <a:ln/>
        </p:spPr>
      </p:sp>
      <p:sp>
        <p:nvSpPr>
          <p:cNvPr id="1102851" name="Rectangle 3"/>
          <p:cNvSpPr>
            <a:spLocks noGrp="1" noChangeArrowheads="1"/>
          </p:cNvSpPr>
          <p:nvPr>
            <p:ph type="body" idx="1"/>
          </p:nvPr>
        </p:nvSpPr>
        <p:spPr>
          <a:xfrm>
            <a:off x="974582" y="4559961"/>
            <a:ext cx="5366039" cy="4320846"/>
          </a:xfrm>
        </p:spPr>
        <p:txBody>
          <a:bodyPr/>
          <a:lstStyle/>
          <a:p>
            <a:pPr>
              <a:spcAft>
                <a:spcPct val="50000"/>
              </a:spcAft>
            </a:pPr>
            <a:r>
              <a:rPr lang="en-GB" b="1" dirty="0"/>
              <a:t>Leading the Individual</a:t>
            </a:r>
          </a:p>
          <a:p>
            <a:r>
              <a:rPr lang="en-GB" dirty="0">
                <a:cs typeface="Times New Roman" pitchFamily="18" charset="0"/>
              </a:rPr>
              <a:t>One of the best known frameworks for the development of an individual within a team is the Situational Leadership model developed by Hersey and Blanchard.  The model was not specifically developed for projects and is a little simplistic for the project environment but it is still a useful framework. </a:t>
            </a:r>
          </a:p>
          <a:p>
            <a:r>
              <a:rPr lang="en-GB" dirty="0">
                <a:cs typeface="Times New Roman" pitchFamily="18" charset="0"/>
              </a:rPr>
              <a:t>The model describes the developing relationship between leader and team member.  The matrix has two dimensions: Task Behaviour and Relationship Behaviour. </a:t>
            </a:r>
          </a:p>
          <a:p>
            <a:r>
              <a:rPr lang="en-GB" b="1" dirty="0">
                <a:cs typeface="Times New Roman" pitchFamily="18" charset="0"/>
              </a:rPr>
              <a:t>Directing</a:t>
            </a:r>
            <a:r>
              <a:rPr lang="en-GB" dirty="0">
                <a:cs typeface="Times New Roman" pitchFamily="18" charset="0"/>
              </a:rPr>
              <a:t> 	</a:t>
            </a:r>
          </a:p>
          <a:p>
            <a:r>
              <a:rPr lang="en-GB" dirty="0">
                <a:cs typeface="Times New Roman" pitchFamily="18" charset="0"/>
              </a:rPr>
              <a:t>When the team member first arrives there is anxiety, tension and confusion. The leader adopts a task oriented approach, provides specific instructions and closely supervises performance.</a:t>
            </a:r>
          </a:p>
          <a:p>
            <a:r>
              <a:rPr lang="en-GB" b="1" dirty="0">
                <a:cs typeface="Times New Roman" pitchFamily="18" charset="0"/>
              </a:rPr>
              <a:t>Coaching</a:t>
            </a:r>
            <a:r>
              <a:rPr lang="en-GB" dirty="0">
                <a:cs typeface="Times New Roman" pitchFamily="18" charset="0"/>
              </a:rPr>
              <a:t>	</a:t>
            </a:r>
          </a:p>
          <a:p>
            <a:r>
              <a:rPr lang="en-GB" dirty="0">
                <a:cs typeface="Times New Roman" pitchFamily="18" charset="0"/>
              </a:rPr>
              <a:t>As individuals begin to understand what is required the leader will spend more time establishing a relationship of trust and mutual understanding. Since the individual may not yet have developed sufficient competency to assume full responsibility for the task it is still necessary to explain decisions and provide the opportunity for clarification.</a:t>
            </a:r>
            <a:r>
              <a:rPr lang="en-GB" b="1" dirty="0">
                <a:cs typeface="Times New Roman" pitchFamily="18" charset="0"/>
              </a:rPr>
              <a:t>                           </a:t>
            </a:r>
            <a:r>
              <a:rPr lang="en-GB" dirty="0">
                <a:cs typeface="Times New Roman" pitchFamily="18" charset="0"/>
              </a:rPr>
              <a:t>       </a:t>
            </a:r>
          </a:p>
        </p:txBody>
      </p:sp>
    </p:spTree>
    <p:extLst>
      <p:ext uri="{BB962C8B-B14F-4D97-AF65-F5344CB8AC3E}">
        <p14:creationId xmlns:p14="http://schemas.microsoft.com/office/powerpoint/2010/main" val="1143039102"/>
      </p:ext>
    </p:extLst>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098754" name="Rectangle 2"/>
          <p:cNvSpPr>
            <a:spLocks noGrp="1" noRot="1" noChangeAspect="1" noChangeArrowheads="1" noTextEdit="1"/>
          </p:cNvSpPr>
          <p:nvPr>
            <p:ph type="sldImg"/>
          </p:nvPr>
        </p:nvSpPr>
        <p:spPr>
          <a:xfrm>
            <a:off x="1216025" y="720725"/>
            <a:ext cx="4800600" cy="3600450"/>
          </a:xfrm>
          <a:ln/>
        </p:spPr>
      </p:sp>
      <p:sp>
        <p:nvSpPr>
          <p:cNvPr id="1098755" name="Rectangle 3"/>
          <p:cNvSpPr>
            <a:spLocks noGrp="1" noChangeArrowheads="1"/>
          </p:cNvSpPr>
          <p:nvPr>
            <p:ph type="body" idx="1"/>
          </p:nvPr>
        </p:nvSpPr>
        <p:spPr>
          <a:xfrm>
            <a:off x="974582" y="4590422"/>
            <a:ext cx="5369383" cy="4290385"/>
          </a:xfrm>
        </p:spPr>
        <p:txBody>
          <a:bodyPr/>
          <a:lstStyle/>
          <a:p>
            <a:r>
              <a:rPr lang="en-GB" dirty="0"/>
              <a:t>John Adair identified three overlapping areas of core responsibility: Task, Team and Individual.</a:t>
            </a:r>
          </a:p>
          <a:p>
            <a:r>
              <a:rPr lang="en-GB" dirty="0"/>
              <a:t>Effective leaders are able to balance their focus in these areas according to the situation.   If there is too much focus in one area it will have a detrimental effect on the others.  Conversely, each area has a positive influence on the others if properly balanced.  For example a well thought out Project Management Plan provides effective guidance to the individual and the team.  However,  a well though out plan can only be achieved through awareness of the team and individual’s needs. </a:t>
            </a:r>
          </a:p>
          <a:p>
            <a:r>
              <a:rPr lang="en-GB" b="1" dirty="0"/>
              <a:t>Task</a:t>
            </a:r>
            <a:r>
              <a:rPr lang="en-GB" dirty="0"/>
              <a:t> - the leader has to ensure that the required task is achieved.  This requires the setting of task objectives, control and co-ordination.  The leader must maintain focus on the objectives until completion. </a:t>
            </a:r>
          </a:p>
          <a:p>
            <a:r>
              <a:rPr lang="en-GB" b="1" dirty="0"/>
              <a:t>Individual</a:t>
            </a:r>
            <a:r>
              <a:rPr lang="en-GB" dirty="0"/>
              <a:t> - good leaders recognise that each individual has needs that are fulfilled through the task.  They understand the needs, strengths and weakness of individuals, and are able to apply the leadership style appropriate to the situation.  They are able to produce the motivation and commitment needed for the individual to perform their task. </a:t>
            </a:r>
          </a:p>
          <a:p>
            <a:r>
              <a:rPr lang="en-GB" b="1" dirty="0"/>
              <a:t>Team</a:t>
            </a:r>
            <a:r>
              <a:rPr lang="en-GB" dirty="0"/>
              <a:t> - an effective leader recognises that the team is an entity that also requires direction, information, performance feedback and support, as well as the individuals within the team.  </a:t>
            </a:r>
          </a:p>
          <a:p>
            <a:endParaRPr lang="en-GB" dirty="0"/>
          </a:p>
        </p:txBody>
      </p:sp>
    </p:spTree>
    <p:extLst>
      <p:ext uri="{BB962C8B-B14F-4D97-AF65-F5344CB8AC3E}">
        <p14:creationId xmlns:p14="http://schemas.microsoft.com/office/powerpoint/2010/main" val="511597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just covered a lot.</a:t>
            </a:r>
            <a:r>
              <a:rPr lang="en-US" baseline="0" dirty="0" smtClean="0"/>
              <a:t>  Time for a quick break.</a:t>
            </a:r>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5</a:t>
            </a:fld>
            <a:endParaRPr lang="en-US"/>
          </a:p>
        </p:txBody>
      </p:sp>
    </p:spTree>
    <p:extLst>
      <p:ext uri="{BB962C8B-B14F-4D97-AF65-F5344CB8AC3E}">
        <p14:creationId xmlns:p14="http://schemas.microsoft.com/office/powerpoint/2010/main" val="21035506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n-US" sz="1300" dirty="0"/>
              <a:t>The table in figure is from the 2013 G4 release for GRI reporting.</a:t>
            </a:r>
          </a:p>
          <a:p>
            <a:pPr defTabSz="966612">
              <a:defRPr/>
            </a:pPr>
            <a:endParaRPr lang="en-US" sz="1300" dirty="0"/>
          </a:p>
          <a:p>
            <a:pPr defTabSz="966612">
              <a:defRPr/>
            </a:pPr>
            <a:r>
              <a:rPr lang="en-US" sz="1300" dirty="0"/>
              <a:t>GRI G4 states “Sustainability reporting is fundamental to an organization’s integrated thinking and reporting process in providing input into the organization’s identification of its material issues, its strategic objectives, and the assessment of its ability to achieve those objectives and create value over time”.</a:t>
            </a:r>
            <a:endParaRPr lang="es-ES" sz="1300" dirty="0"/>
          </a:p>
          <a:p>
            <a:endParaRPr lang="en-US" sz="1300" dirty="0"/>
          </a:p>
          <a:p>
            <a:endParaRPr lang="en-US" sz="1300" dirty="0"/>
          </a:p>
          <a:p>
            <a:r>
              <a:rPr lang="en-US" sz="1300" dirty="0"/>
              <a:t>The reporting indicators are primarily structured in pairs, with a Core Indicator seeking disclosure on the processes in place to address the aspect, and an additional Indicator to report on degree of compliance.</a:t>
            </a:r>
          </a:p>
          <a:p>
            <a:endParaRPr lang="en-US" sz="1300" dirty="0"/>
          </a:p>
          <a:p>
            <a:pPr defTabSz="966612">
              <a:defRPr/>
            </a:pPr>
            <a:r>
              <a:rPr lang="en-US" sz="1300" dirty="0"/>
              <a:t>The final category “Product Responsibility” includes Customer Health and Safety, Product Labeling, Marketing Communications, Customer Privacy, and Compliance.  A more complete approach to sustainability reporting would take into account lifespan and servicing as well as the efficiency and maturity of the product’s design and build process.</a:t>
            </a:r>
            <a:endParaRPr lang="es-ES" sz="1300" dirty="0"/>
          </a:p>
          <a:p>
            <a:endParaRPr lang="es-ES" dirty="0"/>
          </a:p>
        </p:txBody>
      </p:sp>
      <p:sp>
        <p:nvSpPr>
          <p:cNvPr id="4" name="3 Marcador de número de diapositiva"/>
          <p:cNvSpPr>
            <a:spLocks noGrp="1"/>
          </p:cNvSpPr>
          <p:nvPr>
            <p:ph type="sldNum" sz="quarter" idx="10"/>
          </p:nvPr>
        </p:nvSpPr>
        <p:spPr/>
        <p:txBody>
          <a:bodyPr/>
          <a:lstStyle/>
          <a:p>
            <a:fld id="{2AC3EBD7-D354-4C97-8BB4-9A9E39C1C5CE}" type="slidenum">
              <a:rPr lang="en-US" smtClean="0"/>
              <a:pPr/>
              <a:t>45</a:t>
            </a:fld>
            <a:endParaRPr lang="en-US" dirty="0"/>
          </a:p>
        </p:txBody>
      </p:sp>
    </p:spTree>
    <p:extLst>
      <p:ext uri="{BB962C8B-B14F-4D97-AF65-F5344CB8AC3E}">
        <p14:creationId xmlns:p14="http://schemas.microsoft.com/office/powerpoint/2010/main" val="1109830509"/>
      </p:ext>
    </p:extLst>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104898" name="Rectangle 2"/>
          <p:cNvSpPr>
            <a:spLocks noGrp="1" noRot="1" noChangeAspect="1" noChangeArrowheads="1" noTextEdit="1"/>
          </p:cNvSpPr>
          <p:nvPr>
            <p:ph type="sldImg"/>
          </p:nvPr>
        </p:nvSpPr>
        <p:spPr>
          <a:xfrm>
            <a:off x="1258888" y="720725"/>
            <a:ext cx="4797425" cy="3598863"/>
          </a:xfrm>
          <a:ln/>
        </p:spPr>
      </p:sp>
      <p:sp>
        <p:nvSpPr>
          <p:cNvPr id="1104899" name="Rectangle 3"/>
          <p:cNvSpPr>
            <a:spLocks noGrp="1" noChangeArrowheads="1"/>
          </p:cNvSpPr>
          <p:nvPr>
            <p:ph type="body" idx="1"/>
          </p:nvPr>
        </p:nvSpPr>
        <p:spPr>
          <a:xfrm>
            <a:off x="974582" y="4559961"/>
            <a:ext cx="5366039" cy="4320846"/>
          </a:xfrm>
        </p:spPr>
        <p:txBody>
          <a:bodyPr/>
          <a:lstStyle/>
          <a:p>
            <a:r>
              <a:rPr lang="en-GB" b="1" dirty="0">
                <a:cs typeface="Times New Roman" pitchFamily="18" charset="0"/>
              </a:rPr>
              <a:t>Supporting</a:t>
            </a:r>
            <a:r>
              <a:rPr lang="en-GB" dirty="0">
                <a:cs typeface="Times New Roman" pitchFamily="18" charset="0"/>
              </a:rPr>
              <a:t>	</a:t>
            </a:r>
          </a:p>
          <a:p>
            <a:r>
              <a:rPr lang="en-GB" dirty="0">
                <a:cs typeface="Times New Roman" pitchFamily="18" charset="0"/>
              </a:rPr>
              <a:t>As the individual develops high levels of competency and motivation, greater delegation and group decision making is possible. The leader concentrates on developing relationships with individuals.</a:t>
            </a:r>
          </a:p>
          <a:p>
            <a:r>
              <a:rPr lang="en-GB" b="1" dirty="0">
                <a:cs typeface="Times New Roman" pitchFamily="18" charset="0"/>
              </a:rPr>
              <a:t>Delegating</a:t>
            </a:r>
            <a:r>
              <a:rPr lang="en-GB" dirty="0">
                <a:cs typeface="Times New Roman" pitchFamily="18" charset="0"/>
              </a:rPr>
              <a:t>	</a:t>
            </a:r>
          </a:p>
          <a:p>
            <a:r>
              <a:rPr lang="en-GB" dirty="0">
                <a:cs typeface="Times New Roman" pitchFamily="18" charset="0"/>
              </a:rPr>
              <a:t>Finally a point is reached where team members are confident in their ability, trusted to get on with the task and have a good relationship with the leader. Both task and relationship behaviour drop to low levels. Complacency on the part of the leader is now, perhaps, the greatest danger. </a:t>
            </a:r>
          </a:p>
          <a:p>
            <a:r>
              <a:rPr lang="en-GB" dirty="0">
                <a:cs typeface="Times New Roman" pitchFamily="18" charset="0"/>
              </a:rPr>
              <a:t>The parallel development of the individual through these stages can be viewed in a different way. Hersey and Blanchard also identify something called Follower Readiness which is a combination of Ability (knowledge, experience and skill) and Confidence (willingness, commitment and motivation). </a:t>
            </a:r>
          </a:p>
          <a:p>
            <a:r>
              <a:rPr lang="en-GB" dirty="0">
                <a:cs typeface="Times New Roman" pitchFamily="18" charset="0"/>
              </a:rPr>
              <a:t>A new team member may not have all the necessary ability or confidence.  It is the leader</a:t>
            </a:r>
            <a:r>
              <a:rPr lang="en-GB" dirty="0">
                <a:latin typeface="Verdana"/>
                <a:cs typeface="Times New Roman" pitchFamily="18" charset="0"/>
              </a:rPr>
              <a:t>’</a:t>
            </a:r>
            <a:r>
              <a:rPr lang="en-GB" dirty="0">
                <a:cs typeface="Times New Roman" pitchFamily="18" charset="0"/>
              </a:rPr>
              <a:t>s job to develop both in the individual as they move through the four stages. </a:t>
            </a:r>
          </a:p>
          <a:p>
            <a:endParaRPr lang="en-GB" dirty="0"/>
          </a:p>
        </p:txBody>
      </p:sp>
    </p:spTree>
    <p:extLst>
      <p:ext uri="{BB962C8B-B14F-4D97-AF65-F5344CB8AC3E}">
        <p14:creationId xmlns:p14="http://schemas.microsoft.com/office/powerpoint/2010/main" val="1988486118"/>
      </p:ext>
    </p:extLst>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just covered a lot.</a:t>
            </a:r>
            <a:r>
              <a:rPr lang="en-US" baseline="0" dirty="0" smtClean="0"/>
              <a:t>  Time for a quick break.</a:t>
            </a:r>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505</a:t>
            </a:fld>
            <a:endParaRPr lang="en-US"/>
          </a:p>
        </p:txBody>
      </p:sp>
    </p:spTree>
    <p:extLst>
      <p:ext uri="{BB962C8B-B14F-4D97-AF65-F5344CB8AC3E}">
        <p14:creationId xmlns:p14="http://schemas.microsoft.com/office/powerpoint/2010/main" val="1535689327"/>
      </p:ext>
    </p:extLst>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kern="1200" dirty="0" smtClean="0">
                <a:solidFill>
                  <a:schemeClr val="tx1"/>
                </a:solidFill>
                <a:effectLst/>
                <a:latin typeface="+mn-lt"/>
                <a:ea typeface="+mn-ea"/>
                <a:cs typeface="+mn-cs"/>
              </a:rPr>
              <a:t>The ego must go. It’s not about you. </a:t>
            </a:r>
            <a:r>
              <a:rPr lang="en-US" sz="1200" b="1" kern="1200" dirty="0" smtClean="0">
                <a:solidFill>
                  <a:schemeClr val="tx1"/>
                </a:solidFill>
                <a:effectLst/>
                <a:latin typeface="+mn-lt"/>
                <a:ea typeface="+mn-ea"/>
                <a:cs typeface="+mn-cs"/>
              </a:rPr>
              <a:t>Build a strong team</a:t>
            </a:r>
            <a:r>
              <a:rPr lang="en-US" sz="1200" kern="1200" dirty="0" smtClean="0">
                <a:solidFill>
                  <a:schemeClr val="tx1"/>
                </a:solidFill>
                <a:effectLst/>
                <a:latin typeface="+mn-lt"/>
                <a:ea typeface="+mn-ea"/>
                <a:cs typeface="+mn-cs"/>
              </a:rPr>
              <a:t> and surround yourself with smart, passionate and highly competent </a:t>
            </a:r>
            <a:r>
              <a:rPr lang="en-US" sz="1200" kern="1200" dirty="0" err="1" smtClean="0">
                <a:solidFill>
                  <a:schemeClr val="tx1"/>
                </a:solidFill>
                <a:effectLst/>
                <a:latin typeface="+mn-lt"/>
                <a:ea typeface="+mn-ea"/>
                <a:cs typeface="+mn-cs"/>
              </a:rPr>
              <a:t>people.v</a:t>
            </a:r>
            <a:r>
              <a:rPr lang="en-US" sz="1200" i="1" kern="1200" dirty="0" err="1" smtClean="0">
                <a:solidFill>
                  <a:schemeClr val="tx1"/>
                </a:solidFill>
                <a:effectLst/>
                <a:latin typeface="+mn-lt"/>
                <a:ea typeface="+mn-ea"/>
                <a:cs typeface="+mn-cs"/>
              </a:rPr>
              <a:t>Developing</a:t>
            </a:r>
            <a:r>
              <a:rPr lang="en-US" sz="1200" i="1" kern="1200" dirty="0" smtClean="0">
                <a:solidFill>
                  <a:schemeClr val="tx1"/>
                </a:solidFill>
                <a:effectLst/>
                <a:latin typeface="+mn-lt"/>
                <a:ea typeface="+mn-ea"/>
                <a:cs typeface="+mn-cs"/>
              </a:rPr>
              <a:t> leadership skills is a lifetime </a:t>
            </a:r>
            <a:r>
              <a:rPr lang="en-US" sz="1200" i="1" kern="1200" dirty="0" err="1" smtClean="0">
                <a:solidFill>
                  <a:schemeClr val="tx1"/>
                </a:solidFill>
                <a:effectLst/>
                <a:latin typeface="+mn-lt"/>
                <a:ea typeface="+mn-ea"/>
                <a:cs typeface="+mn-cs"/>
              </a:rPr>
              <a:t>project.</a:t>
            </a:r>
            <a:r>
              <a:rPr lang="en-US" sz="1200" kern="1200" dirty="0" err="1" smtClean="0">
                <a:solidFill>
                  <a:schemeClr val="tx1"/>
                </a:solidFill>
                <a:effectLst/>
                <a:latin typeface="+mn-lt"/>
                <a:ea typeface="+mn-ea"/>
                <a:cs typeface="+mn-cs"/>
              </a:rPr>
              <a:t>It’s</a:t>
            </a:r>
            <a:r>
              <a:rPr lang="en-US" sz="1200" kern="1200" dirty="0" smtClean="0">
                <a:solidFill>
                  <a:schemeClr val="tx1"/>
                </a:solidFill>
                <a:effectLst/>
                <a:latin typeface="+mn-lt"/>
                <a:ea typeface="+mn-ea"/>
                <a:cs typeface="+mn-cs"/>
              </a:rPr>
              <a:t> too easy, as a leader, to feel like you have to be the one who knows everything. Great leaders recognize that they need to keep learning. Additionally, </a:t>
            </a:r>
            <a:r>
              <a:rPr lang="en-US" sz="1200" b="1" kern="1200" dirty="0" smtClean="0">
                <a:solidFill>
                  <a:schemeClr val="tx1"/>
                </a:solidFill>
                <a:effectLst/>
                <a:latin typeface="+mn-lt"/>
                <a:ea typeface="+mn-ea"/>
                <a:cs typeface="+mn-cs"/>
              </a:rPr>
              <a:t>treat everyone with respect</a:t>
            </a:r>
            <a:r>
              <a:rPr lang="en-US" sz="1200" kern="1200" dirty="0" smtClean="0">
                <a:solidFill>
                  <a:schemeClr val="tx1"/>
                </a:solidFill>
                <a:effectLst/>
                <a:latin typeface="+mn-lt"/>
                <a:ea typeface="+mn-ea"/>
                <a:cs typeface="+mn-cs"/>
              </a:rPr>
              <a:t> at all times whether they are employees, customers, suppliers, or partners. </a:t>
            </a:r>
            <a:r>
              <a:rPr lang="en-US" sz="1200" b="1" kern="1200" dirty="0" smtClean="0">
                <a:solidFill>
                  <a:schemeClr val="tx1"/>
                </a:solidFill>
                <a:effectLst/>
                <a:latin typeface="+mn-lt"/>
                <a:ea typeface="+mn-ea"/>
                <a:cs typeface="+mn-cs"/>
              </a:rPr>
              <a:t>Be humble</a:t>
            </a:r>
            <a:r>
              <a:rPr lang="en-US" sz="1200" kern="1200" dirty="0" smtClean="0">
                <a:solidFill>
                  <a:schemeClr val="tx1"/>
                </a:solidFill>
                <a:effectLst/>
                <a:latin typeface="+mn-lt"/>
                <a:ea typeface="+mn-ea"/>
                <a:cs typeface="+mn-cs"/>
              </a:rPr>
              <a:t>. The more humble you remain, the more subordinates would be motivated to share their suggestions and recommendations with you. </a:t>
            </a:r>
            <a:r>
              <a:rPr lang="en-US" sz="1200" i="1" kern="1200" dirty="0" smtClean="0">
                <a:solidFill>
                  <a:schemeClr val="tx1"/>
                </a:solidFill>
                <a:effectLst/>
                <a:latin typeface="+mn-lt"/>
                <a:ea typeface="+mn-ea"/>
                <a:cs typeface="+mn-cs"/>
              </a:rPr>
              <a:t>The greater your success, the more you need to stay in touch with fresh opinions and perspectives and welcome honest feedback.</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FBE0712-AA02-4CEE-AF68-858CBC03CA04}" type="slidenum">
              <a:rPr lang="en-US" smtClean="0"/>
              <a:pPr/>
              <a:t>506</a:t>
            </a:fld>
            <a:endParaRPr lang="en-US"/>
          </a:p>
        </p:txBody>
      </p:sp>
    </p:spTree>
    <p:extLst>
      <p:ext uri="{BB962C8B-B14F-4D97-AF65-F5344CB8AC3E}">
        <p14:creationId xmlns:p14="http://schemas.microsoft.com/office/powerpoint/2010/main" val="748714904"/>
      </p:ext>
    </p:extLst>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kern="1200" dirty="0" smtClean="0">
                <a:solidFill>
                  <a:schemeClr val="tx1"/>
                </a:solidFill>
                <a:effectLst/>
                <a:latin typeface="+mn-lt"/>
                <a:ea typeface="+mn-ea"/>
                <a:cs typeface="+mn-cs"/>
              </a:rPr>
              <a:t>Get rid of Complacency. Embrace Change. Be adaptable. Consumer needs and the market place are ever evolving. The global playing field has leveled. As a result of continuous technology acceleration, the change is rapid, inevitable and unstoppable. </a:t>
            </a:r>
            <a:r>
              <a:rPr lang="en-US" sz="1200" b="1" kern="1200" dirty="0" smtClean="0">
                <a:solidFill>
                  <a:schemeClr val="tx1"/>
                </a:solidFill>
                <a:effectLst/>
                <a:latin typeface="+mn-lt"/>
                <a:ea typeface="+mn-ea"/>
                <a:cs typeface="+mn-cs"/>
              </a:rPr>
              <a:t>Listen to what your customers and employees are saying and go back to the drawing board.</a:t>
            </a:r>
            <a:r>
              <a:rPr lang="en-US" sz="1200" kern="1200" dirty="0" smtClean="0">
                <a:solidFill>
                  <a:schemeClr val="tx1"/>
                </a:solidFill>
                <a:effectLst/>
                <a:latin typeface="+mn-lt"/>
                <a:ea typeface="+mn-ea"/>
                <a:cs typeface="+mn-cs"/>
              </a:rPr>
              <a:t> I remember once making a recommendation to a boss and being told thanks but no thanks. “This is how we have always done things and we will continue to do it this way.”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FBE0712-AA02-4CEE-AF68-858CBC03CA04}" type="slidenum">
              <a:rPr lang="en-US" smtClean="0"/>
              <a:pPr/>
              <a:t>507</a:t>
            </a:fld>
            <a:endParaRPr lang="en-US"/>
          </a:p>
        </p:txBody>
      </p:sp>
    </p:spTree>
    <p:extLst>
      <p:ext uri="{BB962C8B-B14F-4D97-AF65-F5344CB8AC3E}">
        <p14:creationId xmlns:p14="http://schemas.microsoft.com/office/powerpoint/2010/main" val="906201702"/>
      </p:ext>
    </p:extLst>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u="sng" kern="1200" dirty="0" smtClean="0">
                <a:solidFill>
                  <a:schemeClr val="tx1"/>
                </a:solidFill>
                <a:effectLst/>
                <a:latin typeface="+mn-lt"/>
                <a:ea typeface="+mn-ea"/>
                <a:cs typeface="+mn-cs"/>
              </a:rPr>
              <a:t>GREED</a:t>
            </a:r>
            <a:r>
              <a:rPr lang="en-US" sz="1200" kern="1200" dirty="0" smtClean="0">
                <a:solidFill>
                  <a:schemeClr val="tx1"/>
                </a:solidFill>
                <a:effectLst/>
                <a:latin typeface="+mn-lt"/>
                <a:ea typeface="+mn-ea"/>
                <a:cs typeface="+mn-cs"/>
              </a:rPr>
              <a:t> and </a:t>
            </a:r>
            <a:r>
              <a:rPr lang="en-US" sz="1200" b="1" kern="1200" dirty="0" smtClean="0">
                <a:solidFill>
                  <a:schemeClr val="tx1"/>
                </a:solidFill>
                <a:effectLst/>
                <a:latin typeface="+mn-lt"/>
                <a:ea typeface="+mn-ea"/>
                <a:cs typeface="+mn-cs"/>
              </a:rPr>
              <a:t>Dishonesty</a:t>
            </a:r>
            <a:r>
              <a:rPr lang="en-US" sz="1200" kern="1200" dirty="0" smtClean="0">
                <a:solidFill>
                  <a:schemeClr val="tx1"/>
                </a:solidFill>
                <a:effectLst/>
                <a:latin typeface="+mn-lt"/>
                <a:ea typeface="+mn-ea"/>
                <a:cs typeface="+mn-cs"/>
              </a:rPr>
              <a:t> go hand in hand. Reputation, Integrity and Credibility is everything. Your reputation, whether good or bad will spread faster than a viral video on YouTube. Once lost it is extremely difficult to regain.</a:t>
            </a:r>
            <a:r>
              <a:rPr lang="en-US" dirty="0" smtClean="0">
                <a:effectLst/>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FBE0712-AA02-4CEE-AF68-858CBC03CA04}" type="slidenum">
              <a:rPr lang="en-US" smtClean="0"/>
              <a:pPr/>
              <a:t>508</a:t>
            </a:fld>
            <a:endParaRPr lang="en-US"/>
          </a:p>
        </p:txBody>
      </p:sp>
    </p:spTree>
    <p:extLst>
      <p:ext uri="{BB962C8B-B14F-4D97-AF65-F5344CB8AC3E}">
        <p14:creationId xmlns:p14="http://schemas.microsoft.com/office/powerpoint/2010/main" val="1057963549"/>
      </p:ext>
    </p:extLst>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072130" name="Rectangle 2"/>
          <p:cNvSpPr>
            <a:spLocks noGrp="1" noRot="1" noChangeAspect="1" noChangeArrowheads="1" noTextEdit="1"/>
          </p:cNvSpPr>
          <p:nvPr>
            <p:ph type="sldImg"/>
          </p:nvPr>
        </p:nvSpPr>
        <p:spPr>
          <a:xfrm>
            <a:off x="1216025" y="720725"/>
            <a:ext cx="4800600" cy="3600450"/>
          </a:xfrm>
          <a:ln/>
        </p:spPr>
      </p:sp>
      <p:sp>
        <p:nvSpPr>
          <p:cNvPr id="1072131" name="Rectangle 3"/>
          <p:cNvSpPr>
            <a:spLocks noGrp="1" noChangeArrowheads="1"/>
          </p:cNvSpPr>
          <p:nvPr>
            <p:ph type="body" idx="1"/>
          </p:nvPr>
        </p:nvSpPr>
        <p:spPr>
          <a:xfrm>
            <a:off x="974582" y="4561485"/>
            <a:ext cx="5366039" cy="4319322"/>
          </a:xfrm>
        </p:spPr>
        <p:txBody>
          <a:bodyPr/>
          <a:lstStyle/>
          <a:p>
            <a:pPr>
              <a:spcBef>
                <a:spcPct val="25000"/>
              </a:spcBef>
              <a:spcAft>
                <a:spcPct val="25000"/>
              </a:spcAft>
            </a:pPr>
            <a:r>
              <a:rPr lang="en-GB" b="1" dirty="0"/>
              <a:t>Primary forms of communication</a:t>
            </a:r>
          </a:p>
          <a:p>
            <a:pPr lvl="1" indent="-273894">
              <a:buFontTx/>
              <a:buChar char="•"/>
            </a:pPr>
            <a:r>
              <a:rPr lang="en-GB" dirty="0">
                <a:latin typeface="ZapfCalligr BT" pitchFamily="18" charset="0"/>
              </a:rPr>
              <a:t>Verbal</a:t>
            </a:r>
          </a:p>
          <a:p>
            <a:pPr lvl="1" indent="-273894">
              <a:buFontTx/>
              <a:buChar char="•"/>
            </a:pPr>
            <a:r>
              <a:rPr lang="en-GB" dirty="0">
                <a:latin typeface="ZapfCalligr BT" pitchFamily="18" charset="0"/>
              </a:rPr>
              <a:t>Body language</a:t>
            </a:r>
          </a:p>
          <a:p>
            <a:pPr lvl="1" indent="-273894">
              <a:buFontTx/>
              <a:buChar char="•"/>
            </a:pPr>
            <a:r>
              <a:rPr lang="en-GB" dirty="0">
                <a:latin typeface="ZapfCalligr BT" pitchFamily="18" charset="0"/>
              </a:rPr>
              <a:t>Written</a:t>
            </a:r>
          </a:p>
          <a:p>
            <a:pPr lvl="1" indent="-273894">
              <a:buFontTx/>
              <a:buChar char="•"/>
            </a:pPr>
            <a:endParaRPr lang="en-GB" dirty="0">
              <a:latin typeface="ZapfCalligr BT" pitchFamily="18" charset="0"/>
            </a:endParaRPr>
          </a:p>
          <a:p>
            <a:r>
              <a:rPr lang="en-GB" b="1" dirty="0"/>
              <a:t>Environment</a:t>
            </a:r>
          </a:p>
          <a:p>
            <a:r>
              <a:rPr lang="en-GB" dirty="0"/>
              <a:t>A Project Manager depends on a communication network.  This may be formal or informal.</a:t>
            </a:r>
          </a:p>
          <a:p>
            <a:r>
              <a:rPr lang="en-GB" b="1" dirty="0"/>
              <a:t>Channels of communication</a:t>
            </a:r>
          </a:p>
          <a:p>
            <a:pPr lvl="1" indent="-273894">
              <a:buFontTx/>
              <a:buChar char="•"/>
            </a:pPr>
            <a:r>
              <a:rPr lang="en-GB" dirty="0">
                <a:latin typeface="ZapfCalligr BT" pitchFamily="18" charset="0"/>
              </a:rPr>
              <a:t>Active</a:t>
            </a:r>
          </a:p>
          <a:p>
            <a:pPr lvl="1" indent="-273894">
              <a:buFontTx/>
              <a:buChar char="•"/>
            </a:pPr>
            <a:r>
              <a:rPr lang="en-GB" dirty="0">
                <a:latin typeface="ZapfCalligr BT" pitchFamily="18" charset="0"/>
              </a:rPr>
              <a:t>Passive</a:t>
            </a:r>
          </a:p>
          <a:p>
            <a:pPr lvl="1" indent="-273894"/>
            <a:r>
              <a:rPr lang="en-GB" dirty="0">
                <a:latin typeface="ZapfCalligr BT" pitchFamily="18" charset="0"/>
              </a:rPr>
              <a:t>When developing a Communication plan, the first step is Stakeholder analysis.  It is important to know what your audience wants to know, when they want to know it, how they want it presenting and how often they want it.  The Project Manager must understand where their information is coming from and if they are receiving any assistance in collating or collecting the information.  One last consideration is to understand how as a Project Manager you will approach the dissemination of unexpected information.  The majority of this time the news is bad, knowing your team and trying to anticipate their reaction needs many hours of team development and understanding by the Project Manager.</a:t>
            </a:r>
          </a:p>
        </p:txBody>
      </p:sp>
    </p:spTree>
    <p:extLst>
      <p:ext uri="{BB962C8B-B14F-4D97-AF65-F5344CB8AC3E}">
        <p14:creationId xmlns:p14="http://schemas.microsoft.com/office/powerpoint/2010/main" val="608820471"/>
      </p:ext>
    </p:extLst>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074178" name="Rectangle 2"/>
          <p:cNvSpPr>
            <a:spLocks noGrp="1" noRot="1" noChangeAspect="1" noChangeArrowheads="1" noTextEdit="1"/>
          </p:cNvSpPr>
          <p:nvPr>
            <p:ph type="sldImg"/>
          </p:nvPr>
        </p:nvSpPr>
        <p:spPr>
          <a:xfrm>
            <a:off x="1216025" y="720725"/>
            <a:ext cx="4800600" cy="3600450"/>
          </a:xfrm>
          <a:ln/>
        </p:spPr>
      </p:sp>
      <p:sp>
        <p:nvSpPr>
          <p:cNvPr id="1074179" name="Rectangle 3"/>
          <p:cNvSpPr>
            <a:spLocks noGrp="1" noChangeArrowheads="1"/>
          </p:cNvSpPr>
          <p:nvPr>
            <p:ph type="body" idx="1"/>
          </p:nvPr>
        </p:nvSpPr>
        <p:spPr>
          <a:xfrm>
            <a:off x="974582" y="4561485"/>
            <a:ext cx="5366039" cy="4319322"/>
          </a:xfrm>
        </p:spPr>
        <p:txBody>
          <a:bodyPr/>
          <a:lstStyle/>
          <a:p>
            <a:r>
              <a:rPr lang="en-GB" b="1" dirty="0"/>
              <a:t>Barriers to communication</a:t>
            </a:r>
          </a:p>
          <a:p>
            <a:r>
              <a:rPr lang="en-GB" dirty="0"/>
              <a:t>In the simple model above there are in effect four potential barriers that the communication navigate.</a:t>
            </a:r>
          </a:p>
          <a:p>
            <a:r>
              <a:rPr lang="en-GB" b="1" dirty="0"/>
              <a:t>Environmental - </a:t>
            </a:r>
            <a:r>
              <a:rPr lang="en-GB" dirty="0"/>
              <a:t>Noise, temperature and air fall into this category</a:t>
            </a:r>
          </a:p>
          <a:p>
            <a:r>
              <a:rPr lang="en-GB" b="1" dirty="0"/>
              <a:t>Background – </a:t>
            </a:r>
            <a:r>
              <a:rPr lang="en-GB" dirty="0"/>
              <a:t>individuals</a:t>
            </a:r>
            <a:r>
              <a:rPr lang="en-GB" b="1" dirty="0"/>
              <a:t> </a:t>
            </a:r>
            <a:r>
              <a:rPr lang="en-GB" dirty="0"/>
              <a:t>are influenced by their technical, social and educational backgrounds. It is also important to consider social and cultural differences.</a:t>
            </a:r>
          </a:p>
          <a:p>
            <a:r>
              <a:rPr lang="en-GB" b="1" dirty="0"/>
              <a:t>Personal - </a:t>
            </a:r>
            <a:r>
              <a:rPr lang="en-GB" dirty="0"/>
              <a:t>Tiredness, hunger, thirst, etc. any affect ability to communicate well.  Permanent or temporary loss of vision, sight, hearing, etc. can have an impact on sending and receiving communications.  Personal prejudices also have an impact.</a:t>
            </a:r>
          </a:p>
          <a:p>
            <a:r>
              <a:rPr lang="en-GB" b="1" dirty="0" smtClean="0"/>
              <a:t>Organizational </a:t>
            </a:r>
            <a:r>
              <a:rPr lang="en-GB" b="1" dirty="0"/>
              <a:t>- </a:t>
            </a:r>
            <a:r>
              <a:rPr lang="en-GB" dirty="0"/>
              <a:t>The relative position or status of the individual will clearly have an impact.  For example, individual to peers, individual to boss, individual to subordinates.  These relationships may affect the quality of the communication process.</a:t>
            </a:r>
          </a:p>
          <a:p>
            <a:endParaRPr lang="en-GB" dirty="0"/>
          </a:p>
        </p:txBody>
      </p:sp>
    </p:spTree>
    <p:extLst>
      <p:ext uri="{BB962C8B-B14F-4D97-AF65-F5344CB8AC3E}">
        <p14:creationId xmlns:p14="http://schemas.microsoft.com/office/powerpoint/2010/main" val="282653273"/>
      </p:ext>
    </p:extLst>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076226" name="Rectangle 2"/>
          <p:cNvSpPr>
            <a:spLocks noGrp="1" noRot="1" noChangeAspect="1" noChangeArrowheads="1" noTextEdit="1"/>
          </p:cNvSpPr>
          <p:nvPr>
            <p:ph type="sldImg"/>
          </p:nvPr>
        </p:nvSpPr>
        <p:spPr>
          <a:xfrm>
            <a:off x="1216025" y="720725"/>
            <a:ext cx="4800600" cy="3600450"/>
          </a:xfrm>
          <a:ln/>
        </p:spPr>
      </p:sp>
      <p:sp>
        <p:nvSpPr>
          <p:cNvPr id="1076227" name="Rectangle 3"/>
          <p:cNvSpPr>
            <a:spLocks noGrp="1" noChangeArrowheads="1"/>
          </p:cNvSpPr>
          <p:nvPr>
            <p:ph type="body" idx="1"/>
          </p:nvPr>
        </p:nvSpPr>
        <p:spPr>
          <a:xfrm>
            <a:off x="974582" y="4561485"/>
            <a:ext cx="5366039" cy="4319322"/>
          </a:xfrm>
        </p:spPr>
        <p:txBody>
          <a:bodyPr/>
          <a:lstStyle/>
          <a:p>
            <a:r>
              <a:rPr lang="en-GB" dirty="0"/>
              <a:t>The main communication responsibilities for the Project Sponsor and Project Manager differ.  In essence the Project Sponsor is mainly concerned with the longer term, i.e. achieving the benefits whereas the project manager is actively managing the project on a day to day basis.</a:t>
            </a:r>
          </a:p>
          <a:p>
            <a:r>
              <a:rPr lang="en-GB" dirty="0"/>
              <a:t>The project sponsor is more likely to be communicating with project external stakeholders such as users, corporate management and regulators.  The project manager on the other hand is more likely to be concerned with project internal communications and keeping the project moving to achieve its critical success criteria.</a:t>
            </a:r>
          </a:p>
          <a:p>
            <a:r>
              <a:rPr lang="en-GB" dirty="0"/>
              <a:t>Effective communications between the project sponsor and project manager is therefore crucial to the successful management of the project.  </a:t>
            </a:r>
            <a:endParaRPr lang="en-US" dirty="0"/>
          </a:p>
        </p:txBody>
      </p:sp>
    </p:spTree>
    <p:extLst>
      <p:ext uri="{BB962C8B-B14F-4D97-AF65-F5344CB8AC3E}">
        <p14:creationId xmlns:p14="http://schemas.microsoft.com/office/powerpoint/2010/main" val="890444830"/>
      </p:ext>
    </p:extLst>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515</a:t>
            </a:fld>
            <a:endParaRPr lang="en-US" dirty="0"/>
          </a:p>
        </p:txBody>
      </p:sp>
    </p:spTree>
    <p:extLst>
      <p:ext uri="{BB962C8B-B14F-4D97-AF65-F5344CB8AC3E}">
        <p14:creationId xmlns:p14="http://schemas.microsoft.com/office/powerpoint/2010/main" val="862682149"/>
      </p:ext>
    </p:extLst>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516</a:t>
            </a:fld>
            <a:endParaRPr lang="en-US" dirty="0"/>
          </a:p>
        </p:txBody>
      </p:sp>
    </p:spTree>
    <p:extLst>
      <p:ext uri="{BB962C8B-B14F-4D97-AF65-F5344CB8AC3E}">
        <p14:creationId xmlns:p14="http://schemas.microsoft.com/office/powerpoint/2010/main" val="8682032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no surprise to to see the</a:t>
            </a:r>
            <a:r>
              <a:rPr lang="en-US" baseline="0" dirty="0" smtClean="0"/>
              <a:t> trend shown here. If the number of CEOs that value sustainability as the way forward is on the rise and therefore reporting is also on the rise it is sure to create positive impacts.  The problem is that focused attention in largely in part on supply chains.</a:t>
            </a:r>
            <a:endParaRPr lang="en-US" dirty="0"/>
          </a:p>
        </p:txBody>
      </p:sp>
      <p:sp>
        <p:nvSpPr>
          <p:cNvPr id="4" name="Slide Number Placeholder 3"/>
          <p:cNvSpPr>
            <a:spLocks noGrp="1"/>
          </p:cNvSpPr>
          <p:nvPr>
            <p:ph type="sldNum" sz="quarter" idx="10"/>
          </p:nvPr>
        </p:nvSpPr>
        <p:spPr/>
        <p:txBody>
          <a:bodyPr/>
          <a:lstStyle/>
          <a:p>
            <a:fld id="{D387801E-81BB-8746-B59B-04EB04778015}" type="slidenum">
              <a:rPr lang="en-US" smtClean="0"/>
              <a:pPr/>
              <a:t>46</a:t>
            </a:fld>
            <a:endParaRPr lang="en-US"/>
          </a:p>
        </p:txBody>
      </p:sp>
    </p:spTree>
    <p:extLst>
      <p:ext uri="{BB962C8B-B14F-4D97-AF65-F5344CB8AC3E}">
        <p14:creationId xmlns:p14="http://schemas.microsoft.com/office/powerpoint/2010/main" val="723509350"/>
      </p:ext>
    </p:extLst>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58210" name="Rectangle 2"/>
          <p:cNvSpPr>
            <a:spLocks noGrp="1" noRot="1" noChangeAspect="1" noChangeArrowheads="1" noTextEdit="1"/>
          </p:cNvSpPr>
          <p:nvPr>
            <p:ph type="sldImg"/>
          </p:nvPr>
        </p:nvSpPr>
        <p:spPr>
          <a:xfrm>
            <a:off x="1216025" y="720725"/>
            <a:ext cx="4800600" cy="3600450"/>
          </a:xfrm>
          <a:ln/>
        </p:spPr>
      </p:sp>
      <p:sp>
        <p:nvSpPr>
          <p:cNvPr id="1758211" name="Rectangle 3"/>
          <p:cNvSpPr>
            <a:spLocks noGrp="1" noChangeArrowheads="1"/>
          </p:cNvSpPr>
          <p:nvPr>
            <p:ph type="body" idx="1"/>
          </p:nvPr>
        </p:nvSpPr>
        <p:spPr>
          <a:xfrm>
            <a:off x="974582" y="4561485"/>
            <a:ext cx="5366039" cy="4319322"/>
          </a:xfrm>
        </p:spPr>
        <p:txBody>
          <a:bodyPr/>
          <a:lstStyle/>
          <a:p>
            <a:r>
              <a:rPr lang="en-GB" dirty="0">
                <a:cs typeface="Times New Roman" pitchFamily="18" charset="0"/>
              </a:rPr>
              <a:t>All projects involve negotiations.  The art of negotiation in projects is to balance the needs of the project with the needs of the stakeholders involved in the negotiations.</a:t>
            </a:r>
          </a:p>
          <a:p>
            <a:r>
              <a:rPr lang="en-GB" dirty="0">
                <a:cs typeface="Times New Roman" pitchFamily="18" charset="0"/>
              </a:rPr>
              <a:t>In projects therefore, the aim of negotiations should be to develop a ‘win-win’ solution that is in line with the overall project objectives and needs of the stakeholders.</a:t>
            </a:r>
            <a:endParaRPr lang="en-GB" dirty="0"/>
          </a:p>
          <a:p>
            <a:endParaRPr lang="en-GB" dirty="0"/>
          </a:p>
          <a:p>
            <a:r>
              <a:rPr lang="en-GB" dirty="0"/>
              <a:t>A pre-requisite stage for any negotiation is to conduct a stakeholder analysis in order to anticipate the needs of the stakeholders involved, their authority (e.g. are they able to make formal agreements), their relative power and influence.</a:t>
            </a:r>
          </a:p>
          <a:p>
            <a:r>
              <a:rPr lang="en-GB" dirty="0"/>
              <a:t>It is also important to understand the negotiation limits and impact on the project in terms of success or failure.</a:t>
            </a:r>
          </a:p>
          <a:p>
            <a:endParaRPr lang="en-US" dirty="0"/>
          </a:p>
        </p:txBody>
      </p:sp>
    </p:spTree>
    <p:extLst>
      <p:ext uri="{BB962C8B-B14F-4D97-AF65-F5344CB8AC3E}">
        <p14:creationId xmlns:p14="http://schemas.microsoft.com/office/powerpoint/2010/main" val="2086739519"/>
      </p:ext>
    </p:extLst>
  </p:cSld>
  <p:clrMapOvr>
    <a:masterClrMapping/>
  </p:clrMapOvr>
</p:notes>
</file>

<file path=ppt/notesSlides/notesSlide3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60258" name="Rectangle 2"/>
          <p:cNvSpPr>
            <a:spLocks noGrp="1" noRot="1" noChangeAspect="1" noChangeArrowheads="1" noTextEdit="1"/>
          </p:cNvSpPr>
          <p:nvPr>
            <p:ph type="sldImg"/>
          </p:nvPr>
        </p:nvSpPr>
        <p:spPr>
          <a:xfrm>
            <a:off x="1258888" y="722313"/>
            <a:ext cx="4797425" cy="3597275"/>
          </a:xfrm>
          <a:ln/>
        </p:spPr>
      </p:sp>
      <p:sp>
        <p:nvSpPr>
          <p:cNvPr id="1760259" name="Rectangle 3"/>
          <p:cNvSpPr>
            <a:spLocks noGrp="1" noChangeArrowheads="1"/>
          </p:cNvSpPr>
          <p:nvPr>
            <p:ph type="body" idx="1"/>
          </p:nvPr>
        </p:nvSpPr>
        <p:spPr>
          <a:xfrm>
            <a:off x="976252" y="4559961"/>
            <a:ext cx="5424549" cy="4319322"/>
          </a:xfrm>
        </p:spPr>
        <p:txBody>
          <a:bodyPr/>
          <a:lstStyle/>
          <a:p>
            <a:r>
              <a:rPr lang="en-GB" dirty="0"/>
              <a:t>The major part of the negotiation process is broken down in four distinct areas.</a:t>
            </a:r>
          </a:p>
          <a:p>
            <a:r>
              <a:rPr lang="en-GB" b="1" dirty="0"/>
              <a:t>Preparation</a:t>
            </a:r>
            <a:r>
              <a:rPr lang="en-GB" dirty="0"/>
              <a:t> – the selection and briefing of the negotiation team on the definition of objectives, consideration of the other party’s objectives, defining the variables, and a strategy including opening offer, bargaining limits and concessions that can be made.</a:t>
            </a:r>
          </a:p>
          <a:p>
            <a:r>
              <a:rPr lang="en-GB" b="1" dirty="0"/>
              <a:t>Opening</a:t>
            </a:r>
            <a:r>
              <a:rPr lang="en-GB" dirty="0"/>
              <a:t> – introductions, objectives should be stated by both parties, an agenda and the rules of the negotiation should be agreed.</a:t>
            </a:r>
          </a:p>
          <a:p>
            <a:r>
              <a:rPr lang="en-GB" b="1" dirty="0"/>
              <a:t>Bargaining</a:t>
            </a:r>
            <a:r>
              <a:rPr lang="en-GB" dirty="0"/>
              <a:t> – collaborating to achieve a win - win solution.  Present offers, evaluate responses, bargain and seek agreement.  </a:t>
            </a:r>
          </a:p>
          <a:p>
            <a:r>
              <a:rPr lang="en-GB" b="1" dirty="0"/>
              <a:t>Closing</a:t>
            </a:r>
            <a:r>
              <a:rPr lang="en-GB" dirty="0"/>
              <a:t> – conduct final trade offs before starting to closeout, summarise the findings of the negotiations and record and approved all agreements made, follow up actions needed to be taken before future meeting and conclusions reached.  Agree the timetable for any further negotiations if necessary.</a:t>
            </a:r>
          </a:p>
        </p:txBody>
      </p:sp>
    </p:spTree>
    <p:extLst>
      <p:ext uri="{BB962C8B-B14F-4D97-AF65-F5344CB8AC3E}">
        <p14:creationId xmlns:p14="http://schemas.microsoft.com/office/powerpoint/2010/main" val="1632505531"/>
      </p:ext>
    </p:extLst>
  </p:cSld>
  <p:clrMapOvr>
    <a:masterClrMapping/>
  </p:clrMapOvr>
</p:notes>
</file>

<file path=ppt/notesSlides/notesSlide3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74594" name="Rectangle 2"/>
          <p:cNvSpPr>
            <a:spLocks noGrp="1" noRot="1" noChangeAspect="1" noChangeArrowheads="1" noTextEdit="1"/>
          </p:cNvSpPr>
          <p:nvPr>
            <p:ph type="sldImg"/>
          </p:nvPr>
        </p:nvSpPr>
        <p:spPr>
          <a:xfrm>
            <a:off x="1258888" y="722313"/>
            <a:ext cx="4797425" cy="3597275"/>
          </a:xfrm>
          <a:ln/>
        </p:spPr>
      </p:sp>
      <p:sp>
        <p:nvSpPr>
          <p:cNvPr id="1774595" name="Rectangle 3"/>
          <p:cNvSpPr>
            <a:spLocks noGrp="1" noChangeArrowheads="1"/>
          </p:cNvSpPr>
          <p:nvPr>
            <p:ph type="body" idx="1"/>
          </p:nvPr>
        </p:nvSpPr>
        <p:spPr>
          <a:xfrm>
            <a:off x="976252" y="4559961"/>
            <a:ext cx="5362697" cy="4319322"/>
          </a:xfrm>
        </p:spPr>
        <p:txBody>
          <a:bodyPr/>
          <a:lstStyle/>
          <a:p>
            <a:pPr>
              <a:spcAft>
                <a:spcPct val="50000"/>
              </a:spcAft>
            </a:pPr>
            <a:r>
              <a:rPr lang="en-GB" dirty="0"/>
              <a:t>Having done the pre requisite research that helped you prepare for the negotiations, you may have identified a potential edge that you could have during the meeting.  These types of advantage or edge can come in various forms of power.</a:t>
            </a:r>
          </a:p>
          <a:p>
            <a:pPr>
              <a:spcAft>
                <a:spcPct val="50000"/>
              </a:spcAft>
            </a:pPr>
            <a:r>
              <a:rPr lang="en-GB" b="1" dirty="0"/>
              <a:t>Reward Power</a:t>
            </a:r>
            <a:r>
              <a:rPr lang="en-GB" dirty="0"/>
              <a:t> - ability to dispense rewards to entice the other party, such as  bonuses.</a:t>
            </a:r>
          </a:p>
          <a:p>
            <a:pPr>
              <a:spcAft>
                <a:spcPct val="50000"/>
              </a:spcAft>
            </a:pPr>
            <a:r>
              <a:rPr lang="en-GB" b="1" dirty="0"/>
              <a:t>Coercive Power</a:t>
            </a:r>
            <a:r>
              <a:rPr lang="en-GB" dirty="0"/>
              <a:t> - threat of taking something away if one party does not accede to the desires of the other. </a:t>
            </a:r>
          </a:p>
          <a:p>
            <a:pPr>
              <a:spcAft>
                <a:spcPct val="50000"/>
              </a:spcAft>
            </a:pPr>
            <a:r>
              <a:rPr lang="en-GB" b="1" dirty="0"/>
              <a:t>Legitimate Power</a:t>
            </a:r>
            <a:r>
              <a:rPr lang="en-GB" dirty="0"/>
              <a:t> – one party has genuine authority over the other.</a:t>
            </a:r>
          </a:p>
          <a:p>
            <a:pPr>
              <a:spcAft>
                <a:spcPct val="50000"/>
              </a:spcAft>
            </a:pPr>
            <a:r>
              <a:rPr lang="en-GB" b="1" dirty="0"/>
              <a:t>Informational Power</a:t>
            </a:r>
            <a:r>
              <a:rPr lang="en-GB" dirty="0"/>
              <a:t> – an advantage gained because one party has access to relevant key information that the other party does not have. </a:t>
            </a:r>
          </a:p>
          <a:p>
            <a:pPr>
              <a:spcAft>
                <a:spcPct val="50000"/>
              </a:spcAft>
            </a:pPr>
            <a:r>
              <a:rPr lang="en-GB" b="1" dirty="0"/>
              <a:t>Expert Power</a:t>
            </a:r>
            <a:r>
              <a:rPr lang="en-GB" dirty="0"/>
              <a:t> – experience that provides an advantage.</a:t>
            </a:r>
          </a:p>
          <a:p>
            <a:pPr>
              <a:spcAft>
                <a:spcPct val="50000"/>
              </a:spcAft>
            </a:pPr>
            <a:r>
              <a:rPr lang="en-GB" b="1" dirty="0"/>
              <a:t>Referent Power</a:t>
            </a:r>
            <a:r>
              <a:rPr lang="en-GB" dirty="0"/>
              <a:t> – derived from reputation for fair dealing, development of long term relationships and trust. </a:t>
            </a:r>
          </a:p>
        </p:txBody>
      </p:sp>
    </p:spTree>
    <p:extLst>
      <p:ext uri="{BB962C8B-B14F-4D97-AF65-F5344CB8AC3E}">
        <p14:creationId xmlns:p14="http://schemas.microsoft.com/office/powerpoint/2010/main" val="1458624817"/>
      </p:ext>
    </p:extLst>
  </p:cSld>
  <p:clrMapOvr>
    <a:masterClrMapping/>
  </p:clrMapOvr>
</p:notes>
</file>

<file path=ppt/notesSlides/notesSlide3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76642" name="Rectangle 2"/>
          <p:cNvSpPr>
            <a:spLocks noGrp="1" noRot="1" noChangeAspect="1" noChangeArrowheads="1" noTextEdit="1"/>
          </p:cNvSpPr>
          <p:nvPr>
            <p:ph type="sldImg"/>
          </p:nvPr>
        </p:nvSpPr>
        <p:spPr>
          <a:xfrm>
            <a:off x="1258888" y="722313"/>
            <a:ext cx="4797425" cy="3597275"/>
          </a:xfrm>
          <a:ln/>
        </p:spPr>
      </p:sp>
      <p:sp>
        <p:nvSpPr>
          <p:cNvPr id="1776643" name="Rectangle 3"/>
          <p:cNvSpPr>
            <a:spLocks noGrp="1" noChangeArrowheads="1"/>
          </p:cNvSpPr>
          <p:nvPr>
            <p:ph type="body" idx="1"/>
          </p:nvPr>
        </p:nvSpPr>
        <p:spPr>
          <a:xfrm>
            <a:off x="976254" y="4559961"/>
            <a:ext cx="5414518" cy="4319322"/>
          </a:xfrm>
        </p:spPr>
        <p:txBody>
          <a:bodyPr/>
          <a:lstStyle/>
          <a:p>
            <a:pPr>
              <a:lnSpc>
                <a:spcPct val="80000"/>
              </a:lnSpc>
            </a:pPr>
            <a:r>
              <a:rPr lang="en-GB" dirty="0"/>
              <a:t>Parties may use various tactics during bargaining to achieve their objectives.  Tactics can be used positively or negatively.   </a:t>
            </a:r>
          </a:p>
          <a:p>
            <a:pPr>
              <a:lnSpc>
                <a:spcPct val="80000"/>
              </a:lnSpc>
            </a:pPr>
            <a:r>
              <a:rPr lang="en-GB" b="1" dirty="0"/>
              <a:t>Pressure Release</a:t>
            </a:r>
            <a:r>
              <a:rPr lang="en-GB" dirty="0"/>
              <a:t> – a concession may be offered as a way of apparently breaking a stalemate.  Stand firm and hold the planned limits.  Do not concede unless the concession is beneficial.  Make a counter offer or take time out if further consideration is required. </a:t>
            </a:r>
          </a:p>
          <a:p>
            <a:pPr>
              <a:lnSpc>
                <a:spcPct val="80000"/>
              </a:lnSpc>
            </a:pPr>
            <a:r>
              <a:rPr lang="en-GB" b="1" dirty="0"/>
              <a:t>Coercion, intimidation</a:t>
            </a:r>
            <a:r>
              <a:rPr lang="en-GB" dirty="0"/>
              <a:t> – ignore any emotive aspects and maintain focus on the key objectives.  Maintain an assertive approach and continually remind the other party of the overall objectives.  Agree rules at the beginning to reduce the possibility of coercion and intimidation.  Use an expert negotiator/facilitator.       </a:t>
            </a:r>
          </a:p>
          <a:p>
            <a:pPr>
              <a:lnSpc>
                <a:spcPct val="80000"/>
              </a:lnSpc>
            </a:pPr>
            <a:r>
              <a:rPr lang="en-GB" b="1" dirty="0"/>
              <a:t>Unbalanced Concessions</a:t>
            </a:r>
            <a:r>
              <a:rPr lang="en-GB" dirty="0"/>
              <a:t> – making concessions that have much greater value to one party than the other.  Maintain awareness, or make rough assessments of the value of the offer.  Explain your perception of the concession to the other party. </a:t>
            </a:r>
          </a:p>
          <a:p>
            <a:pPr>
              <a:lnSpc>
                <a:spcPct val="80000"/>
              </a:lnSpc>
            </a:pPr>
            <a:r>
              <a:rPr lang="en-GB" b="1" dirty="0"/>
              <a:t>Challenging </a:t>
            </a:r>
            <a:r>
              <a:rPr lang="en-GB" dirty="0"/>
              <a:t>– the right amount of challenging can be constructive, too much can be destructive.  Keep positive and acknowledge the other party’s position.  Keep focused on the objectives and take time out to consider appropriate responses with your team. </a:t>
            </a:r>
          </a:p>
          <a:p>
            <a:pPr>
              <a:lnSpc>
                <a:spcPct val="80000"/>
              </a:lnSpc>
              <a:spcAft>
                <a:spcPct val="30000"/>
              </a:spcAft>
            </a:pPr>
            <a:r>
              <a:rPr lang="en-GB" b="1" dirty="0"/>
              <a:t>Time out</a:t>
            </a:r>
            <a:r>
              <a:rPr lang="en-GB" dirty="0"/>
              <a:t> – the parties break into their teams to discuss the situation and tactics privately.  Time outs are useful when the negotiation team experiences fatigue, loss of concentration, or gets ‘bogged down’.  Over use of time outs can be disruptive.  Only agree to Time out requests if beneficial.  Agree time scales and rules for taking time out, prior or during the introduction stage.</a:t>
            </a:r>
          </a:p>
        </p:txBody>
      </p:sp>
    </p:spTree>
    <p:extLst>
      <p:ext uri="{BB962C8B-B14F-4D97-AF65-F5344CB8AC3E}">
        <p14:creationId xmlns:p14="http://schemas.microsoft.com/office/powerpoint/2010/main" val="341257979"/>
      </p:ext>
    </p:extLst>
  </p:cSld>
  <p:clrMapOvr>
    <a:masterClrMapping/>
  </p:clrMapOvr>
</p:notes>
</file>

<file path=ppt/notesSlides/notesSlide3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82786" name="Rectangle 2"/>
          <p:cNvSpPr>
            <a:spLocks noGrp="1" noRot="1" noChangeAspect="1" noChangeArrowheads="1" noTextEdit="1"/>
          </p:cNvSpPr>
          <p:nvPr>
            <p:ph type="sldImg"/>
          </p:nvPr>
        </p:nvSpPr>
        <p:spPr>
          <a:xfrm>
            <a:off x="1258888" y="722313"/>
            <a:ext cx="4797425" cy="3597275"/>
          </a:xfrm>
          <a:ln/>
        </p:spPr>
      </p:sp>
      <p:sp>
        <p:nvSpPr>
          <p:cNvPr id="1782787" name="Rectangle 3"/>
          <p:cNvSpPr>
            <a:spLocks noGrp="1" noChangeArrowheads="1"/>
          </p:cNvSpPr>
          <p:nvPr>
            <p:ph type="body" idx="1"/>
          </p:nvPr>
        </p:nvSpPr>
        <p:spPr>
          <a:xfrm>
            <a:off x="976252" y="4559961"/>
            <a:ext cx="5362697" cy="4319322"/>
          </a:xfrm>
        </p:spPr>
        <p:txBody>
          <a:bodyPr/>
          <a:lstStyle/>
          <a:p>
            <a:pPr>
              <a:spcAft>
                <a:spcPct val="50000"/>
              </a:spcAft>
            </a:pPr>
            <a:r>
              <a:rPr lang="en-GB" dirty="0"/>
              <a:t>As well as tactics, it is important that the other party knows and understands who they are dealing with.  There are certain skills that you can use to control a meeting.  Keep in mind however, you are there to achieve a win-win scenario and not to over power or bully your counterpart.</a:t>
            </a:r>
          </a:p>
          <a:p>
            <a:pPr>
              <a:spcAft>
                <a:spcPct val="50000"/>
              </a:spcAft>
            </a:pPr>
            <a:r>
              <a:rPr lang="en-GB" b="1" dirty="0"/>
              <a:t>Label your behaviour</a:t>
            </a:r>
            <a:r>
              <a:rPr lang="en-GB" dirty="0"/>
              <a:t> – give warning signals and signposts to avoid surprises and shocks.  Indicate when you intend to ask a question.</a:t>
            </a:r>
          </a:p>
          <a:p>
            <a:pPr>
              <a:spcAft>
                <a:spcPct val="50000"/>
              </a:spcAft>
            </a:pPr>
            <a:r>
              <a:rPr lang="en-GB" b="1" dirty="0"/>
              <a:t>Test and </a:t>
            </a:r>
            <a:r>
              <a:rPr lang="en-GB" b="1" dirty="0" smtClean="0"/>
              <a:t>Summarize</a:t>
            </a:r>
            <a:r>
              <a:rPr lang="en-GB" dirty="0" smtClean="0"/>
              <a:t> </a:t>
            </a:r>
            <a:r>
              <a:rPr lang="en-GB" dirty="0"/>
              <a:t>- test common understanding, summarise agreements and clarify key points at appropriate times. </a:t>
            </a:r>
          </a:p>
          <a:p>
            <a:pPr>
              <a:spcAft>
                <a:spcPct val="50000"/>
              </a:spcAft>
            </a:pPr>
            <a:r>
              <a:rPr lang="en-GB" b="1" dirty="0"/>
              <a:t>Don’t dilute a good argument</a:t>
            </a:r>
            <a:r>
              <a:rPr lang="en-GB" dirty="0"/>
              <a:t> – use few strong points rather than many weak ones.</a:t>
            </a:r>
          </a:p>
          <a:p>
            <a:pPr>
              <a:spcAft>
                <a:spcPct val="50000"/>
              </a:spcAft>
            </a:pPr>
            <a:r>
              <a:rPr lang="en-GB" b="1" dirty="0"/>
              <a:t>Use questions to persuade</a:t>
            </a:r>
            <a:r>
              <a:rPr lang="en-GB" dirty="0"/>
              <a:t> – structured questions can enhance a case and weaken resistance.</a:t>
            </a:r>
          </a:p>
          <a:p>
            <a:pPr>
              <a:spcAft>
                <a:spcPct val="50000"/>
              </a:spcAft>
            </a:pPr>
            <a:r>
              <a:rPr lang="en-GB" b="1" dirty="0"/>
              <a:t>Use questions to control</a:t>
            </a:r>
            <a:r>
              <a:rPr lang="en-GB" dirty="0"/>
              <a:t> – asking questions can give control and more time to think.</a:t>
            </a:r>
          </a:p>
          <a:p>
            <a:pPr>
              <a:spcAft>
                <a:spcPct val="50000"/>
              </a:spcAft>
            </a:pPr>
            <a:r>
              <a:rPr lang="en-GB" b="1" dirty="0"/>
              <a:t>Set deadlines</a:t>
            </a:r>
            <a:r>
              <a:rPr lang="en-GB" dirty="0"/>
              <a:t> – setting time limits can motivate towards achieving an  agreement.</a:t>
            </a:r>
          </a:p>
          <a:p>
            <a:pPr>
              <a:spcAft>
                <a:spcPct val="50000"/>
              </a:spcAft>
            </a:pPr>
            <a:r>
              <a:rPr lang="en-GB" b="1" dirty="0"/>
              <a:t>Be innovative</a:t>
            </a:r>
            <a:r>
              <a:rPr lang="en-GB" dirty="0"/>
              <a:t> - look for possible points of conflict and search for innovative solutions. </a:t>
            </a:r>
          </a:p>
        </p:txBody>
      </p:sp>
    </p:spTree>
    <p:extLst>
      <p:ext uri="{BB962C8B-B14F-4D97-AF65-F5344CB8AC3E}">
        <p14:creationId xmlns:p14="http://schemas.microsoft.com/office/powerpoint/2010/main" val="1597442378"/>
      </p:ext>
    </p:extLst>
  </p:cSld>
  <p:clrMapOvr>
    <a:masterClrMapping/>
  </p:clrMapOvr>
</p:notes>
</file>

<file path=ppt/notesSlides/notesSlide3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86882" name="Rectangle 2"/>
          <p:cNvSpPr>
            <a:spLocks noGrp="1" noRot="1" noChangeAspect="1" noChangeArrowheads="1" noTextEdit="1"/>
          </p:cNvSpPr>
          <p:nvPr>
            <p:ph type="sldImg"/>
          </p:nvPr>
        </p:nvSpPr>
        <p:spPr>
          <a:xfrm>
            <a:off x="1216025" y="720725"/>
            <a:ext cx="4800600" cy="3600450"/>
          </a:xfrm>
          <a:ln/>
        </p:spPr>
      </p:sp>
      <p:sp>
        <p:nvSpPr>
          <p:cNvPr id="1786883" name="Rectangle 3"/>
          <p:cNvSpPr>
            <a:spLocks noGrp="1" noChangeArrowheads="1"/>
          </p:cNvSpPr>
          <p:nvPr>
            <p:ph type="body" idx="1"/>
          </p:nvPr>
        </p:nvSpPr>
        <p:spPr>
          <a:xfrm>
            <a:off x="974582" y="4561485"/>
            <a:ext cx="5366039" cy="4319322"/>
          </a:xfrm>
        </p:spPr>
        <p:txBody>
          <a:bodyPr/>
          <a:lstStyle/>
          <a:p>
            <a:endParaRPr lang="en-US" dirty="0"/>
          </a:p>
        </p:txBody>
      </p:sp>
    </p:spTree>
    <p:extLst>
      <p:ext uri="{BB962C8B-B14F-4D97-AF65-F5344CB8AC3E}">
        <p14:creationId xmlns:p14="http://schemas.microsoft.com/office/powerpoint/2010/main" val="1539080180"/>
      </p:ext>
    </p:extLst>
  </p:cSld>
  <p:clrMapOvr>
    <a:masterClrMapping/>
  </p:clrMapOvr>
</p:notes>
</file>

<file path=ppt/notesSlides/notesSlide3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Conflict exists where there are differences between individuals or groups and must be managed throughout the project life cycle.</a:t>
            </a:r>
          </a:p>
          <a:p>
            <a:r>
              <a:rPr lang="en-GB" dirty="0" smtClean="0"/>
              <a:t>Conflict may occur between stakeholders throughout the life cycle.</a:t>
            </a:r>
          </a:p>
          <a:p>
            <a:r>
              <a:rPr lang="en-GB" dirty="0" smtClean="0"/>
              <a:t>Project managers should anticipate potential  conflicts and their significance  and deal with them before they cause negative impacts on the project.</a:t>
            </a:r>
          </a:p>
          <a:p>
            <a:r>
              <a:rPr lang="en-GB" dirty="0" smtClean="0"/>
              <a:t>Often conflict is caused through lack of understanding, lack of facts or because individuals have different interests, beliefs and values.   </a:t>
            </a:r>
          </a:p>
          <a:p>
            <a:r>
              <a:rPr lang="en-GB" dirty="0" smtClean="0"/>
              <a:t>Conflict may either be destructive (having an adverse effect on a project) or constructive (positive benefit).  For example, if the cause of a conflict is due to a technical misunderstanding it is beneficial to bring this into the open and involve all interested parties.  Conversely, destructive conflict typically occurs due to differences values, beliefs, feelings and background.  Because these  are usually emotively based they are more difficult to resolve and require sensitivity and empathy.  </a:t>
            </a:r>
          </a:p>
          <a:p>
            <a:r>
              <a:rPr lang="en-GB" dirty="0" smtClean="0"/>
              <a:t>If conflicts cannot be resolved, they may need to be escalated to higher authorities, or specialist facilitators.</a:t>
            </a:r>
          </a:p>
          <a:p>
            <a:r>
              <a:rPr lang="en-GB" dirty="0" smtClean="0"/>
              <a:t>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524</a:t>
            </a:fld>
            <a:endParaRPr lang="en-US" dirty="0"/>
          </a:p>
        </p:txBody>
      </p:sp>
    </p:spTree>
    <p:extLst>
      <p:ext uri="{BB962C8B-B14F-4D97-AF65-F5344CB8AC3E}">
        <p14:creationId xmlns:p14="http://schemas.microsoft.com/office/powerpoint/2010/main" val="1400559126"/>
      </p:ext>
    </p:extLst>
  </p:cSld>
  <p:clrMapOvr>
    <a:masterClrMapping/>
  </p:clrMapOvr>
</p:notes>
</file>

<file path=ppt/notesSlides/notesSlide3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90978" name="Rectangle 2"/>
          <p:cNvSpPr>
            <a:spLocks noGrp="1" noRot="1" noChangeAspect="1" noChangeArrowheads="1" noTextEdit="1"/>
          </p:cNvSpPr>
          <p:nvPr>
            <p:ph type="sldImg"/>
          </p:nvPr>
        </p:nvSpPr>
        <p:spPr>
          <a:xfrm>
            <a:off x="1216025" y="720725"/>
            <a:ext cx="4800600" cy="3600450"/>
          </a:xfrm>
          <a:ln/>
        </p:spPr>
      </p:sp>
      <p:sp>
        <p:nvSpPr>
          <p:cNvPr id="1790979" name="Rectangle 3"/>
          <p:cNvSpPr>
            <a:spLocks noGrp="1" noChangeArrowheads="1"/>
          </p:cNvSpPr>
          <p:nvPr>
            <p:ph type="body" idx="1"/>
          </p:nvPr>
        </p:nvSpPr>
        <p:spPr>
          <a:xfrm>
            <a:off x="974582" y="4561485"/>
            <a:ext cx="5366039" cy="4319322"/>
          </a:xfrm>
        </p:spPr>
        <p:txBody>
          <a:bodyPr/>
          <a:lstStyle/>
          <a:p>
            <a:r>
              <a:rPr lang="en-GB" dirty="0">
                <a:cs typeface="Times New Roman" pitchFamily="18" charset="0"/>
              </a:rPr>
              <a:t>The model is based on the work of Blake and Mouton and provides a framework for understanding and resolving conflict.</a:t>
            </a:r>
          </a:p>
          <a:p>
            <a:r>
              <a:rPr lang="en-GB" b="1" dirty="0">
                <a:cs typeface="Times New Roman" pitchFamily="18" charset="0"/>
              </a:rPr>
              <a:t>Causes - </a:t>
            </a:r>
            <a:r>
              <a:rPr lang="en-GB" dirty="0">
                <a:cs typeface="Times New Roman" pitchFamily="18" charset="0"/>
              </a:rPr>
              <a:t>the subjects such as timescales, or priorities, changes.</a:t>
            </a:r>
          </a:p>
          <a:p>
            <a:r>
              <a:rPr lang="en-GB" b="1" dirty="0">
                <a:cs typeface="Times New Roman" pitchFamily="18" charset="0"/>
              </a:rPr>
              <a:t>Sources -</a:t>
            </a:r>
            <a:r>
              <a:rPr lang="en-GB" dirty="0">
                <a:cs typeface="Times New Roman" pitchFamily="18" charset="0"/>
              </a:rPr>
              <a:t> the people involved in the conflict. </a:t>
            </a:r>
          </a:p>
          <a:p>
            <a:r>
              <a:rPr lang="en-GB" b="1" dirty="0">
                <a:cs typeface="Times New Roman" pitchFamily="18" charset="0"/>
              </a:rPr>
              <a:t>Conflict –</a:t>
            </a:r>
            <a:r>
              <a:rPr lang="en-GB" dirty="0">
                <a:cs typeface="Times New Roman" pitchFamily="18" charset="0"/>
              </a:rPr>
              <a:t> the nature of the problem or issue, and its intensity.</a:t>
            </a:r>
          </a:p>
          <a:p>
            <a:r>
              <a:rPr lang="en-GB" dirty="0">
                <a:cs typeface="Times New Roman" pitchFamily="18" charset="0"/>
              </a:rPr>
              <a:t>Intensity may be defined as the combination of magnitude (say impacts on project objectives) and frequency (how often the conflict occurs).</a:t>
            </a:r>
          </a:p>
          <a:p>
            <a:r>
              <a:rPr lang="en-GB" dirty="0"/>
              <a:t>Two techniques that support conflict management are:</a:t>
            </a:r>
          </a:p>
          <a:p>
            <a:r>
              <a:rPr lang="en-GB" b="1" dirty="0"/>
              <a:t>Cause and Effect Analysis</a:t>
            </a:r>
            <a:r>
              <a:rPr lang="en-GB" dirty="0"/>
              <a:t> – establishing the root cause will help to determine how often it is likely to occur and will enable conflict intensity to be determined.  Root causes often lead to the definition of preventive measures.</a:t>
            </a:r>
          </a:p>
          <a:p>
            <a:r>
              <a:rPr lang="en-GB" b="1" dirty="0"/>
              <a:t>Stakeholder Analysis</a:t>
            </a:r>
            <a:r>
              <a:rPr lang="en-GB" dirty="0"/>
              <a:t> – understanding the needs and influences of the stakeholders will help to prevent conflict situations arising, or in the event of conflict, it will enable effective management strategies to be used.</a:t>
            </a:r>
          </a:p>
          <a:p>
            <a:r>
              <a:rPr lang="en-GB" dirty="0"/>
              <a:t>Preventing conflict may also be covered by appropriate risk management.</a:t>
            </a:r>
          </a:p>
          <a:p>
            <a:r>
              <a:rPr lang="en-GB" dirty="0"/>
              <a:t>A number of methods may be used to manage conflict such as formal negotiations, mediation and workshops, depending on the nature of the conflict and stakeholders involved. </a:t>
            </a:r>
            <a:endParaRPr lang="en-US" dirty="0"/>
          </a:p>
        </p:txBody>
      </p:sp>
    </p:spTree>
    <p:extLst>
      <p:ext uri="{BB962C8B-B14F-4D97-AF65-F5344CB8AC3E}">
        <p14:creationId xmlns:p14="http://schemas.microsoft.com/office/powerpoint/2010/main" val="1946674239"/>
      </p:ext>
    </p:extLst>
  </p:cSld>
  <p:clrMapOvr>
    <a:masterClrMapping/>
  </p:clrMapOvr>
</p:notes>
</file>

<file path=ppt/notesSlides/notesSlide3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93026" name="Rectangle 2"/>
          <p:cNvSpPr>
            <a:spLocks noGrp="1" noRot="1" noChangeAspect="1" noChangeArrowheads="1" noTextEdit="1"/>
          </p:cNvSpPr>
          <p:nvPr>
            <p:ph type="sldImg"/>
          </p:nvPr>
        </p:nvSpPr>
        <p:spPr>
          <a:xfrm>
            <a:off x="1258888" y="720725"/>
            <a:ext cx="4797425" cy="3598863"/>
          </a:xfrm>
          <a:ln/>
        </p:spPr>
      </p:sp>
      <p:sp>
        <p:nvSpPr>
          <p:cNvPr id="1793027" name="Rectangle 3"/>
          <p:cNvSpPr>
            <a:spLocks noGrp="1" noChangeArrowheads="1"/>
          </p:cNvSpPr>
          <p:nvPr>
            <p:ph type="body" idx="1"/>
          </p:nvPr>
        </p:nvSpPr>
        <p:spPr>
          <a:xfrm>
            <a:off x="974582" y="4559961"/>
            <a:ext cx="5366039" cy="4320846"/>
          </a:xfrm>
        </p:spPr>
        <p:txBody>
          <a:bodyPr/>
          <a:lstStyle/>
          <a:p>
            <a:r>
              <a:rPr lang="en-GB" dirty="0">
                <a:cs typeface="Times New Roman" pitchFamily="18" charset="0"/>
              </a:rPr>
              <a:t>Conflict occurs throughout the project.  The nature and scale of conflict is directly related to the activities undertaken and the stakeholders involved.</a:t>
            </a:r>
          </a:p>
          <a:p>
            <a:r>
              <a:rPr lang="en-GB" dirty="0">
                <a:cs typeface="Times New Roman" pitchFamily="18" charset="0"/>
              </a:rPr>
              <a:t>Understanding where and who might be involved in the conflict will help the Project Manager in its early identification and resolution.</a:t>
            </a:r>
          </a:p>
        </p:txBody>
      </p:sp>
    </p:spTree>
    <p:extLst>
      <p:ext uri="{BB962C8B-B14F-4D97-AF65-F5344CB8AC3E}">
        <p14:creationId xmlns:p14="http://schemas.microsoft.com/office/powerpoint/2010/main" val="1360090230"/>
      </p:ext>
    </p:extLst>
  </p:cSld>
  <p:clrMapOvr>
    <a:masterClrMapping/>
  </p:clrMapOvr>
</p:notes>
</file>

<file path=ppt/notesSlides/notesSlide3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95074" name="Rectangle 2"/>
          <p:cNvSpPr>
            <a:spLocks noGrp="1" noRot="1" noChangeAspect="1" noChangeArrowheads="1" noTextEdit="1"/>
          </p:cNvSpPr>
          <p:nvPr>
            <p:ph type="sldImg"/>
          </p:nvPr>
        </p:nvSpPr>
        <p:spPr>
          <a:xfrm>
            <a:off x="1216025" y="720725"/>
            <a:ext cx="4800600" cy="3600450"/>
          </a:xfrm>
          <a:ln/>
        </p:spPr>
      </p:sp>
      <p:sp>
        <p:nvSpPr>
          <p:cNvPr id="1795075" name="Rectangle 3"/>
          <p:cNvSpPr>
            <a:spLocks noGrp="1" noChangeArrowheads="1"/>
          </p:cNvSpPr>
          <p:nvPr>
            <p:ph type="body" idx="1"/>
          </p:nvPr>
        </p:nvSpPr>
        <p:spPr>
          <a:xfrm>
            <a:off x="974582" y="4561485"/>
            <a:ext cx="5366039" cy="4319322"/>
          </a:xfrm>
        </p:spPr>
        <p:txBody>
          <a:bodyPr/>
          <a:lstStyle/>
          <a:p>
            <a:r>
              <a:rPr lang="en-GB" dirty="0"/>
              <a:t>The diagram above based on </a:t>
            </a:r>
            <a:r>
              <a:rPr lang="en-GB" dirty="0" smtClean="0"/>
              <a:t>Thomas Kilman Model, </a:t>
            </a:r>
            <a:r>
              <a:rPr lang="en-GB" dirty="0"/>
              <a:t>shows strategies for managing conflict.</a:t>
            </a:r>
          </a:p>
          <a:p>
            <a:r>
              <a:rPr lang="en-GB" b="1" dirty="0"/>
              <a:t>Competition (Win/Lose)</a:t>
            </a:r>
            <a:r>
              <a:rPr lang="en-GB" dirty="0"/>
              <a:t> – where one party drives to meet their own interests and disregards the other’s interests.  </a:t>
            </a:r>
          </a:p>
          <a:p>
            <a:r>
              <a:rPr lang="en-GB" b="1" dirty="0"/>
              <a:t>Avoidance (Lose/Lose) </a:t>
            </a:r>
            <a:r>
              <a:rPr lang="en-GB" dirty="0"/>
              <a:t>– withdrawing from conflict; where one party is unable to influence the more dominant party and wishes to avoid conflict. </a:t>
            </a:r>
          </a:p>
          <a:p>
            <a:r>
              <a:rPr lang="en-GB" b="1" dirty="0"/>
              <a:t>Accommodation</a:t>
            </a:r>
            <a:r>
              <a:rPr lang="en-GB" dirty="0"/>
              <a:t> </a:t>
            </a:r>
            <a:r>
              <a:rPr lang="en-GB" b="1" dirty="0"/>
              <a:t>(Lose/Win) </a:t>
            </a:r>
            <a:r>
              <a:rPr lang="en-GB" dirty="0"/>
              <a:t>- the party is prepared to submit or comply to the other’s interests.  </a:t>
            </a:r>
          </a:p>
          <a:p>
            <a:r>
              <a:rPr lang="en-GB" b="1" dirty="0"/>
              <a:t>Compromise (Win/Win – Lose/Lose) </a:t>
            </a:r>
            <a:r>
              <a:rPr lang="en-GB" dirty="0"/>
              <a:t>– parties trade gains against losses.</a:t>
            </a:r>
          </a:p>
          <a:p>
            <a:r>
              <a:rPr lang="en-GB" b="1" dirty="0"/>
              <a:t>Collaboration (Win/Win) </a:t>
            </a:r>
            <a:r>
              <a:rPr lang="en-GB" dirty="0"/>
              <a:t>- typically found in high performing teams, a problem solving style where parties confront issues and seek solutions that meet the interests of both parties.</a:t>
            </a:r>
            <a:r>
              <a:rPr lang="en-GB" sz="1100" dirty="0">
                <a:latin typeface="Arial" pitchFamily="34" charset="0"/>
              </a:rPr>
              <a:t>  </a:t>
            </a:r>
          </a:p>
        </p:txBody>
      </p:sp>
      <p:sp>
        <p:nvSpPr>
          <p:cNvPr id="1795076" name="Rectangle 4"/>
          <p:cNvSpPr>
            <a:spLocks noChangeArrowheads="1"/>
          </p:cNvSpPr>
          <p:nvPr/>
        </p:nvSpPr>
        <p:spPr bwMode="auto">
          <a:xfrm>
            <a:off x="1594767" y="4005578"/>
            <a:ext cx="7913655" cy="443203"/>
          </a:xfrm>
          <a:prstGeom prst="rect">
            <a:avLst/>
          </a:prstGeom>
          <a:noFill/>
          <a:ln w="12700" cap="sq">
            <a:noFill/>
            <a:miter lim="800000"/>
            <a:headEnd type="none" w="sm" len="sm"/>
            <a:tailEnd type="none" w="sm" len="sm"/>
          </a:ln>
          <a:effectLst/>
        </p:spPr>
        <p:txBody>
          <a:bodyPr lIns="96582" tIns="48291" rIns="96582" bIns="48291"/>
          <a:lstStyle/>
          <a:p>
            <a:pPr algn="just" eaLnBrk="1" hangingPunct="1">
              <a:spcAft>
                <a:spcPct val="100000"/>
              </a:spcAft>
            </a:pPr>
            <a:endParaRPr lang="en-US" sz="700" b="1" dirty="0">
              <a:solidFill>
                <a:srgbClr val="000099"/>
              </a:solidFill>
              <a:latin typeface="ZapfCalligr BT" pitchFamily="18" charset="0"/>
            </a:endParaRPr>
          </a:p>
        </p:txBody>
      </p:sp>
    </p:spTree>
    <p:extLst>
      <p:ext uri="{BB962C8B-B14F-4D97-AF65-F5344CB8AC3E}">
        <p14:creationId xmlns:p14="http://schemas.microsoft.com/office/powerpoint/2010/main" val="11367280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smtClean="0"/>
              <a:t>This rings loud</a:t>
            </a:r>
            <a:r>
              <a:rPr lang="en-US" baseline="0" dirty="0" smtClean="0"/>
              <a:t> and clear as when organizations report on sustainability, they look like chopped salads. </a:t>
            </a:r>
            <a:r>
              <a:rPr lang="en-US" sz="1300" dirty="0"/>
              <a:t>Timothy Hui, Head of Focal Point GRI for China stated that the volume of reporting is increasing which is positive, however so is the volume of information in each report.  Information is submitted on topics such as employee health and safety programs to carbon emission reduction goals to philanthropy initiatives (T. Hui, Presentation, May 27th, 2014). These are all worthwhile topics however they are operationally focused and the emphasis needs to focus on what the organization produces from a product and service perspective.</a:t>
            </a:r>
          </a:p>
          <a:p>
            <a:pPr defTabSz="966612">
              <a:defRPr/>
            </a:pPr>
            <a:endParaRPr lang="en-US" sz="1300" dirty="0"/>
          </a:p>
          <a:p>
            <a:pPr defTabSz="966612">
              <a:defRPr/>
            </a:pPr>
            <a:r>
              <a:rPr lang="en-US" sz="1300" dirty="0">
                <a:solidFill>
                  <a:schemeClr val="bg1"/>
                </a:solidFill>
              </a:rPr>
              <a:t>As of June 25</a:t>
            </a:r>
            <a:r>
              <a:rPr lang="en-US" sz="1300" baseline="30000" dirty="0">
                <a:solidFill>
                  <a:schemeClr val="bg1"/>
                </a:solidFill>
              </a:rPr>
              <a:t>th</a:t>
            </a:r>
            <a:r>
              <a:rPr lang="en-US" sz="1300" dirty="0">
                <a:solidFill>
                  <a:schemeClr val="bg1"/>
                </a:solidFill>
              </a:rPr>
              <a:t>, 2014, 6,321 organizations having submitted over 15,234 reports to the Global Reporting Initiative alone</a:t>
            </a:r>
            <a:r>
              <a:rPr lang="en-US" dirty="0" smtClean="0"/>
              <a:t>. </a:t>
            </a:r>
          </a:p>
          <a:p>
            <a:pPr defTabSz="966612">
              <a:defRPr/>
            </a:pPr>
            <a:endParaRPr lang="en-US" sz="1300" dirty="0"/>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47</a:t>
            </a:fld>
            <a:endParaRPr lang="en-US" dirty="0"/>
          </a:p>
        </p:txBody>
      </p:sp>
    </p:spTree>
    <p:extLst>
      <p:ext uri="{BB962C8B-B14F-4D97-AF65-F5344CB8AC3E}">
        <p14:creationId xmlns:p14="http://schemas.microsoft.com/office/powerpoint/2010/main" val="1288275257"/>
      </p:ext>
    </p:extLst>
  </p:cSld>
  <p:clrMapOvr>
    <a:masterClrMapping/>
  </p:clrMapOvr>
</p:notes>
</file>

<file path=ppt/notesSlides/notesSlide3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97122" name="Rectangle 2"/>
          <p:cNvSpPr>
            <a:spLocks noGrp="1" noRot="1" noChangeAspect="1" noChangeArrowheads="1" noTextEdit="1"/>
          </p:cNvSpPr>
          <p:nvPr>
            <p:ph type="sldImg"/>
          </p:nvPr>
        </p:nvSpPr>
        <p:spPr>
          <a:xfrm>
            <a:off x="1216025" y="720725"/>
            <a:ext cx="4800600" cy="3600450"/>
          </a:xfrm>
          <a:ln/>
        </p:spPr>
      </p:sp>
      <p:sp>
        <p:nvSpPr>
          <p:cNvPr id="1797123" name="Rectangle 3"/>
          <p:cNvSpPr>
            <a:spLocks noGrp="1" noChangeArrowheads="1"/>
          </p:cNvSpPr>
          <p:nvPr>
            <p:ph type="body" idx="1"/>
          </p:nvPr>
        </p:nvSpPr>
        <p:spPr>
          <a:xfrm>
            <a:off x="974582" y="4561485"/>
            <a:ext cx="5366039" cy="4319322"/>
          </a:xfrm>
        </p:spPr>
        <p:txBody>
          <a:bodyPr/>
          <a:lstStyle/>
          <a:p>
            <a:r>
              <a:rPr lang="en-GB" dirty="0"/>
              <a:t>Common strategies or approaches used to manage interpersonal conflict are shown above and described in more detail below:</a:t>
            </a:r>
          </a:p>
          <a:p>
            <a:pPr>
              <a:spcAft>
                <a:spcPct val="30000"/>
              </a:spcAft>
            </a:pPr>
            <a:r>
              <a:rPr lang="en-GB" b="1" dirty="0"/>
              <a:t>Avoidance (Withdrawing)</a:t>
            </a:r>
            <a:r>
              <a:rPr lang="en-GB" dirty="0"/>
              <a:t> – contentious issues are avoided.  This strategy is more likely to cause or exacerbate conflict in the long term, especially if issues are of significant importance.  Useful where conflict issues are trivial, where the damage from conflict outweighs the benefits, or to reduce tension.</a:t>
            </a:r>
          </a:p>
          <a:p>
            <a:pPr>
              <a:spcAft>
                <a:spcPct val="30000"/>
              </a:spcAft>
            </a:pPr>
            <a:r>
              <a:rPr lang="en-GB" b="1" dirty="0"/>
              <a:t>Accommodation (Smoothing)</a:t>
            </a:r>
            <a:r>
              <a:rPr lang="en-GB" dirty="0"/>
              <a:t> - playing down differences and emphasising common interests; issues that might cause divisions or hurt feelings are not discussed.  It may be useful to preserve harmony and maintain focus on important factors.</a:t>
            </a:r>
          </a:p>
          <a:p>
            <a:pPr>
              <a:spcAft>
                <a:spcPct val="30000"/>
              </a:spcAft>
            </a:pPr>
            <a:r>
              <a:rPr lang="en-GB" b="1" dirty="0"/>
              <a:t>Compromising</a:t>
            </a:r>
            <a:r>
              <a:rPr lang="en-GB" dirty="0"/>
              <a:t> - splitting the difference, bargaining, search for an intermediate position.  No one loses but no one wins.</a:t>
            </a:r>
            <a:r>
              <a:rPr lang="en-US" dirty="0"/>
              <a:t>   Useful when there is a need to avoid disruption, achieve temporary settlements, where time is critical.</a:t>
            </a:r>
            <a:endParaRPr lang="en-GB" dirty="0"/>
          </a:p>
          <a:p>
            <a:pPr>
              <a:spcAft>
                <a:spcPct val="30000"/>
              </a:spcAft>
            </a:pPr>
            <a:r>
              <a:rPr lang="en-GB" b="1" dirty="0"/>
              <a:t>Competition (Forcing) </a:t>
            </a:r>
            <a:r>
              <a:rPr lang="en-GB" dirty="0"/>
              <a:t>– where one person can use their authority through knowledge or position to force a solution.  A win-lose situation; </a:t>
            </a:r>
            <a:r>
              <a:rPr lang="en-US" dirty="0"/>
              <a:t>use when quick decisive action is required such as emergencies, </a:t>
            </a:r>
            <a:r>
              <a:rPr lang="en-GB" dirty="0"/>
              <a:t>where time is critical and will not allow other solutions to be achieved.</a:t>
            </a:r>
          </a:p>
          <a:p>
            <a:pPr>
              <a:spcAft>
                <a:spcPct val="30000"/>
              </a:spcAft>
            </a:pPr>
            <a:r>
              <a:rPr lang="en-GB" b="1" dirty="0"/>
              <a:t>Collaboration (Confrontation) </a:t>
            </a:r>
            <a:r>
              <a:rPr lang="en-GB" dirty="0"/>
              <a:t>– open exchanges of information about the conflict or problem as each sees it, and a working through of their differences to reach a solution that is optimal to both.  Both can win.  Useful </a:t>
            </a:r>
            <a:r>
              <a:rPr lang="en-US" dirty="0"/>
              <a:t>when it is too important to compromise, there is a need to gain commitment or better understanding.</a:t>
            </a:r>
          </a:p>
        </p:txBody>
      </p:sp>
    </p:spTree>
    <p:extLst>
      <p:ext uri="{BB962C8B-B14F-4D97-AF65-F5344CB8AC3E}">
        <p14:creationId xmlns:p14="http://schemas.microsoft.com/office/powerpoint/2010/main" val="896133079"/>
      </p:ext>
    </p:extLst>
  </p:cSld>
  <p:clrMapOvr>
    <a:masterClrMapping/>
  </p:clrMapOvr>
</p:notes>
</file>

<file path=ppt/notesSlides/notesSlide3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531</a:t>
            </a:fld>
            <a:endParaRPr lang="en-US" dirty="0"/>
          </a:p>
        </p:txBody>
      </p:sp>
    </p:spTree>
    <p:extLst>
      <p:ext uri="{BB962C8B-B14F-4D97-AF65-F5344CB8AC3E}">
        <p14:creationId xmlns:p14="http://schemas.microsoft.com/office/powerpoint/2010/main" val="2009728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48</a:t>
            </a:fld>
            <a:endParaRPr lang="en-US" dirty="0"/>
          </a:p>
        </p:txBody>
      </p:sp>
    </p:spTree>
    <p:extLst>
      <p:ext uri="{BB962C8B-B14F-4D97-AF65-F5344CB8AC3E}">
        <p14:creationId xmlns:p14="http://schemas.microsoft.com/office/powerpoint/2010/main" val="12948521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As a first step, it’s important to familiarize yourself with the SDGs and understand the opportunities and responsibilities they represent to the business. According to the UN Guiding Principles, it should always be a priority for a company to address all adverse human rights impacts associated with its operations and value chain. Where companies need to prioritize the order in which they address these issues, the UN Guiding Principles make clear that they should do so based first and foremost on the severity of the potential adverse impacts – in other words, how grave these impacts would be, how widespread, and how hard to remedy. Priority should be given to adverse human rights impacts or risk, regardless of the potential cost or benefit to the business.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Nevertheless, there is increasing evidence that risks to human rights frequently converge with risks to business and that this convergence is particularly strong where the most severe human rights impacts are concerned.</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49</a:t>
            </a:fld>
            <a:endParaRPr lang="en-US" dirty="0"/>
          </a:p>
        </p:txBody>
      </p:sp>
    </p:spTree>
    <p:extLst>
      <p:ext uri="{BB962C8B-B14F-4D97-AF65-F5344CB8AC3E}">
        <p14:creationId xmlns:p14="http://schemas.microsoft.com/office/powerpoint/2010/main" val="18415009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To benefit from the opportunities and challenges presented by the SDGs, defining where your business priorities are will help you to focus efforts. The extent to which an organization's initiatives contribute to each SDG, and the risks and opportunities they individually represent, will ultimately define how successful they will be as more an more, investors are looking at how organization’s put stock in How they do what they do</a:t>
            </a:r>
            <a:r>
              <a:rPr lang="is-IS" sz="1200" b="0" i="0" u="none" strike="noStrike" kern="1200" baseline="0" dirty="0" smtClean="0">
                <a:solidFill>
                  <a:schemeClr val="tx1"/>
                </a:solidFill>
                <a:latin typeface="+mn-lt"/>
                <a:ea typeface="+mn-ea"/>
                <a:cs typeface="+mn-cs"/>
              </a:rPr>
              <a:t>…</a:t>
            </a: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NOTE: Not all 17 SDGs will be equally</a:t>
            </a:r>
          </a:p>
          <a:p>
            <a:r>
              <a:rPr lang="en-US" sz="1200" b="0" i="0" u="none" strike="noStrike" kern="1200" baseline="0" dirty="0" smtClean="0">
                <a:solidFill>
                  <a:schemeClr val="tx1"/>
                </a:solidFill>
                <a:latin typeface="+mn-lt"/>
                <a:ea typeface="+mn-ea"/>
                <a:cs typeface="+mn-cs"/>
              </a:rPr>
              <a:t>relevant for your business. The extent to which your company can contribute to each, and the risks and opportunities they individually represent, will depend on many factors.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6. Company identifies as a priority to reduce its negative impact on SDG 6 in its supply chain by working with suppliers to reduce its water consumption in water stressed regions</a:t>
            </a:r>
          </a:p>
          <a:p>
            <a:r>
              <a:rPr lang="en-US" sz="1200" b="0" i="0" u="none" strike="noStrike" kern="1200" baseline="0" dirty="0" smtClean="0">
                <a:solidFill>
                  <a:schemeClr val="tx1"/>
                </a:solidFill>
                <a:latin typeface="+mn-lt"/>
                <a:ea typeface="+mn-ea"/>
                <a:cs typeface="+mn-cs"/>
              </a:rPr>
              <a:t>8. Company identifies as a priority to increase its positive impact on SDG 8 in its operations by providing a living wage to all employees at all sites globally.</a:t>
            </a:r>
          </a:p>
          <a:p>
            <a:r>
              <a:rPr lang="en-US" sz="1200" b="0" i="0" u="none" strike="noStrike" kern="1200" baseline="0" dirty="0" smtClean="0">
                <a:solidFill>
                  <a:schemeClr val="tx1"/>
                </a:solidFill>
                <a:latin typeface="+mn-lt"/>
                <a:ea typeface="+mn-ea"/>
                <a:cs typeface="+mn-cs"/>
              </a:rPr>
              <a:t>11. Company identifies as a priority to decrease its negative impact on SDG 11 in its inbound and outbound logistics by improving road safety for its drivers.</a:t>
            </a:r>
          </a:p>
          <a:p>
            <a:r>
              <a:rPr lang="en-US" sz="1200" b="0" i="0" u="none" strike="noStrike" kern="1200" baseline="0" dirty="0" smtClean="0">
                <a:solidFill>
                  <a:schemeClr val="tx1"/>
                </a:solidFill>
                <a:latin typeface="+mn-lt"/>
                <a:ea typeface="+mn-ea"/>
                <a:cs typeface="+mn-cs"/>
              </a:rPr>
              <a:t>12. Company identifies as a priority to reduce its negative impact on SDG 12 at its products end of life by improving the reusability and recyclability of its products.</a:t>
            </a:r>
          </a:p>
          <a:p>
            <a:r>
              <a:rPr lang="en-US" sz="1200" b="0" i="0" u="none" strike="noStrike" kern="1200" baseline="0" dirty="0" smtClean="0">
                <a:solidFill>
                  <a:schemeClr val="tx1"/>
                </a:solidFill>
                <a:latin typeface="+mn-lt"/>
                <a:ea typeface="+mn-ea"/>
                <a:cs typeface="+mn-cs"/>
              </a:rPr>
              <a:t>13. Company identifies as a priority to increase its positive impact on SDG 13 for use of its products by developing and delivering products that allow customers to reduce their energy use and related GHG emissions.</a:t>
            </a:r>
          </a:p>
          <a:p>
            <a:endParaRPr lang="en-US" dirty="0" smtClean="0"/>
          </a:p>
          <a:p>
            <a:r>
              <a:rPr lang="en-US" dirty="0" smtClean="0"/>
              <a:t>Later</a:t>
            </a:r>
            <a:r>
              <a:rPr lang="en-US" baseline="0" dirty="0" smtClean="0"/>
              <a:t> in the course, we will cover P5 which can be used to tie priorities to project activities.</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50</a:t>
            </a:fld>
            <a:endParaRPr lang="en-US" dirty="0"/>
          </a:p>
        </p:txBody>
      </p:sp>
    </p:spTree>
    <p:extLst>
      <p:ext uri="{BB962C8B-B14F-4D97-AF65-F5344CB8AC3E}">
        <p14:creationId xmlns:p14="http://schemas.microsoft.com/office/powerpoint/2010/main" val="18662682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Mapping high impact areas will help your company understand where to concentrate its efforts. For each of the areas of potential high impact, identify one or more indicators that most adequately express the relationship between your company’s activities and their impact on sustainable development, so that performance can be tracked over time.</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An example will help demonstrate how a Logic</a:t>
            </a:r>
          </a:p>
          <a:p>
            <a:r>
              <a:rPr lang="en-US" sz="1200" b="0" i="0" u="none" strike="noStrike" kern="1200" baseline="0" dirty="0" smtClean="0">
                <a:solidFill>
                  <a:schemeClr val="tx1"/>
                </a:solidFill>
                <a:latin typeface="+mn-lt"/>
                <a:ea typeface="+mn-ea"/>
                <a:cs typeface="+mn-cs"/>
              </a:rPr>
              <a:t>model works. A company that is investing in</a:t>
            </a:r>
          </a:p>
          <a:p>
            <a:r>
              <a:rPr lang="en-US" sz="1200" b="0" i="0" u="none" strike="noStrike" kern="1200" baseline="0" dirty="0" smtClean="0">
                <a:solidFill>
                  <a:schemeClr val="tx1"/>
                </a:solidFill>
                <a:latin typeface="+mn-lt"/>
                <a:ea typeface="+mn-ea"/>
                <a:cs typeface="+mn-cs"/>
              </a:rPr>
              <a:t>the development of water purification tablets has</a:t>
            </a:r>
          </a:p>
          <a:p>
            <a:r>
              <a:rPr lang="en-US" sz="1200" b="0" i="0" u="none" strike="noStrike" kern="1200" baseline="0" dirty="0" smtClean="0">
                <a:solidFill>
                  <a:schemeClr val="tx1"/>
                </a:solidFill>
                <a:latin typeface="+mn-lt"/>
                <a:ea typeface="+mn-ea"/>
                <a:cs typeface="+mn-cs"/>
              </a:rPr>
              <a:t>the potential to reduce incidence of water-borne</a:t>
            </a:r>
          </a:p>
          <a:p>
            <a:r>
              <a:rPr lang="en-US" sz="1200" b="0" i="0" u="none" strike="noStrike" kern="1200" baseline="0" dirty="0" smtClean="0">
                <a:solidFill>
                  <a:schemeClr val="tx1"/>
                </a:solidFill>
                <a:latin typeface="+mn-lt"/>
                <a:ea typeface="+mn-ea"/>
                <a:cs typeface="+mn-cs"/>
              </a:rPr>
              <a:t>diseases, which contributes to SDG Goal 3</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51</a:t>
            </a:fld>
            <a:endParaRPr lang="en-US" dirty="0"/>
          </a:p>
        </p:txBody>
      </p:sp>
    </p:spTree>
    <p:extLst>
      <p:ext uri="{BB962C8B-B14F-4D97-AF65-F5344CB8AC3E}">
        <p14:creationId xmlns:p14="http://schemas.microsoft.com/office/powerpoint/2010/main" val="7564204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company should now have an understanding of its current and potential, negative and positive impacts on sustainable development. The next action is to define your priorities across the SDGs. The two suggestions listed on this page can assist.</a:t>
            </a:r>
          </a:p>
          <a:p>
            <a:endParaRPr lang="en-US"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
              </a:rPr>
              <a:t>Additional considerations include the likelihood that new regulation, standardization, market shortages (of materials or labor), supply chain disruptions, stakeholder pressure or changing market dynamics over time may translate these negative impacts into costs or risks for the company.</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52</a:t>
            </a:fld>
            <a:endParaRPr lang="en-US" dirty="0"/>
          </a:p>
        </p:txBody>
      </p:sp>
    </p:spTree>
    <p:extLst>
      <p:ext uri="{BB962C8B-B14F-4D97-AF65-F5344CB8AC3E}">
        <p14:creationId xmlns:p14="http://schemas.microsoft.com/office/powerpoint/2010/main" val="10555065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dirty="0" smtClean="0"/>
              <a:t>So</a:t>
            </a:r>
            <a:r>
              <a:rPr lang="is-IS" sz="1200" b="1" dirty="0" smtClean="0"/>
              <a:t>… </a:t>
            </a:r>
            <a:r>
              <a:rPr lang="en-US" sz="1200" b="1" dirty="0" smtClean="0"/>
              <a:t>What we need to do</a:t>
            </a:r>
            <a:r>
              <a:rPr lang="en-US" sz="1200" b="1" baseline="0" dirty="0" smtClean="0"/>
              <a:t> is to </a:t>
            </a:r>
            <a:r>
              <a:rPr lang="en-US" sz="1200" baseline="0" dirty="0" smtClean="0"/>
              <a:t>get organizations to use projects as a mechanism to drive sustainable development (and do so sustainably). In this picture (in red), it shows how most companies look at sustainability as external to how they approach goals and objectives.</a:t>
            </a:r>
          </a:p>
          <a:p>
            <a:pPr algn="l"/>
            <a:endParaRPr lang="en-US" sz="1200" baseline="0" dirty="0" smtClean="0"/>
          </a:p>
          <a:p>
            <a:pPr algn="l"/>
            <a:r>
              <a:rPr lang="en-US" sz="1200" baseline="0" dirty="0" smtClean="0"/>
              <a:t>Project objectives should be based on b</a:t>
            </a:r>
            <a:r>
              <a:rPr lang="en-US" dirty="0" smtClean="0"/>
              <a:t>usiness goals</a:t>
            </a:r>
            <a:r>
              <a:rPr lang="en-US" baseline="0" dirty="0" smtClean="0"/>
              <a:t> that are s</a:t>
            </a:r>
            <a:r>
              <a:rPr lang="en-US" dirty="0" smtClean="0"/>
              <a:t>et based on external</a:t>
            </a:r>
            <a:r>
              <a:rPr lang="en-US" baseline="0" dirty="0" smtClean="0"/>
              <a:t> </a:t>
            </a:r>
            <a:r>
              <a:rPr lang="en-US" dirty="0" smtClean="0"/>
              <a:t>societal or global need,</a:t>
            </a:r>
            <a:r>
              <a:rPr lang="en-US" baseline="0" dirty="0" smtClean="0"/>
              <a:t> b</a:t>
            </a:r>
            <a:r>
              <a:rPr lang="en-US" dirty="0" smtClean="0"/>
              <a:t>ased on science</a:t>
            </a:r>
            <a:r>
              <a:rPr lang="en-US" baseline="0" dirty="0" smtClean="0"/>
              <a:t> and external data, AND benchmarked against the needs of society and how the business can address them.</a:t>
            </a:r>
            <a:endParaRPr lang="en-US" dirty="0" smtClean="0"/>
          </a:p>
          <a:p>
            <a:pPr algn="l"/>
            <a:endParaRPr lang="en-US" sz="1200" dirty="0" smtClean="0"/>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53</a:t>
            </a:fld>
            <a:endParaRPr lang="en-US" dirty="0"/>
          </a:p>
        </p:txBody>
      </p:sp>
    </p:spTree>
    <p:extLst>
      <p:ext uri="{BB962C8B-B14F-4D97-AF65-F5344CB8AC3E}">
        <p14:creationId xmlns:p14="http://schemas.microsoft.com/office/powerpoint/2010/main" val="15969579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As an outcome of goal setting, you will have identified specific KPIs and set goals for each of your company’s strategic priorities. Integrating sustainability into the core business and embedding targets\ across functions is fundamental towards addressing these goals.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Although dedicated sustainability teams and professionals can play an important role in achieving the company’s sustainability goals, the support and ownership of corporate functions such as R&amp;D, Project Management, Business Development, Supply Management, Operations and Human Resources are the key to embedding sustainability in business strategy, culture and operations, and products.</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55</a:t>
            </a:fld>
            <a:endParaRPr lang="en-US" dirty="0"/>
          </a:p>
        </p:txBody>
      </p:sp>
    </p:spTree>
    <p:extLst>
      <p:ext uri="{BB962C8B-B14F-4D97-AF65-F5344CB8AC3E}">
        <p14:creationId xmlns:p14="http://schemas.microsoft.com/office/powerpoint/2010/main" val="1499639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you saw from my title slide, I am with GPM. Who or what is that?  We are a certified social enterprise (we believe in paying taxes and putting into practice what we preach</a:t>
            </a:r>
            <a:r>
              <a:rPr lang="is-IS" baseline="0" dirty="0" smtClean="0"/>
              <a:t>… We funciton like a non-profit in all other aspects. </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7</a:t>
            </a:fld>
            <a:endParaRPr lang="en-US" dirty="0"/>
          </a:p>
        </p:txBody>
      </p:sp>
    </p:spTree>
    <p:extLst>
      <p:ext uri="{BB962C8B-B14F-4D97-AF65-F5344CB8AC3E}">
        <p14:creationId xmlns:p14="http://schemas.microsoft.com/office/powerpoint/2010/main" val="2545510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defTabSz="1021706">
              <a:defRPr/>
            </a:pPr>
            <a:r>
              <a:rPr lang="en-US" sz="1000" dirty="0"/>
              <a:t>Global Reporting Initiative (GRI) is an organization whose purpose is to promote the development of sustainability reporting in all types of organizations. GRI produces a comprehensive framework for the preparation of Sustainability Reports, which are widely used worldwide. The Framework, including the Guide for the preparation of reports, sets out the principles and indicators that organizations can use to measure and disclose their economic, environmental and social. GRI is committed to continuously improving and increasing the use of these Guidelines, which are available to the public for free. ? GRI is a nonprofit organization with multiple stakeholders. It was founded by CERES and the United Nations Program for Environment (UNEP) in 1997 in the United States. In 2002, GRI moved its offices to Amsterdam, where he is currently its Secretariat. GRI has regional offices ("Focal Points") in Australia, Brazil, China, India and the United States, and also has a network of more than 30,000 people worldwide</a:t>
            </a:r>
          </a:p>
        </p:txBody>
      </p:sp>
      <p:sp>
        <p:nvSpPr>
          <p:cNvPr id="4" name="3 Marcador de número de diapositiva"/>
          <p:cNvSpPr>
            <a:spLocks noGrp="1"/>
          </p:cNvSpPr>
          <p:nvPr>
            <p:ph type="sldNum" sz="quarter" idx="10"/>
          </p:nvPr>
        </p:nvSpPr>
        <p:spPr/>
        <p:txBody>
          <a:bodyPr/>
          <a:lstStyle/>
          <a:p>
            <a:fld id="{04DFE898-6780-4BEA-8905-1BA60E848D0E}" type="slidenum">
              <a:rPr lang="en-US" smtClean="0"/>
              <a:pPr/>
              <a:t>56</a:t>
            </a:fld>
            <a:endParaRPr lang="en-US" dirty="0"/>
          </a:p>
        </p:txBody>
      </p:sp>
    </p:spTree>
    <p:extLst>
      <p:ext uri="{BB962C8B-B14F-4D97-AF65-F5344CB8AC3E}">
        <p14:creationId xmlns:p14="http://schemas.microsoft.com/office/powerpoint/2010/main" val="17600771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000" dirty="0"/>
              <a:t>Sustainability reporting’ is a broad term considered synonymous with others used to describe reporting on economic, environmental, and social impacts (e.g., triple bottom line, corporate responsibility reporting, etc.). A sustainability report should provide a balanced and reasonable representation of the sustainability performance</a:t>
            </a:r>
          </a:p>
          <a:p>
            <a:r>
              <a:rPr lang="en-US" sz="1000" dirty="0"/>
              <a:t>Reports can be used for the following purposes, among others:</a:t>
            </a:r>
          </a:p>
          <a:p>
            <a:r>
              <a:rPr lang="en-US" sz="1000" dirty="0"/>
              <a:t>• </a:t>
            </a:r>
            <a:r>
              <a:rPr lang="en-US" sz="1000" b="1" dirty="0"/>
              <a:t>Benchmarking </a:t>
            </a:r>
            <a:r>
              <a:rPr lang="en-US" sz="1000" dirty="0"/>
              <a:t>and assessing sustainability performance with respect to laws, norms, codes,</a:t>
            </a:r>
          </a:p>
          <a:p>
            <a:r>
              <a:rPr lang="en-US" sz="1000" dirty="0"/>
              <a:t>performance standards, and voluntary initiatives;</a:t>
            </a:r>
          </a:p>
          <a:p>
            <a:r>
              <a:rPr lang="en-US" sz="1000" dirty="0"/>
              <a:t>• </a:t>
            </a:r>
            <a:r>
              <a:rPr lang="en-US" sz="1000" b="1" dirty="0"/>
              <a:t>Demonstrating </a:t>
            </a:r>
            <a:r>
              <a:rPr lang="en-US" sz="1000" dirty="0"/>
              <a:t>how the organization influences and is influenced by expectations about sustainable development; and</a:t>
            </a:r>
          </a:p>
          <a:p>
            <a:r>
              <a:rPr lang="en-US" sz="1000" dirty="0"/>
              <a:t>• </a:t>
            </a:r>
            <a:r>
              <a:rPr lang="en-US" sz="1000" b="1" dirty="0"/>
              <a:t>Comparing </a:t>
            </a:r>
            <a:r>
              <a:rPr lang="en-US" sz="1000" dirty="0"/>
              <a:t>performance within an organization and between different organizations over time. – including both positive and negative contributions.</a:t>
            </a:r>
          </a:p>
        </p:txBody>
      </p:sp>
      <p:sp>
        <p:nvSpPr>
          <p:cNvPr id="4" name="3 Marcador de número de diapositiva"/>
          <p:cNvSpPr>
            <a:spLocks noGrp="1"/>
          </p:cNvSpPr>
          <p:nvPr>
            <p:ph type="sldNum" sz="quarter" idx="10"/>
          </p:nvPr>
        </p:nvSpPr>
        <p:spPr/>
        <p:txBody>
          <a:bodyPr/>
          <a:lstStyle/>
          <a:p>
            <a:fld id="{04DFE898-6780-4BEA-8905-1BA60E848D0E}" type="slidenum">
              <a:rPr lang="en-US" smtClean="0"/>
              <a:pPr/>
              <a:t>59</a:t>
            </a:fld>
            <a:endParaRPr lang="en-US" dirty="0"/>
          </a:p>
        </p:txBody>
      </p:sp>
    </p:spTree>
    <p:extLst>
      <p:ext uri="{BB962C8B-B14F-4D97-AF65-F5344CB8AC3E}">
        <p14:creationId xmlns:p14="http://schemas.microsoft.com/office/powerpoint/2010/main" val="15412048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n-US" sz="1300" dirty="0"/>
              <a:t>The table in figure is from the 2013 G4 release for GRI reporting.</a:t>
            </a:r>
          </a:p>
          <a:p>
            <a:pPr defTabSz="966612">
              <a:defRPr/>
            </a:pPr>
            <a:endParaRPr lang="en-US" sz="1300" dirty="0"/>
          </a:p>
          <a:p>
            <a:pPr defTabSz="966612">
              <a:defRPr/>
            </a:pPr>
            <a:r>
              <a:rPr lang="en-US" sz="1300" dirty="0"/>
              <a:t>GRI G4 states “Sustainability reporting is fundamental to an organization’s integrated thinking and reporting process in providing input into the organization’s identification of its material issues, its strategic objectives, and the assessment of its ability to achieve those objectives and create value over time”.</a:t>
            </a:r>
            <a:endParaRPr lang="es-ES" sz="1300" dirty="0"/>
          </a:p>
          <a:p>
            <a:endParaRPr lang="en-US" sz="1300" dirty="0"/>
          </a:p>
          <a:p>
            <a:endParaRPr lang="en-US" sz="1300" dirty="0"/>
          </a:p>
          <a:p>
            <a:r>
              <a:rPr lang="en-US" sz="1300" dirty="0"/>
              <a:t>The reporting indicators are primarily structured in pairs, with a Core Indicator seeking disclosure on the processes in place to address the aspect, and an additional Indicator to report on degree of compliance.</a:t>
            </a:r>
          </a:p>
          <a:p>
            <a:endParaRPr lang="en-US" sz="1300" dirty="0"/>
          </a:p>
          <a:p>
            <a:pPr defTabSz="966612">
              <a:defRPr/>
            </a:pPr>
            <a:r>
              <a:rPr lang="en-US" sz="1300" dirty="0"/>
              <a:t>The final category “Product Responsibility” includes Customer Health and Safety, Product Labeling, Marketing Communications, Customer Privacy, and Compliance.  A more complete approach to sustainability reporting would take into account lifespan and servicing as well as the efficiency and maturity of the product’s design and build process.</a:t>
            </a:r>
            <a:endParaRPr lang="es-ES" sz="1300" dirty="0"/>
          </a:p>
          <a:p>
            <a:endParaRPr lang="es-ES" dirty="0"/>
          </a:p>
        </p:txBody>
      </p:sp>
      <p:sp>
        <p:nvSpPr>
          <p:cNvPr id="4" name="3 Marcador de número de diapositiva"/>
          <p:cNvSpPr>
            <a:spLocks noGrp="1"/>
          </p:cNvSpPr>
          <p:nvPr>
            <p:ph type="sldNum" sz="quarter" idx="10"/>
          </p:nvPr>
        </p:nvSpPr>
        <p:spPr/>
        <p:txBody>
          <a:bodyPr/>
          <a:lstStyle/>
          <a:p>
            <a:fld id="{2AC3EBD7-D354-4C97-8BB4-9A9E39C1C5CE}" type="slidenum">
              <a:rPr lang="en-US" smtClean="0"/>
              <a:pPr/>
              <a:t>60</a:t>
            </a:fld>
            <a:endParaRPr lang="en-US" dirty="0"/>
          </a:p>
        </p:txBody>
      </p:sp>
    </p:spTree>
    <p:extLst>
      <p:ext uri="{BB962C8B-B14F-4D97-AF65-F5344CB8AC3E}">
        <p14:creationId xmlns:p14="http://schemas.microsoft.com/office/powerpoint/2010/main" val="11098305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no surprise to to see the</a:t>
            </a:r>
            <a:r>
              <a:rPr lang="en-US" baseline="0" dirty="0" smtClean="0"/>
              <a:t> trend shown here. If the number of CEOs that value sustainability as the way forward is on the rise and therefore reporting is also on the rise it is sure to create positive impacts.  The problem is that focused attention in largely in part on supply chains.</a:t>
            </a:r>
            <a:endParaRPr lang="en-US" dirty="0"/>
          </a:p>
        </p:txBody>
      </p:sp>
      <p:sp>
        <p:nvSpPr>
          <p:cNvPr id="4" name="Slide Number Placeholder 3"/>
          <p:cNvSpPr>
            <a:spLocks noGrp="1"/>
          </p:cNvSpPr>
          <p:nvPr>
            <p:ph type="sldNum" sz="quarter" idx="10"/>
          </p:nvPr>
        </p:nvSpPr>
        <p:spPr/>
        <p:txBody>
          <a:bodyPr/>
          <a:lstStyle/>
          <a:p>
            <a:fld id="{D387801E-81BB-8746-B59B-04EB04778015}" type="slidenum">
              <a:rPr lang="en-US" smtClean="0"/>
              <a:pPr/>
              <a:t>61</a:t>
            </a:fld>
            <a:endParaRPr lang="en-US"/>
          </a:p>
        </p:txBody>
      </p:sp>
    </p:spTree>
    <p:extLst>
      <p:ext uri="{BB962C8B-B14F-4D97-AF65-F5344CB8AC3E}">
        <p14:creationId xmlns:p14="http://schemas.microsoft.com/office/powerpoint/2010/main" val="7235093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smtClean="0"/>
              <a:t>This rings loud</a:t>
            </a:r>
            <a:r>
              <a:rPr lang="en-US" baseline="0" dirty="0" smtClean="0"/>
              <a:t> and clear as when organizations report on sustainability, they look like chopped salads. </a:t>
            </a:r>
            <a:r>
              <a:rPr lang="en-US" sz="1300" dirty="0"/>
              <a:t>Timothy Hui, Head of Focal Point GRI for China stated that the volume of reporting is increasing which is positive, however so is the volume of information in each report.  Information is submitted on topics such as employee health and safety programs to carbon emission reduction goals to philanthropy initiatives (T. Hui, Presentation, May 27th, 2014). These are all worthwhile topics however they are operationally focused and the emphasis needs to focus on what the organization produces from a product and service perspective.</a:t>
            </a:r>
          </a:p>
          <a:p>
            <a:pPr defTabSz="966612">
              <a:defRPr/>
            </a:pPr>
            <a:endParaRPr lang="en-US" sz="1300" dirty="0"/>
          </a:p>
          <a:p>
            <a:pPr defTabSz="966612">
              <a:defRPr/>
            </a:pPr>
            <a:r>
              <a:rPr lang="en-US" sz="1300" dirty="0">
                <a:solidFill>
                  <a:schemeClr val="bg1"/>
                </a:solidFill>
              </a:rPr>
              <a:t>As of June 25</a:t>
            </a:r>
            <a:r>
              <a:rPr lang="en-US" sz="1300" baseline="30000" dirty="0">
                <a:solidFill>
                  <a:schemeClr val="bg1"/>
                </a:solidFill>
              </a:rPr>
              <a:t>th</a:t>
            </a:r>
            <a:r>
              <a:rPr lang="en-US" sz="1300" dirty="0">
                <a:solidFill>
                  <a:schemeClr val="bg1"/>
                </a:solidFill>
              </a:rPr>
              <a:t>, 2014, 6,321 organizations having submitted over 15,234 reports to the Global Reporting Initiative alone</a:t>
            </a:r>
            <a:r>
              <a:rPr lang="en-US" dirty="0" smtClean="0"/>
              <a:t>. </a:t>
            </a:r>
          </a:p>
          <a:p>
            <a:pPr defTabSz="966612">
              <a:defRPr/>
            </a:pPr>
            <a:endParaRPr lang="en-US" sz="1300" dirty="0"/>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62</a:t>
            </a:fld>
            <a:endParaRPr lang="en-US" dirty="0"/>
          </a:p>
        </p:txBody>
      </p:sp>
    </p:spTree>
    <p:extLst>
      <p:ext uri="{BB962C8B-B14F-4D97-AF65-F5344CB8AC3E}">
        <p14:creationId xmlns:p14="http://schemas.microsoft.com/office/powerpoint/2010/main" val="12882752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Projects are</a:t>
            </a:r>
            <a:r>
              <a:rPr lang="en-US" baseline="0" dirty="0" smtClean="0"/>
              <a:t> material to non-financial reporting.  Aligning the project to the organization’s commitment in correlation with the ten principles provides a greater and more complete picture of “what” the company does which is what the true spirit of reporting.</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63</a:t>
            </a:fld>
            <a:endParaRPr lang="en-US" dirty="0"/>
          </a:p>
        </p:txBody>
      </p:sp>
    </p:spTree>
    <p:extLst>
      <p:ext uri="{BB962C8B-B14F-4D97-AF65-F5344CB8AC3E}">
        <p14:creationId xmlns:p14="http://schemas.microsoft.com/office/powerpoint/2010/main" val="8091819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Materiality</a:t>
            </a:r>
            <a:r>
              <a:rPr lang="en-US" baseline="0" dirty="0" smtClean="0"/>
              <a:t> should tie to what the business does and include governance policies that are available for public viewing. Find our full report on the UN Global Compact Website under “GPM Global” and COE</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64</a:t>
            </a:fld>
            <a:endParaRPr lang="en-US" dirty="0"/>
          </a:p>
        </p:txBody>
      </p:sp>
    </p:spTree>
    <p:extLst>
      <p:ext uri="{BB962C8B-B14F-4D97-AF65-F5344CB8AC3E}">
        <p14:creationId xmlns:p14="http://schemas.microsoft.com/office/powerpoint/2010/main" val="12101433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encouraging</a:t>
            </a:r>
            <a:r>
              <a:rPr lang="en-US" baseline="0" dirty="0" smtClean="0"/>
              <a:t> is that the number of organizations who put stock in sustainability is increasing.  This will require all aspects of business to evolve.  I point out that 50% are delisted for not reporting on progress which is alarming. </a:t>
            </a:r>
          </a:p>
          <a:p>
            <a:endParaRPr lang="en-US" baseline="0" dirty="0" smtClean="0"/>
          </a:p>
          <a:p>
            <a:r>
              <a:rPr lang="en-US" baseline="0" dirty="0" smtClean="0"/>
              <a:t>As I mentioned earlier, we are a social enterprise so reporting is required and we just published our report two days ago.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65</a:t>
            </a:fld>
            <a:endParaRPr lang="en-US" dirty="0"/>
          </a:p>
        </p:txBody>
      </p:sp>
    </p:spTree>
    <p:extLst>
      <p:ext uri="{BB962C8B-B14F-4D97-AF65-F5344CB8AC3E}">
        <p14:creationId xmlns:p14="http://schemas.microsoft.com/office/powerpoint/2010/main" val="6871591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Every country in the world is seeing the drastic effects of climate change, some more than others. On average, the annual losses just from earthquakes, tsunamis, tropical cyclones and flooding count in the hundreds of billions of dollars. We can reduce the loss of life and property by helping more vulnerable regions—such as land-locked countries and island states—become more resilient. The impact of global warming is getting worse. We’re seeing more storms, more droughts and more extremes than ever before. It is still possible, with political will and technological measures, to limit the increase in global mean temperature to two degrees Celsius above pre-industrial levels—and thus avoid the worst effects of climate change. The Sustainable Development Goals lay out a way for countries to work together to meet this urgent challenge.</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67</a:t>
            </a:fld>
            <a:endParaRPr lang="en-US" dirty="0"/>
          </a:p>
        </p:txBody>
      </p:sp>
    </p:spTree>
    <p:extLst>
      <p:ext uri="{BB962C8B-B14F-4D97-AF65-F5344CB8AC3E}">
        <p14:creationId xmlns:p14="http://schemas.microsoft.com/office/powerpoint/2010/main" val="9925931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Amid the commitment of CEOs to tackling the global climate challenge is a clear message to governments and policymakers. With one-third reporting that current policy and regulation is hindering their company from investing in low-carbon solutions, fully 87% of CEOs believe that the long-term agreement made in Paris is critical in unlocking private sector investment in addressing the climate challenge.</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69</a:t>
            </a:fld>
            <a:endParaRPr lang="en-US" dirty="0"/>
          </a:p>
        </p:txBody>
      </p:sp>
    </p:spTree>
    <p:extLst>
      <p:ext uri="{BB962C8B-B14F-4D97-AF65-F5344CB8AC3E}">
        <p14:creationId xmlns:p14="http://schemas.microsoft.com/office/powerpoint/2010/main" val="14021067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C3EBD7-D354-4C97-8BB4-9A9E39C1C5CE}" type="slidenum">
              <a:rPr lang="en-US" smtClean="0"/>
              <a:pPr/>
              <a:t>9</a:t>
            </a:fld>
            <a:endParaRPr lang="en-US" dirty="0"/>
          </a:p>
        </p:txBody>
      </p:sp>
    </p:spTree>
    <p:extLst>
      <p:ext uri="{BB962C8B-B14F-4D97-AF65-F5344CB8AC3E}">
        <p14:creationId xmlns:p14="http://schemas.microsoft.com/office/powerpoint/2010/main" val="29967423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The science tells us that we must cut global greenhouse gas emissions by up to 70% by 2050 to limit global warming to 2°C and avert catastrophic and irreversible climate change. </a:t>
            </a:r>
          </a:p>
          <a:p>
            <a:pPr marL="0" indent="0">
              <a:buNone/>
            </a:pPr>
            <a:r>
              <a:rPr lang="en-US" dirty="0" smtClean="0"/>
              <a:t>This will require global transformational change. Never before have there been methodologies to support companies to keep their emissions aligned with planetary boundaries. </a:t>
            </a:r>
          </a:p>
          <a:p>
            <a:pPr marL="0" indent="0">
              <a:buNone/>
            </a:pPr>
            <a:r>
              <a:rPr lang="en-US" dirty="0" smtClean="0"/>
              <a:t>Using science-based targets is an ambitious approach and leading companies have now started to take an “outside-in” approach to goal setting.</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71</a:t>
            </a:fld>
            <a:endParaRPr lang="en-US" dirty="0"/>
          </a:p>
        </p:txBody>
      </p:sp>
    </p:spTree>
    <p:extLst>
      <p:ext uri="{BB962C8B-B14F-4D97-AF65-F5344CB8AC3E}">
        <p14:creationId xmlns:p14="http://schemas.microsoft.com/office/powerpoint/2010/main" val="19472119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Facilitator</a:t>
            </a:r>
            <a:r>
              <a:rPr lang="en-US" baseline="0" dirty="0" smtClean="0"/>
              <a:t> – This slide is important but only from a high level.  Highlight the fact that each building block is supposed to support forward progress towards business inclusion.</a:t>
            </a:r>
            <a:endParaRPr lang="en-US" dirty="0" smtClean="0"/>
          </a:p>
          <a:p>
            <a:r>
              <a:rPr lang="en-US" dirty="0" smtClean="0"/>
              <a:t>This model is a</a:t>
            </a:r>
            <a:r>
              <a:rPr lang="en-US" baseline="0" dirty="0" smtClean="0"/>
              <a:t> good from a high level, but what is missing are specific actionable items.  GPM’s approach meets all of the requirements for this framework, including certification schemes under Transparency and Accountability. In this course, participants will learn how to naturally (holistically) put it into practice. </a:t>
            </a:r>
            <a:endParaRPr lang="en-US" dirty="0"/>
          </a:p>
        </p:txBody>
      </p:sp>
      <p:sp>
        <p:nvSpPr>
          <p:cNvPr id="4" name="Slide Number Placeholder 3"/>
          <p:cNvSpPr>
            <a:spLocks noGrp="1"/>
          </p:cNvSpPr>
          <p:nvPr>
            <p:ph type="sldNum" sz="quarter" idx="10"/>
          </p:nvPr>
        </p:nvSpPr>
        <p:spPr/>
        <p:txBody>
          <a:bodyPr/>
          <a:lstStyle/>
          <a:p>
            <a:fld id="{599A7EB3-3557-F84E-B153-ED06C43B9F01}" type="slidenum">
              <a:rPr lang="en-US" smtClean="0"/>
              <a:pPr/>
              <a:t>72</a:t>
            </a:fld>
            <a:endParaRPr lang="en-US"/>
          </a:p>
        </p:txBody>
      </p:sp>
    </p:spTree>
    <p:extLst>
      <p:ext uri="{BB962C8B-B14F-4D97-AF65-F5344CB8AC3E}">
        <p14:creationId xmlns:p14="http://schemas.microsoft.com/office/powerpoint/2010/main" val="18286206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deliver the assets</a:t>
            </a:r>
            <a:r>
              <a:rPr lang="is-IS" dirty="0" smtClean="0"/>
              <a:t>… If asset owners</a:t>
            </a:r>
            <a:r>
              <a:rPr lang="is-IS" baseline="0" dirty="0" smtClean="0"/>
              <a:t> are waking up, we will have to drive.</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74</a:t>
            </a:fld>
            <a:endParaRPr lang="en-US" dirty="0"/>
          </a:p>
        </p:txBody>
      </p:sp>
    </p:spTree>
    <p:extLst>
      <p:ext uri="{BB962C8B-B14F-4D97-AF65-F5344CB8AC3E}">
        <p14:creationId xmlns:p14="http://schemas.microsoft.com/office/powerpoint/2010/main" val="199656123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300" dirty="0"/>
              <a:t>A large section of Sugarloaf State Conservation Area in the lower Hunter has been destroyed by massive subsidence from </a:t>
            </a:r>
            <a:r>
              <a:rPr lang="en-US" sz="1300" dirty="0" err="1"/>
              <a:t>Glencore's</a:t>
            </a:r>
            <a:r>
              <a:rPr lang="en-US" sz="1300" dirty="0"/>
              <a:t> West </a:t>
            </a:r>
            <a:r>
              <a:rPr lang="en-US" sz="1300" dirty="0" err="1"/>
              <a:t>Wallsend</a:t>
            </a:r>
            <a:r>
              <a:rPr lang="en-US" sz="1300" dirty="0"/>
              <a:t> Colliery.</a:t>
            </a:r>
          </a:p>
          <a:p>
            <a:pPr fontAlgn="base"/>
            <a:r>
              <a:rPr lang="en-US" sz="1300" dirty="0"/>
              <a:t>A Fairfax Media investigation has uncovered cliff faces crumbled or collapsed, a waterway destroyed, large cracks opened in the earth and a huge collapse of a hillside.</a:t>
            </a:r>
          </a:p>
          <a:p>
            <a:pPr fontAlgn="base"/>
            <a:r>
              <a:rPr lang="en-US" sz="1300" dirty="0"/>
              <a:t>Damage was tracked over more than two </a:t>
            </a:r>
            <a:r>
              <a:rPr lang="en-US" sz="1300" dirty="0" err="1"/>
              <a:t>kilometres</a:t>
            </a:r>
            <a:r>
              <a:rPr lang="en-US" sz="1300" dirty="0"/>
              <a:t> within the ecologically sensitive conservation area adjacent to the mine's </a:t>
            </a:r>
            <a:r>
              <a:rPr lang="en-US" sz="1300" dirty="0" err="1"/>
              <a:t>Longwall</a:t>
            </a:r>
            <a:r>
              <a:rPr lang="en-US" sz="1300" dirty="0"/>
              <a:t> 41.</a:t>
            </a:r>
          </a:p>
          <a:p>
            <a:pPr fontAlgn="base"/>
            <a:r>
              <a:rPr lang="en-US" sz="1300" dirty="0"/>
              <a:t> </a:t>
            </a:r>
          </a:p>
          <a:p>
            <a:pPr fontAlgn="base"/>
            <a:r>
              <a:rPr lang="en-US" sz="1300" dirty="0"/>
              <a:t>In one area a cliff face fall of more than 20 </a:t>
            </a:r>
            <a:r>
              <a:rPr lang="en-US" sz="1300" dirty="0" err="1"/>
              <a:t>metres</a:t>
            </a:r>
            <a:r>
              <a:rPr lang="en-US" sz="1300" dirty="0"/>
              <a:t> was discovered.</a:t>
            </a:r>
          </a:p>
          <a:p>
            <a:pPr fontAlgn="base"/>
            <a:r>
              <a:rPr lang="en-US" sz="1300" dirty="0"/>
              <a:t> </a:t>
            </a:r>
          </a:p>
          <a:p>
            <a:pPr fontAlgn="base"/>
            <a:r>
              <a:rPr lang="en-US" sz="1300" dirty="0"/>
              <a:t>Damage was cause by unplanned subsidence from </a:t>
            </a:r>
            <a:r>
              <a:rPr lang="en-US" sz="1300" dirty="0" err="1"/>
              <a:t>longwall</a:t>
            </a:r>
            <a:r>
              <a:rPr lang="en-US" sz="1300" dirty="0"/>
              <a:t> mining by West </a:t>
            </a:r>
            <a:r>
              <a:rPr lang="en-US" sz="1300" dirty="0" err="1"/>
              <a:t>Wallsend</a:t>
            </a:r>
            <a:r>
              <a:rPr lang="en-US" sz="1300" dirty="0"/>
              <a:t> Colliery that is mining beneath 23 per cent of the conservation area.</a:t>
            </a:r>
          </a:p>
          <a:p>
            <a:pPr fontAlgn="base"/>
            <a:r>
              <a:rPr lang="en-US" sz="1300" dirty="0"/>
              <a:t>Fairfax Media can also reveal that in June this year a waterway was accidentally grouted by workers carrying out remediation works in the reserve.</a:t>
            </a:r>
          </a:p>
          <a:p>
            <a:pPr fontAlgn="base"/>
            <a:r>
              <a:rPr lang="en-US" sz="1300" dirty="0"/>
              <a:t> </a:t>
            </a:r>
          </a:p>
          <a:p>
            <a:pPr fontAlgn="base"/>
            <a:r>
              <a:rPr lang="en-US" sz="1300" dirty="0"/>
              <a:t>Grouting in one of the cracks. </a:t>
            </a:r>
            <a:r>
              <a:rPr lang="en-US" sz="1300" i="1" dirty="0"/>
              <a:t>Photo: Darren </a:t>
            </a:r>
            <a:r>
              <a:rPr lang="en-US" sz="1300" i="1" dirty="0" err="1"/>
              <a:t>Pateman</a:t>
            </a:r>
            <a:endParaRPr lang="en-US" sz="1300" dirty="0"/>
          </a:p>
          <a:p>
            <a:pPr fontAlgn="base"/>
            <a:r>
              <a:rPr lang="en-US" sz="1300" dirty="0"/>
              <a:t>A spokesman for the Office of Environment and Heritage confirmed grouting material, used to fill mine subsidence cracks and holes, leaked into a ''drainage line'' and the colliery had been ordered to ''clean up the site''.</a:t>
            </a:r>
          </a:p>
          <a:p>
            <a:r>
              <a:rPr lang="en-US" sz="1300" dirty="0"/>
              <a:t/>
            </a:r>
            <a:br>
              <a:rPr lang="en-US" sz="1300" dirty="0"/>
            </a:br>
            <a:r>
              <a:rPr lang="en-US" sz="1300" dirty="0"/>
              <a:t/>
            </a:r>
            <a:br>
              <a:rPr lang="en-US" sz="1300" dirty="0"/>
            </a:br>
            <a:r>
              <a:rPr lang="en-US" sz="1300" dirty="0"/>
              <a:t>Read more: </a:t>
            </a:r>
            <a:r>
              <a:rPr lang="en-US" sz="1300" dirty="0">
                <a:hlinkClick r:id="rId3"/>
              </a:rPr>
              <a:t>http://www.smh.com.au/nsw/mine-subsidence-devastates-sugarloaf-conservation-area-20130828-2spuc.html#ixzz3D7KkWUy2</a:t>
            </a:r>
            <a:endParaRPr lang="en-US" sz="1300" dirty="0"/>
          </a:p>
          <a:p>
            <a:endParaRPr lang="en-US" dirty="0"/>
          </a:p>
        </p:txBody>
      </p:sp>
      <p:sp>
        <p:nvSpPr>
          <p:cNvPr id="4" name="Slide Number Placeholder 3"/>
          <p:cNvSpPr>
            <a:spLocks noGrp="1"/>
          </p:cNvSpPr>
          <p:nvPr>
            <p:ph type="sldNum" sz="quarter" idx="10"/>
          </p:nvPr>
        </p:nvSpPr>
        <p:spPr/>
        <p:txBody>
          <a:bodyPr/>
          <a:lstStyle/>
          <a:p>
            <a:fld id="{D387801E-81BB-8746-B59B-04EB04778015}" type="slidenum">
              <a:rPr lang="en-US" smtClean="0"/>
              <a:pPr/>
              <a:t>79</a:t>
            </a:fld>
            <a:endParaRPr lang="en-US"/>
          </a:p>
        </p:txBody>
      </p:sp>
    </p:spTree>
    <p:extLst>
      <p:ext uri="{BB962C8B-B14F-4D97-AF65-F5344CB8AC3E}">
        <p14:creationId xmlns:p14="http://schemas.microsoft.com/office/powerpoint/2010/main" val="12708074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87801E-81BB-8746-B59B-04EB04778015}" type="slidenum">
              <a:rPr lang="en-US" smtClean="0"/>
              <a:pPr/>
              <a:t>80</a:t>
            </a:fld>
            <a:endParaRPr lang="en-US"/>
          </a:p>
        </p:txBody>
      </p:sp>
    </p:spTree>
    <p:extLst>
      <p:ext uri="{BB962C8B-B14F-4D97-AF65-F5344CB8AC3E}">
        <p14:creationId xmlns:p14="http://schemas.microsoft.com/office/powerpoint/2010/main" val="157677690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Let's start with a simple example from nature: the Earth. Our planet is a very complex system consisting of atmosphere, water, mountains, plains, jungles, plants, insects, animals, humans and our technological wonders, just to name a few. A scientist may look at many interactions of these parts in researching climate change. General patterns may be found in these interactions that may help explain the system and find solutions to the problems by changing the patterns of interaction between the parts.</a:t>
            </a:r>
          </a:p>
          <a:p>
            <a:r>
              <a:rPr lang="en-US" sz="1200" kern="1200" dirty="0" smtClean="0">
                <a:solidFill>
                  <a:schemeClr val="tx1"/>
                </a:solidFill>
                <a:latin typeface="+mn-lt"/>
                <a:ea typeface="+mn-ea"/>
                <a:cs typeface="+mn-cs"/>
              </a:rPr>
              <a:t>Now, let's apply the idea of a system to business. We'll start small and work our way up. A business is a system consisting of many parts: employees, management, capital, equipment, and products, among others. Your business and your competitors comprise a system, which we may call an industry. Different industries, along with consumers, governments, and non-governmental organizations make up our economic system. </a:t>
            </a:r>
          </a:p>
          <a:p>
            <a:endParaRPr lang="en-US" sz="1200" kern="1200" dirty="0" smtClean="0">
              <a:solidFill>
                <a:schemeClr val="tx1"/>
              </a:solidFill>
              <a:latin typeface="+mn-lt"/>
              <a:ea typeface="+mn-ea"/>
              <a:cs typeface="+mn-cs"/>
            </a:endParaRPr>
          </a:p>
          <a:p>
            <a:r>
              <a:rPr lang="en-US" dirty="0" smtClean="0"/>
              <a:t>http://education-</a:t>
            </a:r>
            <a:r>
              <a:rPr lang="en-US" dirty="0" err="1" smtClean="0"/>
              <a:t>portal.com</a:t>
            </a:r>
            <a:r>
              <a:rPr lang="en-US" dirty="0" smtClean="0"/>
              <a:t>/academy/lesson/systems-thinking-in-management-definition-theory-</a:t>
            </a:r>
            <a:r>
              <a:rPr lang="en-US" dirty="0" err="1" smtClean="0"/>
              <a:t>model.html</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86</a:t>
            </a:fld>
            <a:endParaRPr lang="en-US" dirty="0"/>
          </a:p>
        </p:txBody>
      </p:sp>
    </p:spTree>
    <p:extLst>
      <p:ext uri="{BB962C8B-B14F-4D97-AF65-F5344CB8AC3E}">
        <p14:creationId xmlns:p14="http://schemas.microsoft.com/office/powerpoint/2010/main" val="116603730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1DC479-0E0C-4342-8C2F-611A1116D127}" type="slidenum">
              <a:rPr lang="en-US" smtClean="0"/>
              <a:pPr/>
              <a:t>87</a:t>
            </a:fld>
            <a:endParaRPr lang="en-US"/>
          </a:p>
        </p:txBody>
      </p:sp>
    </p:spTree>
    <p:extLst>
      <p:ext uri="{BB962C8B-B14F-4D97-AF65-F5344CB8AC3E}">
        <p14:creationId xmlns:p14="http://schemas.microsoft.com/office/powerpoint/2010/main" val="30464990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just covered a lot.</a:t>
            </a:r>
            <a:r>
              <a:rPr lang="en-US" baseline="0" dirty="0" smtClean="0"/>
              <a:t>  Time for a quick break.</a:t>
            </a:r>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88</a:t>
            </a:fld>
            <a:endParaRPr lang="en-US"/>
          </a:p>
        </p:txBody>
      </p:sp>
    </p:spTree>
    <p:extLst>
      <p:ext uri="{BB962C8B-B14F-4D97-AF65-F5344CB8AC3E}">
        <p14:creationId xmlns:p14="http://schemas.microsoft.com/office/powerpoint/2010/main" val="4034625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t>What are the benefits of ISO International Standards</a:t>
            </a:r>
            <a:r>
              <a:rPr lang="en-US" sz="1000" b="1" dirty="0" smtClean="0"/>
              <a:t>?</a:t>
            </a:r>
          </a:p>
          <a:p>
            <a:endParaRPr lang="en-US" sz="1000" b="1" dirty="0" smtClean="0"/>
          </a:p>
          <a:p>
            <a:r>
              <a:rPr lang="en-US" sz="1000" b="1" dirty="0" smtClean="0"/>
              <a:t>We cover</a:t>
            </a:r>
            <a:r>
              <a:rPr lang="en-US" sz="1000" b="1" baseline="0" dirty="0" smtClean="0"/>
              <a:t> ISO Standards that pertain to sustainability as they are important in understanding the principles and approach that project managers should take to ensure quality, benefits and value.</a:t>
            </a:r>
            <a:endParaRPr lang="en-US" sz="1000" b="1" dirty="0"/>
          </a:p>
          <a:p>
            <a:endParaRPr lang="en-US" sz="1000" dirty="0"/>
          </a:p>
          <a:p>
            <a:r>
              <a:rPr lang="en-US" sz="1000" dirty="0"/>
              <a:t>ISO International Standards ensure that products and services are safe, reliable and of good quality. For business, they are strategic tools that reduce costs by minimizing waste and errors and increasing productivity. They help companies to access new markets, level the playing field for developing countries and facilitate free and fair global trade. (</a:t>
            </a:r>
            <a:r>
              <a:rPr lang="en-US" sz="1000" dirty="0" err="1"/>
              <a:t>ISO.org</a:t>
            </a:r>
            <a:r>
              <a:rPr lang="en-US" sz="1000" dirty="0" smtClean="0"/>
              <a:t>)</a:t>
            </a:r>
          </a:p>
          <a:p>
            <a:endParaRPr lang="en-US" sz="1000" dirty="0" smtClean="0"/>
          </a:p>
          <a:p>
            <a:r>
              <a:rPr lang="en-US" sz="1000" dirty="0" smtClean="0"/>
              <a:t>There</a:t>
            </a:r>
            <a:r>
              <a:rPr lang="en-US" sz="1000" baseline="0" dirty="0" smtClean="0"/>
              <a:t> are two kinds.  Guidelines and </a:t>
            </a:r>
            <a:r>
              <a:rPr lang="en-US" sz="1000" baseline="0" dirty="0" err="1" smtClean="0"/>
              <a:t>normatives</a:t>
            </a:r>
            <a:r>
              <a:rPr lang="en-US" sz="1000" baseline="0" dirty="0" smtClean="0"/>
              <a:t>….</a:t>
            </a:r>
            <a:endParaRPr lang="en-US" sz="1000"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90</a:t>
            </a:fld>
            <a:endParaRPr lang="en-US" dirty="0"/>
          </a:p>
        </p:txBody>
      </p:sp>
    </p:spTree>
    <p:extLst>
      <p:ext uri="{BB962C8B-B14F-4D97-AF65-F5344CB8AC3E}">
        <p14:creationId xmlns:p14="http://schemas.microsoft.com/office/powerpoint/2010/main" val="84997134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1600">
                <a:solidFill>
                  <a:schemeClr val="tx1"/>
                </a:solidFill>
                <a:latin typeface="Arial" pitchFamily="34" charset="0"/>
                <a:cs typeface="Arial" pitchFamily="34" charset="0"/>
              </a:defRPr>
            </a:lvl1pPr>
            <a:lvl2pPr marL="830143" indent="-319285" eaLnBrk="0" hangingPunct="0">
              <a:defRPr sz="1600">
                <a:solidFill>
                  <a:schemeClr val="tx1"/>
                </a:solidFill>
                <a:latin typeface="Arial" pitchFamily="34" charset="0"/>
                <a:cs typeface="Arial" pitchFamily="34" charset="0"/>
              </a:defRPr>
            </a:lvl2pPr>
            <a:lvl3pPr marL="1277143" indent="-255428" eaLnBrk="0" hangingPunct="0">
              <a:defRPr sz="1600">
                <a:solidFill>
                  <a:schemeClr val="tx1"/>
                </a:solidFill>
                <a:latin typeface="Arial" pitchFamily="34" charset="0"/>
                <a:cs typeface="Arial" pitchFamily="34" charset="0"/>
              </a:defRPr>
            </a:lvl3pPr>
            <a:lvl4pPr marL="1788001" indent="-255428" eaLnBrk="0" hangingPunct="0">
              <a:defRPr sz="1600">
                <a:solidFill>
                  <a:schemeClr val="tx1"/>
                </a:solidFill>
                <a:latin typeface="Arial" pitchFamily="34" charset="0"/>
                <a:cs typeface="Arial" pitchFamily="34" charset="0"/>
              </a:defRPr>
            </a:lvl4pPr>
            <a:lvl5pPr marL="2298860" indent="-255428" eaLnBrk="0" hangingPunct="0">
              <a:defRPr sz="1600">
                <a:solidFill>
                  <a:schemeClr val="tx1"/>
                </a:solidFill>
                <a:latin typeface="Arial" pitchFamily="34" charset="0"/>
                <a:cs typeface="Arial" pitchFamily="34" charset="0"/>
              </a:defRPr>
            </a:lvl5pPr>
            <a:lvl6pPr marL="2809716" indent="-255428" eaLnBrk="0" fontAlgn="base" hangingPunct="0">
              <a:spcBef>
                <a:spcPct val="0"/>
              </a:spcBef>
              <a:spcAft>
                <a:spcPct val="0"/>
              </a:spcAft>
              <a:defRPr sz="1600">
                <a:solidFill>
                  <a:schemeClr val="tx1"/>
                </a:solidFill>
                <a:latin typeface="Arial" pitchFamily="34" charset="0"/>
                <a:cs typeface="Arial" pitchFamily="34" charset="0"/>
              </a:defRPr>
            </a:lvl6pPr>
            <a:lvl7pPr marL="3320573" indent="-255428" eaLnBrk="0" fontAlgn="base" hangingPunct="0">
              <a:spcBef>
                <a:spcPct val="0"/>
              </a:spcBef>
              <a:spcAft>
                <a:spcPct val="0"/>
              </a:spcAft>
              <a:defRPr sz="1600">
                <a:solidFill>
                  <a:schemeClr val="tx1"/>
                </a:solidFill>
                <a:latin typeface="Arial" pitchFamily="34" charset="0"/>
                <a:cs typeface="Arial" pitchFamily="34" charset="0"/>
              </a:defRPr>
            </a:lvl7pPr>
            <a:lvl8pPr marL="3831430" indent="-255428" eaLnBrk="0" fontAlgn="base" hangingPunct="0">
              <a:spcBef>
                <a:spcPct val="0"/>
              </a:spcBef>
              <a:spcAft>
                <a:spcPct val="0"/>
              </a:spcAft>
              <a:defRPr sz="1600">
                <a:solidFill>
                  <a:schemeClr val="tx1"/>
                </a:solidFill>
                <a:latin typeface="Arial" pitchFamily="34" charset="0"/>
                <a:cs typeface="Arial" pitchFamily="34" charset="0"/>
              </a:defRPr>
            </a:lvl8pPr>
            <a:lvl9pPr marL="4342288" indent="-255428"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EB5877C5-74EB-4AA9-9302-C14B9A930871}" type="slidenum">
              <a:rPr lang="en-US" sz="1400"/>
              <a:pPr eaLnBrk="1" hangingPunct="1"/>
              <a:t>91</a:t>
            </a:fld>
            <a:endParaRPr lang="en-US" sz="1400" dirty="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nl-NL" smtClean="0">
              <a:latin typeface="Arial" pitchFamily="34" charset="0"/>
            </a:endParaRPr>
          </a:p>
        </p:txBody>
      </p:sp>
    </p:spTree>
    <p:extLst>
      <p:ext uri="{BB962C8B-B14F-4D97-AF65-F5344CB8AC3E}">
        <p14:creationId xmlns:p14="http://schemas.microsoft.com/office/powerpoint/2010/main" val="1045462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Absolutely.  This project was taken on to reduce crime in one of the most violent place</a:t>
            </a:r>
            <a:r>
              <a:rPr lang="en-US" baseline="0" dirty="0" smtClean="0"/>
              <a:t>s in the world.  They used our method PRISM to solve night time crime in shanty towns and rather than using the low cost approach, invested in solar powered high LED lights and are seeing results!</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10</a:t>
            </a:fld>
            <a:endParaRPr lang="en-US" dirty="0"/>
          </a:p>
        </p:txBody>
      </p:sp>
    </p:spTree>
    <p:extLst>
      <p:ext uri="{BB962C8B-B14F-4D97-AF65-F5344CB8AC3E}">
        <p14:creationId xmlns:p14="http://schemas.microsoft.com/office/powerpoint/2010/main" val="127811643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1600">
                <a:solidFill>
                  <a:schemeClr val="tx1"/>
                </a:solidFill>
                <a:latin typeface="Arial" pitchFamily="34" charset="0"/>
                <a:cs typeface="Arial" pitchFamily="34" charset="0"/>
              </a:defRPr>
            </a:lvl1pPr>
            <a:lvl2pPr marL="830143" indent="-319285" eaLnBrk="0" hangingPunct="0">
              <a:defRPr sz="1600">
                <a:solidFill>
                  <a:schemeClr val="tx1"/>
                </a:solidFill>
                <a:latin typeface="Arial" pitchFamily="34" charset="0"/>
                <a:cs typeface="Arial" pitchFamily="34" charset="0"/>
              </a:defRPr>
            </a:lvl2pPr>
            <a:lvl3pPr marL="1277143" indent="-255428" eaLnBrk="0" hangingPunct="0">
              <a:defRPr sz="1600">
                <a:solidFill>
                  <a:schemeClr val="tx1"/>
                </a:solidFill>
                <a:latin typeface="Arial" pitchFamily="34" charset="0"/>
                <a:cs typeface="Arial" pitchFamily="34" charset="0"/>
              </a:defRPr>
            </a:lvl3pPr>
            <a:lvl4pPr marL="1788001" indent="-255428" eaLnBrk="0" hangingPunct="0">
              <a:defRPr sz="1600">
                <a:solidFill>
                  <a:schemeClr val="tx1"/>
                </a:solidFill>
                <a:latin typeface="Arial" pitchFamily="34" charset="0"/>
                <a:cs typeface="Arial" pitchFamily="34" charset="0"/>
              </a:defRPr>
            </a:lvl4pPr>
            <a:lvl5pPr marL="2298860" indent="-255428" eaLnBrk="0" hangingPunct="0">
              <a:defRPr sz="1600">
                <a:solidFill>
                  <a:schemeClr val="tx1"/>
                </a:solidFill>
                <a:latin typeface="Arial" pitchFamily="34" charset="0"/>
                <a:cs typeface="Arial" pitchFamily="34" charset="0"/>
              </a:defRPr>
            </a:lvl5pPr>
            <a:lvl6pPr marL="2809716" indent="-255428" eaLnBrk="0" fontAlgn="base" hangingPunct="0">
              <a:spcBef>
                <a:spcPct val="0"/>
              </a:spcBef>
              <a:spcAft>
                <a:spcPct val="0"/>
              </a:spcAft>
              <a:defRPr sz="1600">
                <a:solidFill>
                  <a:schemeClr val="tx1"/>
                </a:solidFill>
                <a:latin typeface="Arial" pitchFamily="34" charset="0"/>
                <a:cs typeface="Arial" pitchFamily="34" charset="0"/>
              </a:defRPr>
            </a:lvl6pPr>
            <a:lvl7pPr marL="3320573" indent="-255428" eaLnBrk="0" fontAlgn="base" hangingPunct="0">
              <a:spcBef>
                <a:spcPct val="0"/>
              </a:spcBef>
              <a:spcAft>
                <a:spcPct val="0"/>
              </a:spcAft>
              <a:defRPr sz="1600">
                <a:solidFill>
                  <a:schemeClr val="tx1"/>
                </a:solidFill>
                <a:latin typeface="Arial" pitchFamily="34" charset="0"/>
                <a:cs typeface="Arial" pitchFamily="34" charset="0"/>
              </a:defRPr>
            </a:lvl7pPr>
            <a:lvl8pPr marL="3831430" indent="-255428" eaLnBrk="0" fontAlgn="base" hangingPunct="0">
              <a:spcBef>
                <a:spcPct val="0"/>
              </a:spcBef>
              <a:spcAft>
                <a:spcPct val="0"/>
              </a:spcAft>
              <a:defRPr sz="1600">
                <a:solidFill>
                  <a:schemeClr val="tx1"/>
                </a:solidFill>
                <a:latin typeface="Arial" pitchFamily="34" charset="0"/>
                <a:cs typeface="Arial" pitchFamily="34" charset="0"/>
              </a:defRPr>
            </a:lvl8pPr>
            <a:lvl9pPr marL="4342288" indent="-255428"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87C0DAE6-11EF-48BE-BF05-5246EA926931}" type="slidenum">
              <a:rPr lang="en-US" sz="1400"/>
              <a:pPr eaLnBrk="1" hangingPunct="1"/>
              <a:t>92</a:t>
            </a:fld>
            <a:endParaRPr lang="en-US" sz="1400" dirty="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Arial" pitchFamily="34" charset="0"/>
              </a:rPr>
              <a:t>ISO 26000 contains no requirements and therefore the word “shall”, which indicates a requirement in ISO language, is not used</a:t>
            </a:r>
          </a:p>
          <a:p>
            <a:r>
              <a:rPr lang="en-US" dirty="0" smtClean="0">
                <a:latin typeface="Arial" pitchFamily="34" charset="0"/>
              </a:rPr>
              <a:t>But does contain 386 “should”s</a:t>
            </a:r>
          </a:p>
        </p:txBody>
      </p:sp>
    </p:spTree>
    <p:extLst>
      <p:ext uri="{BB962C8B-B14F-4D97-AF65-F5344CB8AC3E}">
        <p14:creationId xmlns:p14="http://schemas.microsoft.com/office/powerpoint/2010/main" val="47706557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p:txBody>
          <a:bodyPr/>
          <a:lstStyle>
            <a:lvl1pPr eaLnBrk="0" hangingPunct="0">
              <a:defRPr sz="1600">
                <a:solidFill>
                  <a:schemeClr val="tx1"/>
                </a:solidFill>
                <a:latin typeface="Arial" pitchFamily="34" charset="0"/>
                <a:cs typeface="Arial" pitchFamily="34" charset="0"/>
              </a:defRPr>
            </a:lvl1pPr>
            <a:lvl2pPr marL="830143" indent="-319285" eaLnBrk="0" hangingPunct="0">
              <a:defRPr sz="1600">
                <a:solidFill>
                  <a:schemeClr val="tx1"/>
                </a:solidFill>
                <a:latin typeface="Arial" pitchFamily="34" charset="0"/>
                <a:cs typeface="Arial" pitchFamily="34" charset="0"/>
              </a:defRPr>
            </a:lvl2pPr>
            <a:lvl3pPr marL="1277143" indent="-255428" eaLnBrk="0" hangingPunct="0">
              <a:defRPr sz="1600">
                <a:solidFill>
                  <a:schemeClr val="tx1"/>
                </a:solidFill>
                <a:latin typeface="Arial" pitchFamily="34" charset="0"/>
                <a:cs typeface="Arial" pitchFamily="34" charset="0"/>
              </a:defRPr>
            </a:lvl3pPr>
            <a:lvl4pPr marL="1788001" indent="-255428" eaLnBrk="0" hangingPunct="0">
              <a:defRPr sz="1600">
                <a:solidFill>
                  <a:schemeClr val="tx1"/>
                </a:solidFill>
                <a:latin typeface="Arial" pitchFamily="34" charset="0"/>
                <a:cs typeface="Arial" pitchFamily="34" charset="0"/>
              </a:defRPr>
            </a:lvl4pPr>
            <a:lvl5pPr marL="2298860" indent="-255428" eaLnBrk="0" hangingPunct="0">
              <a:defRPr sz="1600">
                <a:solidFill>
                  <a:schemeClr val="tx1"/>
                </a:solidFill>
                <a:latin typeface="Arial" pitchFamily="34" charset="0"/>
                <a:cs typeface="Arial" pitchFamily="34" charset="0"/>
              </a:defRPr>
            </a:lvl5pPr>
            <a:lvl6pPr marL="2809716" indent="-255428" eaLnBrk="0" fontAlgn="base" hangingPunct="0">
              <a:spcBef>
                <a:spcPct val="0"/>
              </a:spcBef>
              <a:spcAft>
                <a:spcPct val="0"/>
              </a:spcAft>
              <a:defRPr sz="1600">
                <a:solidFill>
                  <a:schemeClr val="tx1"/>
                </a:solidFill>
                <a:latin typeface="Arial" pitchFamily="34" charset="0"/>
                <a:cs typeface="Arial" pitchFamily="34" charset="0"/>
              </a:defRPr>
            </a:lvl6pPr>
            <a:lvl7pPr marL="3320573" indent="-255428" eaLnBrk="0" fontAlgn="base" hangingPunct="0">
              <a:spcBef>
                <a:spcPct val="0"/>
              </a:spcBef>
              <a:spcAft>
                <a:spcPct val="0"/>
              </a:spcAft>
              <a:defRPr sz="1600">
                <a:solidFill>
                  <a:schemeClr val="tx1"/>
                </a:solidFill>
                <a:latin typeface="Arial" pitchFamily="34" charset="0"/>
                <a:cs typeface="Arial" pitchFamily="34" charset="0"/>
              </a:defRPr>
            </a:lvl7pPr>
            <a:lvl8pPr marL="3831430" indent="-255428" eaLnBrk="0" fontAlgn="base" hangingPunct="0">
              <a:spcBef>
                <a:spcPct val="0"/>
              </a:spcBef>
              <a:spcAft>
                <a:spcPct val="0"/>
              </a:spcAft>
              <a:defRPr sz="1600">
                <a:solidFill>
                  <a:schemeClr val="tx1"/>
                </a:solidFill>
                <a:latin typeface="Arial" pitchFamily="34" charset="0"/>
                <a:cs typeface="Arial" pitchFamily="34" charset="0"/>
              </a:defRPr>
            </a:lvl8pPr>
            <a:lvl9pPr marL="4342288" indent="-255428"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1BCB6471-C9DC-4343-B253-9A9D4776A106}" type="slidenum">
              <a:rPr lang="en-US" sz="1400"/>
              <a:pPr eaLnBrk="1" hangingPunct="1"/>
              <a:t>93</a:t>
            </a:fld>
            <a:endParaRPr lang="en-US" sz="1400" dirty="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nl-NL" smtClean="0">
              <a:latin typeface="Arial" pitchFamily="34" charset="0"/>
            </a:endParaRPr>
          </a:p>
        </p:txBody>
      </p:sp>
    </p:spTree>
    <p:extLst>
      <p:ext uri="{BB962C8B-B14F-4D97-AF65-F5344CB8AC3E}">
        <p14:creationId xmlns:p14="http://schemas.microsoft.com/office/powerpoint/2010/main" val="1846112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p:txBody>
          <a:bodyPr/>
          <a:lstStyle>
            <a:lvl1pPr eaLnBrk="0" hangingPunct="0">
              <a:defRPr sz="1600">
                <a:solidFill>
                  <a:schemeClr val="tx1"/>
                </a:solidFill>
                <a:latin typeface="Arial" pitchFamily="34" charset="0"/>
                <a:cs typeface="Arial" pitchFamily="34" charset="0"/>
              </a:defRPr>
            </a:lvl1pPr>
            <a:lvl2pPr marL="830143" indent="-319285" eaLnBrk="0" hangingPunct="0">
              <a:defRPr sz="1600">
                <a:solidFill>
                  <a:schemeClr val="tx1"/>
                </a:solidFill>
                <a:latin typeface="Arial" pitchFamily="34" charset="0"/>
                <a:cs typeface="Arial" pitchFamily="34" charset="0"/>
              </a:defRPr>
            </a:lvl2pPr>
            <a:lvl3pPr marL="1277143" indent="-255428" eaLnBrk="0" hangingPunct="0">
              <a:defRPr sz="1600">
                <a:solidFill>
                  <a:schemeClr val="tx1"/>
                </a:solidFill>
                <a:latin typeface="Arial" pitchFamily="34" charset="0"/>
                <a:cs typeface="Arial" pitchFamily="34" charset="0"/>
              </a:defRPr>
            </a:lvl3pPr>
            <a:lvl4pPr marL="1788001" indent="-255428" eaLnBrk="0" hangingPunct="0">
              <a:defRPr sz="1600">
                <a:solidFill>
                  <a:schemeClr val="tx1"/>
                </a:solidFill>
                <a:latin typeface="Arial" pitchFamily="34" charset="0"/>
                <a:cs typeface="Arial" pitchFamily="34" charset="0"/>
              </a:defRPr>
            </a:lvl4pPr>
            <a:lvl5pPr marL="2298860" indent="-255428" eaLnBrk="0" hangingPunct="0">
              <a:defRPr sz="1600">
                <a:solidFill>
                  <a:schemeClr val="tx1"/>
                </a:solidFill>
                <a:latin typeface="Arial" pitchFamily="34" charset="0"/>
                <a:cs typeface="Arial" pitchFamily="34" charset="0"/>
              </a:defRPr>
            </a:lvl5pPr>
            <a:lvl6pPr marL="2809716" indent="-255428" eaLnBrk="0" fontAlgn="base" hangingPunct="0">
              <a:spcBef>
                <a:spcPct val="0"/>
              </a:spcBef>
              <a:spcAft>
                <a:spcPct val="0"/>
              </a:spcAft>
              <a:defRPr sz="1600">
                <a:solidFill>
                  <a:schemeClr val="tx1"/>
                </a:solidFill>
                <a:latin typeface="Arial" pitchFamily="34" charset="0"/>
                <a:cs typeface="Arial" pitchFamily="34" charset="0"/>
              </a:defRPr>
            </a:lvl6pPr>
            <a:lvl7pPr marL="3320573" indent="-255428" eaLnBrk="0" fontAlgn="base" hangingPunct="0">
              <a:spcBef>
                <a:spcPct val="0"/>
              </a:spcBef>
              <a:spcAft>
                <a:spcPct val="0"/>
              </a:spcAft>
              <a:defRPr sz="1600">
                <a:solidFill>
                  <a:schemeClr val="tx1"/>
                </a:solidFill>
                <a:latin typeface="Arial" pitchFamily="34" charset="0"/>
                <a:cs typeface="Arial" pitchFamily="34" charset="0"/>
              </a:defRPr>
            </a:lvl7pPr>
            <a:lvl8pPr marL="3831430" indent="-255428" eaLnBrk="0" fontAlgn="base" hangingPunct="0">
              <a:spcBef>
                <a:spcPct val="0"/>
              </a:spcBef>
              <a:spcAft>
                <a:spcPct val="0"/>
              </a:spcAft>
              <a:defRPr sz="1600">
                <a:solidFill>
                  <a:schemeClr val="tx1"/>
                </a:solidFill>
                <a:latin typeface="Arial" pitchFamily="34" charset="0"/>
                <a:cs typeface="Arial" pitchFamily="34" charset="0"/>
              </a:defRPr>
            </a:lvl8pPr>
            <a:lvl9pPr marL="4342288" indent="-255428"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1BCB6471-C9DC-4343-B253-9A9D4776A106}" type="slidenum">
              <a:rPr lang="en-US" sz="1400"/>
              <a:pPr eaLnBrk="1" hangingPunct="1"/>
              <a:t>94</a:t>
            </a:fld>
            <a:endParaRPr lang="en-US" sz="1400" dirty="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nl-NL" smtClean="0">
              <a:latin typeface="Arial" pitchFamily="34" charset="0"/>
            </a:endParaRPr>
          </a:p>
        </p:txBody>
      </p:sp>
    </p:spTree>
    <p:extLst>
      <p:ext uri="{BB962C8B-B14F-4D97-AF65-F5344CB8AC3E}">
        <p14:creationId xmlns:p14="http://schemas.microsoft.com/office/powerpoint/2010/main" val="16167472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p:txBody>
          <a:bodyPr/>
          <a:lstStyle>
            <a:lvl1pPr eaLnBrk="0" hangingPunct="0">
              <a:defRPr sz="1600">
                <a:solidFill>
                  <a:schemeClr val="tx1"/>
                </a:solidFill>
                <a:latin typeface="Arial" pitchFamily="34" charset="0"/>
                <a:cs typeface="Arial" pitchFamily="34" charset="0"/>
              </a:defRPr>
            </a:lvl1pPr>
            <a:lvl2pPr marL="830143" indent="-319285" eaLnBrk="0" hangingPunct="0">
              <a:defRPr sz="1600">
                <a:solidFill>
                  <a:schemeClr val="tx1"/>
                </a:solidFill>
                <a:latin typeface="Arial" pitchFamily="34" charset="0"/>
                <a:cs typeface="Arial" pitchFamily="34" charset="0"/>
              </a:defRPr>
            </a:lvl2pPr>
            <a:lvl3pPr marL="1277143" indent="-255428" eaLnBrk="0" hangingPunct="0">
              <a:defRPr sz="1600">
                <a:solidFill>
                  <a:schemeClr val="tx1"/>
                </a:solidFill>
                <a:latin typeface="Arial" pitchFamily="34" charset="0"/>
                <a:cs typeface="Arial" pitchFamily="34" charset="0"/>
              </a:defRPr>
            </a:lvl3pPr>
            <a:lvl4pPr marL="1788001" indent="-255428" eaLnBrk="0" hangingPunct="0">
              <a:defRPr sz="1600">
                <a:solidFill>
                  <a:schemeClr val="tx1"/>
                </a:solidFill>
                <a:latin typeface="Arial" pitchFamily="34" charset="0"/>
                <a:cs typeface="Arial" pitchFamily="34" charset="0"/>
              </a:defRPr>
            </a:lvl4pPr>
            <a:lvl5pPr marL="2298860" indent="-255428" eaLnBrk="0" hangingPunct="0">
              <a:defRPr sz="1600">
                <a:solidFill>
                  <a:schemeClr val="tx1"/>
                </a:solidFill>
                <a:latin typeface="Arial" pitchFamily="34" charset="0"/>
                <a:cs typeface="Arial" pitchFamily="34" charset="0"/>
              </a:defRPr>
            </a:lvl5pPr>
            <a:lvl6pPr marL="2809716" indent="-255428" eaLnBrk="0" fontAlgn="base" hangingPunct="0">
              <a:spcBef>
                <a:spcPct val="0"/>
              </a:spcBef>
              <a:spcAft>
                <a:spcPct val="0"/>
              </a:spcAft>
              <a:defRPr sz="1600">
                <a:solidFill>
                  <a:schemeClr val="tx1"/>
                </a:solidFill>
                <a:latin typeface="Arial" pitchFamily="34" charset="0"/>
                <a:cs typeface="Arial" pitchFamily="34" charset="0"/>
              </a:defRPr>
            </a:lvl6pPr>
            <a:lvl7pPr marL="3320573" indent="-255428" eaLnBrk="0" fontAlgn="base" hangingPunct="0">
              <a:spcBef>
                <a:spcPct val="0"/>
              </a:spcBef>
              <a:spcAft>
                <a:spcPct val="0"/>
              </a:spcAft>
              <a:defRPr sz="1600">
                <a:solidFill>
                  <a:schemeClr val="tx1"/>
                </a:solidFill>
                <a:latin typeface="Arial" pitchFamily="34" charset="0"/>
                <a:cs typeface="Arial" pitchFamily="34" charset="0"/>
              </a:defRPr>
            </a:lvl7pPr>
            <a:lvl8pPr marL="3831430" indent="-255428" eaLnBrk="0" fontAlgn="base" hangingPunct="0">
              <a:spcBef>
                <a:spcPct val="0"/>
              </a:spcBef>
              <a:spcAft>
                <a:spcPct val="0"/>
              </a:spcAft>
              <a:defRPr sz="1600">
                <a:solidFill>
                  <a:schemeClr val="tx1"/>
                </a:solidFill>
                <a:latin typeface="Arial" pitchFamily="34" charset="0"/>
                <a:cs typeface="Arial" pitchFamily="34" charset="0"/>
              </a:defRPr>
            </a:lvl8pPr>
            <a:lvl9pPr marL="4342288" indent="-255428"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1BCB6471-C9DC-4343-B253-9A9D4776A106}" type="slidenum">
              <a:rPr lang="en-US" sz="1400"/>
              <a:pPr eaLnBrk="1" hangingPunct="1"/>
              <a:t>95</a:t>
            </a:fld>
            <a:endParaRPr lang="en-US" sz="1400" dirty="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200" b="0" i="0" u="none" strike="noStrike" kern="1200" baseline="0" dirty="0" smtClean="0">
                <a:solidFill>
                  <a:schemeClr val="tx1"/>
                </a:solidFill>
                <a:latin typeface="+mn-lt"/>
                <a:ea typeface="+mn-ea"/>
                <a:cs typeface="+mn-cs"/>
              </a:rPr>
              <a:t> The recognition of social responsibility involves identifying the issues raised by the impacts of an</a:t>
            </a:r>
          </a:p>
          <a:p>
            <a:r>
              <a:rPr lang="en-US" sz="1200" b="0" i="0" u="none" strike="noStrike" kern="1200" baseline="0" dirty="0" smtClean="0">
                <a:solidFill>
                  <a:schemeClr val="tx1"/>
                </a:solidFill>
                <a:latin typeface="+mn-lt"/>
                <a:ea typeface="+mn-ea"/>
                <a:cs typeface="+mn-cs"/>
              </a:rPr>
              <a:t>organization's decisions and activities, as well as the way these issues should be addressed so as to</a:t>
            </a:r>
          </a:p>
          <a:p>
            <a:r>
              <a:rPr lang="en-US" sz="1200" b="0" i="0" u="none" strike="noStrike" kern="1200" baseline="0" dirty="0" smtClean="0">
                <a:solidFill>
                  <a:schemeClr val="tx1"/>
                </a:solidFill>
                <a:latin typeface="+mn-lt"/>
                <a:ea typeface="+mn-ea"/>
                <a:cs typeface="+mn-cs"/>
              </a:rPr>
              <a:t>contribute to sustainable development.</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recognition of social responsibility also involves the recognition of an organization's stakeholders. As</a:t>
            </a:r>
          </a:p>
          <a:p>
            <a:r>
              <a:rPr lang="en-US" sz="1200" b="0" i="0" u="none" strike="noStrike" kern="1200" baseline="0" dirty="0" smtClean="0">
                <a:solidFill>
                  <a:schemeClr val="tx1"/>
                </a:solidFill>
                <a:latin typeface="+mn-lt"/>
                <a:ea typeface="+mn-ea"/>
                <a:cs typeface="+mn-cs"/>
              </a:rPr>
              <a:t>described in earlier is a basic principle of social responsibility is that an organization should respect and consider</a:t>
            </a:r>
          </a:p>
          <a:p>
            <a:r>
              <a:rPr lang="en-US" sz="1200" b="0" i="0" u="none" strike="noStrike" kern="1200" baseline="0" dirty="0" smtClean="0">
                <a:solidFill>
                  <a:schemeClr val="tx1"/>
                </a:solidFill>
                <a:latin typeface="+mn-lt"/>
                <a:ea typeface="+mn-ea"/>
                <a:cs typeface="+mn-cs"/>
              </a:rPr>
              <a:t>the interests of its stakeholders that will be affected by its decisions and activities.</a:t>
            </a:r>
            <a:endParaRPr lang="nl-NL" dirty="0" smtClean="0">
              <a:latin typeface="Arial" pitchFamily="34" charset="0"/>
            </a:endParaRPr>
          </a:p>
        </p:txBody>
      </p:sp>
    </p:spTree>
    <p:extLst>
      <p:ext uri="{BB962C8B-B14F-4D97-AF65-F5344CB8AC3E}">
        <p14:creationId xmlns:p14="http://schemas.microsoft.com/office/powerpoint/2010/main" val="53967512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1600">
                <a:solidFill>
                  <a:schemeClr val="tx1"/>
                </a:solidFill>
                <a:latin typeface="Arial" pitchFamily="34" charset="0"/>
                <a:cs typeface="Arial" pitchFamily="34" charset="0"/>
              </a:defRPr>
            </a:lvl1pPr>
            <a:lvl2pPr marL="830143" indent="-319285" eaLnBrk="0" hangingPunct="0">
              <a:defRPr sz="1600">
                <a:solidFill>
                  <a:schemeClr val="tx1"/>
                </a:solidFill>
                <a:latin typeface="Arial" pitchFamily="34" charset="0"/>
                <a:cs typeface="Arial" pitchFamily="34" charset="0"/>
              </a:defRPr>
            </a:lvl2pPr>
            <a:lvl3pPr marL="1277143" indent="-255428" eaLnBrk="0" hangingPunct="0">
              <a:defRPr sz="1600">
                <a:solidFill>
                  <a:schemeClr val="tx1"/>
                </a:solidFill>
                <a:latin typeface="Arial" pitchFamily="34" charset="0"/>
                <a:cs typeface="Arial" pitchFamily="34" charset="0"/>
              </a:defRPr>
            </a:lvl3pPr>
            <a:lvl4pPr marL="1788001" indent="-255428" eaLnBrk="0" hangingPunct="0">
              <a:defRPr sz="1600">
                <a:solidFill>
                  <a:schemeClr val="tx1"/>
                </a:solidFill>
                <a:latin typeface="Arial" pitchFamily="34" charset="0"/>
                <a:cs typeface="Arial" pitchFamily="34" charset="0"/>
              </a:defRPr>
            </a:lvl4pPr>
            <a:lvl5pPr marL="2298860" indent="-255428" eaLnBrk="0" hangingPunct="0">
              <a:defRPr sz="1600">
                <a:solidFill>
                  <a:schemeClr val="tx1"/>
                </a:solidFill>
                <a:latin typeface="Arial" pitchFamily="34" charset="0"/>
                <a:cs typeface="Arial" pitchFamily="34" charset="0"/>
              </a:defRPr>
            </a:lvl5pPr>
            <a:lvl6pPr marL="2809716" indent="-255428" eaLnBrk="0" fontAlgn="base" hangingPunct="0">
              <a:spcBef>
                <a:spcPct val="0"/>
              </a:spcBef>
              <a:spcAft>
                <a:spcPct val="0"/>
              </a:spcAft>
              <a:defRPr sz="1600">
                <a:solidFill>
                  <a:schemeClr val="tx1"/>
                </a:solidFill>
                <a:latin typeface="Arial" pitchFamily="34" charset="0"/>
                <a:cs typeface="Arial" pitchFamily="34" charset="0"/>
              </a:defRPr>
            </a:lvl6pPr>
            <a:lvl7pPr marL="3320573" indent="-255428" eaLnBrk="0" fontAlgn="base" hangingPunct="0">
              <a:spcBef>
                <a:spcPct val="0"/>
              </a:spcBef>
              <a:spcAft>
                <a:spcPct val="0"/>
              </a:spcAft>
              <a:defRPr sz="1600">
                <a:solidFill>
                  <a:schemeClr val="tx1"/>
                </a:solidFill>
                <a:latin typeface="Arial" pitchFamily="34" charset="0"/>
                <a:cs typeface="Arial" pitchFamily="34" charset="0"/>
              </a:defRPr>
            </a:lvl7pPr>
            <a:lvl8pPr marL="3831430" indent="-255428" eaLnBrk="0" fontAlgn="base" hangingPunct="0">
              <a:spcBef>
                <a:spcPct val="0"/>
              </a:spcBef>
              <a:spcAft>
                <a:spcPct val="0"/>
              </a:spcAft>
              <a:defRPr sz="1600">
                <a:solidFill>
                  <a:schemeClr val="tx1"/>
                </a:solidFill>
                <a:latin typeface="Arial" pitchFamily="34" charset="0"/>
                <a:cs typeface="Arial" pitchFamily="34" charset="0"/>
              </a:defRPr>
            </a:lvl8pPr>
            <a:lvl9pPr marL="4342288" indent="-255428"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CAD77DD6-0D1A-4FE9-B2EF-5493B83BDD19}" type="slidenum">
              <a:rPr lang="en-US" sz="1400"/>
              <a:pPr eaLnBrk="1" hangingPunct="1"/>
              <a:t>96</a:t>
            </a:fld>
            <a:endParaRPr lang="en-US" sz="1400" dirty="0"/>
          </a:p>
        </p:txBody>
      </p:sp>
      <p:sp>
        <p:nvSpPr>
          <p:cNvPr id="110595" name="Rectangle 1026"/>
          <p:cNvSpPr>
            <a:spLocks noGrp="1" noRot="1" noChangeAspect="1" noChangeArrowheads="1" noTextEdit="1"/>
          </p:cNvSpPr>
          <p:nvPr>
            <p:ph type="sldImg"/>
          </p:nvPr>
        </p:nvSpPr>
        <p:spPr>
          <a:ln/>
        </p:spPr>
      </p:sp>
      <p:sp>
        <p:nvSpPr>
          <p:cNvPr id="110596"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000" dirty="0">
                <a:latin typeface="Arial" pitchFamily="34" charset="0"/>
              </a:rPr>
              <a:t>ISO 14004 is guidance on how to implement ISO 14001</a:t>
            </a:r>
          </a:p>
          <a:p>
            <a:r>
              <a:rPr lang="en-US" sz="1000" dirty="0">
                <a:latin typeface="Arial" pitchFamily="34" charset="0"/>
              </a:rPr>
              <a:t>10, 11, and 12 relate to auditing of the 14001 standard.  I would note here that a new joint auditing standard is currently being developed that will eventually replace 14010, 14011, and 14012.  This new standard ISO 19011 is an auditing standard that may be used for both ISO 9000 and ISO 14001.</a:t>
            </a:r>
          </a:p>
          <a:p>
            <a:r>
              <a:rPr lang="en-US" sz="1000" dirty="0">
                <a:hlinkClick r:id="rId3" action="ppaction://hlinkfile"/>
              </a:rPr>
              <a:t>ISO 14064-1:2006 </a:t>
            </a:r>
            <a:r>
              <a:rPr lang="en-US" sz="1000" dirty="0"/>
              <a:t/>
            </a:r>
            <a:br>
              <a:rPr lang="en-US" sz="1000" dirty="0"/>
            </a:br>
            <a:r>
              <a:rPr lang="en-US" sz="1000" dirty="0"/>
              <a:t>Greenhouse gases -- Part 1: Specification with guidance at the organization level for quantification and reporting of greenhouse gas emissions and removals </a:t>
            </a:r>
            <a:endParaRPr lang="en-US" sz="1000" dirty="0">
              <a:latin typeface="Arial" pitchFamily="34" charset="0"/>
            </a:endParaRPr>
          </a:p>
        </p:txBody>
      </p:sp>
    </p:spTree>
    <p:extLst>
      <p:ext uri="{BB962C8B-B14F-4D97-AF65-F5344CB8AC3E}">
        <p14:creationId xmlns:p14="http://schemas.microsoft.com/office/powerpoint/2010/main" val="168478233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1600">
                <a:solidFill>
                  <a:schemeClr val="tx1"/>
                </a:solidFill>
                <a:latin typeface="Arial" pitchFamily="34" charset="0"/>
                <a:cs typeface="Arial" pitchFamily="34" charset="0"/>
              </a:defRPr>
            </a:lvl1pPr>
            <a:lvl2pPr marL="830143" indent="-319285" eaLnBrk="0" hangingPunct="0">
              <a:defRPr sz="1600">
                <a:solidFill>
                  <a:schemeClr val="tx1"/>
                </a:solidFill>
                <a:latin typeface="Arial" pitchFamily="34" charset="0"/>
                <a:cs typeface="Arial" pitchFamily="34" charset="0"/>
              </a:defRPr>
            </a:lvl2pPr>
            <a:lvl3pPr marL="1277143" indent="-255428" eaLnBrk="0" hangingPunct="0">
              <a:defRPr sz="1600">
                <a:solidFill>
                  <a:schemeClr val="tx1"/>
                </a:solidFill>
                <a:latin typeface="Arial" pitchFamily="34" charset="0"/>
                <a:cs typeface="Arial" pitchFamily="34" charset="0"/>
              </a:defRPr>
            </a:lvl3pPr>
            <a:lvl4pPr marL="1788001" indent="-255428" eaLnBrk="0" hangingPunct="0">
              <a:defRPr sz="1600">
                <a:solidFill>
                  <a:schemeClr val="tx1"/>
                </a:solidFill>
                <a:latin typeface="Arial" pitchFamily="34" charset="0"/>
                <a:cs typeface="Arial" pitchFamily="34" charset="0"/>
              </a:defRPr>
            </a:lvl4pPr>
            <a:lvl5pPr marL="2298860" indent="-255428" eaLnBrk="0" hangingPunct="0">
              <a:defRPr sz="1600">
                <a:solidFill>
                  <a:schemeClr val="tx1"/>
                </a:solidFill>
                <a:latin typeface="Arial" pitchFamily="34" charset="0"/>
                <a:cs typeface="Arial" pitchFamily="34" charset="0"/>
              </a:defRPr>
            </a:lvl5pPr>
            <a:lvl6pPr marL="2809716" indent="-255428" eaLnBrk="0" fontAlgn="base" hangingPunct="0">
              <a:spcBef>
                <a:spcPct val="0"/>
              </a:spcBef>
              <a:spcAft>
                <a:spcPct val="0"/>
              </a:spcAft>
              <a:defRPr sz="1600">
                <a:solidFill>
                  <a:schemeClr val="tx1"/>
                </a:solidFill>
                <a:latin typeface="Arial" pitchFamily="34" charset="0"/>
                <a:cs typeface="Arial" pitchFamily="34" charset="0"/>
              </a:defRPr>
            </a:lvl6pPr>
            <a:lvl7pPr marL="3320573" indent="-255428" eaLnBrk="0" fontAlgn="base" hangingPunct="0">
              <a:spcBef>
                <a:spcPct val="0"/>
              </a:spcBef>
              <a:spcAft>
                <a:spcPct val="0"/>
              </a:spcAft>
              <a:defRPr sz="1600">
                <a:solidFill>
                  <a:schemeClr val="tx1"/>
                </a:solidFill>
                <a:latin typeface="Arial" pitchFamily="34" charset="0"/>
                <a:cs typeface="Arial" pitchFamily="34" charset="0"/>
              </a:defRPr>
            </a:lvl7pPr>
            <a:lvl8pPr marL="3831430" indent="-255428" eaLnBrk="0" fontAlgn="base" hangingPunct="0">
              <a:spcBef>
                <a:spcPct val="0"/>
              </a:spcBef>
              <a:spcAft>
                <a:spcPct val="0"/>
              </a:spcAft>
              <a:defRPr sz="1600">
                <a:solidFill>
                  <a:schemeClr val="tx1"/>
                </a:solidFill>
                <a:latin typeface="Arial" pitchFamily="34" charset="0"/>
                <a:cs typeface="Arial" pitchFamily="34" charset="0"/>
              </a:defRPr>
            </a:lvl8pPr>
            <a:lvl9pPr marL="4342288" indent="-255428"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F2F2124E-C4A3-4D48-9C0C-3BDB5B82A00B}" type="slidenum">
              <a:rPr lang="en-US" sz="1400"/>
              <a:pPr eaLnBrk="1" hangingPunct="1"/>
              <a:t>98</a:t>
            </a:fld>
            <a:endParaRPr lang="en-US" sz="1400" dirty="0"/>
          </a:p>
        </p:txBody>
      </p:sp>
      <p:sp>
        <p:nvSpPr>
          <p:cNvPr id="113667" name="Rectangle 2050"/>
          <p:cNvSpPr>
            <a:spLocks noGrp="1" noRot="1" noChangeAspect="1" noChangeArrowheads="1" noTextEdit="1"/>
          </p:cNvSpPr>
          <p:nvPr>
            <p:ph type="sldImg"/>
          </p:nvPr>
        </p:nvSpPr>
        <p:spPr>
          <a:ln/>
        </p:spPr>
      </p:sp>
      <p:sp>
        <p:nvSpPr>
          <p:cNvPr id="113668" name="Rectangle 2051"/>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smtClean="0"/>
              <a:t>According to ISO 14001:2015</a:t>
            </a:r>
          </a:p>
          <a:p>
            <a:endParaRPr lang="en-US" b="1" dirty="0" smtClean="0"/>
          </a:p>
          <a:p>
            <a:r>
              <a:rPr lang="en-US" b="1" dirty="0" smtClean="0"/>
              <a:t>Introduction</a:t>
            </a:r>
          </a:p>
          <a:p>
            <a:r>
              <a:rPr lang="en-US" dirty="0" smtClean="0"/>
              <a:t>Achieving a balance between the environment, society and the economy is considered essential to meet the needs of the present without compromising the ability of future generations to meet their needs. Sustainable development as a goal is achieved by balancing the three pillars of sustainability.</a:t>
            </a:r>
          </a:p>
          <a:p>
            <a:r>
              <a:rPr lang="en-US" dirty="0" smtClean="0"/>
              <a:t>Societal expectations for sustainable development, transparency and accountability have evolved with increasingly stringent legislation, growing pressures on the environment from pollution, inefficient use of resources, improper waste management, climate change, degradation of ecosystems and loss of biodiversity.</a:t>
            </a:r>
          </a:p>
          <a:p>
            <a:r>
              <a:rPr lang="en-US" dirty="0" smtClean="0"/>
              <a:t>This has led organizations to adopt a systematic approach to environmental management by implementing environmental management systems with the aim of contributing to the environmental pillar of sustainability.</a:t>
            </a:r>
          </a:p>
          <a:p>
            <a:endParaRPr lang="en-US" b="1" dirty="0" smtClean="0"/>
          </a:p>
          <a:p>
            <a:r>
              <a:rPr lang="en-US" b="1" dirty="0" smtClean="0"/>
              <a:t> Aim of an environmental management system</a:t>
            </a:r>
            <a:endParaRPr lang="en-US" dirty="0" smtClean="0"/>
          </a:p>
          <a:p>
            <a:r>
              <a:rPr lang="en-US" dirty="0" smtClean="0"/>
              <a:t>The purpose of this International Standard is to provide organizations with a framework to protect the environment and respond to changing environmental conditions in balance with socio-economic needs. It specifies requirements that enable an organization to achieve the intended outcomes it sets for its environmental management system.</a:t>
            </a:r>
          </a:p>
          <a:p>
            <a:r>
              <a:rPr lang="en-US" dirty="0" smtClean="0"/>
              <a:t>A systematic approach to environmental management can provide top management with information to build success over the long term and create options for contributing to sustainable development by:</a:t>
            </a:r>
          </a:p>
          <a:p>
            <a:r>
              <a:rPr lang="en-US" dirty="0" smtClean="0"/>
              <a:t>— protecting the environment by preventing or mitigating adverse environmental impacts;</a:t>
            </a:r>
          </a:p>
          <a:p>
            <a:r>
              <a:rPr lang="en-US" dirty="0" smtClean="0"/>
              <a:t>— mitigating the potential adverse effect of environmental conditions on the organization;</a:t>
            </a:r>
          </a:p>
          <a:p>
            <a:r>
              <a:rPr lang="en-US" dirty="0" smtClean="0"/>
              <a:t>— assisting the organization in the </a:t>
            </a:r>
            <a:r>
              <a:rPr lang="en-US" dirty="0" err="1" smtClean="0"/>
              <a:t>fulfilment</a:t>
            </a:r>
            <a:r>
              <a:rPr lang="en-US" dirty="0" smtClean="0"/>
              <a:t> of compliance obligations;</a:t>
            </a:r>
          </a:p>
          <a:p>
            <a:r>
              <a:rPr lang="en-US" dirty="0" smtClean="0"/>
              <a:t>— enhancing environmental performance;</a:t>
            </a:r>
          </a:p>
          <a:p>
            <a:r>
              <a:rPr lang="en-US" dirty="0" smtClean="0"/>
              <a:t>— controlling or influencing the way the organization's products and services are designed, manufactured, distributed, consumed and disposed by using a life cycle perspective that can prevent environmental impacts from being unintentionally shifted elsewhere within the life cycle;</a:t>
            </a:r>
          </a:p>
          <a:p>
            <a:r>
              <a:rPr lang="en-US" dirty="0" smtClean="0"/>
              <a:t>— achieving financial and operational benefits that can result from implementing environmentally sound alternatives that strengthen the organization’s market position;</a:t>
            </a:r>
          </a:p>
          <a:p>
            <a:r>
              <a:rPr lang="en-US" dirty="0" smtClean="0"/>
              <a:t>— communicating environmental information to relevant interested parties</a:t>
            </a:r>
            <a:endParaRPr lang="en-US" dirty="0"/>
          </a:p>
        </p:txBody>
      </p:sp>
    </p:spTree>
    <p:extLst>
      <p:ext uri="{BB962C8B-B14F-4D97-AF65-F5344CB8AC3E}">
        <p14:creationId xmlns:p14="http://schemas.microsoft.com/office/powerpoint/2010/main" val="123992710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1600">
                <a:solidFill>
                  <a:schemeClr val="tx1"/>
                </a:solidFill>
                <a:latin typeface="Arial" pitchFamily="34" charset="0"/>
                <a:cs typeface="Arial" pitchFamily="34" charset="0"/>
              </a:defRPr>
            </a:lvl1pPr>
            <a:lvl2pPr marL="830143" indent="-319285" eaLnBrk="0" hangingPunct="0">
              <a:defRPr sz="1600">
                <a:solidFill>
                  <a:schemeClr val="tx1"/>
                </a:solidFill>
                <a:latin typeface="Arial" pitchFamily="34" charset="0"/>
                <a:cs typeface="Arial" pitchFamily="34" charset="0"/>
              </a:defRPr>
            </a:lvl2pPr>
            <a:lvl3pPr marL="1277143" indent="-255428" eaLnBrk="0" hangingPunct="0">
              <a:defRPr sz="1600">
                <a:solidFill>
                  <a:schemeClr val="tx1"/>
                </a:solidFill>
                <a:latin typeface="Arial" pitchFamily="34" charset="0"/>
                <a:cs typeface="Arial" pitchFamily="34" charset="0"/>
              </a:defRPr>
            </a:lvl3pPr>
            <a:lvl4pPr marL="1788001" indent="-255428" eaLnBrk="0" hangingPunct="0">
              <a:defRPr sz="1600">
                <a:solidFill>
                  <a:schemeClr val="tx1"/>
                </a:solidFill>
                <a:latin typeface="Arial" pitchFamily="34" charset="0"/>
                <a:cs typeface="Arial" pitchFamily="34" charset="0"/>
              </a:defRPr>
            </a:lvl4pPr>
            <a:lvl5pPr marL="2298860" indent="-255428" eaLnBrk="0" hangingPunct="0">
              <a:defRPr sz="1600">
                <a:solidFill>
                  <a:schemeClr val="tx1"/>
                </a:solidFill>
                <a:latin typeface="Arial" pitchFamily="34" charset="0"/>
                <a:cs typeface="Arial" pitchFamily="34" charset="0"/>
              </a:defRPr>
            </a:lvl5pPr>
            <a:lvl6pPr marL="2809716" indent="-255428" eaLnBrk="0" fontAlgn="base" hangingPunct="0">
              <a:spcBef>
                <a:spcPct val="0"/>
              </a:spcBef>
              <a:spcAft>
                <a:spcPct val="0"/>
              </a:spcAft>
              <a:defRPr sz="1600">
                <a:solidFill>
                  <a:schemeClr val="tx1"/>
                </a:solidFill>
                <a:latin typeface="Arial" pitchFamily="34" charset="0"/>
                <a:cs typeface="Arial" pitchFamily="34" charset="0"/>
              </a:defRPr>
            </a:lvl6pPr>
            <a:lvl7pPr marL="3320573" indent="-255428" eaLnBrk="0" fontAlgn="base" hangingPunct="0">
              <a:spcBef>
                <a:spcPct val="0"/>
              </a:spcBef>
              <a:spcAft>
                <a:spcPct val="0"/>
              </a:spcAft>
              <a:defRPr sz="1600">
                <a:solidFill>
                  <a:schemeClr val="tx1"/>
                </a:solidFill>
                <a:latin typeface="Arial" pitchFamily="34" charset="0"/>
                <a:cs typeface="Arial" pitchFamily="34" charset="0"/>
              </a:defRPr>
            </a:lvl7pPr>
            <a:lvl8pPr marL="3831430" indent="-255428" eaLnBrk="0" fontAlgn="base" hangingPunct="0">
              <a:spcBef>
                <a:spcPct val="0"/>
              </a:spcBef>
              <a:spcAft>
                <a:spcPct val="0"/>
              </a:spcAft>
              <a:defRPr sz="1600">
                <a:solidFill>
                  <a:schemeClr val="tx1"/>
                </a:solidFill>
                <a:latin typeface="Arial" pitchFamily="34" charset="0"/>
                <a:cs typeface="Arial" pitchFamily="34" charset="0"/>
              </a:defRPr>
            </a:lvl8pPr>
            <a:lvl9pPr marL="4342288" indent="-255428"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2B1B57CB-4FD9-44D4-8599-3559EA4442DF}" type="slidenum">
              <a:rPr lang="en-US" sz="1400"/>
              <a:pPr eaLnBrk="1" hangingPunct="1"/>
              <a:t>99</a:t>
            </a:fld>
            <a:endParaRPr lang="en-US" sz="1400" dirty="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Arial" pitchFamily="34" charset="0"/>
              </a:rPr>
              <a:t>I introduce the term “PDCA” here</a:t>
            </a:r>
          </a:p>
          <a:p>
            <a:endParaRPr lang="en-US" dirty="0" smtClean="0">
              <a:latin typeface="Arial" pitchFamily="34" charset="0"/>
            </a:endParaRPr>
          </a:p>
          <a:p>
            <a:r>
              <a:rPr lang="en-US" dirty="0" smtClean="0">
                <a:latin typeface="Arial" pitchFamily="34" charset="0"/>
              </a:rPr>
              <a:t>I often use the term “activities, products, and services” here and reference the standard’s use of these terms</a:t>
            </a:r>
          </a:p>
        </p:txBody>
      </p:sp>
    </p:spTree>
    <p:extLst>
      <p:ext uri="{BB962C8B-B14F-4D97-AF65-F5344CB8AC3E}">
        <p14:creationId xmlns:p14="http://schemas.microsoft.com/office/powerpoint/2010/main" val="69644675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The steps in each successive PDCA cycle are:</a:t>
            </a:r>
            <a:endParaRPr lang="en-US" b="1" baseline="30000" dirty="0" smtClean="0"/>
          </a:p>
          <a:p>
            <a:endParaRPr lang="en-US" baseline="30000" dirty="0" smtClean="0"/>
          </a:p>
          <a:p>
            <a:r>
              <a:rPr lang="en-US" b="1" dirty="0" smtClean="0"/>
              <a:t>PLAN</a:t>
            </a:r>
            <a:r>
              <a:rPr lang="en-US" dirty="0" smtClean="0"/>
              <a:t> Establish the objectives and processes necessary to deliver results in accordance with the expected output (the target or goals). By establishing output expectations, the completeness and accuracy of the specificatio</a:t>
            </a:r>
            <a:r>
              <a:rPr lang="en-US" baseline="0" dirty="0" smtClean="0"/>
              <a:t>n </a:t>
            </a:r>
            <a:r>
              <a:rPr lang="en-US" dirty="0" smtClean="0"/>
              <a:t>is also a part of the targeted improvement. When possible start on a small scale to test possible effects. </a:t>
            </a:r>
          </a:p>
          <a:p>
            <a:endParaRPr lang="en-US" b="1" dirty="0" smtClean="0"/>
          </a:p>
          <a:p>
            <a:r>
              <a:rPr lang="en-US" b="1" dirty="0" smtClean="0"/>
              <a:t>DO </a:t>
            </a:r>
            <a:r>
              <a:rPr lang="en-US" dirty="0" smtClean="0"/>
              <a:t>Implement the plan, execute the process, make the product. Collect data for charting and analysis in the following "CHECK" and "ACT" steps. </a:t>
            </a:r>
          </a:p>
          <a:p>
            <a:endParaRPr lang="en-US" dirty="0" smtClean="0"/>
          </a:p>
          <a:p>
            <a:r>
              <a:rPr lang="en-US" b="1" dirty="0" smtClean="0"/>
              <a:t>CHECK</a:t>
            </a:r>
            <a:r>
              <a:rPr lang="en-US" dirty="0" smtClean="0"/>
              <a:t> Study the actual results (measured and collected in "DO" above) and compare against the expected results (targets or goals from the "PLAN") to ascertain any differences. Look for deviation in implementation from the plan and also look for the appropriateness and completeness of the plan to enable the execution, i.e., "Do". Charting data can make this much easier to see trends over several PDCA cycles and in order to convert the collected data into information. Information is what you need for the next step "ACT". </a:t>
            </a:r>
          </a:p>
          <a:p>
            <a:endParaRPr lang="en-US" dirty="0" smtClean="0"/>
          </a:p>
          <a:p>
            <a:r>
              <a:rPr lang="en-US" b="1" dirty="0" smtClean="0"/>
              <a:t>ACT </a:t>
            </a:r>
            <a:r>
              <a:rPr lang="en-US" dirty="0" smtClean="0"/>
              <a:t>Request corrective</a:t>
            </a:r>
            <a:r>
              <a:rPr lang="en-US" baseline="0" dirty="0" smtClean="0"/>
              <a:t> actions </a:t>
            </a:r>
            <a:r>
              <a:rPr lang="en-US" dirty="0" smtClean="0"/>
              <a:t>on significant differences between actual and planned results. Analyze the differences to determine their root causes. Determine where to apply changes that will include improvement of the process or product. When a pass through these four steps does not result in the need to improve, the scope to which PDCA is applied may be refined to plan and improve with more detail in the next iteration of the cycle, or attention needs to be placed in a different stage of the process. </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100</a:t>
            </a:fld>
            <a:endParaRPr lang="en-US" dirty="0"/>
          </a:p>
        </p:txBody>
      </p:sp>
    </p:spTree>
    <p:extLst>
      <p:ext uri="{BB962C8B-B14F-4D97-AF65-F5344CB8AC3E}">
        <p14:creationId xmlns:p14="http://schemas.microsoft.com/office/powerpoint/2010/main" val="96445644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101</a:t>
            </a:fld>
            <a:endParaRPr lang="en-US" dirty="0"/>
          </a:p>
        </p:txBody>
      </p:sp>
    </p:spTree>
    <p:extLst>
      <p:ext uri="{BB962C8B-B14F-4D97-AF65-F5344CB8AC3E}">
        <p14:creationId xmlns:p14="http://schemas.microsoft.com/office/powerpoint/2010/main" val="30302690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8435"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dirty="0" smtClean="0"/>
              <a:t>ISO 50001 establishes a framework for industrial plants ; commercial, institutional, and governmental facilities ; and entire organizations to manage energy.</a:t>
            </a:r>
          </a:p>
          <a:p>
            <a:pPr eaLnBrk="1" hangingPunct="1">
              <a:spcBef>
                <a:spcPct val="0"/>
              </a:spcBef>
            </a:pPr>
            <a:r>
              <a:rPr lang="en-US" dirty="0" smtClean="0"/>
              <a:t>Targeting broad applicability across national economic sectors, it is estimated that the standard could influence up to 60 % of the world’s energy use.*</a:t>
            </a:r>
          </a:p>
          <a:p>
            <a:pPr eaLnBrk="1" hangingPunct="1">
              <a:spcBef>
                <a:spcPct val="0"/>
              </a:spcBef>
            </a:pPr>
            <a:endParaRPr lang="en-US" dirty="0" smtClean="0"/>
          </a:p>
          <a:p>
            <a:pPr eaLnBrk="1" hangingPunct="1">
              <a:spcBef>
                <a:spcPct val="0"/>
              </a:spcBef>
            </a:pPr>
            <a:r>
              <a:rPr lang="en-US" dirty="0" smtClean="0"/>
              <a:t>* This estimate is based on information provided in the section, “ World </a:t>
            </a:r>
            <a:r>
              <a:rPr lang="es-ES" dirty="0" smtClean="0"/>
              <a:t>Energy Demand and Economic </a:t>
            </a:r>
            <a:r>
              <a:rPr lang="en-US" dirty="0" smtClean="0"/>
              <a:t>Outlook ”, in the </a:t>
            </a:r>
            <a:r>
              <a:rPr lang="en-US" i="1" dirty="0" smtClean="0"/>
              <a:t>International Energy  Outlook 2010, published by the US </a:t>
            </a:r>
            <a:r>
              <a:rPr lang="es-ES" dirty="0" smtClean="0"/>
              <a:t>Energy Information Administration. This cites 2007 figures on global energy consumption by sector, including </a:t>
            </a:r>
            <a:r>
              <a:rPr lang="en-US" dirty="0" smtClean="0"/>
              <a:t>7 % by the commercial sector (defined </a:t>
            </a:r>
            <a:r>
              <a:rPr lang="es-ES" dirty="0" smtClean="0"/>
              <a:t>as businesses, institutions, and organizations that provide services), </a:t>
            </a:r>
            <a:r>
              <a:rPr lang="en-US" dirty="0" smtClean="0"/>
              <a:t>and 51 % by the industrial sector, </a:t>
            </a:r>
            <a:r>
              <a:rPr lang="es-ES" dirty="0" smtClean="0"/>
              <a:t>(including manufacturing, agriculture, </a:t>
            </a:r>
            <a:r>
              <a:rPr lang="en-US" dirty="0" smtClean="0"/>
              <a:t>mining, and construction). As ISO 50001 is primarily targeted at the </a:t>
            </a:r>
            <a:r>
              <a:rPr lang="es-ES" dirty="0" smtClean="0"/>
              <a:t>commercial and industrial sectors, </a:t>
            </a:r>
            <a:r>
              <a:rPr lang="en-US" dirty="0" smtClean="0"/>
              <a:t>adding the above figures provides an approximate total of 60 % of global energy demand on which the standard could have a positive impact.</a:t>
            </a:r>
            <a:endParaRPr lang="es-ES" dirty="0" smtClean="0"/>
          </a:p>
        </p:txBody>
      </p:sp>
      <p:sp>
        <p:nvSpPr>
          <p:cNvPr id="18436"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830143" indent="-319285" eaLnBrk="0" hangingPunct="0">
              <a:defRPr>
                <a:solidFill>
                  <a:schemeClr val="tx1"/>
                </a:solidFill>
                <a:latin typeface="Arial" charset="0"/>
              </a:defRPr>
            </a:lvl2pPr>
            <a:lvl3pPr marL="1277143" indent="-255428" eaLnBrk="0" hangingPunct="0">
              <a:defRPr>
                <a:solidFill>
                  <a:schemeClr val="tx1"/>
                </a:solidFill>
                <a:latin typeface="Arial" charset="0"/>
              </a:defRPr>
            </a:lvl3pPr>
            <a:lvl4pPr marL="1788001" indent="-255428" eaLnBrk="0" hangingPunct="0">
              <a:defRPr>
                <a:solidFill>
                  <a:schemeClr val="tx1"/>
                </a:solidFill>
                <a:latin typeface="Arial" charset="0"/>
              </a:defRPr>
            </a:lvl4pPr>
            <a:lvl5pPr marL="2298860" indent="-255428" eaLnBrk="0" hangingPunct="0">
              <a:defRPr>
                <a:solidFill>
                  <a:schemeClr val="tx1"/>
                </a:solidFill>
                <a:latin typeface="Arial" charset="0"/>
              </a:defRPr>
            </a:lvl5pPr>
            <a:lvl6pPr marL="2809716" indent="-255428" eaLnBrk="0" fontAlgn="base" hangingPunct="0">
              <a:spcBef>
                <a:spcPct val="0"/>
              </a:spcBef>
              <a:spcAft>
                <a:spcPct val="0"/>
              </a:spcAft>
              <a:defRPr>
                <a:solidFill>
                  <a:schemeClr val="tx1"/>
                </a:solidFill>
                <a:latin typeface="Arial" charset="0"/>
              </a:defRPr>
            </a:lvl6pPr>
            <a:lvl7pPr marL="3320573" indent="-255428" eaLnBrk="0" fontAlgn="base" hangingPunct="0">
              <a:spcBef>
                <a:spcPct val="0"/>
              </a:spcBef>
              <a:spcAft>
                <a:spcPct val="0"/>
              </a:spcAft>
              <a:defRPr>
                <a:solidFill>
                  <a:schemeClr val="tx1"/>
                </a:solidFill>
                <a:latin typeface="Arial" charset="0"/>
              </a:defRPr>
            </a:lvl7pPr>
            <a:lvl8pPr marL="3831430" indent="-255428" eaLnBrk="0" fontAlgn="base" hangingPunct="0">
              <a:spcBef>
                <a:spcPct val="0"/>
              </a:spcBef>
              <a:spcAft>
                <a:spcPct val="0"/>
              </a:spcAft>
              <a:defRPr>
                <a:solidFill>
                  <a:schemeClr val="tx1"/>
                </a:solidFill>
                <a:latin typeface="Arial" charset="0"/>
              </a:defRPr>
            </a:lvl8pPr>
            <a:lvl9pPr marL="4342288" indent="-255428" eaLnBrk="0" fontAlgn="base" hangingPunct="0">
              <a:spcBef>
                <a:spcPct val="0"/>
              </a:spcBef>
              <a:spcAft>
                <a:spcPct val="0"/>
              </a:spcAft>
              <a:defRPr>
                <a:solidFill>
                  <a:schemeClr val="tx1"/>
                </a:solidFill>
                <a:latin typeface="Arial" charset="0"/>
              </a:defRPr>
            </a:lvl9pPr>
          </a:lstStyle>
          <a:p>
            <a:pPr eaLnBrk="1" hangingPunct="1"/>
            <a:fld id="{94543213-37A8-4E9A-965E-7A74DC1ED5F9}" type="slidenum">
              <a:rPr lang="es-ES"/>
              <a:pPr eaLnBrk="1" hangingPunct="1"/>
              <a:t>102</a:t>
            </a:fld>
            <a:endParaRPr lang="es-ES" dirty="0"/>
          </a:p>
        </p:txBody>
      </p:sp>
    </p:spTree>
    <p:extLst>
      <p:ext uri="{BB962C8B-B14F-4D97-AF65-F5344CB8AC3E}">
        <p14:creationId xmlns:p14="http://schemas.microsoft.com/office/powerpoint/2010/main" val="7681989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State</a:t>
            </a:r>
            <a:r>
              <a:rPr lang="en-US" baseline="0" dirty="0" smtClean="0"/>
              <a:t> and Federal Governments in Malaysia and Borneo have combined our awards and IPMA Awards together to encourage rain forest protection and climate change mitigation among organizations.  As a result, </a:t>
            </a:r>
            <a:r>
              <a:rPr lang="en-US" baseline="0" dirty="0" err="1" smtClean="0"/>
              <a:t>maybank</a:t>
            </a:r>
            <a:r>
              <a:rPr lang="en-US" baseline="0" dirty="0" smtClean="0"/>
              <a:t>, </a:t>
            </a:r>
            <a:r>
              <a:rPr lang="en-US" baseline="0" dirty="0" err="1" smtClean="0"/>
              <a:t>petronas</a:t>
            </a:r>
            <a:r>
              <a:rPr lang="en-US" baseline="0" dirty="0" smtClean="0"/>
              <a:t>, </a:t>
            </a:r>
            <a:r>
              <a:rPr lang="en-US" baseline="0" dirty="0" err="1" smtClean="0"/>
              <a:t>ssi-schaefer</a:t>
            </a:r>
            <a:r>
              <a:rPr lang="en-US" baseline="0" dirty="0" smtClean="0"/>
              <a:t> and some of the other large Malay corporations have adopted GPM and our certification system.</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11</a:t>
            </a:fld>
            <a:endParaRPr lang="en-US" dirty="0"/>
          </a:p>
        </p:txBody>
      </p:sp>
    </p:spTree>
    <p:extLst>
      <p:ext uri="{BB962C8B-B14F-4D97-AF65-F5344CB8AC3E}">
        <p14:creationId xmlns:p14="http://schemas.microsoft.com/office/powerpoint/2010/main" val="182391993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9459"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dirty="0" smtClean="0"/>
              <a:t>ISO 50001 — Why is it important?</a:t>
            </a:r>
          </a:p>
          <a:p>
            <a:pPr eaLnBrk="1" hangingPunct="1">
              <a:spcBef>
                <a:spcPct val="0"/>
              </a:spcBef>
            </a:pPr>
            <a:endParaRPr lang="en-US" dirty="0" smtClean="0"/>
          </a:p>
          <a:p>
            <a:pPr eaLnBrk="1" hangingPunct="1">
              <a:spcBef>
                <a:spcPct val="0"/>
              </a:spcBef>
            </a:pPr>
            <a:r>
              <a:rPr lang="en-US" dirty="0" smtClean="0"/>
              <a:t>Energy is critical to organizational operations and can be a major cost to organizations, whatever their activities. An idea can be gained by considering the use of energy through the supply chain of a business, from raw materials </a:t>
            </a:r>
            <a:r>
              <a:rPr lang="es-ES" dirty="0" smtClean="0"/>
              <a:t>through to recycling.</a:t>
            </a:r>
          </a:p>
          <a:p>
            <a:pPr eaLnBrk="1" hangingPunct="1">
              <a:spcBef>
                <a:spcPct val="0"/>
              </a:spcBef>
            </a:pPr>
            <a:r>
              <a:rPr lang="en-US" dirty="0" smtClean="0"/>
              <a:t>In addition to the economic costs of energy to an organization, energy can impose environmental and societal costs by depleting resources and contributing to problems such as climate change.</a:t>
            </a:r>
          </a:p>
          <a:p>
            <a:pPr eaLnBrk="1" hangingPunct="1">
              <a:spcBef>
                <a:spcPct val="0"/>
              </a:spcBef>
            </a:pPr>
            <a:r>
              <a:rPr lang="en-US" dirty="0" smtClean="0"/>
              <a:t>The development and deployment of technologies for new energy sources and renewable sources can take time.</a:t>
            </a:r>
          </a:p>
          <a:p>
            <a:pPr eaLnBrk="1" hangingPunct="1">
              <a:spcBef>
                <a:spcPct val="0"/>
              </a:spcBef>
            </a:pPr>
            <a:r>
              <a:rPr lang="en-US" dirty="0" smtClean="0"/>
              <a:t>Individual organizations cannot control energy prices, government policies or the global economy, but they can improve the way they manage energy in the here and now. Improved energy performance can provide rapid benefits for an organization by maximizing the use of its energy sources and energy-related assets, thus reducing both energy cost and consumption. The organization will  also make positive contributions toward reducing depletion of energy resources and mitigating worldwide effects of energy use, such as global warming.</a:t>
            </a:r>
          </a:p>
          <a:p>
            <a:pPr eaLnBrk="1" hangingPunct="1">
              <a:spcBef>
                <a:spcPct val="0"/>
              </a:spcBef>
            </a:pPr>
            <a:endParaRPr lang="en-US" dirty="0" smtClean="0"/>
          </a:p>
          <a:p>
            <a:pPr eaLnBrk="1" hangingPunct="1">
              <a:spcBef>
                <a:spcPct val="0"/>
              </a:spcBef>
            </a:pPr>
            <a:r>
              <a:rPr lang="en-US" dirty="0" smtClean="0"/>
              <a:t>ISO 50001 is based on the management system model that is already understood and implemented by organizations worldwide. It can make a positive difference</a:t>
            </a:r>
          </a:p>
          <a:p>
            <a:pPr eaLnBrk="1" hangingPunct="1">
              <a:spcBef>
                <a:spcPct val="0"/>
              </a:spcBef>
            </a:pPr>
            <a:r>
              <a:rPr lang="en-US" dirty="0" smtClean="0"/>
              <a:t>for organizations of all types in the very near future, while supporting longer term efforts for improved energy technologies.</a:t>
            </a:r>
          </a:p>
          <a:p>
            <a:pPr eaLnBrk="1" hangingPunct="1">
              <a:spcBef>
                <a:spcPct val="0"/>
              </a:spcBef>
            </a:pPr>
            <a:endParaRPr lang="en-US" dirty="0" smtClean="0"/>
          </a:p>
        </p:txBody>
      </p:sp>
      <p:sp>
        <p:nvSpPr>
          <p:cNvPr id="19460"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830143" indent="-319285" eaLnBrk="0" hangingPunct="0">
              <a:defRPr>
                <a:solidFill>
                  <a:schemeClr val="tx1"/>
                </a:solidFill>
                <a:latin typeface="Arial" charset="0"/>
              </a:defRPr>
            </a:lvl2pPr>
            <a:lvl3pPr marL="1277143" indent="-255428" eaLnBrk="0" hangingPunct="0">
              <a:defRPr>
                <a:solidFill>
                  <a:schemeClr val="tx1"/>
                </a:solidFill>
                <a:latin typeface="Arial" charset="0"/>
              </a:defRPr>
            </a:lvl3pPr>
            <a:lvl4pPr marL="1788001" indent="-255428" eaLnBrk="0" hangingPunct="0">
              <a:defRPr>
                <a:solidFill>
                  <a:schemeClr val="tx1"/>
                </a:solidFill>
                <a:latin typeface="Arial" charset="0"/>
              </a:defRPr>
            </a:lvl4pPr>
            <a:lvl5pPr marL="2298860" indent="-255428" eaLnBrk="0" hangingPunct="0">
              <a:defRPr>
                <a:solidFill>
                  <a:schemeClr val="tx1"/>
                </a:solidFill>
                <a:latin typeface="Arial" charset="0"/>
              </a:defRPr>
            </a:lvl5pPr>
            <a:lvl6pPr marL="2809716" indent="-255428" eaLnBrk="0" fontAlgn="base" hangingPunct="0">
              <a:spcBef>
                <a:spcPct val="0"/>
              </a:spcBef>
              <a:spcAft>
                <a:spcPct val="0"/>
              </a:spcAft>
              <a:defRPr>
                <a:solidFill>
                  <a:schemeClr val="tx1"/>
                </a:solidFill>
                <a:latin typeface="Arial" charset="0"/>
              </a:defRPr>
            </a:lvl6pPr>
            <a:lvl7pPr marL="3320573" indent="-255428" eaLnBrk="0" fontAlgn="base" hangingPunct="0">
              <a:spcBef>
                <a:spcPct val="0"/>
              </a:spcBef>
              <a:spcAft>
                <a:spcPct val="0"/>
              </a:spcAft>
              <a:defRPr>
                <a:solidFill>
                  <a:schemeClr val="tx1"/>
                </a:solidFill>
                <a:latin typeface="Arial" charset="0"/>
              </a:defRPr>
            </a:lvl7pPr>
            <a:lvl8pPr marL="3831430" indent="-255428" eaLnBrk="0" fontAlgn="base" hangingPunct="0">
              <a:spcBef>
                <a:spcPct val="0"/>
              </a:spcBef>
              <a:spcAft>
                <a:spcPct val="0"/>
              </a:spcAft>
              <a:defRPr>
                <a:solidFill>
                  <a:schemeClr val="tx1"/>
                </a:solidFill>
                <a:latin typeface="Arial" charset="0"/>
              </a:defRPr>
            </a:lvl8pPr>
            <a:lvl9pPr marL="4342288" indent="-255428" eaLnBrk="0" fontAlgn="base" hangingPunct="0">
              <a:spcBef>
                <a:spcPct val="0"/>
              </a:spcBef>
              <a:spcAft>
                <a:spcPct val="0"/>
              </a:spcAft>
              <a:defRPr>
                <a:solidFill>
                  <a:schemeClr val="tx1"/>
                </a:solidFill>
                <a:latin typeface="Arial" charset="0"/>
              </a:defRPr>
            </a:lvl9pPr>
          </a:lstStyle>
          <a:p>
            <a:pPr eaLnBrk="1" hangingPunct="1"/>
            <a:fld id="{CD9AC0FF-0F1D-4D36-912E-93EA5B612C92}" type="slidenum">
              <a:rPr lang="es-ES"/>
              <a:pPr eaLnBrk="1" hangingPunct="1"/>
              <a:t>103</a:t>
            </a:fld>
            <a:endParaRPr lang="es-ES" dirty="0"/>
          </a:p>
        </p:txBody>
      </p:sp>
    </p:spTree>
    <p:extLst>
      <p:ext uri="{BB962C8B-B14F-4D97-AF65-F5344CB8AC3E}">
        <p14:creationId xmlns:p14="http://schemas.microsoft.com/office/powerpoint/2010/main" val="169480496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0483"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dirty="0" smtClean="0"/>
          </a:p>
        </p:txBody>
      </p:sp>
      <p:sp>
        <p:nvSpPr>
          <p:cNvPr id="20484"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830143" indent="-319285" eaLnBrk="0" hangingPunct="0">
              <a:defRPr>
                <a:solidFill>
                  <a:schemeClr val="tx1"/>
                </a:solidFill>
                <a:latin typeface="Arial" charset="0"/>
              </a:defRPr>
            </a:lvl2pPr>
            <a:lvl3pPr marL="1277143" indent="-255428" eaLnBrk="0" hangingPunct="0">
              <a:defRPr>
                <a:solidFill>
                  <a:schemeClr val="tx1"/>
                </a:solidFill>
                <a:latin typeface="Arial" charset="0"/>
              </a:defRPr>
            </a:lvl3pPr>
            <a:lvl4pPr marL="1788001" indent="-255428" eaLnBrk="0" hangingPunct="0">
              <a:defRPr>
                <a:solidFill>
                  <a:schemeClr val="tx1"/>
                </a:solidFill>
                <a:latin typeface="Arial" charset="0"/>
              </a:defRPr>
            </a:lvl4pPr>
            <a:lvl5pPr marL="2298860" indent="-255428" eaLnBrk="0" hangingPunct="0">
              <a:defRPr>
                <a:solidFill>
                  <a:schemeClr val="tx1"/>
                </a:solidFill>
                <a:latin typeface="Arial" charset="0"/>
              </a:defRPr>
            </a:lvl5pPr>
            <a:lvl6pPr marL="2809716" indent="-255428" eaLnBrk="0" fontAlgn="base" hangingPunct="0">
              <a:spcBef>
                <a:spcPct val="0"/>
              </a:spcBef>
              <a:spcAft>
                <a:spcPct val="0"/>
              </a:spcAft>
              <a:defRPr>
                <a:solidFill>
                  <a:schemeClr val="tx1"/>
                </a:solidFill>
                <a:latin typeface="Arial" charset="0"/>
              </a:defRPr>
            </a:lvl6pPr>
            <a:lvl7pPr marL="3320573" indent="-255428" eaLnBrk="0" fontAlgn="base" hangingPunct="0">
              <a:spcBef>
                <a:spcPct val="0"/>
              </a:spcBef>
              <a:spcAft>
                <a:spcPct val="0"/>
              </a:spcAft>
              <a:defRPr>
                <a:solidFill>
                  <a:schemeClr val="tx1"/>
                </a:solidFill>
                <a:latin typeface="Arial" charset="0"/>
              </a:defRPr>
            </a:lvl7pPr>
            <a:lvl8pPr marL="3831430" indent="-255428" eaLnBrk="0" fontAlgn="base" hangingPunct="0">
              <a:spcBef>
                <a:spcPct val="0"/>
              </a:spcBef>
              <a:spcAft>
                <a:spcPct val="0"/>
              </a:spcAft>
              <a:defRPr>
                <a:solidFill>
                  <a:schemeClr val="tx1"/>
                </a:solidFill>
                <a:latin typeface="Arial" charset="0"/>
              </a:defRPr>
            </a:lvl8pPr>
            <a:lvl9pPr marL="4342288" indent="-255428" eaLnBrk="0" fontAlgn="base" hangingPunct="0">
              <a:spcBef>
                <a:spcPct val="0"/>
              </a:spcBef>
              <a:spcAft>
                <a:spcPct val="0"/>
              </a:spcAft>
              <a:defRPr>
                <a:solidFill>
                  <a:schemeClr val="tx1"/>
                </a:solidFill>
                <a:latin typeface="Arial" charset="0"/>
              </a:defRPr>
            </a:lvl9pPr>
          </a:lstStyle>
          <a:p>
            <a:pPr eaLnBrk="1" hangingPunct="1"/>
            <a:fld id="{67DBAD03-0BFC-418B-B9D6-45F1247BF9C3}" type="slidenum">
              <a:rPr lang="es-ES"/>
              <a:pPr eaLnBrk="1" hangingPunct="1"/>
              <a:t>104</a:t>
            </a:fld>
            <a:endParaRPr lang="es-ES" dirty="0"/>
          </a:p>
        </p:txBody>
      </p:sp>
    </p:spTree>
    <p:extLst>
      <p:ext uri="{BB962C8B-B14F-4D97-AF65-F5344CB8AC3E}">
        <p14:creationId xmlns:p14="http://schemas.microsoft.com/office/powerpoint/2010/main" val="92375357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AR" dirty="0" err="1" smtClean="0"/>
              <a:t>Source</a:t>
            </a:r>
            <a:r>
              <a:rPr lang="es-AR" dirty="0" smtClean="0"/>
              <a:t>: http://www.iso.org/iso/iso_9001-2015_-_how_to_use_it.pdf</a:t>
            </a:r>
            <a:endParaRPr lang="es-ES" dirty="0"/>
          </a:p>
        </p:txBody>
      </p:sp>
      <p:sp>
        <p:nvSpPr>
          <p:cNvPr id="4" name="3 Marcador de número de diapositiva"/>
          <p:cNvSpPr>
            <a:spLocks noGrp="1"/>
          </p:cNvSpPr>
          <p:nvPr>
            <p:ph type="sldNum" sz="quarter" idx="10"/>
          </p:nvPr>
        </p:nvSpPr>
        <p:spPr/>
        <p:txBody>
          <a:bodyPr/>
          <a:lstStyle/>
          <a:p>
            <a:fld id="{2AC3EBD7-D354-4C97-8BB4-9A9E39C1C5CE}" type="slidenum">
              <a:rPr lang="en-US" smtClean="0"/>
              <a:pPr/>
              <a:t>105</a:t>
            </a:fld>
            <a:endParaRPr lang="en-US" dirty="0"/>
          </a:p>
        </p:txBody>
      </p:sp>
    </p:spTree>
    <p:extLst>
      <p:ext uri="{BB962C8B-B14F-4D97-AF65-F5344CB8AC3E}">
        <p14:creationId xmlns:p14="http://schemas.microsoft.com/office/powerpoint/2010/main" val="153211684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106</a:t>
            </a:fld>
            <a:endParaRPr lang="en-US" dirty="0"/>
          </a:p>
        </p:txBody>
      </p:sp>
    </p:spTree>
    <p:extLst>
      <p:ext uri="{BB962C8B-B14F-4D97-AF65-F5344CB8AC3E}">
        <p14:creationId xmlns:p14="http://schemas.microsoft.com/office/powerpoint/2010/main" val="33388677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Clr>
                <a:srgbClr val="FF5050"/>
              </a:buClr>
              <a:buFontTx/>
              <a:buAutoNum type="arabicPeriod"/>
            </a:pPr>
            <a:r>
              <a:rPr lang="en-US" dirty="0" smtClean="0"/>
              <a:t> What is the Purpose of an Audit?</a:t>
            </a:r>
          </a:p>
          <a:p>
            <a:pPr eaLnBrk="1" hangingPunct="1">
              <a:buClr>
                <a:srgbClr val="FF5050"/>
              </a:buClr>
              <a:buFontTx/>
              <a:buAutoNum type="arabicPeriod"/>
            </a:pPr>
            <a:r>
              <a:rPr lang="en-US" dirty="0" smtClean="0"/>
              <a:t> What are the stages of an Audit?</a:t>
            </a:r>
          </a:p>
          <a:p>
            <a:pPr eaLnBrk="1" hangingPunct="1">
              <a:buClr>
                <a:srgbClr val="FF5050"/>
              </a:buClr>
              <a:buFontTx/>
              <a:buNone/>
            </a:pPr>
            <a:r>
              <a:rPr lang="en-US" dirty="0" smtClean="0"/>
              <a:t>-</a:t>
            </a:r>
            <a:r>
              <a:rPr lang="en-US" baseline="0" dirty="0" smtClean="0"/>
              <a:t> </a:t>
            </a:r>
            <a:r>
              <a:rPr lang="en-US" dirty="0" smtClean="0"/>
              <a:t>Preparation, Execution, and Monitoring Report</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108</a:t>
            </a:fld>
            <a:endParaRPr lang="en-US" dirty="0"/>
          </a:p>
        </p:txBody>
      </p:sp>
    </p:spTree>
    <p:extLst>
      <p:ext uri="{BB962C8B-B14F-4D97-AF65-F5344CB8AC3E}">
        <p14:creationId xmlns:p14="http://schemas.microsoft.com/office/powerpoint/2010/main" val="152846334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111</a:t>
            </a:fld>
            <a:endParaRPr lang="en-US" dirty="0"/>
          </a:p>
        </p:txBody>
      </p:sp>
    </p:spTree>
    <p:extLst>
      <p:ext uri="{BB962C8B-B14F-4D97-AF65-F5344CB8AC3E}">
        <p14:creationId xmlns:p14="http://schemas.microsoft.com/office/powerpoint/2010/main" val="46841654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the class which of these are not</a:t>
            </a:r>
            <a:r>
              <a:rPr lang="en-US" baseline="0" dirty="0" smtClean="0"/>
              <a:t> relevant to project management.  The answer is none.  They are all relevant.   If a PM doesn’t understand asset management, they will not be successful.</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117</a:t>
            </a:fld>
            <a:endParaRPr lang="en-US" dirty="0"/>
          </a:p>
        </p:txBody>
      </p:sp>
    </p:spTree>
    <p:extLst>
      <p:ext uri="{BB962C8B-B14F-4D97-AF65-F5344CB8AC3E}">
        <p14:creationId xmlns:p14="http://schemas.microsoft.com/office/powerpoint/2010/main" val="83924127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blue, you will find the </a:t>
            </a:r>
            <a:r>
              <a:rPr lang="en-US" sz="1200" b="0" i="0" u="none" strike="noStrike" kern="1200" baseline="0" dirty="0" smtClean="0">
                <a:solidFill>
                  <a:schemeClr val="tx1"/>
                </a:solidFill>
                <a:latin typeface="+mn-lt"/>
                <a:ea typeface="+mn-ea"/>
                <a:cs typeface="+mn-cs"/>
              </a:rPr>
              <a:t>relationship between key elements of an asset management system.  In green you will see the cross pollination to the project </a:t>
            </a:r>
            <a:r>
              <a:rPr lang="en-US" sz="1200" b="0" i="0" u="none" strike="noStrike" kern="1200" baseline="0" smtClean="0">
                <a:solidFill>
                  <a:schemeClr val="tx1"/>
                </a:solidFill>
                <a:latin typeface="+mn-lt"/>
                <a:ea typeface="+mn-ea"/>
                <a:cs typeface="+mn-cs"/>
              </a:rPr>
              <a:t>management realm.</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118</a:t>
            </a:fld>
            <a:endParaRPr lang="en-US" dirty="0"/>
          </a:p>
        </p:txBody>
      </p:sp>
    </p:spTree>
    <p:extLst>
      <p:ext uri="{BB962C8B-B14F-4D97-AF65-F5344CB8AC3E}">
        <p14:creationId xmlns:p14="http://schemas.microsoft.com/office/powerpoint/2010/main" val="119851464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119</a:t>
            </a:fld>
            <a:endParaRPr lang="en-US" dirty="0"/>
          </a:p>
        </p:txBody>
      </p:sp>
    </p:spTree>
    <p:extLst>
      <p:ext uri="{BB962C8B-B14F-4D97-AF65-F5344CB8AC3E}">
        <p14:creationId xmlns:p14="http://schemas.microsoft.com/office/powerpoint/2010/main" val="70642400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direct attempt to formally manage ethical issues through specific policies practices and programs.</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126</a:t>
            </a:fld>
            <a:endParaRPr lang="en-US" dirty="0"/>
          </a:p>
        </p:txBody>
      </p:sp>
    </p:spTree>
    <p:extLst>
      <p:ext uri="{BB962C8B-B14F-4D97-AF65-F5344CB8AC3E}">
        <p14:creationId xmlns:p14="http://schemas.microsoft.com/office/powerpoint/2010/main" val="13521839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one</a:t>
            </a:r>
            <a:r>
              <a:rPr lang="en-US" baseline="0" dirty="0" smtClean="0"/>
              <a:t> of 14 UN PRME organizations, GPM partner Universities are using our program to provide students with the tools they need in the field that are in line with what is important to them, sustainability.  The program is customized to the University’s needs and allows them to join and submit progress reports to UN PRME.</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12</a:t>
            </a:fld>
            <a:endParaRPr lang="en-US" dirty="0"/>
          </a:p>
        </p:txBody>
      </p:sp>
    </p:spTree>
    <p:extLst>
      <p:ext uri="{BB962C8B-B14F-4D97-AF65-F5344CB8AC3E}">
        <p14:creationId xmlns:p14="http://schemas.microsoft.com/office/powerpoint/2010/main" val="113017489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AR" dirty="0" err="1" smtClean="0"/>
              <a:t>Source</a:t>
            </a:r>
            <a:r>
              <a:rPr lang="es-AR" dirty="0" smtClean="0"/>
              <a:t>: http://www.businessdictionary.com/definition/principles.html</a:t>
            </a:r>
          </a:p>
          <a:p>
            <a:endParaRPr lang="es-AR" dirty="0" smtClean="0"/>
          </a:p>
          <a:p>
            <a:r>
              <a:rPr lang="es-ES" dirty="0" smtClean="0"/>
              <a:t>http://www.businessdictionary.com/definition/values.html</a:t>
            </a:r>
            <a:endParaRPr lang="es-ES" dirty="0"/>
          </a:p>
        </p:txBody>
      </p:sp>
      <p:sp>
        <p:nvSpPr>
          <p:cNvPr id="4" name="3 Marcador de número de diapositiva"/>
          <p:cNvSpPr>
            <a:spLocks noGrp="1"/>
          </p:cNvSpPr>
          <p:nvPr>
            <p:ph type="sldNum" sz="quarter" idx="10"/>
          </p:nvPr>
        </p:nvSpPr>
        <p:spPr/>
        <p:txBody>
          <a:bodyPr/>
          <a:lstStyle/>
          <a:p>
            <a:fld id="{2AC3EBD7-D354-4C97-8BB4-9A9E39C1C5CE}" type="slidenum">
              <a:rPr lang="en-US" smtClean="0"/>
              <a:pPr/>
              <a:t>128</a:t>
            </a:fld>
            <a:endParaRPr lang="en-US" dirty="0"/>
          </a:p>
        </p:txBody>
      </p:sp>
    </p:spTree>
    <p:extLst>
      <p:ext uri="{BB962C8B-B14F-4D97-AF65-F5344CB8AC3E}">
        <p14:creationId xmlns:p14="http://schemas.microsoft.com/office/powerpoint/2010/main" val="153689787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fontScale="85000" lnSpcReduction="20000"/>
          </a:bodyPr>
          <a:lstStyle/>
          <a:p>
            <a:r>
              <a:rPr lang="es-ES" sz="1200" b="1" kern="1200" baseline="0" dirty="0" err="1" smtClean="0">
                <a:solidFill>
                  <a:schemeClr val="tx1"/>
                </a:solidFill>
                <a:latin typeface="+mn-lt"/>
                <a:ea typeface="+mn-ea"/>
                <a:cs typeface="+mn-cs"/>
              </a:rPr>
              <a:t>The</a:t>
            </a:r>
            <a:r>
              <a:rPr lang="es-ES" sz="1200" b="1" kern="1200" baseline="0" dirty="0" smtClean="0">
                <a:solidFill>
                  <a:schemeClr val="tx1"/>
                </a:solidFill>
                <a:latin typeface="+mn-lt"/>
                <a:ea typeface="+mn-ea"/>
                <a:cs typeface="+mn-cs"/>
              </a:rPr>
              <a:t> Business Case </a:t>
            </a:r>
            <a:r>
              <a:rPr lang="es-ES" sz="1200" b="1" kern="1200" baseline="0" dirty="0" err="1" smtClean="0">
                <a:solidFill>
                  <a:schemeClr val="tx1"/>
                </a:solidFill>
                <a:latin typeface="+mn-lt"/>
                <a:ea typeface="+mn-ea"/>
                <a:cs typeface="+mn-cs"/>
              </a:rPr>
              <a:t>for</a:t>
            </a:r>
            <a:r>
              <a:rPr lang="es-ES" sz="1200" b="1" kern="1200" baseline="0" dirty="0" smtClean="0">
                <a:solidFill>
                  <a:schemeClr val="tx1"/>
                </a:solidFill>
                <a:latin typeface="+mn-lt"/>
                <a:ea typeface="+mn-ea"/>
                <a:cs typeface="+mn-cs"/>
              </a:rPr>
              <a:t> </a:t>
            </a:r>
            <a:r>
              <a:rPr lang="en-US" sz="1200" b="1" kern="1200" baseline="0" dirty="0" smtClean="0">
                <a:solidFill>
                  <a:schemeClr val="tx1"/>
                </a:solidFill>
                <a:latin typeface="+mn-lt"/>
                <a:ea typeface="+mn-ea"/>
                <a:cs typeface="+mn-cs"/>
              </a:rPr>
              <a:t>reporting on the 10th Principle:</a:t>
            </a:r>
          </a:p>
          <a:p>
            <a:endParaRPr lang="en-US" sz="1200" b="1"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There are three major benefits from reporting on anti-corruption. The first two categories apply to individual organizations (independent of their size), whereas the third category outlines benefits also for the overall community.</a:t>
            </a:r>
          </a:p>
          <a:p>
            <a:pPr marL="228600" indent="-228600">
              <a:buAutoNum type="arabicPeriod"/>
            </a:pPr>
            <a:r>
              <a:rPr lang="en-US" sz="1200" b="1" kern="1200" baseline="0" dirty="0" smtClean="0">
                <a:solidFill>
                  <a:schemeClr val="tx1"/>
                </a:solidFill>
                <a:latin typeface="+mn-lt"/>
                <a:ea typeface="+mn-ea"/>
                <a:cs typeface="+mn-cs"/>
              </a:rPr>
              <a:t>Increased internal integrity and transparency</a:t>
            </a:r>
          </a:p>
          <a:p>
            <a:pPr marL="228600" indent="-228600">
              <a:buAutoNum type="arabicPeriod"/>
            </a:pPr>
            <a:r>
              <a:rPr lang="es-ES" sz="1200" b="1" kern="1200" baseline="0" dirty="0" err="1" smtClean="0">
                <a:solidFill>
                  <a:schemeClr val="tx1"/>
                </a:solidFill>
                <a:latin typeface="+mn-lt"/>
                <a:ea typeface="+mn-ea"/>
                <a:cs typeface="+mn-cs"/>
              </a:rPr>
              <a:t>Enhanced</a:t>
            </a:r>
            <a:r>
              <a:rPr lang="es-ES" sz="1200" b="1" kern="1200" baseline="0" dirty="0" smtClean="0">
                <a:solidFill>
                  <a:schemeClr val="tx1"/>
                </a:solidFill>
                <a:latin typeface="+mn-lt"/>
                <a:ea typeface="+mn-ea"/>
                <a:cs typeface="+mn-cs"/>
              </a:rPr>
              <a:t> </a:t>
            </a:r>
            <a:r>
              <a:rPr lang="es-ES" sz="1200" b="1" kern="1200" baseline="0" dirty="0" err="1" smtClean="0">
                <a:solidFill>
                  <a:schemeClr val="tx1"/>
                </a:solidFill>
                <a:latin typeface="+mn-lt"/>
                <a:ea typeface="+mn-ea"/>
                <a:cs typeface="+mn-cs"/>
              </a:rPr>
              <a:t>reputation</a:t>
            </a:r>
            <a:endParaRPr lang="es-ES" sz="1200" b="1" kern="1200" baseline="0" dirty="0" smtClean="0">
              <a:solidFill>
                <a:schemeClr val="tx1"/>
              </a:solidFill>
              <a:latin typeface="+mn-lt"/>
              <a:ea typeface="+mn-ea"/>
              <a:cs typeface="+mn-cs"/>
            </a:endParaRPr>
          </a:p>
          <a:p>
            <a:pPr marL="228600" indent="-228600">
              <a:buAutoNum type="arabicPeriod"/>
            </a:pPr>
            <a:r>
              <a:rPr lang="es-ES" sz="1200" b="1" kern="1200" baseline="0" dirty="0" err="1" smtClean="0">
                <a:solidFill>
                  <a:schemeClr val="tx1"/>
                </a:solidFill>
                <a:latin typeface="+mn-lt"/>
                <a:ea typeface="+mn-ea"/>
                <a:cs typeface="+mn-cs"/>
              </a:rPr>
              <a:t>Common</a:t>
            </a:r>
            <a:r>
              <a:rPr lang="es-ES" sz="1200" b="1" kern="1200" baseline="0" dirty="0" smtClean="0">
                <a:solidFill>
                  <a:schemeClr val="tx1"/>
                </a:solidFill>
                <a:latin typeface="+mn-lt"/>
                <a:ea typeface="+mn-ea"/>
                <a:cs typeface="+mn-cs"/>
              </a:rPr>
              <a:t> </a:t>
            </a:r>
            <a:r>
              <a:rPr lang="es-ES" sz="1200" b="1" kern="1200" baseline="0" dirty="0" err="1" smtClean="0">
                <a:solidFill>
                  <a:schemeClr val="tx1"/>
                </a:solidFill>
                <a:latin typeface="+mn-lt"/>
                <a:ea typeface="+mn-ea"/>
                <a:cs typeface="+mn-cs"/>
              </a:rPr>
              <a:t>information</a:t>
            </a:r>
            <a:r>
              <a:rPr lang="es-ES" sz="1200" b="1" kern="1200" baseline="0" dirty="0" smtClean="0">
                <a:solidFill>
                  <a:schemeClr val="tx1"/>
                </a:solidFill>
                <a:latin typeface="+mn-lt"/>
                <a:ea typeface="+mn-ea"/>
                <a:cs typeface="+mn-cs"/>
              </a:rPr>
              <a:t> </a:t>
            </a:r>
            <a:r>
              <a:rPr lang="es-ES" sz="1200" b="1" kern="1200" baseline="0" dirty="0" err="1" smtClean="0">
                <a:solidFill>
                  <a:schemeClr val="tx1"/>
                </a:solidFill>
                <a:latin typeface="+mn-lt"/>
                <a:ea typeface="+mn-ea"/>
                <a:cs typeface="+mn-cs"/>
              </a:rPr>
              <a:t>basis</a:t>
            </a:r>
            <a:endParaRPr lang="es-ES" sz="1200" b="1"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 sharing </a:t>
            </a:r>
            <a:r>
              <a:rPr lang="en-US" sz="1200" b="1" kern="1200" baseline="0" dirty="0" smtClean="0">
                <a:solidFill>
                  <a:schemeClr val="tx1"/>
                </a:solidFill>
                <a:latin typeface="+mn-lt"/>
                <a:ea typeface="+mn-ea"/>
                <a:cs typeface="+mn-cs"/>
              </a:rPr>
              <a:t>experience and procedures with other organizations;</a:t>
            </a:r>
          </a:p>
          <a:p>
            <a:r>
              <a:rPr lang="es-ES" sz="1200" kern="1200" baseline="0" dirty="0" smtClean="0">
                <a:solidFill>
                  <a:schemeClr val="tx1"/>
                </a:solidFill>
                <a:latin typeface="+mn-lt"/>
                <a:ea typeface="+mn-ea"/>
                <a:cs typeface="+mn-cs"/>
              </a:rPr>
              <a:t>■■ </a:t>
            </a:r>
            <a:r>
              <a:rPr lang="es-ES" sz="1200" kern="1200" baseline="0" dirty="0" err="1" smtClean="0">
                <a:solidFill>
                  <a:schemeClr val="tx1"/>
                </a:solidFill>
                <a:latin typeface="+mn-lt"/>
                <a:ea typeface="+mn-ea"/>
                <a:cs typeface="+mn-cs"/>
              </a:rPr>
              <a:t>stimulating</a:t>
            </a:r>
            <a:r>
              <a:rPr lang="es-ES" sz="1200" kern="1200" baseline="0" dirty="0" smtClean="0">
                <a:solidFill>
                  <a:schemeClr val="tx1"/>
                </a:solidFill>
                <a:latin typeface="+mn-lt"/>
                <a:ea typeface="+mn-ea"/>
                <a:cs typeface="+mn-cs"/>
              </a:rPr>
              <a:t> </a:t>
            </a:r>
            <a:r>
              <a:rPr lang="es-ES" sz="1200" b="1" kern="1200" baseline="0" dirty="0" err="1" smtClean="0">
                <a:solidFill>
                  <a:schemeClr val="tx1"/>
                </a:solidFill>
                <a:latin typeface="+mn-lt"/>
                <a:ea typeface="+mn-ea"/>
                <a:cs typeface="+mn-cs"/>
              </a:rPr>
              <a:t>multi-stakeholder</a:t>
            </a:r>
            <a:r>
              <a:rPr lang="es-ES" sz="1200" b="1" kern="1200" baseline="0" dirty="0" smtClean="0">
                <a:solidFill>
                  <a:schemeClr val="tx1"/>
                </a:solidFill>
                <a:latin typeface="+mn-lt"/>
                <a:ea typeface="+mn-ea"/>
                <a:cs typeface="+mn-cs"/>
              </a:rPr>
              <a:t> dialogues;</a:t>
            </a:r>
          </a:p>
          <a:p>
            <a:r>
              <a:rPr lang="en-US" sz="1200" kern="1200" baseline="0" dirty="0" smtClean="0">
                <a:solidFill>
                  <a:schemeClr val="tx1"/>
                </a:solidFill>
                <a:latin typeface="+mn-lt"/>
                <a:ea typeface="+mn-ea"/>
                <a:cs typeface="+mn-cs"/>
              </a:rPr>
              <a:t>■■ increasing importance of disclosure on anti-corruption activities in overall </a:t>
            </a:r>
            <a:r>
              <a:rPr lang="es-ES" sz="1200" b="1" kern="1200" baseline="0" dirty="0" err="1" smtClean="0">
                <a:solidFill>
                  <a:schemeClr val="tx1"/>
                </a:solidFill>
                <a:latin typeface="+mn-lt"/>
                <a:ea typeface="+mn-ea"/>
                <a:cs typeface="+mn-cs"/>
              </a:rPr>
              <a:t>sustainability</a:t>
            </a:r>
            <a:r>
              <a:rPr lang="es-ES" sz="1200" b="1" kern="1200" baseline="0" dirty="0" smtClean="0">
                <a:solidFill>
                  <a:schemeClr val="tx1"/>
                </a:solidFill>
                <a:latin typeface="+mn-lt"/>
                <a:ea typeface="+mn-ea"/>
                <a:cs typeface="+mn-cs"/>
              </a:rPr>
              <a:t> agendas; and</a:t>
            </a:r>
          </a:p>
          <a:p>
            <a:r>
              <a:rPr lang="en-US" sz="1200" kern="1200" baseline="0" dirty="0" smtClean="0">
                <a:solidFill>
                  <a:schemeClr val="tx1"/>
                </a:solidFill>
                <a:latin typeface="+mn-lt"/>
                <a:ea typeface="+mn-ea"/>
                <a:cs typeface="+mn-cs"/>
              </a:rPr>
              <a:t>■■ driving </a:t>
            </a:r>
            <a:r>
              <a:rPr lang="en-US" sz="1200" b="1" kern="1200" baseline="0" dirty="0" smtClean="0">
                <a:solidFill>
                  <a:schemeClr val="tx1"/>
                </a:solidFill>
                <a:latin typeface="+mn-lt"/>
                <a:ea typeface="+mn-ea"/>
                <a:cs typeface="+mn-cs"/>
              </a:rPr>
              <a:t>media coverage of good anti-corruption practices through provision </a:t>
            </a:r>
            <a:r>
              <a:rPr lang="es-ES" sz="1200" kern="1200" baseline="0" dirty="0" smtClean="0">
                <a:solidFill>
                  <a:schemeClr val="tx1"/>
                </a:solidFill>
                <a:latin typeface="+mn-lt"/>
                <a:ea typeface="+mn-ea"/>
                <a:cs typeface="+mn-cs"/>
              </a:rPr>
              <a:t>of comparable </a:t>
            </a:r>
            <a:r>
              <a:rPr lang="es-ES" sz="1200" kern="1200" baseline="0" dirty="0" err="1" smtClean="0">
                <a:solidFill>
                  <a:schemeClr val="tx1"/>
                </a:solidFill>
                <a:latin typeface="+mn-lt"/>
                <a:ea typeface="+mn-ea"/>
                <a:cs typeface="+mn-cs"/>
              </a:rPr>
              <a:t>progress</a:t>
            </a:r>
            <a:r>
              <a:rPr lang="es-ES" sz="1200" kern="1200" baseline="0" dirty="0" smtClean="0">
                <a:solidFill>
                  <a:schemeClr val="tx1"/>
                </a:solidFill>
                <a:latin typeface="+mn-lt"/>
                <a:ea typeface="+mn-ea"/>
                <a:cs typeface="+mn-cs"/>
              </a:rPr>
              <a:t> </a:t>
            </a:r>
            <a:r>
              <a:rPr lang="es-ES" sz="1200" kern="1200" baseline="0" dirty="0" err="1" smtClean="0">
                <a:solidFill>
                  <a:schemeClr val="tx1"/>
                </a:solidFill>
                <a:latin typeface="+mn-lt"/>
                <a:ea typeface="+mn-ea"/>
                <a:cs typeface="+mn-cs"/>
              </a:rPr>
              <a:t>reports</a:t>
            </a:r>
            <a:r>
              <a:rPr lang="es-ES" sz="1200" kern="1200" baseline="0" dirty="0" smtClean="0">
                <a:solidFill>
                  <a:schemeClr val="tx1"/>
                </a:solidFill>
                <a:latin typeface="+mn-lt"/>
                <a:ea typeface="+mn-ea"/>
                <a:cs typeface="+mn-cs"/>
              </a:rPr>
              <a:t>.</a:t>
            </a:r>
          </a:p>
          <a:p>
            <a:endParaRPr lang="es-AR"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Corruption is defined by Transparency International </a:t>
            </a:r>
            <a:r>
              <a:rPr lang="en-US" sz="1200" kern="1200" baseline="0" dirty="0" smtClean="0">
                <a:solidFill>
                  <a:schemeClr val="tx1"/>
                </a:solidFill>
                <a:latin typeface="+mn-lt"/>
                <a:ea typeface="+mn-ea"/>
                <a:cs typeface="+mn-cs"/>
              </a:rPr>
              <a:t>as “the abuse of entrusted power for private gain”. This convenient shorthand, encompassing myriad illegal and illicit acts, recognizes the breadth of the concept, but does not attempt to enumerate or precisely delimit. During the negotiations of the United Nations Convention against Corruption, UN Member States carefully considered the opportunity for the global anti-corruption treaty to provide a legal definition of corruption. Concluding that any attempt at a comprehensive definition inevitably would fail to address some relevant forms of corrupt </a:t>
            </a:r>
            <a:r>
              <a:rPr lang="en-US" sz="1200" kern="1200" baseline="0" dirty="0" err="1" smtClean="0">
                <a:solidFill>
                  <a:schemeClr val="tx1"/>
                </a:solidFill>
                <a:latin typeface="+mn-lt"/>
                <a:ea typeface="+mn-ea"/>
                <a:cs typeface="+mn-cs"/>
              </a:rPr>
              <a:t>behaviour</a:t>
            </a:r>
            <a:r>
              <a:rPr lang="en-US" sz="1200" kern="1200" baseline="0" dirty="0" smtClean="0">
                <a:solidFill>
                  <a:schemeClr val="tx1"/>
                </a:solidFill>
                <a:latin typeface="+mn-lt"/>
                <a:ea typeface="+mn-ea"/>
                <a:cs typeface="+mn-cs"/>
              </a:rPr>
              <a:t>, the international community reached global consensus on a large number of manifestations of corruption while leaving each State free to go beyond the minimum standards set forth in the Convention.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The Convention calls for ratifying States to outlaw, at a minimum, bribery of public officials; embezzlement, trading in influence, abuse of function, and illicit enrichment by public officials; and bribery and embezzlement in the private sector, as well as money laundering and obstruction of justice. These corrupt actions are spelled out under the chapter of the Convention devoted to criminalization</a:t>
            </a:r>
          </a:p>
          <a:p>
            <a:r>
              <a:rPr lang="en-US" sz="1200" kern="1200" baseline="0" dirty="0" smtClean="0">
                <a:solidFill>
                  <a:schemeClr val="tx1"/>
                </a:solidFill>
                <a:latin typeface="+mn-lt"/>
                <a:ea typeface="+mn-ea"/>
                <a:cs typeface="+mn-cs"/>
              </a:rPr>
              <a:t>and law enforcement, denoting that corruption is a crime, which is a notion wider than bribery and extortion. In consonance with this approach, the 10th Principle of the United Nations Global Compact calls for companies to work against corruption in all its forms, including extortion </a:t>
            </a:r>
            <a:r>
              <a:rPr lang="es-ES" sz="1200" kern="1200" baseline="0" dirty="0" smtClean="0">
                <a:solidFill>
                  <a:schemeClr val="tx1"/>
                </a:solidFill>
                <a:latin typeface="+mn-lt"/>
                <a:ea typeface="+mn-ea"/>
                <a:cs typeface="+mn-cs"/>
              </a:rPr>
              <a:t>and </a:t>
            </a:r>
            <a:r>
              <a:rPr lang="es-ES" sz="1200" kern="1200" baseline="0" dirty="0" err="1" smtClean="0">
                <a:solidFill>
                  <a:schemeClr val="tx1"/>
                </a:solidFill>
                <a:latin typeface="+mn-lt"/>
                <a:ea typeface="+mn-ea"/>
                <a:cs typeface="+mn-cs"/>
              </a:rPr>
              <a:t>bribery</a:t>
            </a:r>
            <a:r>
              <a:rPr lang="es-ES" sz="1200" kern="1200" baseline="0" dirty="0" smtClean="0">
                <a:solidFill>
                  <a:schemeClr val="tx1"/>
                </a:solidFill>
                <a:latin typeface="+mn-lt"/>
                <a:ea typeface="+mn-ea"/>
                <a:cs typeface="+mn-cs"/>
              </a:rPr>
              <a:t>.</a:t>
            </a:r>
            <a:endParaRPr lang="es-AR" sz="1200" kern="1200" baseline="0" dirty="0" smtClean="0">
              <a:solidFill>
                <a:schemeClr val="tx1"/>
              </a:solidFill>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fld id="{2AC3EBD7-D354-4C97-8BB4-9A9E39C1C5CE}" type="slidenum">
              <a:rPr lang="en-US" smtClean="0"/>
              <a:pPr/>
              <a:t>129</a:t>
            </a:fld>
            <a:endParaRPr lang="en-US" dirty="0"/>
          </a:p>
        </p:txBody>
      </p:sp>
    </p:spTree>
    <p:extLst>
      <p:ext uri="{BB962C8B-B14F-4D97-AF65-F5344CB8AC3E}">
        <p14:creationId xmlns:p14="http://schemas.microsoft.com/office/powerpoint/2010/main" val="130048076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93D28F-6941-C648-AE77-1D07EFAFAB0E}" type="slidenum">
              <a:rPr lang="en-US" smtClean="0"/>
              <a:pPr/>
              <a:t>132</a:t>
            </a:fld>
            <a:endParaRPr lang="en-US"/>
          </a:p>
        </p:txBody>
      </p:sp>
    </p:spTree>
    <p:extLst>
      <p:ext uri="{BB962C8B-B14F-4D97-AF65-F5344CB8AC3E}">
        <p14:creationId xmlns:p14="http://schemas.microsoft.com/office/powerpoint/2010/main" val="11855796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137</a:t>
            </a:fld>
            <a:endParaRPr lang="en-US" dirty="0"/>
          </a:p>
        </p:txBody>
      </p:sp>
    </p:spTree>
    <p:extLst>
      <p:ext uri="{BB962C8B-B14F-4D97-AF65-F5344CB8AC3E}">
        <p14:creationId xmlns:p14="http://schemas.microsoft.com/office/powerpoint/2010/main" val="117921379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138</a:t>
            </a:fld>
            <a:endParaRPr lang="en-US" dirty="0"/>
          </a:p>
        </p:txBody>
      </p:sp>
    </p:spTree>
    <p:extLst>
      <p:ext uri="{BB962C8B-B14F-4D97-AF65-F5344CB8AC3E}">
        <p14:creationId xmlns:p14="http://schemas.microsoft.com/office/powerpoint/2010/main" val="138019049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just covered a lot.</a:t>
            </a:r>
            <a:r>
              <a:rPr lang="en-US" baseline="0" dirty="0" smtClean="0"/>
              <a:t>  Time for a quick break.</a:t>
            </a:r>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145</a:t>
            </a:fld>
            <a:endParaRPr lang="en-US"/>
          </a:p>
        </p:txBody>
      </p:sp>
    </p:spTree>
    <p:extLst>
      <p:ext uri="{BB962C8B-B14F-4D97-AF65-F5344CB8AC3E}">
        <p14:creationId xmlns:p14="http://schemas.microsoft.com/office/powerpoint/2010/main" val="193321705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63519">
              <a:spcBef>
                <a:spcPct val="0"/>
              </a:spcBef>
            </a:pPr>
            <a:r>
              <a:rPr lang="en-US" dirty="0" smtClean="0"/>
              <a:t>Here is a diagram, from ISO 21500, Guidance</a:t>
            </a:r>
            <a:r>
              <a:rPr lang="en-US" baseline="0" dirty="0" smtClean="0"/>
              <a:t> on Project Management</a:t>
            </a:r>
            <a:r>
              <a:rPr lang="en-US" dirty="0" smtClean="0"/>
              <a:t> page</a:t>
            </a:r>
            <a:r>
              <a:rPr lang="en-US" baseline="0" dirty="0" smtClean="0"/>
              <a:t> 3 </a:t>
            </a:r>
            <a:r>
              <a:rPr lang="en-US" dirty="0" smtClean="0"/>
              <a:t>that depicts the project organization. The boxes represent project management concepts and the arrows represent a logical flow by which the concepts are connected. The dotted lines are organizational boundaries.  </a:t>
            </a:r>
          </a:p>
          <a:p>
            <a:pPr defTabSz="963519">
              <a:spcBef>
                <a:spcPct val="0"/>
              </a:spcBef>
            </a:pPr>
            <a:endParaRPr lang="en-US" dirty="0" smtClean="0"/>
          </a:p>
          <a:p>
            <a:pPr defTabSz="963519">
              <a:spcBef>
                <a:spcPct val="0"/>
              </a:spcBef>
            </a:pPr>
            <a:r>
              <a:rPr lang="en-US" dirty="0" smtClean="0"/>
              <a:t>The blue box listed as opportunities represents what becomes the project initiation phase and comes from organizational need, market demand and so forth. I will stress that factors outside the organizational boundary include regulatory, socio-economic, and ecological.  If they are penetrating the organization then where would they most likely live within the project environment?  Project Governance. Makes sense.</a:t>
            </a:r>
          </a:p>
        </p:txBody>
      </p:sp>
      <p:sp>
        <p:nvSpPr>
          <p:cNvPr id="5530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62989" indent="-293457" eaLnBrk="0" hangingPunct="0">
              <a:defRPr>
                <a:solidFill>
                  <a:schemeClr val="tx1"/>
                </a:solidFill>
                <a:latin typeface="Arial" pitchFamily="34" charset="0"/>
                <a:cs typeface="Arial" pitchFamily="34" charset="0"/>
              </a:defRPr>
            </a:lvl2pPr>
            <a:lvl3pPr marL="1173830" indent="-234766" eaLnBrk="0" hangingPunct="0">
              <a:defRPr>
                <a:solidFill>
                  <a:schemeClr val="tx1"/>
                </a:solidFill>
                <a:latin typeface="Arial" pitchFamily="34" charset="0"/>
                <a:cs typeface="Arial" pitchFamily="34" charset="0"/>
              </a:defRPr>
            </a:lvl3pPr>
            <a:lvl4pPr marL="1643361" indent="-234766" eaLnBrk="0" hangingPunct="0">
              <a:defRPr>
                <a:solidFill>
                  <a:schemeClr val="tx1"/>
                </a:solidFill>
                <a:latin typeface="Arial" pitchFamily="34" charset="0"/>
                <a:cs typeface="Arial" pitchFamily="34" charset="0"/>
              </a:defRPr>
            </a:lvl4pPr>
            <a:lvl5pPr marL="2112893" indent="-234766" eaLnBrk="0" hangingPunct="0">
              <a:defRPr>
                <a:solidFill>
                  <a:schemeClr val="tx1"/>
                </a:solidFill>
                <a:latin typeface="Arial" pitchFamily="34" charset="0"/>
                <a:cs typeface="Arial" pitchFamily="34" charset="0"/>
              </a:defRPr>
            </a:lvl5pPr>
            <a:lvl6pPr marL="2582426" indent="-234766" eaLnBrk="0" fontAlgn="base" hangingPunct="0">
              <a:spcBef>
                <a:spcPct val="0"/>
              </a:spcBef>
              <a:spcAft>
                <a:spcPct val="0"/>
              </a:spcAft>
              <a:defRPr>
                <a:solidFill>
                  <a:schemeClr val="tx1"/>
                </a:solidFill>
                <a:latin typeface="Arial" pitchFamily="34" charset="0"/>
                <a:cs typeface="Arial" pitchFamily="34" charset="0"/>
              </a:defRPr>
            </a:lvl6pPr>
            <a:lvl7pPr marL="3051958" indent="-234766" eaLnBrk="0" fontAlgn="base" hangingPunct="0">
              <a:spcBef>
                <a:spcPct val="0"/>
              </a:spcBef>
              <a:spcAft>
                <a:spcPct val="0"/>
              </a:spcAft>
              <a:defRPr>
                <a:solidFill>
                  <a:schemeClr val="tx1"/>
                </a:solidFill>
                <a:latin typeface="Arial" pitchFamily="34" charset="0"/>
                <a:cs typeface="Arial" pitchFamily="34" charset="0"/>
              </a:defRPr>
            </a:lvl7pPr>
            <a:lvl8pPr marL="3521490" indent="-234766" eaLnBrk="0" fontAlgn="base" hangingPunct="0">
              <a:spcBef>
                <a:spcPct val="0"/>
              </a:spcBef>
              <a:spcAft>
                <a:spcPct val="0"/>
              </a:spcAft>
              <a:defRPr>
                <a:solidFill>
                  <a:schemeClr val="tx1"/>
                </a:solidFill>
                <a:latin typeface="Arial" pitchFamily="34" charset="0"/>
                <a:cs typeface="Arial" pitchFamily="34" charset="0"/>
              </a:defRPr>
            </a:lvl8pPr>
            <a:lvl9pPr marL="3991021" indent="-234766"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AF2BFC5C-A399-4D70-A860-6469FFDDBCC8}" type="slidenum">
              <a:rPr lang="en-US" smtClean="0">
                <a:latin typeface="Calibri" pitchFamily="34" charset="0"/>
              </a:rPr>
              <a:pPr eaLnBrk="1" hangingPunct="1"/>
              <a:t>146</a:t>
            </a:fld>
            <a:endParaRPr lang="en-US" smtClean="0">
              <a:latin typeface="Calibri" pitchFamily="34" charset="0"/>
            </a:endParaRPr>
          </a:p>
        </p:txBody>
      </p:sp>
    </p:spTree>
    <p:extLst>
      <p:ext uri="{BB962C8B-B14F-4D97-AF65-F5344CB8AC3E}">
        <p14:creationId xmlns:p14="http://schemas.microsoft.com/office/powerpoint/2010/main" val="32699773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FB2165E8-B150-48EB-AC57-02E6EC0678B0}" type="slidenum">
              <a:rPr lang="en-AU" smtClean="0"/>
              <a:pPr/>
              <a:t>147</a:t>
            </a:fld>
            <a:endParaRPr lang="en-AU"/>
          </a:p>
        </p:txBody>
      </p:sp>
    </p:spTree>
    <p:extLst>
      <p:ext uri="{BB962C8B-B14F-4D97-AF65-F5344CB8AC3E}">
        <p14:creationId xmlns:p14="http://schemas.microsoft.com/office/powerpoint/2010/main" val="84849624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149</a:t>
            </a:fld>
            <a:endParaRPr lang="en-US" dirty="0"/>
          </a:p>
        </p:txBody>
      </p:sp>
    </p:spTree>
    <p:extLst>
      <p:ext uri="{BB962C8B-B14F-4D97-AF65-F5344CB8AC3E}">
        <p14:creationId xmlns:p14="http://schemas.microsoft.com/office/powerpoint/2010/main" val="68222309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150</a:t>
            </a:fld>
            <a:endParaRPr lang="en-US" dirty="0"/>
          </a:p>
        </p:txBody>
      </p:sp>
    </p:spTree>
    <p:extLst>
      <p:ext uri="{BB962C8B-B14F-4D97-AF65-F5344CB8AC3E}">
        <p14:creationId xmlns:p14="http://schemas.microsoft.com/office/powerpoint/2010/main" val="1728611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AR" dirty="0" err="1" smtClean="0">
                <a:solidFill>
                  <a:srgbClr val="FF0000"/>
                </a:solidFill>
              </a:rPr>
              <a:t>What</a:t>
            </a:r>
            <a:r>
              <a:rPr lang="es-AR" dirty="0" smtClean="0">
                <a:solidFill>
                  <a:srgbClr val="FF0000"/>
                </a:solidFill>
              </a:rPr>
              <a:t> </a:t>
            </a:r>
            <a:r>
              <a:rPr lang="es-AR" dirty="0" err="1" smtClean="0">
                <a:solidFill>
                  <a:srgbClr val="FF0000"/>
                </a:solidFill>
              </a:rPr>
              <a:t>is</a:t>
            </a:r>
            <a:r>
              <a:rPr lang="es-AR" dirty="0" smtClean="0">
                <a:solidFill>
                  <a:srgbClr val="FF0000"/>
                </a:solidFill>
              </a:rPr>
              <a:t> SAPM?</a:t>
            </a:r>
            <a:endParaRPr lang="es-ES" dirty="0">
              <a:solidFill>
                <a:srgbClr val="FF0000"/>
              </a:solidFill>
            </a:endParaRPr>
          </a:p>
        </p:txBody>
      </p:sp>
      <p:sp>
        <p:nvSpPr>
          <p:cNvPr id="4" name="3 Marcador de número de diapositiva"/>
          <p:cNvSpPr>
            <a:spLocks noGrp="1"/>
          </p:cNvSpPr>
          <p:nvPr>
            <p:ph type="sldNum" sz="quarter" idx="10"/>
          </p:nvPr>
        </p:nvSpPr>
        <p:spPr/>
        <p:txBody>
          <a:bodyPr/>
          <a:lstStyle/>
          <a:p>
            <a:fld id="{2AC3EBD7-D354-4C97-8BB4-9A9E39C1C5CE}" type="slidenum">
              <a:rPr lang="en-US" smtClean="0"/>
              <a:pPr/>
              <a:t>13</a:t>
            </a:fld>
            <a:endParaRPr lang="en-US" dirty="0"/>
          </a:p>
        </p:txBody>
      </p:sp>
    </p:spTree>
    <p:extLst>
      <p:ext uri="{BB962C8B-B14F-4D97-AF65-F5344CB8AC3E}">
        <p14:creationId xmlns:p14="http://schemas.microsoft.com/office/powerpoint/2010/main" val="113037925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normAutofit/>
          </a:bodyPr>
          <a:lstStyle/>
          <a:p>
            <a:r>
              <a:rPr lang="en-GB" dirty="0" smtClean="0"/>
              <a:t>This means:</a:t>
            </a:r>
          </a:p>
          <a:p>
            <a:r>
              <a:rPr lang="en-GB" dirty="0" smtClean="0"/>
              <a:t>Don’t take on more projects/programs than you can cope with. If you want to start up a new program/project you may need to slow or stop one or more others to free up the resources (including financial resources).</a:t>
            </a:r>
          </a:p>
          <a:p>
            <a:r>
              <a:rPr lang="en-GB" dirty="0" smtClean="0"/>
              <a:t>Don’t take on too many projects/programs that are high risk at any one time</a:t>
            </a:r>
            <a:r>
              <a:rPr lang="en-GB" baseline="0" dirty="0" smtClean="0"/>
              <a:t> – unless you want to end up like Lehmann Brothers.</a:t>
            </a:r>
          </a:p>
          <a:p>
            <a:r>
              <a:rPr lang="en-GB" baseline="0" dirty="0" smtClean="0"/>
              <a:t>Keep an eye on the mix to make sure it doesn’t get out of hand.</a:t>
            </a:r>
          </a:p>
          <a:p>
            <a:r>
              <a:rPr lang="en-GB" baseline="0" dirty="0" smtClean="0"/>
              <a:t>When commercial/economic/political circumstances change, you might need to change what’s in the portfolio.  Some projects/programs may no longer be appropriate or affordable. If costs rise on a key project/program you may need to close/suspend others to be able to continue to pay for the overrun.</a:t>
            </a:r>
            <a:endParaRPr lang="en-GB" dirty="0"/>
          </a:p>
        </p:txBody>
      </p:sp>
      <p:sp>
        <p:nvSpPr>
          <p:cNvPr id="4" name="Slide Number Placeholder 3"/>
          <p:cNvSpPr>
            <a:spLocks noGrp="1"/>
          </p:cNvSpPr>
          <p:nvPr>
            <p:ph type="sldNum" sz="quarter" idx="10"/>
          </p:nvPr>
        </p:nvSpPr>
        <p:spPr/>
        <p:txBody>
          <a:bodyPr/>
          <a:lstStyle/>
          <a:p>
            <a:fld id="{C93E1410-554B-4178-964A-3FB54D03F731}" type="slidenum">
              <a:rPr lang="en-GB" smtClean="0"/>
              <a:pPr/>
              <a:t>151</a:t>
            </a:fld>
            <a:endParaRPr lang="en-GB" dirty="0"/>
          </a:p>
        </p:txBody>
      </p:sp>
    </p:spTree>
    <p:extLst>
      <p:ext uri="{BB962C8B-B14F-4D97-AF65-F5344CB8AC3E}">
        <p14:creationId xmlns:p14="http://schemas.microsoft.com/office/powerpoint/2010/main" val="13813418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A portfolio is a collection of projects, programs and other work. Think of it like a suitcase containing objects, or even a share portfolio that contains a range of different stocks.</a:t>
            </a:r>
            <a:endParaRPr lang="en-AU" dirty="0"/>
          </a:p>
        </p:txBody>
      </p:sp>
      <p:sp>
        <p:nvSpPr>
          <p:cNvPr id="4" name="Slide Number Placeholder 3"/>
          <p:cNvSpPr>
            <a:spLocks noGrp="1"/>
          </p:cNvSpPr>
          <p:nvPr>
            <p:ph type="sldNum" sz="quarter" idx="10"/>
          </p:nvPr>
        </p:nvSpPr>
        <p:spPr/>
        <p:txBody>
          <a:bodyPr/>
          <a:lstStyle/>
          <a:p>
            <a:fld id="{D01F0CBE-B077-4D59-B78A-43910944F4A5}" type="slidenum">
              <a:rPr lang="en-US" smtClean="0"/>
              <a:pPr/>
              <a:t>152</a:t>
            </a:fld>
            <a:endParaRPr lang="en-US"/>
          </a:p>
        </p:txBody>
      </p:sp>
    </p:spTree>
    <p:extLst>
      <p:ext uri="{BB962C8B-B14F-4D97-AF65-F5344CB8AC3E}">
        <p14:creationId xmlns:p14="http://schemas.microsoft.com/office/powerpoint/2010/main" val="119501515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A portfolio is a permanent structure in an </a:t>
            </a:r>
            <a:r>
              <a:rPr lang="en-US" sz="1200" kern="1200" dirty="0" err="1" smtClean="0">
                <a:solidFill>
                  <a:schemeClr val="tx1"/>
                </a:solidFill>
                <a:latin typeface="+mn-lt"/>
                <a:ea typeface="+mn-ea"/>
                <a:cs typeface="+mn-cs"/>
              </a:rPr>
              <a:t>organisation</a:t>
            </a:r>
            <a:r>
              <a:rPr lang="en-US" sz="1200" kern="1200" dirty="0" smtClean="0">
                <a:solidFill>
                  <a:schemeClr val="tx1"/>
                </a:solidFill>
                <a:latin typeface="+mn-lt"/>
                <a:ea typeface="+mn-ea"/>
                <a:cs typeface="+mn-cs"/>
              </a:rPr>
              <a:t>, unlike projects and programs which are temporary in nature. This means that over time, new projects are kicked off {blue bubbles} (and become part of the portfolio) and projects are completed {green bubbles} (and exit the portfolio). Some projects are also cancelled {red bubble}. New projects come from a variety of sources. Quite often the projects are established due to a range of ideas that emanate from within the </a:t>
            </a:r>
            <a:r>
              <a:rPr lang="en-US" sz="1200" kern="1200" dirty="0" err="1" smtClean="0">
                <a:solidFill>
                  <a:schemeClr val="tx1"/>
                </a:solidFill>
                <a:latin typeface="+mn-lt"/>
                <a:ea typeface="+mn-ea"/>
                <a:cs typeface="+mn-cs"/>
              </a:rPr>
              <a:t>organisation</a:t>
            </a:r>
            <a:r>
              <a:rPr lang="en-US" sz="1200" kern="1200" dirty="0" smtClean="0">
                <a:solidFill>
                  <a:schemeClr val="tx1"/>
                </a:solidFill>
                <a:latin typeface="+mn-lt"/>
                <a:ea typeface="+mn-ea"/>
                <a:cs typeface="+mn-cs"/>
              </a:rPr>
              <a:t>. This could be to make an improvement to a business process or practice, or to replace an old platform or system, for example. Projects may also be established as a result of key priorities in the </a:t>
            </a:r>
            <a:r>
              <a:rPr lang="en-US" sz="1200" kern="1200" dirty="0" err="1" smtClean="0">
                <a:solidFill>
                  <a:schemeClr val="tx1"/>
                </a:solidFill>
                <a:latin typeface="+mn-lt"/>
                <a:ea typeface="+mn-ea"/>
                <a:cs typeface="+mn-cs"/>
              </a:rPr>
              <a:t>organisations</a:t>
            </a:r>
            <a:r>
              <a:rPr lang="en-US" sz="1200" kern="1200" dirty="0" smtClean="0">
                <a:solidFill>
                  <a:schemeClr val="tx1"/>
                </a:solidFill>
                <a:latin typeface="+mn-lt"/>
                <a:ea typeface="+mn-ea"/>
                <a:cs typeface="+mn-cs"/>
              </a:rPr>
              <a:t> strategy or due to factors outside the </a:t>
            </a:r>
            <a:r>
              <a:rPr lang="en-US" sz="1200" kern="1200" dirty="0" err="1" smtClean="0">
                <a:solidFill>
                  <a:schemeClr val="tx1"/>
                </a:solidFill>
                <a:latin typeface="+mn-lt"/>
                <a:ea typeface="+mn-ea"/>
                <a:cs typeface="+mn-cs"/>
              </a:rPr>
              <a:t>organsation</a:t>
            </a:r>
            <a:r>
              <a:rPr lang="en-US" sz="1200" kern="1200" dirty="0" smtClean="0">
                <a:solidFill>
                  <a:schemeClr val="tx1"/>
                </a:solidFill>
                <a:latin typeface="+mn-lt"/>
                <a:ea typeface="+mn-ea"/>
                <a:cs typeface="+mn-cs"/>
              </a:rPr>
              <a:t>, such as new products being demanded by customers or in response to the actions of a competitor.</a:t>
            </a:r>
          </a:p>
          <a:p>
            <a:r>
              <a:rPr lang="sk-SK" sz="1200" kern="1200" dirty="0" smtClean="0">
                <a:solidFill>
                  <a:schemeClr val="tx1"/>
                </a:solidFill>
                <a:latin typeface="+mn-lt"/>
                <a:ea typeface="+mn-ea"/>
                <a:cs typeface="+mn-cs"/>
              </a:rPr>
              <a:t> </a:t>
            </a:r>
            <a:endParaRPr lang="en-AU" dirty="0"/>
          </a:p>
        </p:txBody>
      </p:sp>
      <p:sp>
        <p:nvSpPr>
          <p:cNvPr id="4" name="Slide Number Placeholder 3"/>
          <p:cNvSpPr>
            <a:spLocks noGrp="1"/>
          </p:cNvSpPr>
          <p:nvPr>
            <p:ph type="sldNum" sz="quarter" idx="10"/>
          </p:nvPr>
        </p:nvSpPr>
        <p:spPr/>
        <p:txBody>
          <a:bodyPr/>
          <a:lstStyle/>
          <a:p>
            <a:fld id="{D01F0CBE-B077-4D59-B78A-43910944F4A5}" type="slidenum">
              <a:rPr lang="en-US" smtClean="0"/>
              <a:pPr/>
              <a:t>153</a:t>
            </a:fld>
            <a:endParaRPr lang="en-US"/>
          </a:p>
        </p:txBody>
      </p:sp>
    </p:spTree>
    <p:extLst>
      <p:ext uri="{BB962C8B-B14F-4D97-AF65-F5344CB8AC3E}">
        <p14:creationId xmlns:p14="http://schemas.microsoft.com/office/powerpoint/2010/main" val="117969554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One of the biggest issues in portfolio management is the </a:t>
            </a:r>
            <a:r>
              <a:rPr lang="en-US" sz="1200" kern="1200" dirty="0" err="1" smtClean="0">
                <a:solidFill>
                  <a:schemeClr val="tx1"/>
                </a:solidFill>
                <a:latin typeface="+mn-lt"/>
                <a:ea typeface="+mn-ea"/>
                <a:cs typeface="+mn-cs"/>
              </a:rPr>
              <a:t>organisations</a:t>
            </a:r>
            <a:r>
              <a:rPr lang="en-US" sz="1200" kern="1200" dirty="0" smtClean="0">
                <a:solidFill>
                  <a:schemeClr val="tx1"/>
                </a:solidFill>
                <a:latin typeface="+mn-lt"/>
                <a:ea typeface="+mn-ea"/>
                <a:cs typeface="+mn-cs"/>
              </a:rPr>
              <a:t> desire to deliver more projects than is possible, resulting in projects being under resourced or only partially funded. When new projects are identified, the prioritization and selection process must occur and both new and existing projects must be </a:t>
            </a:r>
            <a:r>
              <a:rPr lang="en-US" sz="1200" kern="1200" dirty="0" err="1" smtClean="0">
                <a:solidFill>
                  <a:schemeClr val="tx1"/>
                </a:solidFill>
                <a:latin typeface="+mn-lt"/>
                <a:ea typeface="+mn-ea"/>
                <a:cs typeface="+mn-cs"/>
              </a:rPr>
              <a:t>prioritised</a:t>
            </a:r>
            <a:r>
              <a:rPr lang="en-US" sz="1200" kern="1200" dirty="0" smtClean="0">
                <a:solidFill>
                  <a:schemeClr val="tx1"/>
                </a:solidFill>
                <a:latin typeface="+mn-lt"/>
                <a:ea typeface="+mn-ea"/>
                <a:cs typeface="+mn-cs"/>
              </a:rPr>
              <a:t>. This may result in some existing projects being put on hold or cancelled as they are no longer the highest priority (and other projects are now a higher priority). </a:t>
            </a:r>
          </a:p>
          <a:p>
            <a:r>
              <a:rPr lang="sk-SK" sz="1200" kern="1200" dirty="0" smtClean="0">
                <a:solidFill>
                  <a:schemeClr val="tx1"/>
                </a:solidFill>
                <a:latin typeface="+mn-lt"/>
                <a:ea typeface="+mn-ea"/>
                <a:cs typeface="+mn-cs"/>
              </a:rPr>
              <a:t> </a:t>
            </a:r>
            <a:endParaRPr lang="en-AU" dirty="0"/>
          </a:p>
        </p:txBody>
      </p:sp>
      <p:sp>
        <p:nvSpPr>
          <p:cNvPr id="4" name="Slide Number Placeholder 3"/>
          <p:cNvSpPr>
            <a:spLocks noGrp="1"/>
          </p:cNvSpPr>
          <p:nvPr>
            <p:ph type="sldNum" sz="quarter" idx="10"/>
          </p:nvPr>
        </p:nvSpPr>
        <p:spPr/>
        <p:txBody>
          <a:bodyPr/>
          <a:lstStyle/>
          <a:p>
            <a:fld id="{D01F0CBE-B077-4D59-B78A-43910944F4A5}" type="slidenum">
              <a:rPr lang="en-US" smtClean="0"/>
              <a:pPr/>
              <a:t>154</a:t>
            </a:fld>
            <a:endParaRPr lang="en-US"/>
          </a:p>
        </p:txBody>
      </p:sp>
    </p:spTree>
    <p:extLst>
      <p:ext uri="{BB962C8B-B14F-4D97-AF65-F5344CB8AC3E}">
        <p14:creationId xmlns:p14="http://schemas.microsoft.com/office/powerpoint/2010/main" val="87740053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When projects are successfully completed they exit the portfolio. </a:t>
            </a:r>
            <a:r>
              <a:rPr lang="en-US" sz="1200" kern="1200" smtClean="0">
                <a:solidFill>
                  <a:schemeClr val="tx1"/>
                </a:solidFill>
                <a:latin typeface="+mn-lt"/>
                <a:ea typeface="+mn-ea"/>
                <a:cs typeface="+mn-cs"/>
              </a:rPr>
              <a:t>This allows for new projects to be identified and prioritized</a:t>
            </a:r>
            <a:endParaRPr lang="en-AU"/>
          </a:p>
        </p:txBody>
      </p:sp>
      <p:sp>
        <p:nvSpPr>
          <p:cNvPr id="4" name="Slide Number Placeholder 3"/>
          <p:cNvSpPr>
            <a:spLocks noGrp="1"/>
          </p:cNvSpPr>
          <p:nvPr>
            <p:ph type="sldNum" sz="quarter" idx="10"/>
          </p:nvPr>
        </p:nvSpPr>
        <p:spPr/>
        <p:txBody>
          <a:bodyPr/>
          <a:lstStyle/>
          <a:p>
            <a:fld id="{D01F0CBE-B077-4D59-B78A-43910944F4A5}" type="slidenum">
              <a:rPr lang="en-US" smtClean="0"/>
              <a:pPr/>
              <a:t>155</a:t>
            </a:fld>
            <a:endParaRPr lang="en-US"/>
          </a:p>
        </p:txBody>
      </p:sp>
    </p:spTree>
    <p:extLst>
      <p:ext uri="{BB962C8B-B14F-4D97-AF65-F5344CB8AC3E}">
        <p14:creationId xmlns:p14="http://schemas.microsoft.com/office/powerpoint/2010/main" val="91580544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normAutofit/>
          </a:bodyPr>
          <a:lstStyle/>
          <a:p>
            <a:r>
              <a:rPr lang="en-GB" dirty="0" smtClean="0"/>
              <a:t>Initiate, accelerate, decelerate, redefine and terminate projects is about prioritising where to apply resources (including financial resources). Which</a:t>
            </a:r>
            <a:r>
              <a:rPr lang="en-GB" baseline="0" dirty="0" smtClean="0"/>
              <a:t> project(s) need to be speeded up, which ones slowed down to free up resource, etc.</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C93E1410-554B-4178-964A-3FB54D03F731}" type="slidenum">
              <a:rPr lang="en-GB" smtClean="0"/>
              <a:pPr/>
              <a:t>157</a:t>
            </a:fld>
            <a:endParaRPr lang="en-GB" dirty="0"/>
          </a:p>
        </p:txBody>
      </p:sp>
    </p:spTree>
    <p:extLst>
      <p:ext uri="{BB962C8B-B14F-4D97-AF65-F5344CB8AC3E}">
        <p14:creationId xmlns:p14="http://schemas.microsoft.com/office/powerpoint/2010/main" val="15112876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a:t>
            </a:r>
            <a:r>
              <a:rPr lang="en-US" baseline="0" dirty="0" smtClean="0"/>
              <a:t> p30</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161</a:t>
            </a:fld>
            <a:endParaRPr lang="en-US" dirty="0"/>
          </a:p>
        </p:txBody>
      </p:sp>
    </p:spTree>
    <p:extLst>
      <p:ext uri="{BB962C8B-B14F-4D97-AF65-F5344CB8AC3E}">
        <p14:creationId xmlns:p14="http://schemas.microsoft.com/office/powerpoint/2010/main" val="19283478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FB2165E8-B150-48EB-AC57-02E6EC0678B0}" type="slidenum">
              <a:rPr lang="en-AU" smtClean="0"/>
              <a:pPr/>
              <a:t>163</a:t>
            </a:fld>
            <a:endParaRPr lang="en-AU"/>
          </a:p>
        </p:txBody>
      </p:sp>
    </p:spTree>
    <p:extLst>
      <p:ext uri="{BB962C8B-B14F-4D97-AF65-F5344CB8AC3E}">
        <p14:creationId xmlns:p14="http://schemas.microsoft.com/office/powerpoint/2010/main" val="125309749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5" name="Rectangle 3"/>
          <p:cNvSpPr>
            <a:spLocks noChangeArrowheads="1"/>
          </p:cNvSpPr>
          <p:nvPr/>
        </p:nvSpPr>
        <p:spPr bwMode="auto">
          <a:xfrm>
            <a:off x="149957" y="357003"/>
            <a:ext cx="7015987" cy="701339"/>
          </a:xfrm>
          <a:prstGeom prst="rect">
            <a:avLst/>
          </a:prstGeom>
          <a:noFill/>
          <a:ln w="12700" algn="ctr">
            <a:noFill/>
            <a:miter lim="800000"/>
            <a:headEnd/>
            <a:tailEnd/>
          </a:ln>
          <a:effectLst/>
        </p:spPr>
        <p:txBody>
          <a:bodyPr lIns="97251" tIns="48626" rIns="97251" bIns="48626"/>
          <a:lstStyle/>
          <a:p>
            <a:pPr defTabSz="970401">
              <a:spcBef>
                <a:spcPts val="308"/>
              </a:spcBef>
              <a:spcAft>
                <a:spcPts val="308"/>
              </a:spcAft>
            </a:pPr>
            <a:r>
              <a:rPr lang="en-US" sz="1200" b="1" dirty="0"/>
              <a:t>Strategic Planning Assumption: By 2015, 60% of the Fortune 1000 will establish an EPMO to improve the value created by investments in projects and programs.</a:t>
            </a:r>
          </a:p>
        </p:txBody>
      </p:sp>
      <p:sp>
        <p:nvSpPr>
          <p:cNvPr id="5" name="Slide Image Placeholder 4"/>
          <p:cNvSpPr>
            <a:spLocks noGrp="1" noRot="1" noChangeAspect="1"/>
          </p:cNvSpPr>
          <p:nvPr>
            <p:ph type="sldImg"/>
          </p:nvPr>
        </p:nvSpPr>
        <p:spPr>
          <a:xfrm>
            <a:off x="1168400" y="1765300"/>
            <a:ext cx="4978400" cy="3733800"/>
          </a:xfrm>
        </p:spPr>
      </p:sp>
      <p:sp>
        <p:nvSpPr>
          <p:cNvPr id="4" name="Rectangle 3"/>
          <p:cNvSpPr/>
          <p:nvPr/>
        </p:nvSpPr>
        <p:spPr>
          <a:xfrm>
            <a:off x="229306" y="6065478"/>
            <a:ext cx="6838192" cy="1448923"/>
          </a:xfrm>
          <a:prstGeom prst="rect">
            <a:avLst/>
          </a:prstGeom>
        </p:spPr>
        <p:txBody>
          <a:bodyPr wrap="square" lIns="93790" tIns="46895" rIns="93790" bIns="46895">
            <a:spAutoFit/>
          </a:bodyPr>
          <a:lstStyle/>
          <a:p>
            <a:pPr algn="l"/>
            <a:r>
              <a:rPr lang="en-US" sz="1100" dirty="0"/>
              <a:t>Organizations are increasingly concerned with understanding the value that their investment in projects and programs is actually creating.</a:t>
            </a:r>
          </a:p>
          <a:p>
            <a:pPr algn="l"/>
            <a:r>
              <a:rPr lang="en-US" sz="1100" dirty="0"/>
              <a:t>The strategy execution gap has gone from something pundits write about to something companies are actively beginning to close as quickly and effectively as possible.</a:t>
            </a:r>
          </a:p>
          <a:p>
            <a:pPr algn="l"/>
            <a:r>
              <a:rPr lang="en-US" sz="1100" dirty="0"/>
              <a:t>The need to proactively rationalize cross-silo dependencies is driving a need to establish an organization at the enterprise level that is chartered with keeping everyone focused on building toward the same strategic outcome.</a:t>
            </a:r>
          </a:p>
          <a:p>
            <a:pPr algn="l"/>
            <a:r>
              <a:rPr lang="en-US" sz="1100" dirty="0"/>
              <a:t>The economic environment in which organizations find themselves is driving their decision to adopt one of the four common styles of an enterprise PMO (EPMO).</a:t>
            </a:r>
          </a:p>
        </p:txBody>
      </p:sp>
    </p:spTree>
    <p:extLst>
      <p:ext uri="{BB962C8B-B14F-4D97-AF65-F5344CB8AC3E}">
        <p14:creationId xmlns:p14="http://schemas.microsoft.com/office/powerpoint/2010/main" val="206689864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noRot="1" noChangeAspect="1" noChangeArrowheads="1" noTextEdit="1"/>
          </p:cNvSpPr>
          <p:nvPr>
            <p:ph type="sldImg"/>
          </p:nvPr>
        </p:nvSpPr>
        <p:spPr>
          <a:xfrm>
            <a:off x="1168400" y="1765300"/>
            <a:ext cx="4978400" cy="3733800"/>
          </a:xfrm>
          <a:ln/>
        </p:spPr>
      </p:sp>
      <p:sp>
        <p:nvSpPr>
          <p:cNvPr id="10242" name="Rectangle 3"/>
          <p:cNvSpPr>
            <a:spLocks noGrp="1" noChangeArrowheads="1"/>
          </p:cNvSpPr>
          <p:nvPr>
            <p:ph type="body" idx="1"/>
          </p:nvPr>
        </p:nvSpPr>
        <p:spPr>
          <a:noFill/>
          <a:ln/>
        </p:spPr>
        <p:txBody>
          <a:bodyPr/>
          <a:lstStyle/>
          <a:p>
            <a:pPr eaLnBrk="1" hangingPunct="1"/>
            <a:endParaRPr lang="en-US" dirty="0" smtClean="0">
              <a:latin typeface="Times"/>
            </a:endParaRPr>
          </a:p>
        </p:txBody>
      </p:sp>
      <p:sp>
        <p:nvSpPr>
          <p:cNvPr id="10243" name="Rectangle 4"/>
          <p:cNvSpPr>
            <a:spLocks noChangeArrowheads="1"/>
          </p:cNvSpPr>
          <p:nvPr/>
        </p:nvSpPr>
        <p:spPr bwMode="auto">
          <a:xfrm>
            <a:off x="163505" y="519511"/>
            <a:ext cx="7015987" cy="1206239"/>
          </a:xfrm>
          <a:prstGeom prst="rect">
            <a:avLst/>
          </a:prstGeom>
          <a:noFill/>
          <a:ln w="12700" algn="ctr">
            <a:noFill/>
            <a:miter lim="800000"/>
            <a:headEnd/>
            <a:tailEnd/>
          </a:ln>
        </p:spPr>
        <p:txBody>
          <a:bodyPr lIns="97169" tIns="48584" rIns="97169" bIns="48584"/>
          <a:lstStyle/>
          <a:p>
            <a:pPr defTabSz="970466" eaLnBrk="0" hangingPunct="0"/>
            <a:r>
              <a:rPr lang="en-US" sz="1200" b="1" dirty="0"/>
              <a:t>Placeholder for text (substitute your own text; delete when not used)</a:t>
            </a:r>
          </a:p>
        </p:txBody>
      </p:sp>
    </p:spTree>
    <p:extLst>
      <p:ext uri="{BB962C8B-B14F-4D97-AF65-F5344CB8AC3E}">
        <p14:creationId xmlns:p14="http://schemas.microsoft.com/office/powerpoint/2010/main" val="14705839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dirty="0"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pic>
        <p:nvPicPr>
          <p:cNvPr id="10" name="Picture 9"/>
          <p:cNvPicPr>
            <a:picLocks noChangeAspect="1"/>
          </p:cNvPicPr>
          <p:nvPr userDrawn="1"/>
        </p:nvPicPr>
        <p:blipFill>
          <a:blip r:embed="rId2" cstate="print">
            <a:alphaModFix amt="22000"/>
            <a:extLst>
              <a:ext uri="{28A0092B-C50C-407E-A947-70E740481C1C}">
                <a14:useLocalDpi xmlns:a14="http://schemas.microsoft.com/office/drawing/2010/main" val="0"/>
              </a:ext>
            </a:extLst>
          </a:blip>
          <a:stretch>
            <a:fillRect/>
          </a:stretch>
        </p:blipFill>
        <p:spPr>
          <a:xfrm>
            <a:off x="-133160" y="0"/>
            <a:ext cx="5200460" cy="6858000"/>
          </a:xfrm>
          <a:prstGeom prst="rect">
            <a:avLst/>
          </a:prstGeom>
        </p:spPr>
      </p:pic>
    </p:spTree>
    <p:extLst>
      <p:ext uri="{BB962C8B-B14F-4D97-AF65-F5344CB8AC3E}">
        <p14:creationId xmlns:p14="http://schemas.microsoft.com/office/powerpoint/2010/main" val="172034645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Rectangle 8"/>
          <p:cNvSpPr/>
          <p:nvPr userDrawn="1"/>
        </p:nvSpPr>
        <p:spPr>
          <a:xfrm>
            <a:off x="-5080" y="6483243"/>
            <a:ext cx="9144000" cy="379202"/>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1AFC8685-D7AD-AA46-B3B5-335FB992E59A}" type="slidenum">
              <a:rPr lang="en-US" smtClean="0"/>
              <a:pPr/>
              <a:t>‹Nº›</a:t>
            </a:fld>
            <a:endParaRPr lang="en-US"/>
          </a:p>
        </p:txBody>
      </p:sp>
      <p:pic>
        <p:nvPicPr>
          <p:cNvPr id="10" name="Picture 9"/>
          <p:cNvPicPr>
            <a:picLocks noChangeAspect="1"/>
          </p:cNvPicPr>
          <p:nvPr userDrawn="1"/>
        </p:nvPicPr>
        <p:blipFill>
          <a:blip r:embed="rId2" cstate="print">
            <a:alphaModFix amt="22000"/>
            <a:extLst>
              <a:ext uri="{28A0092B-C50C-407E-A947-70E740481C1C}">
                <a14:useLocalDpi xmlns:a14="http://schemas.microsoft.com/office/drawing/2010/main" val="0"/>
              </a:ext>
            </a:extLst>
          </a:blip>
          <a:stretch>
            <a:fillRect/>
          </a:stretch>
        </p:blipFill>
        <p:spPr>
          <a:xfrm>
            <a:off x="-133160" y="0"/>
            <a:ext cx="5200460" cy="6858000"/>
          </a:xfrm>
          <a:prstGeom prst="rect">
            <a:avLst/>
          </a:prstGeom>
        </p:spPr>
      </p:pic>
      <p:sp>
        <p:nvSpPr>
          <p:cNvPr id="11" name="Footer Placeholder 4"/>
          <p:cNvSpPr>
            <a:spLocks noGrp="1"/>
          </p:cNvSpPr>
          <p:nvPr>
            <p:ph type="ftr" sz="quarter" idx="3"/>
          </p:nvPr>
        </p:nvSpPr>
        <p:spPr>
          <a:xfrm>
            <a:off x="1123950" y="6490281"/>
            <a:ext cx="27622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Copyright GPM Global 2009-2016</a:t>
            </a:r>
            <a:endParaRPr lang="en-US" dirty="0"/>
          </a:p>
        </p:txBody>
      </p:sp>
      <p:grpSp>
        <p:nvGrpSpPr>
          <p:cNvPr id="12" name="Group 11"/>
          <p:cNvGrpSpPr/>
          <p:nvPr userDrawn="1"/>
        </p:nvGrpSpPr>
        <p:grpSpPr>
          <a:xfrm>
            <a:off x="152400" y="6490747"/>
            <a:ext cx="863600" cy="356457"/>
            <a:chOff x="3048000" y="2133600"/>
            <a:chExt cx="4814577" cy="1925549"/>
          </a:xfrm>
        </p:grpSpPr>
        <p:pic>
          <p:nvPicPr>
            <p:cNvPr id="13" name="Picture 12" descr="PRiSM Logo Final.ps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48000" y="2133600"/>
              <a:ext cx="4364909" cy="1925549"/>
            </a:xfrm>
            <a:prstGeom prst="rect">
              <a:avLst/>
            </a:prstGeom>
            <a:noFill/>
            <a:ln>
              <a:noFill/>
            </a:ln>
          </p:spPr>
        </p:pic>
        <p:pic>
          <p:nvPicPr>
            <p:cNvPr id="14" name="Picture 13" descr="practitioner.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5400000">
              <a:off x="6826889" y="2774313"/>
              <a:ext cx="1600200" cy="471176"/>
            </a:xfrm>
            <a:prstGeom prst="rect">
              <a:avLst/>
            </a:prstGeom>
            <a:noFill/>
            <a:ln>
              <a:noFill/>
            </a:ln>
          </p:spPr>
        </p:pic>
      </p:grpSp>
    </p:spTree>
    <p:extLst>
      <p:ext uri="{BB962C8B-B14F-4D97-AF65-F5344CB8AC3E}">
        <p14:creationId xmlns:p14="http://schemas.microsoft.com/office/powerpoint/2010/main" val="68003130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9" name="Rectangle 8"/>
          <p:cNvSpPr/>
          <p:nvPr userDrawn="1"/>
        </p:nvSpPr>
        <p:spPr>
          <a:xfrm>
            <a:off x="-5080" y="6483243"/>
            <a:ext cx="9144000" cy="379202"/>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1AFC8685-D7AD-AA46-B3B5-335FB992E59A}" type="slidenum">
              <a:rPr lang="en-US" smtClean="0"/>
              <a:pPr/>
              <a:t>‹Nº›</a:t>
            </a:fld>
            <a:endParaRPr lang="en-US"/>
          </a:p>
        </p:txBody>
      </p:sp>
      <p:pic>
        <p:nvPicPr>
          <p:cNvPr id="10" name="Picture 9"/>
          <p:cNvPicPr>
            <a:picLocks noChangeAspect="1"/>
          </p:cNvPicPr>
          <p:nvPr userDrawn="1"/>
        </p:nvPicPr>
        <p:blipFill>
          <a:blip r:embed="rId2" cstate="print">
            <a:alphaModFix amt="22000"/>
            <a:extLst>
              <a:ext uri="{28A0092B-C50C-407E-A947-70E740481C1C}">
                <a14:useLocalDpi xmlns:a14="http://schemas.microsoft.com/office/drawing/2010/main" val="0"/>
              </a:ext>
            </a:extLst>
          </a:blip>
          <a:stretch>
            <a:fillRect/>
          </a:stretch>
        </p:blipFill>
        <p:spPr>
          <a:xfrm>
            <a:off x="-133160" y="0"/>
            <a:ext cx="5200460" cy="6858000"/>
          </a:xfrm>
          <a:prstGeom prst="rect">
            <a:avLst/>
          </a:prstGeom>
        </p:spPr>
      </p:pic>
      <p:sp>
        <p:nvSpPr>
          <p:cNvPr id="11" name="Footer Placeholder 4"/>
          <p:cNvSpPr>
            <a:spLocks noGrp="1"/>
          </p:cNvSpPr>
          <p:nvPr>
            <p:ph type="ftr" sz="quarter" idx="3"/>
          </p:nvPr>
        </p:nvSpPr>
        <p:spPr>
          <a:xfrm>
            <a:off x="1123950" y="6490281"/>
            <a:ext cx="27622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Copyright GPM Global 2009-2016</a:t>
            </a:r>
            <a:endParaRPr lang="en-US" dirty="0"/>
          </a:p>
        </p:txBody>
      </p:sp>
      <p:grpSp>
        <p:nvGrpSpPr>
          <p:cNvPr id="12" name="Group 11"/>
          <p:cNvGrpSpPr/>
          <p:nvPr userDrawn="1"/>
        </p:nvGrpSpPr>
        <p:grpSpPr>
          <a:xfrm>
            <a:off x="152400" y="6490747"/>
            <a:ext cx="863600" cy="356457"/>
            <a:chOff x="3048000" y="2133600"/>
            <a:chExt cx="4814577" cy="1925549"/>
          </a:xfrm>
        </p:grpSpPr>
        <p:pic>
          <p:nvPicPr>
            <p:cNvPr id="13" name="Picture 12" descr="PRiSM Logo Final.ps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48000" y="2133600"/>
              <a:ext cx="4364909" cy="1925549"/>
            </a:xfrm>
            <a:prstGeom prst="rect">
              <a:avLst/>
            </a:prstGeom>
            <a:noFill/>
            <a:ln>
              <a:noFill/>
            </a:ln>
          </p:spPr>
        </p:pic>
        <p:pic>
          <p:nvPicPr>
            <p:cNvPr id="14" name="Picture 13" descr="practitioner.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5400000">
              <a:off x="6826889" y="2774313"/>
              <a:ext cx="1600200" cy="471176"/>
            </a:xfrm>
            <a:prstGeom prst="rect">
              <a:avLst/>
            </a:prstGeom>
            <a:noFill/>
            <a:ln>
              <a:noFill/>
            </a:ln>
          </p:spPr>
        </p:pic>
      </p:grpSp>
    </p:spTree>
    <p:extLst>
      <p:ext uri="{BB962C8B-B14F-4D97-AF65-F5344CB8AC3E}">
        <p14:creationId xmlns:p14="http://schemas.microsoft.com/office/powerpoint/2010/main" val="37817380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2" name="Rectangle 11"/>
          <p:cNvSpPr/>
          <p:nvPr userDrawn="1"/>
        </p:nvSpPr>
        <p:spPr>
          <a:xfrm>
            <a:off x="-5080" y="6483243"/>
            <a:ext cx="9144000" cy="379202"/>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p:nvPr>
        </p:nvSpPr>
        <p:spPr>
          <a:xfrm>
            <a:off x="1371600" y="36576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0" name="Slide Number Placeholder 9"/>
          <p:cNvSpPr>
            <a:spLocks noGrp="1"/>
          </p:cNvSpPr>
          <p:nvPr>
            <p:ph type="sldNum" sz="quarter" idx="12"/>
          </p:nvPr>
        </p:nvSpPr>
        <p:spPr>
          <a:xfrm>
            <a:off x="8305800" y="6490280"/>
            <a:ext cx="838200" cy="365125"/>
          </a:xfrm>
        </p:spPr>
        <p:txBody>
          <a:bodyPr/>
          <a:lstStyle/>
          <a:p>
            <a:fld id="{4BE819A1-3DD8-4179-BFD0-BF7D359F8DBD}" type="slidenum">
              <a:rPr lang="en-US" smtClean="0"/>
              <a:pPr/>
              <a:t>‹Nº›</a:t>
            </a:fld>
            <a:endParaRPr lang="en-US" dirty="0"/>
          </a:p>
        </p:txBody>
      </p:sp>
      <p:sp>
        <p:nvSpPr>
          <p:cNvPr id="11" name="Title 10"/>
          <p:cNvSpPr>
            <a:spLocks noGrp="1"/>
          </p:cNvSpPr>
          <p:nvPr>
            <p:ph type="title"/>
          </p:nvPr>
        </p:nvSpPr>
        <p:spPr>
          <a:xfrm>
            <a:off x="152400" y="363140"/>
            <a:ext cx="6400800" cy="838200"/>
          </a:xfrm>
        </p:spPr>
        <p:txBody>
          <a:bodyPr/>
          <a:lstStyle/>
          <a:p>
            <a:r>
              <a:rPr lang="en-US" smtClean="0"/>
              <a:t>Click to edit Master title style</a:t>
            </a:r>
            <a:endParaRPr lang="en-US"/>
          </a:p>
        </p:txBody>
      </p:sp>
      <p:pic>
        <p:nvPicPr>
          <p:cNvPr id="13" name="Picture 12"/>
          <p:cNvPicPr>
            <a:picLocks noChangeAspect="1"/>
          </p:cNvPicPr>
          <p:nvPr userDrawn="1"/>
        </p:nvPicPr>
        <p:blipFill>
          <a:blip r:embed="rId2" cstate="print">
            <a:alphaModFix amt="22000"/>
            <a:extLst>
              <a:ext uri="{28A0092B-C50C-407E-A947-70E740481C1C}">
                <a14:useLocalDpi xmlns:a14="http://schemas.microsoft.com/office/drawing/2010/main" val="0"/>
              </a:ext>
            </a:extLst>
          </a:blip>
          <a:stretch>
            <a:fillRect/>
          </a:stretch>
        </p:blipFill>
        <p:spPr>
          <a:xfrm>
            <a:off x="-133160" y="0"/>
            <a:ext cx="5200460" cy="6858000"/>
          </a:xfrm>
          <a:prstGeom prst="rect">
            <a:avLst/>
          </a:prstGeom>
        </p:spPr>
      </p:pic>
      <p:sp>
        <p:nvSpPr>
          <p:cNvPr id="14" name="Footer Placeholder 4"/>
          <p:cNvSpPr>
            <a:spLocks noGrp="1"/>
          </p:cNvSpPr>
          <p:nvPr>
            <p:ph type="ftr" sz="quarter" idx="3"/>
          </p:nvPr>
        </p:nvSpPr>
        <p:spPr>
          <a:xfrm>
            <a:off x="1123950" y="6490281"/>
            <a:ext cx="27622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Copyright GPM Global 2009-2016</a:t>
            </a:r>
            <a:endParaRPr lang="en-US" dirty="0"/>
          </a:p>
        </p:txBody>
      </p:sp>
      <p:grpSp>
        <p:nvGrpSpPr>
          <p:cNvPr id="15" name="Group 14"/>
          <p:cNvGrpSpPr/>
          <p:nvPr userDrawn="1"/>
        </p:nvGrpSpPr>
        <p:grpSpPr>
          <a:xfrm>
            <a:off x="152400" y="6490747"/>
            <a:ext cx="863600" cy="356457"/>
            <a:chOff x="3048000" y="2133600"/>
            <a:chExt cx="4814577" cy="1925549"/>
          </a:xfrm>
        </p:grpSpPr>
        <p:pic>
          <p:nvPicPr>
            <p:cNvPr id="16" name="Picture 15" descr="PRiSM Logo Final.ps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48000" y="2133600"/>
              <a:ext cx="4364909" cy="1925549"/>
            </a:xfrm>
            <a:prstGeom prst="rect">
              <a:avLst/>
            </a:prstGeom>
            <a:noFill/>
            <a:ln>
              <a:noFill/>
            </a:ln>
          </p:spPr>
        </p:pic>
        <p:pic>
          <p:nvPicPr>
            <p:cNvPr id="17" name="Picture 16" descr="practitioner.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5400000">
              <a:off x="6826889" y="2774313"/>
              <a:ext cx="1600200" cy="471176"/>
            </a:xfrm>
            <a:prstGeom prst="rect">
              <a:avLst/>
            </a:prstGeom>
            <a:noFill/>
            <a:ln>
              <a:noFill/>
            </a:ln>
          </p:spPr>
        </p:pic>
      </p:grpSp>
    </p:spTree>
    <p:extLst>
      <p:ext uri="{BB962C8B-B14F-4D97-AF65-F5344CB8AC3E}">
        <p14:creationId xmlns:p14="http://schemas.microsoft.com/office/powerpoint/2010/main" val="208374801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995E7BF0-5245-FE40-893F-5C3A941301ED}" type="slidenum">
              <a:rPr lang="en-US"/>
              <a:pPr/>
              <a:t>‹Nº›</a:t>
            </a:fld>
            <a:endParaRPr lang="en-US"/>
          </a:p>
        </p:txBody>
      </p:sp>
    </p:spTree>
    <p:extLst>
      <p:ext uri="{BB962C8B-B14F-4D97-AF65-F5344CB8AC3E}">
        <p14:creationId xmlns:p14="http://schemas.microsoft.com/office/powerpoint/2010/main" val="6268880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787769" y="1"/>
            <a:ext cx="7215554" cy="1108075"/>
          </a:xfrm>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quarter" idx="1"/>
          </p:nvPr>
        </p:nvSpPr>
        <p:spPr>
          <a:xfrm>
            <a:off x="1796562" y="1600200"/>
            <a:ext cx="3527181"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464420" y="1600200"/>
            <a:ext cx="352718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1796562" y="3924300"/>
            <a:ext cx="3527181"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5464420" y="3924300"/>
            <a:ext cx="352718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4"/>
          <p:cNvSpPr>
            <a:spLocks noGrp="1"/>
          </p:cNvSpPr>
          <p:nvPr>
            <p:ph type="ftr" sz="quarter" idx="11"/>
          </p:nvPr>
        </p:nvSpPr>
        <p:spPr>
          <a:xfrm>
            <a:off x="3124200" y="6356350"/>
            <a:ext cx="2895600" cy="365125"/>
          </a:xfrm>
        </p:spPr>
        <p:txBody>
          <a:bodyPr/>
          <a:lstStyle/>
          <a:p>
            <a:r>
              <a:rPr lang="en-US" dirty="0" smtClean="0"/>
              <a:t>©Copyright GPM 2009-2013</a:t>
            </a:r>
            <a:endParaRPr lang="en-US" dirty="0"/>
          </a:p>
        </p:txBody>
      </p:sp>
      <p:sp>
        <p:nvSpPr>
          <p:cNvPr id="8" name="Slide Number Placeholder 5"/>
          <p:cNvSpPr>
            <a:spLocks noGrp="1"/>
          </p:cNvSpPr>
          <p:nvPr>
            <p:ph type="sldNum" sz="quarter" idx="12"/>
          </p:nvPr>
        </p:nvSpPr>
        <p:spPr>
          <a:xfrm>
            <a:off x="6553200" y="6356350"/>
            <a:ext cx="2133600" cy="365125"/>
          </a:xfrm>
        </p:spPr>
        <p:txBody>
          <a:bodyPr/>
          <a:lstStyle/>
          <a:p>
            <a:fld id="{4BE819A1-3DD8-4179-BFD0-BF7D359F8DBD}" type="slidenum">
              <a:rPr lang="en-US" smtClean="0"/>
              <a:pPr/>
              <a:t>‹Nº›</a:t>
            </a:fld>
            <a:endParaRPr lang="en-US" dirty="0"/>
          </a:p>
        </p:txBody>
      </p:sp>
    </p:spTree>
    <p:extLst>
      <p:ext uri="{BB962C8B-B14F-4D97-AF65-F5344CB8AC3E}">
        <p14:creationId xmlns:p14="http://schemas.microsoft.com/office/powerpoint/2010/main" val="31973214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Rectangle 8"/>
          <p:cNvSpPr/>
          <p:nvPr userDrawn="1"/>
        </p:nvSpPr>
        <p:spPr>
          <a:xfrm>
            <a:off x="-5080" y="6483243"/>
            <a:ext cx="9144000" cy="379202"/>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solidFill>
            <a:schemeClr val="bg1"/>
          </a:solidFill>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1AFC8685-D7AD-AA46-B3B5-335FB992E59A}" type="slidenum">
              <a:rPr lang="en-US" smtClean="0"/>
              <a:pPr/>
              <a:t>‹Nº›</a:t>
            </a:fld>
            <a:endParaRPr lang="en-US"/>
          </a:p>
        </p:txBody>
      </p:sp>
      <p:sp>
        <p:nvSpPr>
          <p:cNvPr id="8" name="Footer Placeholder 4"/>
          <p:cNvSpPr>
            <a:spLocks noGrp="1"/>
          </p:cNvSpPr>
          <p:nvPr>
            <p:ph type="ftr" sz="quarter" idx="3"/>
          </p:nvPr>
        </p:nvSpPr>
        <p:spPr>
          <a:xfrm>
            <a:off x="1123950" y="6490281"/>
            <a:ext cx="27622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Copyright GPM Global 2009-2016</a:t>
            </a:r>
            <a:endParaRPr lang="en-US" dirty="0"/>
          </a:p>
        </p:txBody>
      </p:sp>
      <p:pic>
        <p:nvPicPr>
          <p:cNvPr id="10" name="Picture 9"/>
          <p:cNvPicPr>
            <a:picLocks noChangeAspect="1"/>
          </p:cNvPicPr>
          <p:nvPr userDrawn="1"/>
        </p:nvPicPr>
        <p:blipFill>
          <a:blip r:embed="rId2" cstate="print">
            <a:alphaModFix amt="22000"/>
            <a:extLst>
              <a:ext uri="{28A0092B-C50C-407E-A947-70E740481C1C}">
                <a14:useLocalDpi xmlns:a14="http://schemas.microsoft.com/office/drawing/2010/main" val="0"/>
              </a:ext>
            </a:extLst>
          </a:blip>
          <a:stretch>
            <a:fillRect/>
          </a:stretch>
        </p:blipFill>
        <p:spPr>
          <a:xfrm>
            <a:off x="-133160" y="0"/>
            <a:ext cx="5200460" cy="6858000"/>
          </a:xfrm>
          <a:prstGeom prst="rect">
            <a:avLst/>
          </a:prstGeom>
        </p:spPr>
      </p:pic>
      <p:grpSp>
        <p:nvGrpSpPr>
          <p:cNvPr id="13" name="Group 12"/>
          <p:cNvGrpSpPr/>
          <p:nvPr userDrawn="1"/>
        </p:nvGrpSpPr>
        <p:grpSpPr>
          <a:xfrm>
            <a:off x="152400" y="6490747"/>
            <a:ext cx="863600" cy="356457"/>
            <a:chOff x="3048000" y="2133600"/>
            <a:chExt cx="4814577" cy="1925549"/>
          </a:xfrm>
        </p:grpSpPr>
        <p:pic>
          <p:nvPicPr>
            <p:cNvPr id="11" name="Picture 10" descr="PRiSM Logo Final.ps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48000" y="2133600"/>
              <a:ext cx="4364909" cy="1925549"/>
            </a:xfrm>
            <a:prstGeom prst="rect">
              <a:avLst/>
            </a:prstGeom>
            <a:noFill/>
            <a:ln>
              <a:noFill/>
            </a:ln>
          </p:spPr>
        </p:pic>
        <p:pic>
          <p:nvPicPr>
            <p:cNvPr id="12" name="Picture 11" descr="practitioner.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5400000">
              <a:off x="6826889" y="2774313"/>
              <a:ext cx="1600200" cy="471176"/>
            </a:xfrm>
            <a:prstGeom prst="rect">
              <a:avLst/>
            </a:prstGeom>
            <a:noFill/>
            <a:ln>
              <a:noFill/>
            </a:ln>
          </p:spPr>
        </p:pic>
      </p:grpSp>
    </p:spTree>
    <p:extLst>
      <p:ext uri="{BB962C8B-B14F-4D97-AF65-F5344CB8AC3E}">
        <p14:creationId xmlns:p14="http://schemas.microsoft.com/office/powerpoint/2010/main" val="14301236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9" name="Rectangle 8"/>
          <p:cNvSpPr/>
          <p:nvPr userDrawn="1"/>
        </p:nvSpPr>
        <p:spPr>
          <a:xfrm>
            <a:off x="-5080" y="6483243"/>
            <a:ext cx="9144000" cy="379202"/>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p>
            <a:fld id="{1AFC8685-D7AD-AA46-B3B5-335FB992E59A}" type="slidenum">
              <a:rPr lang="en-US" smtClean="0"/>
              <a:pPr/>
              <a:t>‹Nº›</a:t>
            </a:fld>
            <a:endParaRPr lang="en-US"/>
          </a:p>
        </p:txBody>
      </p:sp>
      <p:pic>
        <p:nvPicPr>
          <p:cNvPr id="10" name="Picture 9"/>
          <p:cNvPicPr>
            <a:picLocks noChangeAspect="1"/>
          </p:cNvPicPr>
          <p:nvPr userDrawn="1"/>
        </p:nvPicPr>
        <p:blipFill>
          <a:blip r:embed="rId2" cstate="print">
            <a:alphaModFix amt="22000"/>
            <a:extLst>
              <a:ext uri="{28A0092B-C50C-407E-A947-70E740481C1C}">
                <a14:useLocalDpi xmlns:a14="http://schemas.microsoft.com/office/drawing/2010/main" val="0"/>
              </a:ext>
            </a:extLst>
          </a:blip>
          <a:stretch>
            <a:fillRect/>
          </a:stretch>
        </p:blipFill>
        <p:spPr>
          <a:xfrm>
            <a:off x="-133160" y="0"/>
            <a:ext cx="5200460" cy="6858000"/>
          </a:xfrm>
          <a:prstGeom prst="rect">
            <a:avLst/>
          </a:prstGeom>
        </p:spPr>
      </p:pic>
      <p:sp>
        <p:nvSpPr>
          <p:cNvPr id="11" name="Footer Placeholder 4"/>
          <p:cNvSpPr>
            <a:spLocks noGrp="1"/>
          </p:cNvSpPr>
          <p:nvPr>
            <p:ph type="ftr" sz="quarter" idx="3"/>
          </p:nvPr>
        </p:nvSpPr>
        <p:spPr>
          <a:xfrm>
            <a:off x="1123950" y="6490281"/>
            <a:ext cx="27622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Copyright GPM Global 2009-2016</a:t>
            </a:r>
            <a:endParaRPr lang="en-US" dirty="0"/>
          </a:p>
        </p:txBody>
      </p:sp>
      <p:grpSp>
        <p:nvGrpSpPr>
          <p:cNvPr id="12" name="Group 11"/>
          <p:cNvGrpSpPr/>
          <p:nvPr userDrawn="1"/>
        </p:nvGrpSpPr>
        <p:grpSpPr>
          <a:xfrm>
            <a:off x="152400" y="6490747"/>
            <a:ext cx="863600" cy="356457"/>
            <a:chOff x="3048000" y="2133600"/>
            <a:chExt cx="4814577" cy="1925549"/>
          </a:xfrm>
        </p:grpSpPr>
        <p:pic>
          <p:nvPicPr>
            <p:cNvPr id="13" name="Picture 12" descr="PRiSM Logo Final.ps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48000" y="2133600"/>
              <a:ext cx="4364909" cy="1925549"/>
            </a:xfrm>
            <a:prstGeom prst="rect">
              <a:avLst/>
            </a:prstGeom>
            <a:noFill/>
            <a:ln>
              <a:noFill/>
            </a:ln>
          </p:spPr>
        </p:pic>
        <p:pic>
          <p:nvPicPr>
            <p:cNvPr id="14" name="Picture 13" descr="practitioner.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5400000">
              <a:off x="6826889" y="2774313"/>
              <a:ext cx="1600200" cy="471176"/>
            </a:xfrm>
            <a:prstGeom prst="rect">
              <a:avLst/>
            </a:prstGeom>
            <a:noFill/>
            <a:ln>
              <a:noFill/>
            </a:ln>
          </p:spPr>
        </p:pic>
      </p:grpSp>
    </p:spTree>
    <p:extLst>
      <p:ext uri="{BB962C8B-B14F-4D97-AF65-F5344CB8AC3E}">
        <p14:creationId xmlns:p14="http://schemas.microsoft.com/office/powerpoint/2010/main" val="57458394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 name="Rectangle 9"/>
          <p:cNvSpPr/>
          <p:nvPr userDrawn="1"/>
        </p:nvSpPr>
        <p:spPr>
          <a:xfrm>
            <a:off x="-5080" y="6483243"/>
            <a:ext cx="9144000" cy="379202"/>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825625"/>
            <a:ext cx="3867150" cy="435133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p>
            <a:fld id="{1AFC8685-D7AD-AA46-B3B5-335FB992E59A}" type="slidenum">
              <a:rPr lang="en-US" smtClean="0"/>
              <a:pPr/>
              <a:t>‹Nº›</a:t>
            </a:fld>
            <a:endParaRPr lang="en-US"/>
          </a:p>
        </p:txBody>
      </p:sp>
      <p:pic>
        <p:nvPicPr>
          <p:cNvPr id="11" name="Picture 10"/>
          <p:cNvPicPr>
            <a:picLocks noChangeAspect="1"/>
          </p:cNvPicPr>
          <p:nvPr userDrawn="1"/>
        </p:nvPicPr>
        <p:blipFill>
          <a:blip r:embed="rId2" cstate="print">
            <a:alphaModFix amt="22000"/>
            <a:extLst>
              <a:ext uri="{28A0092B-C50C-407E-A947-70E740481C1C}">
                <a14:useLocalDpi xmlns:a14="http://schemas.microsoft.com/office/drawing/2010/main" val="0"/>
              </a:ext>
            </a:extLst>
          </a:blip>
          <a:stretch>
            <a:fillRect/>
          </a:stretch>
        </p:blipFill>
        <p:spPr>
          <a:xfrm>
            <a:off x="-133160" y="0"/>
            <a:ext cx="5200460" cy="6858000"/>
          </a:xfrm>
          <a:prstGeom prst="rect">
            <a:avLst/>
          </a:prstGeom>
        </p:spPr>
      </p:pic>
      <p:sp>
        <p:nvSpPr>
          <p:cNvPr id="12" name="Footer Placeholder 4"/>
          <p:cNvSpPr>
            <a:spLocks noGrp="1"/>
          </p:cNvSpPr>
          <p:nvPr>
            <p:ph type="ftr" sz="quarter" idx="3"/>
          </p:nvPr>
        </p:nvSpPr>
        <p:spPr>
          <a:xfrm>
            <a:off x="1123950" y="6490281"/>
            <a:ext cx="27622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Copyright GPM Global 2009-2016</a:t>
            </a:r>
            <a:endParaRPr lang="en-US" dirty="0"/>
          </a:p>
        </p:txBody>
      </p:sp>
      <p:grpSp>
        <p:nvGrpSpPr>
          <p:cNvPr id="13" name="Group 12"/>
          <p:cNvGrpSpPr/>
          <p:nvPr userDrawn="1"/>
        </p:nvGrpSpPr>
        <p:grpSpPr>
          <a:xfrm>
            <a:off x="152400" y="6490747"/>
            <a:ext cx="863600" cy="356457"/>
            <a:chOff x="3048000" y="2133600"/>
            <a:chExt cx="4814577" cy="1925549"/>
          </a:xfrm>
        </p:grpSpPr>
        <p:pic>
          <p:nvPicPr>
            <p:cNvPr id="14" name="Picture 13" descr="PRiSM Logo Final.ps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48000" y="2133600"/>
              <a:ext cx="4364909" cy="1925549"/>
            </a:xfrm>
            <a:prstGeom prst="rect">
              <a:avLst/>
            </a:prstGeom>
            <a:noFill/>
            <a:ln>
              <a:noFill/>
            </a:ln>
          </p:spPr>
        </p:pic>
        <p:pic>
          <p:nvPicPr>
            <p:cNvPr id="15" name="Picture 14" descr="practitioner.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5400000">
              <a:off x="6826889" y="2774313"/>
              <a:ext cx="1600200" cy="471176"/>
            </a:xfrm>
            <a:prstGeom prst="rect">
              <a:avLst/>
            </a:prstGeom>
            <a:noFill/>
            <a:ln>
              <a:noFill/>
            </a:ln>
          </p:spPr>
        </p:pic>
      </p:grpSp>
    </p:spTree>
    <p:extLst>
      <p:ext uri="{BB962C8B-B14F-4D97-AF65-F5344CB8AC3E}">
        <p14:creationId xmlns:p14="http://schemas.microsoft.com/office/powerpoint/2010/main" val="194593712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2" name="Rectangle 11"/>
          <p:cNvSpPr/>
          <p:nvPr userDrawn="1"/>
        </p:nvSpPr>
        <p:spPr>
          <a:xfrm>
            <a:off x="-5080" y="6483243"/>
            <a:ext cx="9144000" cy="379202"/>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30238" y="365125"/>
            <a:ext cx="7886700" cy="1325563"/>
          </a:xfrm>
        </p:spPr>
        <p:txBody>
          <a:bodyPr/>
          <a:lstStyle/>
          <a:p>
            <a:r>
              <a:rPr lang="en-US" dirty="0" smtClean="0"/>
              <a:t>Click to edit Master title style</a:t>
            </a:r>
            <a:endParaRPr lang="en-US" dirty="0"/>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1AFC8685-D7AD-AA46-B3B5-335FB992E59A}" type="slidenum">
              <a:rPr lang="en-US" smtClean="0"/>
              <a:pPr/>
              <a:t>‹Nº›</a:t>
            </a:fld>
            <a:endParaRPr lang="en-US"/>
          </a:p>
        </p:txBody>
      </p:sp>
      <p:pic>
        <p:nvPicPr>
          <p:cNvPr id="13" name="Picture 12"/>
          <p:cNvPicPr>
            <a:picLocks noChangeAspect="1"/>
          </p:cNvPicPr>
          <p:nvPr userDrawn="1"/>
        </p:nvPicPr>
        <p:blipFill>
          <a:blip r:embed="rId2" cstate="print">
            <a:alphaModFix amt="22000"/>
            <a:extLst>
              <a:ext uri="{28A0092B-C50C-407E-A947-70E740481C1C}">
                <a14:useLocalDpi xmlns:a14="http://schemas.microsoft.com/office/drawing/2010/main" val="0"/>
              </a:ext>
            </a:extLst>
          </a:blip>
          <a:stretch>
            <a:fillRect/>
          </a:stretch>
        </p:blipFill>
        <p:spPr>
          <a:xfrm>
            <a:off x="-133160" y="0"/>
            <a:ext cx="5200460" cy="6858000"/>
          </a:xfrm>
          <a:prstGeom prst="rect">
            <a:avLst/>
          </a:prstGeom>
        </p:spPr>
      </p:pic>
      <p:sp>
        <p:nvSpPr>
          <p:cNvPr id="14" name="Footer Placeholder 4"/>
          <p:cNvSpPr>
            <a:spLocks noGrp="1"/>
          </p:cNvSpPr>
          <p:nvPr>
            <p:ph type="ftr" sz="quarter" idx="13"/>
          </p:nvPr>
        </p:nvSpPr>
        <p:spPr>
          <a:xfrm>
            <a:off x="1123950" y="6490281"/>
            <a:ext cx="27622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Copyright GPM Global 2009-2016</a:t>
            </a:r>
            <a:endParaRPr lang="en-US" dirty="0"/>
          </a:p>
        </p:txBody>
      </p:sp>
      <p:grpSp>
        <p:nvGrpSpPr>
          <p:cNvPr id="15" name="Group 14"/>
          <p:cNvGrpSpPr/>
          <p:nvPr userDrawn="1"/>
        </p:nvGrpSpPr>
        <p:grpSpPr>
          <a:xfrm>
            <a:off x="152400" y="6490747"/>
            <a:ext cx="863600" cy="356457"/>
            <a:chOff x="3048000" y="2133600"/>
            <a:chExt cx="4814577" cy="1925549"/>
          </a:xfrm>
        </p:grpSpPr>
        <p:pic>
          <p:nvPicPr>
            <p:cNvPr id="16" name="Picture 15" descr="PRiSM Logo Final.ps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48000" y="2133600"/>
              <a:ext cx="4364909" cy="1925549"/>
            </a:xfrm>
            <a:prstGeom prst="rect">
              <a:avLst/>
            </a:prstGeom>
            <a:noFill/>
            <a:ln>
              <a:noFill/>
            </a:ln>
          </p:spPr>
        </p:pic>
        <p:pic>
          <p:nvPicPr>
            <p:cNvPr id="17" name="Picture 16" descr="practitioner.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5400000">
              <a:off x="6826889" y="2774313"/>
              <a:ext cx="1600200" cy="471176"/>
            </a:xfrm>
            <a:prstGeom prst="rect">
              <a:avLst/>
            </a:prstGeom>
            <a:noFill/>
            <a:ln>
              <a:noFill/>
            </a:ln>
          </p:spPr>
        </p:pic>
      </p:grpSp>
    </p:spTree>
    <p:extLst>
      <p:ext uri="{BB962C8B-B14F-4D97-AF65-F5344CB8AC3E}">
        <p14:creationId xmlns:p14="http://schemas.microsoft.com/office/powerpoint/2010/main" val="133678290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Rectangle 7"/>
          <p:cNvSpPr/>
          <p:nvPr userDrawn="1"/>
        </p:nvSpPr>
        <p:spPr>
          <a:xfrm>
            <a:off x="-5080" y="6483243"/>
            <a:ext cx="9144000" cy="379202"/>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1AFC8685-D7AD-AA46-B3B5-335FB992E59A}" type="slidenum">
              <a:rPr lang="en-US" smtClean="0"/>
              <a:pPr/>
              <a:t>‹Nº›</a:t>
            </a:fld>
            <a:endParaRPr lang="en-US"/>
          </a:p>
        </p:txBody>
      </p:sp>
      <p:pic>
        <p:nvPicPr>
          <p:cNvPr id="9" name="Picture 8"/>
          <p:cNvPicPr>
            <a:picLocks noChangeAspect="1"/>
          </p:cNvPicPr>
          <p:nvPr userDrawn="1"/>
        </p:nvPicPr>
        <p:blipFill>
          <a:blip r:embed="rId2" cstate="print">
            <a:alphaModFix amt="22000"/>
            <a:extLst>
              <a:ext uri="{28A0092B-C50C-407E-A947-70E740481C1C}">
                <a14:useLocalDpi xmlns:a14="http://schemas.microsoft.com/office/drawing/2010/main" val="0"/>
              </a:ext>
            </a:extLst>
          </a:blip>
          <a:stretch>
            <a:fillRect/>
          </a:stretch>
        </p:blipFill>
        <p:spPr>
          <a:xfrm>
            <a:off x="-133160" y="0"/>
            <a:ext cx="5200460" cy="6858000"/>
          </a:xfrm>
          <a:prstGeom prst="rect">
            <a:avLst/>
          </a:prstGeom>
        </p:spPr>
      </p:pic>
      <p:sp>
        <p:nvSpPr>
          <p:cNvPr id="10" name="Footer Placeholder 4"/>
          <p:cNvSpPr>
            <a:spLocks noGrp="1"/>
          </p:cNvSpPr>
          <p:nvPr>
            <p:ph type="ftr" sz="quarter" idx="3"/>
          </p:nvPr>
        </p:nvSpPr>
        <p:spPr>
          <a:xfrm>
            <a:off x="1123950" y="6490281"/>
            <a:ext cx="27622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Copyright GPM Global 2009-2016</a:t>
            </a:r>
            <a:endParaRPr lang="en-US" dirty="0"/>
          </a:p>
        </p:txBody>
      </p:sp>
      <p:grpSp>
        <p:nvGrpSpPr>
          <p:cNvPr id="11" name="Group 10"/>
          <p:cNvGrpSpPr/>
          <p:nvPr userDrawn="1"/>
        </p:nvGrpSpPr>
        <p:grpSpPr>
          <a:xfrm>
            <a:off x="152400" y="6490747"/>
            <a:ext cx="863600" cy="356457"/>
            <a:chOff x="3048000" y="2133600"/>
            <a:chExt cx="4814577" cy="1925549"/>
          </a:xfrm>
        </p:grpSpPr>
        <p:pic>
          <p:nvPicPr>
            <p:cNvPr id="12" name="Picture 11" descr="PRiSM Logo Final.ps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48000" y="2133600"/>
              <a:ext cx="4364909" cy="1925549"/>
            </a:xfrm>
            <a:prstGeom prst="rect">
              <a:avLst/>
            </a:prstGeom>
            <a:noFill/>
            <a:ln>
              <a:noFill/>
            </a:ln>
          </p:spPr>
        </p:pic>
        <p:pic>
          <p:nvPicPr>
            <p:cNvPr id="13" name="Picture 12" descr="practitioner.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5400000">
              <a:off x="6826889" y="2774313"/>
              <a:ext cx="1600200" cy="471176"/>
            </a:xfrm>
            <a:prstGeom prst="rect">
              <a:avLst/>
            </a:prstGeom>
            <a:noFill/>
            <a:ln>
              <a:noFill/>
            </a:ln>
          </p:spPr>
        </p:pic>
      </p:grpSp>
    </p:spTree>
    <p:extLst>
      <p:ext uri="{BB962C8B-B14F-4D97-AF65-F5344CB8AC3E}">
        <p14:creationId xmlns:p14="http://schemas.microsoft.com/office/powerpoint/2010/main" val="33636942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Rectangle 6"/>
          <p:cNvSpPr/>
          <p:nvPr userDrawn="1"/>
        </p:nvSpPr>
        <p:spPr>
          <a:xfrm>
            <a:off x="-5080" y="6483243"/>
            <a:ext cx="9144000" cy="379202"/>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p:cNvSpPr>
            <a:spLocks noGrp="1"/>
          </p:cNvSpPr>
          <p:nvPr>
            <p:ph type="sldNum" sz="quarter" idx="12"/>
          </p:nvPr>
        </p:nvSpPr>
        <p:spPr/>
        <p:txBody>
          <a:bodyPr/>
          <a:lstStyle/>
          <a:p>
            <a:fld id="{1AFC8685-D7AD-AA46-B3B5-335FB992E59A}" type="slidenum">
              <a:rPr lang="en-US" smtClean="0"/>
              <a:pPr/>
              <a:t>‹Nº›</a:t>
            </a:fld>
            <a:endParaRPr lang="en-US"/>
          </a:p>
        </p:txBody>
      </p:sp>
      <p:pic>
        <p:nvPicPr>
          <p:cNvPr id="8" name="Picture 7"/>
          <p:cNvPicPr>
            <a:picLocks noChangeAspect="1"/>
          </p:cNvPicPr>
          <p:nvPr userDrawn="1"/>
        </p:nvPicPr>
        <p:blipFill>
          <a:blip r:embed="rId2" cstate="print">
            <a:alphaModFix amt="22000"/>
            <a:extLst>
              <a:ext uri="{28A0092B-C50C-407E-A947-70E740481C1C}">
                <a14:useLocalDpi xmlns:a14="http://schemas.microsoft.com/office/drawing/2010/main" val="0"/>
              </a:ext>
            </a:extLst>
          </a:blip>
          <a:stretch>
            <a:fillRect/>
          </a:stretch>
        </p:blipFill>
        <p:spPr>
          <a:xfrm>
            <a:off x="-133160" y="0"/>
            <a:ext cx="5200460" cy="6858000"/>
          </a:xfrm>
          <a:prstGeom prst="rect">
            <a:avLst/>
          </a:prstGeom>
        </p:spPr>
      </p:pic>
      <p:sp>
        <p:nvSpPr>
          <p:cNvPr id="9" name="Footer Placeholder 4"/>
          <p:cNvSpPr>
            <a:spLocks noGrp="1"/>
          </p:cNvSpPr>
          <p:nvPr>
            <p:ph type="ftr" sz="quarter" idx="3"/>
          </p:nvPr>
        </p:nvSpPr>
        <p:spPr>
          <a:xfrm>
            <a:off x="1123950" y="6490281"/>
            <a:ext cx="27622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Copyright GPM Global 2009-2016</a:t>
            </a:r>
            <a:endParaRPr lang="en-US" dirty="0"/>
          </a:p>
        </p:txBody>
      </p:sp>
      <p:grpSp>
        <p:nvGrpSpPr>
          <p:cNvPr id="10" name="Group 9"/>
          <p:cNvGrpSpPr/>
          <p:nvPr userDrawn="1"/>
        </p:nvGrpSpPr>
        <p:grpSpPr>
          <a:xfrm>
            <a:off x="152400" y="6490747"/>
            <a:ext cx="863600" cy="356457"/>
            <a:chOff x="3048000" y="2133600"/>
            <a:chExt cx="4814577" cy="1925549"/>
          </a:xfrm>
        </p:grpSpPr>
        <p:pic>
          <p:nvPicPr>
            <p:cNvPr id="11" name="Picture 10" descr="PRiSM Logo Final.ps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48000" y="2133600"/>
              <a:ext cx="4364909" cy="1925549"/>
            </a:xfrm>
            <a:prstGeom prst="rect">
              <a:avLst/>
            </a:prstGeom>
            <a:noFill/>
            <a:ln>
              <a:noFill/>
            </a:ln>
          </p:spPr>
        </p:pic>
        <p:pic>
          <p:nvPicPr>
            <p:cNvPr id="12" name="Picture 11" descr="practitioner.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5400000">
              <a:off x="6826889" y="2774313"/>
              <a:ext cx="1600200" cy="471176"/>
            </a:xfrm>
            <a:prstGeom prst="rect">
              <a:avLst/>
            </a:prstGeom>
            <a:noFill/>
            <a:ln>
              <a:noFill/>
            </a:ln>
          </p:spPr>
        </p:pic>
      </p:grpSp>
    </p:spTree>
    <p:extLst>
      <p:ext uri="{BB962C8B-B14F-4D97-AF65-F5344CB8AC3E}">
        <p14:creationId xmlns:p14="http://schemas.microsoft.com/office/powerpoint/2010/main" val="118389984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alphaModFix amt="22000"/>
            <a:extLst>
              <a:ext uri="{28A0092B-C50C-407E-A947-70E740481C1C}">
                <a14:useLocalDpi xmlns:a14="http://schemas.microsoft.com/office/drawing/2010/main" val="0"/>
              </a:ext>
            </a:extLst>
          </a:blip>
          <a:stretch>
            <a:fillRect/>
          </a:stretch>
        </p:blipFill>
        <p:spPr>
          <a:xfrm>
            <a:off x="-133160" y="0"/>
            <a:ext cx="5200460" cy="6858000"/>
          </a:xfrm>
          <a:prstGeom prst="rect">
            <a:avLst/>
          </a:prstGeom>
        </p:spPr>
      </p:pic>
      <p:sp>
        <p:nvSpPr>
          <p:cNvPr id="10" name="Rectangle 9"/>
          <p:cNvSpPr/>
          <p:nvPr userDrawn="1"/>
        </p:nvSpPr>
        <p:spPr>
          <a:xfrm>
            <a:off x="-5080" y="6483243"/>
            <a:ext cx="9144000" cy="379202"/>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Master text styles</a:t>
            </a:r>
          </a:p>
        </p:txBody>
      </p:sp>
      <p:sp>
        <p:nvSpPr>
          <p:cNvPr id="7" name="Slide Number Placeholder 6"/>
          <p:cNvSpPr>
            <a:spLocks noGrp="1"/>
          </p:cNvSpPr>
          <p:nvPr>
            <p:ph type="sldNum" sz="quarter" idx="12"/>
          </p:nvPr>
        </p:nvSpPr>
        <p:spPr/>
        <p:txBody>
          <a:bodyPr/>
          <a:lstStyle/>
          <a:p>
            <a:fld id="{1AFC8685-D7AD-AA46-B3B5-335FB992E59A}" type="slidenum">
              <a:rPr lang="en-US" smtClean="0"/>
              <a:pPr/>
              <a:t>‹Nº›</a:t>
            </a:fld>
            <a:endParaRPr lang="en-US"/>
          </a:p>
        </p:txBody>
      </p:sp>
      <p:sp>
        <p:nvSpPr>
          <p:cNvPr id="12" name="Footer Placeholder 4"/>
          <p:cNvSpPr>
            <a:spLocks noGrp="1"/>
          </p:cNvSpPr>
          <p:nvPr>
            <p:ph type="ftr" sz="quarter" idx="3"/>
          </p:nvPr>
        </p:nvSpPr>
        <p:spPr>
          <a:xfrm>
            <a:off x="1123950" y="6490281"/>
            <a:ext cx="27622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Copyright GPM Global 2009-2016</a:t>
            </a:r>
            <a:endParaRPr lang="en-US" dirty="0"/>
          </a:p>
        </p:txBody>
      </p:sp>
      <p:grpSp>
        <p:nvGrpSpPr>
          <p:cNvPr id="13" name="Group 12"/>
          <p:cNvGrpSpPr/>
          <p:nvPr userDrawn="1"/>
        </p:nvGrpSpPr>
        <p:grpSpPr>
          <a:xfrm>
            <a:off x="152400" y="6490747"/>
            <a:ext cx="863600" cy="356457"/>
            <a:chOff x="3048000" y="2133600"/>
            <a:chExt cx="4814577" cy="1925549"/>
          </a:xfrm>
        </p:grpSpPr>
        <p:pic>
          <p:nvPicPr>
            <p:cNvPr id="14" name="Picture 13" descr="PRiSM Logo Final.ps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48000" y="2133600"/>
              <a:ext cx="4364909" cy="1925549"/>
            </a:xfrm>
            <a:prstGeom prst="rect">
              <a:avLst/>
            </a:prstGeom>
            <a:noFill/>
            <a:ln>
              <a:noFill/>
            </a:ln>
          </p:spPr>
        </p:pic>
        <p:pic>
          <p:nvPicPr>
            <p:cNvPr id="15" name="Picture 14" descr="practitioner.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5400000">
              <a:off x="6826889" y="2774313"/>
              <a:ext cx="1600200" cy="471176"/>
            </a:xfrm>
            <a:prstGeom prst="rect">
              <a:avLst/>
            </a:prstGeom>
            <a:noFill/>
            <a:ln>
              <a:noFill/>
            </a:ln>
          </p:spPr>
        </p:pic>
      </p:grpSp>
    </p:spTree>
    <p:extLst>
      <p:ext uri="{BB962C8B-B14F-4D97-AF65-F5344CB8AC3E}">
        <p14:creationId xmlns:p14="http://schemas.microsoft.com/office/powerpoint/2010/main" val="136867184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 name="Rectangle 9"/>
          <p:cNvSpPr/>
          <p:nvPr userDrawn="1"/>
        </p:nvSpPr>
        <p:spPr>
          <a:xfrm>
            <a:off x="-5080" y="6483243"/>
            <a:ext cx="9144000" cy="379202"/>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1AFC8685-D7AD-AA46-B3B5-335FB992E59A}" type="slidenum">
              <a:rPr lang="en-US" smtClean="0"/>
              <a:pPr/>
              <a:t>‹Nº›</a:t>
            </a:fld>
            <a:endParaRPr lang="en-US"/>
          </a:p>
        </p:txBody>
      </p:sp>
      <p:pic>
        <p:nvPicPr>
          <p:cNvPr id="11" name="Picture 10"/>
          <p:cNvPicPr>
            <a:picLocks noChangeAspect="1"/>
          </p:cNvPicPr>
          <p:nvPr userDrawn="1"/>
        </p:nvPicPr>
        <p:blipFill>
          <a:blip r:embed="rId2" cstate="print">
            <a:alphaModFix amt="22000"/>
            <a:extLst>
              <a:ext uri="{28A0092B-C50C-407E-A947-70E740481C1C}">
                <a14:useLocalDpi xmlns:a14="http://schemas.microsoft.com/office/drawing/2010/main" val="0"/>
              </a:ext>
            </a:extLst>
          </a:blip>
          <a:stretch>
            <a:fillRect/>
          </a:stretch>
        </p:blipFill>
        <p:spPr>
          <a:xfrm>
            <a:off x="-133160" y="0"/>
            <a:ext cx="5200460" cy="6858000"/>
          </a:xfrm>
          <a:prstGeom prst="rect">
            <a:avLst/>
          </a:prstGeom>
        </p:spPr>
      </p:pic>
      <p:sp>
        <p:nvSpPr>
          <p:cNvPr id="12" name="Footer Placeholder 4"/>
          <p:cNvSpPr>
            <a:spLocks noGrp="1"/>
          </p:cNvSpPr>
          <p:nvPr>
            <p:ph type="ftr" sz="quarter" idx="3"/>
          </p:nvPr>
        </p:nvSpPr>
        <p:spPr>
          <a:xfrm>
            <a:off x="1123950" y="6490281"/>
            <a:ext cx="27622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Copyright GPM Global 2009-2016</a:t>
            </a:r>
            <a:endParaRPr lang="en-US" dirty="0"/>
          </a:p>
        </p:txBody>
      </p:sp>
      <p:grpSp>
        <p:nvGrpSpPr>
          <p:cNvPr id="13" name="Group 12"/>
          <p:cNvGrpSpPr/>
          <p:nvPr userDrawn="1"/>
        </p:nvGrpSpPr>
        <p:grpSpPr>
          <a:xfrm>
            <a:off x="152400" y="6490747"/>
            <a:ext cx="863600" cy="356457"/>
            <a:chOff x="3048000" y="2133600"/>
            <a:chExt cx="4814577" cy="1925549"/>
          </a:xfrm>
        </p:grpSpPr>
        <p:pic>
          <p:nvPicPr>
            <p:cNvPr id="14" name="Picture 13" descr="PRiSM Logo Final.ps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48000" y="2133600"/>
              <a:ext cx="4364909" cy="1925549"/>
            </a:xfrm>
            <a:prstGeom prst="rect">
              <a:avLst/>
            </a:prstGeom>
            <a:noFill/>
            <a:ln>
              <a:noFill/>
            </a:ln>
          </p:spPr>
        </p:pic>
        <p:pic>
          <p:nvPicPr>
            <p:cNvPr id="15" name="Picture 14" descr="practitioner.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5400000">
              <a:off x="6826889" y="2774313"/>
              <a:ext cx="1600200" cy="471176"/>
            </a:xfrm>
            <a:prstGeom prst="rect">
              <a:avLst/>
            </a:prstGeom>
            <a:noFill/>
            <a:ln>
              <a:noFill/>
            </a:ln>
          </p:spPr>
        </p:pic>
      </p:grpSp>
    </p:spTree>
    <p:extLst>
      <p:ext uri="{BB962C8B-B14F-4D97-AF65-F5344CB8AC3E}">
        <p14:creationId xmlns:p14="http://schemas.microsoft.com/office/powerpoint/2010/main" val="157037270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5486400" cy="854075"/>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447800"/>
            <a:ext cx="7886700" cy="47291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0" y="6490281"/>
            <a:ext cx="27622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Copyright GPM Global 2009-2016</a:t>
            </a:r>
            <a:endParaRPr lang="en-US" dirty="0"/>
          </a:p>
        </p:txBody>
      </p:sp>
      <p:sp>
        <p:nvSpPr>
          <p:cNvPr id="6" name="Slide Number Placeholder 5"/>
          <p:cNvSpPr>
            <a:spLocks noGrp="1"/>
          </p:cNvSpPr>
          <p:nvPr>
            <p:ph type="sldNum" sz="quarter" idx="4"/>
          </p:nvPr>
        </p:nvSpPr>
        <p:spPr>
          <a:xfrm>
            <a:off x="8305800" y="6492875"/>
            <a:ext cx="838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FC8685-D7AD-AA46-B3B5-335FB992E59A}" type="slidenum">
              <a:rPr lang="en-US" smtClean="0"/>
              <a:pPr/>
              <a:t>‹Nº›</a:t>
            </a:fld>
            <a:endParaRPr lang="en-US"/>
          </a:p>
        </p:txBody>
      </p:sp>
    </p:spTree>
    <p:extLst>
      <p:ext uri="{BB962C8B-B14F-4D97-AF65-F5344CB8AC3E}">
        <p14:creationId xmlns:p14="http://schemas.microsoft.com/office/powerpoint/2010/main" val="14857478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73" r:id="rId12"/>
    <p:sldLayoutId id="2147483696" r:id="rId13"/>
    <p:sldLayoutId id="2147483697" r:id="rId14"/>
  </p:sldLayoutIdLst>
  <p:timing>
    <p:tnLst>
      <p:par>
        <p:cTn id="1" dur="indefinite" restart="never" nodeType="tmRoot"/>
      </p:par>
    </p:tnLst>
  </p:timing>
  <p:txStyles>
    <p:titleStyle>
      <a:lvl1pPr algn="l" defTabSz="914400" rtl="0" eaLnBrk="1" latinLnBrk="0" hangingPunct="1">
        <a:lnSpc>
          <a:spcPct val="90000"/>
        </a:lnSpc>
        <a:spcBef>
          <a:spcPct val="0"/>
        </a:spcBef>
        <a:buNone/>
        <a:defRPr sz="3200" kern="1200">
          <a:solidFill>
            <a:schemeClr val="tx1"/>
          </a:solidFill>
          <a:latin typeface="Helvetica" charset="0"/>
          <a:ea typeface="Helvetica" charset="0"/>
          <a:cs typeface="Helvetica"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Helvetica" charset="0"/>
          <a:ea typeface="Helvetica" charset="0"/>
          <a:cs typeface="Helvetica"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Helvetica" charset="0"/>
          <a:ea typeface="Helvetica" charset="0"/>
          <a:cs typeface="Helvetica"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Helvetica" charset="0"/>
          <a:ea typeface="Helvetica" charset="0"/>
          <a:cs typeface="Helvetica"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1.tiff"/></Relationships>
</file>

<file path=ppt/slides/_rels/slide10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10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23.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tiff"/><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8.tiff"/><Relationship Id="rId5" Type="http://schemas.openxmlformats.org/officeDocument/2006/relationships/image" Target="../media/image27.png"/><Relationship Id="rId4" Type="http://schemas.openxmlformats.org/officeDocument/2006/relationships/image" Target="../media/image26.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33.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6.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16.wmf"/><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117.wmf"/></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8" Type="http://schemas.openxmlformats.org/officeDocument/2006/relationships/image" Target="../media/image118.jpe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99.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 Id="rId9" Type="http://schemas.openxmlformats.org/officeDocument/2006/relationships/image" Target="../media/image119.jpeg"/></Relationships>
</file>

<file path=ppt/slides/_rels/slide167.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00.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68.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01.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7.jpe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6.png"/><Relationship Id="rId4" Type="http://schemas.openxmlformats.org/officeDocument/2006/relationships/image" Target="../media/image40.png"/></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40.png"/><Relationship Id="rId4" Type="http://schemas.openxmlformats.org/officeDocument/2006/relationships/image" Target="../media/image39.png"/></Relationships>
</file>

<file path=ppt/slides/_rels/slide190.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hyperlink" Target="http://www.edf.com/the-edf-group-42667.html" TargetMode="External"/><Relationship Id="rId13" Type="http://schemas.openxmlformats.org/officeDocument/2006/relationships/hyperlink" Target="http://www.iso.org/iso/iso_technical_committee?commid=541073" TargetMode="External"/><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hyperlink" Target="http://sustainability.vc.pmi.org/" TargetMode="External"/><Relationship Id="rId2" Type="http://schemas.openxmlformats.org/officeDocument/2006/relationships/notesSlide" Target="../notesSlides/notesSlide1.xml"/><Relationship Id="rId16" Type="http://schemas.openxmlformats.org/officeDocument/2006/relationships/hyperlink" Target="mailto:monica.gonzalez@greenprojectmanagement.org" TargetMode="Externa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hyperlink" Target="http://www.pminuevocuyo.org/index.php" TargetMode="External"/><Relationship Id="rId5" Type="http://schemas.openxmlformats.org/officeDocument/2006/relationships/diagramQuickStyle" Target="../diagrams/quickStyle1.xml"/><Relationship Id="rId15" Type="http://schemas.openxmlformats.org/officeDocument/2006/relationships/hyperlink" Target="http://www.greenprojectmanagement.org/news-category/256-monica-gonzalez-joins-the-gpm-leadership-team" TargetMode="External"/><Relationship Id="rId10" Type="http://schemas.openxmlformats.org/officeDocument/2006/relationships/hyperlink" Target="http://www.uci.ac.cr/" TargetMode="External"/><Relationship Id="rId4" Type="http://schemas.openxmlformats.org/officeDocument/2006/relationships/diagramLayout" Target="../diagrams/layout1.xml"/><Relationship Id="rId9" Type="http://schemas.openxmlformats.org/officeDocument/2006/relationships/hyperlink" Target="http://www.baresi.com.ar/" TargetMode="External"/><Relationship Id="rId14" Type="http://schemas.openxmlformats.org/officeDocument/2006/relationships/hyperlink" Target="http://www.iso.org/iso/iso_technical_committee?commid=624837"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4.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6.png"/><Relationship Id="rId4" Type="http://schemas.openxmlformats.org/officeDocument/2006/relationships/image" Target="../media/image40.png"/></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6.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6.png"/><Relationship Id="rId4" Type="http://schemas.openxmlformats.org/officeDocument/2006/relationships/image" Target="../media/image40.png"/></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25.xml"/><Relationship Id="rId1" Type="http://schemas.openxmlformats.org/officeDocument/2006/relationships/slideLayout" Target="../slideLayouts/slideLayout2.xml"/><Relationship Id="rId4" Type="http://schemas.openxmlformats.org/officeDocument/2006/relationships/image" Target="../media/image130.tiff"/></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6.xml"/></Relationships>
</file>

<file path=ppt/slides/_rels/slide22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27.xml"/><Relationship Id="rId1" Type="http://schemas.openxmlformats.org/officeDocument/2006/relationships/slideLayout" Target="../slideLayouts/slideLayout6.xml"/></Relationships>
</file>

<file path=ppt/slides/_rels/slide22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3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3" Type="http://schemas.openxmlformats.org/officeDocument/2006/relationships/image" Target="../media/image134.tiff"/><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131.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6.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6.xml"/></Relationships>
</file>

<file path=ppt/slides/_rels/slide23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34.xml"/><Relationship Id="rId1" Type="http://schemas.openxmlformats.org/officeDocument/2006/relationships/slideLayout" Target="../slideLayouts/slideLayout6.xml"/></Relationships>
</file>

<file path=ppt/slides/_rels/slide236.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135.jpeg"/><Relationship Id="rId7" Type="http://schemas.openxmlformats.org/officeDocument/2006/relationships/diagramColors" Target="../diagrams/colors15.xml"/><Relationship Id="rId2" Type="http://schemas.openxmlformats.org/officeDocument/2006/relationships/notesSlide" Target="../notesSlides/notesSlide135.xml"/><Relationship Id="rId1" Type="http://schemas.openxmlformats.org/officeDocument/2006/relationships/slideLayout" Target="../slideLayouts/slideLayout6.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s>
</file>

<file path=ppt/slides/_rels/slide23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36.xml"/><Relationship Id="rId1" Type="http://schemas.openxmlformats.org/officeDocument/2006/relationships/slideLayout" Target="../slideLayouts/slideLayout2.xml"/><Relationship Id="rId5" Type="http://schemas.openxmlformats.org/officeDocument/2006/relationships/image" Target="../media/image138.png"/><Relationship Id="rId4" Type="http://schemas.openxmlformats.org/officeDocument/2006/relationships/image" Target="../media/image137.png"/></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6.png"/><Relationship Id="rId4" Type="http://schemas.openxmlformats.org/officeDocument/2006/relationships/image" Target="../media/image40.png"/></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6.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5.xml"/></Relationships>
</file>

<file path=ppt/slides/_rels/slide244.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45.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46.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247.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24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42.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emf"/><Relationship Id="rId1" Type="http://schemas.openxmlformats.org/officeDocument/2006/relationships/slideLayout" Target="../slideLayouts/slideLayout6.xml"/></Relationships>
</file>

<file path=ppt/slides/_rels/slide25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46.xml"/><Relationship Id="rId1" Type="http://schemas.openxmlformats.org/officeDocument/2006/relationships/slideLayout" Target="../slideLayouts/slideLayout2.xml"/><Relationship Id="rId4" Type="http://schemas.openxmlformats.org/officeDocument/2006/relationships/image" Target="../media/image143.png"/></Relationships>
</file>

<file path=ppt/slides/_rels/slide25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50.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260.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3" Type="http://schemas.openxmlformats.org/officeDocument/2006/relationships/oleObject" Target="file:///\\localhost\Users\joelcarboni\Dropbox\AUB\Macintosh%20HD:Users:joelcarboni:Dropbox:5.%20Training%20Partners:Templates%20and%20teaching%20aides:Sustainability%20Management%20Plan.docx!OLE_LINK2" TargetMode="Externa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49.png"/><Relationship Id="rId4" Type="http://schemas.openxmlformats.org/officeDocument/2006/relationships/image" Target="../media/image150.emf"/></Relationships>
</file>

<file path=ppt/slides/_rels/slide262.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51.png"/><Relationship Id="rId5" Type="http://schemas.openxmlformats.org/officeDocument/2006/relationships/package" Target="../embeddings/Documento_de_Microsoft_Word5.docx"/><Relationship Id="rId4" Type="http://schemas.openxmlformats.org/officeDocument/2006/relationships/oleObject" Target="../embeddings/oleObject1.bin"/></Relationships>
</file>

<file path=ppt/slides/_rels/slide263.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152.png"/><Relationship Id="rId4" Type="http://schemas.openxmlformats.org/officeDocument/2006/relationships/package" Target="../embeddings/Documento_de_Microsoft_Word6.docx"/></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51.xml"/><Relationship Id="rId1" Type="http://schemas.openxmlformats.org/officeDocument/2006/relationships/slideLayout" Target="../slideLayouts/slideLayout2.xml"/><Relationship Id="rId4" Type="http://schemas.openxmlformats.org/officeDocument/2006/relationships/image" Target="../media/image153.jpeg"/></Relationships>
</file>

<file path=ppt/slides/_rels/slide26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60.xml"/><Relationship Id="rId1" Type="http://schemas.openxmlformats.org/officeDocument/2006/relationships/slideLayout" Target="../slideLayouts/slideLayout2.xml"/><Relationship Id="rId4" Type="http://schemas.openxmlformats.org/officeDocument/2006/relationships/image" Target="../media/image162.png"/></Relationships>
</file>

<file path=ppt/slides/_rels/slide277.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2.xml"/><Relationship Id="rId4" Type="http://schemas.openxmlformats.org/officeDocument/2006/relationships/image" Target="../media/image163.png"/></Relationships>
</file>

<file path=ppt/slides/_rels/slide278.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61.xml"/><Relationship Id="rId1" Type="http://schemas.openxmlformats.org/officeDocument/2006/relationships/slideLayout" Target="../slideLayouts/slideLayout2.xml"/><Relationship Id="rId4" Type="http://schemas.openxmlformats.org/officeDocument/2006/relationships/image" Target="../media/image162.png"/></Relationships>
</file>

<file path=ppt/slides/_rels/slide2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62.xml"/><Relationship Id="rId1" Type="http://schemas.openxmlformats.org/officeDocument/2006/relationships/slideLayout" Target="../slideLayouts/slideLayout2.xml"/><Relationship Id="rId4" Type="http://schemas.openxmlformats.org/officeDocument/2006/relationships/image" Target="../media/image162.png"/></Relationships>
</file>

<file path=ppt/slides/_rels/slide28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63.xml"/><Relationship Id="rId1" Type="http://schemas.openxmlformats.org/officeDocument/2006/relationships/slideLayout" Target="../slideLayouts/slideLayout2.xml"/><Relationship Id="rId4" Type="http://schemas.openxmlformats.org/officeDocument/2006/relationships/image" Target="../media/image162.png"/></Relationships>
</file>

<file path=ppt/slides/_rels/slide28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68.xml"/><Relationship Id="rId1" Type="http://schemas.openxmlformats.org/officeDocument/2006/relationships/slideLayout" Target="../slideLayouts/slideLayout2.xml"/><Relationship Id="rId5" Type="http://schemas.openxmlformats.org/officeDocument/2006/relationships/image" Target="../media/image171.jpeg"/><Relationship Id="rId4" Type="http://schemas.openxmlformats.org/officeDocument/2006/relationships/image" Target="../media/image170.png"/></Relationships>
</file>

<file path=ppt/slides/_rels/slide288.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290.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6.xml"/></Relationships>
</file>

<file path=ppt/slides/_rels/slide292.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6.xml"/></Relationships>
</file>

<file path=ppt/slides/_rels/slide293.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13.xml"/></Relationships>
</file>

<file path=ppt/slides/_rels/slide29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6.png"/><Relationship Id="rId4" Type="http://schemas.openxmlformats.org/officeDocument/2006/relationships/image" Target="../media/image40.png"/></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8" Type="http://schemas.openxmlformats.org/officeDocument/2006/relationships/image" Target="../media/image180.jpeg"/><Relationship Id="rId3" Type="http://schemas.openxmlformats.org/officeDocument/2006/relationships/image" Target="../media/image175.jpeg"/><Relationship Id="rId7" Type="http://schemas.openxmlformats.org/officeDocument/2006/relationships/image" Target="../media/image179.jpeg"/><Relationship Id="rId2" Type="http://schemas.openxmlformats.org/officeDocument/2006/relationships/notesSlide" Target="../notesSlides/notesSlide175.xml"/><Relationship Id="rId1" Type="http://schemas.openxmlformats.org/officeDocument/2006/relationships/slideLayout" Target="../slideLayouts/slideLayout6.xml"/><Relationship Id="rId6" Type="http://schemas.openxmlformats.org/officeDocument/2006/relationships/image" Target="../media/image178.png"/><Relationship Id="rId5" Type="http://schemas.openxmlformats.org/officeDocument/2006/relationships/image" Target="../media/image177.png"/><Relationship Id="rId10" Type="http://schemas.openxmlformats.org/officeDocument/2006/relationships/image" Target="../media/image182.jpeg"/><Relationship Id="rId4" Type="http://schemas.openxmlformats.org/officeDocument/2006/relationships/image" Target="../media/image176.png"/><Relationship Id="rId9" Type="http://schemas.openxmlformats.org/officeDocument/2006/relationships/image" Target="../media/image181.png"/></Relationships>
</file>

<file path=ppt/slides/_rels/slide299.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300.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7.xml"/></Relationships>
</file>

<file path=ppt/slides/_rels/slide301.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77.xml"/><Relationship Id="rId1" Type="http://schemas.openxmlformats.org/officeDocument/2006/relationships/slideLayout" Target="../slideLayouts/slideLayout2.xml"/><Relationship Id="rId4" Type="http://schemas.openxmlformats.org/officeDocument/2006/relationships/image" Target="../media/image183.jpeg"/></Relationships>
</file>

<file path=ppt/slides/_rels/slide302.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78.xml"/><Relationship Id="rId1" Type="http://schemas.openxmlformats.org/officeDocument/2006/relationships/slideLayout" Target="../slideLayouts/slideLayout2.xml"/><Relationship Id="rId4" Type="http://schemas.openxmlformats.org/officeDocument/2006/relationships/image" Target="../media/image183.jpeg"/></Relationships>
</file>

<file path=ppt/slides/_rels/slide304.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79.xml"/><Relationship Id="rId1" Type="http://schemas.openxmlformats.org/officeDocument/2006/relationships/slideLayout" Target="../slideLayouts/slideLayout2.xml"/><Relationship Id="rId4" Type="http://schemas.openxmlformats.org/officeDocument/2006/relationships/image" Target="../media/image183.jpeg"/></Relationships>
</file>

<file path=ppt/slides/_rels/slide305.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80.xml"/><Relationship Id="rId1" Type="http://schemas.openxmlformats.org/officeDocument/2006/relationships/slideLayout" Target="../slideLayouts/slideLayout2.xml"/><Relationship Id="rId4" Type="http://schemas.openxmlformats.org/officeDocument/2006/relationships/image" Target="../media/image183.jpeg"/></Relationships>
</file>

<file path=ppt/slides/_rels/slide306.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81.xml"/><Relationship Id="rId1" Type="http://schemas.openxmlformats.org/officeDocument/2006/relationships/slideLayout" Target="../slideLayouts/slideLayout2.xml"/><Relationship Id="rId4" Type="http://schemas.openxmlformats.org/officeDocument/2006/relationships/image" Target="../media/image183.jpeg"/></Relationships>
</file>

<file path=ppt/slides/_rels/slide307.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82.xml"/><Relationship Id="rId1" Type="http://schemas.openxmlformats.org/officeDocument/2006/relationships/slideLayout" Target="../slideLayouts/slideLayout2.xml"/><Relationship Id="rId4" Type="http://schemas.openxmlformats.org/officeDocument/2006/relationships/image" Target="../media/image183.jpeg"/></Relationships>
</file>

<file path=ppt/slides/_rels/slide308.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83.xml"/><Relationship Id="rId1" Type="http://schemas.openxmlformats.org/officeDocument/2006/relationships/slideLayout" Target="../slideLayouts/slideLayout2.xml"/><Relationship Id="rId4" Type="http://schemas.openxmlformats.org/officeDocument/2006/relationships/image" Target="../media/image183.jpeg"/></Relationships>
</file>

<file path=ppt/slides/_rels/slide309.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84.xml"/><Relationship Id="rId1" Type="http://schemas.openxmlformats.org/officeDocument/2006/relationships/slideLayout" Target="../slideLayouts/slideLayout2.xml"/><Relationship Id="rId4" Type="http://schemas.openxmlformats.org/officeDocument/2006/relationships/image" Target="../media/image183.jpe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10.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85.xml"/><Relationship Id="rId1" Type="http://schemas.openxmlformats.org/officeDocument/2006/relationships/slideLayout" Target="../slideLayouts/slideLayout2.xml"/><Relationship Id="rId4" Type="http://schemas.openxmlformats.org/officeDocument/2006/relationships/image" Target="../media/image183.jpeg"/></Relationships>
</file>

<file path=ppt/slides/_rels/slide311.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86.xml"/><Relationship Id="rId1" Type="http://schemas.openxmlformats.org/officeDocument/2006/relationships/slideLayout" Target="../slideLayouts/slideLayout2.xml"/><Relationship Id="rId4" Type="http://schemas.openxmlformats.org/officeDocument/2006/relationships/image" Target="../media/image183.jpeg"/></Relationships>
</file>

<file path=ppt/slides/_rels/slide312.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87.xml"/><Relationship Id="rId1" Type="http://schemas.openxmlformats.org/officeDocument/2006/relationships/slideLayout" Target="../slideLayouts/slideLayout2.xml"/><Relationship Id="rId4" Type="http://schemas.openxmlformats.org/officeDocument/2006/relationships/image" Target="../media/image183.jpeg"/></Relationships>
</file>

<file path=ppt/slides/_rels/slide313.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151.png"/><Relationship Id="rId4" Type="http://schemas.openxmlformats.org/officeDocument/2006/relationships/package" Target="../embeddings/Documento_de_Microsoft_Word7.docx"/></Relationships>
</file>

<file path=ppt/slides/_rels/slide315.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3" Type="http://schemas.openxmlformats.org/officeDocument/2006/relationships/image" Target="../media/image190.png"/><Relationship Id="rId7" Type="http://schemas.openxmlformats.org/officeDocument/2006/relationships/image" Target="../media/image194.png"/><Relationship Id="rId2" Type="http://schemas.openxmlformats.org/officeDocument/2006/relationships/notesSlide" Target="../notesSlides/notesSlide188.xml"/><Relationship Id="rId1" Type="http://schemas.openxmlformats.org/officeDocument/2006/relationships/slideLayout" Target="../slideLayouts/slideLayout2.xml"/><Relationship Id="rId6" Type="http://schemas.openxmlformats.org/officeDocument/2006/relationships/image" Target="../media/image193.png"/><Relationship Id="rId5" Type="http://schemas.openxmlformats.org/officeDocument/2006/relationships/image" Target="../media/image192.png"/><Relationship Id="rId4" Type="http://schemas.openxmlformats.org/officeDocument/2006/relationships/image" Target="../media/image191.png"/></Relationships>
</file>

<file path=ppt/slides/_rels/slide317.xml.rels><?xml version="1.0" encoding="UTF-8" standalone="yes"?>
<Relationships xmlns="http://schemas.openxmlformats.org/package/2006/relationships"><Relationship Id="rId3" Type="http://schemas.openxmlformats.org/officeDocument/2006/relationships/image" Target="../media/image195.emf"/><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3" Type="http://schemas.openxmlformats.org/officeDocument/2006/relationships/hyperlink" Target="http://www.youtube.com/watch?v=Se12y9hSOM0" TargetMode="External"/><Relationship Id="rId2" Type="http://schemas.openxmlformats.org/officeDocument/2006/relationships/notesSlide" Target="../notesSlides/notesSlide190.xml"/><Relationship Id="rId1" Type="http://schemas.openxmlformats.org/officeDocument/2006/relationships/slideLayout" Target="../slideLayouts/slideLayout2.xml"/><Relationship Id="rId5" Type="http://schemas.openxmlformats.org/officeDocument/2006/relationships/image" Target="../media/image183.jpeg"/><Relationship Id="rId4" Type="http://schemas.openxmlformats.org/officeDocument/2006/relationships/image" Target="../media/image196.png"/></Relationships>
</file>

<file path=ppt/slides/_rels/slide319.xml.rels><?xml version="1.0" encoding="UTF-8" standalone="yes"?>
<Relationships xmlns="http://schemas.openxmlformats.org/package/2006/relationships"><Relationship Id="rId8" Type="http://schemas.openxmlformats.org/officeDocument/2006/relationships/image" Target="../media/image198.png"/><Relationship Id="rId3" Type="http://schemas.openxmlformats.org/officeDocument/2006/relationships/slideLayout" Target="../slideLayouts/slideLayout2.xml"/><Relationship Id="rId7" Type="http://schemas.openxmlformats.org/officeDocument/2006/relationships/image" Target="../media/image196.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hyperlink" Target="http://www.youtube.com/watch?v=Se12y9hSOM0" TargetMode="External"/><Relationship Id="rId5" Type="http://schemas.openxmlformats.org/officeDocument/2006/relationships/image" Target="../media/image197.png"/><Relationship Id="rId4" Type="http://schemas.openxmlformats.org/officeDocument/2006/relationships/notesSlide" Target="../notesSlides/notesSlide191.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6.png"/><Relationship Id="rId4" Type="http://schemas.openxmlformats.org/officeDocument/2006/relationships/image" Target="../media/image40.png"/></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3.xml"/></Relationships>
</file>

<file path=ppt/slides/_rels/slide327.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6.xml"/></Relationships>
</file>

<file path=ppt/slides/_rels/slide328.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6.xml"/></Relationships>
</file>

<file path=ppt/slides/_rels/slide329.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6.xml"/></Relationships>
</file>

<file path=ppt/slides/_rels/slide331.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199.xml"/><Relationship Id="rId1" Type="http://schemas.openxmlformats.org/officeDocument/2006/relationships/slideLayout" Target="../slideLayouts/slideLayout6.xml"/></Relationships>
</file>

<file path=ppt/slides/_rels/slide332.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200.xml"/><Relationship Id="rId1" Type="http://schemas.openxmlformats.org/officeDocument/2006/relationships/slideLayout" Target="../slideLayouts/slideLayout6.xml"/></Relationships>
</file>

<file path=ppt/slides/_rels/slide333.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6.xml"/></Relationships>
</file>

<file path=ppt/slides/_rels/slide335.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2.xml"/></Relationships>
</file>

<file path=ppt/slides/_rels/slide336.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6.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6.xml"/></Relationships>
</file>

<file path=ppt/slides/_rels/slide339.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6.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2.xml"/></Relationships>
</file>

<file path=ppt/slides/_rels/slide347.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208.xml"/><Relationship Id="rId1" Type="http://schemas.openxmlformats.org/officeDocument/2006/relationships/slideLayout" Target="../slideLayouts/slideLayout2.xml"/></Relationships>
</file>

<file path=ppt/slides/_rels/slide348.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209.xml"/><Relationship Id="rId1" Type="http://schemas.openxmlformats.org/officeDocument/2006/relationships/slideLayout" Target="../slideLayouts/slideLayout3.xml"/><Relationship Id="rId4" Type="http://schemas.microsoft.com/office/2007/relationships/hdphoto" Target="../media/hdphoto1.wdp"/></Relationships>
</file>

<file path=ppt/slides/_rels/slide349.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image" Target="../media/image57.png"/><Relationship Id="rId5" Type="http://schemas.openxmlformats.org/officeDocument/2006/relationships/diagramQuickStyle" Target="../diagrams/quickStyle3.xml"/><Relationship Id="rId10" Type="http://schemas.openxmlformats.org/officeDocument/2006/relationships/image" Target="../media/image56.png"/><Relationship Id="rId4" Type="http://schemas.openxmlformats.org/officeDocument/2006/relationships/diagramLayout" Target="../diagrams/layout3.xml"/><Relationship Id="rId9" Type="http://schemas.openxmlformats.org/officeDocument/2006/relationships/image" Target="../media/image55.png"/></Relationships>
</file>

<file path=ppt/slides/_rels/slide350.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211.xml"/><Relationship Id="rId1" Type="http://schemas.openxmlformats.org/officeDocument/2006/relationships/slideLayout" Target="../slideLayouts/slideLayout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4.xml.rels><?xml version="1.0" encoding="UTF-8" standalone="yes"?>
<Relationships xmlns="http://schemas.openxmlformats.org/package/2006/relationships"><Relationship Id="rId2" Type="http://schemas.openxmlformats.org/officeDocument/2006/relationships/notesSlide" Target="../notesSlides/notesSlide212.xml"/><Relationship Id="rId1" Type="http://schemas.openxmlformats.org/officeDocument/2006/relationships/slideLayout" Target="../slideLayouts/slideLayout2.xml"/></Relationships>
</file>

<file path=ppt/slides/_rels/slide355.xml.rels><?xml version="1.0" encoding="UTF-8" standalone="yes"?>
<Relationships xmlns="http://schemas.openxmlformats.org/package/2006/relationships"><Relationship Id="rId2" Type="http://schemas.openxmlformats.org/officeDocument/2006/relationships/notesSlide" Target="../notesSlides/notesSlide213.xml"/><Relationship Id="rId1" Type="http://schemas.openxmlformats.org/officeDocument/2006/relationships/slideLayout" Target="../slideLayouts/slideLayout6.xml"/></Relationships>
</file>

<file path=ppt/slides/_rels/slide356.xml.rels><?xml version="1.0" encoding="UTF-8" standalone="yes"?>
<Relationships xmlns="http://schemas.openxmlformats.org/package/2006/relationships"><Relationship Id="rId2" Type="http://schemas.openxmlformats.org/officeDocument/2006/relationships/notesSlide" Target="../notesSlides/notesSlide214.xml"/><Relationship Id="rId1" Type="http://schemas.openxmlformats.org/officeDocument/2006/relationships/slideLayout" Target="../slideLayouts/slideLayout2.xml"/></Relationships>
</file>

<file path=ppt/slides/_rels/slide357.xml.rels><?xml version="1.0" encoding="UTF-8" standalone="yes"?>
<Relationships xmlns="http://schemas.openxmlformats.org/package/2006/relationships"><Relationship Id="rId2" Type="http://schemas.openxmlformats.org/officeDocument/2006/relationships/notesSlide" Target="../notesSlides/notesSlide215.xml"/><Relationship Id="rId1" Type="http://schemas.openxmlformats.org/officeDocument/2006/relationships/slideLayout" Target="../slideLayouts/slideLayout2.xml"/></Relationships>
</file>

<file path=ppt/slides/_rels/slide358.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216.xml"/><Relationship Id="rId1" Type="http://schemas.openxmlformats.org/officeDocument/2006/relationships/slideLayout" Target="../slideLayouts/slideLayout7.xml"/></Relationships>
</file>

<file path=ppt/slides/_rels/slide359.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217.xml"/><Relationship Id="rId1" Type="http://schemas.openxmlformats.org/officeDocument/2006/relationships/slideLayout" Target="../slideLayouts/slideLayout7.xml"/><Relationship Id="rId5" Type="http://schemas.openxmlformats.org/officeDocument/2006/relationships/image" Target="../media/image207.png"/><Relationship Id="rId4" Type="http://schemas.openxmlformats.org/officeDocument/2006/relationships/image" Target="../media/image206.png"/></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60.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218.xml"/><Relationship Id="rId1" Type="http://schemas.openxmlformats.org/officeDocument/2006/relationships/slideLayout" Target="../slideLayouts/slideLayout6.xml"/><Relationship Id="rId4" Type="http://schemas.openxmlformats.org/officeDocument/2006/relationships/image" Target="../media/image209.jpeg"/></Relationships>
</file>

<file path=ppt/slides/_rels/slide36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0.jpeg"/><Relationship Id="rId1" Type="http://schemas.openxmlformats.org/officeDocument/2006/relationships/slideLayout" Target="../slideLayouts/slideLayout3.xml"/></Relationships>
</file>

<file path=ppt/slides/_rels/slide362.xml.rels><?xml version="1.0" encoding="UTF-8" standalone="yes"?>
<Relationships xmlns="http://schemas.openxmlformats.org/package/2006/relationships"><Relationship Id="rId2" Type="http://schemas.openxmlformats.org/officeDocument/2006/relationships/notesSlide" Target="../notesSlides/notesSlide219.xml"/><Relationship Id="rId1" Type="http://schemas.openxmlformats.org/officeDocument/2006/relationships/slideLayout" Target="../slideLayouts/slideLayout6.xml"/></Relationships>
</file>

<file path=ppt/slides/_rels/slide363.xml.rels><?xml version="1.0" encoding="UTF-8" standalone="yes"?>
<Relationships xmlns="http://schemas.openxmlformats.org/package/2006/relationships"><Relationship Id="rId2" Type="http://schemas.openxmlformats.org/officeDocument/2006/relationships/notesSlide" Target="../notesSlides/notesSlide220.xml"/><Relationship Id="rId1" Type="http://schemas.openxmlformats.org/officeDocument/2006/relationships/slideLayout" Target="../slideLayouts/slideLayout2.xml"/></Relationships>
</file>

<file path=ppt/slides/_rels/slide364.xml.rels><?xml version="1.0" encoding="UTF-8" standalone="yes"?>
<Relationships xmlns="http://schemas.openxmlformats.org/package/2006/relationships"><Relationship Id="rId2" Type="http://schemas.openxmlformats.org/officeDocument/2006/relationships/notesSlide" Target="../notesSlides/notesSlide221.xml"/><Relationship Id="rId1" Type="http://schemas.openxmlformats.org/officeDocument/2006/relationships/slideLayout" Target="../slideLayouts/slideLayout2.xml"/></Relationships>
</file>

<file path=ppt/slides/_rels/slide365.xml.rels><?xml version="1.0" encoding="UTF-8" standalone="yes"?>
<Relationships xmlns="http://schemas.openxmlformats.org/package/2006/relationships"><Relationship Id="rId2" Type="http://schemas.openxmlformats.org/officeDocument/2006/relationships/notesSlide" Target="../notesSlides/notesSlide222.xml"/><Relationship Id="rId1" Type="http://schemas.openxmlformats.org/officeDocument/2006/relationships/slideLayout" Target="../slideLayouts/slideLayout2.xml"/></Relationships>
</file>

<file path=ppt/slides/_rels/slide36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1.png"/><Relationship Id="rId1" Type="http://schemas.openxmlformats.org/officeDocument/2006/relationships/slideLayout" Target="../slideLayouts/slideLayout3.xml"/></Relationships>
</file>

<file path=ppt/slides/_rels/slide367.xml.rels><?xml version="1.0" encoding="UTF-8" standalone="yes"?>
<Relationships xmlns="http://schemas.openxmlformats.org/package/2006/relationships"><Relationship Id="rId2" Type="http://schemas.openxmlformats.org/officeDocument/2006/relationships/notesSlide" Target="../notesSlides/notesSlide223.xml"/><Relationship Id="rId1" Type="http://schemas.openxmlformats.org/officeDocument/2006/relationships/slideLayout" Target="../slideLayouts/slideLayout2.xml"/></Relationships>
</file>

<file path=ppt/slides/_rels/slide368.xml.rels><?xml version="1.0" encoding="UTF-8" standalone="yes"?>
<Relationships xmlns="http://schemas.openxmlformats.org/package/2006/relationships"><Relationship Id="rId2" Type="http://schemas.openxmlformats.org/officeDocument/2006/relationships/notesSlide" Target="../notesSlides/notesSlide224.xml"/><Relationship Id="rId1" Type="http://schemas.openxmlformats.org/officeDocument/2006/relationships/slideLayout" Target="../slideLayouts/slideLayout7.xml"/></Relationships>
</file>

<file path=ppt/slides/_rels/slide369.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22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70.xml.rels><?xml version="1.0" encoding="UTF-8" standalone="yes"?>
<Relationships xmlns="http://schemas.openxmlformats.org/package/2006/relationships"><Relationship Id="rId3" Type="http://schemas.openxmlformats.org/officeDocument/2006/relationships/image" Target="../media/image213.tiff"/><Relationship Id="rId2" Type="http://schemas.openxmlformats.org/officeDocument/2006/relationships/notesSlide" Target="../notesSlides/notesSlide226.xml"/><Relationship Id="rId1" Type="http://schemas.openxmlformats.org/officeDocument/2006/relationships/slideLayout" Target="../slideLayouts/slideLayout4.xml"/><Relationship Id="rId4" Type="http://schemas.openxmlformats.org/officeDocument/2006/relationships/image" Target="../media/image214.tiff"/></Relationships>
</file>

<file path=ppt/slides/_rels/slide371.xml.rels><?xml version="1.0" encoding="UTF-8" standalone="yes"?>
<Relationships xmlns="http://schemas.openxmlformats.org/package/2006/relationships"><Relationship Id="rId2" Type="http://schemas.openxmlformats.org/officeDocument/2006/relationships/notesSlide" Target="../notesSlides/notesSlide227.xml"/><Relationship Id="rId1" Type="http://schemas.openxmlformats.org/officeDocument/2006/relationships/slideLayout" Target="../slideLayouts/slideLayout2.xml"/></Relationships>
</file>

<file path=ppt/slides/_rels/slide372.xml.rels><?xml version="1.0" encoding="UTF-8" standalone="yes"?>
<Relationships xmlns="http://schemas.openxmlformats.org/package/2006/relationships"><Relationship Id="rId2" Type="http://schemas.openxmlformats.org/officeDocument/2006/relationships/notesSlide" Target="../notesSlides/notesSlide228.xml"/><Relationship Id="rId1" Type="http://schemas.openxmlformats.org/officeDocument/2006/relationships/slideLayout" Target="../slideLayouts/slideLayout6.xml"/></Relationships>
</file>

<file path=ppt/slides/_rels/slide373.xml.rels><?xml version="1.0" encoding="UTF-8" standalone="yes"?>
<Relationships xmlns="http://schemas.openxmlformats.org/package/2006/relationships"><Relationship Id="rId2" Type="http://schemas.openxmlformats.org/officeDocument/2006/relationships/notesSlide" Target="../notesSlides/notesSlide229.xml"/><Relationship Id="rId1" Type="http://schemas.openxmlformats.org/officeDocument/2006/relationships/slideLayout" Target="../slideLayouts/slideLayout6.xml"/></Relationships>
</file>

<file path=ppt/slides/_rels/slide37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1.png"/><Relationship Id="rId1" Type="http://schemas.openxmlformats.org/officeDocument/2006/relationships/slideLayout" Target="../slideLayouts/slideLayout3.xml"/></Relationships>
</file>

<file path=ppt/slides/_rels/slide3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8.xml.rels><?xml version="1.0" encoding="UTF-8" standalone="yes"?>
<Relationships xmlns="http://schemas.openxmlformats.org/package/2006/relationships"><Relationship Id="rId2" Type="http://schemas.openxmlformats.org/officeDocument/2006/relationships/notesSlide" Target="../notesSlides/notesSlide230.xml"/><Relationship Id="rId1" Type="http://schemas.openxmlformats.org/officeDocument/2006/relationships/slideLayout" Target="../slideLayouts/slideLayout6.xml"/></Relationships>
</file>

<file path=ppt/slides/_rels/slide389.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39.xml.rels><?xml version="1.0" encoding="UTF-8" standalone="yes"?>
<Relationships xmlns="http://schemas.openxmlformats.org/package/2006/relationships"><Relationship Id="rId2" Type="http://schemas.openxmlformats.org/officeDocument/2006/relationships/image" Target="../media/image59.tiff"/><Relationship Id="rId1" Type="http://schemas.openxmlformats.org/officeDocument/2006/relationships/slideLayout" Target="../slideLayouts/slideLayout2.xml"/></Relationships>
</file>

<file path=ppt/slides/_rels/slide390.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4.xml"/></Relationships>
</file>

<file path=ppt/slides/_rels/slide391.xml.rels><?xml version="1.0" encoding="UTF-8" standalone="yes"?>
<Relationships xmlns="http://schemas.openxmlformats.org/package/2006/relationships"><Relationship Id="rId2" Type="http://schemas.openxmlformats.org/officeDocument/2006/relationships/notesSlide" Target="../notesSlides/notesSlide231.xml"/><Relationship Id="rId1" Type="http://schemas.openxmlformats.org/officeDocument/2006/relationships/slideLayout" Target="../slideLayouts/slideLayout6.xml"/></Relationships>
</file>

<file path=ppt/slides/_rels/slide392.xml.rels><?xml version="1.0" encoding="UTF-8" standalone="yes"?>
<Relationships xmlns="http://schemas.openxmlformats.org/package/2006/relationships"><Relationship Id="rId2" Type="http://schemas.openxmlformats.org/officeDocument/2006/relationships/notesSlide" Target="../notesSlides/notesSlide232.xml"/><Relationship Id="rId1" Type="http://schemas.openxmlformats.org/officeDocument/2006/relationships/slideLayout" Target="../slideLayouts/slideLayout2.xml"/></Relationships>
</file>

<file path=ppt/slides/_rels/slide393.xml.rels><?xml version="1.0" encoding="UTF-8" standalone="yes"?>
<Relationships xmlns="http://schemas.openxmlformats.org/package/2006/relationships"><Relationship Id="rId2" Type="http://schemas.openxmlformats.org/officeDocument/2006/relationships/notesSlide" Target="../notesSlides/notesSlide233.xml"/><Relationship Id="rId1" Type="http://schemas.openxmlformats.org/officeDocument/2006/relationships/slideLayout" Target="../slideLayouts/slideLayout2.xml"/></Relationships>
</file>

<file path=ppt/slides/_rels/slide39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15.jpeg"/><Relationship Id="rId1" Type="http://schemas.openxmlformats.org/officeDocument/2006/relationships/slideLayout" Target="../slideLayouts/slideLayout3.xml"/></Relationships>
</file>

<file path=ppt/slides/_rels/slide395.xml.rels><?xml version="1.0" encoding="UTF-8" standalone="yes"?>
<Relationships xmlns="http://schemas.openxmlformats.org/package/2006/relationships"><Relationship Id="rId2" Type="http://schemas.openxmlformats.org/officeDocument/2006/relationships/notesSlide" Target="../notesSlides/notesSlide234.xml"/><Relationship Id="rId1" Type="http://schemas.openxmlformats.org/officeDocument/2006/relationships/slideLayout" Target="../slideLayouts/slideLayout2.xml"/></Relationships>
</file>

<file path=ppt/slides/_rels/slide396.xml.rels><?xml version="1.0" encoding="UTF-8" standalone="yes"?>
<Relationships xmlns="http://schemas.openxmlformats.org/package/2006/relationships"><Relationship Id="rId2" Type="http://schemas.openxmlformats.org/officeDocument/2006/relationships/notesSlide" Target="../notesSlides/notesSlide235.xml"/><Relationship Id="rId1" Type="http://schemas.openxmlformats.org/officeDocument/2006/relationships/slideLayout" Target="../slideLayouts/slideLayout6.xml"/></Relationships>
</file>

<file path=ppt/slides/_rels/slide397.xml.rels><?xml version="1.0" encoding="UTF-8" standalone="yes"?>
<Relationships xmlns="http://schemas.openxmlformats.org/package/2006/relationships"><Relationship Id="rId2" Type="http://schemas.openxmlformats.org/officeDocument/2006/relationships/notesSlide" Target="../notesSlides/notesSlide236.xml"/><Relationship Id="rId1" Type="http://schemas.openxmlformats.org/officeDocument/2006/relationships/slideLayout" Target="../slideLayouts/slideLayout6.xml"/></Relationships>
</file>

<file path=ppt/slides/_rels/slide398.xml.rels><?xml version="1.0" encoding="UTF-8" standalone="yes"?>
<Relationships xmlns="http://schemas.openxmlformats.org/package/2006/relationships"><Relationship Id="rId2" Type="http://schemas.openxmlformats.org/officeDocument/2006/relationships/notesSlide" Target="../notesSlides/notesSlide237.xml"/><Relationship Id="rId1" Type="http://schemas.openxmlformats.org/officeDocument/2006/relationships/slideLayout" Target="../slideLayouts/slideLayout6.xml"/></Relationships>
</file>

<file path=ppt/slides/_rels/slide399.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2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00.xml.rels><?xml version="1.0" encoding="UTF-8" standalone="yes"?>
<Relationships xmlns="http://schemas.openxmlformats.org/package/2006/relationships"><Relationship Id="rId2" Type="http://schemas.openxmlformats.org/officeDocument/2006/relationships/notesSlide" Target="../notesSlides/notesSlide239.xml"/><Relationship Id="rId1" Type="http://schemas.openxmlformats.org/officeDocument/2006/relationships/slideLayout" Target="../slideLayouts/slideLayout2.xml"/></Relationships>
</file>

<file path=ppt/slides/_rels/slide4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3.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240.xml"/><Relationship Id="rId1" Type="http://schemas.openxmlformats.org/officeDocument/2006/relationships/slideLayout" Target="../slideLayouts/slideLayout2.xml"/></Relationships>
</file>

<file path=ppt/slides/_rels/slide404.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241.xml"/><Relationship Id="rId1" Type="http://schemas.openxmlformats.org/officeDocument/2006/relationships/slideLayout" Target="../slideLayouts/slideLayout6.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405.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242.xml"/><Relationship Id="rId1" Type="http://schemas.openxmlformats.org/officeDocument/2006/relationships/slideLayout" Target="../slideLayouts/slideLayout6.xml"/></Relationships>
</file>

<file path=ppt/slides/_rels/slide406.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notesSlide" Target="../notesSlides/notesSlide243.xml"/><Relationship Id="rId1" Type="http://schemas.openxmlformats.org/officeDocument/2006/relationships/slideLayout" Target="../slideLayouts/slideLayout7.xml"/><Relationship Id="rId6" Type="http://schemas.openxmlformats.org/officeDocument/2006/relationships/image" Target="../media/image222.jpeg"/><Relationship Id="rId5" Type="http://schemas.openxmlformats.org/officeDocument/2006/relationships/image" Target="../media/image221.jpeg"/><Relationship Id="rId4" Type="http://schemas.openxmlformats.org/officeDocument/2006/relationships/image" Target="../media/image220.jpeg"/></Relationships>
</file>

<file path=ppt/slides/_rels/slide407.xml.rels><?xml version="1.0" encoding="UTF-8" standalone="yes"?>
<Relationships xmlns="http://schemas.openxmlformats.org/package/2006/relationships"><Relationship Id="rId2" Type="http://schemas.openxmlformats.org/officeDocument/2006/relationships/notesSlide" Target="../notesSlides/notesSlide244.xml"/><Relationship Id="rId1" Type="http://schemas.openxmlformats.org/officeDocument/2006/relationships/slideLayout" Target="../slideLayouts/slideLayout6.xml"/></Relationships>
</file>

<file path=ppt/slides/_rels/slide408.xml.rels><?xml version="1.0" encoding="UTF-8" standalone="yes"?>
<Relationships xmlns="http://schemas.openxmlformats.org/package/2006/relationships"><Relationship Id="rId2" Type="http://schemas.openxmlformats.org/officeDocument/2006/relationships/notesSlide" Target="../notesSlides/notesSlide245.xml"/><Relationship Id="rId1" Type="http://schemas.openxmlformats.org/officeDocument/2006/relationships/slideLayout" Target="../slideLayouts/slideLayout2.xml"/></Relationships>
</file>

<file path=ppt/slides/_rels/slide409.xml.rels><?xml version="1.0" encoding="UTF-8" standalone="yes"?>
<Relationships xmlns="http://schemas.openxmlformats.org/package/2006/relationships"><Relationship Id="rId2" Type="http://schemas.openxmlformats.org/officeDocument/2006/relationships/notesSlide" Target="../notesSlides/notesSlide24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www.globalreporting.org/"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hyperlink" Target="http://www.globalreporting.org/" TargetMode="External"/><Relationship Id="rId4" Type="http://schemas.openxmlformats.org/officeDocument/2006/relationships/image" Target="../media/image60.png"/></Relationships>
</file>

<file path=ppt/slides/_rels/slide410.xml.rels><?xml version="1.0" encoding="UTF-8" standalone="yes"?>
<Relationships xmlns="http://schemas.openxmlformats.org/package/2006/relationships"><Relationship Id="rId2" Type="http://schemas.openxmlformats.org/officeDocument/2006/relationships/notesSlide" Target="../notesSlides/notesSlide247.xml"/><Relationship Id="rId1" Type="http://schemas.openxmlformats.org/officeDocument/2006/relationships/slideLayout" Target="../slideLayouts/slideLayout6.xml"/></Relationships>
</file>

<file path=ppt/slides/_rels/slide411.xml.rels><?xml version="1.0" encoding="UTF-8" standalone="yes"?>
<Relationships xmlns="http://schemas.openxmlformats.org/package/2006/relationships"><Relationship Id="rId2" Type="http://schemas.openxmlformats.org/officeDocument/2006/relationships/notesSlide" Target="../notesSlides/notesSlide248.xml"/><Relationship Id="rId1" Type="http://schemas.openxmlformats.org/officeDocument/2006/relationships/slideLayout" Target="../slideLayouts/slideLayout2.xml"/></Relationships>
</file>

<file path=ppt/slides/_rels/slide412.xml.rels><?xml version="1.0" encoding="UTF-8" standalone="yes"?>
<Relationships xmlns="http://schemas.openxmlformats.org/package/2006/relationships"><Relationship Id="rId2" Type="http://schemas.openxmlformats.org/officeDocument/2006/relationships/notesSlide" Target="../notesSlides/notesSlide249.xml"/><Relationship Id="rId1" Type="http://schemas.openxmlformats.org/officeDocument/2006/relationships/slideLayout" Target="../slideLayouts/slideLayout2.xml"/></Relationships>
</file>

<file path=ppt/slides/_rels/slide413.xml.rels><?xml version="1.0" encoding="UTF-8" standalone="yes"?>
<Relationships xmlns="http://schemas.openxmlformats.org/package/2006/relationships"><Relationship Id="rId2" Type="http://schemas.openxmlformats.org/officeDocument/2006/relationships/notesSlide" Target="../notesSlides/notesSlide250.xml"/><Relationship Id="rId1" Type="http://schemas.openxmlformats.org/officeDocument/2006/relationships/slideLayout" Target="../slideLayouts/slideLayout6.xml"/></Relationships>
</file>

<file path=ppt/slides/_rels/slide414.xml.rels><?xml version="1.0" encoding="UTF-8" standalone="yes"?>
<Relationships xmlns="http://schemas.openxmlformats.org/package/2006/relationships"><Relationship Id="rId2" Type="http://schemas.openxmlformats.org/officeDocument/2006/relationships/notesSlide" Target="../notesSlides/notesSlide251.xml"/><Relationship Id="rId1" Type="http://schemas.openxmlformats.org/officeDocument/2006/relationships/slideLayout" Target="../slideLayouts/slideLayout2.xml"/></Relationships>
</file>

<file path=ppt/slides/_rels/slide415.xml.rels><?xml version="1.0" encoding="UTF-8" standalone="yes"?>
<Relationships xmlns="http://schemas.openxmlformats.org/package/2006/relationships"><Relationship Id="rId2" Type="http://schemas.openxmlformats.org/officeDocument/2006/relationships/notesSlide" Target="../notesSlides/notesSlide252.xml"/><Relationship Id="rId1" Type="http://schemas.openxmlformats.org/officeDocument/2006/relationships/slideLayout" Target="../slideLayouts/slideLayout2.xml"/></Relationships>
</file>

<file path=ppt/slides/_rels/slide416.xml.rels><?xml version="1.0" encoding="UTF-8" standalone="yes"?>
<Relationships xmlns="http://schemas.openxmlformats.org/package/2006/relationships"><Relationship Id="rId2" Type="http://schemas.openxmlformats.org/officeDocument/2006/relationships/notesSlide" Target="../notesSlides/notesSlide253.xml"/><Relationship Id="rId1" Type="http://schemas.openxmlformats.org/officeDocument/2006/relationships/slideLayout" Target="../slideLayouts/slideLayout6.xml"/></Relationships>
</file>

<file path=ppt/slides/_rels/slide417.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254.xml"/><Relationship Id="rId1" Type="http://schemas.openxmlformats.org/officeDocument/2006/relationships/slideLayout" Target="../slideLayouts/slideLayout2.xml"/></Relationships>
</file>

<file path=ppt/slides/_rels/slide418.xml.rels><?xml version="1.0" encoding="UTF-8" standalone="yes"?>
<Relationships xmlns="http://schemas.openxmlformats.org/package/2006/relationships"><Relationship Id="rId2" Type="http://schemas.openxmlformats.org/officeDocument/2006/relationships/notesSlide" Target="../notesSlides/notesSlide255.xml"/><Relationship Id="rId1" Type="http://schemas.openxmlformats.org/officeDocument/2006/relationships/slideLayout" Target="../slideLayouts/slideLayout2.xml"/></Relationships>
</file>

<file path=ppt/slides/_rels/slide419.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256.xml"/><Relationship Id="rId1" Type="http://schemas.openxmlformats.org/officeDocument/2006/relationships/slideLayout" Target="../slideLayouts/slideLayout2.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4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4.png"/><Relationship Id="rId1" Type="http://schemas.openxmlformats.org/officeDocument/2006/relationships/slideLayout" Target="../slideLayouts/slideLayout3.xml"/></Relationships>
</file>

<file path=ppt/slides/_rels/slide421.xml.rels><?xml version="1.0" encoding="UTF-8" standalone="yes"?>
<Relationships xmlns="http://schemas.openxmlformats.org/package/2006/relationships"><Relationship Id="rId2" Type="http://schemas.openxmlformats.org/officeDocument/2006/relationships/notesSlide" Target="../notesSlides/notesSlide257.xml"/><Relationship Id="rId1" Type="http://schemas.openxmlformats.org/officeDocument/2006/relationships/slideLayout" Target="../slideLayouts/slideLayout2.xml"/></Relationships>
</file>

<file path=ppt/slides/_rels/slide422.xml.rels><?xml version="1.0" encoding="UTF-8" standalone="yes"?>
<Relationships xmlns="http://schemas.openxmlformats.org/package/2006/relationships"><Relationship Id="rId2" Type="http://schemas.openxmlformats.org/officeDocument/2006/relationships/notesSlide" Target="../notesSlides/notesSlide258.xml"/><Relationship Id="rId1" Type="http://schemas.openxmlformats.org/officeDocument/2006/relationships/slideLayout" Target="../slideLayouts/slideLayout6.xml"/></Relationships>
</file>

<file path=ppt/slides/_rels/slide423.xml.rels><?xml version="1.0" encoding="UTF-8" standalone="yes"?>
<Relationships xmlns="http://schemas.openxmlformats.org/package/2006/relationships"><Relationship Id="rId2" Type="http://schemas.openxmlformats.org/officeDocument/2006/relationships/notesSlide" Target="../notesSlides/notesSlide259.xml"/><Relationship Id="rId1" Type="http://schemas.openxmlformats.org/officeDocument/2006/relationships/slideLayout" Target="../slideLayouts/slideLayout2.xml"/></Relationships>
</file>

<file path=ppt/slides/_rels/slide424.xml.rels><?xml version="1.0" encoding="UTF-8" standalone="yes"?>
<Relationships xmlns="http://schemas.openxmlformats.org/package/2006/relationships"><Relationship Id="rId2" Type="http://schemas.openxmlformats.org/officeDocument/2006/relationships/notesSlide" Target="../notesSlides/notesSlide260.xml"/><Relationship Id="rId1" Type="http://schemas.openxmlformats.org/officeDocument/2006/relationships/slideLayout" Target="../slideLayouts/slideLayout2.xml"/></Relationships>
</file>

<file path=ppt/slides/_rels/slide4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6.png"/><Relationship Id="rId4" Type="http://schemas.openxmlformats.org/officeDocument/2006/relationships/image" Target="../media/image40.png"/></Relationships>
</file>

<file path=ppt/slides/_rels/slide426.xml.rels><?xml version="1.0" encoding="UTF-8" standalone="yes"?>
<Relationships xmlns="http://schemas.openxmlformats.org/package/2006/relationships"><Relationship Id="rId2" Type="http://schemas.openxmlformats.org/officeDocument/2006/relationships/notesSlide" Target="../notesSlides/notesSlide261.xml"/><Relationship Id="rId1" Type="http://schemas.openxmlformats.org/officeDocument/2006/relationships/slideLayout" Target="../slideLayouts/slideLayout2.xml"/></Relationships>
</file>

<file path=ppt/slides/_rels/slide42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62.xml"/><Relationship Id="rId1" Type="http://schemas.openxmlformats.org/officeDocument/2006/relationships/slideLayout" Target="../slideLayouts/slideLayout2.xml"/></Relationships>
</file>

<file path=ppt/slides/_rels/slide428.xml.rels><?xml version="1.0" encoding="UTF-8" standalone="yes"?>
<Relationships xmlns="http://schemas.openxmlformats.org/package/2006/relationships"><Relationship Id="rId2" Type="http://schemas.openxmlformats.org/officeDocument/2006/relationships/notesSlide" Target="../notesSlides/notesSlide263.xml"/><Relationship Id="rId1" Type="http://schemas.openxmlformats.org/officeDocument/2006/relationships/slideLayout" Target="../slideLayouts/slideLayout2.xml"/></Relationships>
</file>

<file path=ppt/slides/_rels/slide4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3.png"/></Relationships>
</file>

<file path=ppt/slides/_rels/slide430.xml.rels><?xml version="1.0" encoding="UTF-8" standalone="yes"?>
<Relationships xmlns="http://schemas.openxmlformats.org/package/2006/relationships"><Relationship Id="rId2" Type="http://schemas.openxmlformats.org/officeDocument/2006/relationships/notesSlide" Target="../notesSlides/notesSlide264.xml"/><Relationship Id="rId1" Type="http://schemas.openxmlformats.org/officeDocument/2006/relationships/slideLayout" Target="../slideLayouts/slideLayout2.xml"/></Relationships>
</file>

<file path=ppt/slides/_rels/slide4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4.xml.rels><?xml version="1.0" encoding="UTF-8" standalone="yes"?>
<Relationships xmlns="http://schemas.openxmlformats.org/package/2006/relationships"><Relationship Id="rId2" Type="http://schemas.openxmlformats.org/officeDocument/2006/relationships/notesSlide" Target="../notesSlides/notesSlide265.xml"/><Relationship Id="rId1" Type="http://schemas.openxmlformats.org/officeDocument/2006/relationships/slideLayout" Target="../slideLayouts/slideLayout2.xml"/></Relationships>
</file>

<file path=ppt/slides/_rels/slide4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8.xml.rels><?xml version="1.0" encoding="UTF-8" standalone="yes"?>
<Relationships xmlns="http://schemas.openxmlformats.org/package/2006/relationships"><Relationship Id="rId2" Type="http://schemas.openxmlformats.org/officeDocument/2006/relationships/image" Target="../media/image225.jpeg"/><Relationship Id="rId1" Type="http://schemas.openxmlformats.org/officeDocument/2006/relationships/slideLayout" Target="../slideLayouts/slideLayout2.xml"/></Relationships>
</file>

<file path=ppt/slides/_rels/slide4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40.xml.rels><?xml version="1.0" encoding="UTF-8" standalone="yes"?>
<Relationships xmlns="http://schemas.openxmlformats.org/package/2006/relationships"><Relationship Id="rId2" Type="http://schemas.openxmlformats.org/officeDocument/2006/relationships/notesSlide" Target="../notesSlides/notesSlide266.xml"/><Relationship Id="rId1" Type="http://schemas.openxmlformats.org/officeDocument/2006/relationships/slideLayout" Target="../slideLayouts/slideLayout2.xml"/></Relationships>
</file>

<file path=ppt/slides/_rels/slide4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6.png"/><Relationship Id="rId4" Type="http://schemas.openxmlformats.org/officeDocument/2006/relationships/image" Target="../media/image40.png"/></Relationships>
</file>

<file path=ppt/slides/_rels/slide442.xml.rels><?xml version="1.0" encoding="UTF-8" standalone="yes"?>
<Relationships xmlns="http://schemas.openxmlformats.org/package/2006/relationships"><Relationship Id="rId2" Type="http://schemas.openxmlformats.org/officeDocument/2006/relationships/notesSlide" Target="../notesSlides/notesSlide267.xml"/><Relationship Id="rId1" Type="http://schemas.openxmlformats.org/officeDocument/2006/relationships/slideLayout" Target="../slideLayouts/slideLayout2.xml"/></Relationships>
</file>

<file path=ppt/slides/_rels/slide443.xml.rels><?xml version="1.0" encoding="UTF-8" standalone="yes"?>
<Relationships xmlns="http://schemas.openxmlformats.org/package/2006/relationships"><Relationship Id="rId2" Type="http://schemas.openxmlformats.org/officeDocument/2006/relationships/notesSlide" Target="../notesSlides/notesSlide268.xml"/><Relationship Id="rId1" Type="http://schemas.openxmlformats.org/officeDocument/2006/relationships/slideLayout" Target="../slideLayouts/slideLayout2.xml"/></Relationships>
</file>

<file path=ppt/slides/_rels/slide444.xml.rels><?xml version="1.0" encoding="UTF-8" standalone="yes"?>
<Relationships xmlns="http://schemas.openxmlformats.org/package/2006/relationships"><Relationship Id="rId2" Type="http://schemas.openxmlformats.org/officeDocument/2006/relationships/notesSlide" Target="../notesSlides/notesSlide269.xml"/><Relationship Id="rId1" Type="http://schemas.openxmlformats.org/officeDocument/2006/relationships/slideLayout" Target="../slideLayouts/slideLayout6.xml"/></Relationships>
</file>

<file path=ppt/slides/_rels/slide4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9.xml.rels><?xml version="1.0" encoding="UTF-8" standalone="yes"?>
<Relationships xmlns="http://schemas.openxmlformats.org/package/2006/relationships"><Relationship Id="rId2" Type="http://schemas.openxmlformats.org/officeDocument/2006/relationships/notesSlide" Target="../notesSlides/notesSlide27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6.png"/><Relationship Id="rId4" Type="http://schemas.openxmlformats.org/officeDocument/2006/relationships/image" Target="../media/image40.png"/></Relationships>
</file>

<file path=ppt/slides/_rels/slide451.xml.rels><?xml version="1.0" encoding="UTF-8" standalone="yes"?>
<Relationships xmlns="http://schemas.openxmlformats.org/package/2006/relationships"><Relationship Id="rId2" Type="http://schemas.openxmlformats.org/officeDocument/2006/relationships/notesSlide" Target="../notesSlides/notesSlide271.xml"/><Relationship Id="rId1" Type="http://schemas.openxmlformats.org/officeDocument/2006/relationships/slideLayout" Target="../slideLayouts/slideLayout2.xml"/></Relationships>
</file>

<file path=ppt/slides/_rels/slide452.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272.xml"/><Relationship Id="rId1" Type="http://schemas.openxmlformats.org/officeDocument/2006/relationships/slideLayout" Target="../slideLayouts/slideLayout2.xml"/></Relationships>
</file>

<file path=ppt/slides/_rels/slide4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6.xml.rels><?xml version="1.0" encoding="UTF-8" standalone="yes"?>
<Relationships xmlns="http://schemas.openxmlformats.org/package/2006/relationships"><Relationship Id="rId2" Type="http://schemas.openxmlformats.org/officeDocument/2006/relationships/notesSlide" Target="../notesSlides/notesSlide273.xml"/><Relationship Id="rId1" Type="http://schemas.openxmlformats.org/officeDocument/2006/relationships/slideLayout" Target="../slideLayouts/slideLayout2.xml"/></Relationships>
</file>

<file path=ppt/slides/_rels/slide457.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274.xml"/><Relationship Id="rId1" Type="http://schemas.openxmlformats.org/officeDocument/2006/relationships/slideLayout" Target="../slideLayouts/slideLayout6.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4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60.xml.rels><?xml version="1.0" encoding="UTF-8" standalone="yes"?>
<Relationships xmlns="http://schemas.openxmlformats.org/package/2006/relationships"><Relationship Id="rId2" Type="http://schemas.openxmlformats.org/officeDocument/2006/relationships/notesSlide" Target="../notesSlides/notesSlide275.xml"/><Relationship Id="rId1" Type="http://schemas.openxmlformats.org/officeDocument/2006/relationships/slideLayout" Target="../slideLayouts/slideLayout6.xml"/></Relationships>
</file>

<file path=ppt/slides/_rels/slide4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2.xml.rels><?xml version="1.0" encoding="UTF-8" standalone="yes"?>
<Relationships xmlns="http://schemas.openxmlformats.org/package/2006/relationships"><Relationship Id="rId3" Type="http://schemas.openxmlformats.org/officeDocument/2006/relationships/notesSlide" Target="../notesSlides/notesSlide276.xml"/><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image" Target="../media/image226.emf"/><Relationship Id="rId5" Type="http://schemas.openxmlformats.org/officeDocument/2006/relationships/package" Target="../embeddings/Documento_de_Microsoft_Word9.docx"/><Relationship Id="rId4" Type="http://schemas.openxmlformats.org/officeDocument/2006/relationships/oleObject" Target="../embeddings/oleObject4.bin"/></Relationships>
</file>

<file path=ppt/slides/_rels/slide463.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2.xml"/></Relationships>
</file>

<file path=ppt/slides/_rels/slide464.xml.rels><?xml version="1.0" encoding="UTF-8" standalone="yes"?>
<Relationships xmlns="http://schemas.openxmlformats.org/package/2006/relationships"><Relationship Id="rId2" Type="http://schemas.openxmlformats.org/officeDocument/2006/relationships/notesSlide" Target="../notesSlides/notesSlide277.xml"/><Relationship Id="rId1" Type="http://schemas.openxmlformats.org/officeDocument/2006/relationships/slideLayout" Target="../slideLayouts/slideLayout2.xml"/></Relationships>
</file>

<file path=ppt/slides/_rels/slide46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6.png"/><Relationship Id="rId4" Type="http://schemas.openxmlformats.org/officeDocument/2006/relationships/image" Target="../media/image40.png"/></Relationships>
</file>

<file path=ppt/slides/_rels/slide466.xml.rels><?xml version="1.0" encoding="UTF-8" standalone="yes"?>
<Relationships xmlns="http://schemas.openxmlformats.org/package/2006/relationships"><Relationship Id="rId2" Type="http://schemas.openxmlformats.org/officeDocument/2006/relationships/notesSlide" Target="../notesSlides/notesSlide278.xml"/><Relationship Id="rId1" Type="http://schemas.openxmlformats.org/officeDocument/2006/relationships/slideLayout" Target="../slideLayouts/slideLayout2.xml"/></Relationships>
</file>

<file path=ppt/slides/_rels/slide467.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279.xml"/><Relationship Id="rId1" Type="http://schemas.openxmlformats.org/officeDocument/2006/relationships/slideLayout" Target="../slideLayouts/slideLayout6.xml"/></Relationships>
</file>

<file path=ppt/slides/_rels/slide4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8.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2.xml"/></Relationships>
</file>

<file path=ppt/slides/_rels/slide479.xml.rels><?xml version="1.0" encoding="UTF-8" standalone="yes"?>
<Relationships xmlns="http://schemas.openxmlformats.org/package/2006/relationships"><Relationship Id="rId2" Type="http://schemas.openxmlformats.org/officeDocument/2006/relationships/notesSlide" Target="../notesSlides/notesSlide28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80.xml.rels><?xml version="1.0" encoding="UTF-8" standalone="yes"?>
<Relationships xmlns="http://schemas.openxmlformats.org/package/2006/relationships"><Relationship Id="rId2" Type="http://schemas.openxmlformats.org/officeDocument/2006/relationships/notesSlide" Target="../notesSlides/notesSlide281.xml"/><Relationship Id="rId1" Type="http://schemas.openxmlformats.org/officeDocument/2006/relationships/slideLayout" Target="../slideLayouts/slideLayout2.xml"/></Relationships>
</file>

<file path=ppt/slides/_rels/slide481.xml.rels><?xml version="1.0" encoding="UTF-8" standalone="yes"?>
<Relationships xmlns="http://schemas.openxmlformats.org/package/2006/relationships"><Relationship Id="rId2" Type="http://schemas.openxmlformats.org/officeDocument/2006/relationships/notesSlide" Target="../notesSlides/notesSlide282.xml"/><Relationship Id="rId1" Type="http://schemas.openxmlformats.org/officeDocument/2006/relationships/slideLayout" Target="../slideLayouts/slideLayout2.xml"/></Relationships>
</file>

<file path=ppt/slides/_rels/slide482.xml.rels><?xml version="1.0" encoding="UTF-8" standalone="yes"?>
<Relationships xmlns="http://schemas.openxmlformats.org/package/2006/relationships"><Relationship Id="rId2" Type="http://schemas.openxmlformats.org/officeDocument/2006/relationships/notesSlide" Target="../notesSlides/notesSlide283.xml"/><Relationship Id="rId1" Type="http://schemas.openxmlformats.org/officeDocument/2006/relationships/slideLayout" Target="../slideLayouts/slideLayout7.xml"/></Relationships>
</file>

<file path=ppt/slides/_rels/slide483.xml.rels><?xml version="1.0" encoding="UTF-8" standalone="yes"?>
<Relationships xmlns="http://schemas.openxmlformats.org/package/2006/relationships"><Relationship Id="rId2" Type="http://schemas.openxmlformats.org/officeDocument/2006/relationships/notesSlide" Target="../notesSlides/notesSlide284.xml"/><Relationship Id="rId1" Type="http://schemas.openxmlformats.org/officeDocument/2006/relationships/slideLayout" Target="../slideLayouts/slideLayout6.xml"/></Relationships>
</file>

<file path=ppt/slides/_rels/slide484.xml.rels><?xml version="1.0" encoding="UTF-8" standalone="yes"?>
<Relationships xmlns="http://schemas.openxmlformats.org/package/2006/relationships"><Relationship Id="rId2" Type="http://schemas.openxmlformats.org/officeDocument/2006/relationships/notesSlide" Target="../notesSlides/notesSlide285.xml"/><Relationship Id="rId1" Type="http://schemas.openxmlformats.org/officeDocument/2006/relationships/slideLayout" Target="../slideLayouts/slideLayout2.xml"/></Relationships>
</file>

<file path=ppt/slides/_rels/slide48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6.png"/><Relationship Id="rId4" Type="http://schemas.openxmlformats.org/officeDocument/2006/relationships/image" Target="../media/image40.png"/></Relationships>
</file>

<file path=ppt/slides/_rels/slide486.xml.rels><?xml version="1.0" encoding="UTF-8" standalone="yes"?>
<Relationships xmlns="http://schemas.openxmlformats.org/package/2006/relationships"><Relationship Id="rId2" Type="http://schemas.openxmlformats.org/officeDocument/2006/relationships/notesSlide" Target="../notesSlides/notesSlide286.xml"/><Relationship Id="rId1" Type="http://schemas.openxmlformats.org/officeDocument/2006/relationships/slideLayout" Target="../slideLayouts/slideLayout2.xml"/></Relationships>
</file>

<file path=ppt/slides/_rels/slide487.xml.rels><?xml version="1.0" encoding="UTF-8" standalone="yes"?>
<Relationships xmlns="http://schemas.openxmlformats.org/package/2006/relationships"><Relationship Id="rId2" Type="http://schemas.openxmlformats.org/officeDocument/2006/relationships/notesSlide" Target="../notesSlides/notesSlide287.xml"/><Relationship Id="rId1" Type="http://schemas.openxmlformats.org/officeDocument/2006/relationships/slideLayout" Target="../slideLayouts/slideLayout2.xml"/></Relationships>
</file>

<file path=ppt/slides/_rels/slide488.xml.rels><?xml version="1.0" encoding="UTF-8" standalone="yes"?>
<Relationships xmlns="http://schemas.openxmlformats.org/package/2006/relationships"><Relationship Id="rId2" Type="http://schemas.openxmlformats.org/officeDocument/2006/relationships/notesSlide" Target="../notesSlides/notesSlide288.xml"/><Relationship Id="rId1" Type="http://schemas.openxmlformats.org/officeDocument/2006/relationships/slideLayout" Target="../slideLayouts/slideLayout6.xml"/></Relationships>
</file>

<file path=ppt/slides/_rels/slide489.xml.rels><?xml version="1.0" encoding="UTF-8" standalone="yes"?>
<Relationships xmlns="http://schemas.openxmlformats.org/package/2006/relationships"><Relationship Id="rId2" Type="http://schemas.openxmlformats.org/officeDocument/2006/relationships/notesSlide" Target="../notesSlides/notesSlide289.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90.xml.rels><?xml version="1.0" encoding="UTF-8" standalone="yes"?>
<Relationships xmlns="http://schemas.openxmlformats.org/package/2006/relationships"><Relationship Id="rId3" Type="http://schemas.openxmlformats.org/officeDocument/2006/relationships/image" Target="../media/image230.tiff"/><Relationship Id="rId2" Type="http://schemas.openxmlformats.org/officeDocument/2006/relationships/notesSlide" Target="../notesSlides/notesSlide290.xml"/><Relationship Id="rId1" Type="http://schemas.openxmlformats.org/officeDocument/2006/relationships/slideLayout" Target="../slideLayouts/slideLayout2.xml"/><Relationship Id="rId4" Type="http://schemas.openxmlformats.org/officeDocument/2006/relationships/image" Target="../media/image231.jpeg"/></Relationships>
</file>

<file path=ppt/slides/_rels/slide491.xml.rels><?xml version="1.0" encoding="UTF-8" standalone="yes"?>
<Relationships xmlns="http://schemas.openxmlformats.org/package/2006/relationships"><Relationship Id="rId3" Type="http://schemas.openxmlformats.org/officeDocument/2006/relationships/image" Target="../media/image233.tiff"/><Relationship Id="rId2" Type="http://schemas.openxmlformats.org/officeDocument/2006/relationships/image" Target="../media/image232.tiff"/><Relationship Id="rId1" Type="http://schemas.openxmlformats.org/officeDocument/2006/relationships/slideLayout" Target="../slideLayouts/slideLayout2.xml"/><Relationship Id="rId5" Type="http://schemas.openxmlformats.org/officeDocument/2006/relationships/image" Target="../media/image235.png"/><Relationship Id="rId4" Type="http://schemas.openxmlformats.org/officeDocument/2006/relationships/image" Target="../media/image234.tiff"/></Relationships>
</file>

<file path=ppt/slides/_rels/slide492.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image" Target="../media/image236.jpeg"/><Relationship Id="rId1" Type="http://schemas.openxmlformats.org/officeDocument/2006/relationships/slideLayout" Target="../slideLayouts/slideLayout2.xml"/><Relationship Id="rId5" Type="http://schemas.openxmlformats.org/officeDocument/2006/relationships/image" Target="../media/image235.png"/><Relationship Id="rId4" Type="http://schemas.openxmlformats.org/officeDocument/2006/relationships/image" Target="../media/image238.jpeg"/></Relationships>
</file>

<file path=ppt/slides/_rels/slide493.xml.rels><?xml version="1.0" encoding="UTF-8" standalone="yes"?>
<Relationships xmlns="http://schemas.openxmlformats.org/package/2006/relationships"><Relationship Id="rId2" Type="http://schemas.openxmlformats.org/officeDocument/2006/relationships/notesSlide" Target="../notesSlides/notesSlide291.xml"/><Relationship Id="rId1" Type="http://schemas.openxmlformats.org/officeDocument/2006/relationships/slideLayout" Target="../slideLayouts/slideLayout2.xml"/></Relationships>
</file>

<file path=ppt/slides/_rels/slide49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6.png"/><Relationship Id="rId4" Type="http://schemas.openxmlformats.org/officeDocument/2006/relationships/image" Target="../media/image40.png"/></Relationships>
</file>

<file path=ppt/slides/_rels/slide495.xml.rels><?xml version="1.0" encoding="UTF-8" standalone="yes"?>
<Relationships xmlns="http://schemas.openxmlformats.org/package/2006/relationships"><Relationship Id="rId2" Type="http://schemas.openxmlformats.org/officeDocument/2006/relationships/notesSlide" Target="../notesSlides/notesSlide292.xml"/><Relationship Id="rId1" Type="http://schemas.openxmlformats.org/officeDocument/2006/relationships/slideLayout" Target="../slideLayouts/slideLayout2.xml"/></Relationships>
</file>

<file path=ppt/slides/_rels/slide496.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293.xml"/><Relationship Id="rId1" Type="http://schemas.openxmlformats.org/officeDocument/2006/relationships/slideLayout" Target="../slideLayouts/slideLayout6.xml"/></Relationships>
</file>

<file path=ppt/slides/_rels/slide497.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notesSlide" Target="../notesSlides/notesSlide294.xml"/><Relationship Id="rId1" Type="http://schemas.openxmlformats.org/officeDocument/2006/relationships/slideLayout" Target="../slideLayouts/slideLayout6.xml"/></Relationships>
</file>

<file path=ppt/slides/_rels/slide498.xml.rels><?xml version="1.0" encoding="UTF-8" standalone="yes"?>
<Relationships xmlns="http://schemas.openxmlformats.org/package/2006/relationships"><Relationship Id="rId2" Type="http://schemas.openxmlformats.org/officeDocument/2006/relationships/notesSlide" Target="../notesSlides/notesSlide295.xml"/><Relationship Id="rId1" Type="http://schemas.openxmlformats.org/officeDocument/2006/relationships/slideLayout" Target="../slideLayouts/slideLayout6.xml"/></Relationships>
</file>

<file path=ppt/slides/_rels/slide499.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296.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diagramData" Target="../diagrams/data6.xml"/><Relationship Id="rId7" Type="http://schemas.microsoft.com/office/2007/relationships/diagramDrawing" Target="../diagrams/drawing6.xml"/><Relationship Id="rId12"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6.xml"/><Relationship Id="rId11" Type="http://schemas.openxmlformats.org/officeDocument/2006/relationships/image" Target="../media/image57.png"/><Relationship Id="rId5" Type="http://schemas.openxmlformats.org/officeDocument/2006/relationships/diagramQuickStyle" Target="../diagrams/quickStyle6.xml"/><Relationship Id="rId10" Type="http://schemas.openxmlformats.org/officeDocument/2006/relationships/image" Target="../media/image56.png"/><Relationship Id="rId4" Type="http://schemas.openxmlformats.org/officeDocument/2006/relationships/diagramLayout" Target="../diagrams/layout6.xml"/><Relationship Id="rId9" Type="http://schemas.openxmlformats.org/officeDocument/2006/relationships/image" Target="../media/image55.png"/></Relationships>
</file>

<file path=ppt/slides/_rels/slide500.xml.rels><?xml version="1.0" encoding="UTF-8" standalone="yes"?>
<Relationships xmlns="http://schemas.openxmlformats.org/package/2006/relationships"><Relationship Id="rId2" Type="http://schemas.openxmlformats.org/officeDocument/2006/relationships/image" Target="../media/image241.wmf"/><Relationship Id="rId1" Type="http://schemas.openxmlformats.org/officeDocument/2006/relationships/slideLayout" Target="../slideLayouts/slideLayout6.xml"/></Relationships>
</file>

<file path=ppt/slides/_rels/slide501.xml.rels><?xml version="1.0" encoding="UTF-8" standalone="yes"?>
<Relationships xmlns="http://schemas.openxmlformats.org/package/2006/relationships"><Relationship Id="rId2" Type="http://schemas.openxmlformats.org/officeDocument/2006/relationships/notesSlide" Target="../notesSlides/notesSlide297.xml"/><Relationship Id="rId1" Type="http://schemas.openxmlformats.org/officeDocument/2006/relationships/slideLayout" Target="../slideLayouts/slideLayout2.xml"/></Relationships>
</file>

<file path=ppt/slides/_rels/slide502.xml.rels><?xml version="1.0" encoding="UTF-8" standalone="yes"?>
<Relationships xmlns="http://schemas.openxmlformats.org/package/2006/relationships"><Relationship Id="rId2" Type="http://schemas.openxmlformats.org/officeDocument/2006/relationships/notesSlide" Target="../notesSlides/notesSlide298.xml"/><Relationship Id="rId1" Type="http://schemas.openxmlformats.org/officeDocument/2006/relationships/slideLayout" Target="../slideLayouts/slideLayout6.xml"/></Relationships>
</file>

<file path=ppt/slides/_rels/slide503.xml.rels><?xml version="1.0" encoding="UTF-8" standalone="yes"?>
<Relationships xmlns="http://schemas.openxmlformats.org/package/2006/relationships"><Relationship Id="rId2" Type="http://schemas.openxmlformats.org/officeDocument/2006/relationships/notesSlide" Target="../notesSlides/notesSlide299.xml"/><Relationship Id="rId1" Type="http://schemas.openxmlformats.org/officeDocument/2006/relationships/slideLayout" Target="../slideLayouts/slideLayout6.xml"/></Relationships>
</file>

<file path=ppt/slides/_rels/slide504.xml.rels><?xml version="1.0" encoding="UTF-8" standalone="yes"?>
<Relationships xmlns="http://schemas.openxmlformats.org/package/2006/relationships"><Relationship Id="rId2" Type="http://schemas.openxmlformats.org/officeDocument/2006/relationships/notesSlide" Target="../notesSlides/notesSlide300.xml"/><Relationship Id="rId1" Type="http://schemas.openxmlformats.org/officeDocument/2006/relationships/slideLayout" Target="../slideLayouts/slideLayout6.xml"/></Relationships>
</file>

<file path=ppt/slides/_rels/slide505.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notesSlide" Target="../notesSlides/notesSlide301.xml"/><Relationship Id="rId1" Type="http://schemas.openxmlformats.org/officeDocument/2006/relationships/slideLayout" Target="../slideLayouts/slideLayout2.xml"/></Relationships>
</file>

<file path=ppt/slides/_rels/slide506.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notesSlide" Target="../notesSlides/notesSlide302.xml"/><Relationship Id="rId1" Type="http://schemas.openxmlformats.org/officeDocument/2006/relationships/slideLayout" Target="../slideLayouts/slideLayout2.xml"/></Relationships>
</file>

<file path=ppt/slides/_rels/slide507.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303.xml"/><Relationship Id="rId1" Type="http://schemas.openxmlformats.org/officeDocument/2006/relationships/slideLayout" Target="../slideLayouts/slideLayout2.xml"/></Relationships>
</file>

<file path=ppt/slides/_rels/slide508.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notesSlide" Target="../notesSlides/notesSlide304.xml"/><Relationship Id="rId1" Type="http://schemas.openxmlformats.org/officeDocument/2006/relationships/slideLayout" Target="../slideLayouts/slideLayout2.xml"/></Relationships>
</file>

<file path=ppt/slides/_rels/slide5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2.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notesSlide" Target="../notesSlides/notesSlide305.xml"/><Relationship Id="rId1" Type="http://schemas.openxmlformats.org/officeDocument/2006/relationships/slideLayout" Target="../slideLayouts/slideLayout2.xml"/></Relationships>
</file>

<file path=ppt/slides/_rels/slide513.xml.rels><?xml version="1.0" encoding="UTF-8" standalone="yes"?>
<Relationships xmlns="http://schemas.openxmlformats.org/package/2006/relationships"><Relationship Id="rId2" Type="http://schemas.openxmlformats.org/officeDocument/2006/relationships/notesSlide" Target="../notesSlides/notesSlide306.xml"/><Relationship Id="rId1" Type="http://schemas.openxmlformats.org/officeDocument/2006/relationships/slideLayout" Target="../slideLayouts/slideLayout2.xml"/></Relationships>
</file>

<file path=ppt/slides/_rels/slide514.xml.rels><?xml version="1.0" encoding="UTF-8" standalone="yes"?>
<Relationships xmlns="http://schemas.openxmlformats.org/package/2006/relationships"><Relationship Id="rId3" Type="http://schemas.openxmlformats.org/officeDocument/2006/relationships/image" Target="../media/image247.wmf"/><Relationship Id="rId2" Type="http://schemas.openxmlformats.org/officeDocument/2006/relationships/notesSlide" Target="../notesSlides/notesSlide307.xml"/><Relationship Id="rId1" Type="http://schemas.openxmlformats.org/officeDocument/2006/relationships/slideLayout" Target="../slideLayouts/slideLayout14.xml"/></Relationships>
</file>

<file path=ppt/slides/_rels/slide515.xml.rels><?xml version="1.0" encoding="UTF-8" standalone="yes"?>
<Relationships xmlns="http://schemas.openxmlformats.org/package/2006/relationships"><Relationship Id="rId2" Type="http://schemas.openxmlformats.org/officeDocument/2006/relationships/notesSlide" Target="../notesSlides/notesSlide308.xml"/><Relationship Id="rId1" Type="http://schemas.openxmlformats.org/officeDocument/2006/relationships/slideLayout" Target="../slideLayouts/slideLayout2.xml"/></Relationships>
</file>

<file path=ppt/slides/_rels/slide516.xml.rels><?xml version="1.0" encoding="UTF-8" standalone="yes"?>
<Relationships xmlns="http://schemas.openxmlformats.org/package/2006/relationships"><Relationship Id="rId2" Type="http://schemas.openxmlformats.org/officeDocument/2006/relationships/notesSlide" Target="../notesSlides/notesSlide309.xml"/><Relationship Id="rId1" Type="http://schemas.openxmlformats.org/officeDocument/2006/relationships/slideLayout" Target="../slideLayouts/slideLayout2.xml"/></Relationships>
</file>

<file path=ppt/slides/_rels/slide517.xml.rels><?xml version="1.0" encoding="UTF-8" standalone="yes"?>
<Relationships xmlns="http://schemas.openxmlformats.org/package/2006/relationships"><Relationship Id="rId2" Type="http://schemas.openxmlformats.org/officeDocument/2006/relationships/notesSlide" Target="../notesSlides/notesSlide310.xml"/><Relationship Id="rId1" Type="http://schemas.openxmlformats.org/officeDocument/2006/relationships/slideLayout" Target="../slideLayouts/slideLayout2.xml"/></Relationships>
</file>

<file path=ppt/slides/_rels/slide518.xml.rels><?xml version="1.0" encoding="UTF-8" standalone="yes"?>
<Relationships xmlns="http://schemas.openxmlformats.org/package/2006/relationships"><Relationship Id="rId2" Type="http://schemas.openxmlformats.org/officeDocument/2006/relationships/notesSlide" Target="../notesSlides/notesSlide311.xml"/><Relationship Id="rId1" Type="http://schemas.openxmlformats.org/officeDocument/2006/relationships/slideLayout" Target="../slideLayouts/slideLayout2.xml"/></Relationships>
</file>

<file path=ppt/slides/_rels/slide519.xml.rels><?xml version="1.0" encoding="UTF-8" standalone="yes"?>
<Relationships xmlns="http://schemas.openxmlformats.org/package/2006/relationships"><Relationship Id="rId2" Type="http://schemas.openxmlformats.org/officeDocument/2006/relationships/notesSlide" Target="../notesSlides/notesSlide312.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20.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notesSlide" Target="../notesSlides/notesSlide313.xml"/><Relationship Id="rId1" Type="http://schemas.openxmlformats.org/officeDocument/2006/relationships/slideLayout" Target="../slideLayouts/slideLayout6.xml"/></Relationships>
</file>

<file path=ppt/slides/_rels/slide521.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notesSlide" Target="../notesSlides/notesSlide314.xml"/><Relationship Id="rId1" Type="http://schemas.openxmlformats.org/officeDocument/2006/relationships/slideLayout" Target="../slideLayouts/slideLayout6.xml"/></Relationships>
</file>

<file path=ppt/slides/_rels/slide5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3.xml.rels><?xml version="1.0" encoding="UTF-8" standalone="yes"?>
<Relationships xmlns="http://schemas.openxmlformats.org/package/2006/relationships"><Relationship Id="rId2" Type="http://schemas.openxmlformats.org/officeDocument/2006/relationships/notesSlide" Target="../notesSlides/notesSlide315.xml"/><Relationship Id="rId1" Type="http://schemas.openxmlformats.org/officeDocument/2006/relationships/slideLayout" Target="../slideLayouts/slideLayout2.xml"/></Relationships>
</file>

<file path=ppt/slides/_rels/slide524.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316.xml"/><Relationship Id="rId1" Type="http://schemas.openxmlformats.org/officeDocument/2006/relationships/slideLayout" Target="../slideLayouts/slideLayout2.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525.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2.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5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7.xml.rels><?xml version="1.0" encoding="UTF-8" standalone="yes"?>
<Relationships xmlns="http://schemas.openxmlformats.org/package/2006/relationships"><Relationship Id="rId2" Type="http://schemas.openxmlformats.org/officeDocument/2006/relationships/notesSlide" Target="../notesSlides/notesSlide317.xml"/><Relationship Id="rId1" Type="http://schemas.openxmlformats.org/officeDocument/2006/relationships/slideLayout" Target="../slideLayouts/slideLayout6.xml"/></Relationships>
</file>

<file path=ppt/slides/_rels/slide528.xml.rels><?xml version="1.0" encoding="UTF-8" standalone="yes"?>
<Relationships xmlns="http://schemas.openxmlformats.org/package/2006/relationships"><Relationship Id="rId2" Type="http://schemas.openxmlformats.org/officeDocument/2006/relationships/notesSlide" Target="../notesSlides/notesSlide318.xml"/><Relationship Id="rId1" Type="http://schemas.openxmlformats.org/officeDocument/2006/relationships/slideLayout" Target="../slideLayouts/slideLayout6.xml"/></Relationships>
</file>

<file path=ppt/slides/_rels/slide529.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notesSlide" Target="../notesSlides/notesSlide319.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30.xml.rels><?xml version="1.0" encoding="UTF-8" standalone="yes"?>
<Relationships xmlns="http://schemas.openxmlformats.org/package/2006/relationships"><Relationship Id="rId2" Type="http://schemas.openxmlformats.org/officeDocument/2006/relationships/notesSlide" Target="../notesSlides/notesSlide320.xml"/><Relationship Id="rId1" Type="http://schemas.openxmlformats.org/officeDocument/2006/relationships/slideLayout" Target="../slideLayouts/slideLayout2.xml"/></Relationships>
</file>

<file path=ppt/slides/_rels/slide531.xml.rels><?xml version="1.0" encoding="UTF-8" standalone="yes"?>
<Relationships xmlns="http://schemas.openxmlformats.org/package/2006/relationships"><Relationship Id="rId2" Type="http://schemas.openxmlformats.org/officeDocument/2006/relationships/notesSlide" Target="../notesSlides/notesSlide32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9.tif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www.globalreporting.org/"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hyperlink" Target="http://www.globalreporting.org/" TargetMode="External"/><Relationship Id="rId4" Type="http://schemas.openxmlformats.org/officeDocument/2006/relationships/image" Target="../media/image60.png"/></Relationships>
</file>

<file path=ppt/slides/_rels/slide5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3.png"/></Relationships>
</file>

<file path=ppt/slides/_rels/slide5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www.greenprojectmanagement.org/human-rights-policy" TargetMode="External"/><Relationship Id="rId7" Type="http://schemas.openxmlformats.org/officeDocument/2006/relationships/hyperlink" Target="http://www.greenprojectmanagement.org/the-gpm-reference-guide-to-sustainability-in-project-management"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hyperlink" Target="http://www.greenprojectmanagement.org/the-p5-standard" TargetMode="External"/><Relationship Id="rId5" Type="http://schemas.openxmlformats.org/officeDocument/2006/relationships/hyperlink" Target="http://www.greenprojectmanagement.org/code-of-ethics/supplier-and-partner-code-of-conduct" TargetMode="External"/><Relationship Id="rId4" Type="http://schemas.openxmlformats.org/officeDocument/2006/relationships/hyperlink" Target="http://www.greenprojectmanagement.org/principles-for-sustainable-change-delivery" TargetMode="Externa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9.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0.tiff"/><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chart" Target="../charts/chart4.xml"/><Relationship Id="rId4" Type="http://schemas.openxmlformats.org/officeDocument/2006/relationships/chart" Target="../charts/chart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1.xml"/><Relationship Id="rId1" Type="http://schemas.openxmlformats.org/officeDocument/2006/relationships/slideLayout" Target="../slideLayouts/slideLayout6.xml"/><Relationship Id="rId5" Type="http://schemas.openxmlformats.org/officeDocument/2006/relationships/image" Target="../media/image75.png"/><Relationship Id="rId4" Type="http://schemas.openxmlformats.org/officeDocument/2006/relationships/image" Target="../media/image74.png"/></Relationships>
</file>

<file path=ppt/slides/_rels/slide7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7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8.jpe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6.png"/><Relationship Id="rId4" Type="http://schemas.openxmlformats.org/officeDocument/2006/relationships/image" Target="../media/image40.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8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18.tiff"/><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tiff"/></Relationships>
</file>

<file path=ppt/slides/_rels/slide9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9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5200460" cy="6858000"/>
          </a:xfrm>
          <a:prstGeom prst="rect">
            <a:avLst/>
          </a:prstGeom>
        </p:spPr>
      </p:pic>
      <p:sp>
        <p:nvSpPr>
          <p:cNvPr id="5" name="Subtitle 2"/>
          <p:cNvSpPr>
            <a:spLocks noGrp="1"/>
          </p:cNvSpPr>
          <p:nvPr>
            <p:ph type="subTitle" idx="1"/>
          </p:nvPr>
        </p:nvSpPr>
        <p:spPr>
          <a:xfrm>
            <a:off x="2133600" y="4394314"/>
            <a:ext cx="6400800" cy="574868"/>
          </a:xfrm>
        </p:spPr>
        <p:txBody>
          <a:bodyPr/>
          <a:lstStyle/>
          <a:p>
            <a:r>
              <a:rPr lang="en-US" dirty="0" smtClean="0">
                <a:solidFill>
                  <a:schemeClr val="bg1">
                    <a:lumMod val="65000"/>
                  </a:schemeClr>
                </a:solidFill>
              </a:rPr>
              <a:t>Introduction</a:t>
            </a:r>
            <a:endParaRPr lang="en-US" dirty="0">
              <a:solidFill>
                <a:schemeClr val="bg1">
                  <a:lumMod val="65000"/>
                </a:schemeClr>
              </a:solidFill>
            </a:endParaRPr>
          </a:p>
        </p:txBody>
      </p:sp>
      <p:pic>
        <p:nvPicPr>
          <p:cNvPr id="10" name="Picture 9" descr="PRiSM Logo Final.ps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0" y="2133600"/>
            <a:ext cx="4364909" cy="1925549"/>
          </a:xfrm>
          <a:prstGeom prst="rect">
            <a:avLst/>
          </a:prstGeom>
          <a:noFill/>
          <a:ln>
            <a:noFill/>
          </a:ln>
        </p:spPr>
      </p:pic>
      <p:pic>
        <p:nvPicPr>
          <p:cNvPr id="11" name="Picture 10" descr="practitioner.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826889" y="2774313"/>
            <a:ext cx="1600200" cy="471176"/>
          </a:xfrm>
          <a:prstGeom prst="rect">
            <a:avLst/>
          </a:prstGeom>
          <a:noFill/>
          <a:ln>
            <a:noFill/>
          </a:ln>
        </p:spPr>
      </p:pic>
      <p:pic>
        <p:nvPicPr>
          <p:cNvPr id="13" name="Picture 1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10437" y="6096000"/>
            <a:ext cx="1393071" cy="625335"/>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48548" y="244782"/>
            <a:ext cx="2854960" cy="889820"/>
          </a:xfrm>
          <a:prstGeom prst="rect">
            <a:avLst/>
          </a:prstGeom>
        </p:spPr>
      </p:pic>
      <p:sp>
        <p:nvSpPr>
          <p:cNvPr id="16" name="TextBox 15"/>
          <p:cNvSpPr txBox="1"/>
          <p:nvPr/>
        </p:nvSpPr>
        <p:spPr>
          <a:xfrm>
            <a:off x="6248400" y="6224001"/>
            <a:ext cx="1075231" cy="369332"/>
          </a:xfrm>
          <a:prstGeom prst="rect">
            <a:avLst/>
          </a:prstGeom>
          <a:noFill/>
        </p:spPr>
        <p:txBody>
          <a:bodyPr wrap="none" rtlCol="0">
            <a:spAutoFit/>
          </a:bodyPr>
          <a:lstStyle/>
          <a:p>
            <a:r>
              <a:rPr lang="en-US" smtClean="0">
                <a:solidFill>
                  <a:schemeClr val="bg1">
                    <a:lumMod val="65000"/>
                  </a:schemeClr>
                </a:solidFill>
              </a:rPr>
              <a:t>Release 6</a:t>
            </a:r>
            <a:endParaRPr lang="en-US">
              <a:solidFill>
                <a:schemeClr val="bg1">
                  <a:lumMod val="65000"/>
                </a:schemeClr>
              </a:solidFill>
            </a:endParaRPr>
          </a:p>
        </p:txBody>
      </p:sp>
    </p:spTree>
    <p:extLst>
      <p:ext uri="{BB962C8B-B14F-4D97-AF65-F5344CB8AC3E}">
        <p14:creationId xmlns:p14="http://schemas.microsoft.com/office/powerpoint/2010/main" val="36514163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6400800" cy="854075"/>
          </a:xfrm>
        </p:spPr>
        <p:txBody>
          <a:bodyPr>
            <a:normAutofit/>
          </a:bodyPr>
          <a:lstStyle/>
          <a:p>
            <a:r>
              <a:rPr lang="en-US" dirty="0" smtClean="0"/>
              <a:t>We are making a difference</a:t>
            </a:r>
            <a:endParaRPr lang="en-US" dirty="0"/>
          </a:p>
        </p:txBody>
      </p:sp>
      <p:pic>
        <p:nvPicPr>
          <p:cNvPr id="3" name="Picture 2"/>
          <p:cNvPicPr>
            <a:picLocks noChangeAspect="1"/>
          </p:cNvPicPr>
          <p:nvPr/>
        </p:nvPicPr>
        <p:blipFill>
          <a:blip r:embed="rId3" cstate="print"/>
          <a:stretch>
            <a:fillRect/>
          </a:stretch>
        </p:blipFill>
        <p:spPr>
          <a:xfrm>
            <a:off x="152400" y="1524000"/>
            <a:ext cx="5294738" cy="2622550"/>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24513" y="1524000"/>
            <a:ext cx="3511364" cy="2622550"/>
          </a:xfrm>
          <a:prstGeom prst="rect">
            <a:avLst/>
          </a:prstGeom>
        </p:spPr>
      </p:pic>
      <p:sp>
        <p:nvSpPr>
          <p:cNvPr id="7" name="TextBox 6"/>
          <p:cNvSpPr txBox="1"/>
          <p:nvPr/>
        </p:nvSpPr>
        <p:spPr>
          <a:xfrm>
            <a:off x="329775" y="4146550"/>
            <a:ext cx="3367973" cy="369332"/>
          </a:xfrm>
          <a:prstGeom prst="rect">
            <a:avLst/>
          </a:prstGeom>
          <a:noFill/>
        </p:spPr>
        <p:txBody>
          <a:bodyPr wrap="none" rtlCol="0">
            <a:spAutoFit/>
          </a:bodyPr>
          <a:lstStyle/>
          <a:p>
            <a:r>
              <a:rPr lang="en-US" dirty="0" smtClean="0"/>
              <a:t>Mbabane. Swaziland Shanty Town</a:t>
            </a:r>
            <a:endParaRPr lang="en-US" dirty="0"/>
          </a:p>
        </p:txBody>
      </p:sp>
      <p:sp>
        <p:nvSpPr>
          <p:cNvPr id="9" name="Rounded Rectangular Callout 8"/>
          <p:cNvSpPr/>
          <p:nvPr/>
        </p:nvSpPr>
        <p:spPr>
          <a:xfrm>
            <a:off x="609600" y="4800600"/>
            <a:ext cx="7543800" cy="1200329"/>
          </a:xfrm>
          <a:prstGeom prst="wedgeRoundRectCallout">
            <a:avLst>
              <a:gd name="adj1" fmla="val 45832"/>
              <a:gd name="adj2" fmla="val -230578"/>
              <a:gd name="adj3" fmla="val 16667"/>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a:t>
            </a:r>
            <a:r>
              <a:rPr lang="en-US" dirty="0" err="1"/>
              <a:t>LEDtek’s</a:t>
            </a:r>
            <a:r>
              <a:rPr lang="en-US" dirty="0"/>
              <a:t> attention to managing the aspects of the design phase, with particular emphasis on the incorporation of sustainability methodologies as per </a:t>
            </a:r>
            <a:r>
              <a:rPr lang="en-US" dirty="0" err="1"/>
              <a:t>PRiSM</a:t>
            </a:r>
            <a:r>
              <a:rPr lang="en-US" dirty="0"/>
              <a:t>, combined to produce the effective outcome of the project, meeting all the criteria.” </a:t>
            </a:r>
          </a:p>
        </p:txBody>
      </p:sp>
    </p:spTree>
    <p:extLst>
      <p:ext uri="{BB962C8B-B14F-4D97-AF65-F5344CB8AC3E}">
        <p14:creationId xmlns:p14="http://schemas.microsoft.com/office/powerpoint/2010/main" val="145873454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3"/>
          <p:cNvSpPr>
            <a:spLocks noChangeArrowheads="1"/>
          </p:cNvSpPr>
          <p:nvPr/>
        </p:nvSpPr>
        <p:spPr bwMode="auto">
          <a:xfrm>
            <a:off x="1295400" y="1174750"/>
            <a:ext cx="6134100"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8" tIns="44450" rIns="90488" bIns="44450">
            <a:spAutoFit/>
          </a:bodyPr>
          <a:lstStyle/>
          <a:p>
            <a:pPr algn="ctr" eaLnBrk="0" hangingPunct="0"/>
            <a:r>
              <a:rPr lang="en-US" sz="2800" b="1" dirty="0" smtClean="0">
                <a:solidFill>
                  <a:schemeClr val="accent1">
                    <a:lumMod val="50000"/>
                  </a:schemeClr>
                </a:solidFill>
              </a:rPr>
              <a:t>Deming Model - PDCA</a:t>
            </a:r>
            <a:endParaRPr lang="en-US" sz="2800" b="1" dirty="0">
              <a:solidFill>
                <a:schemeClr val="accent1">
                  <a:lumMod val="50000"/>
                </a:schemeClr>
              </a:solidFill>
            </a:endParaRPr>
          </a:p>
        </p:txBody>
      </p:sp>
      <p:sp>
        <p:nvSpPr>
          <p:cNvPr id="90115" name="Rectangle 4"/>
          <p:cNvSpPr>
            <a:spLocks noChangeArrowheads="1"/>
          </p:cNvSpPr>
          <p:nvPr/>
        </p:nvSpPr>
        <p:spPr bwMode="auto">
          <a:xfrm>
            <a:off x="5795850" y="2230437"/>
            <a:ext cx="1831975"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eaLnBrk="0" hangingPunct="0"/>
            <a:r>
              <a:rPr lang="en-US" sz="2800" dirty="0"/>
              <a:t>Planning</a:t>
            </a:r>
          </a:p>
        </p:txBody>
      </p:sp>
      <p:sp>
        <p:nvSpPr>
          <p:cNvPr id="90116" name="Rectangle 5"/>
          <p:cNvSpPr>
            <a:spLocks noChangeArrowheads="1"/>
          </p:cNvSpPr>
          <p:nvPr/>
        </p:nvSpPr>
        <p:spPr bwMode="auto">
          <a:xfrm>
            <a:off x="5562600" y="4083052"/>
            <a:ext cx="3124200"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8" tIns="44450" rIns="90488" bIns="44450">
            <a:spAutoFit/>
          </a:bodyPr>
          <a:lstStyle/>
          <a:p>
            <a:pPr eaLnBrk="0" hangingPunct="0"/>
            <a:r>
              <a:rPr lang="en-US" sz="2800" dirty="0" smtClean="0"/>
              <a:t>  Implementation</a:t>
            </a:r>
            <a:endParaRPr lang="en-US" sz="2800" dirty="0"/>
          </a:p>
        </p:txBody>
      </p:sp>
      <p:sp>
        <p:nvSpPr>
          <p:cNvPr id="90117" name="Rectangle 6"/>
          <p:cNvSpPr>
            <a:spLocks noChangeArrowheads="1"/>
          </p:cNvSpPr>
          <p:nvPr/>
        </p:nvSpPr>
        <p:spPr bwMode="auto">
          <a:xfrm>
            <a:off x="530569" y="3867607"/>
            <a:ext cx="2699201" cy="9515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pPr algn="r" eaLnBrk="0" hangingPunct="0"/>
            <a:r>
              <a:rPr lang="en-US" sz="2800" dirty="0"/>
              <a:t>Checking</a:t>
            </a:r>
          </a:p>
          <a:p>
            <a:pPr algn="r" eaLnBrk="0" hangingPunct="0"/>
            <a:r>
              <a:rPr lang="en-US" sz="2800" dirty="0"/>
              <a:t>Corrective Action</a:t>
            </a:r>
          </a:p>
        </p:txBody>
      </p:sp>
      <p:sp>
        <p:nvSpPr>
          <p:cNvPr id="90118" name="Rectangle 7"/>
          <p:cNvSpPr>
            <a:spLocks noChangeArrowheads="1"/>
          </p:cNvSpPr>
          <p:nvPr/>
        </p:nvSpPr>
        <p:spPr bwMode="auto">
          <a:xfrm>
            <a:off x="408781" y="2015017"/>
            <a:ext cx="2795588" cy="9515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8" tIns="44450" rIns="90488" bIns="44450">
            <a:spAutoFit/>
          </a:bodyPr>
          <a:lstStyle/>
          <a:p>
            <a:pPr algn="r" eaLnBrk="0" hangingPunct="0"/>
            <a:r>
              <a:rPr lang="en-US" sz="2800" dirty="0"/>
              <a:t>Management</a:t>
            </a:r>
          </a:p>
          <a:p>
            <a:pPr algn="r" eaLnBrk="0" hangingPunct="0"/>
            <a:r>
              <a:rPr lang="en-US" sz="2800" dirty="0"/>
              <a:t>Review</a:t>
            </a:r>
          </a:p>
        </p:txBody>
      </p:sp>
      <p:sp>
        <p:nvSpPr>
          <p:cNvPr id="90125" name="Rectangle 2"/>
          <p:cNvSpPr>
            <a:spLocks noGrp="1" noChangeArrowheads="1"/>
          </p:cNvSpPr>
          <p:nvPr>
            <p:ph type="title"/>
          </p:nvPr>
        </p:nvSpPr>
        <p:spPr>
          <a:xfrm>
            <a:off x="492370" y="0"/>
            <a:ext cx="7024744" cy="1143000"/>
          </a:xfrm>
        </p:spPr>
        <p:txBody>
          <a:bodyPr/>
          <a:lstStyle/>
          <a:p>
            <a:r>
              <a:rPr lang="en-US" dirty="0" smtClean="0"/>
              <a:t>What is an EMS?</a:t>
            </a:r>
          </a:p>
        </p:txBody>
      </p:sp>
      <p:pic>
        <p:nvPicPr>
          <p:cNvPr id="8194" name="Picture 2" descr="http://mljconsulting.com/wp-content/uploads/PlanDoCheckAct.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16717" y="2130424"/>
            <a:ext cx="2733675" cy="2733676"/>
          </a:xfrm>
          <a:prstGeom prst="rect">
            <a:avLst/>
          </a:prstGeom>
          <a:noFill/>
          <a:extLst>
            <a:ext uri="{909E8E84-426E-40dd-AFC4-6F175D3DCCD1}">
              <a14:hiddenFill xmlns:a14="http://schemas.microsoft.com/office/drawing/2010/main" xmlns="">
                <a:solidFill>
                  <a:srgbClr val="FFFFFF"/>
                </a:solidFill>
              </a14:hiddenFill>
            </a:ext>
          </a:extLst>
        </p:spPr>
      </p:pic>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100</a:t>
            </a:fld>
            <a:endParaRPr lang="en-US" dirty="0"/>
          </a:p>
        </p:txBody>
      </p:sp>
    </p:spTree>
    <p:extLst>
      <p:ext uri="{BB962C8B-B14F-4D97-AF65-F5344CB8AC3E}">
        <p14:creationId xmlns:p14="http://schemas.microsoft.com/office/powerpoint/2010/main" val="139470152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351693" y="0"/>
            <a:ext cx="8335107" cy="1143000"/>
          </a:xfrm>
        </p:spPr>
        <p:txBody>
          <a:bodyPr/>
          <a:lstStyle/>
          <a:p>
            <a:r>
              <a:rPr lang="en-US" dirty="0" smtClean="0"/>
              <a:t>Why Do Organizations Implement an EMS ?</a:t>
            </a:r>
            <a:endParaRPr lang="en-US" sz="3200" dirty="0" smtClean="0"/>
          </a:p>
        </p:txBody>
      </p:sp>
      <p:sp>
        <p:nvSpPr>
          <p:cNvPr id="91139" name="Rectangle 3"/>
          <p:cNvSpPr>
            <a:spLocks noGrp="1" noChangeArrowheads="1"/>
          </p:cNvSpPr>
          <p:nvPr>
            <p:ph idx="1"/>
          </p:nvPr>
        </p:nvSpPr>
        <p:spPr>
          <a:xfrm>
            <a:off x="379414" y="1662114"/>
            <a:ext cx="8270875" cy="2986087"/>
          </a:xfrm>
        </p:spPr>
        <p:txBody>
          <a:bodyPr>
            <a:normAutofit/>
          </a:bodyPr>
          <a:lstStyle/>
          <a:p>
            <a:pPr>
              <a:lnSpc>
                <a:spcPct val="90000"/>
              </a:lnSpc>
            </a:pPr>
            <a:r>
              <a:rPr lang="en-US" sz="2000" dirty="0" smtClean="0"/>
              <a:t>Helps to identify the causes of environmental problems.</a:t>
            </a:r>
          </a:p>
          <a:p>
            <a:pPr lvl="1">
              <a:lnSpc>
                <a:spcPct val="90000"/>
              </a:lnSpc>
            </a:pPr>
            <a:r>
              <a:rPr lang="en-US" sz="2000" dirty="0" smtClean="0"/>
              <a:t>better to make a product right the first time</a:t>
            </a:r>
          </a:p>
          <a:p>
            <a:pPr lvl="1">
              <a:lnSpc>
                <a:spcPct val="90000"/>
              </a:lnSpc>
            </a:pPr>
            <a:r>
              <a:rPr lang="en-US" sz="2000" dirty="0" smtClean="0"/>
              <a:t>cheaper to prevent a spill or other accident</a:t>
            </a:r>
          </a:p>
          <a:p>
            <a:pPr lvl="1">
              <a:lnSpc>
                <a:spcPct val="90000"/>
              </a:lnSpc>
            </a:pPr>
            <a:r>
              <a:rPr lang="en-US" sz="2000" dirty="0" smtClean="0"/>
              <a:t>cost effective to prevent pollution </a:t>
            </a:r>
          </a:p>
          <a:p>
            <a:pPr>
              <a:lnSpc>
                <a:spcPct val="90000"/>
              </a:lnSpc>
            </a:pPr>
            <a:r>
              <a:rPr lang="en-US" sz="2000" dirty="0" smtClean="0"/>
              <a:t>Trade and competitive issues</a:t>
            </a:r>
          </a:p>
          <a:p>
            <a:pPr lvl="1">
              <a:lnSpc>
                <a:spcPct val="90000"/>
              </a:lnSpc>
            </a:pPr>
            <a:r>
              <a:rPr lang="en-US" sz="2000" dirty="0" smtClean="0"/>
              <a:t>Inconsistency in environmental regulation and enforcement</a:t>
            </a:r>
          </a:p>
          <a:p>
            <a:pPr>
              <a:lnSpc>
                <a:spcPct val="90000"/>
              </a:lnSpc>
            </a:pPr>
            <a:r>
              <a:rPr lang="en-US" sz="2000" dirty="0" smtClean="0"/>
              <a:t>Many individual parts may already be in place – just need to unify under the EMS umbrella!</a:t>
            </a:r>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101</a:t>
            </a:fld>
            <a:endParaRPr lang="en-US" dirty="0"/>
          </a:p>
        </p:txBody>
      </p:sp>
      <p:pic>
        <p:nvPicPr>
          <p:cNvPr id="5" name="Picture 4"/>
          <p:cNvPicPr>
            <a:picLocks noChangeAspect="1"/>
          </p:cNvPicPr>
          <p:nvPr/>
        </p:nvPicPr>
        <p:blipFill>
          <a:blip r:embed="rId3" cstate="print"/>
          <a:stretch>
            <a:fillRect/>
          </a:stretch>
        </p:blipFill>
        <p:spPr>
          <a:xfrm>
            <a:off x="6400800" y="2209800"/>
            <a:ext cx="1899138" cy="1028700"/>
          </a:xfrm>
          <a:prstGeom prst="rect">
            <a:avLst/>
          </a:prstGeom>
        </p:spPr>
      </p:pic>
      <p:sp>
        <p:nvSpPr>
          <p:cNvPr id="2" name="TextBox 1"/>
          <p:cNvSpPr txBox="1"/>
          <p:nvPr/>
        </p:nvSpPr>
        <p:spPr>
          <a:xfrm>
            <a:off x="422031" y="5105401"/>
            <a:ext cx="7754647" cy="461665"/>
          </a:xfrm>
          <a:prstGeom prst="rect">
            <a:avLst/>
          </a:prstGeom>
          <a:noFill/>
        </p:spPr>
        <p:txBody>
          <a:bodyPr wrap="none" rtlCol="0">
            <a:spAutoFit/>
          </a:bodyPr>
          <a:lstStyle/>
          <a:p>
            <a:r>
              <a:rPr lang="en-US" sz="2400" b="1" dirty="0" smtClean="0"/>
              <a:t>??Why should a project manager be familiar with the EMS?</a:t>
            </a:r>
            <a:endParaRPr lang="en-US" sz="2400" b="1" dirty="0"/>
          </a:p>
        </p:txBody>
      </p:sp>
    </p:spTree>
    <p:extLst>
      <p:ext uri="{BB962C8B-B14F-4D97-AF65-F5344CB8AC3E}">
        <p14:creationId xmlns:p14="http://schemas.microsoft.com/office/powerpoint/2010/main" val="412853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1979614" y="549277"/>
            <a:ext cx="4176712"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4100" name="Text Box 5"/>
          <p:cNvSpPr txBox="1">
            <a:spLocks noChangeArrowheads="1"/>
          </p:cNvSpPr>
          <p:nvPr/>
        </p:nvSpPr>
        <p:spPr bwMode="auto">
          <a:xfrm>
            <a:off x="1116014" y="1844676"/>
            <a:ext cx="7488237" cy="4007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Tx/>
              <a:buChar char="•"/>
            </a:pPr>
            <a:endParaRPr lang="en-US" sz="2000" dirty="0">
              <a:latin typeface="Garamond" pitchFamily="18" charset="0"/>
            </a:endParaRPr>
          </a:p>
        </p:txBody>
      </p:sp>
      <p:sp>
        <p:nvSpPr>
          <p:cNvPr id="4101" name="4 CuadroTexto"/>
          <p:cNvSpPr txBox="1">
            <a:spLocks noChangeArrowheads="1"/>
          </p:cNvSpPr>
          <p:nvPr/>
        </p:nvSpPr>
        <p:spPr bwMode="auto">
          <a:xfrm>
            <a:off x="399257" y="1447800"/>
            <a:ext cx="8316912" cy="364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50000"/>
              </a:lnSpc>
            </a:pPr>
            <a:r>
              <a:rPr lang="en-US" b="1" dirty="0"/>
              <a:t>ISO 50001 gives organizations the requirements for energy management systems </a:t>
            </a:r>
            <a:r>
              <a:rPr lang="es-ES" b="1" dirty="0"/>
              <a:t>(EnMS)</a:t>
            </a:r>
          </a:p>
          <a:p>
            <a:pPr eaLnBrk="1" hangingPunct="1">
              <a:lnSpc>
                <a:spcPct val="150000"/>
              </a:lnSpc>
            </a:pPr>
            <a:endParaRPr lang="es-AR" dirty="0"/>
          </a:p>
          <a:p>
            <a:pPr marL="342900" indent="-342900" eaLnBrk="1" hangingPunct="1">
              <a:buFont typeface="Wingdings" charset="2"/>
              <a:buChar char="q"/>
            </a:pPr>
            <a:r>
              <a:rPr lang="en-US" sz="2000" b="1" dirty="0" smtClean="0">
                <a:latin typeface="+mn-lt"/>
              </a:rPr>
              <a:t>Provides a framework for </a:t>
            </a:r>
            <a:endParaRPr lang="en-US" sz="2000" b="1" dirty="0">
              <a:latin typeface="+mn-lt"/>
            </a:endParaRPr>
          </a:p>
          <a:p>
            <a:pPr eaLnBrk="1" hangingPunct="1"/>
            <a:endParaRPr lang="en-US" dirty="0"/>
          </a:p>
          <a:p>
            <a:pPr lvl="1" eaLnBrk="1" hangingPunct="1">
              <a:lnSpc>
                <a:spcPct val="150000"/>
              </a:lnSpc>
              <a:buFont typeface="Wingdings" pitchFamily="2" charset="2"/>
              <a:buChar char="ü"/>
            </a:pPr>
            <a:r>
              <a:rPr lang="en-US" dirty="0"/>
              <a:t> </a:t>
            </a:r>
            <a:r>
              <a:rPr lang="en-US" dirty="0" smtClean="0"/>
              <a:t>Industrial </a:t>
            </a:r>
            <a:r>
              <a:rPr lang="en-US" dirty="0"/>
              <a:t>plants </a:t>
            </a:r>
          </a:p>
          <a:p>
            <a:pPr lvl="1" eaLnBrk="1" hangingPunct="1">
              <a:lnSpc>
                <a:spcPct val="150000"/>
              </a:lnSpc>
              <a:buFont typeface="Wingdings" pitchFamily="2" charset="2"/>
              <a:buChar char="ü"/>
            </a:pPr>
            <a:r>
              <a:rPr lang="en-US" dirty="0"/>
              <a:t> Commercial </a:t>
            </a:r>
          </a:p>
          <a:p>
            <a:pPr lvl="1" eaLnBrk="1" hangingPunct="1">
              <a:lnSpc>
                <a:spcPct val="150000"/>
              </a:lnSpc>
              <a:buFont typeface="Wingdings" pitchFamily="2" charset="2"/>
              <a:buChar char="ü"/>
            </a:pPr>
            <a:r>
              <a:rPr lang="en-US" dirty="0"/>
              <a:t> </a:t>
            </a:r>
            <a:r>
              <a:rPr lang="en-US" dirty="0" smtClean="0"/>
              <a:t>Institutional </a:t>
            </a:r>
            <a:r>
              <a:rPr lang="en-US" dirty="0"/>
              <a:t>and governmental facilities</a:t>
            </a:r>
          </a:p>
          <a:p>
            <a:pPr lvl="1" eaLnBrk="1" hangingPunct="1">
              <a:lnSpc>
                <a:spcPct val="150000"/>
              </a:lnSpc>
              <a:buFont typeface="Wingdings" pitchFamily="2" charset="2"/>
              <a:buChar char="ü"/>
            </a:pPr>
            <a:r>
              <a:rPr lang="en-US" dirty="0"/>
              <a:t> </a:t>
            </a:r>
            <a:r>
              <a:rPr lang="en-US" dirty="0" smtClean="0"/>
              <a:t>Entire </a:t>
            </a:r>
            <a:r>
              <a:rPr lang="en-US" dirty="0"/>
              <a:t>organizations to manage </a:t>
            </a:r>
            <a:r>
              <a:rPr lang="en-US" dirty="0" smtClean="0"/>
              <a:t>energy</a:t>
            </a:r>
            <a:endParaRPr lang="en-US" dirty="0"/>
          </a:p>
        </p:txBody>
      </p:sp>
      <p:sp>
        <p:nvSpPr>
          <p:cNvPr id="10" name="Title 6"/>
          <p:cNvSpPr>
            <a:spLocks noGrp="1"/>
          </p:cNvSpPr>
          <p:nvPr>
            <p:ph type="title"/>
          </p:nvPr>
        </p:nvSpPr>
        <p:spPr>
          <a:xfrm>
            <a:off x="395288" y="0"/>
            <a:ext cx="8748712" cy="990600"/>
          </a:xfrm>
        </p:spPr>
        <p:txBody>
          <a:bodyPr>
            <a:normAutofit fontScale="90000"/>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s-ES_tradnl" kern="1200" dirty="0" smtClean="0">
                <a:solidFill>
                  <a:schemeClr val="tx1"/>
                </a:solidFill>
                <a:effectLst/>
              </a:rPr>
              <a:t>ISO 50001: 2011 </a:t>
            </a:r>
            <a:r>
              <a:rPr lang="es-ES" kern="1200" dirty="0" smtClean="0">
                <a:solidFill>
                  <a:schemeClr val="tx1"/>
                </a:solidFill>
                <a:effectLst/>
              </a:rPr>
              <a:t>Energy Management Systems</a:t>
            </a:r>
            <a:endParaRPr lang="en-US" dirty="0" smtClean="0">
              <a:solidFill>
                <a:schemeClr val="tx1"/>
              </a:solidFill>
              <a:effectLst/>
            </a:endParaRPr>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102</a:t>
            </a:fld>
            <a:endParaRPr lang="en-US" dirty="0"/>
          </a:p>
        </p:txBody>
      </p:sp>
      <p:pic>
        <p:nvPicPr>
          <p:cNvPr id="8" name="Picture 7"/>
          <p:cNvPicPr>
            <a:picLocks noChangeAspect="1"/>
          </p:cNvPicPr>
          <p:nvPr/>
        </p:nvPicPr>
        <p:blipFill>
          <a:blip r:embed="rId3" cstate="print"/>
          <a:stretch>
            <a:fillRect/>
          </a:stretch>
        </p:blipFill>
        <p:spPr>
          <a:xfrm>
            <a:off x="6822831" y="2133600"/>
            <a:ext cx="1563626" cy="2133600"/>
          </a:xfrm>
          <a:prstGeom prst="rect">
            <a:avLst/>
          </a:prstGeom>
        </p:spPr>
      </p:pic>
    </p:spTree>
    <p:extLst>
      <p:ext uri="{BB962C8B-B14F-4D97-AF65-F5344CB8AC3E}">
        <p14:creationId xmlns:p14="http://schemas.microsoft.com/office/powerpoint/2010/main" val="128953252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1979614" y="549277"/>
            <a:ext cx="4176712"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5124" name="Text Box 5"/>
          <p:cNvSpPr txBox="1">
            <a:spLocks noChangeArrowheads="1"/>
          </p:cNvSpPr>
          <p:nvPr/>
        </p:nvSpPr>
        <p:spPr bwMode="auto">
          <a:xfrm>
            <a:off x="1116014" y="1844676"/>
            <a:ext cx="7488237" cy="4007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Tx/>
              <a:buChar char="•"/>
            </a:pPr>
            <a:endParaRPr lang="en-US" sz="2000" dirty="0">
              <a:latin typeface="Garamond" pitchFamily="18" charset="0"/>
            </a:endParaRPr>
          </a:p>
        </p:txBody>
      </p:sp>
      <p:sp>
        <p:nvSpPr>
          <p:cNvPr id="5125" name="4 CuadroTexto"/>
          <p:cNvSpPr txBox="1">
            <a:spLocks noChangeArrowheads="1"/>
          </p:cNvSpPr>
          <p:nvPr/>
        </p:nvSpPr>
        <p:spPr bwMode="auto">
          <a:xfrm>
            <a:off x="395289" y="1524000"/>
            <a:ext cx="6146189" cy="39472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50000"/>
              </a:lnSpc>
            </a:pPr>
            <a:r>
              <a:rPr lang="en-US" sz="2400" b="1" dirty="0">
                <a:latin typeface="+mj-lt"/>
              </a:rPr>
              <a:t>ISO 50001 — Why is it important ?</a:t>
            </a:r>
          </a:p>
          <a:p>
            <a:pPr eaLnBrk="1" hangingPunct="1"/>
            <a:r>
              <a:rPr lang="en-US" dirty="0" smtClean="0"/>
              <a:t>1. Improved </a:t>
            </a:r>
            <a:r>
              <a:rPr lang="en-US" dirty="0"/>
              <a:t>energy performance can provide rapid benefits for an organization by maximizing the use of its energy sources and energy-related assets, thus reducing both energy cost and consumption. </a:t>
            </a:r>
            <a:endParaRPr lang="en-US" dirty="0" smtClean="0"/>
          </a:p>
          <a:p>
            <a:pPr eaLnBrk="1" hangingPunct="1"/>
            <a:endParaRPr lang="en-US" dirty="0"/>
          </a:p>
          <a:p>
            <a:pPr eaLnBrk="1" hangingPunct="1"/>
            <a:r>
              <a:rPr lang="en-US" dirty="0" smtClean="0"/>
              <a:t>2. The organization will </a:t>
            </a:r>
            <a:r>
              <a:rPr lang="en-US" dirty="0"/>
              <a:t>also make positive contributions toward reducing depletion of energy resources and mitigating worldwide effects of energy use, such as global warming.</a:t>
            </a:r>
          </a:p>
          <a:p>
            <a:pPr eaLnBrk="1" hangingPunct="1">
              <a:lnSpc>
                <a:spcPct val="150000"/>
              </a:lnSpc>
            </a:pPr>
            <a:endParaRPr lang="en-US" dirty="0"/>
          </a:p>
          <a:p>
            <a:pPr eaLnBrk="1" hangingPunct="1">
              <a:lnSpc>
                <a:spcPct val="150000"/>
              </a:lnSpc>
            </a:pPr>
            <a:endParaRPr lang="es-ES" dirty="0"/>
          </a:p>
        </p:txBody>
      </p:sp>
      <p:sp>
        <p:nvSpPr>
          <p:cNvPr id="7" name="Title 6"/>
          <p:cNvSpPr>
            <a:spLocks noGrp="1"/>
          </p:cNvSpPr>
          <p:nvPr>
            <p:ph type="title"/>
          </p:nvPr>
        </p:nvSpPr>
        <p:spPr>
          <a:xfrm>
            <a:off x="304800" y="0"/>
            <a:ext cx="6629400" cy="914400"/>
          </a:xfrm>
        </p:spPr>
        <p:txBody>
          <a:bodyPr>
            <a:normAutofit fontScale="90000"/>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s-ES_tradnl" dirty="0"/>
              <a:t>ISO 50001: 2011 </a:t>
            </a:r>
            <a:r>
              <a:rPr lang="es-ES" dirty="0"/>
              <a:t>Energy Management Systems</a:t>
            </a:r>
            <a:endParaRPr lang="en-US" dirty="0"/>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103</a:t>
            </a:fld>
            <a:endParaRPr lang="en-US" dirty="0"/>
          </a:p>
        </p:txBody>
      </p:sp>
      <p:pic>
        <p:nvPicPr>
          <p:cNvPr id="2" name="Picture 1"/>
          <p:cNvPicPr>
            <a:picLocks noChangeAspect="1"/>
          </p:cNvPicPr>
          <p:nvPr/>
        </p:nvPicPr>
        <p:blipFill>
          <a:blip r:embed="rId3" cstate="print"/>
          <a:stretch>
            <a:fillRect/>
          </a:stretch>
        </p:blipFill>
        <p:spPr>
          <a:xfrm>
            <a:off x="6822831" y="1752600"/>
            <a:ext cx="1563626" cy="2133600"/>
          </a:xfrm>
          <a:prstGeom prst="rect">
            <a:avLst/>
          </a:prstGeom>
        </p:spPr>
      </p:pic>
    </p:spTree>
    <p:extLst>
      <p:ext uri="{BB962C8B-B14F-4D97-AF65-F5344CB8AC3E}">
        <p14:creationId xmlns:p14="http://schemas.microsoft.com/office/powerpoint/2010/main" val="448201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1979614" y="549277"/>
            <a:ext cx="4176712"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6148" name="Text Box 5"/>
          <p:cNvSpPr txBox="1">
            <a:spLocks noChangeArrowheads="1"/>
          </p:cNvSpPr>
          <p:nvPr/>
        </p:nvSpPr>
        <p:spPr bwMode="auto">
          <a:xfrm>
            <a:off x="1116014" y="1844676"/>
            <a:ext cx="7488237" cy="4007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Tx/>
              <a:buChar char="•"/>
            </a:pPr>
            <a:endParaRPr lang="en-US" sz="2000" dirty="0">
              <a:latin typeface="Garamond" pitchFamily="18" charset="0"/>
            </a:endParaRPr>
          </a:p>
        </p:txBody>
      </p:sp>
      <p:sp>
        <p:nvSpPr>
          <p:cNvPr id="4" name="Title 3"/>
          <p:cNvSpPr>
            <a:spLocks noGrp="1"/>
          </p:cNvSpPr>
          <p:nvPr>
            <p:ph type="title"/>
          </p:nvPr>
        </p:nvSpPr>
        <p:spPr>
          <a:xfrm>
            <a:off x="228600" y="152400"/>
            <a:ext cx="8792308" cy="762000"/>
          </a:xfrm>
        </p:spPr>
        <p:txBody>
          <a:bodyPr>
            <a:normAutofit/>
          </a:bodyPr>
          <a:lstStyle/>
          <a:p>
            <a:r>
              <a:rPr lang="es-ES_tradnl" dirty="0"/>
              <a:t>ISO 50001: 2011 </a:t>
            </a:r>
            <a:r>
              <a:rPr lang="es-ES" dirty="0"/>
              <a:t>Energy Management </a:t>
            </a:r>
            <a:r>
              <a:rPr lang="es-ES" dirty="0" smtClean="0"/>
              <a:t>Systems</a:t>
            </a:r>
            <a:endParaRPr lang="en-US" dirty="0"/>
          </a:p>
        </p:txBody>
      </p:sp>
      <p:sp>
        <p:nvSpPr>
          <p:cNvPr id="5" name="Content Placeholder 4"/>
          <p:cNvSpPr>
            <a:spLocks noGrp="1"/>
          </p:cNvSpPr>
          <p:nvPr>
            <p:ph idx="1"/>
          </p:nvPr>
        </p:nvSpPr>
        <p:spPr>
          <a:xfrm>
            <a:off x="385536" y="1295400"/>
            <a:ext cx="5663572" cy="4525963"/>
          </a:xfrm>
        </p:spPr>
        <p:txBody>
          <a:bodyPr>
            <a:normAutofit fontScale="70000" lnSpcReduction="20000"/>
          </a:bodyPr>
          <a:lstStyle/>
          <a:p>
            <a:pPr>
              <a:lnSpc>
                <a:spcPct val="150000"/>
              </a:lnSpc>
            </a:pPr>
            <a:r>
              <a:rPr lang="en-US" b="1" dirty="0" smtClean="0">
                <a:solidFill>
                  <a:srgbClr val="003300"/>
                </a:solidFill>
              </a:rPr>
              <a:t>Primary </a:t>
            </a:r>
            <a:r>
              <a:rPr lang="en-US" b="1" dirty="0">
                <a:solidFill>
                  <a:srgbClr val="003300"/>
                </a:solidFill>
              </a:rPr>
              <a:t>Energy </a:t>
            </a:r>
            <a:r>
              <a:rPr lang="en-US" b="1" dirty="0" smtClean="0">
                <a:solidFill>
                  <a:srgbClr val="003300"/>
                </a:solidFill>
              </a:rPr>
              <a:t>Sources</a:t>
            </a:r>
            <a:endParaRPr lang="en-US" b="1" dirty="0">
              <a:solidFill>
                <a:srgbClr val="003300"/>
              </a:solidFill>
            </a:endParaRPr>
          </a:p>
          <a:p>
            <a:pPr lvl="1">
              <a:lnSpc>
                <a:spcPct val="150000"/>
              </a:lnSpc>
              <a:buFont typeface="Wingdings" pitchFamily="2" charset="2"/>
              <a:buChar char="ü"/>
            </a:pPr>
            <a:r>
              <a:rPr lang="en-US" b="1" dirty="0" smtClean="0"/>
              <a:t>Renewable</a:t>
            </a:r>
            <a:r>
              <a:rPr lang="en-US" b="1" dirty="0"/>
              <a:t>: </a:t>
            </a:r>
            <a:r>
              <a:rPr lang="en-US" dirty="0"/>
              <a:t>Solar, Water, Wind, Biomass</a:t>
            </a:r>
          </a:p>
          <a:p>
            <a:pPr lvl="1">
              <a:lnSpc>
                <a:spcPct val="150000"/>
              </a:lnSpc>
              <a:buFont typeface="Wingdings" pitchFamily="2" charset="2"/>
              <a:buChar char="ü"/>
            </a:pPr>
            <a:r>
              <a:rPr lang="en-US" b="1" dirty="0" smtClean="0"/>
              <a:t>Non-</a:t>
            </a:r>
            <a:r>
              <a:rPr lang="en-US" b="1" dirty="0"/>
              <a:t>Renewable: </a:t>
            </a:r>
            <a:r>
              <a:rPr lang="en-US" dirty="0"/>
              <a:t>Oil, Gas, Carbon and Nuclear </a:t>
            </a:r>
            <a:r>
              <a:rPr lang="en-US" dirty="0" smtClean="0"/>
              <a:t>fusion</a:t>
            </a:r>
            <a:endParaRPr lang="en-US" dirty="0"/>
          </a:p>
          <a:p>
            <a:pPr>
              <a:lnSpc>
                <a:spcPct val="150000"/>
              </a:lnSpc>
            </a:pPr>
            <a:r>
              <a:rPr lang="en-US" b="1" dirty="0">
                <a:solidFill>
                  <a:srgbClr val="003300"/>
                </a:solidFill>
              </a:rPr>
              <a:t>Secondary  Energy</a:t>
            </a:r>
          </a:p>
          <a:p>
            <a:pPr lvl="1">
              <a:lnSpc>
                <a:spcPct val="150000"/>
              </a:lnSpc>
              <a:buFont typeface="Wingdings" charset="2"/>
              <a:buChar char="ü"/>
            </a:pPr>
            <a:r>
              <a:rPr lang="en-US" dirty="0"/>
              <a:t>Electric, mechanic, Thermic, Hot water, Compressed Air, Biodiesel and Fuel in general </a:t>
            </a:r>
          </a:p>
          <a:p>
            <a:pPr>
              <a:lnSpc>
                <a:spcPct val="150000"/>
              </a:lnSpc>
            </a:pPr>
            <a:r>
              <a:rPr lang="en-US" b="1" dirty="0">
                <a:solidFill>
                  <a:srgbClr val="003300"/>
                </a:solidFill>
              </a:rPr>
              <a:t>Final Use</a:t>
            </a:r>
          </a:p>
          <a:p>
            <a:pPr lvl="1">
              <a:lnSpc>
                <a:spcPct val="150000"/>
              </a:lnSpc>
              <a:buFont typeface="Wingdings" charset="2"/>
              <a:buChar char="ü"/>
            </a:pPr>
            <a:r>
              <a:rPr lang="en-US" dirty="0"/>
              <a:t>Lighting, Refrigeration, Heating, </a:t>
            </a:r>
            <a:r>
              <a:rPr lang="en-US" dirty="0" smtClean="0"/>
              <a:t>Process, etc. </a:t>
            </a:r>
            <a:endParaRPr lang="en-US" dirty="0"/>
          </a:p>
          <a:p>
            <a:endParaRPr lang="en-US" dirty="0"/>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104</a:t>
            </a:fld>
            <a:endParaRPr lang="en-US" dirty="0"/>
          </a:p>
        </p:txBody>
      </p:sp>
      <p:pic>
        <p:nvPicPr>
          <p:cNvPr id="7" name="Picture 6"/>
          <p:cNvPicPr>
            <a:picLocks noChangeAspect="1"/>
          </p:cNvPicPr>
          <p:nvPr/>
        </p:nvPicPr>
        <p:blipFill>
          <a:blip r:embed="rId3" cstate="print"/>
          <a:stretch>
            <a:fillRect/>
          </a:stretch>
        </p:blipFill>
        <p:spPr>
          <a:xfrm>
            <a:off x="6822831" y="1752600"/>
            <a:ext cx="1563626" cy="2133600"/>
          </a:xfrm>
          <a:prstGeom prst="rect">
            <a:avLst/>
          </a:prstGeom>
        </p:spPr>
      </p:pic>
    </p:spTree>
    <p:extLst>
      <p:ext uri="{BB962C8B-B14F-4D97-AF65-F5344CB8AC3E}">
        <p14:creationId xmlns:p14="http://schemas.microsoft.com/office/powerpoint/2010/main" val="363952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1979613" y="549275"/>
            <a:ext cx="4176712"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11268" name="Rectangle 5"/>
          <p:cNvSpPr>
            <a:spLocks noChangeArrowheads="1"/>
          </p:cNvSpPr>
          <p:nvPr/>
        </p:nvSpPr>
        <p:spPr bwMode="auto">
          <a:xfrm>
            <a:off x="533400" y="762000"/>
            <a:ext cx="7772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endParaRPr lang="en-US" sz="3200" dirty="0">
              <a:solidFill>
                <a:schemeClr val="bg1"/>
              </a:solidFill>
            </a:endParaRPr>
          </a:p>
        </p:txBody>
      </p:sp>
      <p:sp>
        <p:nvSpPr>
          <p:cNvPr id="11269" name="Text Box 6"/>
          <p:cNvSpPr txBox="1">
            <a:spLocks noChangeArrowheads="1"/>
          </p:cNvSpPr>
          <p:nvPr/>
        </p:nvSpPr>
        <p:spPr bwMode="auto">
          <a:xfrm>
            <a:off x="0" y="1484313"/>
            <a:ext cx="8893175"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11270" name="Text Box 7"/>
          <p:cNvSpPr txBox="1">
            <a:spLocks noChangeArrowheads="1"/>
          </p:cNvSpPr>
          <p:nvPr/>
        </p:nvSpPr>
        <p:spPr bwMode="auto">
          <a:xfrm>
            <a:off x="250825" y="1557338"/>
            <a:ext cx="8713788"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11271" name="Text Box 14"/>
          <p:cNvSpPr txBox="1">
            <a:spLocks noChangeArrowheads="1"/>
          </p:cNvSpPr>
          <p:nvPr/>
        </p:nvSpPr>
        <p:spPr bwMode="auto">
          <a:xfrm>
            <a:off x="395288" y="1196975"/>
            <a:ext cx="8353425" cy="10163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dirty="0">
                <a:latin typeface="+mj-lt"/>
              </a:rPr>
              <a:t>These principles embodied in ISO 9001 have been developed with the intention that management can lead the organization towards improved performance.</a:t>
            </a:r>
            <a:endParaRPr lang="es-ES" sz="2000" b="1" i="1" dirty="0">
              <a:solidFill>
                <a:schemeClr val="bg2"/>
              </a:solidFill>
              <a:latin typeface="+mj-lt"/>
            </a:endParaRPr>
          </a:p>
        </p:txBody>
      </p:sp>
      <p:sp>
        <p:nvSpPr>
          <p:cNvPr id="2" name="Title 1"/>
          <p:cNvSpPr>
            <a:spLocks noGrp="1"/>
          </p:cNvSpPr>
          <p:nvPr>
            <p:ph type="title"/>
          </p:nvPr>
        </p:nvSpPr>
        <p:spPr>
          <a:xfrm>
            <a:off x="381000" y="0"/>
            <a:ext cx="8610600" cy="1143000"/>
          </a:xfrm>
        </p:spPr>
        <p:txBody>
          <a:bodyPr/>
          <a:lstStyle/>
          <a:p>
            <a:r>
              <a:rPr lang="en-US" sz="2800" dirty="0" smtClean="0"/>
              <a:t>Principles of Quality Management (ISO 9001:2015)</a:t>
            </a:r>
            <a:endParaRPr lang="en-US" sz="2800" dirty="0"/>
          </a:p>
        </p:txBody>
      </p:sp>
      <p:sp>
        <p:nvSpPr>
          <p:cNvPr id="3" name="Content Placeholder 2"/>
          <p:cNvSpPr>
            <a:spLocks noGrp="1"/>
          </p:cNvSpPr>
          <p:nvPr>
            <p:ph idx="1"/>
          </p:nvPr>
        </p:nvSpPr>
        <p:spPr>
          <a:xfrm>
            <a:off x="457200" y="2209800"/>
            <a:ext cx="8229600" cy="3733800"/>
          </a:xfrm>
        </p:spPr>
        <p:txBody>
          <a:bodyPr>
            <a:normAutofit/>
          </a:bodyPr>
          <a:lstStyle/>
          <a:p>
            <a:r>
              <a:rPr lang="en-US" sz="2400" dirty="0"/>
              <a:t>Customer Focus</a:t>
            </a:r>
          </a:p>
          <a:p>
            <a:r>
              <a:rPr lang="en-US" sz="2400" dirty="0" smtClean="0"/>
              <a:t>Leadership</a:t>
            </a:r>
            <a:endParaRPr lang="en-US" sz="2400" dirty="0"/>
          </a:p>
          <a:p>
            <a:r>
              <a:rPr lang="en-US" sz="2400" dirty="0" smtClean="0"/>
              <a:t>Engagement </a:t>
            </a:r>
            <a:r>
              <a:rPr lang="en-US" sz="2400" dirty="0"/>
              <a:t>of people</a:t>
            </a:r>
          </a:p>
          <a:p>
            <a:r>
              <a:rPr lang="en-US" sz="2400" dirty="0"/>
              <a:t>Process </a:t>
            </a:r>
            <a:r>
              <a:rPr lang="en-US" sz="2400" dirty="0" smtClean="0"/>
              <a:t>approach</a:t>
            </a:r>
            <a:endParaRPr lang="en-US" sz="2400" dirty="0"/>
          </a:p>
          <a:p>
            <a:r>
              <a:rPr lang="en-US" sz="2400" dirty="0" smtClean="0"/>
              <a:t>Improvement</a:t>
            </a:r>
          </a:p>
          <a:p>
            <a:r>
              <a:rPr lang="es-ES" sz="2400" dirty="0" err="1" smtClean="0"/>
              <a:t>Evidence-based</a:t>
            </a:r>
            <a:r>
              <a:rPr lang="es-ES" sz="2400" dirty="0" smtClean="0"/>
              <a:t> </a:t>
            </a:r>
            <a:r>
              <a:rPr lang="es-ES" sz="2400" dirty="0" err="1" smtClean="0"/>
              <a:t>decision</a:t>
            </a:r>
            <a:r>
              <a:rPr lang="es-ES" sz="2400" dirty="0" smtClean="0"/>
              <a:t> </a:t>
            </a:r>
            <a:r>
              <a:rPr lang="es-ES" sz="2400" dirty="0" err="1" smtClean="0"/>
              <a:t>making</a:t>
            </a:r>
            <a:endParaRPr lang="en-US" sz="2400" dirty="0"/>
          </a:p>
          <a:p>
            <a:r>
              <a:rPr lang="es-ES" sz="2400" dirty="0" err="1" smtClean="0"/>
              <a:t>Relationship</a:t>
            </a:r>
            <a:r>
              <a:rPr lang="es-ES" sz="2400" dirty="0" smtClean="0"/>
              <a:t> </a:t>
            </a:r>
            <a:r>
              <a:rPr lang="es-ES" sz="2400" dirty="0" err="1" smtClean="0"/>
              <a:t>management</a:t>
            </a:r>
            <a:endParaRPr lang="en-US" sz="2400" dirty="0"/>
          </a:p>
        </p:txBody>
      </p:sp>
      <p:pic>
        <p:nvPicPr>
          <p:cNvPr id="16385" name="Picture 1" descr="C:\Users\jbcaaa\AppData\Local\Microsoft\Windows\Temporary Internet Files\Content.IE5\JPITFX1S\MP900439394[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02767" y="1992086"/>
            <a:ext cx="2541233" cy="380641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7317014" y="4724400"/>
            <a:ext cx="1662113" cy="1200329"/>
          </a:xfrm>
          <a:prstGeom prst="rect">
            <a:avLst/>
          </a:prstGeom>
          <a:noFill/>
        </p:spPr>
        <p:txBody>
          <a:bodyPr wrap="square" rtlCol="0">
            <a:spAutoFit/>
          </a:bodyPr>
          <a:lstStyle/>
          <a:p>
            <a:r>
              <a:rPr lang="en-US" dirty="0" smtClean="0"/>
              <a:t>Look for this again during Project Quality Management!</a:t>
            </a:r>
            <a:endParaRPr lang="en-US" dirty="0"/>
          </a:p>
        </p:txBody>
      </p:sp>
      <p:sp>
        <p:nvSpPr>
          <p:cNvPr id="4" name="Footer Placeholder 3"/>
          <p:cNvSpPr>
            <a:spLocks noGrp="1"/>
          </p:cNvSpPr>
          <p:nvPr>
            <p:ph type="ftr" sz="quarter" idx="4294967295"/>
          </p:nvPr>
        </p:nvSpPr>
        <p:spPr>
          <a:xfrm>
            <a:off x="3124200" y="6356350"/>
            <a:ext cx="2895600" cy="365125"/>
          </a:xfrm>
          <a:prstGeom prst="rect">
            <a:avLst/>
          </a:prstGeom>
        </p:spPr>
        <p:txBody>
          <a:bodyPr/>
          <a:lstStyle/>
          <a:p>
            <a:r>
              <a:rPr lang="en-US" smtClean="0"/>
              <a:t>©Copyright GPM 2009-2013</a:t>
            </a:r>
            <a:endParaRPr lang="en-US" dirty="0"/>
          </a:p>
        </p:txBody>
      </p:sp>
      <p:sp>
        <p:nvSpPr>
          <p:cNvPr id="6" name="Slide Number Placeholder 5"/>
          <p:cNvSpPr>
            <a:spLocks noGrp="1"/>
          </p:cNvSpPr>
          <p:nvPr>
            <p:ph type="sldNum" sz="quarter" idx="12"/>
          </p:nvPr>
        </p:nvSpPr>
        <p:spPr/>
        <p:txBody>
          <a:bodyPr/>
          <a:lstStyle/>
          <a:p>
            <a:fld id="{4BE819A1-3DD8-4179-BFD0-BF7D359F8DBD}" type="slidenum">
              <a:rPr lang="en-US" smtClean="0"/>
              <a:pPr/>
              <a:t>105</a:t>
            </a:fld>
            <a:endParaRPr lang="en-US" dirty="0"/>
          </a:p>
        </p:txBody>
      </p:sp>
    </p:spTree>
    <p:extLst>
      <p:ext uri="{BB962C8B-B14F-4D97-AF65-F5344CB8AC3E}">
        <p14:creationId xmlns:p14="http://schemas.microsoft.com/office/powerpoint/2010/main" val="136701724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26183"/>
            <a:ext cx="8229600" cy="1143000"/>
          </a:xfrm>
        </p:spPr>
        <p:txBody>
          <a:bodyPr/>
          <a:lstStyle/>
          <a:p>
            <a:r>
              <a:rPr lang="en-US" sz="3200" dirty="0" smtClean="0"/>
              <a:t>The Current PM Challenge</a:t>
            </a:r>
            <a:endParaRPr lang="ar-LB" sz="3200" dirty="0"/>
          </a:p>
        </p:txBody>
      </p:sp>
      <p:sp>
        <p:nvSpPr>
          <p:cNvPr id="5" name="Content Placeholder 4"/>
          <p:cNvSpPr>
            <a:spLocks noGrp="1"/>
          </p:cNvSpPr>
          <p:nvPr>
            <p:ph idx="1"/>
          </p:nvPr>
        </p:nvSpPr>
        <p:spPr>
          <a:xfrm>
            <a:off x="457200" y="1143000"/>
            <a:ext cx="2667000" cy="2667000"/>
          </a:xfrm>
        </p:spPr>
        <p:txBody>
          <a:bodyPr>
            <a:normAutofit/>
          </a:bodyPr>
          <a:lstStyle/>
          <a:p>
            <a:r>
              <a:rPr lang="en-GB" sz="2000" b="1" dirty="0" smtClean="0"/>
              <a:t>Many</a:t>
            </a:r>
            <a:r>
              <a:rPr lang="en-GB" sz="2000" dirty="0" smtClean="0"/>
              <a:t> project managers are </a:t>
            </a:r>
            <a:r>
              <a:rPr lang="en-GB" sz="2000" b="1" dirty="0" smtClean="0"/>
              <a:t>locked</a:t>
            </a:r>
            <a:r>
              <a:rPr lang="en-GB" sz="2000" dirty="0" smtClean="0"/>
              <a:t> onto focusing on the traditional Time / Cost / Scope paradigm (if lucky they take into account quality)</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00800" y="3615078"/>
            <a:ext cx="2514600" cy="2480922"/>
          </a:xfrm>
          <a:prstGeom prst="rect">
            <a:avLst/>
          </a:prstGeom>
        </p:spPr>
      </p:pic>
      <p:sp>
        <p:nvSpPr>
          <p:cNvPr id="7" name="Content Placeholder 4"/>
          <p:cNvSpPr txBox="1">
            <a:spLocks/>
          </p:cNvSpPr>
          <p:nvPr/>
        </p:nvSpPr>
        <p:spPr>
          <a:xfrm>
            <a:off x="3505200" y="1143000"/>
            <a:ext cx="2133600" cy="2362200"/>
          </a:xfrm>
          <a:prstGeom prst="rect">
            <a:avLst/>
          </a:prstGeom>
        </p:spPr>
        <p:txBody>
          <a:bodyPr vert="horz" lIns="91440" tIns="45720" rIns="91440" bIns="45720" rtlCol="0">
            <a:normAutofit lnSpcReduction="10000"/>
          </a:bodyPr>
          <a:lstStyle/>
          <a:p>
            <a:pPr marL="342900" marR="0" lvl="0" indent="-342900" algn="l" defTabSz="914400" rtl="0" eaLnBrk="1" fontAlgn="auto" latinLnBrk="0" hangingPunct="1">
              <a:lnSpc>
                <a:spcPct val="100000"/>
              </a:lnSpc>
              <a:spcBef>
                <a:spcPct val="20000"/>
              </a:spcBef>
              <a:spcAft>
                <a:spcPts val="0"/>
              </a:spcAft>
              <a:buClr>
                <a:schemeClr val="accent1">
                  <a:lumMod val="50000"/>
                </a:schemeClr>
              </a:buClr>
              <a:buSzTx/>
              <a:buFont typeface="Courier New" pitchFamily="49" charset="0"/>
              <a:buChar char="o"/>
              <a:tabLst/>
              <a:defRPr/>
            </a:pPr>
            <a:r>
              <a:rPr lang="en-GB" sz="2000" b="1" dirty="0" smtClean="0">
                <a:latin typeface="Helvetica"/>
                <a:cs typeface="Helvetica"/>
              </a:rPr>
              <a:t>Successful</a:t>
            </a:r>
            <a:r>
              <a:rPr lang="en-GB" sz="2000" dirty="0" smtClean="0">
                <a:latin typeface="Helvetica"/>
                <a:cs typeface="Helvetica"/>
              </a:rPr>
              <a:t> project managers focus on </a:t>
            </a:r>
            <a:r>
              <a:rPr kumimoji="0" lang="en-GB" sz="2000" b="0" i="0" u="none" strike="noStrike" kern="1200" cap="none" spc="0" normalizeH="0" baseline="0" noProof="0" dirty="0" smtClean="0">
                <a:ln>
                  <a:noFill/>
                </a:ln>
                <a:solidFill>
                  <a:schemeClr val="tx1"/>
                </a:solidFill>
                <a:effectLst/>
                <a:uLnTx/>
                <a:uFillTx/>
                <a:latin typeface="Helvetica"/>
                <a:cs typeface="Helvetica"/>
              </a:rPr>
              <a:t>time, cost, quality, scope, benefits and risk</a:t>
            </a:r>
          </a:p>
          <a:p>
            <a:pPr marL="342900" marR="0" lvl="0" indent="-342900" algn="l" defTabSz="914400" rtl="0" eaLnBrk="1" fontAlgn="auto" latinLnBrk="0" hangingPunct="1">
              <a:lnSpc>
                <a:spcPct val="100000"/>
              </a:lnSpc>
              <a:spcBef>
                <a:spcPct val="20000"/>
              </a:spcBef>
              <a:spcAft>
                <a:spcPts val="0"/>
              </a:spcAft>
              <a:buClr>
                <a:schemeClr val="accent1">
                  <a:lumMod val="50000"/>
                </a:schemeClr>
              </a:buClr>
              <a:buSzTx/>
              <a:buFont typeface="Courier New" pitchFamily="49" charset="0"/>
              <a:buChar char="o"/>
              <a:tabLst/>
              <a:defRPr/>
            </a:pPr>
            <a:endParaRPr kumimoji="0" lang="en-GB" sz="2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
                <a:schemeClr val="accent1">
                  <a:lumMod val="50000"/>
                </a:schemeClr>
              </a:buClr>
              <a:buSzTx/>
              <a:buFont typeface="Courier New" pitchFamily="49" charset="0"/>
              <a:buChar char="o"/>
              <a:tabLst/>
              <a:defRPr/>
            </a:pPr>
            <a:endParaRPr kumimoji="0" lang="en-GB" sz="28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8" name="Content Placeholder 4"/>
          <p:cNvSpPr txBox="1">
            <a:spLocks/>
          </p:cNvSpPr>
          <p:nvPr/>
        </p:nvSpPr>
        <p:spPr>
          <a:xfrm>
            <a:off x="6172200" y="1143000"/>
            <a:ext cx="2971800" cy="25908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
                <a:schemeClr val="accent1">
                  <a:lumMod val="50000"/>
                </a:schemeClr>
              </a:buClr>
              <a:buSzTx/>
              <a:buFont typeface="Courier New" pitchFamily="49" charset="0"/>
              <a:buChar char="o"/>
              <a:tabLst/>
              <a:defRPr/>
            </a:pPr>
            <a:r>
              <a:rPr kumimoji="0" lang="en-GB" sz="2000" b="1" i="0" u="none" strike="noStrike" kern="1200" cap="none" spc="0" normalizeH="0" baseline="0" noProof="0" dirty="0" smtClean="0">
                <a:ln>
                  <a:noFill/>
                </a:ln>
                <a:solidFill>
                  <a:schemeClr val="tx1"/>
                </a:solidFill>
                <a:effectLst/>
                <a:uLnTx/>
                <a:uFillTx/>
                <a:latin typeface="+mn-lt"/>
                <a:ea typeface="+mn-ea"/>
                <a:cs typeface="+mn-cs"/>
              </a:rPr>
              <a:t>Exceptional </a:t>
            </a:r>
            <a:r>
              <a:rPr kumimoji="0" lang="en-GB" sz="2000" b="0" i="0" u="none" strike="noStrike" kern="1200" cap="none" spc="0" normalizeH="0" baseline="0" noProof="0" dirty="0" smtClean="0">
                <a:ln>
                  <a:noFill/>
                </a:ln>
                <a:solidFill>
                  <a:schemeClr val="tx1"/>
                </a:solidFill>
                <a:effectLst/>
                <a:uLnTx/>
                <a:uFillTx/>
                <a:latin typeface="+mn-lt"/>
                <a:ea typeface="+mn-ea"/>
                <a:cs typeface="+mn-cs"/>
              </a:rPr>
              <a:t>project managers also</a:t>
            </a:r>
            <a:r>
              <a:rPr kumimoji="0" lang="en-GB" sz="2000" b="0" i="0" u="none" strike="noStrike" kern="1200" cap="none" spc="0" normalizeH="0" noProof="0" dirty="0" smtClean="0">
                <a:ln>
                  <a:noFill/>
                </a:ln>
                <a:solidFill>
                  <a:schemeClr val="tx1"/>
                </a:solidFill>
                <a:effectLst/>
                <a:uLnTx/>
                <a:uFillTx/>
                <a:latin typeface="+mn-lt"/>
                <a:ea typeface="+mn-ea"/>
                <a:cs typeface="+mn-cs"/>
              </a:rPr>
              <a:t> take into account the other triple constraint… Though the key questions for organizations is how to facilitate this?</a:t>
            </a:r>
            <a:endParaRPr kumimoji="0" lang="en-GB" sz="20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3" name="Picture 2"/>
          <p:cNvPicPr>
            <a:picLocks noChangeAspect="1"/>
          </p:cNvPicPr>
          <p:nvPr/>
        </p:nvPicPr>
        <p:blipFill>
          <a:blip r:embed="rId4" cstate="print"/>
          <a:stretch>
            <a:fillRect/>
          </a:stretch>
        </p:blipFill>
        <p:spPr>
          <a:xfrm>
            <a:off x="6400800" y="3657600"/>
            <a:ext cx="2541484" cy="2411018"/>
          </a:xfrm>
          <a:prstGeom prst="rect">
            <a:avLst/>
          </a:prstGeom>
        </p:spPr>
      </p:pic>
      <p:pic>
        <p:nvPicPr>
          <p:cNvPr id="9" name="Picture 8"/>
          <p:cNvPicPr>
            <a:picLocks noChangeAspect="1"/>
          </p:cNvPicPr>
          <p:nvPr/>
        </p:nvPicPr>
        <p:blipFill>
          <a:blip r:embed="rId5" cstate="print"/>
          <a:stretch>
            <a:fillRect/>
          </a:stretch>
        </p:blipFill>
        <p:spPr>
          <a:xfrm>
            <a:off x="3581400" y="3733800"/>
            <a:ext cx="2240854" cy="1981200"/>
          </a:xfrm>
          <a:prstGeom prst="rect">
            <a:avLst/>
          </a:prstGeom>
        </p:spPr>
      </p:pic>
      <p:pic>
        <p:nvPicPr>
          <p:cNvPr id="10" name="Picture 9"/>
          <p:cNvPicPr>
            <a:picLocks noChangeAspect="1"/>
          </p:cNvPicPr>
          <p:nvPr/>
        </p:nvPicPr>
        <p:blipFill>
          <a:blip r:embed="rId6" cstate="print"/>
          <a:stretch>
            <a:fillRect/>
          </a:stretch>
        </p:blipFill>
        <p:spPr>
          <a:xfrm>
            <a:off x="685800" y="3962400"/>
            <a:ext cx="2325921" cy="2006600"/>
          </a:xfrm>
          <a:prstGeom prst="rect">
            <a:avLst/>
          </a:prstGeom>
        </p:spPr>
      </p:pic>
    </p:spTree>
    <p:extLst>
      <p:ext uri="{BB962C8B-B14F-4D97-AF65-F5344CB8AC3E}">
        <p14:creationId xmlns:p14="http://schemas.microsoft.com/office/powerpoint/2010/main" val="167883153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1979614" y="549277"/>
            <a:ext cx="4176712"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12293" name="Text Box 6"/>
          <p:cNvSpPr txBox="1">
            <a:spLocks noChangeArrowheads="1"/>
          </p:cNvSpPr>
          <p:nvPr/>
        </p:nvSpPr>
        <p:spPr bwMode="auto">
          <a:xfrm>
            <a:off x="900114" y="3860800"/>
            <a:ext cx="7453312" cy="4623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Clr>
                <a:srgbClr val="FF5050"/>
              </a:buClr>
              <a:buSzPct val="130000"/>
              <a:buFont typeface="Wingdings" pitchFamily="2" charset="2"/>
              <a:buChar char="v"/>
            </a:pPr>
            <a:endParaRPr lang="en-US" sz="2400" b="1" dirty="0">
              <a:latin typeface="Garamond" pitchFamily="18" charset="0"/>
            </a:endParaRPr>
          </a:p>
        </p:txBody>
      </p:sp>
      <p:sp>
        <p:nvSpPr>
          <p:cNvPr id="12294" name="Text Box 7"/>
          <p:cNvSpPr txBox="1">
            <a:spLocks noChangeArrowheads="1"/>
          </p:cNvSpPr>
          <p:nvPr/>
        </p:nvSpPr>
        <p:spPr bwMode="auto">
          <a:xfrm>
            <a:off x="457200" y="1196975"/>
            <a:ext cx="6399212" cy="4007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SzPct val="140000"/>
            </a:pPr>
            <a:r>
              <a:rPr lang="es-ES_tradnl" b="1" dirty="0" smtClean="0"/>
              <a:t>Definitions</a:t>
            </a:r>
            <a:r>
              <a:rPr lang="es-ES_tradnl" dirty="0" smtClean="0"/>
              <a:t> </a:t>
            </a:r>
            <a:r>
              <a:rPr lang="es-ES_tradnl" sz="2000" b="1" dirty="0" smtClean="0">
                <a:latin typeface="+mj-lt"/>
              </a:rPr>
              <a:t>(ISO </a:t>
            </a:r>
            <a:r>
              <a:rPr lang="es-ES_tradnl" sz="2000" b="1" dirty="0">
                <a:latin typeface="+mj-lt"/>
              </a:rPr>
              <a:t>9000:2005)</a:t>
            </a:r>
            <a:endParaRPr lang="es-ES" sz="2000" b="1" dirty="0">
              <a:latin typeface="+mj-lt"/>
            </a:endParaRPr>
          </a:p>
        </p:txBody>
      </p:sp>
      <p:sp>
        <p:nvSpPr>
          <p:cNvPr id="2" name="Title 1"/>
          <p:cNvSpPr>
            <a:spLocks noGrp="1"/>
          </p:cNvSpPr>
          <p:nvPr>
            <p:ph type="title"/>
          </p:nvPr>
        </p:nvSpPr>
        <p:spPr/>
        <p:txBody>
          <a:bodyPr/>
          <a:lstStyle/>
          <a:p>
            <a:r>
              <a:rPr lang="en-US" b="1" dirty="0" smtClean="0"/>
              <a:t>Internal Audits</a:t>
            </a:r>
            <a:endParaRPr lang="en-US" b="1" dirty="0"/>
          </a:p>
        </p:txBody>
      </p:sp>
      <p:sp>
        <p:nvSpPr>
          <p:cNvPr id="3" name="Content Placeholder 2"/>
          <p:cNvSpPr>
            <a:spLocks noGrp="1"/>
          </p:cNvSpPr>
          <p:nvPr>
            <p:ph idx="1"/>
          </p:nvPr>
        </p:nvSpPr>
        <p:spPr>
          <a:xfrm>
            <a:off x="492369" y="1752600"/>
            <a:ext cx="5591908" cy="4525963"/>
          </a:xfrm>
        </p:spPr>
        <p:txBody>
          <a:bodyPr>
            <a:normAutofit/>
          </a:bodyPr>
          <a:lstStyle/>
          <a:p>
            <a:pPr marL="0" indent="0">
              <a:buNone/>
            </a:pPr>
            <a:r>
              <a:rPr lang="en-US" sz="2000" b="0" dirty="0"/>
              <a:t>"A systematic, independent and documented process for obtaining audit evidence of</a:t>
            </a:r>
          </a:p>
          <a:p>
            <a:r>
              <a:rPr lang="en-US" sz="2000" b="0" u="sng" dirty="0"/>
              <a:t>Audit Evidence</a:t>
            </a:r>
            <a:r>
              <a:rPr lang="en-US" sz="2000" b="0" dirty="0"/>
              <a:t>: Records, statements of fact or other information relevant to the audit criteria and </a:t>
            </a:r>
            <a:r>
              <a:rPr lang="en-US" sz="2000" b="0" dirty="0" smtClean="0"/>
              <a:t>verifiable</a:t>
            </a:r>
            <a:br>
              <a:rPr lang="en-US" sz="2000" b="0" dirty="0" smtClean="0"/>
            </a:br>
            <a:endParaRPr lang="en-US" sz="2000" b="0" dirty="0" smtClean="0"/>
          </a:p>
          <a:p>
            <a:pPr marL="0" indent="0">
              <a:buNone/>
            </a:pPr>
            <a:r>
              <a:rPr lang="en-US" sz="2000" b="0" dirty="0"/>
              <a:t>... And evaluating it objectively to determine the extent to which they meet the criteria for audit </a:t>
            </a:r>
            <a:r>
              <a:rPr lang="en-US" sz="2000" b="0" dirty="0" smtClean="0"/>
              <a:t>“</a:t>
            </a:r>
          </a:p>
          <a:p>
            <a:pPr marL="0" indent="0">
              <a:buNone/>
            </a:pPr>
            <a:r>
              <a:rPr lang="en-US" sz="2000" b="0" dirty="0"/>
              <a:t>Audit Criteria: A set of policies, procedures or requirements.</a:t>
            </a:r>
          </a:p>
          <a:p>
            <a:pPr marL="0" indent="0">
              <a:buNone/>
            </a:pPr>
            <a:r>
              <a:rPr lang="en-US" sz="2000" b="0" dirty="0"/>
              <a:t>(They are used as a benchmark against which we compare the evidence of the audit)</a:t>
            </a:r>
          </a:p>
        </p:txBody>
      </p:sp>
      <p:sp>
        <p:nvSpPr>
          <p:cNvPr id="5" name="Slide Number Placeholder 4"/>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107</a:t>
            </a:fld>
            <a:endParaRPr lang="en-US" dirty="0"/>
          </a:p>
        </p:txBody>
      </p:sp>
      <p:pic>
        <p:nvPicPr>
          <p:cNvPr id="8" name="Picture 7"/>
          <p:cNvPicPr>
            <a:picLocks noChangeAspect="1"/>
          </p:cNvPicPr>
          <p:nvPr/>
        </p:nvPicPr>
        <p:blipFill>
          <a:blip r:embed="rId2" cstate="print"/>
          <a:stretch>
            <a:fillRect/>
          </a:stretch>
        </p:blipFill>
        <p:spPr>
          <a:xfrm>
            <a:off x="6471139" y="1905000"/>
            <a:ext cx="2039815" cy="2209800"/>
          </a:xfrm>
          <a:prstGeom prst="rect">
            <a:avLst/>
          </a:prstGeom>
        </p:spPr>
      </p:pic>
    </p:spTree>
    <p:extLst>
      <p:ext uri="{BB962C8B-B14F-4D97-AF65-F5344CB8AC3E}">
        <p14:creationId xmlns:p14="http://schemas.microsoft.com/office/powerpoint/2010/main" val="26029142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1979614" y="549277"/>
            <a:ext cx="4176712"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13317" name="Text Box 6"/>
          <p:cNvSpPr txBox="1">
            <a:spLocks noChangeArrowheads="1"/>
          </p:cNvSpPr>
          <p:nvPr/>
        </p:nvSpPr>
        <p:spPr bwMode="auto">
          <a:xfrm>
            <a:off x="900114" y="3860800"/>
            <a:ext cx="7453312" cy="4623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Clr>
                <a:srgbClr val="FF5050"/>
              </a:buClr>
              <a:buSzPct val="130000"/>
              <a:buFont typeface="Wingdings" pitchFamily="2" charset="2"/>
              <a:buChar char="v"/>
            </a:pPr>
            <a:endParaRPr lang="en-US" sz="2400" b="1" dirty="0">
              <a:latin typeface="Garamond" pitchFamily="18" charset="0"/>
            </a:endParaRPr>
          </a:p>
        </p:txBody>
      </p:sp>
      <p:sp>
        <p:nvSpPr>
          <p:cNvPr id="2" name="Title 1"/>
          <p:cNvSpPr>
            <a:spLocks noGrp="1"/>
          </p:cNvSpPr>
          <p:nvPr>
            <p:ph type="title"/>
          </p:nvPr>
        </p:nvSpPr>
        <p:spPr>
          <a:xfrm>
            <a:off x="422031" y="-152400"/>
            <a:ext cx="6172200" cy="1143000"/>
          </a:xfrm>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dirty="0"/>
              <a:t>Internal Audits</a:t>
            </a:r>
          </a:p>
        </p:txBody>
      </p:sp>
      <p:sp>
        <p:nvSpPr>
          <p:cNvPr id="3" name="Content Placeholder 2"/>
          <p:cNvSpPr>
            <a:spLocks noGrp="1"/>
          </p:cNvSpPr>
          <p:nvPr>
            <p:ph idx="1"/>
          </p:nvPr>
        </p:nvSpPr>
        <p:spPr>
          <a:xfrm>
            <a:off x="281354" y="1676400"/>
            <a:ext cx="5884985" cy="3048000"/>
          </a:xfrm>
        </p:spPr>
        <p:txBody>
          <a:bodyPr>
            <a:normAutofit/>
          </a:bodyPr>
          <a:lstStyle/>
          <a:p>
            <a:r>
              <a:rPr lang="en-US" sz="2400" b="1" dirty="0" smtClean="0"/>
              <a:t>Audit Principles</a:t>
            </a:r>
          </a:p>
          <a:p>
            <a:pPr lvl="1"/>
            <a:r>
              <a:rPr lang="en-US" sz="2000" dirty="0" smtClean="0"/>
              <a:t>Ethical </a:t>
            </a:r>
            <a:r>
              <a:rPr lang="en-US" sz="2000" dirty="0"/>
              <a:t>conduct: trust, integrity, confidentiality, and </a:t>
            </a:r>
            <a:r>
              <a:rPr lang="en-US" sz="2000" dirty="0" smtClean="0"/>
              <a:t>discretion.</a:t>
            </a:r>
            <a:endParaRPr lang="en-US" sz="2000" dirty="0"/>
          </a:p>
          <a:p>
            <a:pPr lvl="1"/>
            <a:r>
              <a:rPr lang="en-US" sz="2000" dirty="0" smtClean="0"/>
              <a:t>Fair </a:t>
            </a:r>
            <a:r>
              <a:rPr lang="en-US" sz="2000" dirty="0"/>
              <a:t>Presentation: report truthfully and accurately</a:t>
            </a:r>
          </a:p>
          <a:p>
            <a:pPr lvl="1"/>
            <a:r>
              <a:rPr lang="en-US" sz="2000" dirty="0" smtClean="0"/>
              <a:t>Professional </a:t>
            </a:r>
            <a:r>
              <a:rPr lang="en-US" sz="2000" dirty="0"/>
              <a:t>Care: Application of the audit. Necessary competence.</a:t>
            </a:r>
          </a:p>
          <a:p>
            <a:pPr lvl="1"/>
            <a:r>
              <a:rPr lang="en-US" sz="2000" dirty="0" smtClean="0"/>
              <a:t>Independence</a:t>
            </a:r>
            <a:r>
              <a:rPr lang="en-US" sz="2000" dirty="0"/>
              <a:t>: the basis for the impartiality and objectivity of the </a:t>
            </a:r>
            <a:r>
              <a:rPr lang="en-US" sz="2000" dirty="0" smtClean="0"/>
              <a:t>conclusions.</a:t>
            </a:r>
          </a:p>
        </p:txBody>
      </p:sp>
      <p:sp>
        <p:nvSpPr>
          <p:cNvPr id="5" name="Slide Number Placeholder 4"/>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108</a:t>
            </a:fld>
            <a:endParaRPr lang="en-US" dirty="0"/>
          </a:p>
        </p:txBody>
      </p:sp>
      <p:pic>
        <p:nvPicPr>
          <p:cNvPr id="7" name="Picture 6"/>
          <p:cNvPicPr>
            <a:picLocks noChangeAspect="1"/>
          </p:cNvPicPr>
          <p:nvPr/>
        </p:nvPicPr>
        <p:blipFill>
          <a:blip r:embed="rId3" cstate="print"/>
          <a:stretch>
            <a:fillRect/>
          </a:stretch>
        </p:blipFill>
        <p:spPr>
          <a:xfrm>
            <a:off x="6260123" y="2286000"/>
            <a:ext cx="2039815" cy="2209800"/>
          </a:xfrm>
          <a:prstGeom prst="rect">
            <a:avLst/>
          </a:prstGeom>
        </p:spPr>
      </p:pic>
    </p:spTree>
    <p:extLst>
      <p:ext uri="{BB962C8B-B14F-4D97-AF65-F5344CB8AC3E}">
        <p14:creationId xmlns:p14="http://schemas.microsoft.com/office/powerpoint/2010/main" val="29384145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1"/>
            <a:ext cx="5943600" cy="3200399"/>
          </a:xfrm>
        </p:spPr>
        <p:txBody>
          <a:bodyPr>
            <a:normAutofit fontScale="92500" lnSpcReduction="10000"/>
          </a:bodyPr>
          <a:lstStyle/>
          <a:p>
            <a:r>
              <a:rPr lang="en-US" dirty="0" smtClean="0"/>
              <a:t>The International </a:t>
            </a:r>
            <a:r>
              <a:rPr lang="en-US" dirty="0"/>
              <a:t>Standard </a:t>
            </a:r>
            <a:r>
              <a:rPr lang="en-US" dirty="0" smtClean="0"/>
              <a:t>that is used for managing </a:t>
            </a:r>
            <a:r>
              <a:rPr lang="en-US" dirty="0"/>
              <a:t>physical assets in particular, but </a:t>
            </a:r>
            <a:r>
              <a:rPr lang="en-US" dirty="0" smtClean="0"/>
              <a:t>can </a:t>
            </a:r>
            <a:r>
              <a:rPr lang="en-US" dirty="0"/>
              <a:t>also be applied to other asset types</a:t>
            </a:r>
            <a:r>
              <a:rPr lang="en-US" dirty="0" smtClean="0"/>
              <a:t>.</a:t>
            </a:r>
          </a:p>
          <a:p>
            <a:r>
              <a:rPr lang="en-US" dirty="0" smtClean="0"/>
              <a:t>Project managers must be responsible for the entire asset lifecycle and therefor understand how the asset (product) will be managed after it leaves the project lifecycle </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109</a:t>
            </a:fld>
            <a:endParaRPr lang="en-US" dirty="0"/>
          </a:p>
        </p:txBody>
      </p:sp>
      <p:sp>
        <p:nvSpPr>
          <p:cNvPr id="4" name="Title 3"/>
          <p:cNvSpPr>
            <a:spLocks noGrp="1"/>
          </p:cNvSpPr>
          <p:nvPr>
            <p:ph type="title"/>
          </p:nvPr>
        </p:nvSpPr>
        <p:spPr/>
        <p:txBody>
          <a:bodyPr/>
          <a:lstStyle/>
          <a:p>
            <a:r>
              <a:rPr lang="en-US" dirty="0" smtClean="0"/>
              <a:t>What is ISO 55000?</a:t>
            </a:r>
            <a:endParaRPr lang="en-US" dirty="0"/>
          </a:p>
        </p:txBody>
      </p:sp>
      <p:pic>
        <p:nvPicPr>
          <p:cNvPr id="5" name="Picture 4"/>
          <p:cNvPicPr>
            <a:picLocks noChangeAspect="1"/>
          </p:cNvPicPr>
          <p:nvPr/>
        </p:nvPicPr>
        <p:blipFill rotWithShape="1">
          <a:blip r:embed="rId2" cstate="print"/>
          <a:srcRect b="14712"/>
          <a:stretch/>
        </p:blipFill>
        <p:spPr>
          <a:xfrm>
            <a:off x="6471139" y="1905000"/>
            <a:ext cx="2039815" cy="1884680"/>
          </a:xfrm>
          <a:prstGeom prst="rect">
            <a:avLst/>
          </a:prstGeom>
        </p:spPr>
      </p:pic>
      <p:sp>
        <p:nvSpPr>
          <p:cNvPr id="6" name="TextBox 5"/>
          <p:cNvSpPr txBox="1"/>
          <p:nvPr/>
        </p:nvSpPr>
        <p:spPr>
          <a:xfrm>
            <a:off x="7086600" y="3886200"/>
            <a:ext cx="834634" cy="400110"/>
          </a:xfrm>
          <a:prstGeom prst="rect">
            <a:avLst/>
          </a:prstGeom>
          <a:noFill/>
        </p:spPr>
        <p:txBody>
          <a:bodyPr wrap="none" rtlCol="0">
            <a:spAutoFit/>
          </a:bodyPr>
          <a:lstStyle/>
          <a:p>
            <a:r>
              <a:rPr lang="en-US" sz="2000" dirty="0" smtClean="0">
                <a:solidFill>
                  <a:srgbClr val="3366FF"/>
                </a:solidFill>
              </a:rPr>
              <a:t>55000</a:t>
            </a:r>
            <a:endParaRPr lang="en-US" sz="2000" dirty="0">
              <a:solidFill>
                <a:srgbClr val="3366FF"/>
              </a:solidFill>
            </a:endParaRPr>
          </a:p>
        </p:txBody>
      </p:sp>
    </p:spTree>
    <p:extLst>
      <p:ext uri="{BB962C8B-B14F-4D97-AF65-F5344CB8AC3E}">
        <p14:creationId xmlns:p14="http://schemas.microsoft.com/office/powerpoint/2010/main" val="6840708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Borneo - Sarawak</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61912"/>
            <a:ext cx="9144000" cy="14605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5400" y="1547812"/>
            <a:ext cx="4639098" cy="1282700"/>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399" y="2855912"/>
            <a:ext cx="3267155" cy="3544888"/>
          </a:xfrm>
          <a:prstGeom prst="rect">
            <a:avLst/>
          </a:prstGeom>
        </p:spPr>
      </p:pic>
      <p:sp>
        <p:nvSpPr>
          <p:cNvPr id="7" name="Rounded Rectangular Callout 6"/>
          <p:cNvSpPr/>
          <p:nvPr/>
        </p:nvSpPr>
        <p:spPr>
          <a:xfrm>
            <a:off x="4419600" y="1905000"/>
            <a:ext cx="4648200" cy="4279900"/>
          </a:xfrm>
          <a:prstGeom prst="wedgeRoundRectCallout">
            <a:avLst>
              <a:gd name="adj1" fmla="val -99082"/>
              <a:gd name="adj2" fmla="val 40245"/>
              <a:gd name="adj3" fmla="val 16667"/>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“The private sector must play its part in observing laws. I urge business leaders and project managers to assume the responsibility, ensuring resources are used in a way that they do not compromise the needs of future generations,” </a:t>
            </a:r>
            <a:r>
              <a:rPr lang="en-US" sz="1600" dirty="0" err="1"/>
              <a:t>Talif</a:t>
            </a:r>
            <a:r>
              <a:rPr lang="en-US" sz="1600" dirty="0"/>
              <a:t> said at the launch of green project management </a:t>
            </a:r>
            <a:r>
              <a:rPr lang="en-US" sz="1600" dirty="0" smtClean="0"/>
              <a:t>programs </a:t>
            </a:r>
            <a:r>
              <a:rPr lang="en-US" sz="1600" dirty="0"/>
              <a:t>here recently.</a:t>
            </a:r>
          </a:p>
          <a:p>
            <a:endParaRPr lang="en-US" sz="1600" dirty="0"/>
          </a:p>
          <a:p>
            <a:r>
              <a:rPr lang="en-US" sz="1600" dirty="0"/>
              <a:t>He said the business community tended to focus on “one P” when considering the health of a company. “They only look at the P representing profit at the expense of the planet and the people living on it.”</a:t>
            </a:r>
          </a:p>
          <a:p>
            <a:r>
              <a:rPr lang="en-US" sz="1600" dirty="0"/>
              <a:t>A recent survey showed that up to 64% of business leaders did not understand how to improve project sustainability, he said.</a:t>
            </a:r>
          </a:p>
        </p:txBody>
      </p:sp>
      <p:sp>
        <p:nvSpPr>
          <p:cNvPr id="8" name="Rectangle 7"/>
          <p:cNvSpPr/>
          <p:nvPr/>
        </p:nvSpPr>
        <p:spPr>
          <a:xfrm>
            <a:off x="2057400" y="61912"/>
            <a:ext cx="6934200" cy="100488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smtClean="0"/>
              <a:t>Tackling Deforestation and </a:t>
            </a:r>
            <a:r>
              <a:rPr lang="en-US" b="1" smtClean="0"/>
              <a:t>Air Pollution </a:t>
            </a:r>
            <a:r>
              <a:rPr lang="en-US" b="1" dirty="0" smtClean="0"/>
              <a:t>in Malaysia </a:t>
            </a:r>
            <a:r>
              <a:rPr lang="en-US" b="1" smtClean="0"/>
              <a:t>and Borneo </a:t>
            </a:r>
            <a:endParaRPr lang="en-US" b="1"/>
          </a:p>
        </p:txBody>
      </p:sp>
    </p:spTree>
    <p:extLst>
      <p:ext uri="{BB962C8B-B14F-4D97-AF65-F5344CB8AC3E}">
        <p14:creationId xmlns:p14="http://schemas.microsoft.com/office/powerpoint/2010/main" val="2400210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a:bodyPr>
          <a:lstStyle/>
          <a:p>
            <a:r>
              <a:rPr lang="en-US" dirty="0"/>
              <a:t>The factors which influence the type of assets that an organization requires to achieve its objectives</a:t>
            </a:r>
            <a:r>
              <a:rPr lang="en-US" dirty="0" smtClean="0"/>
              <a:t>, and </a:t>
            </a:r>
            <a:r>
              <a:rPr lang="en-US" dirty="0"/>
              <a:t>how the assets are managed, include the following:</a:t>
            </a:r>
          </a:p>
          <a:p>
            <a:pPr lvl="1"/>
            <a:r>
              <a:rPr lang="en-US" dirty="0" smtClean="0"/>
              <a:t>the </a:t>
            </a:r>
            <a:r>
              <a:rPr lang="en-US" dirty="0"/>
              <a:t>nature and purpose of the organization;</a:t>
            </a:r>
          </a:p>
          <a:p>
            <a:pPr lvl="1"/>
            <a:r>
              <a:rPr lang="en-US" dirty="0" smtClean="0"/>
              <a:t>its </a:t>
            </a:r>
            <a:r>
              <a:rPr lang="en-US" dirty="0"/>
              <a:t>operating context;</a:t>
            </a:r>
          </a:p>
          <a:p>
            <a:pPr lvl="1"/>
            <a:r>
              <a:rPr lang="en-US" dirty="0" smtClean="0"/>
              <a:t>its </a:t>
            </a:r>
            <a:r>
              <a:rPr lang="en-US" dirty="0"/>
              <a:t>financial constraints and regulatory requirements;</a:t>
            </a:r>
          </a:p>
          <a:p>
            <a:pPr lvl="1"/>
            <a:r>
              <a:rPr lang="en-US" dirty="0" smtClean="0"/>
              <a:t>the </a:t>
            </a:r>
            <a:r>
              <a:rPr lang="en-US" dirty="0"/>
              <a:t>needs and expectations of the organization and its stakeholders.</a:t>
            </a:r>
          </a:p>
          <a:p>
            <a:r>
              <a:rPr lang="en-US" dirty="0"/>
              <a:t>These influencing factors need to be considered when establishing, implementing, maintaining </a:t>
            </a:r>
            <a:r>
              <a:rPr lang="en-US" dirty="0" smtClean="0"/>
              <a:t>and continually </a:t>
            </a:r>
            <a:r>
              <a:rPr lang="en-US" dirty="0"/>
              <a:t>improving asset management.</a:t>
            </a:r>
          </a:p>
        </p:txBody>
      </p:sp>
      <p:sp>
        <p:nvSpPr>
          <p:cNvPr id="3" name="Slide Number Placeholder 2"/>
          <p:cNvSpPr>
            <a:spLocks noGrp="1"/>
          </p:cNvSpPr>
          <p:nvPr>
            <p:ph type="sldNum" sz="quarter" idx="12"/>
          </p:nvPr>
        </p:nvSpPr>
        <p:spPr/>
        <p:txBody>
          <a:bodyPr/>
          <a:lstStyle/>
          <a:p>
            <a:fld id="{4BE819A1-3DD8-4179-BFD0-BF7D359F8DBD}" type="slidenum">
              <a:rPr lang="en-US" smtClean="0"/>
              <a:pPr/>
              <a:t>110</a:t>
            </a:fld>
            <a:endParaRPr lang="en-US" dirty="0"/>
          </a:p>
        </p:txBody>
      </p:sp>
      <p:sp>
        <p:nvSpPr>
          <p:cNvPr id="4" name="Title 3"/>
          <p:cNvSpPr>
            <a:spLocks noGrp="1"/>
          </p:cNvSpPr>
          <p:nvPr>
            <p:ph type="title"/>
          </p:nvPr>
        </p:nvSpPr>
        <p:spPr/>
        <p:txBody>
          <a:bodyPr/>
          <a:lstStyle/>
          <a:p>
            <a:r>
              <a:rPr lang="en-US" dirty="0" smtClean="0"/>
              <a:t>What is Asset Management</a:t>
            </a:r>
            <a:endParaRPr lang="en-US" dirty="0"/>
          </a:p>
        </p:txBody>
      </p:sp>
    </p:spTree>
    <p:extLst>
      <p:ext uri="{BB962C8B-B14F-4D97-AF65-F5344CB8AC3E}">
        <p14:creationId xmlns:p14="http://schemas.microsoft.com/office/powerpoint/2010/main" val="169810766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24608" y="1242646"/>
            <a:ext cx="8229600" cy="4724400"/>
          </a:xfrm>
        </p:spPr>
        <p:txBody>
          <a:bodyPr>
            <a:noAutofit/>
          </a:bodyPr>
          <a:lstStyle/>
          <a:p>
            <a:pPr marL="0" indent="0">
              <a:buNone/>
            </a:pPr>
            <a:endParaRPr lang="en-US" sz="1000" dirty="0"/>
          </a:p>
          <a:p>
            <a:r>
              <a:rPr lang="en-US" sz="1800" b="1" dirty="0"/>
              <a:t>I</a:t>
            </a:r>
            <a:r>
              <a:rPr lang="en-US" sz="1800" b="1" dirty="0" smtClean="0"/>
              <a:t>mproved </a:t>
            </a:r>
            <a:r>
              <a:rPr lang="en-US" sz="1800" b="1" dirty="0"/>
              <a:t>financial performance: </a:t>
            </a:r>
            <a:r>
              <a:rPr lang="en-US" sz="1800" dirty="0"/>
              <a:t>improving the return on investments and reducing costs can </a:t>
            </a:r>
            <a:r>
              <a:rPr lang="en-US" sz="1800" dirty="0" smtClean="0"/>
              <a:t>be achieved</a:t>
            </a:r>
            <a:r>
              <a:rPr lang="en-US" sz="1800" dirty="0"/>
              <a:t>, while preserving asset value and without sacrificing the short or long-term realization </a:t>
            </a:r>
            <a:r>
              <a:rPr lang="en-US" sz="1800" dirty="0" smtClean="0"/>
              <a:t>of organizational </a:t>
            </a:r>
            <a:r>
              <a:rPr lang="en-US" sz="1800" dirty="0"/>
              <a:t>objectives</a:t>
            </a:r>
            <a:r>
              <a:rPr lang="en-US" sz="1800" dirty="0" smtClean="0"/>
              <a:t>;</a:t>
            </a:r>
            <a:endParaRPr lang="en-US" sz="1800" dirty="0"/>
          </a:p>
          <a:p>
            <a:r>
              <a:rPr lang="en-US" sz="1800" b="1" dirty="0"/>
              <a:t>I</a:t>
            </a:r>
            <a:r>
              <a:rPr lang="en-US" sz="1800" b="1" dirty="0" smtClean="0"/>
              <a:t>nformed </a:t>
            </a:r>
            <a:r>
              <a:rPr lang="en-US" sz="1800" b="1" dirty="0"/>
              <a:t>asset investment decisions: </a:t>
            </a:r>
            <a:r>
              <a:rPr lang="en-US" sz="1800" dirty="0"/>
              <a:t>enabling the organization to improve its decision </a:t>
            </a:r>
            <a:r>
              <a:rPr lang="en-US" sz="1800" dirty="0" smtClean="0"/>
              <a:t>making and </a:t>
            </a:r>
            <a:r>
              <a:rPr lang="en-US" sz="1800" dirty="0"/>
              <a:t>effectively balance costs, risks, opportunities and performance</a:t>
            </a:r>
            <a:r>
              <a:rPr lang="en-US" sz="1800" dirty="0" smtClean="0"/>
              <a:t>;</a:t>
            </a:r>
            <a:endParaRPr lang="en-US" sz="1800" dirty="0"/>
          </a:p>
          <a:p>
            <a:r>
              <a:rPr lang="en-US" sz="1800" b="1" dirty="0"/>
              <a:t>M</a:t>
            </a:r>
            <a:r>
              <a:rPr lang="en-US" sz="1800" b="1" dirty="0" smtClean="0"/>
              <a:t>anaged </a:t>
            </a:r>
            <a:r>
              <a:rPr lang="en-US" sz="1800" b="1" dirty="0"/>
              <a:t>risk: </a:t>
            </a:r>
            <a:r>
              <a:rPr lang="en-US" sz="1800" dirty="0"/>
              <a:t>reducing financial losses, improving health and safety, good will and reputation</a:t>
            </a:r>
            <a:r>
              <a:rPr lang="en-US" sz="1800" dirty="0" smtClean="0"/>
              <a:t>, minimizing </a:t>
            </a:r>
            <a:r>
              <a:rPr lang="en-US" sz="1800" dirty="0"/>
              <a:t>environmental and social impact, can result in reduced liabilities such as </a:t>
            </a:r>
            <a:r>
              <a:rPr lang="en-US" sz="1800" dirty="0" smtClean="0"/>
              <a:t>insurance premiums</a:t>
            </a:r>
            <a:r>
              <a:rPr lang="en-US" sz="1800" dirty="0"/>
              <a:t>, fines and penalties</a:t>
            </a:r>
            <a:r>
              <a:rPr lang="en-US" sz="1800" dirty="0" smtClean="0"/>
              <a:t>;</a:t>
            </a:r>
          </a:p>
          <a:p>
            <a:r>
              <a:rPr lang="en-US" sz="1800" b="1" dirty="0"/>
              <a:t>Improved organizational sustainability: </a:t>
            </a:r>
            <a:r>
              <a:rPr lang="en-US" sz="1800" dirty="0"/>
              <a:t>effectively managing short and long-term effects, expenditures and performance, can improve the sustainability of operations and the organization;</a:t>
            </a:r>
          </a:p>
          <a:p>
            <a:r>
              <a:rPr lang="en-US" sz="1800" b="1" dirty="0"/>
              <a:t>Improved efficiency and effectiveness: </a:t>
            </a:r>
            <a:r>
              <a:rPr lang="en-US" sz="1800" dirty="0"/>
              <a:t>reviewing and improving processes, procedures and asset performance can improve efficiency and effectiveness, and the achievement of organizational objectives.</a:t>
            </a:r>
          </a:p>
          <a:p>
            <a:pPr marL="0" indent="0">
              <a:buNone/>
            </a:pPr>
            <a:endParaRPr lang="en-US" sz="2200" dirty="0"/>
          </a:p>
          <a:p>
            <a:endParaRPr lang="en-US" sz="22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111</a:t>
            </a:fld>
            <a:endParaRPr lang="en-US" dirty="0"/>
          </a:p>
        </p:txBody>
      </p:sp>
      <p:sp>
        <p:nvSpPr>
          <p:cNvPr id="4" name="Title 3"/>
          <p:cNvSpPr>
            <a:spLocks noGrp="1"/>
          </p:cNvSpPr>
          <p:nvPr>
            <p:ph type="title"/>
          </p:nvPr>
        </p:nvSpPr>
        <p:spPr/>
        <p:txBody>
          <a:bodyPr>
            <a:normAutofit fontScale="90000"/>
          </a:bodyPr>
          <a:lstStyle/>
          <a:p>
            <a:r>
              <a:rPr lang="en-US" dirty="0" smtClean="0"/>
              <a:t>What are the benefits of asset management?</a:t>
            </a:r>
            <a:endParaRPr lang="en-US" dirty="0"/>
          </a:p>
        </p:txBody>
      </p:sp>
    </p:spTree>
    <p:extLst>
      <p:ext uri="{BB962C8B-B14F-4D97-AF65-F5344CB8AC3E}">
        <p14:creationId xmlns:p14="http://schemas.microsoft.com/office/powerpoint/2010/main" val="3785702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95300" y="1371600"/>
            <a:ext cx="8229600" cy="4724400"/>
          </a:xfrm>
        </p:spPr>
        <p:txBody>
          <a:bodyPr>
            <a:noAutofit/>
          </a:bodyPr>
          <a:lstStyle/>
          <a:p>
            <a:r>
              <a:rPr lang="en-US" sz="1800" b="1" dirty="0" smtClean="0"/>
              <a:t>improved </a:t>
            </a:r>
            <a:r>
              <a:rPr lang="en-US" sz="1800" b="1" dirty="0"/>
              <a:t>services and outputs:</a:t>
            </a:r>
            <a:r>
              <a:rPr lang="en-US" sz="1800" dirty="0"/>
              <a:t> assuring the performance of assets can lead to improved services or products that consistently meet or exceed the expectations of customers and stakeholders;</a:t>
            </a:r>
          </a:p>
          <a:p>
            <a:r>
              <a:rPr lang="en-US" sz="1800" b="1" dirty="0"/>
              <a:t>Demonstrated social responsibility: </a:t>
            </a:r>
            <a:r>
              <a:rPr lang="en-US" sz="1800" dirty="0"/>
              <a:t>improving the organization’s ability to, for example, reduce emissions, conserve resources and adapt to climate change, enables it to demonstrate socially responsible and ethical business practices and stewardship;</a:t>
            </a:r>
          </a:p>
          <a:p>
            <a:r>
              <a:rPr lang="en-US" sz="1800" b="1" dirty="0"/>
              <a:t>Demonstrated compliance: </a:t>
            </a:r>
            <a:r>
              <a:rPr lang="en-US" sz="1800" dirty="0"/>
              <a:t>transparently conforming with legal, statutory and regulatory requirements, as well as adhering to asset management standards, policies and processes, can enable demonstration of compliance;</a:t>
            </a:r>
          </a:p>
          <a:p>
            <a:r>
              <a:rPr lang="en-US" sz="1800" b="1" dirty="0"/>
              <a:t>Enhanced reputation:</a:t>
            </a:r>
            <a:r>
              <a:rPr lang="en-US" sz="1800" dirty="0"/>
              <a:t> through improved customer satisfaction, stakeholder awareness and confidence</a:t>
            </a:r>
            <a:r>
              <a:rPr lang="en-US" sz="1800" dirty="0" smtClean="0"/>
              <a:t>;</a:t>
            </a:r>
            <a:endParaRPr lang="en-US" sz="18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112</a:t>
            </a:fld>
            <a:endParaRPr lang="en-US" dirty="0"/>
          </a:p>
        </p:txBody>
      </p:sp>
      <p:sp>
        <p:nvSpPr>
          <p:cNvPr id="4" name="Title 3"/>
          <p:cNvSpPr>
            <a:spLocks noGrp="1"/>
          </p:cNvSpPr>
          <p:nvPr>
            <p:ph type="title"/>
          </p:nvPr>
        </p:nvSpPr>
        <p:spPr/>
        <p:txBody>
          <a:bodyPr>
            <a:normAutofit fontScale="90000"/>
          </a:bodyPr>
          <a:lstStyle/>
          <a:p>
            <a:r>
              <a:rPr lang="en-US" dirty="0" smtClean="0"/>
              <a:t>What are the benefits of asset management?</a:t>
            </a:r>
            <a:endParaRPr lang="en-US" dirty="0"/>
          </a:p>
        </p:txBody>
      </p:sp>
    </p:spTree>
    <p:extLst>
      <p:ext uri="{BB962C8B-B14F-4D97-AF65-F5344CB8AC3E}">
        <p14:creationId xmlns:p14="http://schemas.microsoft.com/office/powerpoint/2010/main" val="193549943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47800"/>
            <a:ext cx="8229600" cy="4343400"/>
          </a:xfrm>
        </p:spPr>
        <p:txBody>
          <a:bodyPr>
            <a:normAutofit fontScale="77500" lnSpcReduction="20000"/>
          </a:bodyPr>
          <a:lstStyle/>
          <a:p>
            <a:pPr marL="0" indent="0">
              <a:buNone/>
            </a:pPr>
            <a:r>
              <a:rPr lang="en-US" b="1" dirty="0" smtClean="0"/>
              <a:t>Assets </a:t>
            </a:r>
            <a:r>
              <a:rPr lang="en-US" b="1" dirty="0"/>
              <a:t>exist to provide value to the organization and its stakeholders.</a:t>
            </a:r>
          </a:p>
          <a:p>
            <a:r>
              <a:rPr lang="en-US" dirty="0"/>
              <a:t>Asset management does not focus on the asset itself, but on the value that the asset can provide </a:t>
            </a:r>
            <a:r>
              <a:rPr lang="en-US" dirty="0" smtClean="0"/>
              <a:t>to the </a:t>
            </a:r>
            <a:r>
              <a:rPr lang="en-US" dirty="0"/>
              <a:t>organization. The value (which can be tangible or intangible, financial or non-financial) </a:t>
            </a:r>
            <a:r>
              <a:rPr lang="en-US" dirty="0" smtClean="0"/>
              <a:t>will be </a:t>
            </a:r>
            <a:r>
              <a:rPr lang="en-US" dirty="0"/>
              <a:t>determined by the organization and its stakeholders, in accordance with the </a:t>
            </a:r>
            <a:r>
              <a:rPr lang="en-US" dirty="0" smtClean="0"/>
              <a:t>organizational objectives</a:t>
            </a:r>
            <a:r>
              <a:rPr lang="en-US" dirty="0"/>
              <a:t>.</a:t>
            </a:r>
          </a:p>
          <a:p>
            <a:pPr marL="0" indent="0">
              <a:buNone/>
            </a:pPr>
            <a:r>
              <a:rPr lang="en-US" b="1" dirty="0"/>
              <a:t>This includes:</a:t>
            </a:r>
          </a:p>
          <a:p>
            <a:r>
              <a:rPr lang="en-US" dirty="0" smtClean="0"/>
              <a:t>a </a:t>
            </a:r>
            <a:r>
              <a:rPr lang="en-US" dirty="0"/>
              <a:t>clear statement of how the asset management objectives align with the </a:t>
            </a:r>
            <a:r>
              <a:rPr lang="en-US" dirty="0" smtClean="0"/>
              <a:t>organizational objectives</a:t>
            </a:r>
            <a:r>
              <a:rPr lang="en-US" dirty="0"/>
              <a:t>;</a:t>
            </a:r>
          </a:p>
          <a:p>
            <a:r>
              <a:rPr lang="en-US" dirty="0" smtClean="0"/>
              <a:t>the </a:t>
            </a:r>
            <a:r>
              <a:rPr lang="en-US" dirty="0"/>
              <a:t>use of a life cycle management approach to realize value from assets;</a:t>
            </a:r>
          </a:p>
          <a:p>
            <a:r>
              <a:rPr lang="en-US" dirty="0" smtClean="0"/>
              <a:t>the </a:t>
            </a:r>
            <a:r>
              <a:rPr lang="en-US" dirty="0"/>
              <a:t>establishment of decision-making processes that </a:t>
            </a:r>
            <a:r>
              <a:rPr lang="en-US" dirty="0" smtClean="0"/>
              <a:t>reflect stakeholder </a:t>
            </a:r>
            <a:r>
              <a:rPr lang="en-US" dirty="0"/>
              <a:t>need and define value.</a:t>
            </a:r>
          </a:p>
        </p:txBody>
      </p:sp>
      <p:sp>
        <p:nvSpPr>
          <p:cNvPr id="3" name="Slide Number Placeholder 2"/>
          <p:cNvSpPr>
            <a:spLocks noGrp="1"/>
          </p:cNvSpPr>
          <p:nvPr>
            <p:ph type="sldNum" sz="quarter" idx="12"/>
          </p:nvPr>
        </p:nvSpPr>
        <p:spPr/>
        <p:txBody>
          <a:bodyPr/>
          <a:lstStyle/>
          <a:p>
            <a:fld id="{4BE819A1-3DD8-4179-BFD0-BF7D359F8DBD}" type="slidenum">
              <a:rPr lang="en-US" smtClean="0"/>
              <a:pPr/>
              <a:t>113</a:t>
            </a:fld>
            <a:endParaRPr lang="en-US" dirty="0"/>
          </a:p>
        </p:txBody>
      </p:sp>
      <p:sp>
        <p:nvSpPr>
          <p:cNvPr id="4" name="Title 3"/>
          <p:cNvSpPr>
            <a:spLocks noGrp="1"/>
          </p:cNvSpPr>
          <p:nvPr>
            <p:ph type="title"/>
          </p:nvPr>
        </p:nvSpPr>
        <p:spPr/>
        <p:txBody>
          <a:bodyPr/>
          <a:lstStyle/>
          <a:p>
            <a:r>
              <a:rPr lang="en-US" dirty="0" smtClean="0"/>
              <a:t>Fundamentals : Value</a:t>
            </a:r>
            <a:endParaRPr lang="en-US" dirty="0"/>
          </a:p>
        </p:txBody>
      </p:sp>
    </p:spTree>
    <p:extLst>
      <p:ext uri="{BB962C8B-B14F-4D97-AF65-F5344CB8AC3E}">
        <p14:creationId xmlns:p14="http://schemas.microsoft.com/office/powerpoint/2010/main" val="60785966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7500" lnSpcReduction="20000"/>
          </a:bodyPr>
          <a:lstStyle/>
          <a:p>
            <a:pPr marL="0" indent="0">
              <a:buNone/>
            </a:pPr>
            <a:r>
              <a:rPr lang="en-US" b="1" dirty="0" smtClean="0"/>
              <a:t>Asset </a:t>
            </a:r>
            <a:r>
              <a:rPr lang="en-US" b="1" dirty="0"/>
              <a:t>management translates the organizational objectives into technical and </a:t>
            </a:r>
            <a:r>
              <a:rPr lang="en-US" b="1" dirty="0" smtClean="0"/>
              <a:t>financial decisions</a:t>
            </a:r>
            <a:r>
              <a:rPr lang="en-US" b="1" dirty="0"/>
              <a:t>, plans and activities.</a:t>
            </a:r>
          </a:p>
          <a:p>
            <a:r>
              <a:rPr lang="en-US" dirty="0"/>
              <a:t>Asset management decisions (technical, financial and operational) collectively enable </a:t>
            </a:r>
            <a:r>
              <a:rPr lang="en-US" dirty="0" smtClean="0"/>
              <a:t>the achievement </a:t>
            </a:r>
            <a:r>
              <a:rPr lang="en-US" dirty="0"/>
              <a:t>of the organizational objectives.</a:t>
            </a:r>
          </a:p>
          <a:p>
            <a:pPr marL="0" indent="0">
              <a:buNone/>
            </a:pPr>
            <a:r>
              <a:rPr lang="en-US" b="1" dirty="0"/>
              <a:t>This includes:</a:t>
            </a:r>
          </a:p>
          <a:p>
            <a:r>
              <a:rPr lang="en-US" dirty="0" smtClean="0"/>
              <a:t>the </a:t>
            </a:r>
            <a:r>
              <a:rPr lang="en-US" dirty="0"/>
              <a:t>implementation of risk-based, information-driven, planning and decision-making </a:t>
            </a:r>
            <a:r>
              <a:rPr lang="en-US" dirty="0" smtClean="0"/>
              <a:t>processes and </a:t>
            </a:r>
            <a:r>
              <a:rPr lang="en-US" dirty="0"/>
              <a:t>activities that transform organizational objectives into asset management plans </a:t>
            </a:r>
          </a:p>
          <a:p>
            <a:r>
              <a:rPr lang="en-US" dirty="0" smtClean="0"/>
              <a:t>the </a:t>
            </a:r>
            <a:r>
              <a:rPr lang="en-US" dirty="0"/>
              <a:t>integration of the asset management processes with the functional management </a:t>
            </a:r>
            <a:r>
              <a:rPr lang="en-US" dirty="0" smtClean="0"/>
              <a:t>processes of </a:t>
            </a:r>
            <a:r>
              <a:rPr lang="en-US" dirty="0"/>
              <a:t>the organization, such as finance, human resources, information systems, logistics </a:t>
            </a:r>
            <a:r>
              <a:rPr lang="en-US" dirty="0" smtClean="0"/>
              <a:t>and operations</a:t>
            </a:r>
            <a:r>
              <a:rPr lang="en-US" dirty="0"/>
              <a:t>;</a:t>
            </a:r>
          </a:p>
          <a:p>
            <a:r>
              <a:rPr lang="en-US" dirty="0" smtClean="0"/>
              <a:t>the </a:t>
            </a:r>
            <a:r>
              <a:rPr lang="en-US" dirty="0"/>
              <a:t>specification, design and implementation of a supporting asset management system.</a:t>
            </a:r>
          </a:p>
        </p:txBody>
      </p:sp>
      <p:sp>
        <p:nvSpPr>
          <p:cNvPr id="3" name="Slide Number Placeholder 2"/>
          <p:cNvSpPr>
            <a:spLocks noGrp="1"/>
          </p:cNvSpPr>
          <p:nvPr>
            <p:ph type="sldNum" sz="quarter" idx="12"/>
          </p:nvPr>
        </p:nvSpPr>
        <p:spPr/>
        <p:txBody>
          <a:bodyPr/>
          <a:lstStyle/>
          <a:p>
            <a:fld id="{4BE819A1-3DD8-4179-BFD0-BF7D359F8DBD}" type="slidenum">
              <a:rPr lang="en-US" smtClean="0"/>
              <a:pPr/>
              <a:t>114</a:t>
            </a:fld>
            <a:endParaRPr lang="en-US" dirty="0"/>
          </a:p>
        </p:txBody>
      </p:sp>
      <p:sp>
        <p:nvSpPr>
          <p:cNvPr id="4" name="Title 3"/>
          <p:cNvSpPr>
            <a:spLocks noGrp="1"/>
          </p:cNvSpPr>
          <p:nvPr>
            <p:ph type="title"/>
          </p:nvPr>
        </p:nvSpPr>
        <p:spPr/>
        <p:txBody>
          <a:bodyPr/>
          <a:lstStyle/>
          <a:p>
            <a:r>
              <a:rPr lang="en-US" dirty="0" smtClean="0"/>
              <a:t>Fundamentals : Alignment</a:t>
            </a:r>
            <a:endParaRPr lang="en-US" dirty="0"/>
          </a:p>
        </p:txBody>
      </p:sp>
    </p:spTree>
    <p:extLst>
      <p:ext uri="{BB962C8B-B14F-4D97-AF65-F5344CB8AC3E}">
        <p14:creationId xmlns:p14="http://schemas.microsoft.com/office/powerpoint/2010/main" val="71764726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47800"/>
            <a:ext cx="8229600" cy="4343400"/>
          </a:xfrm>
        </p:spPr>
        <p:txBody>
          <a:bodyPr>
            <a:normAutofit fontScale="85000" lnSpcReduction="20000"/>
          </a:bodyPr>
          <a:lstStyle/>
          <a:p>
            <a:pPr marL="0" indent="0">
              <a:buNone/>
            </a:pPr>
            <a:r>
              <a:rPr lang="en-US" b="1" dirty="0" smtClean="0"/>
              <a:t>Leadership </a:t>
            </a:r>
            <a:r>
              <a:rPr lang="en-US" b="1" dirty="0"/>
              <a:t>and workplace culture are determinants of realization of value.</a:t>
            </a:r>
          </a:p>
          <a:p>
            <a:pPr marL="0" indent="0">
              <a:buNone/>
            </a:pPr>
            <a:endParaRPr lang="en-US" dirty="0" smtClean="0"/>
          </a:p>
          <a:p>
            <a:pPr marL="0" indent="0">
              <a:buNone/>
            </a:pPr>
            <a:r>
              <a:rPr lang="en-US" dirty="0" smtClean="0"/>
              <a:t>Leadership </a:t>
            </a:r>
            <a:r>
              <a:rPr lang="en-US" dirty="0"/>
              <a:t>and commitment from all managerial levels is essential for successfully establishing</a:t>
            </a:r>
            <a:r>
              <a:rPr lang="en-US" dirty="0" smtClean="0"/>
              <a:t>, operating </a:t>
            </a:r>
            <a:r>
              <a:rPr lang="en-US" dirty="0"/>
              <a:t>and improving asset management within the organization.</a:t>
            </a:r>
          </a:p>
          <a:p>
            <a:pPr marL="0" indent="0">
              <a:buNone/>
            </a:pPr>
            <a:endParaRPr lang="en-US" dirty="0" smtClean="0"/>
          </a:p>
          <a:p>
            <a:pPr marL="0" indent="0">
              <a:buNone/>
            </a:pPr>
            <a:r>
              <a:rPr lang="en-US" b="1" dirty="0" smtClean="0"/>
              <a:t>This </a:t>
            </a:r>
            <a:r>
              <a:rPr lang="en-US" b="1" dirty="0"/>
              <a:t>includes:</a:t>
            </a:r>
          </a:p>
          <a:p>
            <a:r>
              <a:rPr lang="en-US" dirty="0" smtClean="0"/>
              <a:t>clearly </a:t>
            </a:r>
            <a:r>
              <a:rPr lang="en-US" dirty="0"/>
              <a:t>defined roles, responsibilities and authorities;</a:t>
            </a:r>
          </a:p>
          <a:p>
            <a:r>
              <a:rPr lang="en-US" dirty="0" smtClean="0"/>
              <a:t>ensuring </a:t>
            </a:r>
            <a:r>
              <a:rPr lang="en-US" dirty="0"/>
              <a:t>that employees are aware, competent, and empowered;</a:t>
            </a:r>
          </a:p>
          <a:p>
            <a:r>
              <a:rPr lang="en-US" dirty="0" smtClean="0"/>
              <a:t>consultation </a:t>
            </a:r>
            <a:r>
              <a:rPr lang="en-US" dirty="0"/>
              <a:t>with employees and stakeholders regarding asset management.</a:t>
            </a:r>
          </a:p>
        </p:txBody>
      </p:sp>
      <p:sp>
        <p:nvSpPr>
          <p:cNvPr id="3" name="Slide Number Placeholder 2"/>
          <p:cNvSpPr>
            <a:spLocks noGrp="1"/>
          </p:cNvSpPr>
          <p:nvPr>
            <p:ph type="sldNum" sz="quarter" idx="12"/>
          </p:nvPr>
        </p:nvSpPr>
        <p:spPr/>
        <p:txBody>
          <a:bodyPr/>
          <a:lstStyle/>
          <a:p>
            <a:fld id="{4BE819A1-3DD8-4179-BFD0-BF7D359F8DBD}" type="slidenum">
              <a:rPr lang="en-US" smtClean="0"/>
              <a:pPr/>
              <a:t>115</a:t>
            </a:fld>
            <a:endParaRPr lang="en-US" dirty="0"/>
          </a:p>
        </p:txBody>
      </p:sp>
      <p:sp>
        <p:nvSpPr>
          <p:cNvPr id="4" name="Title 3"/>
          <p:cNvSpPr>
            <a:spLocks noGrp="1"/>
          </p:cNvSpPr>
          <p:nvPr>
            <p:ph type="title"/>
          </p:nvPr>
        </p:nvSpPr>
        <p:spPr/>
        <p:txBody>
          <a:bodyPr/>
          <a:lstStyle/>
          <a:p>
            <a:r>
              <a:rPr lang="en-US" dirty="0" smtClean="0"/>
              <a:t>Fundamentals : Leadership</a:t>
            </a:r>
            <a:endParaRPr lang="en-US" dirty="0"/>
          </a:p>
        </p:txBody>
      </p:sp>
    </p:spTree>
    <p:extLst>
      <p:ext uri="{BB962C8B-B14F-4D97-AF65-F5344CB8AC3E}">
        <p14:creationId xmlns:p14="http://schemas.microsoft.com/office/powerpoint/2010/main" val="122937088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0000" lnSpcReduction="20000"/>
          </a:bodyPr>
          <a:lstStyle/>
          <a:p>
            <a:pPr marL="0" indent="0">
              <a:buNone/>
            </a:pPr>
            <a:r>
              <a:rPr lang="en-US" b="1" dirty="0" smtClean="0"/>
              <a:t>Asset management gives assurance that assets will fulfill their required purpose.</a:t>
            </a:r>
          </a:p>
          <a:p>
            <a:pPr marL="0" indent="0">
              <a:buNone/>
            </a:pPr>
            <a:endParaRPr lang="en-US" dirty="0" smtClean="0"/>
          </a:p>
          <a:p>
            <a:pPr marL="0" indent="0">
              <a:buNone/>
            </a:pPr>
            <a:r>
              <a:rPr lang="en-US" dirty="0" smtClean="0"/>
              <a:t>The need for assurance arises from the need to effectively govern an organization. Assurance applies to assets, asset management and the asset management system.</a:t>
            </a:r>
          </a:p>
          <a:p>
            <a:pPr marL="0" indent="0">
              <a:buNone/>
            </a:pPr>
            <a:r>
              <a:rPr lang="en-US" dirty="0" smtClean="0"/>
              <a:t>This includes:</a:t>
            </a:r>
          </a:p>
          <a:p>
            <a:r>
              <a:rPr lang="en-US" dirty="0" smtClean="0"/>
              <a:t>developing and implementing processes that connect the required purposes and performance of the assets to the organizational objectives;</a:t>
            </a:r>
          </a:p>
          <a:p>
            <a:r>
              <a:rPr lang="en-US" dirty="0" smtClean="0"/>
              <a:t>implementing processes for assurance of capability across all life cycle stages;</a:t>
            </a:r>
          </a:p>
          <a:p>
            <a:r>
              <a:rPr lang="en-US" dirty="0" smtClean="0"/>
              <a:t>implementing processes for monitoring and continual improvement;</a:t>
            </a:r>
          </a:p>
          <a:p>
            <a:r>
              <a:rPr lang="en-US" dirty="0" smtClean="0"/>
              <a:t>providing the necessary resources and competent personnel for demonstration of assurance, by undertaking asset management activities and operating the asset management system.</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116</a:t>
            </a:fld>
            <a:endParaRPr lang="en-US" dirty="0"/>
          </a:p>
        </p:txBody>
      </p:sp>
      <p:sp>
        <p:nvSpPr>
          <p:cNvPr id="4" name="Title 3"/>
          <p:cNvSpPr>
            <a:spLocks noGrp="1"/>
          </p:cNvSpPr>
          <p:nvPr>
            <p:ph type="title"/>
          </p:nvPr>
        </p:nvSpPr>
        <p:spPr/>
        <p:txBody>
          <a:bodyPr/>
          <a:lstStyle/>
          <a:p>
            <a:r>
              <a:rPr lang="en-US" dirty="0" smtClean="0"/>
              <a:t>Fundamentals : Assurance</a:t>
            </a:r>
            <a:endParaRPr lang="en-US" dirty="0"/>
          </a:p>
        </p:txBody>
      </p:sp>
    </p:spTree>
    <p:extLst>
      <p:ext uri="{BB962C8B-B14F-4D97-AF65-F5344CB8AC3E}">
        <p14:creationId xmlns:p14="http://schemas.microsoft.com/office/powerpoint/2010/main" val="109624598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 y="1447800"/>
            <a:ext cx="4800600" cy="4495800"/>
          </a:xfrm>
        </p:spPr>
        <p:txBody>
          <a:bodyPr>
            <a:noAutofit/>
          </a:bodyPr>
          <a:lstStyle/>
          <a:p>
            <a:r>
              <a:rPr lang="en-US" sz="1600" dirty="0" smtClean="0"/>
              <a:t>data </a:t>
            </a:r>
            <a:r>
              <a:rPr lang="en-US" sz="1600" dirty="0"/>
              <a:t>management;</a:t>
            </a:r>
          </a:p>
          <a:p>
            <a:r>
              <a:rPr lang="en-US" sz="1600" dirty="0" smtClean="0"/>
              <a:t>condition </a:t>
            </a:r>
            <a:r>
              <a:rPr lang="en-US" sz="1600" dirty="0"/>
              <a:t>monitoring;</a:t>
            </a:r>
          </a:p>
          <a:p>
            <a:r>
              <a:rPr lang="en-US" sz="1600" dirty="0" smtClean="0"/>
              <a:t>risk </a:t>
            </a:r>
            <a:r>
              <a:rPr lang="en-US" sz="1600" dirty="0"/>
              <a:t>management;</a:t>
            </a:r>
          </a:p>
          <a:p>
            <a:r>
              <a:rPr lang="en-US" sz="1600" dirty="0" smtClean="0"/>
              <a:t>quality </a:t>
            </a:r>
            <a:r>
              <a:rPr lang="en-US" sz="1600" dirty="0"/>
              <a:t>management;</a:t>
            </a:r>
          </a:p>
          <a:p>
            <a:r>
              <a:rPr lang="en-US" sz="1600" dirty="0" smtClean="0"/>
              <a:t>environmental </a:t>
            </a:r>
            <a:r>
              <a:rPr lang="en-US" sz="1600" dirty="0"/>
              <a:t>management;</a:t>
            </a:r>
          </a:p>
          <a:p>
            <a:r>
              <a:rPr lang="en-US" sz="1600" dirty="0" smtClean="0"/>
              <a:t>systems </a:t>
            </a:r>
            <a:r>
              <a:rPr lang="en-US" sz="1600" dirty="0"/>
              <a:t>and software engineering;</a:t>
            </a:r>
          </a:p>
          <a:p>
            <a:r>
              <a:rPr lang="en-US" sz="1600" dirty="0" smtClean="0"/>
              <a:t>life </a:t>
            </a:r>
            <a:r>
              <a:rPr lang="en-US" sz="1600" dirty="0"/>
              <a:t>cycle costing;</a:t>
            </a:r>
          </a:p>
          <a:p>
            <a:r>
              <a:rPr lang="en-US" sz="1600" dirty="0" smtClean="0"/>
              <a:t>dependability </a:t>
            </a:r>
            <a:r>
              <a:rPr lang="en-US" sz="1600" dirty="0"/>
              <a:t>(availability, reliability, maintainability, maintenance support)</a:t>
            </a:r>
            <a:r>
              <a:rPr lang="en-US" sz="1600" dirty="0" smtClean="0"/>
              <a:t>;</a:t>
            </a:r>
          </a:p>
          <a:p>
            <a:r>
              <a:rPr lang="en-US" sz="1600" dirty="0"/>
              <a:t>configuration management;</a:t>
            </a:r>
          </a:p>
          <a:p>
            <a:r>
              <a:rPr lang="en-US" sz="1600" dirty="0" err="1"/>
              <a:t>tero</a:t>
            </a:r>
            <a:r>
              <a:rPr lang="en-US" sz="1600" dirty="0"/>
              <a:t>-technology;</a:t>
            </a:r>
          </a:p>
          <a:p>
            <a:r>
              <a:rPr lang="en-US" sz="1600" dirty="0"/>
              <a:t>sustainable development;</a:t>
            </a:r>
          </a:p>
          <a:p>
            <a:r>
              <a:rPr lang="en-US" sz="1600" dirty="0"/>
              <a:t>inspection</a:t>
            </a:r>
            <a:r>
              <a:rPr lang="en-US" sz="1600" dirty="0" smtClean="0"/>
              <a:t>;</a:t>
            </a:r>
            <a:endParaRPr lang="en-US" sz="16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117</a:t>
            </a:fld>
            <a:endParaRPr lang="en-US" dirty="0"/>
          </a:p>
        </p:txBody>
      </p:sp>
      <p:sp>
        <p:nvSpPr>
          <p:cNvPr id="4" name="Title 3"/>
          <p:cNvSpPr>
            <a:spLocks noGrp="1"/>
          </p:cNvSpPr>
          <p:nvPr>
            <p:ph type="title"/>
          </p:nvPr>
        </p:nvSpPr>
        <p:spPr>
          <a:xfrm>
            <a:off x="228600" y="152400"/>
            <a:ext cx="6400800" cy="838200"/>
          </a:xfrm>
        </p:spPr>
        <p:txBody>
          <a:bodyPr/>
          <a:lstStyle/>
          <a:p>
            <a:r>
              <a:rPr lang="en-US" dirty="0" smtClean="0"/>
              <a:t>Correlation</a:t>
            </a:r>
            <a:endParaRPr lang="en-US" dirty="0"/>
          </a:p>
        </p:txBody>
      </p:sp>
      <p:sp>
        <p:nvSpPr>
          <p:cNvPr id="5" name="TextBox 4"/>
          <p:cNvSpPr txBox="1"/>
          <p:nvPr/>
        </p:nvSpPr>
        <p:spPr>
          <a:xfrm>
            <a:off x="4343400" y="1447800"/>
            <a:ext cx="4390946" cy="4204228"/>
          </a:xfrm>
          <a:prstGeom prst="rect">
            <a:avLst/>
          </a:prstGeom>
          <a:noFill/>
        </p:spPr>
        <p:txBody>
          <a:bodyPr wrap="none" rtlCol="0">
            <a:spAutoFit/>
          </a:bodyPr>
          <a:lstStyle/>
          <a:p>
            <a:pPr marL="285750" indent="-285750">
              <a:buFont typeface="Courier New"/>
              <a:buChar char="o"/>
            </a:pPr>
            <a:r>
              <a:rPr lang="en-US" sz="1600" dirty="0"/>
              <a:t>non-destructive testing;</a:t>
            </a:r>
          </a:p>
          <a:p>
            <a:pPr marL="285750" indent="-285750">
              <a:buFont typeface="Courier New"/>
              <a:buChar char="o"/>
            </a:pPr>
            <a:r>
              <a:rPr lang="en-US" sz="1600" dirty="0"/>
              <a:t>pressure equipment</a:t>
            </a:r>
            <a:r>
              <a:rPr lang="en-US" sz="1600" dirty="0" smtClean="0"/>
              <a:t>;</a:t>
            </a:r>
            <a:endParaRPr lang="en-US" sz="1600" dirty="0" smtClean="0">
              <a:latin typeface="Helvetica"/>
              <a:cs typeface="Helvetica"/>
            </a:endParaRPr>
          </a:p>
          <a:p>
            <a:pPr marL="342900" indent="-342900">
              <a:spcBef>
                <a:spcPct val="20000"/>
              </a:spcBef>
              <a:buClr>
                <a:schemeClr val="accent1">
                  <a:lumMod val="50000"/>
                </a:schemeClr>
              </a:buClr>
              <a:buFont typeface="Courier New" pitchFamily="49" charset="0"/>
              <a:buChar char="o"/>
            </a:pPr>
            <a:r>
              <a:rPr lang="en-US" sz="1600" dirty="0" smtClean="0">
                <a:latin typeface="Helvetica"/>
                <a:cs typeface="Helvetica"/>
              </a:rPr>
              <a:t>financial </a:t>
            </a:r>
            <a:r>
              <a:rPr lang="en-US" sz="1600" dirty="0">
                <a:latin typeface="Helvetica"/>
                <a:cs typeface="Helvetica"/>
              </a:rPr>
              <a:t>management;</a:t>
            </a:r>
          </a:p>
          <a:p>
            <a:pPr marL="342900" indent="-342900">
              <a:spcBef>
                <a:spcPct val="20000"/>
              </a:spcBef>
              <a:buClr>
                <a:schemeClr val="accent1">
                  <a:lumMod val="50000"/>
                </a:schemeClr>
              </a:buClr>
              <a:buFont typeface="Courier New" pitchFamily="49" charset="0"/>
              <a:buChar char="o"/>
            </a:pPr>
            <a:r>
              <a:rPr lang="en-US" sz="1600" dirty="0">
                <a:latin typeface="Helvetica"/>
                <a:cs typeface="Helvetica"/>
              </a:rPr>
              <a:t>value management;</a:t>
            </a:r>
          </a:p>
          <a:p>
            <a:pPr marL="342900" indent="-342900">
              <a:spcBef>
                <a:spcPct val="20000"/>
              </a:spcBef>
              <a:buClr>
                <a:schemeClr val="accent1">
                  <a:lumMod val="50000"/>
                </a:schemeClr>
              </a:buClr>
              <a:buFont typeface="Courier New" pitchFamily="49" charset="0"/>
              <a:buChar char="o"/>
            </a:pPr>
            <a:r>
              <a:rPr lang="en-US" sz="1600" dirty="0">
                <a:latin typeface="Helvetica"/>
                <a:cs typeface="Helvetica"/>
              </a:rPr>
              <a:t>shock and vibration;</a:t>
            </a:r>
          </a:p>
          <a:p>
            <a:pPr marL="342900" indent="-342900">
              <a:spcBef>
                <a:spcPct val="20000"/>
              </a:spcBef>
              <a:buClr>
                <a:schemeClr val="accent1">
                  <a:lumMod val="50000"/>
                </a:schemeClr>
              </a:buClr>
              <a:buFont typeface="Courier New" pitchFamily="49" charset="0"/>
              <a:buChar char="o"/>
            </a:pPr>
            <a:r>
              <a:rPr lang="en-US" sz="1600" dirty="0">
                <a:latin typeface="Helvetica"/>
                <a:cs typeface="Helvetica"/>
              </a:rPr>
              <a:t>acoustics;</a:t>
            </a:r>
          </a:p>
          <a:p>
            <a:pPr marL="342900" indent="-342900">
              <a:spcBef>
                <a:spcPct val="20000"/>
              </a:spcBef>
              <a:buClr>
                <a:schemeClr val="accent1">
                  <a:lumMod val="50000"/>
                </a:schemeClr>
              </a:buClr>
              <a:buFont typeface="Courier New" pitchFamily="49" charset="0"/>
              <a:buChar char="o"/>
            </a:pPr>
            <a:r>
              <a:rPr lang="en-US" sz="1600" dirty="0">
                <a:latin typeface="Helvetica"/>
                <a:cs typeface="Helvetica"/>
              </a:rPr>
              <a:t>qualification and assessment of personnel;</a:t>
            </a:r>
          </a:p>
          <a:p>
            <a:pPr marL="342900" indent="-342900">
              <a:spcBef>
                <a:spcPct val="20000"/>
              </a:spcBef>
              <a:buClr>
                <a:schemeClr val="accent1">
                  <a:lumMod val="50000"/>
                </a:schemeClr>
              </a:buClr>
              <a:buFont typeface="Courier New" pitchFamily="49" charset="0"/>
              <a:buChar char="o"/>
            </a:pPr>
            <a:r>
              <a:rPr lang="en-US" sz="1600" dirty="0">
                <a:latin typeface="Helvetica"/>
                <a:cs typeface="Helvetica"/>
              </a:rPr>
              <a:t>project management;</a:t>
            </a:r>
          </a:p>
          <a:p>
            <a:pPr marL="342900" indent="-342900">
              <a:spcBef>
                <a:spcPct val="20000"/>
              </a:spcBef>
              <a:buClr>
                <a:schemeClr val="accent1">
                  <a:lumMod val="50000"/>
                </a:schemeClr>
              </a:buClr>
              <a:buFont typeface="Courier New" pitchFamily="49" charset="0"/>
              <a:buChar char="o"/>
            </a:pPr>
            <a:r>
              <a:rPr lang="en-US" sz="1600" dirty="0">
                <a:latin typeface="Helvetica"/>
                <a:cs typeface="Helvetica"/>
              </a:rPr>
              <a:t>property and property management;</a:t>
            </a:r>
          </a:p>
          <a:p>
            <a:pPr marL="342900" indent="-342900">
              <a:spcBef>
                <a:spcPct val="20000"/>
              </a:spcBef>
              <a:buClr>
                <a:schemeClr val="accent1">
                  <a:lumMod val="50000"/>
                </a:schemeClr>
              </a:buClr>
              <a:buFont typeface="Courier New" pitchFamily="49" charset="0"/>
              <a:buChar char="o"/>
            </a:pPr>
            <a:r>
              <a:rPr lang="en-US" sz="1600" dirty="0">
                <a:latin typeface="Helvetica"/>
                <a:cs typeface="Helvetica"/>
              </a:rPr>
              <a:t>facilities management;</a:t>
            </a:r>
          </a:p>
          <a:p>
            <a:pPr marL="342900" indent="-342900">
              <a:spcBef>
                <a:spcPct val="20000"/>
              </a:spcBef>
              <a:buClr>
                <a:schemeClr val="accent1">
                  <a:lumMod val="50000"/>
                </a:schemeClr>
              </a:buClr>
              <a:buFont typeface="Courier New" pitchFamily="49" charset="0"/>
              <a:buChar char="o"/>
            </a:pPr>
            <a:r>
              <a:rPr lang="en-US" sz="1600" dirty="0">
                <a:latin typeface="Helvetica"/>
                <a:cs typeface="Helvetica"/>
              </a:rPr>
              <a:t>equipment management;</a:t>
            </a:r>
          </a:p>
          <a:p>
            <a:pPr marL="342900" indent="-342900">
              <a:spcBef>
                <a:spcPct val="20000"/>
              </a:spcBef>
              <a:buClr>
                <a:schemeClr val="accent1">
                  <a:lumMod val="50000"/>
                </a:schemeClr>
              </a:buClr>
              <a:buFont typeface="Courier New" pitchFamily="49" charset="0"/>
              <a:buChar char="o"/>
            </a:pPr>
            <a:r>
              <a:rPr lang="en-US" sz="1600" dirty="0">
                <a:latin typeface="Helvetica"/>
                <a:cs typeface="Helvetica"/>
              </a:rPr>
              <a:t>commissioning process;</a:t>
            </a:r>
          </a:p>
          <a:p>
            <a:pPr marL="342900" indent="-342900">
              <a:spcBef>
                <a:spcPct val="20000"/>
              </a:spcBef>
              <a:buClr>
                <a:schemeClr val="accent1">
                  <a:lumMod val="50000"/>
                </a:schemeClr>
              </a:buClr>
              <a:buFont typeface="Courier New" pitchFamily="49" charset="0"/>
              <a:buChar char="o"/>
            </a:pPr>
            <a:r>
              <a:rPr lang="en-US" sz="1600" dirty="0">
                <a:latin typeface="Helvetica"/>
                <a:cs typeface="Helvetica"/>
              </a:rPr>
              <a:t>energy management.</a:t>
            </a:r>
          </a:p>
          <a:p>
            <a:pPr marL="342900" indent="-342900">
              <a:spcBef>
                <a:spcPct val="20000"/>
              </a:spcBef>
              <a:buClr>
                <a:schemeClr val="accent1">
                  <a:lumMod val="50000"/>
                </a:schemeClr>
              </a:buClr>
              <a:buFont typeface="Courier New" pitchFamily="49" charset="0"/>
              <a:buChar char="o"/>
            </a:pPr>
            <a:endParaRPr lang="en-US" sz="1600" dirty="0">
              <a:latin typeface="Helvetica"/>
              <a:cs typeface="Helvetica"/>
            </a:endParaRPr>
          </a:p>
        </p:txBody>
      </p:sp>
      <p:sp>
        <p:nvSpPr>
          <p:cNvPr id="6" name="TextBox 5"/>
          <p:cNvSpPr txBox="1"/>
          <p:nvPr/>
        </p:nvSpPr>
        <p:spPr>
          <a:xfrm>
            <a:off x="228600" y="877669"/>
            <a:ext cx="6490066" cy="646331"/>
          </a:xfrm>
          <a:prstGeom prst="rect">
            <a:avLst/>
          </a:prstGeom>
          <a:noFill/>
        </p:spPr>
        <p:txBody>
          <a:bodyPr wrap="none" rtlCol="0">
            <a:spAutoFit/>
          </a:bodyPr>
          <a:lstStyle/>
          <a:p>
            <a:r>
              <a:rPr lang="en-US" dirty="0"/>
              <a:t>According to ISO relevant asset management subject areas include:</a:t>
            </a:r>
          </a:p>
          <a:p>
            <a:endParaRPr lang="en-US" dirty="0"/>
          </a:p>
        </p:txBody>
      </p:sp>
    </p:spTree>
    <p:extLst>
      <p:ext uri="{BB962C8B-B14F-4D97-AF65-F5344CB8AC3E}">
        <p14:creationId xmlns:p14="http://schemas.microsoft.com/office/powerpoint/2010/main" val="134409589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3" name="Elbow Connector 42"/>
          <p:cNvCxnSpPr>
            <a:stCxn id="18" idx="1"/>
            <a:endCxn id="17" idx="1"/>
          </p:cNvCxnSpPr>
          <p:nvPr/>
        </p:nvCxnSpPr>
        <p:spPr>
          <a:xfrm rot="10800000" flipV="1">
            <a:off x="1219200" y="3619500"/>
            <a:ext cx="12700" cy="647700"/>
          </a:xfrm>
          <a:prstGeom prst="bentConnector3">
            <a:avLst>
              <a:gd name="adj1" fmla="val 4270591"/>
            </a:avLst>
          </a:prstGeom>
          <a:ln>
            <a:prstDash val="sysDash"/>
            <a:tailEnd type="triangle" w="lg"/>
          </a:ln>
        </p:spPr>
        <p:style>
          <a:lnRef idx="2">
            <a:schemeClr val="dk1"/>
          </a:lnRef>
          <a:fillRef idx="0">
            <a:schemeClr val="dk1"/>
          </a:fillRef>
          <a:effectRef idx="1">
            <a:schemeClr val="dk1"/>
          </a:effectRef>
          <a:fontRef idx="minor">
            <a:schemeClr val="tx1"/>
          </a:fontRef>
        </p:style>
      </p:cxnSp>
      <p:sp>
        <p:nvSpPr>
          <p:cNvPr id="3" name="Slide Number Placeholder 2"/>
          <p:cNvSpPr>
            <a:spLocks noGrp="1"/>
          </p:cNvSpPr>
          <p:nvPr>
            <p:ph type="sldNum" sz="quarter" idx="12"/>
          </p:nvPr>
        </p:nvSpPr>
        <p:spPr/>
        <p:txBody>
          <a:bodyPr/>
          <a:lstStyle/>
          <a:p>
            <a:fld id="{4BE819A1-3DD8-4179-BFD0-BF7D359F8DBD}" type="slidenum">
              <a:rPr lang="en-US" smtClean="0"/>
              <a:pPr/>
              <a:t>118</a:t>
            </a:fld>
            <a:endParaRPr lang="en-US" dirty="0"/>
          </a:p>
        </p:txBody>
      </p:sp>
      <p:sp>
        <p:nvSpPr>
          <p:cNvPr id="4" name="Title 3"/>
          <p:cNvSpPr>
            <a:spLocks noGrp="1"/>
          </p:cNvSpPr>
          <p:nvPr>
            <p:ph type="title"/>
          </p:nvPr>
        </p:nvSpPr>
        <p:spPr/>
        <p:txBody>
          <a:bodyPr/>
          <a:lstStyle/>
          <a:p>
            <a:r>
              <a:rPr lang="en-US" dirty="0" smtClean="0"/>
              <a:t>Relationship to Projects</a:t>
            </a:r>
            <a:endParaRPr lang="en-US" dirty="0"/>
          </a:p>
        </p:txBody>
      </p:sp>
      <p:sp>
        <p:nvSpPr>
          <p:cNvPr id="6" name="Rectangle 5"/>
          <p:cNvSpPr/>
          <p:nvPr/>
        </p:nvSpPr>
        <p:spPr>
          <a:xfrm>
            <a:off x="1219200" y="1905000"/>
            <a:ext cx="3657600" cy="304800"/>
          </a:xfrm>
          <a:prstGeom prst="rect">
            <a:avLst/>
          </a:prstGeom>
          <a:solidFill>
            <a:srgbClr val="3B59E4"/>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a:lstStyle/>
          <a:p>
            <a:pPr algn="ctr"/>
            <a:r>
              <a:rPr lang="en-US" sz="1400" dirty="0"/>
              <a:t>Organizational plans and objectives</a:t>
            </a:r>
          </a:p>
        </p:txBody>
      </p:sp>
      <p:sp>
        <p:nvSpPr>
          <p:cNvPr id="8" name="Up-Down Arrow 7"/>
          <p:cNvSpPr/>
          <p:nvPr/>
        </p:nvSpPr>
        <p:spPr>
          <a:xfrm>
            <a:off x="1371600" y="1371600"/>
            <a:ext cx="304800" cy="533400"/>
          </a:xfrm>
          <a:prstGeom prst="upDownArrow">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a:lstStyle/>
          <a:p>
            <a:endParaRPr lang="en-US"/>
          </a:p>
        </p:txBody>
      </p:sp>
      <p:sp>
        <p:nvSpPr>
          <p:cNvPr id="10" name="Rectangle 9"/>
          <p:cNvSpPr/>
          <p:nvPr/>
        </p:nvSpPr>
        <p:spPr>
          <a:xfrm>
            <a:off x="1219200" y="2590800"/>
            <a:ext cx="3657600" cy="533400"/>
          </a:xfrm>
          <a:prstGeom prst="rect">
            <a:avLst/>
          </a:prstGeom>
          <a:solidFill>
            <a:srgbClr val="3B59E4"/>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a:lstStyle/>
          <a:p>
            <a:pPr algn="ctr"/>
            <a:r>
              <a:rPr lang="en-US" sz="1400" dirty="0" smtClean="0"/>
              <a:t>Strategic asset management plan (SAMP) Asset management objectives</a:t>
            </a:r>
            <a:endParaRPr lang="en-US" sz="1400" dirty="0"/>
          </a:p>
        </p:txBody>
      </p:sp>
      <p:sp>
        <p:nvSpPr>
          <p:cNvPr id="11" name="Rectangle 10"/>
          <p:cNvSpPr/>
          <p:nvPr/>
        </p:nvSpPr>
        <p:spPr>
          <a:xfrm>
            <a:off x="1219200" y="1066800"/>
            <a:ext cx="3657600" cy="304800"/>
          </a:xfrm>
          <a:prstGeom prst="rect">
            <a:avLst/>
          </a:prstGeom>
          <a:solidFill>
            <a:srgbClr val="3B59E4"/>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a:lstStyle/>
          <a:p>
            <a:pPr algn="ctr"/>
            <a:r>
              <a:rPr lang="en-US" sz="1400" dirty="0" smtClean="0"/>
              <a:t>Stakeholders and organizational context</a:t>
            </a:r>
            <a:endParaRPr lang="en-US" sz="1400" dirty="0"/>
          </a:p>
        </p:txBody>
      </p:sp>
      <p:sp>
        <p:nvSpPr>
          <p:cNvPr id="12" name="Down Arrow 11"/>
          <p:cNvSpPr/>
          <p:nvPr/>
        </p:nvSpPr>
        <p:spPr>
          <a:xfrm>
            <a:off x="1828800" y="2209800"/>
            <a:ext cx="381000" cy="381000"/>
          </a:xfrm>
          <a:prstGeom prst="downArrow">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a:lstStyle/>
          <a:p>
            <a:endParaRPr lang="en-US"/>
          </a:p>
        </p:txBody>
      </p:sp>
      <p:sp>
        <p:nvSpPr>
          <p:cNvPr id="14" name="TextBox 13"/>
          <p:cNvSpPr txBox="1"/>
          <p:nvPr/>
        </p:nvSpPr>
        <p:spPr>
          <a:xfrm>
            <a:off x="1828800" y="6096000"/>
            <a:ext cx="5780774" cy="276999"/>
          </a:xfrm>
          <a:prstGeom prst="rect">
            <a:avLst/>
          </a:prstGeom>
          <a:noFill/>
        </p:spPr>
        <p:txBody>
          <a:bodyPr wrap="none" rtlCol="0">
            <a:spAutoFit/>
          </a:bodyPr>
          <a:lstStyle/>
          <a:p>
            <a:r>
              <a:rPr lang="en-US" sz="1200" dirty="0" smtClean="0"/>
              <a:t>Based on ISO 55000, Relationship </a:t>
            </a:r>
            <a:r>
              <a:rPr lang="en-US" sz="1200" dirty="0"/>
              <a:t>between key elements of an asset management system</a:t>
            </a:r>
          </a:p>
        </p:txBody>
      </p:sp>
      <p:sp>
        <p:nvSpPr>
          <p:cNvPr id="15" name="Rectangle 14"/>
          <p:cNvSpPr/>
          <p:nvPr/>
        </p:nvSpPr>
        <p:spPr>
          <a:xfrm>
            <a:off x="5486400" y="1524000"/>
            <a:ext cx="2971800" cy="38100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400" dirty="0" smtClean="0"/>
              <a:t>Portfolio, Program &amp; Project Management</a:t>
            </a:r>
            <a:endParaRPr lang="en-US" sz="1400" dirty="0"/>
          </a:p>
        </p:txBody>
      </p:sp>
      <p:sp>
        <p:nvSpPr>
          <p:cNvPr id="17" name="Rectangle 16"/>
          <p:cNvSpPr/>
          <p:nvPr/>
        </p:nvSpPr>
        <p:spPr>
          <a:xfrm>
            <a:off x="1219200" y="4114800"/>
            <a:ext cx="3657600" cy="304800"/>
          </a:xfrm>
          <a:prstGeom prst="rect">
            <a:avLst/>
          </a:prstGeom>
          <a:solidFill>
            <a:srgbClr val="3B59E4"/>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r>
              <a:rPr lang="en-US" sz="1400" dirty="0" smtClean="0"/>
              <a:t>Implementation of asset management plans</a:t>
            </a:r>
            <a:endParaRPr lang="en-US" sz="1400" dirty="0"/>
          </a:p>
        </p:txBody>
      </p:sp>
      <p:sp>
        <p:nvSpPr>
          <p:cNvPr id="18" name="Rectangle 17"/>
          <p:cNvSpPr/>
          <p:nvPr/>
        </p:nvSpPr>
        <p:spPr>
          <a:xfrm>
            <a:off x="1219200" y="3505200"/>
            <a:ext cx="3657600" cy="228600"/>
          </a:xfrm>
          <a:prstGeom prst="rect">
            <a:avLst/>
          </a:prstGeom>
          <a:solidFill>
            <a:srgbClr val="3B59E4"/>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r>
              <a:rPr lang="en-US" sz="1400" dirty="0" smtClean="0"/>
              <a:t>Asset management plans</a:t>
            </a:r>
            <a:endParaRPr lang="en-US" sz="1400" dirty="0"/>
          </a:p>
        </p:txBody>
      </p:sp>
      <p:sp>
        <p:nvSpPr>
          <p:cNvPr id="19" name="Up-Down Arrow 18"/>
          <p:cNvSpPr/>
          <p:nvPr/>
        </p:nvSpPr>
        <p:spPr>
          <a:xfrm>
            <a:off x="4343400" y="1371600"/>
            <a:ext cx="304800" cy="533400"/>
          </a:xfrm>
          <a:prstGeom prst="upDownArrow">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a:lstStyle/>
          <a:p>
            <a:endParaRPr lang="en-US"/>
          </a:p>
        </p:txBody>
      </p:sp>
      <p:sp>
        <p:nvSpPr>
          <p:cNvPr id="20" name="Down Arrow 19"/>
          <p:cNvSpPr/>
          <p:nvPr/>
        </p:nvSpPr>
        <p:spPr>
          <a:xfrm>
            <a:off x="2209800" y="3124200"/>
            <a:ext cx="381000" cy="381000"/>
          </a:xfrm>
          <a:prstGeom prst="downArrow">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a:lstStyle/>
          <a:p>
            <a:endParaRPr lang="en-US"/>
          </a:p>
        </p:txBody>
      </p:sp>
      <p:sp>
        <p:nvSpPr>
          <p:cNvPr id="21" name="Down Arrow 20"/>
          <p:cNvSpPr/>
          <p:nvPr/>
        </p:nvSpPr>
        <p:spPr>
          <a:xfrm>
            <a:off x="2667000" y="3733800"/>
            <a:ext cx="381000" cy="381000"/>
          </a:xfrm>
          <a:prstGeom prst="downArrow">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a:lstStyle/>
          <a:p>
            <a:endParaRPr lang="en-US"/>
          </a:p>
        </p:txBody>
      </p:sp>
      <p:sp>
        <p:nvSpPr>
          <p:cNvPr id="22" name="Rectangle 21"/>
          <p:cNvSpPr/>
          <p:nvPr/>
        </p:nvSpPr>
        <p:spPr>
          <a:xfrm>
            <a:off x="3124200" y="4800600"/>
            <a:ext cx="1447800" cy="457200"/>
          </a:xfrm>
          <a:prstGeom prst="rect">
            <a:avLst/>
          </a:prstGeom>
          <a:solidFill>
            <a:srgbClr val="3B59E4"/>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r>
              <a:rPr lang="en-US" sz="1400" dirty="0" smtClean="0"/>
              <a:t>Asset Portfolio</a:t>
            </a:r>
            <a:endParaRPr lang="en-US" sz="1400" dirty="0"/>
          </a:p>
        </p:txBody>
      </p:sp>
      <p:sp>
        <p:nvSpPr>
          <p:cNvPr id="23" name="Rectangle 22"/>
          <p:cNvSpPr/>
          <p:nvPr/>
        </p:nvSpPr>
        <p:spPr>
          <a:xfrm>
            <a:off x="1219200" y="5638800"/>
            <a:ext cx="3657600" cy="457200"/>
          </a:xfrm>
          <a:prstGeom prst="rect">
            <a:avLst/>
          </a:prstGeom>
          <a:solidFill>
            <a:srgbClr val="3B59E4"/>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r>
              <a:rPr lang="en-US" sz="1400" dirty="0" smtClean="0"/>
              <a:t>Performance evaluation and improvements</a:t>
            </a:r>
            <a:endParaRPr lang="en-US" sz="1400" dirty="0"/>
          </a:p>
        </p:txBody>
      </p:sp>
      <p:sp>
        <p:nvSpPr>
          <p:cNvPr id="24" name="Down Arrow 23"/>
          <p:cNvSpPr/>
          <p:nvPr/>
        </p:nvSpPr>
        <p:spPr>
          <a:xfrm>
            <a:off x="3733800" y="4419600"/>
            <a:ext cx="381000" cy="381000"/>
          </a:xfrm>
          <a:prstGeom prst="downArrow">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a:lstStyle/>
          <a:p>
            <a:endParaRPr lang="en-US"/>
          </a:p>
        </p:txBody>
      </p:sp>
      <p:sp>
        <p:nvSpPr>
          <p:cNvPr id="25" name="Down Arrow 24"/>
          <p:cNvSpPr/>
          <p:nvPr/>
        </p:nvSpPr>
        <p:spPr>
          <a:xfrm>
            <a:off x="1752600" y="4419600"/>
            <a:ext cx="381000" cy="1219200"/>
          </a:xfrm>
          <a:prstGeom prst="downArrow">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a:lstStyle/>
          <a:p>
            <a:endParaRPr lang="en-US"/>
          </a:p>
        </p:txBody>
      </p:sp>
      <p:sp>
        <p:nvSpPr>
          <p:cNvPr id="26" name="Down Arrow 25"/>
          <p:cNvSpPr/>
          <p:nvPr/>
        </p:nvSpPr>
        <p:spPr>
          <a:xfrm>
            <a:off x="3733800" y="5257800"/>
            <a:ext cx="381000" cy="381000"/>
          </a:xfrm>
          <a:prstGeom prst="downArrow">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a:lstStyle/>
          <a:p>
            <a:endParaRPr lang="en-US"/>
          </a:p>
        </p:txBody>
      </p:sp>
      <p:sp>
        <p:nvSpPr>
          <p:cNvPr id="27" name="Rectangle 26"/>
          <p:cNvSpPr/>
          <p:nvPr/>
        </p:nvSpPr>
        <p:spPr>
          <a:xfrm>
            <a:off x="5562600" y="4114800"/>
            <a:ext cx="2743200" cy="457200"/>
          </a:xfrm>
          <a:prstGeom prst="rect">
            <a:avLst/>
          </a:prstGeom>
          <a:solidFill>
            <a:srgbClr val="3B59E4"/>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r>
              <a:rPr lang="en-US" sz="1400" dirty="0" smtClean="0"/>
              <a:t>Asset Management system + relevant support</a:t>
            </a:r>
            <a:endParaRPr lang="en-US" sz="1400" dirty="0"/>
          </a:p>
        </p:txBody>
      </p:sp>
      <p:sp>
        <p:nvSpPr>
          <p:cNvPr id="28" name="Rectangle 27"/>
          <p:cNvSpPr/>
          <p:nvPr/>
        </p:nvSpPr>
        <p:spPr>
          <a:xfrm>
            <a:off x="5562600" y="3048000"/>
            <a:ext cx="2743200" cy="685800"/>
          </a:xfrm>
          <a:prstGeom prst="rect">
            <a:avLst/>
          </a:prstGeom>
          <a:solidFill>
            <a:srgbClr val="3B59E4"/>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r>
              <a:rPr lang="en-US" sz="1400" dirty="0" smtClean="0"/>
              <a:t>Plans for developing asset management system &amp; relevant support</a:t>
            </a:r>
            <a:endParaRPr lang="en-US" sz="1400" dirty="0"/>
          </a:p>
        </p:txBody>
      </p:sp>
      <p:sp>
        <p:nvSpPr>
          <p:cNvPr id="29" name="Rectangle 28"/>
          <p:cNvSpPr/>
          <p:nvPr/>
        </p:nvSpPr>
        <p:spPr>
          <a:xfrm>
            <a:off x="5562600" y="2209800"/>
            <a:ext cx="2743200" cy="304800"/>
          </a:xfrm>
          <a:prstGeom prst="rect">
            <a:avLst/>
          </a:prstGeom>
          <a:solidFill>
            <a:srgbClr val="3B59E4"/>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r>
              <a:rPr lang="en-US" sz="1400" dirty="0" smtClean="0"/>
              <a:t>Asset management policy</a:t>
            </a:r>
            <a:endParaRPr lang="en-US" sz="1400" dirty="0"/>
          </a:p>
        </p:txBody>
      </p:sp>
      <p:cxnSp>
        <p:nvCxnSpPr>
          <p:cNvPr id="34" name="Elbow Connector 33"/>
          <p:cNvCxnSpPr/>
          <p:nvPr/>
        </p:nvCxnSpPr>
        <p:spPr>
          <a:xfrm rot="10800000" flipV="1">
            <a:off x="1206500" y="2057400"/>
            <a:ext cx="12700" cy="838200"/>
          </a:xfrm>
          <a:prstGeom prst="bentConnector3">
            <a:avLst>
              <a:gd name="adj1" fmla="val 4152945"/>
            </a:avLst>
          </a:prstGeom>
          <a:ln>
            <a:prstDash val="sysDash"/>
            <a:tailEnd type="triangle" w="lg"/>
          </a:ln>
        </p:spPr>
        <p:style>
          <a:lnRef idx="2">
            <a:schemeClr val="dk1"/>
          </a:lnRef>
          <a:fillRef idx="0">
            <a:schemeClr val="dk1"/>
          </a:fillRef>
          <a:effectRef idx="1">
            <a:schemeClr val="dk1"/>
          </a:effectRef>
          <a:fontRef idx="minor">
            <a:schemeClr val="tx1"/>
          </a:fontRef>
        </p:style>
      </p:cxnSp>
      <p:cxnSp>
        <p:nvCxnSpPr>
          <p:cNvPr id="38" name="Elbow Connector 37"/>
          <p:cNvCxnSpPr>
            <a:endCxn id="18" idx="1"/>
          </p:cNvCxnSpPr>
          <p:nvPr/>
        </p:nvCxnSpPr>
        <p:spPr>
          <a:xfrm rot="16200000" flipH="1">
            <a:off x="590550" y="2990850"/>
            <a:ext cx="723900" cy="533400"/>
          </a:xfrm>
          <a:prstGeom prst="bentConnector2">
            <a:avLst/>
          </a:prstGeom>
          <a:ln>
            <a:prstDash val="sysDash"/>
            <a:tailEnd type="triangle" w="lg"/>
          </a:ln>
        </p:spPr>
        <p:style>
          <a:lnRef idx="2">
            <a:schemeClr val="dk1"/>
          </a:lnRef>
          <a:fillRef idx="0">
            <a:schemeClr val="dk1"/>
          </a:fillRef>
          <a:effectRef idx="1">
            <a:schemeClr val="dk1"/>
          </a:effectRef>
          <a:fontRef idx="minor">
            <a:schemeClr val="tx1"/>
          </a:fontRef>
        </p:style>
      </p:cxnSp>
      <p:cxnSp>
        <p:nvCxnSpPr>
          <p:cNvPr id="30" name="Elbow Connector 29"/>
          <p:cNvCxnSpPr>
            <a:stCxn id="11" idx="1"/>
            <a:endCxn id="6" idx="1"/>
          </p:cNvCxnSpPr>
          <p:nvPr/>
        </p:nvCxnSpPr>
        <p:spPr>
          <a:xfrm rot="10800000" flipV="1">
            <a:off x="1219200" y="1219200"/>
            <a:ext cx="12700" cy="838200"/>
          </a:xfrm>
          <a:prstGeom prst="bentConnector3">
            <a:avLst>
              <a:gd name="adj1" fmla="val 4200000"/>
            </a:avLst>
          </a:prstGeom>
          <a:ln>
            <a:prstDash val="sysDash"/>
            <a:tailEnd type="triangle" w="lg"/>
          </a:ln>
        </p:spPr>
        <p:style>
          <a:lnRef idx="2">
            <a:schemeClr val="dk1"/>
          </a:lnRef>
          <a:fillRef idx="0">
            <a:schemeClr val="dk1"/>
          </a:fillRef>
          <a:effectRef idx="1">
            <a:schemeClr val="dk1"/>
          </a:effectRef>
          <a:fontRef idx="minor">
            <a:schemeClr val="tx1"/>
          </a:fontRef>
        </p:style>
      </p:cxnSp>
      <p:cxnSp>
        <p:nvCxnSpPr>
          <p:cNvPr id="47" name="Elbow Connector 46"/>
          <p:cNvCxnSpPr>
            <a:stCxn id="23" idx="1"/>
            <a:endCxn id="17" idx="1"/>
          </p:cNvCxnSpPr>
          <p:nvPr/>
        </p:nvCxnSpPr>
        <p:spPr>
          <a:xfrm rot="10800000">
            <a:off x="1219200" y="4267200"/>
            <a:ext cx="12700" cy="1600200"/>
          </a:xfrm>
          <a:prstGeom prst="bentConnector3">
            <a:avLst>
              <a:gd name="adj1" fmla="val 4211764"/>
            </a:avLst>
          </a:prstGeom>
          <a:ln>
            <a:prstDash val="sysDash"/>
            <a:tailEnd type="triangle" w="lg"/>
          </a:ln>
        </p:spPr>
        <p:style>
          <a:lnRef idx="2">
            <a:schemeClr val="dk1"/>
          </a:lnRef>
          <a:fillRef idx="0">
            <a:schemeClr val="dk1"/>
          </a:fillRef>
          <a:effectRef idx="1">
            <a:schemeClr val="dk1"/>
          </a:effectRef>
          <a:fontRef idx="minor">
            <a:schemeClr val="tx1"/>
          </a:fontRef>
        </p:style>
      </p:cxnSp>
      <p:cxnSp>
        <p:nvCxnSpPr>
          <p:cNvPr id="51" name="Elbow Connector 50"/>
          <p:cNvCxnSpPr>
            <a:stCxn id="6" idx="3"/>
            <a:endCxn id="29" idx="0"/>
          </p:cNvCxnSpPr>
          <p:nvPr/>
        </p:nvCxnSpPr>
        <p:spPr>
          <a:xfrm>
            <a:off x="4876800" y="2057400"/>
            <a:ext cx="2057400" cy="152400"/>
          </a:xfrm>
          <a:prstGeom prst="bentConnector2">
            <a:avLst/>
          </a:prstGeom>
          <a:ln>
            <a:prstDash val="solid"/>
            <a:tailEnd type="triangle" w="lg"/>
          </a:ln>
        </p:spPr>
        <p:style>
          <a:lnRef idx="2">
            <a:schemeClr val="dk1"/>
          </a:lnRef>
          <a:fillRef idx="0">
            <a:schemeClr val="dk1"/>
          </a:fillRef>
          <a:effectRef idx="1">
            <a:schemeClr val="dk1"/>
          </a:effectRef>
          <a:fontRef idx="minor">
            <a:schemeClr val="tx1"/>
          </a:fontRef>
        </p:style>
      </p:cxnSp>
      <p:cxnSp>
        <p:nvCxnSpPr>
          <p:cNvPr id="56" name="Elbow Connector 55"/>
          <p:cNvCxnSpPr>
            <a:stCxn id="29" idx="2"/>
            <a:endCxn id="10" idx="3"/>
          </p:cNvCxnSpPr>
          <p:nvPr/>
        </p:nvCxnSpPr>
        <p:spPr>
          <a:xfrm rot="5400000">
            <a:off x="5734050" y="1657350"/>
            <a:ext cx="342900" cy="2057400"/>
          </a:xfrm>
          <a:prstGeom prst="bentConnector2">
            <a:avLst/>
          </a:prstGeom>
          <a:ln>
            <a:prstDash val="solid"/>
            <a:tailEnd type="triangle" w="lg"/>
          </a:ln>
        </p:spPr>
        <p:style>
          <a:lnRef idx="2">
            <a:schemeClr val="dk1"/>
          </a:lnRef>
          <a:fillRef idx="0">
            <a:schemeClr val="dk1"/>
          </a:fillRef>
          <a:effectRef idx="1">
            <a:schemeClr val="dk1"/>
          </a:effectRef>
          <a:fontRef idx="minor">
            <a:schemeClr val="tx1"/>
          </a:fontRef>
        </p:style>
      </p:cxnSp>
      <p:cxnSp>
        <p:nvCxnSpPr>
          <p:cNvPr id="59" name="Elbow Connector 58"/>
          <p:cNvCxnSpPr>
            <a:endCxn id="28" idx="1"/>
          </p:cNvCxnSpPr>
          <p:nvPr/>
        </p:nvCxnSpPr>
        <p:spPr>
          <a:xfrm>
            <a:off x="4343400" y="3124200"/>
            <a:ext cx="1219200" cy="266700"/>
          </a:xfrm>
          <a:prstGeom prst="bentConnector3">
            <a:avLst>
              <a:gd name="adj1" fmla="val 980"/>
            </a:avLst>
          </a:prstGeom>
          <a:ln>
            <a:prstDash val="solid"/>
            <a:tailEnd type="triangle" w="lg"/>
          </a:ln>
        </p:spPr>
        <p:style>
          <a:lnRef idx="2">
            <a:schemeClr val="dk1"/>
          </a:lnRef>
          <a:fillRef idx="0">
            <a:schemeClr val="dk1"/>
          </a:fillRef>
          <a:effectRef idx="1">
            <a:schemeClr val="dk1"/>
          </a:effectRef>
          <a:fontRef idx="minor">
            <a:schemeClr val="tx1"/>
          </a:fontRef>
        </p:style>
      </p:cxnSp>
      <p:cxnSp>
        <p:nvCxnSpPr>
          <p:cNvPr id="101" name="Straight Connector 100"/>
          <p:cNvCxnSpPr>
            <a:stCxn id="18" idx="3"/>
          </p:cNvCxnSpPr>
          <p:nvPr/>
        </p:nvCxnSpPr>
        <p:spPr>
          <a:xfrm>
            <a:off x="4876800" y="3619500"/>
            <a:ext cx="685800" cy="38100"/>
          </a:xfrm>
          <a:prstGeom prst="line">
            <a:avLst/>
          </a:prstGeom>
          <a:ln>
            <a:tailEnd type="triangle" w="lg"/>
          </a:ln>
        </p:spPr>
        <p:style>
          <a:lnRef idx="2">
            <a:schemeClr val="dk1"/>
          </a:lnRef>
          <a:fillRef idx="0">
            <a:schemeClr val="dk1"/>
          </a:fillRef>
          <a:effectRef idx="1">
            <a:schemeClr val="dk1"/>
          </a:effectRef>
          <a:fontRef idx="minor">
            <a:schemeClr val="tx1"/>
          </a:fontRef>
        </p:style>
      </p:cxnSp>
      <p:cxnSp>
        <p:nvCxnSpPr>
          <p:cNvPr id="108" name="Straight Connector 107"/>
          <p:cNvCxnSpPr>
            <a:stCxn id="27" idx="1"/>
          </p:cNvCxnSpPr>
          <p:nvPr/>
        </p:nvCxnSpPr>
        <p:spPr>
          <a:xfrm flipH="1" flipV="1">
            <a:off x="4800600" y="3810000"/>
            <a:ext cx="762000" cy="533400"/>
          </a:xfrm>
          <a:prstGeom prst="line">
            <a:avLst/>
          </a:prstGeom>
          <a:ln>
            <a:tailEnd type="triangle" w="lg"/>
          </a:ln>
        </p:spPr>
        <p:style>
          <a:lnRef idx="2">
            <a:schemeClr val="dk1"/>
          </a:lnRef>
          <a:fillRef idx="0">
            <a:schemeClr val="dk1"/>
          </a:fillRef>
          <a:effectRef idx="1">
            <a:schemeClr val="dk1"/>
          </a:effectRef>
          <a:fontRef idx="minor">
            <a:schemeClr val="tx1"/>
          </a:fontRef>
        </p:style>
      </p:cxnSp>
      <p:cxnSp>
        <p:nvCxnSpPr>
          <p:cNvPr id="112" name="Straight Connector 111"/>
          <p:cNvCxnSpPr>
            <a:stCxn id="27" idx="1"/>
            <a:endCxn id="17" idx="3"/>
          </p:cNvCxnSpPr>
          <p:nvPr/>
        </p:nvCxnSpPr>
        <p:spPr>
          <a:xfrm flipH="1" flipV="1">
            <a:off x="4876800" y="4267200"/>
            <a:ext cx="685800" cy="76200"/>
          </a:xfrm>
          <a:prstGeom prst="line">
            <a:avLst/>
          </a:prstGeom>
          <a:ln>
            <a:tailEnd type="triangle" w="lg"/>
          </a:ln>
        </p:spPr>
        <p:style>
          <a:lnRef idx="2">
            <a:schemeClr val="dk1"/>
          </a:lnRef>
          <a:fillRef idx="0">
            <a:schemeClr val="dk1"/>
          </a:fillRef>
          <a:effectRef idx="1">
            <a:schemeClr val="dk1"/>
          </a:effectRef>
          <a:fontRef idx="minor">
            <a:schemeClr val="tx1"/>
          </a:fontRef>
        </p:style>
      </p:cxnSp>
      <p:cxnSp>
        <p:nvCxnSpPr>
          <p:cNvPr id="116" name="Straight Connector 115"/>
          <p:cNvCxnSpPr>
            <a:stCxn id="28" idx="2"/>
          </p:cNvCxnSpPr>
          <p:nvPr/>
        </p:nvCxnSpPr>
        <p:spPr>
          <a:xfrm>
            <a:off x="6934200" y="3733800"/>
            <a:ext cx="0" cy="381000"/>
          </a:xfrm>
          <a:prstGeom prst="line">
            <a:avLst/>
          </a:prstGeom>
          <a:ln>
            <a:tailEnd type="triangle" w="lg"/>
          </a:ln>
        </p:spPr>
        <p:style>
          <a:lnRef idx="2">
            <a:schemeClr val="dk1"/>
          </a:lnRef>
          <a:fillRef idx="0">
            <a:schemeClr val="dk1"/>
          </a:fillRef>
          <a:effectRef idx="1">
            <a:schemeClr val="dk1"/>
          </a:effectRef>
          <a:fontRef idx="minor">
            <a:schemeClr val="tx1"/>
          </a:fontRef>
        </p:style>
      </p:cxnSp>
      <p:cxnSp>
        <p:nvCxnSpPr>
          <p:cNvPr id="119" name="Elbow Connector 118"/>
          <p:cNvCxnSpPr>
            <a:stCxn id="23" idx="3"/>
            <a:endCxn id="28" idx="3"/>
          </p:cNvCxnSpPr>
          <p:nvPr/>
        </p:nvCxnSpPr>
        <p:spPr>
          <a:xfrm flipV="1">
            <a:off x="4876800" y="3390900"/>
            <a:ext cx="3429000" cy="2476500"/>
          </a:xfrm>
          <a:prstGeom prst="bentConnector3">
            <a:avLst>
              <a:gd name="adj1" fmla="val 106667"/>
            </a:avLst>
          </a:prstGeom>
          <a:ln>
            <a:prstDash val="sysDash"/>
            <a:tailEnd type="triangle" w="lg"/>
          </a:ln>
        </p:spPr>
        <p:style>
          <a:lnRef idx="2">
            <a:schemeClr val="dk1"/>
          </a:lnRef>
          <a:fillRef idx="0">
            <a:schemeClr val="dk1"/>
          </a:fillRef>
          <a:effectRef idx="1">
            <a:schemeClr val="dk1"/>
          </a:effectRef>
          <a:fontRef idx="minor">
            <a:schemeClr val="tx1"/>
          </a:fontRef>
        </p:style>
      </p:cxnSp>
      <p:cxnSp>
        <p:nvCxnSpPr>
          <p:cNvPr id="135" name="Straight Connector 134"/>
          <p:cNvCxnSpPr>
            <a:stCxn id="15" idx="1"/>
            <a:endCxn id="17" idx="3"/>
          </p:cNvCxnSpPr>
          <p:nvPr/>
        </p:nvCxnSpPr>
        <p:spPr>
          <a:xfrm flipH="1">
            <a:off x="4876800" y="1714500"/>
            <a:ext cx="609600" cy="2552700"/>
          </a:xfrm>
          <a:prstGeom prst="line">
            <a:avLst/>
          </a:prstGeom>
          <a:ln>
            <a:tailEnd type="triangle" w="lg"/>
          </a:ln>
        </p:spPr>
        <p:style>
          <a:lnRef idx="2">
            <a:schemeClr val="dk1"/>
          </a:lnRef>
          <a:fillRef idx="0">
            <a:schemeClr val="dk1"/>
          </a:fillRef>
          <a:effectRef idx="1">
            <a:schemeClr val="dk1"/>
          </a:effectRef>
          <a:fontRef idx="minor">
            <a:schemeClr val="tx1"/>
          </a:fontRef>
        </p:style>
      </p:cxnSp>
      <p:cxnSp>
        <p:nvCxnSpPr>
          <p:cNvPr id="141" name="Straight Connector 140"/>
          <p:cNvCxnSpPr>
            <a:endCxn id="22" idx="3"/>
          </p:cNvCxnSpPr>
          <p:nvPr/>
        </p:nvCxnSpPr>
        <p:spPr>
          <a:xfrm flipH="1">
            <a:off x="4572000" y="1714500"/>
            <a:ext cx="914400" cy="3314700"/>
          </a:xfrm>
          <a:prstGeom prst="line">
            <a:avLst/>
          </a:prstGeom>
          <a:ln>
            <a:tailEnd type="triangle" w="lg"/>
          </a:ln>
        </p:spPr>
        <p:style>
          <a:lnRef idx="2">
            <a:schemeClr val="dk1"/>
          </a:lnRef>
          <a:fillRef idx="0">
            <a:schemeClr val="dk1"/>
          </a:fillRef>
          <a:effectRef idx="1">
            <a:schemeClr val="dk1"/>
          </a:effectRef>
          <a:fontRef idx="minor">
            <a:schemeClr val="tx1"/>
          </a:fontRef>
        </p:style>
      </p:cxnSp>
      <p:grpSp>
        <p:nvGrpSpPr>
          <p:cNvPr id="2" name="Group 144"/>
          <p:cNvGrpSpPr/>
          <p:nvPr/>
        </p:nvGrpSpPr>
        <p:grpSpPr>
          <a:xfrm>
            <a:off x="4876800" y="1295400"/>
            <a:ext cx="2095500" cy="4876800"/>
            <a:chOff x="4876800" y="990600"/>
            <a:chExt cx="2095500" cy="4876800"/>
          </a:xfrm>
        </p:grpSpPr>
        <p:cxnSp>
          <p:nvCxnSpPr>
            <p:cNvPr id="126" name="Straight Connector 125"/>
            <p:cNvCxnSpPr>
              <a:stCxn id="15" idx="1"/>
              <a:endCxn id="11" idx="3"/>
            </p:cNvCxnSpPr>
            <p:nvPr/>
          </p:nvCxnSpPr>
          <p:spPr>
            <a:xfrm flipH="1" flipV="1">
              <a:off x="4876800" y="990600"/>
              <a:ext cx="609600" cy="495300"/>
            </a:xfrm>
            <a:prstGeom prst="line">
              <a:avLst/>
            </a:prstGeom>
            <a:ln w="38100" cmpd="sng">
              <a:tailEnd type="triangle" w="lg"/>
            </a:ln>
          </p:spPr>
          <p:style>
            <a:lnRef idx="2">
              <a:schemeClr val="accent1"/>
            </a:lnRef>
            <a:fillRef idx="0">
              <a:schemeClr val="accent1"/>
            </a:fillRef>
            <a:effectRef idx="1">
              <a:schemeClr val="accent1"/>
            </a:effectRef>
            <a:fontRef idx="minor">
              <a:schemeClr val="tx1"/>
            </a:fontRef>
          </p:style>
        </p:cxnSp>
        <p:cxnSp>
          <p:nvCxnSpPr>
            <p:cNvPr id="129" name="Straight Connector 128"/>
            <p:cNvCxnSpPr>
              <a:stCxn id="15" idx="1"/>
              <a:endCxn id="6" idx="3"/>
            </p:cNvCxnSpPr>
            <p:nvPr/>
          </p:nvCxnSpPr>
          <p:spPr>
            <a:xfrm flipH="1">
              <a:off x="4876800" y="1485900"/>
              <a:ext cx="609600" cy="342900"/>
            </a:xfrm>
            <a:prstGeom prst="line">
              <a:avLst/>
            </a:prstGeom>
            <a:ln w="38100" cmpd="sng">
              <a:tailEnd type="triangle" w="lg"/>
            </a:ln>
          </p:spPr>
          <p:style>
            <a:lnRef idx="2">
              <a:schemeClr val="accent1"/>
            </a:lnRef>
            <a:fillRef idx="0">
              <a:schemeClr val="accent1"/>
            </a:fillRef>
            <a:effectRef idx="1">
              <a:schemeClr val="accent1"/>
            </a:effectRef>
            <a:fontRef idx="minor">
              <a:schemeClr val="tx1"/>
            </a:fontRef>
          </p:style>
        </p:cxnSp>
        <p:cxnSp>
          <p:nvCxnSpPr>
            <p:cNvPr id="132" name="Straight Connector 131"/>
            <p:cNvCxnSpPr>
              <a:stCxn id="15" idx="1"/>
              <a:endCxn id="10" idx="3"/>
            </p:cNvCxnSpPr>
            <p:nvPr/>
          </p:nvCxnSpPr>
          <p:spPr>
            <a:xfrm flipH="1">
              <a:off x="4876800" y="1485900"/>
              <a:ext cx="609600" cy="1143000"/>
            </a:xfrm>
            <a:prstGeom prst="line">
              <a:avLst/>
            </a:prstGeom>
            <a:ln w="38100" cmpd="sng">
              <a:tailEnd type="triangle" w="lg"/>
            </a:ln>
          </p:spPr>
          <p:style>
            <a:lnRef idx="2">
              <a:schemeClr val="accent1"/>
            </a:lnRef>
            <a:fillRef idx="0">
              <a:schemeClr val="accent1"/>
            </a:fillRef>
            <a:effectRef idx="1">
              <a:schemeClr val="accent1"/>
            </a:effectRef>
            <a:fontRef idx="minor">
              <a:schemeClr val="tx1"/>
            </a:fontRef>
          </p:style>
        </p:cxnSp>
        <p:cxnSp>
          <p:nvCxnSpPr>
            <p:cNvPr id="138" name="Straight Connector 137"/>
            <p:cNvCxnSpPr>
              <a:stCxn id="15" idx="2"/>
              <a:endCxn id="29" idx="0"/>
            </p:cNvCxnSpPr>
            <p:nvPr/>
          </p:nvCxnSpPr>
          <p:spPr>
            <a:xfrm flipH="1">
              <a:off x="6934200" y="1676400"/>
              <a:ext cx="38100" cy="304800"/>
            </a:xfrm>
            <a:prstGeom prst="line">
              <a:avLst/>
            </a:prstGeom>
            <a:ln w="38100" cmpd="sng">
              <a:tailEnd type="triangle" w="lg"/>
            </a:ln>
          </p:spPr>
          <p:style>
            <a:lnRef idx="2">
              <a:schemeClr val="accent1"/>
            </a:lnRef>
            <a:fillRef idx="0">
              <a:schemeClr val="accent1"/>
            </a:fillRef>
            <a:effectRef idx="1">
              <a:schemeClr val="accent1"/>
            </a:effectRef>
            <a:fontRef idx="minor">
              <a:schemeClr val="tx1"/>
            </a:fontRef>
          </p:style>
        </p:cxnSp>
        <p:cxnSp>
          <p:nvCxnSpPr>
            <p:cNvPr id="143" name="Straight Connector 142"/>
            <p:cNvCxnSpPr>
              <a:endCxn id="23" idx="3"/>
            </p:cNvCxnSpPr>
            <p:nvPr/>
          </p:nvCxnSpPr>
          <p:spPr>
            <a:xfrm flipH="1">
              <a:off x="4876800" y="1714500"/>
              <a:ext cx="609600" cy="4152900"/>
            </a:xfrm>
            <a:prstGeom prst="line">
              <a:avLst/>
            </a:prstGeom>
            <a:ln w="38100" cmpd="sng">
              <a:tailEnd type="triangle" w="lg"/>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55582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119</a:t>
            </a:fld>
            <a:endParaRPr lang="en-US" dirty="0"/>
          </a:p>
        </p:txBody>
      </p:sp>
      <p:sp>
        <p:nvSpPr>
          <p:cNvPr id="6" name="Content Placeholder 5"/>
          <p:cNvSpPr>
            <a:spLocks noGrp="1"/>
          </p:cNvSpPr>
          <p:nvPr>
            <p:ph idx="1"/>
          </p:nvPr>
        </p:nvSpPr>
        <p:spPr/>
        <p:txBody>
          <a:bodyPr/>
          <a:lstStyle/>
          <a:p>
            <a:pPr>
              <a:lnSpc>
                <a:spcPct val="115000"/>
              </a:lnSpc>
              <a:spcAft>
                <a:spcPts val="0"/>
              </a:spcAft>
              <a:buFont typeface="Arial" pitchFamily="34" charset="0"/>
              <a:buNone/>
            </a:pPr>
            <a:r>
              <a:rPr lang="en-GB" dirty="0" smtClean="0">
                <a:ea typeface="Calibri"/>
              </a:rPr>
              <a:t>Systems Thinking</a:t>
            </a:r>
            <a:endParaRPr lang="en-GB" dirty="0">
              <a:ea typeface="Calibri"/>
            </a:endParaRPr>
          </a:p>
          <a:p>
            <a:pPr>
              <a:lnSpc>
                <a:spcPct val="115000"/>
              </a:lnSpc>
              <a:spcAft>
                <a:spcPts val="0"/>
              </a:spcAft>
              <a:buFont typeface="Arial" pitchFamily="34" charset="0"/>
              <a:buNone/>
            </a:pPr>
            <a:r>
              <a:rPr lang="en-GB" dirty="0" smtClean="0">
                <a:ea typeface="Calibri"/>
              </a:rPr>
              <a:t>ISO 26000</a:t>
            </a:r>
            <a:endParaRPr lang="en-GB" dirty="0">
              <a:ea typeface="Calibri"/>
            </a:endParaRPr>
          </a:p>
          <a:p>
            <a:pPr>
              <a:lnSpc>
                <a:spcPct val="115000"/>
              </a:lnSpc>
              <a:spcAft>
                <a:spcPts val="0"/>
              </a:spcAft>
              <a:buFont typeface="Arial" pitchFamily="34" charset="0"/>
              <a:buNone/>
            </a:pPr>
            <a:r>
              <a:rPr lang="en-GB" dirty="0" smtClean="0">
                <a:ea typeface="Calibri"/>
              </a:rPr>
              <a:t>ISO 14000 Series</a:t>
            </a:r>
            <a:endParaRPr lang="en-GB" dirty="0">
              <a:ea typeface="Calibri"/>
            </a:endParaRPr>
          </a:p>
          <a:p>
            <a:pPr>
              <a:lnSpc>
                <a:spcPct val="115000"/>
              </a:lnSpc>
              <a:spcAft>
                <a:spcPts val="0"/>
              </a:spcAft>
              <a:buFont typeface="Arial" pitchFamily="34" charset="0"/>
              <a:buNone/>
            </a:pPr>
            <a:r>
              <a:rPr lang="en-GB" dirty="0" smtClean="0">
                <a:ea typeface="Calibri"/>
              </a:rPr>
              <a:t>ISO 9000</a:t>
            </a:r>
          </a:p>
          <a:p>
            <a:pPr>
              <a:lnSpc>
                <a:spcPct val="115000"/>
              </a:lnSpc>
              <a:spcAft>
                <a:spcPts val="0"/>
              </a:spcAft>
              <a:buFont typeface="Arial" pitchFamily="34" charset="0"/>
              <a:buNone/>
            </a:pPr>
            <a:r>
              <a:rPr lang="en-GB" dirty="0" smtClean="0">
                <a:ea typeface="Calibri"/>
              </a:rPr>
              <a:t>ISO 50001</a:t>
            </a:r>
          </a:p>
          <a:p>
            <a:pPr>
              <a:lnSpc>
                <a:spcPct val="115000"/>
              </a:lnSpc>
              <a:spcAft>
                <a:spcPts val="0"/>
              </a:spcAft>
              <a:buFont typeface="Arial" pitchFamily="34" charset="0"/>
              <a:buNone/>
            </a:pPr>
            <a:r>
              <a:rPr lang="en-GB" dirty="0" smtClean="0">
                <a:ea typeface="Calibri"/>
              </a:rPr>
              <a:t>ISO 55000 </a:t>
            </a:r>
            <a:endParaRPr lang="en-GB" dirty="0">
              <a:ea typeface="Calibri"/>
            </a:endParaRPr>
          </a:p>
          <a:p>
            <a:pPr marL="0" indent="0">
              <a:buNone/>
            </a:pPr>
            <a:endParaRPr lang="en-US" dirty="0"/>
          </a:p>
        </p:txBody>
      </p:sp>
      <p:sp>
        <p:nvSpPr>
          <p:cNvPr id="7" name="Title 6"/>
          <p:cNvSpPr>
            <a:spLocks noGrp="1"/>
          </p:cNvSpPr>
          <p:nvPr>
            <p:ph type="title"/>
          </p:nvPr>
        </p:nvSpPr>
        <p:spPr>
          <a:xfrm>
            <a:off x="381000" y="0"/>
            <a:ext cx="6172200" cy="1143000"/>
          </a:xfrm>
        </p:spPr>
        <p:txBody>
          <a:bodyPr/>
          <a:lstStyle/>
          <a:p>
            <a:r>
              <a:rPr lang="en-US" dirty="0" smtClean="0"/>
              <a:t>We have covered</a:t>
            </a:r>
            <a:endParaRPr lang="en-US" dirty="0"/>
          </a:p>
        </p:txBody>
      </p:sp>
    </p:spTree>
    <p:extLst>
      <p:ext uri="{BB962C8B-B14F-4D97-AF65-F5344CB8AC3E}">
        <p14:creationId xmlns:p14="http://schemas.microsoft.com/office/powerpoint/2010/main" val="39012848"/>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854075"/>
          </a:xfrm>
        </p:spPr>
        <p:txBody>
          <a:bodyPr>
            <a:normAutofit fontScale="90000"/>
          </a:bodyPr>
          <a:lstStyle/>
          <a:p>
            <a:r>
              <a:rPr lang="en-US" dirty="0" smtClean="0"/>
              <a:t>Impacting the future through our University Partner Program and the UN PRME initiative</a:t>
            </a:r>
            <a:endParaRPr lang="en-US" dirty="0"/>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l="3364" t="21621" r="3179" b="14865"/>
          <a:stretch/>
        </p:blipFill>
        <p:spPr>
          <a:xfrm>
            <a:off x="4577375" y="2246405"/>
            <a:ext cx="4267200" cy="3581400"/>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24701" y="1542262"/>
            <a:ext cx="2168525" cy="2609282"/>
          </a:xfrm>
          <a:prstGeom prst="rect">
            <a:avLst/>
          </a:prstGeom>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1300" y="1542262"/>
            <a:ext cx="1945301" cy="4558793"/>
          </a:xfrm>
          <a:prstGeom prst="rect">
            <a:avLst/>
          </a:prstGeom>
        </p:spPr>
      </p:pic>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56825" y="1508405"/>
            <a:ext cx="3575050" cy="388470"/>
          </a:xfrm>
          <a:prstGeom prst="rect">
            <a:avLst/>
          </a:prstGeom>
        </p:spPr>
      </p:pic>
      <p:sp>
        <p:nvSpPr>
          <p:cNvPr id="12" name="TextBox 11"/>
          <p:cNvSpPr txBox="1"/>
          <p:nvPr/>
        </p:nvSpPr>
        <p:spPr>
          <a:xfrm>
            <a:off x="4444026" y="1346399"/>
            <a:ext cx="870751" cy="661720"/>
          </a:xfrm>
          <a:prstGeom prst="rect">
            <a:avLst/>
          </a:prstGeom>
          <a:noFill/>
        </p:spPr>
        <p:txBody>
          <a:bodyPr wrap="none" rtlCol="0">
            <a:spAutoFit/>
          </a:bodyPr>
          <a:lstStyle/>
          <a:p>
            <a:r>
              <a:rPr lang="en-US" sz="3700" b="1" dirty="0" smtClean="0">
                <a:solidFill>
                  <a:srgbClr val="00607B"/>
                </a:solidFill>
                <a:latin typeface="Arial" charset="0"/>
                <a:ea typeface="Arial" charset="0"/>
                <a:cs typeface="Arial" charset="0"/>
              </a:rPr>
              <a:t>UN</a:t>
            </a:r>
            <a:endParaRPr lang="en-US" sz="3700" b="1" dirty="0">
              <a:solidFill>
                <a:srgbClr val="00607B"/>
              </a:solidFill>
              <a:latin typeface="Arial" charset="0"/>
              <a:ea typeface="Arial" charset="0"/>
              <a:cs typeface="Arial" charset="0"/>
            </a:endParaRPr>
          </a:p>
        </p:txBody>
      </p:sp>
      <p:pic>
        <p:nvPicPr>
          <p:cNvPr id="6" name="Picture 5"/>
          <p:cNvPicPr>
            <a:picLocks noChangeAspect="1"/>
          </p:cNvPicPr>
          <p:nvPr/>
        </p:nvPicPr>
        <p:blipFill>
          <a:blip r:embed="rId7" cstate="print"/>
          <a:stretch>
            <a:fillRect/>
          </a:stretch>
        </p:blipFill>
        <p:spPr>
          <a:xfrm>
            <a:off x="2224701" y="4343400"/>
            <a:ext cx="1936736" cy="602219"/>
          </a:xfrm>
          <a:prstGeom prst="rect">
            <a:avLst/>
          </a:prstGeom>
        </p:spPr>
      </p:pic>
    </p:spTree>
    <p:extLst>
      <p:ext uri="{BB962C8B-B14F-4D97-AF65-F5344CB8AC3E}">
        <p14:creationId xmlns:p14="http://schemas.microsoft.com/office/powerpoint/2010/main" val="1440837495"/>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BE819A1-3DD8-4179-BFD0-BF7D359F8DBD}" type="slidenum">
              <a:rPr lang="en-US" smtClean="0"/>
              <a:pPr/>
              <a:t>120</a:t>
            </a:fld>
            <a:endParaRPr lang="en-US" dirty="0"/>
          </a:p>
        </p:txBody>
      </p:sp>
      <p:sp>
        <p:nvSpPr>
          <p:cNvPr id="2" name="Title 1"/>
          <p:cNvSpPr>
            <a:spLocks noGrp="1"/>
          </p:cNvSpPr>
          <p:nvPr>
            <p:ph type="title"/>
          </p:nvPr>
        </p:nvSpPr>
        <p:spPr>
          <a:xfrm>
            <a:off x="381000" y="0"/>
            <a:ext cx="6172200" cy="1143000"/>
          </a:xfrm>
        </p:spPr>
        <p:txBody>
          <a:bodyPr/>
          <a:lstStyle/>
          <a:p>
            <a:r>
              <a:rPr lang="en-US" dirty="0" smtClean="0">
                <a:solidFill>
                  <a:srgbClr val="000000"/>
                </a:solidFill>
              </a:rPr>
              <a:t>Ethics, Principles, and Values</a:t>
            </a:r>
            <a:endParaRPr lang="en-US" dirty="0">
              <a:solidFill>
                <a:srgbClr val="000000"/>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1773669930"/>
              </p:ext>
            </p:extLst>
          </p:nvPr>
        </p:nvGraphicFramePr>
        <p:xfrm>
          <a:off x="179512" y="1268760"/>
          <a:ext cx="8784976" cy="4322256"/>
        </p:xfrm>
        <a:graphic>
          <a:graphicData uri="http://schemas.openxmlformats.org/drawingml/2006/table">
            <a:tbl>
              <a:tblPr/>
              <a:tblGrid>
                <a:gridCol w="1877888"/>
                <a:gridCol w="3505200"/>
                <a:gridCol w="3401888"/>
              </a:tblGrid>
              <a:tr h="311661">
                <a:tc>
                  <a:txBody>
                    <a:bodyPr/>
                    <a:lstStyle/>
                    <a:p>
                      <a:pPr>
                        <a:lnSpc>
                          <a:spcPct val="115000"/>
                        </a:lnSpc>
                        <a:spcAft>
                          <a:spcPts val="0"/>
                        </a:spcAft>
                      </a:pPr>
                      <a:r>
                        <a:rPr lang="en-GB" sz="1600" b="1" dirty="0" smtClean="0">
                          <a:solidFill>
                            <a:schemeClr val="bg1"/>
                          </a:solidFill>
                          <a:latin typeface="Helvetica"/>
                          <a:ea typeface="Calibri"/>
                          <a:cs typeface="Helvetica"/>
                        </a:rPr>
                        <a:t>Module 4</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Module</a:t>
                      </a:r>
                      <a:r>
                        <a:rPr lang="en-GB" sz="1600" b="1" baseline="0" dirty="0" smtClean="0">
                          <a:solidFill>
                            <a:schemeClr val="bg1"/>
                          </a:solidFill>
                          <a:latin typeface="Helvetica"/>
                          <a:ea typeface="Calibri"/>
                          <a:cs typeface="Helvetica"/>
                        </a:rPr>
                        <a:t> Covers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Learning outcomes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3108419">
                <a:tc>
                  <a:txBody>
                    <a:bodyPr/>
                    <a:lstStyle/>
                    <a:p>
                      <a:pPr>
                        <a:lnSpc>
                          <a:spcPct val="100000"/>
                        </a:lnSpc>
                        <a:spcAft>
                          <a:spcPts val="0"/>
                        </a:spcAft>
                      </a:pPr>
                      <a:endParaRPr lang="en-GB" sz="1600" dirty="0" smtClean="0">
                        <a:solidFill>
                          <a:schemeClr val="tx1"/>
                        </a:solidFill>
                        <a:latin typeface="Helvetica"/>
                        <a:ea typeface="Calibri"/>
                        <a:cs typeface="Helvetica"/>
                      </a:endParaRPr>
                    </a:p>
                    <a:p>
                      <a:pPr>
                        <a:lnSpc>
                          <a:spcPct val="100000"/>
                        </a:lnSpc>
                        <a:spcAft>
                          <a:spcPts val="0"/>
                        </a:spcAft>
                      </a:pPr>
                      <a:r>
                        <a:rPr lang="en-GB" sz="1600" dirty="0" smtClean="0">
                          <a:solidFill>
                            <a:schemeClr val="tx1"/>
                          </a:solidFill>
                          <a:latin typeface="Helvetica"/>
                          <a:ea typeface="Calibri"/>
                          <a:cs typeface="Helvetica"/>
                        </a:rPr>
                        <a:t>Ethics,</a:t>
                      </a:r>
                      <a:r>
                        <a:rPr lang="en-GB" sz="1600" baseline="0" dirty="0" smtClean="0">
                          <a:solidFill>
                            <a:schemeClr val="tx1"/>
                          </a:solidFill>
                          <a:latin typeface="Helvetica"/>
                          <a:ea typeface="Calibri"/>
                          <a:cs typeface="Helvetica"/>
                        </a:rPr>
                        <a:t> Principles and Values</a:t>
                      </a: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3">
                  <a:txBody>
                    <a:bodyPr/>
                    <a:lstStyle/>
                    <a:p>
                      <a:pPr marL="342900" indent="-342900">
                        <a:lnSpc>
                          <a:spcPct val="115000"/>
                        </a:lnSpc>
                        <a:spcAft>
                          <a:spcPts val="0"/>
                        </a:spcAft>
                        <a:buFont typeface="+mj-lt"/>
                        <a:buAutoNum type="arabicPeriod"/>
                      </a:pPr>
                      <a:r>
                        <a:rPr lang="en-GB" sz="1600" b="0" baseline="0" dirty="0" smtClean="0">
                          <a:solidFill>
                            <a:schemeClr val="tx1"/>
                          </a:solidFill>
                          <a:latin typeface="Helvetica"/>
                          <a:ea typeface="Calibri"/>
                          <a:cs typeface="Helvetica"/>
                        </a:rPr>
                        <a:t>Ethics</a:t>
                      </a:r>
                    </a:p>
                    <a:p>
                      <a:pPr marL="342900" indent="-342900">
                        <a:lnSpc>
                          <a:spcPct val="115000"/>
                        </a:lnSpc>
                        <a:spcAft>
                          <a:spcPts val="0"/>
                        </a:spcAft>
                        <a:buFont typeface="+mj-lt"/>
                        <a:buAutoNum type="arabicPeriod"/>
                      </a:pPr>
                      <a:r>
                        <a:rPr lang="en-GB" sz="1600" b="0" baseline="0" dirty="0" smtClean="0">
                          <a:solidFill>
                            <a:schemeClr val="tx1"/>
                          </a:solidFill>
                          <a:latin typeface="Helvetica"/>
                          <a:ea typeface="Calibri"/>
                          <a:cs typeface="Helvetica"/>
                        </a:rPr>
                        <a:t>Principles </a:t>
                      </a:r>
                    </a:p>
                    <a:p>
                      <a:pPr marL="342900" indent="-342900">
                        <a:lnSpc>
                          <a:spcPct val="115000"/>
                        </a:lnSpc>
                        <a:spcAft>
                          <a:spcPts val="0"/>
                        </a:spcAft>
                        <a:buFont typeface="+mj-lt"/>
                        <a:buAutoNum type="arabicPeriod"/>
                      </a:pPr>
                      <a:r>
                        <a:rPr lang="en-GB" sz="1600" b="0" baseline="0" dirty="0" smtClean="0">
                          <a:solidFill>
                            <a:schemeClr val="tx1"/>
                          </a:solidFill>
                          <a:latin typeface="Helvetica"/>
                          <a:ea typeface="Calibri"/>
                          <a:cs typeface="Helvetica"/>
                        </a:rPr>
                        <a:t>Values</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smtClean="0">
                          <a:solidFill>
                            <a:schemeClr val="tx2"/>
                          </a:solidFill>
                          <a:latin typeface="Helvetica"/>
                          <a:ea typeface="Calibri"/>
                          <a:cs typeface="Helvetica"/>
                        </a:rPr>
                        <a:t>Understand the Principles,</a:t>
                      </a:r>
                      <a:r>
                        <a:rPr lang="en-GB" sz="1600" baseline="0" dirty="0" smtClean="0">
                          <a:solidFill>
                            <a:schemeClr val="tx2"/>
                          </a:solidFill>
                          <a:latin typeface="Helvetica"/>
                          <a:ea typeface="Calibri"/>
                          <a:cs typeface="Helvetica"/>
                        </a:rPr>
                        <a:t> Ethics and Values behind Sustainable Change Delivery.</a:t>
                      </a:r>
                      <a:endParaRPr lang="en-GB" sz="1600" dirty="0" smtClean="0">
                        <a:solidFill>
                          <a:schemeClr val="tx2"/>
                        </a:solidFill>
                        <a:latin typeface="Helvetica"/>
                        <a:ea typeface="Calibri"/>
                        <a:cs typeface="Helvetica"/>
                      </a:endParaRPr>
                    </a:p>
                    <a:p>
                      <a:pPr>
                        <a:lnSpc>
                          <a:spcPct val="100000"/>
                        </a:lnSpc>
                        <a:spcAft>
                          <a:spcPts val="0"/>
                        </a:spcAft>
                      </a:pPr>
                      <a:r>
                        <a:rPr lang="en-GB" sz="1600" baseline="0" dirty="0" smtClean="0">
                          <a:solidFill>
                            <a:schemeClr val="tx2"/>
                          </a:solidFill>
                          <a:latin typeface="Helvetica"/>
                          <a:ea typeface="Calibri"/>
                          <a:cs typeface="Helvetica"/>
                        </a:rPr>
                        <a:t>.</a:t>
                      </a:r>
                      <a:endParaRPr lang="en-GB" sz="1600" dirty="0" smtClean="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smtClean="0">
                          <a:solidFill>
                            <a:srgbClr val="FFFFFF"/>
                          </a:solidFill>
                          <a:latin typeface="Helvetica"/>
                          <a:ea typeface="Calibri"/>
                          <a:cs typeface="Helvetica"/>
                        </a:rPr>
                        <a:t>Version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l">
                        <a:lnSpc>
                          <a:spcPct val="100000"/>
                        </a:lnSpc>
                        <a:spcAft>
                          <a:spcPts val="0"/>
                        </a:spcAft>
                      </a:pPr>
                      <a:r>
                        <a:rPr lang="en-GB" sz="1600" dirty="0" smtClean="0">
                          <a:solidFill>
                            <a:schemeClr val="tx1"/>
                          </a:solidFill>
                          <a:latin typeface="Helvetica"/>
                          <a:ea typeface="Calibri"/>
                          <a:cs typeface="Helvetica"/>
                        </a:rPr>
                        <a:t>6.0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p14="http://schemas.microsoft.com/office/powerpoint/2010/main" val="1813405419"/>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r>
              <a:rPr lang="en-GB" sz="3600" dirty="0"/>
              <a:t>Business </a:t>
            </a:r>
            <a:r>
              <a:rPr lang="en-GB" sz="3600" dirty="0" smtClean="0"/>
              <a:t>Ethics</a:t>
            </a:r>
            <a:endParaRPr lang="en-US" sz="3600" dirty="0"/>
          </a:p>
        </p:txBody>
      </p:sp>
      <p:sp>
        <p:nvSpPr>
          <p:cNvPr id="105475" name="Rectangle 3"/>
          <p:cNvSpPr>
            <a:spLocks noGrp="1" noChangeArrowheads="1"/>
          </p:cNvSpPr>
          <p:nvPr>
            <p:ph type="body" sz="half" idx="1"/>
          </p:nvPr>
        </p:nvSpPr>
        <p:spPr>
          <a:xfrm>
            <a:off x="457200" y="1600200"/>
            <a:ext cx="4343400" cy="4525963"/>
          </a:xfrm>
        </p:spPr>
        <p:txBody>
          <a:bodyPr/>
          <a:lstStyle/>
          <a:p>
            <a:r>
              <a:rPr lang="en-GB" sz="2600" dirty="0"/>
              <a:t>Business ethics are:</a:t>
            </a:r>
          </a:p>
          <a:p>
            <a:pPr lvl="1"/>
            <a:r>
              <a:rPr lang="en-GB" sz="2200" dirty="0"/>
              <a:t>Rules of conduct</a:t>
            </a:r>
          </a:p>
          <a:p>
            <a:pPr lvl="1"/>
            <a:r>
              <a:rPr lang="en-GB" sz="2200" dirty="0"/>
              <a:t>Patterns of behaviour in business</a:t>
            </a:r>
          </a:p>
          <a:p>
            <a:pPr lvl="1"/>
            <a:r>
              <a:rPr lang="en-GB" sz="2200" dirty="0"/>
              <a:t>‘Doing the right thing’</a:t>
            </a:r>
          </a:p>
          <a:p>
            <a:r>
              <a:rPr lang="en-GB" sz="2600" dirty="0"/>
              <a:t>Involves responsibility to:</a:t>
            </a:r>
          </a:p>
          <a:p>
            <a:pPr lvl="1"/>
            <a:r>
              <a:rPr lang="en-GB" sz="2200" dirty="0"/>
              <a:t>Suppliers</a:t>
            </a:r>
          </a:p>
          <a:p>
            <a:pPr lvl="1"/>
            <a:r>
              <a:rPr lang="en-GB" sz="2200" dirty="0"/>
              <a:t>Employees</a:t>
            </a:r>
          </a:p>
          <a:p>
            <a:pPr lvl="1"/>
            <a:r>
              <a:rPr lang="en-GB" sz="2200" dirty="0"/>
              <a:t>Wider </a:t>
            </a:r>
            <a:r>
              <a:rPr lang="en-GB" sz="2200" dirty="0" smtClean="0"/>
              <a:t>community</a:t>
            </a:r>
          </a:p>
          <a:p>
            <a:pPr lvl="1"/>
            <a:r>
              <a:rPr lang="en-GB" sz="2200" dirty="0" smtClean="0"/>
              <a:t>Even competitors…</a:t>
            </a:r>
            <a:endParaRPr lang="en-GB" sz="2200" dirty="0"/>
          </a:p>
          <a:p>
            <a:endParaRPr lang="en-GB" sz="2600" dirty="0"/>
          </a:p>
        </p:txBody>
      </p:sp>
      <p:pic>
        <p:nvPicPr>
          <p:cNvPr id="2" name="Picture 1"/>
          <p:cNvPicPr>
            <a:picLocks noChangeAspect="1"/>
          </p:cNvPicPr>
          <p:nvPr/>
        </p:nvPicPr>
        <p:blipFill>
          <a:blip r:embed="rId2" cstate="print"/>
          <a:stretch>
            <a:fillRect/>
          </a:stretch>
        </p:blipFill>
        <p:spPr>
          <a:xfrm>
            <a:off x="5257800" y="1752600"/>
            <a:ext cx="3043271" cy="2019300"/>
          </a:xfrm>
          <a:prstGeom prst="rect">
            <a:avLst/>
          </a:prstGeom>
        </p:spPr>
      </p:pic>
    </p:spTree>
    <p:extLst>
      <p:ext uri="{BB962C8B-B14F-4D97-AF65-F5344CB8AC3E}">
        <p14:creationId xmlns:p14="http://schemas.microsoft.com/office/powerpoint/2010/main" val="1111210759"/>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r>
              <a:rPr lang="en-GB" sz="3600" dirty="0"/>
              <a:t>B</a:t>
            </a:r>
            <a:r>
              <a:rPr lang="en-GB" sz="3600" dirty="0" smtClean="0"/>
              <a:t>usiness Principles</a:t>
            </a:r>
            <a:endParaRPr lang="en-US" sz="3600" dirty="0"/>
          </a:p>
        </p:txBody>
      </p:sp>
      <p:sp>
        <p:nvSpPr>
          <p:cNvPr id="107523" name="Rectangle 3"/>
          <p:cNvSpPr>
            <a:spLocks noGrp="1" noChangeArrowheads="1"/>
          </p:cNvSpPr>
          <p:nvPr>
            <p:ph type="body" idx="1"/>
          </p:nvPr>
        </p:nvSpPr>
        <p:spPr>
          <a:xfrm>
            <a:off x="457200" y="1557338"/>
            <a:ext cx="8229600" cy="4573587"/>
          </a:xfrm>
        </p:spPr>
        <p:txBody>
          <a:bodyPr/>
          <a:lstStyle/>
          <a:p>
            <a:r>
              <a:rPr lang="en-GB" dirty="0" smtClean="0"/>
              <a:t>Shared values horizontally and vertically </a:t>
            </a:r>
            <a:endParaRPr lang="en-GB" dirty="0"/>
          </a:p>
          <a:p>
            <a:pPr lvl="1"/>
            <a:r>
              <a:rPr lang="en-GB" dirty="0"/>
              <a:t>Shape relationships with all stakeholders</a:t>
            </a:r>
          </a:p>
          <a:p>
            <a:pPr lvl="1"/>
            <a:r>
              <a:rPr lang="en-GB" dirty="0"/>
              <a:t>Affects dealings through supply </a:t>
            </a:r>
            <a:r>
              <a:rPr lang="en-GB" b="1" dirty="0"/>
              <a:t>chain</a:t>
            </a:r>
          </a:p>
          <a:p>
            <a:r>
              <a:rPr lang="en-GB" b="1" dirty="0"/>
              <a:t>Key principles</a:t>
            </a:r>
          </a:p>
          <a:p>
            <a:pPr lvl="1"/>
            <a:r>
              <a:rPr lang="en-GB" dirty="0"/>
              <a:t>Respect for human rights</a:t>
            </a:r>
          </a:p>
          <a:p>
            <a:pPr lvl="1"/>
            <a:r>
              <a:rPr lang="en-GB" dirty="0"/>
              <a:t>Setting appropriate conditions of employment in suppliers’ </a:t>
            </a:r>
            <a:r>
              <a:rPr lang="en-GB" dirty="0" smtClean="0"/>
              <a:t>factories</a:t>
            </a:r>
            <a:endParaRPr lang="en-GB" dirty="0"/>
          </a:p>
        </p:txBody>
      </p:sp>
    </p:spTree>
    <p:extLst>
      <p:ext uri="{BB962C8B-B14F-4D97-AF65-F5344CB8AC3E}">
        <p14:creationId xmlns:p14="http://schemas.microsoft.com/office/powerpoint/2010/main" val="1601432201"/>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p:txBody>
          <a:bodyPr/>
          <a:lstStyle/>
          <a:p>
            <a:r>
              <a:rPr lang="en-GB"/>
              <a:t>Costs of ethical behaviour</a:t>
            </a:r>
            <a:endParaRPr lang="en-US"/>
          </a:p>
        </p:txBody>
      </p:sp>
      <p:sp>
        <p:nvSpPr>
          <p:cNvPr id="158723" name="Rectangle 3"/>
          <p:cNvSpPr>
            <a:spLocks noGrp="1" noChangeArrowheads="1"/>
          </p:cNvSpPr>
          <p:nvPr>
            <p:ph type="body" idx="1"/>
          </p:nvPr>
        </p:nvSpPr>
        <p:spPr>
          <a:xfrm>
            <a:off x="228601" y="1447800"/>
            <a:ext cx="5486400" cy="4530725"/>
          </a:xfrm>
        </p:spPr>
        <p:txBody>
          <a:bodyPr/>
          <a:lstStyle/>
          <a:p>
            <a:r>
              <a:rPr lang="en-GB" sz="2600" dirty="0" smtClean="0"/>
              <a:t>Increased costs due to</a:t>
            </a:r>
            <a:endParaRPr lang="en-GB" sz="2600" dirty="0"/>
          </a:p>
          <a:p>
            <a:pPr lvl="1"/>
            <a:r>
              <a:rPr lang="en-GB" sz="2200" dirty="0"/>
              <a:t>Audits and training</a:t>
            </a:r>
          </a:p>
          <a:p>
            <a:pPr lvl="1"/>
            <a:r>
              <a:rPr lang="en-GB" sz="2200" dirty="0"/>
              <a:t>Remedial actions</a:t>
            </a:r>
          </a:p>
          <a:p>
            <a:pPr lvl="1"/>
            <a:r>
              <a:rPr lang="en-GB" sz="2200" dirty="0"/>
              <a:t>Employment of Ethical Trade </a:t>
            </a:r>
            <a:r>
              <a:rPr lang="en-GB" sz="2200" dirty="0" smtClean="0"/>
              <a:t>teams</a:t>
            </a:r>
            <a:endParaRPr lang="en-GB" sz="2200" dirty="0"/>
          </a:p>
          <a:p>
            <a:r>
              <a:rPr lang="en-GB" sz="2600" dirty="0" smtClean="0"/>
              <a:t>However…..  These produce</a:t>
            </a:r>
            <a:endParaRPr lang="en-GB" sz="2600" dirty="0"/>
          </a:p>
          <a:p>
            <a:pPr lvl="1"/>
            <a:r>
              <a:rPr lang="en-GB" sz="2200" dirty="0"/>
              <a:t>Improvements to a supplier mean </a:t>
            </a:r>
            <a:r>
              <a:rPr lang="en-GB" sz="2200" dirty="0" smtClean="0"/>
              <a:t>standards </a:t>
            </a:r>
            <a:r>
              <a:rPr lang="en-GB" sz="2200" dirty="0"/>
              <a:t>improve</a:t>
            </a:r>
          </a:p>
          <a:p>
            <a:pPr lvl="1"/>
            <a:r>
              <a:rPr lang="en-GB" sz="2200" dirty="0"/>
              <a:t>Transparency in business gives all stakeholders, including customers, confidence in the brand</a:t>
            </a:r>
          </a:p>
          <a:p>
            <a:pPr lvl="1"/>
            <a:endParaRPr lang="en-US" sz="2200" dirty="0"/>
          </a:p>
        </p:txBody>
      </p:sp>
      <p:pic>
        <p:nvPicPr>
          <p:cNvPr id="2" name="Picture 1"/>
          <p:cNvPicPr>
            <a:picLocks noChangeAspect="1"/>
          </p:cNvPicPr>
          <p:nvPr/>
        </p:nvPicPr>
        <p:blipFill rotWithShape="1">
          <a:blip r:embed="rId2" cstate="print"/>
          <a:srcRect b="5055"/>
          <a:stretch/>
        </p:blipFill>
        <p:spPr>
          <a:xfrm>
            <a:off x="5562600" y="1981200"/>
            <a:ext cx="3365223" cy="2194560"/>
          </a:xfrm>
          <a:prstGeom prst="rect">
            <a:avLst/>
          </a:prstGeom>
        </p:spPr>
      </p:pic>
    </p:spTree>
    <p:extLst>
      <p:ext uri="{BB962C8B-B14F-4D97-AF65-F5344CB8AC3E}">
        <p14:creationId xmlns:p14="http://schemas.microsoft.com/office/powerpoint/2010/main" val="85845435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Corporations cause socio-environmental issues and should therefore play a role in solving them (E.g.: pollution)</a:t>
            </a:r>
          </a:p>
          <a:p>
            <a:r>
              <a:rPr lang="en-US" dirty="0" smtClean="0"/>
              <a:t>As powerful players in society, they should use that power responsibly</a:t>
            </a:r>
          </a:p>
          <a:p>
            <a:r>
              <a:rPr lang="en-US" dirty="0" smtClean="0"/>
              <a:t>Corporations rely on the contributions of shareholders, employees, suppliers, communities and consumers and have a duty to take into account their collective needs.</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124</a:t>
            </a:fld>
            <a:endParaRPr lang="en-US" dirty="0"/>
          </a:p>
        </p:txBody>
      </p:sp>
      <p:sp>
        <p:nvSpPr>
          <p:cNvPr id="4" name="Title 3"/>
          <p:cNvSpPr>
            <a:spLocks noGrp="1"/>
          </p:cNvSpPr>
          <p:nvPr>
            <p:ph type="title"/>
          </p:nvPr>
        </p:nvSpPr>
        <p:spPr>
          <a:xfrm>
            <a:off x="381000" y="152400"/>
            <a:ext cx="6400800" cy="838200"/>
          </a:xfrm>
        </p:spPr>
        <p:txBody>
          <a:bodyPr>
            <a:normAutofit fontScale="90000"/>
          </a:bodyPr>
          <a:lstStyle/>
          <a:p>
            <a:r>
              <a:rPr lang="en-US" dirty="0" smtClean="0"/>
              <a:t>Corporate Social Responsibility</a:t>
            </a:r>
            <a:br>
              <a:rPr lang="en-US" dirty="0" smtClean="0"/>
            </a:br>
            <a:r>
              <a:rPr lang="en-US" dirty="0" smtClean="0"/>
              <a:t>(Why Morally)</a:t>
            </a:r>
            <a:endParaRPr lang="en-US" dirty="0"/>
          </a:p>
        </p:txBody>
      </p:sp>
    </p:spTree>
    <p:extLst>
      <p:ext uri="{BB962C8B-B14F-4D97-AF65-F5344CB8AC3E}">
        <p14:creationId xmlns:p14="http://schemas.microsoft.com/office/powerpoint/2010/main" val="1247220746"/>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Expectations by society go beyond meeting legal responsibilities</a:t>
            </a:r>
          </a:p>
          <a:p>
            <a:pPr lvl="1"/>
            <a:r>
              <a:rPr lang="en-US" dirty="0" smtClean="0"/>
              <a:t>For Example: </a:t>
            </a:r>
          </a:p>
          <a:p>
            <a:pPr lvl="2"/>
            <a:r>
              <a:rPr lang="en-US" dirty="0" smtClean="0"/>
              <a:t>Ensuring contractors and sub-contractors pay their employees</a:t>
            </a:r>
          </a:p>
          <a:p>
            <a:pPr lvl="2"/>
            <a:r>
              <a:rPr lang="en-US" dirty="0" smtClean="0"/>
              <a:t>Purchasing from suppliers that have good environmental practices</a:t>
            </a:r>
          </a:p>
          <a:p>
            <a:pPr lvl="2"/>
            <a:r>
              <a:rPr lang="en-US" dirty="0" smtClean="0"/>
              <a:t>Not working with organizations the violate human rights</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125</a:t>
            </a:fld>
            <a:endParaRPr lang="en-US" dirty="0"/>
          </a:p>
        </p:txBody>
      </p:sp>
      <p:sp>
        <p:nvSpPr>
          <p:cNvPr id="4" name="Title 3"/>
          <p:cNvSpPr>
            <a:spLocks noGrp="1"/>
          </p:cNvSpPr>
          <p:nvPr>
            <p:ph type="title"/>
          </p:nvPr>
        </p:nvSpPr>
        <p:spPr>
          <a:xfrm>
            <a:off x="381000" y="152400"/>
            <a:ext cx="6400800" cy="838200"/>
          </a:xfrm>
        </p:spPr>
        <p:txBody>
          <a:bodyPr>
            <a:normAutofit fontScale="90000"/>
          </a:bodyPr>
          <a:lstStyle/>
          <a:p>
            <a:r>
              <a:rPr lang="en-US" dirty="0" smtClean="0"/>
              <a:t>Corporate Social Responsibility</a:t>
            </a:r>
            <a:br>
              <a:rPr lang="en-US" dirty="0" smtClean="0"/>
            </a:br>
            <a:r>
              <a:rPr lang="en-US" dirty="0" smtClean="0"/>
              <a:t>(Why Ethically)</a:t>
            </a:r>
            <a:endParaRPr lang="en-US" dirty="0"/>
          </a:p>
        </p:txBody>
      </p:sp>
    </p:spTree>
    <p:extLst>
      <p:ext uri="{BB962C8B-B14F-4D97-AF65-F5344CB8AC3E}">
        <p14:creationId xmlns:p14="http://schemas.microsoft.com/office/powerpoint/2010/main" val="451199655"/>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126</a:t>
            </a:fld>
            <a:endParaRPr lang="en-US" dirty="0"/>
          </a:p>
        </p:txBody>
      </p:sp>
      <p:sp>
        <p:nvSpPr>
          <p:cNvPr id="4" name="Title 3"/>
          <p:cNvSpPr>
            <a:spLocks noGrp="1"/>
          </p:cNvSpPr>
          <p:nvPr>
            <p:ph type="title"/>
          </p:nvPr>
        </p:nvSpPr>
        <p:spPr/>
        <p:txBody>
          <a:bodyPr>
            <a:normAutofit fontScale="90000"/>
          </a:bodyPr>
          <a:lstStyle/>
          <a:p>
            <a:r>
              <a:rPr lang="en-US" dirty="0" smtClean="0"/>
              <a:t>The 9 components of Business Ethics Management</a:t>
            </a:r>
            <a:endParaRPr lang="en-US" dirty="0"/>
          </a:p>
        </p:txBody>
      </p:sp>
      <p:graphicFrame>
        <p:nvGraphicFramePr>
          <p:cNvPr id="5" name="Diagram 4"/>
          <p:cNvGraphicFramePr/>
          <p:nvPr>
            <p:extLst/>
          </p:nvPr>
        </p:nvGraphicFramePr>
        <p:xfrm>
          <a:off x="914400" y="1219200"/>
          <a:ext cx="7696200" cy="4775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47844028"/>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Early in the course we covered the UN Global Compact Ten Principles and the PRME Six Principles.</a:t>
            </a:r>
          </a:p>
          <a:p>
            <a:r>
              <a:rPr lang="en-US" dirty="0" smtClean="0"/>
              <a:t>GPM Has taken these principles as well as principles from the Earth Charter and developed Six Principles for Sustainable Change Delivery that should be employed on all Projects.</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127</a:t>
            </a:fld>
            <a:endParaRPr lang="en-US" dirty="0"/>
          </a:p>
        </p:txBody>
      </p:sp>
      <p:sp>
        <p:nvSpPr>
          <p:cNvPr id="4" name="Title 3"/>
          <p:cNvSpPr>
            <a:spLocks noGrp="1"/>
          </p:cNvSpPr>
          <p:nvPr>
            <p:ph type="title"/>
          </p:nvPr>
        </p:nvSpPr>
        <p:spPr/>
        <p:txBody>
          <a:bodyPr/>
          <a:lstStyle/>
          <a:p>
            <a:r>
              <a:rPr lang="en-US" dirty="0" smtClean="0"/>
              <a:t>Enhanced Focus</a:t>
            </a:r>
            <a:endParaRPr lang="en-US" dirty="0"/>
          </a:p>
        </p:txBody>
      </p:sp>
    </p:spTree>
    <p:extLst>
      <p:ext uri="{BB962C8B-B14F-4D97-AF65-F5344CB8AC3E}">
        <p14:creationId xmlns:p14="http://schemas.microsoft.com/office/powerpoint/2010/main" val="1482972395"/>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1"/>
            <a:ext cx="8229600" cy="3276599"/>
          </a:xfrm>
        </p:spPr>
        <p:txBody>
          <a:bodyPr>
            <a:normAutofit/>
          </a:bodyPr>
          <a:lstStyle/>
          <a:p>
            <a:r>
              <a:rPr lang="en-US" sz="1900" b="1" dirty="0" smtClean="0">
                <a:latin typeface="+mn-lt"/>
                <a:cs typeface="+mn-cs"/>
              </a:rPr>
              <a:t>Principles: </a:t>
            </a:r>
            <a:r>
              <a:rPr lang="en-US" sz="1900" dirty="0" smtClean="0">
                <a:latin typeface="+mn-lt"/>
                <a:cs typeface="+mn-cs"/>
              </a:rPr>
              <a:t>Fundamental norms, rules, or values that represent what is desirable and positive for a person, group, organization, or community, and help it in determining the rightfulness or wrongfulness of its actions. Principles are more basic than policy and objectives, and are meant to govern both. </a:t>
            </a:r>
          </a:p>
          <a:p>
            <a:pPr>
              <a:buNone/>
            </a:pPr>
            <a:endParaRPr lang="en-US" sz="1900" dirty="0" smtClean="0">
              <a:latin typeface="+mn-lt"/>
              <a:cs typeface="+mn-cs"/>
            </a:endParaRPr>
          </a:p>
          <a:p>
            <a:r>
              <a:rPr lang="en-US" sz="1900" b="1" dirty="0" smtClean="0">
                <a:latin typeface="+mn-lt"/>
                <a:cs typeface="+mn-cs"/>
              </a:rPr>
              <a:t>Values: </a:t>
            </a:r>
            <a:r>
              <a:rPr lang="en-US" sz="1900" dirty="0" smtClean="0">
                <a:latin typeface="+mn-lt"/>
                <a:cs typeface="+mn-cs"/>
              </a:rPr>
              <a:t>Important and lasting beliefs or ideals shared by the members of a culture about what is good or bad and desirable or undesirable. Values have major influence on a person's behavior and attitude and serve as broad guidelines in all situations. Some common business values are fairness, innovation and community involvement.</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128</a:t>
            </a:fld>
            <a:endParaRPr lang="en-US" dirty="0"/>
          </a:p>
        </p:txBody>
      </p:sp>
      <p:sp>
        <p:nvSpPr>
          <p:cNvPr id="4" name="Title 3"/>
          <p:cNvSpPr>
            <a:spLocks noGrp="1"/>
          </p:cNvSpPr>
          <p:nvPr>
            <p:ph type="title"/>
          </p:nvPr>
        </p:nvSpPr>
        <p:spPr/>
        <p:txBody>
          <a:bodyPr>
            <a:normAutofit fontScale="90000"/>
          </a:bodyPr>
          <a:lstStyle/>
          <a:p>
            <a:r>
              <a:rPr lang="en-US" dirty="0" smtClean="0"/>
              <a:t>What are Principles and Values</a:t>
            </a:r>
            <a:endParaRPr lang="en-US" dirty="0"/>
          </a:p>
        </p:txBody>
      </p:sp>
    </p:spTree>
    <p:extLst>
      <p:ext uri="{BB962C8B-B14F-4D97-AF65-F5344CB8AC3E}">
        <p14:creationId xmlns:p14="http://schemas.microsoft.com/office/powerpoint/2010/main" val="621835683"/>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4BE819A1-3DD8-4179-BFD0-BF7D359F8DBD}" type="slidenum">
              <a:rPr lang="en-US" smtClean="0"/>
              <a:pPr/>
              <a:t>129</a:t>
            </a:fld>
            <a:endParaRPr lang="en-US" dirty="0"/>
          </a:p>
        </p:txBody>
      </p:sp>
      <p:sp>
        <p:nvSpPr>
          <p:cNvPr id="4" name="3 Título"/>
          <p:cNvSpPr>
            <a:spLocks noGrp="1"/>
          </p:cNvSpPr>
          <p:nvPr>
            <p:ph type="title"/>
          </p:nvPr>
        </p:nvSpPr>
        <p:spPr/>
        <p:txBody>
          <a:bodyPr>
            <a:normAutofit fontScale="90000"/>
          </a:bodyPr>
          <a:lstStyle/>
          <a:p>
            <a:r>
              <a:rPr lang="es-ES" dirty="0" err="1" smtClean="0"/>
              <a:t>Communicating</a:t>
            </a:r>
            <a:r>
              <a:rPr lang="es-ES" dirty="0" smtClean="0"/>
              <a:t> </a:t>
            </a:r>
            <a:r>
              <a:rPr lang="es-ES" smtClean="0"/>
              <a:t>policies</a:t>
            </a:r>
            <a:r>
              <a:rPr lang="es-ES" dirty="0" smtClean="0"/>
              <a:t> and </a:t>
            </a:r>
            <a:r>
              <a:rPr lang="es-ES" dirty="0" err="1" smtClean="0"/>
              <a:t>values</a:t>
            </a:r>
            <a:endParaRPr lang="es-ES" dirty="0"/>
          </a:p>
        </p:txBody>
      </p:sp>
      <p:pic>
        <p:nvPicPr>
          <p:cNvPr id="1026" name="Picture 2"/>
          <p:cNvPicPr>
            <a:picLocks noGrp="1" noChangeAspect="1" noChangeArrowheads="1"/>
          </p:cNvPicPr>
          <p:nvPr>
            <p:ph idx="1"/>
          </p:nvPr>
        </p:nvPicPr>
        <p:blipFill>
          <a:blip r:embed="rId3" cstate="print"/>
          <a:srcRect/>
          <a:stretch>
            <a:fillRect/>
          </a:stretch>
        </p:blipFill>
        <p:spPr bwMode="auto">
          <a:xfrm>
            <a:off x="6629400" y="3048000"/>
            <a:ext cx="1745467" cy="2286000"/>
          </a:xfrm>
          <a:prstGeom prst="rect">
            <a:avLst/>
          </a:prstGeom>
          <a:noFill/>
          <a:ln w="9525">
            <a:noFill/>
            <a:miter lim="800000"/>
            <a:headEnd/>
            <a:tailEnd/>
          </a:ln>
        </p:spPr>
      </p:pic>
      <p:sp>
        <p:nvSpPr>
          <p:cNvPr id="6" name="5 CuadroTexto"/>
          <p:cNvSpPr txBox="1"/>
          <p:nvPr/>
        </p:nvSpPr>
        <p:spPr>
          <a:xfrm>
            <a:off x="685800" y="2057400"/>
            <a:ext cx="5029200" cy="3693319"/>
          </a:xfrm>
          <a:prstGeom prst="rect">
            <a:avLst/>
          </a:prstGeom>
          <a:noFill/>
        </p:spPr>
        <p:txBody>
          <a:bodyPr wrap="square" rtlCol="0">
            <a:spAutoFit/>
          </a:bodyPr>
          <a:lstStyle/>
          <a:p>
            <a:pPr>
              <a:buFont typeface="Arial" pitchFamily="34" charset="0"/>
              <a:buChar char="•"/>
            </a:pPr>
            <a:r>
              <a:rPr lang="es-ES" sz="1600" dirty="0" smtClean="0"/>
              <a:t> </a:t>
            </a:r>
            <a:r>
              <a:rPr lang="es-ES" dirty="0" err="1" smtClean="0"/>
              <a:t>Through</a:t>
            </a:r>
            <a:r>
              <a:rPr lang="es-ES" dirty="0" smtClean="0"/>
              <a:t> </a:t>
            </a:r>
            <a:r>
              <a:rPr lang="es-ES" b="1" dirty="0" err="1" smtClean="0"/>
              <a:t>transparency</a:t>
            </a:r>
            <a:r>
              <a:rPr lang="es-ES" b="1" dirty="0" smtClean="0"/>
              <a:t>,</a:t>
            </a:r>
            <a:r>
              <a:rPr lang="es-ES" dirty="0" smtClean="0"/>
              <a:t> </a:t>
            </a:r>
            <a:r>
              <a:rPr lang="es-ES" dirty="0" err="1" smtClean="0"/>
              <a:t>organizations</a:t>
            </a:r>
            <a:r>
              <a:rPr lang="es-ES" dirty="0" smtClean="0"/>
              <a:t> </a:t>
            </a:r>
            <a:r>
              <a:rPr lang="en-US" b="1" dirty="0" smtClean="0"/>
              <a:t>can communicate </a:t>
            </a:r>
            <a:r>
              <a:rPr lang="en-US" dirty="0" smtClean="0"/>
              <a:t>to stakeholders and the public </a:t>
            </a:r>
            <a:r>
              <a:rPr lang="en-US" b="1" dirty="0" smtClean="0"/>
              <a:t>their values and polices </a:t>
            </a:r>
            <a:r>
              <a:rPr lang="en-US" dirty="0" smtClean="0"/>
              <a:t>and how they are </a:t>
            </a:r>
            <a:r>
              <a:rPr lang="es-ES" dirty="0" err="1" smtClean="0"/>
              <a:t>being</a:t>
            </a:r>
            <a:r>
              <a:rPr lang="es-ES" dirty="0" smtClean="0"/>
              <a:t> </a:t>
            </a:r>
            <a:r>
              <a:rPr lang="es-ES" b="1" dirty="0" err="1" smtClean="0"/>
              <a:t>translated</a:t>
            </a:r>
            <a:r>
              <a:rPr lang="es-ES" b="1" dirty="0" smtClean="0"/>
              <a:t> </a:t>
            </a:r>
            <a:r>
              <a:rPr lang="es-ES" b="1" dirty="0" err="1" smtClean="0"/>
              <a:t>into</a:t>
            </a:r>
            <a:r>
              <a:rPr lang="es-ES" b="1" dirty="0" smtClean="0"/>
              <a:t> </a:t>
            </a:r>
            <a:r>
              <a:rPr lang="es-ES" b="1" dirty="0" err="1" smtClean="0"/>
              <a:t>action</a:t>
            </a:r>
            <a:r>
              <a:rPr lang="es-ES" dirty="0" smtClean="0"/>
              <a:t>.</a:t>
            </a:r>
          </a:p>
          <a:p>
            <a:pPr>
              <a:buFont typeface="Arial" pitchFamily="34" charset="0"/>
              <a:buChar char="•"/>
            </a:pPr>
            <a:endParaRPr lang="es-AR" dirty="0" smtClean="0"/>
          </a:p>
          <a:p>
            <a:pPr>
              <a:buFont typeface="Arial" pitchFamily="34" charset="0"/>
              <a:buChar char="•"/>
            </a:pPr>
            <a:r>
              <a:rPr lang="en-US" b="1" dirty="0" smtClean="0"/>
              <a:t>Transparency of commitment</a:t>
            </a:r>
            <a:r>
              <a:rPr lang="en-US" dirty="0" smtClean="0"/>
              <a:t> to values and openness </a:t>
            </a:r>
            <a:r>
              <a:rPr lang="en-US" b="1" dirty="0" smtClean="0"/>
              <a:t>about policies and processes </a:t>
            </a:r>
            <a:r>
              <a:rPr lang="en-US" dirty="0" smtClean="0"/>
              <a:t>will not only </a:t>
            </a:r>
            <a:r>
              <a:rPr lang="en-US" b="1" dirty="0" smtClean="0"/>
              <a:t>enhance a company’s reputation </a:t>
            </a:r>
            <a:r>
              <a:rPr lang="en-US" dirty="0" smtClean="0"/>
              <a:t>but act as a substantial deterrent to those wishing to act corruptly.</a:t>
            </a:r>
          </a:p>
          <a:p>
            <a:pPr>
              <a:buFont typeface="Arial" pitchFamily="34" charset="0"/>
              <a:buChar char="•"/>
            </a:pPr>
            <a:endParaRPr lang="en-US" dirty="0" smtClean="0"/>
          </a:p>
          <a:p>
            <a:pPr>
              <a:buFont typeface="Arial" pitchFamily="34" charset="0"/>
              <a:buChar char="•"/>
            </a:pPr>
            <a:r>
              <a:rPr lang="en-US" b="1" dirty="0" smtClean="0"/>
              <a:t>Transparency </a:t>
            </a:r>
            <a:r>
              <a:rPr lang="en-US" dirty="0" smtClean="0"/>
              <a:t>is a first line </a:t>
            </a:r>
            <a:r>
              <a:rPr lang="en-US" dirty="0" err="1" smtClean="0"/>
              <a:t>defence</a:t>
            </a:r>
            <a:r>
              <a:rPr lang="en-US" dirty="0" smtClean="0"/>
              <a:t> </a:t>
            </a:r>
            <a:r>
              <a:rPr lang="en-US" b="1" dirty="0" smtClean="0"/>
              <a:t>against corruptio</a:t>
            </a:r>
            <a:r>
              <a:rPr lang="en-US" sz="1600" b="1" dirty="0" smtClean="0"/>
              <a:t>n</a:t>
            </a:r>
            <a:endParaRPr lang="es-ES" sz="1600" b="1" dirty="0"/>
          </a:p>
        </p:txBody>
      </p:sp>
      <p:sp>
        <p:nvSpPr>
          <p:cNvPr id="7" name="6 CuadroTexto"/>
          <p:cNvSpPr txBox="1"/>
          <p:nvPr/>
        </p:nvSpPr>
        <p:spPr>
          <a:xfrm>
            <a:off x="457200" y="1066800"/>
            <a:ext cx="5715000" cy="707886"/>
          </a:xfrm>
          <a:prstGeom prst="rect">
            <a:avLst/>
          </a:prstGeom>
          <a:noFill/>
        </p:spPr>
        <p:txBody>
          <a:bodyPr wrap="square" rtlCol="0">
            <a:spAutoFit/>
          </a:bodyPr>
          <a:lstStyle/>
          <a:p>
            <a:r>
              <a:rPr lang="es-ES" sz="2000" dirty="0" err="1" smtClean="0"/>
              <a:t>According</a:t>
            </a:r>
            <a:r>
              <a:rPr lang="es-ES" sz="2000" dirty="0" smtClean="0"/>
              <a:t> </a:t>
            </a:r>
            <a:r>
              <a:rPr lang="es-ES" sz="2000" dirty="0" err="1" smtClean="0"/>
              <a:t>to</a:t>
            </a:r>
            <a:r>
              <a:rPr lang="es-ES" sz="2000" dirty="0" smtClean="0"/>
              <a:t> </a:t>
            </a:r>
            <a:r>
              <a:rPr lang="es-ES" sz="2000" dirty="0" err="1" smtClean="0"/>
              <a:t>Huguette</a:t>
            </a:r>
            <a:r>
              <a:rPr lang="es-ES" sz="2000" dirty="0" smtClean="0"/>
              <a:t> </a:t>
            </a:r>
            <a:r>
              <a:rPr lang="es-ES" sz="2000" dirty="0" err="1" smtClean="0"/>
              <a:t>Labelle</a:t>
            </a:r>
            <a:r>
              <a:rPr lang="es-ES" sz="2000" dirty="0" smtClean="0"/>
              <a:t> - </a:t>
            </a:r>
            <a:r>
              <a:rPr lang="es-ES" sz="2000" dirty="0" err="1" smtClean="0"/>
              <a:t>Chair</a:t>
            </a:r>
            <a:r>
              <a:rPr lang="es-ES" sz="2000" dirty="0" smtClean="0"/>
              <a:t>, </a:t>
            </a:r>
            <a:r>
              <a:rPr lang="es-ES" sz="2000" dirty="0" err="1" smtClean="0"/>
              <a:t>Transparency</a:t>
            </a:r>
            <a:r>
              <a:rPr lang="es-ES" sz="2000" dirty="0" smtClean="0"/>
              <a:t> International </a:t>
            </a:r>
            <a:r>
              <a:rPr lang="en-US" sz="2000" dirty="0" smtClean="0"/>
              <a:t>Member, UN Global Compact Board</a:t>
            </a:r>
            <a:endParaRPr lang="es-ES" sz="2000" dirty="0"/>
          </a:p>
        </p:txBody>
      </p:sp>
      <p:sp>
        <p:nvSpPr>
          <p:cNvPr id="9" name="8 CuadroTexto"/>
          <p:cNvSpPr txBox="1"/>
          <p:nvPr/>
        </p:nvSpPr>
        <p:spPr>
          <a:xfrm>
            <a:off x="5715000" y="1828800"/>
            <a:ext cx="3429000" cy="830997"/>
          </a:xfrm>
          <a:prstGeom prst="rect">
            <a:avLst/>
          </a:prstGeom>
          <a:noFill/>
        </p:spPr>
        <p:txBody>
          <a:bodyPr wrap="square" rtlCol="0">
            <a:spAutoFit/>
          </a:bodyPr>
          <a:lstStyle/>
          <a:p>
            <a:r>
              <a:rPr lang="es-AR" sz="2400" b="1" dirty="0" err="1" smtClean="0"/>
              <a:t>Reporting</a:t>
            </a:r>
            <a:r>
              <a:rPr lang="es-AR" sz="2400" b="1" dirty="0" smtClean="0"/>
              <a:t> </a:t>
            </a:r>
            <a:r>
              <a:rPr lang="es-AR" sz="2400" b="1" dirty="0" err="1" smtClean="0"/>
              <a:t>Guidance</a:t>
            </a:r>
            <a:r>
              <a:rPr lang="es-AR" sz="2400" b="1" dirty="0" smtClean="0"/>
              <a:t> </a:t>
            </a:r>
            <a:r>
              <a:rPr lang="es-AR" sz="2400" b="1" dirty="0" err="1" smtClean="0"/>
              <a:t>on</a:t>
            </a:r>
            <a:r>
              <a:rPr lang="es-AR" sz="2400" b="1" dirty="0" smtClean="0"/>
              <a:t> </a:t>
            </a:r>
            <a:r>
              <a:rPr lang="es-AR" sz="2400" b="1" dirty="0" err="1" smtClean="0"/>
              <a:t>the</a:t>
            </a:r>
            <a:r>
              <a:rPr lang="es-AR" sz="2400" b="1" dirty="0" smtClean="0"/>
              <a:t> UNGC 10th </a:t>
            </a:r>
            <a:r>
              <a:rPr lang="es-AR" sz="2400" b="1" dirty="0" err="1" smtClean="0"/>
              <a:t>Principle</a:t>
            </a:r>
            <a:r>
              <a:rPr lang="es-AR" sz="2400" b="1" dirty="0" smtClean="0"/>
              <a:t>? </a:t>
            </a:r>
            <a:endParaRPr lang="es-ES" sz="2400" b="1" dirty="0"/>
          </a:p>
        </p:txBody>
      </p:sp>
    </p:spTree>
    <p:extLst>
      <p:ext uri="{BB962C8B-B14F-4D97-AF65-F5344CB8AC3E}">
        <p14:creationId xmlns:p14="http://schemas.microsoft.com/office/powerpoint/2010/main" val="7093462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Our Focus – Change Delivery</a:t>
            </a:r>
            <a:endParaRPr lang="en-US" dirty="0"/>
          </a:p>
        </p:txBody>
      </p:sp>
      <p:sp>
        <p:nvSpPr>
          <p:cNvPr id="3" name="Content Placeholder 2"/>
          <p:cNvSpPr>
            <a:spLocks noGrp="1"/>
          </p:cNvSpPr>
          <p:nvPr>
            <p:ph sz="half" idx="1"/>
          </p:nvPr>
        </p:nvSpPr>
        <p:spPr>
          <a:xfrm>
            <a:off x="351692" y="1295400"/>
            <a:ext cx="4038600" cy="4800600"/>
          </a:xfrm>
        </p:spPr>
        <p:txBody>
          <a:bodyPr>
            <a:normAutofit fontScale="92500" lnSpcReduction="10000"/>
          </a:bodyPr>
          <a:lstStyle/>
          <a:p>
            <a:r>
              <a:rPr lang="en-US" dirty="0" smtClean="0"/>
              <a:t>Certification</a:t>
            </a:r>
          </a:p>
          <a:p>
            <a:pPr lvl="1"/>
            <a:r>
              <a:rPr lang="en-US" dirty="0" smtClean="0"/>
              <a:t>GPM-b™</a:t>
            </a:r>
          </a:p>
          <a:p>
            <a:pPr lvl="1"/>
            <a:r>
              <a:rPr lang="en-US" dirty="0" smtClean="0"/>
              <a:t>GPM®</a:t>
            </a:r>
          </a:p>
          <a:p>
            <a:pPr lvl="1"/>
            <a:r>
              <a:rPr lang="en-US" dirty="0" smtClean="0"/>
              <a:t>GPM-m™</a:t>
            </a:r>
          </a:p>
          <a:p>
            <a:r>
              <a:rPr lang="en-US" dirty="0" smtClean="0"/>
              <a:t>Methodology</a:t>
            </a:r>
          </a:p>
          <a:p>
            <a:pPr lvl="1"/>
            <a:r>
              <a:rPr lang="en-US" dirty="0" smtClean="0"/>
              <a:t>PRiSM™</a:t>
            </a:r>
          </a:p>
          <a:p>
            <a:r>
              <a:rPr lang="en-US" dirty="0" smtClean="0"/>
              <a:t>Assessments</a:t>
            </a:r>
          </a:p>
          <a:p>
            <a:pPr lvl="1"/>
            <a:r>
              <a:rPr lang="en-US" dirty="0" smtClean="0"/>
              <a:t>PSM3™</a:t>
            </a:r>
          </a:p>
          <a:p>
            <a:r>
              <a:rPr lang="en-US" dirty="0" smtClean="0"/>
              <a:t>Training</a:t>
            </a:r>
          </a:p>
          <a:p>
            <a:pPr lvl="1"/>
            <a:r>
              <a:rPr lang="en-US" dirty="0" smtClean="0"/>
              <a:t>PRiSM™ Courses</a:t>
            </a:r>
          </a:p>
          <a:p>
            <a:pPr lvl="1"/>
            <a:r>
              <a:rPr lang="en-US" dirty="0" smtClean="0"/>
              <a:t>SP2™</a:t>
            </a:r>
          </a:p>
          <a:p>
            <a:pPr lvl="1"/>
            <a:r>
              <a:rPr lang="en-US" dirty="0" smtClean="0"/>
              <a:t>SAPM™</a:t>
            </a:r>
          </a:p>
          <a:p>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pPr/>
              <a:t>13</a:t>
            </a:fld>
            <a:endParaRPr lang="en-US" dirty="0"/>
          </a:p>
        </p:txBody>
      </p:sp>
      <p:pic>
        <p:nvPicPr>
          <p:cNvPr id="6" name="Picture 5" descr="image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8954" y="1524000"/>
            <a:ext cx="3915508" cy="4241800"/>
          </a:xfrm>
          <a:prstGeom prst="rect">
            <a:avLst/>
          </a:prstGeom>
        </p:spPr>
      </p:pic>
    </p:spTree>
    <p:extLst>
      <p:ext uri="{BB962C8B-B14F-4D97-AF65-F5344CB8AC3E}">
        <p14:creationId xmlns:p14="http://schemas.microsoft.com/office/powerpoint/2010/main" val="61392064"/>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130</a:t>
            </a:fld>
            <a:endParaRPr lang="en-US" dirty="0"/>
          </a:p>
        </p:txBody>
      </p:sp>
      <p:sp>
        <p:nvSpPr>
          <p:cNvPr id="4" name="Title 3"/>
          <p:cNvSpPr>
            <a:spLocks noGrp="1"/>
          </p:cNvSpPr>
          <p:nvPr>
            <p:ph type="title"/>
          </p:nvPr>
        </p:nvSpPr>
        <p:spPr/>
        <p:txBody>
          <a:bodyPr/>
          <a:lstStyle/>
          <a:p>
            <a:r>
              <a:rPr lang="en-US" dirty="0" smtClean="0"/>
              <a:t>Example – Delta Airlines</a:t>
            </a:r>
            <a:endParaRPr lang="en-US" dirty="0"/>
          </a:p>
        </p:txBody>
      </p:sp>
      <p:pic>
        <p:nvPicPr>
          <p:cNvPr id="5" name="Picture 4"/>
          <p:cNvPicPr>
            <a:picLocks noChangeAspect="1"/>
          </p:cNvPicPr>
          <p:nvPr/>
        </p:nvPicPr>
        <p:blipFill>
          <a:blip r:embed="rId2" cstate="print"/>
          <a:stretch>
            <a:fillRect/>
          </a:stretch>
        </p:blipFill>
        <p:spPr>
          <a:xfrm>
            <a:off x="381000" y="1219200"/>
            <a:ext cx="4152900" cy="1639011"/>
          </a:xfrm>
          <a:prstGeom prst="rect">
            <a:avLst/>
          </a:prstGeom>
        </p:spPr>
      </p:pic>
      <p:pic>
        <p:nvPicPr>
          <p:cNvPr id="6" name="Picture 5"/>
          <p:cNvPicPr>
            <a:picLocks noChangeAspect="1"/>
          </p:cNvPicPr>
          <p:nvPr/>
        </p:nvPicPr>
        <p:blipFill>
          <a:blip r:embed="rId3" cstate="print"/>
          <a:stretch>
            <a:fillRect/>
          </a:stretch>
        </p:blipFill>
        <p:spPr>
          <a:xfrm>
            <a:off x="457200" y="2895600"/>
            <a:ext cx="4356100" cy="3169152"/>
          </a:xfrm>
          <a:prstGeom prst="rect">
            <a:avLst/>
          </a:prstGeom>
        </p:spPr>
      </p:pic>
      <p:pic>
        <p:nvPicPr>
          <p:cNvPr id="7" name="Picture 6"/>
          <p:cNvPicPr>
            <a:picLocks noChangeAspect="1"/>
          </p:cNvPicPr>
          <p:nvPr/>
        </p:nvPicPr>
        <p:blipFill rotWithShape="1">
          <a:blip r:embed="rId4" cstate="print"/>
          <a:srcRect l="1170"/>
          <a:stretch/>
        </p:blipFill>
        <p:spPr>
          <a:xfrm>
            <a:off x="213360" y="914400"/>
            <a:ext cx="5147927" cy="5118100"/>
          </a:xfrm>
          <a:prstGeom prst="rect">
            <a:avLst/>
          </a:prstGeom>
        </p:spPr>
      </p:pic>
      <p:pic>
        <p:nvPicPr>
          <p:cNvPr id="8" name="Picture 7"/>
          <p:cNvPicPr>
            <a:picLocks noChangeAspect="1"/>
          </p:cNvPicPr>
          <p:nvPr/>
        </p:nvPicPr>
        <p:blipFill>
          <a:blip r:embed="rId5" cstate="print"/>
          <a:stretch>
            <a:fillRect/>
          </a:stretch>
        </p:blipFill>
        <p:spPr>
          <a:xfrm>
            <a:off x="5281118" y="2286000"/>
            <a:ext cx="3862882" cy="2265729"/>
          </a:xfrm>
          <a:prstGeom prst="rect">
            <a:avLst/>
          </a:prstGeom>
        </p:spPr>
      </p:pic>
      <p:sp>
        <p:nvSpPr>
          <p:cNvPr id="9" name="TextBox 8"/>
          <p:cNvSpPr txBox="1"/>
          <p:nvPr/>
        </p:nvSpPr>
        <p:spPr>
          <a:xfrm>
            <a:off x="5029200" y="5867400"/>
            <a:ext cx="3890809" cy="215444"/>
          </a:xfrm>
          <a:prstGeom prst="rect">
            <a:avLst/>
          </a:prstGeom>
          <a:noFill/>
        </p:spPr>
        <p:txBody>
          <a:bodyPr wrap="none" rtlCol="0">
            <a:spAutoFit/>
          </a:bodyPr>
          <a:lstStyle/>
          <a:p>
            <a:r>
              <a:rPr lang="en-US" sz="800" dirty="0">
                <a:solidFill>
                  <a:srgbClr val="7F7F7F"/>
                </a:solidFill>
              </a:rPr>
              <a:t>http://</a:t>
            </a:r>
            <a:r>
              <a:rPr lang="en-US" sz="800" dirty="0" err="1">
                <a:solidFill>
                  <a:srgbClr val="7F7F7F"/>
                </a:solidFill>
              </a:rPr>
              <a:t>www.delta.com</a:t>
            </a:r>
            <a:r>
              <a:rPr lang="en-US" sz="800" dirty="0">
                <a:solidFill>
                  <a:srgbClr val="7F7F7F"/>
                </a:solidFill>
              </a:rPr>
              <a:t>/content/dam/delta-www/</a:t>
            </a:r>
            <a:r>
              <a:rPr lang="en-US" sz="800" dirty="0" err="1">
                <a:solidFill>
                  <a:srgbClr val="7F7F7F"/>
                </a:solidFill>
              </a:rPr>
              <a:t>pdfs</a:t>
            </a:r>
            <a:r>
              <a:rPr lang="en-US" sz="800" dirty="0">
                <a:solidFill>
                  <a:srgbClr val="7F7F7F"/>
                </a:solidFill>
              </a:rPr>
              <a:t>/policy/delta-rules-of-the-</a:t>
            </a:r>
            <a:r>
              <a:rPr lang="en-US" sz="800" dirty="0" err="1">
                <a:solidFill>
                  <a:srgbClr val="7F7F7F"/>
                </a:solidFill>
              </a:rPr>
              <a:t>road.pdf</a:t>
            </a:r>
            <a:endParaRPr lang="en-US" sz="800" dirty="0">
              <a:solidFill>
                <a:srgbClr val="7F7F7F"/>
              </a:solidFill>
            </a:endParaRPr>
          </a:p>
        </p:txBody>
      </p:sp>
      <p:pic>
        <p:nvPicPr>
          <p:cNvPr id="10" name="Picture 9"/>
          <p:cNvPicPr>
            <a:picLocks noChangeAspect="1"/>
          </p:cNvPicPr>
          <p:nvPr/>
        </p:nvPicPr>
        <p:blipFill>
          <a:blip r:embed="rId6" cstate="print"/>
          <a:stretch>
            <a:fillRect/>
          </a:stretch>
        </p:blipFill>
        <p:spPr>
          <a:xfrm>
            <a:off x="8001000" y="4800600"/>
            <a:ext cx="939800" cy="939800"/>
          </a:xfrm>
          <a:prstGeom prst="rect">
            <a:avLst/>
          </a:prstGeom>
        </p:spPr>
      </p:pic>
    </p:spTree>
    <p:extLst>
      <p:ext uri="{BB962C8B-B14F-4D97-AF65-F5344CB8AC3E}">
        <p14:creationId xmlns:p14="http://schemas.microsoft.com/office/powerpoint/2010/main" val="91607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324600" cy="1143000"/>
          </a:xfrm>
        </p:spPr>
        <p:txBody>
          <a:bodyPr>
            <a:normAutofit/>
          </a:bodyPr>
          <a:lstStyle/>
          <a:p>
            <a:r>
              <a:rPr lang="en-US" dirty="0" smtClean="0"/>
              <a:t>GPM</a:t>
            </a:r>
            <a:r>
              <a:rPr lang="en-US" dirty="0"/>
              <a:t>® Sustainable Change Delivery </a:t>
            </a:r>
            <a:r>
              <a:rPr lang="en-US" dirty="0" smtClean="0"/>
              <a:t>Principles</a:t>
            </a:r>
            <a:endParaRPr lang="en-US" dirty="0"/>
          </a:p>
        </p:txBody>
      </p:sp>
      <p:sp>
        <p:nvSpPr>
          <p:cNvPr id="3" name="Content Placeholder 2"/>
          <p:cNvSpPr>
            <a:spLocks noGrp="1"/>
          </p:cNvSpPr>
          <p:nvPr>
            <p:ph idx="1"/>
          </p:nvPr>
        </p:nvSpPr>
        <p:spPr>
          <a:xfrm>
            <a:off x="228600" y="1281672"/>
            <a:ext cx="8610600" cy="4738128"/>
          </a:xfrm>
        </p:spPr>
        <p:txBody>
          <a:bodyPr>
            <a:noAutofit/>
          </a:bodyPr>
          <a:lstStyle/>
          <a:p>
            <a:pPr marL="514350" indent="-514350">
              <a:buFont typeface="+mj-lt"/>
              <a:buAutoNum type="arabicPeriod"/>
            </a:pPr>
            <a:r>
              <a:rPr lang="en-US" sz="1600" b="1" dirty="0" smtClean="0"/>
              <a:t>Commitment </a:t>
            </a:r>
            <a:r>
              <a:rPr lang="en-US" sz="1600" b="1" dirty="0"/>
              <a:t>&amp; Accountability </a:t>
            </a:r>
            <a:r>
              <a:rPr lang="en-US" sz="1600" dirty="0"/>
              <a:t>- Recognizing the essential rights of all to healthy, clean and safe environments, equal opportunity, fair remuneration, ethical procurement, and adherence to rule of law</a:t>
            </a:r>
          </a:p>
          <a:p>
            <a:pPr marL="514350" indent="-514350">
              <a:buFont typeface="+mj-lt"/>
              <a:buAutoNum type="arabicPeriod"/>
            </a:pPr>
            <a:r>
              <a:rPr lang="en-US" sz="1600" b="1" dirty="0" smtClean="0"/>
              <a:t>Ethics </a:t>
            </a:r>
            <a:r>
              <a:rPr lang="en-US" sz="1600" b="1" dirty="0"/>
              <a:t>&amp; Decision Making </a:t>
            </a:r>
            <a:r>
              <a:rPr lang="en-US" sz="1600" dirty="0"/>
              <a:t>- Supporting organizational ethics, decision making with respect for universal principles through identification, mitigation, and the prevention of adverse short and long-term impacts on society and the environment</a:t>
            </a:r>
          </a:p>
          <a:p>
            <a:pPr marL="514350" indent="-514350">
              <a:buFont typeface="+mj-lt"/>
              <a:buAutoNum type="arabicPeriod"/>
            </a:pPr>
            <a:r>
              <a:rPr lang="en-US" sz="1600" b="1" dirty="0" smtClean="0"/>
              <a:t>Integrated </a:t>
            </a:r>
            <a:r>
              <a:rPr lang="en-US" sz="1600" b="1" dirty="0"/>
              <a:t>&amp; Transparent - </a:t>
            </a:r>
            <a:r>
              <a:rPr lang="en-US" sz="1600" dirty="0"/>
              <a:t>Fostering the interdependence of economic development, social integrity, and environmental protection in all aspects of governance, practice and reporting</a:t>
            </a:r>
          </a:p>
          <a:p>
            <a:pPr marL="514350" indent="-514350">
              <a:buFont typeface="+mj-lt"/>
              <a:buAutoNum type="arabicPeriod"/>
            </a:pPr>
            <a:r>
              <a:rPr lang="en-US" sz="1600" b="1" dirty="0" smtClean="0"/>
              <a:t>Principal </a:t>
            </a:r>
            <a:r>
              <a:rPr lang="en-US" sz="1600" b="1" dirty="0"/>
              <a:t>&amp; Values Based - </a:t>
            </a:r>
            <a:r>
              <a:rPr lang="en-US" sz="1600" dirty="0"/>
              <a:t>Conserving and enhancing our natural resource base by improving the ways in which we develop and use technologies and resources</a:t>
            </a:r>
          </a:p>
          <a:p>
            <a:pPr marL="514350" indent="-514350">
              <a:buFont typeface="+mj-lt"/>
              <a:buAutoNum type="arabicPeriod"/>
            </a:pPr>
            <a:r>
              <a:rPr lang="en-US" sz="1600" b="1" dirty="0" smtClean="0"/>
              <a:t>Social </a:t>
            </a:r>
            <a:r>
              <a:rPr lang="en-US" sz="1600" b="1" dirty="0"/>
              <a:t>&amp; Ecological Equity - </a:t>
            </a:r>
            <a:r>
              <a:rPr lang="en-US" sz="1600" dirty="0"/>
              <a:t>Assessing human vulnerability in ecologically </a:t>
            </a:r>
            <a:r>
              <a:rPr lang="en-US" sz="1600" b="1" dirty="0"/>
              <a:t>sensitive areas and </a:t>
            </a:r>
            <a:r>
              <a:rPr lang="en-US" sz="1600" b="1" dirty="0" smtClean="0"/>
              <a:t>centers </a:t>
            </a:r>
            <a:r>
              <a:rPr lang="en-US" sz="1600" b="1" dirty="0"/>
              <a:t>of population through demographic dynamics</a:t>
            </a:r>
          </a:p>
          <a:p>
            <a:pPr marL="514350" indent="-514350">
              <a:buFont typeface="+mj-lt"/>
              <a:buAutoNum type="arabicPeriod"/>
            </a:pPr>
            <a:r>
              <a:rPr lang="en-US" sz="1600" b="1" dirty="0" smtClean="0"/>
              <a:t>Economic </a:t>
            </a:r>
            <a:r>
              <a:rPr lang="en-US" sz="1600" b="1" dirty="0"/>
              <a:t>Prosperity - </a:t>
            </a:r>
            <a:r>
              <a:rPr lang="en-US" sz="1600" dirty="0"/>
              <a:t>Establishing fiscal strategies, objectives, and targets that balance the needs of stakeholders, including immediate needs and those of future </a:t>
            </a:r>
            <a:r>
              <a:rPr lang="en-US" sz="1600" dirty="0" smtClean="0"/>
              <a:t>generations</a:t>
            </a:r>
            <a:endParaRPr lang="en-US" sz="1600"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131</a:t>
            </a:fld>
            <a:endParaRPr lang="en-US" dirty="0"/>
          </a:p>
        </p:txBody>
      </p:sp>
    </p:spTree>
    <p:extLst>
      <p:ext uri="{BB962C8B-B14F-4D97-AF65-F5344CB8AC3E}">
        <p14:creationId xmlns:p14="http://schemas.microsoft.com/office/powerpoint/2010/main" val="2053465524"/>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PSM3™ Levels for Sustainability</a:t>
            </a:r>
            <a:endParaRPr lang="en-US" dirty="0"/>
          </a:p>
        </p:txBody>
      </p:sp>
      <p:graphicFrame>
        <p:nvGraphicFramePr>
          <p:cNvPr id="4" name="Content Placeholder 3"/>
          <p:cNvGraphicFramePr>
            <a:graphicFrameLocks noGrp="1"/>
          </p:cNvGraphicFramePr>
          <p:nvPr>
            <p:ph idx="1"/>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537093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PSM3™ Levels for Sustainability</a:t>
            </a:r>
            <a:endParaRPr lang="en-US" dirty="0"/>
          </a:p>
        </p:txBody>
      </p:sp>
      <p:graphicFrame>
        <p:nvGraphicFramePr>
          <p:cNvPr id="4" name="Content Placeholder 3"/>
          <p:cNvGraphicFramePr>
            <a:graphicFrameLocks noGrp="1"/>
          </p:cNvGraphicFramePr>
          <p:nvPr>
            <p:ph idx="1"/>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8637698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r>
              <a:rPr lang="en-GB" dirty="0"/>
              <a:t>Conflict of Interest</a:t>
            </a:r>
            <a:r>
              <a:rPr lang="en-GB" dirty="0" smtClean="0"/>
              <a:t>.</a:t>
            </a:r>
            <a:endParaRPr lang="en-GB" dirty="0"/>
          </a:p>
        </p:txBody>
      </p:sp>
      <p:sp>
        <p:nvSpPr>
          <p:cNvPr id="122883" name="Rectangle 3"/>
          <p:cNvSpPr>
            <a:spLocks noGrp="1" noChangeArrowheads="1"/>
          </p:cNvSpPr>
          <p:nvPr>
            <p:ph type="body" idx="1"/>
          </p:nvPr>
        </p:nvSpPr>
        <p:spPr>
          <a:xfrm>
            <a:off x="457200" y="1412875"/>
            <a:ext cx="8435975" cy="5256213"/>
          </a:xfrm>
        </p:spPr>
        <p:txBody>
          <a:bodyPr>
            <a:normAutofit/>
          </a:bodyPr>
          <a:lstStyle/>
          <a:p>
            <a:pPr>
              <a:lnSpc>
                <a:spcPct val="80000"/>
              </a:lnSpc>
            </a:pPr>
            <a:r>
              <a:rPr lang="en-GB" sz="2400" dirty="0"/>
              <a:t>A situation that arises when a practitioner of project management is faced with making a</a:t>
            </a:r>
            <a:r>
              <a:rPr lang="sk-SK" sz="2400" dirty="0"/>
              <a:t> </a:t>
            </a:r>
            <a:r>
              <a:rPr lang="en-GB" sz="2400" dirty="0"/>
              <a:t>decision or doing some act that will benefit the practitioner or another person or organization to which the</a:t>
            </a:r>
            <a:r>
              <a:rPr lang="sk-SK" sz="2400" dirty="0"/>
              <a:t> </a:t>
            </a:r>
            <a:r>
              <a:rPr lang="en-GB" sz="2400" dirty="0"/>
              <a:t>practitioner owes a duty of loyalty and at the same time will harm another person or organization to which</a:t>
            </a:r>
            <a:r>
              <a:rPr lang="sk-SK" sz="2400" dirty="0"/>
              <a:t> </a:t>
            </a:r>
            <a:r>
              <a:rPr lang="en-GB" sz="2400" dirty="0"/>
              <a:t>the practitioner owes a similar duty of loyalty. </a:t>
            </a:r>
            <a:endParaRPr lang="en-GB" sz="2400" dirty="0" smtClean="0"/>
          </a:p>
          <a:p>
            <a:pPr>
              <a:lnSpc>
                <a:spcPct val="80000"/>
              </a:lnSpc>
            </a:pPr>
            <a:endParaRPr lang="sk-SK" sz="2400" dirty="0"/>
          </a:p>
          <a:p>
            <a:pPr>
              <a:lnSpc>
                <a:spcPct val="80000"/>
              </a:lnSpc>
            </a:pPr>
            <a:r>
              <a:rPr lang="en-GB" sz="2400" dirty="0"/>
              <a:t>The only way practitioners can resolve conflicting duties is</a:t>
            </a:r>
            <a:r>
              <a:rPr lang="sk-SK" sz="2400" dirty="0"/>
              <a:t> </a:t>
            </a:r>
            <a:r>
              <a:rPr lang="en-GB" sz="2400" dirty="0"/>
              <a:t>to disclose the conflict to those affected and allow them to make the decision about how the practitioner</a:t>
            </a:r>
            <a:r>
              <a:rPr lang="sk-SK" sz="2400" dirty="0"/>
              <a:t> </a:t>
            </a:r>
            <a:r>
              <a:rPr lang="en-GB" sz="2400" dirty="0"/>
              <a:t>should proceed.</a:t>
            </a:r>
          </a:p>
          <a:p>
            <a:pPr>
              <a:lnSpc>
                <a:spcPct val="80000"/>
              </a:lnSpc>
            </a:pPr>
            <a:endParaRPr lang="en-GB" sz="1800" dirty="0"/>
          </a:p>
        </p:txBody>
      </p:sp>
    </p:spTree>
    <p:extLst>
      <p:ext uri="{BB962C8B-B14F-4D97-AF65-F5344CB8AC3E}">
        <p14:creationId xmlns:p14="http://schemas.microsoft.com/office/powerpoint/2010/main" val="1036923041"/>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normAutofit fontScale="90000"/>
          </a:bodyPr>
          <a:lstStyle/>
          <a:p>
            <a:r>
              <a:rPr lang="en-GB" sz="3200" dirty="0" smtClean="0"/>
              <a:t>VALUES, MORALS &amp; ETHICS</a:t>
            </a:r>
            <a:endParaRPr lang="en-GB" sz="3600" b="1" dirty="0">
              <a:latin typeface="Verdana" charset="0"/>
            </a:endParaRPr>
          </a:p>
        </p:txBody>
      </p:sp>
      <p:sp>
        <p:nvSpPr>
          <p:cNvPr id="113667" name="Rectangle 3"/>
          <p:cNvSpPr>
            <a:spLocks noGrp="1" noChangeArrowheads="1"/>
          </p:cNvSpPr>
          <p:nvPr>
            <p:ph type="body" idx="1"/>
          </p:nvPr>
        </p:nvSpPr>
        <p:spPr>
          <a:xfrm>
            <a:off x="457200" y="1981200"/>
            <a:ext cx="8435975" cy="2819400"/>
          </a:xfrm>
        </p:spPr>
        <p:txBody>
          <a:bodyPr>
            <a:normAutofit/>
          </a:bodyPr>
          <a:lstStyle/>
          <a:p>
            <a:r>
              <a:rPr lang="en-GB" sz="2000" b="1" dirty="0"/>
              <a:t>Values</a:t>
            </a:r>
            <a:r>
              <a:rPr lang="en-GB" sz="2000" dirty="0"/>
              <a:t> are the fundamental beliefs that we hold. They are the principles that we hold</a:t>
            </a:r>
            <a:r>
              <a:rPr lang="sk-SK" sz="2000" dirty="0"/>
              <a:t> </a:t>
            </a:r>
            <a:r>
              <a:rPr lang="en-GB" sz="2000" dirty="0"/>
              <a:t>regarding what is right, good, and just.</a:t>
            </a:r>
            <a:endParaRPr lang="sk-SK" sz="2000" dirty="0"/>
          </a:p>
          <a:p>
            <a:pPr>
              <a:buFont typeface="Wingdings" charset="0"/>
              <a:buNone/>
            </a:pPr>
            <a:endParaRPr lang="sk-SK" sz="2000" dirty="0"/>
          </a:p>
          <a:p>
            <a:r>
              <a:rPr lang="en-GB" sz="2000" b="1" dirty="0"/>
              <a:t>Morals</a:t>
            </a:r>
            <a:r>
              <a:rPr lang="en-GB" sz="2000" dirty="0"/>
              <a:t> are the values which are inherent in a system of beliefs – a higher authority such</a:t>
            </a:r>
            <a:r>
              <a:rPr lang="sk-SK" sz="2000" dirty="0"/>
              <a:t> </a:t>
            </a:r>
            <a:r>
              <a:rPr lang="en-GB" sz="2000" dirty="0"/>
              <a:t>as a business society in which business values such as performance excellence, quality, safety,</a:t>
            </a:r>
            <a:r>
              <a:rPr lang="sk-SK" sz="2000" dirty="0"/>
              <a:t> </a:t>
            </a:r>
            <a:r>
              <a:rPr lang="en-GB" sz="2000" dirty="0"/>
              <a:t>service, and accomplishing desired results are important</a:t>
            </a:r>
            <a:r>
              <a:rPr lang="en-GB" sz="2000" dirty="0" smtClean="0"/>
              <a:t>.</a:t>
            </a:r>
            <a:endParaRPr lang="en-GB" sz="2000" dirty="0"/>
          </a:p>
        </p:txBody>
      </p:sp>
    </p:spTree>
    <p:extLst>
      <p:ext uri="{BB962C8B-B14F-4D97-AF65-F5344CB8AC3E}">
        <p14:creationId xmlns:p14="http://schemas.microsoft.com/office/powerpoint/2010/main" val="735754682"/>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normAutofit fontScale="90000"/>
          </a:bodyPr>
          <a:lstStyle/>
          <a:p>
            <a:r>
              <a:rPr lang="sk-SK" sz="3200" dirty="0" smtClean="0"/>
              <a:t>Ethics in Project Management</a:t>
            </a:r>
            <a:endParaRPr lang="en-GB" sz="3200" b="1" dirty="0"/>
          </a:p>
        </p:txBody>
      </p:sp>
      <p:sp>
        <p:nvSpPr>
          <p:cNvPr id="114691" name="Rectangle 3"/>
          <p:cNvSpPr>
            <a:spLocks noGrp="1" noChangeArrowheads="1"/>
          </p:cNvSpPr>
          <p:nvPr>
            <p:ph type="body" idx="1"/>
          </p:nvPr>
        </p:nvSpPr>
        <p:spPr>
          <a:xfrm>
            <a:off x="457200" y="1066800"/>
            <a:ext cx="8229600" cy="4343400"/>
          </a:xfrm>
        </p:spPr>
        <p:txBody>
          <a:bodyPr/>
          <a:lstStyle/>
          <a:p>
            <a:r>
              <a:rPr lang="en-GB" sz="2800" dirty="0"/>
              <a:t>Project team members are required to work in different environments that have unique cultural</a:t>
            </a:r>
            <a:r>
              <a:rPr lang="sk-SK" sz="2800" dirty="0"/>
              <a:t> </a:t>
            </a:r>
            <a:r>
              <a:rPr lang="en-GB" sz="2800" dirty="0"/>
              <a:t>value systems, morals, and ethics. </a:t>
            </a:r>
            <a:endParaRPr lang="sk-SK" sz="2800" dirty="0"/>
          </a:p>
          <a:p>
            <a:r>
              <a:rPr lang="en-GB" sz="2800" dirty="0"/>
              <a:t>It is expected that people in the project management field have</a:t>
            </a:r>
            <a:r>
              <a:rPr lang="sk-SK" sz="2800" dirty="0"/>
              <a:t> </a:t>
            </a:r>
            <a:r>
              <a:rPr lang="en-GB" sz="2800" dirty="0"/>
              <a:t>both personal and professional ethics.</a:t>
            </a:r>
          </a:p>
          <a:p>
            <a:pPr>
              <a:buFont typeface="Wingdings" charset="0"/>
              <a:buNone/>
            </a:pPr>
            <a:endParaRPr lang="en-GB" sz="2800" dirty="0">
              <a:latin typeface="Verdana" charset="0"/>
            </a:endParaRPr>
          </a:p>
        </p:txBody>
      </p:sp>
    </p:spTree>
    <p:extLst>
      <p:ext uri="{BB962C8B-B14F-4D97-AF65-F5344CB8AC3E}">
        <p14:creationId xmlns:p14="http://schemas.microsoft.com/office/powerpoint/2010/main" val="61810094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normAutofit fontScale="90000"/>
          </a:bodyPr>
          <a:lstStyle/>
          <a:p>
            <a:r>
              <a:rPr lang="sk-SK" sz="3600" dirty="0">
                <a:solidFill>
                  <a:srgbClr val="000000"/>
                </a:solidFill>
                <a:latin typeface="Verdana" charset="0"/>
              </a:rPr>
              <a:t/>
            </a:r>
            <a:br>
              <a:rPr lang="sk-SK" sz="3600" dirty="0">
                <a:solidFill>
                  <a:srgbClr val="000000"/>
                </a:solidFill>
                <a:latin typeface="Verdana" charset="0"/>
              </a:rPr>
            </a:br>
            <a:r>
              <a:rPr lang="en-GB" sz="2800" dirty="0">
                <a:latin typeface="Verdana" charset="0"/>
              </a:rPr>
              <a:t>E</a:t>
            </a:r>
            <a:r>
              <a:rPr lang="en-GB" sz="2800" dirty="0" smtClean="0">
                <a:solidFill>
                  <a:srgbClr val="000000"/>
                </a:solidFill>
                <a:latin typeface="Verdana" charset="0"/>
              </a:rPr>
              <a:t>ight </a:t>
            </a:r>
            <a:r>
              <a:rPr lang="en-GB" sz="2800" dirty="0" smtClean="0">
                <a:latin typeface="Verdana" charset="0"/>
              </a:rPr>
              <a:t>ethical </a:t>
            </a:r>
            <a:r>
              <a:rPr lang="en-GB" sz="2800" dirty="0" smtClean="0">
                <a:solidFill>
                  <a:srgbClr val="000000"/>
                </a:solidFill>
                <a:latin typeface="Verdana" charset="0"/>
              </a:rPr>
              <a:t>guidelines foundation for projects.</a:t>
            </a:r>
            <a:r>
              <a:rPr lang="en-GB" sz="2800" dirty="0">
                <a:solidFill>
                  <a:srgbClr val="000000"/>
                </a:solidFill>
                <a:latin typeface="Verdana" charset="0"/>
              </a:rPr>
              <a:t/>
            </a:r>
            <a:br>
              <a:rPr lang="en-GB" sz="2800" dirty="0">
                <a:solidFill>
                  <a:srgbClr val="000000"/>
                </a:solidFill>
                <a:latin typeface="Verdana" charset="0"/>
              </a:rPr>
            </a:br>
            <a:endParaRPr lang="en-GB" sz="2800" dirty="0">
              <a:solidFill>
                <a:srgbClr val="000000"/>
              </a:solidFill>
              <a:latin typeface="Verdana" charset="0"/>
            </a:endParaRPr>
          </a:p>
        </p:txBody>
      </p:sp>
      <p:sp>
        <p:nvSpPr>
          <p:cNvPr id="124931" name="Rectangle 3"/>
          <p:cNvSpPr>
            <a:spLocks noGrp="1" noChangeArrowheads="1"/>
          </p:cNvSpPr>
          <p:nvPr>
            <p:ph type="body" idx="1"/>
          </p:nvPr>
        </p:nvSpPr>
        <p:spPr>
          <a:xfrm>
            <a:off x="457200" y="1447800"/>
            <a:ext cx="8435975" cy="3352800"/>
          </a:xfrm>
        </p:spPr>
        <p:txBody>
          <a:bodyPr>
            <a:noAutofit/>
          </a:bodyPr>
          <a:lstStyle/>
          <a:p>
            <a:pPr marL="609600" indent="-609600">
              <a:lnSpc>
                <a:spcPct val="90000"/>
              </a:lnSpc>
              <a:buFont typeface="+mj-lt"/>
              <a:buAutoNum type="arabicPeriod"/>
            </a:pPr>
            <a:r>
              <a:rPr lang="en-GB" sz="1400" b="1" dirty="0">
                <a:solidFill>
                  <a:srgbClr val="000000"/>
                </a:solidFill>
              </a:rPr>
              <a:t>Recognize</a:t>
            </a:r>
            <a:r>
              <a:rPr lang="en-GB" sz="1400" dirty="0">
                <a:solidFill>
                  <a:srgbClr val="000000"/>
                </a:solidFill>
              </a:rPr>
              <a:t> that managing ethics is a process. Ethics management is the process of reflection and dialog . that produces deliverables such as codes, policies and procedures. </a:t>
            </a:r>
          </a:p>
          <a:p>
            <a:pPr marL="609600" indent="-609600">
              <a:lnSpc>
                <a:spcPct val="90000"/>
              </a:lnSpc>
              <a:buFont typeface="+mj-lt"/>
              <a:buAutoNum type="arabicPeriod"/>
            </a:pPr>
            <a:r>
              <a:rPr lang="en-GB" sz="1400" b="1" dirty="0">
                <a:solidFill>
                  <a:srgbClr val="000000"/>
                </a:solidFill>
              </a:rPr>
              <a:t>The goal </a:t>
            </a:r>
            <a:r>
              <a:rPr lang="en-GB" sz="1400" dirty="0">
                <a:solidFill>
                  <a:srgbClr val="000000"/>
                </a:solidFill>
              </a:rPr>
              <a:t>of an ethics management initiative is preferred </a:t>
            </a:r>
            <a:r>
              <a:rPr lang="en-GB" sz="1400" dirty="0" smtClean="0">
                <a:solidFill>
                  <a:srgbClr val="000000"/>
                </a:solidFill>
              </a:rPr>
              <a:t>behaviour </a:t>
            </a:r>
            <a:r>
              <a:rPr lang="en-GB" sz="1400" dirty="0">
                <a:solidFill>
                  <a:srgbClr val="000000"/>
                </a:solidFill>
              </a:rPr>
              <a:t>in the project environment. </a:t>
            </a:r>
          </a:p>
          <a:p>
            <a:pPr marL="609600" indent="-609600">
              <a:lnSpc>
                <a:spcPct val="90000"/>
              </a:lnSpc>
              <a:buFont typeface="+mj-lt"/>
              <a:buAutoNum type="arabicPeriod"/>
            </a:pPr>
            <a:r>
              <a:rPr lang="en-GB" sz="1400" b="1" dirty="0">
                <a:solidFill>
                  <a:srgbClr val="000000"/>
                </a:solidFill>
              </a:rPr>
              <a:t>The best way</a:t>
            </a:r>
            <a:r>
              <a:rPr lang="en-GB" sz="1400" dirty="0">
                <a:solidFill>
                  <a:srgbClr val="000000"/>
                </a:solidFill>
              </a:rPr>
              <a:t> to manage ethical dilemmas, like negative project risks, is to avoid their occurrence in the first place </a:t>
            </a:r>
            <a:endParaRPr lang="en-GB" sz="1400" dirty="0" smtClean="0">
              <a:solidFill>
                <a:srgbClr val="000000"/>
              </a:solidFill>
            </a:endParaRPr>
          </a:p>
          <a:p>
            <a:pPr marL="609600" indent="-609600">
              <a:buFont typeface="+mj-lt"/>
              <a:buAutoNum type="arabicPeriod"/>
            </a:pPr>
            <a:r>
              <a:rPr lang="en-GB" sz="1400" b="1" dirty="0">
                <a:solidFill>
                  <a:srgbClr val="000000"/>
                </a:solidFill>
              </a:rPr>
              <a:t>Make ethics decisions </a:t>
            </a:r>
            <a:r>
              <a:rPr lang="en-GB" sz="1400" dirty="0">
                <a:solidFill>
                  <a:srgbClr val="000000"/>
                </a:solidFill>
              </a:rPr>
              <a:t>in teams, and make decisions public, as </a:t>
            </a:r>
            <a:r>
              <a:rPr lang="en-GB" sz="1400" dirty="0" smtClean="0">
                <a:solidFill>
                  <a:srgbClr val="000000"/>
                </a:solidFill>
              </a:rPr>
              <a:t>appropriate</a:t>
            </a:r>
            <a:endParaRPr lang="en-GB" sz="1400" dirty="0">
              <a:solidFill>
                <a:srgbClr val="000000"/>
              </a:solidFill>
            </a:endParaRPr>
          </a:p>
          <a:p>
            <a:pPr marL="609600" indent="-609600">
              <a:buFont typeface="+mj-lt"/>
              <a:buAutoNum type="arabicPeriod"/>
            </a:pPr>
            <a:r>
              <a:rPr lang="en-GB" sz="1400" b="1" dirty="0">
                <a:solidFill>
                  <a:srgbClr val="000000"/>
                </a:solidFill>
              </a:rPr>
              <a:t>Integrate ethics management </a:t>
            </a:r>
            <a:r>
              <a:rPr lang="en-GB" sz="1400" dirty="0">
                <a:solidFill>
                  <a:srgbClr val="000000"/>
                </a:solidFill>
              </a:rPr>
              <a:t>with other project practices. Define preferred ethical values directly in the project </a:t>
            </a:r>
            <a:r>
              <a:rPr lang="en-GB" sz="1400" dirty="0" smtClean="0">
                <a:solidFill>
                  <a:srgbClr val="000000"/>
                </a:solidFill>
              </a:rPr>
              <a:t>plan</a:t>
            </a:r>
            <a:endParaRPr lang="en-GB" sz="1400" dirty="0">
              <a:solidFill>
                <a:srgbClr val="000000"/>
              </a:solidFill>
            </a:endParaRPr>
          </a:p>
          <a:p>
            <a:pPr marL="609600" indent="-609600">
              <a:buFont typeface="+mj-lt"/>
              <a:buAutoNum type="arabicPeriod"/>
            </a:pPr>
            <a:r>
              <a:rPr lang="en-GB" sz="1400" b="1" dirty="0">
                <a:solidFill>
                  <a:srgbClr val="000000"/>
                </a:solidFill>
              </a:rPr>
              <a:t>Use cross-functional teams </a:t>
            </a:r>
            <a:r>
              <a:rPr lang="en-GB" sz="1400" dirty="0">
                <a:solidFill>
                  <a:srgbClr val="000000"/>
                </a:solidFill>
              </a:rPr>
              <a:t>to develop your ethics management plan. Benefit from varied </a:t>
            </a:r>
            <a:r>
              <a:rPr lang="en-GB" sz="1400" dirty="0" smtClean="0">
                <a:solidFill>
                  <a:srgbClr val="000000"/>
                </a:solidFill>
              </a:rPr>
              <a:t>input</a:t>
            </a:r>
          </a:p>
          <a:p>
            <a:pPr marL="609600" indent="-609600">
              <a:buFont typeface="+mj-lt"/>
              <a:buAutoNum type="arabicPeriod"/>
            </a:pPr>
            <a:r>
              <a:rPr lang="en-GB" sz="1400" b="1" dirty="0">
                <a:solidFill>
                  <a:srgbClr val="000000"/>
                </a:solidFill>
              </a:rPr>
              <a:t>Value forgiveness</a:t>
            </a:r>
            <a:r>
              <a:rPr lang="en-GB" sz="1400" dirty="0">
                <a:solidFill>
                  <a:srgbClr val="000000"/>
                </a:solidFill>
              </a:rPr>
              <a:t> Help project personnel recognize and address their mistakes and then support them to continue to try to operate ethically </a:t>
            </a:r>
          </a:p>
          <a:p>
            <a:pPr marL="609600" indent="-609600">
              <a:buFont typeface="+mj-lt"/>
              <a:buAutoNum type="arabicPeriod"/>
            </a:pPr>
            <a:r>
              <a:rPr lang="en-GB" sz="1400" b="1" dirty="0">
                <a:solidFill>
                  <a:srgbClr val="000000"/>
                </a:solidFill>
              </a:rPr>
              <a:t>Give yourself credit for trying</a:t>
            </a:r>
            <a:r>
              <a:rPr lang="en-GB" sz="1400" dirty="0">
                <a:solidFill>
                  <a:srgbClr val="000000"/>
                </a:solidFill>
              </a:rPr>
              <a:t> Attempting to operate ethically and making a few mistakes is better than not trying at all. All projects are comprised of people and people are not perfect. </a:t>
            </a:r>
          </a:p>
        </p:txBody>
      </p:sp>
      <p:sp>
        <p:nvSpPr>
          <p:cNvPr id="2" name="TextBox 1"/>
          <p:cNvSpPr txBox="1"/>
          <p:nvPr/>
        </p:nvSpPr>
        <p:spPr>
          <a:xfrm>
            <a:off x="7543800" y="5715000"/>
            <a:ext cx="1464839" cy="369332"/>
          </a:xfrm>
          <a:prstGeom prst="rect">
            <a:avLst/>
          </a:prstGeom>
          <a:noFill/>
        </p:spPr>
        <p:txBody>
          <a:bodyPr wrap="none" rtlCol="0">
            <a:spAutoFit/>
          </a:bodyPr>
          <a:lstStyle/>
          <a:p>
            <a:r>
              <a:rPr lang="en-US" dirty="0" err="1" smtClean="0">
                <a:solidFill>
                  <a:srgbClr val="7F7F7F"/>
                </a:solidFill>
              </a:rPr>
              <a:t>APMBoK</a:t>
            </a:r>
            <a:r>
              <a:rPr lang="en-US" dirty="0" smtClean="0">
                <a:solidFill>
                  <a:srgbClr val="7F7F7F"/>
                </a:solidFill>
              </a:rPr>
              <a:t>  V. 5</a:t>
            </a:r>
            <a:endParaRPr lang="en-US" dirty="0">
              <a:solidFill>
                <a:srgbClr val="7F7F7F"/>
              </a:solidFill>
            </a:endParaRPr>
          </a:p>
        </p:txBody>
      </p:sp>
    </p:spTree>
    <p:extLst>
      <p:ext uri="{BB962C8B-B14F-4D97-AF65-F5344CB8AC3E}">
        <p14:creationId xmlns:p14="http://schemas.microsoft.com/office/powerpoint/2010/main" val="1044232497"/>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138</a:t>
            </a:fld>
            <a:endParaRPr lang="en-US" dirty="0"/>
          </a:p>
        </p:txBody>
      </p:sp>
      <p:sp>
        <p:nvSpPr>
          <p:cNvPr id="6" name="Content Placeholder 5"/>
          <p:cNvSpPr>
            <a:spLocks noGrp="1"/>
          </p:cNvSpPr>
          <p:nvPr>
            <p:ph idx="1"/>
          </p:nvPr>
        </p:nvSpPr>
        <p:spPr/>
        <p:txBody>
          <a:bodyPr/>
          <a:lstStyle/>
          <a:p>
            <a:pPr>
              <a:lnSpc>
                <a:spcPct val="115000"/>
              </a:lnSpc>
              <a:spcAft>
                <a:spcPts val="0"/>
              </a:spcAft>
              <a:buFont typeface="Arial" pitchFamily="34" charset="0"/>
              <a:buNone/>
            </a:pPr>
            <a:r>
              <a:rPr lang="en-GB" dirty="0" smtClean="0">
                <a:ea typeface="Calibri"/>
              </a:rPr>
              <a:t>Principles For Sustainable Change Delivery</a:t>
            </a:r>
          </a:p>
          <a:p>
            <a:pPr>
              <a:lnSpc>
                <a:spcPct val="115000"/>
              </a:lnSpc>
              <a:spcAft>
                <a:spcPts val="0"/>
              </a:spcAft>
              <a:buFont typeface="Arial" pitchFamily="34" charset="0"/>
              <a:buNone/>
            </a:pPr>
            <a:r>
              <a:rPr lang="en-GB" dirty="0" smtClean="0">
                <a:ea typeface="Calibri"/>
              </a:rPr>
              <a:t>Values</a:t>
            </a:r>
          </a:p>
          <a:p>
            <a:pPr>
              <a:lnSpc>
                <a:spcPct val="115000"/>
              </a:lnSpc>
              <a:spcAft>
                <a:spcPts val="0"/>
              </a:spcAft>
              <a:buFont typeface="Arial" pitchFamily="34" charset="0"/>
              <a:buNone/>
            </a:pPr>
            <a:r>
              <a:rPr lang="en-GB" dirty="0" smtClean="0">
                <a:ea typeface="Calibri"/>
              </a:rPr>
              <a:t>Ethics</a:t>
            </a:r>
            <a:endParaRPr lang="en-GB" dirty="0">
              <a:ea typeface="Calibri"/>
            </a:endParaRPr>
          </a:p>
          <a:p>
            <a:pPr marL="0" indent="0">
              <a:buNone/>
            </a:pPr>
            <a:endParaRPr lang="en-US" dirty="0"/>
          </a:p>
        </p:txBody>
      </p:sp>
      <p:sp>
        <p:nvSpPr>
          <p:cNvPr id="7" name="Title 6"/>
          <p:cNvSpPr>
            <a:spLocks noGrp="1"/>
          </p:cNvSpPr>
          <p:nvPr>
            <p:ph type="title"/>
          </p:nvPr>
        </p:nvSpPr>
        <p:spPr>
          <a:xfrm>
            <a:off x="381000" y="0"/>
            <a:ext cx="6172200" cy="1143000"/>
          </a:xfrm>
        </p:spPr>
        <p:txBody>
          <a:bodyPr/>
          <a:lstStyle/>
          <a:p>
            <a:r>
              <a:rPr lang="en-US" dirty="0" smtClean="0"/>
              <a:t>We have covered</a:t>
            </a:r>
            <a:endParaRPr lang="en-US" dirty="0"/>
          </a:p>
        </p:txBody>
      </p:sp>
    </p:spTree>
    <p:extLst>
      <p:ext uri="{BB962C8B-B14F-4D97-AF65-F5344CB8AC3E}">
        <p14:creationId xmlns:p14="http://schemas.microsoft.com/office/powerpoint/2010/main" val="1090498342"/>
      </p:ext>
    </p:extLst>
  </p:cSld>
  <p:clrMapOvr>
    <a:masterClrMapping/>
  </p:clrMapOvr>
  <p:transition spd="slow"/>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5200460" cy="6858000"/>
          </a:xfrm>
          <a:prstGeom prst="rect">
            <a:avLst/>
          </a:prstGeom>
        </p:spPr>
      </p:pic>
      <p:sp>
        <p:nvSpPr>
          <p:cNvPr id="5" name="Subtitle 2"/>
          <p:cNvSpPr>
            <a:spLocks noGrp="1"/>
          </p:cNvSpPr>
          <p:nvPr>
            <p:ph type="subTitle" idx="1"/>
          </p:nvPr>
        </p:nvSpPr>
        <p:spPr>
          <a:xfrm>
            <a:off x="2133600" y="4394314"/>
            <a:ext cx="6400800" cy="574868"/>
          </a:xfrm>
        </p:spPr>
        <p:txBody>
          <a:bodyPr>
            <a:normAutofit fontScale="92500"/>
          </a:bodyPr>
          <a:lstStyle/>
          <a:p>
            <a:r>
              <a:rPr lang="en-US" dirty="0">
                <a:solidFill>
                  <a:schemeClr val="bg1">
                    <a:lumMod val="65000"/>
                  </a:schemeClr>
                </a:solidFill>
              </a:rPr>
              <a:t>Governance, Portfolio and Program Management</a:t>
            </a:r>
          </a:p>
        </p:txBody>
      </p:sp>
      <p:pic>
        <p:nvPicPr>
          <p:cNvPr id="10" name="Picture 9" descr="PRiSM Logo Final.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8000" y="2133600"/>
            <a:ext cx="4364909" cy="1925549"/>
          </a:xfrm>
          <a:prstGeom prst="rect">
            <a:avLst/>
          </a:prstGeom>
          <a:noFill/>
          <a:ln>
            <a:noFill/>
          </a:ln>
        </p:spPr>
      </p:pic>
      <p:pic>
        <p:nvPicPr>
          <p:cNvPr id="11" name="Picture 10" descr="practitioner.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6826889" y="2774313"/>
            <a:ext cx="1600200" cy="471176"/>
          </a:xfrm>
          <a:prstGeom prst="rect">
            <a:avLst/>
          </a:prstGeom>
          <a:noFill/>
          <a:ln>
            <a:noFill/>
          </a:ln>
        </p:spPr>
      </p:pic>
      <p:pic>
        <p:nvPicPr>
          <p:cNvPr id="13" name="Picture 1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10437" y="6096000"/>
            <a:ext cx="1393071" cy="625335"/>
          </a:xfrm>
          <a:prstGeom prst="rect">
            <a:avLst/>
          </a:prstGeom>
        </p:spPr>
      </p:pic>
      <p:pic>
        <p:nvPicPr>
          <p:cNvPr id="14" name="Picture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48548" y="244782"/>
            <a:ext cx="2854960" cy="889820"/>
          </a:xfrm>
          <a:prstGeom prst="rect">
            <a:avLst/>
          </a:prstGeom>
        </p:spPr>
      </p:pic>
      <p:sp>
        <p:nvSpPr>
          <p:cNvPr id="16" name="TextBox 15"/>
          <p:cNvSpPr txBox="1"/>
          <p:nvPr/>
        </p:nvSpPr>
        <p:spPr>
          <a:xfrm>
            <a:off x="6248400" y="6224001"/>
            <a:ext cx="1075231" cy="369332"/>
          </a:xfrm>
          <a:prstGeom prst="rect">
            <a:avLst/>
          </a:prstGeom>
          <a:noFill/>
        </p:spPr>
        <p:txBody>
          <a:bodyPr wrap="none" rtlCol="0">
            <a:spAutoFit/>
          </a:bodyPr>
          <a:lstStyle/>
          <a:p>
            <a:r>
              <a:rPr lang="en-US" dirty="0" smtClean="0">
                <a:solidFill>
                  <a:schemeClr val="bg1">
                    <a:lumMod val="65000"/>
                  </a:schemeClr>
                </a:solidFill>
              </a:rPr>
              <a:t>Release 6</a:t>
            </a:r>
            <a:endParaRPr lang="en-US" dirty="0">
              <a:solidFill>
                <a:schemeClr val="bg1">
                  <a:lumMod val="65000"/>
                </a:schemeClr>
              </a:solidFill>
            </a:endParaRPr>
          </a:p>
        </p:txBody>
      </p:sp>
    </p:spTree>
    <p:extLst>
      <p:ext uri="{BB962C8B-B14F-4D97-AF65-F5344CB8AC3E}">
        <p14:creationId xmlns:p14="http://schemas.microsoft.com/office/powerpoint/2010/main" val="36514163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GPM Certifications</a:t>
            </a:r>
            <a:endParaRPr lang="en-US" dirty="0"/>
          </a:p>
        </p:txBody>
      </p:sp>
      <p:pic>
        <p:nvPicPr>
          <p:cNvPr id="5" name="Content Placeholder 4"/>
          <p:cNvPicPr>
            <a:picLocks noGrp="1" noChangeAspect="1"/>
          </p:cNvPicPr>
          <p:nvPr>
            <p:ph sz="half" idx="1"/>
          </p:nvPr>
        </p:nvPicPr>
        <p:blipFill>
          <a:blip r:embed="rId3" cstate="print"/>
          <a:srcRect t="-1724" b="-1724"/>
          <a:stretch>
            <a:fillRect/>
          </a:stretch>
        </p:blipFill>
        <p:spPr>
          <a:xfrm>
            <a:off x="422031" y="1295400"/>
            <a:ext cx="1336431" cy="1497706"/>
          </a:xfrm>
        </p:spPr>
      </p:pic>
      <p:sp>
        <p:nvSpPr>
          <p:cNvPr id="3" name="Slide Number Placeholder 2"/>
          <p:cNvSpPr>
            <a:spLocks noGrp="1"/>
          </p:cNvSpPr>
          <p:nvPr>
            <p:ph type="sldNum" sz="quarter" idx="12"/>
          </p:nvPr>
        </p:nvSpPr>
        <p:spPr/>
        <p:txBody>
          <a:bodyPr/>
          <a:lstStyle/>
          <a:p>
            <a:fld id="{4BE819A1-3DD8-4179-BFD0-BF7D359F8DBD}" type="slidenum">
              <a:rPr lang="en-US" smtClean="0"/>
              <a:pPr/>
              <a:t>14</a:t>
            </a:fld>
            <a:endParaRPr lang="en-US" dirty="0"/>
          </a:p>
        </p:txBody>
      </p:sp>
      <p:pic>
        <p:nvPicPr>
          <p:cNvPr id="7" name="Picture 6"/>
          <p:cNvPicPr>
            <a:picLocks noChangeAspect="1"/>
          </p:cNvPicPr>
          <p:nvPr/>
        </p:nvPicPr>
        <p:blipFill>
          <a:blip r:embed="rId4" cstate="print"/>
          <a:stretch>
            <a:fillRect/>
          </a:stretch>
        </p:blipFill>
        <p:spPr>
          <a:xfrm>
            <a:off x="422031" y="3200400"/>
            <a:ext cx="1336431" cy="1295400"/>
          </a:xfrm>
          <a:prstGeom prst="rect">
            <a:avLst/>
          </a:prstGeom>
        </p:spPr>
      </p:pic>
      <p:pic>
        <p:nvPicPr>
          <p:cNvPr id="8" name="Picture 7"/>
          <p:cNvPicPr>
            <a:picLocks noChangeAspect="1"/>
          </p:cNvPicPr>
          <p:nvPr/>
        </p:nvPicPr>
        <p:blipFill>
          <a:blip r:embed="rId5" cstate="print"/>
          <a:stretch>
            <a:fillRect/>
          </a:stretch>
        </p:blipFill>
        <p:spPr>
          <a:xfrm>
            <a:off x="422031" y="4876800"/>
            <a:ext cx="1266092" cy="1143000"/>
          </a:xfrm>
          <a:prstGeom prst="rect">
            <a:avLst/>
          </a:prstGeom>
        </p:spPr>
      </p:pic>
      <p:sp>
        <p:nvSpPr>
          <p:cNvPr id="9" name="TextBox 8"/>
          <p:cNvSpPr txBox="1"/>
          <p:nvPr/>
        </p:nvSpPr>
        <p:spPr>
          <a:xfrm>
            <a:off x="1905000" y="1676401"/>
            <a:ext cx="6260123" cy="830997"/>
          </a:xfrm>
          <a:prstGeom prst="rect">
            <a:avLst/>
          </a:prstGeom>
          <a:noFill/>
        </p:spPr>
        <p:txBody>
          <a:bodyPr wrap="square" rtlCol="0">
            <a:spAutoFit/>
          </a:bodyPr>
          <a:lstStyle/>
          <a:p>
            <a:r>
              <a:rPr lang="en-US" sz="2400" dirty="0" smtClean="0"/>
              <a:t>The GPM-b -  Knowledge based foundational </a:t>
            </a:r>
            <a:br>
              <a:rPr lang="en-US" sz="2400" dirty="0" smtClean="0"/>
            </a:br>
            <a:r>
              <a:rPr lang="en-US" sz="2400" dirty="0" smtClean="0"/>
              <a:t>                      Certification</a:t>
            </a:r>
            <a:endParaRPr lang="en-US" sz="2400" dirty="0"/>
          </a:p>
        </p:txBody>
      </p:sp>
      <p:sp>
        <p:nvSpPr>
          <p:cNvPr id="10" name="TextBox 9"/>
          <p:cNvSpPr txBox="1"/>
          <p:nvPr/>
        </p:nvSpPr>
        <p:spPr>
          <a:xfrm>
            <a:off x="1828800" y="3429001"/>
            <a:ext cx="6119446" cy="830997"/>
          </a:xfrm>
          <a:prstGeom prst="rect">
            <a:avLst/>
          </a:prstGeom>
          <a:noFill/>
        </p:spPr>
        <p:txBody>
          <a:bodyPr wrap="square" rtlCol="0">
            <a:spAutoFit/>
          </a:bodyPr>
          <a:lstStyle/>
          <a:p>
            <a:r>
              <a:rPr lang="en-US" sz="2400" dirty="0" smtClean="0"/>
              <a:t>The GPM® - Proficiency based Practitioner </a:t>
            </a:r>
            <a:br>
              <a:rPr lang="en-US" sz="2400" dirty="0" smtClean="0"/>
            </a:br>
            <a:r>
              <a:rPr lang="en-US" sz="2400" dirty="0" smtClean="0"/>
              <a:t>                     Level Certification</a:t>
            </a:r>
            <a:endParaRPr lang="en-US" sz="2400" dirty="0"/>
          </a:p>
        </p:txBody>
      </p:sp>
      <p:sp>
        <p:nvSpPr>
          <p:cNvPr id="11" name="TextBox 10"/>
          <p:cNvSpPr txBox="1"/>
          <p:nvPr/>
        </p:nvSpPr>
        <p:spPr>
          <a:xfrm>
            <a:off x="1828800" y="5029200"/>
            <a:ext cx="6049108" cy="830997"/>
          </a:xfrm>
          <a:prstGeom prst="rect">
            <a:avLst/>
          </a:prstGeom>
          <a:noFill/>
        </p:spPr>
        <p:txBody>
          <a:bodyPr wrap="square" rtlCol="0">
            <a:spAutoFit/>
          </a:bodyPr>
          <a:lstStyle/>
          <a:p>
            <a:r>
              <a:rPr lang="en-US" sz="2400" dirty="0" smtClean="0"/>
              <a:t>The GPM-m  - Proficiency Based Master </a:t>
            </a:r>
          </a:p>
          <a:p>
            <a:r>
              <a:rPr lang="en-US" sz="2400" dirty="0"/>
              <a:t> </a:t>
            </a:r>
            <a:r>
              <a:rPr lang="en-US" sz="2400" dirty="0" smtClean="0"/>
              <a:t>                       Level Certification</a:t>
            </a:r>
            <a:endParaRPr lang="en-US" sz="2400" dirty="0"/>
          </a:p>
        </p:txBody>
      </p:sp>
      <p:pic>
        <p:nvPicPr>
          <p:cNvPr id="12" name="Picture 11" descr="GPMG.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62800" y="4267200"/>
            <a:ext cx="1848613" cy="1371600"/>
          </a:xfrm>
          <a:prstGeom prst="rect">
            <a:avLst/>
          </a:prstGeom>
        </p:spPr>
      </p:pic>
    </p:spTree>
    <p:extLst>
      <p:ext uri="{BB962C8B-B14F-4D97-AF65-F5344CB8AC3E}">
        <p14:creationId xmlns:p14="http://schemas.microsoft.com/office/powerpoint/2010/main" val="3163165211"/>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BE819A1-3DD8-4179-BFD0-BF7D359F8DBD}" type="slidenum">
              <a:rPr lang="en-US" smtClean="0"/>
              <a:pPr/>
              <a:t>140</a:t>
            </a:fld>
            <a:endParaRPr lang="en-US" dirty="0"/>
          </a:p>
        </p:txBody>
      </p:sp>
      <p:sp>
        <p:nvSpPr>
          <p:cNvPr id="2" name="Title 1"/>
          <p:cNvSpPr>
            <a:spLocks noGrp="1"/>
          </p:cNvSpPr>
          <p:nvPr>
            <p:ph type="title"/>
          </p:nvPr>
        </p:nvSpPr>
        <p:spPr>
          <a:xfrm>
            <a:off x="381000" y="0"/>
            <a:ext cx="6172200" cy="1143000"/>
          </a:xfrm>
        </p:spPr>
        <p:txBody>
          <a:bodyPr/>
          <a:lstStyle/>
          <a:p>
            <a:r>
              <a:rPr lang="en-US" dirty="0" smtClean="0">
                <a:solidFill>
                  <a:srgbClr val="000000"/>
                </a:solidFill>
              </a:rPr>
              <a:t>Governance, Portfolio and Program Management</a:t>
            </a:r>
            <a:endParaRPr lang="en-US" dirty="0">
              <a:solidFill>
                <a:srgbClr val="000000"/>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562039245"/>
              </p:ext>
            </p:extLst>
          </p:nvPr>
        </p:nvGraphicFramePr>
        <p:xfrm>
          <a:off x="179512" y="1268760"/>
          <a:ext cx="8784976" cy="4322256"/>
        </p:xfrm>
        <a:graphic>
          <a:graphicData uri="http://schemas.openxmlformats.org/drawingml/2006/table">
            <a:tbl>
              <a:tblPr/>
              <a:tblGrid>
                <a:gridCol w="1877888"/>
                <a:gridCol w="3505200"/>
                <a:gridCol w="3401888"/>
              </a:tblGrid>
              <a:tr h="311661">
                <a:tc>
                  <a:txBody>
                    <a:bodyPr/>
                    <a:lstStyle/>
                    <a:p>
                      <a:pPr>
                        <a:lnSpc>
                          <a:spcPct val="115000"/>
                        </a:lnSpc>
                        <a:spcAft>
                          <a:spcPts val="0"/>
                        </a:spcAft>
                      </a:pPr>
                      <a:r>
                        <a:rPr lang="en-GB" sz="1600" b="1" dirty="0" smtClean="0">
                          <a:solidFill>
                            <a:schemeClr val="bg1"/>
                          </a:solidFill>
                          <a:latin typeface="Helvetica"/>
                          <a:ea typeface="Calibri"/>
                          <a:cs typeface="Helvetica"/>
                        </a:rPr>
                        <a:t>Module 5</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Module</a:t>
                      </a:r>
                      <a:r>
                        <a:rPr lang="en-GB" sz="1600" b="1" baseline="0" dirty="0" smtClean="0">
                          <a:solidFill>
                            <a:schemeClr val="bg1"/>
                          </a:solidFill>
                          <a:latin typeface="Helvetica"/>
                          <a:ea typeface="Calibri"/>
                          <a:cs typeface="Helvetica"/>
                        </a:rPr>
                        <a:t> Covers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Learning outcomes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3108419">
                <a:tc>
                  <a:txBody>
                    <a:bodyPr/>
                    <a:lstStyle/>
                    <a:p>
                      <a:pPr>
                        <a:lnSpc>
                          <a:spcPct val="100000"/>
                        </a:lnSpc>
                        <a:spcAft>
                          <a:spcPts val="0"/>
                        </a:spcAft>
                      </a:pPr>
                      <a:endParaRPr lang="en-GB" sz="1600" dirty="0" smtClean="0">
                        <a:solidFill>
                          <a:schemeClr val="tx1"/>
                        </a:solidFill>
                        <a:latin typeface="Helvetica"/>
                        <a:ea typeface="Calibri"/>
                        <a:cs typeface="Helvetica"/>
                      </a:endParaRPr>
                    </a:p>
                    <a:p>
                      <a:pPr>
                        <a:lnSpc>
                          <a:spcPct val="100000"/>
                        </a:lnSpc>
                        <a:spcAft>
                          <a:spcPts val="0"/>
                        </a:spcAft>
                      </a:pPr>
                      <a:r>
                        <a:rPr lang="en-US" sz="1600" dirty="0" smtClean="0">
                          <a:solidFill>
                            <a:srgbClr val="000000"/>
                          </a:solidFill>
                        </a:rPr>
                        <a:t>Governance, Portfolio and Program Management</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3">
                  <a:txBody>
                    <a:bodyPr/>
                    <a:lstStyle/>
                    <a:p>
                      <a:pPr marL="285750" indent="-285750">
                        <a:lnSpc>
                          <a:spcPct val="115000"/>
                        </a:lnSpc>
                        <a:spcAft>
                          <a:spcPts val="0"/>
                        </a:spcAft>
                        <a:buFont typeface="Arial" charset="0"/>
                        <a:buChar char="•"/>
                      </a:pPr>
                      <a:r>
                        <a:rPr lang="en-GB" sz="1600" b="0" dirty="0" smtClean="0">
                          <a:solidFill>
                            <a:schemeClr val="tx1"/>
                          </a:solidFill>
                          <a:latin typeface="Helvetica"/>
                          <a:ea typeface="Calibri"/>
                          <a:cs typeface="Helvetica"/>
                        </a:rPr>
                        <a:t>What is Project Governance</a:t>
                      </a:r>
                      <a:endParaRPr lang="en-GB" sz="1600" b="0" baseline="0" dirty="0" smtClean="0">
                        <a:solidFill>
                          <a:schemeClr val="tx1"/>
                        </a:solidFill>
                        <a:latin typeface="Helvetica"/>
                        <a:ea typeface="Calibri"/>
                        <a:cs typeface="Helvetica"/>
                      </a:endParaRPr>
                    </a:p>
                    <a:p>
                      <a:pPr marL="285750" indent="-285750">
                        <a:lnSpc>
                          <a:spcPct val="115000"/>
                        </a:lnSpc>
                        <a:spcAft>
                          <a:spcPts val="0"/>
                        </a:spcAft>
                        <a:buFont typeface="Arial" charset="0"/>
                        <a:buChar char="•"/>
                      </a:pPr>
                      <a:r>
                        <a:rPr lang="en-GB" sz="1600" b="0" baseline="0" dirty="0" smtClean="0">
                          <a:solidFill>
                            <a:schemeClr val="tx1"/>
                          </a:solidFill>
                          <a:latin typeface="Helvetica"/>
                          <a:ea typeface="Calibri"/>
                          <a:cs typeface="Helvetica"/>
                        </a:rPr>
                        <a:t>Principles of Project Governance</a:t>
                      </a:r>
                    </a:p>
                    <a:p>
                      <a:pPr marL="285750" indent="-285750">
                        <a:lnSpc>
                          <a:spcPct val="115000"/>
                        </a:lnSpc>
                        <a:spcAft>
                          <a:spcPts val="0"/>
                        </a:spcAft>
                        <a:buFont typeface="Arial" charset="0"/>
                        <a:buChar char="•"/>
                      </a:pPr>
                      <a:r>
                        <a:rPr lang="en-GB" sz="1600" b="0" baseline="0" dirty="0" smtClean="0">
                          <a:solidFill>
                            <a:schemeClr val="tx1"/>
                          </a:solidFill>
                          <a:latin typeface="Helvetica"/>
                          <a:ea typeface="Calibri"/>
                          <a:cs typeface="Helvetica"/>
                        </a:rPr>
                        <a:t>Project Governance Areas</a:t>
                      </a:r>
                    </a:p>
                    <a:p>
                      <a:pPr marL="285750" indent="-285750">
                        <a:lnSpc>
                          <a:spcPct val="115000"/>
                        </a:lnSpc>
                        <a:spcAft>
                          <a:spcPts val="0"/>
                        </a:spcAft>
                        <a:buFont typeface="Arial" charset="0"/>
                        <a:buChar char="•"/>
                      </a:pPr>
                      <a:r>
                        <a:rPr lang="en-GB" sz="1600" b="0" baseline="0" dirty="0" smtClean="0">
                          <a:solidFill>
                            <a:schemeClr val="tx1"/>
                          </a:solidFill>
                          <a:latin typeface="Helvetica"/>
                          <a:ea typeface="Calibri"/>
                          <a:cs typeface="Helvetica"/>
                        </a:rPr>
                        <a:t>P3O (Portfolio, Program, Project Offices)</a:t>
                      </a:r>
                    </a:p>
                    <a:p>
                      <a:pPr marL="285750" indent="-285750">
                        <a:lnSpc>
                          <a:spcPct val="115000"/>
                        </a:lnSpc>
                        <a:spcAft>
                          <a:spcPts val="0"/>
                        </a:spcAft>
                        <a:buFont typeface="Arial" charset="0"/>
                        <a:buChar char="•"/>
                      </a:pPr>
                      <a:r>
                        <a:rPr lang="en-GB" sz="1600" b="0" baseline="0" dirty="0" smtClean="0">
                          <a:solidFill>
                            <a:schemeClr val="tx1"/>
                          </a:solidFill>
                          <a:latin typeface="Helvetica"/>
                          <a:ea typeface="Calibri"/>
                          <a:cs typeface="Helvetica"/>
                        </a:rPr>
                        <a:t>Portfolio Management</a:t>
                      </a:r>
                    </a:p>
                    <a:p>
                      <a:pPr marL="285750" indent="-285750">
                        <a:lnSpc>
                          <a:spcPct val="115000"/>
                        </a:lnSpc>
                        <a:spcAft>
                          <a:spcPts val="0"/>
                        </a:spcAft>
                        <a:buFont typeface="Arial" charset="0"/>
                        <a:buChar char="•"/>
                      </a:pPr>
                      <a:r>
                        <a:rPr lang="en-GB" sz="1600" b="0" baseline="0" dirty="0" smtClean="0">
                          <a:solidFill>
                            <a:schemeClr val="tx1"/>
                          </a:solidFill>
                          <a:latin typeface="Helvetica"/>
                          <a:ea typeface="Calibri"/>
                          <a:cs typeface="Helvetica"/>
                        </a:rPr>
                        <a:t>Program Management</a:t>
                      </a:r>
                    </a:p>
                    <a:p>
                      <a:pPr marL="285750" indent="-285750">
                        <a:lnSpc>
                          <a:spcPct val="115000"/>
                        </a:lnSpc>
                        <a:spcAft>
                          <a:spcPts val="0"/>
                        </a:spcAft>
                        <a:buFont typeface="Arial" charset="0"/>
                        <a:buChar char="•"/>
                      </a:pPr>
                      <a:r>
                        <a:rPr lang="en-GB" sz="1600" b="0" baseline="0" dirty="0" smtClean="0">
                          <a:solidFill>
                            <a:schemeClr val="tx1"/>
                          </a:solidFill>
                          <a:latin typeface="Helvetica"/>
                          <a:ea typeface="Calibri"/>
                          <a:cs typeface="Helvetica"/>
                        </a:rPr>
                        <a:t>Benefits of Project Offices</a:t>
                      </a:r>
                    </a:p>
                    <a:p>
                      <a:pPr marL="285750" indent="-285750">
                        <a:lnSpc>
                          <a:spcPct val="115000"/>
                        </a:lnSpc>
                        <a:spcAft>
                          <a:spcPts val="0"/>
                        </a:spcAft>
                        <a:buFont typeface="Arial" charset="0"/>
                        <a:buChar char="•"/>
                      </a:pPr>
                      <a:r>
                        <a:rPr lang="en-GB" sz="1600" b="0" baseline="0" dirty="0" smtClean="0">
                          <a:solidFill>
                            <a:schemeClr val="tx1"/>
                          </a:solidFill>
                          <a:latin typeface="Helvetica"/>
                          <a:ea typeface="Calibri"/>
                          <a:cs typeface="Helvetica"/>
                        </a:rPr>
                        <a:t>Types of Project Offices</a:t>
                      </a:r>
                    </a:p>
                    <a:p>
                      <a:pPr marL="285750" indent="-285750">
                        <a:lnSpc>
                          <a:spcPct val="115000"/>
                        </a:lnSpc>
                        <a:spcAft>
                          <a:spcPts val="0"/>
                        </a:spcAft>
                        <a:buFont typeface="Arial" charset="0"/>
                        <a:buChar char="•"/>
                      </a:pPr>
                      <a:r>
                        <a:rPr lang="en-GB" sz="1600" b="0" baseline="0" dirty="0" smtClean="0">
                          <a:solidFill>
                            <a:schemeClr val="tx1"/>
                          </a:solidFill>
                          <a:latin typeface="Helvetica"/>
                          <a:ea typeface="Calibri"/>
                          <a:cs typeface="Helvetica"/>
                        </a:rPr>
                        <a:t>Responsibilities of Project Offices</a:t>
                      </a:r>
                      <a:endParaRPr lang="en-GB" sz="1600" b="0" dirty="0" smtClean="0">
                        <a:solidFill>
                          <a:schemeClr val="tx1"/>
                        </a:solidFill>
                        <a:latin typeface="Helvetica"/>
                        <a:ea typeface="Calibri"/>
                        <a:cs typeface="Helvetica"/>
                      </a:endParaRPr>
                    </a:p>
                    <a:p>
                      <a:pPr marL="342900" indent="-342900">
                        <a:lnSpc>
                          <a:spcPct val="115000"/>
                        </a:lnSpc>
                        <a:spcAft>
                          <a:spcPts val="0"/>
                        </a:spcAft>
                        <a:buFont typeface="+mj-lt"/>
                        <a:buAutoNum type="arabicPeriod"/>
                      </a:pPr>
                      <a:endParaRPr lang="en-GB" sz="1600" b="1" baseline="0" dirty="0" smtClean="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smtClean="0">
                          <a:solidFill>
                            <a:schemeClr val="tx2"/>
                          </a:solidFill>
                          <a:latin typeface="Helvetica"/>
                          <a:ea typeface="Calibri"/>
                          <a:cs typeface="Helvetica"/>
                        </a:rPr>
                        <a:t>Gain</a:t>
                      </a:r>
                      <a:r>
                        <a:rPr lang="en-GB" sz="1600" baseline="0" dirty="0" smtClean="0">
                          <a:solidFill>
                            <a:schemeClr val="tx2"/>
                          </a:solidFill>
                          <a:latin typeface="Helvetica"/>
                          <a:ea typeface="Calibri"/>
                          <a:cs typeface="Helvetica"/>
                        </a:rPr>
                        <a:t> an understanding of governance, portfolio and program management.</a:t>
                      </a:r>
                      <a:endParaRPr lang="en-GB" sz="1600" dirty="0" smtClean="0">
                        <a:solidFill>
                          <a:schemeClr val="tx2"/>
                        </a:solidFill>
                        <a:latin typeface="Helvetica"/>
                        <a:ea typeface="Calibri"/>
                        <a:cs typeface="Helvetica"/>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600" dirty="0" smtClean="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smtClean="0">
                          <a:solidFill>
                            <a:srgbClr val="FFFFFF"/>
                          </a:solidFill>
                          <a:latin typeface="Helvetica"/>
                          <a:ea typeface="Calibri"/>
                          <a:cs typeface="Helvetica"/>
                        </a:rPr>
                        <a:t>Version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l">
                        <a:lnSpc>
                          <a:spcPct val="100000"/>
                        </a:lnSpc>
                        <a:spcAft>
                          <a:spcPts val="0"/>
                        </a:spcAft>
                      </a:pPr>
                      <a:r>
                        <a:rPr lang="en-GB" sz="1600" dirty="0" smtClean="0">
                          <a:solidFill>
                            <a:schemeClr val="tx1"/>
                          </a:solidFill>
                          <a:latin typeface="Helvetica"/>
                          <a:ea typeface="Calibri"/>
                          <a:cs typeface="Helvetica"/>
                        </a:rPr>
                        <a:t>6.0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p14="http://schemas.microsoft.com/office/powerpoint/2010/main" val="1813405419"/>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Governance</a:t>
            </a:r>
            <a:endParaRPr lang="en-US" dirty="0"/>
          </a:p>
        </p:txBody>
      </p:sp>
      <p:sp>
        <p:nvSpPr>
          <p:cNvPr id="3" name="Content Placeholder 2"/>
          <p:cNvSpPr>
            <a:spLocks noGrp="1"/>
          </p:cNvSpPr>
          <p:nvPr>
            <p:ph idx="1"/>
          </p:nvPr>
        </p:nvSpPr>
        <p:spPr>
          <a:xfrm>
            <a:off x="457200" y="1600201"/>
            <a:ext cx="8229600" cy="2133600"/>
          </a:xfrm>
        </p:spPr>
        <p:txBody>
          <a:bodyPr>
            <a:normAutofit/>
          </a:bodyPr>
          <a:lstStyle/>
          <a:p>
            <a:pPr marL="0" indent="0">
              <a:buNone/>
            </a:pPr>
            <a:r>
              <a:rPr lang="en-US" sz="2400" b="0" dirty="0" smtClean="0"/>
              <a:t>Governance </a:t>
            </a:r>
            <a:r>
              <a:rPr lang="en-US" sz="2400" b="0" dirty="0"/>
              <a:t>is the framework by which an organization is directed and controlled. Project governance includes, but is not limited to, those areas of organizational governance that are specifically related to project activities. </a:t>
            </a:r>
          </a:p>
        </p:txBody>
      </p:sp>
      <p:sp>
        <p:nvSpPr>
          <p:cNvPr id="4" name="TextBox 3"/>
          <p:cNvSpPr txBox="1"/>
          <p:nvPr/>
        </p:nvSpPr>
        <p:spPr>
          <a:xfrm>
            <a:off x="7239000" y="5638800"/>
            <a:ext cx="1138878" cy="369332"/>
          </a:xfrm>
          <a:prstGeom prst="rect">
            <a:avLst/>
          </a:prstGeom>
          <a:noFill/>
        </p:spPr>
        <p:txBody>
          <a:bodyPr wrap="none" rtlCol="0">
            <a:spAutoFit/>
          </a:bodyPr>
          <a:lstStyle/>
          <a:p>
            <a:r>
              <a:rPr lang="en-US" dirty="0" smtClean="0"/>
              <a:t>ISO 21500</a:t>
            </a:r>
            <a:endParaRPr lang="en-US" dirty="0"/>
          </a:p>
        </p:txBody>
      </p:sp>
    </p:spTree>
    <p:extLst>
      <p:ext uri="{BB962C8B-B14F-4D97-AF65-F5344CB8AC3E}">
        <p14:creationId xmlns:p14="http://schemas.microsoft.com/office/powerpoint/2010/main" val="965688522"/>
      </p:ext>
    </p:extLst>
  </p:cSld>
  <p:clrMapOvr>
    <a:masterClrMapping/>
  </p:clrMapOvr>
  <p:transition spd="slow"/>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Four </a:t>
            </a:r>
            <a:r>
              <a:rPr lang="en-US" sz="2800" dirty="0"/>
              <a:t>Key Principles of Governance</a:t>
            </a:r>
          </a:p>
        </p:txBody>
      </p:sp>
      <p:pic>
        <p:nvPicPr>
          <p:cNvPr id="9" name="Picture 8" descr="directing change.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1752600"/>
            <a:ext cx="2358668" cy="2671191"/>
          </a:xfrm>
          <a:prstGeom prst="roundRect">
            <a:avLst>
              <a:gd name="adj" fmla="val 8594"/>
            </a:avLst>
          </a:prstGeom>
          <a:solidFill>
            <a:srgbClr val="FFFFFF">
              <a:shade val="85000"/>
            </a:srgbClr>
          </a:solidFill>
          <a:ln>
            <a:solidFill>
              <a:srgbClr val="09046C"/>
            </a:solidFill>
          </a:ln>
          <a:effectLst>
            <a:reflection blurRad="12700" stA="38000" endPos="28000" dist="5000" dir="5400000" sy="-100000" algn="bl" rotWithShape="0"/>
          </a:effectLst>
        </p:spPr>
      </p:pic>
      <p:sp>
        <p:nvSpPr>
          <p:cNvPr id="10" name="TextBox 9"/>
          <p:cNvSpPr txBox="1"/>
          <p:nvPr/>
        </p:nvSpPr>
        <p:spPr>
          <a:xfrm>
            <a:off x="3048000" y="2057400"/>
            <a:ext cx="5904180" cy="2062103"/>
          </a:xfrm>
          <a:prstGeom prst="rect">
            <a:avLst/>
          </a:prstGeom>
          <a:noFill/>
        </p:spPr>
        <p:txBody>
          <a:bodyPr wrap="none" rtlCol="0">
            <a:spAutoFit/>
          </a:bodyPr>
          <a:lstStyle/>
          <a:p>
            <a:pPr marL="457200" indent="-457200">
              <a:buFont typeface="Courier New"/>
              <a:buChar char="o"/>
            </a:pPr>
            <a:r>
              <a:rPr lang="en-US" sz="3200" dirty="0" smtClean="0"/>
              <a:t>Portfolio Direction</a:t>
            </a:r>
          </a:p>
          <a:p>
            <a:pPr marL="457200" indent="-457200">
              <a:buFont typeface="Courier New"/>
              <a:buChar char="o"/>
            </a:pPr>
            <a:r>
              <a:rPr lang="en-US" sz="3200" dirty="0" smtClean="0"/>
              <a:t>Project Sponsorship</a:t>
            </a:r>
          </a:p>
          <a:p>
            <a:pPr marL="457200" indent="-457200">
              <a:buFont typeface="Courier New"/>
              <a:buChar char="o"/>
            </a:pPr>
            <a:r>
              <a:rPr lang="en-US" sz="3200" dirty="0" smtClean="0"/>
              <a:t>Project Management Capability</a:t>
            </a:r>
          </a:p>
          <a:p>
            <a:pPr marL="457200" indent="-457200">
              <a:buFont typeface="Courier New"/>
              <a:buChar char="o"/>
            </a:pPr>
            <a:r>
              <a:rPr lang="en-US" sz="3200" dirty="0" smtClean="0"/>
              <a:t>Disclosure and Reporting</a:t>
            </a:r>
            <a:endParaRPr lang="en-US" sz="3200" dirty="0"/>
          </a:p>
        </p:txBody>
      </p:sp>
    </p:spTree>
    <p:extLst>
      <p:ext uri="{BB962C8B-B14F-4D97-AF65-F5344CB8AC3E}">
        <p14:creationId xmlns:p14="http://schemas.microsoft.com/office/powerpoint/2010/main" val="1730561364"/>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Eight Key Principles of Project Governance</a:t>
            </a:r>
            <a:endParaRPr lang="en-US" sz="24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143</a:t>
            </a:fld>
            <a:endParaRPr lang="en-US" dirty="0"/>
          </a:p>
        </p:txBody>
      </p:sp>
      <p:sp>
        <p:nvSpPr>
          <p:cNvPr id="4" name="TextBox 3"/>
          <p:cNvSpPr txBox="1"/>
          <p:nvPr/>
        </p:nvSpPr>
        <p:spPr>
          <a:xfrm>
            <a:off x="508000" y="1320800"/>
            <a:ext cx="7721600" cy="4247317"/>
          </a:xfrm>
          <a:prstGeom prst="rect">
            <a:avLst/>
          </a:prstGeom>
          <a:noFill/>
        </p:spPr>
        <p:txBody>
          <a:bodyPr wrap="square" rtlCol="0">
            <a:spAutoFit/>
          </a:bodyPr>
          <a:lstStyle/>
          <a:p>
            <a:pPr marL="342900" indent="-342900">
              <a:buAutoNum type="arabicPeriod"/>
            </a:pPr>
            <a:r>
              <a:rPr lang="en-US" dirty="0" smtClean="0"/>
              <a:t>The (project) board has overall responsibility for the governance of project management.</a:t>
            </a:r>
          </a:p>
          <a:p>
            <a:pPr marL="342900" indent="-342900">
              <a:buAutoNum type="arabicPeriod"/>
            </a:pPr>
            <a:r>
              <a:rPr lang="en-US" dirty="0"/>
              <a:t>The </a:t>
            </a:r>
            <a:r>
              <a:rPr lang="en-US" dirty="0" smtClean="0"/>
              <a:t>organization </a:t>
            </a:r>
            <a:r>
              <a:rPr lang="en-US" dirty="0"/>
              <a:t>differentiates between projects and non project-based activities.</a:t>
            </a:r>
            <a:endParaRPr lang="en-US" dirty="0" smtClean="0"/>
          </a:p>
          <a:p>
            <a:pPr marL="342900" indent="-342900">
              <a:buAutoNum type="arabicPeriod"/>
            </a:pPr>
            <a:r>
              <a:rPr lang="en-US" dirty="0" smtClean="0"/>
              <a:t>Roles </a:t>
            </a:r>
            <a:r>
              <a:rPr lang="en-US" dirty="0"/>
              <a:t>and responsibilities for the governance of project management are </a:t>
            </a:r>
            <a:r>
              <a:rPr lang="en-US" dirty="0" smtClean="0"/>
              <a:t>defined clearly.</a:t>
            </a:r>
          </a:p>
          <a:p>
            <a:pPr marL="342900" indent="-342900">
              <a:buAutoNum type="arabicPeriod"/>
            </a:pPr>
            <a:r>
              <a:rPr lang="en-US" dirty="0" smtClean="0"/>
              <a:t>Disciplined </a:t>
            </a:r>
            <a:r>
              <a:rPr lang="en-US" dirty="0"/>
              <a:t>governance arrangements, supported by appropriate methods</a:t>
            </a:r>
            <a:r>
              <a:rPr lang="en-US" dirty="0" smtClean="0"/>
              <a:t>, resources </a:t>
            </a:r>
            <a:r>
              <a:rPr lang="en-US" dirty="0"/>
              <a:t>and controls are applied throughout the project life cycle. Every </a:t>
            </a:r>
            <a:r>
              <a:rPr lang="en-US" dirty="0" smtClean="0"/>
              <a:t>project has </a:t>
            </a:r>
            <a:r>
              <a:rPr lang="en-US" dirty="0"/>
              <a:t>a </a:t>
            </a:r>
            <a:r>
              <a:rPr lang="en-US" dirty="0" smtClean="0"/>
              <a:t>sponsor.</a:t>
            </a:r>
          </a:p>
          <a:p>
            <a:pPr marL="342900" indent="-342900">
              <a:buAutoNum type="arabicPeriod"/>
            </a:pPr>
            <a:r>
              <a:rPr lang="en-US" dirty="0" smtClean="0"/>
              <a:t>There </a:t>
            </a:r>
            <a:r>
              <a:rPr lang="en-US" dirty="0"/>
              <a:t>is a demonstrably coherent and supporting relationship between the </a:t>
            </a:r>
            <a:r>
              <a:rPr lang="en-US" dirty="0" smtClean="0"/>
              <a:t>overall business </a:t>
            </a:r>
            <a:r>
              <a:rPr lang="en-US" dirty="0"/>
              <a:t>strategy and the project </a:t>
            </a:r>
            <a:r>
              <a:rPr lang="en-US" dirty="0" smtClean="0"/>
              <a:t>portfolio.</a:t>
            </a:r>
          </a:p>
          <a:p>
            <a:pPr marL="342900" indent="-342900">
              <a:buAutoNum type="arabicPeriod"/>
            </a:pPr>
            <a:r>
              <a:rPr lang="en-US" dirty="0" smtClean="0"/>
              <a:t>All </a:t>
            </a:r>
            <a:r>
              <a:rPr lang="en-US" dirty="0"/>
              <a:t>projects have an approved plan containing </a:t>
            </a:r>
            <a:r>
              <a:rPr lang="en-US" dirty="0" smtClean="0"/>
              <a:t>authorization </a:t>
            </a:r>
            <a:r>
              <a:rPr lang="en-US" dirty="0"/>
              <a:t>points at which </a:t>
            </a:r>
            <a:r>
              <a:rPr lang="en-US" dirty="0" smtClean="0"/>
              <a:t>the business </a:t>
            </a:r>
            <a:r>
              <a:rPr lang="en-US" dirty="0"/>
              <a:t>case, inclusive of cost, benefits and risk is reviewed. Decisions made </a:t>
            </a:r>
            <a:r>
              <a:rPr lang="en-US" dirty="0" smtClean="0"/>
              <a:t>at authorization </a:t>
            </a:r>
            <a:r>
              <a:rPr lang="en-US" dirty="0"/>
              <a:t>points are </a:t>
            </a:r>
            <a:r>
              <a:rPr lang="en-US" dirty="0" smtClean="0"/>
              <a:t>documented </a:t>
            </a:r>
            <a:r>
              <a:rPr lang="en-US" dirty="0"/>
              <a:t>and communicated</a:t>
            </a:r>
            <a:r>
              <a:rPr lang="en-US" dirty="0" smtClean="0"/>
              <a:t>.</a:t>
            </a:r>
          </a:p>
          <a:p>
            <a:pPr marL="342900" indent="-342900">
              <a:buAutoNum type="arabicPeriod"/>
            </a:pPr>
            <a:endParaRPr lang="en-US" dirty="0"/>
          </a:p>
        </p:txBody>
      </p:sp>
    </p:spTree>
    <p:extLst>
      <p:ext uri="{BB962C8B-B14F-4D97-AF65-F5344CB8AC3E}">
        <p14:creationId xmlns:p14="http://schemas.microsoft.com/office/powerpoint/2010/main" val="2632978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Eight Key Principles of Project Governance</a:t>
            </a:r>
            <a:endParaRPr lang="en-US" sz="24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144</a:t>
            </a:fld>
            <a:endParaRPr lang="en-US" dirty="0"/>
          </a:p>
        </p:txBody>
      </p:sp>
      <p:sp>
        <p:nvSpPr>
          <p:cNvPr id="4" name="TextBox 3"/>
          <p:cNvSpPr txBox="1"/>
          <p:nvPr/>
        </p:nvSpPr>
        <p:spPr>
          <a:xfrm>
            <a:off x="508000" y="1320800"/>
            <a:ext cx="7721600" cy="1754327"/>
          </a:xfrm>
          <a:prstGeom prst="rect">
            <a:avLst/>
          </a:prstGeom>
          <a:noFill/>
        </p:spPr>
        <p:txBody>
          <a:bodyPr wrap="square" rtlCol="0">
            <a:spAutoFit/>
          </a:bodyPr>
          <a:lstStyle/>
          <a:p>
            <a:pPr marL="342900" indent="-342900">
              <a:buFont typeface="+mj-lt"/>
              <a:buAutoNum type="arabicPeriod" startAt="7"/>
            </a:pPr>
            <a:r>
              <a:rPr lang="en-US" dirty="0"/>
              <a:t>Members of delegated authorization bodies have sufficient representation</a:t>
            </a:r>
            <a:r>
              <a:rPr lang="en-US" dirty="0" smtClean="0"/>
              <a:t>, competence</a:t>
            </a:r>
            <a:r>
              <a:rPr lang="en-US" dirty="0"/>
              <a:t>, authority and resources to enable them to make appropriate </a:t>
            </a:r>
            <a:r>
              <a:rPr lang="en-US" dirty="0" smtClean="0"/>
              <a:t>decisions.</a:t>
            </a:r>
          </a:p>
          <a:p>
            <a:pPr marL="342900" indent="-342900">
              <a:buFont typeface="+mj-lt"/>
              <a:buAutoNum type="arabicPeriod" startAt="7"/>
            </a:pPr>
            <a:r>
              <a:rPr lang="en-US" dirty="0" smtClean="0"/>
              <a:t>Project </a:t>
            </a:r>
            <a:r>
              <a:rPr lang="en-US" dirty="0"/>
              <a:t>business cases are supported by relevant and realistic information </a:t>
            </a:r>
            <a:r>
              <a:rPr lang="en-US" dirty="0" smtClean="0"/>
              <a:t>that provides </a:t>
            </a:r>
            <a:r>
              <a:rPr lang="en-US" dirty="0"/>
              <a:t>a reliable basis for making </a:t>
            </a:r>
            <a:r>
              <a:rPr lang="en-US" dirty="0" smtClean="0"/>
              <a:t>authorization </a:t>
            </a:r>
            <a:r>
              <a:rPr lang="en-US" dirty="0"/>
              <a:t>decisions</a:t>
            </a:r>
            <a:r>
              <a:rPr lang="en-US" dirty="0" smtClean="0"/>
              <a:t>.</a:t>
            </a:r>
          </a:p>
          <a:p>
            <a:endParaRPr lang="en-US" dirty="0" smtClean="0"/>
          </a:p>
        </p:txBody>
      </p:sp>
    </p:spTree>
    <p:extLst>
      <p:ext uri="{BB962C8B-B14F-4D97-AF65-F5344CB8AC3E}">
        <p14:creationId xmlns:p14="http://schemas.microsoft.com/office/powerpoint/2010/main" val="14298117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228600"/>
            <a:ext cx="7024744" cy="722864"/>
          </a:xfrm>
        </p:spPr>
        <p:txBody>
          <a:bodyPr/>
          <a:lstStyle/>
          <a:p>
            <a:r>
              <a:rPr lang="en-US" dirty="0" smtClean="0">
                <a:solidFill>
                  <a:srgbClr val="000000"/>
                </a:solidFill>
              </a:rPr>
              <a:t>Project Governance</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145</a:t>
            </a:fld>
            <a:endParaRPr lang="en-US" dirty="0"/>
          </a:p>
        </p:txBody>
      </p:sp>
      <p:sp>
        <p:nvSpPr>
          <p:cNvPr id="5" name="Content Placeholder 4"/>
          <p:cNvSpPr>
            <a:spLocks noGrp="1"/>
          </p:cNvSpPr>
          <p:nvPr>
            <p:ph idx="1"/>
          </p:nvPr>
        </p:nvSpPr>
        <p:spPr/>
        <p:txBody>
          <a:bodyPr/>
          <a:lstStyle/>
          <a:p>
            <a:r>
              <a:rPr lang="en-US" sz="1900" dirty="0"/>
              <a:t>Project governance may include subjects such as the following: </a:t>
            </a:r>
          </a:p>
          <a:p>
            <a:pPr lvl="1"/>
            <a:r>
              <a:rPr lang="en-US" sz="1900" dirty="0"/>
              <a:t>—  defining the management structure; </a:t>
            </a:r>
          </a:p>
          <a:p>
            <a:pPr lvl="1"/>
            <a:r>
              <a:rPr lang="en-US" sz="1900" dirty="0"/>
              <a:t>—  the policies, processes and methodologies to be used; </a:t>
            </a:r>
          </a:p>
          <a:p>
            <a:pPr lvl="1"/>
            <a:r>
              <a:rPr lang="en-US" sz="1900" dirty="0"/>
              <a:t>—  limits of authority for decision-making; </a:t>
            </a:r>
          </a:p>
          <a:p>
            <a:pPr lvl="1"/>
            <a:r>
              <a:rPr lang="en-US" sz="1900" dirty="0"/>
              <a:t>—  stakeholder responsibilities and accountabilities; </a:t>
            </a:r>
          </a:p>
          <a:p>
            <a:pPr lvl="1"/>
            <a:r>
              <a:rPr lang="en-US" sz="1900" dirty="0"/>
              <a:t>—  interactions such as reporting and the escalation of issues or risks. </a:t>
            </a:r>
          </a:p>
          <a:p>
            <a:r>
              <a:rPr lang="en-US" sz="1900" dirty="0"/>
              <a:t>The responsibility for maintaining the appropriate governance of a project is usually assigned either to the project sponsor or to a project steering committee. </a:t>
            </a:r>
          </a:p>
          <a:p>
            <a:pPr marL="0" indent="0">
              <a:buNone/>
            </a:pPr>
            <a:endParaRPr lang="en-US" dirty="0"/>
          </a:p>
        </p:txBody>
      </p:sp>
      <p:sp>
        <p:nvSpPr>
          <p:cNvPr id="3" name="TextBox 2"/>
          <p:cNvSpPr txBox="1"/>
          <p:nvPr/>
        </p:nvSpPr>
        <p:spPr>
          <a:xfrm>
            <a:off x="6781800" y="5867400"/>
            <a:ext cx="1287213" cy="261610"/>
          </a:xfrm>
          <a:prstGeom prst="rect">
            <a:avLst/>
          </a:prstGeom>
          <a:noFill/>
        </p:spPr>
        <p:txBody>
          <a:bodyPr wrap="none" rtlCol="0">
            <a:spAutoFit/>
          </a:bodyPr>
          <a:lstStyle/>
          <a:p>
            <a:r>
              <a:rPr lang="en-US" sz="1100" dirty="0" err="1" smtClean="0">
                <a:solidFill>
                  <a:srgbClr val="A6A6A6"/>
                </a:solidFill>
              </a:rPr>
              <a:t>Src</a:t>
            </a:r>
            <a:r>
              <a:rPr lang="en-US" sz="1100" dirty="0" smtClean="0">
                <a:solidFill>
                  <a:srgbClr val="A6A6A6"/>
                </a:solidFill>
              </a:rPr>
              <a:t>. ISO 21500 Pg.6</a:t>
            </a:r>
            <a:endParaRPr lang="en-US" sz="1100" dirty="0">
              <a:solidFill>
                <a:srgbClr val="A6A6A6"/>
              </a:solidFill>
            </a:endParaRPr>
          </a:p>
        </p:txBody>
      </p:sp>
    </p:spTree>
    <p:extLst>
      <p:ext uri="{BB962C8B-B14F-4D97-AF65-F5344CB8AC3E}">
        <p14:creationId xmlns:p14="http://schemas.microsoft.com/office/powerpoint/2010/main" val="50457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3"/>
          <p:cNvSpPr>
            <a:spLocks noGrp="1"/>
          </p:cNvSpPr>
          <p:nvPr>
            <p:ph type="title"/>
          </p:nvPr>
        </p:nvSpPr>
        <p:spPr>
          <a:xfrm>
            <a:off x="457200" y="304800"/>
            <a:ext cx="7772400" cy="533400"/>
          </a:xfrm>
          <a:ln>
            <a:miter lim="800000"/>
            <a:headEnd/>
            <a:tailEnd/>
          </a:ln>
        </p:spPr>
        <p:txBody>
          <a:bodyPr/>
          <a:lstStyle/>
          <a:p>
            <a:pPr eaLnBrk="1" hangingPunct="1">
              <a:defRPr/>
            </a:pPr>
            <a:r>
              <a:rPr lang="en-US" dirty="0" smtClean="0"/>
              <a:t>Where Project Governance Exists</a:t>
            </a:r>
            <a:endParaRPr lang="en-US" dirty="0"/>
          </a:p>
        </p:txBody>
      </p:sp>
      <p:pic>
        <p:nvPicPr>
          <p:cNvPr id="2150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1" y="914400"/>
            <a:ext cx="6980238" cy="53371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943600" y="2743200"/>
            <a:ext cx="2082800" cy="533400"/>
          </a:xfrm>
          <a:prstGeom prst="rect">
            <a:avLst/>
          </a:prstGeom>
          <a:ln/>
        </p:spPr>
        <p:style>
          <a:lnRef idx="1">
            <a:schemeClr val="accent5"/>
          </a:lnRef>
          <a:fillRef idx="3">
            <a:schemeClr val="accent5"/>
          </a:fillRef>
          <a:effectRef idx="2">
            <a:schemeClr val="accent5"/>
          </a:effectRef>
          <a:fontRef idx="minor">
            <a:schemeClr val="lt1"/>
          </a:fontRef>
        </p:style>
        <p:txBody>
          <a:bodyPr anchor="ctr"/>
          <a:lstStyle/>
          <a:p>
            <a:r>
              <a:rPr lang="en-US" dirty="0" smtClean="0"/>
              <a:t>Project Governance</a:t>
            </a:r>
            <a:endParaRPr lang="en-US" dirty="0"/>
          </a:p>
        </p:txBody>
      </p:sp>
    </p:spTree>
    <p:extLst>
      <p:ext uri="{BB962C8B-B14F-4D97-AF65-F5344CB8AC3E}">
        <p14:creationId xmlns:p14="http://schemas.microsoft.com/office/powerpoint/2010/main" val="151430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95536" y="260648"/>
            <a:ext cx="8229600" cy="1066800"/>
          </a:xfrm>
        </p:spPr>
        <p:txBody>
          <a:bodyPr/>
          <a:lstStyle/>
          <a:p>
            <a:r>
              <a:rPr lang="en-AU" sz="4000" dirty="0"/>
              <a:t>Project portfolios</a:t>
            </a:r>
          </a:p>
        </p:txBody>
      </p:sp>
      <p:sp>
        <p:nvSpPr>
          <p:cNvPr id="4099" name="Rectangle 3"/>
          <p:cNvSpPr>
            <a:spLocks noGrp="1" noChangeArrowheads="1"/>
          </p:cNvSpPr>
          <p:nvPr>
            <p:ph idx="1"/>
          </p:nvPr>
        </p:nvSpPr>
        <p:spPr/>
        <p:txBody>
          <a:bodyPr>
            <a:normAutofit/>
          </a:bodyPr>
          <a:lstStyle/>
          <a:p>
            <a:r>
              <a:rPr lang="en-AU" dirty="0" smtClean="0"/>
              <a:t>a </a:t>
            </a:r>
            <a:r>
              <a:rPr lang="en-AU" dirty="0"/>
              <a:t>collection of </a:t>
            </a:r>
            <a:r>
              <a:rPr lang="en-AU" u="sng" dirty="0"/>
              <a:t>projects</a:t>
            </a:r>
            <a:r>
              <a:rPr lang="en-AU" dirty="0"/>
              <a:t> or </a:t>
            </a:r>
            <a:r>
              <a:rPr lang="en-AU" u="sng" dirty="0"/>
              <a:t>programs</a:t>
            </a:r>
            <a:r>
              <a:rPr lang="en-AU" dirty="0"/>
              <a:t> and </a:t>
            </a:r>
            <a:r>
              <a:rPr lang="en-AU" u="sng" dirty="0"/>
              <a:t>other work</a:t>
            </a:r>
            <a:r>
              <a:rPr lang="en-AU" dirty="0"/>
              <a:t> that are grouped together to facilitate effective management of that work to meet strategic business needs’ </a:t>
            </a:r>
            <a:r>
              <a:rPr lang="en-AU" dirty="0" smtClean="0"/>
              <a:t/>
            </a:r>
            <a:br>
              <a:rPr lang="en-AU" dirty="0" smtClean="0"/>
            </a:br>
            <a:r>
              <a:rPr lang="en-AU" sz="2000" dirty="0" smtClean="0"/>
              <a:t>(</a:t>
            </a:r>
            <a:r>
              <a:rPr lang="en-AU" sz="2000" dirty="0"/>
              <a:t>Project Management Institute, 2008</a:t>
            </a:r>
            <a:r>
              <a:rPr lang="en-AU" sz="2000" dirty="0" smtClean="0"/>
              <a:t>)</a:t>
            </a:r>
          </a:p>
          <a:p>
            <a:endParaRPr lang="en-AU" sz="2000" dirty="0"/>
          </a:p>
          <a:p>
            <a:r>
              <a:rPr lang="en-AU" dirty="0" smtClean="0"/>
              <a:t>the </a:t>
            </a:r>
            <a:r>
              <a:rPr lang="en-AU" dirty="0"/>
              <a:t>totality of an organisation’s investment in the </a:t>
            </a:r>
            <a:r>
              <a:rPr lang="en-AU" dirty="0" smtClean="0"/>
              <a:t>changes </a:t>
            </a:r>
            <a:r>
              <a:rPr lang="en-AU" dirty="0"/>
              <a:t>[projects and programs] required to achieve its strategic </a:t>
            </a:r>
            <a:r>
              <a:rPr lang="en-AU" dirty="0" smtClean="0"/>
              <a:t>objectives </a:t>
            </a:r>
            <a:r>
              <a:rPr lang="en-AU" sz="3500" dirty="0"/>
              <a:t/>
            </a:r>
            <a:br>
              <a:rPr lang="en-AU" sz="3500" dirty="0"/>
            </a:br>
            <a:r>
              <a:rPr lang="en-AU" sz="2000" dirty="0" smtClean="0"/>
              <a:t>(Office </a:t>
            </a:r>
            <a:r>
              <a:rPr lang="en-AU" sz="2000" dirty="0"/>
              <a:t>of Government </a:t>
            </a:r>
            <a:r>
              <a:rPr lang="en-AU" sz="2000" dirty="0" smtClean="0"/>
              <a:t>Commerce, 2009</a:t>
            </a:r>
            <a:r>
              <a:rPr lang="en-AU" sz="2000" dirty="0"/>
              <a:t>) </a:t>
            </a:r>
            <a:endParaRPr lang="en-AU" sz="2000" dirty="0" smtClean="0"/>
          </a:p>
          <a:p>
            <a:pPr marL="457200" lvl="1" indent="0">
              <a:buNone/>
            </a:pPr>
            <a:endParaRPr lang="en-AU" dirty="0"/>
          </a:p>
        </p:txBody>
      </p:sp>
    </p:spTree>
    <p:extLst>
      <p:ext uri="{BB962C8B-B14F-4D97-AF65-F5344CB8AC3E}">
        <p14:creationId xmlns:p14="http://schemas.microsoft.com/office/powerpoint/2010/main" val="4402290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Why portfolio management?</a:t>
            </a:r>
            <a:endParaRPr lang="en-GB" dirty="0"/>
          </a:p>
        </p:txBody>
      </p:sp>
      <p:sp>
        <p:nvSpPr>
          <p:cNvPr id="3" name="Content Placeholder 2"/>
          <p:cNvSpPr>
            <a:spLocks noGrp="1"/>
          </p:cNvSpPr>
          <p:nvPr>
            <p:ph idx="1"/>
          </p:nvPr>
        </p:nvSpPr>
        <p:spPr/>
        <p:txBody>
          <a:bodyPr/>
          <a:lstStyle/>
          <a:p>
            <a:r>
              <a:rPr lang="en-GB" dirty="0" smtClean="0"/>
              <a:t>Portfolio management is needed when an organisation operates a number of projects and programs </a:t>
            </a:r>
          </a:p>
          <a:p>
            <a:r>
              <a:rPr lang="en-GB" dirty="0" smtClean="0"/>
              <a:t>The decision on which projects to undertake is usually made by senior managers</a:t>
            </a:r>
          </a:p>
          <a:p>
            <a:r>
              <a:rPr lang="en-GB" dirty="0" smtClean="0"/>
              <a:t>A central project office, or network of project offices, can assist by providing information and updates about projects and programs</a:t>
            </a:r>
            <a:endParaRPr lang="en-GB" dirty="0"/>
          </a:p>
        </p:txBody>
      </p:sp>
    </p:spTree>
    <p:extLst>
      <p:ext uri="{BB962C8B-B14F-4D97-AF65-F5344CB8AC3E}">
        <p14:creationId xmlns:p14="http://schemas.microsoft.com/office/powerpoint/2010/main" val="1384923214"/>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Aims of Portfolio Management</a:t>
            </a:r>
            <a:endParaRPr lang="ar-LB" dirty="0"/>
          </a:p>
        </p:txBody>
      </p:sp>
      <p:sp>
        <p:nvSpPr>
          <p:cNvPr id="2" name="Slide Number Placeholder 1"/>
          <p:cNvSpPr>
            <a:spLocks noGrp="1"/>
          </p:cNvSpPr>
          <p:nvPr>
            <p:ph type="sldNum" sz="quarter" idx="12"/>
          </p:nvPr>
        </p:nvSpPr>
        <p:spPr/>
        <p:txBody>
          <a:bodyPr/>
          <a:lstStyle/>
          <a:p>
            <a:fld id="{4BE819A1-3DD8-4179-BFD0-BF7D359F8DBD}" type="slidenum">
              <a:rPr lang="en-US" smtClean="0"/>
              <a:pPr/>
              <a:t>149</a:t>
            </a:fld>
            <a:endParaRPr lang="en-US" dirty="0"/>
          </a:p>
        </p:txBody>
      </p:sp>
      <p:sp>
        <p:nvSpPr>
          <p:cNvPr id="3" name="Rectangle 2"/>
          <p:cNvSpPr/>
          <p:nvPr/>
        </p:nvSpPr>
        <p:spPr>
          <a:xfrm>
            <a:off x="628650" y="1219200"/>
            <a:ext cx="8134350" cy="4408899"/>
          </a:xfrm>
          <a:prstGeom prst="rect">
            <a:avLst/>
          </a:prstGeom>
        </p:spPr>
        <p:txBody>
          <a:bodyPr wrap="square">
            <a:spAutoFit/>
          </a:bodyPr>
          <a:lstStyle/>
          <a:p>
            <a:r>
              <a:rPr lang="en-US" dirty="0" smtClean="0"/>
              <a:t>Effective portfolio management is based on:</a:t>
            </a:r>
            <a:endParaRPr lang="en-AU" dirty="0"/>
          </a:p>
          <a:p>
            <a:pPr marL="350838" lvl="1" indent="0">
              <a:buNone/>
            </a:pPr>
            <a:endParaRPr lang="en-AU" dirty="0" smtClean="0"/>
          </a:p>
          <a:p>
            <a:pPr marL="350838" lvl="1" indent="0">
              <a:buNone/>
            </a:pPr>
            <a:endParaRPr lang="en-AU" dirty="0" smtClean="0"/>
          </a:p>
          <a:p>
            <a:pPr marL="350838" lvl="1" indent="0">
              <a:buNone/>
            </a:pPr>
            <a:endParaRPr lang="en-AU" dirty="0"/>
          </a:p>
          <a:p>
            <a:pPr marL="350838" lvl="1" indent="0">
              <a:buNone/>
            </a:pPr>
            <a:endParaRPr lang="en-AU" dirty="0" smtClean="0"/>
          </a:p>
          <a:p>
            <a:pPr marL="350838" lvl="1" indent="0">
              <a:buNone/>
            </a:pPr>
            <a:endParaRPr lang="en-AU" dirty="0"/>
          </a:p>
          <a:p>
            <a:pPr marL="350838" lvl="1" indent="0">
              <a:buNone/>
            </a:pPr>
            <a:endParaRPr lang="en-AU" dirty="0" smtClean="0"/>
          </a:p>
          <a:p>
            <a:pPr marL="350838" lvl="1" indent="0">
              <a:buNone/>
            </a:pPr>
            <a:endParaRPr lang="en-AU" dirty="0"/>
          </a:p>
          <a:p>
            <a:pPr marL="350838" lvl="1" indent="0">
              <a:buNone/>
            </a:pPr>
            <a:endParaRPr lang="en-AU" dirty="0" smtClean="0"/>
          </a:p>
          <a:p>
            <a:pPr marL="350838" lvl="1" indent="0">
              <a:buNone/>
            </a:pPr>
            <a:endParaRPr lang="en-AU" dirty="0"/>
          </a:p>
          <a:p>
            <a:pPr marL="350838" lvl="1" indent="0">
              <a:buNone/>
            </a:pPr>
            <a:endParaRPr lang="en-AU" dirty="0" smtClean="0"/>
          </a:p>
          <a:p>
            <a:pPr marL="350838" lvl="1" indent="0">
              <a:buNone/>
            </a:pPr>
            <a:endParaRPr lang="en-AU" dirty="0" smtClean="0"/>
          </a:p>
          <a:p>
            <a:pPr marL="350838" lvl="1" indent="0">
              <a:buNone/>
            </a:pPr>
            <a:endParaRPr lang="en-AU" dirty="0"/>
          </a:p>
          <a:p>
            <a:pPr marL="350838" lvl="1" indent="0">
              <a:buNone/>
            </a:pPr>
            <a:endParaRPr lang="en-AU" dirty="0" smtClean="0"/>
          </a:p>
          <a:p>
            <a:pPr marL="350838" lvl="1" indent="0">
              <a:buNone/>
            </a:pPr>
            <a:endParaRPr lang="en-AU" dirty="0"/>
          </a:p>
          <a:p>
            <a:pPr indent="-106362"/>
            <a:r>
              <a:rPr lang="en-AU" sz="1050" dirty="0" smtClean="0"/>
              <a:t>Sources: Kendall </a:t>
            </a:r>
            <a:r>
              <a:rPr lang="en-AU" sz="1050" dirty="0"/>
              <a:t>&amp; Rollins, </a:t>
            </a:r>
            <a:r>
              <a:rPr lang="en-AU" sz="1050" dirty="0" smtClean="0"/>
              <a:t>2003; Cooper</a:t>
            </a:r>
            <a:r>
              <a:rPr lang="en-AU" sz="1050" dirty="0"/>
              <a:t>, </a:t>
            </a:r>
            <a:r>
              <a:rPr lang="en-AU" sz="1050" dirty="0" err="1"/>
              <a:t>Edgett</a:t>
            </a:r>
            <a:r>
              <a:rPr lang="en-AU" sz="1050" dirty="0"/>
              <a:t>, </a:t>
            </a:r>
            <a:r>
              <a:rPr lang="en-AU" sz="1050" dirty="0" err="1"/>
              <a:t>Klienschmidt</a:t>
            </a:r>
            <a:r>
              <a:rPr lang="en-AU" sz="1050" dirty="0"/>
              <a:t>, </a:t>
            </a:r>
            <a:r>
              <a:rPr lang="en-AU" sz="1050" dirty="0" smtClean="0"/>
              <a:t>2001</a:t>
            </a:r>
            <a:endParaRPr lang="en-US" sz="1050" dirty="0"/>
          </a:p>
        </p:txBody>
      </p:sp>
      <p:graphicFrame>
        <p:nvGraphicFramePr>
          <p:cNvPr id="5" name="Table 4"/>
          <p:cNvGraphicFramePr>
            <a:graphicFrameLocks noGrp="1"/>
          </p:cNvGraphicFramePr>
          <p:nvPr>
            <p:extLst>
              <p:ext uri="{D42A27DB-BD31-4B8C-83A1-F6EECF244321}">
                <p14:modId xmlns:p14="http://schemas.microsoft.com/office/powerpoint/2010/main" val="1888229335"/>
              </p:ext>
            </p:extLst>
          </p:nvPr>
        </p:nvGraphicFramePr>
        <p:xfrm>
          <a:off x="685800" y="1828800"/>
          <a:ext cx="8077200" cy="2727960"/>
        </p:xfrm>
        <a:graphic>
          <a:graphicData uri="http://schemas.openxmlformats.org/drawingml/2006/table">
            <a:tbl>
              <a:tblPr firstRow="1" bandRow="1">
                <a:tableStyleId>{5940675A-B579-460E-94D1-54222C63F5DA}</a:tableStyleId>
              </a:tblPr>
              <a:tblGrid>
                <a:gridCol w="1295400"/>
                <a:gridCol w="6781800"/>
              </a:tblGrid>
              <a:tr h="269780">
                <a:tc>
                  <a:txBody>
                    <a:bodyPr/>
                    <a:lstStyle/>
                    <a:p>
                      <a:pPr marL="285750" marR="0" lvl="0" indent="-285750" algn="l" defTabSz="914400" rtl="0" eaLnBrk="1" fontAlgn="auto" latinLnBrk="0" hangingPunct="1">
                        <a:lnSpc>
                          <a:spcPct val="100000"/>
                        </a:lnSpc>
                        <a:spcBef>
                          <a:spcPts val="0"/>
                        </a:spcBef>
                        <a:spcAft>
                          <a:spcPts val="0"/>
                        </a:spcAft>
                        <a:buClrTx/>
                        <a:buSzTx/>
                        <a:buFont typeface="Arial" charset="0"/>
                        <a:buNone/>
                        <a:tabLst/>
                        <a:defRPr/>
                      </a:pPr>
                      <a:r>
                        <a:rPr lang="en-AU" sz="1700" dirty="0" smtClean="0">
                          <a:solidFill>
                            <a:srgbClr val="0070C0"/>
                          </a:solidFill>
                        </a:rPr>
                        <a:t>ALIGN</a:t>
                      </a:r>
                    </a:p>
                  </a:txBody>
                  <a:tcPr/>
                </a:tc>
                <a:tc>
                  <a:txBody>
                    <a:bodyPr/>
                    <a:lstStyle/>
                    <a:p>
                      <a:pPr marL="0" lvl="0" indent="0">
                        <a:buFont typeface="Arial" charset="0"/>
                        <a:buNone/>
                      </a:pPr>
                      <a:r>
                        <a:rPr lang="en-AU" sz="1700" dirty="0" smtClean="0"/>
                        <a:t>Aligning projects with strategy</a:t>
                      </a:r>
                    </a:p>
                  </a:txBody>
                  <a:tcPr/>
                </a:tc>
              </a:tr>
              <a:tr h="465647">
                <a:tc>
                  <a:txBody>
                    <a:bodyPr/>
                    <a:lstStyle/>
                    <a:p>
                      <a:pPr marL="285750" marR="0" lvl="0" indent="-285750" algn="l" defTabSz="914400" rtl="0" eaLnBrk="1" fontAlgn="auto" latinLnBrk="0" hangingPunct="1">
                        <a:lnSpc>
                          <a:spcPct val="100000"/>
                        </a:lnSpc>
                        <a:spcBef>
                          <a:spcPts val="0"/>
                        </a:spcBef>
                        <a:spcAft>
                          <a:spcPts val="0"/>
                        </a:spcAft>
                        <a:buClrTx/>
                        <a:buSzTx/>
                        <a:buFont typeface="Arial" charset="0"/>
                        <a:buNone/>
                        <a:tabLst/>
                        <a:defRPr/>
                      </a:pPr>
                      <a:r>
                        <a:rPr lang="en-AU" sz="1700" dirty="0" smtClean="0">
                          <a:solidFill>
                            <a:srgbClr val="0070C0"/>
                          </a:solidFill>
                        </a:rPr>
                        <a:t>SELECT</a:t>
                      </a:r>
                    </a:p>
                  </a:txBody>
                  <a:tcPr/>
                </a:tc>
                <a:tc>
                  <a:txBody>
                    <a:bodyPr/>
                    <a:lstStyle/>
                    <a:p>
                      <a:pPr marL="0" lvl="0" indent="0">
                        <a:buFont typeface="Arial" charset="0"/>
                        <a:buNone/>
                      </a:pPr>
                      <a:r>
                        <a:rPr lang="en-AU" sz="1700" dirty="0" smtClean="0"/>
                        <a:t>Selecting the right number of projects</a:t>
                      </a:r>
                    </a:p>
                  </a:txBody>
                  <a:tcPr/>
                </a:tc>
              </a:tr>
              <a:tr h="465647">
                <a:tc>
                  <a:txBody>
                    <a:bodyPr/>
                    <a:lstStyle/>
                    <a:p>
                      <a:pPr marL="0" lvl="0" indent="0" algn="l">
                        <a:buFont typeface="Arial" charset="0"/>
                        <a:buNone/>
                      </a:pPr>
                      <a:r>
                        <a:rPr lang="en-AU" sz="1700" dirty="0" smtClean="0">
                          <a:solidFill>
                            <a:srgbClr val="0070C0"/>
                          </a:solidFill>
                        </a:rPr>
                        <a:t>BALANCE</a:t>
                      </a:r>
                    </a:p>
                  </a:txBody>
                  <a:tcPr/>
                </a:tc>
                <a:tc>
                  <a:txBody>
                    <a:bodyPr/>
                    <a:lstStyle/>
                    <a:p>
                      <a:pPr marL="0" lvl="0" indent="0">
                        <a:buFont typeface="Arial" charset="0"/>
                        <a:buNone/>
                      </a:pPr>
                      <a:r>
                        <a:rPr lang="en-AU" sz="1700" dirty="0" smtClean="0"/>
                        <a:t>Maintaining a balance of project types</a:t>
                      </a:r>
                    </a:p>
                  </a:txBody>
                  <a:tcPr/>
                </a:tc>
              </a:tr>
              <a:tr h="465647">
                <a:tc>
                  <a:txBody>
                    <a:bodyPr/>
                    <a:lstStyle/>
                    <a:p>
                      <a:pPr marL="0" lvl="0" indent="0" algn="l">
                        <a:buFont typeface="Arial" charset="0"/>
                        <a:buNone/>
                      </a:pPr>
                      <a:r>
                        <a:rPr lang="en-AU" sz="1700" dirty="0" smtClean="0">
                          <a:solidFill>
                            <a:srgbClr val="0070C0"/>
                          </a:solidFill>
                        </a:rPr>
                        <a:t>VALUE</a:t>
                      </a:r>
                    </a:p>
                  </a:txBody>
                  <a:tcPr/>
                </a:tc>
                <a:tc>
                  <a:txBody>
                    <a:bodyPr/>
                    <a:lstStyle/>
                    <a:p>
                      <a:pPr marL="0" lvl="0" indent="0">
                        <a:buFont typeface="Arial" charset="0"/>
                        <a:buNone/>
                      </a:pPr>
                      <a:r>
                        <a:rPr lang="en-AU" sz="1700" dirty="0" smtClean="0"/>
                        <a:t>Maximising value to the organisation</a:t>
                      </a:r>
                    </a:p>
                  </a:txBody>
                  <a:tcPr/>
                </a:tc>
              </a:tr>
              <a:tr h="629979">
                <a:tc>
                  <a:txBody>
                    <a:bodyPr/>
                    <a:lstStyle/>
                    <a:p>
                      <a:pPr marL="0" lvl="0" indent="0" algn="l">
                        <a:buFont typeface="Arial" charset="0"/>
                        <a:buNone/>
                      </a:pPr>
                      <a:r>
                        <a:rPr lang="en-AU" sz="1700" dirty="0" smtClean="0">
                          <a:solidFill>
                            <a:srgbClr val="0070C0"/>
                          </a:solidFill>
                        </a:rPr>
                        <a:t>RESOURCE</a:t>
                      </a:r>
                    </a:p>
                  </a:txBody>
                  <a:tcPr/>
                </a:tc>
                <a:tc>
                  <a:txBody>
                    <a:bodyPr/>
                    <a:lstStyle/>
                    <a:p>
                      <a:pPr marL="0" lvl="0" indent="0">
                        <a:buFont typeface="Arial" charset="0"/>
                        <a:buNone/>
                      </a:pPr>
                      <a:r>
                        <a:rPr lang="en-AU" sz="1700" dirty="0" smtClean="0"/>
                        <a:t>Ensuring that the project portfolio fits with resource capability so that the organization can sustain the maximum value from project investments</a:t>
                      </a:r>
                    </a:p>
                  </a:txBody>
                  <a:tcPr/>
                </a:tc>
              </a:tr>
              <a:tr h="269780">
                <a:tc>
                  <a:txBody>
                    <a:bodyPr/>
                    <a:lstStyle/>
                    <a:p>
                      <a:pPr marL="0" lvl="0" indent="0" algn="l">
                        <a:buFont typeface="Arial" charset="0"/>
                        <a:buNone/>
                      </a:pPr>
                      <a:r>
                        <a:rPr lang="en-AU" sz="1700" dirty="0" smtClean="0">
                          <a:solidFill>
                            <a:srgbClr val="0070C0"/>
                          </a:solidFill>
                        </a:rPr>
                        <a:t>RISK</a:t>
                      </a:r>
                      <a:endParaRPr lang="en-AU" sz="1700" dirty="0">
                        <a:solidFill>
                          <a:srgbClr val="0070C0"/>
                        </a:solidFill>
                      </a:endParaRPr>
                    </a:p>
                  </a:txBody>
                  <a:tcPr/>
                </a:tc>
                <a:tc>
                  <a:txBody>
                    <a:bodyPr/>
                    <a:lstStyle/>
                    <a:p>
                      <a:pPr marL="0" lvl="0" indent="0">
                        <a:buFont typeface="Arial" charset="0"/>
                        <a:buNone/>
                      </a:pPr>
                      <a:r>
                        <a:rPr lang="en-AU" sz="1700" dirty="0" smtClean="0"/>
                        <a:t>Reduce overall risk</a:t>
                      </a:r>
                      <a:endParaRPr lang="en-AU" sz="1700" dirty="0"/>
                    </a:p>
                  </a:txBody>
                  <a:tcPr/>
                </a:tc>
              </a:tr>
            </a:tbl>
          </a:graphicData>
        </a:graphic>
      </p:graphicFrame>
    </p:spTree>
    <p:extLst>
      <p:ext uri="{BB962C8B-B14F-4D97-AF65-F5344CB8AC3E}">
        <p14:creationId xmlns:p14="http://schemas.microsoft.com/office/powerpoint/2010/main" val="1976691512"/>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Certification</a:t>
            </a:r>
            <a:endParaRPr lang="en-US" dirty="0"/>
          </a:p>
        </p:txBody>
      </p:sp>
      <p:sp>
        <p:nvSpPr>
          <p:cNvPr id="11" name="Content Placeholder 10"/>
          <p:cNvSpPr>
            <a:spLocks noGrp="1"/>
          </p:cNvSpPr>
          <p:nvPr>
            <p:ph sz="half" idx="1"/>
          </p:nvPr>
        </p:nvSpPr>
        <p:spPr>
          <a:xfrm>
            <a:off x="228600" y="1258114"/>
            <a:ext cx="8077200" cy="4480201"/>
          </a:xfrm>
        </p:spPr>
        <p:txBody>
          <a:bodyPr wrap="square">
            <a:spAutoFit/>
          </a:bodyPr>
          <a:lstStyle/>
          <a:p>
            <a:pPr marL="0" indent="0" fontAlgn="base">
              <a:buNone/>
            </a:pPr>
            <a:r>
              <a:rPr lang="en-US" sz="1800" b="1" dirty="0"/>
              <a:t>This course will prepare you for the GPM-b Certification.</a:t>
            </a:r>
          </a:p>
          <a:p>
            <a:pPr marL="0" indent="0" fontAlgn="base">
              <a:buNone/>
            </a:pPr>
            <a:r>
              <a:rPr lang="en-US" sz="1800" b="1" dirty="0"/>
              <a:t>The Certification Exam Format</a:t>
            </a:r>
          </a:p>
          <a:p>
            <a:pPr marL="0" indent="0" fontAlgn="base">
              <a:buNone/>
            </a:pPr>
            <a:r>
              <a:rPr lang="en-US" sz="1800" dirty="0"/>
              <a:t>To earn the Green Project Manager level B (GPM-b) credential, candidates must have 2,000 hours of project experience, and pass the 150 multiple choice question examination with a minimum passing score of 75%. The Exam is broken down into two primary sections as listed below</a:t>
            </a:r>
            <a:r>
              <a:rPr lang="en-US" sz="1800" dirty="0" smtClean="0"/>
              <a:t>.</a:t>
            </a:r>
            <a:br>
              <a:rPr lang="en-US" sz="1800" dirty="0" smtClean="0"/>
            </a:br>
            <a:r>
              <a:rPr lang="en-US" sz="1800" b="1" dirty="0"/>
              <a:t/>
            </a:r>
            <a:br>
              <a:rPr lang="en-US" sz="1800" b="1" dirty="0"/>
            </a:br>
            <a:r>
              <a:rPr lang="en-US" sz="1800" b="1" dirty="0"/>
              <a:t>1. Project Management</a:t>
            </a:r>
          </a:p>
          <a:p>
            <a:pPr marL="0" indent="0" fontAlgn="base">
              <a:buNone/>
            </a:pPr>
            <a:r>
              <a:rPr lang="en-US" sz="1800" b="1" dirty="0"/>
              <a:t>1.1.  Project Management Standards based on ISO 21500</a:t>
            </a:r>
          </a:p>
          <a:p>
            <a:pPr marL="0" indent="0" fontAlgn="base">
              <a:buNone/>
            </a:pPr>
            <a:r>
              <a:rPr lang="en-US" sz="1800" b="1" dirty="0"/>
              <a:t>1.2.  Project Management Competencies</a:t>
            </a:r>
          </a:p>
          <a:p>
            <a:pPr marL="0" indent="0" fontAlgn="base">
              <a:buNone/>
            </a:pPr>
            <a:r>
              <a:rPr lang="en-US" sz="1800" b="1" dirty="0"/>
              <a:t>1.3.  Project management Knowledge Areas</a:t>
            </a:r>
          </a:p>
          <a:p>
            <a:pPr marL="0" indent="0" fontAlgn="base">
              <a:buNone/>
            </a:pPr>
            <a:r>
              <a:rPr lang="en-US" sz="1800" b="1" dirty="0"/>
              <a:t>1.4.  Key Terms and Concepts</a:t>
            </a:r>
          </a:p>
          <a:p>
            <a:pPr marL="0" indent="0" fontAlgn="base">
              <a:buNone/>
            </a:pPr>
            <a:r>
              <a:rPr lang="en-US" sz="1800" b="1" dirty="0"/>
              <a:t/>
            </a:r>
            <a:br>
              <a:rPr lang="en-US" sz="1800" b="1" dirty="0"/>
            </a:br>
            <a:endParaRPr lang="en-US" sz="1800" b="1"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15</a:t>
            </a:fld>
            <a:endParaRPr lang="en-US" dirty="0"/>
          </a:p>
        </p:txBody>
      </p:sp>
      <p:pic>
        <p:nvPicPr>
          <p:cNvPr id="7170" name="Picture 2" descr="GPM-b-Certification-Slid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787" t="5133" r="4321" b="9018"/>
          <a:stretch/>
        </p:blipFill>
        <p:spPr bwMode="auto">
          <a:xfrm>
            <a:off x="6629401" y="1587500"/>
            <a:ext cx="2260600" cy="2336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185192857"/>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76200"/>
            <a:ext cx="6762750" cy="854075"/>
          </a:xfrm>
        </p:spPr>
        <p:txBody>
          <a:bodyPr>
            <a:normAutofit/>
          </a:bodyPr>
          <a:lstStyle/>
          <a:p>
            <a:r>
              <a:rPr lang="en-US" dirty="0" smtClean="0"/>
              <a:t>Sustainable Portfolios</a:t>
            </a:r>
            <a:endParaRPr lang="ar-LB" dirty="0"/>
          </a:p>
        </p:txBody>
      </p:sp>
      <p:sp>
        <p:nvSpPr>
          <p:cNvPr id="2" name="Slide Number Placeholder 1"/>
          <p:cNvSpPr>
            <a:spLocks noGrp="1"/>
          </p:cNvSpPr>
          <p:nvPr>
            <p:ph type="sldNum" sz="quarter" idx="12"/>
          </p:nvPr>
        </p:nvSpPr>
        <p:spPr/>
        <p:txBody>
          <a:bodyPr/>
          <a:lstStyle/>
          <a:p>
            <a:fld id="{4BE819A1-3DD8-4179-BFD0-BF7D359F8DBD}" type="slidenum">
              <a:rPr lang="en-US" smtClean="0"/>
              <a:pPr/>
              <a:t>150</a:t>
            </a:fld>
            <a:endParaRPr lang="en-US" dirty="0"/>
          </a:p>
        </p:txBody>
      </p:sp>
      <p:sp>
        <p:nvSpPr>
          <p:cNvPr id="3" name="TextBox 2"/>
          <p:cNvSpPr txBox="1"/>
          <p:nvPr/>
        </p:nvSpPr>
        <p:spPr>
          <a:xfrm>
            <a:off x="777165" y="990600"/>
            <a:ext cx="8349658" cy="923330"/>
          </a:xfrm>
          <a:prstGeom prst="rect">
            <a:avLst/>
          </a:prstGeom>
          <a:noFill/>
        </p:spPr>
        <p:txBody>
          <a:bodyPr wrap="none" rtlCol="0">
            <a:spAutoFit/>
          </a:bodyPr>
          <a:lstStyle/>
          <a:p>
            <a:r>
              <a:rPr lang="en-US" i="1" dirty="0" smtClean="0"/>
              <a:t>Collection of projects and programs that delivers value for the </a:t>
            </a:r>
            <a:r>
              <a:rPr lang="en-US" i="1" dirty="0" err="1" smtClean="0"/>
              <a:t>organisation</a:t>
            </a:r>
            <a:r>
              <a:rPr lang="en-US" i="1" dirty="0" smtClean="0"/>
              <a:t> and society </a:t>
            </a:r>
          </a:p>
          <a:p>
            <a:r>
              <a:rPr lang="en-US" i="1" dirty="0" smtClean="0"/>
              <a:t>without creating undue impact on the organization and its workers, society or the </a:t>
            </a:r>
          </a:p>
          <a:p>
            <a:r>
              <a:rPr lang="en-US" i="1" dirty="0" smtClean="0"/>
              <a:t>environment.</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500238445"/>
              </p:ext>
            </p:extLst>
          </p:nvPr>
        </p:nvGraphicFramePr>
        <p:xfrm>
          <a:off x="777165" y="1905000"/>
          <a:ext cx="8077200" cy="4571683"/>
        </p:xfrm>
        <a:graphic>
          <a:graphicData uri="http://schemas.openxmlformats.org/drawingml/2006/table">
            <a:tbl>
              <a:tblPr firstRow="1" bandRow="1">
                <a:tableStyleId>{5940675A-B579-460E-94D1-54222C63F5DA}</a:tableStyleId>
              </a:tblPr>
              <a:tblGrid>
                <a:gridCol w="1295400"/>
                <a:gridCol w="6781800"/>
              </a:tblGrid>
              <a:tr h="269780">
                <a:tc>
                  <a:txBody>
                    <a:bodyPr/>
                    <a:lstStyle/>
                    <a:p>
                      <a:pPr marL="285750" marR="0" lvl="0" indent="-285750" algn="l" defTabSz="914400" rtl="0" eaLnBrk="1" fontAlgn="auto" latinLnBrk="0" hangingPunct="1">
                        <a:lnSpc>
                          <a:spcPct val="100000"/>
                        </a:lnSpc>
                        <a:spcBef>
                          <a:spcPts val="0"/>
                        </a:spcBef>
                        <a:spcAft>
                          <a:spcPts val="0"/>
                        </a:spcAft>
                        <a:buClrTx/>
                        <a:buSzTx/>
                        <a:buFont typeface="Arial" charset="0"/>
                        <a:buNone/>
                        <a:tabLst/>
                        <a:defRPr/>
                      </a:pPr>
                      <a:r>
                        <a:rPr lang="en-AU" sz="1700" dirty="0" smtClean="0">
                          <a:solidFill>
                            <a:srgbClr val="0070C0"/>
                          </a:solidFill>
                        </a:rPr>
                        <a:t>ALIGN</a:t>
                      </a:r>
                    </a:p>
                  </a:txBody>
                  <a:tcPr/>
                </a:tc>
                <a:tc>
                  <a:txBody>
                    <a:bodyPr/>
                    <a:lstStyle/>
                    <a:p>
                      <a:pPr marL="285750" lvl="0" indent="-285750">
                        <a:buFont typeface="Arial" charset="0"/>
                        <a:buChar char="•"/>
                      </a:pPr>
                      <a:r>
                        <a:rPr lang="en-AU" sz="1700" dirty="0" smtClean="0"/>
                        <a:t>Aligning projects with strategy AND </a:t>
                      </a:r>
                      <a:r>
                        <a:rPr lang="en-AU" sz="1700" baseline="0" dirty="0" smtClean="0"/>
                        <a:t>obligations to environment and society</a:t>
                      </a:r>
                      <a:endParaRPr lang="en-AU" sz="1700" dirty="0" smtClean="0"/>
                    </a:p>
                  </a:txBody>
                  <a:tcPr/>
                </a:tc>
              </a:tr>
              <a:tr h="685483">
                <a:tc>
                  <a:txBody>
                    <a:bodyPr/>
                    <a:lstStyle/>
                    <a:p>
                      <a:pPr marL="285750" marR="0" lvl="0" indent="-285750" algn="l" defTabSz="914400" rtl="0" eaLnBrk="1" fontAlgn="auto" latinLnBrk="0" hangingPunct="1">
                        <a:lnSpc>
                          <a:spcPct val="100000"/>
                        </a:lnSpc>
                        <a:spcBef>
                          <a:spcPts val="0"/>
                        </a:spcBef>
                        <a:spcAft>
                          <a:spcPts val="0"/>
                        </a:spcAft>
                        <a:buClrTx/>
                        <a:buSzTx/>
                        <a:buFont typeface="Arial" charset="0"/>
                        <a:buNone/>
                        <a:tabLst/>
                        <a:defRPr/>
                      </a:pPr>
                      <a:r>
                        <a:rPr lang="en-AU" sz="1700" dirty="0" smtClean="0">
                          <a:solidFill>
                            <a:srgbClr val="0070C0"/>
                          </a:solidFill>
                        </a:rPr>
                        <a:t>SELECT</a:t>
                      </a:r>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charset="0"/>
                        <a:buChar char="•"/>
                        <a:tabLst/>
                        <a:defRPr/>
                      </a:pPr>
                      <a:r>
                        <a:rPr lang="en-US" sz="1700" dirty="0" smtClean="0"/>
                        <a:t>Incorporating sustainability principles into project selection criteria</a:t>
                      </a:r>
                    </a:p>
                    <a:p>
                      <a:pPr marL="285750" marR="0" indent="-285750" algn="l" defTabSz="914400" rtl="0" eaLnBrk="1" fontAlgn="auto" latinLnBrk="0" hangingPunct="1">
                        <a:lnSpc>
                          <a:spcPct val="100000"/>
                        </a:lnSpc>
                        <a:spcBef>
                          <a:spcPts val="0"/>
                        </a:spcBef>
                        <a:spcAft>
                          <a:spcPts val="0"/>
                        </a:spcAft>
                        <a:buClrTx/>
                        <a:buSzTx/>
                        <a:buFont typeface="Arial" charset="0"/>
                        <a:buChar char="•"/>
                        <a:tabLst/>
                        <a:defRPr/>
                      </a:pPr>
                      <a:r>
                        <a:rPr lang="en-US" sz="1700" dirty="0" smtClean="0"/>
                        <a:t>Using non-financial measures (</a:t>
                      </a:r>
                      <a:r>
                        <a:rPr lang="en-US" sz="1700" dirty="0" err="1" smtClean="0"/>
                        <a:t>eg</a:t>
                      </a:r>
                      <a:r>
                        <a:rPr lang="en-US" sz="1700" dirty="0" smtClean="0"/>
                        <a:t> SROI) to determine desirable projects</a:t>
                      </a:r>
                    </a:p>
                  </a:txBody>
                  <a:tcPr/>
                </a:tc>
              </a:tr>
              <a:tr h="465647">
                <a:tc>
                  <a:txBody>
                    <a:bodyPr/>
                    <a:lstStyle/>
                    <a:p>
                      <a:pPr marL="0" lvl="0" indent="0" algn="l">
                        <a:buFont typeface="Arial" charset="0"/>
                        <a:buNone/>
                      </a:pPr>
                      <a:r>
                        <a:rPr lang="en-AU" sz="1700" dirty="0" smtClean="0">
                          <a:solidFill>
                            <a:srgbClr val="0070C0"/>
                          </a:solidFill>
                        </a:rPr>
                        <a:t>BALANCE</a:t>
                      </a:r>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charset="0"/>
                        <a:buChar char="•"/>
                        <a:tabLst/>
                        <a:defRPr/>
                      </a:pPr>
                      <a:r>
                        <a:rPr lang="en-US" sz="1700" dirty="0" smtClean="0"/>
                        <a:t>Balancing projects positive and negative impacts across</a:t>
                      </a:r>
                      <a:r>
                        <a:rPr lang="en-US" sz="1700" baseline="0" dirty="0" smtClean="0"/>
                        <a:t> </a:t>
                      </a:r>
                      <a:r>
                        <a:rPr lang="en-US" sz="1700" dirty="0" smtClean="0"/>
                        <a:t>environmental, social and economic dimensions</a:t>
                      </a:r>
                    </a:p>
                    <a:p>
                      <a:pPr marL="285750" indent="-285750">
                        <a:buFont typeface="Arial" charset="0"/>
                        <a:buChar char="•"/>
                      </a:pPr>
                      <a:r>
                        <a:rPr lang="en-US" sz="1700" dirty="0" smtClean="0"/>
                        <a:t>Use integrated reporting on portfolio performance</a:t>
                      </a:r>
                    </a:p>
                  </a:txBody>
                  <a:tcPr/>
                </a:tc>
              </a:tr>
              <a:tr h="465647">
                <a:tc>
                  <a:txBody>
                    <a:bodyPr/>
                    <a:lstStyle/>
                    <a:p>
                      <a:pPr marL="0" lvl="0" indent="0" algn="l">
                        <a:buFont typeface="Arial" charset="0"/>
                        <a:buNone/>
                      </a:pPr>
                      <a:r>
                        <a:rPr lang="en-AU" sz="1700" dirty="0" smtClean="0">
                          <a:solidFill>
                            <a:srgbClr val="0070C0"/>
                          </a:solidFill>
                        </a:rPr>
                        <a:t>VALUE</a:t>
                      </a:r>
                    </a:p>
                  </a:txBody>
                  <a:tcPr/>
                </a:tc>
                <a:tc>
                  <a:txBody>
                    <a:bodyPr/>
                    <a:lstStyle/>
                    <a:p>
                      <a:pPr marL="285750" indent="-285750">
                        <a:buFont typeface="Arial" charset="0"/>
                        <a:buChar char="•"/>
                      </a:pPr>
                      <a:r>
                        <a:rPr lang="en-US" sz="1700" dirty="0" smtClean="0"/>
                        <a:t>Embedding sustainability into capital investment appraisal and risk management</a:t>
                      </a:r>
                    </a:p>
                    <a:p>
                      <a:pPr marL="285750" marR="0" indent="-285750" algn="l" defTabSz="914400" rtl="0" eaLnBrk="1" fontAlgn="auto" latinLnBrk="0" hangingPunct="1">
                        <a:lnSpc>
                          <a:spcPct val="100000"/>
                        </a:lnSpc>
                        <a:spcBef>
                          <a:spcPts val="0"/>
                        </a:spcBef>
                        <a:spcAft>
                          <a:spcPts val="0"/>
                        </a:spcAft>
                        <a:buClrTx/>
                        <a:buSzTx/>
                        <a:buFont typeface="Arial" charset="0"/>
                        <a:buChar char="•"/>
                        <a:tabLst/>
                        <a:defRPr/>
                      </a:pPr>
                      <a:r>
                        <a:rPr lang="en-US" sz="1700" dirty="0" smtClean="0"/>
                        <a:t>Managing benefits delivery to maximize positive outcomes</a:t>
                      </a:r>
                    </a:p>
                  </a:txBody>
                  <a:tcPr/>
                </a:tc>
              </a:tr>
              <a:tr h="411480">
                <a:tc>
                  <a:txBody>
                    <a:bodyPr/>
                    <a:lstStyle/>
                    <a:p>
                      <a:pPr marL="0" lvl="0" indent="0" algn="l">
                        <a:buFont typeface="Arial" charset="0"/>
                        <a:buNone/>
                      </a:pPr>
                      <a:r>
                        <a:rPr lang="en-AU" sz="1700" dirty="0" smtClean="0">
                          <a:solidFill>
                            <a:srgbClr val="0070C0"/>
                          </a:solidFill>
                        </a:rPr>
                        <a:t>RESOURCE</a:t>
                      </a:r>
                    </a:p>
                  </a:txBody>
                  <a:tcPr/>
                </a:tc>
                <a:tc>
                  <a:txBody>
                    <a:bodyPr/>
                    <a:lstStyle/>
                    <a:p>
                      <a:pPr marL="285750" indent="-285750">
                        <a:buFont typeface="Arial" charset="0"/>
                        <a:buChar char="•"/>
                      </a:pPr>
                      <a:r>
                        <a:rPr lang="en-US" sz="1700" dirty="0" smtClean="0"/>
                        <a:t>Determine the carrying capacity of the portfolio</a:t>
                      </a:r>
                    </a:p>
                  </a:txBody>
                  <a:tcPr/>
                </a:tc>
              </a:tr>
              <a:tr h="269780">
                <a:tc>
                  <a:txBody>
                    <a:bodyPr/>
                    <a:lstStyle/>
                    <a:p>
                      <a:pPr marL="0" lvl="0" indent="0" algn="l">
                        <a:buFont typeface="Arial" charset="0"/>
                        <a:buNone/>
                      </a:pPr>
                      <a:r>
                        <a:rPr lang="en-AU" sz="1700" dirty="0" smtClean="0">
                          <a:solidFill>
                            <a:srgbClr val="0070C0"/>
                          </a:solidFill>
                        </a:rPr>
                        <a:t>RISK</a:t>
                      </a:r>
                      <a:endParaRPr lang="en-AU" sz="1700" dirty="0">
                        <a:solidFill>
                          <a:srgbClr val="0070C0"/>
                        </a:solidFill>
                      </a:endParaRPr>
                    </a:p>
                  </a:txBody>
                  <a:tcPr/>
                </a:tc>
                <a:tc>
                  <a:txBody>
                    <a:bodyPr/>
                    <a:lstStyle/>
                    <a:p>
                      <a:pPr marL="285750" indent="-285750">
                        <a:buFont typeface="Arial" charset="0"/>
                        <a:buChar char="•"/>
                      </a:pPr>
                      <a:r>
                        <a:rPr lang="en-US" sz="1700" dirty="0" smtClean="0"/>
                        <a:t>Determine the organization's sustainability risk and opportunities (using PSM3)</a:t>
                      </a:r>
                    </a:p>
                    <a:p>
                      <a:pPr marL="285750" marR="0" indent="-285750" algn="l" defTabSz="914400" rtl="0" eaLnBrk="1" fontAlgn="auto" latinLnBrk="0" hangingPunct="1">
                        <a:lnSpc>
                          <a:spcPct val="100000"/>
                        </a:lnSpc>
                        <a:spcBef>
                          <a:spcPts val="0"/>
                        </a:spcBef>
                        <a:spcAft>
                          <a:spcPts val="0"/>
                        </a:spcAft>
                        <a:buClrTx/>
                        <a:buSzTx/>
                        <a:buFont typeface="Arial" charset="0"/>
                        <a:buChar char="•"/>
                        <a:tabLst/>
                        <a:defRPr/>
                      </a:pPr>
                      <a:r>
                        <a:rPr lang="en-US" sz="1700" dirty="0" smtClean="0"/>
                        <a:t>Undertaking an sustainability impact assessment for all projects in the portfolio</a:t>
                      </a:r>
                    </a:p>
                  </a:txBody>
                  <a:tcPr/>
                </a:tc>
              </a:tr>
            </a:tbl>
          </a:graphicData>
        </a:graphic>
      </p:graphicFrame>
    </p:spTree>
    <p:extLst>
      <p:ext uri="{BB962C8B-B14F-4D97-AF65-F5344CB8AC3E}">
        <p14:creationId xmlns:p14="http://schemas.microsoft.com/office/powerpoint/2010/main" val="708349525"/>
      </p:ext>
    </p:extLst>
  </p:cSld>
  <p:clrMapOvr>
    <a:masterClrMapping/>
  </p:clrMapOvr>
  <p:transition spd="slow"/>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16632"/>
            <a:ext cx="8523040" cy="1143000"/>
          </a:xfrm>
        </p:spPr>
        <p:txBody>
          <a:bodyPr/>
          <a:lstStyle/>
          <a:p>
            <a:r>
              <a:rPr lang="en-GB" dirty="0" smtClean="0"/>
              <a:t>Portfolio management characteristics</a:t>
            </a:r>
            <a:endParaRPr lang="en-GB" dirty="0"/>
          </a:p>
        </p:txBody>
      </p:sp>
      <p:sp>
        <p:nvSpPr>
          <p:cNvPr id="3" name="Content Placeholder 2"/>
          <p:cNvSpPr>
            <a:spLocks noGrp="1"/>
          </p:cNvSpPr>
          <p:nvPr>
            <p:ph idx="1"/>
          </p:nvPr>
        </p:nvSpPr>
        <p:spPr>
          <a:xfrm>
            <a:off x="457200" y="1340768"/>
            <a:ext cx="8229600" cy="4525963"/>
          </a:xfrm>
        </p:spPr>
        <p:txBody>
          <a:bodyPr>
            <a:normAutofit lnSpcReduction="10000"/>
          </a:bodyPr>
          <a:lstStyle/>
          <a:p>
            <a:r>
              <a:rPr lang="en-GB" sz="2400" dirty="0" smtClean="0"/>
              <a:t>Screening, analysis and financial appraisal of project and program characteristics (resources, schedules, cash flows, risks, benefits, etc.) in relation to overall business strategy.</a:t>
            </a:r>
          </a:p>
          <a:p>
            <a:r>
              <a:rPr lang="en-GB" sz="2400" dirty="0" smtClean="0"/>
              <a:t>Prioritization and/or selection of projects and programs within the portfolio, given the resources available, likely returns and risks.</a:t>
            </a:r>
          </a:p>
          <a:p>
            <a:r>
              <a:rPr lang="en-GB" sz="2400" dirty="0" smtClean="0"/>
              <a:t>Continued monitoring of the portfolio characteristics as projects and programs develop.</a:t>
            </a:r>
          </a:p>
          <a:p>
            <a:r>
              <a:rPr lang="en-GB" sz="2400" dirty="0" smtClean="0"/>
              <a:t>Adjustment of the portfolio with regard to the constraints, risks and anticipated returns in the light of developing circumstances.</a:t>
            </a:r>
          </a:p>
          <a:p>
            <a:r>
              <a:rPr lang="en-GB" sz="2400" dirty="0" smtClean="0"/>
              <a:t>Practically, this means…</a:t>
            </a:r>
          </a:p>
        </p:txBody>
      </p:sp>
      <p:sp>
        <p:nvSpPr>
          <p:cNvPr id="5" name="TextBox 4"/>
          <p:cNvSpPr txBox="1"/>
          <p:nvPr/>
        </p:nvSpPr>
        <p:spPr>
          <a:xfrm>
            <a:off x="209992" y="5791200"/>
            <a:ext cx="8400608" cy="276999"/>
          </a:xfrm>
          <a:prstGeom prst="rect">
            <a:avLst/>
          </a:prstGeom>
          <a:noFill/>
        </p:spPr>
        <p:txBody>
          <a:bodyPr wrap="square" rtlCol="0">
            <a:spAutoFit/>
          </a:bodyPr>
          <a:lstStyle/>
          <a:p>
            <a:pPr algn="r"/>
            <a:r>
              <a:rPr lang="en-GB" sz="1200" dirty="0" err="1" smtClean="0"/>
              <a:t>APMBoK</a:t>
            </a:r>
            <a:r>
              <a:rPr lang="en-GB" sz="1200" dirty="0" smtClean="0"/>
              <a:t> V. 5</a:t>
            </a:r>
            <a:endParaRPr lang="en-GB" sz="1200" dirty="0"/>
          </a:p>
        </p:txBody>
      </p:sp>
    </p:spTree>
    <p:extLst>
      <p:ext uri="{BB962C8B-B14F-4D97-AF65-F5344CB8AC3E}">
        <p14:creationId xmlns:p14="http://schemas.microsoft.com/office/powerpoint/2010/main" val="1612250062"/>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Oval 20"/>
          <p:cNvSpPr>
            <a:spLocks noChangeArrowheads="1"/>
          </p:cNvSpPr>
          <p:nvPr/>
        </p:nvSpPr>
        <p:spPr bwMode="auto">
          <a:xfrm>
            <a:off x="2786050" y="3214686"/>
            <a:ext cx="3857652" cy="3500462"/>
          </a:xfrm>
          <a:prstGeom prst="ellipse">
            <a:avLst/>
          </a:prstGeom>
          <a:solidFill>
            <a:schemeClr val="accent2">
              <a:lumMod val="60000"/>
              <a:lumOff val="40000"/>
              <a:alpha val="87000"/>
            </a:schemeClr>
          </a:solidFill>
          <a:ln w="38100">
            <a:noFill/>
            <a:round/>
            <a:headEnd/>
            <a:tailEn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endParaRPr lang="en-GB" sz="2800">
              <a:latin typeface="Arial Narrow" pitchFamily="-111" charset="0"/>
              <a:cs typeface="Arial" charset="0"/>
            </a:endParaRPr>
          </a:p>
        </p:txBody>
      </p:sp>
      <p:sp>
        <p:nvSpPr>
          <p:cNvPr id="57" name="Oval 4"/>
          <p:cNvSpPr>
            <a:spLocks noChangeArrowheads="1"/>
          </p:cNvSpPr>
          <p:nvPr/>
        </p:nvSpPr>
        <p:spPr bwMode="auto">
          <a:xfrm>
            <a:off x="4286248" y="4429132"/>
            <a:ext cx="917491" cy="907278"/>
          </a:xfrm>
          <a:prstGeom prst="ellipse">
            <a:avLst/>
          </a:prstGeom>
          <a:solidFill>
            <a:schemeClr val="accent1">
              <a:lumMod val="40000"/>
              <a:lumOff val="60000"/>
            </a:schemeClr>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a:solidFill>
                  <a:srgbClr val="254061"/>
                </a:solidFill>
                <a:latin typeface="Arial Narrow" pitchFamily="-111" charset="0"/>
              </a:rPr>
              <a:t>2</a:t>
            </a:r>
          </a:p>
        </p:txBody>
      </p:sp>
      <p:sp>
        <p:nvSpPr>
          <p:cNvPr id="59" name="Oval 5"/>
          <p:cNvSpPr>
            <a:spLocks noChangeArrowheads="1"/>
          </p:cNvSpPr>
          <p:nvPr/>
        </p:nvSpPr>
        <p:spPr bwMode="auto">
          <a:xfrm>
            <a:off x="3000364" y="4929198"/>
            <a:ext cx="917491" cy="907278"/>
          </a:xfrm>
          <a:prstGeom prst="ellipse">
            <a:avLst/>
          </a:prstGeom>
          <a:solidFill>
            <a:schemeClr val="accent1">
              <a:lumMod val="40000"/>
              <a:lumOff val="60000"/>
            </a:schemeClr>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a:solidFill>
                  <a:srgbClr val="254061"/>
                </a:solidFill>
                <a:latin typeface="Arial Narrow" pitchFamily="-111" charset="0"/>
              </a:rPr>
              <a:t>3</a:t>
            </a:r>
          </a:p>
        </p:txBody>
      </p:sp>
      <p:sp>
        <p:nvSpPr>
          <p:cNvPr id="64" name="Oval 6"/>
          <p:cNvSpPr>
            <a:spLocks noChangeArrowheads="1"/>
          </p:cNvSpPr>
          <p:nvPr/>
        </p:nvSpPr>
        <p:spPr bwMode="auto">
          <a:xfrm>
            <a:off x="3357554" y="3929066"/>
            <a:ext cx="917491" cy="907278"/>
          </a:xfrm>
          <a:prstGeom prst="ellipse">
            <a:avLst/>
          </a:prstGeom>
          <a:solidFill>
            <a:schemeClr val="accent1">
              <a:lumMod val="40000"/>
              <a:lumOff val="60000"/>
            </a:schemeClr>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a:solidFill>
                  <a:srgbClr val="254061"/>
                </a:solidFill>
                <a:latin typeface="Arial Narrow" pitchFamily="-111" charset="0"/>
              </a:rPr>
              <a:t>7</a:t>
            </a:r>
          </a:p>
        </p:txBody>
      </p:sp>
      <p:sp>
        <p:nvSpPr>
          <p:cNvPr id="67" name="Oval 7"/>
          <p:cNvSpPr>
            <a:spLocks noChangeArrowheads="1"/>
          </p:cNvSpPr>
          <p:nvPr/>
        </p:nvSpPr>
        <p:spPr bwMode="auto">
          <a:xfrm>
            <a:off x="5572132" y="4786322"/>
            <a:ext cx="917491" cy="903018"/>
          </a:xfrm>
          <a:prstGeom prst="ellipse">
            <a:avLst/>
          </a:prstGeom>
          <a:solidFill>
            <a:schemeClr val="accent1">
              <a:lumMod val="40000"/>
              <a:lumOff val="60000"/>
            </a:schemeClr>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a:solidFill>
                  <a:srgbClr val="254061"/>
                </a:solidFill>
                <a:latin typeface="Arial Narrow" pitchFamily="-111" charset="0"/>
              </a:rPr>
              <a:t>8</a:t>
            </a:r>
          </a:p>
        </p:txBody>
      </p:sp>
      <p:sp>
        <p:nvSpPr>
          <p:cNvPr id="73" name="Oval 8"/>
          <p:cNvSpPr>
            <a:spLocks noChangeArrowheads="1"/>
          </p:cNvSpPr>
          <p:nvPr/>
        </p:nvSpPr>
        <p:spPr bwMode="auto">
          <a:xfrm>
            <a:off x="3929058" y="5572140"/>
            <a:ext cx="912786" cy="907278"/>
          </a:xfrm>
          <a:prstGeom prst="ellipse">
            <a:avLst/>
          </a:prstGeom>
          <a:solidFill>
            <a:schemeClr val="accent1">
              <a:lumMod val="40000"/>
              <a:lumOff val="60000"/>
            </a:schemeClr>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a:solidFill>
                  <a:srgbClr val="254061"/>
                </a:solidFill>
                <a:latin typeface="Arial Narrow" pitchFamily="-111" charset="0"/>
              </a:rPr>
              <a:t>4</a:t>
            </a:r>
          </a:p>
        </p:txBody>
      </p:sp>
      <p:sp>
        <p:nvSpPr>
          <p:cNvPr id="74" name="Oval 9"/>
          <p:cNvSpPr>
            <a:spLocks noChangeArrowheads="1"/>
          </p:cNvSpPr>
          <p:nvPr/>
        </p:nvSpPr>
        <p:spPr bwMode="auto">
          <a:xfrm>
            <a:off x="4214810" y="3357562"/>
            <a:ext cx="917491" cy="907278"/>
          </a:xfrm>
          <a:prstGeom prst="ellipse">
            <a:avLst/>
          </a:prstGeom>
          <a:solidFill>
            <a:schemeClr val="accent1">
              <a:lumMod val="40000"/>
              <a:lumOff val="60000"/>
            </a:schemeClr>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a:solidFill>
                  <a:srgbClr val="254061"/>
                </a:solidFill>
                <a:latin typeface="Arial Narrow" pitchFamily="-111" charset="0"/>
              </a:rPr>
              <a:t>1</a:t>
            </a:r>
          </a:p>
        </p:txBody>
      </p:sp>
      <p:sp>
        <p:nvSpPr>
          <p:cNvPr id="76" name="Oval 10"/>
          <p:cNvSpPr>
            <a:spLocks noChangeArrowheads="1"/>
          </p:cNvSpPr>
          <p:nvPr/>
        </p:nvSpPr>
        <p:spPr bwMode="auto">
          <a:xfrm>
            <a:off x="4929190" y="5500702"/>
            <a:ext cx="912786" cy="903018"/>
          </a:xfrm>
          <a:prstGeom prst="ellipse">
            <a:avLst/>
          </a:prstGeom>
          <a:solidFill>
            <a:schemeClr val="accent1">
              <a:lumMod val="40000"/>
              <a:lumOff val="60000"/>
            </a:schemeClr>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a:solidFill>
                  <a:srgbClr val="254061"/>
                </a:solidFill>
                <a:latin typeface="Arial Narrow" pitchFamily="-111" charset="0"/>
              </a:rPr>
              <a:t>5</a:t>
            </a:r>
          </a:p>
        </p:txBody>
      </p:sp>
      <p:sp>
        <p:nvSpPr>
          <p:cNvPr id="77" name="Oval 11"/>
          <p:cNvSpPr>
            <a:spLocks noChangeArrowheads="1"/>
          </p:cNvSpPr>
          <p:nvPr/>
        </p:nvSpPr>
        <p:spPr bwMode="auto">
          <a:xfrm>
            <a:off x="5214942" y="3786190"/>
            <a:ext cx="912786" cy="907278"/>
          </a:xfrm>
          <a:prstGeom prst="ellipse">
            <a:avLst/>
          </a:prstGeom>
          <a:solidFill>
            <a:schemeClr val="accent1">
              <a:lumMod val="40000"/>
              <a:lumOff val="60000"/>
            </a:schemeClr>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dirty="0">
                <a:solidFill>
                  <a:srgbClr val="254061"/>
                </a:solidFill>
                <a:latin typeface="Arial Narrow" pitchFamily="-111" charset="0"/>
              </a:rPr>
              <a:t>6</a:t>
            </a:r>
          </a:p>
        </p:txBody>
      </p:sp>
      <p:sp>
        <p:nvSpPr>
          <p:cNvPr id="85" name="Title 1"/>
          <p:cNvSpPr txBox="1">
            <a:spLocks/>
          </p:cNvSpPr>
          <p:nvPr/>
        </p:nvSpPr>
        <p:spPr bwMode="auto">
          <a:xfrm>
            <a:off x="571472" y="76200"/>
            <a:ext cx="8229600" cy="1143000"/>
          </a:xfrm>
          <a:prstGeom prst="rect">
            <a:avLst/>
          </a:prstGeom>
          <a:noFill/>
          <a:ln w="9525">
            <a:noFill/>
            <a:miter lim="800000"/>
            <a:headEnd/>
            <a:tailEnd/>
          </a:ln>
        </p:spPr>
        <p:txBody>
          <a:bodyPr anchor="ctr"/>
          <a:lstStyle/>
          <a:p>
            <a:pPr eaLnBrk="0" hangingPunct="0"/>
            <a:r>
              <a:rPr lang="en-AU" sz="3100" dirty="0">
                <a:solidFill>
                  <a:srgbClr val="000000"/>
                </a:solidFill>
                <a:latin typeface="Helvetica"/>
                <a:ea typeface="+mj-ea"/>
                <a:cs typeface="Helvetica"/>
              </a:rPr>
              <a:t>Project Portfolio Management</a:t>
            </a:r>
            <a:endParaRPr lang="en-US" sz="3100" dirty="0">
              <a:solidFill>
                <a:srgbClr val="000000"/>
              </a:solidFill>
              <a:latin typeface="Helvetica"/>
              <a:ea typeface="+mj-ea"/>
              <a:cs typeface="Helvetica"/>
            </a:endParaRPr>
          </a:p>
        </p:txBody>
      </p:sp>
    </p:spTree>
    <p:extLst>
      <p:ext uri="{BB962C8B-B14F-4D97-AF65-F5344CB8AC3E}">
        <p14:creationId xmlns:p14="http://schemas.microsoft.com/office/powerpoint/2010/main" val="191475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mph" presetSubtype="0" fill="hold" grpId="0" nodeType="clickEffect">
                                  <p:stCondLst>
                                    <p:cond delay="0"/>
                                  </p:stCondLst>
                                  <p:iterate type="lt">
                                    <p:tmPct val="10000"/>
                                  </p:iterate>
                                  <p:childTnLst>
                                    <p:set>
                                      <p:cBhvr override="childStyle">
                                        <p:cTn id="6" dur="250" autoRev="1" fill="hold"/>
                                        <p:tgtEl>
                                          <p:spTgt spid="74"/>
                                        </p:tgtEl>
                                        <p:attrNameLst>
                                          <p:attrName>style.color</p:attrName>
                                        </p:attrNameLst>
                                      </p:cBhvr>
                                      <p:to>
                                        <p:clrVal>
                                          <a:srgbClr val="66FF33"/>
                                        </p:clrVal>
                                      </p:to>
                                    </p:set>
                                    <p:set>
                                      <p:cBhvr>
                                        <p:cTn id="7" dur="250" autoRev="1" fill="hold"/>
                                        <p:tgtEl>
                                          <p:spTgt spid="74"/>
                                        </p:tgtEl>
                                        <p:attrNameLst>
                                          <p:attrName>fillcolor</p:attrName>
                                        </p:attrNameLst>
                                      </p:cBhvr>
                                      <p:to>
                                        <p:clrVal>
                                          <a:srgbClr val="66FF33"/>
                                        </p:clrVal>
                                      </p:to>
                                    </p:set>
                                    <p:set>
                                      <p:cBhvr>
                                        <p:cTn id="8" dur="250" autoRev="1" fill="hold"/>
                                        <p:tgtEl>
                                          <p:spTgt spid="74"/>
                                        </p:tgtEl>
                                        <p:attrNameLst>
                                          <p:attrName>fill.type</p:attrName>
                                        </p:attrNameLst>
                                      </p:cBhvr>
                                      <p:to>
                                        <p:strVal val="solid"/>
                                      </p:to>
                                    </p:set>
                                  </p:childTnLst>
                                </p:cTn>
                              </p:par>
                              <p:par>
                                <p:cTn id="9" presetID="20" presetClass="emph" presetSubtype="0" fill="hold" grpId="0" nodeType="withEffect">
                                  <p:stCondLst>
                                    <p:cond delay="0"/>
                                  </p:stCondLst>
                                  <p:iterate type="lt">
                                    <p:tmPct val="10000"/>
                                  </p:iterate>
                                  <p:childTnLst>
                                    <p:set>
                                      <p:cBhvr override="childStyle">
                                        <p:cTn id="10" dur="250" autoRev="1" fill="hold"/>
                                        <p:tgtEl>
                                          <p:spTgt spid="57"/>
                                        </p:tgtEl>
                                        <p:attrNameLst>
                                          <p:attrName>style.color</p:attrName>
                                        </p:attrNameLst>
                                      </p:cBhvr>
                                      <p:to>
                                        <p:clrVal>
                                          <a:srgbClr val="66FF33"/>
                                        </p:clrVal>
                                      </p:to>
                                    </p:set>
                                    <p:set>
                                      <p:cBhvr>
                                        <p:cTn id="11" dur="250" autoRev="1" fill="hold"/>
                                        <p:tgtEl>
                                          <p:spTgt spid="57"/>
                                        </p:tgtEl>
                                        <p:attrNameLst>
                                          <p:attrName>fillcolor</p:attrName>
                                        </p:attrNameLst>
                                      </p:cBhvr>
                                      <p:to>
                                        <p:clrVal>
                                          <a:srgbClr val="66FF33"/>
                                        </p:clrVal>
                                      </p:to>
                                    </p:set>
                                    <p:set>
                                      <p:cBhvr>
                                        <p:cTn id="12" dur="250" autoRev="1" fill="hold"/>
                                        <p:tgtEl>
                                          <p:spTgt spid="57"/>
                                        </p:tgtEl>
                                        <p:attrNameLst>
                                          <p:attrName>fill.type</p:attrName>
                                        </p:attrNameLst>
                                      </p:cBhvr>
                                      <p:to>
                                        <p:strVal val="solid"/>
                                      </p:to>
                                    </p:set>
                                  </p:childTnLst>
                                </p:cTn>
                              </p:par>
                              <p:par>
                                <p:cTn id="13" presetID="20" presetClass="emph" presetSubtype="0" fill="hold" grpId="0" nodeType="withEffect">
                                  <p:stCondLst>
                                    <p:cond delay="0"/>
                                  </p:stCondLst>
                                  <p:iterate type="lt">
                                    <p:tmPct val="10000"/>
                                  </p:iterate>
                                  <p:childTnLst>
                                    <p:set>
                                      <p:cBhvr override="childStyle">
                                        <p:cTn id="14" dur="500" autoRev="1" fill="hold"/>
                                        <p:tgtEl>
                                          <p:spTgt spid="67"/>
                                        </p:tgtEl>
                                        <p:attrNameLst>
                                          <p:attrName>style.color</p:attrName>
                                        </p:attrNameLst>
                                      </p:cBhvr>
                                      <p:to>
                                        <p:clrVal>
                                          <a:srgbClr val="FF0000"/>
                                        </p:clrVal>
                                      </p:to>
                                    </p:set>
                                    <p:set>
                                      <p:cBhvr>
                                        <p:cTn id="15" dur="500" autoRev="1" fill="hold"/>
                                        <p:tgtEl>
                                          <p:spTgt spid="67"/>
                                        </p:tgtEl>
                                        <p:attrNameLst>
                                          <p:attrName>fillcolor</p:attrName>
                                        </p:attrNameLst>
                                      </p:cBhvr>
                                      <p:to>
                                        <p:clrVal>
                                          <a:srgbClr val="FF0000"/>
                                        </p:clrVal>
                                      </p:to>
                                    </p:set>
                                    <p:set>
                                      <p:cBhvr>
                                        <p:cTn id="16" dur="500" autoRev="1" fill="hold"/>
                                        <p:tgtEl>
                                          <p:spTgt spid="6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67" grpId="0" animBg="1"/>
      <p:bldP spid="74"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21" name="Title 1"/>
          <p:cNvSpPr txBox="1">
            <a:spLocks/>
          </p:cNvSpPr>
          <p:nvPr/>
        </p:nvSpPr>
        <p:spPr bwMode="auto">
          <a:xfrm>
            <a:off x="571472" y="76200"/>
            <a:ext cx="8229600" cy="1143000"/>
          </a:xfrm>
          <a:prstGeom prst="rect">
            <a:avLst/>
          </a:prstGeom>
          <a:noFill/>
          <a:ln w="9525">
            <a:noFill/>
            <a:miter lim="800000"/>
            <a:headEnd/>
            <a:tailEnd/>
          </a:ln>
        </p:spPr>
        <p:txBody>
          <a:bodyPr anchor="ctr"/>
          <a:lstStyle/>
          <a:p>
            <a:pPr eaLnBrk="0" hangingPunct="0"/>
            <a:r>
              <a:rPr lang="en-AU" sz="3100" dirty="0">
                <a:solidFill>
                  <a:srgbClr val="000000"/>
                </a:solidFill>
                <a:latin typeface="Helvetica"/>
                <a:ea typeface="+mj-ea"/>
                <a:cs typeface="Helvetica"/>
              </a:rPr>
              <a:t>Project Portfolio Management</a:t>
            </a:r>
            <a:endParaRPr lang="en-US" sz="3100" dirty="0">
              <a:solidFill>
                <a:srgbClr val="000000"/>
              </a:solidFill>
              <a:latin typeface="Helvetica"/>
              <a:ea typeface="+mj-ea"/>
              <a:cs typeface="Helvetica"/>
            </a:endParaRPr>
          </a:p>
        </p:txBody>
      </p:sp>
      <p:sp>
        <p:nvSpPr>
          <p:cNvPr id="56" name="Oval 20"/>
          <p:cNvSpPr>
            <a:spLocks noChangeArrowheads="1"/>
          </p:cNvSpPr>
          <p:nvPr/>
        </p:nvSpPr>
        <p:spPr bwMode="auto">
          <a:xfrm>
            <a:off x="2786050" y="3214686"/>
            <a:ext cx="3857652" cy="3500462"/>
          </a:xfrm>
          <a:prstGeom prst="ellipse">
            <a:avLst/>
          </a:prstGeom>
          <a:solidFill>
            <a:schemeClr val="accent2">
              <a:lumMod val="60000"/>
              <a:lumOff val="40000"/>
              <a:alpha val="87000"/>
            </a:schemeClr>
          </a:solidFill>
          <a:ln w="38100">
            <a:noFill/>
            <a:round/>
            <a:headEnd/>
            <a:tailEn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endParaRPr lang="en-GB" sz="2800">
              <a:latin typeface="Arial Narrow" pitchFamily="-111" charset="0"/>
              <a:cs typeface="Arial" charset="0"/>
            </a:endParaRPr>
          </a:p>
        </p:txBody>
      </p:sp>
      <p:sp>
        <p:nvSpPr>
          <p:cNvPr id="57" name="Oval 4"/>
          <p:cNvSpPr>
            <a:spLocks noChangeArrowheads="1"/>
          </p:cNvSpPr>
          <p:nvPr/>
        </p:nvSpPr>
        <p:spPr bwMode="auto">
          <a:xfrm>
            <a:off x="7786710" y="4214818"/>
            <a:ext cx="917491" cy="907278"/>
          </a:xfrm>
          <a:prstGeom prst="ellipse">
            <a:avLst/>
          </a:prstGeom>
          <a:solidFill>
            <a:srgbClr val="00B050"/>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a:solidFill>
                  <a:srgbClr val="254061"/>
                </a:solidFill>
                <a:latin typeface="Arial Narrow" pitchFamily="-111" charset="0"/>
              </a:rPr>
              <a:t>2</a:t>
            </a:r>
          </a:p>
        </p:txBody>
      </p:sp>
      <p:sp>
        <p:nvSpPr>
          <p:cNvPr id="59" name="Oval 5"/>
          <p:cNvSpPr>
            <a:spLocks noChangeArrowheads="1"/>
          </p:cNvSpPr>
          <p:nvPr/>
        </p:nvSpPr>
        <p:spPr bwMode="auto">
          <a:xfrm>
            <a:off x="3000364" y="4929198"/>
            <a:ext cx="917491" cy="907278"/>
          </a:xfrm>
          <a:prstGeom prst="ellipse">
            <a:avLst/>
          </a:prstGeom>
          <a:solidFill>
            <a:schemeClr val="accent1">
              <a:lumMod val="40000"/>
              <a:lumOff val="60000"/>
            </a:schemeClr>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a:solidFill>
                  <a:srgbClr val="254061"/>
                </a:solidFill>
                <a:latin typeface="Arial Narrow" pitchFamily="-111" charset="0"/>
              </a:rPr>
              <a:t>3</a:t>
            </a:r>
          </a:p>
        </p:txBody>
      </p:sp>
      <p:sp>
        <p:nvSpPr>
          <p:cNvPr id="64" name="Oval 6"/>
          <p:cNvSpPr>
            <a:spLocks noChangeArrowheads="1"/>
          </p:cNvSpPr>
          <p:nvPr/>
        </p:nvSpPr>
        <p:spPr bwMode="auto">
          <a:xfrm>
            <a:off x="3357554" y="3929066"/>
            <a:ext cx="917491" cy="907278"/>
          </a:xfrm>
          <a:prstGeom prst="ellipse">
            <a:avLst/>
          </a:prstGeom>
          <a:solidFill>
            <a:schemeClr val="accent1">
              <a:lumMod val="40000"/>
              <a:lumOff val="60000"/>
            </a:schemeClr>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a:solidFill>
                  <a:srgbClr val="254061"/>
                </a:solidFill>
                <a:latin typeface="Arial Narrow" pitchFamily="-111" charset="0"/>
              </a:rPr>
              <a:t>7</a:t>
            </a:r>
          </a:p>
        </p:txBody>
      </p:sp>
      <p:sp>
        <p:nvSpPr>
          <p:cNvPr id="67" name="Oval 7"/>
          <p:cNvSpPr>
            <a:spLocks noChangeArrowheads="1"/>
          </p:cNvSpPr>
          <p:nvPr/>
        </p:nvSpPr>
        <p:spPr bwMode="auto">
          <a:xfrm>
            <a:off x="7000892" y="5072074"/>
            <a:ext cx="917491" cy="903018"/>
          </a:xfrm>
          <a:prstGeom prst="ellipse">
            <a:avLst/>
          </a:prstGeom>
          <a:solidFill>
            <a:srgbClr val="FF0000"/>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a:solidFill>
                  <a:srgbClr val="254061"/>
                </a:solidFill>
                <a:latin typeface="Arial Narrow" pitchFamily="-111" charset="0"/>
              </a:rPr>
              <a:t>8</a:t>
            </a:r>
          </a:p>
        </p:txBody>
      </p:sp>
      <p:sp>
        <p:nvSpPr>
          <p:cNvPr id="73" name="Oval 8"/>
          <p:cNvSpPr>
            <a:spLocks noChangeArrowheads="1"/>
          </p:cNvSpPr>
          <p:nvPr/>
        </p:nvSpPr>
        <p:spPr bwMode="auto">
          <a:xfrm>
            <a:off x="3929058" y="5572140"/>
            <a:ext cx="912786" cy="907278"/>
          </a:xfrm>
          <a:prstGeom prst="ellipse">
            <a:avLst/>
          </a:prstGeom>
          <a:solidFill>
            <a:schemeClr val="accent1">
              <a:lumMod val="40000"/>
              <a:lumOff val="60000"/>
            </a:schemeClr>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a:solidFill>
                  <a:srgbClr val="254061"/>
                </a:solidFill>
                <a:latin typeface="Arial Narrow" pitchFamily="-111" charset="0"/>
              </a:rPr>
              <a:t>4</a:t>
            </a:r>
          </a:p>
        </p:txBody>
      </p:sp>
      <p:sp>
        <p:nvSpPr>
          <p:cNvPr id="74" name="Oval 9"/>
          <p:cNvSpPr>
            <a:spLocks noChangeArrowheads="1"/>
          </p:cNvSpPr>
          <p:nvPr/>
        </p:nvSpPr>
        <p:spPr bwMode="auto">
          <a:xfrm>
            <a:off x="7000892" y="3143248"/>
            <a:ext cx="917491" cy="907278"/>
          </a:xfrm>
          <a:prstGeom prst="ellipse">
            <a:avLst/>
          </a:prstGeom>
          <a:solidFill>
            <a:srgbClr val="00B050"/>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a:solidFill>
                  <a:srgbClr val="254061"/>
                </a:solidFill>
                <a:latin typeface="Arial Narrow" pitchFamily="-111" charset="0"/>
              </a:rPr>
              <a:t>1</a:t>
            </a:r>
          </a:p>
        </p:txBody>
      </p:sp>
      <p:sp>
        <p:nvSpPr>
          <p:cNvPr id="76" name="Oval 10"/>
          <p:cNvSpPr>
            <a:spLocks noChangeArrowheads="1"/>
          </p:cNvSpPr>
          <p:nvPr/>
        </p:nvSpPr>
        <p:spPr bwMode="auto">
          <a:xfrm>
            <a:off x="4929190" y="5500702"/>
            <a:ext cx="912786" cy="903018"/>
          </a:xfrm>
          <a:prstGeom prst="ellipse">
            <a:avLst/>
          </a:prstGeom>
          <a:solidFill>
            <a:schemeClr val="accent1">
              <a:lumMod val="40000"/>
              <a:lumOff val="60000"/>
            </a:schemeClr>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a:solidFill>
                  <a:srgbClr val="254061"/>
                </a:solidFill>
                <a:latin typeface="Arial Narrow" pitchFamily="-111" charset="0"/>
              </a:rPr>
              <a:t>5</a:t>
            </a:r>
          </a:p>
        </p:txBody>
      </p:sp>
      <p:sp>
        <p:nvSpPr>
          <p:cNvPr id="77" name="Oval 11"/>
          <p:cNvSpPr>
            <a:spLocks noChangeArrowheads="1"/>
          </p:cNvSpPr>
          <p:nvPr/>
        </p:nvSpPr>
        <p:spPr bwMode="auto">
          <a:xfrm>
            <a:off x="5214942" y="3786190"/>
            <a:ext cx="912786" cy="907278"/>
          </a:xfrm>
          <a:prstGeom prst="ellipse">
            <a:avLst/>
          </a:prstGeom>
          <a:solidFill>
            <a:schemeClr val="accent1">
              <a:lumMod val="40000"/>
              <a:lumOff val="60000"/>
            </a:schemeClr>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dirty="0">
                <a:solidFill>
                  <a:srgbClr val="254061"/>
                </a:solidFill>
                <a:latin typeface="Arial Narrow" pitchFamily="-111" charset="0"/>
              </a:rPr>
              <a:t>6</a:t>
            </a:r>
          </a:p>
        </p:txBody>
      </p:sp>
      <p:cxnSp>
        <p:nvCxnSpPr>
          <p:cNvPr id="15" name="Straight Arrow Connector 14"/>
          <p:cNvCxnSpPr/>
          <p:nvPr/>
        </p:nvCxnSpPr>
        <p:spPr>
          <a:xfrm flipV="1">
            <a:off x="4786314" y="3786190"/>
            <a:ext cx="2143140" cy="357190"/>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4714876" y="4643446"/>
            <a:ext cx="3000396" cy="285752"/>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5857884" y="5214950"/>
            <a:ext cx="1143008" cy="214314"/>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sp>
        <p:nvSpPr>
          <p:cNvPr id="24" name="Oval 6"/>
          <p:cNvSpPr>
            <a:spLocks noChangeArrowheads="1"/>
          </p:cNvSpPr>
          <p:nvPr/>
        </p:nvSpPr>
        <p:spPr bwMode="auto">
          <a:xfrm>
            <a:off x="357158" y="1714488"/>
            <a:ext cx="917491" cy="907278"/>
          </a:xfrm>
          <a:prstGeom prst="ellipse">
            <a:avLst/>
          </a:prstGeom>
          <a:solidFill>
            <a:srgbClr val="00B0F0"/>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dirty="0">
                <a:solidFill>
                  <a:srgbClr val="254061"/>
                </a:solidFill>
                <a:latin typeface="Arial Narrow" pitchFamily="-111" charset="0"/>
              </a:rPr>
              <a:t>9</a:t>
            </a:r>
          </a:p>
        </p:txBody>
      </p:sp>
      <p:sp>
        <p:nvSpPr>
          <p:cNvPr id="25" name="Oval 6"/>
          <p:cNvSpPr>
            <a:spLocks noChangeArrowheads="1"/>
          </p:cNvSpPr>
          <p:nvPr/>
        </p:nvSpPr>
        <p:spPr bwMode="auto">
          <a:xfrm>
            <a:off x="142844" y="2786058"/>
            <a:ext cx="917491" cy="907278"/>
          </a:xfrm>
          <a:prstGeom prst="ellipse">
            <a:avLst/>
          </a:prstGeom>
          <a:solidFill>
            <a:srgbClr val="00B0F0"/>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dirty="0" smtClean="0">
                <a:solidFill>
                  <a:srgbClr val="254061"/>
                </a:solidFill>
                <a:latin typeface="Arial Narrow" pitchFamily="-111" charset="0"/>
              </a:rPr>
              <a:t>10</a:t>
            </a:r>
            <a:endParaRPr lang="en-US" sz="1600" dirty="0">
              <a:solidFill>
                <a:srgbClr val="254061"/>
              </a:solidFill>
              <a:latin typeface="Arial Narrow" pitchFamily="-111" charset="0"/>
            </a:endParaRPr>
          </a:p>
        </p:txBody>
      </p:sp>
      <p:sp>
        <p:nvSpPr>
          <p:cNvPr id="26" name="Oval 6"/>
          <p:cNvSpPr>
            <a:spLocks noChangeArrowheads="1"/>
          </p:cNvSpPr>
          <p:nvPr/>
        </p:nvSpPr>
        <p:spPr bwMode="auto">
          <a:xfrm>
            <a:off x="1142976" y="2500306"/>
            <a:ext cx="917491" cy="907278"/>
          </a:xfrm>
          <a:prstGeom prst="ellipse">
            <a:avLst/>
          </a:prstGeom>
          <a:solidFill>
            <a:srgbClr val="00B0F0"/>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dirty="0" smtClean="0">
                <a:solidFill>
                  <a:srgbClr val="254061"/>
                </a:solidFill>
                <a:latin typeface="Arial Narrow" pitchFamily="-111" charset="0"/>
              </a:rPr>
              <a:t>11</a:t>
            </a:r>
            <a:endParaRPr lang="en-US" sz="1600" dirty="0">
              <a:solidFill>
                <a:srgbClr val="254061"/>
              </a:solidFill>
              <a:latin typeface="Arial Narrow" pitchFamily="-111" charset="0"/>
            </a:endParaRPr>
          </a:p>
        </p:txBody>
      </p:sp>
      <p:cxnSp>
        <p:nvCxnSpPr>
          <p:cNvPr id="29" name="Straight Arrow Connector 28"/>
          <p:cNvCxnSpPr/>
          <p:nvPr/>
        </p:nvCxnSpPr>
        <p:spPr>
          <a:xfrm>
            <a:off x="1857356" y="3429000"/>
            <a:ext cx="1214446" cy="642942"/>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sp>
        <p:nvSpPr>
          <p:cNvPr id="32" name="Cloud 31"/>
          <p:cNvSpPr/>
          <p:nvPr/>
        </p:nvSpPr>
        <p:spPr>
          <a:xfrm>
            <a:off x="2857488" y="1142984"/>
            <a:ext cx="4572032" cy="1928826"/>
          </a:xfrm>
          <a:prstGeom prst="cloud">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dirty="0" smtClean="0">
                <a:solidFill>
                  <a:srgbClr val="002060"/>
                </a:solidFill>
              </a:rPr>
              <a:t>Environment</a:t>
            </a:r>
            <a:endParaRPr lang="en-AU" sz="2800" dirty="0">
              <a:solidFill>
                <a:srgbClr val="002060"/>
              </a:solidFill>
            </a:endParaRPr>
          </a:p>
        </p:txBody>
      </p:sp>
      <p:sp>
        <p:nvSpPr>
          <p:cNvPr id="33" name="Cloud 32"/>
          <p:cNvSpPr/>
          <p:nvPr/>
        </p:nvSpPr>
        <p:spPr>
          <a:xfrm>
            <a:off x="2143108" y="1357298"/>
            <a:ext cx="1643074" cy="107157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smtClean="0"/>
              <a:t>Strategy</a:t>
            </a:r>
            <a:endParaRPr lang="en-AU" dirty="0"/>
          </a:p>
        </p:txBody>
      </p:sp>
      <p:pic>
        <p:nvPicPr>
          <p:cNvPr id="51203" name="Picture 3" descr="C:\Users\Michael\AppData\Local\Microsoft\Windows\Temporary Internet Files\Content.IE5\L6V7ZBYD\MCj04298270000[1].wmf"/>
          <p:cNvPicPr>
            <a:picLocks noChangeAspect="1" noChangeArrowheads="1"/>
          </p:cNvPicPr>
          <p:nvPr/>
        </p:nvPicPr>
        <p:blipFill>
          <a:blip r:embed="rId3" cstate="print"/>
          <a:srcRect/>
          <a:stretch>
            <a:fillRect/>
          </a:stretch>
        </p:blipFill>
        <p:spPr bwMode="auto">
          <a:xfrm>
            <a:off x="285720" y="4714884"/>
            <a:ext cx="1600200" cy="1955800"/>
          </a:xfrm>
          <a:prstGeom prst="rect">
            <a:avLst/>
          </a:prstGeom>
          <a:noFill/>
        </p:spPr>
      </p:pic>
      <p:cxnSp>
        <p:nvCxnSpPr>
          <p:cNvPr id="36" name="Straight Arrow Connector 35"/>
          <p:cNvCxnSpPr/>
          <p:nvPr/>
        </p:nvCxnSpPr>
        <p:spPr>
          <a:xfrm rot="16200000" flipV="1">
            <a:off x="642910" y="4071942"/>
            <a:ext cx="1000132" cy="142876"/>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pic>
        <p:nvPicPr>
          <p:cNvPr id="51204" name="Picture 4" descr="C:\Users\Michael\AppData\Local\Microsoft\Windows\Temporary Internet Files\Content.IE5\O1O4AHS2\MCPE02446_0000[1].wmf"/>
          <p:cNvPicPr>
            <a:picLocks noChangeAspect="1" noChangeArrowheads="1"/>
          </p:cNvPicPr>
          <p:nvPr/>
        </p:nvPicPr>
        <p:blipFill>
          <a:blip r:embed="rId4" cstate="print"/>
          <a:srcRect/>
          <a:stretch>
            <a:fillRect/>
          </a:stretch>
        </p:blipFill>
        <p:spPr bwMode="auto">
          <a:xfrm>
            <a:off x="3714744" y="2214554"/>
            <a:ext cx="1169990" cy="934732"/>
          </a:xfrm>
          <a:prstGeom prst="rect">
            <a:avLst/>
          </a:prstGeom>
          <a:noFill/>
        </p:spPr>
      </p:pic>
      <p:cxnSp>
        <p:nvCxnSpPr>
          <p:cNvPr id="40" name="Straight Arrow Connector 39"/>
          <p:cNvCxnSpPr/>
          <p:nvPr/>
        </p:nvCxnSpPr>
        <p:spPr>
          <a:xfrm rot="10800000" flipV="1">
            <a:off x="1357290" y="2071678"/>
            <a:ext cx="714380" cy="285752"/>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rot="10800000" flipV="1">
            <a:off x="2143108" y="2857496"/>
            <a:ext cx="1500198" cy="214314"/>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2676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204"/>
                                        </p:tgtEl>
                                        <p:attrNameLst>
                                          <p:attrName>style.visibility</p:attrName>
                                        </p:attrNameLst>
                                      </p:cBhvr>
                                      <p:to>
                                        <p:strVal val="visible"/>
                                      </p:to>
                                    </p:set>
                                    <p:animEffect transition="in" filter="fade">
                                      <p:cBhvr>
                                        <p:cTn id="17" dur="1000"/>
                                        <p:tgtEl>
                                          <p:spTgt spid="5120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1203"/>
                                        </p:tgtEl>
                                        <p:attrNameLst>
                                          <p:attrName>style.visibility</p:attrName>
                                        </p:attrNameLst>
                                      </p:cBhvr>
                                      <p:to>
                                        <p:strVal val="visible"/>
                                      </p:to>
                                    </p:set>
                                    <p:animEffect transition="in" filter="fade">
                                      <p:cBhvr>
                                        <p:cTn id="22" dur="1000"/>
                                        <p:tgtEl>
                                          <p:spTgt spid="5120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1000"/>
                                        <p:tgtEl>
                                          <p:spTgt spid="36"/>
                                        </p:tgtEl>
                                      </p:cBhvr>
                                    </p:animEffect>
                                  </p:childTnLst>
                                </p:cTn>
                              </p:par>
                              <p:par>
                                <p:cTn id="28" presetID="10" presetClass="entr" presetSubtype="0" fill="hold"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fade">
                                      <p:cBhvr>
                                        <p:cTn id="30" dur="1000"/>
                                        <p:tgtEl>
                                          <p:spTgt spid="43"/>
                                        </p:tgtEl>
                                      </p:cBhvr>
                                    </p:animEffect>
                                  </p:childTnLst>
                                </p:cTn>
                              </p:par>
                              <p:par>
                                <p:cTn id="31" presetID="10" presetClass="entr" presetSubtype="0" fill="hold" nodeType="with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fade">
                                      <p:cBhvr>
                                        <p:cTn id="33" dur="1000"/>
                                        <p:tgtEl>
                                          <p:spTgt spid="4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1000"/>
                                        <p:tgtEl>
                                          <p:spTgt spid="2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10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32" grpId="0" animBg="1"/>
      <p:bldP spid="33"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Oval 20"/>
          <p:cNvSpPr>
            <a:spLocks noChangeArrowheads="1"/>
          </p:cNvSpPr>
          <p:nvPr/>
        </p:nvSpPr>
        <p:spPr bwMode="auto">
          <a:xfrm>
            <a:off x="2714612" y="2214554"/>
            <a:ext cx="3857652" cy="3500462"/>
          </a:xfrm>
          <a:prstGeom prst="ellipse">
            <a:avLst/>
          </a:prstGeom>
          <a:solidFill>
            <a:schemeClr val="accent2">
              <a:lumMod val="60000"/>
              <a:lumOff val="40000"/>
              <a:alpha val="87000"/>
            </a:schemeClr>
          </a:solidFill>
          <a:ln w="38100">
            <a:noFill/>
            <a:round/>
            <a:headEnd/>
            <a:tailEn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endParaRPr lang="en-GB" sz="2800">
              <a:latin typeface="Arial Narrow" pitchFamily="-111" charset="0"/>
              <a:cs typeface="Arial" charset="0"/>
            </a:endParaRPr>
          </a:p>
        </p:txBody>
      </p:sp>
      <p:sp>
        <p:nvSpPr>
          <p:cNvPr id="57" name="Oval 4"/>
          <p:cNvSpPr>
            <a:spLocks noChangeArrowheads="1"/>
          </p:cNvSpPr>
          <p:nvPr/>
        </p:nvSpPr>
        <p:spPr bwMode="auto">
          <a:xfrm>
            <a:off x="4214810" y="3429000"/>
            <a:ext cx="917491" cy="907278"/>
          </a:xfrm>
          <a:prstGeom prst="ellipse">
            <a:avLst/>
          </a:prstGeom>
          <a:solidFill>
            <a:srgbClr val="00B0F0"/>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dirty="0" smtClean="0">
                <a:solidFill>
                  <a:srgbClr val="254061"/>
                </a:solidFill>
                <a:latin typeface="Arial Narrow" pitchFamily="-111" charset="0"/>
              </a:rPr>
              <a:t>10</a:t>
            </a:r>
            <a:endParaRPr lang="en-US" sz="1600" dirty="0">
              <a:solidFill>
                <a:srgbClr val="254061"/>
              </a:solidFill>
              <a:latin typeface="Arial Narrow" pitchFamily="-111" charset="0"/>
            </a:endParaRPr>
          </a:p>
        </p:txBody>
      </p:sp>
      <p:sp>
        <p:nvSpPr>
          <p:cNvPr id="59" name="Oval 5"/>
          <p:cNvSpPr>
            <a:spLocks noChangeArrowheads="1"/>
          </p:cNvSpPr>
          <p:nvPr/>
        </p:nvSpPr>
        <p:spPr bwMode="auto">
          <a:xfrm>
            <a:off x="2928926" y="3929066"/>
            <a:ext cx="917491" cy="907278"/>
          </a:xfrm>
          <a:prstGeom prst="ellipse">
            <a:avLst/>
          </a:prstGeom>
          <a:solidFill>
            <a:schemeClr val="accent1">
              <a:lumMod val="40000"/>
              <a:lumOff val="60000"/>
            </a:schemeClr>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a:solidFill>
                  <a:srgbClr val="254061"/>
                </a:solidFill>
                <a:latin typeface="Arial Narrow" pitchFamily="-111" charset="0"/>
              </a:rPr>
              <a:t>3</a:t>
            </a:r>
          </a:p>
        </p:txBody>
      </p:sp>
      <p:sp>
        <p:nvSpPr>
          <p:cNvPr id="64" name="Oval 6"/>
          <p:cNvSpPr>
            <a:spLocks noChangeArrowheads="1"/>
          </p:cNvSpPr>
          <p:nvPr/>
        </p:nvSpPr>
        <p:spPr bwMode="auto">
          <a:xfrm>
            <a:off x="3286116" y="2928934"/>
            <a:ext cx="917491" cy="907278"/>
          </a:xfrm>
          <a:prstGeom prst="ellipse">
            <a:avLst/>
          </a:prstGeom>
          <a:solidFill>
            <a:schemeClr val="accent1">
              <a:lumMod val="40000"/>
              <a:lumOff val="60000"/>
            </a:schemeClr>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a:solidFill>
                  <a:srgbClr val="254061"/>
                </a:solidFill>
                <a:latin typeface="Arial Narrow" pitchFamily="-111" charset="0"/>
              </a:rPr>
              <a:t>7</a:t>
            </a:r>
          </a:p>
        </p:txBody>
      </p:sp>
      <p:sp>
        <p:nvSpPr>
          <p:cNvPr id="67" name="Oval 7"/>
          <p:cNvSpPr>
            <a:spLocks noChangeArrowheads="1"/>
          </p:cNvSpPr>
          <p:nvPr/>
        </p:nvSpPr>
        <p:spPr bwMode="auto">
          <a:xfrm>
            <a:off x="5500694" y="3786190"/>
            <a:ext cx="917491" cy="903018"/>
          </a:xfrm>
          <a:prstGeom prst="ellipse">
            <a:avLst/>
          </a:prstGeom>
          <a:solidFill>
            <a:srgbClr val="00B0F0"/>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dirty="0" smtClean="0">
                <a:solidFill>
                  <a:srgbClr val="254061"/>
                </a:solidFill>
                <a:latin typeface="Arial Narrow" pitchFamily="-111" charset="0"/>
              </a:rPr>
              <a:t>11</a:t>
            </a:r>
            <a:endParaRPr lang="en-US" sz="1600" dirty="0">
              <a:solidFill>
                <a:srgbClr val="254061"/>
              </a:solidFill>
              <a:latin typeface="Arial Narrow" pitchFamily="-111" charset="0"/>
            </a:endParaRPr>
          </a:p>
        </p:txBody>
      </p:sp>
      <p:sp>
        <p:nvSpPr>
          <p:cNvPr id="73" name="Oval 8"/>
          <p:cNvSpPr>
            <a:spLocks noChangeArrowheads="1"/>
          </p:cNvSpPr>
          <p:nvPr/>
        </p:nvSpPr>
        <p:spPr bwMode="auto">
          <a:xfrm>
            <a:off x="3857620" y="4572008"/>
            <a:ext cx="912786" cy="907278"/>
          </a:xfrm>
          <a:prstGeom prst="ellipse">
            <a:avLst/>
          </a:prstGeom>
          <a:solidFill>
            <a:schemeClr val="accent1">
              <a:lumMod val="40000"/>
              <a:lumOff val="60000"/>
            </a:schemeClr>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a:solidFill>
                  <a:srgbClr val="254061"/>
                </a:solidFill>
                <a:latin typeface="Arial Narrow" pitchFamily="-111" charset="0"/>
              </a:rPr>
              <a:t>4</a:t>
            </a:r>
          </a:p>
        </p:txBody>
      </p:sp>
      <p:sp>
        <p:nvSpPr>
          <p:cNvPr id="74" name="Oval 9"/>
          <p:cNvSpPr>
            <a:spLocks noChangeArrowheads="1"/>
          </p:cNvSpPr>
          <p:nvPr/>
        </p:nvSpPr>
        <p:spPr bwMode="auto">
          <a:xfrm>
            <a:off x="4143372" y="2357430"/>
            <a:ext cx="917491" cy="907278"/>
          </a:xfrm>
          <a:prstGeom prst="ellipse">
            <a:avLst/>
          </a:prstGeom>
          <a:solidFill>
            <a:srgbClr val="00B0F0"/>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dirty="0">
                <a:solidFill>
                  <a:srgbClr val="254061"/>
                </a:solidFill>
                <a:latin typeface="Arial Narrow" pitchFamily="-111" charset="0"/>
              </a:rPr>
              <a:t>9</a:t>
            </a:r>
          </a:p>
        </p:txBody>
      </p:sp>
      <p:sp>
        <p:nvSpPr>
          <p:cNvPr id="76" name="Oval 10"/>
          <p:cNvSpPr>
            <a:spLocks noChangeArrowheads="1"/>
          </p:cNvSpPr>
          <p:nvPr/>
        </p:nvSpPr>
        <p:spPr bwMode="auto">
          <a:xfrm>
            <a:off x="4857752" y="4500570"/>
            <a:ext cx="912786" cy="903018"/>
          </a:xfrm>
          <a:prstGeom prst="ellipse">
            <a:avLst/>
          </a:prstGeom>
          <a:solidFill>
            <a:schemeClr val="accent1">
              <a:lumMod val="40000"/>
              <a:lumOff val="60000"/>
            </a:schemeClr>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a:solidFill>
                  <a:srgbClr val="254061"/>
                </a:solidFill>
                <a:latin typeface="Arial Narrow" pitchFamily="-111" charset="0"/>
              </a:rPr>
              <a:t>5</a:t>
            </a:r>
          </a:p>
        </p:txBody>
      </p:sp>
      <p:sp>
        <p:nvSpPr>
          <p:cNvPr id="77" name="Oval 11"/>
          <p:cNvSpPr>
            <a:spLocks noChangeArrowheads="1"/>
          </p:cNvSpPr>
          <p:nvPr/>
        </p:nvSpPr>
        <p:spPr bwMode="auto">
          <a:xfrm>
            <a:off x="5143504" y="2786058"/>
            <a:ext cx="912786" cy="907278"/>
          </a:xfrm>
          <a:prstGeom prst="ellipse">
            <a:avLst/>
          </a:prstGeom>
          <a:solidFill>
            <a:schemeClr val="accent1">
              <a:lumMod val="40000"/>
              <a:lumOff val="60000"/>
            </a:schemeClr>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dirty="0">
                <a:solidFill>
                  <a:srgbClr val="254061"/>
                </a:solidFill>
                <a:latin typeface="Arial Narrow" pitchFamily="-111" charset="0"/>
              </a:rPr>
              <a:t>6</a:t>
            </a:r>
          </a:p>
        </p:txBody>
      </p:sp>
      <p:sp>
        <p:nvSpPr>
          <p:cNvPr id="85" name="Title 1"/>
          <p:cNvSpPr txBox="1">
            <a:spLocks/>
          </p:cNvSpPr>
          <p:nvPr/>
        </p:nvSpPr>
        <p:spPr bwMode="auto">
          <a:xfrm>
            <a:off x="571472" y="76200"/>
            <a:ext cx="8229600" cy="1143000"/>
          </a:xfrm>
          <a:prstGeom prst="rect">
            <a:avLst/>
          </a:prstGeom>
          <a:noFill/>
          <a:ln w="9525">
            <a:noFill/>
            <a:miter lim="800000"/>
            <a:headEnd/>
            <a:tailEnd/>
          </a:ln>
        </p:spPr>
        <p:txBody>
          <a:bodyPr anchor="ctr"/>
          <a:lstStyle/>
          <a:p>
            <a:pPr eaLnBrk="0" hangingPunct="0"/>
            <a:r>
              <a:rPr lang="en-AU" sz="3100" dirty="0">
                <a:solidFill>
                  <a:srgbClr val="000000"/>
                </a:solidFill>
                <a:latin typeface="Helvetica"/>
                <a:ea typeface="+mj-ea"/>
                <a:cs typeface="Helvetica"/>
              </a:rPr>
              <a:t>Project Portfolio Management</a:t>
            </a:r>
            <a:endParaRPr lang="en-US" sz="3100" dirty="0">
              <a:solidFill>
                <a:srgbClr val="000000"/>
              </a:solidFill>
              <a:latin typeface="Helvetica"/>
              <a:ea typeface="+mj-ea"/>
              <a:cs typeface="Helvetica"/>
            </a:endParaRPr>
          </a:p>
        </p:txBody>
      </p:sp>
      <p:sp>
        <p:nvSpPr>
          <p:cNvPr id="13" name="Oval 7"/>
          <p:cNvSpPr>
            <a:spLocks noChangeArrowheads="1"/>
          </p:cNvSpPr>
          <p:nvPr/>
        </p:nvSpPr>
        <p:spPr bwMode="auto">
          <a:xfrm>
            <a:off x="5500694" y="1785926"/>
            <a:ext cx="917491" cy="903018"/>
          </a:xfrm>
          <a:prstGeom prst="ellipse">
            <a:avLst/>
          </a:prstGeom>
          <a:solidFill>
            <a:srgbClr val="00B050"/>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dirty="0" smtClean="0">
                <a:solidFill>
                  <a:srgbClr val="254061"/>
                </a:solidFill>
                <a:latin typeface="Arial Narrow" pitchFamily="-111" charset="0"/>
              </a:rPr>
              <a:t>12</a:t>
            </a:r>
            <a:endParaRPr lang="en-US" sz="1600" dirty="0">
              <a:solidFill>
                <a:srgbClr val="254061"/>
              </a:solidFill>
              <a:latin typeface="Arial Narrow" pitchFamily="-111" charset="0"/>
            </a:endParaRPr>
          </a:p>
        </p:txBody>
      </p:sp>
      <p:sp>
        <p:nvSpPr>
          <p:cNvPr id="14" name="Oval 7"/>
          <p:cNvSpPr>
            <a:spLocks noChangeArrowheads="1"/>
          </p:cNvSpPr>
          <p:nvPr/>
        </p:nvSpPr>
        <p:spPr bwMode="auto">
          <a:xfrm>
            <a:off x="6215074" y="3000372"/>
            <a:ext cx="917491" cy="903018"/>
          </a:xfrm>
          <a:prstGeom prst="ellipse">
            <a:avLst/>
          </a:prstGeom>
          <a:solidFill>
            <a:srgbClr val="00B050"/>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dirty="0" smtClean="0">
                <a:solidFill>
                  <a:srgbClr val="254061"/>
                </a:solidFill>
                <a:latin typeface="Arial Narrow" pitchFamily="-111" charset="0"/>
              </a:rPr>
              <a:t>13</a:t>
            </a:r>
            <a:endParaRPr lang="en-US" sz="1600" dirty="0">
              <a:solidFill>
                <a:srgbClr val="254061"/>
              </a:solidFill>
              <a:latin typeface="Arial Narrow" pitchFamily="-111" charset="0"/>
            </a:endParaRPr>
          </a:p>
        </p:txBody>
      </p:sp>
      <p:sp>
        <p:nvSpPr>
          <p:cNvPr id="15" name="Oval 7"/>
          <p:cNvSpPr>
            <a:spLocks noChangeArrowheads="1"/>
          </p:cNvSpPr>
          <p:nvPr/>
        </p:nvSpPr>
        <p:spPr bwMode="auto">
          <a:xfrm>
            <a:off x="5857884" y="5000636"/>
            <a:ext cx="917491" cy="903018"/>
          </a:xfrm>
          <a:prstGeom prst="ellipse">
            <a:avLst/>
          </a:prstGeom>
          <a:solidFill>
            <a:srgbClr val="00B050"/>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dirty="0" smtClean="0">
                <a:solidFill>
                  <a:srgbClr val="254061"/>
                </a:solidFill>
                <a:latin typeface="Arial Narrow" pitchFamily="-111" charset="0"/>
              </a:rPr>
              <a:t>14</a:t>
            </a:r>
            <a:endParaRPr lang="en-US" sz="1600" dirty="0">
              <a:solidFill>
                <a:srgbClr val="254061"/>
              </a:solidFill>
              <a:latin typeface="Arial Narrow" pitchFamily="-111" charset="0"/>
            </a:endParaRPr>
          </a:p>
        </p:txBody>
      </p:sp>
      <p:sp>
        <p:nvSpPr>
          <p:cNvPr id="16" name="Oval 7"/>
          <p:cNvSpPr>
            <a:spLocks noChangeArrowheads="1"/>
          </p:cNvSpPr>
          <p:nvPr/>
        </p:nvSpPr>
        <p:spPr bwMode="auto">
          <a:xfrm>
            <a:off x="2857488" y="4929198"/>
            <a:ext cx="917491" cy="903018"/>
          </a:xfrm>
          <a:prstGeom prst="ellipse">
            <a:avLst/>
          </a:prstGeom>
          <a:solidFill>
            <a:srgbClr val="00B050"/>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dirty="0" smtClean="0">
                <a:solidFill>
                  <a:srgbClr val="254061"/>
                </a:solidFill>
                <a:latin typeface="Arial Narrow" pitchFamily="-111" charset="0"/>
              </a:rPr>
              <a:t>15</a:t>
            </a:r>
            <a:endParaRPr lang="en-US" sz="1600" dirty="0">
              <a:solidFill>
                <a:srgbClr val="254061"/>
              </a:solidFill>
              <a:latin typeface="Arial Narrow" pitchFamily="-111" charset="0"/>
            </a:endParaRPr>
          </a:p>
        </p:txBody>
      </p:sp>
      <p:sp>
        <p:nvSpPr>
          <p:cNvPr id="17" name="Oval 7"/>
          <p:cNvSpPr>
            <a:spLocks noChangeArrowheads="1"/>
          </p:cNvSpPr>
          <p:nvPr/>
        </p:nvSpPr>
        <p:spPr bwMode="auto">
          <a:xfrm>
            <a:off x="3143240" y="1857364"/>
            <a:ext cx="917491" cy="903018"/>
          </a:xfrm>
          <a:prstGeom prst="ellipse">
            <a:avLst/>
          </a:prstGeom>
          <a:solidFill>
            <a:srgbClr val="00B050"/>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dirty="0" smtClean="0">
                <a:solidFill>
                  <a:srgbClr val="254061"/>
                </a:solidFill>
                <a:latin typeface="Arial Narrow" pitchFamily="-111" charset="0"/>
              </a:rPr>
              <a:t>17</a:t>
            </a:r>
            <a:endParaRPr lang="en-US" sz="1600" dirty="0">
              <a:solidFill>
                <a:srgbClr val="254061"/>
              </a:solidFill>
              <a:latin typeface="Arial Narrow" pitchFamily="-111" charset="0"/>
            </a:endParaRPr>
          </a:p>
        </p:txBody>
      </p:sp>
      <p:sp>
        <p:nvSpPr>
          <p:cNvPr id="18" name="Oval 7"/>
          <p:cNvSpPr>
            <a:spLocks noChangeArrowheads="1"/>
          </p:cNvSpPr>
          <p:nvPr/>
        </p:nvSpPr>
        <p:spPr bwMode="auto">
          <a:xfrm>
            <a:off x="2214546" y="3143248"/>
            <a:ext cx="917491" cy="903018"/>
          </a:xfrm>
          <a:prstGeom prst="ellipse">
            <a:avLst/>
          </a:prstGeom>
          <a:solidFill>
            <a:srgbClr val="00B050"/>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dirty="0" smtClean="0">
                <a:solidFill>
                  <a:srgbClr val="254061"/>
                </a:solidFill>
                <a:latin typeface="Arial Narrow" pitchFamily="-111" charset="0"/>
              </a:rPr>
              <a:t>16</a:t>
            </a:r>
            <a:endParaRPr lang="en-US" sz="1600" dirty="0">
              <a:solidFill>
                <a:srgbClr val="254061"/>
              </a:solidFill>
              <a:latin typeface="Arial Narrow" pitchFamily="-111" charset="0"/>
            </a:endParaRPr>
          </a:p>
        </p:txBody>
      </p:sp>
    </p:spTree>
    <p:extLst>
      <p:ext uri="{BB962C8B-B14F-4D97-AF65-F5344CB8AC3E}">
        <p14:creationId xmlns:p14="http://schemas.microsoft.com/office/powerpoint/2010/main" val="1573962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56"/>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000"/>
                                        <p:tgtEl>
                                          <p:spTgt spid="1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2000"/>
                                        <p:tgtEl>
                                          <p:spTgt spid="1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2000"/>
                                        <p:tgtEl>
                                          <p:spTgt spid="1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2000"/>
                                        <p:tgtEl>
                                          <p:spTgt spid="1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2000"/>
                                        <p:tgtEl>
                                          <p:spTgt spid="1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13" grpId="0" animBg="1"/>
      <p:bldP spid="14" grpId="0" animBg="1"/>
      <p:bldP spid="15" grpId="0" animBg="1"/>
      <p:bldP spid="16" grpId="0" animBg="1"/>
      <p:bldP spid="17" grpId="0" animBg="1"/>
      <p:bldP spid="18"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Oval 20"/>
          <p:cNvSpPr>
            <a:spLocks noChangeArrowheads="1"/>
          </p:cNvSpPr>
          <p:nvPr/>
        </p:nvSpPr>
        <p:spPr bwMode="auto">
          <a:xfrm>
            <a:off x="2714612" y="2214554"/>
            <a:ext cx="3857652" cy="3500462"/>
          </a:xfrm>
          <a:prstGeom prst="ellipse">
            <a:avLst/>
          </a:prstGeom>
          <a:solidFill>
            <a:schemeClr val="accent2">
              <a:lumMod val="60000"/>
              <a:lumOff val="40000"/>
              <a:alpha val="87000"/>
            </a:schemeClr>
          </a:solidFill>
          <a:ln w="38100">
            <a:noFill/>
            <a:round/>
            <a:headEnd/>
            <a:tailEn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endParaRPr lang="en-GB" sz="2800">
              <a:latin typeface="Arial Narrow" pitchFamily="-111" charset="0"/>
              <a:cs typeface="Arial" charset="0"/>
            </a:endParaRPr>
          </a:p>
        </p:txBody>
      </p:sp>
      <p:sp>
        <p:nvSpPr>
          <p:cNvPr id="57" name="Oval 4"/>
          <p:cNvSpPr>
            <a:spLocks noChangeArrowheads="1"/>
          </p:cNvSpPr>
          <p:nvPr/>
        </p:nvSpPr>
        <p:spPr bwMode="auto">
          <a:xfrm>
            <a:off x="4214810" y="3429000"/>
            <a:ext cx="917491" cy="907278"/>
          </a:xfrm>
          <a:prstGeom prst="ellipse">
            <a:avLst/>
          </a:prstGeom>
          <a:solidFill>
            <a:srgbClr val="00B0F0"/>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dirty="0" smtClean="0">
                <a:solidFill>
                  <a:srgbClr val="254061"/>
                </a:solidFill>
                <a:latin typeface="Arial Narrow" pitchFamily="-111" charset="0"/>
              </a:rPr>
              <a:t>10</a:t>
            </a:r>
            <a:endParaRPr lang="en-US" sz="1600" dirty="0">
              <a:solidFill>
                <a:srgbClr val="254061"/>
              </a:solidFill>
              <a:latin typeface="Arial Narrow" pitchFamily="-111" charset="0"/>
            </a:endParaRPr>
          </a:p>
        </p:txBody>
      </p:sp>
      <p:sp>
        <p:nvSpPr>
          <p:cNvPr id="59" name="Oval 5"/>
          <p:cNvSpPr>
            <a:spLocks noChangeArrowheads="1"/>
          </p:cNvSpPr>
          <p:nvPr/>
        </p:nvSpPr>
        <p:spPr bwMode="auto">
          <a:xfrm>
            <a:off x="2928926" y="3929066"/>
            <a:ext cx="917491" cy="907278"/>
          </a:xfrm>
          <a:prstGeom prst="ellipse">
            <a:avLst/>
          </a:prstGeom>
          <a:solidFill>
            <a:schemeClr val="accent1">
              <a:lumMod val="40000"/>
              <a:lumOff val="60000"/>
            </a:schemeClr>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a:solidFill>
                  <a:srgbClr val="254061"/>
                </a:solidFill>
                <a:latin typeface="Arial Narrow" pitchFamily="-111" charset="0"/>
              </a:rPr>
              <a:t>3</a:t>
            </a:r>
          </a:p>
        </p:txBody>
      </p:sp>
      <p:sp>
        <p:nvSpPr>
          <p:cNvPr id="64" name="Oval 6"/>
          <p:cNvSpPr>
            <a:spLocks noChangeArrowheads="1"/>
          </p:cNvSpPr>
          <p:nvPr/>
        </p:nvSpPr>
        <p:spPr bwMode="auto">
          <a:xfrm>
            <a:off x="3286116" y="2928934"/>
            <a:ext cx="917491" cy="907278"/>
          </a:xfrm>
          <a:prstGeom prst="ellipse">
            <a:avLst/>
          </a:prstGeom>
          <a:solidFill>
            <a:schemeClr val="accent1">
              <a:lumMod val="40000"/>
              <a:lumOff val="60000"/>
            </a:schemeClr>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a:solidFill>
                  <a:srgbClr val="254061"/>
                </a:solidFill>
                <a:latin typeface="Arial Narrow" pitchFamily="-111" charset="0"/>
              </a:rPr>
              <a:t>7</a:t>
            </a:r>
          </a:p>
        </p:txBody>
      </p:sp>
      <p:sp>
        <p:nvSpPr>
          <p:cNvPr id="67" name="Oval 7"/>
          <p:cNvSpPr>
            <a:spLocks noChangeArrowheads="1"/>
          </p:cNvSpPr>
          <p:nvPr/>
        </p:nvSpPr>
        <p:spPr bwMode="auto">
          <a:xfrm>
            <a:off x="5500694" y="3786190"/>
            <a:ext cx="917491" cy="903018"/>
          </a:xfrm>
          <a:prstGeom prst="ellipse">
            <a:avLst/>
          </a:prstGeom>
          <a:solidFill>
            <a:srgbClr val="00B0F0"/>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dirty="0" smtClean="0">
                <a:solidFill>
                  <a:srgbClr val="254061"/>
                </a:solidFill>
                <a:latin typeface="Arial Narrow" pitchFamily="-111" charset="0"/>
              </a:rPr>
              <a:t>11</a:t>
            </a:r>
            <a:endParaRPr lang="en-US" sz="1600" dirty="0">
              <a:solidFill>
                <a:srgbClr val="254061"/>
              </a:solidFill>
              <a:latin typeface="Arial Narrow" pitchFamily="-111" charset="0"/>
            </a:endParaRPr>
          </a:p>
        </p:txBody>
      </p:sp>
      <p:sp>
        <p:nvSpPr>
          <p:cNvPr id="73" name="Oval 8"/>
          <p:cNvSpPr>
            <a:spLocks noChangeArrowheads="1"/>
          </p:cNvSpPr>
          <p:nvPr/>
        </p:nvSpPr>
        <p:spPr bwMode="auto">
          <a:xfrm>
            <a:off x="3857620" y="4572008"/>
            <a:ext cx="912786" cy="907278"/>
          </a:xfrm>
          <a:prstGeom prst="ellipse">
            <a:avLst/>
          </a:prstGeom>
          <a:solidFill>
            <a:schemeClr val="accent1">
              <a:lumMod val="40000"/>
              <a:lumOff val="60000"/>
            </a:schemeClr>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a:solidFill>
                  <a:srgbClr val="254061"/>
                </a:solidFill>
                <a:latin typeface="Arial Narrow" pitchFamily="-111" charset="0"/>
              </a:rPr>
              <a:t>4</a:t>
            </a:r>
          </a:p>
        </p:txBody>
      </p:sp>
      <p:sp>
        <p:nvSpPr>
          <p:cNvPr id="74" name="Oval 9"/>
          <p:cNvSpPr>
            <a:spLocks noChangeArrowheads="1"/>
          </p:cNvSpPr>
          <p:nvPr/>
        </p:nvSpPr>
        <p:spPr bwMode="auto">
          <a:xfrm>
            <a:off x="4143372" y="2357430"/>
            <a:ext cx="917491" cy="907278"/>
          </a:xfrm>
          <a:prstGeom prst="ellipse">
            <a:avLst/>
          </a:prstGeom>
          <a:solidFill>
            <a:srgbClr val="00B0F0"/>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dirty="0">
                <a:solidFill>
                  <a:srgbClr val="254061"/>
                </a:solidFill>
                <a:latin typeface="Arial Narrow" pitchFamily="-111" charset="0"/>
              </a:rPr>
              <a:t>9</a:t>
            </a:r>
          </a:p>
        </p:txBody>
      </p:sp>
      <p:sp>
        <p:nvSpPr>
          <p:cNvPr id="76" name="Oval 10"/>
          <p:cNvSpPr>
            <a:spLocks noChangeArrowheads="1"/>
          </p:cNvSpPr>
          <p:nvPr/>
        </p:nvSpPr>
        <p:spPr bwMode="auto">
          <a:xfrm>
            <a:off x="4857752" y="4500570"/>
            <a:ext cx="912786" cy="903018"/>
          </a:xfrm>
          <a:prstGeom prst="ellipse">
            <a:avLst/>
          </a:prstGeom>
          <a:solidFill>
            <a:schemeClr val="accent1">
              <a:lumMod val="40000"/>
              <a:lumOff val="60000"/>
            </a:schemeClr>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a:solidFill>
                  <a:srgbClr val="254061"/>
                </a:solidFill>
                <a:latin typeface="Arial Narrow" pitchFamily="-111" charset="0"/>
              </a:rPr>
              <a:t>5</a:t>
            </a:r>
          </a:p>
        </p:txBody>
      </p:sp>
      <p:sp>
        <p:nvSpPr>
          <p:cNvPr id="77" name="Oval 11"/>
          <p:cNvSpPr>
            <a:spLocks noChangeArrowheads="1"/>
          </p:cNvSpPr>
          <p:nvPr/>
        </p:nvSpPr>
        <p:spPr bwMode="auto">
          <a:xfrm>
            <a:off x="5143504" y="2786058"/>
            <a:ext cx="912786" cy="907278"/>
          </a:xfrm>
          <a:prstGeom prst="ellipse">
            <a:avLst/>
          </a:prstGeom>
          <a:solidFill>
            <a:schemeClr val="accent1">
              <a:lumMod val="40000"/>
              <a:lumOff val="60000"/>
            </a:schemeClr>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dirty="0">
                <a:solidFill>
                  <a:srgbClr val="254061"/>
                </a:solidFill>
                <a:latin typeface="Arial Narrow" pitchFamily="-111" charset="0"/>
              </a:rPr>
              <a:t>6</a:t>
            </a:r>
          </a:p>
        </p:txBody>
      </p:sp>
      <p:sp>
        <p:nvSpPr>
          <p:cNvPr id="85" name="Title 1"/>
          <p:cNvSpPr txBox="1">
            <a:spLocks/>
          </p:cNvSpPr>
          <p:nvPr/>
        </p:nvSpPr>
        <p:spPr bwMode="auto">
          <a:xfrm>
            <a:off x="571472" y="76200"/>
            <a:ext cx="8229600" cy="1143000"/>
          </a:xfrm>
          <a:prstGeom prst="rect">
            <a:avLst/>
          </a:prstGeom>
          <a:noFill/>
          <a:ln w="9525">
            <a:noFill/>
            <a:miter lim="800000"/>
            <a:headEnd/>
            <a:tailEnd/>
          </a:ln>
        </p:spPr>
        <p:txBody>
          <a:bodyPr anchor="ctr"/>
          <a:lstStyle/>
          <a:p>
            <a:pPr eaLnBrk="0" hangingPunct="0"/>
            <a:r>
              <a:rPr lang="en-AU" sz="3100" dirty="0">
                <a:solidFill>
                  <a:srgbClr val="000000"/>
                </a:solidFill>
                <a:latin typeface="Helvetica"/>
                <a:ea typeface="+mj-ea"/>
                <a:cs typeface="Helvetica"/>
              </a:rPr>
              <a:t>Project Portfolio Management</a:t>
            </a:r>
            <a:endParaRPr lang="en-US" sz="3100" dirty="0">
              <a:solidFill>
                <a:srgbClr val="000000"/>
              </a:solidFill>
              <a:latin typeface="Helvetica"/>
              <a:ea typeface="+mj-ea"/>
              <a:cs typeface="Helvetica"/>
            </a:endParaRPr>
          </a:p>
        </p:txBody>
      </p:sp>
      <p:cxnSp>
        <p:nvCxnSpPr>
          <p:cNvPr id="19" name="Straight Arrow Connector 18"/>
          <p:cNvCxnSpPr/>
          <p:nvPr/>
        </p:nvCxnSpPr>
        <p:spPr>
          <a:xfrm rot="10800000">
            <a:off x="1643042" y="2714620"/>
            <a:ext cx="1571636" cy="500066"/>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6429388" y="4357694"/>
            <a:ext cx="1785950" cy="285752"/>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10800000" flipV="1">
            <a:off x="1285852" y="4643446"/>
            <a:ext cx="1571636" cy="642942"/>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5400000">
            <a:off x="3643306" y="5929330"/>
            <a:ext cx="857256" cy="142876"/>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16200000" flipH="1">
            <a:off x="5572132" y="5500702"/>
            <a:ext cx="1000132" cy="1000132"/>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6143636" y="2357430"/>
            <a:ext cx="1071570" cy="642942"/>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rot="5400000" flipH="1" flipV="1">
            <a:off x="4236223" y="1759751"/>
            <a:ext cx="785826" cy="114272"/>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8037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56"/>
                                        </p:tgtEl>
                                      </p:cBhvr>
                                      <p:by x="50000" y="50000"/>
                                    </p:animScale>
                                  </p:childTnLst>
                                </p:cTn>
                              </p:par>
                            </p:childTnLst>
                          </p:cTn>
                        </p:par>
                      </p:childTnLst>
                    </p:cTn>
                  </p:par>
                  <p:par>
                    <p:cTn id="7" fill="hold">
                      <p:stCondLst>
                        <p:cond delay="indefinite"/>
                      </p:stCondLst>
                      <p:childTnLst>
                        <p:par>
                          <p:cTn id="8" fill="hold">
                            <p:stCondLst>
                              <p:cond delay="0"/>
                            </p:stCondLst>
                            <p:childTnLst>
                              <p:par>
                                <p:cTn id="9" presetID="20" presetClass="emph" presetSubtype="0" fill="hold" grpId="0" nodeType="clickEffect">
                                  <p:stCondLst>
                                    <p:cond delay="0"/>
                                  </p:stCondLst>
                                  <p:iterate type="lt">
                                    <p:tmPct val="10000"/>
                                  </p:iterate>
                                  <p:childTnLst>
                                    <p:set>
                                      <p:cBhvr override="childStyle">
                                        <p:cTn id="10" dur="500" autoRev="1" fill="hold"/>
                                        <p:tgtEl>
                                          <p:spTgt spid="74"/>
                                        </p:tgtEl>
                                        <p:attrNameLst>
                                          <p:attrName>style.color</p:attrName>
                                        </p:attrNameLst>
                                      </p:cBhvr>
                                      <p:to>
                                        <p:clrVal>
                                          <a:srgbClr val="FF0000"/>
                                        </p:clrVal>
                                      </p:to>
                                    </p:set>
                                    <p:set>
                                      <p:cBhvr>
                                        <p:cTn id="11" dur="500" autoRev="1" fill="hold"/>
                                        <p:tgtEl>
                                          <p:spTgt spid="74"/>
                                        </p:tgtEl>
                                        <p:attrNameLst>
                                          <p:attrName>fillcolor</p:attrName>
                                        </p:attrNameLst>
                                      </p:cBhvr>
                                      <p:to>
                                        <p:clrVal>
                                          <a:srgbClr val="FF0000"/>
                                        </p:clrVal>
                                      </p:to>
                                    </p:set>
                                    <p:set>
                                      <p:cBhvr>
                                        <p:cTn id="12" dur="500" autoRev="1" fill="hold"/>
                                        <p:tgtEl>
                                          <p:spTgt spid="74"/>
                                        </p:tgtEl>
                                        <p:attrNameLst>
                                          <p:attrName>fill.type</p:attrName>
                                        </p:attrNameLst>
                                      </p:cBhvr>
                                      <p:to>
                                        <p:strVal val="solid"/>
                                      </p:to>
                                    </p:set>
                                  </p:childTnLst>
                                </p:cTn>
                              </p:par>
                              <p:par>
                                <p:cTn id="13" presetID="20" presetClass="emph" presetSubtype="0" fill="hold" grpId="0" nodeType="withEffect">
                                  <p:stCondLst>
                                    <p:cond delay="0"/>
                                  </p:stCondLst>
                                  <p:iterate type="lt">
                                    <p:tmPct val="10000"/>
                                  </p:iterate>
                                  <p:childTnLst>
                                    <p:set>
                                      <p:cBhvr override="childStyle">
                                        <p:cTn id="14" dur="500" autoRev="1" fill="hold"/>
                                        <p:tgtEl>
                                          <p:spTgt spid="77"/>
                                        </p:tgtEl>
                                        <p:attrNameLst>
                                          <p:attrName>style.color</p:attrName>
                                        </p:attrNameLst>
                                      </p:cBhvr>
                                      <p:to>
                                        <p:clrVal>
                                          <a:srgbClr val="FF0000"/>
                                        </p:clrVal>
                                      </p:to>
                                    </p:set>
                                    <p:set>
                                      <p:cBhvr>
                                        <p:cTn id="15" dur="500" autoRev="1" fill="hold"/>
                                        <p:tgtEl>
                                          <p:spTgt spid="77"/>
                                        </p:tgtEl>
                                        <p:attrNameLst>
                                          <p:attrName>fillcolor</p:attrName>
                                        </p:attrNameLst>
                                      </p:cBhvr>
                                      <p:to>
                                        <p:clrVal>
                                          <a:srgbClr val="FF0000"/>
                                        </p:clrVal>
                                      </p:to>
                                    </p:set>
                                    <p:set>
                                      <p:cBhvr>
                                        <p:cTn id="16" dur="500" autoRev="1" fill="hold"/>
                                        <p:tgtEl>
                                          <p:spTgt spid="77"/>
                                        </p:tgtEl>
                                        <p:attrNameLst>
                                          <p:attrName>fill.type</p:attrName>
                                        </p:attrNameLst>
                                      </p:cBhvr>
                                      <p:to>
                                        <p:strVal val="solid"/>
                                      </p:to>
                                    </p:set>
                                  </p:childTnLst>
                                </p:cTn>
                              </p:par>
                              <p:par>
                                <p:cTn id="17" presetID="20" presetClass="emph" presetSubtype="0" fill="hold" grpId="0" nodeType="withEffect">
                                  <p:stCondLst>
                                    <p:cond delay="0"/>
                                  </p:stCondLst>
                                  <p:iterate type="lt">
                                    <p:tmPct val="10000"/>
                                  </p:iterate>
                                  <p:childTnLst>
                                    <p:set>
                                      <p:cBhvr override="childStyle">
                                        <p:cTn id="18" dur="500" autoRev="1" fill="hold"/>
                                        <p:tgtEl>
                                          <p:spTgt spid="67"/>
                                        </p:tgtEl>
                                        <p:attrNameLst>
                                          <p:attrName>style.color</p:attrName>
                                        </p:attrNameLst>
                                      </p:cBhvr>
                                      <p:to>
                                        <p:clrVal>
                                          <a:srgbClr val="FF0000"/>
                                        </p:clrVal>
                                      </p:to>
                                    </p:set>
                                    <p:set>
                                      <p:cBhvr>
                                        <p:cTn id="19" dur="500" autoRev="1" fill="hold"/>
                                        <p:tgtEl>
                                          <p:spTgt spid="67"/>
                                        </p:tgtEl>
                                        <p:attrNameLst>
                                          <p:attrName>fillcolor</p:attrName>
                                        </p:attrNameLst>
                                      </p:cBhvr>
                                      <p:to>
                                        <p:clrVal>
                                          <a:srgbClr val="FF0000"/>
                                        </p:clrVal>
                                      </p:to>
                                    </p:set>
                                    <p:set>
                                      <p:cBhvr>
                                        <p:cTn id="20" dur="500" autoRev="1" fill="hold"/>
                                        <p:tgtEl>
                                          <p:spTgt spid="67"/>
                                        </p:tgtEl>
                                        <p:attrNameLst>
                                          <p:attrName>fill.type</p:attrName>
                                        </p:attrNameLst>
                                      </p:cBhvr>
                                      <p:to>
                                        <p:strVal val="solid"/>
                                      </p:to>
                                    </p:set>
                                  </p:childTnLst>
                                </p:cTn>
                              </p:par>
                              <p:par>
                                <p:cTn id="21" presetID="20" presetClass="emph" presetSubtype="0" fill="hold" grpId="0" nodeType="withEffect">
                                  <p:stCondLst>
                                    <p:cond delay="0"/>
                                  </p:stCondLst>
                                  <p:iterate type="lt">
                                    <p:tmPct val="10000"/>
                                  </p:iterate>
                                  <p:childTnLst>
                                    <p:set>
                                      <p:cBhvr override="childStyle">
                                        <p:cTn id="22" dur="500" autoRev="1" fill="hold"/>
                                        <p:tgtEl>
                                          <p:spTgt spid="76"/>
                                        </p:tgtEl>
                                        <p:attrNameLst>
                                          <p:attrName>style.color</p:attrName>
                                        </p:attrNameLst>
                                      </p:cBhvr>
                                      <p:to>
                                        <p:clrVal>
                                          <a:srgbClr val="FF0000"/>
                                        </p:clrVal>
                                      </p:to>
                                    </p:set>
                                    <p:set>
                                      <p:cBhvr>
                                        <p:cTn id="23" dur="500" autoRev="1" fill="hold"/>
                                        <p:tgtEl>
                                          <p:spTgt spid="76"/>
                                        </p:tgtEl>
                                        <p:attrNameLst>
                                          <p:attrName>fillcolor</p:attrName>
                                        </p:attrNameLst>
                                      </p:cBhvr>
                                      <p:to>
                                        <p:clrVal>
                                          <a:srgbClr val="FF0000"/>
                                        </p:clrVal>
                                      </p:to>
                                    </p:set>
                                    <p:set>
                                      <p:cBhvr>
                                        <p:cTn id="24" dur="500" autoRev="1" fill="hold"/>
                                        <p:tgtEl>
                                          <p:spTgt spid="76"/>
                                        </p:tgtEl>
                                        <p:attrNameLst>
                                          <p:attrName>fill.type</p:attrName>
                                        </p:attrNameLst>
                                      </p:cBhvr>
                                      <p:to>
                                        <p:strVal val="solid"/>
                                      </p:to>
                                    </p:set>
                                  </p:childTnLst>
                                </p:cTn>
                              </p:par>
                              <p:par>
                                <p:cTn id="25" presetID="20" presetClass="emph" presetSubtype="0" fill="hold" grpId="0" nodeType="withEffect">
                                  <p:stCondLst>
                                    <p:cond delay="0"/>
                                  </p:stCondLst>
                                  <p:iterate type="lt">
                                    <p:tmPct val="10000"/>
                                  </p:iterate>
                                  <p:childTnLst>
                                    <p:set>
                                      <p:cBhvr override="childStyle">
                                        <p:cTn id="26" dur="500" autoRev="1" fill="hold"/>
                                        <p:tgtEl>
                                          <p:spTgt spid="73"/>
                                        </p:tgtEl>
                                        <p:attrNameLst>
                                          <p:attrName>style.color</p:attrName>
                                        </p:attrNameLst>
                                      </p:cBhvr>
                                      <p:to>
                                        <p:clrVal>
                                          <a:srgbClr val="FF0000"/>
                                        </p:clrVal>
                                      </p:to>
                                    </p:set>
                                    <p:set>
                                      <p:cBhvr>
                                        <p:cTn id="27" dur="500" autoRev="1" fill="hold"/>
                                        <p:tgtEl>
                                          <p:spTgt spid="73"/>
                                        </p:tgtEl>
                                        <p:attrNameLst>
                                          <p:attrName>fillcolor</p:attrName>
                                        </p:attrNameLst>
                                      </p:cBhvr>
                                      <p:to>
                                        <p:clrVal>
                                          <a:srgbClr val="FF0000"/>
                                        </p:clrVal>
                                      </p:to>
                                    </p:set>
                                    <p:set>
                                      <p:cBhvr>
                                        <p:cTn id="28" dur="500" autoRev="1" fill="hold"/>
                                        <p:tgtEl>
                                          <p:spTgt spid="73"/>
                                        </p:tgtEl>
                                        <p:attrNameLst>
                                          <p:attrName>fill.type</p:attrName>
                                        </p:attrNameLst>
                                      </p:cBhvr>
                                      <p:to>
                                        <p:strVal val="solid"/>
                                      </p:to>
                                    </p:set>
                                  </p:childTnLst>
                                </p:cTn>
                              </p:par>
                              <p:par>
                                <p:cTn id="29" presetID="20" presetClass="emph" presetSubtype="0" fill="hold" grpId="0" nodeType="withEffect">
                                  <p:stCondLst>
                                    <p:cond delay="0"/>
                                  </p:stCondLst>
                                  <p:iterate type="lt">
                                    <p:tmPct val="10000"/>
                                  </p:iterate>
                                  <p:childTnLst>
                                    <p:set>
                                      <p:cBhvr override="childStyle">
                                        <p:cTn id="30" dur="500" autoRev="1" fill="hold"/>
                                        <p:tgtEl>
                                          <p:spTgt spid="59"/>
                                        </p:tgtEl>
                                        <p:attrNameLst>
                                          <p:attrName>style.color</p:attrName>
                                        </p:attrNameLst>
                                      </p:cBhvr>
                                      <p:to>
                                        <p:clrVal>
                                          <a:srgbClr val="FF0000"/>
                                        </p:clrVal>
                                      </p:to>
                                    </p:set>
                                    <p:set>
                                      <p:cBhvr>
                                        <p:cTn id="31" dur="500" autoRev="1" fill="hold"/>
                                        <p:tgtEl>
                                          <p:spTgt spid="59"/>
                                        </p:tgtEl>
                                        <p:attrNameLst>
                                          <p:attrName>fillcolor</p:attrName>
                                        </p:attrNameLst>
                                      </p:cBhvr>
                                      <p:to>
                                        <p:clrVal>
                                          <a:srgbClr val="FF0000"/>
                                        </p:clrVal>
                                      </p:to>
                                    </p:set>
                                    <p:set>
                                      <p:cBhvr>
                                        <p:cTn id="32" dur="500" autoRev="1" fill="hold"/>
                                        <p:tgtEl>
                                          <p:spTgt spid="59"/>
                                        </p:tgtEl>
                                        <p:attrNameLst>
                                          <p:attrName>fill.type</p:attrName>
                                        </p:attrNameLst>
                                      </p:cBhvr>
                                      <p:to>
                                        <p:strVal val="solid"/>
                                      </p:to>
                                    </p:set>
                                  </p:childTnLst>
                                </p:cTn>
                              </p:par>
                              <p:par>
                                <p:cTn id="33" presetID="20" presetClass="emph" presetSubtype="0" fill="hold" grpId="0" nodeType="withEffect">
                                  <p:stCondLst>
                                    <p:cond delay="0"/>
                                  </p:stCondLst>
                                  <p:iterate type="lt">
                                    <p:tmPct val="10000"/>
                                  </p:iterate>
                                  <p:childTnLst>
                                    <p:set>
                                      <p:cBhvr override="childStyle">
                                        <p:cTn id="34" dur="500" autoRev="1" fill="hold"/>
                                        <p:tgtEl>
                                          <p:spTgt spid="64"/>
                                        </p:tgtEl>
                                        <p:attrNameLst>
                                          <p:attrName>style.color</p:attrName>
                                        </p:attrNameLst>
                                      </p:cBhvr>
                                      <p:to>
                                        <p:clrVal>
                                          <a:srgbClr val="FF0000"/>
                                        </p:clrVal>
                                      </p:to>
                                    </p:set>
                                    <p:set>
                                      <p:cBhvr>
                                        <p:cTn id="35" dur="500" autoRev="1" fill="hold"/>
                                        <p:tgtEl>
                                          <p:spTgt spid="64"/>
                                        </p:tgtEl>
                                        <p:attrNameLst>
                                          <p:attrName>fillcolor</p:attrName>
                                        </p:attrNameLst>
                                      </p:cBhvr>
                                      <p:to>
                                        <p:clrVal>
                                          <a:srgbClr val="FF0000"/>
                                        </p:clrVal>
                                      </p:to>
                                    </p:set>
                                    <p:set>
                                      <p:cBhvr>
                                        <p:cTn id="36" dur="500" autoRev="1" fill="hold"/>
                                        <p:tgtEl>
                                          <p:spTgt spid="64"/>
                                        </p:tgtEl>
                                        <p:attrNameLst>
                                          <p:attrName>fill.type</p:attrName>
                                        </p:attrNameLst>
                                      </p:cBhvr>
                                      <p:to>
                                        <p:strVal val="solid"/>
                                      </p:to>
                                    </p:set>
                                  </p:childTnLst>
                                </p:cTn>
                              </p:par>
                              <p:par>
                                <p:cTn id="37" presetID="10"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childTnLst>
                                </p:cTn>
                              </p:par>
                              <p:par>
                                <p:cTn id="40" presetID="10" presetClass="entr" presetSubtype="0"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1000"/>
                                        <p:tgtEl>
                                          <p:spTgt spid="22"/>
                                        </p:tgtEl>
                                      </p:cBhvr>
                                    </p:animEffect>
                                  </p:childTnLst>
                                </p:cTn>
                              </p:par>
                              <p:par>
                                <p:cTn id="43" presetID="10" presetClass="entr" presetSubtype="0"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1000"/>
                                        <p:tgtEl>
                                          <p:spTgt spid="26"/>
                                        </p:tgtEl>
                                      </p:cBhvr>
                                    </p:animEffect>
                                  </p:childTnLst>
                                </p:cTn>
                              </p:par>
                              <p:par>
                                <p:cTn id="46" presetID="10" presetClass="entr" presetSubtype="0" fill="hold" nodeType="with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1000"/>
                                        <p:tgtEl>
                                          <p:spTgt spid="28"/>
                                        </p:tgtEl>
                                      </p:cBhvr>
                                    </p:animEffect>
                                  </p:childTnLst>
                                </p:cTn>
                              </p:par>
                              <p:par>
                                <p:cTn id="49" presetID="10" presetClass="entr" presetSubtype="0" fill="hold"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1000"/>
                                        <p:tgtEl>
                                          <p:spTgt spid="30"/>
                                        </p:tgtEl>
                                      </p:cBhvr>
                                    </p:animEffect>
                                  </p:childTnLst>
                                </p:cTn>
                              </p:par>
                              <p:par>
                                <p:cTn id="52" presetID="10" presetClass="entr" presetSubtype="0" fill="hold" nodeType="with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fade">
                                      <p:cBhvr>
                                        <p:cTn id="54" dur="1000"/>
                                        <p:tgtEl>
                                          <p:spTgt spid="32"/>
                                        </p:tgtEl>
                                      </p:cBhvr>
                                    </p:animEffect>
                                  </p:childTnLst>
                                </p:cTn>
                              </p:par>
                              <p:par>
                                <p:cTn id="55" presetID="10" presetClass="entr" presetSubtype="0" fill="hold" nodeType="with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fade">
                                      <p:cBhvr>
                                        <p:cTn id="57"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9" grpId="0" animBg="1"/>
      <p:bldP spid="64" grpId="0" animBg="1"/>
      <p:bldP spid="67" grpId="0" animBg="1"/>
      <p:bldP spid="73" grpId="0" animBg="1"/>
      <p:bldP spid="74" grpId="0" animBg="1"/>
      <p:bldP spid="76" grpId="0" animBg="1"/>
      <p:bldP spid="77"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47800"/>
            <a:ext cx="8229600" cy="4343400"/>
          </a:xfrm>
        </p:spPr>
        <p:txBody>
          <a:bodyPr>
            <a:normAutofit/>
          </a:bodyPr>
          <a:lstStyle/>
          <a:p>
            <a:pPr marL="0" indent="0">
              <a:buNone/>
            </a:pPr>
            <a:r>
              <a:rPr lang="en-US" sz="2400" dirty="0" smtClean="0"/>
              <a:t>There is a growing argument against the creation of PMOs (Project Management Office) and instead the development of Organizational Project Management that supports the enterprise. We will refer to the function as P3O</a:t>
            </a:r>
          </a:p>
          <a:p>
            <a:pPr marL="0" indent="0">
              <a:buNone/>
            </a:pPr>
            <a:endParaRPr lang="en-US" sz="2400" dirty="0"/>
          </a:p>
          <a:p>
            <a:pPr marL="0" indent="0">
              <a:buNone/>
            </a:pPr>
            <a:r>
              <a:rPr lang="en-GB" sz="2400" i="1" dirty="0" smtClean="0"/>
              <a:t>P3Os can range from simple setups that offer support functions for the project manager to larger scale operations such as departments that are responsible for linking corporate strategy to project execution.</a:t>
            </a:r>
          </a:p>
          <a:p>
            <a:pPr marL="0" indent="0">
              <a:buNone/>
            </a:pPr>
            <a:endParaRPr lang="en-US" i="1" dirty="0" smtClean="0"/>
          </a:p>
          <a:p>
            <a:pPr marL="0" indent="0">
              <a:buNone/>
            </a:pPr>
            <a:endParaRPr lang="en-US" i="1" dirty="0" smtClean="0"/>
          </a:p>
        </p:txBody>
      </p:sp>
      <p:sp>
        <p:nvSpPr>
          <p:cNvPr id="3" name="Slide Number Placeholder 2"/>
          <p:cNvSpPr>
            <a:spLocks noGrp="1"/>
          </p:cNvSpPr>
          <p:nvPr>
            <p:ph type="sldNum" sz="quarter" idx="12"/>
          </p:nvPr>
        </p:nvSpPr>
        <p:spPr/>
        <p:txBody>
          <a:bodyPr/>
          <a:lstStyle/>
          <a:p>
            <a:fld id="{4BE819A1-3DD8-4179-BFD0-BF7D359F8DBD}" type="slidenum">
              <a:rPr lang="en-US" smtClean="0"/>
              <a:pPr/>
              <a:t>156</a:t>
            </a:fld>
            <a:endParaRPr lang="en-US" dirty="0"/>
          </a:p>
        </p:txBody>
      </p:sp>
      <p:sp>
        <p:nvSpPr>
          <p:cNvPr id="4" name="Title 3"/>
          <p:cNvSpPr>
            <a:spLocks noGrp="1"/>
          </p:cNvSpPr>
          <p:nvPr>
            <p:ph type="title"/>
          </p:nvPr>
        </p:nvSpPr>
        <p:spPr/>
        <p:txBody>
          <a:bodyPr/>
          <a:lstStyle/>
          <a:p>
            <a:r>
              <a:rPr lang="en-US" dirty="0" smtClean="0"/>
              <a:t>The P3O</a:t>
            </a:r>
            <a:endParaRPr lang="en-US" dirty="0"/>
          </a:p>
        </p:txBody>
      </p:sp>
    </p:spTree>
    <p:extLst>
      <p:ext uri="{BB962C8B-B14F-4D97-AF65-F5344CB8AC3E}">
        <p14:creationId xmlns:p14="http://schemas.microsoft.com/office/powerpoint/2010/main" val="926765645"/>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60648"/>
            <a:ext cx="8229600" cy="1143000"/>
          </a:xfrm>
        </p:spPr>
        <p:txBody>
          <a:bodyPr/>
          <a:lstStyle/>
          <a:p>
            <a:r>
              <a:rPr lang="en-GB" dirty="0" smtClean="0">
                <a:latin typeface="Arial" pitchFamily="34" charset="0"/>
                <a:ea typeface="Calibri"/>
                <a:cs typeface="Arial" pitchFamily="34" charset="0"/>
              </a:rPr>
              <a:t>Program management characteristics</a:t>
            </a:r>
            <a:endParaRPr lang="en-GB" dirty="0"/>
          </a:p>
        </p:txBody>
      </p:sp>
      <p:sp>
        <p:nvSpPr>
          <p:cNvPr id="3" name="Content Placeholder 2"/>
          <p:cNvSpPr>
            <a:spLocks noGrp="1"/>
          </p:cNvSpPr>
          <p:nvPr>
            <p:ph idx="1"/>
          </p:nvPr>
        </p:nvSpPr>
        <p:spPr>
          <a:xfrm>
            <a:off x="457200" y="1711349"/>
            <a:ext cx="8229600" cy="4525963"/>
          </a:xfrm>
        </p:spPr>
        <p:txBody>
          <a:bodyPr/>
          <a:lstStyle/>
          <a:p>
            <a:r>
              <a:rPr lang="en-GB" dirty="0" smtClean="0"/>
              <a:t>Initiate, accelerate, decelerate, redefine and terminate projects</a:t>
            </a:r>
          </a:p>
          <a:p>
            <a:r>
              <a:rPr lang="en-GB" dirty="0" smtClean="0"/>
              <a:t>Manage interdependencies between projects and between projects and business as usual</a:t>
            </a:r>
          </a:p>
          <a:p>
            <a:r>
              <a:rPr lang="en-GB" dirty="0" smtClean="0"/>
              <a:t>Manage resources and resource conflicts</a:t>
            </a:r>
          </a:p>
          <a:p>
            <a:r>
              <a:rPr lang="en-GB" dirty="0" smtClean="0"/>
              <a:t>Manage program level risks, issues and changes</a:t>
            </a:r>
          </a:p>
          <a:p>
            <a:r>
              <a:rPr lang="en-GB" dirty="0" smtClean="0"/>
              <a:t>Define and realize strategic benefits</a:t>
            </a:r>
            <a:endParaRPr lang="en-GB" dirty="0"/>
          </a:p>
        </p:txBody>
      </p:sp>
    </p:spTree>
    <p:extLst>
      <p:ext uri="{BB962C8B-B14F-4D97-AF65-F5344CB8AC3E}">
        <p14:creationId xmlns:p14="http://schemas.microsoft.com/office/powerpoint/2010/main" val="451303824"/>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1143000"/>
          </a:xfrm>
        </p:spPr>
        <p:txBody>
          <a:bodyPr/>
          <a:lstStyle/>
          <a:p>
            <a:r>
              <a:rPr lang="en-GB" dirty="0" smtClean="0"/>
              <a:t>Project management vs. program management</a:t>
            </a:r>
            <a:endParaRPr lang="en-GB" dirty="0"/>
          </a:p>
        </p:txBody>
      </p:sp>
      <p:sp>
        <p:nvSpPr>
          <p:cNvPr id="4" name="Content Placeholder 3"/>
          <p:cNvSpPr>
            <a:spLocks noGrp="1"/>
          </p:cNvSpPr>
          <p:nvPr>
            <p:ph sz="half" idx="1"/>
          </p:nvPr>
        </p:nvSpPr>
        <p:spPr>
          <a:xfrm>
            <a:off x="457200" y="1711349"/>
            <a:ext cx="4038600" cy="3775051"/>
          </a:xfrm>
        </p:spPr>
        <p:style>
          <a:lnRef idx="2">
            <a:schemeClr val="accent2"/>
          </a:lnRef>
          <a:fillRef idx="1">
            <a:schemeClr val="lt1"/>
          </a:fillRef>
          <a:effectRef idx="0">
            <a:schemeClr val="accent2"/>
          </a:effectRef>
          <a:fontRef idx="minor">
            <a:schemeClr val="dk1"/>
          </a:fontRef>
        </p:style>
        <p:txBody>
          <a:bodyPr/>
          <a:lstStyle/>
          <a:p>
            <a:pPr algn="ctr">
              <a:buNone/>
            </a:pPr>
            <a:r>
              <a:rPr lang="en-GB" sz="2400" b="1" dirty="0" smtClean="0"/>
              <a:t>Project</a:t>
            </a:r>
          </a:p>
          <a:p>
            <a:r>
              <a:rPr lang="en-GB" sz="2400" dirty="0" smtClean="0"/>
              <a:t>Defined start and end</a:t>
            </a:r>
          </a:p>
          <a:p>
            <a:r>
              <a:rPr lang="en-GB" sz="2400" dirty="0" smtClean="0"/>
              <a:t>Shorter timescale</a:t>
            </a:r>
          </a:p>
          <a:p>
            <a:r>
              <a:rPr lang="en-GB" sz="2400" dirty="0" smtClean="0"/>
              <a:t>May change</a:t>
            </a:r>
          </a:p>
          <a:p>
            <a:r>
              <a:rPr lang="en-GB" sz="2400" dirty="0" smtClean="0"/>
              <a:t>Delivers products</a:t>
            </a:r>
          </a:p>
          <a:p>
            <a:r>
              <a:rPr lang="en-GB" sz="2400" dirty="0" smtClean="0"/>
              <a:t>Benefits usually follow</a:t>
            </a:r>
          </a:p>
          <a:p>
            <a:r>
              <a:rPr lang="en-GB" sz="2400" dirty="0" smtClean="0"/>
              <a:t>Consists of activities</a:t>
            </a:r>
          </a:p>
          <a:p>
            <a:r>
              <a:rPr lang="en-GB" sz="2400" dirty="0" smtClean="0"/>
              <a:t>Manages resources</a:t>
            </a:r>
          </a:p>
          <a:p>
            <a:endParaRPr lang="en-GB" sz="2400" dirty="0"/>
          </a:p>
        </p:txBody>
      </p:sp>
      <p:sp>
        <p:nvSpPr>
          <p:cNvPr id="5" name="Content Placeholder 4"/>
          <p:cNvSpPr>
            <a:spLocks noGrp="1"/>
          </p:cNvSpPr>
          <p:nvPr>
            <p:ph sz="half" idx="2"/>
          </p:nvPr>
        </p:nvSpPr>
        <p:spPr>
          <a:xfrm>
            <a:off x="4648200" y="1711349"/>
            <a:ext cx="4038600" cy="3775051"/>
          </a:xfrm>
        </p:spPr>
        <p:style>
          <a:lnRef idx="2">
            <a:schemeClr val="accent4"/>
          </a:lnRef>
          <a:fillRef idx="1">
            <a:schemeClr val="lt1"/>
          </a:fillRef>
          <a:effectRef idx="0">
            <a:schemeClr val="accent4"/>
          </a:effectRef>
          <a:fontRef idx="minor">
            <a:schemeClr val="dk1"/>
          </a:fontRef>
        </p:style>
        <p:txBody>
          <a:bodyPr/>
          <a:lstStyle/>
          <a:p>
            <a:pPr algn="ctr">
              <a:buNone/>
            </a:pPr>
            <a:r>
              <a:rPr lang="en-GB" sz="2400" b="1" dirty="0" smtClean="0"/>
              <a:t>Program</a:t>
            </a:r>
          </a:p>
          <a:p>
            <a:r>
              <a:rPr lang="en-GB" sz="2400" dirty="0" smtClean="0"/>
              <a:t>Ends once goal achieved</a:t>
            </a:r>
          </a:p>
          <a:p>
            <a:r>
              <a:rPr lang="en-GB" sz="2400" dirty="0" smtClean="0"/>
              <a:t>Longer timescale</a:t>
            </a:r>
          </a:p>
          <a:p>
            <a:r>
              <a:rPr lang="en-GB" sz="2400" dirty="0" smtClean="0"/>
              <a:t>May evolve</a:t>
            </a:r>
          </a:p>
          <a:p>
            <a:r>
              <a:rPr lang="en-GB" sz="2400" dirty="0" smtClean="0"/>
              <a:t>Delivers strategic change</a:t>
            </a:r>
          </a:p>
          <a:p>
            <a:r>
              <a:rPr lang="en-GB" sz="2400" dirty="0" smtClean="0"/>
              <a:t>Benefits usually during</a:t>
            </a:r>
          </a:p>
          <a:p>
            <a:r>
              <a:rPr lang="en-GB" sz="2400" dirty="0" smtClean="0"/>
              <a:t>Consists of projects</a:t>
            </a:r>
          </a:p>
          <a:p>
            <a:r>
              <a:rPr lang="en-GB" sz="2400" dirty="0" smtClean="0"/>
              <a:t>Manages resource conflict</a:t>
            </a:r>
            <a:endParaRPr lang="en-GB" sz="2400" dirty="0"/>
          </a:p>
        </p:txBody>
      </p:sp>
    </p:spTree>
    <p:extLst>
      <p:ext uri="{BB962C8B-B14F-4D97-AF65-F5344CB8AC3E}">
        <p14:creationId xmlns:p14="http://schemas.microsoft.com/office/powerpoint/2010/main" val="1695465794"/>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Program manager’s role</a:t>
            </a:r>
            <a:endParaRPr lang="en-GB" dirty="0"/>
          </a:p>
        </p:txBody>
      </p:sp>
      <p:sp>
        <p:nvSpPr>
          <p:cNvPr id="5" name="Content Placeholder 4"/>
          <p:cNvSpPr>
            <a:spLocks noGrp="1"/>
          </p:cNvSpPr>
          <p:nvPr>
            <p:ph idx="1"/>
          </p:nvPr>
        </p:nvSpPr>
        <p:spPr/>
        <p:txBody>
          <a:bodyPr/>
          <a:lstStyle/>
          <a:p>
            <a:r>
              <a:rPr lang="en-GB" sz="2400" dirty="0" smtClean="0"/>
              <a:t>Partner the business</a:t>
            </a:r>
          </a:p>
          <a:p>
            <a:r>
              <a:rPr lang="en-GB" sz="2400" dirty="0" smtClean="0"/>
              <a:t>Identify and define projects within the program</a:t>
            </a:r>
          </a:p>
          <a:p>
            <a:r>
              <a:rPr lang="en-GB" sz="2400" dirty="0" smtClean="0"/>
              <a:t>Delegate to project managers</a:t>
            </a:r>
          </a:p>
          <a:p>
            <a:r>
              <a:rPr lang="en-GB" sz="2400" dirty="0" smtClean="0"/>
              <a:t>Monitor the projects in terms of time, cost, quality, risks and issues</a:t>
            </a:r>
          </a:p>
          <a:p>
            <a:r>
              <a:rPr lang="en-GB" sz="2400" dirty="0" smtClean="0"/>
              <a:t>Monitor interdependencies</a:t>
            </a:r>
          </a:p>
          <a:p>
            <a:r>
              <a:rPr lang="en-GB" sz="2400" dirty="0" smtClean="0"/>
              <a:t>Focus on strategic benefits</a:t>
            </a:r>
          </a:p>
          <a:p>
            <a:r>
              <a:rPr lang="en-GB" sz="2400" dirty="0" smtClean="0"/>
              <a:t>Intervene in projects when necessary</a:t>
            </a:r>
          </a:p>
          <a:p>
            <a:r>
              <a:rPr lang="en-GB" sz="2400" dirty="0" smtClean="0"/>
              <a:t>Manage resource conflicts</a:t>
            </a:r>
            <a:endParaRPr lang="en-GB" sz="2400" dirty="0"/>
          </a:p>
        </p:txBody>
      </p:sp>
    </p:spTree>
    <p:extLst>
      <p:ext uri="{BB962C8B-B14F-4D97-AF65-F5344CB8AC3E}">
        <p14:creationId xmlns:p14="http://schemas.microsoft.com/office/powerpoint/2010/main" val="7330877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Certification</a:t>
            </a:r>
            <a:endParaRPr lang="en-US" dirty="0"/>
          </a:p>
        </p:txBody>
      </p:sp>
      <p:sp>
        <p:nvSpPr>
          <p:cNvPr id="11" name="Content Placeholder 10"/>
          <p:cNvSpPr>
            <a:spLocks noGrp="1"/>
          </p:cNvSpPr>
          <p:nvPr>
            <p:ph sz="half" idx="1"/>
          </p:nvPr>
        </p:nvSpPr>
        <p:spPr>
          <a:xfrm>
            <a:off x="228600" y="1258114"/>
            <a:ext cx="8077200" cy="2343206"/>
          </a:xfrm>
        </p:spPr>
        <p:txBody>
          <a:bodyPr wrap="square">
            <a:spAutoFit/>
          </a:bodyPr>
          <a:lstStyle/>
          <a:p>
            <a:pPr marL="0" indent="0" fontAlgn="base">
              <a:buNone/>
            </a:pPr>
            <a:r>
              <a:rPr lang="en-US" sz="1800" b="1" dirty="0"/>
              <a:t>This course will prepare you for the GPM-b Certification.</a:t>
            </a:r>
          </a:p>
          <a:p>
            <a:pPr marL="0" indent="0" fontAlgn="base">
              <a:buNone/>
            </a:pPr>
            <a:r>
              <a:rPr lang="en-US" sz="1800" b="1" dirty="0"/>
              <a:t>The Certification Exam Format</a:t>
            </a:r>
          </a:p>
          <a:p>
            <a:pPr marL="0" indent="0" fontAlgn="base">
              <a:buNone/>
            </a:pPr>
            <a:r>
              <a:rPr lang="en-US" sz="1800" dirty="0"/>
              <a:t>To earn the Green Project Manager level B (GPM-b) credential, candidates must have 2,000 hours of project experience, and pass the 150 multiple choice question examination with a minimum passing score of 75%. The Exam is broken down into two primary sections as listed below</a:t>
            </a:r>
            <a:r>
              <a:rPr lang="en-US" sz="1800" dirty="0" smtClean="0"/>
              <a:t>.</a:t>
            </a:r>
            <a:br>
              <a:rPr lang="en-US" sz="1800" dirty="0" smtClean="0"/>
            </a:br>
            <a:r>
              <a:rPr lang="en-US" sz="1800" b="1" dirty="0"/>
              <a:t/>
            </a:r>
            <a:br>
              <a:rPr lang="en-US" sz="1800" b="1" dirty="0"/>
            </a:br>
            <a:endParaRPr lang="en-US" sz="1800" b="1"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16</a:t>
            </a:fld>
            <a:endParaRPr lang="en-US" dirty="0"/>
          </a:p>
        </p:txBody>
      </p:sp>
      <p:pic>
        <p:nvPicPr>
          <p:cNvPr id="7170" name="Picture 2" descr="GPM-b-Certification-Slid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787" t="5133" r="4321" b="9018"/>
          <a:stretch/>
        </p:blipFill>
        <p:spPr bwMode="auto">
          <a:xfrm>
            <a:off x="6629401" y="1587500"/>
            <a:ext cx="2260600" cy="23368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1828800" y="6190314"/>
            <a:ext cx="7162800" cy="369332"/>
          </a:xfrm>
          <a:prstGeom prst="rect">
            <a:avLst/>
          </a:prstGeom>
          <a:noFill/>
        </p:spPr>
        <p:txBody>
          <a:bodyPr wrap="square" rtlCol="0">
            <a:spAutoFit/>
          </a:bodyPr>
          <a:lstStyle/>
          <a:p>
            <a:pPr algn="r"/>
            <a:r>
              <a:rPr lang="en-US" i="1" dirty="0" smtClean="0"/>
              <a:t>This course </a:t>
            </a:r>
            <a:r>
              <a:rPr lang="en-US" i="1" smtClean="0"/>
              <a:t>will also prepare </a:t>
            </a:r>
            <a:r>
              <a:rPr lang="en-US" i="1" dirty="0" smtClean="0"/>
              <a:t>you for the IPMA </a:t>
            </a:r>
            <a:r>
              <a:rPr lang="en-US" i="1" smtClean="0"/>
              <a:t>Level D Certification </a:t>
            </a:r>
            <a:r>
              <a:rPr lang="en-US" i="1" dirty="0" smtClean="0"/>
              <a:t>	</a:t>
            </a:r>
            <a:endParaRPr lang="en-US" i="1" dirty="0"/>
          </a:p>
        </p:txBody>
      </p:sp>
      <p:sp>
        <p:nvSpPr>
          <p:cNvPr id="8" name="Rectangle 7"/>
          <p:cNvSpPr/>
          <p:nvPr/>
        </p:nvSpPr>
        <p:spPr>
          <a:xfrm>
            <a:off x="228600" y="3108044"/>
            <a:ext cx="6705600" cy="3139321"/>
          </a:xfrm>
          <a:prstGeom prst="rect">
            <a:avLst/>
          </a:prstGeom>
        </p:spPr>
        <p:txBody>
          <a:bodyPr wrap="square">
            <a:spAutoFit/>
          </a:bodyPr>
          <a:lstStyle/>
          <a:p>
            <a:pPr fontAlgn="base"/>
            <a:r>
              <a:rPr lang="en-US" b="1" dirty="0">
                <a:latin typeface="Helvetica" charset="0"/>
                <a:ea typeface="Helvetica" charset="0"/>
                <a:cs typeface="Helvetica" charset="0"/>
              </a:rPr>
              <a:t>2. Sustainability Integration</a:t>
            </a:r>
            <a:endParaRPr lang="en-US" dirty="0">
              <a:latin typeface="Helvetica" charset="0"/>
              <a:ea typeface="Helvetica" charset="0"/>
              <a:cs typeface="Helvetica" charset="0"/>
            </a:endParaRPr>
          </a:p>
          <a:p>
            <a:pPr fontAlgn="base">
              <a:lnSpc>
                <a:spcPct val="100000"/>
              </a:lnSpc>
            </a:pPr>
            <a:r>
              <a:rPr lang="en-US" dirty="0">
                <a:latin typeface="Helvetica" charset="0"/>
                <a:ea typeface="Helvetica" charset="0"/>
                <a:cs typeface="Helvetica" charset="0"/>
              </a:rPr>
              <a:t>2.1. Why Sustainability</a:t>
            </a:r>
          </a:p>
          <a:p>
            <a:pPr fontAlgn="base">
              <a:lnSpc>
                <a:spcPct val="100000"/>
              </a:lnSpc>
            </a:pPr>
            <a:r>
              <a:rPr lang="en-US" dirty="0">
                <a:latin typeface="Helvetica" charset="0"/>
                <a:ea typeface="Helvetica" charset="0"/>
                <a:cs typeface="Helvetica" charset="0"/>
              </a:rPr>
              <a:t>2.2. </a:t>
            </a:r>
            <a:r>
              <a:rPr lang="en-US" dirty="0" err="1">
                <a:latin typeface="Helvetica" charset="0"/>
                <a:ea typeface="Helvetica" charset="0"/>
                <a:cs typeface="Helvetica" charset="0"/>
              </a:rPr>
              <a:t>PRiSM</a:t>
            </a:r>
            <a:r>
              <a:rPr lang="en-US" dirty="0">
                <a:latin typeface="Helvetica" charset="0"/>
                <a:ea typeface="Helvetica" charset="0"/>
                <a:cs typeface="Helvetica" charset="0"/>
              </a:rPr>
              <a:t>™</a:t>
            </a:r>
          </a:p>
          <a:p>
            <a:pPr fontAlgn="base">
              <a:lnSpc>
                <a:spcPct val="100000"/>
              </a:lnSpc>
            </a:pPr>
            <a:r>
              <a:rPr lang="en-US" dirty="0">
                <a:latin typeface="Helvetica" charset="0"/>
                <a:ea typeface="Helvetica" charset="0"/>
                <a:cs typeface="Helvetica" charset="0"/>
              </a:rPr>
              <a:t>2.2.1. P5™</a:t>
            </a:r>
          </a:p>
          <a:p>
            <a:pPr fontAlgn="base">
              <a:lnSpc>
                <a:spcPct val="100000"/>
              </a:lnSpc>
            </a:pPr>
            <a:r>
              <a:rPr lang="en-US" dirty="0">
                <a:latin typeface="Helvetica" charset="0"/>
                <a:ea typeface="Helvetica" charset="0"/>
                <a:cs typeface="Helvetica" charset="0"/>
              </a:rPr>
              <a:t>2.2.2. Sustainability Management Planning</a:t>
            </a:r>
          </a:p>
          <a:p>
            <a:pPr fontAlgn="base">
              <a:lnSpc>
                <a:spcPct val="100000"/>
              </a:lnSpc>
            </a:pPr>
            <a:r>
              <a:rPr lang="en-US" dirty="0">
                <a:latin typeface="Helvetica" charset="0"/>
                <a:ea typeface="Helvetica" charset="0"/>
                <a:cs typeface="Helvetica" charset="0"/>
              </a:rPr>
              <a:t>2.2.3. Phases, inputs and outputs</a:t>
            </a:r>
          </a:p>
          <a:p>
            <a:pPr fontAlgn="base">
              <a:lnSpc>
                <a:spcPct val="100000"/>
              </a:lnSpc>
            </a:pPr>
            <a:r>
              <a:rPr lang="en-US" dirty="0">
                <a:latin typeface="Helvetica" charset="0"/>
                <a:ea typeface="Helvetica" charset="0"/>
                <a:cs typeface="Helvetica" charset="0"/>
              </a:rPr>
              <a:t>2.3. Sustainability ISOs</a:t>
            </a:r>
          </a:p>
          <a:p>
            <a:pPr fontAlgn="base">
              <a:lnSpc>
                <a:spcPct val="100000"/>
              </a:lnSpc>
            </a:pPr>
            <a:r>
              <a:rPr lang="en-US" dirty="0">
                <a:latin typeface="Helvetica" charset="0"/>
                <a:ea typeface="Helvetica" charset="0"/>
                <a:cs typeface="Helvetica" charset="0"/>
              </a:rPr>
              <a:t>2.3.1. The Energy Management Standard ISO 50001</a:t>
            </a:r>
          </a:p>
          <a:p>
            <a:pPr fontAlgn="base">
              <a:lnSpc>
                <a:spcPct val="100000"/>
              </a:lnSpc>
            </a:pPr>
            <a:r>
              <a:rPr lang="en-US" dirty="0">
                <a:latin typeface="Helvetica" charset="0"/>
                <a:ea typeface="Helvetica" charset="0"/>
                <a:cs typeface="Helvetica" charset="0"/>
              </a:rPr>
              <a:t>2.3.2. The Environmental Management Standard ISO 14001</a:t>
            </a:r>
          </a:p>
          <a:p>
            <a:pPr fontAlgn="base">
              <a:lnSpc>
                <a:spcPct val="100000"/>
              </a:lnSpc>
            </a:pPr>
            <a:r>
              <a:rPr lang="en-US" dirty="0">
                <a:latin typeface="Helvetica" charset="0"/>
                <a:ea typeface="Helvetica" charset="0"/>
                <a:cs typeface="Helvetica" charset="0"/>
              </a:rPr>
              <a:t>2.3.3. The Guidance on Social Responsibility ISO 26000</a:t>
            </a:r>
          </a:p>
          <a:p>
            <a:pPr fontAlgn="base">
              <a:lnSpc>
                <a:spcPct val="100000"/>
              </a:lnSpc>
            </a:pPr>
            <a:r>
              <a:rPr lang="en-US" dirty="0">
                <a:latin typeface="Helvetica" charset="0"/>
                <a:ea typeface="Helvetica" charset="0"/>
                <a:cs typeface="Helvetica" charset="0"/>
              </a:rPr>
              <a:t>2.3.4. The Quality Management Standard ISO 9001</a:t>
            </a:r>
          </a:p>
        </p:txBody>
      </p:sp>
    </p:spTree>
    <p:extLst>
      <p:ext uri="{BB962C8B-B14F-4D97-AF65-F5344CB8AC3E}">
        <p14:creationId xmlns:p14="http://schemas.microsoft.com/office/powerpoint/2010/main" val="1220207086"/>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6534150" cy="854075"/>
          </a:xfrm>
        </p:spPr>
        <p:txBody>
          <a:bodyPr>
            <a:normAutofit/>
          </a:bodyPr>
          <a:lstStyle/>
          <a:p>
            <a:r>
              <a:rPr lang="en-GB" dirty="0" smtClean="0"/>
              <a:t>Benefits of program management</a:t>
            </a:r>
            <a:endParaRPr lang="en-GB" dirty="0"/>
          </a:p>
        </p:txBody>
      </p:sp>
      <p:sp>
        <p:nvSpPr>
          <p:cNvPr id="3" name="Content Placeholder 2"/>
          <p:cNvSpPr>
            <a:spLocks noGrp="1"/>
          </p:cNvSpPr>
          <p:nvPr>
            <p:ph idx="1"/>
          </p:nvPr>
        </p:nvSpPr>
        <p:spPr>
          <a:xfrm>
            <a:off x="457200" y="1524000"/>
            <a:ext cx="8229600" cy="4061048"/>
          </a:xfrm>
        </p:spPr>
        <p:txBody>
          <a:bodyPr/>
          <a:lstStyle/>
          <a:p>
            <a:r>
              <a:rPr lang="en-GB" sz="2400" dirty="0" smtClean="0"/>
              <a:t>Closer alignment of projects with business strategy</a:t>
            </a:r>
          </a:p>
          <a:p>
            <a:r>
              <a:rPr lang="en-GB" sz="2400" dirty="0" smtClean="0"/>
              <a:t>Closer alignment with business priorities</a:t>
            </a:r>
          </a:p>
          <a:p>
            <a:r>
              <a:rPr lang="en-GB" sz="2400" dirty="0" smtClean="0"/>
              <a:t>Improved prioritization of projects within the program</a:t>
            </a:r>
          </a:p>
          <a:p>
            <a:r>
              <a:rPr lang="en-GB" sz="2400" dirty="0" smtClean="0"/>
              <a:t>Improved focus on benefits</a:t>
            </a:r>
          </a:p>
          <a:p>
            <a:r>
              <a:rPr lang="en-GB" sz="2400" dirty="0" smtClean="0"/>
              <a:t>Improved resource management</a:t>
            </a:r>
          </a:p>
          <a:p>
            <a:r>
              <a:rPr lang="en-GB" sz="2400" dirty="0" smtClean="0"/>
              <a:t>Consistent management reporting within the program</a:t>
            </a:r>
          </a:p>
          <a:p>
            <a:r>
              <a:rPr lang="en-GB" sz="2400" dirty="0" smtClean="0"/>
              <a:t>Program wide and cross-project view of risk</a:t>
            </a:r>
          </a:p>
          <a:p>
            <a:r>
              <a:rPr lang="en-GB" sz="2400" dirty="0" smtClean="0"/>
              <a:t>Consistent project management processes and standards within the program</a:t>
            </a:r>
          </a:p>
          <a:p>
            <a:endParaRPr lang="en-GB" dirty="0"/>
          </a:p>
        </p:txBody>
      </p:sp>
    </p:spTree>
    <p:extLst>
      <p:ext uri="{BB962C8B-B14F-4D97-AF65-F5344CB8AC3E}">
        <p14:creationId xmlns:p14="http://schemas.microsoft.com/office/powerpoint/2010/main" val="891543166"/>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Types of PMOs</a:t>
            </a:r>
            <a:endParaRPr lang="en-GB" dirty="0"/>
          </a:p>
        </p:txBody>
      </p:sp>
      <p:sp>
        <p:nvSpPr>
          <p:cNvPr id="3" name="Content Placeholder 2"/>
          <p:cNvSpPr>
            <a:spLocks noGrp="1"/>
          </p:cNvSpPr>
          <p:nvPr>
            <p:ph idx="1"/>
          </p:nvPr>
        </p:nvSpPr>
        <p:spPr/>
        <p:txBody>
          <a:bodyPr>
            <a:normAutofit/>
          </a:bodyPr>
          <a:lstStyle/>
          <a:p>
            <a:pPr marL="0" indent="0">
              <a:buNone/>
            </a:pPr>
            <a:r>
              <a:rPr lang="en-US" dirty="0"/>
              <a:t>Whether it a department or office inside a department, the </a:t>
            </a:r>
            <a:r>
              <a:rPr lang="en-US" dirty="0" smtClean="0"/>
              <a:t>P3O’s </a:t>
            </a:r>
            <a:r>
              <a:rPr lang="en-US" dirty="0"/>
              <a:t>mandate will come from executive leadership.  </a:t>
            </a:r>
            <a:endParaRPr lang="en-GB" dirty="0" smtClean="0"/>
          </a:p>
          <a:p>
            <a:r>
              <a:rPr lang="en-GB" dirty="0" smtClean="0"/>
              <a:t>Project Management Office (PMO)</a:t>
            </a:r>
          </a:p>
          <a:p>
            <a:r>
              <a:rPr lang="en-GB" dirty="0" smtClean="0"/>
              <a:t>Project support office (PSO)</a:t>
            </a:r>
          </a:p>
          <a:p>
            <a:r>
              <a:rPr lang="en-GB" dirty="0" smtClean="0"/>
              <a:t>Program and Project support office (PPSO)</a:t>
            </a:r>
          </a:p>
          <a:p>
            <a:r>
              <a:rPr lang="en-GB" dirty="0" smtClean="0"/>
              <a:t>Program management office (</a:t>
            </a:r>
            <a:r>
              <a:rPr lang="en-GB" dirty="0" err="1" smtClean="0"/>
              <a:t>PgMO</a:t>
            </a:r>
            <a:r>
              <a:rPr lang="en-GB" dirty="0" smtClean="0"/>
              <a:t>)</a:t>
            </a:r>
          </a:p>
          <a:p>
            <a:r>
              <a:rPr lang="en-GB" dirty="0" smtClean="0"/>
              <a:t>Enterprise project management office (EPMO)</a:t>
            </a:r>
          </a:p>
          <a:p>
            <a:r>
              <a:rPr lang="en-GB" dirty="0" smtClean="0"/>
              <a:t>Project Management Department (PMD)</a:t>
            </a:r>
          </a:p>
          <a:p>
            <a:endParaRPr lang="en-GB" dirty="0"/>
          </a:p>
        </p:txBody>
      </p:sp>
    </p:spTree>
    <p:extLst>
      <p:ext uri="{BB962C8B-B14F-4D97-AF65-F5344CB8AC3E}">
        <p14:creationId xmlns:p14="http://schemas.microsoft.com/office/powerpoint/2010/main" val="1172585843"/>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Benefits of PMXs</a:t>
            </a:r>
            <a:endParaRPr lang="en-GB" dirty="0"/>
          </a:p>
        </p:txBody>
      </p:sp>
      <p:sp>
        <p:nvSpPr>
          <p:cNvPr id="3" name="Content Placeholder 2"/>
          <p:cNvSpPr>
            <a:spLocks noGrp="1"/>
          </p:cNvSpPr>
          <p:nvPr>
            <p:ph idx="1"/>
          </p:nvPr>
        </p:nvSpPr>
        <p:spPr>
          <a:xfrm>
            <a:off x="457200" y="1295400"/>
            <a:ext cx="8229600" cy="4343400"/>
          </a:xfrm>
        </p:spPr>
        <p:txBody>
          <a:bodyPr>
            <a:normAutofit/>
          </a:bodyPr>
          <a:lstStyle/>
          <a:p>
            <a:r>
              <a:rPr lang="en-GB" sz="2000" dirty="0" smtClean="0"/>
              <a:t>Provides a centre of excellence</a:t>
            </a:r>
          </a:p>
          <a:p>
            <a:pPr lvl="1"/>
            <a:r>
              <a:rPr lang="en-GB" sz="2000" dirty="0" smtClean="0"/>
              <a:t>Expertise and support in planning tools, risk software, etc</a:t>
            </a:r>
          </a:p>
          <a:p>
            <a:r>
              <a:rPr lang="en-GB" sz="2000" dirty="0" smtClean="0"/>
              <a:t>Provide economies of scale</a:t>
            </a:r>
          </a:p>
          <a:p>
            <a:pPr lvl="1"/>
            <a:r>
              <a:rPr lang="en-GB" sz="2000" dirty="0" smtClean="0"/>
              <a:t>Supports multiple projects</a:t>
            </a:r>
          </a:p>
          <a:p>
            <a:r>
              <a:rPr lang="en-GB" sz="2000" dirty="0" smtClean="0"/>
              <a:t>Maintains corporate standards</a:t>
            </a:r>
          </a:p>
          <a:p>
            <a:pPr lvl="1"/>
            <a:r>
              <a:rPr lang="en-GB" sz="2000" dirty="0" smtClean="0"/>
              <a:t>Ensures the consistent application of standards</a:t>
            </a:r>
          </a:p>
          <a:p>
            <a:pPr lvl="1"/>
            <a:r>
              <a:rPr lang="en-GB" sz="2000" dirty="0" smtClean="0"/>
              <a:t>Supports effective governance</a:t>
            </a:r>
          </a:p>
          <a:p>
            <a:r>
              <a:rPr lang="en-GB" sz="2000" dirty="0" smtClean="0"/>
              <a:t>Acts as a single source of information</a:t>
            </a:r>
          </a:p>
          <a:p>
            <a:r>
              <a:rPr lang="en-GB" sz="2000" dirty="0" smtClean="0"/>
              <a:t>Supports quality assurance</a:t>
            </a:r>
          </a:p>
          <a:p>
            <a:r>
              <a:rPr lang="en-GB" sz="2000" dirty="0" smtClean="0"/>
              <a:t>Supports Continuous improvement</a:t>
            </a:r>
          </a:p>
        </p:txBody>
      </p:sp>
    </p:spTree>
    <p:extLst>
      <p:ext uri="{BB962C8B-B14F-4D97-AF65-F5344CB8AC3E}">
        <p14:creationId xmlns:p14="http://schemas.microsoft.com/office/powerpoint/2010/main" val="421357751"/>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304800"/>
            <a:ext cx="8229600" cy="1066800"/>
          </a:xfrm>
        </p:spPr>
        <p:txBody>
          <a:bodyPr/>
          <a:lstStyle/>
          <a:p>
            <a:r>
              <a:rPr lang="en-AU" sz="3200" dirty="0" smtClean="0"/>
              <a:t>“Experts” advise…</a:t>
            </a:r>
            <a:endParaRPr lang="en-AU" sz="3200" dirty="0"/>
          </a:p>
        </p:txBody>
      </p:sp>
      <p:sp>
        <p:nvSpPr>
          <p:cNvPr id="4099" name="Rectangle 3"/>
          <p:cNvSpPr>
            <a:spLocks noGrp="1" noChangeArrowheads="1"/>
          </p:cNvSpPr>
          <p:nvPr>
            <p:ph idx="1"/>
          </p:nvPr>
        </p:nvSpPr>
        <p:spPr>
          <a:xfrm>
            <a:off x="457200" y="1524000"/>
            <a:ext cx="8229600" cy="4645734"/>
          </a:xfrm>
        </p:spPr>
        <p:txBody>
          <a:bodyPr>
            <a:noAutofit/>
          </a:bodyPr>
          <a:lstStyle/>
          <a:p>
            <a:pPr>
              <a:lnSpc>
                <a:spcPct val="120000"/>
              </a:lnSpc>
            </a:pPr>
            <a:r>
              <a:rPr lang="en-AU" dirty="0" smtClean="0"/>
              <a:t>Companies that implemented successful </a:t>
            </a:r>
            <a:r>
              <a:rPr lang="en-AU" dirty="0" err="1" smtClean="0"/>
              <a:t>PMOs</a:t>
            </a:r>
            <a:r>
              <a:rPr lang="en-AU" dirty="0" smtClean="0"/>
              <a:t> achieved:</a:t>
            </a:r>
          </a:p>
          <a:p>
            <a:pPr lvl="1">
              <a:lnSpc>
                <a:spcPct val="120000"/>
              </a:lnSpc>
            </a:pPr>
            <a:r>
              <a:rPr lang="en-AU" sz="2400" dirty="0" smtClean="0"/>
              <a:t>80% ROI</a:t>
            </a:r>
          </a:p>
          <a:p>
            <a:pPr lvl="1">
              <a:lnSpc>
                <a:spcPct val="120000"/>
              </a:lnSpc>
            </a:pPr>
            <a:r>
              <a:rPr lang="en-AU" sz="2400" dirty="0" smtClean="0"/>
              <a:t>20% reduction in project time</a:t>
            </a:r>
          </a:p>
          <a:p>
            <a:pPr lvl="1">
              <a:lnSpc>
                <a:spcPct val="120000"/>
              </a:lnSpc>
            </a:pPr>
            <a:r>
              <a:rPr lang="en-AU" sz="2400" dirty="0" smtClean="0"/>
              <a:t>30-35% successful project delivery</a:t>
            </a:r>
          </a:p>
          <a:p>
            <a:pPr>
              <a:lnSpc>
                <a:spcPct val="120000"/>
              </a:lnSpc>
            </a:pPr>
            <a:r>
              <a:rPr lang="en-AU" dirty="0" smtClean="0"/>
              <a:t>Companies without a PMO experience 74% project failure rate</a:t>
            </a:r>
          </a:p>
          <a:p>
            <a:pPr marL="365125" indent="-9525">
              <a:buNone/>
            </a:pPr>
            <a:r>
              <a:rPr lang="en-AU" sz="2000" dirty="0" smtClean="0"/>
              <a:t/>
            </a:r>
            <a:br>
              <a:rPr lang="en-AU" sz="2000" dirty="0" smtClean="0"/>
            </a:br>
            <a:r>
              <a:rPr lang="en-AU" sz="1400" dirty="0" smtClean="0"/>
              <a:t>Source: Forrester Research</a:t>
            </a:r>
          </a:p>
          <a:p>
            <a:pPr marL="365125" indent="-9525">
              <a:buNone/>
            </a:pPr>
            <a:endParaRPr lang="en-AU" sz="1400" dirty="0"/>
          </a:p>
          <a:p>
            <a:endParaRPr lang="en-AU" sz="2000" dirty="0"/>
          </a:p>
        </p:txBody>
      </p:sp>
    </p:spTree>
    <p:extLst>
      <p:ext uri="{BB962C8B-B14F-4D97-AF65-F5344CB8AC3E}">
        <p14:creationId xmlns:p14="http://schemas.microsoft.com/office/powerpoint/2010/main" val="1506136898"/>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71600"/>
            <a:ext cx="8229600" cy="4343400"/>
          </a:xfrm>
        </p:spPr>
        <p:txBody>
          <a:bodyPr>
            <a:noAutofit/>
          </a:bodyPr>
          <a:lstStyle/>
          <a:p>
            <a:pPr marL="0" indent="0">
              <a:buNone/>
            </a:pPr>
            <a:r>
              <a:rPr lang="en-US" sz="2200" dirty="0" smtClean="0"/>
              <a:t>These Ten Functions are key for an optimized P3O. Most start with a few and mature over time to take on more responsibility.</a:t>
            </a:r>
          </a:p>
          <a:p>
            <a:pPr marL="0" indent="0">
              <a:buNone/>
            </a:pPr>
            <a:endParaRPr lang="en-US" sz="2200" dirty="0" smtClean="0"/>
          </a:p>
          <a:p>
            <a:pPr marL="514350" indent="-514350">
              <a:buFont typeface="+mj-lt"/>
              <a:buAutoNum type="arabicPeriod"/>
            </a:pPr>
            <a:r>
              <a:rPr lang="en-US" sz="1600" dirty="0" smtClean="0"/>
              <a:t>Build, manage and sustain the </a:t>
            </a:r>
            <a:r>
              <a:rPr lang="en-US" sz="1600" dirty="0"/>
              <a:t>project </a:t>
            </a:r>
            <a:r>
              <a:rPr lang="en-US" sz="1600" dirty="0" smtClean="0"/>
              <a:t>methodology</a:t>
            </a:r>
            <a:endParaRPr lang="en-US" sz="1600" dirty="0"/>
          </a:p>
          <a:p>
            <a:pPr marL="514350" indent="-514350">
              <a:buFont typeface="+mj-lt"/>
              <a:buAutoNum type="arabicPeriod"/>
            </a:pPr>
            <a:r>
              <a:rPr lang="en-US" sz="1600" dirty="0" smtClean="0"/>
              <a:t>Setting </a:t>
            </a:r>
            <a:r>
              <a:rPr lang="en-US" sz="1600" dirty="0"/>
              <a:t>up and providing </a:t>
            </a:r>
            <a:r>
              <a:rPr lang="en-US" sz="1600" dirty="0" smtClean="0"/>
              <a:t>professional development for </a:t>
            </a:r>
            <a:r>
              <a:rPr lang="en-US" sz="1600" dirty="0"/>
              <a:t>competence </a:t>
            </a:r>
            <a:r>
              <a:rPr lang="en-US" sz="1600" dirty="0" smtClean="0"/>
              <a:t>development</a:t>
            </a:r>
            <a:r>
              <a:rPr lang="en-US" sz="1600" dirty="0"/>
              <a:t> </a:t>
            </a:r>
            <a:r>
              <a:rPr lang="en-US" sz="1600" dirty="0" smtClean="0"/>
              <a:t>that links to a competence framework</a:t>
            </a:r>
            <a:endParaRPr lang="en-US" sz="1600" dirty="0"/>
          </a:p>
          <a:p>
            <a:pPr marL="514350" indent="-514350">
              <a:buFont typeface="+mj-lt"/>
              <a:buAutoNum type="arabicPeriod"/>
            </a:pPr>
            <a:r>
              <a:rPr lang="en-US" sz="1600" dirty="0" smtClean="0"/>
              <a:t>Ensuring </a:t>
            </a:r>
            <a:r>
              <a:rPr lang="en-US" sz="1600" dirty="0"/>
              <a:t>that Resources are balanced appropriately among projects </a:t>
            </a:r>
          </a:p>
          <a:p>
            <a:pPr marL="514350" indent="-514350">
              <a:buFont typeface="+mj-lt"/>
              <a:buAutoNum type="arabicPeriod"/>
            </a:pPr>
            <a:r>
              <a:rPr lang="en-US" sz="1600" dirty="0" smtClean="0"/>
              <a:t>Leading and Managing Project Governance</a:t>
            </a:r>
            <a:endParaRPr lang="en-US" sz="1600" dirty="0"/>
          </a:p>
          <a:p>
            <a:pPr marL="514350" indent="-514350">
              <a:buFont typeface="+mj-lt"/>
              <a:buAutoNum type="arabicPeriod"/>
            </a:pPr>
            <a:r>
              <a:rPr lang="en-US" sz="1600" dirty="0" smtClean="0"/>
              <a:t>Offering </a:t>
            </a:r>
            <a:r>
              <a:rPr lang="en-US" sz="1600" dirty="0"/>
              <a:t>support to project owner/project board </a:t>
            </a:r>
          </a:p>
          <a:p>
            <a:pPr marL="514350" indent="-514350">
              <a:buFont typeface="+mj-lt"/>
              <a:buAutoNum type="arabicPeriod"/>
            </a:pPr>
            <a:r>
              <a:rPr lang="en-US" sz="1600" dirty="0" smtClean="0"/>
              <a:t>Overall </a:t>
            </a:r>
            <a:r>
              <a:rPr lang="en-US" sz="1600" dirty="0"/>
              <a:t>administration in support of projects (tools, software, templates etc.) </a:t>
            </a:r>
          </a:p>
          <a:p>
            <a:pPr marL="514350" indent="-514350">
              <a:buFont typeface="+mj-lt"/>
              <a:buAutoNum type="arabicPeriod"/>
            </a:pPr>
            <a:r>
              <a:rPr lang="en-US" sz="1600" dirty="0" smtClean="0"/>
              <a:t>Maintaining </a:t>
            </a:r>
            <a:r>
              <a:rPr lang="en-US" sz="1600" dirty="0"/>
              <a:t>Project Documents and archives </a:t>
            </a:r>
          </a:p>
          <a:p>
            <a:pPr marL="514350" indent="-514350">
              <a:buFont typeface="+mj-lt"/>
              <a:buAutoNum type="arabicPeriod"/>
            </a:pPr>
            <a:r>
              <a:rPr lang="en-US" sz="1600" dirty="0" smtClean="0"/>
              <a:t>Providing </a:t>
            </a:r>
            <a:r>
              <a:rPr lang="en-US" sz="1600" dirty="0"/>
              <a:t>insight/consult to organizational leadership </a:t>
            </a:r>
          </a:p>
          <a:p>
            <a:pPr marL="514350" indent="-514350">
              <a:buFont typeface="+mj-lt"/>
              <a:buAutoNum type="arabicPeriod"/>
            </a:pPr>
            <a:r>
              <a:rPr lang="en-US" sz="1600" dirty="0" smtClean="0"/>
              <a:t>Providing </a:t>
            </a:r>
            <a:r>
              <a:rPr lang="en-US" sz="1600" dirty="0"/>
              <a:t>information to increase overall organizational </a:t>
            </a:r>
            <a:r>
              <a:rPr lang="en-US" sz="1600" dirty="0" smtClean="0"/>
              <a:t>knowledge and stewarding organizational capacity for change</a:t>
            </a:r>
            <a:r>
              <a:rPr lang="en-US" sz="1600" dirty="0"/>
              <a:t> </a:t>
            </a:r>
          </a:p>
          <a:p>
            <a:pPr marL="514350" indent="-514350">
              <a:buFont typeface="+mj-lt"/>
              <a:buAutoNum type="arabicPeriod"/>
            </a:pPr>
            <a:r>
              <a:rPr lang="en-US" sz="1600" dirty="0" smtClean="0"/>
              <a:t>Ensuring </a:t>
            </a:r>
            <a:r>
              <a:rPr lang="en-US" sz="1600" dirty="0"/>
              <a:t>that projects align with current organizational strategy</a:t>
            </a:r>
          </a:p>
        </p:txBody>
      </p:sp>
      <p:sp>
        <p:nvSpPr>
          <p:cNvPr id="3" name="Slide Number Placeholder 2"/>
          <p:cNvSpPr>
            <a:spLocks noGrp="1"/>
          </p:cNvSpPr>
          <p:nvPr>
            <p:ph type="sldNum" sz="quarter" idx="12"/>
          </p:nvPr>
        </p:nvSpPr>
        <p:spPr/>
        <p:txBody>
          <a:bodyPr/>
          <a:lstStyle/>
          <a:p>
            <a:fld id="{4BE819A1-3DD8-4179-BFD0-BF7D359F8DBD}" type="slidenum">
              <a:rPr lang="en-US" smtClean="0"/>
              <a:pPr/>
              <a:t>164</a:t>
            </a:fld>
            <a:endParaRPr lang="en-US" dirty="0"/>
          </a:p>
        </p:txBody>
      </p:sp>
      <p:sp>
        <p:nvSpPr>
          <p:cNvPr id="4" name="Title 3"/>
          <p:cNvSpPr>
            <a:spLocks noGrp="1"/>
          </p:cNvSpPr>
          <p:nvPr>
            <p:ph type="title"/>
          </p:nvPr>
        </p:nvSpPr>
        <p:spPr/>
        <p:txBody>
          <a:bodyPr/>
          <a:lstStyle/>
          <a:p>
            <a:r>
              <a:rPr lang="en-US" dirty="0" smtClean="0"/>
              <a:t>Strategic Roles</a:t>
            </a:r>
            <a:endParaRPr lang="en-US" sz="2000" dirty="0"/>
          </a:p>
        </p:txBody>
      </p:sp>
    </p:spTree>
    <p:extLst>
      <p:ext uri="{BB962C8B-B14F-4D97-AF65-F5344CB8AC3E}">
        <p14:creationId xmlns:p14="http://schemas.microsoft.com/office/powerpoint/2010/main" val="43750595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52" name="Rectangle 4"/>
          <p:cNvSpPr>
            <a:spLocks noGrp="1" noChangeArrowheads="1"/>
          </p:cNvSpPr>
          <p:nvPr>
            <p:ph type="title"/>
          </p:nvPr>
        </p:nvSpPr>
        <p:spPr>
          <a:xfrm>
            <a:off x="381000" y="228600"/>
            <a:ext cx="8058150" cy="854075"/>
          </a:xfrm>
        </p:spPr>
        <p:txBody>
          <a:bodyPr>
            <a:normAutofit fontScale="90000"/>
          </a:bodyPr>
          <a:lstStyle/>
          <a:p>
            <a:r>
              <a:rPr lang="en-US" dirty="0" smtClean="0"/>
              <a:t>The EPMO Enables The Adaptive Organization</a:t>
            </a:r>
            <a:endParaRPr lang="en-US" dirty="0"/>
          </a:p>
        </p:txBody>
      </p:sp>
      <p:sp>
        <p:nvSpPr>
          <p:cNvPr id="7" name="Text Box 5"/>
          <p:cNvSpPr txBox="1">
            <a:spLocks noChangeArrowheads="1"/>
          </p:cNvSpPr>
          <p:nvPr/>
        </p:nvSpPr>
        <p:spPr bwMode="auto">
          <a:xfrm>
            <a:off x="0" y="1058248"/>
            <a:ext cx="9144000" cy="1097280"/>
          </a:xfrm>
          <a:prstGeom prst="rect">
            <a:avLst/>
          </a:prstGeom>
          <a:solidFill>
            <a:srgbClr val="6E96D5"/>
          </a:solidFill>
          <a:ln w="12700" algn="ctr">
            <a:noFill/>
            <a:miter lim="800000"/>
            <a:headEnd type="none" w="lg" len="lg"/>
            <a:tailEnd type="none" w="lg" len="lg"/>
          </a:ln>
          <a:effectLst/>
        </p:spPr>
        <p:txBody>
          <a:bodyPr lIns="365760" tIns="91440" rIns="365760" bIns="137160">
            <a:noAutofit/>
          </a:bodyPr>
          <a:lstStyle/>
          <a:p>
            <a:pPr algn="l">
              <a:lnSpc>
                <a:spcPct val="100000"/>
              </a:lnSpc>
              <a:spcBef>
                <a:spcPct val="50000"/>
              </a:spcBef>
              <a:spcAft>
                <a:spcPct val="0"/>
              </a:spcAft>
            </a:pPr>
            <a:r>
              <a:rPr lang="en-US" sz="2100" b="1" dirty="0" smtClean="0">
                <a:solidFill>
                  <a:schemeClr val="bg1"/>
                </a:solidFill>
              </a:rPr>
              <a:t>By 2015, 60% of the Fortune 1000 will establish an EPMO to improve the value created by investments in projects and programs.</a:t>
            </a:r>
          </a:p>
        </p:txBody>
      </p:sp>
      <p:sp>
        <p:nvSpPr>
          <p:cNvPr id="9" name="Rectangle 7"/>
          <p:cNvSpPr txBox="1">
            <a:spLocks noChangeArrowheads="1"/>
          </p:cNvSpPr>
          <p:nvPr/>
        </p:nvSpPr>
        <p:spPr>
          <a:xfrm>
            <a:off x="225425" y="2298377"/>
            <a:ext cx="3965575" cy="3645223"/>
          </a:xfrm>
          <a:prstGeom prst="rect">
            <a:avLst/>
          </a:prstGeom>
          <a:solidFill>
            <a:schemeClr val="bg1"/>
          </a:solidFill>
          <a:ln>
            <a:noFill/>
          </a:ln>
          <a:effectLst/>
        </p:spPr>
        <p:txBody>
          <a:bodyPr tIns="91440"/>
          <a:lstStyle/>
          <a:p>
            <a:pPr algn="l" eaLnBrk="1" hangingPunct="1">
              <a:spcBef>
                <a:spcPts val="600"/>
              </a:spcBef>
              <a:spcAft>
                <a:spcPct val="20000"/>
              </a:spcAft>
              <a:buClr>
                <a:srgbClr val="00529B"/>
              </a:buClr>
            </a:pPr>
            <a:r>
              <a:rPr lang="en-US" b="1" kern="0" dirty="0" smtClean="0">
                <a:solidFill>
                  <a:srgbClr val="00529B"/>
                </a:solidFill>
                <a:latin typeface="+mn-lt"/>
                <a:ea typeface="+mn-ea"/>
                <a:cs typeface="+mn-cs"/>
              </a:rPr>
              <a:t>Supporting the Strategic Planning Assumption:</a:t>
            </a:r>
          </a:p>
          <a:p>
            <a:pPr marL="234950" indent="-234950" algn="l" eaLnBrk="1" hangingPunct="1">
              <a:spcBef>
                <a:spcPts val="600"/>
              </a:spcBef>
              <a:spcAft>
                <a:spcPct val="20000"/>
              </a:spcAft>
              <a:buClr>
                <a:srgbClr val="00529B"/>
              </a:buClr>
              <a:buFont typeface="Times" pitchFamily="18" charset="0"/>
              <a:buChar char="•"/>
            </a:pPr>
            <a:r>
              <a:rPr lang="en-US" kern="0" dirty="0" smtClean="0">
                <a:latin typeface="+mn-lt"/>
                <a:ea typeface="+mn-ea"/>
                <a:cs typeface="+mn-cs"/>
              </a:rPr>
              <a:t>With continued pressure on financial accountability, organizations will require enterprise-level visibility of where their money is going</a:t>
            </a:r>
          </a:p>
          <a:p>
            <a:pPr marL="234950" indent="-234950" algn="l" eaLnBrk="1" hangingPunct="1">
              <a:spcBef>
                <a:spcPts val="600"/>
              </a:spcBef>
              <a:spcAft>
                <a:spcPct val="20000"/>
              </a:spcAft>
              <a:buClr>
                <a:srgbClr val="00529B"/>
              </a:buClr>
              <a:buFont typeface="Times" pitchFamily="18" charset="0"/>
              <a:buChar char="•"/>
            </a:pPr>
            <a:r>
              <a:rPr lang="en-US" kern="0" dirty="0" smtClean="0">
                <a:latin typeface="+mn-lt"/>
                <a:ea typeface="+mn-ea"/>
                <a:cs typeface="+mn-cs"/>
              </a:rPr>
              <a:t>Continued problems with project coordination across silos will further fuel the need for enterprise visibility and coordination of programs and investments</a:t>
            </a:r>
          </a:p>
        </p:txBody>
      </p:sp>
      <p:sp>
        <p:nvSpPr>
          <p:cNvPr id="10" name="Rectangle 9"/>
          <p:cNvSpPr txBox="1">
            <a:spLocks noChangeArrowheads="1"/>
          </p:cNvSpPr>
          <p:nvPr/>
        </p:nvSpPr>
        <p:spPr>
          <a:xfrm>
            <a:off x="4648200" y="2286000"/>
            <a:ext cx="3810000" cy="3581400"/>
          </a:xfrm>
          <a:prstGeom prst="rect">
            <a:avLst/>
          </a:prstGeom>
          <a:solidFill>
            <a:schemeClr val="bg1"/>
          </a:solidFill>
          <a:ln>
            <a:noFill/>
          </a:ln>
          <a:effectLst/>
        </p:spPr>
        <p:txBody>
          <a:bodyPr tIns="91440"/>
          <a:lstStyle/>
          <a:p>
            <a:pPr algn="l" eaLnBrk="1" hangingPunct="1">
              <a:spcBef>
                <a:spcPts val="600"/>
              </a:spcBef>
              <a:spcAft>
                <a:spcPct val="20000"/>
              </a:spcAft>
              <a:buClr>
                <a:srgbClr val="00529B"/>
              </a:buClr>
              <a:buNone/>
            </a:pPr>
            <a:r>
              <a:rPr lang="en-US" b="1" kern="0" dirty="0" smtClean="0">
                <a:solidFill>
                  <a:srgbClr val="00529B"/>
                </a:solidFill>
                <a:latin typeface="+mn-lt"/>
                <a:ea typeface="+mn-ea"/>
                <a:cs typeface="+mn-cs"/>
              </a:rPr>
              <a:t>Alternate position to the Strategic Planning Assumption:</a:t>
            </a:r>
          </a:p>
          <a:p>
            <a:pPr marL="234950" indent="-234950" algn="l" eaLnBrk="1" hangingPunct="1">
              <a:spcBef>
                <a:spcPts val="600"/>
              </a:spcBef>
              <a:spcAft>
                <a:spcPct val="20000"/>
              </a:spcAft>
              <a:buClr>
                <a:srgbClr val="00529B"/>
              </a:buClr>
              <a:buFont typeface="Times" pitchFamily="18" charset="0"/>
              <a:buChar char="•"/>
            </a:pPr>
            <a:r>
              <a:rPr lang="en-US" kern="0" dirty="0" smtClean="0">
                <a:latin typeface="+mn-lt"/>
                <a:ea typeface="+mn-ea"/>
                <a:cs typeface="+mn-cs"/>
              </a:rPr>
              <a:t>Organizations have the structure that suits their real objectives. A strong PMO is often perceived as a threat to other senior managers.</a:t>
            </a:r>
          </a:p>
          <a:p>
            <a:pPr marL="234950" indent="-234950" algn="l" eaLnBrk="1" hangingPunct="1">
              <a:spcBef>
                <a:spcPts val="600"/>
              </a:spcBef>
              <a:spcAft>
                <a:spcPct val="20000"/>
              </a:spcAft>
              <a:buClr>
                <a:srgbClr val="00529B"/>
              </a:buClr>
              <a:buFont typeface="Times" pitchFamily="18" charset="0"/>
              <a:buChar char="•"/>
            </a:pPr>
            <a:r>
              <a:rPr lang="en-US" kern="0" dirty="0" smtClean="0">
                <a:latin typeface="+mn-lt"/>
                <a:ea typeface="+mn-ea"/>
                <a:cs typeface="+mn-cs"/>
              </a:rPr>
              <a:t>Most PMOs are in IT — a weak PMO operating in a weak matrixed management environment allows the squeaky wheel to get </a:t>
            </a:r>
            <a:r>
              <a:rPr lang="en-US" i="1" kern="0" dirty="0" smtClean="0">
                <a:latin typeface="+mn-lt"/>
                <a:ea typeface="+mn-ea"/>
                <a:cs typeface="+mn-cs"/>
              </a:rPr>
              <a:t>greased</a:t>
            </a:r>
            <a:r>
              <a:rPr lang="en-US" kern="0" dirty="0" smtClean="0">
                <a:latin typeface="+mn-lt"/>
                <a:ea typeface="+mn-ea"/>
                <a:cs typeface="+mn-cs"/>
              </a:rPr>
              <a:t>.</a:t>
            </a:r>
          </a:p>
        </p:txBody>
      </p:sp>
    </p:spTree>
    <p:extLst>
      <p:ext uri="{BB962C8B-B14F-4D97-AF65-F5344CB8AC3E}">
        <p14:creationId xmlns:p14="http://schemas.microsoft.com/office/powerpoint/2010/main" val="1784943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4"/>
          <p:cNvSpPr>
            <a:spLocks noGrp="1" noChangeArrowheads="1"/>
          </p:cNvSpPr>
          <p:nvPr>
            <p:ph type="title"/>
          </p:nvPr>
        </p:nvSpPr>
        <p:spPr>
          <a:xfrm>
            <a:off x="228600" y="0"/>
            <a:ext cx="6553200" cy="838200"/>
          </a:xfrm>
        </p:spPr>
        <p:txBody>
          <a:bodyPr>
            <a:normAutofit/>
          </a:bodyPr>
          <a:lstStyle/>
          <a:p>
            <a:r>
              <a:rPr lang="en-US" dirty="0"/>
              <a:t>C</a:t>
            </a:r>
            <a:r>
              <a:rPr lang="en-US" dirty="0" smtClean="0"/>
              <a:t>ase </a:t>
            </a:r>
            <a:r>
              <a:rPr lang="en-US" dirty="0"/>
              <a:t>study - Fifth Third </a:t>
            </a:r>
            <a:r>
              <a:rPr lang="en-US" dirty="0" smtClean="0"/>
              <a:t>bank</a:t>
            </a:r>
            <a:endParaRPr dirty="0" smtClean="0"/>
          </a:p>
        </p:txBody>
      </p:sp>
      <p:graphicFrame>
        <p:nvGraphicFramePr>
          <p:cNvPr id="5" name="Diagram 4" descr="fifth Third Bank"/>
          <p:cNvGraphicFramePr/>
          <p:nvPr>
            <p:extLst/>
          </p:nvPr>
        </p:nvGraphicFramePr>
        <p:xfrm>
          <a:off x="200025" y="1104900"/>
          <a:ext cx="4676775" cy="4991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87" descr="Picture of Fifth Third Bank"/>
          <p:cNvPicPr>
            <a:picLocks noChangeAspect="1"/>
          </p:cNvPicPr>
          <p:nvPr/>
        </p:nvPicPr>
        <p:blipFill>
          <a:blip r:embed="rId8" cstate="print">
            <a:clrChange>
              <a:clrFrom>
                <a:srgbClr val="FFFFFF"/>
              </a:clrFrom>
              <a:clrTo>
                <a:srgbClr val="FFFFFF">
                  <a:alpha val="0"/>
                </a:srgbClr>
              </a:clrTo>
            </a:clrChange>
            <a:lum bright="-8000" contrast="-14000"/>
          </a:blip>
          <a:srcRect/>
          <a:stretch>
            <a:fillRect/>
          </a:stretch>
        </p:blipFill>
        <p:spPr bwMode="auto">
          <a:xfrm>
            <a:off x="4351200" y="238125"/>
            <a:ext cx="4792800" cy="6343887"/>
          </a:xfrm>
          <a:prstGeom prst="rect">
            <a:avLst/>
          </a:prstGeom>
          <a:noFill/>
          <a:ln w="9525">
            <a:noFill/>
            <a:miter lim="800000"/>
            <a:headEnd/>
            <a:tailEnd/>
          </a:ln>
          <a:scene3d>
            <a:camera prst="orthographicFront"/>
            <a:lightRig rig="soft" dir="t"/>
          </a:scene3d>
          <a:sp3d prstMaterial="translucentPowder"/>
        </p:spPr>
      </p:pic>
      <p:pic>
        <p:nvPicPr>
          <p:cNvPr id="17410" name="Picture 2" descr="https://inside.info53.com/ep/wcm/connect/cc18f68047219adba2bfaf3224008e3b/vantiv_logo.jpg?MOD=AJPERES&amp;CACHEID=cc18f68047219adba2bfaf3224008e3b"/>
          <p:cNvPicPr>
            <a:picLocks noChangeAspect="1" noChangeArrowheads="1"/>
          </p:cNvPicPr>
          <p:nvPr/>
        </p:nvPicPr>
        <p:blipFill>
          <a:blip r:embed="rId9" cstate="print"/>
          <a:srcRect/>
          <a:stretch>
            <a:fillRect/>
          </a:stretch>
        </p:blipFill>
        <p:spPr bwMode="auto">
          <a:xfrm>
            <a:off x="4537075" y="4943475"/>
            <a:ext cx="688912" cy="182562"/>
          </a:xfrm>
          <a:prstGeom prst="rect">
            <a:avLst/>
          </a:prstGeom>
          <a:noFill/>
        </p:spPr>
      </p:pic>
    </p:spTree>
    <p:extLst>
      <p:ext uri="{BB962C8B-B14F-4D97-AF65-F5344CB8AC3E}">
        <p14:creationId xmlns:p14="http://schemas.microsoft.com/office/powerpoint/2010/main" val="6700022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a:t>
            </a:r>
            <a:endParaRPr lang="en-US" dirty="0"/>
          </a:p>
        </p:txBody>
      </p:sp>
      <p:graphicFrame>
        <p:nvGraphicFramePr>
          <p:cNvPr id="5" name="Content Placeholder 4" descr="of Silo-ed Operation model"/>
          <p:cNvGraphicFramePr>
            <a:graphicFrameLocks noGrp="1"/>
          </p:cNvGraphicFramePr>
          <p:nvPr>
            <p:ph idx="1"/>
            <p:extLst/>
          </p:nvPr>
        </p:nvGraphicFramePr>
        <p:xfrm>
          <a:off x="304800" y="1219201"/>
          <a:ext cx="8356600" cy="495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148686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graphicFrame>
        <p:nvGraphicFramePr>
          <p:cNvPr id="5" name="Content Placeholder 4" descr="Picture of result of instituting EPMO for Fifth Third Bank"/>
          <p:cNvGraphicFramePr>
            <a:graphicFrameLocks noGrp="1"/>
          </p:cNvGraphicFramePr>
          <p:nvPr>
            <p:ph idx="1"/>
            <p:extLst/>
          </p:nvPr>
        </p:nvGraphicFramePr>
        <p:xfrm>
          <a:off x="285750" y="1085850"/>
          <a:ext cx="8356600" cy="53149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937223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169</a:t>
            </a:fld>
            <a:endParaRPr lang="en-US" dirty="0"/>
          </a:p>
        </p:txBody>
      </p:sp>
      <p:sp>
        <p:nvSpPr>
          <p:cNvPr id="6" name="Content Placeholder 5"/>
          <p:cNvSpPr>
            <a:spLocks noGrp="1"/>
          </p:cNvSpPr>
          <p:nvPr>
            <p:ph idx="1"/>
          </p:nvPr>
        </p:nvSpPr>
        <p:spPr/>
        <p:txBody>
          <a:bodyPr/>
          <a:lstStyle/>
          <a:p>
            <a:pPr>
              <a:lnSpc>
                <a:spcPct val="115000"/>
              </a:lnSpc>
            </a:pPr>
            <a:r>
              <a:rPr lang="en-GB" sz="2400" dirty="0"/>
              <a:t>What is Project Governance</a:t>
            </a:r>
          </a:p>
          <a:p>
            <a:pPr>
              <a:lnSpc>
                <a:spcPct val="115000"/>
              </a:lnSpc>
            </a:pPr>
            <a:r>
              <a:rPr lang="en-GB" sz="2400" dirty="0"/>
              <a:t>Principles of Project Governance</a:t>
            </a:r>
          </a:p>
          <a:p>
            <a:pPr>
              <a:lnSpc>
                <a:spcPct val="115000"/>
              </a:lnSpc>
            </a:pPr>
            <a:r>
              <a:rPr lang="en-GB" sz="2400" dirty="0"/>
              <a:t>Project Governance </a:t>
            </a:r>
            <a:r>
              <a:rPr lang="en-GB" sz="2400" dirty="0" smtClean="0"/>
              <a:t>Areas</a:t>
            </a:r>
          </a:p>
          <a:p>
            <a:pPr>
              <a:lnSpc>
                <a:spcPct val="115000"/>
              </a:lnSpc>
            </a:pPr>
            <a:r>
              <a:rPr lang="en-GB" sz="2400" dirty="0" smtClean="0"/>
              <a:t>Portfolio Management</a:t>
            </a:r>
            <a:endParaRPr lang="en-GB" sz="2400" dirty="0"/>
          </a:p>
          <a:p>
            <a:pPr>
              <a:lnSpc>
                <a:spcPct val="115000"/>
              </a:lnSpc>
            </a:pPr>
            <a:r>
              <a:rPr lang="en-GB" sz="2400" dirty="0" smtClean="0"/>
              <a:t>PMO </a:t>
            </a:r>
            <a:r>
              <a:rPr lang="en-GB" sz="2400" dirty="0"/>
              <a:t>(Project Offices)</a:t>
            </a:r>
          </a:p>
          <a:p>
            <a:pPr>
              <a:lnSpc>
                <a:spcPct val="115000"/>
              </a:lnSpc>
            </a:pPr>
            <a:r>
              <a:rPr lang="en-GB" sz="2400" dirty="0"/>
              <a:t>Benefits of Project Offices</a:t>
            </a:r>
          </a:p>
          <a:p>
            <a:pPr>
              <a:lnSpc>
                <a:spcPct val="115000"/>
              </a:lnSpc>
            </a:pPr>
            <a:r>
              <a:rPr lang="en-GB" sz="2400" dirty="0"/>
              <a:t>Types of Project Offices</a:t>
            </a:r>
          </a:p>
          <a:p>
            <a:pPr>
              <a:lnSpc>
                <a:spcPct val="115000"/>
              </a:lnSpc>
            </a:pPr>
            <a:r>
              <a:rPr lang="en-GB" sz="2400" dirty="0"/>
              <a:t>Responsibilities of Project Offices</a:t>
            </a:r>
          </a:p>
          <a:p>
            <a:pPr marL="0" indent="0">
              <a:buNone/>
            </a:pPr>
            <a:endParaRPr lang="en-US" dirty="0"/>
          </a:p>
        </p:txBody>
      </p:sp>
      <p:sp>
        <p:nvSpPr>
          <p:cNvPr id="7" name="Title 6"/>
          <p:cNvSpPr>
            <a:spLocks noGrp="1"/>
          </p:cNvSpPr>
          <p:nvPr>
            <p:ph type="title"/>
          </p:nvPr>
        </p:nvSpPr>
        <p:spPr>
          <a:xfrm>
            <a:off x="381000" y="0"/>
            <a:ext cx="6172200" cy="1143000"/>
          </a:xfrm>
        </p:spPr>
        <p:txBody>
          <a:bodyPr/>
          <a:lstStyle/>
          <a:p>
            <a:r>
              <a:rPr lang="en-US" dirty="0" smtClean="0"/>
              <a:t>We have covered</a:t>
            </a:r>
            <a:endParaRPr lang="en-US" dirty="0"/>
          </a:p>
        </p:txBody>
      </p:sp>
    </p:spTree>
    <p:extLst>
      <p:ext uri="{BB962C8B-B14F-4D97-AF65-F5344CB8AC3E}">
        <p14:creationId xmlns:p14="http://schemas.microsoft.com/office/powerpoint/2010/main" val="788411157"/>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Industry Recognition</a:t>
            </a:r>
            <a:endParaRPr lang="en-US" dirty="0"/>
          </a:p>
        </p:txBody>
      </p:sp>
      <p:sp>
        <p:nvSpPr>
          <p:cNvPr id="6" name="Slide Number Placeholder 5"/>
          <p:cNvSpPr>
            <a:spLocks noGrp="1"/>
          </p:cNvSpPr>
          <p:nvPr>
            <p:ph type="sldNum" sz="quarter" idx="12"/>
          </p:nvPr>
        </p:nvSpPr>
        <p:spPr/>
        <p:txBody>
          <a:bodyPr/>
          <a:lstStyle/>
          <a:p>
            <a:fld id="{4BE819A1-3DD8-4179-BFD0-BF7D359F8DBD}" type="slidenum">
              <a:rPr lang="en-US" smtClean="0"/>
              <a:pPr/>
              <a:t>17</a:t>
            </a:fld>
            <a:endParaRPr lang="en-US" dirty="0"/>
          </a:p>
        </p:txBody>
      </p:sp>
      <p:pic>
        <p:nvPicPr>
          <p:cNvPr id="3" name="Picture 2" descr="GPM PRiSM Flowchart V 2.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1143000"/>
            <a:ext cx="3009261" cy="4953000"/>
          </a:xfrm>
          <a:prstGeom prst="rect">
            <a:avLst/>
          </a:prstGeom>
        </p:spPr>
      </p:pic>
      <p:sp>
        <p:nvSpPr>
          <p:cNvPr id="4" name="TextBox 3"/>
          <p:cNvSpPr txBox="1"/>
          <p:nvPr/>
        </p:nvSpPr>
        <p:spPr>
          <a:xfrm>
            <a:off x="3429000" y="1219200"/>
            <a:ext cx="5410200" cy="5170646"/>
          </a:xfrm>
          <a:prstGeom prst="rect">
            <a:avLst/>
          </a:prstGeom>
          <a:noFill/>
        </p:spPr>
        <p:txBody>
          <a:bodyPr wrap="square" rtlCol="0">
            <a:spAutoFit/>
          </a:bodyPr>
          <a:lstStyle/>
          <a:p>
            <a:r>
              <a:rPr lang="en-US" sz="2400" b="1" dirty="0" smtClean="0"/>
              <a:t>PRiSM</a:t>
            </a:r>
            <a:r>
              <a:rPr lang="en-US" sz="2400" dirty="0" smtClean="0"/>
              <a:t> is our structured project methodology that incorporates</a:t>
            </a:r>
          </a:p>
          <a:p>
            <a:r>
              <a:rPr lang="en-US" sz="2400" dirty="0" smtClean="0"/>
              <a:t> ISO standards for: </a:t>
            </a:r>
          </a:p>
          <a:p>
            <a:pPr marL="342900" indent="-342900">
              <a:buFont typeface="Arial"/>
              <a:buChar char="•"/>
            </a:pPr>
            <a:r>
              <a:rPr lang="en-US" sz="2400" dirty="0" smtClean="0"/>
              <a:t>Quality</a:t>
            </a:r>
          </a:p>
          <a:p>
            <a:pPr marL="342900" indent="-342900">
              <a:buFont typeface="Arial"/>
              <a:buChar char="•"/>
            </a:pPr>
            <a:r>
              <a:rPr lang="en-US" sz="2400" dirty="0" smtClean="0"/>
              <a:t>Energy Management</a:t>
            </a:r>
          </a:p>
          <a:p>
            <a:pPr marL="342900" indent="-342900">
              <a:buFont typeface="Arial"/>
              <a:buChar char="•"/>
            </a:pPr>
            <a:r>
              <a:rPr lang="en-US" sz="2400" dirty="0" smtClean="0"/>
              <a:t>Environmental Management</a:t>
            </a:r>
          </a:p>
          <a:p>
            <a:pPr marL="342900" indent="-342900">
              <a:buFont typeface="Arial"/>
              <a:buChar char="•"/>
            </a:pPr>
            <a:r>
              <a:rPr lang="en-US" sz="2400" dirty="0" smtClean="0"/>
              <a:t>Corporate Social Responsibility</a:t>
            </a:r>
          </a:p>
          <a:p>
            <a:pPr marL="342900" indent="-342900">
              <a:buFont typeface="Arial"/>
              <a:buChar char="•"/>
            </a:pPr>
            <a:r>
              <a:rPr lang="en-US" sz="2400" dirty="0" smtClean="0"/>
              <a:t>Project Management</a:t>
            </a:r>
          </a:p>
          <a:p>
            <a:pPr marL="342900" indent="-342900">
              <a:buFont typeface="Arial"/>
              <a:buChar char="•"/>
            </a:pPr>
            <a:endParaRPr lang="en-US" sz="2400" dirty="0" smtClean="0"/>
          </a:p>
          <a:p>
            <a:pPr marL="342900" indent="-342900"/>
            <a:r>
              <a:rPr lang="en-US" sz="2400" dirty="0" smtClean="0"/>
              <a:t>The United Nations Global Compact Ten Principles for Sustainability</a:t>
            </a:r>
          </a:p>
          <a:p>
            <a:pPr marL="342900" indent="-342900"/>
            <a:r>
              <a:rPr lang="en-US" sz="2400" dirty="0" smtClean="0"/>
              <a:t>GRI G4 Framework</a:t>
            </a:r>
          </a:p>
          <a:p>
            <a:pPr marL="342900" indent="-342900"/>
            <a:r>
              <a:rPr lang="en-US" sz="2400" dirty="0" smtClean="0"/>
              <a:t>IPMA ICB Competence Baseline</a:t>
            </a:r>
          </a:p>
          <a:p>
            <a:endParaRPr lang="en-US" dirty="0"/>
          </a:p>
        </p:txBody>
      </p:sp>
      <p:pic>
        <p:nvPicPr>
          <p:cNvPr id="5" name="Picture 4" descr="Award Graphic.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2223" y="1390650"/>
            <a:ext cx="8522677" cy="4533900"/>
          </a:xfrm>
          <a:prstGeom prst="rect">
            <a:avLst/>
          </a:prstGeom>
        </p:spPr>
      </p:pic>
    </p:spTree>
    <p:extLst>
      <p:ext uri="{BB962C8B-B14F-4D97-AF65-F5344CB8AC3E}">
        <p14:creationId xmlns:p14="http://schemas.microsoft.com/office/powerpoint/2010/main" val="1790683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BE819A1-3DD8-4179-BFD0-BF7D359F8DBD}" type="slidenum">
              <a:rPr lang="en-US" smtClean="0"/>
              <a:pPr/>
              <a:t>170</a:t>
            </a:fld>
            <a:endParaRPr lang="en-US" dirty="0"/>
          </a:p>
        </p:txBody>
      </p:sp>
      <p:sp>
        <p:nvSpPr>
          <p:cNvPr id="2" name="Title 1"/>
          <p:cNvSpPr>
            <a:spLocks noGrp="1"/>
          </p:cNvSpPr>
          <p:nvPr>
            <p:ph type="title"/>
          </p:nvPr>
        </p:nvSpPr>
        <p:spPr>
          <a:xfrm>
            <a:off x="381000" y="0"/>
            <a:ext cx="6172200" cy="1143000"/>
          </a:xfrm>
        </p:spPr>
        <p:txBody>
          <a:bodyPr/>
          <a:lstStyle/>
          <a:p>
            <a:r>
              <a:rPr lang="en-US" dirty="0" smtClean="0">
                <a:solidFill>
                  <a:srgbClr val="000000"/>
                </a:solidFill>
              </a:rPr>
              <a:t>Organizational Capacity for Change</a:t>
            </a:r>
            <a:endParaRPr lang="en-US" dirty="0">
              <a:solidFill>
                <a:srgbClr val="000000"/>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1472776936"/>
              </p:ext>
            </p:extLst>
          </p:nvPr>
        </p:nvGraphicFramePr>
        <p:xfrm>
          <a:off x="179512" y="1268760"/>
          <a:ext cx="8784976" cy="4322256"/>
        </p:xfrm>
        <a:graphic>
          <a:graphicData uri="http://schemas.openxmlformats.org/drawingml/2006/table">
            <a:tbl>
              <a:tblPr/>
              <a:tblGrid>
                <a:gridCol w="1877888"/>
                <a:gridCol w="3505200"/>
                <a:gridCol w="3401888"/>
              </a:tblGrid>
              <a:tr h="311661">
                <a:tc>
                  <a:txBody>
                    <a:bodyPr/>
                    <a:lstStyle/>
                    <a:p>
                      <a:pPr>
                        <a:lnSpc>
                          <a:spcPct val="115000"/>
                        </a:lnSpc>
                        <a:spcAft>
                          <a:spcPts val="0"/>
                        </a:spcAft>
                      </a:pPr>
                      <a:r>
                        <a:rPr lang="en-GB" sz="1600" b="1" dirty="0" smtClean="0">
                          <a:solidFill>
                            <a:schemeClr val="bg1"/>
                          </a:solidFill>
                          <a:latin typeface="Helvetica"/>
                          <a:ea typeface="Calibri"/>
                          <a:cs typeface="Helvetica"/>
                        </a:rPr>
                        <a:t>Module 6</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Module</a:t>
                      </a:r>
                      <a:r>
                        <a:rPr lang="en-GB" sz="1600" b="1" baseline="0" dirty="0" smtClean="0">
                          <a:solidFill>
                            <a:schemeClr val="bg1"/>
                          </a:solidFill>
                          <a:latin typeface="Helvetica"/>
                          <a:ea typeface="Calibri"/>
                          <a:cs typeface="Helvetica"/>
                        </a:rPr>
                        <a:t> Covers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Learning outcomes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3108419">
                <a:tc>
                  <a:txBody>
                    <a:bodyPr/>
                    <a:lstStyle/>
                    <a:p>
                      <a:pPr>
                        <a:lnSpc>
                          <a:spcPct val="100000"/>
                        </a:lnSpc>
                        <a:spcAft>
                          <a:spcPts val="0"/>
                        </a:spcAft>
                      </a:pPr>
                      <a:endParaRPr lang="en-GB" sz="1600" dirty="0" smtClean="0">
                        <a:solidFill>
                          <a:schemeClr val="tx1"/>
                        </a:solidFill>
                        <a:latin typeface="Helvetica"/>
                        <a:ea typeface="Calibri"/>
                        <a:cs typeface="Helvetica"/>
                      </a:endParaRPr>
                    </a:p>
                    <a:p>
                      <a:pPr>
                        <a:lnSpc>
                          <a:spcPct val="100000"/>
                        </a:lnSpc>
                        <a:spcAft>
                          <a:spcPts val="0"/>
                        </a:spcAft>
                      </a:pPr>
                      <a:r>
                        <a:rPr lang="en-GB" sz="1600" dirty="0" smtClean="0">
                          <a:solidFill>
                            <a:schemeClr val="tx1"/>
                          </a:solidFill>
                          <a:latin typeface="Helvetica"/>
                          <a:ea typeface="Calibri"/>
                          <a:cs typeface="Helvetica"/>
                        </a:rPr>
                        <a:t>Organizational</a:t>
                      </a:r>
                      <a:r>
                        <a:rPr lang="en-GB" sz="1600" baseline="0" dirty="0" smtClean="0">
                          <a:solidFill>
                            <a:schemeClr val="tx1"/>
                          </a:solidFill>
                          <a:latin typeface="Helvetica"/>
                          <a:ea typeface="Calibri"/>
                          <a:cs typeface="Helvetica"/>
                        </a:rPr>
                        <a:t> Capacity for Change</a:t>
                      </a: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3">
                  <a:txBody>
                    <a:bodyPr/>
                    <a:lstStyle/>
                    <a:p>
                      <a:pPr marL="342900" indent="-342900">
                        <a:lnSpc>
                          <a:spcPct val="115000"/>
                        </a:lnSpc>
                        <a:spcAft>
                          <a:spcPts val="0"/>
                        </a:spcAft>
                        <a:buFont typeface="+mj-lt"/>
                        <a:buAutoNum type="arabicPeriod"/>
                      </a:pPr>
                      <a:r>
                        <a:rPr lang="en-GB" sz="1600" b="0" dirty="0" smtClean="0">
                          <a:solidFill>
                            <a:schemeClr val="tx1"/>
                          </a:solidFill>
                          <a:latin typeface="Helvetica"/>
                          <a:ea typeface="Calibri"/>
                          <a:cs typeface="Helvetica"/>
                        </a:rPr>
                        <a:t>What is OCC</a:t>
                      </a:r>
                    </a:p>
                    <a:p>
                      <a:pPr marL="342900" indent="-342900">
                        <a:lnSpc>
                          <a:spcPct val="115000"/>
                        </a:lnSpc>
                        <a:spcAft>
                          <a:spcPts val="0"/>
                        </a:spcAft>
                        <a:buFont typeface="+mj-lt"/>
                        <a:buAutoNum type="arabicPeriod"/>
                      </a:pPr>
                      <a:r>
                        <a:rPr lang="en-GB" sz="1600" b="0" baseline="0" dirty="0" smtClean="0">
                          <a:solidFill>
                            <a:schemeClr val="tx1"/>
                          </a:solidFill>
                          <a:latin typeface="Helvetica"/>
                          <a:ea typeface="Calibri"/>
                          <a:cs typeface="Helvetica"/>
                        </a:rPr>
                        <a:t>Why Change initiatives fail</a:t>
                      </a:r>
                    </a:p>
                    <a:p>
                      <a:pPr marL="342900" indent="-342900">
                        <a:lnSpc>
                          <a:spcPct val="115000"/>
                        </a:lnSpc>
                        <a:spcAft>
                          <a:spcPts val="0"/>
                        </a:spcAft>
                        <a:buFont typeface="+mj-lt"/>
                        <a:buAutoNum type="arabicPeriod"/>
                      </a:pPr>
                      <a:r>
                        <a:rPr lang="en-GB" sz="1600" b="0" baseline="0" dirty="0" smtClean="0">
                          <a:solidFill>
                            <a:schemeClr val="tx1"/>
                          </a:solidFill>
                          <a:latin typeface="Helvetica"/>
                          <a:ea typeface="Calibri"/>
                          <a:cs typeface="Helvetica"/>
                        </a:rPr>
                        <a:t>The Eight Dimensions for OCC</a:t>
                      </a:r>
                    </a:p>
                    <a:p>
                      <a:pPr marL="342900" indent="-342900">
                        <a:lnSpc>
                          <a:spcPct val="115000"/>
                        </a:lnSpc>
                        <a:spcAft>
                          <a:spcPts val="0"/>
                        </a:spcAft>
                        <a:buFont typeface="+mj-lt"/>
                        <a:buAutoNum type="arabicPeriod"/>
                      </a:pPr>
                      <a:r>
                        <a:rPr lang="en-GB" sz="1600" b="0" baseline="0" dirty="0" smtClean="0">
                          <a:solidFill>
                            <a:schemeClr val="tx1"/>
                          </a:solidFill>
                          <a:latin typeface="Helvetica"/>
                          <a:ea typeface="Calibri"/>
                          <a:cs typeface="Helvetica"/>
                        </a:rPr>
                        <a:t>Six Points for Innovative Cultures</a:t>
                      </a:r>
                    </a:p>
                    <a:p>
                      <a:pPr marL="342900" indent="-342900">
                        <a:lnSpc>
                          <a:spcPct val="115000"/>
                        </a:lnSpc>
                        <a:spcAft>
                          <a:spcPts val="0"/>
                        </a:spcAft>
                        <a:buFont typeface="+mj-lt"/>
                        <a:buAutoNum type="arabicPeriod"/>
                      </a:pPr>
                      <a:r>
                        <a:rPr lang="en-GB" sz="1600" b="0" baseline="0" dirty="0" smtClean="0">
                          <a:solidFill>
                            <a:schemeClr val="tx1"/>
                          </a:solidFill>
                          <a:latin typeface="Helvetica"/>
                          <a:ea typeface="Calibri"/>
                          <a:cs typeface="Helvetica"/>
                        </a:rPr>
                        <a:t>ADKAR Model</a:t>
                      </a:r>
                      <a:endParaRPr lang="en-GB" sz="1600" b="0" dirty="0" smtClean="0">
                        <a:solidFill>
                          <a:schemeClr val="tx1"/>
                        </a:solidFill>
                        <a:latin typeface="Helvetica"/>
                        <a:ea typeface="Calibri"/>
                        <a:cs typeface="Helvetica"/>
                      </a:endParaRPr>
                    </a:p>
                    <a:p>
                      <a:pPr marL="342900" indent="-342900">
                        <a:lnSpc>
                          <a:spcPct val="115000"/>
                        </a:lnSpc>
                        <a:spcAft>
                          <a:spcPts val="0"/>
                        </a:spcAft>
                        <a:buFont typeface="+mj-lt"/>
                        <a:buAutoNum type="arabicPeriod"/>
                      </a:pPr>
                      <a:endParaRPr lang="en-GB" sz="1600" b="1" baseline="0" dirty="0" smtClean="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smtClean="0">
                          <a:solidFill>
                            <a:schemeClr val="tx2"/>
                          </a:solidFill>
                          <a:latin typeface="Helvetica"/>
                          <a:ea typeface="Calibri"/>
                          <a:cs typeface="Helvetica"/>
                        </a:rPr>
                        <a:t>Understand what Organizational Capacity for Change</a:t>
                      </a:r>
                      <a:r>
                        <a:rPr lang="en-GB" sz="1600" baseline="0" dirty="0" smtClean="0">
                          <a:solidFill>
                            <a:schemeClr val="tx2"/>
                          </a:solidFill>
                          <a:latin typeface="Helvetica"/>
                          <a:ea typeface="Calibri"/>
                          <a:cs typeface="Helvetica"/>
                        </a:rPr>
                        <a:t> is, why it is necessary and what the critical components for change culture are.</a:t>
                      </a:r>
                      <a:endParaRPr lang="en-GB" sz="1600" dirty="0" smtClean="0">
                        <a:solidFill>
                          <a:schemeClr val="tx2"/>
                        </a:solidFill>
                        <a:latin typeface="Helvetica"/>
                        <a:ea typeface="Calibri"/>
                        <a:cs typeface="Helvetica"/>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600" dirty="0" smtClean="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smtClean="0">
                          <a:solidFill>
                            <a:srgbClr val="FFFFFF"/>
                          </a:solidFill>
                          <a:latin typeface="Helvetica"/>
                          <a:ea typeface="Calibri"/>
                          <a:cs typeface="Helvetica"/>
                        </a:rPr>
                        <a:t>Version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l">
                        <a:lnSpc>
                          <a:spcPct val="100000"/>
                        </a:lnSpc>
                        <a:spcAft>
                          <a:spcPts val="0"/>
                        </a:spcAft>
                      </a:pPr>
                      <a:r>
                        <a:rPr lang="en-GB" sz="1600" dirty="0" smtClean="0">
                          <a:solidFill>
                            <a:schemeClr val="tx1"/>
                          </a:solidFill>
                          <a:latin typeface="Helvetica"/>
                          <a:ea typeface="Calibri"/>
                          <a:cs typeface="Helvetica"/>
                        </a:rPr>
                        <a:t>6.0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p14="http://schemas.microsoft.com/office/powerpoint/2010/main" val="1813405419"/>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47800"/>
            <a:ext cx="8229600" cy="4343400"/>
          </a:xfrm>
        </p:spPr>
        <p:txBody>
          <a:bodyPr>
            <a:normAutofit/>
          </a:bodyPr>
          <a:lstStyle/>
          <a:p>
            <a:r>
              <a:rPr lang="en-US" b="1" i="1" dirty="0" smtClean="0"/>
              <a:t>Organizational </a:t>
            </a:r>
            <a:r>
              <a:rPr lang="en-US" b="1" i="1" dirty="0"/>
              <a:t>capacity for change </a:t>
            </a:r>
            <a:r>
              <a:rPr lang="en-US" dirty="0"/>
              <a:t>(OCC) can </a:t>
            </a:r>
            <a:r>
              <a:rPr lang="en-US" dirty="0" smtClean="0"/>
              <a:t>be conceptualized as the </a:t>
            </a:r>
            <a:r>
              <a:rPr lang="en-US" dirty="0"/>
              <a:t>overall capability of an organization to either effectively prepare </a:t>
            </a:r>
            <a:r>
              <a:rPr lang="en-US" dirty="0" smtClean="0"/>
              <a:t>for or </a:t>
            </a:r>
            <a:r>
              <a:rPr lang="en-US" dirty="0"/>
              <a:t>respond to an increasingly unpredictable and volatile </a:t>
            </a:r>
            <a:r>
              <a:rPr lang="en-US" dirty="0" smtClean="0"/>
              <a:t>environmental context</a:t>
            </a:r>
            <a:r>
              <a:rPr lang="en-US" dirty="0"/>
              <a:t>. This overall capability is multidimensional, and it </a:t>
            </a:r>
            <a:r>
              <a:rPr lang="en-US" dirty="0" smtClean="0"/>
              <a:t>comprises three </a:t>
            </a:r>
            <a:r>
              <a:rPr lang="en-US" dirty="0"/>
              <a:t>ingredients</a:t>
            </a:r>
            <a:r>
              <a:rPr lang="en-US" dirty="0" smtClean="0"/>
              <a:t>:</a:t>
            </a:r>
          </a:p>
          <a:p>
            <a:pPr lvl="1"/>
            <a:r>
              <a:rPr lang="en-US" dirty="0" smtClean="0"/>
              <a:t>(</a:t>
            </a:r>
            <a:r>
              <a:rPr lang="en-US" dirty="0"/>
              <a:t>a) human skill sets and </a:t>
            </a:r>
            <a:r>
              <a:rPr lang="en-US" dirty="0" smtClean="0"/>
              <a:t>resources</a:t>
            </a:r>
            <a:endParaRPr lang="en-US" dirty="0"/>
          </a:p>
          <a:p>
            <a:pPr lvl="1"/>
            <a:r>
              <a:rPr lang="en-US" dirty="0" smtClean="0"/>
              <a:t>(</a:t>
            </a:r>
            <a:r>
              <a:rPr lang="en-US" dirty="0"/>
              <a:t>b) formal </a:t>
            </a:r>
            <a:r>
              <a:rPr lang="en-US" dirty="0" smtClean="0"/>
              <a:t>systems and </a:t>
            </a:r>
            <a:r>
              <a:rPr lang="en-US" dirty="0"/>
              <a:t>procedures, and </a:t>
            </a:r>
            <a:endParaRPr lang="en-US" dirty="0" smtClean="0"/>
          </a:p>
          <a:p>
            <a:pPr lvl="1"/>
            <a:r>
              <a:rPr lang="en-US" dirty="0" smtClean="0"/>
              <a:t>(</a:t>
            </a:r>
            <a:r>
              <a:rPr lang="en-US" dirty="0"/>
              <a:t>c) organizational culture, values, and norms.</a:t>
            </a:r>
          </a:p>
        </p:txBody>
      </p:sp>
      <p:sp>
        <p:nvSpPr>
          <p:cNvPr id="3" name="Slide Number Placeholder 2"/>
          <p:cNvSpPr>
            <a:spLocks noGrp="1"/>
          </p:cNvSpPr>
          <p:nvPr>
            <p:ph type="sldNum" sz="quarter" idx="12"/>
          </p:nvPr>
        </p:nvSpPr>
        <p:spPr/>
        <p:txBody>
          <a:bodyPr/>
          <a:lstStyle/>
          <a:p>
            <a:fld id="{4BE819A1-3DD8-4179-BFD0-BF7D359F8DBD}" type="slidenum">
              <a:rPr lang="en-US" smtClean="0"/>
              <a:pPr/>
              <a:t>171</a:t>
            </a:fld>
            <a:endParaRPr lang="en-US" dirty="0"/>
          </a:p>
        </p:txBody>
      </p:sp>
      <p:sp>
        <p:nvSpPr>
          <p:cNvPr id="4" name="Title 3"/>
          <p:cNvSpPr>
            <a:spLocks noGrp="1"/>
          </p:cNvSpPr>
          <p:nvPr>
            <p:ph type="title"/>
          </p:nvPr>
        </p:nvSpPr>
        <p:spPr/>
        <p:txBody>
          <a:bodyPr>
            <a:normAutofit fontScale="90000"/>
          </a:bodyPr>
          <a:lstStyle/>
          <a:p>
            <a:r>
              <a:rPr lang="en-US" dirty="0"/>
              <a:t>Organizational Capacity for Change </a:t>
            </a:r>
            <a:r>
              <a:rPr lang="en-US" dirty="0" smtClean="0"/>
              <a:t>Defined</a:t>
            </a:r>
            <a:endParaRPr lang="en-US" dirty="0"/>
          </a:p>
        </p:txBody>
      </p:sp>
    </p:spTree>
    <p:extLst>
      <p:ext uri="{BB962C8B-B14F-4D97-AF65-F5344CB8AC3E}">
        <p14:creationId xmlns:p14="http://schemas.microsoft.com/office/powerpoint/2010/main" val="95027095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sz="2000" dirty="0"/>
              <a:t>“It is not the strongest of the species that will survive, nor the most intelligent, but the one most responsive to change.”</a:t>
            </a:r>
          </a:p>
          <a:p>
            <a:pPr marL="0" indent="0">
              <a:buNone/>
            </a:pPr>
            <a:r>
              <a:rPr lang="en-US" sz="2000" dirty="0"/>
              <a:t>					—Charles </a:t>
            </a:r>
            <a:r>
              <a:rPr lang="en-US" sz="2000" dirty="0" smtClean="0"/>
              <a:t>Darwin</a:t>
            </a:r>
          </a:p>
          <a:p>
            <a:pPr marL="0" indent="0">
              <a:buNone/>
            </a:pPr>
            <a:endParaRPr lang="en-US" sz="2000" dirty="0"/>
          </a:p>
          <a:p>
            <a:pPr marL="0" indent="0">
              <a:buNone/>
            </a:pPr>
            <a:r>
              <a:rPr lang="en-US" sz="2000" dirty="0" smtClean="0"/>
              <a:t>“The </a:t>
            </a:r>
            <a:r>
              <a:rPr lang="en-US" sz="2000" dirty="0"/>
              <a:t>only person who likes change is a wet </a:t>
            </a:r>
            <a:r>
              <a:rPr lang="en-US" sz="2000" dirty="0" smtClean="0"/>
              <a:t>baby.”</a:t>
            </a:r>
          </a:p>
          <a:p>
            <a:pPr marL="0" indent="0">
              <a:buNone/>
            </a:pPr>
            <a:r>
              <a:rPr lang="en-US" sz="2000" dirty="0"/>
              <a:t>	</a:t>
            </a:r>
            <a:r>
              <a:rPr lang="en-US" sz="2000" dirty="0" smtClean="0"/>
              <a:t>				—</a:t>
            </a:r>
            <a:r>
              <a:rPr lang="en-US" sz="2000" dirty="0"/>
              <a:t>Price </a:t>
            </a:r>
            <a:r>
              <a:rPr lang="en-US" sz="2000" dirty="0" smtClean="0"/>
              <a:t>Pritchett</a:t>
            </a:r>
          </a:p>
          <a:p>
            <a:pPr marL="0" indent="0">
              <a:buNone/>
            </a:pPr>
            <a:endParaRPr lang="en-US" sz="2000" dirty="0" smtClean="0"/>
          </a:p>
          <a:p>
            <a:pPr marL="0" indent="0">
              <a:buNone/>
            </a:pPr>
            <a:endParaRPr lang="en-US" sz="2000" dirty="0"/>
          </a:p>
          <a:p>
            <a:pPr marL="0" indent="0">
              <a:buNone/>
            </a:pPr>
            <a:endParaRPr lang="en-US" sz="20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172</a:t>
            </a:fld>
            <a:endParaRPr lang="en-US" dirty="0"/>
          </a:p>
        </p:txBody>
      </p:sp>
      <p:sp>
        <p:nvSpPr>
          <p:cNvPr id="4" name="Title 3"/>
          <p:cNvSpPr>
            <a:spLocks noGrp="1"/>
          </p:cNvSpPr>
          <p:nvPr>
            <p:ph type="title"/>
          </p:nvPr>
        </p:nvSpPr>
        <p:spPr/>
        <p:txBody>
          <a:bodyPr/>
          <a:lstStyle/>
          <a:p>
            <a:r>
              <a:rPr lang="en-US" dirty="0"/>
              <a:t>O</a:t>
            </a:r>
            <a:r>
              <a:rPr lang="en-US" dirty="0" smtClean="0"/>
              <a:t>n Change</a:t>
            </a:r>
            <a:endParaRPr lang="en-US" dirty="0"/>
          </a:p>
        </p:txBody>
      </p:sp>
    </p:spTree>
    <p:extLst>
      <p:ext uri="{BB962C8B-B14F-4D97-AF65-F5344CB8AC3E}">
        <p14:creationId xmlns:p14="http://schemas.microsoft.com/office/powerpoint/2010/main" val="368057946"/>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173</a:t>
            </a:fld>
            <a:endParaRPr lang="en-US" dirty="0"/>
          </a:p>
        </p:txBody>
      </p:sp>
      <p:sp>
        <p:nvSpPr>
          <p:cNvPr id="6" name="Content Placeholder 5"/>
          <p:cNvSpPr>
            <a:spLocks noGrp="1"/>
          </p:cNvSpPr>
          <p:nvPr>
            <p:ph idx="1"/>
          </p:nvPr>
        </p:nvSpPr>
        <p:spPr/>
        <p:txBody>
          <a:bodyPr>
            <a:normAutofit/>
          </a:bodyPr>
          <a:lstStyle/>
          <a:p>
            <a:r>
              <a:rPr lang="en-US" dirty="0"/>
              <a:t>E</a:t>
            </a:r>
            <a:r>
              <a:rPr lang="en-US" dirty="0" smtClean="0"/>
              <a:t>xecutive </a:t>
            </a:r>
            <a:r>
              <a:rPr lang="en-US" dirty="0"/>
              <a:t>leaders must react quickly to current problems </a:t>
            </a:r>
            <a:r>
              <a:rPr lang="en-US" dirty="0" smtClean="0"/>
              <a:t>and opportunities</a:t>
            </a:r>
            <a:r>
              <a:rPr lang="en-US" dirty="0"/>
              <a:t>, they must also look to and prepare for the future. </a:t>
            </a:r>
          </a:p>
          <a:p>
            <a:r>
              <a:rPr lang="en-US" dirty="0" smtClean="0"/>
              <a:t>Organizations must become </a:t>
            </a:r>
            <a:r>
              <a:rPr lang="en-US" dirty="0"/>
              <a:t>more agile</a:t>
            </a:r>
            <a:r>
              <a:rPr lang="en-US" dirty="0" smtClean="0"/>
              <a:t>, flexible</a:t>
            </a:r>
            <a:r>
              <a:rPr lang="en-US" dirty="0"/>
              <a:t>, and nimble. </a:t>
            </a:r>
          </a:p>
          <a:p>
            <a:r>
              <a:rPr lang="en-US" dirty="0"/>
              <a:t>T</a:t>
            </a:r>
            <a:r>
              <a:rPr lang="en-US" dirty="0" smtClean="0"/>
              <a:t>he </a:t>
            </a:r>
            <a:r>
              <a:rPr lang="en-US" dirty="0"/>
              <a:t>new leadership mandate for the 21st century </a:t>
            </a:r>
            <a:r>
              <a:rPr lang="en-US" dirty="0" smtClean="0"/>
              <a:t>is delivering </a:t>
            </a:r>
            <a:r>
              <a:rPr lang="en-US" dirty="0"/>
              <a:t>results in the short term while building change capacity </a:t>
            </a:r>
            <a:r>
              <a:rPr lang="en-US" dirty="0" smtClean="0"/>
              <a:t>for the </a:t>
            </a:r>
            <a:r>
              <a:rPr lang="en-US" dirty="0"/>
              <a:t>long term.</a:t>
            </a:r>
          </a:p>
        </p:txBody>
      </p:sp>
      <p:sp>
        <p:nvSpPr>
          <p:cNvPr id="7" name="Title 6"/>
          <p:cNvSpPr>
            <a:spLocks noGrp="1"/>
          </p:cNvSpPr>
          <p:nvPr>
            <p:ph type="title"/>
          </p:nvPr>
        </p:nvSpPr>
        <p:spPr>
          <a:xfrm>
            <a:off x="381000" y="0"/>
            <a:ext cx="6172200" cy="1143000"/>
          </a:xfrm>
        </p:spPr>
        <p:txBody>
          <a:bodyPr/>
          <a:lstStyle/>
          <a:p>
            <a:r>
              <a:rPr lang="en-US" dirty="0"/>
              <a:t>The New Mandate for Change Leadership</a:t>
            </a:r>
          </a:p>
        </p:txBody>
      </p:sp>
    </p:spTree>
    <p:extLst>
      <p:ext uri="{BB962C8B-B14F-4D97-AF65-F5344CB8AC3E}">
        <p14:creationId xmlns:p14="http://schemas.microsoft.com/office/powerpoint/2010/main" val="1196995062"/>
      </p:ext>
    </p:extLst>
  </p:cSld>
  <p:clrMapOvr>
    <a:masterClrMapping/>
  </p:clrMapOvr>
  <p:transition spd="slow"/>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447800"/>
            <a:ext cx="5791200" cy="4343400"/>
          </a:xfrm>
        </p:spPr>
        <p:txBody>
          <a:bodyPr>
            <a:normAutofit fontScale="92500"/>
          </a:bodyPr>
          <a:lstStyle/>
          <a:p>
            <a:r>
              <a:rPr lang="en-US" dirty="0"/>
              <a:t>A</a:t>
            </a:r>
            <a:r>
              <a:rPr lang="en-US" dirty="0" smtClean="0"/>
              <a:t>ll </a:t>
            </a:r>
            <a:r>
              <a:rPr lang="en-US" dirty="0"/>
              <a:t>individuals must invest </a:t>
            </a:r>
            <a:r>
              <a:rPr lang="en-US" dirty="0" smtClean="0"/>
              <a:t>time and </a:t>
            </a:r>
            <a:r>
              <a:rPr lang="en-US" dirty="0"/>
              <a:t>energy in balancing “production” with “production capacity.</a:t>
            </a:r>
            <a:r>
              <a:rPr lang="en-US" dirty="0" smtClean="0"/>
              <a:t>” </a:t>
            </a:r>
            <a:endParaRPr lang="en-US" dirty="0"/>
          </a:p>
          <a:p>
            <a:r>
              <a:rPr lang="en-US" dirty="0" smtClean="0"/>
              <a:t>Covey states </a:t>
            </a:r>
            <a:r>
              <a:rPr lang="en-US" dirty="0"/>
              <a:t>that “</a:t>
            </a:r>
            <a:r>
              <a:rPr lang="en-US" b="1" dirty="0"/>
              <a:t>every production problem is </a:t>
            </a:r>
            <a:r>
              <a:rPr lang="en-US" b="1" dirty="0" smtClean="0"/>
              <a:t>a production </a:t>
            </a:r>
            <a:r>
              <a:rPr lang="en-US" b="1" dirty="0"/>
              <a:t>capacity opportunity</a:t>
            </a:r>
            <a:r>
              <a:rPr lang="en-US" dirty="0"/>
              <a:t>.</a:t>
            </a:r>
            <a:r>
              <a:rPr lang="en-US" dirty="0" smtClean="0"/>
              <a:t>”</a:t>
            </a:r>
            <a:endParaRPr lang="en-US" dirty="0"/>
          </a:p>
          <a:p>
            <a:r>
              <a:rPr lang="en-US" dirty="0" smtClean="0"/>
              <a:t>While </a:t>
            </a:r>
            <a:r>
              <a:rPr lang="en-US" dirty="0"/>
              <a:t>this insight was directed </a:t>
            </a:r>
            <a:r>
              <a:rPr lang="en-US" dirty="0" smtClean="0"/>
              <a:t>to individuals </a:t>
            </a:r>
            <a:r>
              <a:rPr lang="en-US" dirty="0"/>
              <a:t>and personal effectiveness, it also applies to strategic </a:t>
            </a:r>
            <a:r>
              <a:rPr lang="en-US" dirty="0" smtClean="0"/>
              <a:t>leaders and </a:t>
            </a:r>
            <a:r>
              <a:rPr lang="en-US" dirty="0"/>
              <a:t>collective effectiveness.</a:t>
            </a:r>
          </a:p>
        </p:txBody>
      </p:sp>
      <p:sp>
        <p:nvSpPr>
          <p:cNvPr id="3" name="Slide Number Placeholder 2"/>
          <p:cNvSpPr>
            <a:spLocks noGrp="1"/>
          </p:cNvSpPr>
          <p:nvPr>
            <p:ph type="sldNum" sz="quarter" idx="12"/>
          </p:nvPr>
        </p:nvSpPr>
        <p:spPr/>
        <p:txBody>
          <a:bodyPr/>
          <a:lstStyle/>
          <a:p>
            <a:fld id="{4BE819A1-3DD8-4179-BFD0-BF7D359F8DBD}" type="slidenum">
              <a:rPr lang="en-US" smtClean="0"/>
              <a:pPr/>
              <a:t>174</a:t>
            </a:fld>
            <a:endParaRPr lang="en-US" dirty="0"/>
          </a:p>
        </p:txBody>
      </p:sp>
      <p:sp>
        <p:nvSpPr>
          <p:cNvPr id="4" name="Title 3"/>
          <p:cNvSpPr>
            <a:spLocks noGrp="1"/>
          </p:cNvSpPr>
          <p:nvPr>
            <p:ph type="title"/>
          </p:nvPr>
        </p:nvSpPr>
        <p:spPr/>
        <p:txBody>
          <a:bodyPr/>
          <a:lstStyle/>
          <a:p>
            <a:r>
              <a:rPr lang="en-US" dirty="0" smtClean="0"/>
              <a:t>Capacity Opportunity</a:t>
            </a:r>
            <a:endParaRPr lang="en-US" dirty="0"/>
          </a:p>
        </p:txBody>
      </p:sp>
      <p:pic>
        <p:nvPicPr>
          <p:cNvPr id="5" name="Picture 4"/>
          <p:cNvPicPr>
            <a:picLocks noChangeAspect="1"/>
          </p:cNvPicPr>
          <p:nvPr/>
        </p:nvPicPr>
        <p:blipFill rotWithShape="1">
          <a:blip r:embed="rId2" cstate="print"/>
          <a:srcRect l="18401" t="15866" r="18399" b="14534"/>
          <a:stretch/>
        </p:blipFill>
        <p:spPr>
          <a:xfrm>
            <a:off x="6324600" y="1981200"/>
            <a:ext cx="2407920" cy="2651760"/>
          </a:xfrm>
          <a:prstGeom prst="rect">
            <a:avLst/>
          </a:prstGeom>
        </p:spPr>
      </p:pic>
      <p:sp>
        <p:nvSpPr>
          <p:cNvPr id="6" name="TextBox 5"/>
          <p:cNvSpPr txBox="1"/>
          <p:nvPr/>
        </p:nvSpPr>
        <p:spPr>
          <a:xfrm>
            <a:off x="20320" y="5791200"/>
            <a:ext cx="8362223" cy="307777"/>
          </a:xfrm>
          <a:prstGeom prst="rect">
            <a:avLst/>
          </a:prstGeom>
          <a:noFill/>
        </p:spPr>
        <p:txBody>
          <a:bodyPr wrap="square" rtlCol="0">
            <a:spAutoFit/>
          </a:bodyPr>
          <a:lstStyle/>
          <a:p>
            <a:r>
              <a:rPr lang="en-US" sz="1400" dirty="0">
                <a:solidFill>
                  <a:schemeClr val="bg1">
                    <a:lumMod val="50000"/>
                  </a:schemeClr>
                </a:solidFill>
              </a:rPr>
              <a:t>Covey, S. (1989). The seven habits of highly effective people. New York, NY: </a:t>
            </a:r>
            <a:r>
              <a:rPr lang="en-US" sz="1400" dirty="0" smtClean="0">
                <a:solidFill>
                  <a:schemeClr val="bg1">
                    <a:lumMod val="50000"/>
                  </a:schemeClr>
                </a:solidFill>
              </a:rPr>
              <a:t>Free Press.</a:t>
            </a:r>
            <a:endParaRPr lang="en-US" sz="1400" dirty="0">
              <a:solidFill>
                <a:schemeClr val="bg1">
                  <a:lumMod val="50000"/>
                </a:schemeClr>
              </a:solidFill>
            </a:endParaRPr>
          </a:p>
        </p:txBody>
      </p:sp>
    </p:spTree>
    <p:extLst>
      <p:ext uri="{BB962C8B-B14F-4D97-AF65-F5344CB8AC3E}">
        <p14:creationId xmlns:p14="http://schemas.microsoft.com/office/powerpoint/2010/main" val="187641138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71600"/>
            <a:ext cx="8229600" cy="4343400"/>
          </a:xfrm>
        </p:spPr>
        <p:txBody>
          <a:bodyPr>
            <a:normAutofit fontScale="92500" lnSpcReduction="10000"/>
          </a:bodyPr>
          <a:lstStyle/>
          <a:p>
            <a:pPr marL="514350" indent="-514350">
              <a:buAutoNum type="arabicPeriod"/>
            </a:pPr>
            <a:r>
              <a:rPr lang="en-US" dirty="0" smtClean="0"/>
              <a:t>Organizational </a:t>
            </a:r>
            <a:r>
              <a:rPr lang="en-US" dirty="0"/>
              <a:t>members </a:t>
            </a:r>
            <a:r>
              <a:rPr lang="en-US" dirty="0" smtClean="0"/>
              <a:t>operating in “</a:t>
            </a:r>
            <a:r>
              <a:rPr lang="en-US" dirty="0"/>
              <a:t>departmental silos” that focus </a:t>
            </a:r>
            <a:r>
              <a:rPr lang="en-US" dirty="0" smtClean="0"/>
              <a:t>on local optimization </a:t>
            </a:r>
            <a:r>
              <a:rPr lang="en-US" dirty="0"/>
              <a:t>at the expense of the entire </a:t>
            </a:r>
            <a:r>
              <a:rPr lang="en-US" dirty="0" smtClean="0"/>
              <a:t>system.</a:t>
            </a:r>
          </a:p>
          <a:p>
            <a:pPr marL="514350" indent="-514350">
              <a:buAutoNum type="arabicPeriod"/>
            </a:pPr>
            <a:r>
              <a:rPr lang="en-US" dirty="0" smtClean="0"/>
              <a:t>Organizational Change takes time, a precious commodity.</a:t>
            </a:r>
          </a:p>
          <a:p>
            <a:pPr marL="514350" indent="-514350">
              <a:buAutoNum type="arabicPeriod"/>
            </a:pPr>
            <a:r>
              <a:rPr lang="en-US" dirty="0" smtClean="0"/>
              <a:t>The traditional </a:t>
            </a:r>
            <a:r>
              <a:rPr lang="en-US" dirty="0"/>
              <a:t>view of organizations is that they are hierarchies </a:t>
            </a:r>
            <a:r>
              <a:rPr lang="en-US" dirty="0" smtClean="0"/>
              <a:t>with power </a:t>
            </a:r>
            <a:r>
              <a:rPr lang="en-US" dirty="0"/>
              <a:t>concentrated at the top with rational and logical employees </a:t>
            </a:r>
            <a:r>
              <a:rPr lang="en-US" dirty="0" smtClean="0"/>
              <a:t>operating throughout </a:t>
            </a:r>
            <a:r>
              <a:rPr lang="en-US" dirty="0"/>
              <a:t>this hierarchy. </a:t>
            </a:r>
            <a:r>
              <a:rPr lang="en-US" dirty="0" smtClean="0"/>
              <a:t>(While </a:t>
            </a:r>
            <a:r>
              <a:rPr lang="en-US" dirty="0"/>
              <a:t>it is true that all organizations </a:t>
            </a:r>
            <a:r>
              <a:rPr lang="en-US" dirty="0" smtClean="0"/>
              <a:t>are hierarchical </a:t>
            </a:r>
            <a:r>
              <a:rPr lang="en-US" dirty="0"/>
              <a:t>in some form and that organizational members are rational </a:t>
            </a:r>
            <a:r>
              <a:rPr lang="en-US" dirty="0" smtClean="0"/>
              <a:t>at times</a:t>
            </a:r>
            <a:r>
              <a:rPr lang="en-US" dirty="0"/>
              <a:t>, this viewpoint is limited and not terribly realistic</a:t>
            </a:r>
            <a:r>
              <a:rPr lang="en-US" dirty="0" smtClean="0"/>
              <a:t>.)</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175</a:t>
            </a:fld>
            <a:endParaRPr lang="en-US" dirty="0"/>
          </a:p>
        </p:txBody>
      </p:sp>
      <p:sp>
        <p:nvSpPr>
          <p:cNvPr id="4" name="Title 3"/>
          <p:cNvSpPr>
            <a:spLocks noGrp="1"/>
          </p:cNvSpPr>
          <p:nvPr>
            <p:ph type="title"/>
          </p:nvPr>
        </p:nvSpPr>
        <p:spPr>
          <a:xfrm>
            <a:off x="381000" y="152400"/>
            <a:ext cx="6400800" cy="838200"/>
          </a:xfrm>
        </p:spPr>
        <p:txBody>
          <a:bodyPr>
            <a:normAutofit fontScale="90000"/>
          </a:bodyPr>
          <a:lstStyle/>
          <a:p>
            <a:r>
              <a:rPr lang="en-US" dirty="0"/>
              <a:t>Primary Reasons for Failure to Bring About Change</a:t>
            </a:r>
          </a:p>
        </p:txBody>
      </p:sp>
    </p:spTree>
    <p:extLst>
      <p:ext uri="{BB962C8B-B14F-4D97-AF65-F5344CB8AC3E}">
        <p14:creationId xmlns:p14="http://schemas.microsoft.com/office/powerpoint/2010/main" val="104877469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1"/>
            <a:ext cx="4419600" cy="4343400"/>
          </a:xfrm>
        </p:spPr>
        <p:txBody>
          <a:bodyPr>
            <a:normAutofit/>
          </a:bodyPr>
          <a:lstStyle/>
          <a:p>
            <a:pPr marL="0" indent="0">
              <a:buNone/>
            </a:pPr>
            <a:r>
              <a:rPr lang="en-US" sz="2400" dirty="0" smtClean="0"/>
              <a:t>“Strategic </a:t>
            </a:r>
            <a:r>
              <a:rPr lang="en-US" sz="2400" dirty="0"/>
              <a:t>leaders today need to be ambidextrous in </a:t>
            </a:r>
            <a:r>
              <a:rPr lang="en-US" sz="2400" dirty="0" smtClean="0"/>
              <a:t>their approach </a:t>
            </a:r>
            <a:r>
              <a:rPr lang="en-US" sz="2400" dirty="0"/>
              <a:t>to leadership. This balancing act is much more </a:t>
            </a:r>
            <a:r>
              <a:rPr lang="en-US" sz="2400" dirty="0" smtClean="0"/>
              <a:t>challenging than </a:t>
            </a:r>
            <a:r>
              <a:rPr lang="en-US" sz="2400" dirty="0"/>
              <a:t>pushing hard for short-term results or nurturing </a:t>
            </a:r>
            <a:r>
              <a:rPr lang="en-US" sz="2400" dirty="0" smtClean="0"/>
              <a:t>the organization so </a:t>
            </a:r>
            <a:r>
              <a:rPr lang="en-US" sz="2400" dirty="0"/>
              <a:t>that new ideas and capabilities emerge in the long term</a:t>
            </a:r>
            <a:r>
              <a:rPr lang="en-US" sz="2400" dirty="0" smtClean="0"/>
              <a:t>.”</a:t>
            </a:r>
            <a:endParaRPr lang="en-US" sz="24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176</a:t>
            </a:fld>
            <a:endParaRPr lang="en-US" dirty="0"/>
          </a:p>
        </p:txBody>
      </p:sp>
      <p:sp>
        <p:nvSpPr>
          <p:cNvPr id="4" name="Title 3"/>
          <p:cNvSpPr>
            <a:spLocks noGrp="1"/>
          </p:cNvSpPr>
          <p:nvPr>
            <p:ph type="title"/>
          </p:nvPr>
        </p:nvSpPr>
        <p:spPr/>
        <p:txBody>
          <a:bodyPr/>
          <a:lstStyle/>
          <a:p>
            <a:r>
              <a:rPr lang="en-US" dirty="0" smtClean="0"/>
              <a:t>Leading with both hands</a:t>
            </a:r>
            <a:endParaRPr lang="en-US" dirty="0"/>
          </a:p>
        </p:txBody>
      </p:sp>
      <p:pic>
        <p:nvPicPr>
          <p:cNvPr id="5" name="Picture 4"/>
          <p:cNvPicPr>
            <a:picLocks noChangeAspect="1"/>
          </p:cNvPicPr>
          <p:nvPr/>
        </p:nvPicPr>
        <p:blipFill>
          <a:blip r:embed="rId3" cstate="print"/>
          <a:stretch>
            <a:fillRect/>
          </a:stretch>
        </p:blipFill>
        <p:spPr>
          <a:xfrm>
            <a:off x="5029200" y="2057400"/>
            <a:ext cx="3937000" cy="1968500"/>
          </a:xfrm>
          <a:prstGeom prst="rect">
            <a:avLst/>
          </a:prstGeom>
        </p:spPr>
      </p:pic>
    </p:spTree>
    <p:extLst>
      <p:ext uri="{BB962C8B-B14F-4D97-AF65-F5344CB8AC3E}">
        <p14:creationId xmlns:p14="http://schemas.microsoft.com/office/powerpoint/2010/main" val="21049067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4343400" y="1295400"/>
            <a:ext cx="3810000" cy="4114800"/>
          </a:xfrm>
          <a:prstGeom prst="rect">
            <a:avLst/>
          </a:prstGeom>
          <a:ln/>
        </p:spPr>
        <p:style>
          <a:lnRef idx="1">
            <a:schemeClr val="accent3"/>
          </a:lnRef>
          <a:fillRef idx="3">
            <a:schemeClr val="accent3"/>
          </a:fillRef>
          <a:effectRef idx="2">
            <a:schemeClr val="accent3"/>
          </a:effectRef>
          <a:fontRef idx="minor">
            <a:schemeClr val="lt1"/>
          </a:fontRef>
        </p:style>
        <p:txBody>
          <a:bodyPr/>
          <a:lstStyle/>
          <a:p>
            <a:pPr algn="ctr"/>
            <a:r>
              <a:rPr lang="en-US" dirty="0" smtClean="0"/>
              <a:t>Critical Human Capital</a:t>
            </a:r>
            <a:endParaRPr lang="en-US" dirty="0"/>
          </a:p>
        </p:txBody>
      </p:sp>
      <p:sp>
        <p:nvSpPr>
          <p:cNvPr id="44" name="Rectangle 43"/>
          <p:cNvSpPr/>
          <p:nvPr/>
        </p:nvSpPr>
        <p:spPr>
          <a:xfrm>
            <a:off x="533400" y="1295400"/>
            <a:ext cx="3810000" cy="4114800"/>
          </a:xfrm>
          <a:prstGeom prst="rect">
            <a:avLst/>
          </a:prstGeom>
          <a:ln/>
        </p:spPr>
        <p:style>
          <a:lnRef idx="1">
            <a:schemeClr val="accent2"/>
          </a:lnRef>
          <a:fillRef idx="3">
            <a:schemeClr val="accent2"/>
          </a:fillRef>
          <a:effectRef idx="2">
            <a:schemeClr val="accent2"/>
          </a:effectRef>
          <a:fontRef idx="minor">
            <a:schemeClr val="lt1"/>
          </a:fontRef>
        </p:style>
        <p:txBody>
          <a:bodyPr/>
          <a:lstStyle/>
          <a:p>
            <a:pPr algn="ctr"/>
            <a:r>
              <a:rPr lang="en-US" dirty="0" smtClean="0"/>
              <a:t>Corporate Social Infrastructure</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177</a:t>
            </a:fld>
            <a:endParaRPr lang="en-US" dirty="0"/>
          </a:p>
        </p:txBody>
      </p:sp>
      <p:sp>
        <p:nvSpPr>
          <p:cNvPr id="4" name="Title 3"/>
          <p:cNvSpPr>
            <a:spLocks noGrp="1"/>
          </p:cNvSpPr>
          <p:nvPr>
            <p:ph type="title"/>
          </p:nvPr>
        </p:nvSpPr>
        <p:spPr/>
        <p:txBody>
          <a:bodyPr>
            <a:normAutofit fontScale="90000"/>
          </a:bodyPr>
          <a:lstStyle/>
          <a:p>
            <a:r>
              <a:rPr lang="en-US" dirty="0" smtClean="0"/>
              <a:t>The Eight Dimensions </a:t>
            </a:r>
            <a:r>
              <a:rPr lang="en-US" dirty="0"/>
              <a:t> </a:t>
            </a:r>
            <a:r>
              <a:rPr lang="en-US" dirty="0" smtClean="0"/>
              <a:t>of organizational </a:t>
            </a:r>
            <a:r>
              <a:rPr lang="en-US" dirty="0"/>
              <a:t>capacity for change</a:t>
            </a:r>
          </a:p>
        </p:txBody>
      </p:sp>
      <p:sp>
        <p:nvSpPr>
          <p:cNvPr id="6" name="Oval 5"/>
          <p:cNvSpPr/>
          <p:nvPr/>
        </p:nvSpPr>
        <p:spPr>
          <a:xfrm>
            <a:off x="3124200" y="2667000"/>
            <a:ext cx="2362200" cy="1371600"/>
          </a:xfrm>
          <a:prstGeom prst="ellipse">
            <a:avLst/>
          </a:prstGeom>
          <a:ln/>
        </p:spPr>
        <p:style>
          <a:lnRef idx="1">
            <a:schemeClr val="dk1"/>
          </a:lnRef>
          <a:fillRef idx="3">
            <a:schemeClr val="dk1"/>
          </a:fillRef>
          <a:effectRef idx="2">
            <a:schemeClr val="dk1"/>
          </a:effectRef>
          <a:fontRef idx="minor">
            <a:schemeClr val="lt1"/>
          </a:fontRef>
        </p:style>
        <p:txBody>
          <a:bodyPr/>
          <a:lstStyle/>
          <a:p>
            <a:pPr algn="ctr"/>
            <a:r>
              <a:rPr lang="en-US" dirty="0" smtClean="0"/>
              <a:t>Organizational</a:t>
            </a:r>
          </a:p>
          <a:p>
            <a:pPr algn="ctr"/>
            <a:r>
              <a:rPr lang="en-US" dirty="0" smtClean="0"/>
              <a:t>Capacity for </a:t>
            </a:r>
          </a:p>
          <a:p>
            <a:pPr algn="ctr"/>
            <a:r>
              <a:rPr lang="en-US" dirty="0" smtClean="0"/>
              <a:t>Change (OCC)</a:t>
            </a:r>
            <a:endParaRPr lang="en-US" dirty="0"/>
          </a:p>
        </p:txBody>
      </p:sp>
      <p:sp>
        <p:nvSpPr>
          <p:cNvPr id="7" name="Rectangle 6"/>
          <p:cNvSpPr/>
          <p:nvPr/>
        </p:nvSpPr>
        <p:spPr>
          <a:xfrm>
            <a:off x="5943600" y="1828800"/>
            <a:ext cx="1676400" cy="822960"/>
          </a:xfrm>
          <a:prstGeom prst="rect">
            <a:avLst/>
          </a:prstGeom>
          <a:ln/>
        </p:spPr>
        <p:style>
          <a:lnRef idx="1">
            <a:schemeClr val="accent5"/>
          </a:lnRef>
          <a:fillRef idx="3">
            <a:schemeClr val="accent5"/>
          </a:fillRef>
          <a:effectRef idx="2">
            <a:schemeClr val="accent5"/>
          </a:effectRef>
          <a:fontRef idx="minor">
            <a:schemeClr val="lt1"/>
          </a:fontRef>
        </p:style>
        <p:txBody>
          <a:bodyPr/>
          <a:lstStyle/>
          <a:p>
            <a:pPr algn="ctr"/>
            <a:r>
              <a:rPr lang="en-US" dirty="0" smtClean="0"/>
              <a:t>Trustworthy Leadership</a:t>
            </a:r>
            <a:endParaRPr lang="en-US" dirty="0"/>
          </a:p>
        </p:txBody>
      </p:sp>
      <p:sp>
        <p:nvSpPr>
          <p:cNvPr id="13" name="Rectangle 12"/>
          <p:cNvSpPr/>
          <p:nvPr/>
        </p:nvSpPr>
        <p:spPr>
          <a:xfrm>
            <a:off x="1066800" y="2743200"/>
            <a:ext cx="1676400" cy="822960"/>
          </a:xfrm>
          <a:prstGeom prst="rect">
            <a:avLst/>
          </a:prstGeom>
          <a:ln/>
        </p:spPr>
        <p:style>
          <a:lnRef idx="1">
            <a:schemeClr val="accent5"/>
          </a:lnRef>
          <a:fillRef idx="3">
            <a:schemeClr val="accent5"/>
          </a:fillRef>
          <a:effectRef idx="2">
            <a:schemeClr val="accent5"/>
          </a:effectRef>
          <a:fontRef idx="minor">
            <a:schemeClr val="lt1"/>
          </a:fontRef>
        </p:style>
        <p:txBody>
          <a:bodyPr/>
          <a:lstStyle/>
          <a:p>
            <a:pPr algn="ctr"/>
            <a:r>
              <a:rPr lang="en-US" dirty="0" smtClean="0"/>
              <a:t>Systems </a:t>
            </a:r>
          </a:p>
          <a:p>
            <a:pPr algn="ctr"/>
            <a:r>
              <a:rPr lang="en-US" dirty="0" smtClean="0"/>
              <a:t>Thinking</a:t>
            </a:r>
            <a:endParaRPr lang="en-US" dirty="0"/>
          </a:p>
        </p:txBody>
      </p:sp>
      <p:sp>
        <p:nvSpPr>
          <p:cNvPr id="14" name="Rectangle 13"/>
          <p:cNvSpPr/>
          <p:nvPr/>
        </p:nvSpPr>
        <p:spPr>
          <a:xfrm>
            <a:off x="5943600" y="3581400"/>
            <a:ext cx="1676400" cy="822960"/>
          </a:xfrm>
          <a:prstGeom prst="rect">
            <a:avLst/>
          </a:prstGeom>
          <a:ln/>
        </p:spPr>
        <p:style>
          <a:lnRef idx="1">
            <a:schemeClr val="accent5"/>
          </a:lnRef>
          <a:fillRef idx="3">
            <a:schemeClr val="accent5"/>
          </a:fillRef>
          <a:effectRef idx="2">
            <a:schemeClr val="accent5"/>
          </a:effectRef>
          <a:fontRef idx="minor">
            <a:schemeClr val="lt1"/>
          </a:fontRef>
        </p:style>
        <p:txBody>
          <a:bodyPr/>
          <a:lstStyle/>
          <a:p>
            <a:pPr algn="ctr"/>
            <a:r>
              <a:rPr lang="en-US" dirty="0" smtClean="0"/>
              <a:t>Capable</a:t>
            </a:r>
          </a:p>
          <a:p>
            <a:pPr algn="ctr"/>
            <a:r>
              <a:rPr lang="en-US" dirty="0" smtClean="0"/>
              <a:t>Champions</a:t>
            </a:r>
            <a:endParaRPr lang="en-US" dirty="0"/>
          </a:p>
        </p:txBody>
      </p:sp>
      <p:sp>
        <p:nvSpPr>
          <p:cNvPr id="15" name="Rectangle 14"/>
          <p:cNvSpPr/>
          <p:nvPr/>
        </p:nvSpPr>
        <p:spPr>
          <a:xfrm>
            <a:off x="1066800" y="3672840"/>
            <a:ext cx="1676400" cy="822960"/>
          </a:xfrm>
          <a:prstGeom prst="rect">
            <a:avLst/>
          </a:prstGeom>
          <a:ln/>
        </p:spPr>
        <p:style>
          <a:lnRef idx="1">
            <a:schemeClr val="accent5"/>
          </a:lnRef>
          <a:fillRef idx="3">
            <a:schemeClr val="accent5"/>
          </a:fillRef>
          <a:effectRef idx="2">
            <a:schemeClr val="accent5"/>
          </a:effectRef>
          <a:fontRef idx="minor">
            <a:schemeClr val="lt1"/>
          </a:fontRef>
        </p:style>
        <p:txBody>
          <a:bodyPr/>
          <a:lstStyle/>
          <a:p>
            <a:pPr algn="ctr"/>
            <a:r>
              <a:rPr lang="en-US" dirty="0" smtClean="0"/>
              <a:t>Innovative</a:t>
            </a:r>
          </a:p>
          <a:p>
            <a:pPr algn="ctr"/>
            <a:r>
              <a:rPr lang="en-US" dirty="0" smtClean="0"/>
              <a:t>Culture</a:t>
            </a:r>
            <a:endParaRPr lang="en-US" dirty="0"/>
          </a:p>
        </p:txBody>
      </p:sp>
      <p:sp>
        <p:nvSpPr>
          <p:cNvPr id="16" name="Rectangle 15"/>
          <p:cNvSpPr/>
          <p:nvPr/>
        </p:nvSpPr>
        <p:spPr>
          <a:xfrm>
            <a:off x="5943600" y="4511040"/>
            <a:ext cx="1676400" cy="822960"/>
          </a:xfrm>
          <a:prstGeom prst="rect">
            <a:avLst/>
          </a:prstGeom>
          <a:ln/>
        </p:spPr>
        <p:style>
          <a:lnRef idx="1">
            <a:schemeClr val="accent5"/>
          </a:lnRef>
          <a:fillRef idx="3">
            <a:schemeClr val="accent5"/>
          </a:fillRef>
          <a:effectRef idx="2">
            <a:schemeClr val="accent5"/>
          </a:effectRef>
          <a:fontRef idx="minor">
            <a:schemeClr val="lt1"/>
          </a:fontRef>
        </p:style>
        <p:txBody>
          <a:bodyPr/>
          <a:lstStyle/>
          <a:p>
            <a:pPr algn="ctr"/>
            <a:r>
              <a:rPr lang="en-US" dirty="0" smtClean="0"/>
              <a:t>Trustworthy</a:t>
            </a:r>
          </a:p>
          <a:p>
            <a:pPr algn="ctr"/>
            <a:r>
              <a:rPr lang="en-US" dirty="0" smtClean="0"/>
              <a:t>Followers</a:t>
            </a:r>
            <a:endParaRPr lang="en-US" dirty="0"/>
          </a:p>
        </p:txBody>
      </p:sp>
      <p:sp>
        <p:nvSpPr>
          <p:cNvPr id="17" name="Rectangle 16"/>
          <p:cNvSpPr/>
          <p:nvPr/>
        </p:nvSpPr>
        <p:spPr>
          <a:xfrm>
            <a:off x="1066800" y="4587240"/>
            <a:ext cx="1676400" cy="822960"/>
          </a:xfrm>
          <a:prstGeom prst="rect">
            <a:avLst/>
          </a:prstGeom>
          <a:ln/>
        </p:spPr>
        <p:style>
          <a:lnRef idx="1">
            <a:schemeClr val="accent5"/>
          </a:lnRef>
          <a:fillRef idx="3">
            <a:schemeClr val="accent5"/>
          </a:fillRef>
          <a:effectRef idx="2">
            <a:schemeClr val="accent5"/>
          </a:effectRef>
          <a:fontRef idx="minor">
            <a:schemeClr val="lt1"/>
          </a:fontRef>
        </p:style>
        <p:txBody>
          <a:bodyPr/>
          <a:lstStyle/>
          <a:p>
            <a:pPr algn="ctr"/>
            <a:r>
              <a:rPr lang="en-US" dirty="0" smtClean="0"/>
              <a:t>Communication</a:t>
            </a:r>
          </a:p>
          <a:p>
            <a:pPr algn="ctr"/>
            <a:r>
              <a:rPr lang="en-US" dirty="0" smtClean="0"/>
              <a:t>Systems</a:t>
            </a:r>
            <a:endParaRPr lang="en-US" dirty="0"/>
          </a:p>
        </p:txBody>
      </p:sp>
      <p:sp>
        <p:nvSpPr>
          <p:cNvPr id="18" name="Rectangle 17"/>
          <p:cNvSpPr/>
          <p:nvPr/>
        </p:nvSpPr>
        <p:spPr>
          <a:xfrm>
            <a:off x="5943600" y="2743200"/>
            <a:ext cx="1676400" cy="748145"/>
          </a:xfrm>
          <a:prstGeom prst="rect">
            <a:avLst/>
          </a:prstGeom>
          <a:ln/>
        </p:spPr>
        <p:style>
          <a:lnRef idx="1">
            <a:schemeClr val="accent5"/>
          </a:lnRef>
          <a:fillRef idx="3">
            <a:schemeClr val="accent5"/>
          </a:fillRef>
          <a:effectRef idx="2">
            <a:schemeClr val="accent5"/>
          </a:effectRef>
          <a:fontRef idx="minor">
            <a:schemeClr val="lt1"/>
          </a:fontRef>
        </p:style>
        <p:txBody>
          <a:bodyPr/>
          <a:lstStyle/>
          <a:p>
            <a:pPr algn="ctr"/>
            <a:r>
              <a:rPr lang="en-US" sz="1400" dirty="0" smtClean="0"/>
              <a:t>Involved </a:t>
            </a:r>
          </a:p>
          <a:p>
            <a:pPr algn="ctr"/>
            <a:r>
              <a:rPr lang="en-US" sz="1400" dirty="0" smtClean="0"/>
              <a:t>Mid-management</a:t>
            </a:r>
            <a:endParaRPr lang="en-US" sz="1400" dirty="0"/>
          </a:p>
        </p:txBody>
      </p:sp>
      <p:sp>
        <p:nvSpPr>
          <p:cNvPr id="19" name="Rectangle 18"/>
          <p:cNvSpPr/>
          <p:nvPr/>
        </p:nvSpPr>
        <p:spPr>
          <a:xfrm>
            <a:off x="1066800" y="1828800"/>
            <a:ext cx="1676400" cy="822960"/>
          </a:xfrm>
          <a:prstGeom prst="rect">
            <a:avLst/>
          </a:prstGeom>
          <a:ln/>
        </p:spPr>
        <p:style>
          <a:lnRef idx="1">
            <a:schemeClr val="accent5"/>
          </a:lnRef>
          <a:fillRef idx="3">
            <a:schemeClr val="accent5"/>
          </a:fillRef>
          <a:effectRef idx="2">
            <a:schemeClr val="accent5"/>
          </a:effectRef>
          <a:fontRef idx="minor">
            <a:schemeClr val="lt1"/>
          </a:fontRef>
        </p:style>
        <p:txBody>
          <a:bodyPr/>
          <a:lstStyle/>
          <a:p>
            <a:pPr algn="ctr"/>
            <a:r>
              <a:rPr lang="en-US" dirty="0" smtClean="0"/>
              <a:t>Accountable Cultures</a:t>
            </a:r>
            <a:endParaRPr lang="en-US" dirty="0"/>
          </a:p>
        </p:txBody>
      </p:sp>
      <p:sp>
        <p:nvSpPr>
          <p:cNvPr id="42" name="TextBox 41"/>
          <p:cNvSpPr txBox="1"/>
          <p:nvPr/>
        </p:nvSpPr>
        <p:spPr>
          <a:xfrm>
            <a:off x="76200" y="5867400"/>
            <a:ext cx="9144000" cy="307777"/>
          </a:xfrm>
          <a:prstGeom prst="rect">
            <a:avLst/>
          </a:prstGeom>
          <a:noFill/>
        </p:spPr>
        <p:txBody>
          <a:bodyPr wrap="square" rtlCol="0">
            <a:spAutoFit/>
          </a:bodyPr>
          <a:lstStyle/>
          <a:p>
            <a:r>
              <a:rPr lang="en-US" sz="1400" dirty="0" smtClean="0">
                <a:solidFill>
                  <a:srgbClr val="7F7F7F"/>
                </a:solidFill>
              </a:rPr>
              <a:t>Adapted from Building Organizational Capacity </a:t>
            </a:r>
            <a:r>
              <a:rPr lang="en-US" sz="1400" dirty="0">
                <a:solidFill>
                  <a:srgbClr val="7F7F7F"/>
                </a:solidFill>
              </a:rPr>
              <a:t>for </a:t>
            </a:r>
            <a:r>
              <a:rPr lang="en-US" sz="1400" dirty="0" smtClean="0">
                <a:solidFill>
                  <a:srgbClr val="7F7F7F"/>
                </a:solidFill>
              </a:rPr>
              <a:t>Change, Business Expert Press 2011, Pg. 8</a:t>
            </a:r>
            <a:endParaRPr lang="en-US" sz="1400" dirty="0">
              <a:solidFill>
                <a:srgbClr val="7F7F7F"/>
              </a:solidFill>
            </a:endParaRPr>
          </a:p>
        </p:txBody>
      </p:sp>
      <p:cxnSp>
        <p:nvCxnSpPr>
          <p:cNvPr id="46" name="Straight Connector 45"/>
          <p:cNvCxnSpPr>
            <a:stCxn id="19" idx="3"/>
            <a:endCxn id="6" idx="1"/>
          </p:cNvCxnSpPr>
          <p:nvPr/>
        </p:nvCxnSpPr>
        <p:spPr>
          <a:xfrm>
            <a:off x="2743200" y="2240280"/>
            <a:ext cx="726936" cy="627586"/>
          </a:xfrm>
          <a:prstGeom prst="line">
            <a:avLst/>
          </a:prstGeom>
          <a:ln/>
        </p:spPr>
        <p:style>
          <a:lnRef idx="2">
            <a:schemeClr val="accent3"/>
          </a:lnRef>
          <a:fillRef idx="0">
            <a:schemeClr val="accent3"/>
          </a:fillRef>
          <a:effectRef idx="1">
            <a:schemeClr val="accent3"/>
          </a:effectRef>
          <a:fontRef idx="minor">
            <a:schemeClr val="tx1"/>
          </a:fontRef>
        </p:style>
      </p:cxnSp>
      <p:cxnSp>
        <p:nvCxnSpPr>
          <p:cNvPr id="50" name="Straight Connector 49"/>
          <p:cNvCxnSpPr>
            <a:stCxn id="13" idx="3"/>
          </p:cNvCxnSpPr>
          <p:nvPr/>
        </p:nvCxnSpPr>
        <p:spPr>
          <a:xfrm>
            <a:off x="2743200" y="3154680"/>
            <a:ext cx="381000" cy="198120"/>
          </a:xfrm>
          <a:prstGeom prst="line">
            <a:avLst/>
          </a:prstGeom>
          <a:ln/>
        </p:spPr>
        <p:style>
          <a:lnRef idx="2">
            <a:schemeClr val="accent3"/>
          </a:lnRef>
          <a:fillRef idx="0">
            <a:schemeClr val="accent3"/>
          </a:fillRef>
          <a:effectRef idx="1">
            <a:schemeClr val="accent3"/>
          </a:effectRef>
          <a:fontRef idx="minor">
            <a:schemeClr val="tx1"/>
          </a:fontRef>
        </p:style>
      </p:cxnSp>
      <p:cxnSp>
        <p:nvCxnSpPr>
          <p:cNvPr id="53" name="Straight Connector 52"/>
          <p:cNvCxnSpPr>
            <a:endCxn id="6" idx="3"/>
          </p:cNvCxnSpPr>
          <p:nvPr/>
        </p:nvCxnSpPr>
        <p:spPr>
          <a:xfrm flipV="1">
            <a:off x="2743200" y="3837734"/>
            <a:ext cx="726936" cy="277066"/>
          </a:xfrm>
          <a:prstGeom prst="line">
            <a:avLst/>
          </a:prstGeom>
          <a:ln/>
        </p:spPr>
        <p:style>
          <a:lnRef idx="2">
            <a:schemeClr val="accent3"/>
          </a:lnRef>
          <a:fillRef idx="0">
            <a:schemeClr val="accent3"/>
          </a:fillRef>
          <a:effectRef idx="1">
            <a:schemeClr val="accent3"/>
          </a:effectRef>
          <a:fontRef idx="minor">
            <a:schemeClr val="tx1"/>
          </a:fontRef>
        </p:style>
      </p:cxnSp>
      <p:cxnSp>
        <p:nvCxnSpPr>
          <p:cNvPr id="58" name="Straight Connector 57"/>
          <p:cNvCxnSpPr>
            <a:stCxn id="17" idx="3"/>
          </p:cNvCxnSpPr>
          <p:nvPr/>
        </p:nvCxnSpPr>
        <p:spPr>
          <a:xfrm flipV="1">
            <a:off x="2743200" y="3962400"/>
            <a:ext cx="1143000" cy="1036320"/>
          </a:xfrm>
          <a:prstGeom prst="line">
            <a:avLst/>
          </a:prstGeom>
          <a:ln/>
        </p:spPr>
        <p:style>
          <a:lnRef idx="2">
            <a:schemeClr val="accent3"/>
          </a:lnRef>
          <a:fillRef idx="0">
            <a:schemeClr val="accent3"/>
          </a:fillRef>
          <a:effectRef idx="1">
            <a:schemeClr val="accent3"/>
          </a:effectRef>
          <a:fontRef idx="minor">
            <a:schemeClr val="tx1"/>
          </a:fontRef>
        </p:style>
      </p:cxnSp>
      <p:cxnSp>
        <p:nvCxnSpPr>
          <p:cNvPr id="61" name="Straight Connector 60"/>
          <p:cNvCxnSpPr>
            <a:stCxn id="7" idx="1"/>
            <a:endCxn id="6" idx="7"/>
          </p:cNvCxnSpPr>
          <p:nvPr/>
        </p:nvCxnSpPr>
        <p:spPr>
          <a:xfrm flipH="1">
            <a:off x="5140464" y="2240280"/>
            <a:ext cx="803136" cy="627586"/>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64" name="Straight Connector 63"/>
          <p:cNvCxnSpPr>
            <a:stCxn id="18" idx="1"/>
          </p:cNvCxnSpPr>
          <p:nvPr/>
        </p:nvCxnSpPr>
        <p:spPr>
          <a:xfrm flipH="1">
            <a:off x="5486400" y="3117273"/>
            <a:ext cx="457200" cy="159327"/>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67" name="Straight Connector 66"/>
          <p:cNvCxnSpPr>
            <a:stCxn id="14" idx="1"/>
            <a:endCxn id="6" idx="5"/>
          </p:cNvCxnSpPr>
          <p:nvPr/>
        </p:nvCxnSpPr>
        <p:spPr>
          <a:xfrm flipH="1" flipV="1">
            <a:off x="5140464" y="3837734"/>
            <a:ext cx="803136" cy="155146"/>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70" name="Straight Connector 69"/>
          <p:cNvCxnSpPr>
            <a:stCxn id="16" idx="1"/>
          </p:cNvCxnSpPr>
          <p:nvPr/>
        </p:nvCxnSpPr>
        <p:spPr>
          <a:xfrm flipH="1" flipV="1">
            <a:off x="4800600" y="3962400"/>
            <a:ext cx="1143000" cy="960120"/>
          </a:xfrm>
          <a:prstGeom prst="line">
            <a:avLst/>
          </a:prstGeom>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748614456"/>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1"/>
            <a:ext cx="8229600" cy="2133599"/>
          </a:xfrm>
        </p:spPr>
        <p:txBody>
          <a:bodyPr>
            <a:normAutofit/>
          </a:bodyPr>
          <a:lstStyle/>
          <a:p>
            <a:pPr marL="0" indent="0">
              <a:buNone/>
            </a:pPr>
            <a:r>
              <a:rPr lang="en-US" b="1" dirty="0" smtClean="0"/>
              <a:t>1. Trustworthy Leadership </a:t>
            </a:r>
            <a:r>
              <a:rPr lang="en-US" dirty="0" smtClean="0"/>
              <a:t>- authority is not </a:t>
            </a:r>
            <a:r>
              <a:rPr lang="en-US" dirty="0"/>
              <a:t>enough to make an organization change capable; the strategic </a:t>
            </a:r>
            <a:r>
              <a:rPr lang="en-US" dirty="0" smtClean="0"/>
              <a:t>leaders must </a:t>
            </a:r>
            <a:r>
              <a:rPr lang="en-US" dirty="0"/>
              <a:t>be perceived to be competent and looking out for the well-being </a:t>
            </a:r>
            <a:r>
              <a:rPr lang="en-US" dirty="0" smtClean="0"/>
              <a:t>of the </a:t>
            </a:r>
            <a:r>
              <a:rPr lang="en-US" dirty="0"/>
              <a:t>rest of the employees in the organization.</a:t>
            </a:r>
          </a:p>
        </p:txBody>
      </p:sp>
      <p:sp>
        <p:nvSpPr>
          <p:cNvPr id="3" name="Slide Number Placeholder 2"/>
          <p:cNvSpPr>
            <a:spLocks noGrp="1"/>
          </p:cNvSpPr>
          <p:nvPr>
            <p:ph type="sldNum" sz="quarter" idx="12"/>
          </p:nvPr>
        </p:nvSpPr>
        <p:spPr/>
        <p:txBody>
          <a:bodyPr/>
          <a:lstStyle/>
          <a:p>
            <a:fld id="{4BE819A1-3DD8-4179-BFD0-BF7D359F8DBD}" type="slidenum">
              <a:rPr lang="en-US" smtClean="0"/>
              <a:pPr/>
              <a:t>178</a:t>
            </a:fld>
            <a:endParaRPr lang="en-US" dirty="0"/>
          </a:p>
        </p:txBody>
      </p:sp>
      <p:sp>
        <p:nvSpPr>
          <p:cNvPr id="4" name="Title 3"/>
          <p:cNvSpPr>
            <a:spLocks noGrp="1"/>
          </p:cNvSpPr>
          <p:nvPr>
            <p:ph type="title"/>
          </p:nvPr>
        </p:nvSpPr>
        <p:spPr/>
        <p:txBody>
          <a:bodyPr/>
          <a:lstStyle/>
          <a:p>
            <a:r>
              <a:rPr lang="en-US" dirty="0" smtClean="0"/>
              <a:t>Breaking them down</a:t>
            </a:r>
            <a:endParaRPr lang="en-US" dirty="0"/>
          </a:p>
        </p:txBody>
      </p:sp>
      <p:sp>
        <p:nvSpPr>
          <p:cNvPr id="5" name="Content Placeholder 1"/>
          <p:cNvSpPr txBox="1">
            <a:spLocks/>
          </p:cNvSpPr>
          <p:nvPr/>
        </p:nvSpPr>
        <p:spPr>
          <a:xfrm>
            <a:off x="457200" y="3962400"/>
            <a:ext cx="8229600" cy="21335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1">
                  <a:lumMod val="50000"/>
                </a:schemeClr>
              </a:buClr>
              <a:buFont typeface="Courier New" pitchFamily="49" charset="0"/>
              <a:buChar char="o"/>
              <a:defRPr sz="2800" kern="1200">
                <a:solidFill>
                  <a:schemeClr val="tx1"/>
                </a:solidFill>
                <a:latin typeface="Helvetica"/>
                <a:ea typeface="+mn-ea"/>
                <a:cs typeface="Helvetica"/>
              </a:defRPr>
            </a:lvl1pPr>
            <a:lvl2pPr marL="742950" indent="-285750" algn="l" defTabSz="914400" rtl="0" eaLnBrk="1" latinLnBrk="0" hangingPunct="1">
              <a:spcBef>
                <a:spcPct val="20000"/>
              </a:spcBef>
              <a:buClr>
                <a:schemeClr val="accent1">
                  <a:lumMod val="50000"/>
                </a:schemeClr>
              </a:buClr>
              <a:buFont typeface="Courier New" pitchFamily="49" charset="0"/>
              <a:buChar char="o"/>
              <a:defRPr sz="2600" kern="1200">
                <a:solidFill>
                  <a:schemeClr val="tx1"/>
                </a:solidFill>
                <a:latin typeface="Helvetica"/>
                <a:ea typeface="+mn-ea"/>
                <a:cs typeface="Helvetica"/>
              </a:defRPr>
            </a:lvl2pPr>
            <a:lvl3pPr marL="1143000" indent="-228600" algn="l" defTabSz="914400" rtl="0" eaLnBrk="1" latinLnBrk="0" hangingPunct="1">
              <a:spcBef>
                <a:spcPct val="20000"/>
              </a:spcBef>
              <a:buClr>
                <a:schemeClr val="accent1">
                  <a:lumMod val="50000"/>
                </a:schemeClr>
              </a:buClr>
              <a:buFont typeface="Courier New" pitchFamily="49" charset="0"/>
              <a:buChar char="o"/>
              <a:defRPr sz="2400" kern="1200">
                <a:solidFill>
                  <a:schemeClr val="tx1"/>
                </a:solidFill>
                <a:latin typeface="Helvetica"/>
                <a:ea typeface="+mn-ea"/>
                <a:cs typeface="Helvetica"/>
              </a:defRPr>
            </a:lvl3pPr>
            <a:lvl4pPr marL="16002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4pPr>
            <a:lvl5pPr marL="20574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b="1" dirty="0" smtClean="0"/>
              <a:t>2. Trusting Followers - </a:t>
            </a:r>
            <a:r>
              <a:rPr lang="en-US" dirty="0" smtClean="0"/>
              <a:t>within </a:t>
            </a:r>
            <a:r>
              <a:rPr lang="en-US" dirty="0"/>
              <a:t>the organization must be favorably disposed to trusting </a:t>
            </a:r>
            <a:r>
              <a:rPr lang="en-US" dirty="0" smtClean="0"/>
              <a:t>their organization to </a:t>
            </a:r>
            <a:r>
              <a:rPr lang="en-US" dirty="0"/>
              <a:t>be </a:t>
            </a:r>
            <a:r>
              <a:rPr lang="en-US" dirty="0" smtClean="0"/>
              <a:t>change capable</a:t>
            </a:r>
            <a:r>
              <a:rPr lang="en-US" dirty="0"/>
              <a:t>.</a:t>
            </a:r>
          </a:p>
        </p:txBody>
      </p:sp>
    </p:spTree>
    <p:extLst>
      <p:ext uri="{BB962C8B-B14F-4D97-AF65-F5344CB8AC3E}">
        <p14:creationId xmlns:p14="http://schemas.microsoft.com/office/powerpoint/2010/main" val="649452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1"/>
            <a:ext cx="8229600" cy="2133599"/>
          </a:xfrm>
        </p:spPr>
        <p:txBody>
          <a:bodyPr>
            <a:normAutofit fontScale="92500" lnSpcReduction="10000"/>
          </a:bodyPr>
          <a:lstStyle/>
          <a:p>
            <a:pPr marL="0" indent="0">
              <a:buNone/>
            </a:pPr>
            <a:r>
              <a:rPr lang="en-US" b="1" dirty="0" smtClean="0"/>
              <a:t>3. Capable Champions </a:t>
            </a:r>
            <a:r>
              <a:rPr lang="en-US" dirty="0" smtClean="0"/>
              <a:t>- </a:t>
            </a:r>
            <a:r>
              <a:rPr lang="en-US" dirty="0"/>
              <a:t>those </a:t>
            </a:r>
            <a:r>
              <a:rPr lang="en-US" dirty="0" smtClean="0"/>
              <a:t>individuals within </a:t>
            </a:r>
            <a:r>
              <a:rPr lang="en-US" dirty="0"/>
              <a:t>the senior executive group, the middle management ranks, or </a:t>
            </a:r>
            <a:r>
              <a:rPr lang="en-US" dirty="0" smtClean="0"/>
              <a:t>both who </a:t>
            </a:r>
            <a:r>
              <a:rPr lang="en-US" dirty="0"/>
              <a:t>drive the change initiatives within an organization. These </a:t>
            </a:r>
            <a:r>
              <a:rPr lang="en-US" dirty="0" smtClean="0"/>
              <a:t>individuals are </a:t>
            </a:r>
            <a:r>
              <a:rPr lang="en-US" dirty="0"/>
              <a:t>often mavericks and they don’t normally </a:t>
            </a:r>
            <a:r>
              <a:rPr lang="en-US" dirty="0" smtClean="0"/>
              <a:t>fit </a:t>
            </a:r>
            <a:r>
              <a:rPr lang="en-US" dirty="0"/>
              <a:t>in well in </a:t>
            </a:r>
            <a:r>
              <a:rPr lang="en-US" dirty="0" smtClean="0"/>
              <a:t>bureaucratic structures.</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179</a:t>
            </a:fld>
            <a:endParaRPr lang="en-US" dirty="0"/>
          </a:p>
        </p:txBody>
      </p:sp>
      <p:sp>
        <p:nvSpPr>
          <p:cNvPr id="4" name="Title 3"/>
          <p:cNvSpPr>
            <a:spLocks noGrp="1"/>
          </p:cNvSpPr>
          <p:nvPr>
            <p:ph type="title"/>
          </p:nvPr>
        </p:nvSpPr>
        <p:spPr/>
        <p:txBody>
          <a:bodyPr/>
          <a:lstStyle/>
          <a:p>
            <a:r>
              <a:rPr lang="en-US" dirty="0" smtClean="0"/>
              <a:t>Breaking them down</a:t>
            </a:r>
            <a:endParaRPr lang="en-US" dirty="0"/>
          </a:p>
        </p:txBody>
      </p:sp>
      <p:sp>
        <p:nvSpPr>
          <p:cNvPr id="5" name="Content Placeholder 1"/>
          <p:cNvSpPr txBox="1">
            <a:spLocks/>
          </p:cNvSpPr>
          <p:nvPr/>
        </p:nvSpPr>
        <p:spPr>
          <a:xfrm>
            <a:off x="457200" y="3962400"/>
            <a:ext cx="8229600" cy="2133599"/>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Clr>
                <a:schemeClr val="accent1">
                  <a:lumMod val="50000"/>
                </a:schemeClr>
              </a:buClr>
              <a:buFont typeface="Courier New" pitchFamily="49" charset="0"/>
              <a:buChar char="o"/>
              <a:defRPr sz="2800" kern="1200">
                <a:solidFill>
                  <a:schemeClr val="tx1"/>
                </a:solidFill>
                <a:latin typeface="Helvetica"/>
                <a:ea typeface="+mn-ea"/>
                <a:cs typeface="Helvetica"/>
              </a:defRPr>
            </a:lvl1pPr>
            <a:lvl2pPr marL="742950" indent="-285750" algn="l" defTabSz="914400" rtl="0" eaLnBrk="1" latinLnBrk="0" hangingPunct="1">
              <a:spcBef>
                <a:spcPct val="20000"/>
              </a:spcBef>
              <a:buClr>
                <a:schemeClr val="accent1">
                  <a:lumMod val="50000"/>
                </a:schemeClr>
              </a:buClr>
              <a:buFont typeface="Courier New" pitchFamily="49" charset="0"/>
              <a:buChar char="o"/>
              <a:defRPr sz="2600" kern="1200">
                <a:solidFill>
                  <a:schemeClr val="tx1"/>
                </a:solidFill>
                <a:latin typeface="Helvetica"/>
                <a:ea typeface="+mn-ea"/>
                <a:cs typeface="Helvetica"/>
              </a:defRPr>
            </a:lvl2pPr>
            <a:lvl3pPr marL="1143000" indent="-228600" algn="l" defTabSz="914400" rtl="0" eaLnBrk="1" latinLnBrk="0" hangingPunct="1">
              <a:spcBef>
                <a:spcPct val="20000"/>
              </a:spcBef>
              <a:buClr>
                <a:schemeClr val="accent1">
                  <a:lumMod val="50000"/>
                </a:schemeClr>
              </a:buClr>
              <a:buFont typeface="Courier New" pitchFamily="49" charset="0"/>
              <a:buChar char="o"/>
              <a:defRPr sz="2400" kern="1200">
                <a:solidFill>
                  <a:schemeClr val="tx1"/>
                </a:solidFill>
                <a:latin typeface="Helvetica"/>
                <a:ea typeface="+mn-ea"/>
                <a:cs typeface="Helvetica"/>
              </a:defRPr>
            </a:lvl3pPr>
            <a:lvl4pPr marL="16002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4pPr>
            <a:lvl5pPr marL="20574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b="1" dirty="0" smtClean="0"/>
              <a:t>4. Involved Middle Managers- </a:t>
            </a:r>
            <a:r>
              <a:rPr lang="en-US" dirty="0" smtClean="0"/>
              <a:t>The middle </a:t>
            </a:r>
            <a:r>
              <a:rPr lang="en-US" dirty="0"/>
              <a:t>management group </a:t>
            </a:r>
            <a:r>
              <a:rPr lang="en-US" dirty="0" smtClean="0"/>
              <a:t>that is </a:t>
            </a:r>
            <a:r>
              <a:rPr lang="en-US" dirty="0"/>
              <a:t>often </a:t>
            </a:r>
            <a:r>
              <a:rPr lang="en-US" dirty="0" smtClean="0"/>
              <a:t>uninvolved with </a:t>
            </a:r>
            <a:r>
              <a:rPr lang="en-US" dirty="0"/>
              <a:t>the strategy formation design initiatives. </a:t>
            </a:r>
            <a:r>
              <a:rPr lang="en-US" b="1" dirty="0"/>
              <a:t>This is a </a:t>
            </a:r>
            <a:r>
              <a:rPr lang="en-US" b="1" dirty="0" smtClean="0"/>
              <a:t>mistake.</a:t>
            </a:r>
            <a:r>
              <a:rPr lang="en-US" dirty="0" smtClean="0"/>
              <a:t> Middle </a:t>
            </a:r>
            <a:r>
              <a:rPr lang="en-US" dirty="0"/>
              <a:t>managers have a unique and important role to play in </a:t>
            </a:r>
            <a:r>
              <a:rPr lang="en-US" dirty="0" smtClean="0"/>
              <a:t>enhancing the </a:t>
            </a:r>
            <a:r>
              <a:rPr lang="en-US" dirty="0"/>
              <a:t>change capability of the organization.</a:t>
            </a:r>
          </a:p>
        </p:txBody>
      </p:sp>
    </p:spTree>
    <p:extLst>
      <p:ext uri="{BB962C8B-B14F-4D97-AF65-F5344CB8AC3E}">
        <p14:creationId xmlns:p14="http://schemas.microsoft.com/office/powerpoint/2010/main" val="903602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420" y="214312"/>
            <a:ext cx="7219950" cy="854075"/>
          </a:xfrm>
        </p:spPr>
        <p:txBody>
          <a:bodyPr>
            <a:normAutofit/>
          </a:bodyPr>
          <a:lstStyle/>
          <a:p>
            <a:r>
              <a:rPr lang="en-US" dirty="0" smtClean="0"/>
              <a:t>Award Yourself and/or a Colleague!</a:t>
            </a:r>
            <a:endParaRPr lang="en-US" dirty="0"/>
          </a:p>
        </p:txBody>
      </p:sp>
      <p:sp>
        <p:nvSpPr>
          <p:cNvPr id="8" name="Content Placeholder 7"/>
          <p:cNvSpPr>
            <a:spLocks noGrp="1"/>
          </p:cNvSpPr>
          <p:nvPr>
            <p:ph sz="half" idx="1"/>
          </p:nvPr>
        </p:nvSpPr>
        <p:spPr>
          <a:xfrm>
            <a:off x="203200" y="1143000"/>
            <a:ext cx="4038600" cy="1524000"/>
          </a:xfrm>
        </p:spPr>
        <p:txBody>
          <a:bodyPr>
            <a:normAutofit fontScale="92500" lnSpcReduction="10000"/>
          </a:bodyPr>
          <a:lstStyle/>
          <a:p>
            <a:r>
              <a:rPr lang="en-US" sz="2400" dirty="0" smtClean="0"/>
              <a:t>Project of the Year</a:t>
            </a:r>
          </a:p>
          <a:p>
            <a:pPr lvl="1"/>
            <a:r>
              <a:rPr lang="en-US" sz="2000" dirty="0" smtClean="0"/>
              <a:t>Gold and Silver</a:t>
            </a:r>
          </a:p>
          <a:p>
            <a:r>
              <a:rPr lang="en-US" sz="2400" dirty="0"/>
              <a:t>Sustainability </a:t>
            </a:r>
            <a:r>
              <a:rPr lang="en-US" sz="2400" dirty="0" smtClean="0"/>
              <a:t>Award</a:t>
            </a:r>
          </a:p>
          <a:p>
            <a:r>
              <a:rPr lang="en-US" sz="2400" dirty="0"/>
              <a:t>Fundamentals Award</a:t>
            </a:r>
          </a:p>
          <a:p>
            <a:pPr marL="0" indent="0">
              <a:buNone/>
            </a:pPr>
            <a:endParaRPr lang="en-US" sz="3200" b="1" dirty="0"/>
          </a:p>
          <a:p>
            <a:endParaRPr lang="en-US" sz="3200" b="1" dirty="0"/>
          </a:p>
        </p:txBody>
      </p:sp>
      <p:sp>
        <p:nvSpPr>
          <p:cNvPr id="4" name="Slide Number Placeholder 3"/>
          <p:cNvSpPr>
            <a:spLocks noGrp="1"/>
          </p:cNvSpPr>
          <p:nvPr>
            <p:ph type="sldNum" sz="quarter" idx="12"/>
          </p:nvPr>
        </p:nvSpPr>
        <p:spPr/>
        <p:txBody>
          <a:bodyPr/>
          <a:lstStyle/>
          <a:p>
            <a:fld id="{4BE819A1-3DD8-4179-BFD0-BF7D359F8DBD}" type="slidenum">
              <a:rPr lang="en-US" smtClean="0"/>
              <a:pPr/>
              <a:t>18</a:t>
            </a:fld>
            <a:endParaRPr lang="en-US" dirty="0"/>
          </a:p>
        </p:txBody>
      </p:sp>
      <p:sp>
        <p:nvSpPr>
          <p:cNvPr id="7" name="Content Placeholder 3"/>
          <p:cNvSpPr txBox="1">
            <a:spLocks/>
          </p:cNvSpPr>
          <p:nvPr/>
        </p:nvSpPr>
        <p:spPr>
          <a:xfrm>
            <a:off x="4267200" y="1524000"/>
            <a:ext cx="4724400" cy="4724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1">
                  <a:lumMod val="50000"/>
                </a:schemeClr>
              </a:buClr>
              <a:buFont typeface="Courier New" pitchFamily="49" charset="0"/>
              <a:buChar char="o"/>
              <a:defRPr sz="2800" kern="1200">
                <a:solidFill>
                  <a:schemeClr val="tx1"/>
                </a:solidFill>
                <a:latin typeface="+mn-lt"/>
                <a:ea typeface="+mn-ea"/>
                <a:cs typeface="+mn-cs"/>
              </a:defRPr>
            </a:lvl1pPr>
            <a:lvl2pPr marL="742950" indent="-285750" algn="l" defTabSz="914400" rtl="0" eaLnBrk="1" latinLnBrk="0" hangingPunct="1">
              <a:spcBef>
                <a:spcPct val="20000"/>
              </a:spcBef>
              <a:buClr>
                <a:schemeClr val="accent1">
                  <a:lumMod val="50000"/>
                </a:schemeClr>
              </a:buClr>
              <a:buFont typeface="Courier New" pitchFamily="49" charset="0"/>
              <a:buChar char="o"/>
              <a:defRPr sz="2400" kern="1200">
                <a:solidFill>
                  <a:schemeClr val="tx1"/>
                </a:solidFill>
                <a:latin typeface="+mn-lt"/>
                <a:ea typeface="+mn-ea"/>
                <a:cs typeface="+mn-cs"/>
              </a:defRPr>
            </a:lvl2pPr>
            <a:lvl3pPr marL="11430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mn-lt"/>
                <a:ea typeface="+mn-ea"/>
                <a:cs typeface="+mn-cs"/>
              </a:defRPr>
            </a:lvl3pPr>
            <a:lvl4pPr marL="1600200" indent="-228600" algn="l" defTabSz="914400" rtl="0" eaLnBrk="1" latinLnBrk="0" hangingPunct="1">
              <a:spcBef>
                <a:spcPct val="20000"/>
              </a:spcBef>
              <a:buClr>
                <a:schemeClr val="accent1">
                  <a:lumMod val="50000"/>
                </a:schemeClr>
              </a:buClr>
              <a:buFont typeface="Courier New" pitchFamily="49" charset="0"/>
              <a:buChar char="o"/>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accent1">
                  <a:lumMod val="50000"/>
                </a:schemeClr>
              </a:buClr>
              <a:buFont typeface="Courier New" pitchFamily="49" charset="0"/>
              <a:buChar char="o"/>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457200" lvl="1" indent="0">
              <a:buNone/>
            </a:pPr>
            <a:endParaRPr lang="en-US" dirty="0"/>
          </a:p>
        </p:txBody>
      </p:sp>
      <p:sp>
        <p:nvSpPr>
          <p:cNvPr id="12" name="Rounded Rectangle 11"/>
          <p:cNvSpPr/>
          <p:nvPr/>
        </p:nvSpPr>
        <p:spPr>
          <a:xfrm>
            <a:off x="4236720" y="1273175"/>
            <a:ext cx="4724400" cy="4343400"/>
          </a:xfrm>
          <a:prstGeom prst="roundRect">
            <a:avLst/>
          </a:prstGeom>
          <a:solidFill>
            <a:schemeClr val="accent5"/>
          </a:solidFill>
          <a:ln>
            <a:solidFill>
              <a:srgbClr val="0904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The </a:t>
            </a:r>
            <a:r>
              <a:rPr lang="en-US" sz="2400" dirty="0" smtClean="0"/>
              <a:t>GPM® </a:t>
            </a:r>
            <a:r>
              <a:rPr lang="en-US" sz="2400" dirty="0"/>
              <a:t>Fundamentals Award </a:t>
            </a:r>
            <a:r>
              <a:rPr lang="en-US" sz="1600" dirty="0"/>
              <a:t>is bestowed upon the person who submits the most thorough EnVex in a PRiSM Practitioner course in a given year. </a:t>
            </a:r>
          </a:p>
          <a:p>
            <a:endParaRPr lang="en-US" sz="1600" dirty="0"/>
          </a:p>
          <a:p>
            <a:r>
              <a:rPr lang="en-US" sz="1600" dirty="0"/>
              <a:t>EnVexes are in-course-virtual-projects that are taken from real life case studies. These exercises challenge course participants to apply what they learn in the course to achieve project objectives while realizing benefits from a social, environmental, and economic standpoint.</a:t>
            </a:r>
          </a:p>
          <a:p>
            <a:endParaRPr lang="en-US" sz="1600" dirty="0"/>
          </a:p>
        </p:txBody>
      </p:sp>
      <p:pic>
        <p:nvPicPr>
          <p:cNvPr id="3" name="Picture 2"/>
          <p:cNvPicPr>
            <a:picLocks noChangeAspect="1"/>
          </p:cNvPicPr>
          <p:nvPr/>
        </p:nvPicPr>
        <p:blipFill>
          <a:blip r:embed="rId2" cstate="print"/>
          <a:stretch>
            <a:fillRect/>
          </a:stretch>
        </p:blipFill>
        <p:spPr>
          <a:xfrm>
            <a:off x="152400" y="2590800"/>
            <a:ext cx="3710995" cy="3105896"/>
          </a:xfrm>
          <a:prstGeom prst="rect">
            <a:avLst/>
          </a:prstGeom>
        </p:spPr>
      </p:pic>
    </p:spTree>
    <p:extLst>
      <p:ext uri="{BB962C8B-B14F-4D97-AF65-F5344CB8AC3E}">
        <p14:creationId xmlns:p14="http://schemas.microsoft.com/office/powerpoint/2010/main" val="3566898705"/>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1"/>
            <a:ext cx="8229600" cy="2133599"/>
          </a:xfrm>
        </p:spPr>
        <p:txBody>
          <a:bodyPr>
            <a:normAutofit/>
          </a:bodyPr>
          <a:lstStyle/>
          <a:p>
            <a:pPr marL="0" indent="0">
              <a:buNone/>
            </a:pPr>
            <a:r>
              <a:rPr lang="en-US" sz="2600" b="1" dirty="0" smtClean="0"/>
              <a:t>5. Systems Thinking</a:t>
            </a:r>
            <a:r>
              <a:rPr lang="en-US" sz="2600" dirty="0" smtClean="0"/>
              <a:t>-</a:t>
            </a:r>
            <a:r>
              <a:rPr lang="en-US" sz="2600" dirty="0"/>
              <a:t>System thinking is a major departure from the old way of business decision-making in which you would break the system into parts and analyze the parts separately. </a:t>
            </a:r>
          </a:p>
        </p:txBody>
      </p:sp>
      <p:sp>
        <p:nvSpPr>
          <p:cNvPr id="3" name="Slide Number Placeholder 2"/>
          <p:cNvSpPr>
            <a:spLocks noGrp="1"/>
          </p:cNvSpPr>
          <p:nvPr>
            <p:ph type="sldNum" sz="quarter" idx="12"/>
          </p:nvPr>
        </p:nvSpPr>
        <p:spPr/>
        <p:txBody>
          <a:bodyPr/>
          <a:lstStyle/>
          <a:p>
            <a:fld id="{4BE819A1-3DD8-4179-BFD0-BF7D359F8DBD}" type="slidenum">
              <a:rPr lang="en-US" smtClean="0"/>
              <a:pPr/>
              <a:t>180</a:t>
            </a:fld>
            <a:endParaRPr lang="en-US" dirty="0"/>
          </a:p>
        </p:txBody>
      </p:sp>
      <p:sp>
        <p:nvSpPr>
          <p:cNvPr id="4" name="Title 3"/>
          <p:cNvSpPr>
            <a:spLocks noGrp="1"/>
          </p:cNvSpPr>
          <p:nvPr>
            <p:ph type="title"/>
          </p:nvPr>
        </p:nvSpPr>
        <p:spPr/>
        <p:txBody>
          <a:bodyPr/>
          <a:lstStyle/>
          <a:p>
            <a:r>
              <a:rPr lang="en-US" dirty="0" smtClean="0"/>
              <a:t>Breaking them down</a:t>
            </a:r>
            <a:endParaRPr lang="en-US" dirty="0"/>
          </a:p>
        </p:txBody>
      </p:sp>
      <p:sp>
        <p:nvSpPr>
          <p:cNvPr id="5" name="Content Placeholder 1"/>
          <p:cNvSpPr txBox="1">
            <a:spLocks/>
          </p:cNvSpPr>
          <p:nvPr/>
        </p:nvSpPr>
        <p:spPr>
          <a:xfrm>
            <a:off x="381000" y="3505200"/>
            <a:ext cx="8229600" cy="21335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1">
                  <a:lumMod val="50000"/>
                </a:schemeClr>
              </a:buClr>
              <a:buFont typeface="Courier New" pitchFamily="49" charset="0"/>
              <a:buChar char="o"/>
              <a:defRPr sz="2800" kern="1200">
                <a:solidFill>
                  <a:schemeClr val="tx1"/>
                </a:solidFill>
                <a:latin typeface="Helvetica"/>
                <a:ea typeface="+mn-ea"/>
                <a:cs typeface="Helvetica"/>
              </a:defRPr>
            </a:lvl1pPr>
            <a:lvl2pPr marL="742950" indent="-285750" algn="l" defTabSz="914400" rtl="0" eaLnBrk="1" latinLnBrk="0" hangingPunct="1">
              <a:spcBef>
                <a:spcPct val="20000"/>
              </a:spcBef>
              <a:buClr>
                <a:schemeClr val="accent1">
                  <a:lumMod val="50000"/>
                </a:schemeClr>
              </a:buClr>
              <a:buFont typeface="Courier New" pitchFamily="49" charset="0"/>
              <a:buChar char="o"/>
              <a:defRPr sz="2600" kern="1200">
                <a:solidFill>
                  <a:schemeClr val="tx1"/>
                </a:solidFill>
                <a:latin typeface="Helvetica"/>
                <a:ea typeface="+mn-ea"/>
                <a:cs typeface="Helvetica"/>
              </a:defRPr>
            </a:lvl2pPr>
            <a:lvl3pPr marL="1143000" indent="-228600" algn="l" defTabSz="914400" rtl="0" eaLnBrk="1" latinLnBrk="0" hangingPunct="1">
              <a:spcBef>
                <a:spcPct val="20000"/>
              </a:spcBef>
              <a:buClr>
                <a:schemeClr val="accent1">
                  <a:lumMod val="50000"/>
                </a:schemeClr>
              </a:buClr>
              <a:buFont typeface="Courier New" pitchFamily="49" charset="0"/>
              <a:buChar char="o"/>
              <a:defRPr sz="2400" kern="1200">
                <a:solidFill>
                  <a:schemeClr val="tx1"/>
                </a:solidFill>
                <a:latin typeface="Helvetica"/>
                <a:ea typeface="+mn-ea"/>
                <a:cs typeface="Helvetica"/>
              </a:defRPr>
            </a:lvl3pPr>
            <a:lvl4pPr marL="16002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4pPr>
            <a:lvl5pPr marL="20574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600" b="1" dirty="0" smtClean="0"/>
              <a:t>6. Effective Communication Systems- </a:t>
            </a:r>
            <a:r>
              <a:rPr lang="en-US" sz="2600" dirty="0"/>
              <a:t>When an organization combines systems thinking </a:t>
            </a:r>
            <a:r>
              <a:rPr lang="en-US" sz="2600" dirty="0" smtClean="0"/>
              <a:t>with high</a:t>
            </a:r>
            <a:r>
              <a:rPr lang="en-US" sz="2600" dirty="0"/>
              <a:t>-functioning communication systems, systemic knowledge is </a:t>
            </a:r>
            <a:r>
              <a:rPr lang="en-US" sz="2600" dirty="0" smtClean="0"/>
              <a:t>created and </a:t>
            </a:r>
            <a:r>
              <a:rPr lang="en-US" sz="2600" dirty="0"/>
              <a:t>dispersed throughout the organization.</a:t>
            </a:r>
          </a:p>
        </p:txBody>
      </p:sp>
    </p:spTree>
    <p:extLst>
      <p:ext uri="{BB962C8B-B14F-4D97-AF65-F5344CB8AC3E}">
        <p14:creationId xmlns:p14="http://schemas.microsoft.com/office/powerpoint/2010/main" val="47466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1"/>
            <a:ext cx="8229600" cy="2133599"/>
          </a:xfrm>
        </p:spPr>
        <p:txBody>
          <a:bodyPr>
            <a:normAutofit fontScale="92500" lnSpcReduction="10000"/>
          </a:bodyPr>
          <a:lstStyle/>
          <a:p>
            <a:pPr marL="0" indent="0">
              <a:buNone/>
            </a:pPr>
            <a:r>
              <a:rPr lang="en-US" sz="2600" b="1" dirty="0" smtClean="0"/>
              <a:t>7 and 8 Accountable Cultures </a:t>
            </a:r>
            <a:r>
              <a:rPr lang="en-US" sz="2600" dirty="0" smtClean="0"/>
              <a:t>– where there are </a:t>
            </a:r>
            <a:r>
              <a:rPr lang="en-US" sz="2400" dirty="0" smtClean="0"/>
              <a:t>consequences </a:t>
            </a:r>
            <a:r>
              <a:rPr lang="en-US" sz="2400" dirty="0"/>
              <a:t>for employees that </a:t>
            </a:r>
            <a:r>
              <a:rPr lang="en-US" sz="2400" dirty="0" smtClean="0"/>
              <a:t>fail or </a:t>
            </a:r>
            <a:r>
              <a:rPr lang="en-US" sz="2400" dirty="0"/>
              <a:t>succeed. </a:t>
            </a:r>
            <a:r>
              <a:rPr lang="en-US" sz="2400" dirty="0" smtClean="0"/>
              <a:t>Must be counterbalanced with </a:t>
            </a:r>
            <a:r>
              <a:rPr lang="en-US" sz="2400" dirty="0"/>
              <a:t>an </a:t>
            </a:r>
            <a:r>
              <a:rPr lang="en-US" sz="2400" b="1" dirty="0"/>
              <a:t>I</a:t>
            </a:r>
            <a:r>
              <a:rPr lang="en-US" sz="2400" b="1" dirty="0" smtClean="0"/>
              <a:t>nnovative </a:t>
            </a:r>
            <a:r>
              <a:rPr lang="en-US" sz="2400" b="1" dirty="0"/>
              <a:t>C</a:t>
            </a:r>
            <a:r>
              <a:rPr lang="en-US" sz="2400" b="1" dirty="0" smtClean="0"/>
              <a:t>ulture</a:t>
            </a:r>
            <a:r>
              <a:rPr lang="en-US" sz="2400" dirty="0" smtClean="0"/>
              <a:t>. Together, these </a:t>
            </a:r>
            <a:r>
              <a:rPr lang="en-US" sz="2400" dirty="0"/>
              <a:t>two dimensions of organizational change capacity—</a:t>
            </a:r>
            <a:r>
              <a:rPr lang="en-US" sz="2400" dirty="0" smtClean="0"/>
              <a:t>accountability and </a:t>
            </a:r>
            <a:r>
              <a:rPr lang="en-US" sz="2400" dirty="0"/>
              <a:t>innovativeness—help to ensure that the organization </a:t>
            </a:r>
            <a:r>
              <a:rPr lang="en-US" sz="2400" dirty="0" smtClean="0"/>
              <a:t>efficiently marshals scarce </a:t>
            </a:r>
            <a:r>
              <a:rPr lang="en-US" sz="2400" dirty="0"/>
              <a:t>resources while creatively looking to the future.</a:t>
            </a:r>
            <a:endParaRPr lang="en-US" sz="26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181</a:t>
            </a:fld>
            <a:endParaRPr lang="en-US" dirty="0"/>
          </a:p>
        </p:txBody>
      </p:sp>
      <p:sp>
        <p:nvSpPr>
          <p:cNvPr id="4" name="Title 3"/>
          <p:cNvSpPr>
            <a:spLocks noGrp="1"/>
          </p:cNvSpPr>
          <p:nvPr>
            <p:ph type="title"/>
          </p:nvPr>
        </p:nvSpPr>
        <p:spPr/>
        <p:txBody>
          <a:bodyPr/>
          <a:lstStyle/>
          <a:p>
            <a:r>
              <a:rPr lang="en-US" dirty="0" smtClean="0"/>
              <a:t>Breaking them down</a:t>
            </a:r>
            <a:endParaRPr lang="en-US" dirty="0"/>
          </a:p>
        </p:txBody>
      </p:sp>
    </p:spTree>
    <p:extLst>
      <p:ext uri="{BB962C8B-B14F-4D97-AF65-F5344CB8AC3E}">
        <p14:creationId xmlns:p14="http://schemas.microsoft.com/office/powerpoint/2010/main" val="2125197999"/>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514350" indent="-514350">
              <a:buFont typeface="+mj-lt"/>
              <a:buAutoNum type="arabicPeriod"/>
            </a:pPr>
            <a:r>
              <a:rPr lang="en-US" dirty="0"/>
              <a:t>Make Innovation Everyone’s </a:t>
            </a:r>
            <a:r>
              <a:rPr lang="en-US" dirty="0" smtClean="0"/>
              <a:t>Responsibility</a:t>
            </a:r>
          </a:p>
          <a:p>
            <a:pPr marL="514350" indent="-514350">
              <a:buFont typeface="+mj-lt"/>
              <a:buAutoNum type="arabicPeriod"/>
            </a:pPr>
            <a:r>
              <a:rPr lang="en-US" dirty="0"/>
              <a:t>Hire and Retain Creative </a:t>
            </a:r>
            <a:r>
              <a:rPr lang="en-US" dirty="0" smtClean="0"/>
              <a:t>Employees</a:t>
            </a:r>
          </a:p>
          <a:p>
            <a:pPr marL="514350" indent="-514350">
              <a:buFont typeface="+mj-lt"/>
              <a:buAutoNum type="arabicPeriod"/>
            </a:pPr>
            <a:r>
              <a:rPr lang="en-US" dirty="0"/>
              <a:t>Put as Many Promising Ideas to the Test as </a:t>
            </a:r>
            <a:r>
              <a:rPr lang="en-US" dirty="0" smtClean="0"/>
              <a:t>Possible</a:t>
            </a:r>
          </a:p>
          <a:p>
            <a:pPr marL="514350" indent="-514350">
              <a:buFont typeface="+mj-lt"/>
              <a:buAutoNum type="arabicPeriod"/>
            </a:pPr>
            <a:r>
              <a:rPr lang="en-US" dirty="0" smtClean="0"/>
              <a:t>Use </a:t>
            </a:r>
            <a:r>
              <a:rPr lang="en-US" dirty="0"/>
              <a:t>Your Human </a:t>
            </a:r>
            <a:r>
              <a:rPr lang="en-US" dirty="0" smtClean="0"/>
              <a:t>Resources System </a:t>
            </a:r>
            <a:r>
              <a:rPr lang="en-US" dirty="0"/>
              <a:t>to Create Psychological </a:t>
            </a:r>
            <a:r>
              <a:rPr lang="en-US" dirty="0" smtClean="0"/>
              <a:t>Safety </a:t>
            </a:r>
          </a:p>
          <a:p>
            <a:pPr marL="514350" indent="-514350">
              <a:buFont typeface="+mj-lt"/>
              <a:buAutoNum type="arabicPeriod"/>
            </a:pPr>
            <a:r>
              <a:rPr lang="en-US" dirty="0" smtClean="0"/>
              <a:t>Emphasize Interdisciplinary Teams </a:t>
            </a:r>
            <a:r>
              <a:rPr lang="en-US" dirty="0"/>
              <a:t>Throughout the Entire </a:t>
            </a:r>
            <a:r>
              <a:rPr lang="en-US" dirty="0" smtClean="0"/>
              <a:t>Organization</a:t>
            </a:r>
          </a:p>
          <a:p>
            <a:pPr marL="514350" indent="-514350">
              <a:buFont typeface="+mj-lt"/>
              <a:buAutoNum type="arabicPeriod"/>
            </a:pPr>
            <a:r>
              <a:rPr lang="en-US" dirty="0" smtClean="0"/>
              <a:t>Change </a:t>
            </a:r>
            <a:r>
              <a:rPr lang="en-US" dirty="0"/>
              <a:t>Cultural </a:t>
            </a:r>
            <a:r>
              <a:rPr lang="en-US" dirty="0" smtClean="0"/>
              <a:t>Artifacts, Assumptions and Values </a:t>
            </a:r>
            <a:r>
              <a:rPr lang="en-US" dirty="0"/>
              <a:t>to Signal Importance of Innovation</a:t>
            </a:r>
          </a:p>
        </p:txBody>
      </p:sp>
      <p:sp>
        <p:nvSpPr>
          <p:cNvPr id="3" name="Slide Number Placeholder 2"/>
          <p:cNvSpPr>
            <a:spLocks noGrp="1"/>
          </p:cNvSpPr>
          <p:nvPr>
            <p:ph type="sldNum" sz="quarter" idx="12"/>
          </p:nvPr>
        </p:nvSpPr>
        <p:spPr/>
        <p:txBody>
          <a:bodyPr/>
          <a:lstStyle/>
          <a:p>
            <a:fld id="{4BE819A1-3DD8-4179-BFD0-BF7D359F8DBD}" type="slidenum">
              <a:rPr lang="en-US" smtClean="0"/>
              <a:pPr/>
              <a:t>182</a:t>
            </a:fld>
            <a:endParaRPr lang="en-US" dirty="0"/>
          </a:p>
        </p:txBody>
      </p:sp>
      <p:sp>
        <p:nvSpPr>
          <p:cNvPr id="4" name="Title 3"/>
          <p:cNvSpPr>
            <a:spLocks noGrp="1"/>
          </p:cNvSpPr>
          <p:nvPr>
            <p:ph type="title"/>
          </p:nvPr>
        </p:nvSpPr>
        <p:spPr>
          <a:xfrm>
            <a:off x="381000" y="152400"/>
            <a:ext cx="6400800" cy="838200"/>
          </a:xfrm>
        </p:spPr>
        <p:txBody>
          <a:bodyPr>
            <a:normAutofit fontScale="90000"/>
          </a:bodyPr>
          <a:lstStyle/>
          <a:p>
            <a:r>
              <a:rPr lang="en-US" dirty="0" smtClean="0"/>
              <a:t>Six points to establish Innovative Culture</a:t>
            </a:r>
            <a:endParaRPr lang="en-US" dirty="0"/>
          </a:p>
        </p:txBody>
      </p:sp>
    </p:spTree>
    <p:extLst>
      <p:ext uri="{BB962C8B-B14F-4D97-AF65-F5344CB8AC3E}">
        <p14:creationId xmlns:p14="http://schemas.microsoft.com/office/powerpoint/2010/main" val="332307683"/>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183</a:t>
            </a:fld>
            <a:endParaRPr lang="en-US" dirty="0"/>
          </a:p>
        </p:txBody>
      </p:sp>
      <p:sp>
        <p:nvSpPr>
          <p:cNvPr id="4" name="Title 3"/>
          <p:cNvSpPr>
            <a:spLocks noGrp="1"/>
          </p:cNvSpPr>
          <p:nvPr>
            <p:ph type="title"/>
          </p:nvPr>
        </p:nvSpPr>
        <p:spPr/>
        <p:txBody>
          <a:bodyPr/>
          <a:lstStyle/>
          <a:p>
            <a:r>
              <a:rPr lang="en-US" dirty="0" smtClean="0"/>
              <a:t>The </a:t>
            </a:r>
            <a:r>
              <a:rPr lang="en-US" dirty="0" err="1" smtClean="0"/>
              <a:t>Prosci</a:t>
            </a:r>
            <a:r>
              <a:rPr lang="en-US" sz="1600" dirty="0" smtClean="0"/>
              <a:t>® </a:t>
            </a:r>
            <a:r>
              <a:rPr lang="en-US" dirty="0" smtClean="0"/>
              <a:t>ADKAR</a:t>
            </a:r>
            <a:r>
              <a:rPr lang="en-US" sz="1200" dirty="0"/>
              <a:t>®</a:t>
            </a:r>
            <a:r>
              <a:rPr lang="en-US" dirty="0" smtClean="0"/>
              <a:t> Model</a:t>
            </a:r>
            <a:endParaRPr lang="en-US" dirty="0"/>
          </a:p>
        </p:txBody>
      </p:sp>
      <p:sp>
        <p:nvSpPr>
          <p:cNvPr id="5" name="Content Placeholder 4"/>
          <p:cNvSpPr>
            <a:spLocks noGrp="1"/>
          </p:cNvSpPr>
          <p:nvPr>
            <p:ph idx="1"/>
          </p:nvPr>
        </p:nvSpPr>
        <p:spPr>
          <a:xfrm>
            <a:off x="457200" y="1905000"/>
            <a:ext cx="8229600" cy="4038600"/>
          </a:xfrm>
        </p:spPr>
        <p:txBody>
          <a:bodyPr>
            <a:normAutofit/>
          </a:bodyPr>
          <a:lstStyle/>
          <a:p>
            <a:r>
              <a:rPr lang="en-US" sz="1800" b="1" dirty="0" smtClean="0">
                <a:solidFill>
                  <a:schemeClr val="accent1">
                    <a:lumMod val="50000"/>
                  </a:schemeClr>
                </a:solidFill>
              </a:rPr>
              <a:t>A</a:t>
            </a:r>
            <a:r>
              <a:rPr lang="en-US" sz="1800" b="1" dirty="0" smtClean="0"/>
              <a:t>wareness</a:t>
            </a:r>
            <a:r>
              <a:rPr lang="en-US" sz="1800" dirty="0" smtClean="0"/>
              <a:t> - </a:t>
            </a:r>
            <a:r>
              <a:rPr lang="en-US" sz="1800" dirty="0"/>
              <a:t>Describe your </a:t>
            </a:r>
            <a:r>
              <a:rPr lang="en-US" sz="1800" i="1" dirty="0"/>
              <a:t>awareness </a:t>
            </a:r>
            <a:r>
              <a:rPr lang="en-US" sz="1800" dirty="0"/>
              <a:t>of the need to change. What are the </a:t>
            </a:r>
            <a:r>
              <a:rPr lang="en-US" sz="1800" dirty="0" smtClean="0"/>
              <a:t>business</a:t>
            </a:r>
            <a:r>
              <a:rPr lang="en-US" sz="1800" dirty="0"/>
              <a:t>, customer or competitor issues that have created a need </a:t>
            </a:r>
            <a:r>
              <a:rPr lang="en-US" sz="1800" dirty="0" smtClean="0"/>
              <a:t>to </a:t>
            </a:r>
            <a:r>
              <a:rPr lang="en-US" sz="1800" dirty="0"/>
              <a:t>change?</a:t>
            </a:r>
            <a:endParaRPr lang="en-US" sz="1800" dirty="0" smtClean="0"/>
          </a:p>
          <a:p>
            <a:r>
              <a:rPr lang="en-US" sz="1800" b="1" dirty="0" smtClean="0">
                <a:solidFill>
                  <a:srgbClr val="4C6312"/>
                </a:solidFill>
              </a:rPr>
              <a:t>D</a:t>
            </a:r>
            <a:r>
              <a:rPr lang="en-US" sz="1800" b="1" dirty="0" smtClean="0"/>
              <a:t>esire - </a:t>
            </a:r>
            <a:r>
              <a:rPr lang="en-US" sz="1800" dirty="0"/>
              <a:t>List the motivating factors or consequences (good and bad) related to this change that impact your </a:t>
            </a:r>
            <a:r>
              <a:rPr lang="en-US" sz="1800" i="1" dirty="0"/>
              <a:t>desire </a:t>
            </a:r>
            <a:r>
              <a:rPr lang="en-US" sz="1800" dirty="0"/>
              <a:t>to change, including compelling reasons to support the change and specific objections to the change.</a:t>
            </a:r>
            <a:endParaRPr lang="en-US" sz="1800" b="1" dirty="0" smtClean="0"/>
          </a:p>
          <a:p>
            <a:r>
              <a:rPr lang="en-US" sz="1800" b="1" dirty="0" smtClean="0">
                <a:solidFill>
                  <a:srgbClr val="4C6312"/>
                </a:solidFill>
              </a:rPr>
              <a:t>K</a:t>
            </a:r>
            <a:r>
              <a:rPr lang="en-US" sz="1800" b="1" dirty="0" smtClean="0"/>
              <a:t>nowledge - </a:t>
            </a:r>
            <a:r>
              <a:rPr lang="en-US" sz="1800" dirty="0"/>
              <a:t>List the skills and </a:t>
            </a:r>
            <a:r>
              <a:rPr lang="en-US" sz="1800" i="1" dirty="0"/>
              <a:t>knowledge </a:t>
            </a:r>
            <a:r>
              <a:rPr lang="en-US" sz="1800" dirty="0"/>
              <a:t>you need to support this change, both during and after the transition.</a:t>
            </a:r>
            <a:endParaRPr lang="en-US" sz="1800" b="1" dirty="0" smtClean="0"/>
          </a:p>
          <a:p>
            <a:r>
              <a:rPr lang="en-US" sz="1800" b="1" dirty="0" smtClean="0">
                <a:solidFill>
                  <a:srgbClr val="4C6312"/>
                </a:solidFill>
              </a:rPr>
              <a:t>A</a:t>
            </a:r>
            <a:r>
              <a:rPr lang="en-US" sz="1800" b="1" dirty="0" smtClean="0"/>
              <a:t>bility- </a:t>
            </a:r>
            <a:r>
              <a:rPr lang="en-US" sz="1800" dirty="0"/>
              <a:t>Considering the skills and knowledge from above, assess your overall </a:t>
            </a:r>
            <a:r>
              <a:rPr lang="en-US" sz="1800" i="1" dirty="0"/>
              <a:t>ability </a:t>
            </a:r>
            <a:r>
              <a:rPr lang="en-US" sz="1800" dirty="0"/>
              <a:t>to implement this change. What challenges do you foresee?</a:t>
            </a:r>
            <a:endParaRPr lang="en-US" sz="1800" dirty="0" smtClean="0"/>
          </a:p>
          <a:p>
            <a:r>
              <a:rPr lang="en-US" sz="1800" b="1" dirty="0" smtClean="0">
                <a:solidFill>
                  <a:srgbClr val="4C6312"/>
                </a:solidFill>
              </a:rPr>
              <a:t>R</a:t>
            </a:r>
            <a:r>
              <a:rPr lang="en-US" sz="1800" b="1" dirty="0" smtClean="0"/>
              <a:t>einforcement - </a:t>
            </a:r>
            <a:r>
              <a:rPr lang="en-US" sz="1800" dirty="0"/>
              <a:t>List the </a:t>
            </a:r>
            <a:r>
              <a:rPr lang="en-US" sz="1800" i="1" dirty="0"/>
              <a:t>reinforcements </a:t>
            </a:r>
            <a:r>
              <a:rPr lang="en-US" sz="1800" dirty="0"/>
              <a:t>in your organization that will help you sustain the change. What incentives are in place to make the change stick? What incentives do not support the change?</a:t>
            </a:r>
            <a:endParaRPr lang="en-US" sz="1800" b="1" dirty="0"/>
          </a:p>
        </p:txBody>
      </p:sp>
      <p:sp>
        <p:nvSpPr>
          <p:cNvPr id="6" name="TextBox 5"/>
          <p:cNvSpPr txBox="1"/>
          <p:nvPr/>
        </p:nvSpPr>
        <p:spPr>
          <a:xfrm>
            <a:off x="533400" y="1066800"/>
            <a:ext cx="7696200" cy="646331"/>
          </a:xfrm>
          <a:prstGeom prst="rect">
            <a:avLst/>
          </a:prstGeom>
          <a:noFill/>
        </p:spPr>
        <p:txBody>
          <a:bodyPr wrap="square" rtlCol="0">
            <a:spAutoFit/>
          </a:bodyPr>
          <a:lstStyle/>
          <a:p>
            <a:r>
              <a:rPr lang="en-US" b="1" dirty="0" smtClean="0"/>
              <a:t>Briefly </a:t>
            </a:r>
            <a:r>
              <a:rPr lang="en-US" b="1" dirty="0"/>
              <a:t>describe the change that is being implemented at your </a:t>
            </a:r>
            <a:r>
              <a:rPr lang="en-US" b="1" dirty="0" smtClean="0"/>
              <a:t>workplace and summarize the </a:t>
            </a:r>
            <a:r>
              <a:rPr lang="en-US" b="1" dirty="0"/>
              <a:t>key elements </a:t>
            </a:r>
            <a:r>
              <a:rPr lang="en-US" b="1" dirty="0" smtClean="0"/>
              <a:t>of. </a:t>
            </a:r>
            <a:r>
              <a:rPr lang="en-US" b="1" dirty="0"/>
              <a:t>the change</a:t>
            </a:r>
          </a:p>
        </p:txBody>
      </p:sp>
      <p:sp>
        <p:nvSpPr>
          <p:cNvPr id="7" name="TextBox 6"/>
          <p:cNvSpPr txBox="1"/>
          <p:nvPr/>
        </p:nvSpPr>
        <p:spPr>
          <a:xfrm>
            <a:off x="685800" y="5867400"/>
            <a:ext cx="3213740" cy="276999"/>
          </a:xfrm>
          <a:prstGeom prst="rect">
            <a:avLst/>
          </a:prstGeom>
          <a:noFill/>
        </p:spPr>
        <p:txBody>
          <a:bodyPr wrap="none" rtlCol="0">
            <a:spAutoFit/>
          </a:bodyPr>
          <a:lstStyle/>
          <a:p>
            <a:r>
              <a:rPr lang="en-US" sz="1200" dirty="0" smtClean="0">
                <a:solidFill>
                  <a:schemeClr val="tx1">
                    <a:lumMod val="50000"/>
                    <a:lumOff val="50000"/>
                  </a:schemeClr>
                </a:solidFill>
              </a:rPr>
              <a:t>ADKAR® is a registered trademark of PROSCI Inc. </a:t>
            </a:r>
            <a:endParaRPr lang="en-US" sz="1200" dirty="0">
              <a:solidFill>
                <a:schemeClr val="tx1">
                  <a:lumMod val="50000"/>
                  <a:lumOff val="50000"/>
                </a:schemeClr>
              </a:solidFill>
            </a:endParaRPr>
          </a:p>
        </p:txBody>
      </p:sp>
    </p:spTree>
    <p:extLst>
      <p:ext uri="{BB962C8B-B14F-4D97-AF65-F5344CB8AC3E}">
        <p14:creationId xmlns:p14="http://schemas.microsoft.com/office/powerpoint/2010/main" val="1298799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71600"/>
            <a:ext cx="8229600" cy="4343400"/>
          </a:xfrm>
        </p:spPr>
        <p:txBody>
          <a:bodyPr>
            <a:normAutofit/>
          </a:bodyPr>
          <a:lstStyle/>
          <a:p>
            <a:pPr marL="0" indent="0">
              <a:buNone/>
            </a:pPr>
            <a:r>
              <a:rPr lang="en-US" dirty="0" smtClean="0"/>
              <a:t>“Since </a:t>
            </a:r>
            <a:r>
              <a:rPr lang="en-US" dirty="0"/>
              <a:t>organizations are so central to our lives and since they are </a:t>
            </a:r>
            <a:r>
              <a:rPr lang="en-US" dirty="0" smtClean="0"/>
              <a:t>so important </a:t>
            </a:r>
            <a:r>
              <a:rPr lang="en-US" dirty="0"/>
              <a:t>to the fate of humanity, it is </a:t>
            </a:r>
            <a:r>
              <a:rPr lang="en-US" dirty="0" smtClean="0"/>
              <a:t>imperative that </a:t>
            </a:r>
            <a:r>
              <a:rPr lang="en-US" dirty="0"/>
              <a:t>they </a:t>
            </a:r>
            <a:r>
              <a:rPr lang="en-US" dirty="0" smtClean="0"/>
              <a:t>function well</a:t>
            </a:r>
            <a:r>
              <a:rPr lang="en-US" dirty="0"/>
              <a:t>. However, the organizations of the 21st century are not </a:t>
            </a:r>
            <a:r>
              <a:rPr lang="en-US" dirty="0" smtClean="0"/>
              <a:t>agile enough </a:t>
            </a:r>
            <a:r>
              <a:rPr lang="en-US" dirty="0"/>
              <a:t>to deal with </a:t>
            </a:r>
            <a:r>
              <a:rPr lang="en-US" dirty="0" smtClean="0"/>
              <a:t>the unpredictable </a:t>
            </a:r>
            <a:r>
              <a:rPr lang="en-US" dirty="0"/>
              <a:t>and increasingly volatile </a:t>
            </a:r>
            <a:r>
              <a:rPr lang="en-US" dirty="0" smtClean="0"/>
              <a:t>nature of the </a:t>
            </a:r>
            <a:r>
              <a:rPr lang="en-US" dirty="0"/>
              <a:t>environments that they occupy. We </a:t>
            </a:r>
            <a:r>
              <a:rPr lang="en-US" dirty="0" smtClean="0"/>
              <a:t>need organizations </a:t>
            </a:r>
            <a:r>
              <a:rPr lang="en-US" dirty="0"/>
              <a:t>that </a:t>
            </a:r>
            <a:r>
              <a:rPr lang="en-US" dirty="0" smtClean="0"/>
              <a:t>are more </a:t>
            </a:r>
            <a:r>
              <a:rPr lang="en-US" dirty="0"/>
              <a:t>capable of change</a:t>
            </a:r>
            <a:r>
              <a:rPr lang="en-US" dirty="0" smtClean="0"/>
              <a:t>.” - William </a:t>
            </a:r>
            <a:r>
              <a:rPr lang="en-US" dirty="0"/>
              <a:t>Q. Judge, </a:t>
            </a:r>
            <a:r>
              <a:rPr lang="en-US" dirty="0" err="1"/>
              <a:t>Jr</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184</a:t>
            </a:fld>
            <a:endParaRPr lang="en-US" dirty="0"/>
          </a:p>
        </p:txBody>
      </p:sp>
      <p:sp>
        <p:nvSpPr>
          <p:cNvPr id="4" name="Title 3"/>
          <p:cNvSpPr>
            <a:spLocks noGrp="1"/>
          </p:cNvSpPr>
          <p:nvPr>
            <p:ph type="title"/>
          </p:nvPr>
        </p:nvSpPr>
        <p:spPr/>
        <p:txBody>
          <a:bodyPr/>
          <a:lstStyle/>
          <a:p>
            <a:r>
              <a:rPr lang="en-US" dirty="0" smtClean="0"/>
              <a:t>Conclusions</a:t>
            </a:r>
            <a:endParaRPr lang="en-US" dirty="0"/>
          </a:p>
        </p:txBody>
      </p:sp>
    </p:spTree>
    <p:extLst>
      <p:ext uri="{BB962C8B-B14F-4D97-AF65-F5344CB8AC3E}">
        <p14:creationId xmlns:p14="http://schemas.microsoft.com/office/powerpoint/2010/main" val="138969200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nSpc>
                <a:spcPct val="115000"/>
              </a:lnSpc>
              <a:spcAft>
                <a:spcPts val="0"/>
              </a:spcAft>
              <a:buFont typeface="Courier New"/>
              <a:buChar char="o"/>
            </a:pPr>
            <a:r>
              <a:rPr lang="en-GB" dirty="0">
                <a:ea typeface="Calibri"/>
              </a:rPr>
              <a:t>What is OCC</a:t>
            </a:r>
          </a:p>
          <a:p>
            <a:pPr>
              <a:lnSpc>
                <a:spcPct val="115000"/>
              </a:lnSpc>
              <a:spcAft>
                <a:spcPts val="0"/>
              </a:spcAft>
              <a:buFont typeface="Courier New"/>
              <a:buChar char="o"/>
            </a:pPr>
            <a:r>
              <a:rPr lang="en-GB" dirty="0">
                <a:ea typeface="Calibri"/>
              </a:rPr>
              <a:t>Why Change initiatives fail</a:t>
            </a:r>
          </a:p>
          <a:p>
            <a:pPr>
              <a:lnSpc>
                <a:spcPct val="115000"/>
              </a:lnSpc>
              <a:spcAft>
                <a:spcPts val="0"/>
              </a:spcAft>
              <a:buFont typeface="Courier New"/>
              <a:buChar char="o"/>
            </a:pPr>
            <a:r>
              <a:rPr lang="en-GB" dirty="0">
                <a:ea typeface="Calibri"/>
              </a:rPr>
              <a:t>The Eight Dimensions for OCC</a:t>
            </a:r>
          </a:p>
          <a:p>
            <a:pPr>
              <a:lnSpc>
                <a:spcPct val="115000"/>
              </a:lnSpc>
              <a:spcAft>
                <a:spcPts val="0"/>
              </a:spcAft>
              <a:buFont typeface="Courier New"/>
              <a:buChar char="o"/>
            </a:pPr>
            <a:r>
              <a:rPr lang="en-GB" dirty="0">
                <a:ea typeface="Calibri"/>
              </a:rPr>
              <a:t>Six Points for Innovative Cultures</a:t>
            </a:r>
          </a:p>
          <a:p>
            <a:pPr>
              <a:lnSpc>
                <a:spcPct val="115000"/>
              </a:lnSpc>
              <a:spcAft>
                <a:spcPts val="0"/>
              </a:spcAft>
              <a:buFont typeface="Courier New"/>
              <a:buChar char="o"/>
            </a:pPr>
            <a:r>
              <a:rPr lang="en-GB" dirty="0">
                <a:ea typeface="Calibri"/>
              </a:rPr>
              <a:t>ADKAR Model</a:t>
            </a:r>
          </a:p>
          <a:p>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185</a:t>
            </a:fld>
            <a:endParaRPr lang="en-US" dirty="0"/>
          </a:p>
        </p:txBody>
      </p:sp>
      <p:sp>
        <p:nvSpPr>
          <p:cNvPr id="4" name="Title 3"/>
          <p:cNvSpPr>
            <a:spLocks noGrp="1"/>
          </p:cNvSpPr>
          <p:nvPr>
            <p:ph type="title"/>
          </p:nvPr>
        </p:nvSpPr>
        <p:spPr/>
        <p:txBody>
          <a:bodyPr/>
          <a:lstStyle/>
          <a:p>
            <a:r>
              <a:rPr lang="en-US" dirty="0" smtClean="0"/>
              <a:t>We have covered</a:t>
            </a:r>
            <a:endParaRPr lang="en-US" dirty="0"/>
          </a:p>
        </p:txBody>
      </p:sp>
    </p:spTree>
    <p:extLst>
      <p:ext uri="{BB962C8B-B14F-4D97-AF65-F5344CB8AC3E}">
        <p14:creationId xmlns:p14="http://schemas.microsoft.com/office/powerpoint/2010/main" val="521299228"/>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5200460" cy="6858000"/>
          </a:xfrm>
          <a:prstGeom prst="rect">
            <a:avLst/>
          </a:prstGeom>
        </p:spPr>
      </p:pic>
      <p:sp>
        <p:nvSpPr>
          <p:cNvPr id="5" name="Subtitle 2"/>
          <p:cNvSpPr>
            <a:spLocks noGrp="1"/>
          </p:cNvSpPr>
          <p:nvPr>
            <p:ph type="subTitle" idx="1"/>
          </p:nvPr>
        </p:nvSpPr>
        <p:spPr>
          <a:xfrm>
            <a:off x="2133600" y="4394314"/>
            <a:ext cx="6400800" cy="574868"/>
          </a:xfrm>
        </p:spPr>
        <p:txBody>
          <a:bodyPr>
            <a:normAutofit fontScale="92500" lnSpcReduction="20000"/>
          </a:bodyPr>
          <a:lstStyle/>
          <a:p>
            <a:r>
              <a:rPr lang="en-US" dirty="0">
                <a:solidFill>
                  <a:schemeClr val="bg1">
                    <a:lumMod val="65000"/>
                  </a:schemeClr>
                </a:solidFill>
              </a:rPr>
              <a:t>The Business Case, Benefits and Value Management</a:t>
            </a:r>
          </a:p>
        </p:txBody>
      </p:sp>
      <p:pic>
        <p:nvPicPr>
          <p:cNvPr id="10" name="Picture 9" descr="PRiSM Logo Final.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8000" y="2133600"/>
            <a:ext cx="4364909" cy="1925549"/>
          </a:xfrm>
          <a:prstGeom prst="rect">
            <a:avLst/>
          </a:prstGeom>
          <a:noFill/>
          <a:ln>
            <a:noFill/>
          </a:ln>
        </p:spPr>
      </p:pic>
      <p:pic>
        <p:nvPicPr>
          <p:cNvPr id="11" name="Picture 10" descr="practitioner.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6826889" y="2774313"/>
            <a:ext cx="1600200" cy="471176"/>
          </a:xfrm>
          <a:prstGeom prst="rect">
            <a:avLst/>
          </a:prstGeom>
          <a:noFill/>
          <a:ln>
            <a:noFill/>
          </a:ln>
        </p:spPr>
      </p:pic>
      <p:pic>
        <p:nvPicPr>
          <p:cNvPr id="13" name="Picture 1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10437" y="6096000"/>
            <a:ext cx="1393071" cy="625335"/>
          </a:xfrm>
          <a:prstGeom prst="rect">
            <a:avLst/>
          </a:prstGeom>
        </p:spPr>
      </p:pic>
      <p:pic>
        <p:nvPicPr>
          <p:cNvPr id="14" name="Picture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48548" y="244782"/>
            <a:ext cx="2854960" cy="889820"/>
          </a:xfrm>
          <a:prstGeom prst="rect">
            <a:avLst/>
          </a:prstGeom>
        </p:spPr>
      </p:pic>
      <p:sp>
        <p:nvSpPr>
          <p:cNvPr id="16" name="TextBox 15"/>
          <p:cNvSpPr txBox="1"/>
          <p:nvPr/>
        </p:nvSpPr>
        <p:spPr>
          <a:xfrm>
            <a:off x="6248400" y="6224001"/>
            <a:ext cx="1075231" cy="369332"/>
          </a:xfrm>
          <a:prstGeom prst="rect">
            <a:avLst/>
          </a:prstGeom>
          <a:noFill/>
        </p:spPr>
        <p:txBody>
          <a:bodyPr wrap="none" rtlCol="0">
            <a:spAutoFit/>
          </a:bodyPr>
          <a:lstStyle/>
          <a:p>
            <a:r>
              <a:rPr lang="en-US" dirty="0" smtClean="0">
                <a:solidFill>
                  <a:schemeClr val="bg1">
                    <a:lumMod val="65000"/>
                  </a:schemeClr>
                </a:solidFill>
              </a:rPr>
              <a:t>Release 6</a:t>
            </a:r>
            <a:endParaRPr lang="en-US" dirty="0">
              <a:solidFill>
                <a:schemeClr val="bg1">
                  <a:lumMod val="65000"/>
                </a:schemeClr>
              </a:solidFill>
            </a:endParaRPr>
          </a:p>
        </p:txBody>
      </p:sp>
    </p:spTree>
    <p:extLst>
      <p:ext uri="{BB962C8B-B14F-4D97-AF65-F5344CB8AC3E}">
        <p14:creationId xmlns:p14="http://schemas.microsoft.com/office/powerpoint/2010/main" val="3651416333"/>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BE819A1-3DD8-4179-BFD0-BF7D359F8DBD}" type="slidenum">
              <a:rPr lang="en-US" smtClean="0"/>
              <a:pPr/>
              <a:t>187</a:t>
            </a:fld>
            <a:endParaRPr lang="en-US" dirty="0"/>
          </a:p>
        </p:txBody>
      </p:sp>
      <p:sp>
        <p:nvSpPr>
          <p:cNvPr id="2" name="Title 1"/>
          <p:cNvSpPr>
            <a:spLocks noGrp="1"/>
          </p:cNvSpPr>
          <p:nvPr>
            <p:ph type="title"/>
          </p:nvPr>
        </p:nvSpPr>
        <p:spPr>
          <a:xfrm>
            <a:off x="381000" y="0"/>
            <a:ext cx="8458200" cy="1143000"/>
          </a:xfrm>
        </p:spPr>
        <p:txBody>
          <a:bodyPr/>
          <a:lstStyle/>
          <a:p>
            <a:r>
              <a:rPr lang="en-US">
                <a:solidFill>
                  <a:schemeClr val="bg1">
                    <a:lumMod val="65000"/>
                  </a:schemeClr>
                </a:solidFill>
              </a:rPr>
              <a:t>The Business Case, Benefits and Value Management</a:t>
            </a:r>
            <a:endParaRPr lang="en-US" dirty="0">
              <a:solidFill>
                <a:schemeClr val="bg1">
                  <a:lumMod val="65000"/>
                </a:schemeClr>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956806241"/>
              </p:ext>
            </p:extLst>
          </p:nvPr>
        </p:nvGraphicFramePr>
        <p:xfrm>
          <a:off x="179512" y="1268760"/>
          <a:ext cx="8784976" cy="4322256"/>
        </p:xfrm>
        <a:graphic>
          <a:graphicData uri="http://schemas.openxmlformats.org/drawingml/2006/table">
            <a:tbl>
              <a:tblPr/>
              <a:tblGrid>
                <a:gridCol w="1877888"/>
                <a:gridCol w="3505200"/>
                <a:gridCol w="3401888"/>
              </a:tblGrid>
              <a:tr h="311661">
                <a:tc>
                  <a:txBody>
                    <a:bodyPr/>
                    <a:lstStyle/>
                    <a:p>
                      <a:pPr>
                        <a:lnSpc>
                          <a:spcPct val="115000"/>
                        </a:lnSpc>
                        <a:spcAft>
                          <a:spcPts val="0"/>
                        </a:spcAft>
                      </a:pPr>
                      <a:r>
                        <a:rPr lang="en-GB" sz="1600" b="1" dirty="0" smtClean="0">
                          <a:solidFill>
                            <a:schemeClr val="bg1"/>
                          </a:solidFill>
                          <a:latin typeface="Helvetica"/>
                          <a:ea typeface="Calibri"/>
                          <a:cs typeface="Helvetica"/>
                        </a:rPr>
                        <a:t>Module 7</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Module</a:t>
                      </a:r>
                      <a:r>
                        <a:rPr lang="en-GB" sz="1600" b="1" baseline="0" dirty="0" smtClean="0">
                          <a:solidFill>
                            <a:schemeClr val="bg1"/>
                          </a:solidFill>
                          <a:latin typeface="Helvetica"/>
                          <a:ea typeface="Calibri"/>
                          <a:cs typeface="Helvetica"/>
                        </a:rPr>
                        <a:t> Covers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Learning outcomes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3108419">
                <a:tc>
                  <a:txBody>
                    <a:bodyPr/>
                    <a:lstStyle/>
                    <a:p>
                      <a:pPr>
                        <a:lnSpc>
                          <a:spcPct val="100000"/>
                        </a:lnSpc>
                        <a:spcAft>
                          <a:spcPts val="0"/>
                        </a:spcAft>
                      </a:pPr>
                      <a:endParaRPr lang="en-GB" sz="1600" dirty="0" smtClean="0">
                        <a:solidFill>
                          <a:schemeClr val="tx1"/>
                        </a:solidFill>
                        <a:latin typeface="Helvetica"/>
                        <a:ea typeface="Calibri"/>
                        <a:cs typeface="Helvetica"/>
                      </a:endParaRPr>
                    </a:p>
                    <a:p>
                      <a:r>
                        <a:rPr lang="en-US" sz="1600" dirty="0" smtClean="0">
                          <a:solidFill>
                            <a:schemeClr val="bg1">
                              <a:lumMod val="65000"/>
                            </a:schemeClr>
                          </a:solidFill>
                        </a:rPr>
                        <a:t>The Business Case, Benefits and Value Management</a:t>
                      </a: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3">
                  <a:txBody>
                    <a:bodyPr/>
                    <a:lstStyle/>
                    <a:p>
                      <a:pPr marL="342900" indent="-342900">
                        <a:lnSpc>
                          <a:spcPct val="115000"/>
                        </a:lnSpc>
                        <a:spcAft>
                          <a:spcPts val="0"/>
                        </a:spcAft>
                        <a:buFont typeface="+mj-lt"/>
                        <a:buAutoNum type="arabicPeriod"/>
                      </a:pPr>
                      <a:r>
                        <a:rPr lang="en-GB" sz="1600" b="0" dirty="0" smtClean="0">
                          <a:solidFill>
                            <a:schemeClr val="tx1"/>
                          </a:solidFill>
                          <a:latin typeface="Helvetica"/>
                          <a:ea typeface="Calibri"/>
                          <a:cs typeface="Helvetica"/>
                        </a:rPr>
                        <a:t>What is the</a:t>
                      </a:r>
                      <a:r>
                        <a:rPr lang="en-GB" sz="1600" b="0" baseline="0" dirty="0" smtClean="0">
                          <a:solidFill>
                            <a:schemeClr val="tx1"/>
                          </a:solidFill>
                          <a:latin typeface="Helvetica"/>
                          <a:ea typeface="Calibri"/>
                          <a:cs typeface="Helvetica"/>
                        </a:rPr>
                        <a:t> purpose of the business case.</a:t>
                      </a:r>
                    </a:p>
                    <a:p>
                      <a:pPr marL="342900" indent="-342900">
                        <a:lnSpc>
                          <a:spcPct val="115000"/>
                        </a:lnSpc>
                        <a:spcAft>
                          <a:spcPts val="0"/>
                        </a:spcAft>
                        <a:buFont typeface="+mj-lt"/>
                        <a:buAutoNum type="arabicPeriod"/>
                      </a:pPr>
                      <a:r>
                        <a:rPr lang="en-GB" sz="1600" b="0" baseline="0" dirty="0" smtClean="0">
                          <a:solidFill>
                            <a:schemeClr val="tx1"/>
                          </a:solidFill>
                          <a:latin typeface="Helvetica"/>
                          <a:ea typeface="Calibri"/>
                          <a:cs typeface="Helvetica"/>
                        </a:rPr>
                        <a:t>Contents of the business case</a:t>
                      </a:r>
                    </a:p>
                    <a:p>
                      <a:pPr marL="342900" indent="-342900">
                        <a:lnSpc>
                          <a:spcPct val="115000"/>
                        </a:lnSpc>
                        <a:spcAft>
                          <a:spcPts val="0"/>
                        </a:spcAft>
                        <a:buFont typeface="+mj-lt"/>
                        <a:buAutoNum type="arabicPeriod"/>
                      </a:pPr>
                      <a:r>
                        <a:rPr lang="en-GB" sz="1600" b="0" baseline="0" dirty="0" smtClean="0">
                          <a:solidFill>
                            <a:schemeClr val="tx1"/>
                          </a:solidFill>
                          <a:latin typeface="Helvetica"/>
                          <a:ea typeface="Calibri"/>
                          <a:cs typeface="Helvetica"/>
                        </a:rPr>
                        <a:t>Practical use of the business case</a:t>
                      </a:r>
                    </a:p>
                    <a:p>
                      <a:pPr marL="342900" indent="-342900">
                        <a:lnSpc>
                          <a:spcPct val="115000"/>
                        </a:lnSpc>
                        <a:spcAft>
                          <a:spcPts val="0"/>
                        </a:spcAft>
                        <a:buFont typeface="+mj-lt"/>
                        <a:buAutoNum type="arabicPeriod"/>
                      </a:pPr>
                      <a:r>
                        <a:rPr lang="en-GB" sz="1600" b="0" baseline="0" dirty="0" smtClean="0">
                          <a:solidFill>
                            <a:schemeClr val="tx1"/>
                          </a:solidFill>
                          <a:latin typeface="Helvetica"/>
                          <a:ea typeface="Calibri"/>
                          <a:cs typeface="Helvetica"/>
                        </a:rPr>
                        <a:t>Investment Appraisal techniques</a:t>
                      </a:r>
                    </a:p>
                    <a:p>
                      <a:pPr marL="342900" indent="-342900">
                        <a:lnSpc>
                          <a:spcPct val="115000"/>
                        </a:lnSpc>
                        <a:spcAft>
                          <a:spcPts val="0"/>
                        </a:spcAft>
                        <a:buFont typeface="+mj-lt"/>
                        <a:buAutoNum type="arabicPeriod"/>
                      </a:pPr>
                      <a:r>
                        <a:rPr lang="en-GB" sz="1600" b="0" baseline="0" dirty="0" smtClean="0">
                          <a:solidFill>
                            <a:schemeClr val="tx1"/>
                          </a:solidFill>
                          <a:latin typeface="Helvetica"/>
                          <a:ea typeface="Calibri"/>
                          <a:cs typeface="Helvetica"/>
                        </a:rPr>
                        <a:t>Calculating Valuation</a:t>
                      </a:r>
                    </a:p>
                    <a:p>
                      <a:pPr marL="342900" indent="-342900">
                        <a:lnSpc>
                          <a:spcPct val="115000"/>
                        </a:lnSpc>
                        <a:spcAft>
                          <a:spcPts val="0"/>
                        </a:spcAft>
                        <a:buFont typeface="+mj-lt"/>
                        <a:buAutoNum type="arabicPeriod"/>
                      </a:pPr>
                      <a:r>
                        <a:rPr lang="en-GB" sz="1600" b="0" baseline="0" dirty="0" smtClean="0">
                          <a:solidFill>
                            <a:schemeClr val="tx1"/>
                          </a:solidFill>
                          <a:latin typeface="Helvetica"/>
                          <a:ea typeface="Calibri"/>
                          <a:cs typeface="Helvetica"/>
                        </a:rPr>
                        <a:t>Understanding Benefits</a:t>
                      </a:r>
                    </a:p>
                    <a:p>
                      <a:pPr marL="342900" indent="-342900">
                        <a:lnSpc>
                          <a:spcPct val="115000"/>
                        </a:lnSpc>
                        <a:spcAft>
                          <a:spcPts val="0"/>
                        </a:spcAft>
                        <a:buFont typeface="+mj-lt"/>
                        <a:buAutoNum type="arabicPeriod"/>
                      </a:pPr>
                      <a:endParaRPr lang="en-GB" sz="1600" b="1" baseline="0" dirty="0" smtClean="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smtClean="0">
                          <a:solidFill>
                            <a:schemeClr val="tx2"/>
                          </a:solidFill>
                          <a:latin typeface="Helvetica"/>
                          <a:ea typeface="Calibri"/>
                          <a:cs typeface="Helvetica"/>
                        </a:rPr>
                        <a:t>This module</a:t>
                      </a:r>
                      <a:r>
                        <a:rPr lang="en-GB" sz="1600" baseline="0" dirty="0" smtClean="0">
                          <a:solidFill>
                            <a:schemeClr val="tx2"/>
                          </a:solidFill>
                          <a:latin typeface="Helvetica"/>
                          <a:ea typeface="Calibri"/>
                          <a:cs typeface="Helvetica"/>
                        </a:rPr>
                        <a:t> covers the business case, how it relates to the project, how to evaluate value and manage benefits</a:t>
                      </a:r>
                      <a:endParaRPr lang="en-GB" sz="1600" dirty="0" smtClean="0">
                        <a:solidFill>
                          <a:schemeClr val="tx2"/>
                        </a:solidFill>
                        <a:latin typeface="Helvetica"/>
                        <a:ea typeface="Calibri"/>
                        <a:cs typeface="Helvetica"/>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600" dirty="0" smtClean="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smtClean="0">
                          <a:solidFill>
                            <a:srgbClr val="FFFFFF"/>
                          </a:solidFill>
                          <a:latin typeface="Helvetica"/>
                          <a:ea typeface="Calibri"/>
                          <a:cs typeface="Helvetica"/>
                        </a:rPr>
                        <a:t>Version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l">
                        <a:lnSpc>
                          <a:spcPct val="100000"/>
                        </a:lnSpc>
                        <a:spcAft>
                          <a:spcPts val="0"/>
                        </a:spcAft>
                      </a:pPr>
                      <a:r>
                        <a:rPr lang="en-GB" sz="1600" dirty="0" smtClean="0">
                          <a:solidFill>
                            <a:schemeClr val="tx1"/>
                          </a:solidFill>
                          <a:latin typeface="Helvetica"/>
                          <a:ea typeface="Calibri"/>
                          <a:cs typeface="Helvetica"/>
                        </a:rPr>
                        <a:t>6.0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p14="http://schemas.microsoft.com/office/powerpoint/2010/main" val="1813405419"/>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6915150" cy="854075"/>
          </a:xfrm>
        </p:spPr>
        <p:txBody>
          <a:bodyPr>
            <a:normAutofit/>
          </a:bodyPr>
          <a:lstStyle/>
          <a:p>
            <a:r>
              <a:rPr lang="en-GB" sz="4000" dirty="0" smtClean="0"/>
              <a:t>What is a business case?</a:t>
            </a:r>
            <a:endParaRPr lang="en-GB" sz="4000" dirty="0"/>
          </a:p>
        </p:txBody>
      </p:sp>
      <p:sp>
        <p:nvSpPr>
          <p:cNvPr id="3" name="Content Placeholder 2"/>
          <p:cNvSpPr>
            <a:spLocks noGrp="1"/>
          </p:cNvSpPr>
          <p:nvPr>
            <p:ph idx="1"/>
          </p:nvPr>
        </p:nvSpPr>
        <p:spPr/>
        <p:txBody>
          <a:bodyPr/>
          <a:lstStyle/>
          <a:p>
            <a:pPr indent="0">
              <a:buNone/>
            </a:pPr>
            <a:r>
              <a:rPr lang="en-GB" sz="2600" dirty="0" smtClean="0"/>
              <a:t>The business case provides justification for undertaking a project, in terms of evaluating the benefit, cost and risk of alternative options and rationale for the preferred solution</a:t>
            </a:r>
          </a:p>
          <a:p>
            <a:pPr indent="0">
              <a:buNone/>
            </a:pPr>
            <a:r>
              <a:rPr lang="en-GB" sz="2600" dirty="0" smtClean="0"/>
              <a:t>Its purpose is to obtain management commitment and approval for investment in the project</a:t>
            </a:r>
          </a:p>
          <a:p>
            <a:pPr indent="0">
              <a:buNone/>
            </a:pPr>
            <a:r>
              <a:rPr lang="en-GB" sz="2600" dirty="0" smtClean="0"/>
              <a:t>The business case is owned by the sponsor</a:t>
            </a:r>
          </a:p>
          <a:p>
            <a:pPr indent="0">
              <a:buNone/>
            </a:pPr>
            <a:endParaRPr lang="en-GB" sz="2000" dirty="0" smtClean="0"/>
          </a:p>
          <a:p>
            <a:pPr indent="0" algn="r">
              <a:buNone/>
            </a:pPr>
            <a:r>
              <a:rPr lang="en-GB" sz="2000" dirty="0" smtClean="0"/>
              <a:t>APM BoK, 5</a:t>
            </a:r>
            <a:r>
              <a:rPr lang="en-GB" sz="2000" baseline="30000" dirty="0" smtClean="0"/>
              <a:t>th</a:t>
            </a:r>
            <a:r>
              <a:rPr lang="en-GB" sz="2000" dirty="0" smtClean="0"/>
              <a:t> edition</a:t>
            </a:r>
          </a:p>
          <a:p>
            <a:pPr>
              <a:buNone/>
            </a:pPr>
            <a:endParaRPr lang="en-GB" dirty="0"/>
          </a:p>
        </p:txBody>
      </p:sp>
    </p:spTree>
    <p:extLst>
      <p:ext uri="{BB962C8B-B14F-4D97-AF65-F5344CB8AC3E}">
        <p14:creationId xmlns:p14="http://schemas.microsoft.com/office/powerpoint/2010/main" val="741871595"/>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6153150" cy="854075"/>
          </a:xfrm>
        </p:spPr>
        <p:txBody>
          <a:bodyPr>
            <a:normAutofit fontScale="90000"/>
          </a:bodyPr>
          <a:lstStyle/>
          <a:p>
            <a:r>
              <a:rPr lang="en-GB" dirty="0" smtClean="0"/>
              <a:t>Why do we need a business case?</a:t>
            </a:r>
            <a:endParaRPr lang="en-GB" dirty="0"/>
          </a:p>
        </p:txBody>
      </p:sp>
      <p:sp>
        <p:nvSpPr>
          <p:cNvPr id="3" name="Content Placeholder 2"/>
          <p:cNvSpPr>
            <a:spLocks noGrp="1"/>
          </p:cNvSpPr>
          <p:nvPr>
            <p:ph idx="1"/>
          </p:nvPr>
        </p:nvSpPr>
        <p:spPr>
          <a:xfrm>
            <a:off x="457200" y="1447800"/>
            <a:ext cx="8229600" cy="4343400"/>
          </a:xfrm>
        </p:spPr>
        <p:txBody>
          <a:bodyPr>
            <a:normAutofit/>
          </a:bodyPr>
          <a:lstStyle/>
          <a:p>
            <a:r>
              <a:rPr lang="en-GB" sz="2400" dirty="0" smtClean="0"/>
              <a:t>Every project should in some way contribute to the business strategy of the organisation and deliver benefits to the organisation or its customers</a:t>
            </a:r>
          </a:p>
          <a:p>
            <a:r>
              <a:rPr lang="en-GB" sz="2400" dirty="0" smtClean="0"/>
              <a:t>In most organisations there are usually several initiatives competing for limited funds.</a:t>
            </a:r>
          </a:p>
          <a:p>
            <a:r>
              <a:rPr lang="en-GB" sz="2400" dirty="0" smtClean="0"/>
              <a:t>The purpose of the Business Case is to demonstrate why a particular project should be favoured over others.  </a:t>
            </a:r>
          </a:p>
          <a:p>
            <a:r>
              <a:rPr lang="en-GB" sz="2400" dirty="0" smtClean="0"/>
              <a:t>It should contain enough relevant information to enable a reasoned decision to be made</a:t>
            </a:r>
            <a:endParaRPr lang="en-GB" sz="2400" dirty="0"/>
          </a:p>
        </p:txBody>
      </p:sp>
    </p:spTree>
    <p:extLst>
      <p:ext uri="{BB962C8B-B14F-4D97-AF65-F5344CB8AC3E}">
        <p14:creationId xmlns:p14="http://schemas.microsoft.com/office/powerpoint/2010/main" val="14872243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5200460" cy="6858000"/>
          </a:xfrm>
          <a:prstGeom prst="rect">
            <a:avLst/>
          </a:prstGeom>
        </p:spPr>
      </p:pic>
      <p:sp>
        <p:nvSpPr>
          <p:cNvPr id="5" name="Subtitle 2"/>
          <p:cNvSpPr>
            <a:spLocks noGrp="1"/>
          </p:cNvSpPr>
          <p:nvPr>
            <p:ph type="subTitle" idx="1"/>
          </p:nvPr>
        </p:nvSpPr>
        <p:spPr>
          <a:xfrm>
            <a:off x="2133600" y="4394314"/>
            <a:ext cx="6400800" cy="574868"/>
          </a:xfrm>
        </p:spPr>
        <p:txBody>
          <a:bodyPr/>
          <a:lstStyle/>
          <a:p>
            <a:r>
              <a:rPr lang="en-US" dirty="0" smtClean="0">
                <a:solidFill>
                  <a:schemeClr val="bg1">
                    <a:lumMod val="65000"/>
                  </a:schemeClr>
                </a:solidFill>
              </a:rPr>
              <a:t>Sustainability Drivers</a:t>
            </a:r>
            <a:endParaRPr lang="en-US" dirty="0">
              <a:solidFill>
                <a:schemeClr val="bg1">
                  <a:lumMod val="65000"/>
                </a:schemeClr>
              </a:solidFill>
            </a:endParaRPr>
          </a:p>
        </p:txBody>
      </p:sp>
      <p:pic>
        <p:nvPicPr>
          <p:cNvPr id="10" name="Picture 9" descr="PRiSM Logo Final.psd"/>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48000" y="2133600"/>
            <a:ext cx="4364909" cy="1925549"/>
          </a:xfrm>
          <a:prstGeom prst="rect">
            <a:avLst/>
          </a:prstGeom>
          <a:noFill/>
          <a:ln>
            <a:noFill/>
          </a:ln>
        </p:spPr>
      </p:pic>
      <p:pic>
        <p:nvPicPr>
          <p:cNvPr id="11" name="Picture 10" descr="practitioner.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6826889" y="2774313"/>
            <a:ext cx="1600200" cy="471176"/>
          </a:xfrm>
          <a:prstGeom prst="rect">
            <a:avLst/>
          </a:prstGeom>
          <a:noFill/>
          <a:ln>
            <a:noFill/>
          </a:ln>
        </p:spPr>
      </p:pic>
      <p:pic>
        <p:nvPicPr>
          <p:cNvPr id="13" name="Picture 1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610437" y="6096000"/>
            <a:ext cx="1393071" cy="625335"/>
          </a:xfrm>
          <a:prstGeom prst="rect">
            <a:avLst/>
          </a:prstGeom>
        </p:spPr>
      </p:pic>
      <p:pic>
        <p:nvPicPr>
          <p:cNvPr id="14" name="Picture 1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48548" y="244782"/>
            <a:ext cx="2854960" cy="889820"/>
          </a:xfrm>
          <a:prstGeom prst="rect">
            <a:avLst/>
          </a:prstGeom>
        </p:spPr>
      </p:pic>
      <p:sp>
        <p:nvSpPr>
          <p:cNvPr id="16" name="TextBox 15"/>
          <p:cNvSpPr txBox="1"/>
          <p:nvPr/>
        </p:nvSpPr>
        <p:spPr>
          <a:xfrm>
            <a:off x="6248400" y="6224001"/>
            <a:ext cx="1075231" cy="369332"/>
          </a:xfrm>
          <a:prstGeom prst="rect">
            <a:avLst/>
          </a:prstGeom>
          <a:noFill/>
        </p:spPr>
        <p:txBody>
          <a:bodyPr wrap="none" rtlCol="0">
            <a:spAutoFit/>
          </a:bodyPr>
          <a:lstStyle/>
          <a:p>
            <a:r>
              <a:rPr lang="en-US" dirty="0" smtClean="0">
                <a:solidFill>
                  <a:schemeClr val="bg1">
                    <a:lumMod val="65000"/>
                  </a:schemeClr>
                </a:solidFill>
              </a:rPr>
              <a:t>Release 6</a:t>
            </a:r>
            <a:endParaRPr lang="en-US" dirty="0">
              <a:solidFill>
                <a:schemeClr val="bg1">
                  <a:lumMod val="65000"/>
                </a:schemeClr>
              </a:solidFill>
            </a:endParaRPr>
          </a:p>
        </p:txBody>
      </p:sp>
    </p:spTree>
    <p:extLst>
      <p:ext uri="{BB962C8B-B14F-4D97-AF65-F5344CB8AC3E}">
        <p14:creationId xmlns:p14="http://schemas.microsoft.com/office/powerpoint/2010/main" val="3651416333"/>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304800" y="0"/>
            <a:ext cx="7215554" cy="11080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Helvetica" charset="0"/>
                <a:ea typeface="Helvetica" charset="0"/>
                <a:cs typeface="Helvetica" charset="0"/>
              </a:defRPr>
            </a:lvl1pPr>
          </a:lstStyle>
          <a:p>
            <a:r>
              <a:rPr lang="en-GB" dirty="0" smtClean="0">
                <a:solidFill>
                  <a:srgbClr val="003300"/>
                </a:solidFill>
              </a:rPr>
              <a:t>Purpose of Business Case </a:t>
            </a:r>
            <a:endParaRPr lang="en-GB" dirty="0">
              <a:solidFill>
                <a:srgbClr val="003300"/>
              </a:solidFill>
            </a:endParaRPr>
          </a:p>
        </p:txBody>
      </p:sp>
      <p:sp>
        <p:nvSpPr>
          <p:cNvPr id="5" name="Rectangle 3"/>
          <p:cNvSpPr txBox="1">
            <a:spLocks noChangeArrowheads="1"/>
          </p:cNvSpPr>
          <p:nvPr/>
        </p:nvSpPr>
        <p:spPr>
          <a:xfrm>
            <a:off x="491805" y="1391603"/>
            <a:ext cx="6460881" cy="4495800"/>
          </a:xfrm>
          <a:prstGeom prst="rect">
            <a:avLst/>
          </a:prstGeom>
          <a:solidFill>
            <a:schemeClr val="bg1"/>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Helvetica" charset="0"/>
                <a:ea typeface="Helvetica" charset="0"/>
                <a:cs typeface="Helvetica"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Helvetica" charset="0"/>
                <a:ea typeface="Helvetica" charset="0"/>
                <a:cs typeface="Helvetica"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Helvetica" charset="0"/>
                <a:ea typeface="Helvetica" charset="0"/>
                <a:cs typeface="Helvetica"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10000"/>
              </a:lnSpc>
            </a:pPr>
            <a:r>
              <a:rPr lang="en-GB" sz="2200" smtClean="0">
                <a:latin typeface="Verdana" pitchFamily="34" charset="0"/>
              </a:rPr>
              <a:t>Justification of the project</a:t>
            </a:r>
          </a:p>
          <a:p>
            <a:pPr>
              <a:lnSpc>
                <a:spcPct val="110000"/>
              </a:lnSpc>
            </a:pPr>
            <a:r>
              <a:rPr lang="en-GB" sz="2200" smtClean="0">
                <a:latin typeface="Verdana" pitchFamily="34" charset="0"/>
              </a:rPr>
              <a:t>To obtain authorization for the project and its funding</a:t>
            </a:r>
          </a:p>
          <a:p>
            <a:pPr>
              <a:lnSpc>
                <a:spcPct val="110000"/>
              </a:lnSpc>
            </a:pPr>
            <a:r>
              <a:rPr lang="en-GB" sz="2200" smtClean="0">
                <a:latin typeface="Verdana" pitchFamily="34" charset="0"/>
              </a:rPr>
              <a:t>Used to give direction to a project team</a:t>
            </a:r>
          </a:p>
          <a:p>
            <a:pPr>
              <a:lnSpc>
                <a:spcPct val="110000"/>
              </a:lnSpc>
            </a:pPr>
            <a:r>
              <a:rPr lang="en-GB" sz="2200" smtClean="0">
                <a:latin typeface="Verdana" pitchFamily="34" charset="0"/>
              </a:rPr>
              <a:t>Baseline document for phase and stage reviews</a:t>
            </a:r>
          </a:p>
          <a:p>
            <a:pPr>
              <a:lnSpc>
                <a:spcPct val="110000"/>
              </a:lnSpc>
            </a:pPr>
            <a:r>
              <a:rPr lang="en-GB" sz="2200" smtClean="0">
                <a:latin typeface="Verdana" pitchFamily="34" charset="0"/>
              </a:rPr>
              <a:t>Used in evaluation of change requests</a:t>
            </a:r>
          </a:p>
          <a:p>
            <a:pPr>
              <a:lnSpc>
                <a:spcPct val="110000"/>
              </a:lnSpc>
            </a:pPr>
            <a:r>
              <a:rPr lang="en-GB" sz="2200" smtClean="0">
                <a:latin typeface="Verdana" pitchFamily="34" charset="0"/>
              </a:rPr>
              <a:t>Baseline document for benefits reviews</a:t>
            </a:r>
          </a:p>
          <a:p>
            <a:pPr>
              <a:lnSpc>
                <a:spcPct val="110000"/>
              </a:lnSpc>
            </a:pPr>
            <a:r>
              <a:rPr lang="en-GB" sz="2200" smtClean="0">
                <a:latin typeface="Verdana" pitchFamily="34" charset="0"/>
              </a:rPr>
              <a:t>Used by organization to facilitate lessons learned</a:t>
            </a:r>
            <a:endParaRPr lang="en-GB" sz="2200" dirty="0">
              <a:latin typeface="Verdana" pitchFamily="34" charset="0"/>
            </a:endParaRPr>
          </a:p>
        </p:txBody>
      </p:sp>
      <p:pic>
        <p:nvPicPr>
          <p:cNvPr id="6" name="Picture 8"/>
          <p:cNvPicPr>
            <a:picLocks noChangeAspect="1" noChangeArrowheads="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684395" y="3328417"/>
            <a:ext cx="2392783" cy="214101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Slide Number Placeholder 2"/>
          <p:cNvSpPr>
            <a:spLocks noGrp="1"/>
          </p:cNvSpPr>
          <p:nvPr>
            <p:ph type="sldNum" sz="quarter" idx="12"/>
          </p:nvPr>
        </p:nvSpPr>
        <p:spPr>
          <a:xfrm>
            <a:off x="7010400" y="5791200"/>
            <a:ext cx="2133600" cy="365125"/>
          </a:xfrm>
        </p:spPr>
        <p:txBody>
          <a:bodyPr/>
          <a:lstStyle/>
          <a:p>
            <a:fld id="{4BE819A1-3DD8-4179-BFD0-BF7D359F8DBD}" type="slidenum">
              <a:rPr lang="en-US" smtClean="0"/>
              <a:pPr/>
              <a:t>190</a:t>
            </a:fld>
            <a:endParaRPr lang="en-US" dirty="0"/>
          </a:p>
        </p:txBody>
      </p:sp>
    </p:spTree>
    <p:extLst>
      <p:ext uri="{BB962C8B-B14F-4D97-AF65-F5344CB8AC3E}">
        <p14:creationId xmlns:p14="http://schemas.microsoft.com/office/powerpoint/2010/main" val="685352648"/>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2338" name="Rectangle 2"/>
          <p:cNvSpPr>
            <a:spLocks noGrp="1" noChangeArrowheads="1"/>
          </p:cNvSpPr>
          <p:nvPr>
            <p:ph type="title"/>
          </p:nvPr>
        </p:nvSpPr>
        <p:spPr/>
        <p:txBody>
          <a:bodyPr/>
          <a:lstStyle/>
          <a:p>
            <a:r>
              <a:rPr lang="en-GB" dirty="0" smtClean="0"/>
              <a:t>Contents of Business Case</a:t>
            </a:r>
            <a:endParaRPr lang="en-GB" dirty="0"/>
          </a:p>
        </p:txBody>
      </p:sp>
      <p:sp>
        <p:nvSpPr>
          <p:cNvPr id="1422339" name="Rectangle 3"/>
          <p:cNvSpPr>
            <a:spLocks noGrp="1" noChangeArrowheads="1"/>
          </p:cNvSpPr>
          <p:nvPr>
            <p:ph type="body" idx="1"/>
          </p:nvPr>
        </p:nvSpPr>
        <p:spPr/>
        <p:txBody>
          <a:bodyPr>
            <a:normAutofit fontScale="55000" lnSpcReduction="20000"/>
          </a:bodyPr>
          <a:lstStyle/>
          <a:p>
            <a:r>
              <a:rPr lang="en-GB" dirty="0" smtClean="0"/>
              <a:t>Purpose</a:t>
            </a:r>
            <a:endParaRPr lang="en-GB" dirty="0"/>
          </a:p>
          <a:p>
            <a:r>
              <a:rPr lang="en-GB" dirty="0" smtClean="0"/>
              <a:t>Project Summary</a:t>
            </a:r>
            <a:endParaRPr lang="en-GB" dirty="0"/>
          </a:p>
          <a:p>
            <a:r>
              <a:rPr lang="en-GB" dirty="0" smtClean="0"/>
              <a:t>Business Objectives</a:t>
            </a:r>
            <a:endParaRPr lang="en-GB" dirty="0"/>
          </a:p>
          <a:p>
            <a:r>
              <a:rPr lang="en-GB" dirty="0" smtClean="0"/>
              <a:t>Project Objectives</a:t>
            </a:r>
            <a:endParaRPr lang="en-GB" dirty="0"/>
          </a:p>
          <a:p>
            <a:r>
              <a:rPr lang="en-GB" dirty="0" smtClean="0"/>
              <a:t>Benefits</a:t>
            </a:r>
            <a:endParaRPr lang="en-GB" dirty="0"/>
          </a:p>
          <a:p>
            <a:r>
              <a:rPr lang="en-GB" dirty="0" smtClean="0"/>
              <a:t>Deliverables</a:t>
            </a:r>
          </a:p>
          <a:p>
            <a:r>
              <a:rPr lang="en-GB" u="sng" dirty="0" smtClean="0">
                <a:solidFill>
                  <a:schemeClr val="accent1">
                    <a:lumMod val="75000"/>
                  </a:schemeClr>
                </a:solidFill>
              </a:rPr>
              <a:t>Performance Indicators </a:t>
            </a:r>
          </a:p>
          <a:p>
            <a:r>
              <a:rPr lang="en-GB" dirty="0" smtClean="0"/>
              <a:t>Risks and Opportunities </a:t>
            </a:r>
          </a:p>
          <a:p>
            <a:r>
              <a:rPr lang="en-GB" dirty="0" smtClean="0"/>
              <a:t>Market and Competition Conditions</a:t>
            </a:r>
          </a:p>
          <a:p>
            <a:r>
              <a:rPr lang="en-GB" dirty="0" smtClean="0"/>
              <a:t>Organizational Constraints</a:t>
            </a:r>
          </a:p>
          <a:p>
            <a:r>
              <a:rPr lang="en-GB" dirty="0" smtClean="0"/>
              <a:t>Project Sponsor</a:t>
            </a:r>
          </a:p>
          <a:p>
            <a:r>
              <a:rPr lang="en-GB" dirty="0" smtClean="0"/>
              <a:t>Product Owner</a:t>
            </a:r>
          </a:p>
          <a:p>
            <a:r>
              <a:rPr lang="en-GB" dirty="0" smtClean="0"/>
              <a:t>Project Control</a:t>
            </a:r>
          </a:p>
          <a:p>
            <a:r>
              <a:rPr lang="en-GB" dirty="0" smtClean="0"/>
              <a:t>Resources</a:t>
            </a:r>
          </a:p>
          <a:p>
            <a:r>
              <a:rPr lang="en-GB" dirty="0" smtClean="0"/>
              <a:t>Other Constraints</a:t>
            </a:r>
          </a:p>
          <a:p>
            <a:endParaRPr lang="en-GB" dirty="0"/>
          </a:p>
        </p:txBody>
      </p:sp>
      <p:pic>
        <p:nvPicPr>
          <p:cNvPr id="18974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0974" y="1536020"/>
            <a:ext cx="3411424" cy="3732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991290" y="1828801"/>
            <a:ext cx="1524836" cy="369332"/>
          </a:xfrm>
          <a:prstGeom prst="rect">
            <a:avLst/>
          </a:prstGeom>
          <a:noFill/>
        </p:spPr>
        <p:txBody>
          <a:bodyPr wrap="square" rtlCol="0">
            <a:spAutoFit/>
          </a:bodyPr>
          <a:lstStyle/>
          <a:p>
            <a:r>
              <a:rPr lang="en-US" dirty="0" smtClean="0"/>
              <a:t>Business Case</a:t>
            </a:r>
            <a:endParaRPr lang="en-US" dirty="0"/>
          </a:p>
        </p:txBody>
      </p:sp>
      <p:sp>
        <p:nvSpPr>
          <p:cNvPr id="7" name="TextBox 6"/>
          <p:cNvSpPr txBox="1"/>
          <p:nvPr/>
        </p:nvSpPr>
        <p:spPr>
          <a:xfrm>
            <a:off x="4572000" y="4724400"/>
            <a:ext cx="1524836" cy="800219"/>
          </a:xfrm>
          <a:prstGeom prst="rect">
            <a:avLst/>
          </a:prstGeom>
          <a:noFill/>
        </p:spPr>
        <p:txBody>
          <a:bodyPr wrap="square" rtlCol="0">
            <a:spAutoFit/>
          </a:bodyPr>
          <a:lstStyle/>
          <a:p>
            <a:r>
              <a:rPr lang="en-US" dirty="0" smtClean="0"/>
              <a:t>Business Case</a:t>
            </a:r>
            <a:br>
              <a:rPr lang="en-US" dirty="0" smtClean="0"/>
            </a:br>
            <a:r>
              <a:rPr lang="en-US" sz="1400" dirty="0" smtClean="0"/>
              <a:t>(Not the one we are referring to.)</a:t>
            </a:r>
            <a:endParaRPr lang="en-US" sz="1400" dirty="0"/>
          </a:p>
        </p:txBody>
      </p:sp>
      <p:cxnSp>
        <p:nvCxnSpPr>
          <p:cNvPr id="4" name="Straight Arrow Connector 3"/>
          <p:cNvCxnSpPr/>
          <p:nvPr/>
        </p:nvCxnSpPr>
        <p:spPr bwMode="auto">
          <a:xfrm flipV="1">
            <a:off x="5867400" y="4495800"/>
            <a:ext cx="846993" cy="381000"/>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cxnSp>
        <p:nvCxnSpPr>
          <p:cNvPr id="10" name="Straight Arrow Connector 9"/>
          <p:cNvCxnSpPr/>
          <p:nvPr/>
        </p:nvCxnSpPr>
        <p:spPr bwMode="auto">
          <a:xfrm flipV="1">
            <a:off x="5516126" y="1991432"/>
            <a:ext cx="1075593" cy="1"/>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sp>
        <p:nvSpPr>
          <p:cNvPr id="5" name="Slide Number Placeholder 4"/>
          <p:cNvSpPr>
            <a:spLocks noGrp="1"/>
          </p:cNvSpPr>
          <p:nvPr>
            <p:ph type="sldNum" sz="quarter" idx="12"/>
          </p:nvPr>
        </p:nvSpPr>
        <p:spPr/>
        <p:txBody>
          <a:bodyPr/>
          <a:lstStyle/>
          <a:p>
            <a:fld id="{4BE819A1-3DD8-4179-BFD0-BF7D359F8DBD}" type="slidenum">
              <a:rPr lang="en-US" smtClean="0"/>
              <a:pPr/>
              <a:t>191</a:t>
            </a:fld>
            <a:endParaRPr lang="en-US" dirty="0"/>
          </a:p>
        </p:txBody>
      </p:sp>
    </p:spTree>
    <p:extLst>
      <p:ext uri="{BB962C8B-B14F-4D97-AF65-F5344CB8AC3E}">
        <p14:creationId xmlns:p14="http://schemas.microsoft.com/office/powerpoint/2010/main" val="1720397640"/>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365125"/>
            <a:ext cx="7501065" cy="854075"/>
          </a:xfrm>
        </p:spPr>
        <p:txBody>
          <a:bodyPr>
            <a:normAutofit/>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sz="3200" kern="1200" dirty="0" smtClean="0">
                <a:solidFill>
                  <a:srgbClr val="003300"/>
                </a:solidFill>
                <a:effectLst/>
              </a:rPr>
              <a:t>Sustainability in the Business Case</a:t>
            </a:r>
            <a:endParaRPr lang="en-US" dirty="0"/>
          </a:p>
        </p:txBody>
      </p:sp>
      <p:sp>
        <p:nvSpPr>
          <p:cNvPr id="3" name="Content Placeholder 2"/>
          <p:cNvSpPr>
            <a:spLocks noGrp="1"/>
          </p:cNvSpPr>
          <p:nvPr>
            <p:ph idx="1"/>
          </p:nvPr>
        </p:nvSpPr>
        <p:spPr>
          <a:xfrm>
            <a:off x="457200" y="1371600"/>
            <a:ext cx="8229600" cy="4525963"/>
          </a:xfrm>
        </p:spPr>
        <p:txBody>
          <a:bodyPr>
            <a:normAutofit/>
          </a:bodyPr>
          <a:lstStyle/>
          <a:p>
            <a:r>
              <a:rPr lang="en-US" u="sng" dirty="0" smtClean="0"/>
              <a:t>Should</a:t>
            </a:r>
            <a:r>
              <a:rPr lang="en-US" dirty="0" smtClean="0"/>
              <a:t> include references to:</a:t>
            </a:r>
          </a:p>
          <a:p>
            <a:pPr lvl="1"/>
            <a:r>
              <a:rPr lang="en-US" dirty="0" smtClean="0"/>
              <a:t>Corporate Sustainability Governance</a:t>
            </a:r>
          </a:p>
          <a:p>
            <a:pPr lvl="1"/>
            <a:r>
              <a:rPr lang="en-US" dirty="0" smtClean="0"/>
              <a:t>Regulatory Compliance</a:t>
            </a:r>
          </a:p>
          <a:p>
            <a:pPr lvl="1"/>
            <a:r>
              <a:rPr lang="en-US" dirty="0" smtClean="0"/>
              <a:t>Goals and Objectives</a:t>
            </a:r>
          </a:p>
          <a:p>
            <a:pPr lvl="1"/>
            <a:r>
              <a:rPr lang="en-US" dirty="0" smtClean="0"/>
              <a:t>Principles and Values</a:t>
            </a:r>
          </a:p>
          <a:p>
            <a:pPr lvl="1"/>
            <a:r>
              <a:rPr lang="en-US" dirty="0" smtClean="0"/>
              <a:t>Performance Indicators Using P5 (We will get to that)</a:t>
            </a:r>
          </a:p>
          <a:p>
            <a:r>
              <a:rPr lang="en-US" dirty="0" smtClean="0"/>
              <a:t>Project Managers should always review the Business Case or Charter from a CSR Perspective by leveling the deliverables against the EMS or with the CSR Officer.</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29715" y="5181600"/>
            <a:ext cx="921894" cy="921894"/>
          </a:xfrm>
          <a:prstGeom prst="rect">
            <a:avLst/>
          </a:prstGeom>
        </p:spPr>
      </p:pic>
      <p:sp>
        <p:nvSpPr>
          <p:cNvPr id="5" name="Slide Number Placeholder 4"/>
          <p:cNvSpPr>
            <a:spLocks noGrp="1"/>
          </p:cNvSpPr>
          <p:nvPr>
            <p:ph type="sldNum" sz="quarter" idx="12"/>
          </p:nvPr>
        </p:nvSpPr>
        <p:spPr/>
        <p:txBody>
          <a:bodyPr/>
          <a:lstStyle/>
          <a:p>
            <a:fld id="{4BE819A1-3DD8-4179-BFD0-BF7D359F8DBD}" type="slidenum">
              <a:rPr lang="en-US" smtClean="0"/>
              <a:pPr/>
              <a:t>192</a:t>
            </a:fld>
            <a:endParaRPr lang="en-US" dirty="0"/>
          </a:p>
        </p:txBody>
      </p:sp>
    </p:spTree>
    <p:extLst>
      <p:ext uri="{BB962C8B-B14F-4D97-AF65-F5344CB8AC3E}">
        <p14:creationId xmlns:p14="http://schemas.microsoft.com/office/powerpoint/2010/main" val="627759260"/>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193</a:t>
            </a:fld>
            <a:endParaRPr lang="en-US" dirty="0"/>
          </a:p>
        </p:txBody>
      </p:sp>
      <p:sp>
        <p:nvSpPr>
          <p:cNvPr id="4" name="Title 3"/>
          <p:cNvSpPr>
            <a:spLocks noGrp="1"/>
          </p:cNvSpPr>
          <p:nvPr>
            <p:ph type="title"/>
          </p:nvPr>
        </p:nvSpPr>
        <p:spPr>
          <a:xfrm>
            <a:off x="381000" y="228600"/>
            <a:ext cx="6400800" cy="838200"/>
          </a:xfrm>
        </p:spPr>
        <p:txBody>
          <a:bodyPr>
            <a:normAutofit fontScale="90000"/>
          </a:bodyPr>
          <a:lstStyle/>
          <a:p>
            <a:r>
              <a:rPr lang="en-US" sz="3200" dirty="0" smtClean="0">
                <a:solidFill>
                  <a:schemeClr val="tx1"/>
                </a:solidFill>
              </a:rPr>
              <a:t>Business case in terms of concept to relationships</a:t>
            </a:r>
            <a:r>
              <a:rPr lang="en-US" dirty="0"/>
              <a:t/>
            </a:r>
            <a:br>
              <a:rPr lang="en-US" dirty="0"/>
            </a:br>
            <a:endParaRPr lang="en-US" dirty="0"/>
          </a:p>
        </p:txBody>
      </p:sp>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1092200"/>
            <a:ext cx="6777038" cy="51065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4648200" y="3364992"/>
            <a:ext cx="1447800" cy="368808"/>
          </a:xfrm>
          <a:prstGeom prst="rect">
            <a:avLst/>
          </a:prstGeom>
          <a:solidFill>
            <a:schemeClr val="accent4">
              <a:lumMod val="60000"/>
              <a:lumOff val="40000"/>
            </a:schemeClr>
          </a:solidFill>
          <a:ln>
            <a:solidFill>
              <a:schemeClr val="tx1"/>
            </a:solidFill>
          </a:ln>
          <a:effectLst>
            <a:glow rad="228600">
              <a:schemeClr val="accent3">
                <a:satMod val="175000"/>
                <a:alpha val="40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a:lstStyle/>
          <a:p>
            <a:pPr algn="ctr"/>
            <a:r>
              <a:rPr lang="en-US" sz="1200" dirty="0" smtClean="0">
                <a:solidFill>
                  <a:schemeClr val="tx1"/>
                </a:solidFill>
              </a:rPr>
              <a:t>Business Case</a:t>
            </a:r>
            <a:endParaRPr lang="en-US" sz="1200" dirty="0">
              <a:solidFill>
                <a:schemeClr val="tx1"/>
              </a:solidFill>
            </a:endParaRPr>
          </a:p>
        </p:txBody>
      </p:sp>
    </p:spTree>
    <p:extLst>
      <p:ext uri="{BB962C8B-B14F-4D97-AF65-F5344CB8AC3E}">
        <p14:creationId xmlns:p14="http://schemas.microsoft.com/office/powerpoint/2010/main" val="162725109"/>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Investment appraisal</a:t>
            </a:r>
            <a:endParaRPr lang="en-GB" dirty="0"/>
          </a:p>
        </p:txBody>
      </p:sp>
      <p:sp>
        <p:nvSpPr>
          <p:cNvPr id="3" name="Content Placeholder 2"/>
          <p:cNvSpPr>
            <a:spLocks noGrp="1"/>
          </p:cNvSpPr>
          <p:nvPr>
            <p:ph idx="1"/>
          </p:nvPr>
        </p:nvSpPr>
        <p:spPr/>
        <p:txBody>
          <a:bodyPr/>
          <a:lstStyle/>
          <a:p>
            <a:r>
              <a:rPr lang="en-GB" sz="2400" dirty="0" smtClean="0"/>
              <a:t>The investment appraisal enables the financial viability of projects to be measured both on a standalone basis and in comparison with other projects competing for funds</a:t>
            </a:r>
          </a:p>
          <a:p>
            <a:r>
              <a:rPr lang="en-GB" sz="2400" dirty="0" smtClean="0"/>
              <a:t>The process should confirm why the forecast cost and time will be worth the investment and justify the project based upon the estimated costs and the value of projected benefits.</a:t>
            </a:r>
          </a:p>
        </p:txBody>
      </p:sp>
      <p:pic>
        <p:nvPicPr>
          <p:cNvPr id="4" name="Picture 3"/>
          <p:cNvPicPr>
            <a:picLocks noChangeAspect="1"/>
          </p:cNvPicPr>
          <p:nvPr/>
        </p:nvPicPr>
        <p:blipFill>
          <a:blip r:embed="rId2" cstate="print"/>
          <a:stretch>
            <a:fillRect/>
          </a:stretch>
        </p:blipFill>
        <p:spPr>
          <a:xfrm>
            <a:off x="6477000" y="3981450"/>
            <a:ext cx="2667000" cy="2000250"/>
          </a:xfrm>
          <a:prstGeom prst="rect">
            <a:avLst/>
          </a:prstGeom>
        </p:spPr>
      </p:pic>
    </p:spTree>
    <p:extLst>
      <p:ext uri="{BB962C8B-B14F-4D97-AF65-F5344CB8AC3E}">
        <p14:creationId xmlns:p14="http://schemas.microsoft.com/office/powerpoint/2010/main" val="1961115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Investment analysis techniques</a:t>
            </a:r>
            <a:endParaRPr lang="en-GB" dirty="0"/>
          </a:p>
        </p:txBody>
      </p:sp>
      <p:sp>
        <p:nvSpPr>
          <p:cNvPr id="3" name="Content Placeholder 2"/>
          <p:cNvSpPr>
            <a:spLocks noGrp="1"/>
          </p:cNvSpPr>
          <p:nvPr>
            <p:ph idx="1"/>
          </p:nvPr>
        </p:nvSpPr>
        <p:spPr>
          <a:xfrm>
            <a:off x="457200" y="1371600"/>
            <a:ext cx="8229600" cy="4343400"/>
          </a:xfrm>
        </p:spPr>
        <p:txBody>
          <a:bodyPr>
            <a:normAutofit fontScale="92500" lnSpcReduction="10000"/>
          </a:bodyPr>
          <a:lstStyle/>
          <a:p>
            <a:r>
              <a:rPr lang="en-GB" sz="2000" dirty="0" smtClean="0"/>
              <a:t>Payback Period</a:t>
            </a:r>
          </a:p>
          <a:p>
            <a:pPr lvl="1"/>
            <a:r>
              <a:rPr lang="en-GB" sz="1600" dirty="0" smtClean="0"/>
              <a:t>The time taken to pay back the project investment.</a:t>
            </a:r>
          </a:p>
          <a:p>
            <a:r>
              <a:rPr lang="en-GB" sz="2000" dirty="0" smtClean="0"/>
              <a:t>Return on Investment (</a:t>
            </a:r>
            <a:r>
              <a:rPr lang="en-GB" sz="2000" dirty="0" err="1" smtClean="0"/>
              <a:t>RoI</a:t>
            </a:r>
            <a:r>
              <a:rPr lang="en-GB" sz="2000" dirty="0" smtClean="0"/>
              <a:t>)</a:t>
            </a:r>
          </a:p>
          <a:p>
            <a:pPr lvl="1"/>
            <a:r>
              <a:rPr lang="en-GB" sz="1600" dirty="0" smtClean="0"/>
              <a:t>The percentage ratio of average yearly profit over the productive life of the project, divided by the original investment.</a:t>
            </a:r>
          </a:p>
          <a:p>
            <a:r>
              <a:rPr lang="en-GB" sz="1800" dirty="0"/>
              <a:t>Social Return on Investment (S-</a:t>
            </a:r>
            <a:r>
              <a:rPr lang="en-GB" sz="1800" dirty="0" err="1"/>
              <a:t>RoI</a:t>
            </a:r>
            <a:r>
              <a:rPr lang="en-GB" sz="1800" dirty="0"/>
              <a:t>)</a:t>
            </a:r>
          </a:p>
          <a:p>
            <a:pPr lvl="1"/>
            <a:r>
              <a:rPr lang="en-US" sz="1600" dirty="0" smtClean="0"/>
              <a:t>A method </a:t>
            </a:r>
            <a:r>
              <a:rPr lang="en-US" sz="1600" dirty="0"/>
              <a:t>for measuring extra-financial value (i.e., environmental and social value not currently reflected in conventional financial accounts) relative to resources invested.</a:t>
            </a:r>
            <a:endParaRPr lang="en-GB" sz="1600" dirty="0" smtClean="0"/>
          </a:p>
          <a:p>
            <a:r>
              <a:rPr lang="en-GB" sz="2000" dirty="0" smtClean="0"/>
              <a:t>Discounted Cash Flow (DCF)</a:t>
            </a:r>
          </a:p>
          <a:p>
            <a:pPr lvl="1"/>
            <a:r>
              <a:rPr lang="en-GB" sz="1600" dirty="0" smtClean="0"/>
              <a:t>DCF uses compound interest calculation to reflect the cost of money by “discounting” future cash flows to an equivalent “present value”</a:t>
            </a:r>
          </a:p>
          <a:p>
            <a:r>
              <a:rPr lang="en-GB" sz="2000" dirty="0" smtClean="0"/>
              <a:t>Net Present Value (NPV)</a:t>
            </a:r>
          </a:p>
          <a:p>
            <a:pPr lvl="1"/>
            <a:r>
              <a:rPr lang="en-GB" sz="1600" dirty="0" smtClean="0"/>
              <a:t>The aggregate of future net cash flows discounted back to a common base date, usually the present.</a:t>
            </a:r>
          </a:p>
          <a:p>
            <a:r>
              <a:rPr lang="en-GB" sz="2000" dirty="0" smtClean="0"/>
              <a:t>Internal Rate of Return (IRR)</a:t>
            </a:r>
          </a:p>
          <a:p>
            <a:pPr lvl="1"/>
            <a:r>
              <a:rPr lang="en-GB" sz="1600" dirty="0" smtClean="0"/>
              <a:t>The discount rate at which the Net Present Value of future cash flows is zero.</a:t>
            </a:r>
          </a:p>
          <a:p>
            <a:endParaRPr lang="en-GB" sz="2000" dirty="0"/>
          </a:p>
        </p:txBody>
      </p:sp>
    </p:spTree>
    <p:extLst>
      <p:ext uri="{BB962C8B-B14F-4D97-AF65-F5344CB8AC3E}">
        <p14:creationId xmlns:p14="http://schemas.microsoft.com/office/powerpoint/2010/main" val="891564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Payback period</a:t>
            </a:r>
            <a:endParaRPr lang="en-GB" dirty="0"/>
          </a:p>
        </p:txBody>
      </p:sp>
      <p:sp>
        <p:nvSpPr>
          <p:cNvPr id="3" name="Content Placeholder 2"/>
          <p:cNvSpPr>
            <a:spLocks noGrp="1"/>
          </p:cNvSpPr>
          <p:nvPr>
            <p:ph idx="1"/>
          </p:nvPr>
        </p:nvSpPr>
        <p:spPr>
          <a:xfrm>
            <a:off x="457200" y="1600200"/>
            <a:ext cx="5122912" cy="4525963"/>
          </a:xfrm>
        </p:spPr>
        <p:txBody>
          <a:bodyPr/>
          <a:lstStyle/>
          <a:p>
            <a:r>
              <a:rPr lang="en-GB" sz="2800" dirty="0" smtClean="0"/>
              <a:t>If a project costs $1,000,000 and yields benefits as follows:</a:t>
            </a:r>
          </a:p>
          <a:p>
            <a:pPr lvl="1">
              <a:buNone/>
            </a:pPr>
            <a:r>
              <a:rPr lang="en-GB" sz="2400" dirty="0" smtClean="0"/>
              <a:t>Year 1	$200,000</a:t>
            </a:r>
          </a:p>
          <a:p>
            <a:pPr lvl="1">
              <a:buNone/>
            </a:pPr>
            <a:r>
              <a:rPr lang="en-GB" sz="2400" dirty="0" smtClean="0"/>
              <a:t>Year 2	$300,000</a:t>
            </a:r>
          </a:p>
          <a:p>
            <a:pPr lvl="1">
              <a:buNone/>
            </a:pPr>
            <a:r>
              <a:rPr lang="en-GB" sz="2400" dirty="0" smtClean="0"/>
              <a:t>Year 3	$500,000</a:t>
            </a:r>
          </a:p>
          <a:p>
            <a:pPr lvl="1">
              <a:buNone/>
            </a:pPr>
            <a:r>
              <a:rPr lang="en-GB" sz="2400" dirty="0" smtClean="0"/>
              <a:t>Year 4	$400,000</a:t>
            </a:r>
          </a:p>
          <a:p>
            <a:pPr lvl="1">
              <a:buNone/>
            </a:pPr>
            <a:r>
              <a:rPr lang="en-GB" sz="2400" dirty="0" smtClean="0"/>
              <a:t>Year 5	$400,000</a:t>
            </a:r>
          </a:p>
          <a:p>
            <a:r>
              <a:rPr lang="en-GB" sz="2800" dirty="0" smtClean="0"/>
              <a:t>The Payback Period is three years</a:t>
            </a:r>
            <a:endParaRPr lang="en-GB" sz="2800" dirty="0"/>
          </a:p>
        </p:txBody>
      </p:sp>
      <p:grpSp>
        <p:nvGrpSpPr>
          <p:cNvPr id="5" name="Group 13"/>
          <p:cNvGrpSpPr/>
          <p:nvPr/>
        </p:nvGrpSpPr>
        <p:grpSpPr>
          <a:xfrm>
            <a:off x="5796136" y="2061048"/>
            <a:ext cx="2808312" cy="3600200"/>
            <a:chOff x="5796136" y="2061048"/>
            <a:chExt cx="2808312" cy="3600200"/>
          </a:xfrm>
        </p:grpSpPr>
        <p:sp>
          <p:nvSpPr>
            <p:cNvPr id="4" name="Rectangle 3"/>
            <p:cNvSpPr/>
            <p:nvPr/>
          </p:nvSpPr>
          <p:spPr>
            <a:xfrm>
              <a:off x="6012280" y="2061248"/>
              <a:ext cx="1080000" cy="36000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GB" dirty="0" smtClean="0">
                  <a:solidFill>
                    <a:srgbClr val="004594"/>
                  </a:solidFill>
                </a:rPr>
                <a:t>$1M</a:t>
              </a:r>
              <a:endParaRPr lang="en-GB" dirty="0">
                <a:solidFill>
                  <a:srgbClr val="004594"/>
                </a:solidFill>
              </a:endParaRPr>
            </a:p>
          </p:txBody>
        </p:sp>
        <p:sp>
          <p:nvSpPr>
            <p:cNvPr id="6" name="Rectangle 5"/>
            <p:cNvSpPr/>
            <p:nvPr/>
          </p:nvSpPr>
          <p:spPr>
            <a:xfrm>
              <a:off x="7236296" y="3861168"/>
              <a:ext cx="1080000" cy="108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004594"/>
                  </a:solidFill>
                </a:rPr>
                <a:t>Year 2</a:t>
              </a:r>
            </a:p>
            <a:p>
              <a:pPr algn="ctr"/>
              <a:r>
                <a:rPr lang="en-GB" dirty="0" smtClean="0">
                  <a:solidFill>
                    <a:srgbClr val="004594"/>
                  </a:solidFill>
                </a:rPr>
                <a:t>$300k</a:t>
              </a:r>
            </a:p>
          </p:txBody>
        </p:sp>
        <p:sp>
          <p:nvSpPr>
            <p:cNvPr id="7" name="Rectangle 6"/>
            <p:cNvSpPr/>
            <p:nvPr/>
          </p:nvSpPr>
          <p:spPr>
            <a:xfrm>
              <a:off x="7236296" y="4941248"/>
              <a:ext cx="1080000" cy="72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004594"/>
                  </a:solidFill>
                </a:rPr>
                <a:t>Year 1</a:t>
              </a:r>
            </a:p>
            <a:p>
              <a:pPr algn="ctr"/>
              <a:r>
                <a:rPr lang="en-GB" dirty="0" smtClean="0">
                  <a:solidFill>
                    <a:srgbClr val="004594"/>
                  </a:solidFill>
                </a:rPr>
                <a:t>$200k</a:t>
              </a:r>
            </a:p>
          </p:txBody>
        </p:sp>
        <p:sp>
          <p:nvSpPr>
            <p:cNvPr id="8" name="Rectangle 7"/>
            <p:cNvSpPr/>
            <p:nvPr/>
          </p:nvSpPr>
          <p:spPr>
            <a:xfrm>
              <a:off x="7236296" y="2061048"/>
              <a:ext cx="1080000" cy="180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004594"/>
                  </a:solidFill>
                </a:rPr>
                <a:t>Year 3</a:t>
              </a:r>
            </a:p>
            <a:p>
              <a:pPr algn="ctr"/>
              <a:r>
                <a:rPr lang="en-GB" dirty="0" smtClean="0">
                  <a:solidFill>
                    <a:srgbClr val="004594"/>
                  </a:solidFill>
                </a:rPr>
                <a:t>$500k</a:t>
              </a:r>
            </a:p>
          </p:txBody>
        </p:sp>
        <p:cxnSp>
          <p:nvCxnSpPr>
            <p:cNvPr id="12" name="Straight Connector 11"/>
            <p:cNvCxnSpPr/>
            <p:nvPr/>
          </p:nvCxnSpPr>
          <p:spPr>
            <a:xfrm>
              <a:off x="5796136" y="5661248"/>
              <a:ext cx="2808312" cy="0"/>
            </a:xfrm>
            <a:prstGeom prst="line">
              <a:avLst/>
            </a:prstGeom>
            <a:ln w="381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74015288"/>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Return on investment (ROI)</a:t>
            </a:r>
            <a:endParaRPr lang="en-GB" dirty="0"/>
          </a:p>
        </p:txBody>
      </p:sp>
      <p:sp>
        <p:nvSpPr>
          <p:cNvPr id="4" name="TextBox 3"/>
          <p:cNvSpPr txBox="1"/>
          <p:nvPr/>
        </p:nvSpPr>
        <p:spPr>
          <a:xfrm>
            <a:off x="1115616" y="1268760"/>
            <a:ext cx="8208912" cy="369332"/>
          </a:xfrm>
          <a:prstGeom prst="rect">
            <a:avLst/>
          </a:prstGeom>
          <a:noFill/>
        </p:spPr>
        <p:txBody>
          <a:bodyPr wrap="square" rtlCol="0">
            <a:spAutoFit/>
          </a:bodyPr>
          <a:lstStyle/>
          <a:p>
            <a:r>
              <a:rPr lang="en-GB" dirty="0" smtClean="0">
                <a:solidFill>
                  <a:srgbClr val="004594"/>
                </a:solidFill>
              </a:rPr>
              <a:t>ROI = (Average Annual Profit/Original Investment) x 100%</a:t>
            </a:r>
            <a:endParaRPr lang="en-GB" dirty="0">
              <a:solidFill>
                <a:srgbClr val="004594"/>
              </a:solidFill>
            </a:endParaRPr>
          </a:p>
        </p:txBody>
      </p:sp>
      <p:sp>
        <p:nvSpPr>
          <p:cNvPr id="7" name="TextBox 6"/>
          <p:cNvSpPr txBox="1"/>
          <p:nvPr/>
        </p:nvSpPr>
        <p:spPr>
          <a:xfrm>
            <a:off x="1907704" y="1628800"/>
            <a:ext cx="6912768" cy="369332"/>
          </a:xfrm>
          <a:prstGeom prst="rect">
            <a:avLst/>
          </a:prstGeom>
          <a:noFill/>
        </p:spPr>
        <p:txBody>
          <a:bodyPr wrap="square" rtlCol="0">
            <a:spAutoFit/>
          </a:bodyPr>
          <a:lstStyle/>
          <a:p>
            <a:r>
              <a:rPr lang="en-GB" dirty="0" smtClean="0">
                <a:solidFill>
                  <a:srgbClr val="004594"/>
                </a:solidFill>
              </a:rPr>
              <a:t>where Average Annual Profit = Total Profit/Years</a:t>
            </a:r>
            <a:endParaRPr lang="en-GB" dirty="0">
              <a:solidFill>
                <a:srgbClr val="004594"/>
              </a:solidFill>
            </a:endParaRPr>
          </a:p>
        </p:txBody>
      </p:sp>
      <p:graphicFrame>
        <p:nvGraphicFramePr>
          <p:cNvPr id="8" name="Table 7"/>
          <p:cNvGraphicFramePr>
            <a:graphicFrameLocks noGrp="1"/>
          </p:cNvGraphicFramePr>
          <p:nvPr/>
        </p:nvGraphicFramePr>
        <p:xfrm>
          <a:off x="1259632" y="2060848"/>
          <a:ext cx="6096000" cy="2966720"/>
        </p:xfrm>
        <a:graphic>
          <a:graphicData uri="http://schemas.openxmlformats.org/drawingml/2006/table">
            <a:tbl>
              <a:tblPr firstRow="1" bandRow="1">
                <a:tableStyleId>{5C22544A-7EE6-4342-B048-85BDC9FD1C3A}</a:tableStyleId>
              </a:tblPr>
              <a:tblGrid>
                <a:gridCol w="1296144"/>
                <a:gridCol w="2376264"/>
                <a:gridCol w="2423592"/>
              </a:tblGrid>
              <a:tr h="370840">
                <a:tc>
                  <a:txBody>
                    <a:bodyPr/>
                    <a:lstStyle/>
                    <a:p>
                      <a:pPr algn="ctr"/>
                      <a:r>
                        <a:rPr lang="en-GB" dirty="0" smtClean="0">
                          <a:solidFill>
                            <a:srgbClr val="004594"/>
                          </a:solidFill>
                        </a:rPr>
                        <a:t>Year</a:t>
                      </a:r>
                      <a:endParaRPr lang="en-GB" dirty="0">
                        <a:solidFill>
                          <a:srgbClr val="004594"/>
                        </a:solidFill>
                      </a:endParaRPr>
                    </a:p>
                  </a:txBody>
                  <a:tcPr/>
                </a:tc>
                <a:tc>
                  <a:txBody>
                    <a:bodyPr/>
                    <a:lstStyle/>
                    <a:p>
                      <a:pPr algn="r"/>
                      <a:r>
                        <a:rPr lang="en-GB" dirty="0" smtClean="0">
                          <a:solidFill>
                            <a:srgbClr val="004594"/>
                          </a:solidFill>
                        </a:rPr>
                        <a:t>Investment</a:t>
                      </a:r>
                      <a:endParaRPr lang="en-GB" dirty="0">
                        <a:solidFill>
                          <a:srgbClr val="004594"/>
                        </a:solidFill>
                      </a:endParaRPr>
                    </a:p>
                  </a:txBody>
                  <a:tcPr/>
                </a:tc>
                <a:tc>
                  <a:txBody>
                    <a:bodyPr/>
                    <a:lstStyle/>
                    <a:p>
                      <a:pPr algn="r"/>
                      <a:r>
                        <a:rPr lang="en-GB" dirty="0" smtClean="0">
                          <a:solidFill>
                            <a:srgbClr val="004594"/>
                          </a:solidFill>
                        </a:rPr>
                        <a:t>Benefits</a:t>
                      </a:r>
                      <a:endParaRPr lang="en-GB" dirty="0">
                        <a:solidFill>
                          <a:srgbClr val="004594"/>
                        </a:solidFill>
                      </a:endParaRPr>
                    </a:p>
                  </a:txBody>
                  <a:tcPr/>
                </a:tc>
              </a:tr>
              <a:tr h="370840">
                <a:tc>
                  <a:txBody>
                    <a:bodyPr/>
                    <a:lstStyle/>
                    <a:p>
                      <a:pPr algn="ctr"/>
                      <a:r>
                        <a:rPr lang="en-GB" dirty="0" smtClean="0"/>
                        <a:t>0</a:t>
                      </a:r>
                      <a:endParaRPr lang="en-GB" dirty="0"/>
                    </a:p>
                  </a:txBody>
                  <a:tcPr/>
                </a:tc>
                <a:tc>
                  <a:txBody>
                    <a:bodyPr/>
                    <a:lstStyle/>
                    <a:p>
                      <a:pPr algn="r"/>
                      <a:r>
                        <a:rPr lang="en-GB" dirty="0" smtClean="0"/>
                        <a:t>$1,000,000</a:t>
                      </a:r>
                      <a:endParaRPr lang="en-GB" dirty="0"/>
                    </a:p>
                  </a:txBody>
                  <a:tcPr/>
                </a:tc>
                <a:tc>
                  <a:txBody>
                    <a:bodyPr/>
                    <a:lstStyle/>
                    <a:p>
                      <a:pPr algn="r"/>
                      <a:r>
                        <a:rPr lang="en-GB" dirty="0" smtClean="0"/>
                        <a:t>$0</a:t>
                      </a:r>
                      <a:endParaRPr lang="en-GB" dirty="0"/>
                    </a:p>
                  </a:txBody>
                  <a:tcPr/>
                </a:tc>
              </a:tr>
              <a:tr h="370840">
                <a:tc>
                  <a:txBody>
                    <a:bodyPr/>
                    <a:lstStyle/>
                    <a:p>
                      <a:pPr algn="ctr"/>
                      <a:r>
                        <a:rPr lang="en-GB" dirty="0" smtClean="0"/>
                        <a:t>1</a:t>
                      </a:r>
                      <a:endParaRPr lang="en-GB" dirty="0"/>
                    </a:p>
                  </a:txBody>
                  <a:tcPr/>
                </a:tc>
                <a:tc>
                  <a:txBody>
                    <a:bodyPr/>
                    <a:lstStyle/>
                    <a:p>
                      <a:endParaRPr lang="en-GB"/>
                    </a:p>
                  </a:txBody>
                  <a:tcPr/>
                </a:tc>
                <a:tc>
                  <a:txBody>
                    <a:bodyPr/>
                    <a:lstStyle/>
                    <a:p>
                      <a:pPr algn="r"/>
                      <a:r>
                        <a:rPr lang="en-GB" dirty="0" smtClean="0"/>
                        <a:t>$200,000</a:t>
                      </a:r>
                      <a:endParaRPr lang="en-GB" dirty="0"/>
                    </a:p>
                  </a:txBody>
                  <a:tcPr/>
                </a:tc>
              </a:tr>
              <a:tr h="370840">
                <a:tc>
                  <a:txBody>
                    <a:bodyPr/>
                    <a:lstStyle/>
                    <a:p>
                      <a:pPr algn="ctr"/>
                      <a:r>
                        <a:rPr lang="en-GB" dirty="0" smtClean="0"/>
                        <a:t>2</a:t>
                      </a:r>
                      <a:endParaRPr lang="en-GB" dirty="0"/>
                    </a:p>
                  </a:txBody>
                  <a:tcPr/>
                </a:tc>
                <a:tc>
                  <a:txBody>
                    <a:bodyPr/>
                    <a:lstStyle/>
                    <a:p>
                      <a:endParaRPr lang="en-GB"/>
                    </a:p>
                  </a:txBody>
                  <a:tcPr/>
                </a:tc>
                <a:tc>
                  <a:txBody>
                    <a:bodyPr/>
                    <a:lstStyle/>
                    <a:p>
                      <a:pPr algn="r"/>
                      <a:r>
                        <a:rPr lang="en-GB" dirty="0" smtClean="0"/>
                        <a:t>$300,000</a:t>
                      </a:r>
                      <a:endParaRPr lang="en-GB" dirty="0"/>
                    </a:p>
                  </a:txBody>
                  <a:tcPr/>
                </a:tc>
              </a:tr>
              <a:tr h="370840">
                <a:tc>
                  <a:txBody>
                    <a:bodyPr/>
                    <a:lstStyle/>
                    <a:p>
                      <a:pPr algn="ctr"/>
                      <a:r>
                        <a:rPr lang="en-GB" dirty="0" smtClean="0"/>
                        <a:t>3</a:t>
                      </a:r>
                      <a:endParaRPr lang="en-GB" dirty="0"/>
                    </a:p>
                  </a:txBody>
                  <a:tcPr/>
                </a:tc>
                <a:tc>
                  <a:txBody>
                    <a:bodyPr/>
                    <a:lstStyle/>
                    <a:p>
                      <a:endParaRPr lang="en-GB"/>
                    </a:p>
                  </a:txBody>
                  <a:tcPr/>
                </a:tc>
                <a:tc>
                  <a:txBody>
                    <a:bodyPr/>
                    <a:lstStyle/>
                    <a:p>
                      <a:pPr algn="r"/>
                      <a:r>
                        <a:rPr lang="en-GB" dirty="0" smtClean="0"/>
                        <a:t>$500,000</a:t>
                      </a:r>
                      <a:endParaRPr lang="en-GB" dirty="0"/>
                    </a:p>
                  </a:txBody>
                  <a:tcPr/>
                </a:tc>
              </a:tr>
              <a:tr h="370840">
                <a:tc>
                  <a:txBody>
                    <a:bodyPr/>
                    <a:lstStyle/>
                    <a:p>
                      <a:pPr algn="ctr"/>
                      <a:r>
                        <a:rPr lang="en-GB" dirty="0" smtClean="0"/>
                        <a:t>4</a:t>
                      </a:r>
                      <a:endParaRPr lang="en-GB" dirty="0"/>
                    </a:p>
                  </a:txBody>
                  <a:tcPr/>
                </a:tc>
                <a:tc>
                  <a:txBody>
                    <a:bodyPr/>
                    <a:lstStyle/>
                    <a:p>
                      <a:endParaRPr lang="en-GB"/>
                    </a:p>
                  </a:txBody>
                  <a:tcPr/>
                </a:tc>
                <a:tc>
                  <a:txBody>
                    <a:bodyPr/>
                    <a:lstStyle/>
                    <a:p>
                      <a:pPr algn="r"/>
                      <a:r>
                        <a:rPr lang="en-GB" dirty="0" smtClean="0"/>
                        <a:t>$400,000</a:t>
                      </a:r>
                      <a:endParaRPr lang="en-GB" dirty="0"/>
                    </a:p>
                  </a:txBody>
                  <a:tcPr/>
                </a:tc>
              </a:tr>
              <a:tr h="370840">
                <a:tc>
                  <a:txBody>
                    <a:bodyPr/>
                    <a:lstStyle/>
                    <a:p>
                      <a:pPr algn="ctr"/>
                      <a:r>
                        <a:rPr lang="en-GB" dirty="0" smtClean="0"/>
                        <a:t>5</a:t>
                      </a:r>
                      <a:endParaRPr lang="en-GB" dirty="0"/>
                    </a:p>
                  </a:txBody>
                  <a:tcPr/>
                </a:tc>
                <a:tc>
                  <a:txBody>
                    <a:bodyPr/>
                    <a:lstStyle/>
                    <a:p>
                      <a:endParaRPr lang="en-GB" dirty="0"/>
                    </a:p>
                  </a:txBody>
                  <a:tcPr/>
                </a:tc>
                <a:tc>
                  <a:txBody>
                    <a:bodyPr/>
                    <a:lstStyle/>
                    <a:p>
                      <a:pPr algn="r"/>
                      <a:r>
                        <a:rPr lang="en-GB" dirty="0" smtClean="0"/>
                        <a:t>$400,000</a:t>
                      </a:r>
                      <a:endParaRPr lang="en-GB" dirty="0"/>
                    </a:p>
                  </a:txBody>
                  <a:tcPr/>
                </a:tc>
              </a:tr>
              <a:tr h="370840">
                <a:tc>
                  <a:txBody>
                    <a:bodyPr/>
                    <a:lstStyle/>
                    <a:p>
                      <a:pPr algn="ctr"/>
                      <a:endParaRPr lang="en-GB" dirty="0"/>
                    </a:p>
                  </a:txBody>
                  <a:tcPr/>
                </a:tc>
                <a:tc>
                  <a:txBody>
                    <a:bodyPr/>
                    <a:lstStyle/>
                    <a:p>
                      <a:pPr algn="r"/>
                      <a:endParaRPr lang="en-GB" dirty="0">
                        <a:solidFill>
                          <a:srgbClr val="004594"/>
                        </a:solidFill>
                      </a:endParaRPr>
                    </a:p>
                  </a:txBody>
                  <a:tcPr/>
                </a:tc>
                <a:tc>
                  <a:txBody>
                    <a:bodyPr/>
                    <a:lstStyle/>
                    <a:p>
                      <a:pPr algn="r"/>
                      <a:r>
                        <a:rPr lang="en-GB" b="1" dirty="0" smtClean="0">
                          <a:solidFill>
                            <a:srgbClr val="004594"/>
                          </a:solidFill>
                        </a:rPr>
                        <a:t>$1,800,000</a:t>
                      </a:r>
                      <a:endParaRPr lang="en-GB" b="1" dirty="0">
                        <a:solidFill>
                          <a:srgbClr val="004594"/>
                        </a:solidFill>
                      </a:endParaRPr>
                    </a:p>
                  </a:txBody>
                  <a:tcPr/>
                </a:tc>
              </a:tr>
            </a:tbl>
          </a:graphicData>
        </a:graphic>
      </p:graphicFrame>
      <p:sp>
        <p:nvSpPr>
          <p:cNvPr id="9" name="TextBox 8"/>
          <p:cNvSpPr txBox="1"/>
          <p:nvPr/>
        </p:nvSpPr>
        <p:spPr>
          <a:xfrm>
            <a:off x="1187624" y="5157192"/>
            <a:ext cx="6912768" cy="369332"/>
          </a:xfrm>
          <a:prstGeom prst="rect">
            <a:avLst/>
          </a:prstGeom>
          <a:noFill/>
        </p:spPr>
        <p:txBody>
          <a:bodyPr wrap="square" rtlCol="0">
            <a:spAutoFit/>
          </a:bodyPr>
          <a:lstStyle/>
          <a:p>
            <a:r>
              <a:rPr lang="en-GB" dirty="0" smtClean="0">
                <a:solidFill>
                  <a:srgbClr val="004594"/>
                </a:solidFill>
              </a:rPr>
              <a:t>Average Annual Profit = ($1,800,000-$1,000,000)/5 =  $160,000</a:t>
            </a:r>
            <a:endParaRPr lang="en-GB" dirty="0">
              <a:solidFill>
                <a:srgbClr val="004594"/>
              </a:solidFill>
            </a:endParaRPr>
          </a:p>
        </p:txBody>
      </p:sp>
      <p:sp>
        <p:nvSpPr>
          <p:cNvPr id="10" name="TextBox 9"/>
          <p:cNvSpPr txBox="1"/>
          <p:nvPr/>
        </p:nvSpPr>
        <p:spPr>
          <a:xfrm>
            <a:off x="1187624" y="5579948"/>
            <a:ext cx="6912768" cy="369332"/>
          </a:xfrm>
          <a:prstGeom prst="rect">
            <a:avLst/>
          </a:prstGeom>
          <a:noFill/>
        </p:spPr>
        <p:txBody>
          <a:bodyPr wrap="square" rtlCol="0">
            <a:spAutoFit/>
          </a:bodyPr>
          <a:lstStyle/>
          <a:p>
            <a:r>
              <a:rPr lang="en-GB" dirty="0" smtClean="0">
                <a:solidFill>
                  <a:srgbClr val="004594"/>
                </a:solidFill>
              </a:rPr>
              <a:t>ROI = ($160,000/$1,000,000) * 100% = 16%</a:t>
            </a:r>
            <a:endParaRPr lang="en-GB" dirty="0">
              <a:solidFill>
                <a:srgbClr val="004594"/>
              </a:solidFill>
            </a:endParaRPr>
          </a:p>
        </p:txBody>
      </p:sp>
    </p:spTree>
    <p:extLst>
      <p:ext uri="{BB962C8B-B14F-4D97-AF65-F5344CB8AC3E}">
        <p14:creationId xmlns:p14="http://schemas.microsoft.com/office/powerpoint/2010/main" val="991686069"/>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5760"/>
            <a:ext cx="8229600" cy="1143000"/>
          </a:xfrm>
        </p:spPr>
        <p:txBody>
          <a:bodyPr/>
          <a:lstStyle/>
          <a:p>
            <a:r>
              <a:rPr lang="en-GB" dirty="0" smtClean="0"/>
              <a:t>Discounted cash flow</a:t>
            </a:r>
            <a:endParaRPr lang="en-GB" dirty="0"/>
          </a:p>
        </p:txBody>
      </p:sp>
      <p:sp>
        <p:nvSpPr>
          <p:cNvPr id="3" name="TextBox 2"/>
          <p:cNvSpPr txBox="1"/>
          <p:nvPr/>
        </p:nvSpPr>
        <p:spPr>
          <a:xfrm>
            <a:off x="611560" y="1268760"/>
            <a:ext cx="7992888" cy="707886"/>
          </a:xfrm>
          <a:prstGeom prst="rect">
            <a:avLst/>
          </a:prstGeom>
          <a:noFill/>
          <a:ln>
            <a:noFill/>
          </a:ln>
        </p:spPr>
        <p:txBody>
          <a:bodyPr wrap="square" rtlCol="0">
            <a:spAutoFit/>
          </a:bodyPr>
          <a:lstStyle/>
          <a:p>
            <a:r>
              <a:rPr lang="en-GB" sz="2000" dirty="0" smtClean="0">
                <a:solidFill>
                  <a:srgbClr val="004594"/>
                </a:solidFill>
              </a:rPr>
              <a:t>Leaving money invested in a deposit account at 10% interest would see growth based on compound interest:</a:t>
            </a:r>
            <a:endParaRPr lang="en-GB" sz="2000" dirty="0">
              <a:solidFill>
                <a:srgbClr val="004594"/>
              </a:solidFill>
            </a:endParaRPr>
          </a:p>
        </p:txBody>
      </p:sp>
      <p:graphicFrame>
        <p:nvGraphicFramePr>
          <p:cNvPr id="4" name="Table 3"/>
          <p:cNvGraphicFramePr>
            <a:graphicFrameLocks noGrp="1"/>
          </p:cNvGraphicFramePr>
          <p:nvPr/>
        </p:nvGraphicFramePr>
        <p:xfrm>
          <a:off x="5436096" y="1657608"/>
          <a:ext cx="3240360" cy="1483360"/>
        </p:xfrm>
        <a:graphic>
          <a:graphicData uri="http://schemas.openxmlformats.org/drawingml/2006/table">
            <a:tbl>
              <a:tblPr firstRow="1" bandRow="1">
                <a:tableStyleId>{69CF1AB2-1976-4502-BF36-3FF5EA218861}</a:tableStyleId>
              </a:tblPr>
              <a:tblGrid>
                <a:gridCol w="936104"/>
                <a:gridCol w="2304256"/>
              </a:tblGrid>
              <a:tr h="370840">
                <a:tc>
                  <a:txBody>
                    <a:bodyPr/>
                    <a:lstStyle/>
                    <a:p>
                      <a:pPr algn="ctr"/>
                      <a:r>
                        <a:rPr lang="en-GB" b="0" dirty="0" smtClean="0"/>
                        <a:t>Year 0</a:t>
                      </a:r>
                      <a:endParaRPr lang="en-GB" b="0" dirty="0">
                        <a:solidFill>
                          <a:srgbClr val="004594"/>
                        </a:solidFill>
                      </a:endParaRPr>
                    </a:p>
                  </a:txBody>
                  <a:tcPr/>
                </a:tc>
                <a:tc>
                  <a:txBody>
                    <a:bodyPr/>
                    <a:lstStyle/>
                    <a:p>
                      <a:pPr algn="r"/>
                      <a:r>
                        <a:rPr lang="en-GB" b="0" dirty="0" smtClean="0"/>
                        <a:t>$1.00</a:t>
                      </a:r>
                      <a:endParaRPr lang="en-GB" b="0" dirty="0">
                        <a:solidFill>
                          <a:srgbClr val="004594"/>
                        </a:solidFill>
                      </a:endParaRPr>
                    </a:p>
                  </a:txBody>
                  <a:tcPr/>
                </a:tc>
              </a:tr>
              <a:tr h="370840">
                <a:tc>
                  <a:txBody>
                    <a:bodyPr/>
                    <a:lstStyle/>
                    <a:p>
                      <a:pPr algn="ctr"/>
                      <a:r>
                        <a:rPr lang="en-GB" dirty="0" smtClean="0"/>
                        <a:t>Year 1</a:t>
                      </a:r>
                      <a:endParaRPr lang="en-GB" dirty="0">
                        <a:solidFill>
                          <a:srgbClr val="004594"/>
                        </a:solidFill>
                      </a:endParaRPr>
                    </a:p>
                  </a:txBody>
                  <a:tcPr/>
                </a:tc>
                <a:tc>
                  <a:txBody>
                    <a:bodyPr/>
                    <a:lstStyle/>
                    <a:p>
                      <a:pPr algn="r"/>
                      <a:r>
                        <a:rPr lang="en-GB" dirty="0" smtClean="0"/>
                        <a:t>$1.10</a:t>
                      </a:r>
                      <a:endParaRPr lang="en-GB" dirty="0">
                        <a:solidFill>
                          <a:srgbClr val="004594"/>
                        </a:solidFill>
                      </a:endParaRPr>
                    </a:p>
                  </a:txBody>
                  <a:tcPr/>
                </a:tc>
              </a:tr>
              <a:tr h="370840">
                <a:tc>
                  <a:txBody>
                    <a:bodyPr/>
                    <a:lstStyle/>
                    <a:p>
                      <a:pPr algn="ctr"/>
                      <a:r>
                        <a:rPr lang="en-GB" dirty="0" smtClean="0"/>
                        <a:t>Year 2</a:t>
                      </a:r>
                      <a:endParaRPr lang="en-GB" dirty="0">
                        <a:solidFill>
                          <a:srgbClr val="004594"/>
                        </a:solidFill>
                      </a:endParaRPr>
                    </a:p>
                  </a:txBody>
                  <a:tcPr/>
                </a:tc>
                <a:tc>
                  <a:txBody>
                    <a:bodyPr/>
                    <a:lstStyle/>
                    <a:p>
                      <a:pPr algn="r"/>
                      <a:r>
                        <a:rPr lang="en-GB" dirty="0" smtClean="0"/>
                        <a:t>$1.21</a:t>
                      </a:r>
                      <a:endParaRPr lang="en-GB" dirty="0">
                        <a:solidFill>
                          <a:srgbClr val="004594"/>
                        </a:solidFill>
                      </a:endParaRPr>
                    </a:p>
                  </a:txBody>
                  <a:tcPr/>
                </a:tc>
              </a:tr>
              <a:tr h="370840">
                <a:tc>
                  <a:txBody>
                    <a:bodyPr/>
                    <a:lstStyle/>
                    <a:p>
                      <a:pPr algn="ctr"/>
                      <a:r>
                        <a:rPr lang="en-GB" dirty="0" smtClean="0"/>
                        <a:t>Year 3</a:t>
                      </a:r>
                      <a:endParaRPr lang="en-GB" dirty="0">
                        <a:solidFill>
                          <a:srgbClr val="004594"/>
                        </a:solidFill>
                      </a:endParaRPr>
                    </a:p>
                  </a:txBody>
                  <a:tcPr/>
                </a:tc>
                <a:tc>
                  <a:txBody>
                    <a:bodyPr/>
                    <a:lstStyle/>
                    <a:p>
                      <a:pPr algn="r"/>
                      <a:r>
                        <a:rPr lang="en-GB" dirty="0" smtClean="0"/>
                        <a:t>$1.33</a:t>
                      </a:r>
                      <a:endParaRPr lang="en-GB" dirty="0">
                        <a:solidFill>
                          <a:srgbClr val="004594"/>
                        </a:solidFill>
                      </a:endParaRPr>
                    </a:p>
                  </a:txBody>
                  <a:tcPr/>
                </a:tc>
              </a:tr>
            </a:tbl>
          </a:graphicData>
        </a:graphic>
      </p:graphicFrame>
      <p:sp>
        <p:nvSpPr>
          <p:cNvPr id="5" name="TextBox 4"/>
          <p:cNvSpPr txBox="1"/>
          <p:nvPr/>
        </p:nvSpPr>
        <p:spPr>
          <a:xfrm>
            <a:off x="611560" y="3313792"/>
            <a:ext cx="7992888" cy="707886"/>
          </a:xfrm>
          <a:prstGeom prst="rect">
            <a:avLst/>
          </a:prstGeom>
          <a:noFill/>
          <a:ln>
            <a:noFill/>
          </a:ln>
        </p:spPr>
        <p:txBody>
          <a:bodyPr wrap="square" rtlCol="0">
            <a:spAutoFit/>
          </a:bodyPr>
          <a:lstStyle/>
          <a:p>
            <a:r>
              <a:rPr lang="en-GB" sz="2000" dirty="0" smtClean="0">
                <a:solidFill>
                  <a:srgbClr val="004594"/>
                </a:solidFill>
              </a:rPr>
              <a:t>If we kept the money instead of investing it, its comparative value would fall:</a:t>
            </a:r>
            <a:endParaRPr lang="en-GB" sz="2000" dirty="0">
              <a:solidFill>
                <a:srgbClr val="004594"/>
              </a:solidFill>
            </a:endParaRPr>
          </a:p>
        </p:txBody>
      </p:sp>
      <p:graphicFrame>
        <p:nvGraphicFramePr>
          <p:cNvPr id="8" name="Table 7"/>
          <p:cNvGraphicFramePr>
            <a:graphicFrameLocks noGrp="1"/>
          </p:cNvGraphicFramePr>
          <p:nvPr/>
        </p:nvGraphicFramePr>
        <p:xfrm>
          <a:off x="5436096" y="3745840"/>
          <a:ext cx="3240360" cy="1483360"/>
        </p:xfrm>
        <a:graphic>
          <a:graphicData uri="http://schemas.openxmlformats.org/drawingml/2006/table">
            <a:tbl>
              <a:tblPr firstRow="1" bandRow="1">
                <a:tableStyleId>{69CF1AB2-1976-4502-BF36-3FF5EA218861}</a:tableStyleId>
              </a:tblPr>
              <a:tblGrid>
                <a:gridCol w="936104"/>
                <a:gridCol w="2304256"/>
              </a:tblGrid>
              <a:tr h="370840">
                <a:tc>
                  <a:txBody>
                    <a:bodyPr/>
                    <a:lstStyle/>
                    <a:p>
                      <a:pPr algn="ctr"/>
                      <a:r>
                        <a:rPr lang="en-GB" b="0" dirty="0" smtClean="0"/>
                        <a:t>Year 0</a:t>
                      </a:r>
                      <a:endParaRPr lang="en-GB" b="0" dirty="0">
                        <a:solidFill>
                          <a:srgbClr val="004594"/>
                        </a:solidFill>
                      </a:endParaRPr>
                    </a:p>
                  </a:txBody>
                  <a:tcPr/>
                </a:tc>
                <a:tc>
                  <a:txBody>
                    <a:bodyPr/>
                    <a:lstStyle/>
                    <a:p>
                      <a:pPr algn="r"/>
                      <a:r>
                        <a:rPr lang="en-GB" b="0" dirty="0" smtClean="0"/>
                        <a:t>$1.00</a:t>
                      </a:r>
                      <a:endParaRPr lang="en-GB" b="0" dirty="0">
                        <a:solidFill>
                          <a:srgbClr val="004594"/>
                        </a:solidFill>
                      </a:endParaRPr>
                    </a:p>
                  </a:txBody>
                  <a:tcPr/>
                </a:tc>
              </a:tr>
              <a:tr h="370840">
                <a:tc>
                  <a:txBody>
                    <a:bodyPr/>
                    <a:lstStyle/>
                    <a:p>
                      <a:pPr algn="ctr"/>
                      <a:r>
                        <a:rPr lang="en-GB" dirty="0" smtClean="0"/>
                        <a:t>Year 1</a:t>
                      </a:r>
                      <a:endParaRPr lang="en-GB" dirty="0">
                        <a:solidFill>
                          <a:srgbClr val="004594"/>
                        </a:solidFill>
                      </a:endParaRPr>
                    </a:p>
                  </a:txBody>
                  <a:tcPr/>
                </a:tc>
                <a:tc>
                  <a:txBody>
                    <a:bodyPr/>
                    <a:lstStyle/>
                    <a:p>
                      <a:pPr algn="r"/>
                      <a:r>
                        <a:rPr lang="en-GB" dirty="0" smtClean="0"/>
                        <a:t>$1.00/$1.10 = $0.91</a:t>
                      </a:r>
                      <a:endParaRPr lang="en-GB" dirty="0">
                        <a:solidFill>
                          <a:srgbClr val="004594"/>
                        </a:solidFill>
                      </a:endParaRPr>
                    </a:p>
                  </a:txBody>
                  <a:tcPr/>
                </a:tc>
              </a:tr>
              <a:tr h="370840">
                <a:tc>
                  <a:txBody>
                    <a:bodyPr/>
                    <a:lstStyle/>
                    <a:p>
                      <a:pPr algn="ctr"/>
                      <a:r>
                        <a:rPr lang="en-GB" dirty="0" smtClean="0"/>
                        <a:t>Year 2</a:t>
                      </a:r>
                      <a:endParaRPr lang="en-GB" dirty="0">
                        <a:solidFill>
                          <a:srgbClr val="004594"/>
                        </a:solidFill>
                      </a:endParaRPr>
                    </a:p>
                  </a:txBody>
                  <a:tcPr/>
                </a:tc>
                <a:tc>
                  <a:txBody>
                    <a:bodyPr/>
                    <a:lstStyle/>
                    <a:p>
                      <a:pPr algn="r"/>
                      <a:r>
                        <a:rPr lang="en-GB" dirty="0" smtClean="0"/>
                        <a:t>$1.00/$1.21 = $0.83</a:t>
                      </a:r>
                      <a:endParaRPr lang="en-GB" dirty="0">
                        <a:solidFill>
                          <a:srgbClr val="004594"/>
                        </a:solidFill>
                      </a:endParaRPr>
                    </a:p>
                  </a:txBody>
                  <a:tcPr/>
                </a:tc>
              </a:tr>
              <a:tr h="370840">
                <a:tc>
                  <a:txBody>
                    <a:bodyPr/>
                    <a:lstStyle/>
                    <a:p>
                      <a:pPr algn="ctr"/>
                      <a:r>
                        <a:rPr lang="en-GB" dirty="0" smtClean="0"/>
                        <a:t>Year 3</a:t>
                      </a:r>
                      <a:endParaRPr lang="en-GB" dirty="0">
                        <a:solidFill>
                          <a:srgbClr val="004594"/>
                        </a:solidFill>
                      </a:endParaRPr>
                    </a:p>
                  </a:txBody>
                  <a:tcPr/>
                </a:tc>
                <a:tc>
                  <a:txBody>
                    <a:bodyPr/>
                    <a:lstStyle/>
                    <a:p>
                      <a:pPr algn="r"/>
                      <a:r>
                        <a:rPr lang="en-GB" dirty="0" smtClean="0"/>
                        <a:t>$1.00/$1.33 = $0.75</a:t>
                      </a:r>
                      <a:endParaRPr lang="en-GB" dirty="0">
                        <a:solidFill>
                          <a:srgbClr val="004594"/>
                        </a:solidFill>
                      </a:endParaRPr>
                    </a:p>
                  </a:txBody>
                  <a:tcPr/>
                </a:tc>
              </a:tr>
            </a:tbl>
          </a:graphicData>
        </a:graphic>
      </p:graphicFrame>
      <p:sp>
        <p:nvSpPr>
          <p:cNvPr id="10" name="TextBox 9"/>
          <p:cNvSpPr txBox="1"/>
          <p:nvPr/>
        </p:nvSpPr>
        <p:spPr>
          <a:xfrm>
            <a:off x="611560" y="5385410"/>
            <a:ext cx="7992888" cy="707886"/>
          </a:xfrm>
          <a:prstGeom prst="rect">
            <a:avLst/>
          </a:prstGeom>
          <a:noFill/>
          <a:ln>
            <a:noFill/>
          </a:ln>
        </p:spPr>
        <p:txBody>
          <a:bodyPr wrap="square" rtlCol="0">
            <a:spAutoFit/>
          </a:bodyPr>
          <a:lstStyle/>
          <a:p>
            <a:r>
              <a:rPr lang="en-GB" sz="2000" dirty="0" smtClean="0">
                <a:solidFill>
                  <a:srgbClr val="004594"/>
                </a:solidFill>
              </a:rPr>
              <a:t>Discounting is the opposite of compound interest. It recognises that the $1.33 in three years time is worth the same as $1.00 now.</a:t>
            </a:r>
            <a:endParaRPr lang="en-GB" sz="2000" dirty="0">
              <a:solidFill>
                <a:srgbClr val="004594"/>
              </a:solidFill>
            </a:endParaRPr>
          </a:p>
        </p:txBody>
      </p:sp>
    </p:spTree>
    <p:extLst>
      <p:ext uri="{BB962C8B-B14F-4D97-AF65-F5344CB8AC3E}">
        <p14:creationId xmlns:p14="http://schemas.microsoft.com/office/powerpoint/2010/main" val="64717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0" grpId="0"/>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Discounted cash flow example</a:t>
            </a:r>
            <a:endParaRPr lang="en-GB" dirty="0"/>
          </a:p>
        </p:txBody>
      </p:sp>
      <p:graphicFrame>
        <p:nvGraphicFramePr>
          <p:cNvPr id="3" name="Table 2"/>
          <p:cNvGraphicFramePr>
            <a:graphicFrameLocks noGrp="1"/>
          </p:cNvGraphicFramePr>
          <p:nvPr/>
        </p:nvGraphicFramePr>
        <p:xfrm>
          <a:off x="1043609" y="1628800"/>
          <a:ext cx="6840759" cy="3528392"/>
        </p:xfrm>
        <a:graphic>
          <a:graphicData uri="http://schemas.openxmlformats.org/drawingml/2006/table">
            <a:tbl>
              <a:tblPr firstRow="1" bandRow="1">
                <a:tableStyleId>{5C22544A-7EE6-4342-B048-85BDC9FD1C3A}</a:tableStyleId>
              </a:tblPr>
              <a:tblGrid>
                <a:gridCol w="1040731"/>
                <a:gridCol w="1407541"/>
                <a:gridCol w="2808312"/>
                <a:gridCol w="1584175"/>
              </a:tblGrid>
              <a:tr h="441049">
                <a:tc>
                  <a:txBody>
                    <a:bodyPr/>
                    <a:lstStyle/>
                    <a:p>
                      <a:pPr algn="ctr"/>
                      <a:r>
                        <a:rPr lang="en-GB" dirty="0" smtClean="0">
                          <a:solidFill>
                            <a:srgbClr val="004594"/>
                          </a:solidFill>
                        </a:rPr>
                        <a:t>Year</a:t>
                      </a:r>
                      <a:endParaRPr lang="en-GB" dirty="0">
                        <a:solidFill>
                          <a:srgbClr val="004594"/>
                        </a:solidFill>
                      </a:endParaRPr>
                    </a:p>
                  </a:txBody>
                  <a:tcPr/>
                </a:tc>
                <a:tc>
                  <a:txBody>
                    <a:bodyPr/>
                    <a:lstStyle/>
                    <a:p>
                      <a:pPr algn="r"/>
                      <a:r>
                        <a:rPr lang="en-GB" dirty="0" smtClean="0">
                          <a:solidFill>
                            <a:srgbClr val="004594"/>
                          </a:solidFill>
                        </a:rPr>
                        <a:t>Investment</a:t>
                      </a:r>
                      <a:endParaRPr lang="en-GB" dirty="0">
                        <a:solidFill>
                          <a:srgbClr val="004594"/>
                        </a:solidFill>
                      </a:endParaRPr>
                    </a:p>
                  </a:txBody>
                  <a:tcPr/>
                </a:tc>
                <a:tc>
                  <a:txBody>
                    <a:bodyPr/>
                    <a:lstStyle/>
                    <a:p>
                      <a:pPr algn="r"/>
                      <a:r>
                        <a:rPr lang="en-GB" dirty="0" smtClean="0">
                          <a:solidFill>
                            <a:srgbClr val="004594"/>
                          </a:solidFill>
                        </a:rPr>
                        <a:t>Benefits</a:t>
                      </a:r>
                      <a:endParaRPr lang="en-GB" dirty="0">
                        <a:solidFill>
                          <a:srgbClr val="004594"/>
                        </a:solidFill>
                      </a:endParaRPr>
                    </a:p>
                  </a:txBody>
                  <a:tcPr/>
                </a:tc>
                <a:tc>
                  <a:txBody>
                    <a:bodyPr/>
                    <a:lstStyle/>
                    <a:p>
                      <a:pPr algn="r"/>
                      <a:r>
                        <a:rPr lang="en-GB" dirty="0" smtClean="0">
                          <a:solidFill>
                            <a:srgbClr val="004594"/>
                          </a:solidFill>
                        </a:rPr>
                        <a:t>DCF</a:t>
                      </a:r>
                      <a:endParaRPr lang="en-GB" dirty="0">
                        <a:solidFill>
                          <a:srgbClr val="004594"/>
                        </a:solidFill>
                      </a:endParaRPr>
                    </a:p>
                  </a:txBody>
                  <a:tcPr/>
                </a:tc>
              </a:tr>
              <a:tr h="441049">
                <a:tc>
                  <a:txBody>
                    <a:bodyPr/>
                    <a:lstStyle/>
                    <a:p>
                      <a:pPr algn="ctr"/>
                      <a:r>
                        <a:rPr lang="en-GB" dirty="0" smtClean="0"/>
                        <a:t>0</a:t>
                      </a:r>
                      <a:endParaRPr lang="en-GB" dirty="0"/>
                    </a:p>
                  </a:txBody>
                  <a:tcPr/>
                </a:tc>
                <a:tc>
                  <a:txBody>
                    <a:bodyPr/>
                    <a:lstStyle/>
                    <a:p>
                      <a:pPr algn="r"/>
                      <a:r>
                        <a:rPr lang="en-GB" dirty="0" smtClean="0"/>
                        <a:t>$1,000,000</a:t>
                      </a:r>
                      <a:endParaRPr lang="en-GB" dirty="0"/>
                    </a:p>
                  </a:txBody>
                  <a:tcPr/>
                </a:tc>
                <a:tc>
                  <a:txBody>
                    <a:bodyPr/>
                    <a:lstStyle/>
                    <a:p>
                      <a:pPr algn="r"/>
                      <a:r>
                        <a:rPr lang="en-GB" dirty="0" smtClean="0"/>
                        <a:t>$0</a:t>
                      </a:r>
                      <a:endParaRPr lang="en-GB" dirty="0"/>
                    </a:p>
                  </a:txBody>
                  <a:tcPr/>
                </a:tc>
                <a:tc>
                  <a:txBody>
                    <a:bodyPr/>
                    <a:lstStyle/>
                    <a:p>
                      <a:pPr algn="r"/>
                      <a:r>
                        <a:rPr lang="en-GB" dirty="0" smtClean="0"/>
                        <a:t>$0</a:t>
                      </a:r>
                      <a:endParaRPr lang="en-GB" dirty="0"/>
                    </a:p>
                  </a:txBody>
                  <a:tcPr/>
                </a:tc>
              </a:tr>
              <a:tr h="441049">
                <a:tc>
                  <a:txBody>
                    <a:bodyPr/>
                    <a:lstStyle/>
                    <a:p>
                      <a:pPr algn="ctr"/>
                      <a:r>
                        <a:rPr lang="en-GB" dirty="0" smtClean="0"/>
                        <a:t>1</a:t>
                      </a:r>
                      <a:endParaRPr lang="en-GB" dirty="0"/>
                    </a:p>
                  </a:txBody>
                  <a:tcPr/>
                </a:tc>
                <a:tc>
                  <a:txBody>
                    <a:bodyPr/>
                    <a:lstStyle/>
                    <a:p>
                      <a:endParaRPr lang="en-GB"/>
                    </a:p>
                  </a:txBody>
                  <a:tcPr/>
                </a:tc>
                <a:tc>
                  <a:txBody>
                    <a:bodyPr/>
                    <a:lstStyle/>
                    <a:p>
                      <a:pPr algn="r"/>
                      <a:r>
                        <a:rPr lang="en-GB" dirty="0" smtClean="0"/>
                        <a:t>$200,000 x 0.91</a:t>
                      </a:r>
                      <a:endParaRPr lang="en-GB" dirty="0"/>
                    </a:p>
                  </a:txBody>
                  <a:tcPr/>
                </a:tc>
                <a:tc>
                  <a:txBody>
                    <a:bodyPr/>
                    <a:lstStyle/>
                    <a:p>
                      <a:pPr algn="r"/>
                      <a:r>
                        <a:rPr lang="en-GB" dirty="0" smtClean="0"/>
                        <a:t>$182,000</a:t>
                      </a:r>
                      <a:endParaRPr lang="en-GB" dirty="0"/>
                    </a:p>
                  </a:txBody>
                  <a:tcPr/>
                </a:tc>
              </a:tr>
              <a:tr h="441049">
                <a:tc>
                  <a:txBody>
                    <a:bodyPr/>
                    <a:lstStyle/>
                    <a:p>
                      <a:pPr algn="ctr"/>
                      <a:r>
                        <a:rPr lang="en-GB" dirty="0" smtClean="0"/>
                        <a:t>2</a:t>
                      </a:r>
                      <a:endParaRPr lang="en-GB" dirty="0"/>
                    </a:p>
                  </a:txBody>
                  <a:tcPr/>
                </a:tc>
                <a:tc>
                  <a:txBody>
                    <a:bodyPr/>
                    <a:lstStyle/>
                    <a:p>
                      <a:endParaRPr lang="en-GB"/>
                    </a:p>
                  </a:txBody>
                  <a:tcPr/>
                </a:tc>
                <a:tc>
                  <a:txBody>
                    <a:bodyPr/>
                    <a:lstStyle/>
                    <a:p>
                      <a:pPr algn="r"/>
                      <a:r>
                        <a:rPr lang="en-GB" dirty="0" smtClean="0"/>
                        <a:t>$300,000 x 0.83</a:t>
                      </a:r>
                      <a:endParaRPr lang="en-GB" dirty="0"/>
                    </a:p>
                  </a:txBody>
                  <a:tcPr/>
                </a:tc>
                <a:tc>
                  <a:txBody>
                    <a:bodyPr/>
                    <a:lstStyle/>
                    <a:p>
                      <a:pPr algn="r"/>
                      <a:r>
                        <a:rPr lang="en-GB" dirty="0" smtClean="0"/>
                        <a:t>$249,000</a:t>
                      </a:r>
                      <a:endParaRPr lang="en-GB" dirty="0"/>
                    </a:p>
                  </a:txBody>
                  <a:tcPr/>
                </a:tc>
              </a:tr>
              <a:tr h="441049">
                <a:tc>
                  <a:txBody>
                    <a:bodyPr/>
                    <a:lstStyle/>
                    <a:p>
                      <a:pPr algn="ctr"/>
                      <a:r>
                        <a:rPr lang="en-GB" dirty="0" smtClean="0"/>
                        <a:t>3</a:t>
                      </a:r>
                      <a:endParaRPr lang="en-GB" dirty="0"/>
                    </a:p>
                  </a:txBody>
                  <a:tcPr/>
                </a:tc>
                <a:tc>
                  <a:txBody>
                    <a:bodyPr/>
                    <a:lstStyle/>
                    <a:p>
                      <a:endParaRPr lang="en-GB"/>
                    </a:p>
                  </a:txBody>
                  <a:tcPr/>
                </a:tc>
                <a:tc>
                  <a:txBody>
                    <a:bodyPr/>
                    <a:lstStyle/>
                    <a:p>
                      <a:pPr algn="r"/>
                      <a:r>
                        <a:rPr lang="en-GB" dirty="0" smtClean="0"/>
                        <a:t>$500,000 x 0.75</a:t>
                      </a:r>
                      <a:endParaRPr lang="en-GB" dirty="0"/>
                    </a:p>
                  </a:txBody>
                  <a:tcPr/>
                </a:tc>
                <a:tc>
                  <a:txBody>
                    <a:bodyPr/>
                    <a:lstStyle/>
                    <a:p>
                      <a:pPr algn="r"/>
                      <a:r>
                        <a:rPr lang="en-GB" dirty="0" smtClean="0"/>
                        <a:t>$375,000</a:t>
                      </a:r>
                      <a:endParaRPr lang="en-GB" dirty="0"/>
                    </a:p>
                  </a:txBody>
                  <a:tcPr/>
                </a:tc>
              </a:tr>
              <a:tr h="441049">
                <a:tc>
                  <a:txBody>
                    <a:bodyPr/>
                    <a:lstStyle/>
                    <a:p>
                      <a:pPr algn="ctr"/>
                      <a:r>
                        <a:rPr lang="en-GB" dirty="0" smtClean="0"/>
                        <a:t>4</a:t>
                      </a:r>
                      <a:endParaRPr lang="en-GB" dirty="0"/>
                    </a:p>
                  </a:txBody>
                  <a:tcPr/>
                </a:tc>
                <a:tc>
                  <a:txBody>
                    <a:bodyPr/>
                    <a:lstStyle/>
                    <a:p>
                      <a:endParaRPr lang="en-GB"/>
                    </a:p>
                  </a:txBody>
                  <a:tcPr/>
                </a:tc>
                <a:tc>
                  <a:txBody>
                    <a:bodyPr/>
                    <a:lstStyle/>
                    <a:p>
                      <a:pPr algn="r"/>
                      <a:r>
                        <a:rPr lang="en-GB" dirty="0" smtClean="0"/>
                        <a:t>$400,000 x 0.68</a:t>
                      </a:r>
                      <a:endParaRPr lang="en-GB" dirty="0"/>
                    </a:p>
                  </a:txBody>
                  <a:tcPr/>
                </a:tc>
                <a:tc>
                  <a:txBody>
                    <a:bodyPr/>
                    <a:lstStyle/>
                    <a:p>
                      <a:pPr algn="r"/>
                      <a:r>
                        <a:rPr lang="en-GB" dirty="0" smtClean="0"/>
                        <a:t>$272,000</a:t>
                      </a:r>
                      <a:endParaRPr lang="en-GB" dirty="0"/>
                    </a:p>
                  </a:txBody>
                  <a:tcPr/>
                </a:tc>
              </a:tr>
              <a:tr h="441049">
                <a:tc>
                  <a:txBody>
                    <a:bodyPr/>
                    <a:lstStyle/>
                    <a:p>
                      <a:pPr algn="ctr"/>
                      <a:r>
                        <a:rPr lang="en-GB" dirty="0" smtClean="0"/>
                        <a:t>5</a:t>
                      </a:r>
                      <a:endParaRPr lang="en-GB" dirty="0"/>
                    </a:p>
                  </a:txBody>
                  <a:tcPr/>
                </a:tc>
                <a:tc>
                  <a:txBody>
                    <a:bodyPr/>
                    <a:lstStyle/>
                    <a:p>
                      <a:endParaRPr lang="en-GB" dirty="0"/>
                    </a:p>
                  </a:txBody>
                  <a:tcPr/>
                </a:tc>
                <a:tc>
                  <a:txBody>
                    <a:bodyPr/>
                    <a:lstStyle/>
                    <a:p>
                      <a:pPr algn="r"/>
                      <a:r>
                        <a:rPr lang="en-GB" dirty="0" smtClean="0"/>
                        <a:t>$400,000 x 0.62</a:t>
                      </a:r>
                      <a:endParaRPr lang="en-GB" dirty="0"/>
                    </a:p>
                  </a:txBody>
                  <a:tcPr/>
                </a:tc>
                <a:tc>
                  <a:txBody>
                    <a:bodyPr/>
                    <a:lstStyle/>
                    <a:p>
                      <a:pPr algn="r"/>
                      <a:r>
                        <a:rPr lang="en-GB" dirty="0" smtClean="0"/>
                        <a:t>$248,000</a:t>
                      </a:r>
                      <a:endParaRPr lang="en-GB" dirty="0"/>
                    </a:p>
                  </a:txBody>
                  <a:tcPr/>
                </a:tc>
              </a:tr>
              <a:tr h="441049">
                <a:tc>
                  <a:txBody>
                    <a:bodyPr/>
                    <a:lstStyle/>
                    <a:p>
                      <a:pPr algn="ctr"/>
                      <a:endParaRPr lang="en-GB" dirty="0"/>
                    </a:p>
                  </a:txBody>
                  <a:tcPr/>
                </a:tc>
                <a:tc>
                  <a:txBody>
                    <a:bodyPr/>
                    <a:lstStyle/>
                    <a:p>
                      <a:pPr algn="r"/>
                      <a:endParaRPr lang="en-GB" dirty="0">
                        <a:solidFill>
                          <a:srgbClr val="004594"/>
                        </a:solidFill>
                      </a:endParaRPr>
                    </a:p>
                  </a:txBody>
                  <a:tcPr/>
                </a:tc>
                <a:tc>
                  <a:txBody>
                    <a:bodyPr/>
                    <a:lstStyle/>
                    <a:p>
                      <a:pPr algn="r"/>
                      <a:r>
                        <a:rPr lang="en-GB" b="1" dirty="0" smtClean="0">
                          <a:solidFill>
                            <a:srgbClr val="004594"/>
                          </a:solidFill>
                        </a:rPr>
                        <a:t>$1,800,000</a:t>
                      </a:r>
                      <a:endParaRPr lang="en-GB" b="1" dirty="0">
                        <a:solidFill>
                          <a:srgbClr val="004594"/>
                        </a:solidFill>
                      </a:endParaRPr>
                    </a:p>
                  </a:txBody>
                  <a:tcPr/>
                </a:tc>
                <a:tc>
                  <a:txBody>
                    <a:bodyPr/>
                    <a:lstStyle/>
                    <a:p>
                      <a:pPr algn="r"/>
                      <a:r>
                        <a:rPr lang="en-GB" b="1" dirty="0" smtClean="0">
                          <a:solidFill>
                            <a:srgbClr val="004594"/>
                          </a:solidFill>
                        </a:rPr>
                        <a:t>$1,326,000</a:t>
                      </a:r>
                      <a:endParaRPr lang="en-GB" b="1" dirty="0">
                        <a:solidFill>
                          <a:srgbClr val="004594"/>
                        </a:solidFill>
                      </a:endParaRPr>
                    </a:p>
                  </a:txBody>
                  <a:tcPr/>
                </a:tc>
              </a:tr>
            </a:tbl>
          </a:graphicData>
        </a:graphic>
      </p:graphicFrame>
    </p:spTree>
    <p:extLst>
      <p:ext uri="{BB962C8B-B14F-4D97-AF65-F5344CB8AC3E}">
        <p14:creationId xmlns:p14="http://schemas.microsoft.com/office/powerpoint/2010/main" val="1044779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2987675" y="260350"/>
            <a:ext cx="3602038" cy="522288"/>
          </a:xfrm>
        </p:spPr>
        <p:txBody>
          <a:bodyPr wrap="none">
            <a:spAutoFit/>
          </a:bodyPr>
          <a:lstStyle/>
          <a:p>
            <a:pPr eaLnBrk="1" hangingPunct="1">
              <a:defRPr/>
            </a:pPr>
            <a:r>
              <a:rPr lang="en-US" sz="2800" b="1" kern="1200" dirty="0" smtClean="0">
                <a:solidFill>
                  <a:srgbClr val="92D050"/>
                </a:solidFill>
              </a:rPr>
              <a:t>About the presenter</a:t>
            </a:r>
            <a:endParaRPr lang="es-ES" sz="2800" b="1" kern="1200" dirty="0">
              <a:solidFill>
                <a:srgbClr val="92D050"/>
              </a:solidFill>
            </a:endParaRPr>
          </a:p>
        </p:txBody>
      </p:sp>
      <p:graphicFrame>
        <p:nvGraphicFramePr>
          <p:cNvPr id="7" name="Diagram 5"/>
          <p:cNvGraphicFramePr>
            <a:graphicFrameLocks noGrp="1"/>
          </p:cNvGraphicFramePr>
          <p:nvPr>
            <p:ph idx="1"/>
          </p:nvPr>
        </p:nvGraphicFramePr>
        <p:xfrm>
          <a:off x="457200" y="1600201"/>
          <a:ext cx="3034680" cy="20448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100" name="7 Rectángulo"/>
          <p:cNvSpPr>
            <a:spLocks noChangeArrowheads="1"/>
          </p:cNvSpPr>
          <p:nvPr/>
        </p:nvSpPr>
        <p:spPr bwMode="auto">
          <a:xfrm>
            <a:off x="2362200" y="1066800"/>
            <a:ext cx="6388100" cy="5016758"/>
          </a:xfrm>
          <a:prstGeom prst="rect">
            <a:avLst/>
          </a:prstGeom>
          <a:noFill/>
          <a:ln w="9525">
            <a:noFill/>
            <a:miter lim="800000"/>
            <a:headEnd/>
            <a:tailEnd/>
          </a:ln>
        </p:spPr>
        <p:txBody>
          <a:bodyPr wrap="square">
            <a:spAutoFit/>
          </a:bodyPr>
          <a:lstStyle/>
          <a:p>
            <a:pPr eaLnBrk="1" hangingPunct="1">
              <a:lnSpc>
                <a:spcPts val="1200"/>
              </a:lnSpc>
              <a:buFont typeface="Wingdings" pitchFamily="2" charset="2"/>
              <a:buChar char="ü"/>
            </a:pPr>
            <a:r>
              <a:rPr lang="es-ES" sz="1300" dirty="0"/>
              <a:t>   Industrial </a:t>
            </a:r>
            <a:r>
              <a:rPr lang="es-ES" sz="1300" dirty="0" err="1"/>
              <a:t>Engineer</a:t>
            </a:r>
            <a:r>
              <a:rPr lang="es-ES" sz="1300" dirty="0"/>
              <a:t> MBA, GPM-M, PMP </a:t>
            </a:r>
            <a:r>
              <a:rPr lang="es-ES" sz="1300" dirty="0" err="1"/>
              <a:t>with</a:t>
            </a:r>
            <a:r>
              <a:rPr lang="es-ES" sz="1300" dirty="0"/>
              <a:t> more </a:t>
            </a:r>
            <a:r>
              <a:rPr lang="es-ES" sz="1300" dirty="0" err="1"/>
              <a:t>than</a:t>
            </a:r>
            <a:r>
              <a:rPr lang="es-ES" sz="1300" dirty="0"/>
              <a:t> 25 </a:t>
            </a:r>
            <a:r>
              <a:rPr lang="es-ES" sz="1300" dirty="0" err="1"/>
              <a:t>years</a:t>
            </a:r>
            <a:r>
              <a:rPr lang="es-ES" sz="1300" dirty="0"/>
              <a:t> of </a:t>
            </a:r>
            <a:r>
              <a:rPr lang="es-ES" sz="1300" dirty="0" err="1"/>
              <a:t>experience</a:t>
            </a:r>
            <a:r>
              <a:rPr lang="es-ES" sz="1300" dirty="0"/>
              <a:t> in </a:t>
            </a:r>
            <a:r>
              <a:rPr lang="es-ES" sz="1300" dirty="0" err="1"/>
              <a:t>Electrical</a:t>
            </a:r>
            <a:r>
              <a:rPr lang="es-ES" sz="1300" dirty="0"/>
              <a:t> </a:t>
            </a:r>
            <a:r>
              <a:rPr lang="es-ES" sz="1300" dirty="0" err="1"/>
              <a:t>Companies</a:t>
            </a:r>
            <a:r>
              <a:rPr lang="es-ES" sz="1300" dirty="0"/>
              <a:t>:  </a:t>
            </a:r>
            <a:r>
              <a:rPr lang="es-ES" sz="1300" dirty="0" err="1"/>
              <a:t>Telecomanded</a:t>
            </a:r>
            <a:r>
              <a:rPr lang="es-ES" sz="1300" dirty="0"/>
              <a:t> </a:t>
            </a:r>
            <a:r>
              <a:rPr lang="es-ES" sz="1300" dirty="0" err="1"/>
              <a:t>electric</a:t>
            </a:r>
            <a:r>
              <a:rPr lang="es-ES" sz="1300" dirty="0"/>
              <a:t> </a:t>
            </a:r>
            <a:r>
              <a:rPr lang="es-ES" sz="1300" dirty="0" err="1"/>
              <a:t>grid</a:t>
            </a:r>
            <a:r>
              <a:rPr lang="es-ES" sz="1300" dirty="0"/>
              <a:t>, Marketing  and </a:t>
            </a:r>
            <a:r>
              <a:rPr lang="es-ES" sz="1300" dirty="0" err="1"/>
              <a:t>Communications</a:t>
            </a:r>
            <a:r>
              <a:rPr lang="es-ES" sz="1300" dirty="0"/>
              <a:t>, </a:t>
            </a:r>
            <a:r>
              <a:rPr lang="es-ES" sz="1300" dirty="0" err="1"/>
              <a:t>Corporate</a:t>
            </a:r>
            <a:r>
              <a:rPr lang="es-ES" sz="1300" dirty="0"/>
              <a:t> Social </a:t>
            </a:r>
            <a:r>
              <a:rPr lang="es-ES" sz="1300" dirty="0" err="1"/>
              <a:t>Responsibility</a:t>
            </a:r>
            <a:r>
              <a:rPr lang="es-ES" sz="1300" dirty="0"/>
              <a:t>.</a:t>
            </a:r>
          </a:p>
          <a:p>
            <a:pPr eaLnBrk="1" hangingPunct="1">
              <a:lnSpc>
                <a:spcPts val="1200"/>
              </a:lnSpc>
            </a:pPr>
            <a:endParaRPr lang="es-ES" sz="1300" dirty="0"/>
          </a:p>
          <a:p>
            <a:pPr eaLnBrk="1" hangingPunct="1">
              <a:lnSpc>
                <a:spcPts val="1200"/>
              </a:lnSpc>
              <a:buFont typeface="Wingdings" pitchFamily="2" charset="2"/>
              <a:buChar char="ü"/>
            </a:pPr>
            <a:r>
              <a:rPr lang="es-ES" sz="1300" dirty="0"/>
              <a:t> I</a:t>
            </a:r>
            <a:r>
              <a:rPr lang="en-US" sz="1300" dirty="0" err="1"/>
              <a:t>mplementation</a:t>
            </a:r>
            <a:r>
              <a:rPr lang="en-US" sz="1300" dirty="0"/>
              <a:t> and improvement of Organizational Management Systems</a:t>
            </a:r>
            <a:r>
              <a:rPr lang="es-ES" sz="1300" dirty="0"/>
              <a:t> </a:t>
            </a:r>
            <a:r>
              <a:rPr lang="es-ES" sz="1300" dirty="0" err="1"/>
              <a:t>according</a:t>
            </a:r>
            <a:r>
              <a:rPr lang="es-ES" sz="1300" dirty="0"/>
              <a:t> </a:t>
            </a:r>
            <a:r>
              <a:rPr lang="es-ES" sz="1300" dirty="0" err="1"/>
              <a:t>to</a:t>
            </a:r>
            <a:r>
              <a:rPr lang="es-ES" sz="1300" dirty="0"/>
              <a:t> ISO 9001, ISO 14001, ISO 26000, OHSAS 18001 y </a:t>
            </a:r>
            <a:r>
              <a:rPr lang="es-ES" sz="1300" dirty="0" err="1"/>
              <a:t>Argentinean</a:t>
            </a:r>
            <a:r>
              <a:rPr lang="es-ES" sz="1300" dirty="0"/>
              <a:t> </a:t>
            </a:r>
            <a:r>
              <a:rPr lang="es-ES" sz="1300" dirty="0" err="1"/>
              <a:t>Resolucion</a:t>
            </a:r>
            <a:r>
              <a:rPr lang="es-ES" sz="1300" dirty="0"/>
              <a:t> ENRE 057/2003 </a:t>
            </a:r>
            <a:r>
              <a:rPr lang="es-ES" sz="1300" dirty="0" err="1"/>
              <a:t>Public</a:t>
            </a:r>
            <a:r>
              <a:rPr lang="es-ES" sz="1300" dirty="0"/>
              <a:t> Safety </a:t>
            </a:r>
            <a:r>
              <a:rPr lang="en-US" sz="1300" dirty="0"/>
              <a:t>for Electric Power Transmission in High and Medium Voltage</a:t>
            </a:r>
            <a:r>
              <a:rPr lang="es-ES" sz="1300" dirty="0"/>
              <a:t> (</a:t>
            </a:r>
            <a:r>
              <a:rPr lang="es-ES" sz="1300" dirty="0" err="1"/>
              <a:t>Since</a:t>
            </a:r>
            <a:r>
              <a:rPr lang="es-ES" sz="1300" dirty="0"/>
              <a:t> 2000).</a:t>
            </a:r>
          </a:p>
          <a:p>
            <a:pPr eaLnBrk="1" hangingPunct="1">
              <a:lnSpc>
                <a:spcPts val="1200"/>
              </a:lnSpc>
              <a:buFont typeface="Wingdings" pitchFamily="2" charset="2"/>
              <a:buChar char="ü"/>
            </a:pPr>
            <a:endParaRPr lang="es-ES" sz="1300" dirty="0"/>
          </a:p>
          <a:p>
            <a:pPr eaLnBrk="1" hangingPunct="1">
              <a:lnSpc>
                <a:spcPts val="1200"/>
              </a:lnSpc>
              <a:buFont typeface="Wingdings" pitchFamily="2" charset="2"/>
              <a:buChar char="ü"/>
            </a:pPr>
            <a:r>
              <a:rPr lang="es-ES" sz="1300" dirty="0"/>
              <a:t> </a:t>
            </a:r>
            <a:r>
              <a:rPr lang="es-ES" sz="1300" dirty="0" err="1"/>
              <a:t>She</a:t>
            </a:r>
            <a:r>
              <a:rPr lang="es-ES" sz="1300" dirty="0"/>
              <a:t> </a:t>
            </a:r>
            <a:r>
              <a:rPr lang="es-ES" sz="1300" dirty="0" err="1"/>
              <a:t>was</a:t>
            </a:r>
            <a:r>
              <a:rPr lang="es-ES" sz="1300" dirty="0"/>
              <a:t> </a:t>
            </a:r>
            <a:r>
              <a:rPr lang="es-ES" sz="1300" dirty="0" err="1"/>
              <a:t>part</a:t>
            </a:r>
            <a:r>
              <a:rPr lang="es-ES" sz="1300" dirty="0"/>
              <a:t> of </a:t>
            </a:r>
            <a:r>
              <a:rPr lang="es-ES" sz="1300" dirty="0" err="1"/>
              <a:t>the</a:t>
            </a:r>
            <a:r>
              <a:rPr lang="es-ES" sz="1300" dirty="0"/>
              <a:t> </a:t>
            </a:r>
            <a:r>
              <a:rPr lang="es-ES" sz="1300" dirty="0" err="1"/>
              <a:t>Communication</a:t>
            </a:r>
            <a:r>
              <a:rPr lang="es-ES" sz="1300" dirty="0"/>
              <a:t> </a:t>
            </a:r>
            <a:r>
              <a:rPr lang="es-ES" sz="1300" dirty="0" err="1"/>
              <a:t>Committee</a:t>
            </a:r>
            <a:r>
              <a:rPr lang="es-ES" sz="1300" dirty="0"/>
              <a:t> and </a:t>
            </a:r>
            <a:r>
              <a:rPr lang="en-US" sz="1300" dirty="0"/>
              <a:t>Environmental and Sustainable Development Committee of </a:t>
            </a:r>
            <a:r>
              <a:rPr lang="en-GB" sz="1300" dirty="0" err="1">
                <a:hlinkClick r:id="rId8"/>
              </a:rPr>
              <a:t>Electricité</a:t>
            </a:r>
            <a:r>
              <a:rPr lang="en-GB" sz="1300" dirty="0">
                <a:hlinkClick r:id="rId8"/>
              </a:rPr>
              <a:t> de France (EDF)</a:t>
            </a:r>
            <a:r>
              <a:rPr lang="en-GB" sz="1300" dirty="0"/>
              <a:t> Branch America </a:t>
            </a:r>
            <a:r>
              <a:rPr lang="en-US" sz="1300" dirty="0"/>
              <a:t>along with colleagues from France, Brazil and Mexico </a:t>
            </a:r>
            <a:r>
              <a:rPr lang="es-ES" sz="1300" dirty="0"/>
              <a:t>(2002-2004).</a:t>
            </a:r>
          </a:p>
          <a:p>
            <a:pPr eaLnBrk="1" hangingPunct="1">
              <a:lnSpc>
                <a:spcPts val="1200"/>
              </a:lnSpc>
            </a:pPr>
            <a:r>
              <a:rPr lang="es-ES" sz="1300" dirty="0"/>
              <a:t> </a:t>
            </a:r>
          </a:p>
          <a:p>
            <a:pPr eaLnBrk="1" hangingPunct="1">
              <a:lnSpc>
                <a:spcPts val="1200"/>
              </a:lnSpc>
              <a:buFont typeface="Wingdings" pitchFamily="2" charset="2"/>
              <a:buChar char="ü"/>
            </a:pPr>
            <a:r>
              <a:rPr lang="en-US" sz="1300" dirty="0"/>
              <a:t>As independent contractor, she is Organizational System Manager </a:t>
            </a:r>
            <a:r>
              <a:rPr lang="en-US" sz="1300" dirty="0">
                <a:hlinkClick r:id="rId9"/>
              </a:rPr>
              <a:t>at </a:t>
            </a:r>
            <a:r>
              <a:rPr lang="en-US" sz="1300" dirty="0" err="1">
                <a:hlinkClick r:id="rId9"/>
              </a:rPr>
              <a:t>Baresi</a:t>
            </a:r>
            <a:r>
              <a:rPr lang="en-US" sz="1300" dirty="0">
                <a:hlinkClick r:id="rId9"/>
              </a:rPr>
              <a:t> SRL a Polyolefin Recycling Company</a:t>
            </a:r>
            <a:r>
              <a:rPr lang="en-US" sz="1300" dirty="0"/>
              <a:t> </a:t>
            </a:r>
            <a:r>
              <a:rPr lang="en-US" sz="1300" dirty="0" smtClean="0"/>
              <a:t>(2005-2015); </a:t>
            </a:r>
            <a:r>
              <a:rPr lang="en-US" sz="1300" dirty="0"/>
              <a:t>and Professor of CSR and Sustainable Development at GSPM,  </a:t>
            </a:r>
            <a:r>
              <a:rPr lang="en-US" sz="1300" dirty="0">
                <a:hlinkClick r:id="rId10"/>
              </a:rPr>
              <a:t>University for International Cooperation –UCI- </a:t>
            </a:r>
            <a:r>
              <a:rPr lang="en-US" sz="1300" dirty="0"/>
              <a:t>Costa Rica (since 2013). </a:t>
            </a:r>
          </a:p>
          <a:p>
            <a:pPr eaLnBrk="1" hangingPunct="1">
              <a:lnSpc>
                <a:spcPts val="1200"/>
              </a:lnSpc>
            </a:pPr>
            <a:endParaRPr lang="es-ES" sz="1300" dirty="0"/>
          </a:p>
          <a:p>
            <a:pPr eaLnBrk="1" hangingPunct="1">
              <a:lnSpc>
                <a:spcPts val="1200"/>
              </a:lnSpc>
              <a:buFont typeface="Wingdings" pitchFamily="2" charset="2"/>
              <a:buChar char="ü"/>
            </a:pPr>
            <a:r>
              <a:rPr lang="es-ES" sz="1300" dirty="0"/>
              <a:t>  </a:t>
            </a:r>
            <a:r>
              <a:rPr lang="es-ES" sz="1300" dirty="0" err="1"/>
              <a:t>Founder</a:t>
            </a:r>
            <a:r>
              <a:rPr lang="es-ES" sz="1300" dirty="0"/>
              <a:t> </a:t>
            </a:r>
            <a:r>
              <a:rPr lang="es-ES" sz="1300" dirty="0" err="1"/>
              <a:t>member</a:t>
            </a:r>
            <a:r>
              <a:rPr lang="es-ES" sz="1300" dirty="0"/>
              <a:t> and </a:t>
            </a:r>
            <a:r>
              <a:rPr lang="es-ES" sz="1300" dirty="0" err="1"/>
              <a:t>volunteer</a:t>
            </a:r>
            <a:r>
              <a:rPr lang="es-ES" sz="1300" dirty="0"/>
              <a:t> of </a:t>
            </a:r>
            <a:r>
              <a:rPr lang="en-GB" sz="1300" dirty="0">
                <a:hlinkClick r:id="rId11"/>
              </a:rPr>
              <a:t>PMI Nuevo Cuyo Argentina Chapter </a:t>
            </a:r>
            <a:r>
              <a:rPr lang="es-ES" sz="1300" dirty="0"/>
              <a:t>( 2008-2013). Liaison of PMI </a:t>
            </a:r>
            <a:r>
              <a:rPr lang="es-ES" sz="1300" dirty="0" err="1"/>
              <a:t>Educational</a:t>
            </a:r>
            <a:r>
              <a:rPr lang="es-ES" sz="1300" dirty="0"/>
              <a:t> </a:t>
            </a:r>
            <a:r>
              <a:rPr lang="es-ES" sz="1300" dirty="0" err="1"/>
              <a:t>Foundation</a:t>
            </a:r>
            <a:r>
              <a:rPr lang="es-ES" sz="1300" dirty="0"/>
              <a:t> in  PMINC (2010-2012).</a:t>
            </a:r>
          </a:p>
          <a:p>
            <a:pPr eaLnBrk="1" hangingPunct="1">
              <a:lnSpc>
                <a:spcPts val="1200"/>
              </a:lnSpc>
            </a:pPr>
            <a:endParaRPr lang="es-ES" sz="1300" dirty="0"/>
          </a:p>
          <a:p>
            <a:pPr eaLnBrk="1" hangingPunct="1">
              <a:lnSpc>
                <a:spcPts val="1200"/>
              </a:lnSpc>
              <a:buFont typeface="Wingdings" pitchFamily="2" charset="2"/>
              <a:buChar char="ü"/>
            </a:pPr>
            <a:r>
              <a:rPr lang="es-ES" sz="1300" dirty="0"/>
              <a:t>  Council </a:t>
            </a:r>
            <a:r>
              <a:rPr lang="es-ES" sz="1300" dirty="0" err="1"/>
              <a:t>member</a:t>
            </a:r>
            <a:r>
              <a:rPr lang="es-ES" sz="1300" dirty="0"/>
              <a:t> in </a:t>
            </a:r>
            <a:r>
              <a:rPr lang="en-US" sz="1300" u="sng" dirty="0">
                <a:hlinkClick r:id="rId12"/>
              </a:rPr>
              <a:t>PMI Global Sustainability Community of Practice</a:t>
            </a:r>
            <a:r>
              <a:rPr lang="en-US" sz="1300" dirty="0"/>
              <a:t> </a:t>
            </a:r>
            <a:r>
              <a:rPr lang="es-ES" sz="1300" dirty="0"/>
              <a:t>(2010-2012)</a:t>
            </a:r>
          </a:p>
          <a:p>
            <a:pPr eaLnBrk="1" hangingPunct="1">
              <a:lnSpc>
                <a:spcPts val="1200"/>
              </a:lnSpc>
            </a:pPr>
            <a:endParaRPr lang="es-AR" sz="1300" dirty="0"/>
          </a:p>
          <a:p>
            <a:pPr eaLnBrk="1" hangingPunct="1">
              <a:lnSpc>
                <a:spcPts val="1200"/>
              </a:lnSpc>
              <a:buFont typeface="Wingdings" pitchFamily="2" charset="2"/>
              <a:buChar char="ü"/>
            </a:pPr>
            <a:r>
              <a:rPr lang="es-ES" sz="1300" dirty="0"/>
              <a:t>   </a:t>
            </a:r>
            <a:r>
              <a:rPr lang="es-ES" sz="1300" dirty="0" err="1"/>
              <a:t>Countributor</a:t>
            </a:r>
            <a:r>
              <a:rPr lang="es-ES" sz="1300" dirty="0"/>
              <a:t> </a:t>
            </a:r>
            <a:r>
              <a:rPr lang="es-ES" sz="1300" dirty="0" err="1"/>
              <a:t>member</a:t>
            </a:r>
            <a:r>
              <a:rPr lang="es-ES" sz="1300" dirty="0"/>
              <a:t> of </a:t>
            </a:r>
            <a:r>
              <a:rPr lang="es-ES" sz="1300" dirty="0" err="1"/>
              <a:t>the</a:t>
            </a:r>
            <a:r>
              <a:rPr lang="en-US" sz="1300" u="sng" dirty="0">
                <a:hlinkClick r:id="rId13"/>
              </a:rPr>
              <a:t> </a:t>
            </a:r>
            <a:r>
              <a:rPr lang="en-US" sz="1300" dirty="0">
                <a:hlinkClick r:id="rId13"/>
              </a:rPr>
              <a:t>PC/ISO 236 Project Committee: Project Management</a:t>
            </a:r>
            <a:r>
              <a:rPr lang="en-US" sz="1300" dirty="0"/>
              <a:t>, and then</a:t>
            </a:r>
            <a:r>
              <a:rPr lang="en-US" sz="1300" dirty="0">
                <a:hlinkClick r:id="rId12"/>
              </a:rPr>
              <a:t> </a:t>
            </a:r>
            <a:r>
              <a:rPr lang="en-US" sz="1300" dirty="0">
                <a:hlinkClick r:id="rId14"/>
              </a:rPr>
              <a:t>ISO/TC 258 – Technical Committee: Project, Program, Portfolio Mana</a:t>
            </a:r>
            <a:r>
              <a:rPr lang="en-US" sz="1300" u="sng" dirty="0">
                <a:hlinkClick r:id="rId14"/>
              </a:rPr>
              <a:t>gement</a:t>
            </a:r>
            <a:r>
              <a:rPr lang="en-US" sz="1300" dirty="0"/>
              <a:t>.</a:t>
            </a:r>
            <a:r>
              <a:rPr lang="es-ES" sz="1300" dirty="0"/>
              <a:t> (</a:t>
            </a:r>
            <a:r>
              <a:rPr lang="es-ES" sz="1300" dirty="0" err="1"/>
              <a:t>Since</a:t>
            </a:r>
            <a:r>
              <a:rPr lang="es-ES" sz="1300" dirty="0"/>
              <a:t> 2011)</a:t>
            </a:r>
          </a:p>
          <a:p>
            <a:pPr eaLnBrk="1" hangingPunct="1">
              <a:lnSpc>
                <a:spcPts val="1200"/>
              </a:lnSpc>
            </a:pPr>
            <a:endParaRPr lang="es-AR" sz="1300" dirty="0"/>
          </a:p>
          <a:p>
            <a:pPr eaLnBrk="1" hangingPunct="1">
              <a:lnSpc>
                <a:spcPts val="1200"/>
              </a:lnSpc>
              <a:buFont typeface="Wingdings" pitchFamily="2" charset="2"/>
              <a:buChar char="ü"/>
            </a:pPr>
            <a:r>
              <a:rPr lang="en-US" sz="1300" b="1" u="sng" dirty="0">
                <a:hlinkClick r:id="rId15"/>
              </a:rPr>
              <a:t> </a:t>
            </a:r>
            <a:r>
              <a:rPr lang="es-ES" sz="1300" dirty="0" err="1">
                <a:hlinkClick r:id="rId15"/>
              </a:rPr>
              <a:t>Member</a:t>
            </a:r>
            <a:r>
              <a:rPr lang="es-ES" sz="1300" dirty="0">
                <a:hlinkClick r:id="rId15"/>
              </a:rPr>
              <a:t> of </a:t>
            </a:r>
            <a:r>
              <a:rPr lang="es-ES" sz="1300" dirty="0" err="1">
                <a:hlinkClick r:id="rId15"/>
              </a:rPr>
              <a:t>the</a:t>
            </a:r>
            <a:r>
              <a:rPr lang="es-ES" sz="1300" dirty="0">
                <a:hlinkClick r:id="rId15"/>
              </a:rPr>
              <a:t> GPM Global </a:t>
            </a:r>
            <a:r>
              <a:rPr lang="es-ES" sz="1300" dirty="0" err="1">
                <a:hlinkClick r:id="rId15"/>
              </a:rPr>
              <a:t>Leadership</a:t>
            </a:r>
            <a:r>
              <a:rPr lang="es-ES" sz="1300" dirty="0">
                <a:hlinkClick r:id="rId15"/>
              </a:rPr>
              <a:t> </a:t>
            </a:r>
            <a:r>
              <a:rPr lang="es-ES" sz="1300" dirty="0" err="1">
                <a:hlinkClick r:id="rId15"/>
              </a:rPr>
              <a:t>Executive</a:t>
            </a:r>
            <a:r>
              <a:rPr lang="es-ES" sz="1300" dirty="0">
                <a:hlinkClick r:id="rId15"/>
              </a:rPr>
              <a:t> </a:t>
            </a:r>
            <a:r>
              <a:rPr lang="es-ES" sz="1300" dirty="0" err="1">
                <a:hlinkClick r:id="rId15"/>
              </a:rPr>
              <a:t>Team</a:t>
            </a:r>
            <a:r>
              <a:rPr lang="es-ES" sz="1300" dirty="0">
                <a:hlinkClick r:id="rId15"/>
              </a:rPr>
              <a:t> </a:t>
            </a:r>
            <a:r>
              <a:rPr lang="es-ES" sz="1300" dirty="0" err="1"/>
              <a:t>for</a:t>
            </a:r>
            <a:r>
              <a:rPr lang="es-ES" sz="1300" dirty="0"/>
              <a:t> Latin America.</a:t>
            </a:r>
            <a:r>
              <a:rPr lang="en-US" sz="1300" dirty="0"/>
              <a:t> Main </a:t>
            </a:r>
            <a:r>
              <a:rPr lang="en-US" sz="1300" dirty="0" err="1"/>
              <a:t>Assesor</a:t>
            </a:r>
            <a:r>
              <a:rPr lang="en-US" sz="1300" dirty="0"/>
              <a:t> for the </a:t>
            </a:r>
            <a:r>
              <a:rPr lang="es-ES" sz="1300" dirty="0"/>
              <a:t>GPM®  y GPM-m® </a:t>
            </a:r>
            <a:r>
              <a:rPr lang="es-ES" sz="1300" dirty="0" err="1"/>
              <a:t>Certifications</a:t>
            </a:r>
            <a:r>
              <a:rPr lang="es-ES" sz="1300" dirty="0"/>
              <a:t> in Latin America and </a:t>
            </a:r>
            <a:r>
              <a:rPr lang="es-ES" sz="1300" dirty="0" err="1"/>
              <a:t>Spain</a:t>
            </a:r>
            <a:r>
              <a:rPr lang="es-ES" sz="1300" dirty="0"/>
              <a:t> </a:t>
            </a:r>
            <a:r>
              <a:rPr lang="es-AR" sz="1300" dirty="0"/>
              <a:t>(</a:t>
            </a:r>
            <a:r>
              <a:rPr lang="es-AR" sz="1300" dirty="0" err="1"/>
              <a:t>Since</a:t>
            </a:r>
            <a:r>
              <a:rPr lang="es-AR" sz="1300" dirty="0"/>
              <a:t> oct2012). </a:t>
            </a:r>
          </a:p>
          <a:p>
            <a:pPr eaLnBrk="1" hangingPunct="1">
              <a:lnSpc>
                <a:spcPts val="1200"/>
              </a:lnSpc>
              <a:buFont typeface="Wingdings" pitchFamily="2" charset="2"/>
              <a:buChar char="ü"/>
            </a:pPr>
            <a:r>
              <a:rPr lang="es-AR" sz="1300" dirty="0"/>
              <a:t>    Co-autor:   </a:t>
            </a:r>
            <a:r>
              <a:rPr lang="en-US" sz="1300" dirty="0"/>
              <a:t>The GPM® Reference Guide to Sustainability in Project Management and  The GPM Global P5 Standard for Sustainability in Project Management. </a:t>
            </a:r>
            <a:endParaRPr lang="es-ES" sz="1300" dirty="0"/>
          </a:p>
          <a:p>
            <a:pPr eaLnBrk="1" hangingPunct="1">
              <a:lnSpc>
                <a:spcPts val="1200"/>
              </a:lnSpc>
            </a:pPr>
            <a:endParaRPr lang="es-ES" sz="1300" dirty="0"/>
          </a:p>
          <a:p>
            <a:pPr eaLnBrk="1" hangingPunct="1">
              <a:lnSpc>
                <a:spcPts val="1200"/>
              </a:lnSpc>
              <a:buFont typeface="Wingdings" pitchFamily="2" charset="2"/>
              <a:buChar char="ü"/>
            </a:pPr>
            <a:r>
              <a:rPr lang="es-ES" sz="1300" dirty="0"/>
              <a:t>  Monica can </a:t>
            </a:r>
            <a:r>
              <a:rPr lang="es-ES" sz="1300" dirty="0" err="1"/>
              <a:t>be</a:t>
            </a:r>
            <a:r>
              <a:rPr lang="es-ES" sz="1300" dirty="0"/>
              <a:t> </a:t>
            </a:r>
            <a:r>
              <a:rPr lang="es-ES" sz="1300" dirty="0" err="1"/>
              <a:t>contacted</a:t>
            </a:r>
            <a:r>
              <a:rPr lang="es-ES" sz="1300" dirty="0"/>
              <a:t> at: </a:t>
            </a:r>
            <a:r>
              <a:rPr lang="es-ES" sz="1300" dirty="0">
                <a:hlinkClick r:id="rId16"/>
              </a:rPr>
              <a:t>monica.gonzalez@greenprojectmanagement.org</a:t>
            </a:r>
            <a:r>
              <a:rPr lang="es-ES" sz="1300" dirty="0"/>
              <a:t> </a:t>
            </a:r>
          </a:p>
        </p:txBody>
      </p:sp>
      <p:sp>
        <p:nvSpPr>
          <p:cNvPr id="4102" name="5 Marcador de número de diapositiva"/>
          <p:cNvSpPr>
            <a:spLocks noGrp="1"/>
          </p:cNvSpPr>
          <p:nvPr>
            <p:ph type="sldNum" sz="quarter" idx="12"/>
          </p:nvPr>
        </p:nvSpPr>
        <p:spPr>
          <a:noFill/>
        </p:spPr>
        <p:txBody>
          <a:bodyPr/>
          <a:lstStyle/>
          <a:p>
            <a:fld id="{82695B39-C8D3-417A-A267-8C5436EF1567}" type="slidenum">
              <a:rPr lang="en-US"/>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BE819A1-3DD8-4179-BFD0-BF7D359F8DBD}" type="slidenum">
              <a:rPr lang="en-US" smtClean="0"/>
              <a:pPr/>
              <a:t>20</a:t>
            </a:fld>
            <a:endParaRPr lang="en-US" dirty="0"/>
          </a:p>
        </p:txBody>
      </p:sp>
      <p:sp>
        <p:nvSpPr>
          <p:cNvPr id="2" name="Title 1"/>
          <p:cNvSpPr>
            <a:spLocks noGrp="1"/>
          </p:cNvSpPr>
          <p:nvPr>
            <p:ph type="title"/>
          </p:nvPr>
        </p:nvSpPr>
        <p:spPr>
          <a:xfrm>
            <a:off x="381000" y="0"/>
            <a:ext cx="6172200" cy="1143000"/>
          </a:xfrm>
        </p:spPr>
        <p:txBody>
          <a:bodyPr/>
          <a:lstStyle/>
          <a:p>
            <a:r>
              <a:rPr lang="en-US" dirty="0" smtClean="0">
                <a:solidFill>
                  <a:srgbClr val="000000"/>
                </a:solidFill>
              </a:rPr>
              <a:t>Sustainability Drivers</a:t>
            </a:r>
            <a:endParaRPr lang="en-US" dirty="0">
              <a:solidFill>
                <a:srgbClr val="000000"/>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592981022"/>
              </p:ext>
            </p:extLst>
          </p:nvPr>
        </p:nvGraphicFramePr>
        <p:xfrm>
          <a:off x="179512" y="1268760"/>
          <a:ext cx="8784976" cy="4322256"/>
        </p:xfrm>
        <a:graphic>
          <a:graphicData uri="http://schemas.openxmlformats.org/drawingml/2006/table">
            <a:tbl>
              <a:tblPr/>
              <a:tblGrid>
                <a:gridCol w="1877888"/>
                <a:gridCol w="3505200"/>
                <a:gridCol w="3401888"/>
              </a:tblGrid>
              <a:tr h="311661">
                <a:tc>
                  <a:txBody>
                    <a:bodyPr/>
                    <a:lstStyle/>
                    <a:p>
                      <a:pPr>
                        <a:lnSpc>
                          <a:spcPct val="115000"/>
                        </a:lnSpc>
                        <a:spcAft>
                          <a:spcPts val="0"/>
                        </a:spcAft>
                      </a:pPr>
                      <a:r>
                        <a:rPr lang="en-GB" sz="1600" b="1" dirty="0" smtClean="0">
                          <a:solidFill>
                            <a:schemeClr val="bg1"/>
                          </a:solidFill>
                          <a:latin typeface="Helvetica"/>
                          <a:ea typeface="Calibri"/>
                          <a:cs typeface="Helvetica"/>
                        </a:rPr>
                        <a:t>Module 2</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Module</a:t>
                      </a:r>
                      <a:r>
                        <a:rPr lang="en-GB" sz="1600" b="1" baseline="0" dirty="0" smtClean="0">
                          <a:solidFill>
                            <a:schemeClr val="bg1"/>
                          </a:solidFill>
                          <a:latin typeface="Helvetica"/>
                          <a:ea typeface="Calibri"/>
                          <a:cs typeface="Helvetica"/>
                        </a:rPr>
                        <a:t> Covers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Learning outcomes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3108419">
                <a:tc>
                  <a:txBody>
                    <a:bodyPr/>
                    <a:lstStyle/>
                    <a:p>
                      <a:pPr>
                        <a:lnSpc>
                          <a:spcPct val="100000"/>
                        </a:lnSpc>
                        <a:spcAft>
                          <a:spcPts val="0"/>
                        </a:spcAft>
                      </a:pPr>
                      <a:endParaRPr lang="en-GB" sz="1600" dirty="0" smtClean="0">
                        <a:solidFill>
                          <a:schemeClr val="tx1"/>
                        </a:solidFill>
                        <a:latin typeface="Helvetica"/>
                        <a:ea typeface="Calibri"/>
                        <a:cs typeface="Helvetica"/>
                      </a:endParaRPr>
                    </a:p>
                    <a:p>
                      <a:pPr>
                        <a:lnSpc>
                          <a:spcPct val="100000"/>
                        </a:lnSpc>
                        <a:spcAft>
                          <a:spcPts val="0"/>
                        </a:spcAft>
                      </a:pPr>
                      <a:r>
                        <a:rPr lang="en-GB" sz="1600" dirty="0" smtClean="0">
                          <a:solidFill>
                            <a:schemeClr val="tx1"/>
                          </a:solidFill>
                          <a:latin typeface="Helvetica"/>
                          <a:ea typeface="Calibri"/>
                          <a:cs typeface="Helvetica"/>
                        </a:rPr>
                        <a:t>Sustainability</a:t>
                      </a:r>
                      <a:r>
                        <a:rPr lang="en-GB" sz="1600" baseline="0" dirty="0" smtClean="0">
                          <a:solidFill>
                            <a:schemeClr val="tx1"/>
                          </a:solidFill>
                          <a:latin typeface="Helvetica"/>
                          <a:ea typeface="Calibri"/>
                          <a:cs typeface="Helvetica"/>
                        </a:rPr>
                        <a:t> Drivers</a:t>
                      </a: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3">
                  <a:txBody>
                    <a:bodyPr/>
                    <a:lstStyle/>
                    <a:p>
                      <a:pPr marL="342900" indent="-342900">
                        <a:lnSpc>
                          <a:spcPct val="115000"/>
                        </a:lnSpc>
                        <a:spcAft>
                          <a:spcPts val="0"/>
                        </a:spcAft>
                        <a:buFont typeface="+mj-lt"/>
                        <a:buAutoNum type="arabicPeriod"/>
                      </a:pPr>
                      <a:r>
                        <a:rPr lang="en-GB" sz="1600" b="0" baseline="0" dirty="0" smtClean="0">
                          <a:solidFill>
                            <a:schemeClr val="tx1"/>
                          </a:solidFill>
                          <a:latin typeface="Helvetica"/>
                          <a:ea typeface="Calibri"/>
                          <a:cs typeface="Helvetica"/>
                        </a:rPr>
                        <a:t>Sustainability Challenges</a:t>
                      </a:r>
                    </a:p>
                    <a:p>
                      <a:pPr marL="342900" indent="-342900">
                        <a:lnSpc>
                          <a:spcPct val="115000"/>
                        </a:lnSpc>
                        <a:spcAft>
                          <a:spcPts val="0"/>
                        </a:spcAft>
                        <a:buFont typeface="+mj-lt"/>
                        <a:buAutoNum type="arabicPeriod"/>
                      </a:pPr>
                      <a:r>
                        <a:rPr lang="en-GB" sz="1600" b="0" baseline="0" dirty="0" smtClean="0">
                          <a:solidFill>
                            <a:schemeClr val="tx1"/>
                          </a:solidFill>
                          <a:latin typeface="Helvetica"/>
                          <a:ea typeface="Calibri"/>
                          <a:cs typeface="Helvetica"/>
                        </a:rPr>
                        <a:t>The UN Global Compact</a:t>
                      </a:r>
                    </a:p>
                    <a:p>
                      <a:pPr marL="342900" indent="-342900">
                        <a:lnSpc>
                          <a:spcPct val="115000"/>
                        </a:lnSpc>
                        <a:spcAft>
                          <a:spcPts val="0"/>
                        </a:spcAft>
                        <a:buFont typeface="+mj-lt"/>
                        <a:buAutoNum type="arabicPeriod"/>
                      </a:pPr>
                      <a:r>
                        <a:rPr lang="en-GB" sz="1600" b="0" baseline="0" dirty="0" smtClean="0">
                          <a:solidFill>
                            <a:schemeClr val="tx1"/>
                          </a:solidFill>
                          <a:latin typeface="Helvetica"/>
                          <a:ea typeface="Calibri"/>
                          <a:cs typeface="Helvetica"/>
                        </a:rPr>
                        <a:t>2030 Sustainable Development Goals</a:t>
                      </a:r>
                    </a:p>
                    <a:p>
                      <a:pPr marL="342900" indent="-342900">
                        <a:lnSpc>
                          <a:spcPct val="115000"/>
                        </a:lnSpc>
                        <a:spcAft>
                          <a:spcPts val="0"/>
                        </a:spcAft>
                        <a:buFont typeface="+mj-lt"/>
                        <a:buAutoNum type="arabicPeriod"/>
                      </a:pPr>
                      <a:r>
                        <a:rPr lang="en-GB" sz="1600" b="0" baseline="0" dirty="0" smtClean="0">
                          <a:solidFill>
                            <a:schemeClr val="tx1"/>
                          </a:solidFill>
                          <a:latin typeface="Helvetica"/>
                          <a:ea typeface="Calibri"/>
                          <a:cs typeface="Helvetica"/>
                        </a:rPr>
                        <a:t>UN PRME Initiative</a:t>
                      </a:r>
                    </a:p>
                    <a:p>
                      <a:pPr marL="342900" marR="0" indent="-342900" algn="l" defTabSz="914400" rtl="0" eaLnBrk="1" fontAlgn="auto" latinLnBrk="0" hangingPunct="1">
                        <a:lnSpc>
                          <a:spcPct val="115000"/>
                        </a:lnSpc>
                        <a:spcBef>
                          <a:spcPts val="0"/>
                        </a:spcBef>
                        <a:spcAft>
                          <a:spcPts val="0"/>
                        </a:spcAft>
                        <a:buClrTx/>
                        <a:buSzTx/>
                        <a:buFont typeface="+mj-lt"/>
                        <a:buAutoNum type="arabicPeriod"/>
                        <a:tabLst/>
                        <a:defRPr/>
                      </a:pPr>
                      <a:r>
                        <a:rPr lang="en-GB" sz="1600" b="0" baseline="0" dirty="0" smtClean="0">
                          <a:solidFill>
                            <a:schemeClr val="tx1"/>
                          </a:solidFill>
                          <a:latin typeface="Helvetica"/>
                          <a:ea typeface="Calibri"/>
                          <a:cs typeface="Helvetica"/>
                        </a:rPr>
                        <a:t>The Global Reporting Initiative</a:t>
                      </a:r>
                    </a:p>
                    <a:p>
                      <a:pPr marL="342900" marR="0" indent="-342900" algn="l" defTabSz="914400" rtl="0" eaLnBrk="1" fontAlgn="auto" latinLnBrk="0" hangingPunct="1">
                        <a:lnSpc>
                          <a:spcPct val="115000"/>
                        </a:lnSpc>
                        <a:spcBef>
                          <a:spcPts val="0"/>
                        </a:spcBef>
                        <a:spcAft>
                          <a:spcPts val="0"/>
                        </a:spcAft>
                        <a:buClrTx/>
                        <a:buSzTx/>
                        <a:buFont typeface="+mj-lt"/>
                        <a:buAutoNum type="arabicPeriod"/>
                        <a:tabLst/>
                        <a:defRPr/>
                      </a:pPr>
                      <a:r>
                        <a:rPr lang="en-GB" sz="1600" b="0" baseline="0" dirty="0" smtClean="0">
                          <a:solidFill>
                            <a:schemeClr val="tx1"/>
                          </a:solidFill>
                          <a:latin typeface="Helvetica"/>
                          <a:ea typeface="Calibri"/>
                          <a:cs typeface="Helvetica"/>
                        </a:rPr>
                        <a:t>Climate Change</a:t>
                      </a:r>
                    </a:p>
                    <a:p>
                      <a:pPr marL="342900" indent="-342900">
                        <a:lnSpc>
                          <a:spcPct val="115000"/>
                        </a:lnSpc>
                        <a:spcAft>
                          <a:spcPts val="0"/>
                        </a:spcAft>
                        <a:buFont typeface="+mj-lt"/>
                        <a:buAutoNum type="arabicPeriod"/>
                      </a:pPr>
                      <a:r>
                        <a:rPr lang="en-GB" sz="1600" b="0" baseline="0" dirty="0" smtClean="0">
                          <a:solidFill>
                            <a:schemeClr val="tx1"/>
                          </a:solidFill>
                          <a:latin typeface="Helvetica"/>
                          <a:ea typeface="Calibri"/>
                          <a:cs typeface="Helvetica"/>
                        </a:rPr>
                        <a:t>The Post 2015 Business Engagement Architecture</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nSpc>
                          <a:spcPct val="100000"/>
                        </a:lnSpc>
                        <a:spcAft>
                          <a:spcPts val="0"/>
                        </a:spcAft>
                      </a:pPr>
                      <a:r>
                        <a:rPr lang="en-GB" sz="1600" dirty="0" smtClean="0">
                          <a:solidFill>
                            <a:schemeClr val="tx2"/>
                          </a:solidFill>
                          <a:latin typeface="Helvetica"/>
                          <a:ea typeface="Calibri"/>
                          <a:cs typeface="Helvetica"/>
                        </a:rPr>
                        <a:t>Understand current</a:t>
                      </a:r>
                      <a:r>
                        <a:rPr lang="en-GB" sz="1600" baseline="0" dirty="0" smtClean="0">
                          <a:solidFill>
                            <a:schemeClr val="tx2"/>
                          </a:solidFill>
                          <a:latin typeface="Helvetica"/>
                          <a:ea typeface="Calibri"/>
                          <a:cs typeface="Helvetica"/>
                        </a:rPr>
                        <a:t> challenges with sustainability from a business perspective, the driving force for business to engage in sustainability and the organizations driving the way forward.</a:t>
                      </a:r>
                      <a:endParaRPr lang="en-GB" sz="1600" dirty="0" smtClean="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smtClean="0">
                          <a:solidFill>
                            <a:srgbClr val="FFFFFF"/>
                          </a:solidFill>
                          <a:latin typeface="Helvetica"/>
                          <a:ea typeface="Calibri"/>
                          <a:cs typeface="Helvetica"/>
                        </a:rPr>
                        <a:t>Version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l">
                        <a:lnSpc>
                          <a:spcPct val="100000"/>
                        </a:lnSpc>
                        <a:spcAft>
                          <a:spcPts val="0"/>
                        </a:spcAft>
                      </a:pPr>
                      <a:r>
                        <a:rPr lang="en-GB" sz="1600" dirty="0" smtClean="0">
                          <a:solidFill>
                            <a:schemeClr val="tx1"/>
                          </a:solidFill>
                          <a:latin typeface="Helvetica"/>
                          <a:ea typeface="Calibri"/>
                          <a:cs typeface="Helvetica"/>
                        </a:rPr>
                        <a:t>6.0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p14="http://schemas.microsoft.com/office/powerpoint/2010/main" val="1813405419"/>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84"/>
            <a:ext cx="8229600" cy="1143000"/>
          </a:xfrm>
        </p:spPr>
        <p:txBody>
          <a:bodyPr/>
          <a:lstStyle/>
          <a:p>
            <a:r>
              <a:rPr lang="en-GB" dirty="0" smtClean="0"/>
              <a:t>Net present value</a:t>
            </a:r>
            <a:endParaRPr lang="en-GB" dirty="0"/>
          </a:p>
        </p:txBody>
      </p:sp>
      <p:sp>
        <p:nvSpPr>
          <p:cNvPr id="3" name="TextBox 2"/>
          <p:cNvSpPr txBox="1"/>
          <p:nvPr/>
        </p:nvSpPr>
        <p:spPr>
          <a:xfrm>
            <a:off x="755576" y="980728"/>
            <a:ext cx="7992888" cy="1015663"/>
          </a:xfrm>
          <a:prstGeom prst="rect">
            <a:avLst/>
          </a:prstGeom>
          <a:noFill/>
        </p:spPr>
        <p:txBody>
          <a:bodyPr wrap="square" rtlCol="0">
            <a:spAutoFit/>
          </a:bodyPr>
          <a:lstStyle/>
          <a:p>
            <a:r>
              <a:rPr lang="en-GB" sz="2000" dirty="0" smtClean="0">
                <a:solidFill>
                  <a:srgbClr val="004594"/>
                </a:solidFill>
              </a:rPr>
              <a:t>The net present value (NPV) is the sum of all the discounted cash flows (both investments and benefits).  It is the value of the project expressed in current monetary value.</a:t>
            </a:r>
          </a:p>
        </p:txBody>
      </p:sp>
      <p:graphicFrame>
        <p:nvGraphicFramePr>
          <p:cNvPr id="4" name="Table 3"/>
          <p:cNvGraphicFramePr>
            <a:graphicFrameLocks noGrp="1"/>
          </p:cNvGraphicFramePr>
          <p:nvPr/>
        </p:nvGraphicFramePr>
        <p:xfrm>
          <a:off x="755576" y="2060848"/>
          <a:ext cx="7992888" cy="4069088"/>
        </p:xfrm>
        <a:graphic>
          <a:graphicData uri="http://schemas.openxmlformats.org/drawingml/2006/table">
            <a:tbl>
              <a:tblPr firstRow="1" firstCol="1" bandRow="1">
                <a:tableStyleId>{5C22544A-7EE6-4342-B048-85BDC9FD1C3A}</a:tableStyleId>
              </a:tblPr>
              <a:tblGrid>
                <a:gridCol w="761228"/>
                <a:gridCol w="1399012"/>
                <a:gridCol w="1368152"/>
                <a:gridCol w="1656184"/>
                <a:gridCol w="1224136"/>
                <a:gridCol w="1584176"/>
              </a:tblGrid>
              <a:tr h="877760">
                <a:tc>
                  <a:txBody>
                    <a:bodyPr/>
                    <a:lstStyle/>
                    <a:p>
                      <a:pPr algn="ctr"/>
                      <a:r>
                        <a:rPr lang="en-GB" dirty="0" smtClean="0">
                          <a:solidFill>
                            <a:srgbClr val="004594"/>
                          </a:solidFill>
                        </a:rPr>
                        <a:t>Year</a:t>
                      </a:r>
                      <a:endParaRPr lang="en-GB" dirty="0">
                        <a:solidFill>
                          <a:srgbClr val="004594"/>
                        </a:solidFill>
                      </a:endParaRPr>
                    </a:p>
                  </a:txBody>
                  <a:tcPr/>
                </a:tc>
                <a:tc>
                  <a:txBody>
                    <a:bodyPr/>
                    <a:lstStyle/>
                    <a:p>
                      <a:pPr algn="r"/>
                      <a:r>
                        <a:rPr lang="en-GB" dirty="0" smtClean="0">
                          <a:solidFill>
                            <a:srgbClr val="004594"/>
                          </a:solidFill>
                        </a:rPr>
                        <a:t>Investment</a:t>
                      </a:r>
                      <a:endParaRPr lang="en-GB" dirty="0">
                        <a:solidFill>
                          <a:srgbClr val="004594"/>
                        </a:solidFill>
                      </a:endParaRPr>
                    </a:p>
                  </a:txBody>
                  <a:tcPr/>
                </a:tc>
                <a:tc>
                  <a:txBody>
                    <a:bodyPr/>
                    <a:lstStyle/>
                    <a:p>
                      <a:pPr algn="r"/>
                      <a:r>
                        <a:rPr lang="en-GB" dirty="0" smtClean="0">
                          <a:solidFill>
                            <a:srgbClr val="004594"/>
                          </a:solidFill>
                        </a:rPr>
                        <a:t>Benefits</a:t>
                      </a:r>
                      <a:endParaRPr lang="en-GB" dirty="0">
                        <a:solidFill>
                          <a:srgbClr val="004594"/>
                        </a:solidFill>
                      </a:endParaRPr>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dirty="0" smtClean="0">
                          <a:solidFill>
                            <a:srgbClr val="004594"/>
                          </a:solidFill>
                        </a:rPr>
                        <a:t>Net cash flow</a:t>
                      </a:r>
                    </a:p>
                    <a:p>
                      <a:pPr algn="r"/>
                      <a:endParaRPr lang="en-GB" dirty="0">
                        <a:solidFill>
                          <a:srgbClr val="004594"/>
                        </a:solidFill>
                      </a:endParaRPr>
                    </a:p>
                  </a:txBody>
                  <a:tcPr/>
                </a:tc>
                <a:tc>
                  <a:txBody>
                    <a:bodyPr/>
                    <a:lstStyle/>
                    <a:p>
                      <a:pPr algn="r"/>
                      <a:r>
                        <a:rPr lang="en-GB" dirty="0" smtClean="0">
                          <a:solidFill>
                            <a:srgbClr val="004594"/>
                          </a:solidFill>
                        </a:rPr>
                        <a:t>Discount factor (10%)</a:t>
                      </a:r>
                      <a:endParaRPr lang="en-GB" dirty="0">
                        <a:solidFill>
                          <a:srgbClr val="004594"/>
                        </a:solidFill>
                      </a:endParaRPr>
                    </a:p>
                  </a:txBody>
                  <a:tcPr/>
                </a:tc>
                <a:tc>
                  <a:txBody>
                    <a:bodyPr/>
                    <a:lstStyle/>
                    <a:p>
                      <a:pPr algn="r"/>
                      <a:r>
                        <a:rPr lang="en-GB" dirty="0" smtClean="0">
                          <a:solidFill>
                            <a:srgbClr val="004594"/>
                          </a:solidFill>
                        </a:rPr>
                        <a:t>DCF</a:t>
                      </a:r>
                      <a:endParaRPr lang="en-GB" dirty="0">
                        <a:solidFill>
                          <a:srgbClr val="004594"/>
                        </a:solidFill>
                      </a:endParaRPr>
                    </a:p>
                  </a:txBody>
                  <a:tcPr/>
                </a:tc>
              </a:tr>
              <a:tr h="423376">
                <a:tc>
                  <a:txBody>
                    <a:bodyPr/>
                    <a:lstStyle/>
                    <a:p>
                      <a:pPr algn="ctr"/>
                      <a:r>
                        <a:rPr lang="en-GB" dirty="0" smtClean="0"/>
                        <a:t>0</a:t>
                      </a:r>
                      <a:endParaRPr lang="en-GB" dirty="0"/>
                    </a:p>
                  </a:txBody>
                  <a:tcPr/>
                </a:tc>
                <a:tc>
                  <a:txBody>
                    <a:bodyPr/>
                    <a:lstStyle/>
                    <a:p>
                      <a:pPr algn="r"/>
                      <a:r>
                        <a:rPr lang="en-GB" dirty="0" smtClean="0"/>
                        <a:t>$1,000,000</a:t>
                      </a:r>
                      <a:endParaRPr lang="en-GB" dirty="0"/>
                    </a:p>
                  </a:txBody>
                  <a:tcPr/>
                </a:tc>
                <a:tc>
                  <a:txBody>
                    <a:bodyPr/>
                    <a:lstStyle/>
                    <a:p>
                      <a:pPr algn="r"/>
                      <a:r>
                        <a:rPr lang="en-GB" dirty="0" smtClean="0"/>
                        <a:t>$0</a:t>
                      </a:r>
                      <a:endParaRPr lang="en-GB" dirty="0"/>
                    </a:p>
                  </a:txBody>
                  <a:tcPr/>
                </a:tc>
                <a:tc>
                  <a:txBody>
                    <a:bodyPr/>
                    <a:lstStyle/>
                    <a:p>
                      <a:pPr algn="r"/>
                      <a:r>
                        <a:rPr lang="en-GB" dirty="0" smtClean="0"/>
                        <a:t>-$1,000,000</a:t>
                      </a:r>
                      <a:endParaRPr lang="en-GB" dirty="0"/>
                    </a:p>
                  </a:txBody>
                  <a:tcPr/>
                </a:tc>
                <a:tc>
                  <a:txBody>
                    <a:bodyPr/>
                    <a:lstStyle/>
                    <a:p>
                      <a:pPr algn="r"/>
                      <a:r>
                        <a:rPr lang="en-GB" dirty="0" smtClean="0"/>
                        <a:t>1.00</a:t>
                      </a:r>
                      <a:endParaRPr lang="en-GB" dirty="0"/>
                    </a:p>
                  </a:txBody>
                  <a:tcPr/>
                </a:tc>
                <a:tc>
                  <a:txBody>
                    <a:bodyPr/>
                    <a:lstStyle/>
                    <a:p>
                      <a:pPr algn="r"/>
                      <a:r>
                        <a:rPr lang="en-GB" dirty="0" smtClean="0"/>
                        <a:t>-$1,000,000</a:t>
                      </a:r>
                      <a:endParaRPr lang="en-GB" dirty="0"/>
                    </a:p>
                  </a:txBody>
                  <a:tcPr/>
                </a:tc>
              </a:tr>
              <a:tr h="423376">
                <a:tc>
                  <a:txBody>
                    <a:bodyPr/>
                    <a:lstStyle/>
                    <a:p>
                      <a:pPr algn="ctr"/>
                      <a:r>
                        <a:rPr lang="en-GB" dirty="0" smtClean="0"/>
                        <a:t>1</a:t>
                      </a:r>
                      <a:endParaRPr lang="en-GB" dirty="0"/>
                    </a:p>
                  </a:txBody>
                  <a:tcPr/>
                </a:tc>
                <a:tc>
                  <a:txBody>
                    <a:bodyPr/>
                    <a:lstStyle/>
                    <a:p>
                      <a:endParaRPr lang="en-GB"/>
                    </a:p>
                  </a:txBody>
                  <a:tcPr/>
                </a:tc>
                <a:tc>
                  <a:txBody>
                    <a:bodyPr/>
                    <a:lstStyle/>
                    <a:p>
                      <a:pPr algn="r"/>
                      <a:r>
                        <a:rPr lang="en-GB" dirty="0" smtClean="0"/>
                        <a:t>$200,000</a:t>
                      </a:r>
                      <a:endParaRPr lang="en-GB" dirty="0"/>
                    </a:p>
                  </a:txBody>
                  <a:tcPr/>
                </a:tc>
                <a:tc>
                  <a:txBody>
                    <a:bodyPr/>
                    <a:lstStyle/>
                    <a:p>
                      <a:pPr algn="r"/>
                      <a:r>
                        <a:rPr lang="en-GB" dirty="0" smtClean="0"/>
                        <a:t>$200,000</a:t>
                      </a:r>
                      <a:endParaRPr lang="en-GB" dirty="0"/>
                    </a:p>
                  </a:txBody>
                  <a:tcPr/>
                </a:tc>
                <a:tc>
                  <a:txBody>
                    <a:bodyPr/>
                    <a:lstStyle/>
                    <a:p>
                      <a:pPr algn="r"/>
                      <a:r>
                        <a:rPr lang="en-GB" dirty="0" smtClean="0"/>
                        <a:t> 0.91</a:t>
                      </a:r>
                      <a:endParaRPr lang="en-GB" dirty="0"/>
                    </a:p>
                  </a:txBody>
                  <a:tcPr/>
                </a:tc>
                <a:tc>
                  <a:txBody>
                    <a:bodyPr/>
                    <a:lstStyle/>
                    <a:p>
                      <a:pPr algn="r"/>
                      <a:r>
                        <a:rPr lang="en-GB" dirty="0" smtClean="0"/>
                        <a:t>$182,000</a:t>
                      </a:r>
                      <a:endParaRPr lang="en-GB" dirty="0"/>
                    </a:p>
                  </a:txBody>
                  <a:tcPr/>
                </a:tc>
              </a:tr>
              <a:tr h="423376">
                <a:tc>
                  <a:txBody>
                    <a:bodyPr/>
                    <a:lstStyle/>
                    <a:p>
                      <a:pPr algn="ctr"/>
                      <a:r>
                        <a:rPr lang="en-GB" dirty="0" smtClean="0"/>
                        <a:t>2</a:t>
                      </a:r>
                      <a:endParaRPr lang="en-GB" dirty="0"/>
                    </a:p>
                  </a:txBody>
                  <a:tcPr/>
                </a:tc>
                <a:tc>
                  <a:txBody>
                    <a:bodyPr/>
                    <a:lstStyle/>
                    <a:p>
                      <a:endParaRPr lang="en-GB"/>
                    </a:p>
                  </a:txBody>
                  <a:tcPr/>
                </a:tc>
                <a:tc>
                  <a:txBody>
                    <a:bodyPr/>
                    <a:lstStyle/>
                    <a:p>
                      <a:pPr algn="r"/>
                      <a:r>
                        <a:rPr lang="en-GB" dirty="0" smtClean="0"/>
                        <a:t>$300,000</a:t>
                      </a:r>
                      <a:endParaRPr lang="en-GB" dirty="0"/>
                    </a:p>
                  </a:txBody>
                  <a:tcPr/>
                </a:tc>
                <a:tc>
                  <a:txBody>
                    <a:bodyPr/>
                    <a:lstStyle/>
                    <a:p>
                      <a:pPr algn="r"/>
                      <a:r>
                        <a:rPr lang="en-GB" dirty="0" smtClean="0"/>
                        <a:t>$300,000</a:t>
                      </a:r>
                      <a:endParaRPr lang="en-GB" dirty="0"/>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dirty="0" smtClean="0"/>
                        <a:t>0.83</a:t>
                      </a:r>
                    </a:p>
                  </a:txBody>
                  <a:tcPr/>
                </a:tc>
                <a:tc>
                  <a:txBody>
                    <a:bodyPr/>
                    <a:lstStyle/>
                    <a:p>
                      <a:pPr algn="r"/>
                      <a:r>
                        <a:rPr lang="en-GB" dirty="0" smtClean="0"/>
                        <a:t>$249,000</a:t>
                      </a:r>
                      <a:endParaRPr lang="en-GB" dirty="0"/>
                    </a:p>
                  </a:txBody>
                  <a:tcPr/>
                </a:tc>
              </a:tr>
              <a:tr h="423376">
                <a:tc>
                  <a:txBody>
                    <a:bodyPr/>
                    <a:lstStyle/>
                    <a:p>
                      <a:pPr algn="ctr"/>
                      <a:r>
                        <a:rPr lang="en-GB" dirty="0" smtClean="0"/>
                        <a:t>3</a:t>
                      </a:r>
                      <a:endParaRPr lang="en-GB" dirty="0"/>
                    </a:p>
                  </a:txBody>
                  <a:tcPr/>
                </a:tc>
                <a:tc>
                  <a:txBody>
                    <a:bodyPr/>
                    <a:lstStyle/>
                    <a:p>
                      <a:endParaRPr lang="en-GB"/>
                    </a:p>
                  </a:txBody>
                  <a:tcPr/>
                </a:tc>
                <a:tc>
                  <a:txBody>
                    <a:bodyPr/>
                    <a:lstStyle/>
                    <a:p>
                      <a:pPr algn="r"/>
                      <a:r>
                        <a:rPr lang="en-GB" dirty="0" smtClean="0"/>
                        <a:t>$500,000</a:t>
                      </a:r>
                      <a:endParaRPr lang="en-GB" dirty="0"/>
                    </a:p>
                  </a:txBody>
                  <a:tcPr/>
                </a:tc>
                <a:tc>
                  <a:txBody>
                    <a:bodyPr/>
                    <a:lstStyle/>
                    <a:p>
                      <a:pPr algn="r"/>
                      <a:r>
                        <a:rPr lang="en-GB" dirty="0" smtClean="0"/>
                        <a:t>$500,000</a:t>
                      </a:r>
                      <a:endParaRPr lang="en-GB" dirty="0"/>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dirty="0" smtClean="0"/>
                        <a:t>0.75</a:t>
                      </a:r>
                    </a:p>
                  </a:txBody>
                  <a:tcPr/>
                </a:tc>
                <a:tc>
                  <a:txBody>
                    <a:bodyPr/>
                    <a:lstStyle/>
                    <a:p>
                      <a:pPr algn="r"/>
                      <a:r>
                        <a:rPr lang="en-GB" dirty="0" smtClean="0"/>
                        <a:t>$375,000</a:t>
                      </a:r>
                      <a:endParaRPr lang="en-GB" dirty="0"/>
                    </a:p>
                  </a:txBody>
                  <a:tcPr/>
                </a:tc>
              </a:tr>
              <a:tr h="423376">
                <a:tc>
                  <a:txBody>
                    <a:bodyPr/>
                    <a:lstStyle/>
                    <a:p>
                      <a:pPr algn="ctr"/>
                      <a:r>
                        <a:rPr lang="en-GB" dirty="0" smtClean="0"/>
                        <a:t>4</a:t>
                      </a:r>
                      <a:endParaRPr lang="en-GB" dirty="0"/>
                    </a:p>
                  </a:txBody>
                  <a:tcPr/>
                </a:tc>
                <a:tc>
                  <a:txBody>
                    <a:bodyPr/>
                    <a:lstStyle/>
                    <a:p>
                      <a:endParaRPr lang="en-GB"/>
                    </a:p>
                  </a:txBody>
                  <a:tcPr/>
                </a:tc>
                <a:tc>
                  <a:txBody>
                    <a:bodyPr/>
                    <a:lstStyle/>
                    <a:p>
                      <a:pPr algn="r"/>
                      <a:r>
                        <a:rPr lang="en-GB" dirty="0" smtClean="0"/>
                        <a:t>$400,000</a:t>
                      </a:r>
                      <a:endParaRPr lang="en-GB" dirty="0"/>
                    </a:p>
                  </a:txBody>
                  <a:tcPr/>
                </a:tc>
                <a:tc>
                  <a:txBody>
                    <a:bodyPr/>
                    <a:lstStyle/>
                    <a:p>
                      <a:pPr algn="r"/>
                      <a:r>
                        <a:rPr lang="en-GB" dirty="0" smtClean="0"/>
                        <a:t>$400,000</a:t>
                      </a:r>
                      <a:endParaRPr lang="en-GB" dirty="0"/>
                    </a:p>
                  </a:txBody>
                  <a:tcPr/>
                </a:tc>
                <a:tc>
                  <a:txBody>
                    <a:bodyPr/>
                    <a:lstStyle/>
                    <a:p>
                      <a:pPr algn="r"/>
                      <a:r>
                        <a:rPr lang="en-GB" dirty="0" smtClean="0"/>
                        <a:t>0.68</a:t>
                      </a:r>
                      <a:endParaRPr lang="en-GB" dirty="0"/>
                    </a:p>
                  </a:txBody>
                  <a:tcPr/>
                </a:tc>
                <a:tc>
                  <a:txBody>
                    <a:bodyPr/>
                    <a:lstStyle/>
                    <a:p>
                      <a:pPr algn="r"/>
                      <a:r>
                        <a:rPr lang="en-GB" dirty="0" smtClean="0"/>
                        <a:t>$272,000</a:t>
                      </a:r>
                      <a:endParaRPr lang="en-GB" dirty="0"/>
                    </a:p>
                  </a:txBody>
                  <a:tcPr/>
                </a:tc>
              </a:tr>
              <a:tr h="423376">
                <a:tc>
                  <a:txBody>
                    <a:bodyPr/>
                    <a:lstStyle/>
                    <a:p>
                      <a:pPr algn="ctr"/>
                      <a:r>
                        <a:rPr lang="en-GB" dirty="0" smtClean="0"/>
                        <a:t>5</a:t>
                      </a:r>
                      <a:endParaRPr lang="en-GB" dirty="0"/>
                    </a:p>
                  </a:txBody>
                  <a:tcPr/>
                </a:tc>
                <a:tc>
                  <a:txBody>
                    <a:bodyPr/>
                    <a:lstStyle/>
                    <a:p>
                      <a:endParaRPr lang="en-GB" dirty="0"/>
                    </a:p>
                  </a:txBody>
                  <a:tcPr/>
                </a:tc>
                <a:tc>
                  <a:txBody>
                    <a:bodyPr/>
                    <a:lstStyle/>
                    <a:p>
                      <a:pPr algn="r"/>
                      <a:r>
                        <a:rPr lang="en-GB" dirty="0" smtClean="0"/>
                        <a:t>$400,000</a:t>
                      </a:r>
                      <a:endParaRPr lang="en-GB" dirty="0"/>
                    </a:p>
                  </a:txBody>
                  <a:tcPr/>
                </a:tc>
                <a:tc>
                  <a:txBody>
                    <a:bodyPr/>
                    <a:lstStyle/>
                    <a:p>
                      <a:pPr algn="r"/>
                      <a:r>
                        <a:rPr lang="en-GB" dirty="0" smtClean="0"/>
                        <a:t>$400,000</a:t>
                      </a:r>
                      <a:endParaRPr lang="en-GB" dirty="0"/>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dirty="0" smtClean="0"/>
                        <a:t>0.62</a:t>
                      </a:r>
                    </a:p>
                  </a:txBody>
                  <a:tcPr/>
                </a:tc>
                <a:tc>
                  <a:txBody>
                    <a:bodyPr/>
                    <a:lstStyle/>
                    <a:p>
                      <a:pPr algn="r"/>
                      <a:r>
                        <a:rPr lang="en-GB" dirty="0" smtClean="0"/>
                        <a:t>$248,000</a:t>
                      </a:r>
                      <a:endParaRPr lang="en-GB" dirty="0"/>
                    </a:p>
                  </a:txBody>
                  <a:tcPr/>
                </a:tc>
              </a:tr>
              <a:tr h="614432">
                <a:tc>
                  <a:txBody>
                    <a:bodyPr/>
                    <a:lstStyle/>
                    <a:p>
                      <a:pPr marL="0" algn="ctr" defTabSz="914400" rtl="0" eaLnBrk="1" latinLnBrk="0" hangingPunct="1"/>
                      <a:r>
                        <a:rPr lang="en-GB" sz="1800" b="1" kern="1200" dirty="0" smtClean="0">
                          <a:solidFill>
                            <a:schemeClr val="lt1"/>
                          </a:solidFill>
                          <a:latin typeface="+mn-lt"/>
                          <a:ea typeface="+mn-ea"/>
                          <a:cs typeface="+mn-cs"/>
                        </a:rPr>
                        <a:t>Total</a:t>
                      </a:r>
                    </a:p>
                  </a:txBody>
                  <a:tcPr/>
                </a:tc>
                <a:tc>
                  <a:txBody>
                    <a:bodyPr/>
                    <a:lstStyle/>
                    <a:p>
                      <a:pPr algn="r"/>
                      <a:r>
                        <a:rPr lang="en-GB" b="0" dirty="0" smtClean="0">
                          <a:solidFill>
                            <a:schemeClr val="tx1"/>
                          </a:solidFill>
                        </a:rPr>
                        <a:t>$1,000,000</a:t>
                      </a:r>
                      <a:endParaRPr lang="en-GB" b="0" dirty="0">
                        <a:solidFill>
                          <a:schemeClr val="tx1"/>
                        </a:solidFill>
                      </a:endParaRPr>
                    </a:p>
                  </a:txBody>
                  <a:tcPr/>
                </a:tc>
                <a:tc>
                  <a:txBody>
                    <a:bodyPr/>
                    <a:lstStyle/>
                    <a:p>
                      <a:pPr algn="r"/>
                      <a:r>
                        <a:rPr lang="en-GB" b="0" dirty="0" smtClean="0">
                          <a:solidFill>
                            <a:schemeClr val="tx1"/>
                          </a:solidFill>
                        </a:rPr>
                        <a:t>$1,800,000</a:t>
                      </a:r>
                      <a:endParaRPr lang="en-GB" b="0" dirty="0">
                        <a:solidFill>
                          <a:schemeClr val="tx1"/>
                        </a:solidFill>
                      </a:endParaRPr>
                    </a:p>
                  </a:txBody>
                  <a:tcPr/>
                </a:tc>
                <a:tc>
                  <a:txBody>
                    <a:bodyPr/>
                    <a:lstStyle/>
                    <a:p>
                      <a:pPr algn="r"/>
                      <a:r>
                        <a:rPr lang="en-GB" b="0" dirty="0" smtClean="0">
                          <a:solidFill>
                            <a:schemeClr val="tx1"/>
                          </a:solidFill>
                        </a:rPr>
                        <a:t>$800,000</a:t>
                      </a:r>
                      <a:endParaRPr lang="en-GB" b="0" dirty="0">
                        <a:solidFill>
                          <a:schemeClr val="tx1"/>
                        </a:solidFill>
                      </a:endParaRPr>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GB" b="1" dirty="0" smtClean="0">
                        <a:solidFill>
                          <a:srgbClr val="004594"/>
                        </a:solidFill>
                      </a:endParaRPr>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b="1" dirty="0" smtClean="0">
                          <a:solidFill>
                            <a:srgbClr val="004594"/>
                          </a:solidFill>
                        </a:rPr>
                        <a:t>NPV $326,000</a:t>
                      </a:r>
                    </a:p>
                  </a:txBody>
                  <a:tcPr>
                    <a:cell3D prstMaterial="dkEdge">
                      <a:bevel/>
                      <a:lightRig rig="flood" dir="t"/>
                    </a:cell3D>
                  </a:tcPr>
                </a:tc>
              </a:tr>
            </a:tbl>
          </a:graphicData>
        </a:graphic>
      </p:graphicFrame>
    </p:spTree>
    <p:extLst>
      <p:ext uri="{BB962C8B-B14F-4D97-AF65-F5344CB8AC3E}">
        <p14:creationId xmlns:p14="http://schemas.microsoft.com/office/powerpoint/2010/main" val="1466883700"/>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228600"/>
            <a:ext cx="7024744" cy="722864"/>
          </a:xfrm>
        </p:spPr>
        <p:txBody>
          <a:bodyPr/>
          <a:lstStyle/>
          <a:p>
            <a:r>
              <a:rPr lang="en-US" dirty="0" smtClean="0">
                <a:solidFill>
                  <a:srgbClr val="000000"/>
                </a:solidFill>
              </a:rPr>
              <a:t>Social Return on Investment</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201</a:t>
            </a:fld>
            <a:endParaRPr lang="en-US" dirty="0"/>
          </a:p>
        </p:txBody>
      </p:sp>
      <p:sp>
        <p:nvSpPr>
          <p:cNvPr id="5" name="Content Placeholder 4"/>
          <p:cNvSpPr>
            <a:spLocks noGrp="1"/>
          </p:cNvSpPr>
          <p:nvPr>
            <p:ph idx="1"/>
          </p:nvPr>
        </p:nvSpPr>
        <p:spPr/>
        <p:txBody>
          <a:bodyPr>
            <a:normAutofit fontScale="40000" lnSpcReduction="20000"/>
          </a:bodyPr>
          <a:lstStyle/>
          <a:p>
            <a:pPr marL="514350" indent="-514350">
              <a:lnSpc>
                <a:spcPct val="120000"/>
              </a:lnSpc>
              <a:buFont typeface="+mj-lt"/>
              <a:buAutoNum type="arabicPeriod"/>
            </a:pPr>
            <a:r>
              <a:rPr lang="en-US" sz="3500" b="1" dirty="0" smtClean="0"/>
              <a:t>Establishing </a:t>
            </a:r>
            <a:r>
              <a:rPr lang="en-US" sz="3500" b="1" dirty="0"/>
              <a:t>scope and identifying key </a:t>
            </a:r>
            <a:r>
              <a:rPr lang="en-US" sz="3500" b="1" dirty="0" smtClean="0"/>
              <a:t>stakeholders. Clear</a:t>
            </a:r>
            <a:r>
              <a:rPr lang="en-US" sz="3500" dirty="0" smtClean="0"/>
              <a:t> </a:t>
            </a:r>
            <a:r>
              <a:rPr lang="en-US" sz="3500" dirty="0"/>
              <a:t>boundaries about what the SROI will cover, and who the will be involved are determined in this first step.	</a:t>
            </a:r>
          </a:p>
          <a:p>
            <a:pPr marL="514350" indent="-514350">
              <a:lnSpc>
                <a:spcPct val="120000"/>
              </a:lnSpc>
              <a:buFont typeface="+mj-lt"/>
              <a:buAutoNum type="arabicPeriod"/>
            </a:pPr>
            <a:r>
              <a:rPr lang="en-US" sz="3500" b="1" dirty="0" smtClean="0"/>
              <a:t>Mapping </a:t>
            </a:r>
            <a:r>
              <a:rPr lang="en-US" sz="3500" b="1" dirty="0"/>
              <a:t>outcomes.</a:t>
            </a:r>
            <a:r>
              <a:rPr lang="en-US" sz="3500" dirty="0"/>
              <a:t> Through engaging with stakeholders, an impact map, or theory of change, which shows the relationship between inputs, outputs and outcomes is developed</a:t>
            </a:r>
            <a:r>
              <a:rPr lang="en-US" sz="3500" dirty="0" smtClean="0"/>
              <a:t>.</a:t>
            </a:r>
            <a:endParaRPr lang="en-US" sz="3500" dirty="0"/>
          </a:p>
          <a:p>
            <a:pPr marL="514350" indent="-514350">
              <a:lnSpc>
                <a:spcPct val="120000"/>
              </a:lnSpc>
              <a:buFont typeface="+mj-lt"/>
              <a:buAutoNum type="arabicPeriod"/>
            </a:pPr>
            <a:r>
              <a:rPr lang="en-US" sz="3500" b="1" dirty="0" smtClean="0"/>
              <a:t>Evidencing </a:t>
            </a:r>
            <a:r>
              <a:rPr lang="en-US" sz="3500" b="1" dirty="0"/>
              <a:t>outcomes and giving them a value.</a:t>
            </a:r>
            <a:r>
              <a:rPr lang="en-US" sz="3500" dirty="0"/>
              <a:t> This step first involves finding data to show whether outcomes have happened. Then outcomes are </a:t>
            </a:r>
            <a:r>
              <a:rPr lang="en-US" sz="3500" dirty="0" smtClean="0"/>
              <a:t>monetized </a:t>
            </a:r>
            <a:r>
              <a:rPr lang="en-US" sz="3500" dirty="0"/>
              <a:t>– this means putting a financial value on the outcomes, including those that don’t have a price attached to them.	</a:t>
            </a:r>
          </a:p>
          <a:p>
            <a:pPr marL="514350" indent="-514350">
              <a:lnSpc>
                <a:spcPct val="120000"/>
              </a:lnSpc>
              <a:buFont typeface="+mj-lt"/>
              <a:buAutoNum type="arabicPeriod"/>
            </a:pPr>
            <a:r>
              <a:rPr lang="en-US" sz="3500" b="1" dirty="0" smtClean="0"/>
              <a:t>Establishing </a:t>
            </a:r>
            <a:r>
              <a:rPr lang="en-US" sz="3500" b="1" dirty="0"/>
              <a:t>impact. </a:t>
            </a:r>
            <a:r>
              <a:rPr lang="en-US" sz="3500" dirty="0"/>
              <a:t>Having collected evidence on outcomes and </a:t>
            </a:r>
            <a:r>
              <a:rPr lang="en-US" sz="3500" dirty="0" smtClean="0"/>
              <a:t>monetized </a:t>
            </a:r>
            <a:r>
              <a:rPr lang="en-US" sz="3500" dirty="0"/>
              <a:t>them, those aspects of change that would not have happened anyway (deadweight) or are not as a result of other factors (attribution) are isolated</a:t>
            </a:r>
            <a:r>
              <a:rPr lang="en-US" sz="3500" dirty="0" smtClean="0"/>
              <a:t>.</a:t>
            </a:r>
            <a:endParaRPr lang="en-US" sz="3500" dirty="0"/>
          </a:p>
          <a:p>
            <a:pPr marL="514350" indent="-514350">
              <a:lnSpc>
                <a:spcPct val="120000"/>
              </a:lnSpc>
              <a:buFont typeface="+mj-lt"/>
              <a:buAutoNum type="arabicPeriod"/>
            </a:pPr>
            <a:r>
              <a:rPr lang="en-US" sz="3500" b="1" dirty="0" smtClean="0"/>
              <a:t>Calculating </a:t>
            </a:r>
            <a:r>
              <a:rPr lang="en-US" sz="3500" b="1" dirty="0"/>
              <a:t>the SROI.</a:t>
            </a:r>
            <a:r>
              <a:rPr lang="en-US" sz="3500" dirty="0"/>
              <a:t> This step involves adding up all the benefits, subtracting any negatives and comparing them to the investment</a:t>
            </a:r>
            <a:r>
              <a:rPr lang="en-US" sz="3500" dirty="0" smtClean="0"/>
              <a:t>.</a:t>
            </a:r>
            <a:br>
              <a:rPr lang="en-US" sz="3500" dirty="0" smtClean="0"/>
            </a:br>
            <a:r>
              <a:rPr lang="en-US" sz="3500" dirty="0"/>
              <a:t>	</a:t>
            </a:r>
          </a:p>
          <a:p>
            <a:pPr marL="514350" indent="-514350">
              <a:lnSpc>
                <a:spcPct val="120000"/>
              </a:lnSpc>
              <a:buFont typeface="+mj-lt"/>
              <a:buAutoNum type="arabicPeriod"/>
            </a:pPr>
            <a:r>
              <a:rPr lang="en-US" sz="3500" b="1" dirty="0" smtClean="0"/>
              <a:t>Reporting</a:t>
            </a:r>
            <a:r>
              <a:rPr lang="en-US" sz="3500" b="1" dirty="0"/>
              <a:t>, using and embedding.</a:t>
            </a:r>
            <a:r>
              <a:rPr lang="en-US" sz="3500" dirty="0"/>
              <a:t> Easily forgotten, this vital last step involves sharing findings and recommendations with stakeholders, and embedding good outcomes processes within your </a:t>
            </a:r>
            <a:r>
              <a:rPr lang="en-US" sz="3500" dirty="0" smtClean="0"/>
              <a:t>organization.</a:t>
            </a:r>
            <a:r>
              <a:rPr lang="en-US" sz="3500" dirty="0"/>
              <a:t>	</a:t>
            </a:r>
          </a:p>
          <a:p>
            <a:pPr marL="0" indent="0">
              <a:buNone/>
            </a:pPr>
            <a:endParaRPr lang="en-US" dirty="0"/>
          </a:p>
        </p:txBody>
      </p:sp>
    </p:spTree>
    <p:extLst>
      <p:ext uri="{BB962C8B-B14F-4D97-AF65-F5344CB8AC3E}">
        <p14:creationId xmlns:p14="http://schemas.microsoft.com/office/powerpoint/2010/main" val="802078340"/>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400800" cy="1143000"/>
          </a:xfrm>
        </p:spPr>
        <p:txBody>
          <a:bodyPr>
            <a:normAutofit fontScale="90000"/>
          </a:bodyPr>
          <a:lstStyle/>
          <a:p>
            <a:r>
              <a:rPr lang="en-GB" sz="4000" dirty="0" smtClean="0"/>
              <a:t>What is project success and benefits management?</a:t>
            </a:r>
            <a:endParaRPr lang="en-GB" sz="4000" dirty="0"/>
          </a:p>
        </p:txBody>
      </p:sp>
      <p:sp>
        <p:nvSpPr>
          <p:cNvPr id="3" name="Content Placeholder 2"/>
          <p:cNvSpPr>
            <a:spLocks noGrp="1"/>
          </p:cNvSpPr>
          <p:nvPr>
            <p:ph idx="1"/>
          </p:nvPr>
        </p:nvSpPr>
        <p:spPr>
          <a:xfrm>
            <a:off x="457200" y="1855365"/>
            <a:ext cx="8229600" cy="4525963"/>
          </a:xfrm>
        </p:spPr>
        <p:txBody>
          <a:bodyPr/>
          <a:lstStyle/>
          <a:p>
            <a:pPr indent="0">
              <a:buNone/>
            </a:pPr>
            <a:r>
              <a:rPr lang="en-GB" sz="2600" dirty="0" smtClean="0"/>
              <a:t>Project success is the satisfaction of stakeholder needs and is measured by the success criteria as identified and agreed at the start of the project.</a:t>
            </a:r>
          </a:p>
          <a:p>
            <a:pPr indent="0">
              <a:buNone/>
            </a:pPr>
            <a:r>
              <a:rPr lang="en-GB" sz="2600" dirty="0" smtClean="0"/>
              <a:t>Benefits management is the identification of the benefits at an organisational level and the monitoring and realisation of those benefits.</a:t>
            </a:r>
          </a:p>
          <a:p>
            <a:pPr indent="0">
              <a:buNone/>
            </a:pPr>
            <a:endParaRPr lang="en-GB" sz="2000" dirty="0" smtClean="0"/>
          </a:p>
          <a:p>
            <a:pPr indent="0" algn="r">
              <a:buNone/>
            </a:pPr>
            <a:r>
              <a:rPr lang="en-GB" sz="2000" dirty="0" smtClean="0"/>
              <a:t>APM BoK, 5</a:t>
            </a:r>
            <a:r>
              <a:rPr lang="en-GB" sz="2000" baseline="30000" dirty="0" smtClean="0"/>
              <a:t>th</a:t>
            </a:r>
            <a:r>
              <a:rPr lang="en-GB" sz="2000" dirty="0" smtClean="0"/>
              <a:t> edition</a:t>
            </a:r>
          </a:p>
          <a:p>
            <a:pPr>
              <a:buNone/>
            </a:pPr>
            <a:endParaRPr lang="en-GB" dirty="0"/>
          </a:p>
        </p:txBody>
      </p:sp>
      <p:sp>
        <p:nvSpPr>
          <p:cNvPr id="4" name="TextBox 4"/>
          <p:cNvSpPr txBox="1"/>
          <p:nvPr/>
        </p:nvSpPr>
        <p:spPr>
          <a:xfrm>
            <a:off x="827584" y="6104329"/>
            <a:ext cx="8784976" cy="276999"/>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GB" sz="1200" dirty="0" smtClean="0"/>
              <a:t>This text has been reproduced from APM BoK with prior permission from the Association for Project Management</a:t>
            </a:r>
            <a:endParaRPr lang="en-GB" sz="1200" dirty="0"/>
          </a:p>
        </p:txBody>
      </p:sp>
    </p:spTree>
    <p:extLst>
      <p:ext uri="{BB962C8B-B14F-4D97-AF65-F5344CB8AC3E}">
        <p14:creationId xmlns:p14="http://schemas.microsoft.com/office/powerpoint/2010/main" val="1634540990"/>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is success?</a:t>
            </a:r>
            <a:endParaRPr lang="en-GB" dirty="0"/>
          </a:p>
        </p:txBody>
      </p:sp>
      <p:sp>
        <p:nvSpPr>
          <p:cNvPr id="3" name="Content Placeholder 2"/>
          <p:cNvSpPr>
            <a:spLocks noGrp="1"/>
          </p:cNvSpPr>
          <p:nvPr>
            <p:ph idx="1"/>
          </p:nvPr>
        </p:nvSpPr>
        <p:spPr>
          <a:xfrm>
            <a:off x="457200" y="1600201"/>
            <a:ext cx="8305800" cy="4343400"/>
          </a:xfrm>
        </p:spPr>
        <p:txBody>
          <a:bodyPr/>
          <a:lstStyle/>
          <a:p>
            <a:pPr marL="0">
              <a:buNone/>
            </a:pPr>
            <a:r>
              <a:rPr lang="en-GB" dirty="0" smtClean="0"/>
              <a:t>The definition of success will vary from project to project.</a:t>
            </a:r>
          </a:p>
          <a:p>
            <a:pPr marL="400050" lvl="1"/>
            <a:r>
              <a:rPr lang="en-GB" sz="2400" dirty="0" smtClean="0"/>
              <a:t>The 2016 Olympics must </a:t>
            </a:r>
            <a:r>
              <a:rPr lang="en-GB" sz="2400" b="1" dirty="0" smtClean="0"/>
              <a:t>open on time</a:t>
            </a:r>
            <a:r>
              <a:rPr lang="en-GB" sz="2400" dirty="0" smtClean="0"/>
              <a:t>.</a:t>
            </a:r>
          </a:p>
          <a:p>
            <a:pPr marL="400050" lvl="1"/>
            <a:r>
              <a:rPr lang="en-GB" sz="2400" dirty="0" smtClean="0"/>
              <a:t>A new medicine must </a:t>
            </a:r>
            <a:r>
              <a:rPr lang="en-GB" sz="2400" b="1" dirty="0" smtClean="0"/>
              <a:t>be safe</a:t>
            </a:r>
            <a:r>
              <a:rPr lang="en-GB" sz="2400" dirty="0" smtClean="0"/>
              <a:t>.</a:t>
            </a:r>
          </a:p>
          <a:p>
            <a:pPr marL="0">
              <a:buNone/>
            </a:pPr>
            <a:r>
              <a:rPr lang="en-GB" dirty="0" smtClean="0"/>
              <a:t>Each stakeholder will define success differently.</a:t>
            </a:r>
          </a:p>
          <a:p>
            <a:pPr marL="400050" lvl="1"/>
            <a:r>
              <a:rPr lang="en-GB" sz="2400" dirty="0" smtClean="0"/>
              <a:t>The bride’s father wants the wedding to come in </a:t>
            </a:r>
            <a:r>
              <a:rPr lang="en-GB" sz="2400" b="1" i="1" dirty="0" smtClean="0"/>
              <a:t>on budget</a:t>
            </a:r>
            <a:r>
              <a:rPr lang="en-GB" sz="2400" dirty="0" smtClean="0"/>
              <a:t>.</a:t>
            </a:r>
          </a:p>
          <a:p>
            <a:pPr marL="400050" lvl="1"/>
            <a:r>
              <a:rPr lang="en-GB" sz="2400" dirty="0" smtClean="0"/>
              <a:t>The bride’s mother wants </a:t>
            </a:r>
            <a:r>
              <a:rPr lang="en-GB" sz="2400" b="1" i="1" dirty="0" smtClean="0"/>
              <a:t>every</a:t>
            </a:r>
            <a:r>
              <a:rPr lang="en-GB" sz="2400" dirty="0" smtClean="0"/>
              <a:t> relative to be invited.</a:t>
            </a:r>
          </a:p>
          <a:p>
            <a:pPr marL="0">
              <a:buNone/>
            </a:pPr>
            <a:endParaRPr lang="en-GB" dirty="0"/>
          </a:p>
        </p:txBody>
      </p:sp>
    </p:spTree>
    <p:extLst>
      <p:ext uri="{BB962C8B-B14F-4D97-AF65-F5344CB8AC3E}">
        <p14:creationId xmlns:p14="http://schemas.microsoft.com/office/powerpoint/2010/main" val="974831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143000"/>
          </a:xfrm>
        </p:spPr>
        <p:txBody>
          <a:bodyPr/>
          <a:lstStyle/>
          <a:p>
            <a:r>
              <a:rPr lang="en-GB" dirty="0" smtClean="0"/>
              <a:t>When to define success</a:t>
            </a:r>
            <a:endParaRPr lang="en-GB" dirty="0"/>
          </a:p>
        </p:txBody>
      </p:sp>
      <p:sp>
        <p:nvSpPr>
          <p:cNvPr id="3" name="Content Placeholder 2"/>
          <p:cNvSpPr>
            <a:spLocks noGrp="1"/>
          </p:cNvSpPr>
          <p:nvPr>
            <p:ph idx="1"/>
          </p:nvPr>
        </p:nvSpPr>
        <p:spPr>
          <a:xfrm>
            <a:off x="457200" y="1412776"/>
            <a:ext cx="8229600" cy="4525963"/>
          </a:xfrm>
        </p:spPr>
        <p:txBody>
          <a:bodyPr/>
          <a:lstStyle/>
          <a:p>
            <a:pPr marL="0"/>
            <a:r>
              <a:rPr lang="en-GB" dirty="0" smtClean="0"/>
              <a:t>Success should be defined and documented up front in the Concept phase of the project.</a:t>
            </a:r>
          </a:p>
          <a:p>
            <a:pPr marL="0"/>
            <a:r>
              <a:rPr lang="en-GB" dirty="0" smtClean="0"/>
              <a:t>Success should be defined as a set of success criteria.</a:t>
            </a:r>
          </a:p>
          <a:p>
            <a:pPr marL="0"/>
            <a:r>
              <a:rPr lang="en-GB" dirty="0" smtClean="0"/>
              <a:t>Once agreed and approved the success criteria should only be changed through formal change control.</a:t>
            </a:r>
          </a:p>
          <a:p>
            <a:pPr marL="0"/>
            <a:r>
              <a:rPr lang="en-GB" dirty="0" smtClean="0"/>
              <a:t>Success is measured at the end.</a:t>
            </a:r>
          </a:p>
          <a:p>
            <a:pPr marL="0">
              <a:buNone/>
            </a:pPr>
            <a:endParaRPr lang="en-GB" dirty="0" smtClean="0"/>
          </a:p>
          <a:p>
            <a:pPr>
              <a:buNone/>
            </a:pPr>
            <a:endParaRPr lang="en-GB" dirty="0"/>
          </a:p>
        </p:txBody>
      </p:sp>
    </p:spTree>
    <p:extLst>
      <p:ext uri="{BB962C8B-B14F-4D97-AF65-F5344CB8AC3E}">
        <p14:creationId xmlns:p14="http://schemas.microsoft.com/office/powerpoint/2010/main" val="837386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Focusing on Benefits</a:t>
            </a:r>
            <a:endParaRPr lang="en-US" dirty="0"/>
          </a:p>
        </p:txBody>
      </p:sp>
      <p:sp>
        <p:nvSpPr>
          <p:cNvPr id="5" name="Oval 4"/>
          <p:cNvSpPr/>
          <p:nvPr/>
        </p:nvSpPr>
        <p:spPr>
          <a:xfrm>
            <a:off x="3200400" y="838200"/>
            <a:ext cx="1463040" cy="822960"/>
          </a:xfrm>
          <a:prstGeom prst="ellipse">
            <a:avLst/>
          </a:prstGeom>
          <a:ln/>
        </p:spPr>
        <p:style>
          <a:lnRef idx="3">
            <a:schemeClr val="lt1"/>
          </a:lnRef>
          <a:fillRef idx="1">
            <a:schemeClr val="accent5"/>
          </a:fillRef>
          <a:effectRef idx="1">
            <a:schemeClr val="accent5"/>
          </a:effectRef>
          <a:fontRef idx="minor">
            <a:schemeClr val="lt1"/>
          </a:fontRef>
        </p:style>
        <p:txBody>
          <a:bodyPr anchor="ctr"/>
          <a:lstStyle/>
          <a:p>
            <a:pPr algn="ctr"/>
            <a:r>
              <a:rPr lang="en-US" sz="1200" dirty="0" smtClean="0"/>
              <a:t>Project Outputs</a:t>
            </a:r>
            <a:endParaRPr lang="en-US" sz="1200" dirty="0"/>
          </a:p>
        </p:txBody>
      </p:sp>
      <p:sp>
        <p:nvSpPr>
          <p:cNvPr id="7" name="Alternate Process 6"/>
          <p:cNvSpPr/>
          <p:nvPr/>
        </p:nvSpPr>
        <p:spPr>
          <a:xfrm>
            <a:off x="3429000" y="1981200"/>
            <a:ext cx="990600" cy="350520"/>
          </a:xfrm>
          <a:prstGeom prst="flowChartAlternateProcess">
            <a:avLst/>
          </a:prstGeom>
          <a:ln/>
        </p:spPr>
        <p:style>
          <a:lnRef idx="2">
            <a:schemeClr val="accent5"/>
          </a:lnRef>
          <a:fillRef idx="1">
            <a:schemeClr val="lt1"/>
          </a:fillRef>
          <a:effectRef idx="0">
            <a:schemeClr val="accent5"/>
          </a:effectRef>
          <a:fontRef idx="minor">
            <a:schemeClr val="dk1"/>
          </a:fontRef>
        </p:style>
        <p:txBody>
          <a:bodyPr anchor="ctr"/>
          <a:lstStyle/>
          <a:p>
            <a:pPr algn="ctr"/>
            <a:r>
              <a:rPr lang="en-US" sz="1400" dirty="0" smtClean="0"/>
              <a:t>Enable</a:t>
            </a:r>
            <a:endParaRPr lang="en-US" sz="1400" dirty="0"/>
          </a:p>
        </p:txBody>
      </p:sp>
      <p:sp>
        <p:nvSpPr>
          <p:cNvPr id="8" name="Oval 7"/>
          <p:cNvSpPr/>
          <p:nvPr/>
        </p:nvSpPr>
        <p:spPr>
          <a:xfrm>
            <a:off x="1447800" y="2133600"/>
            <a:ext cx="1463040" cy="822960"/>
          </a:xfrm>
          <a:prstGeom prst="ellipse">
            <a:avLst/>
          </a:prstGeom>
          <a:ln/>
        </p:spPr>
        <p:style>
          <a:lnRef idx="3">
            <a:schemeClr val="lt1"/>
          </a:lnRef>
          <a:fillRef idx="1">
            <a:schemeClr val="accent5"/>
          </a:fillRef>
          <a:effectRef idx="1">
            <a:schemeClr val="accent5"/>
          </a:effectRef>
          <a:fontRef idx="minor">
            <a:schemeClr val="lt1"/>
          </a:fontRef>
        </p:style>
        <p:txBody>
          <a:bodyPr anchor="ctr"/>
          <a:lstStyle/>
          <a:p>
            <a:pPr algn="ctr"/>
            <a:r>
              <a:rPr lang="en-US" sz="1100" dirty="0" smtClean="0"/>
              <a:t>Business </a:t>
            </a:r>
          </a:p>
          <a:p>
            <a:pPr algn="ctr"/>
            <a:r>
              <a:rPr lang="en-US" sz="1100" dirty="0" smtClean="0"/>
              <a:t>Changes</a:t>
            </a:r>
            <a:endParaRPr lang="en-US" sz="1100" dirty="0"/>
          </a:p>
        </p:txBody>
      </p:sp>
      <p:sp>
        <p:nvSpPr>
          <p:cNvPr id="9" name="Oval 8"/>
          <p:cNvSpPr/>
          <p:nvPr/>
        </p:nvSpPr>
        <p:spPr>
          <a:xfrm>
            <a:off x="1371600" y="3749040"/>
            <a:ext cx="1463040" cy="822960"/>
          </a:xfrm>
          <a:prstGeom prst="ellipse">
            <a:avLst/>
          </a:prstGeom>
          <a:ln/>
        </p:spPr>
        <p:style>
          <a:lnRef idx="3">
            <a:schemeClr val="lt1"/>
          </a:lnRef>
          <a:fillRef idx="1">
            <a:schemeClr val="accent5"/>
          </a:fillRef>
          <a:effectRef idx="1">
            <a:schemeClr val="accent5"/>
          </a:effectRef>
          <a:fontRef idx="minor">
            <a:schemeClr val="lt1"/>
          </a:fontRef>
        </p:style>
        <p:txBody>
          <a:bodyPr anchor="ctr"/>
          <a:lstStyle/>
          <a:p>
            <a:pPr algn="ctr"/>
            <a:r>
              <a:rPr lang="en-US" sz="1100" dirty="0" smtClean="0"/>
              <a:t>Side-effects and consequences</a:t>
            </a:r>
            <a:endParaRPr lang="en-US" sz="1100" dirty="0"/>
          </a:p>
        </p:txBody>
      </p:sp>
      <p:sp>
        <p:nvSpPr>
          <p:cNvPr id="10" name="Alternate Process 9"/>
          <p:cNvSpPr/>
          <p:nvPr/>
        </p:nvSpPr>
        <p:spPr>
          <a:xfrm>
            <a:off x="3429000" y="2590800"/>
            <a:ext cx="990600" cy="350520"/>
          </a:xfrm>
          <a:prstGeom prst="flowChartAlternateProcess">
            <a:avLst/>
          </a:prstGeom>
          <a:ln/>
        </p:spPr>
        <p:style>
          <a:lnRef idx="2">
            <a:schemeClr val="accent5"/>
          </a:lnRef>
          <a:fillRef idx="1">
            <a:schemeClr val="lt1"/>
          </a:fillRef>
          <a:effectRef idx="0">
            <a:schemeClr val="accent5"/>
          </a:effectRef>
          <a:fontRef idx="minor">
            <a:schemeClr val="dk1"/>
          </a:fontRef>
        </p:style>
        <p:txBody>
          <a:bodyPr anchor="ctr"/>
          <a:lstStyle/>
          <a:p>
            <a:pPr algn="ctr"/>
            <a:r>
              <a:rPr lang="en-US" sz="1400" dirty="0" smtClean="0"/>
              <a:t>Create</a:t>
            </a:r>
            <a:endParaRPr lang="en-US" sz="1400" dirty="0"/>
          </a:p>
        </p:txBody>
      </p:sp>
      <p:sp>
        <p:nvSpPr>
          <p:cNvPr id="11" name="Oval 10"/>
          <p:cNvSpPr/>
          <p:nvPr/>
        </p:nvSpPr>
        <p:spPr>
          <a:xfrm>
            <a:off x="5562600" y="1905000"/>
            <a:ext cx="1463040" cy="822960"/>
          </a:xfrm>
          <a:prstGeom prst="ellipse">
            <a:avLst/>
          </a:prstGeom>
          <a:ln/>
        </p:spPr>
        <p:style>
          <a:lnRef idx="3">
            <a:schemeClr val="lt1"/>
          </a:lnRef>
          <a:fillRef idx="1">
            <a:schemeClr val="accent5"/>
          </a:fillRef>
          <a:effectRef idx="1">
            <a:schemeClr val="accent5"/>
          </a:effectRef>
          <a:fontRef idx="minor">
            <a:schemeClr val="lt1"/>
          </a:fontRef>
        </p:style>
        <p:txBody>
          <a:bodyPr anchor="ctr"/>
          <a:lstStyle/>
          <a:p>
            <a:pPr algn="ctr"/>
            <a:r>
              <a:rPr lang="en-US" sz="1100" dirty="0" smtClean="0"/>
              <a:t>Desired </a:t>
            </a:r>
          </a:p>
          <a:p>
            <a:pPr algn="ctr"/>
            <a:r>
              <a:rPr lang="en-US" sz="1100" dirty="0" smtClean="0"/>
              <a:t>Outcomes</a:t>
            </a:r>
            <a:endParaRPr lang="en-US" sz="1100" dirty="0"/>
          </a:p>
        </p:txBody>
      </p:sp>
      <p:sp>
        <p:nvSpPr>
          <p:cNvPr id="12" name="Alternate Process 11"/>
          <p:cNvSpPr/>
          <p:nvPr/>
        </p:nvSpPr>
        <p:spPr>
          <a:xfrm>
            <a:off x="5715000" y="2895600"/>
            <a:ext cx="1143000" cy="350520"/>
          </a:xfrm>
          <a:prstGeom prst="flowChartAlternateProcess">
            <a:avLst/>
          </a:prstGeom>
          <a:ln/>
        </p:spPr>
        <p:style>
          <a:lnRef idx="2">
            <a:schemeClr val="accent5"/>
          </a:lnRef>
          <a:fillRef idx="1">
            <a:schemeClr val="lt1"/>
          </a:fillRef>
          <a:effectRef idx="0">
            <a:schemeClr val="accent5"/>
          </a:effectRef>
          <a:fontRef idx="minor">
            <a:schemeClr val="dk1"/>
          </a:fontRef>
        </p:style>
        <p:txBody>
          <a:bodyPr anchor="ctr"/>
          <a:lstStyle/>
          <a:p>
            <a:pPr algn="ctr"/>
            <a:r>
              <a:rPr lang="en-US" sz="1400" dirty="0" smtClean="0"/>
              <a:t>Measured in</a:t>
            </a:r>
            <a:endParaRPr lang="en-US" sz="1400" dirty="0"/>
          </a:p>
        </p:txBody>
      </p:sp>
      <p:sp>
        <p:nvSpPr>
          <p:cNvPr id="13" name="Oval 12"/>
          <p:cNvSpPr/>
          <p:nvPr/>
        </p:nvSpPr>
        <p:spPr>
          <a:xfrm>
            <a:off x="5638800" y="3429000"/>
            <a:ext cx="1463040" cy="822960"/>
          </a:xfrm>
          <a:prstGeom prst="ellipse">
            <a:avLst/>
          </a:prstGeom>
          <a:ln/>
        </p:spPr>
        <p:style>
          <a:lnRef idx="3">
            <a:schemeClr val="lt1"/>
          </a:lnRef>
          <a:fillRef idx="1">
            <a:schemeClr val="accent5"/>
          </a:fillRef>
          <a:effectRef idx="1">
            <a:schemeClr val="accent5"/>
          </a:effectRef>
          <a:fontRef idx="minor">
            <a:schemeClr val="lt1"/>
          </a:fontRef>
        </p:style>
        <p:txBody>
          <a:bodyPr anchor="ctr"/>
          <a:lstStyle/>
          <a:p>
            <a:pPr algn="ctr"/>
            <a:r>
              <a:rPr lang="en-US" sz="1100" dirty="0" smtClean="0"/>
              <a:t>Benefits</a:t>
            </a:r>
            <a:endParaRPr lang="en-US" sz="1100" dirty="0"/>
          </a:p>
        </p:txBody>
      </p:sp>
      <p:sp>
        <p:nvSpPr>
          <p:cNvPr id="14" name="Alternate Process 13"/>
          <p:cNvSpPr/>
          <p:nvPr/>
        </p:nvSpPr>
        <p:spPr>
          <a:xfrm>
            <a:off x="1600200" y="3200400"/>
            <a:ext cx="990600" cy="350520"/>
          </a:xfrm>
          <a:prstGeom prst="flowChartAlternateProcess">
            <a:avLst/>
          </a:prstGeom>
          <a:ln/>
        </p:spPr>
        <p:style>
          <a:lnRef idx="2">
            <a:schemeClr val="accent5"/>
          </a:lnRef>
          <a:fillRef idx="1">
            <a:schemeClr val="lt1"/>
          </a:fillRef>
          <a:effectRef idx="0">
            <a:schemeClr val="accent5"/>
          </a:effectRef>
          <a:fontRef idx="minor">
            <a:schemeClr val="dk1"/>
          </a:fontRef>
        </p:style>
        <p:txBody>
          <a:bodyPr anchor="ctr"/>
          <a:lstStyle/>
          <a:p>
            <a:pPr algn="ctr"/>
            <a:r>
              <a:rPr lang="en-US" sz="1400" dirty="0" smtClean="0"/>
              <a:t>Also Cause</a:t>
            </a:r>
            <a:endParaRPr lang="en-US" sz="1400" dirty="0"/>
          </a:p>
        </p:txBody>
      </p:sp>
      <p:sp>
        <p:nvSpPr>
          <p:cNvPr id="15" name="Alternate Process 14"/>
          <p:cNvSpPr/>
          <p:nvPr/>
        </p:nvSpPr>
        <p:spPr>
          <a:xfrm>
            <a:off x="3352800" y="3657600"/>
            <a:ext cx="1524000" cy="350520"/>
          </a:xfrm>
          <a:prstGeom prst="flowChartAlternateProcess">
            <a:avLst/>
          </a:prstGeom>
          <a:ln/>
        </p:spPr>
        <p:style>
          <a:lnRef idx="2">
            <a:schemeClr val="accent5"/>
          </a:lnRef>
          <a:fillRef idx="1">
            <a:schemeClr val="lt1"/>
          </a:fillRef>
          <a:effectRef idx="0">
            <a:schemeClr val="accent5"/>
          </a:effectRef>
          <a:fontRef idx="minor">
            <a:schemeClr val="dk1"/>
          </a:fontRef>
        </p:style>
        <p:txBody>
          <a:bodyPr anchor="ctr"/>
          <a:lstStyle/>
          <a:p>
            <a:pPr algn="ctr"/>
            <a:r>
              <a:rPr lang="en-US" sz="1400" dirty="0" smtClean="0"/>
              <a:t>Further Realize</a:t>
            </a:r>
            <a:endParaRPr lang="en-US" sz="1400" dirty="0"/>
          </a:p>
        </p:txBody>
      </p:sp>
      <p:sp>
        <p:nvSpPr>
          <p:cNvPr id="16" name="Alternate Process 15"/>
          <p:cNvSpPr/>
          <p:nvPr/>
        </p:nvSpPr>
        <p:spPr>
          <a:xfrm>
            <a:off x="1600200" y="4724400"/>
            <a:ext cx="990600" cy="350520"/>
          </a:xfrm>
          <a:prstGeom prst="flowChartAlternateProcess">
            <a:avLst/>
          </a:prstGeom>
          <a:ln/>
        </p:spPr>
        <p:style>
          <a:lnRef idx="2">
            <a:schemeClr val="accent5"/>
          </a:lnRef>
          <a:fillRef idx="1">
            <a:schemeClr val="lt1"/>
          </a:fillRef>
          <a:effectRef idx="0">
            <a:schemeClr val="accent5"/>
          </a:effectRef>
          <a:fontRef idx="minor">
            <a:schemeClr val="dk1"/>
          </a:fontRef>
        </p:style>
        <p:txBody>
          <a:bodyPr anchor="ctr"/>
          <a:lstStyle/>
          <a:p>
            <a:pPr algn="ctr"/>
            <a:r>
              <a:rPr lang="en-US" sz="1400" dirty="0" smtClean="0"/>
              <a:t>Result in</a:t>
            </a:r>
            <a:endParaRPr lang="en-US" sz="1400" dirty="0"/>
          </a:p>
        </p:txBody>
      </p:sp>
      <p:sp>
        <p:nvSpPr>
          <p:cNvPr id="17" name="Alternate Process 16"/>
          <p:cNvSpPr/>
          <p:nvPr/>
        </p:nvSpPr>
        <p:spPr>
          <a:xfrm>
            <a:off x="5715000" y="4419600"/>
            <a:ext cx="1524000" cy="457200"/>
          </a:xfrm>
          <a:prstGeom prst="flowChartAlternateProcess">
            <a:avLst/>
          </a:prstGeom>
          <a:ln/>
        </p:spPr>
        <p:style>
          <a:lnRef idx="2">
            <a:schemeClr val="accent5"/>
          </a:lnRef>
          <a:fillRef idx="1">
            <a:schemeClr val="lt1"/>
          </a:fillRef>
          <a:effectRef idx="0">
            <a:schemeClr val="accent5"/>
          </a:effectRef>
          <a:fontRef idx="minor">
            <a:schemeClr val="dk1"/>
          </a:fontRef>
        </p:style>
        <p:txBody>
          <a:bodyPr anchor="ctr"/>
          <a:lstStyle/>
          <a:p>
            <a:pPr algn="ctr"/>
            <a:r>
              <a:rPr lang="en-US" sz="1400" dirty="0" smtClean="0"/>
              <a:t>Helps Achieve one or more</a:t>
            </a:r>
            <a:endParaRPr lang="en-US" sz="1400" dirty="0"/>
          </a:p>
        </p:txBody>
      </p:sp>
      <p:sp>
        <p:nvSpPr>
          <p:cNvPr id="18" name="Oval 17"/>
          <p:cNvSpPr/>
          <p:nvPr/>
        </p:nvSpPr>
        <p:spPr>
          <a:xfrm>
            <a:off x="5791200" y="5120640"/>
            <a:ext cx="1463040" cy="822960"/>
          </a:xfrm>
          <a:prstGeom prst="ellipse">
            <a:avLst/>
          </a:prstGeom>
          <a:ln/>
        </p:spPr>
        <p:style>
          <a:lnRef idx="3">
            <a:schemeClr val="lt1"/>
          </a:lnRef>
          <a:fillRef idx="1">
            <a:schemeClr val="accent5"/>
          </a:fillRef>
          <a:effectRef idx="1">
            <a:schemeClr val="accent5"/>
          </a:effectRef>
          <a:fontRef idx="minor">
            <a:schemeClr val="lt1"/>
          </a:fontRef>
        </p:style>
        <p:txBody>
          <a:bodyPr anchor="ctr"/>
          <a:lstStyle/>
          <a:p>
            <a:pPr algn="ctr"/>
            <a:r>
              <a:rPr lang="en-US" sz="1100" dirty="0" smtClean="0"/>
              <a:t>Strategic Initiatives</a:t>
            </a:r>
            <a:endParaRPr lang="en-US" sz="1100" dirty="0"/>
          </a:p>
        </p:txBody>
      </p:sp>
      <p:sp>
        <p:nvSpPr>
          <p:cNvPr id="22" name="Alternate Process 21"/>
          <p:cNvSpPr/>
          <p:nvPr/>
        </p:nvSpPr>
        <p:spPr>
          <a:xfrm>
            <a:off x="381000" y="939800"/>
            <a:ext cx="1397000" cy="584200"/>
          </a:xfrm>
          <a:prstGeom prst="flowChartAlternateProcess">
            <a:avLst/>
          </a:prstGeom>
          <a:ln/>
        </p:spPr>
        <p:style>
          <a:lnRef idx="2">
            <a:schemeClr val="accent6"/>
          </a:lnRef>
          <a:fillRef idx="1">
            <a:schemeClr val="lt1"/>
          </a:fillRef>
          <a:effectRef idx="0">
            <a:schemeClr val="accent6"/>
          </a:effectRef>
          <a:fontRef idx="minor">
            <a:schemeClr val="dk1"/>
          </a:fontRef>
        </p:style>
        <p:txBody>
          <a:bodyPr anchor="ctr"/>
          <a:lstStyle/>
          <a:p>
            <a:pPr algn="ctr"/>
            <a:r>
              <a:rPr lang="en-US" sz="1200" dirty="0" smtClean="0"/>
              <a:t>Business Case</a:t>
            </a:r>
            <a:endParaRPr lang="en-US" sz="1200" dirty="0"/>
          </a:p>
        </p:txBody>
      </p:sp>
      <p:sp>
        <p:nvSpPr>
          <p:cNvPr id="25" name="Oval 24"/>
          <p:cNvSpPr/>
          <p:nvPr/>
        </p:nvSpPr>
        <p:spPr>
          <a:xfrm>
            <a:off x="1371600" y="5273040"/>
            <a:ext cx="1463040" cy="822960"/>
          </a:xfrm>
          <a:prstGeom prst="ellipse">
            <a:avLst/>
          </a:prstGeom>
          <a:ln/>
        </p:spPr>
        <p:style>
          <a:lnRef idx="3">
            <a:schemeClr val="lt1"/>
          </a:lnRef>
          <a:fillRef idx="1">
            <a:schemeClr val="accent5"/>
          </a:fillRef>
          <a:effectRef idx="1">
            <a:schemeClr val="accent5"/>
          </a:effectRef>
          <a:fontRef idx="minor">
            <a:schemeClr val="lt1"/>
          </a:fontRef>
        </p:style>
        <p:txBody>
          <a:bodyPr anchor="ctr"/>
          <a:lstStyle/>
          <a:p>
            <a:pPr algn="ctr"/>
            <a:r>
              <a:rPr lang="en-US" sz="1100" dirty="0" smtClean="0"/>
              <a:t>Dis-benefits</a:t>
            </a:r>
            <a:endParaRPr lang="en-US" sz="1100" dirty="0"/>
          </a:p>
        </p:txBody>
      </p:sp>
      <p:cxnSp>
        <p:nvCxnSpPr>
          <p:cNvPr id="26" name="Straight Connector 25"/>
          <p:cNvCxnSpPr>
            <a:stCxn id="5" idx="4"/>
            <a:endCxn id="7" idx="0"/>
          </p:cNvCxnSpPr>
          <p:nvPr/>
        </p:nvCxnSpPr>
        <p:spPr>
          <a:xfrm flipH="1">
            <a:off x="3924300" y="1661160"/>
            <a:ext cx="7620" cy="32004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29" name="Straight Connector 28"/>
          <p:cNvCxnSpPr>
            <a:stCxn id="7" idx="1"/>
            <a:endCxn id="8" idx="7"/>
          </p:cNvCxnSpPr>
          <p:nvPr/>
        </p:nvCxnSpPr>
        <p:spPr>
          <a:xfrm flipH="1">
            <a:off x="2696583" y="2156460"/>
            <a:ext cx="732417" cy="9766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32" name="Straight Connector 31"/>
          <p:cNvCxnSpPr>
            <a:stCxn id="8" idx="6"/>
            <a:endCxn id="10" idx="1"/>
          </p:cNvCxnSpPr>
          <p:nvPr/>
        </p:nvCxnSpPr>
        <p:spPr>
          <a:xfrm>
            <a:off x="2910840" y="2545080"/>
            <a:ext cx="518160" cy="22098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35" name="Straight Connector 34"/>
          <p:cNvCxnSpPr>
            <a:stCxn id="10" idx="3"/>
            <a:endCxn id="11" idx="2"/>
          </p:cNvCxnSpPr>
          <p:nvPr/>
        </p:nvCxnSpPr>
        <p:spPr>
          <a:xfrm flipV="1">
            <a:off x="4419600" y="2316480"/>
            <a:ext cx="1143000" cy="44958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38" name="Straight Connector 37"/>
          <p:cNvCxnSpPr>
            <a:stCxn id="8" idx="4"/>
            <a:endCxn id="14" idx="0"/>
          </p:cNvCxnSpPr>
          <p:nvPr/>
        </p:nvCxnSpPr>
        <p:spPr>
          <a:xfrm flipH="1">
            <a:off x="2095500" y="2956560"/>
            <a:ext cx="83820" cy="24384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41" name="Straight Connector 40"/>
          <p:cNvCxnSpPr>
            <a:stCxn id="14" idx="2"/>
            <a:endCxn id="9" idx="0"/>
          </p:cNvCxnSpPr>
          <p:nvPr/>
        </p:nvCxnSpPr>
        <p:spPr>
          <a:xfrm>
            <a:off x="2095500" y="3550920"/>
            <a:ext cx="7620" cy="19812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44" name="Straight Connector 43"/>
          <p:cNvCxnSpPr>
            <a:stCxn id="9" idx="4"/>
            <a:endCxn id="16" idx="0"/>
          </p:cNvCxnSpPr>
          <p:nvPr/>
        </p:nvCxnSpPr>
        <p:spPr>
          <a:xfrm flipH="1">
            <a:off x="2095500" y="4572000"/>
            <a:ext cx="7620" cy="15240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47" name="Straight Connector 46"/>
          <p:cNvCxnSpPr>
            <a:stCxn id="16" idx="2"/>
            <a:endCxn id="25" idx="0"/>
          </p:cNvCxnSpPr>
          <p:nvPr/>
        </p:nvCxnSpPr>
        <p:spPr>
          <a:xfrm>
            <a:off x="2095500" y="5074920"/>
            <a:ext cx="7620" cy="19812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50" name="Straight Connector 49"/>
          <p:cNvCxnSpPr>
            <a:stCxn id="9" idx="6"/>
            <a:endCxn id="15" idx="1"/>
          </p:cNvCxnSpPr>
          <p:nvPr/>
        </p:nvCxnSpPr>
        <p:spPr>
          <a:xfrm flipV="1">
            <a:off x="2834640" y="3832860"/>
            <a:ext cx="518160" cy="32766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53" name="Straight Connector 52"/>
          <p:cNvCxnSpPr>
            <a:stCxn id="15" idx="3"/>
            <a:endCxn id="13" idx="2"/>
          </p:cNvCxnSpPr>
          <p:nvPr/>
        </p:nvCxnSpPr>
        <p:spPr>
          <a:xfrm>
            <a:off x="4876800" y="3832860"/>
            <a:ext cx="762000" cy="762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56" name="Straight Connector 55"/>
          <p:cNvCxnSpPr>
            <a:stCxn id="12" idx="2"/>
            <a:endCxn id="13" idx="0"/>
          </p:cNvCxnSpPr>
          <p:nvPr/>
        </p:nvCxnSpPr>
        <p:spPr>
          <a:xfrm>
            <a:off x="6286500" y="3246120"/>
            <a:ext cx="83820" cy="18288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59" name="Straight Connector 58"/>
          <p:cNvCxnSpPr>
            <a:stCxn id="11" idx="4"/>
            <a:endCxn id="12" idx="0"/>
          </p:cNvCxnSpPr>
          <p:nvPr/>
        </p:nvCxnSpPr>
        <p:spPr>
          <a:xfrm flipH="1">
            <a:off x="6286500" y="2727960"/>
            <a:ext cx="7620" cy="16764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62" name="Straight Connector 61"/>
          <p:cNvCxnSpPr>
            <a:stCxn id="13" idx="4"/>
            <a:endCxn id="17" idx="0"/>
          </p:cNvCxnSpPr>
          <p:nvPr/>
        </p:nvCxnSpPr>
        <p:spPr>
          <a:xfrm>
            <a:off x="6370320" y="4251960"/>
            <a:ext cx="106680" cy="16764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65" name="Straight Connector 64"/>
          <p:cNvCxnSpPr>
            <a:stCxn id="17" idx="2"/>
            <a:endCxn id="18" idx="0"/>
          </p:cNvCxnSpPr>
          <p:nvPr/>
        </p:nvCxnSpPr>
        <p:spPr>
          <a:xfrm>
            <a:off x="6477000" y="4876800"/>
            <a:ext cx="45720" cy="24384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68" name="Straight Connector 67"/>
          <p:cNvCxnSpPr>
            <a:stCxn id="22" idx="3"/>
            <a:endCxn id="5" idx="2"/>
          </p:cNvCxnSpPr>
          <p:nvPr/>
        </p:nvCxnSpPr>
        <p:spPr>
          <a:xfrm>
            <a:off x="1778000" y="1231900"/>
            <a:ext cx="1422400" cy="17780"/>
          </a:xfrm>
          <a:prstGeom prst="line">
            <a:avLst/>
          </a:prstGeom>
          <a:ln>
            <a:headEnd type="triangle" w="lg"/>
            <a:tailEnd type="triangle" w="lg"/>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458682811"/>
      </p:ext>
    </p:extLst>
  </p:cSld>
  <p:clrMapOvr>
    <a:masterClrMapping/>
  </p:clrMapOvr>
  <p:transition spd="med"/>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Principles  / KPIs</a:t>
            </a:r>
            <a:endParaRPr lang="en-US" dirty="0"/>
          </a:p>
        </p:txBody>
      </p:sp>
      <p:sp>
        <p:nvSpPr>
          <p:cNvPr id="3" name="Content Placeholder 2"/>
          <p:cNvSpPr>
            <a:spLocks noGrp="1"/>
          </p:cNvSpPr>
          <p:nvPr>
            <p:ph idx="1"/>
          </p:nvPr>
        </p:nvSpPr>
        <p:spPr/>
        <p:txBody>
          <a:bodyPr>
            <a:normAutofit/>
          </a:bodyPr>
          <a:lstStyle/>
          <a:p>
            <a:pPr defTabSz="542925">
              <a:spcBef>
                <a:spcPct val="0"/>
              </a:spcBef>
              <a:spcAft>
                <a:spcPts val="1200"/>
              </a:spcAft>
            </a:pPr>
            <a:r>
              <a:rPr lang="en-CA" sz="2300" dirty="0">
                <a:latin typeface="Verdana" pitchFamily="34" charset="0"/>
                <a:ea typeface="Verdana" pitchFamily="34" charset="0"/>
                <a:cs typeface="Verdana" pitchFamily="34" charset="0"/>
              </a:rPr>
              <a:t>Follow Best Practices while </a:t>
            </a:r>
            <a:r>
              <a:rPr lang="en-CA" sz="2300" dirty="0" smtClean="0">
                <a:latin typeface="Verdana" pitchFamily="34" charset="0"/>
                <a:ea typeface="Verdana" pitchFamily="34" charset="0"/>
                <a:cs typeface="Verdana" pitchFamily="34" charset="0"/>
              </a:rPr>
              <a:t>developing using </a:t>
            </a:r>
            <a:r>
              <a:rPr lang="en-CA" sz="2300" dirty="0">
                <a:latin typeface="Verdana" pitchFamily="34" charset="0"/>
                <a:ea typeface="Verdana" pitchFamily="34" charset="0"/>
                <a:cs typeface="Verdana" pitchFamily="34" charset="0"/>
              </a:rPr>
              <a:t>Common Sense and Principles:</a:t>
            </a:r>
            <a:endParaRPr lang="en-CA" sz="2300" dirty="0">
              <a:latin typeface="Verdana" pitchFamily="34" charset="0"/>
              <a:cs typeface="Arial" charset="0"/>
            </a:endParaRPr>
          </a:p>
          <a:p>
            <a:pPr marL="847725" lvl="1" indent="-447675" defTabSz="542925">
              <a:spcBef>
                <a:spcPct val="0"/>
              </a:spcBef>
              <a:spcAft>
                <a:spcPts val="1200"/>
              </a:spcAft>
              <a:buFont typeface="Lucida Grande"/>
              <a:buChar char="-"/>
            </a:pPr>
            <a:r>
              <a:rPr lang="en-CA" sz="1900" dirty="0">
                <a:latin typeface="Verdana" pitchFamily="34" charset="0"/>
                <a:cs typeface="Arial" charset="0"/>
              </a:rPr>
              <a:t>Aligned to Strategy, </a:t>
            </a:r>
            <a:r>
              <a:rPr lang="en-CA" sz="1900" dirty="0" smtClean="0">
                <a:latin typeface="Verdana" pitchFamily="34" charset="0"/>
                <a:cs typeface="Arial" charset="0"/>
              </a:rPr>
              <a:t>Principles, Priorities </a:t>
            </a:r>
            <a:r>
              <a:rPr lang="en-CA" sz="1900" dirty="0">
                <a:latin typeface="Verdana" pitchFamily="34" charset="0"/>
                <a:cs typeface="Arial" charset="0"/>
              </a:rPr>
              <a:t>and Expectations</a:t>
            </a:r>
          </a:p>
          <a:p>
            <a:pPr marL="847725" lvl="1" indent="-447675" defTabSz="542925">
              <a:spcBef>
                <a:spcPct val="0"/>
              </a:spcBef>
              <a:spcAft>
                <a:spcPts val="1200"/>
              </a:spcAft>
              <a:buFont typeface="Lucida Grande"/>
              <a:buChar char="-"/>
            </a:pPr>
            <a:r>
              <a:rPr lang="en-CA" sz="1900" dirty="0">
                <a:latin typeface="Verdana" pitchFamily="34" charset="0"/>
                <a:cs typeface="Arial" charset="0"/>
              </a:rPr>
              <a:t>Conduct a Health Check</a:t>
            </a:r>
          </a:p>
          <a:p>
            <a:pPr marL="847725" lvl="1" indent="-447675" defTabSz="542925">
              <a:spcBef>
                <a:spcPct val="0"/>
              </a:spcBef>
              <a:spcAft>
                <a:spcPts val="1200"/>
              </a:spcAft>
              <a:buFont typeface="Lucida Grande"/>
              <a:buChar char="-"/>
            </a:pPr>
            <a:r>
              <a:rPr lang="en-CA" sz="1900" dirty="0">
                <a:latin typeface="Verdana" pitchFamily="34" charset="0"/>
                <a:cs typeface="Arial" charset="0"/>
              </a:rPr>
              <a:t>Establish Governance</a:t>
            </a:r>
          </a:p>
          <a:p>
            <a:pPr marL="847725" lvl="1" indent="-447675" defTabSz="542925">
              <a:spcBef>
                <a:spcPct val="0"/>
              </a:spcBef>
              <a:spcAft>
                <a:spcPts val="1200"/>
              </a:spcAft>
              <a:buFont typeface="Lucida Grande"/>
              <a:buChar char="-"/>
            </a:pPr>
            <a:r>
              <a:rPr lang="en-CA" sz="1900" dirty="0">
                <a:latin typeface="Verdana" pitchFamily="34" charset="0"/>
                <a:cs typeface="Arial" charset="0"/>
              </a:rPr>
              <a:t>Define the Vision </a:t>
            </a:r>
          </a:p>
          <a:p>
            <a:pPr marL="847725" lvl="1" indent="-447675" defTabSz="542925">
              <a:spcBef>
                <a:spcPct val="0"/>
              </a:spcBef>
              <a:spcAft>
                <a:spcPts val="1200"/>
              </a:spcAft>
              <a:buFont typeface="Lucida Grande"/>
              <a:buChar char="-"/>
            </a:pPr>
            <a:r>
              <a:rPr lang="en-CA" sz="1900" dirty="0">
                <a:latin typeface="Verdana" pitchFamily="34" charset="0"/>
                <a:cs typeface="Arial" charset="0"/>
              </a:rPr>
              <a:t>Establish a Transformational approach</a:t>
            </a:r>
          </a:p>
          <a:p>
            <a:pPr marL="847725" lvl="1" indent="-447675" defTabSz="542925">
              <a:spcBef>
                <a:spcPct val="0"/>
              </a:spcBef>
              <a:spcAft>
                <a:spcPts val="1200"/>
              </a:spcAft>
              <a:buFont typeface="Lucida Grande"/>
              <a:buChar char="-"/>
            </a:pPr>
            <a:r>
              <a:rPr lang="en-CA" sz="1900" dirty="0">
                <a:latin typeface="Verdana" pitchFamily="34" charset="0"/>
                <a:cs typeface="Arial" charset="0"/>
              </a:rPr>
              <a:t>Identify your Numbers</a:t>
            </a:r>
          </a:p>
          <a:p>
            <a:pPr marL="847725" lvl="1" indent="-447675" defTabSz="542925">
              <a:spcBef>
                <a:spcPct val="0"/>
              </a:spcBef>
              <a:spcAft>
                <a:spcPts val="1200"/>
              </a:spcAft>
              <a:buFont typeface="Lucida Grande"/>
              <a:buChar char="-"/>
            </a:pPr>
            <a:r>
              <a:rPr lang="en-CA" sz="1900" dirty="0">
                <a:latin typeface="Verdana" pitchFamily="34" charset="0"/>
                <a:cs typeface="Arial" charset="0"/>
              </a:rPr>
              <a:t>Establish a Support </a:t>
            </a:r>
            <a:r>
              <a:rPr lang="en-CA" sz="1900" dirty="0" smtClean="0">
                <a:latin typeface="Verdana" pitchFamily="34" charset="0"/>
                <a:cs typeface="Arial" charset="0"/>
              </a:rPr>
              <a:t>Structure</a:t>
            </a:r>
          </a:p>
          <a:p>
            <a:pPr marL="847725" lvl="1" indent="-447675" defTabSz="542925">
              <a:spcBef>
                <a:spcPct val="0"/>
              </a:spcBef>
              <a:spcAft>
                <a:spcPts val="1200"/>
              </a:spcAft>
              <a:buFont typeface="Lucida Grande"/>
              <a:buChar char="-"/>
            </a:pPr>
            <a:r>
              <a:rPr lang="en-CA" sz="1900" dirty="0" smtClean="0">
                <a:latin typeface="Verdana" pitchFamily="34" charset="0"/>
                <a:cs typeface="Arial" charset="0"/>
              </a:rPr>
              <a:t>Don’t ignore Social and Environmental impacts</a:t>
            </a:r>
            <a:endParaRPr lang="en-CA" sz="1900" dirty="0">
              <a:latin typeface="Verdana" pitchFamily="34" charset="0"/>
              <a:cs typeface="Arial" charset="0"/>
            </a:endParaRPr>
          </a:p>
          <a:p>
            <a:endParaRPr lang="en-US" dirty="0"/>
          </a:p>
        </p:txBody>
      </p:sp>
    </p:spTree>
    <p:extLst>
      <p:ext uri="{BB962C8B-B14F-4D97-AF65-F5344CB8AC3E}">
        <p14:creationId xmlns:p14="http://schemas.microsoft.com/office/powerpoint/2010/main" val="1205589169"/>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88640"/>
            <a:ext cx="7772400" cy="657225"/>
          </a:xfrm>
        </p:spPr>
        <p:txBody>
          <a:bodyPr/>
          <a:lstStyle/>
          <a:p>
            <a:r>
              <a:rPr lang="en-US" dirty="0" smtClean="0"/>
              <a:t>Benefits Realization</a:t>
            </a:r>
            <a:endParaRPr lang="en-US" dirty="0">
              <a:solidFill>
                <a:srgbClr val="FF0000"/>
              </a:solidFill>
            </a:endParaRPr>
          </a:p>
        </p:txBody>
      </p:sp>
      <p:sp>
        <p:nvSpPr>
          <p:cNvPr id="4" name="Subtitle 3"/>
          <p:cNvSpPr>
            <a:spLocks noGrp="1"/>
          </p:cNvSpPr>
          <p:nvPr>
            <p:ph type="subTitle" idx="4294967295"/>
          </p:nvPr>
        </p:nvSpPr>
        <p:spPr>
          <a:xfrm>
            <a:off x="237098" y="756568"/>
            <a:ext cx="6400800" cy="584200"/>
          </a:xfrm>
          <a:prstGeom prst="rect">
            <a:avLst/>
          </a:prstGeom>
        </p:spPr>
        <p:txBody>
          <a:bodyPr/>
          <a:lstStyle/>
          <a:p>
            <a:r>
              <a:rPr lang="en-US" dirty="0" smtClean="0"/>
              <a:t>Measures of success</a:t>
            </a:r>
            <a:endParaRPr lang="en-US" dirty="0"/>
          </a:p>
        </p:txBody>
      </p:sp>
      <p:sp>
        <p:nvSpPr>
          <p:cNvPr id="10" name="Rectangle 9"/>
          <p:cNvSpPr/>
          <p:nvPr/>
        </p:nvSpPr>
        <p:spPr>
          <a:xfrm>
            <a:off x="130096" y="3031738"/>
            <a:ext cx="1152206" cy="822960"/>
          </a:xfrm>
          <a:prstGeom prst="rect">
            <a:avLst/>
          </a:prstGeom>
          <a:solidFill>
            <a:schemeClr val="accent2"/>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n-US" sz="1600" dirty="0"/>
              <a:t>Concept</a:t>
            </a:r>
          </a:p>
        </p:txBody>
      </p:sp>
      <p:sp>
        <p:nvSpPr>
          <p:cNvPr id="11" name="Rectangle 10"/>
          <p:cNvSpPr/>
          <p:nvPr/>
        </p:nvSpPr>
        <p:spPr>
          <a:xfrm>
            <a:off x="1386088" y="3031738"/>
            <a:ext cx="1242989" cy="822960"/>
          </a:xfrm>
          <a:prstGeom prst="rect">
            <a:avLst/>
          </a:prstGeom>
          <a:solidFill>
            <a:srgbClr val="00B05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n-US" dirty="0" smtClean="0"/>
              <a:t>Definition</a:t>
            </a:r>
            <a:endParaRPr lang="en-US" dirty="0"/>
          </a:p>
        </p:txBody>
      </p:sp>
      <p:sp>
        <p:nvSpPr>
          <p:cNvPr id="12" name="Rectangle 11"/>
          <p:cNvSpPr/>
          <p:nvPr/>
        </p:nvSpPr>
        <p:spPr>
          <a:xfrm>
            <a:off x="2717846" y="3031738"/>
            <a:ext cx="1751711" cy="822960"/>
          </a:xfrm>
          <a:prstGeom prst="rect">
            <a:avLst/>
          </a:prstGeom>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n-US" sz="1600" dirty="0" smtClean="0"/>
              <a:t>Implementation</a:t>
            </a:r>
            <a:endParaRPr lang="en-US" sz="1600" dirty="0"/>
          </a:p>
        </p:txBody>
      </p:sp>
      <p:sp>
        <p:nvSpPr>
          <p:cNvPr id="13" name="Rectangle 12"/>
          <p:cNvSpPr/>
          <p:nvPr/>
        </p:nvSpPr>
        <p:spPr>
          <a:xfrm>
            <a:off x="4550909" y="3031738"/>
            <a:ext cx="1419660" cy="822960"/>
          </a:xfrm>
          <a:prstGeom prst="rect">
            <a:avLst/>
          </a:prstGeom>
          <a:solidFill>
            <a:srgbClr val="0070C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n-US" sz="1600" dirty="0"/>
              <a:t>Handover and Closeout</a:t>
            </a:r>
          </a:p>
        </p:txBody>
      </p:sp>
      <p:sp>
        <p:nvSpPr>
          <p:cNvPr id="14" name="Rectangle 13"/>
          <p:cNvSpPr/>
          <p:nvPr/>
        </p:nvSpPr>
        <p:spPr>
          <a:xfrm>
            <a:off x="7566390" y="3031738"/>
            <a:ext cx="1419660" cy="822960"/>
          </a:xfrm>
          <a:prstGeom prst="rect">
            <a:avLst/>
          </a:prstGeom>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n-US" sz="1600" dirty="0" smtClean="0"/>
              <a:t>Benefits Realisation</a:t>
            </a:r>
            <a:endParaRPr lang="en-US" sz="1600" dirty="0"/>
          </a:p>
        </p:txBody>
      </p:sp>
      <p:sp>
        <p:nvSpPr>
          <p:cNvPr id="15" name="Rectangle 14"/>
          <p:cNvSpPr/>
          <p:nvPr/>
        </p:nvSpPr>
        <p:spPr>
          <a:xfrm>
            <a:off x="6049127" y="3031738"/>
            <a:ext cx="1419660" cy="822960"/>
          </a:xfrm>
          <a:prstGeom prst="rect">
            <a:avLst/>
          </a:prstGeom>
          <a:solidFill>
            <a:srgbClr val="7030A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n-US" sz="1600" dirty="0" smtClean="0"/>
              <a:t>Operations</a:t>
            </a:r>
            <a:endParaRPr lang="en-US" sz="1600" dirty="0"/>
          </a:p>
        </p:txBody>
      </p:sp>
      <p:sp>
        <p:nvSpPr>
          <p:cNvPr id="22" name="TextBox 21"/>
          <p:cNvSpPr txBox="1"/>
          <p:nvPr/>
        </p:nvSpPr>
        <p:spPr>
          <a:xfrm>
            <a:off x="299960" y="1700808"/>
            <a:ext cx="8501897" cy="954107"/>
          </a:xfrm>
          <a:prstGeom prst="rect">
            <a:avLst/>
          </a:prstGeom>
          <a:noFill/>
        </p:spPr>
        <p:txBody>
          <a:bodyPr wrap="none" rtlCol="0">
            <a:spAutoFit/>
          </a:bodyPr>
          <a:lstStyle/>
          <a:p>
            <a:r>
              <a:rPr lang="en-US" sz="2800" dirty="0" smtClean="0"/>
              <a:t>Common </a:t>
            </a:r>
            <a:r>
              <a:rPr lang="en-US" sz="2800" dirty="0"/>
              <a:t>p</a:t>
            </a:r>
            <a:r>
              <a:rPr lang="en-US" sz="2800" dirty="0" smtClean="0"/>
              <a:t>roject </a:t>
            </a:r>
            <a:r>
              <a:rPr lang="en-US" sz="2800" dirty="0"/>
              <a:t>m</a:t>
            </a:r>
            <a:r>
              <a:rPr lang="en-US" sz="2800" dirty="0" smtClean="0"/>
              <a:t>anagement </a:t>
            </a:r>
            <a:r>
              <a:rPr lang="en-US" sz="2800" dirty="0"/>
              <a:t>p</a:t>
            </a:r>
            <a:r>
              <a:rPr lang="en-US" sz="2800" dirty="0" smtClean="0"/>
              <a:t>ractice dictates that</a:t>
            </a:r>
            <a:endParaRPr lang="en-US" sz="2800" dirty="0"/>
          </a:p>
          <a:p>
            <a:r>
              <a:rPr lang="en-US" sz="2800" dirty="0"/>
              <a:t>b</a:t>
            </a:r>
            <a:r>
              <a:rPr lang="en-US" sz="2800" dirty="0" smtClean="0"/>
              <a:t>enefits are based on business </a:t>
            </a:r>
            <a:r>
              <a:rPr lang="en-US" sz="2800" dirty="0"/>
              <a:t>s</a:t>
            </a:r>
            <a:r>
              <a:rPr lang="en-US" sz="2800" dirty="0" smtClean="0"/>
              <a:t>pecific </a:t>
            </a:r>
            <a:r>
              <a:rPr lang="en-US" sz="2800" dirty="0"/>
              <a:t>e</a:t>
            </a:r>
            <a:r>
              <a:rPr lang="en-US" sz="2800" dirty="0" smtClean="0"/>
              <a:t>conomic returns.</a:t>
            </a:r>
            <a:endParaRPr lang="en-US" sz="2800" dirty="0"/>
          </a:p>
        </p:txBody>
      </p:sp>
      <p:cxnSp>
        <p:nvCxnSpPr>
          <p:cNvPr id="24" name="Curved Connector 23"/>
          <p:cNvCxnSpPr>
            <a:stCxn id="10" idx="2"/>
            <a:endCxn id="14" idx="2"/>
          </p:cNvCxnSpPr>
          <p:nvPr/>
        </p:nvCxnSpPr>
        <p:spPr>
          <a:xfrm rot="16200000" flipH="1">
            <a:off x="4491209" y="69687"/>
            <a:ext cx="12700" cy="7570021"/>
          </a:xfrm>
          <a:prstGeom prst="curvedConnector3">
            <a:avLst>
              <a:gd name="adj1" fmla="val 7092646"/>
            </a:avLst>
          </a:prstGeom>
          <a:ln w="28575" cmpd="sng">
            <a:solidFill>
              <a:schemeClr val="accent5">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28953938"/>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83906" y="1436967"/>
            <a:ext cx="8608574" cy="523220"/>
          </a:xfrm>
          <a:prstGeom prst="rect">
            <a:avLst/>
          </a:prstGeom>
          <a:noFill/>
        </p:spPr>
        <p:txBody>
          <a:bodyPr wrap="square" rtlCol="0">
            <a:spAutoFit/>
          </a:bodyPr>
          <a:lstStyle/>
          <a:p>
            <a:r>
              <a:rPr lang="en-US" sz="2800" dirty="0" smtClean="0"/>
              <a:t>GPM’s benefits extend beyond economic returns </a:t>
            </a:r>
            <a:endParaRPr lang="en-US" sz="2800" dirty="0"/>
          </a:p>
        </p:txBody>
      </p:sp>
      <p:sp>
        <p:nvSpPr>
          <p:cNvPr id="2" name="Title 1"/>
          <p:cNvSpPr>
            <a:spLocks noGrp="1"/>
          </p:cNvSpPr>
          <p:nvPr>
            <p:ph type="ctrTitle"/>
          </p:nvPr>
        </p:nvSpPr>
        <p:spPr>
          <a:xfrm>
            <a:off x="187985" y="55913"/>
            <a:ext cx="8229600" cy="1143000"/>
          </a:xfrm>
        </p:spPr>
        <p:txBody>
          <a:bodyPr/>
          <a:lstStyle/>
          <a:p>
            <a:r>
              <a:rPr lang="en-US" dirty="0" smtClean="0"/>
              <a:t>Benefits Realization with Sustainability</a:t>
            </a:r>
            <a:endParaRPr lang="en-US" dirty="0"/>
          </a:p>
        </p:txBody>
      </p:sp>
      <p:sp>
        <p:nvSpPr>
          <p:cNvPr id="5" name="Rectangle 4"/>
          <p:cNvSpPr/>
          <p:nvPr/>
        </p:nvSpPr>
        <p:spPr>
          <a:xfrm>
            <a:off x="103786" y="2040195"/>
            <a:ext cx="7472371" cy="1388805"/>
          </a:xfrm>
          <a:prstGeom prst="rect">
            <a:avLst/>
          </a:prstGeom>
          <a:solidFill>
            <a:schemeClr val="accent6">
              <a:lumMod val="75000"/>
            </a:schemeClr>
          </a:solidFill>
          <a:ln/>
        </p:spPr>
        <p:style>
          <a:lnRef idx="1">
            <a:schemeClr val="accent3"/>
          </a:lnRef>
          <a:fillRef idx="3">
            <a:schemeClr val="accent3"/>
          </a:fillRef>
          <a:effectRef idx="2">
            <a:schemeClr val="accent3"/>
          </a:effectRef>
          <a:fontRef idx="minor">
            <a:schemeClr val="lt1"/>
          </a:fontRef>
        </p:style>
        <p:txBody>
          <a:bodyPr/>
          <a:lstStyle/>
          <a:p>
            <a:r>
              <a:rPr lang="en-US" dirty="0" smtClean="0"/>
              <a:t>P5 Sustainability Framework</a:t>
            </a:r>
          </a:p>
          <a:p>
            <a:endParaRPr lang="en-US" dirty="0"/>
          </a:p>
          <a:p>
            <a:endParaRPr lang="en-US" dirty="0" smtClean="0"/>
          </a:p>
          <a:p>
            <a:endParaRPr lang="en-US" dirty="0"/>
          </a:p>
          <a:p>
            <a:endParaRPr lang="en-US" dirty="0" smtClean="0"/>
          </a:p>
        </p:txBody>
      </p:sp>
      <p:sp>
        <p:nvSpPr>
          <p:cNvPr id="7" name="Rectangle 6"/>
          <p:cNvSpPr/>
          <p:nvPr/>
        </p:nvSpPr>
        <p:spPr>
          <a:xfrm>
            <a:off x="156114" y="2461262"/>
            <a:ext cx="1152206" cy="822960"/>
          </a:xfrm>
          <a:prstGeom prst="rect">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n-US" sz="1600" dirty="0"/>
              <a:t>Concept</a:t>
            </a:r>
          </a:p>
        </p:txBody>
      </p:sp>
      <p:sp>
        <p:nvSpPr>
          <p:cNvPr id="8" name="Rectangle 7"/>
          <p:cNvSpPr/>
          <p:nvPr/>
        </p:nvSpPr>
        <p:spPr>
          <a:xfrm>
            <a:off x="1412106" y="2447894"/>
            <a:ext cx="1242989" cy="822960"/>
          </a:xfrm>
          <a:prstGeom prst="rect">
            <a:avLst/>
          </a:prstGeom>
          <a:solidFill>
            <a:srgbClr val="00B05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n-US" dirty="0" smtClean="0"/>
              <a:t>Definition</a:t>
            </a:r>
            <a:endParaRPr lang="en-US" dirty="0"/>
          </a:p>
        </p:txBody>
      </p:sp>
      <p:sp>
        <p:nvSpPr>
          <p:cNvPr id="9" name="Rectangle 8"/>
          <p:cNvSpPr/>
          <p:nvPr/>
        </p:nvSpPr>
        <p:spPr>
          <a:xfrm>
            <a:off x="2743864" y="2447894"/>
            <a:ext cx="1751711" cy="822960"/>
          </a:xfrm>
          <a:prstGeom prst="rect">
            <a:avLst/>
          </a:prstGeom>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n-US" sz="1600" dirty="0" smtClean="0"/>
              <a:t>Implementation</a:t>
            </a:r>
            <a:endParaRPr lang="en-US" sz="1600" dirty="0"/>
          </a:p>
        </p:txBody>
      </p:sp>
      <p:sp>
        <p:nvSpPr>
          <p:cNvPr id="10" name="Rectangle 9"/>
          <p:cNvSpPr/>
          <p:nvPr/>
        </p:nvSpPr>
        <p:spPr>
          <a:xfrm>
            <a:off x="4576927" y="2447894"/>
            <a:ext cx="1419660" cy="822960"/>
          </a:xfrm>
          <a:prstGeom prst="rect">
            <a:avLst/>
          </a:prstGeom>
          <a:solidFill>
            <a:srgbClr val="0070C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n-US" sz="1600" dirty="0"/>
              <a:t>Handover and Closeout</a:t>
            </a:r>
          </a:p>
        </p:txBody>
      </p:sp>
      <p:sp>
        <p:nvSpPr>
          <p:cNvPr id="11" name="Rectangle 10"/>
          <p:cNvSpPr/>
          <p:nvPr/>
        </p:nvSpPr>
        <p:spPr>
          <a:xfrm>
            <a:off x="7685984" y="2461262"/>
            <a:ext cx="1419660" cy="822960"/>
          </a:xfrm>
          <a:prstGeom prst="rect">
            <a:avLst/>
          </a:prstGeom>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n-US" sz="1600" dirty="0" smtClean="0"/>
              <a:t>Benefits Realisation</a:t>
            </a:r>
            <a:endParaRPr lang="en-US" sz="1600" dirty="0"/>
          </a:p>
        </p:txBody>
      </p:sp>
      <p:sp>
        <p:nvSpPr>
          <p:cNvPr id="12" name="Rectangle 11"/>
          <p:cNvSpPr/>
          <p:nvPr/>
        </p:nvSpPr>
        <p:spPr>
          <a:xfrm>
            <a:off x="6075145" y="2447894"/>
            <a:ext cx="1419660" cy="822960"/>
          </a:xfrm>
          <a:prstGeom prst="rect">
            <a:avLst/>
          </a:prstGeom>
          <a:solidFill>
            <a:srgbClr val="7030A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n-US" sz="1600" dirty="0" smtClean="0"/>
              <a:t>Operations</a:t>
            </a:r>
            <a:endParaRPr lang="en-US" sz="1600" dirty="0"/>
          </a:p>
        </p:txBody>
      </p:sp>
      <p:sp>
        <p:nvSpPr>
          <p:cNvPr id="13" name="TextBox 12"/>
          <p:cNvSpPr txBox="1"/>
          <p:nvPr/>
        </p:nvSpPr>
        <p:spPr>
          <a:xfrm>
            <a:off x="453454" y="3581400"/>
            <a:ext cx="8223002" cy="2554545"/>
          </a:xfrm>
          <a:prstGeom prst="rect">
            <a:avLst/>
          </a:prstGeom>
          <a:noFill/>
        </p:spPr>
        <p:txBody>
          <a:bodyPr wrap="square" rtlCol="0">
            <a:spAutoFit/>
          </a:bodyPr>
          <a:lstStyle/>
          <a:p>
            <a:r>
              <a:rPr lang="en-US" sz="1600" b="1" dirty="0" smtClean="0"/>
              <a:t>Benefits are based on: </a:t>
            </a:r>
          </a:p>
          <a:p>
            <a:pPr marL="285750" indent="-285750">
              <a:buFont typeface="Arial"/>
              <a:buChar char="•"/>
            </a:pPr>
            <a:r>
              <a:rPr lang="en-US" sz="1600" dirty="0" smtClean="0"/>
              <a:t>Business Specific Economic Returns</a:t>
            </a:r>
          </a:p>
          <a:p>
            <a:pPr marL="285750" indent="-285750">
              <a:buFont typeface="Arial"/>
              <a:buChar char="•"/>
            </a:pPr>
            <a:r>
              <a:rPr lang="en-US" sz="1600" dirty="0" smtClean="0"/>
              <a:t>Alignment with Organizational and Government Sustainability Initiatives/Goals</a:t>
            </a:r>
          </a:p>
          <a:p>
            <a:pPr marL="285750" indent="-285750">
              <a:buFont typeface="Arial"/>
              <a:buChar char="•"/>
            </a:pPr>
            <a:r>
              <a:rPr lang="en-US" sz="1600" dirty="0" smtClean="0"/>
              <a:t>Risk Responsiveness and Aversion</a:t>
            </a:r>
          </a:p>
          <a:p>
            <a:pPr marL="285750" indent="-285750">
              <a:buFont typeface="Arial"/>
              <a:buChar char="•"/>
            </a:pPr>
            <a:r>
              <a:rPr lang="en-US" sz="1600" dirty="0" smtClean="0"/>
              <a:t>Global Reporting Initiative Reporting Standards &amp; UN Post 2015 Engagement Architecture Reporting Capabilities</a:t>
            </a:r>
          </a:p>
          <a:p>
            <a:pPr marL="285750" indent="-285750">
              <a:buFont typeface="Arial"/>
              <a:buChar char="•"/>
            </a:pPr>
            <a:r>
              <a:rPr lang="en-US" sz="1600" dirty="0" smtClean="0"/>
              <a:t>Alignment with ISO 14001 Environmental Management</a:t>
            </a:r>
          </a:p>
          <a:p>
            <a:pPr marL="285750" indent="-285750">
              <a:buFont typeface="Arial"/>
              <a:buChar char="•"/>
            </a:pPr>
            <a:r>
              <a:rPr lang="en-US" sz="1600" dirty="0" smtClean="0"/>
              <a:t>Alignment with ISO 50001 Energy Management</a:t>
            </a:r>
          </a:p>
          <a:p>
            <a:pPr marL="285750" indent="-285750">
              <a:buFont typeface="Arial"/>
              <a:buChar char="•"/>
            </a:pPr>
            <a:r>
              <a:rPr lang="en-US" sz="1600" dirty="0" smtClean="0"/>
              <a:t>Alignment with ISO 26000 Corporate Social Responsibility</a:t>
            </a:r>
          </a:p>
          <a:p>
            <a:pPr marL="285750" indent="-285750">
              <a:buFont typeface="Arial"/>
              <a:buChar char="•"/>
            </a:pPr>
            <a:r>
              <a:rPr lang="en-US" sz="1600" dirty="0" smtClean="0"/>
              <a:t>Increased efficiency of process and increased organizational maturity in projects</a:t>
            </a:r>
            <a:endParaRPr lang="en-US" sz="1600" dirty="0"/>
          </a:p>
        </p:txBody>
      </p:sp>
      <p:cxnSp>
        <p:nvCxnSpPr>
          <p:cNvPr id="14" name="Curved Connector 13"/>
          <p:cNvCxnSpPr/>
          <p:nvPr/>
        </p:nvCxnSpPr>
        <p:spPr>
          <a:xfrm rot="5400000" flipH="1" flipV="1">
            <a:off x="6045876" y="993408"/>
            <a:ext cx="144034" cy="4555842"/>
          </a:xfrm>
          <a:prstGeom prst="curvedConnector3">
            <a:avLst>
              <a:gd name="adj1" fmla="val -158713"/>
            </a:avLst>
          </a:prstGeom>
          <a:ln w="28575" cmpd="sng">
            <a:solidFill>
              <a:srgbClr val="D85C00"/>
            </a:solidFill>
            <a:tailEnd type="arrow"/>
          </a:ln>
        </p:spPr>
        <p:style>
          <a:lnRef idx="2">
            <a:schemeClr val="accent1"/>
          </a:lnRef>
          <a:fillRef idx="0">
            <a:schemeClr val="accent1"/>
          </a:fillRef>
          <a:effectRef idx="1">
            <a:schemeClr val="accent1"/>
          </a:effectRef>
          <a:fontRef idx="minor">
            <a:schemeClr val="tx1"/>
          </a:fontRef>
        </p:style>
      </p:cxnSp>
      <p:cxnSp>
        <p:nvCxnSpPr>
          <p:cNvPr id="15" name="Curved Connector 14"/>
          <p:cNvCxnSpPr>
            <a:stCxn id="7" idx="2"/>
          </p:cNvCxnSpPr>
          <p:nvPr/>
        </p:nvCxnSpPr>
        <p:spPr>
          <a:xfrm rot="5400000" flipH="1" flipV="1">
            <a:off x="4557331" y="-554261"/>
            <a:ext cx="13368" cy="7663597"/>
          </a:xfrm>
          <a:prstGeom prst="curvedConnector3">
            <a:avLst>
              <a:gd name="adj1" fmla="val -3510121"/>
            </a:avLst>
          </a:prstGeom>
          <a:ln w="28575" cmpd="sng">
            <a:solidFill>
              <a:srgbClr val="D85C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02417877"/>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Benefits Realization Plan</a:t>
            </a:r>
            <a:endParaRPr lang="en-US" dirty="0"/>
          </a:p>
        </p:txBody>
      </p:sp>
      <p:sp>
        <p:nvSpPr>
          <p:cNvPr id="3" name="Content Placeholder 2"/>
          <p:cNvSpPr>
            <a:spLocks noGrp="1"/>
          </p:cNvSpPr>
          <p:nvPr>
            <p:ph sz="half" idx="1"/>
          </p:nvPr>
        </p:nvSpPr>
        <p:spPr>
          <a:xfrm>
            <a:off x="457200" y="1600200"/>
            <a:ext cx="7848600" cy="4525963"/>
          </a:xfrm>
        </p:spPr>
        <p:txBody>
          <a:bodyPr>
            <a:noAutofit/>
          </a:bodyPr>
          <a:lstStyle/>
          <a:p>
            <a:r>
              <a:rPr lang="en-US" sz="1600" dirty="0"/>
              <a:t>Description of the benefit</a:t>
            </a:r>
          </a:p>
          <a:p>
            <a:r>
              <a:rPr lang="en-US" sz="1600" dirty="0"/>
              <a:t>What strategic objective does it support?</a:t>
            </a:r>
          </a:p>
          <a:p>
            <a:r>
              <a:rPr lang="en-US" sz="1600" dirty="0"/>
              <a:t>Against values will the benefits be assessed and recorded?( for example: money, number of visitors, number of jobs, CO2 reduction </a:t>
            </a:r>
            <a:r>
              <a:rPr lang="en-US" sz="1600" dirty="0" smtClean="0"/>
              <a:t>etc.)</a:t>
            </a:r>
            <a:endParaRPr lang="en-US" sz="1600" dirty="0"/>
          </a:p>
          <a:p>
            <a:r>
              <a:rPr lang="en-US" sz="1600" dirty="0"/>
              <a:t>What is the current value of the benefit and what future value is anticipated?</a:t>
            </a:r>
          </a:p>
          <a:p>
            <a:r>
              <a:rPr lang="en-US" sz="1600" dirty="0"/>
              <a:t>Outputs required for the benefit to be </a:t>
            </a:r>
            <a:r>
              <a:rPr lang="en-US" sz="1600" dirty="0" smtClean="0"/>
              <a:t>realized</a:t>
            </a:r>
            <a:endParaRPr lang="en-US" sz="1600" dirty="0"/>
          </a:p>
          <a:p>
            <a:r>
              <a:rPr lang="en-US" sz="1600" dirty="0"/>
              <a:t>Dependency to other benefits</a:t>
            </a:r>
          </a:p>
          <a:p>
            <a:r>
              <a:rPr lang="en-US" sz="1600" dirty="0"/>
              <a:t>Benefit owner (see Benefit responsibilities section)</a:t>
            </a:r>
          </a:p>
          <a:p>
            <a:r>
              <a:rPr lang="en-US" sz="1600" dirty="0"/>
              <a:t>Which stakeholders this benefit will effect</a:t>
            </a:r>
          </a:p>
          <a:p>
            <a:r>
              <a:rPr lang="en-US" sz="1600" dirty="0"/>
              <a:t>How the benefit will be measured</a:t>
            </a:r>
          </a:p>
        </p:txBody>
      </p:sp>
      <p:sp>
        <p:nvSpPr>
          <p:cNvPr id="5" name="Slide Number Placeholder 4"/>
          <p:cNvSpPr>
            <a:spLocks noGrp="1"/>
          </p:cNvSpPr>
          <p:nvPr>
            <p:ph type="sldNum" sz="quarter" idx="12"/>
          </p:nvPr>
        </p:nvSpPr>
        <p:spPr/>
        <p:txBody>
          <a:bodyPr/>
          <a:lstStyle/>
          <a:p>
            <a:fld id="{4BE819A1-3DD8-4179-BFD0-BF7D359F8DBD}" type="slidenum">
              <a:rPr lang="en-US" smtClean="0"/>
              <a:pPr/>
              <a:t>209</a:t>
            </a:fld>
            <a:endParaRPr lang="en-US" dirty="0"/>
          </a:p>
        </p:txBody>
      </p:sp>
    </p:spTree>
    <p:extLst>
      <p:ext uri="{BB962C8B-B14F-4D97-AF65-F5344CB8AC3E}">
        <p14:creationId xmlns:p14="http://schemas.microsoft.com/office/powerpoint/2010/main" val="10245373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600201"/>
            <a:ext cx="3810000" cy="3809999"/>
          </a:xfrm>
        </p:spPr>
        <p:txBody>
          <a:bodyPr>
            <a:normAutofit fontScale="70000" lnSpcReduction="20000"/>
          </a:bodyPr>
          <a:lstStyle/>
          <a:p>
            <a:r>
              <a:rPr lang="en-US" dirty="0">
                <a:latin typeface="Calibri" charset="0"/>
                <a:ea typeface="Calibri" charset="0"/>
                <a:cs typeface="Calibri" charset="0"/>
              </a:rPr>
              <a:t>According to Global Footprint Network’s calculations, our </a:t>
            </a:r>
            <a:r>
              <a:rPr lang="en-US" dirty="0" smtClean="0">
                <a:latin typeface="Calibri" charset="0"/>
                <a:ea typeface="Calibri" charset="0"/>
                <a:cs typeface="Calibri" charset="0"/>
              </a:rPr>
              <a:t>(global) demand </a:t>
            </a:r>
            <a:r>
              <a:rPr lang="en-US" dirty="0">
                <a:latin typeface="Calibri" charset="0"/>
                <a:ea typeface="Calibri" charset="0"/>
                <a:cs typeface="Calibri" charset="0"/>
              </a:rPr>
              <a:t>for renewable ecological resources and the services they provide is now equivalent to that of </a:t>
            </a:r>
            <a:r>
              <a:rPr lang="en-US" b="1" dirty="0">
                <a:latin typeface="Calibri" charset="0"/>
                <a:ea typeface="Calibri" charset="0"/>
                <a:cs typeface="Calibri" charset="0"/>
              </a:rPr>
              <a:t>more than </a:t>
            </a:r>
            <a:r>
              <a:rPr lang="en-US" b="1" dirty="0" smtClean="0">
                <a:latin typeface="Calibri" charset="0"/>
                <a:ea typeface="Calibri" charset="0"/>
                <a:cs typeface="Calibri" charset="0"/>
              </a:rPr>
              <a:t>1.6 </a:t>
            </a:r>
            <a:r>
              <a:rPr lang="en-US" b="1" dirty="0">
                <a:latin typeface="Calibri" charset="0"/>
                <a:ea typeface="Calibri" charset="0"/>
                <a:cs typeface="Calibri" charset="0"/>
              </a:rPr>
              <a:t>Earths. </a:t>
            </a:r>
            <a:endParaRPr lang="en-US" b="1" dirty="0" smtClean="0">
              <a:latin typeface="Calibri" charset="0"/>
              <a:ea typeface="Calibri" charset="0"/>
              <a:cs typeface="Calibri" charset="0"/>
            </a:endParaRPr>
          </a:p>
          <a:p>
            <a:endParaRPr lang="en-US" b="1" dirty="0" smtClean="0">
              <a:latin typeface="Calibri" charset="0"/>
              <a:ea typeface="Calibri" charset="0"/>
              <a:cs typeface="Calibri" charset="0"/>
            </a:endParaRPr>
          </a:p>
          <a:p>
            <a:r>
              <a:rPr lang="en-US" dirty="0" smtClean="0">
                <a:latin typeface="Calibri" charset="0"/>
                <a:ea typeface="Calibri" charset="0"/>
                <a:cs typeface="Calibri" charset="0"/>
              </a:rPr>
              <a:t>The </a:t>
            </a:r>
            <a:r>
              <a:rPr lang="en-US" dirty="0">
                <a:latin typeface="Calibri" charset="0"/>
                <a:ea typeface="Calibri" charset="0"/>
                <a:cs typeface="Calibri" charset="0"/>
              </a:rPr>
              <a:t>data shows us on track to require the resources of two planets well before mid-century</a:t>
            </a:r>
            <a:r>
              <a:rPr lang="en-US" dirty="0" smtClean="0">
                <a:latin typeface="Calibri" charset="0"/>
                <a:ea typeface="Calibri" charset="0"/>
                <a:cs typeface="Calibri" charset="0"/>
              </a:rPr>
              <a:t>.</a:t>
            </a:r>
          </a:p>
          <a:p>
            <a:endParaRPr lang="en-US" dirty="0" smtClean="0">
              <a:latin typeface="Calibri" charset="0"/>
              <a:ea typeface="Calibri" charset="0"/>
              <a:cs typeface="Calibri" charset="0"/>
            </a:endParaRPr>
          </a:p>
          <a:p>
            <a:pPr marL="0" indent="0">
              <a:buNone/>
            </a:pPr>
            <a:r>
              <a:rPr lang="en-US" b="1" dirty="0" smtClean="0">
                <a:latin typeface="Calibri" charset="0"/>
                <a:ea typeface="Calibri" charset="0"/>
                <a:cs typeface="Calibri" charset="0"/>
              </a:rPr>
              <a:t>(We don’t have 1.6 Planets)</a:t>
            </a:r>
            <a:endParaRPr lang="en-US" b="1" dirty="0">
              <a:latin typeface="Calibri" charset="0"/>
              <a:ea typeface="Calibri" charset="0"/>
              <a:cs typeface="Calibri" charset="0"/>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21</a:t>
            </a:fld>
            <a:endParaRPr lang="en-US" dirty="0"/>
          </a:p>
        </p:txBody>
      </p:sp>
      <p:sp>
        <p:nvSpPr>
          <p:cNvPr id="2" name="Title 1"/>
          <p:cNvSpPr>
            <a:spLocks noGrp="1"/>
          </p:cNvSpPr>
          <p:nvPr>
            <p:ph type="title"/>
          </p:nvPr>
        </p:nvSpPr>
        <p:spPr>
          <a:xfrm>
            <a:off x="281354" y="228600"/>
            <a:ext cx="7024744" cy="722864"/>
          </a:xfrm>
        </p:spPr>
        <p:txBody>
          <a:bodyPr vert="horz" lIns="91440" tIns="45720" rIns="91440" bIns="45720" rtlCol="0" anchor="ctr">
            <a:normAutofit/>
          </a:bodyPr>
          <a:lstStyle/>
          <a:p>
            <a:r>
              <a:rPr lang="en-US" dirty="0">
                <a:solidFill>
                  <a:srgbClr val="000000"/>
                </a:solidFill>
              </a:rPr>
              <a:t>A Growing Problem</a:t>
            </a:r>
          </a:p>
        </p:txBody>
      </p:sp>
      <p:sp>
        <p:nvSpPr>
          <p:cNvPr id="3" name="TextBox 2"/>
          <p:cNvSpPr txBox="1"/>
          <p:nvPr/>
        </p:nvSpPr>
        <p:spPr>
          <a:xfrm>
            <a:off x="152400" y="5715000"/>
            <a:ext cx="7087397" cy="338554"/>
          </a:xfrm>
          <a:prstGeom prst="rect">
            <a:avLst/>
          </a:prstGeom>
          <a:noFill/>
        </p:spPr>
        <p:txBody>
          <a:bodyPr wrap="none" rtlCol="0">
            <a:spAutoFit/>
          </a:bodyPr>
          <a:lstStyle/>
          <a:p>
            <a:r>
              <a:rPr lang="en-US" sz="1600" dirty="0">
                <a:solidFill>
                  <a:schemeClr val="bg1">
                    <a:lumMod val="75000"/>
                  </a:schemeClr>
                </a:solidFill>
              </a:rPr>
              <a:t>http://</a:t>
            </a:r>
            <a:r>
              <a:rPr lang="en-US" sz="1600" dirty="0" err="1">
                <a:solidFill>
                  <a:schemeClr val="bg1">
                    <a:lumMod val="75000"/>
                  </a:schemeClr>
                </a:solidFill>
              </a:rPr>
              <a:t>www.footprintnetwork.org</a:t>
            </a:r>
            <a:r>
              <a:rPr lang="en-US" sz="1600" dirty="0">
                <a:solidFill>
                  <a:schemeClr val="bg1">
                    <a:lumMod val="75000"/>
                  </a:schemeClr>
                </a:solidFill>
              </a:rPr>
              <a:t>/en/</a:t>
            </a:r>
            <a:r>
              <a:rPr lang="en-US" sz="1600" dirty="0" err="1">
                <a:solidFill>
                  <a:schemeClr val="bg1">
                    <a:lumMod val="75000"/>
                  </a:schemeClr>
                </a:solidFill>
              </a:rPr>
              <a:t>index.php</a:t>
            </a:r>
            <a:r>
              <a:rPr lang="en-US" sz="1600" dirty="0">
                <a:solidFill>
                  <a:schemeClr val="bg1">
                    <a:lumMod val="75000"/>
                  </a:schemeClr>
                </a:solidFill>
              </a:rPr>
              <a:t>/GFN/page/</a:t>
            </a:r>
            <a:r>
              <a:rPr lang="en-US" sz="1600" dirty="0" err="1">
                <a:solidFill>
                  <a:schemeClr val="bg1">
                    <a:lumMod val="75000"/>
                  </a:schemeClr>
                </a:solidFill>
              </a:rPr>
              <a:t>earth_overshoot_day</a:t>
            </a:r>
            <a:r>
              <a:rPr lang="en-US" sz="1600" dirty="0">
                <a:solidFill>
                  <a:schemeClr val="bg1">
                    <a:lumMod val="75000"/>
                  </a:schemeClr>
                </a:solidFill>
              </a:rPr>
              <a:t>/</a:t>
            </a:r>
          </a:p>
        </p:txBody>
      </p:sp>
      <p:pic>
        <p:nvPicPr>
          <p:cNvPr id="7" name="Picture 6" descr="1.6.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43400" y="1905000"/>
            <a:ext cx="4010284" cy="2476500"/>
          </a:xfrm>
          <a:prstGeom prst="rect">
            <a:avLst/>
          </a:prstGeom>
        </p:spPr>
      </p:pic>
    </p:spTree>
    <p:extLst>
      <p:ext uri="{BB962C8B-B14F-4D97-AF65-F5344CB8AC3E}">
        <p14:creationId xmlns:p14="http://schemas.microsoft.com/office/powerpoint/2010/main" val="816958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Benefit Owner</a:t>
            </a:r>
            <a:endParaRPr lang="en-US" dirty="0"/>
          </a:p>
        </p:txBody>
      </p:sp>
      <p:sp>
        <p:nvSpPr>
          <p:cNvPr id="3" name="Content Placeholder 2"/>
          <p:cNvSpPr>
            <a:spLocks noGrp="1"/>
          </p:cNvSpPr>
          <p:nvPr>
            <p:ph sz="half" idx="1"/>
          </p:nvPr>
        </p:nvSpPr>
        <p:spPr>
          <a:xfrm>
            <a:off x="457200" y="1371600"/>
            <a:ext cx="8153400" cy="4876800"/>
          </a:xfrm>
        </p:spPr>
        <p:txBody>
          <a:bodyPr>
            <a:normAutofit fontScale="92500" lnSpcReduction="10000"/>
          </a:bodyPr>
          <a:lstStyle/>
          <a:p>
            <a:pPr marL="0" indent="0">
              <a:buNone/>
            </a:pPr>
            <a:r>
              <a:rPr lang="en-US" sz="2600" b="1" dirty="0"/>
              <a:t>Benefit owner</a:t>
            </a:r>
            <a:r>
              <a:rPr lang="en-US" sz="2600" dirty="0" smtClean="0"/>
              <a:t> </a:t>
            </a:r>
          </a:p>
          <a:p>
            <a:pPr marL="0" indent="0">
              <a:buNone/>
            </a:pPr>
            <a:r>
              <a:rPr lang="en-US" sz="2600" dirty="0" smtClean="0"/>
              <a:t>The </a:t>
            </a:r>
            <a:r>
              <a:rPr lang="en-US" sz="2600" dirty="0"/>
              <a:t>benefit owner is an individual who is responsible for ensuring it is </a:t>
            </a:r>
            <a:r>
              <a:rPr lang="en-US" sz="2600" dirty="0" smtClean="0"/>
              <a:t>realized.</a:t>
            </a:r>
          </a:p>
          <a:p>
            <a:pPr marL="0" indent="0">
              <a:buNone/>
            </a:pPr>
            <a:r>
              <a:rPr lang="en-US" sz="2600" dirty="0" smtClean="0"/>
              <a:t>The </a:t>
            </a:r>
            <a:r>
              <a:rPr lang="en-US" sz="2600" dirty="0"/>
              <a:t>benefit owner is assigned during project initiation.  Benefit owners do not have to be part of the project team but do play a role which is increasingly important towards the end of the project.</a:t>
            </a:r>
            <a:r>
              <a:rPr lang="en-US" sz="2600" dirty="0" smtClean="0"/>
              <a:t> </a:t>
            </a:r>
          </a:p>
          <a:p>
            <a:pPr marL="0" indent="0">
              <a:buNone/>
            </a:pPr>
            <a:r>
              <a:rPr lang="en-US" sz="2400" dirty="0" smtClean="0"/>
              <a:t>Typical </a:t>
            </a:r>
            <a:r>
              <a:rPr lang="en-US" sz="2400" dirty="0"/>
              <a:t>responsibilities of the benefit owner will be:</a:t>
            </a:r>
          </a:p>
          <a:p>
            <a:r>
              <a:rPr lang="en-US" sz="2400" dirty="0"/>
              <a:t>Own the benefit profile</a:t>
            </a:r>
          </a:p>
          <a:p>
            <a:r>
              <a:rPr lang="en-US" sz="2400" dirty="0"/>
              <a:t>Provide input for the benefits realization plan</a:t>
            </a:r>
          </a:p>
          <a:p>
            <a:r>
              <a:rPr lang="en-US" sz="2400" dirty="0"/>
              <a:t>Manage benefits measurements</a:t>
            </a:r>
          </a:p>
          <a:p>
            <a:r>
              <a:rPr lang="en-US" sz="2400" dirty="0" smtClean="0"/>
              <a:t>Organize </a:t>
            </a:r>
            <a:r>
              <a:rPr lang="en-US" sz="2400" dirty="0"/>
              <a:t>benefit reviews</a:t>
            </a:r>
          </a:p>
          <a:p>
            <a:r>
              <a:rPr lang="en-US" sz="2400" dirty="0"/>
              <a:t>Report on progress of benefits </a:t>
            </a:r>
            <a:r>
              <a:rPr lang="en-US" sz="2400" dirty="0" smtClean="0"/>
              <a:t>realization</a:t>
            </a:r>
            <a:endParaRPr lang="en-US" sz="2400"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210</a:t>
            </a:fld>
            <a:endParaRPr lang="en-US" dirty="0"/>
          </a:p>
        </p:txBody>
      </p:sp>
      <p:pic>
        <p:nvPicPr>
          <p:cNvPr id="6" name="Picture 5"/>
          <p:cNvPicPr>
            <a:picLocks noChangeAspect="1"/>
          </p:cNvPicPr>
          <p:nvPr/>
        </p:nvPicPr>
        <p:blipFill>
          <a:blip r:embed="rId2" cstate="print"/>
          <a:stretch>
            <a:fillRect/>
          </a:stretch>
        </p:blipFill>
        <p:spPr>
          <a:xfrm>
            <a:off x="6934200" y="3810000"/>
            <a:ext cx="1903506" cy="1485900"/>
          </a:xfrm>
          <a:prstGeom prst="rect">
            <a:avLst/>
          </a:prstGeom>
        </p:spPr>
      </p:pic>
    </p:spTree>
    <p:extLst>
      <p:ext uri="{BB962C8B-B14F-4D97-AF65-F5344CB8AC3E}">
        <p14:creationId xmlns:p14="http://schemas.microsoft.com/office/powerpoint/2010/main" val="47594253"/>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211</a:t>
            </a:fld>
            <a:endParaRPr lang="en-US" dirty="0"/>
          </a:p>
        </p:txBody>
      </p:sp>
      <p:sp>
        <p:nvSpPr>
          <p:cNvPr id="6" name="Content Placeholder 5"/>
          <p:cNvSpPr>
            <a:spLocks noGrp="1"/>
          </p:cNvSpPr>
          <p:nvPr>
            <p:ph idx="1"/>
          </p:nvPr>
        </p:nvSpPr>
        <p:spPr/>
        <p:txBody>
          <a:bodyPr/>
          <a:lstStyle/>
          <a:p>
            <a:pPr>
              <a:lnSpc>
                <a:spcPct val="115000"/>
              </a:lnSpc>
            </a:pPr>
            <a:r>
              <a:rPr lang="en-GB" dirty="0">
                <a:ea typeface="Calibri"/>
              </a:rPr>
              <a:t>What is the purpose of the business case.</a:t>
            </a:r>
          </a:p>
          <a:p>
            <a:pPr>
              <a:lnSpc>
                <a:spcPct val="115000"/>
              </a:lnSpc>
            </a:pPr>
            <a:r>
              <a:rPr lang="en-GB" dirty="0">
                <a:ea typeface="Calibri"/>
              </a:rPr>
              <a:t>Contents of the business case</a:t>
            </a:r>
          </a:p>
          <a:p>
            <a:pPr>
              <a:lnSpc>
                <a:spcPct val="115000"/>
              </a:lnSpc>
            </a:pPr>
            <a:r>
              <a:rPr lang="en-GB" dirty="0">
                <a:ea typeface="Calibri"/>
              </a:rPr>
              <a:t>Practical use of the business case</a:t>
            </a:r>
          </a:p>
          <a:p>
            <a:pPr>
              <a:lnSpc>
                <a:spcPct val="115000"/>
              </a:lnSpc>
            </a:pPr>
            <a:r>
              <a:rPr lang="en-GB" dirty="0">
                <a:ea typeface="Calibri"/>
              </a:rPr>
              <a:t>Investment Appraisal techniques</a:t>
            </a:r>
          </a:p>
          <a:p>
            <a:pPr>
              <a:lnSpc>
                <a:spcPct val="115000"/>
              </a:lnSpc>
            </a:pPr>
            <a:r>
              <a:rPr lang="en-GB" dirty="0">
                <a:ea typeface="Calibri"/>
              </a:rPr>
              <a:t>Calculating Valuation</a:t>
            </a:r>
          </a:p>
          <a:p>
            <a:pPr>
              <a:lnSpc>
                <a:spcPct val="115000"/>
              </a:lnSpc>
            </a:pPr>
            <a:r>
              <a:rPr lang="en-GB" dirty="0">
                <a:ea typeface="Calibri"/>
              </a:rPr>
              <a:t>Understanding Benefits</a:t>
            </a:r>
          </a:p>
          <a:p>
            <a:endParaRPr lang="en-US" dirty="0"/>
          </a:p>
        </p:txBody>
      </p:sp>
      <p:sp>
        <p:nvSpPr>
          <p:cNvPr id="7" name="Title 6"/>
          <p:cNvSpPr>
            <a:spLocks noGrp="1"/>
          </p:cNvSpPr>
          <p:nvPr>
            <p:ph type="title"/>
          </p:nvPr>
        </p:nvSpPr>
        <p:spPr>
          <a:xfrm>
            <a:off x="381000" y="0"/>
            <a:ext cx="6172200" cy="1143000"/>
          </a:xfrm>
        </p:spPr>
        <p:txBody>
          <a:bodyPr/>
          <a:lstStyle/>
          <a:p>
            <a:r>
              <a:rPr lang="en-US" dirty="0" smtClean="0"/>
              <a:t>We have covered</a:t>
            </a:r>
            <a:endParaRPr lang="en-US" dirty="0"/>
          </a:p>
        </p:txBody>
      </p:sp>
    </p:spTree>
    <p:extLst>
      <p:ext uri="{BB962C8B-B14F-4D97-AF65-F5344CB8AC3E}">
        <p14:creationId xmlns:p14="http://schemas.microsoft.com/office/powerpoint/2010/main" val="1052693487"/>
      </p:ext>
    </p:extLst>
  </p:cSld>
  <p:clrMapOvr>
    <a:masterClrMapping/>
  </p:clrMapOvr>
  <p:transition spd="slow"/>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5200460" cy="6858000"/>
          </a:xfrm>
          <a:prstGeom prst="rect">
            <a:avLst/>
          </a:prstGeom>
        </p:spPr>
      </p:pic>
      <p:sp>
        <p:nvSpPr>
          <p:cNvPr id="5" name="Subtitle 2"/>
          <p:cNvSpPr>
            <a:spLocks noGrp="1"/>
          </p:cNvSpPr>
          <p:nvPr>
            <p:ph type="subTitle" idx="1"/>
          </p:nvPr>
        </p:nvSpPr>
        <p:spPr>
          <a:xfrm>
            <a:off x="2133600" y="4394314"/>
            <a:ext cx="6400800" cy="574868"/>
          </a:xfrm>
        </p:spPr>
        <p:txBody>
          <a:bodyPr>
            <a:normAutofit/>
          </a:bodyPr>
          <a:lstStyle/>
          <a:p>
            <a:r>
              <a:rPr lang="en-US" dirty="0" smtClean="0">
                <a:solidFill>
                  <a:schemeClr val="bg1">
                    <a:lumMod val="65000"/>
                  </a:schemeClr>
                </a:solidFill>
              </a:rPr>
              <a:t>Requirements Management</a:t>
            </a:r>
            <a:endParaRPr lang="en-US" dirty="0">
              <a:solidFill>
                <a:schemeClr val="bg1">
                  <a:lumMod val="65000"/>
                </a:schemeClr>
              </a:solidFill>
            </a:endParaRPr>
          </a:p>
        </p:txBody>
      </p:sp>
      <p:pic>
        <p:nvPicPr>
          <p:cNvPr id="10" name="Picture 9" descr="PRiSM Logo Final.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8000" y="2133600"/>
            <a:ext cx="4364909" cy="1925549"/>
          </a:xfrm>
          <a:prstGeom prst="rect">
            <a:avLst/>
          </a:prstGeom>
          <a:noFill/>
          <a:ln>
            <a:noFill/>
          </a:ln>
        </p:spPr>
      </p:pic>
      <p:pic>
        <p:nvPicPr>
          <p:cNvPr id="11" name="Picture 10" descr="practitioner.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6826889" y="2774313"/>
            <a:ext cx="1600200" cy="471176"/>
          </a:xfrm>
          <a:prstGeom prst="rect">
            <a:avLst/>
          </a:prstGeom>
          <a:noFill/>
          <a:ln>
            <a:noFill/>
          </a:ln>
        </p:spPr>
      </p:pic>
      <p:pic>
        <p:nvPicPr>
          <p:cNvPr id="13" name="Picture 1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10437" y="6096000"/>
            <a:ext cx="1393071" cy="625335"/>
          </a:xfrm>
          <a:prstGeom prst="rect">
            <a:avLst/>
          </a:prstGeom>
        </p:spPr>
      </p:pic>
      <p:pic>
        <p:nvPicPr>
          <p:cNvPr id="14" name="Picture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48548" y="244782"/>
            <a:ext cx="2854960" cy="889820"/>
          </a:xfrm>
          <a:prstGeom prst="rect">
            <a:avLst/>
          </a:prstGeom>
        </p:spPr>
      </p:pic>
      <p:sp>
        <p:nvSpPr>
          <p:cNvPr id="16" name="TextBox 15"/>
          <p:cNvSpPr txBox="1"/>
          <p:nvPr/>
        </p:nvSpPr>
        <p:spPr>
          <a:xfrm>
            <a:off x="6248400" y="6224001"/>
            <a:ext cx="1075231" cy="369332"/>
          </a:xfrm>
          <a:prstGeom prst="rect">
            <a:avLst/>
          </a:prstGeom>
          <a:noFill/>
        </p:spPr>
        <p:txBody>
          <a:bodyPr wrap="none" rtlCol="0">
            <a:spAutoFit/>
          </a:bodyPr>
          <a:lstStyle/>
          <a:p>
            <a:r>
              <a:rPr lang="en-US" dirty="0" smtClean="0">
                <a:solidFill>
                  <a:schemeClr val="bg1">
                    <a:lumMod val="65000"/>
                  </a:schemeClr>
                </a:solidFill>
              </a:rPr>
              <a:t>Release 6</a:t>
            </a:r>
            <a:endParaRPr lang="en-US" dirty="0">
              <a:solidFill>
                <a:schemeClr val="bg1">
                  <a:lumMod val="65000"/>
                </a:schemeClr>
              </a:solidFill>
            </a:endParaRPr>
          </a:p>
        </p:txBody>
      </p:sp>
    </p:spTree>
    <p:extLst>
      <p:ext uri="{BB962C8B-B14F-4D97-AF65-F5344CB8AC3E}">
        <p14:creationId xmlns:p14="http://schemas.microsoft.com/office/powerpoint/2010/main" val="3651416333"/>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BE819A1-3DD8-4179-BFD0-BF7D359F8DBD}" type="slidenum">
              <a:rPr lang="en-US" smtClean="0"/>
              <a:pPr/>
              <a:t>213</a:t>
            </a:fld>
            <a:endParaRPr lang="en-US" dirty="0"/>
          </a:p>
        </p:txBody>
      </p:sp>
      <p:sp>
        <p:nvSpPr>
          <p:cNvPr id="2" name="Title 1"/>
          <p:cNvSpPr>
            <a:spLocks noGrp="1"/>
          </p:cNvSpPr>
          <p:nvPr>
            <p:ph type="title"/>
          </p:nvPr>
        </p:nvSpPr>
        <p:spPr>
          <a:xfrm>
            <a:off x="381000" y="0"/>
            <a:ext cx="8458200" cy="1143000"/>
          </a:xfrm>
        </p:spPr>
        <p:txBody>
          <a:bodyPr/>
          <a:lstStyle/>
          <a:p>
            <a:r>
              <a:rPr lang="en-US" dirty="0" smtClean="0">
                <a:solidFill>
                  <a:schemeClr val="bg1">
                    <a:lumMod val="65000"/>
                  </a:schemeClr>
                </a:solidFill>
              </a:rPr>
              <a:t>Requirements Management</a:t>
            </a:r>
            <a:endParaRPr lang="en-US" dirty="0">
              <a:solidFill>
                <a:schemeClr val="bg1">
                  <a:lumMod val="65000"/>
                </a:schemeClr>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1047572120"/>
              </p:ext>
            </p:extLst>
          </p:nvPr>
        </p:nvGraphicFramePr>
        <p:xfrm>
          <a:off x="179512" y="1268760"/>
          <a:ext cx="8784976" cy="4322256"/>
        </p:xfrm>
        <a:graphic>
          <a:graphicData uri="http://schemas.openxmlformats.org/drawingml/2006/table">
            <a:tbl>
              <a:tblPr/>
              <a:tblGrid>
                <a:gridCol w="1877888"/>
                <a:gridCol w="3505200"/>
                <a:gridCol w="3401888"/>
              </a:tblGrid>
              <a:tr h="311661">
                <a:tc>
                  <a:txBody>
                    <a:bodyPr/>
                    <a:lstStyle/>
                    <a:p>
                      <a:pPr>
                        <a:lnSpc>
                          <a:spcPct val="115000"/>
                        </a:lnSpc>
                        <a:spcAft>
                          <a:spcPts val="0"/>
                        </a:spcAft>
                      </a:pPr>
                      <a:r>
                        <a:rPr lang="en-GB" sz="1600" b="1" dirty="0" smtClean="0">
                          <a:solidFill>
                            <a:schemeClr val="bg1"/>
                          </a:solidFill>
                          <a:latin typeface="Helvetica"/>
                          <a:ea typeface="Calibri"/>
                          <a:cs typeface="Helvetica"/>
                        </a:rPr>
                        <a:t>Module 8</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342900" indent="-342900">
                        <a:lnSpc>
                          <a:spcPct val="115000"/>
                        </a:lnSpc>
                        <a:spcAft>
                          <a:spcPts val="0"/>
                        </a:spcAft>
                        <a:buFont typeface="+mj-lt"/>
                        <a:buAutoNum type="arabicPeriod"/>
                      </a:pPr>
                      <a:r>
                        <a:rPr lang="en-GB" sz="1600" b="1" dirty="0" smtClean="0">
                          <a:solidFill>
                            <a:schemeClr val="bg1"/>
                          </a:solidFill>
                          <a:latin typeface="Helvetica"/>
                          <a:ea typeface="Calibri"/>
                          <a:cs typeface="Helvetica"/>
                        </a:rPr>
                        <a:t>Module</a:t>
                      </a:r>
                      <a:r>
                        <a:rPr lang="en-GB" sz="1600" b="1" baseline="0" dirty="0" smtClean="0">
                          <a:solidFill>
                            <a:schemeClr val="bg1"/>
                          </a:solidFill>
                          <a:latin typeface="Helvetica"/>
                          <a:ea typeface="Calibri"/>
                          <a:cs typeface="Helvetica"/>
                        </a:rPr>
                        <a:t> Covers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Learning outcomes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3108419">
                <a:tc>
                  <a:txBody>
                    <a:bodyPr/>
                    <a:lstStyle/>
                    <a:p>
                      <a:pPr>
                        <a:lnSpc>
                          <a:spcPct val="100000"/>
                        </a:lnSpc>
                        <a:spcAft>
                          <a:spcPts val="0"/>
                        </a:spcAft>
                      </a:pPr>
                      <a:endParaRPr lang="en-GB" sz="1600" dirty="0" smtClean="0">
                        <a:solidFill>
                          <a:schemeClr val="tx1"/>
                        </a:solidFill>
                        <a:latin typeface="Helvetica"/>
                        <a:ea typeface="Calibri"/>
                        <a:cs typeface="Helvetica"/>
                      </a:endParaRPr>
                    </a:p>
                    <a:p>
                      <a:r>
                        <a:rPr lang="en-US" sz="1600" dirty="0" smtClean="0">
                          <a:solidFill>
                            <a:schemeClr val="bg1">
                              <a:lumMod val="65000"/>
                            </a:schemeClr>
                          </a:solidFill>
                        </a:rPr>
                        <a:t>Requirements Management</a:t>
                      </a: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3">
                  <a:txBody>
                    <a:bodyPr/>
                    <a:lstStyle/>
                    <a:p>
                      <a:pPr marL="342900" indent="-342900">
                        <a:lnSpc>
                          <a:spcPct val="115000"/>
                        </a:lnSpc>
                        <a:spcAft>
                          <a:spcPts val="0"/>
                        </a:spcAft>
                        <a:buFont typeface="+mj-lt"/>
                        <a:buAutoNum type="arabicPeriod"/>
                      </a:pPr>
                      <a:r>
                        <a:rPr lang="en-GB" sz="1600" b="1" dirty="0" smtClean="0">
                          <a:solidFill>
                            <a:schemeClr val="tx1"/>
                          </a:solidFill>
                          <a:latin typeface="Helvetica"/>
                          <a:ea typeface="Calibri"/>
                          <a:cs typeface="Helvetica"/>
                        </a:rPr>
                        <a:t>The importance</a:t>
                      </a:r>
                      <a:r>
                        <a:rPr lang="en-GB" sz="1600" b="1" baseline="0" dirty="0" smtClean="0">
                          <a:solidFill>
                            <a:schemeClr val="tx1"/>
                          </a:solidFill>
                          <a:latin typeface="Helvetica"/>
                          <a:ea typeface="Calibri"/>
                          <a:cs typeface="Helvetica"/>
                        </a:rPr>
                        <a:t> of requirements management</a:t>
                      </a:r>
                    </a:p>
                    <a:p>
                      <a:pPr marL="342900" indent="-342900">
                        <a:lnSpc>
                          <a:spcPct val="115000"/>
                        </a:lnSpc>
                        <a:spcAft>
                          <a:spcPts val="0"/>
                        </a:spcAft>
                        <a:buFont typeface="+mj-lt"/>
                        <a:buAutoNum type="arabicPeriod"/>
                      </a:pPr>
                      <a:r>
                        <a:rPr lang="en-GB" sz="1600" b="1" baseline="0" dirty="0" smtClean="0">
                          <a:solidFill>
                            <a:schemeClr val="tx1"/>
                          </a:solidFill>
                          <a:latin typeface="Helvetica"/>
                          <a:ea typeface="Calibri"/>
                          <a:cs typeface="Helvetica"/>
                        </a:rPr>
                        <a:t>Requirements and Definition</a:t>
                      </a:r>
                      <a:endParaRPr lang="en-GB" sz="1600" b="1" dirty="0" smtClean="0">
                        <a:solidFill>
                          <a:schemeClr val="tx1"/>
                        </a:solidFill>
                        <a:latin typeface="Helvetica"/>
                        <a:ea typeface="Calibri"/>
                        <a:cs typeface="Helvetica"/>
                      </a:endParaRPr>
                    </a:p>
                    <a:p>
                      <a:pPr marL="342900" indent="-342900">
                        <a:lnSpc>
                          <a:spcPct val="115000"/>
                        </a:lnSpc>
                        <a:spcAft>
                          <a:spcPts val="0"/>
                        </a:spcAft>
                        <a:buFont typeface="+mj-lt"/>
                        <a:buAutoNum type="arabicPeriod"/>
                      </a:pPr>
                      <a:endParaRPr lang="en-GB" sz="1600" b="1" baseline="0" dirty="0" smtClean="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nSpc>
                          <a:spcPct val="100000"/>
                        </a:lnSpc>
                        <a:spcAft>
                          <a:spcPts val="0"/>
                        </a:spcAft>
                      </a:pPr>
                      <a:r>
                        <a:rPr lang="en-GB" sz="1600" dirty="0" smtClean="0">
                          <a:solidFill>
                            <a:schemeClr val="tx2"/>
                          </a:solidFill>
                          <a:latin typeface="Helvetica"/>
                          <a:ea typeface="Calibri"/>
                          <a:cs typeface="Helvetica"/>
                        </a:rPr>
                        <a:t>Understand requirements</a:t>
                      </a:r>
                      <a:r>
                        <a:rPr lang="en-GB" sz="1600" baseline="0" dirty="0" smtClean="0">
                          <a:solidFill>
                            <a:schemeClr val="tx2"/>
                          </a:solidFill>
                          <a:latin typeface="Helvetica"/>
                          <a:ea typeface="Calibri"/>
                          <a:cs typeface="Helvetica"/>
                        </a:rPr>
                        <a:t> management, and preferred practices.</a:t>
                      </a:r>
                      <a:endParaRPr lang="en-GB" sz="1600" dirty="0" smtClean="0">
                        <a:solidFill>
                          <a:schemeClr val="tx2"/>
                        </a:solidFill>
                        <a:latin typeface="Helvetica"/>
                        <a:ea typeface="Calibri"/>
                        <a:cs typeface="Helvetica"/>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600" dirty="0" smtClean="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smtClean="0">
                          <a:solidFill>
                            <a:srgbClr val="FFFFFF"/>
                          </a:solidFill>
                          <a:latin typeface="Helvetica"/>
                          <a:ea typeface="Calibri"/>
                          <a:cs typeface="Helvetica"/>
                        </a:rPr>
                        <a:t>Version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l">
                        <a:lnSpc>
                          <a:spcPct val="100000"/>
                        </a:lnSpc>
                        <a:spcAft>
                          <a:spcPts val="0"/>
                        </a:spcAft>
                      </a:pPr>
                      <a:r>
                        <a:rPr lang="en-GB" sz="1600" dirty="0" smtClean="0">
                          <a:solidFill>
                            <a:schemeClr val="tx1"/>
                          </a:solidFill>
                          <a:latin typeface="Helvetica"/>
                          <a:ea typeface="Calibri"/>
                          <a:cs typeface="Helvetica"/>
                        </a:rPr>
                        <a:t>6.0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p14="http://schemas.microsoft.com/office/powerpoint/2010/main" val="1813405419"/>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214</a:t>
            </a:fld>
            <a:endParaRPr lang="en-US" dirty="0"/>
          </a:p>
        </p:txBody>
      </p:sp>
      <p:sp>
        <p:nvSpPr>
          <p:cNvPr id="4" name="Title 3"/>
          <p:cNvSpPr>
            <a:spLocks noGrp="1"/>
          </p:cNvSpPr>
          <p:nvPr>
            <p:ph type="title"/>
          </p:nvPr>
        </p:nvSpPr>
        <p:spPr/>
        <p:txBody>
          <a:bodyPr/>
          <a:lstStyle/>
          <a:p>
            <a:r>
              <a:rPr lang="en-US" sz="2400" dirty="0" smtClean="0"/>
              <a:t>Poor Requirements = Poor Performance</a:t>
            </a:r>
            <a:endParaRPr lang="en-US" sz="2400" dirty="0"/>
          </a:p>
        </p:txBody>
      </p:sp>
      <p:pic>
        <p:nvPicPr>
          <p:cNvPr id="5" name="Picture 4"/>
          <p:cNvPicPr>
            <a:picLocks noChangeAspect="1"/>
          </p:cNvPicPr>
          <p:nvPr/>
        </p:nvPicPr>
        <p:blipFill>
          <a:blip r:embed="rId3" cstate="print"/>
          <a:stretch>
            <a:fillRect/>
          </a:stretch>
        </p:blipFill>
        <p:spPr>
          <a:xfrm>
            <a:off x="762000" y="1447800"/>
            <a:ext cx="7618230" cy="3416300"/>
          </a:xfrm>
          <a:prstGeom prst="rect">
            <a:avLst/>
          </a:prstGeom>
        </p:spPr>
      </p:pic>
      <p:sp>
        <p:nvSpPr>
          <p:cNvPr id="6" name="TextBox 5"/>
          <p:cNvSpPr txBox="1"/>
          <p:nvPr/>
        </p:nvSpPr>
        <p:spPr>
          <a:xfrm>
            <a:off x="7086600" y="5791200"/>
            <a:ext cx="1288559" cy="369332"/>
          </a:xfrm>
          <a:prstGeom prst="rect">
            <a:avLst/>
          </a:prstGeom>
          <a:noFill/>
        </p:spPr>
        <p:txBody>
          <a:bodyPr wrap="none" rtlCol="0">
            <a:spAutoFit/>
          </a:bodyPr>
          <a:lstStyle/>
          <a:p>
            <a:r>
              <a:rPr lang="en-US" dirty="0" err="1" smtClean="0"/>
              <a:t>Dilbert.com</a:t>
            </a:r>
            <a:endParaRPr lang="en-US" dirty="0"/>
          </a:p>
        </p:txBody>
      </p:sp>
    </p:spTree>
    <p:extLst>
      <p:ext uri="{BB962C8B-B14F-4D97-AF65-F5344CB8AC3E}">
        <p14:creationId xmlns:p14="http://schemas.microsoft.com/office/powerpoint/2010/main" val="57723745"/>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7024744" cy="722864"/>
          </a:xfrm>
        </p:spPr>
        <p:txBody>
          <a:bodyPr/>
          <a:lstStyle/>
          <a:p>
            <a:r>
              <a:rPr lang="en-US" dirty="0" smtClean="0">
                <a:solidFill>
                  <a:srgbClr val="000000"/>
                </a:solidFill>
              </a:rPr>
              <a:t>What is Requirements Management?</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215</a:t>
            </a:fld>
            <a:endParaRPr lang="en-US" dirty="0"/>
          </a:p>
        </p:txBody>
      </p:sp>
      <p:sp>
        <p:nvSpPr>
          <p:cNvPr id="5" name="Content Placeholder 4"/>
          <p:cNvSpPr>
            <a:spLocks noGrp="1"/>
          </p:cNvSpPr>
          <p:nvPr>
            <p:ph idx="1"/>
          </p:nvPr>
        </p:nvSpPr>
        <p:spPr>
          <a:xfrm>
            <a:off x="228600" y="1524000"/>
            <a:ext cx="5334000" cy="3809999"/>
          </a:xfrm>
        </p:spPr>
        <p:txBody>
          <a:bodyPr>
            <a:normAutofit fontScale="92500"/>
          </a:bodyPr>
          <a:lstStyle/>
          <a:p>
            <a:pPr indent="0">
              <a:buNone/>
            </a:pPr>
            <a:r>
              <a:rPr lang="en-GB" sz="2600" b="1" dirty="0"/>
              <a:t>Requirements management </a:t>
            </a:r>
            <a:r>
              <a:rPr lang="en-GB" sz="2600" dirty="0"/>
              <a:t>is the process of capturing, analysing and testing the documented statement of stakeholder and user wants and needs.</a:t>
            </a:r>
          </a:p>
          <a:p>
            <a:pPr indent="0">
              <a:buNone/>
            </a:pPr>
            <a:r>
              <a:rPr lang="en-GB" sz="2600" dirty="0"/>
              <a:t>Requirements are a statement of the need that a project has to satisfy, and should </a:t>
            </a:r>
            <a:r>
              <a:rPr lang="en-GB" sz="2600" dirty="0" smtClean="0"/>
              <a:t>be comprehensive</a:t>
            </a:r>
            <a:r>
              <a:rPr lang="en-GB" sz="2600" dirty="0"/>
              <a:t>, clear, well structured, traceable and testable.</a:t>
            </a:r>
          </a:p>
          <a:p>
            <a:pPr marL="0" indent="0">
              <a:buNone/>
            </a:pPr>
            <a:endParaRPr lang="en-US" dirty="0"/>
          </a:p>
        </p:txBody>
      </p:sp>
      <p:sp>
        <p:nvSpPr>
          <p:cNvPr id="3" name="TextBox 2"/>
          <p:cNvSpPr txBox="1"/>
          <p:nvPr/>
        </p:nvSpPr>
        <p:spPr>
          <a:xfrm>
            <a:off x="3048000" y="5105400"/>
            <a:ext cx="2066566" cy="369332"/>
          </a:xfrm>
          <a:prstGeom prst="rect">
            <a:avLst/>
          </a:prstGeom>
          <a:noFill/>
        </p:spPr>
        <p:txBody>
          <a:bodyPr wrap="none" rtlCol="0">
            <a:spAutoFit/>
          </a:bodyPr>
          <a:lstStyle/>
          <a:p>
            <a:r>
              <a:rPr lang="en-US" dirty="0" smtClean="0"/>
              <a:t>APM </a:t>
            </a:r>
            <a:r>
              <a:rPr lang="en-US" dirty="0" err="1" smtClean="0"/>
              <a:t>BoK</a:t>
            </a:r>
            <a:r>
              <a:rPr lang="en-US" dirty="0" smtClean="0"/>
              <a:t> 5</a:t>
            </a:r>
            <a:r>
              <a:rPr lang="en-US" baseline="30000" dirty="0" smtClean="0"/>
              <a:t>th</a:t>
            </a:r>
            <a:r>
              <a:rPr lang="en-US" dirty="0" smtClean="0"/>
              <a:t> Edition</a:t>
            </a:r>
            <a:endParaRPr lang="en-US" dirty="0"/>
          </a:p>
        </p:txBody>
      </p:sp>
      <p:sp>
        <p:nvSpPr>
          <p:cNvPr id="6" name="TextBox 5"/>
          <p:cNvSpPr txBox="1"/>
          <p:nvPr/>
        </p:nvSpPr>
        <p:spPr>
          <a:xfrm>
            <a:off x="6477000" y="1676400"/>
            <a:ext cx="2438400" cy="2677656"/>
          </a:xfrm>
          <a:prstGeom prst="rect">
            <a:avLst/>
          </a:prstGeom>
          <a:noFill/>
        </p:spPr>
        <p:txBody>
          <a:bodyPr wrap="square" rtlCol="0">
            <a:spAutoFit/>
          </a:bodyPr>
          <a:lstStyle/>
          <a:p>
            <a:r>
              <a:rPr lang="en-US" sz="9600" dirty="0" smtClean="0">
                <a:solidFill>
                  <a:schemeClr val="accent3"/>
                </a:solidFill>
              </a:rPr>
              <a:t>47% </a:t>
            </a:r>
          </a:p>
          <a:p>
            <a:r>
              <a:rPr lang="en-US" dirty="0" smtClean="0"/>
              <a:t>of unsuccessful projects </a:t>
            </a:r>
          </a:p>
          <a:p>
            <a:r>
              <a:rPr lang="en-US" dirty="0" smtClean="0"/>
              <a:t>fail to meet goals due to poor requirements management</a:t>
            </a:r>
            <a:endParaRPr lang="en-US" dirty="0"/>
          </a:p>
        </p:txBody>
      </p:sp>
      <p:sp>
        <p:nvSpPr>
          <p:cNvPr id="7" name="TextBox 6"/>
          <p:cNvSpPr txBox="1"/>
          <p:nvPr/>
        </p:nvSpPr>
        <p:spPr>
          <a:xfrm>
            <a:off x="2674380" y="5867400"/>
            <a:ext cx="6434060" cy="246221"/>
          </a:xfrm>
          <a:prstGeom prst="rect">
            <a:avLst/>
          </a:prstGeom>
          <a:noFill/>
        </p:spPr>
        <p:txBody>
          <a:bodyPr wrap="none" rtlCol="0">
            <a:spAutoFit/>
          </a:bodyPr>
          <a:lstStyle/>
          <a:p>
            <a:r>
              <a:rPr lang="en-US" sz="1000" dirty="0">
                <a:solidFill>
                  <a:schemeClr val="bg1">
                    <a:lumMod val="50000"/>
                  </a:schemeClr>
                </a:solidFill>
              </a:rPr>
              <a:t>http://</a:t>
            </a:r>
            <a:r>
              <a:rPr lang="en-US" sz="1000" dirty="0" err="1">
                <a:solidFill>
                  <a:schemeClr val="bg1">
                    <a:lumMod val="50000"/>
                  </a:schemeClr>
                </a:solidFill>
              </a:rPr>
              <a:t>www.pmi.org</a:t>
            </a:r>
            <a:r>
              <a:rPr lang="en-US" sz="1000" dirty="0">
                <a:solidFill>
                  <a:schemeClr val="bg1">
                    <a:lumMod val="50000"/>
                  </a:schemeClr>
                </a:solidFill>
              </a:rPr>
              <a:t>/~/media/PDF/Knowledge%20Center/PMI-Pulse-Requirements-Management-In-Depth-</a:t>
            </a:r>
            <a:r>
              <a:rPr lang="en-US" sz="1000" dirty="0" err="1">
                <a:solidFill>
                  <a:schemeClr val="bg1">
                    <a:lumMod val="50000"/>
                  </a:schemeClr>
                </a:solidFill>
              </a:rPr>
              <a:t>Report.ashx</a:t>
            </a:r>
            <a:endParaRPr lang="en-US" sz="1000" dirty="0">
              <a:solidFill>
                <a:schemeClr val="bg1">
                  <a:lumMod val="50000"/>
                </a:schemeClr>
              </a:solidFill>
            </a:endParaRPr>
          </a:p>
        </p:txBody>
      </p:sp>
    </p:spTree>
    <p:extLst>
      <p:ext uri="{BB962C8B-B14F-4D97-AF65-F5344CB8AC3E}">
        <p14:creationId xmlns:p14="http://schemas.microsoft.com/office/powerpoint/2010/main" val="1590512614"/>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GB" dirty="0"/>
              <a:t>The stakeholders’ and users’ wants and needs</a:t>
            </a:r>
          </a:p>
          <a:p>
            <a:r>
              <a:rPr lang="en-GB" dirty="0"/>
              <a:t>They state ‘What’ is required </a:t>
            </a:r>
            <a:r>
              <a:rPr lang="en-GB" u="sng" dirty="0"/>
              <a:t>NOT</a:t>
            </a:r>
            <a:r>
              <a:rPr lang="en-GB" dirty="0"/>
              <a:t> ‘How’ it is to be achieved</a:t>
            </a:r>
          </a:p>
          <a:p>
            <a:r>
              <a:rPr lang="en-GB" dirty="0"/>
              <a:t>They contain acceptance criteria</a:t>
            </a:r>
          </a:p>
          <a:p>
            <a:r>
              <a:rPr lang="en-GB" dirty="0"/>
              <a:t>They provide a measure against which project success can be judged</a:t>
            </a:r>
          </a:p>
          <a:p>
            <a:r>
              <a:rPr lang="en-GB" dirty="0"/>
              <a:t>High-level requirements are documented during the Concept phase of the life cycle</a:t>
            </a:r>
          </a:p>
          <a:p>
            <a:r>
              <a:rPr lang="en-GB" dirty="0"/>
              <a:t>They are further developed and agreed during the Definition </a:t>
            </a:r>
            <a:r>
              <a:rPr lang="en-GB" dirty="0" smtClean="0"/>
              <a:t>phase</a:t>
            </a:r>
            <a:endParaRPr lang="en-GB"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216</a:t>
            </a:fld>
            <a:endParaRPr lang="en-US" dirty="0"/>
          </a:p>
        </p:txBody>
      </p:sp>
      <p:sp>
        <p:nvSpPr>
          <p:cNvPr id="4" name="Title 3"/>
          <p:cNvSpPr>
            <a:spLocks noGrp="1"/>
          </p:cNvSpPr>
          <p:nvPr>
            <p:ph type="title"/>
          </p:nvPr>
        </p:nvSpPr>
        <p:spPr/>
        <p:txBody>
          <a:bodyPr/>
          <a:lstStyle/>
          <a:p>
            <a:r>
              <a:rPr lang="en-US" dirty="0" smtClean="0"/>
              <a:t>What Are Requirements?</a:t>
            </a:r>
            <a:endParaRPr lang="en-US" dirty="0"/>
          </a:p>
        </p:txBody>
      </p:sp>
    </p:spTree>
    <p:extLst>
      <p:ext uri="{BB962C8B-B14F-4D97-AF65-F5344CB8AC3E}">
        <p14:creationId xmlns:p14="http://schemas.microsoft.com/office/powerpoint/2010/main" val="556983269"/>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82" name="Rectangle 2"/>
          <p:cNvSpPr>
            <a:spLocks noGrp="1" noChangeArrowheads="1"/>
          </p:cNvSpPr>
          <p:nvPr>
            <p:ph type="title"/>
          </p:nvPr>
        </p:nvSpPr>
        <p:spPr/>
        <p:txBody>
          <a:bodyPr/>
          <a:lstStyle/>
          <a:p>
            <a:r>
              <a:rPr lang="en-GB" dirty="0"/>
              <a:t>Requirements </a:t>
            </a:r>
            <a:r>
              <a:rPr lang="en-GB" dirty="0" smtClean="0"/>
              <a:t>Life </a:t>
            </a:r>
            <a:r>
              <a:rPr lang="en-GB" dirty="0"/>
              <a:t>Cycle</a:t>
            </a:r>
          </a:p>
        </p:txBody>
      </p:sp>
      <p:grpSp>
        <p:nvGrpSpPr>
          <p:cNvPr id="2" name="Group 3"/>
          <p:cNvGrpSpPr>
            <a:grpSpLocks/>
          </p:cNvGrpSpPr>
          <p:nvPr/>
        </p:nvGrpSpPr>
        <p:grpSpPr bwMode="auto">
          <a:xfrm>
            <a:off x="152400" y="1438960"/>
            <a:ext cx="8762999" cy="4562474"/>
            <a:chOff x="934" y="1007"/>
            <a:chExt cx="4325" cy="2874"/>
          </a:xfrm>
        </p:grpSpPr>
        <p:sp>
          <p:nvSpPr>
            <p:cNvPr id="1607684" name="AutoShape 4"/>
            <p:cNvSpPr>
              <a:spLocks noChangeArrowheads="1"/>
            </p:cNvSpPr>
            <p:nvPr/>
          </p:nvSpPr>
          <p:spPr bwMode="auto">
            <a:xfrm>
              <a:off x="1191" y="1914"/>
              <a:ext cx="549" cy="699"/>
            </a:xfrm>
            <a:prstGeom prst="homePlate">
              <a:avLst>
                <a:gd name="adj" fmla="val 35699"/>
              </a:avLst>
            </a:prstGeom>
            <a:ln>
              <a:headEnd/>
              <a:tailEnd/>
            </a:ln>
          </p:spPr>
          <p:style>
            <a:lnRef idx="0">
              <a:schemeClr val="accent1"/>
            </a:lnRef>
            <a:fillRef idx="3">
              <a:schemeClr val="accent1"/>
            </a:fillRef>
            <a:effectRef idx="3">
              <a:schemeClr val="accent1"/>
            </a:effectRef>
            <a:fontRef idx="minor">
              <a:schemeClr val="lt1"/>
            </a:fontRef>
          </p:style>
          <p:txBody>
            <a:bodyPr wrap="none" anchor="ctr"/>
            <a:lstStyle/>
            <a:p>
              <a:endParaRPr lang="en-US" b="1" dirty="0">
                <a:latin typeface="+mn-lt"/>
              </a:endParaRPr>
            </a:p>
          </p:txBody>
        </p:sp>
        <p:sp>
          <p:nvSpPr>
            <p:cNvPr id="1607685" name="AutoShape 5"/>
            <p:cNvSpPr>
              <a:spLocks noChangeArrowheads="1"/>
            </p:cNvSpPr>
            <p:nvPr/>
          </p:nvSpPr>
          <p:spPr bwMode="auto">
            <a:xfrm>
              <a:off x="1589" y="1914"/>
              <a:ext cx="817" cy="699"/>
            </a:xfrm>
            <a:prstGeom prst="chevron">
              <a:avLst>
                <a:gd name="adj" fmla="val 26753"/>
              </a:avLst>
            </a:prstGeom>
            <a:ln>
              <a:headEnd/>
              <a:tailEnd/>
            </a:ln>
          </p:spPr>
          <p:style>
            <a:lnRef idx="0">
              <a:schemeClr val="accent2"/>
            </a:lnRef>
            <a:fillRef idx="3">
              <a:schemeClr val="accent2"/>
            </a:fillRef>
            <a:effectRef idx="3">
              <a:schemeClr val="accent2"/>
            </a:effectRef>
            <a:fontRef idx="minor">
              <a:schemeClr val="lt1"/>
            </a:fontRef>
          </p:style>
          <p:txBody>
            <a:bodyPr wrap="none" anchor="ctr"/>
            <a:lstStyle/>
            <a:p>
              <a:endParaRPr lang="en-US" b="1" dirty="0">
                <a:latin typeface="+mn-lt"/>
              </a:endParaRPr>
            </a:p>
          </p:txBody>
        </p:sp>
        <p:sp>
          <p:nvSpPr>
            <p:cNvPr id="1607686" name="AutoShape 6"/>
            <p:cNvSpPr>
              <a:spLocks noChangeArrowheads="1"/>
            </p:cNvSpPr>
            <p:nvPr/>
          </p:nvSpPr>
          <p:spPr bwMode="auto">
            <a:xfrm>
              <a:off x="2249" y="1914"/>
              <a:ext cx="841" cy="699"/>
            </a:xfrm>
            <a:prstGeom prst="chevron">
              <a:avLst>
                <a:gd name="adj" fmla="val 27756"/>
              </a:avLst>
            </a:prstGeom>
            <a:ln>
              <a:headEnd/>
              <a:tailEnd/>
            </a:ln>
          </p:spPr>
          <p:style>
            <a:lnRef idx="0">
              <a:schemeClr val="accent3"/>
            </a:lnRef>
            <a:fillRef idx="3">
              <a:schemeClr val="accent3"/>
            </a:fillRef>
            <a:effectRef idx="3">
              <a:schemeClr val="accent3"/>
            </a:effectRef>
            <a:fontRef idx="minor">
              <a:schemeClr val="lt1"/>
            </a:fontRef>
          </p:style>
          <p:txBody>
            <a:bodyPr wrap="none" anchor="ctr"/>
            <a:lstStyle/>
            <a:p>
              <a:endParaRPr lang="en-US" b="1" dirty="0">
                <a:latin typeface="+mn-lt"/>
              </a:endParaRPr>
            </a:p>
          </p:txBody>
        </p:sp>
        <p:sp>
          <p:nvSpPr>
            <p:cNvPr id="1607687" name="Text Box 7"/>
            <p:cNvSpPr txBox="1">
              <a:spLocks noChangeArrowheads="1"/>
            </p:cNvSpPr>
            <p:nvPr/>
          </p:nvSpPr>
          <p:spPr bwMode="auto">
            <a:xfrm>
              <a:off x="1233" y="2151"/>
              <a:ext cx="377" cy="233"/>
            </a:xfrm>
            <a:prstGeom prst="rect">
              <a:avLst/>
            </a:prstGeom>
            <a:noFill/>
            <a:ln w="9525">
              <a:noFill/>
              <a:miter lim="800000"/>
              <a:headEnd/>
              <a:tailEnd/>
            </a:ln>
            <a:effectLst/>
          </p:spPr>
          <p:txBody>
            <a:bodyPr wrap="none">
              <a:spAutoFit/>
            </a:bodyPr>
            <a:lstStyle/>
            <a:p>
              <a:pPr algn="l"/>
              <a:r>
                <a:rPr lang="en-GB" b="1" dirty="0">
                  <a:solidFill>
                    <a:schemeClr val="bg1"/>
                  </a:solidFill>
                  <a:latin typeface="+mn-lt"/>
                </a:rPr>
                <a:t>Idea</a:t>
              </a:r>
            </a:p>
          </p:txBody>
        </p:sp>
        <p:sp>
          <p:nvSpPr>
            <p:cNvPr id="1607688" name="Text Box 8"/>
            <p:cNvSpPr txBox="1">
              <a:spLocks noChangeArrowheads="1"/>
            </p:cNvSpPr>
            <p:nvPr/>
          </p:nvSpPr>
          <p:spPr bwMode="auto">
            <a:xfrm>
              <a:off x="1802" y="2065"/>
              <a:ext cx="460" cy="407"/>
            </a:xfrm>
            <a:prstGeom prst="rect">
              <a:avLst/>
            </a:prstGeom>
            <a:noFill/>
            <a:ln w="9525">
              <a:noFill/>
              <a:miter lim="800000"/>
              <a:headEnd/>
              <a:tailEnd/>
            </a:ln>
            <a:effectLst/>
          </p:spPr>
          <p:txBody>
            <a:bodyPr wrap="none">
              <a:spAutoFit/>
            </a:bodyPr>
            <a:lstStyle/>
            <a:p>
              <a:r>
                <a:rPr lang="en-GB" b="1" dirty="0">
                  <a:solidFill>
                    <a:schemeClr val="bg1"/>
                  </a:solidFill>
                  <a:latin typeface="+mn-lt"/>
                </a:rPr>
                <a:t>Quick</a:t>
              </a:r>
            </a:p>
            <a:p>
              <a:r>
                <a:rPr lang="en-GB" b="1" dirty="0">
                  <a:solidFill>
                    <a:schemeClr val="bg1"/>
                  </a:solidFill>
                  <a:latin typeface="+mn-lt"/>
                </a:rPr>
                <a:t>L</a:t>
              </a:r>
              <a:r>
                <a:rPr lang="en-GB" b="1" dirty="0" smtClean="0">
                  <a:solidFill>
                    <a:schemeClr val="bg1"/>
                  </a:solidFill>
                  <a:latin typeface="+mn-lt"/>
                </a:rPr>
                <a:t>ook</a:t>
              </a:r>
              <a:endParaRPr lang="en-GB" b="1" dirty="0">
                <a:solidFill>
                  <a:schemeClr val="bg1"/>
                </a:solidFill>
                <a:latin typeface="+mn-lt"/>
              </a:endParaRPr>
            </a:p>
          </p:txBody>
        </p:sp>
        <p:sp>
          <p:nvSpPr>
            <p:cNvPr id="1607689" name="Text Box 9"/>
            <p:cNvSpPr txBox="1">
              <a:spLocks noChangeArrowheads="1"/>
            </p:cNvSpPr>
            <p:nvPr/>
          </p:nvSpPr>
          <p:spPr bwMode="auto">
            <a:xfrm>
              <a:off x="2408" y="2065"/>
              <a:ext cx="622" cy="407"/>
            </a:xfrm>
            <a:prstGeom prst="rect">
              <a:avLst/>
            </a:prstGeom>
            <a:noFill/>
            <a:ln w="9525">
              <a:noFill/>
              <a:miter lim="800000"/>
              <a:headEnd/>
              <a:tailEnd/>
            </a:ln>
            <a:effectLst/>
          </p:spPr>
          <p:txBody>
            <a:bodyPr wrap="none">
              <a:spAutoFit/>
            </a:bodyPr>
            <a:lstStyle/>
            <a:p>
              <a:r>
                <a:rPr lang="en-GB" b="1" dirty="0">
                  <a:solidFill>
                    <a:schemeClr val="bg1"/>
                  </a:solidFill>
                  <a:latin typeface="+mn-lt"/>
                </a:rPr>
                <a:t>Detailed</a:t>
              </a:r>
            </a:p>
            <a:p>
              <a:r>
                <a:rPr lang="en-GB" b="1" dirty="0">
                  <a:solidFill>
                    <a:schemeClr val="bg1"/>
                  </a:solidFill>
                  <a:latin typeface="+mn-lt"/>
                </a:rPr>
                <a:t>L</a:t>
              </a:r>
              <a:r>
                <a:rPr lang="en-GB" b="1" dirty="0" smtClean="0">
                  <a:solidFill>
                    <a:schemeClr val="bg1"/>
                  </a:solidFill>
                  <a:latin typeface="+mn-lt"/>
                </a:rPr>
                <a:t>ook</a:t>
              </a:r>
              <a:endParaRPr lang="en-GB" b="1" dirty="0">
                <a:solidFill>
                  <a:schemeClr val="bg1"/>
                </a:solidFill>
                <a:latin typeface="+mn-lt"/>
              </a:endParaRPr>
            </a:p>
          </p:txBody>
        </p:sp>
        <p:sp>
          <p:nvSpPr>
            <p:cNvPr id="1607690" name="AutoShape 10"/>
            <p:cNvSpPr>
              <a:spLocks noChangeArrowheads="1"/>
            </p:cNvSpPr>
            <p:nvPr/>
          </p:nvSpPr>
          <p:spPr bwMode="auto">
            <a:xfrm>
              <a:off x="2921" y="1914"/>
              <a:ext cx="1016" cy="699"/>
            </a:xfrm>
            <a:prstGeom prst="chevron">
              <a:avLst>
                <a:gd name="adj" fmla="val 28182"/>
              </a:avLst>
            </a:prstGeom>
            <a:ln>
              <a:headEnd/>
              <a:tailEnd/>
            </a:ln>
          </p:spPr>
          <p:style>
            <a:lnRef idx="0">
              <a:schemeClr val="accent4"/>
            </a:lnRef>
            <a:fillRef idx="3">
              <a:schemeClr val="accent4"/>
            </a:fillRef>
            <a:effectRef idx="3">
              <a:schemeClr val="accent4"/>
            </a:effectRef>
            <a:fontRef idx="minor">
              <a:schemeClr val="lt1"/>
            </a:fontRef>
          </p:style>
          <p:txBody>
            <a:bodyPr wrap="none" anchor="ctr"/>
            <a:lstStyle/>
            <a:p>
              <a:endParaRPr lang="en-US" b="1" dirty="0">
                <a:latin typeface="+mn-lt"/>
              </a:endParaRPr>
            </a:p>
          </p:txBody>
        </p:sp>
        <p:sp>
          <p:nvSpPr>
            <p:cNvPr id="1607691" name="AutoShape 11"/>
            <p:cNvSpPr>
              <a:spLocks noChangeArrowheads="1"/>
            </p:cNvSpPr>
            <p:nvPr/>
          </p:nvSpPr>
          <p:spPr bwMode="auto">
            <a:xfrm>
              <a:off x="3767" y="1914"/>
              <a:ext cx="623" cy="699"/>
            </a:xfrm>
            <a:prstGeom prst="chevron">
              <a:avLst>
                <a:gd name="adj" fmla="val 31782"/>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en-US" b="1" dirty="0">
                <a:latin typeface="+mn-lt"/>
              </a:endParaRPr>
            </a:p>
          </p:txBody>
        </p:sp>
        <p:sp>
          <p:nvSpPr>
            <p:cNvPr id="1607692" name="Text Box 12"/>
            <p:cNvSpPr txBox="1">
              <a:spLocks noChangeArrowheads="1"/>
            </p:cNvSpPr>
            <p:nvPr/>
          </p:nvSpPr>
          <p:spPr bwMode="auto">
            <a:xfrm>
              <a:off x="3261" y="2151"/>
              <a:ext cx="408" cy="233"/>
            </a:xfrm>
            <a:prstGeom prst="rect">
              <a:avLst/>
            </a:prstGeom>
            <a:noFill/>
            <a:ln w="9525">
              <a:noFill/>
              <a:miter lim="800000"/>
              <a:headEnd/>
              <a:tailEnd/>
            </a:ln>
            <a:effectLst/>
          </p:spPr>
          <p:txBody>
            <a:bodyPr wrap="none">
              <a:spAutoFit/>
            </a:bodyPr>
            <a:lstStyle/>
            <a:p>
              <a:r>
                <a:rPr lang="en-GB" b="1" dirty="0">
                  <a:solidFill>
                    <a:schemeClr val="bg1"/>
                  </a:solidFill>
                  <a:latin typeface="+mn-lt"/>
                </a:rPr>
                <a:t>Do </a:t>
              </a:r>
              <a:r>
                <a:rPr lang="en-GB" b="1" dirty="0" smtClean="0">
                  <a:solidFill>
                    <a:schemeClr val="bg1"/>
                  </a:solidFill>
                  <a:latin typeface="+mn-lt"/>
                </a:rPr>
                <a:t>It</a:t>
              </a:r>
              <a:endParaRPr lang="en-GB" b="1" dirty="0">
                <a:solidFill>
                  <a:schemeClr val="bg1"/>
                </a:solidFill>
                <a:latin typeface="+mn-lt"/>
              </a:endParaRPr>
            </a:p>
          </p:txBody>
        </p:sp>
        <p:sp>
          <p:nvSpPr>
            <p:cNvPr id="1607693" name="Text Box 13"/>
            <p:cNvSpPr txBox="1">
              <a:spLocks noChangeArrowheads="1"/>
            </p:cNvSpPr>
            <p:nvPr/>
          </p:nvSpPr>
          <p:spPr bwMode="auto">
            <a:xfrm>
              <a:off x="3927" y="2065"/>
              <a:ext cx="467" cy="407"/>
            </a:xfrm>
            <a:prstGeom prst="rect">
              <a:avLst/>
            </a:prstGeom>
            <a:noFill/>
            <a:ln w="9525">
              <a:noFill/>
              <a:miter lim="800000"/>
              <a:headEnd/>
              <a:tailEnd/>
            </a:ln>
            <a:effectLst/>
          </p:spPr>
          <p:txBody>
            <a:bodyPr wrap="none">
              <a:spAutoFit/>
            </a:bodyPr>
            <a:lstStyle/>
            <a:p>
              <a:r>
                <a:rPr lang="en-GB" b="1" dirty="0">
                  <a:solidFill>
                    <a:schemeClr val="bg1"/>
                  </a:solidFill>
                  <a:latin typeface="+mn-lt"/>
                </a:rPr>
                <a:t>Finish</a:t>
              </a:r>
            </a:p>
            <a:p>
              <a:r>
                <a:rPr lang="en-GB" b="1" dirty="0">
                  <a:solidFill>
                    <a:schemeClr val="bg1"/>
                  </a:solidFill>
                  <a:latin typeface="+mn-lt"/>
                </a:rPr>
                <a:t>off</a:t>
              </a:r>
            </a:p>
          </p:txBody>
        </p:sp>
        <p:sp>
          <p:nvSpPr>
            <p:cNvPr id="1607694" name="AutoShape 14"/>
            <p:cNvSpPr>
              <a:spLocks noChangeArrowheads="1"/>
            </p:cNvSpPr>
            <p:nvPr/>
          </p:nvSpPr>
          <p:spPr bwMode="auto">
            <a:xfrm>
              <a:off x="4230" y="1915"/>
              <a:ext cx="1029" cy="699"/>
            </a:xfrm>
            <a:prstGeom prst="chevron">
              <a:avLst>
                <a:gd name="adj" fmla="val 29469"/>
              </a:avLst>
            </a:prstGeom>
            <a:ln>
              <a:headEnd/>
              <a:tailEnd/>
            </a:ln>
          </p:spPr>
          <p:style>
            <a:lnRef idx="0">
              <a:schemeClr val="accent6"/>
            </a:lnRef>
            <a:fillRef idx="3">
              <a:schemeClr val="accent6"/>
            </a:fillRef>
            <a:effectRef idx="3">
              <a:schemeClr val="accent6"/>
            </a:effectRef>
            <a:fontRef idx="minor">
              <a:schemeClr val="lt1"/>
            </a:fontRef>
          </p:style>
          <p:txBody>
            <a:bodyPr wrap="none" anchor="ctr"/>
            <a:lstStyle/>
            <a:p>
              <a:endParaRPr lang="en-US" b="1" dirty="0">
                <a:latin typeface="+mn-lt"/>
              </a:endParaRPr>
            </a:p>
          </p:txBody>
        </p:sp>
        <p:sp>
          <p:nvSpPr>
            <p:cNvPr id="1607695" name="Text Box 15"/>
            <p:cNvSpPr txBox="1">
              <a:spLocks noChangeArrowheads="1"/>
            </p:cNvSpPr>
            <p:nvPr/>
          </p:nvSpPr>
          <p:spPr bwMode="auto">
            <a:xfrm>
              <a:off x="4456" y="2046"/>
              <a:ext cx="615" cy="407"/>
            </a:xfrm>
            <a:prstGeom prst="rect">
              <a:avLst/>
            </a:prstGeom>
            <a:noFill/>
            <a:ln w="9525">
              <a:noFill/>
              <a:miter lim="800000"/>
              <a:headEnd/>
              <a:tailEnd/>
            </a:ln>
            <a:effectLst/>
          </p:spPr>
          <p:txBody>
            <a:bodyPr wrap="none">
              <a:spAutoFit/>
            </a:bodyPr>
            <a:lstStyle/>
            <a:p>
              <a:r>
                <a:rPr lang="en-GB" b="1" dirty="0" smtClean="0">
                  <a:solidFill>
                    <a:schemeClr val="bg1"/>
                  </a:solidFill>
                  <a:latin typeface="+mn-lt"/>
                </a:rPr>
                <a:t>Benefits </a:t>
              </a:r>
            </a:p>
            <a:p>
              <a:r>
                <a:rPr lang="en-GB" b="1" dirty="0" smtClean="0">
                  <a:solidFill>
                    <a:schemeClr val="bg1"/>
                  </a:solidFill>
                  <a:latin typeface="+mn-lt"/>
                </a:rPr>
                <a:t>Realization</a:t>
              </a:r>
              <a:endParaRPr lang="en-GB" b="1" dirty="0">
                <a:solidFill>
                  <a:schemeClr val="bg1"/>
                </a:solidFill>
                <a:latin typeface="+mn-lt"/>
              </a:endParaRPr>
            </a:p>
          </p:txBody>
        </p:sp>
        <p:sp>
          <p:nvSpPr>
            <p:cNvPr id="1607696" name="Line 16"/>
            <p:cNvSpPr>
              <a:spLocks noChangeShapeType="1"/>
            </p:cNvSpPr>
            <p:nvPr/>
          </p:nvSpPr>
          <p:spPr bwMode="auto">
            <a:xfrm flipV="1">
              <a:off x="2922" y="2707"/>
              <a:ext cx="0" cy="365"/>
            </a:xfrm>
            <a:prstGeom prst="line">
              <a:avLst/>
            </a:prstGeom>
            <a:noFill/>
            <a:ln w="9525">
              <a:solidFill>
                <a:schemeClr val="tx1"/>
              </a:solidFill>
              <a:round/>
              <a:headEnd/>
              <a:tailEnd type="triangle" w="med" len="med"/>
            </a:ln>
            <a:effectLst/>
          </p:spPr>
          <p:txBody>
            <a:bodyPr>
              <a:spAutoFit/>
            </a:bodyPr>
            <a:lstStyle/>
            <a:p>
              <a:endParaRPr lang="en-US" b="1" dirty="0">
                <a:latin typeface="+mn-lt"/>
              </a:endParaRPr>
            </a:p>
          </p:txBody>
        </p:sp>
        <p:sp>
          <p:nvSpPr>
            <p:cNvPr id="1607697" name="AutoShape 17"/>
            <p:cNvSpPr>
              <a:spLocks noChangeArrowheads="1"/>
            </p:cNvSpPr>
            <p:nvPr/>
          </p:nvSpPr>
          <p:spPr bwMode="auto">
            <a:xfrm>
              <a:off x="2937" y="2814"/>
              <a:ext cx="1255" cy="462"/>
            </a:xfrm>
            <a:prstGeom prst="leftRightArrow">
              <a:avLst>
                <a:gd name="adj1" fmla="val 50000"/>
                <a:gd name="adj2" fmla="val 123039"/>
              </a:avLst>
            </a:prstGeom>
            <a:ln>
              <a:headEnd/>
              <a:tailEnd/>
            </a:ln>
          </p:spPr>
          <p:style>
            <a:lnRef idx="1">
              <a:schemeClr val="accent5"/>
            </a:lnRef>
            <a:fillRef idx="3">
              <a:schemeClr val="accent5"/>
            </a:fillRef>
            <a:effectRef idx="2">
              <a:schemeClr val="accent5"/>
            </a:effectRef>
            <a:fontRef idx="minor">
              <a:schemeClr val="lt1"/>
            </a:fontRef>
          </p:style>
          <p:txBody>
            <a:bodyPr anchor="ctr">
              <a:spAutoFit/>
            </a:bodyPr>
            <a:lstStyle/>
            <a:p>
              <a:endParaRPr lang="en-US" b="1" dirty="0">
                <a:latin typeface="+mn-lt"/>
              </a:endParaRPr>
            </a:p>
          </p:txBody>
        </p:sp>
        <p:sp>
          <p:nvSpPr>
            <p:cNvPr id="1607698" name="Text Box 18"/>
            <p:cNvSpPr txBox="1">
              <a:spLocks noChangeArrowheads="1"/>
            </p:cNvSpPr>
            <p:nvPr/>
          </p:nvSpPr>
          <p:spPr bwMode="auto">
            <a:xfrm>
              <a:off x="3040" y="3246"/>
              <a:ext cx="1055" cy="582"/>
            </a:xfrm>
            <a:prstGeom prst="rect">
              <a:avLst/>
            </a:prstGeom>
            <a:noFill/>
            <a:ln w="9525">
              <a:noFill/>
              <a:miter lim="800000"/>
              <a:headEnd/>
              <a:tailEnd/>
            </a:ln>
            <a:effectLst/>
          </p:spPr>
          <p:txBody>
            <a:bodyPr>
              <a:spAutoFit/>
            </a:bodyPr>
            <a:lstStyle/>
            <a:p>
              <a:r>
                <a:rPr lang="en-GB" b="1" dirty="0">
                  <a:latin typeface="+mn-lt"/>
                </a:rPr>
                <a:t>Configuration </a:t>
              </a:r>
              <a:r>
                <a:rPr lang="en-GB" b="1" dirty="0" smtClean="0">
                  <a:latin typeface="+mn-lt"/>
                </a:rPr>
                <a:t>Management </a:t>
              </a:r>
              <a:r>
                <a:rPr lang="en-GB" b="1" dirty="0">
                  <a:latin typeface="+mn-lt"/>
                </a:rPr>
                <a:t>&amp; </a:t>
              </a:r>
              <a:r>
                <a:rPr lang="en-GB" b="1" dirty="0" smtClean="0">
                  <a:latin typeface="+mn-lt"/>
                </a:rPr>
                <a:t>Change </a:t>
              </a:r>
              <a:r>
                <a:rPr lang="en-GB" b="1" dirty="0">
                  <a:latin typeface="+mn-lt"/>
                </a:rPr>
                <a:t>C</a:t>
              </a:r>
              <a:r>
                <a:rPr lang="en-GB" b="1" dirty="0" smtClean="0">
                  <a:latin typeface="+mn-lt"/>
                </a:rPr>
                <a:t>ontrol</a:t>
              </a:r>
              <a:endParaRPr lang="en-GB" b="1" dirty="0">
                <a:latin typeface="+mn-lt"/>
              </a:endParaRPr>
            </a:p>
          </p:txBody>
        </p:sp>
        <p:sp>
          <p:nvSpPr>
            <p:cNvPr id="1607699" name="Line 19"/>
            <p:cNvSpPr>
              <a:spLocks noChangeShapeType="1"/>
            </p:cNvSpPr>
            <p:nvPr/>
          </p:nvSpPr>
          <p:spPr bwMode="auto">
            <a:xfrm flipV="1">
              <a:off x="4217" y="2726"/>
              <a:ext cx="0" cy="365"/>
            </a:xfrm>
            <a:prstGeom prst="line">
              <a:avLst/>
            </a:prstGeom>
            <a:noFill/>
            <a:ln w="9525">
              <a:solidFill>
                <a:schemeClr val="tx1"/>
              </a:solidFill>
              <a:round/>
              <a:headEnd/>
              <a:tailEnd type="triangle" w="med" len="med"/>
            </a:ln>
            <a:effectLst/>
          </p:spPr>
          <p:txBody>
            <a:bodyPr>
              <a:spAutoFit/>
            </a:bodyPr>
            <a:lstStyle/>
            <a:p>
              <a:endParaRPr lang="en-US" b="1" dirty="0">
                <a:latin typeface="+mn-lt"/>
              </a:endParaRPr>
            </a:p>
          </p:txBody>
        </p:sp>
        <p:sp>
          <p:nvSpPr>
            <p:cNvPr id="1607700" name="AutoShape 20"/>
            <p:cNvSpPr>
              <a:spLocks noChangeArrowheads="1"/>
            </p:cNvSpPr>
            <p:nvPr/>
          </p:nvSpPr>
          <p:spPr bwMode="auto">
            <a:xfrm>
              <a:off x="1239" y="2862"/>
              <a:ext cx="1655" cy="368"/>
            </a:xfrm>
            <a:prstGeom prst="rightArrow">
              <a:avLst>
                <a:gd name="adj1" fmla="val 62741"/>
                <a:gd name="adj2" fmla="val 113240"/>
              </a:avLst>
            </a:prstGeom>
            <a:ln>
              <a:headEnd/>
              <a:tailEnd/>
            </a:ln>
          </p:spPr>
          <p:style>
            <a:lnRef idx="1">
              <a:schemeClr val="accent5"/>
            </a:lnRef>
            <a:fillRef idx="3">
              <a:schemeClr val="accent5"/>
            </a:fillRef>
            <a:effectRef idx="2">
              <a:schemeClr val="accent5"/>
            </a:effectRef>
            <a:fontRef idx="minor">
              <a:schemeClr val="lt1"/>
            </a:fontRef>
          </p:style>
          <p:txBody>
            <a:bodyPr anchor="ctr">
              <a:spAutoFit/>
            </a:bodyPr>
            <a:lstStyle/>
            <a:p>
              <a:endParaRPr lang="en-US" b="1" dirty="0">
                <a:latin typeface="+mn-lt"/>
              </a:endParaRPr>
            </a:p>
          </p:txBody>
        </p:sp>
        <p:sp>
          <p:nvSpPr>
            <p:cNvPr id="1607701" name="Text Box 21"/>
            <p:cNvSpPr txBox="1">
              <a:spLocks noChangeArrowheads="1"/>
            </p:cNvSpPr>
            <p:nvPr/>
          </p:nvSpPr>
          <p:spPr bwMode="auto">
            <a:xfrm>
              <a:off x="934" y="2635"/>
              <a:ext cx="1994" cy="407"/>
            </a:xfrm>
            <a:prstGeom prst="rect">
              <a:avLst/>
            </a:prstGeom>
            <a:noFill/>
            <a:ln w="9525">
              <a:noFill/>
              <a:miter lim="800000"/>
              <a:headEnd/>
              <a:tailEnd/>
            </a:ln>
            <a:effectLst/>
          </p:spPr>
          <p:txBody>
            <a:bodyPr>
              <a:spAutoFit/>
            </a:bodyPr>
            <a:lstStyle/>
            <a:p>
              <a:r>
                <a:rPr lang="en-GB" b="1" dirty="0">
                  <a:latin typeface="+mn-lt"/>
                </a:rPr>
                <a:t>Requirements </a:t>
              </a:r>
              <a:r>
                <a:rPr lang="en-GB" b="1" dirty="0" smtClean="0">
                  <a:latin typeface="+mn-lt"/>
                </a:rPr>
                <a:t>Capture </a:t>
              </a:r>
              <a:r>
                <a:rPr lang="en-GB" b="1" dirty="0">
                  <a:latin typeface="+mn-lt"/>
                </a:rPr>
                <a:t>and </a:t>
              </a:r>
              <a:r>
                <a:rPr lang="en-GB" b="1" dirty="0" smtClean="0">
                  <a:latin typeface="+mn-lt"/>
                </a:rPr>
                <a:t>Testing</a:t>
              </a:r>
              <a:endParaRPr lang="en-GB" b="1" dirty="0">
                <a:latin typeface="+mn-lt"/>
              </a:endParaRPr>
            </a:p>
          </p:txBody>
        </p:sp>
        <p:sp>
          <p:nvSpPr>
            <p:cNvPr id="1607702" name="AutoShape 22"/>
            <p:cNvSpPr>
              <a:spLocks noChangeArrowheads="1"/>
            </p:cNvSpPr>
            <p:nvPr/>
          </p:nvSpPr>
          <p:spPr bwMode="auto">
            <a:xfrm rot="16200000" flipV="1">
              <a:off x="1590" y="3201"/>
              <a:ext cx="277" cy="233"/>
            </a:xfrm>
            <a:prstGeom prst="homePlate">
              <a:avLst>
                <a:gd name="adj" fmla="val 35513"/>
              </a:avLst>
            </a:prstGeom>
            <a:ln>
              <a:headEnd/>
              <a:tailEnd/>
            </a:ln>
          </p:spPr>
          <p:style>
            <a:lnRef idx="1">
              <a:schemeClr val="accent5"/>
            </a:lnRef>
            <a:fillRef idx="3">
              <a:schemeClr val="accent5"/>
            </a:fillRef>
            <a:effectRef idx="2">
              <a:schemeClr val="accent5"/>
            </a:effectRef>
            <a:fontRef idx="minor">
              <a:schemeClr val="lt1"/>
            </a:fontRef>
          </p:style>
          <p:txBody>
            <a:bodyPr anchor="ctr">
              <a:spAutoFit/>
            </a:bodyPr>
            <a:lstStyle/>
            <a:p>
              <a:endParaRPr lang="en-US" b="1" dirty="0">
                <a:latin typeface="+mn-lt"/>
              </a:endParaRPr>
            </a:p>
          </p:txBody>
        </p:sp>
        <p:sp>
          <p:nvSpPr>
            <p:cNvPr id="1607703" name="AutoShape 23"/>
            <p:cNvSpPr>
              <a:spLocks noChangeArrowheads="1"/>
            </p:cNvSpPr>
            <p:nvPr/>
          </p:nvSpPr>
          <p:spPr bwMode="auto">
            <a:xfrm rot="5400000">
              <a:off x="2362" y="1481"/>
              <a:ext cx="459" cy="233"/>
            </a:xfrm>
            <a:prstGeom prst="homePlate">
              <a:avLst>
                <a:gd name="adj" fmla="val 58846"/>
              </a:avLst>
            </a:prstGeom>
            <a:ln>
              <a:headEnd/>
              <a:tailEnd/>
            </a:ln>
          </p:spPr>
          <p:style>
            <a:lnRef idx="1">
              <a:schemeClr val="accent5"/>
            </a:lnRef>
            <a:fillRef idx="3">
              <a:schemeClr val="accent5"/>
            </a:fillRef>
            <a:effectRef idx="2">
              <a:schemeClr val="accent5"/>
            </a:effectRef>
            <a:fontRef idx="minor">
              <a:schemeClr val="lt1"/>
            </a:fontRef>
          </p:style>
          <p:txBody>
            <a:bodyPr anchor="ctr">
              <a:spAutoFit/>
            </a:bodyPr>
            <a:lstStyle/>
            <a:p>
              <a:endParaRPr lang="en-US" b="1" dirty="0">
                <a:latin typeface="+mn-lt"/>
              </a:endParaRPr>
            </a:p>
          </p:txBody>
        </p:sp>
        <p:sp>
          <p:nvSpPr>
            <p:cNvPr id="1607704" name="AutoShape 24"/>
            <p:cNvSpPr>
              <a:spLocks noChangeArrowheads="1"/>
            </p:cNvSpPr>
            <p:nvPr/>
          </p:nvSpPr>
          <p:spPr bwMode="auto">
            <a:xfrm rot="16200000" flipV="1">
              <a:off x="2094" y="3201"/>
              <a:ext cx="277" cy="233"/>
            </a:xfrm>
            <a:prstGeom prst="homePlate">
              <a:avLst>
                <a:gd name="adj" fmla="val 35513"/>
              </a:avLst>
            </a:prstGeom>
            <a:ln>
              <a:headEnd/>
              <a:tailEnd/>
            </a:ln>
          </p:spPr>
          <p:style>
            <a:lnRef idx="1">
              <a:schemeClr val="accent5"/>
            </a:lnRef>
            <a:fillRef idx="3">
              <a:schemeClr val="accent5"/>
            </a:fillRef>
            <a:effectRef idx="2">
              <a:schemeClr val="accent5"/>
            </a:effectRef>
            <a:fontRef idx="minor">
              <a:schemeClr val="lt1"/>
            </a:fontRef>
          </p:style>
          <p:txBody>
            <a:bodyPr anchor="ctr">
              <a:spAutoFit/>
            </a:bodyPr>
            <a:lstStyle/>
            <a:p>
              <a:endParaRPr lang="en-US" b="1" dirty="0">
                <a:latin typeface="+mn-lt"/>
              </a:endParaRPr>
            </a:p>
          </p:txBody>
        </p:sp>
        <p:sp>
          <p:nvSpPr>
            <p:cNvPr id="1607705" name="AutoShape 25"/>
            <p:cNvSpPr>
              <a:spLocks noChangeArrowheads="1"/>
            </p:cNvSpPr>
            <p:nvPr/>
          </p:nvSpPr>
          <p:spPr bwMode="auto">
            <a:xfrm rot="5400000">
              <a:off x="2830" y="1572"/>
              <a:ext cx="277" cy="233"/>
            </a:xfrm>
            <a:prstGeom prst="homePlate">
              <a:avLst>
                <a:gd name="adj" fmla="val 35513"/>
              </a:avLst>
            </a:prstGeom>
            <a:ln>
              <a:headEnd/>
              <a:tailEnd/>
            </a:ln>
          </p:spPr>
          <p:style>
            <a:lnRef idx="1">
              <a:schemeClr val="accent5"/>
            </a:lnRef>
            <a:fillRef idx="3">
              <a:schemeClr val="accent5"/>
            </a:fillRef>
            <a:effectRef idx="2">
              <a:schemeClr val="accent5"/>
            </a:effectRef>
            <a:fontRef idx="minor">
              <a:schemeClr val="lt1"/>
            </a:fontRef>
          </p:style>
          <p:txBody>
            <a:bodyPr anchor="ctr">
              <a:spAutoFit/>
            </a:bodyPr>
            <a:lstStyle/>
            <a:p>
              <a:endParaRPr lang="en-US" b="1" dirty="0">
                <a:latin typeface="+mn-lt"/>
              </a:endParaRPr>
            </a:p>
          </p:txBody>
        </p:sp>
        <p:sp>
          <p:nvSpPr>
            <p:cNvPr id="1607706" name="Text Box 26"/>
            <p:cNvSpPr txBox="1">
              <a:spLocks noChangeArrowheads="1"/>
            </p:cNvSpPr>
            <p:nvPr/>
          </p:nvSpPr>
          <p:spPr bwMode="auto">
            <a:xfrm>
              <a:off x="1506" y="3474"/>
              <a:ext cx="955" cy="407"/>
            </a:xfrm>
            <a:prstGeom prst="rect">
              <a:avLst/>
            </a:prstGeom>
            <a:noFill/>
            <a:ln w="9525">
              <a:noFill/>
              <a:miter lim="800000"/>
              <a:headEnd/>
              <a:tailEnd/>
            </a:ln>
            <a:effectLst/>
          </p:spPr>
          <p:txBody>
            <a:bodyPr wrap="square">
              <a:spAutoFit/>
            </a:bodyPr>
            <a:lstStyle/>
            <a:p>
              <a:r>
                <a:rPr lang="en-GB" b="1" dirty="0">
                  <a:latin typeface="+mn-lt"/>
                </a:rPr>
                <a:t>Requirements </a:t>
              </a:r>
              <a:r>
                <a:rPr lang="en-GB" b="1" dirty="0" smtClean="0">
                  <a:latin typeface="+mn-lt"/>
                </a:rPr>
                <a:t>Reviews</a:t>
              </a:r>
              <a:endParaRPr lang="en-GB" b="1" dirty="0">
                <a:latin typeface="+mn-lt"/>
              </a:endParaRPr>
            </a:p>
          </p:txBody>
        </p:sp>
        <p:sp>
          <p:nvSpPr>
            <p:cNvPr id="1607707" name="Text Box 27"/>
            <p:cNvSpPr txBox="1">
              <a:spLocks noChangeArrowheads="1"/>
            </p:cNvSpPr>
            <p:nvPr/>
          </p:nvSpPr>
          <p:spPr bwMode="auto">
            <a:xfrm>
              <a:off x="2336" y="1007"/>
              <a:ext cx="504" cy="582"/>
            </a:xfrm>
            <a:prstGeom prst="rect">
              <a:avLst/>
            </a:prstGeom>
            <a:noFill/>
            <a:ln w="9525">
              <a:noFill/>
              <a:miter lim="800000"/>
              <a:headEnd/>
              <a:tailEnd/>
            </a:ln>
            <a:effectLst/>
          </p:spPr>
          <p:txBody>
            <a:bodyPr>
              <a:spAutoFit/>
            </a:bodyPr>
            <a:lstStyle/>
            <a:p>
              <a:r>
                <a:rPr lang="en-GB" b="1" dirty="0">
                  <a:latin typeface="+mn-lt"/>
                </a:rPr>
                <a:t>Design </a:t>
              </a:r>
              <a:r>
                <a:rPr lang="en-GB" b="1" dirty="0" smtClean="0">
                  <a:latin typeface="+mn-lt"/>
                </a:rPr>
                <a:t>Freeze</a:t>
              </a:r>
              <a:endParaRPr lang="en-GB" b="1" dirty="0">
                <a:latin typeface="+mn-lt"/>
              </a:endParaRPr>
            </a:p>
          </p:txBody>
        </p:sp>
        <p:sp>
          <p:nvSpPr>
            <p:cNvPr id="1607708" name="Text Box 28"/>
            <p:cNvSpPr txBox="1">
              <a:spLocks noChangeArrowheads="1"/>
            </p:cNvSpPr>
            <p:nvPr/>
          </p:nvSpPr>
          <p:spPr bwMode="auto">
            <a:xfrm>
              <a:off x="2675" y="1321"/>
              <a:ext cx="626" cy="233"/>
            </a:xfrm>
            <a:prstGeom prst="rect">
              <a:avLst/>
            </a:prstGeom>
            <a:noFill/>
            <a:ln w="9525">
              <a:noFill/>
              <a:miter lim="800000"/>
              <a:headEnd/>
              <a:tailEnd/>
            </a:ln>
            <a:effectLst/>
          </p:spPr>
          <p:txBody>
            <a:bodyPr wrap="square">
              <a:spAutoFit/>
            </a:bodyPr>
            <a:lstStyle/>
            <a:p>
              <a:r>
                <a:rPr lang="en-GB" b="1" dirty="0">
                  <a:latin typeface="+mn-lt"/>
                </a:rPr>
                <a:t>Baseline</a:t>
              </a:r>
            </a:p>
          </p:txBody>
        </p:sp>
      </p:grpSp>
      <p:sp>
        <p:nvSpPr>
          <p:cNvPr id="4" name="Slide Number Placeholder 3"/>
          <p:cNvSpPr>
            <a:spLocks noGrp="1"/>
          </p:cNvSpPr>
          <p:nvPr>
            <p:ph type="sldNum" sz="quarter" idx="12"/>
          </p:nvPr>
        </p:nvSpPr>
        <p:spPr/>
        <p:txBody>
          <a:bodyPr/>
          <a:lstStyle/>
          <a:p>
            <a:fld id="{4BE819A1-3DD8-4179-BFD0-BF7D359F8DBD}" type="slidenum">
              <a:rPr lang="en-US" smtClean="0"/>
              <a:pPr/>
              <a:t>217</a:t>
            </a:fld>
            <a:endParaRPr lang="en-US" dirty="0"/>
          </a:p>
        </p:txBody>
      </p:sp>
    </p:spTree>
    <p:extLst>
      <p:ext uri="{BB962C8B-B14F-4D97-AF65-F5344CB8AC3E}">
        <p14:creationId xmlns:p14="http://schemas.microsoft.com/office/powerpoint/2010/main" val="336584810"/>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218</a:t>
            </a:fld>
            <a:endParaRPr lang="en-US" dirty="0"/>
          </a:p>
        </p:txBody>
      </p:sp>
      <p:sp>
        <p:nvSpPr>
          <p:cNvPr id="4" name="Title 3"/>
          <p:cNvSpPr>
            <a:spLocks noGrp="1"/>
          </p:cNvSpPr>
          <p:nvPr>
            <p:ph type="title"/>
          </p:nvPr>
        </p:nvSpPr>
        <p:spPr/>
        <p:txBody>
          <a:bodyPr/>
          <a:lstStyle/>
          <a:p>
            <a:r>
              <a:rPr lang="en-US" dirty="0" smtClean="0"/>
              <a:t>Requirements Structuring</a:t>
            </a:r>
            <a:endParaRPr lang="en-US" dirty="0"/>
          </a:p>
        </p:txBody>
      </p:sp>
      <p:sp>
        <p:nvSpPr>
          <p:cNvPr id="5" name="Content Placeholder 2"/>
          <p:cNvSpPr>
            <a:spLocks noGrp="1"/>
          </p:cNvSpPr>
          <p:nvPr>
            <p:ph idx="1"/>
          </p:nvPr>
        </p:nvSpPr>
        <p:spPr>
          <a:xfrm>
            <a:off x="457200" y="1371600"/>
            <a:ext cx="8229600" cy="4343400"/>
          </a:xfrm>
        </p:spPr>
        <p:txBody>
          <a:bodyPr>
            <a:normAutofit fontScale="85000" lnSpcReduction="20000"/>
          </a:bodyPr>
          <a:lstStyle/>
          <a:p>
            <a:pPr marL="0" indent="0">
              <a:buNone/>
            </a:pPr>
            <a:r>
              <a:rPr lang="en-GB" sz="2800" dirty="0" smtClean="0"/>
              <a:t>Factors used to structure the construct of the requirements:</a:t>
            </a:r>
          </a:p>
          <a:p>
            <a:r>
              <a:rPr lang="en-GB" dirty="0" smtClean="0"/>
              <a:t>Value</a:t>
            </a:r>
          </a:p>
          <a:p>
            <a:pPr lvl="1"/>
            <a:r>
              <a:rPr lang="en-GB" sz="2200" dirty="0" smtClean="0"/>
              <a:t>The size of the benefit from each requirement</a:t>
            </a:r>
          </a:p>
          <a:p>
            <a:r>
              <a:rPr lang="en-GB" dirty="0" smtClean="0"/>
              <a:t>Priority</a:t>
            </a:r>
          </a:p>
          <a:p>
            <a:pPr lvl="1"/>
            <a:r>
              <a:rPr lang="en-GB" sz="2200" dirty="0" smtClean="0"/>
              <a:t>Stakeholders agree the priority order</a:t>
            </a:r>
          </a:p>
          <a:p>
            <a:r>
              <a:rPr lang="en-GB" dirty="0" smtClean="0"/>
              <a:t>Time</a:t>
            </a:r>
          </a:p>
          <a:p>
            <a:pPr lvl="1"/>
            <a:r>
              <a:rPr lang="en-GB" sz="2200" dirty="0" smtClean="0"/>
              <a:t>Deadlines for each requirement</a:t>
            </a:r>
          </a:p>
          <a:p>
            <a:r>
              <a:rPr lang="en-GB" dirty="0" smtClean="0"/>
              <a:t>Process</a:t>
            </a:r>
          </a:p>
          <a:p>
            <a:pPr lvl="1"/>
            <a:r>
              <a:rPr lang="en-GB" sz="2200" dirty="0" smtClean="0"/>
              <a:t>The way the solution is to be built, by which sub-contractors</a:t>
            </a:r>
          </a:p>
          <a:p>
            <a:r>
              <a:rPr lang="en-GB" sz="2400" dirty="0" smtClean="0"/>
              <a:t>Impact</a:t>
            </a:r>
          </a:p>
          <a:p>
            <a:pPr lvl="1"/>
            <a:r>
              <a:rPr lang="en-GB" sz="2200" dirty="0" smtClean="0"/>
              <a:t>The P5* impact that the requirement has </a:t>
            </a:r>
          </a:p>
          <a:p>
            <a:pPr lvl="2"/>
            <a:endParaRPr lang="en-GB" sz="2000" dirty="0"/>
          </a:p>
          <a:p>
            <a:pPr marL="114300" indent="0">
              <a:buNone/>
            </a:pPr>
            <a:r>
              <a:rPr lang="en-GB" sz="1400" dirty="0" smtClean="0"/>
              <a:t>*Sustainability Impact - People, Planet, Profit, Project Process and Resulting Product</a:t>
            </a:r>
            <a:endParaRPr lang="en-GB" sz="1400" dirty="0"/>
          </a:p>
        </p:txBody>
      </p:sp>
    </p:spTree>
    <p:extLst>
      <p:ext uri="{BB962C8B-B14F-4D97-AF65-F5344CB8AC3E}">
        <p14:creationId xmlns:p14="http://schemas.microsoft.com/office/powerpoint/2010/main" val="923391903"/>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pPr marL="514350" indent="-514350">
              <a:buFont typeface="+mj-lt"/>
              <a:buAutoNum type="arabicPeriod"/>
            </a:pPr>
            <a:r>
              <a:rPr lang="en-US" dirty="0" smtClean="0">
                <a:solidFill>
                  <a:schemeClr val="tx1">
                    <a:lumMod val="95000"/>
                    <a:lumOff val="5000"/>
                  </a:schemeClr>
                </a:solidFill>
              </a:rPr>
              <a:t>Introduction</a:t>
            </a:r>
            <a:r>
              <a:rPr lang="en-US" dirty="0">
                <a:solidFill>
                  <a:schemeClr val="tx1">
                    <a:lumMod val="95000"/>
                    <a:lumOff val="5000"/>
                  </a:schemeClr>
                </a:solidFill>
              </a:rPr>
              <a:t>	</a:t>
            </a:r>
          </a:p>
          <a:p>
            <a:pPr marL="914400" lvl="1" indent="-514350">
              <a:buFont typeface="+mj-lt"/>
              <a:buAutoNum type="arabicPeriod"/>
            </a:pPr>
            <a:r>
              <a:rPr lang="en-US" dirty="0" smtClean="0">
                <a:solidFill>
                  <a:schemeClr val="tx1">
                    <a:lumMod val="95000"/>
                    <a:lumOff val="5000"/>
                  </a:schemeClr>
                </a:solidFill>
              </a:rPr>
              <a:t>Purpose </a:t>
            </a:r>
            <a:r>
              <a:rPr lang="en-US" dirty="0">
                <a:solidFill>
                  <a:schemeClr val="tx1">
                    <a:lumMod val="95000"/>
                    <a:lumOff val="5000"/>
                  </a:schemeClr>
                </a:solidFill>
              </a:rPr>
              <a:t>of The Requirements Management </a:t>
            </a:r>
            <a:r>
              <a:rPr lang="en-US" dirty="0" smtClean="0">
                <a:solidFill>
                  <a:schemeClr val="tx1">
                    <a:lumMod val="95000"/>
                    <a:lumOff val="5000"/>
                  </a:schemeClr>
                </a:solidFill>
              </a:rPr>
              <a:t>Plan</a:t>
            </a:r>
            <a:endParaRPr lang="en-US" dirty="0">
              <a:solidFill>
                <a:schemeClr val="tx1">
                  <a:lumMod val="95000"/>
                  <a:lumOff val="5000"/>
                </a:schemeClr>
              </a:solidFill>
            </a:endParaRPr>
          </a:p>
          <a:p>
            <a:pPr marL="514350" indent="-514350">
              <a:buFont typeface="+mj-lt"/>
              <a:buAutoNum type="arabicPeriod"/>
            </a:pPr>
            <a:r>
              <a:rPr lang="en-US" dirty="0" smtClean="0">
                <a:solidFill>
                  <a:schemeClr val="tx1">
                    <a:lumMod val="95000"/>
                    <a:lumOff val="5000"/>
                  </a:schemeClr>
                </a:solidFill>
              </a:rPr>
              <a:t>Requirements </a:t>
            </a:r>
            <a:r>
              <a:rPr lang="en-US" dirty="0">
                <a:solidFill>
                  <a:schemeClr val="tx1">
                    <a:lumMod val="95000"/>
                    <a:lumOff val="5000"/>
                  </a:schemeClr>
                </a:solidFill>
              </a:rPr>
              <a:t>Management </a:t>
            </a:r>
            <a:r>
              <a:rPr lang="en-US" dirty="0" smtClean="0">
                <a:solidFill>
                  <a:schemeClr val="tx1">
                    <a:lumMod val="95000"/>
                    <a:lumOff val="5000"/>
                  </a:schemeClr>
                </a:solidFill>
              </a:rPr>
              <a:t>Overview</a:t>
            </a:r>
          </a:p>
          <a:p>
            <a:pPr marL="914400" lvl="1" indent="-514350">
              <a:buFont typeface="+mj-lt"/>
              <a:buAutoNum type="arabicPeriod"/>
            </a:pPr>
            <a:r>
              <a:rPr lang="en-US" dirty="0" smtClean="0">
                <a:solidFill>
                  <a:schemeClr val="tx1">
                    <a:lumMod val="95000"/>
                    <a:lumOff val="5000"/>
                  </a:schemeClr>
                </a:solidFill>
              </a:rPr>
              <a:t>Organization</a:t>
            </a:r>
            <a:r>
              <a:rPr lang="en-US" dirty="0">
                <a:solidFill>
                  <a:schemeClr val="tx1">
                    <a:lumMod val="95000"/>
                    <a:lumOff val="5000"/>
                  </a:schemeClr>
                </a:solidFill>
              </a:rPr>
              <a:t>, Responsibilities, and </a:t>
            </a:r>
            <a:r>
              <a:rPr lang="en-US" dirty="0" smtClean="0">
                <a:solidFill>
                  <a:schemeClr val="tx1">
                    <a:lumMod val="95000"/>
                    <a:lumOff val="5000"/>
                  </a:schemeClr>
                </a:solidFill>
              </a:rPr>
              <a:t>Interfaces</a:t>
            </a:r>
            <a:endParaRPr lang="en-US" dirty="0">
              <a:solidFill>
                <a:schemeClr val="tx1">
                  <a:lumMod val="95000"/>
                  <a:lumOff val="5000"/>
                </a:schemeClr>
              </a:solidFill>
            </a:endParaRPr>
          </a:p>
          <a:p>
            <a:pPr marL="914400" lvl="1" indent="-514350">
              <a:buFont typeface="+mj-lt"/>
              <a:buAutoNum type="arabicPeriod"/>
            </a:pPr>
            <a:r>
              <a:rPr lang="en-US" dirty="0" smtClean="0">
                <a:solidFill>
                  <a:schemeClr val="tx1">
                    <a:lumMod val="95000"/>
                    <a:lumOff val="5000"/>
                  </a:schemeClr>
                </a:solidFill>
              </a:rPr>
              <a:t>Tools</a:t>
            </a:r>
            <a:r>
              <a:rPr lang="en-US" dirty="0">
                <a:solidFill>
                  <a:schemeClr val="tx1">
                    <a:lumMod val="95000"/>
                    <a:lumOff val="5000"/>
                  </a:schemeClr>
                </a:solidFill>
              </a:rPr>
              <a:t>, Environment, and </a:t>
            </a:r>
            <a:r>
              <a:rPr lang="en-US" dirty="0" smtClean="0">
                <a:solidFill>
                  <a:schemeClr val="tx1">
                    <a:lumMod val="95000"/>
                    <a:lumOff val="5000"/>
                  </a:schemeClr>
                </a:solidFill>
              </a:rPr>
              <a:t>Infrastructure</a:t>
            </a:r>
            <a:endParaRPr lang="en-US" dirty="0">
              <a:solidFill>
                <a:schemeClr val="tx1">
                  <a:lumMod val="95000"/>
                  <a:lumOff val="5000"/>
                </a:schemeClr>
              </a:solidFill>
            </a:endParaRPr>
          </a:p>
          <a:p>
            <a:pPr marL="514350" indent="-514350">
              <a:buFont typeface="+mj-lt"/>
              <a:buAutoNum type="arabicPeriod"/>
            </a:pPr>
            <a:r>
              <a:rPr lang="en-US" dirty="0" smtClean="0">
                <a:solidFill>
                  <a:schemeClr val="tx1">
                    <a:lumMod val="95000"/>
                    <a:lumOff val="5000"/>
                  </a:schemeClr>
                </a:solidFill>
              </a:rPr>
              <a:t>Requirements Management</a:t>
            </a:r>
            <a:endParaRPr lang="en-US" dirty="0">
              <a:solidFill>
                <a:schemeClr val="tx1">
                  <a:lumMod val="95000"/>
                  <a:lumOff val="5000"/>
                </a:schemeClr>
              </a:solidFill>
            </a:endParaRPr>
          </a:p>
          <a:p>
            <a:pPr marL="914400" lvl="1" indent="-514350">
              <a:buFont typeface="+mj-lt"/>
              <a:buAutoNum type="arabicPeriod"/>
            </a:pPr>
            <a:r>
              <a:rPr lang="en-US" dirty="0" smtClean="0">
                <a:solidFill>
                  <a:schemeClr val="tx1">
                    <a:lumMod val="95000"/>
                    <a:lumOff val="5000"/>
                  </a:schemeClr>
                </a:solidFill>
              </a:rPr>
              <a:t>Assumptions</a:t>
            </a:r>
            <a:r>
              <a:rPr lang="en-US" dirty="0">
                <a:solidFill>
                  <a:schemeClr val="tx1">
                    <a:lumMod val="95000"/>
                    <a:lumOff val="5000"/>
                  </a:schemeClr>
                </a:solidFill>
              </a:rPr>
              <a:t>/</a:t>
            </a:r>
            <a:r>
              <a:rPr lang="en-US" dirty="0" smtClean="0">
                <a:solidFill>
                  <a:schemeClr val="tx1">
                    <a:lumMod val="95000"/>
                    <a:lumOff val="5000"/>
                  </a:schemeClr>
                </a:solidFill>
              </a:rPr>
              <a:t>Constraints (Sustainability Impacts)</a:t>
            </a:r>
            <a:endParaRPr lang="en-US" dirty="0">
              <a:solidFill>
                <a:schemeClr val="tx1">
                  <a:lumMod val="95000"/>
                  <a:lumOff val="5000"/>
                </a:schemeClr>
              </a:solidFill>
            </a:endParaRPr>
          </a:p>
          <a:p>
            <a:pPr marL="914400" lvl="1" indent="-514350">
              <a:buFont typeface="+mj-lt"/>
              <a:buAutoNum type="arabicPeriod"/>
            </a:pPr>
            <a:r>
              <a:rPr lang="en-US" dirty="0" smtClean="0">
                <a:solidFill>
                  <a:schemeClr val="tx1">
                    <a:lumMod val="95000"/>
                    <a:lumOff val="5000"/>
                  </a:schemeClr>
                </a:solidFill>
              </a:rPr>
              <a:t>Requirements Definition</a:t>
            </a:r>
            <a:endParaRPr lang="en-US" dirty="0">
              <a:solidFill>
                <a:schemeClr val="tx1">
                  <a:lumMod val="95000"/>
                  <a:lumOff val="5000"/>
                </a:schemeClr>
              </a:solidFill>
            </a:endParaRPr>
          </a:p>
          <a:p>
            <a:pPr marL="914400" lvl="1" indent="-514350">
              <a:buFont typeface="+mj-lt"/>
              <a:buAutoNum type="arabicPeriod"/>
            </a:pPr>
            <a:r>
              <a:rPr lang="en-US" dirty="0" smtClean="0">
                <a:solidFill>
                  <a:schemeClr val="tx1">
                    <a:lumMod val="95000"/>
                    <a:lumOff val="5000"/>
                  </a:schemeClr>
                </a:solidFill>
              </a:rPr>
              <a:t>Requirements Traceability</a:t>
            </a:r>
            <a:endParaRPr lang="en-US" dirty="0">
              <a:solidFill>
                <a:schemeClr val="tx1">
                  <a:lumMod val="95000"/>
                  <a:lumOff val="5000"/>
                </a:schemeClr>
              </a:solidFill>
            </a:endParaRPr>
          </a:p>
          <a:p>
            <a:pPr marL="914400" lvl="1" indent="-514350">
              <a:buFont typeface="+mj-lt"/>
              <a:buAutoNum type="arabicPeriod"/>
            </a:pPr>
            <a:r>
              <a:rPr lang="en-US" dirty="0" smtClean="0">
                <a:solidFill>
                  <a:schemeClr val="tx1">
                    <a:lumMod val="95000"/>
                    <a:lumOff val="5000"/>
                  </a:schemeClr>
                </a:solidFill>
              </a:rPr>
              <a:t>Workflows </a:t>
            </a:r>
            <a:r>
              <a:rPr lang="en-US" dirty="0">
                <a:solidFill>
                  <a:schemeClr val="tx1">
                    <a:lumMod val="95000"/>
                    <a:lumOff val="5000"/>
                  </a:schemeClr>
                </a:solidFill>
              </a:rPr>
              <a:t>and </a:t>
            </a:r>
            <a:r>
              <a:rPr lang="en-US" dirty="0" smtClean="0">
                <a:solidFill>
                  <a:schemeClr val="tx1">
                    <a:lumMod val="95000"/>
                    <a:lumOff val="5000"/>
                  </a:schemeClr>
                </a:solidFill>
              </a:rPr>
              <a:t>Activities</a:t>
            </a:r>
          </a:p>
          <a:p>
            <a:pPr marL="514350" indent="-514350">
              <a:buFont typeface="+mj-lt"/>
              <a:buAutoNum type="arabicPeriod"/>
            </a:pPr>
            <a:r>
              <a:rPr lang="en-US" dirty="0" smtClean="0">
                <a:solidFill>
                  <a:schemeClr val="tx1">
                    <a:lumMod val="95000"/>
                    <a:lumOff val="5000"/>
                  </a:schemeClr>
                </a:solidFill>
              </a:rPr>
              <a:t>Change Management</a:t>
            </a:r>
          </a:p>
          <a:p>
            <a:pPr marL="514350" indent="-514350">
              <a:buFont typeface="+mj-lt"/>
              <a:buAutoNum type="arabicPeriod"/>
            </a:pPr>
            <a:r>
              <a:rPr lang="en-US" dirty="0" smtClean="0">
                <a:solidFill>
                  <a:schemeClr val="tx1">
                    <a:lumMod val="95000"/>
                    <a:lumOff val="5000"/>
                  </a:schemeClr>
                </a:solidFill>
              </a:rPr>
              <a:t>Key Terms</a:t>
            </a:r>
            <a:endParaRPr lang="en-US" dirty="0">
              <a:solidFill>
                <a:schemeClr val="tx1">
                  <a:lumMod val="95000"/>
                  <a:lumOff val="5000"/>
                </a:schemeClr>
              </a:solidFill>
            </a:endParaRPr>
          </a:p>
          <a:p>
            <a:pPr marL="514350" indent="-514350">
              <a:buFont typeface="+mj-lt"/>
              <a:buAutoNum type="arabicPeriod"/>
            </a:pPr>
            <a:r>
              <a:rPr lang="en-US" dirty="0">
                <a:solidFill>
                  <a:schemeClr val="tx1">
                    <a:lumMod val="95000"/>
                    <a:lumOff val="5000"/>
                  </a:schemeClr>
                </a:solidFill>
              </a:rPr>
              <a:t>Requirements Management Plan </a:t>
            </a:r>
            <a:r>
              <a:rPr lang="en-US" dirty="0" smtClean="0">
                <a:solidFill>
                  <a:schemeClr val="tx1">
                    <a:lumMod val="95000"/>
                    <a:lumOff val="5000"/>
                  </a:schemeClr>
                </a:solidFill>
              </a:rPr>
              <a:t>Approval Page</a:t>
            </a:r>
            <a:endParaRPr lang="en-US" dirty="0">
              <a:solidFill>
                <a:schemeClr val="tx1">
                  <a:lumMod val="95000"/>
                  <a:lumOff val="5000"/>
                </a:schemeClr>
              </a:solidFill>
            </a:endParaRPr>
          </a:p>
        </p:txBody>
      </p:sp>
      <p:sp>
        <p:nvSpPr>
          <p:cNvPr id="3" name="Slide Number Placeholder 2"/>
          <p:cNvSpPr>
            <a:spLocks noGrp="1"/>
          </p:cNvSpPr>
          <p:nvPr>
            <p:ph type="sldNum" sz="quarter" idx="12"/>
          </p:nvPr>
        </p:nvSpPr>
        <p:spPr/>
        <p:txBody>
          <a:bodyPr/>
          <a:lstStyle/>
          <a:p>
            <a:fld id="{4BE819A1-3DD8-4179-BFD0-BF7D359F8DBD}" type="slidenum">
              <a:rPr lang="en-US" smtClean="0"/>
              <a:pPr/>
              <a:t>219</a:t>
            </a:fld>
            <a:endParaRPr lang="en-US" dirty="0"/>
          </a:p>
        </p:txBody>
      </p:sp>
      <p:sp>
        <p:nvSpPr>
          <p:cNvPr id="4" name="Title 3"/>
          <p:cNvSpPr>
            <a:spLocks noGrp="1"/>
          </p:cNvSpPr>
          <p:nvPr>
            <p:ph type="title"/>
          </p:nvPr>
        </p:nvSpPr>
        <p:spPr/>
        <p:txBody>
          <a:bodyPr>
            <a:normAutofit fontScale="90000"/>
          </a:bodyPr>
          <a:lstStyle/>
          <a:p>
            <a:r>
              <a:rPr lang="en-US" dirty="0" smtClean="0"/>
              <a:t>Elements of a Requirements Management Plan</a:t>
            </a:r>
            <a:endParaRPr lang="en-US" dirty="0"/>
          </a:p>
        </p:txBody>
      </p:sp>
    </p:spTree>
    <p:extLst>
      <p:ext uri="{BB962C8B-B14F-4D97-AF65-F5344CB8AC3E}">
        <p14:creationId xmlns:p14="http://schemas.microsoft.com/office/powerpoint/2010/main" val="17308804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3" cstate="print"/>
          <a:srcRect/>
          <a:stretch>
            <a:fillRect/>
          </a:stretch>
        </p:blipFill>
        <p:spPr bwMode="auto">
          <a:xfrm>
            <a:off x="838200" y="1600200"/>
            <a:ext cx="2888358" cy="3757971"/>
          </a:xfrm>
          <a:prstGeom prst="rect">
            <a:avLst/>
          </a:prstGeom>
          <a:noFill/>
          <a:ln w="9525">
            <a:noFill/>
            <a:miter lim="800000"/>
            <a:headEnd/>
            <a:tailEnd/>
          </a:ln>
        </p:spPr>
      </p:pic>
      <p:sp>
        <p:nvSpPr>
          <p:cNvPr id="3" name="2 Marcador de número de diapositiva"/>
          <p:cNvSpPr>
            <a:spLocks noGrp="1"/>
          </p:cNvSpPr>
          <p:nvPr>
            <p:ph type="sldNum" sz="quarter" idx="12"/>
          </p:nvPr>
        </p:nvSpPr>
        <p:spPr/>
        <p:txBody>
          <a:bodyPr/>
          <a:lstStyle/>
          <a:p>
            <a:fld id="{4BE819A1-3DD8-4179-BFD0-BF7D359F8DBD}" type="slidenum">
              <a:rPr lang="en-US" smtClean="0"/>
              <a:pPr/>
              <a:t>22</a:t>
            </a:fld>
            <a:endParaRPr lang="en-US" dirty="0"/>
          </a:p>
        </p:txBody>
      </p:sp>
      <p:sp>
        <p:nvSpPr>
          <p:cNvPr id="4" name="3 Título"/>
          <p:cNvSpPr>
            <a:spLocks noGrp="1"/>
          </p:cNvSpPr>
          <p:nvPr>
            <p:ph type="title"/>
          </p:nvPr>
        </p:nvSpPr>
        <p:spPr/>
        <p:txBody>
          <a:bodyPr vert="horz" lIns="91440" tIns="45720" rIns="91440" bIns="45720" rtlCol="0" anchor="ctr">
            <a:normAutofit/>
          </a:bodyPr>
          <a:lstStyle/>
          <a:p>
            <a:r>
              <a:rPr lang="es-ES" dirty="0" err="1" smtClean="0">
                <a:solidFill>
                  <a:srgbClr val="000000"/>
                </a:solidFill>
              </a:rPr>
              <a:t>The</a:t>
            </a:r>
            <a:r>
              <a:rPr lang="es-ES" dirty="0" smtClean="0">
                <a:solidFill>
                  <a:srgbClr val="000000"/>
                </a:solidFill>
              </a:rPr>
              <a:t> </a:t>
            </a:r>
            <a:r>
              <a:rPr lang="en-US" dirty="0" smtClean="0">
                <a:solidFill>
                  <a:srgbClr val="000000"/>
                </a:solidFill>
              </a:rPr>
              <a:t>earth</a:t>
            </a:r>
            <a:r>
              <a:rPr lang="es-ES" dirty="0" smtClean="0">
                <a:solidFill>
                  <a:srgbClr val="000000"/>
                </a:solidFill>
              </a:rPr>
              <a:t> </a:t>
            </a:r>
            <a:r>
              <a:rPr lang="es-ES" dirty="0" err="1" smtClean="0">
                <a:solidFill>
                  <a:srgbClr val="000000"/>
                </a:solidFill>
              </a:rPr>
              <a:t>system</a:t>
            </a:r>
            <a:r>
              <a:rPr lang="es-ES" dirty="0" smtClean="0">
                <a:solidFill>
                  <a:srgbClr val="000000"/>
                </a:solidFill>
              </a:rPr>
              <a:t> </a:t>
            </a:r>
            <a:r>
              <a:rPr lang="es-ES" dirty="0" err="1" smtClean="0">
                <a:solidFill>
                  <a:srgbClr val="000000"/>
                </a:solidFill>
              </a:rPr>
              <a:t>context</a:t>
            </a:r>
            <a:endParaRPr lang="es-ES" dirty="0">
              <a:solidFill>
                <a:srgbClr val="000000"/>
              </a:solidFill>
            </a:endParaRPr>
          </a:p>
        </p:txBody>
      </p:sp>
      <p:sp>
        <p:nvSpPr>
          <p:cNvPr id="6" name="5 CuadroTexto"/>
          <p:cNvSpPr txBox="1"/>
          <p:nvPr/>
        </p:nvSpPr>
        <p:spPr>
          <a:xfrm>
            <a:off x="4419600" y="3733800"/>
            <a:ext cx="4343400" cy="1754326"/>
          </a:xfrm>
          <a:prstGeom prst="rect">
            <a:avLst/>
          </a:prstGeom>
          <a:noFill/>
        </p:spPr>
        <p:txBody>
          <a:bodyPr wrap="square" rtlCol="0">
            <a:spAutoFit/>
          </a:bodyPr>
          <a:lstStyle/>
          <a:p>
            <a:r>
              <a:rPr lang="en-US" dirty="0" smtClean="0"/>
              <a:t>The 7 billion humans alive today are collectively exploiting the Earth’s resources at accelerating rates and intensities that surpass the capacity of its systems to absorb wastes and neutralize the adverse effects on</a:t>
            </a:r>
          </a:p>
          <a:p>
            <a:r>
              <a:rPr lang="en-US" dirty="0" smtClean="0"/>
              <a:t>the environment. </a:t>
            </a:r>
            <a:endParaRPr lang="es-ES" dirty="0"/>
          </a:p>
        </p:txBody>
      </p:sp>
      <p:sp>
        <p:nvSpPr>
          <p:cNvPr id="7" name="6 CuadroTexto"/>
          <p:cNvSpPr txBox="1"/>
          <p:nvPr/>
        </p:nvSpPr>
        <p:spPr>
          <a:xfrm>
            <a:off x="4343400" y="1600200"/>
            <a:ext cx="4572000" cy="2031325"/>
          </a:xfrm>
          <a:prstGeom prst="rect">
            <a:avLst/>
          </a:prstGeom>
          <a:noFill/>
        </p:spPr>
        <p:txBody>
          <a:bodyPr wrap="square" rtlCol="0">
            <a:spAutoFit/>
          </a:bodyPr>
          <a:lstStyle/>
          <a:p>
            <a:r>
              <a:rPr lang="en-US" dirty="0" smtClean="0"/>
              <a:t>The </a:t>
            </a:r>
            <a:r>
              <a:rPr lang="en-US" b="1" dirty="0" smtClean="0"/>
              <a:t>Earth System </a:t>
            </a:r>
            <a:r>
              <a:rPr lang="en-US" dirty="0" smtClean="0"/>
              <a:t>provides the basis for all human societies and their economic activities. </a:t>
            </a:r>
            <a:r>
              <a:rPr lang="en-US" b="1" dirty="0" smtClean="0">
                <a:solidFill>
                  <a:srgbClr val="00B050"/>
                </a:solidFill>
              </a:rPr>
              <a:t>People need clean air to breathe</a:t>
            </a:r>
            <a:r>
              <a:rPr lang="en-US" dirty="0" smtClean="0">
                <a:solidFill>
                  <a:srgbClr val="00B050"/>
                </a:solidFill>
              </a:rPr>
              <a:t>, </a:t>
            </a:r>
            <a:r>
              <a:rPr lang="en-US" b="1" dirty="0" smtClean="0">
                <a:solidFill>
                  <a:srgbClr val="00B050"/>
                </a:solidFill>
              </a:rPr>
              <a:t>safe water to drink, healthy food to eat, energy to produce and transport goods, and natural resources that provide the raw materials for all these services</a:t>
            </a:r>
            <a:endParaRPr lang="es-ES" b="1" dirty="0">
              <a:solidFill>
                <a:srgbClr val="00B050"/>
              </a:solidFill>
            </a:endParaRPr>
          </a:p>
        </p:txBody>
      </p:sp>
      <p:sp>
        <p:nvSpPr>
          <p:cNvPr id="8" name="7 CuadroTexto"/>
          <p:cNvSpPr txBox="1"/>
          <p:nvPr/>
        </p:nvSpPr>
        <p:spPr>
          <a:xfrm>
            <a:off x="1371600" y="5638800"/>
            <a:ext cx="3124200" cy="307777"/>
          </a:xfrm>
          <a:prstGeom prst="rect">
            <a:avLst/>
          </a:prstGeom>
          <a:noFill/>
        </p:spPr>
        <p:txBody>
          <a:bodyPr wrap="square" rtlCol="0">
            <a:spAutoFit/>
          </a:bodyPr>
          <a:lstStyle/>
          <a:p>
            <a:r>
              <a:rPr lang="es-AR" sz="1400" dirty="0" smtClean="0">
                <a:solidFill>
                  <a:schemeClr val="bg1">
                    <a:lumMod val="50000"/>
                  </a:schemeClr>
                </a:solidFill>
              </a:rPr>
              <a:t>http://www.unep.org/geo/</a:t>
            </a:r>
            <a:endParaRPr lang="es-ES" sz="1400" dirty="0">
              <a:solidFill>
                <a:schemeClr val="bg1">
                  <a:lumMod val="50000"/>
                </a:schemeClr>
              </a:solidFill>
            </a:endParaRPr>
          </a:p>
        </p:txBody>
      </p:sp>
    </p:spTree>
    <p:extLst>
      <p:ext uri="{BB962C8B-B14F-4D97-AF65-F5344CB8AC3E}">
        <p14:creationId xmlns:p14="http://schemas.microsoft.com/office/powerpoint/2010/main" val="1919236692"/>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US" dirty="0" smtClean="0"/>
              <a:t>Active Listening and Communication Skills</a:t>
            </a:r>
          </a:p>
          <a:p>
            <a:r>
              <a:rPr lang="en-US" dirty="0" smtClean="0"/>
              <a:t>Interpreting and articulating requirements, their alignment to organizational strategic goals and principles</a:t>
            </a:r>
          </a:p>
          <a:p>
            <a:r>
              <a:rPr lang="en-US" dirty="0" smtClean="0"/>
              <a:t>Navigating ambiguity </a:t>
            </a:r>
          </a:p>
          <a:p>
            <a:r>
              <a:rPr lang="en-US" dirty="0" smtClean="0"/>
              <a:t>Active Engagement of Stakeholders</a:t>
            </a:r>
          </a:p>
          <a:p>
            <a:r>
              <a:rPr lang="en-US" dirty="0" smtClean="0"/>
              <a:t>Understanding the Need “You gave me what I asked for but not what I needed.”</a:t>
            </a:r>
          </a:p>
          <a:p>
            <a:r>
              <a:rPr lang="en-US" dirty="0" smtClean="0"/>
              <a:t>Clearly defined and functioning change control </a:t>
            </a:r>
          </a:p>
          <a:p>
            <a:r>
              <a:rPr lang="en-US" dirty="0" smtClean="0"/>
              <a:t>Ability to articulate the business value of the requirement</a:t>
            </a:r>
          </a:p>
          <a:p>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220</a:t>
            </a:fld>
            <a:endParaRPr lang="en-US" dirty="0"/>
          </a:p>
        </p:txBody>
      </p:sp>
      <p:sp>
        <p:nvSpPr>
          <p:cNvPr id="4" name="Title 3"/>
          <p:cNvSpPr>
            <a:spLocks noGrp="1"/>
          </p:cNvSpPr>
          <p:nvPr>
            <p:ph type="title"/>
          </p:nvPr>
        </p:nvSpPr>
        <p:spPr/>
        <p:txBody>
          <a:bodyPr>
            <a:normAutofit fontScale="90000"/>
          </a:bodyPr>
          <a:lstStyle/>
          <a:p>
            <a:r>
              <a:rPr lang="en-US" dirty="0" smtClean="0"/>
              <a:t>Important Skills For Requirements Management</a:t>
            </a:r>
            <a:endParaRPr lang="en-US" dirty="0"/>
          </a:p>
        </p:txBody>
      </p:sp>
    </p:spTree>
    <p:extLst>
      <p:ext uri="{BB962C8B-B14F-4D97-AF65-F5344CB8AC3E}">
        <p14:creationId xmlns:p14="http://schemas.microsoft.com/office/powerpoint/2010/main" val="1095064431"/>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381000" y="228600"/>
            <a:ext cx="6400800" cy="838200"/>
          </a:xfrm>
        </p:spPr>
        <p:txBody>
          <a:bodyPr/>
          <a:lstStyle/>
          <a:p>
            <a:pPr eaLnBrk="1" hangingPunct="1"/>
            <a:r>
              <a:rPr lang="en-GB" altLang="en-US" dirty="0" smtClean="0"/>
              <a:t>The study of why things go wrong</a:t>
            </a:r>
          </a:p>
        </p:txBody>
      </p:sp>
      <p:sp>
        <p:nvSpPr>
          <p:cNvPr id="103427" name="Rectangle 3"/>
          <p:cNvSpPr>
            <a:spLocks noGrp="1" noChangeArrowheads="1"/>
          </p:cNvSpPr>
          <p:nvPr>
            <p:ph type="body" idx="1"/>
          </p:nvPr>
        </p:nvSpPr>
        <p:spPr>
          <a:xfrm>
            <a:off x="381000" y="1322388"/>
            <a:ext cx="8353425" cy="5002212"/>
          </a:xfrm>
        </p:spPr>
        <p:txBody>
          <a:bodyPr>
            <a:normAutofit fontScale="77500" lnSpcReduction="20000"/>
          </a:bodyPr>
          <a:lstStyle/>
          <a:p>
            <a:pPr marL="0" indent="0" eaLnBrk="1" hangingPunct="1">
              <a:lnSpc>
                <a:spcPct val="90000"/>
              </a:lnSpc>
              <a:buNone/>
              <a:defRPr/>
            </a:pPr>
            <a:r>
              <a:rPr lang="en-GB" sz="1500" dirty="0" smtClean="0"/>
              <a:t>If </a:t>
            </a:r>
            <a:r>
              <a:rPr lang="en-GB" sz="1500" dirty="0"/>
              <a:t>you don’t know what you </a:t>
            </a:r>
            <a:r>
              <a:rPr lang="en-GB" sz="1500" dirty="0" smtClean="0"/>
              <a:t>want,</a:t>
            </a:r>
          </a:p>
          <a:p>
            <a:pPr eaLnBrk="1" hangingPunct="1">
              <a:lnSpc>
                <a:spcPct val="90000"/>
              </a:lnSpc>
              <a:defRPr/>
            </a:pPr>
            <a:r>
              <a:rPr lang="en-GB" sz="1500" dirty="0" smtClean="0"/>
              <a:t>or </a:t>
            </a:r>
            <a:r>
              <a:rPr lang="en-GB" sz="1500" dirty="0"/>
              <a:t>what you want keeps changing; </a:t>
            </a:r>
            <a:endParaRPr lang="en-GB" sz="1500" dirty="0" smtClean="0"/>
          </a:p>
          <a:p>
            <a:pPr eaLnBrk="1" hangingPunct="1">
              <a:lnSpc>
                <a:spcPct val="90000"/>
              </a:lnSpc>
              <a:defRPr/>
            </a:pPr>
            <a:r>
              <a:rPr lang="en-GB" sz="1500" dirty="0" smtClean="0"/>
              <a:t>or </a:t>
            </a:r>
            <a:r>
              <a:rPr lang="en-GB" sz="1500" dirty="0"/>
              <a:t>you can’t commit the required money to the project; </a:t>
            </a:r>
            <a:endParaRPr lang="en-GB" sz="1500" dirty="0" smtClean="0"/>
          </a:p>
          <a:p>
            <a:pPr eaLnBrk="1" hangingPunct="1">
              <a:lnSpc>
                <a:spcPct val="90000"/>
              </a:lnSpc>
              <a:defRPr/>
            </a:pPr>
            <a:r>
              <a:rPr lang="en-GB" sz="1500" dirty="0" smtClean="0"/>
              <a:t>or </a:t>
            </a:r>
            <a:r>
              <a:rPr lang="en-GB" sz="1500" dirty="0"/>
              <a:t>you don’t have anyone in charge of the project, </a:t>
            </a:r>
            <a:endParaRPr lang="en-GB" sz="1500" dirty="0" smtClean="0"/>
          </a:p>
          <a:p>
            <a:pPr eaLnBrk="1" hangingPunct="1">
              <a:lnSpc>
                <a:spcPct val="90000"/>
              </a:lnSpc>
              <a:defRPr/>
            </a:pPr>
            <a:r>
              <a:rPr lang="en-GB" sz="1500" dirty="0" smtClean="0"/>
              <a:t>or </a:t>
            </a:r>
            <a:r>
              <a:rPr lang="en-GB" sz="1500" dirty="0"/>
              <a:t>you keep changing the person in </a:t>
            </a:r>
            <a:r>
              <a:rPr lang="en-GB" sz="1500" dirty="0" smtClean="0"/>
              <a:t>charge,</a:t>
            </a:r>
          </a:p>
          <a:p>
            <a:pPr eaLnBrk="1" hangingPunct="1">
              <a:lnSpc>
                <a:spcPct val="90000"/>
              </a:lnSpc>
              <a:defRPr/>
            </a:pPr>
            <a:r>
              <a:rPr lang="en-GB" sz="1500" dirty="0" smtClean="0"/>
              <a:t>or </a:t>
            </a:r>
            <a:r>
              <a:rPr lang="en-GB" sz="1500" dirty="0"/>
              <a:t>the person </a:t>
            </a:r>
            <a:r>
              <a:rPr lang="en-GB" sz="1500" dirty="0" smtClean="0"/>
              <a:t>who</a:t>
            </a:r>
          </a:p>
          <a:p>
            <a:pPr eaLnBrk="1" hangingPunct="1">
              <a:lnSpc>
                <a:spcPct val="90000"/>
              </a:lnSpc>
              <a:defRPr/>
            </a:pPr>
            <a:r>
              <a:rPr lang="en-GB" sz="1500" dirty="0" smtClean="0"/>
              <a:t>is </a:t>
            </a:r>
            <a:r>
              <a:rPr lang="en-GB" sz="1500" dirty="0"/>
              <a:t>supposed to be in charge doesn’t really call the </a:t>
            </a:r>
            <a:r>
              <a:rPr lang="en-GB" sz="1500" dirty="0" smtClean="0"/>
              <a:t>shots;</a:t>
            </a:r>
          </a:p>
          <a:p>
            <a:pPr eaLnBrk="1" hangingPunct="1">
              <a:lnSpc>
                <a:spcPct val="90000"/>
              </a:lnSpc>
              <a:defRPr/>
            </a:pPr>
            <a:r>
              <a:rPr lang="en-GB" sz="1500" dirty="0" smtClean="0"/>
              <a:t>or </a:t>
            </a:r>
            <a:r>
              <a:rPr lang="en-GB" sz="1500" dirty="0"/>
              <a:t>the person at the top of the business doesn’t care about the project; </a:t>
            </a:r>
            <a:endParaRPr lang="en-GB" sz="1500" dirty="0" smtClean="0"/>
          </a:p>
          <a:p>
            <a:pPr eaLnBrk="1" hangingPunct="1">
              <a:lnSpc>
                <a:spcPct val="90000"/>
              </a:lnSpc>
              <a:defRPr/>
            </a:pPr>
            <a:r>
              <a:rPr lang="en-GB" sz="1500" dirty="0" smtClean="0"/>
              <a:t>and </a:t>
            </a:r>
            <a:r>
              <a:rPr lang="en-GB" sz="1500" dirty="0"/>
              <a:t>you don’t focus on what the actual benefit to the business is; </a:t>
            </a:r>
            <a:endParaRPr lang="en-GB" sz="1500" dirty="0" smtClean="0"/>
          </a:p>
          <a:p>
            <a:pPr eaLnBrk="1" hangingPunct="1">
              <a:lnSpc>
                <a:spcPct val="90000"/>
              </a:lnSpc>
              <a:defRPr/>
            </a:pPr>
            <a:r>
              <a:rPr lang="en-GB" sz="1500" dirty="0" smtClean="0"/>
              <a:t>and </a:t>
            </a:r>
            <a:r>
              <a:rPr lang="en-GB" sz="1500" dirty="0"/>
              <a:t>you don’t regularly talk to the people who will have to use the system; </a:t>
            </a:r>
            <a:endParaRPr lang="en-GB" sz="1500" dirty="0" smtClean="0"/>
          </a:p>
          <a:p>
            <a:pPr eaLnBrk="1" hangingPunct="1">
              <a:lnSpc>
                <a:spcPct val="90000"/>
              </a:lnSpc>
              <a:defRPr/>
            </a:pPr>
            <a:r>
              <a:rPr lang="en-GB" sz="1500" dirty="0" smtClean="0"/>
              <a:t>and </a:t>
            </a:r>
            <a:r>
              <a:rPr lang="en-GB" sz="1500" dirty="0"/>
              <a:t>you don’t constantly check </a:t>
            </a:r>
            <a:r>
              <a:rPr lang="en-GB" sz="1500" dirty="0" smtClean="0"/>
              <a:t>progress;</a:t>
            </a:r>
          </a:p>
          <a:p>
            <a:pPr eaLnBrk="1" hangingPunct="1">
              <a:lnSpc>
                <a:spcPct val="90000"/>
              </a:lnSpc>
              <a:defRPr/>
            </a:pPr>
            <a:r>
              <a:rPr lang="en-GB" sz="1500" dirty="0" smtClean="0"/>
              <a:t>or </a:t>
            </a:r>
            <a:r>
              <a:rPr lang="en-GB" sz="1500" dirty="0"/>
              <a:t>you have an unrealistic timetable and try to run before you can walk; </a:t>
            </a:r>
            <a:endParaRPr lang="en-GB" sz="1500" dirty="0" smtClean="0"/>
          </a:p>
          <a:p>
            <a:pPr eaLnBrk="1" hangingPunct="1">
              <a:lnSpc>
                <a:spcPct val="90000"/>
              </a:lnSpc>
              <a:defRPr/>
            </a:pPr>
            <a:r>
              <a:rPr lang="en-GB" sz="1500" dirty="0" smtClean="0"/>
              <a:t>or </a:t>
            </a:r>
            <a:r>
              <a:rPr lang="en-GB" sz="1500" dirty="0"/>
              <a:t>you fail to test the system properly before you launch </a:t>
            </a:r>
            <a:r>
              <a:rPr lang="en-GB" sz="1500" dirty="0" smtClean="0"/>
              <a:t>it;</a:t>
            </a:r>
          </a:p>
          <a:p>
            <a:pPr eaLnBrk="1" hangingPunct="1">
              <a:lnSpc>
                <a:spcPct val="90000"/>
              </a:lnSpc>
              <a:defRPr/>
            </a:pPr>
            <a:r>
              <a:rPr lang="en-GB" sz="1500" dirty="0" smtClean="0"/>
              <a:t>or </a:t>
            </a:r>
            <a:r>
              <a:rPr lang="en-GB" sz="1500" dirty="0"/>
              <a:t>if you don’t provide enough training; </a:t>
            </a:r>
            <a:endParaRPr lang="en-GB" sz="1500" dirty="0" smtClean="0"/>
          </a:p>
          <a:p>
            <a:pPr eaLnBrk="1" hangingPunct="1">
              <a:lnSpc>
                <a:spcPct val="90000"/>
              </a:lnSpc>
              <a:defRPr/>
            </a:pPr>
            <a:r>
              <a:rPr lang="en-GB" sz="1500" dirty="0" smtClean="0"/>
              <a:t>or </a:t>
            </a:r>
            <a:r>
              <a:rPr lang="en-GB" sz="1500" dirty="0"/>
              <a:t>you don’t have a Plan B in case things go wrong; </a:t>
            </a:r>
            <a:endParaRPr lang="en-GB" sz="1500" dirty="0" smtClean="0"/>
          </a:p>
          <a:p>
            <a:pPr eaLnBrk="1" hangingPunct="1">
              <a:lnSpc>
                <a:spcPct val="90000"/>
              </a:lnSpc>
              <a:defRPr/>
            </a:pPr>
            <a:r>
              <a:rPr lang="en-GB" sz="1500" dirty="0" smtClean="0"/>
              <a:t>or </a:t>
            </a:r>
            <a:r>
              <a:rPr lang="en-GB" sz="1500" dirty="0"/>
              <a:t>you try to bite off more than you can chew in one </a:t>
            </a:r>
            <a:r>
              <a:rPr lang="en-GB" sz="1500" dirty="0" smtClean="0"/>
              <a:t>go;</a:t>
            </a:r>
          </a:p>
          <a:p>
            <a:pPr eaLnBrk="1" hangingPunct="1">
              <a:lnSpc>
                <a:spcPct val="90000"/>
              </a:lnSpc>
              <a:defRPr/>
            </a:pPr>
            <a:r>
              <a:rPr lang="en-GB" sz="1500" dirty="0" smtClean="0"/>
              <a:t>or </a:t>
            </a:r>
            <a:r>
              <a:rPr lang="en-GB" sz="1500" dirty="0"/>
              <a:t>if you don’t realise that the bigger project the greater the chance of its being overtaken by events or new technology or new </a:t>
            </a:r>
            <a:r>
              <a:rPr lang="en-GB" sz="1500" dirty="0" smtClean="0"/>
              <a:t>legislation;</a:t>
            </a:r>
          </a:p>
          <a:p>
            <a:pPr eaLnBrk="1" hangingPunct="1">
              <a:lnSpc>
                <a:spcPct val="90000"/>
              </a:lnSpc>
              <a:defRPr/>
            </a:pPr>
            <a:r>
              <a:rPr lang="en-GB" sz="1500" dirty="0" smtClean="0"/>
              <a:t>or </a:t>
            </a:r>
            <a:r>
              <a:rPr lang="en-GB" sz="1500" dirty="0"/>
              <a:t>you don’t realise that you may not have the skills you need to manage the project; </a:t>
            </a:r>
            <a:endParaRPr lang="en-GB" sz="1500" dirty="0" smtClean="0"/>
          </a:p>
          <a:p>
            <a:pPr eaLnBrk="1" hangingPunct="1">
              <a:lnSpc>
                <a:spcPct val="90000"/>
              </a:lnSpc>
              <a:defRPr/>
            </a:pPr>
            <a:r>
              <a:rPr lang="en-GB" sz="1500" dirty="0" smtClean="0"/>
              <a:t>or </a:t>
            </a:r>
            <a:r>
              <a:rPr lang="en-GB" sz="1500" dirty="0"/>
              <a:t>you don’t realise that some suppliers are quite capable of telling you they can deliver when they can’t</a:t>
            </a:r>
            <a:r>
              <a:rPr lang="en-GB" sz="1500" dirty="0" smtClean="0"/>
              <a:t>;</a:t>
            </a:r>
          </a:p>
          <a:p>
            <a:pPr marL="0" indent="0" eaLnBrk="1" hangingPunct="1">
              <a:lnSpc>
                <a:spcPct val="90000"/>
              </a:lnSpc>
              <a:buFontTx/>
              <a:buNone/>
              <a:defRPr/>
            </a:pPr>
            <a:endParaRPr lang="en-GB" sz="1400" dirty="0" smtClean="0"/>
          </a:p>
        </p:txBody>
      </p:sp>
    </p:spTree>
    <p:extLst>
      <p:ext uri="{BB962C8B-B14F-4D97-AF65-F5344CB8AC3E}">
        <p14:creationId xmlns:p14="http://schemas.microsoft.com/office/powerpoint/2010/main" val="8130370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3427">
                                            <p:txEl>
                                              <p:pRg st="0" end="0"/>
                                            </p:txEl>
                                          </p:spTgt>
                                        </p:tgtEl>
                                        <p:attrNameLst>
                                          <p:attrName>style.visibility</p:attrName>
                                        </p:attrNameLst>
                                      </p:cBhvr>
                                      <p:to>
                                        <p:strVal val="visible"/>
                                      </p:to>
                                    </p:set>
                                    <p:anim calcmode="lin" valueType="num">
                                      <p:cBhvr additive="base">
                                        <p:cTn id="7" dur="500" fill="hold"/>
                                        <p:tgtEl>
                                          <p:spTgt spid="1034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34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03427">
                                            <p:txEl>
                                              <p:pRg st="1" end="1"/>
                                            </p:txEl>
                                          </p:spTgt>
                                        </p:tgtEl>
                                        <p:attrNameLst>
                                          <p:attrName>style.visibility</p:attrName>
                                        </p:attrNameLst>
                                      </p:cBhvr>
                                      <p:to>
                                        <p:strVal val="visible"/>
                                      </p:to>
                                    </p:set>
                                    <p:anim calcmode="lin" valueType="num">
                                      <p:cBhvr additive="base">
                                        <p:cTn id="13" dur="500" fill="hold"/>
                                        <p:tgtEl>
                                          <p:spTgt spid="1034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34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03427">
                                            <p:txEl>
                                              <p:pRg st="2" end="2"/>
                                            </p:txEl>
                                          </p:spTgt>
                                        </p:tgtEl>
                                        <p:attrNameLst>
                                          <p:attrName>style.visibility</p:attrName>
                                        </p:attrNameLst>
                                      </p:cBhvr>
                                      <p:to>
                                        <p:strVal val="visible"/>
                                      </p:to>
                                    </p:set>
                                    <p:anim calcmode="lin" valueType="num">
                                      <p:cBhvr additive="base">
                                        <p:cTn id="19" dur="500" fill="hold"/>
                                        <p:tgtEl>
                                          <p:spTgt spid="10342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34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03427">
                                            <p:txEl>
                                              <p:pRg st="3" end="3"/>
                                            </p:txEl>
                                          </p:spTgt>
                                        </p:tgtEl>
                                        <p:attrNameLst>
                                          <p:attrName>style.visibility</p:attrName>
                                        </p:attrNameLst>
                                      </p:cBhvr>
                                      <p:to>
                                        <p:strVal val="visible"/>
                                      </p:to>
                                    </p:set>
                                    <p:anim calcmode="lin" valueType="num">
                                      <p:cBhvr additive="base">
                                        <p:cTn id="25" dur="500" fill="hold"/>
                                        <p:tgtEl>
                                          <p:spTgt spid="10342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342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03427">
                                            <p:txEl>
                                              <p:pRg st="4" end="4"/>
                                            </p:txEl>
                                          </p:spTgt>
                                        </p:tgtEl>
                                        <p:attrNameLst>
                                          <p:attrName>style.visibility</p:attrName>
                                        </p:attrNameLst>
                                      </p:cBhvr>
                                      <p:to>
                                        <p:strVal val="visible"/>
                                      </p:to>
                                    </p:set>
                                    <p:anim calcmode="lin" valueType="num">
                                      <p:cBhvr additive="base">
                                        <p:cTn id="31" dur="500" fill="hold"/>
                                        <p:tgtEl>
                                          <p:spTgt spid="10342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342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03427">
                                            <p:txEl>
                                              <p:pRg st="5" end="5"/>
                                            </p:txEl>
                                          </p:spTgt>
                                        </p:tgtEl>
                                        <p:attrNameLst>
                                          <p:attrName>style.visibility</p:attrName>
                                        </p:attrNameLst>
                                      </p:cBhvr>
                                      <p:to>
                                        <p:strVal val="visible"/>
                                      </p:to>
                                    </p:set>
                                    <p:anim calcmode="lin" valueType="num">
                                      <p:cBhvr additive="base">
                                        <p:cTn id="37" dur="500" fill="hold"/>
                                        <p:tgtEl>
                                          <p:spTgt spid="10342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342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03427">
                                            <p:txEl>
                                              <p:pRg st="6" end="6"/>
                                            </p:txEl>
                                          </p:spTgt>
                                        </p:tgtEl>
                                        <p:attrNameLst>
                                          <p:attrName>style.visibility</p:attrName>
                                        </p:attrNameLst>
                                      </p:cBhvr>
                                      <p:to>
                                        <p:strVal val="visible"/>
                                      </p:to>
                                    </p:set>
                                    <p:anim calcmode="lin" valueType="num">
                                      <p:cBhvr additive="base">
                                        <p:cTn id="43" dur="500" fill="hold"/>
                                        <p:tgtEl>
                                          <p:spTgt spid="10342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0342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03427">
                                            <p:txEl>
                                              <p:pRg st="7" end="7"/>
                                            </p:txEl>
                                          </p:spTgt>
                                        </p:tgtEl>
                                        <p:attrNameLst>
                                          <p:attrName>style.visibility</p:attrName>
                                        </p:attrNameLst>
                                      </p:cBhvr>
                                      <p:to>
                                        <p:strVal val="visible"/>
                                      </p:to>
                                    </p:set>
                                    <p:anim calcmode="lin" valueType="num">
                                      <p:cBhvr additive="base">
                                        <p:cTn id="49" dur="500" fill="hold"/>
                                        <p:tgtEl>
                                          <p:spTgt spid="103427">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0342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03427">
                                            <p:txEl>
                                              <p:pRg st="8" end="8"/>
                                            </p:txEl>
                                          </p:spTgt>
                                        </p:tgtEl>
                                        <p:attrNameLst>
                                          <p:attrName>style.visibility</p:attrName>
                                        </p:attrNameLst>
                                      </p:cBhvr>
                                      <p:to>
                                        <p:strVal val="visible"/>
                                      </p:to>
                                    </p:set>
                                    <p:anim calcmode="lin" valueType="num">
                                      <p:cBhvr additive="base">
                                        <p:cTn id="55" dur="500" fill="hold"/>
                                        <p:tgtEl>
                                          <p:spTgt spid="103427">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0342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03427">
                                            <p:txEl>
                                              <p:pRg st="9" end="9"/>
                                            </p:txEl>
                                          </p:spTgt>
                                        </p:tgtEl>
                                        <p:attrNameLst>
                                          <p:attrName>style.visibility</p:attrName>
                                        </p:attrNameLst>
                                      </p:cBhvr>
                                      <p:to>
                                        <p:strVal val="visible"/>
                                      </p:to>
                                    </p:set>
                                    <p:anim calcmode="lin" valueType="num">
                                      <p:cBhvr additive="base">
                                        <p:cTn id="61" dur="500" fill="hold"/>
                                        <p:tgtEl>
                                          <p:spTgt spid="103427">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0342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03427">
                                            <p:txEl>
                                              <p:pRg st="10" end="10"/>
                                            </p:txEl>
                                          </p:spTgt>
                                        </p:tgtEl>
                                        <p:attrNameLst>
                                          <p:attrName>style.visibility</p:attrName>
                                        </p:attrNameLst>
                                      </p:cBhvr>
                                      <p:to>
                                        <p:strVal val="visible"/>
                                      </p:to>
                                    </p:set>
                                    <p:anim calcmode="lin" valueType="num">
                                      <p:cBhvr additive="base">
                                        <p:cTn id="67" dur="500" fill="hold"/>
                                        <p:tgtEl>
                                          <p:spTgt spid="103427">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03427">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03427">
                                            <p:txEl>
                                              <p:pRg st="11" end="11"/>
                                            </p:txEl>
                                          </p:spTgt>
                                        </p:tgtEl>
                                        <p:attrNameLst>
                                          <p:attrName>style.visibility</p:attrName>
                                        </p:attrNameLst>
                                      </p:cBhvr>
                                      <p:to>
                                        <p:strVal val="visible"/>
                                      </p:to>
                                    </p:set>
                                    <p:anim calcmode="lin" valueType="num">
                                      <p:cBhvr additive="base">
                                        <p:cTn id="73" dur="500" fill="hold"/>
                                        <p:tgtEl>
                                          <p:spTgt spid="103427">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03427">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4" fill="hold" nodeType="clickEffect">
                                  <p:stCondLst>
                                    <p:cond delay="0"/>
                                  </p:stCondLst>
                                  <p:childTnLst>
                                    <p:set>
                                      <p:cBhvr>
                                        <p:cTn id="78" dur="1" fill="hold">
                                          <p:stCondLst>
                                            <p:cond delay="0"/>
                                          </p:stCondLst>
                                        </p:cTn>
                                        <p:tgtEl>
                                          <p:spTgt spid="103427">
                                            <p:txEl>
                                              <p:pRg st="12" end="12"/>
                                            </p:txEl>
                                          </p:spTgt>
                                        </p:tgtEl>
                                        <p:attrNameLst>
                                          <p:attrName>style.visibility</p:attrName>
                                        </p:attrNameLst>
                                      </p:cBhvr>
                                      <p:to>
                                        <p:strVal val="visible"/>
                                      </p:to>
                                    </p:set>
                                    <p:anim calcmode="lin" valueType="num">
                                      <p:cBhvr additive="base">
                                        <p:cTn id="79" dur="500" fill="hold"/>
                                        <p:tgtEl>
                                          <p:spTgt spid="103427">
                                            <p:txEl>
                                              <p:pRg st="12" end="1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103427">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4" fill="hold" nodeType="clickEffect">
                                  <p:stCondLst>
                                    <p:cond delay="0"/>
                                  </p:stCondLst>
                                  <p:childTnLst>
                                    <p:set>
                                      <p:cBhvr>
                                        <p:cTn id="84" dur="1" fill="hold">
                                          <p:stCondLst>
                                            <p:cond delay="0"/>
                                          </p:stCondLst>
                                        </p:cTn>
                                        <p:tgtEl>
                                          <p:spTgt spid="103427">
                                            <p:txEl>
                                              <p:pRg st="13" end="13"/>
                                            </p:txEl>
                                          </p:spTgt>
                                        </p:tgtEl>
                                        <p:attrNameLst>
                                          <p:attrName>style.visibility</p:attrName>
                                        </p:attrNameLst>
                                      </p:cBhvr>
                                      <p:to>
                                        <p:strVal val="visible"/>
                                      </p:to>
                                    </p:set>
                                    <p:anim calcmode="lin" valueType="num">
                                      <p:cBhvr additive="base">
                                        <p:cTn id="85" dur="500" fill="hold"/>
                                        <p:tgtEl>
                                          <p:spTgt spid="103427">
                                            <p:txEl>
                                              <p:pRg st="13" end="13"/>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103427">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4" fill="hold" nodeType="clickEffect">
                                  <p:stCondLst>
                                    <p:cond delay="0"/>
                                  </p:stCondLst>
                                  <p:childTnLst>
                                    <p:set>
                                      <p:cBhvr>
                                        <p:cTn id="90" dur="1" fill="hold">
                                          <p:stCondLst>
                                            <p:cond delay="0"/>
                                          </p:stCondLst>
                                        </p:cTn>
                                        <p:tgtEl>
                                          <p:spTgt spid="103427">
                                            <p:txEl>
                                              <p:pRg st="14" end="14"/>
                                            </p:txEl>
                                          </p:spTgt>
                                        </p:tgtEl>
                                        <p:attrNameLst>
                                          <p:attrName>style.visibility</p:attrName>
                                        </p:attrNameLst>
                                      </p:cBhvr>
                                      <p:to>
                                        <p:strVal val="visible"/>
                                      </p:to>
                                    </p:set>
                                    <p:anim calcmode="lin" valueType="num">
                                      <p:cBhvr additive="base">
                                        <p:cTn id="91" dur="500" fill="hold"/>
                                        <p:tgtEl>
                                          <p:spTgt spid="103427">
                                            <p:txEl>
                                              <p:pRg st="14" end="14"/>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103427">
                                            <p:txEl>
                                              <p:pRg st="14" end="14"/>
                                            </p:txEl>
                                          </p:spTgt>
                                        </p:tgtEl>
                                        <p:attrNameLst>
                                          <p:attrName>ppt_y</p:attrName>
                                        </p:attrNameLst>
                                      </p:cBhvr>
                                      <p:tavLst>
                                        <p:tav tm="0">
                                          <p:val>
                                            <p:strVal val="1+#ppt_h/2"/>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4" fill="hold" nodeType="clickEffect">
                                  <p:stCondLst>
                                    <p:cond delay="0"/>
                                  </p:stCondLst>
                                  <p:childTnLst>
                                    <p:set>
                                      <p:cBhvr>
                                        <p:cTn id="96" dur="1" fill="hold">
                                          <p:stCondLst>
                                            <p:cond delay="0"/>
                                          </p:stCondLst>
                                        </p:cTn>
                                        <p:tgtEl>
                                          <p:spTgt spid="103427">
                                            <p:txEl>
                                              <p:pRg st="15" end="15"/>
                                            </p:txEl>
                                          </p:spTgt>
                                        </p:tgtEl>
                                        <p:attrNameLst>
                                          <p:attrName>style.visibility</p:attrName>
                                        </p:attrNameLst>
                                      </p:cBhvr>
                                      <p:to>
                                        <p:strVal val="visible"/>
                                      </p:to>
                                    </p:set>
                                    <p:anim calcmode="lin" valueType="num">
                                      <p:cBhvr additive="base">
                                        <p:cTn id="97" dur="500" fill="hold"/>
                                        <p:tgtEl>
                                          <p:spTgt spid="103427">
                                            <p:txEl>
                                              <p:pRg st="15" end="15"/>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103427">
                                            <p:txEl>
                                              <p:pRg st="15" end="15"/>
                                            </p:txEl>
                                          </p:spTgt>
                                        </p:tgtEl>
                                        <p:attrNameLst>
                                          <p:attrName>ppt_y</p:attrName>
                                        </p:attrNameLst>
                                      </p:cBhvr>
                                      <p:tavLst>
                                        <p:tav tm="0">
                                          <p:val>
                                            <p:strVal val="1+#ppt_h/2"/>
                                          </p:val>
                                        </p:tav>
                                        <p:tav tm="100000">
                                          <p:val>
                                            <p:strVal val="#ppt_y"/>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2" presetClass="entr" presetSubtype="4" fill="hold" nodeType="clickEffect">
                                  <p:stCondLst>
                                    <p:cond delay="0"/>
                                  </p:stCondLst>
                                  <p:childTnLst>
                                    <p:set>
                                      <p:cBhvr>
                                        <p:cTn id="102" dur="1" fill="hold">
                                          <p:stCondLst>
                                            <p:cond delay="0"/>
                                          </p:stCondLst>
                                        </p:cTn>
                                        <p:tgtEl>
                                          <p:spTgt spid="103427">
                                            <p:txEl>
                                              <p:pRg st="16" end="16"/>
                                            </p:txEl>
                                          </p:spTgt>
                                        </p:tgtEl>
                                        <p:attrNameLst>
                                          <p:attrName>style.visibility</p:attrName>
                                        </p:attrNameLst>
                                      </p:cBhvr>
                                      <p:to>
                                        <p:strVal val="visible"/>
                                      </p:to>
                                    </p:set>
                                    <p:anim calcmode="lin" valueType="num">
                                      <p:cBhvr additive="base">
                                        <p:cTn id="103" dur="500" fill="hold"/>
                                        <p:tgtEl>
                                          <p:spTgt spid="103427">
                                            <p:txEl>
                                              <p:pRg st="16" end="16"/>
                                            </p:txEl>
                                          </p:spTgt>
                                        </p:tgtEl>
                                        <p:attrNameLst>
                                          <p:attrName>ppt_x</p:attrName>
                                        </p:attrNameLst>
                                      </p:cBhvr>
                                      <p:tavLst>
                                        <p:tav tm="0">
                                          <p:val>
                                            <p:strVal val="#ppt_x"/>
                                          </p:val>
                                        </p:tav>
                                        <p:tav tm="100000">
                                          <p:val>
                                            <p:strVal val="#ppt_x"/>
                                          </p:val>
                                        </p:tav>
                                      </p:tavLst>
                                    </p:anim>
                                    <p:anim calcmode="lin" valueType="num">
                                      <p:cBhvr additive="base">
                                        <p:cTn id="104" dur="500" fill="hold"/>
                                        <p:tgtEl>
                                          <p:spTgt spid="103427">
                                            <p:txEl>
                                              <p:pRg st="16" end="16"/>
                                            </p:txEl>
                                          </p:spTgt>
                                        </p:tgtEl>
                                        <p:attrNameLst>
                                          <p:attrName>ppt_y</p:attrName>
                                        </p:attrNameLst>
                                      </p:cBhvr>
                                      <p:tavLst>
                                        <p:tav tm="0">
                                          <p:val>
                                            <p:strVal val="1+#ppt_h/2"/>
                                          </p:val>
                                        </p:tav>
                                        <p:tav tm="100000">
                                          <p:val>
                                            <p:strVal val="#ppt_y"/>
                                          </p:val>
                                        </p:tav>
                                      </p:tavLst>
                                    </p:anim>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 presetClass="entr" presetSubtype="4" fill="hold" nodeType="clickEffect">
                                  <p:stCondLst>
                                    <p:cond delay="0"/>
                                  </p:stCondLst>
                                  <p:childTnLst>
                                    <p:set>
                                      <p:cBhvr>
                                        <p:cTn id="108" dur="1" fill="hold">
                                          <p:stCondLst>
                                            <p:cond delay="0"/>
                                          </p:stCondLst>
                                        </p:cTn>
                                        <p:tgtEl>
                                          <p:spTgt spid="103427">
                                            <p:txEl>
                                              <p:pRg st="17" end="17"/>
                                            </p:txEl>
                                          </p:spTgt>
                                        </p:tgtEl>
                                        <p:attrNameLst>
                                          <p:attrName>style.visibility</p:attrName>
                                        </p:attrNameLst>
                                      </p:cBhvr>
                                      <p:to>
                                        <p:strVal val="visible"/>
                                      </p:to>
                                    </p:set>
                                    <p:anim calcmode="lin" valueType="num">
                                      <p:cBhvr additive="base">
                                        <p:cTn id="109" dur="500" fill="hold"/>
                                        <p:tgtEl>
                                          <p:spTgt spid="103427">
                                            <p:txEl>
                                              <p:pRg st="17" end="17"/>
                                            </p:txEl>
                                          </p:spTgt>
                                        </p:tgtEl>
                                        <p:attrNameLst>
                                          <p:attrName>ppt_x</p:attrName>
                                        </p:attrNameLst>
                                      </p:cBhvr>
                                      <p:tavLst>
                                        <p:tav tm="0">
                                          <p:val>
                                            <p:strVal val="#ppt_x"/>
                                          </p:val>
                                        </p:tav>
                                        <p:tav tm="100000">
                                          <p:val>
                                            <p:strVal val="#ppt_x"/>
                                          </p:val>
                                        </p:tav>
                                      </p:tavLst>
                                    </p:anim>
                                    <p:anim calcmode="lin" valueType="num">
                                      <p:cBhvr additive="base">
                                        <p:cTn id="110" dur="500" fill="hold"/>
                                        <p:tgtEl>
                                          <p:spTgt spid="103427">
                                            <p:txEl>
                                              <p:pRg st="17" end="17"/>
                                            </p:txEl>
                                          </p:spTgt>
                                        </p:tgtEl>
                                        <p:attrNameLst>
                                          <p:attrName>ppt_y</p:attrName>
                                        </p:attrNameLst>
                                      </p:cBhvr>
                                      <p:tavLst>
                                        <p:tav tm="0">
                                          <p:val>
                                            <p:strVal val="1+#ppt_h/2"/>
                                          </p:val>
                                        </p:tav>
                                        <p:tav tm="100000">
                                          <p:val>
                                            <p:strVal val="#ppt_y"/>
                                          </p:val>
                                        </p:tav>
                                      </p:tavLst>
                                    </p:anim>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 presetClass="entr" presetSubtype="4" fill="hold" nodeType="clickEffect">
                                  <p:stCondLst>
                                    <p:cond delay="0"/>
                                  </p:stCondLst>
                                  <p:childTnLst>
                                    <p:set>
                                      <p:cBhvr>
                                        <p:cTn id="114" dur="1" fill="hold">
                                          <p:stCondLst>
                                            <p:cond delay="0"/>
                                          </p:stCondLst>
                                        </p:cTn>
                                        <p:tgtEl>
                                          <p:spTgt spid="103427">
                                            <p:txEl>
                                              <p:pRg st="18" end="18"/>
                                            </p:txEl>
                                          </p:spTgt>
                                        </p:tgtEl>
                                        <p:attrNameLst>
                                          <p:attrName>style.visibility</p:attrName>
                                        </p:attrNameLst>
                                      </p:cBhvr>
                                      <p:to>
                                        <p:strVal val="visible"/>
                                      </p:to>
                                    </p:set>
                                    <p:anim calcmode="lin" valueType="num">
                                      <p:cBhvr additive="base">
                                        <p:cTn id="115" dur="500" fill="hold"/>
                                        <p:tgtEl>
                                          <p:spTgt spid="103427">
                                            <p:txEl>
                                              <p:pRg st="18" end="18"/>
                                            </p:txEl>
                                          </p:spTgt>
                                        </p:tgtEl>
                                        <p:attrNameLst>
                                          <p:attrName>ppt_x</p:attrName>
                                        </p:attrNameLst>
                                      </p:cBhvr>
                                      <p:tavLst>
                                        <p:tav tm="0">
                                          <p:val>
                                            <p:strVal val="#ppt_x"/>
                                          </p:val>
                                        </p:tav>
                                        <p:tav tm="100000">
                                          <p:val>
                                            <p:strVal val="#ppt_x"/>
                                          </p:val>
                                        </p:tav>
                                      </p:tavLst>
                                    </p:anim>
                                    <p:anim calcmode="lin" valueType="num">
                                      <p:cBhvr additive="base">
                                        <p:cTn id="116" dur="500" fill="hold"/>
                                        <p:tgtEl>
                                          <p:spTgt spid="103427">
                                            <p:txEl>
                                              <p:pRg st="18" end="1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GB" altLang="en-US" dirty="0" smtClean="0">
                <a:solidFill>
                  <a:schemeClr val="tx1"/>
                </a:solidFill>
              </a:rPr>
              <a:t>The frequent result</a:t>
            </a:r>
          </a:p>
        </p:txBody>
      </p:sp>
      <p:sp>
        <p:nvSpPr>
          <p:cNvPr id="103427" name="Rectangle 3"/>
          <p:cNvSpPr>
            <a:spLocks noGrp="1" noChangeArrowheads="1"/>
          </p:cNvSpPr>
          <p:nvPr>
            <p:ph type="body" idx="1"/>
          </p:nvPr>
        </p:nvSpPr>
        <p:spPr>
          <a:xfrm>
            <a:off x="616245" y="1524000"/>
            <a:ext cx="7559675" cy="4249737"/>
          </a:xfrm>
        </p:spPr>
        <p:txBody>
          <a:bodyPr>
            <a:normAutofit/>
          </a:bodyPr>
          <a:lstStyle/>
          <a:p>
            <a:pPr marL="0" indent="0" eaLnBrk="1" hangingPunct="1">
              <a:lnSpc>
                <a:spcPct val="90000"/>
              </a:lnSpc>
              <a:buFontTx/>
              <a:buNone/>
              <a:defRPr/>
            </a:pPr>
            <a:r>
              <a:rPr lang="en-GB" sz="2400" dirty="0" smtClean="0"/>
              <a:t>Don’t be surprised if you end up with:</a:t>
            </a:r>
          </a:p>
          <a:p>
            <a:pPr eaLnBrk="1" hangingPunct="1">
              <a:lnSpc>
                <a:spcPct val="90000"/>
              </a:lnSpc>
              <a:defRPr/>
            </a:pPr>
            <a:r>
              <a:rPr lang="en-GB" sz="2400" dirty="0" smtClean="0"/>
              <a:t>a mess that is way behind schedule, </a:t>
            </a:r>
          </a:p>
          <a:p>
            <a:pPr eaLnBrk="1" hangingPunct="1">
              <a:lnSpc>
                <a:spcPct val="90000"/>
              </a:lnSpc>
              <a:defRPr/>
            </a:pPr>
            <a:r>
              <a:rPr lang="en-GB" sz="2400" dirty="0" smtClean="0"/>
              <a:t>damages your organization, </a:t>
            </a:r>
          </a:p>
          <a:p>
            <a:pPr eaLnBrk="1" hangingPunct="1">
              <a:lnSpc>
                <a:spcPct val="90000"/>
              </a:lnSpc>
              <a:defRPr/>
            </a:pPr>
            <a:r>
              <a:rPr lang="en-GB" sz="2400" dirty="0" smtClean="0"/>
              <a:t>traumatises your staff, </a:t>
            </a:r>
          </a:p>
          <a:p>
            <a:pPr eaLnBrk="1" hangingPunct="1">
              <a:lnSpc>
                <a:spcPct val="90000"/>
              </a:lnSpc>
              <a:defRPr/>
            </a:pPr>
            <a:r>
              <a:rPr lang="en-GB" sz="2400" dirty="0" smtClean="0"/>
              <a:t>costs much more than it is supposed to, </a:t>
            </a:r>
          </a:p>
          <a:p>
            <a:pPr marL="0" indent="0" eaLnBrk="1" hangingPunct="1">
              <a:lnSpc>
                <a:spcPct val="90000"/>
              </a:lnSpc>
              <a:buNone/>
              <a:defRPr/>
            </a:pPr>
            <a:r>
              <a:rPr lang="en-GB" sz="2400" dirty="0" smtClean="0"/>
              <a:t>(and doesn’t work.)”</a:t>
            </a:r>
            <a:endParaRPr lang="en-GB" altLang="en-US" sz="2400" b="1" dirty="0" smtClean="0"/>
          </a:p>
        </p:txBody>
      </p:sp>
    </p:spTree>
    <p:extLst>
      <p:ext uri="{BB962C8B-B14F-4D97-AF65-F5344CB8AC3E}">
        <p14:creationId xmlns:p14="http://schemas.microsoft.com/office/powerpoint/2010/main" val="2748669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3427">
                                            <p:txEl>
                                              <p:pRg st="0" end="0"/>
                                            </p:txEl>
                                          </p:spTgt>
                                        </p:tgtEl>
                                        <p:attrNameLst>
                                          <p:attrName>style.visibility</p:attrName>
                                        </p:attrNameLst>
                                      </p:cBhvr>
                                      <p:to>
                                        <p:strVal val="visible"/>
                                      </p:to>
                                    </p:set>
                                    <p:anim calcmode="lin" valueType="num">
                                      <p:cBhvr additive="base">
                                        <p:cTn id="7" dur="500" fill="hold"/>
                                        <p:tgtEl>
                                          <p:spTgt spid="1034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34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03427">
                                            <p:txEl>
                                              <p:pRg st="1" end="1"/>
                                            </p:txEl>
                                          </p:spTgt>
                                        </p:tgtEl>
                                        <p:attrNameLst>
                                          <p:attrName>style.visibility</p:attrName>
                                        </p:attrNameLst>
                                      </p:cBhvr>
                                      <p:to>
                                        <p:strVal val="visible"/>
                                      </p:to>
                                    </p:set>
                                    <p:anim calcmode="lin" valueType="num">
                                      <p:cBhvr additive="base">
                                        <p:cTn id="13" dur="500" fill="hold"/>
                                        <p:tgtEl>
                                          <p:spTgt spid="1034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34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03427">
                                            <p:txEl>
                                              <p:pRg st="2" end="2"/>
                                            </p:txEl>
                                          </p:spTgt>
                                        </p:tgtEl>
                                        <p:attrNameLst>
                                          <p:attrName>style.visibility</p:attrName>
                                        </p:attrNameLst>
                                      </p:cBhvr>
                                      <p:to>
                                        <p:strVal val="visible"/>
                                      </p:to>
                                    </p:set>
                                    <p:anim calcmode="lin" valueType="num">
                                      <p:cBhvr additive="base">
                                        <p:cTn id="19" dur="500" fill="hold"/>
                                        <p:tgtEl>
                                          <p:spTgt spid="10342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34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03427">
                                            <p:txEl>
                                              <p:pRg st="3" end="3"/>
                                            </p:txEl>
                                          </p:spTgt>
                                        </p:tgtEl>
                                        <p:attrNameLst>
                                          <p:attrName>style.visibility</p:attrName>
                                        </p:attrNameLst>
                                      </p:cBhvr>
                                      <p:to>
                                        <p:strVal val="visible"/>
                                      </p:to>
                                    </p:set>
                                    <p:anim calcmode="lin" valueType="num">
                                      <p:cBhvr additive="base">
                                        <p:cTn id="25" dur="500" fill="hold"/>
                                        <p:tgtEl>
                                          <p:spTgt spid="10342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342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03427">
                                            <p:txEl>
                                              <p:pRg st="4" end="4"/>
                                            </p:txEl>
                                          </p:spTgt>
                                        </p:tgtEl>
                                        <p:attrNameLst>
                                          <p:attrName>style.visibility</p:attrName>
                                        </p:attrNameLst>
                                      </p:cBhvr>
                                      <p:to>
                                        <p:strVal val="visible"/>
                                      </p:to>
                                    </p:set>
                                    <p:anim calcmode="lin" valueType="num">
                                      <p:cBhvr additive="base">
                                        <p:cTn id="31" dur="500" fill="hold"/>
                                        <p:tgtEl>
                                          <p:spTgt spid="10342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342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03427">
                                            <p:txEl>
                                              <p:pRg st="5" end="5"/>
                                            </p:txEl>
                                          </p:spTgt>
                                        </p:tgtEl>
                                        <p:attrNameLst>
                                          <p:attrName>style.visibility</p:attrName>
                                        </p:attrNameLst>
                                      </p:cBhvr>
                                      <p:to>
                                        <p:strVal val="visible"/>
                                      </p:to>
                                    </p:set>
                                    <p:anim calcmode="lin" valueType="num">
                                      <p:cBhvr additive="base">
                                        <p:cTn id="37" dur="500" fill="hold"/>
                                        <p:tgtEl>
                                          <p:spTgt spid="10342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342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223</a:t>
            </a:fld>
            <a:endParaRPr lang="en-US" dirty="0"/>
          </a:p>
        </p:txBody>
      </p:sp>
      <p:sp>
        <p:nvSpPr>
          <p:cNvPr id="6" name="Content Placeholder 5"/>
          <p:cNvSpPr>
            <a:spLocks noGrp="1"/>
          </p:cNvSpPr>
          <p:nvPr>
            <p:ph idx="1"/>
          </p:nvPr>
        </p:nvSpPr>
        <p:spPr/>
        <p:txBody>
          <a:bodyPr/>
          <a:lstStyle/>
          <a:p>
            <a:pPr>
              <a:lnSpc>
                <a:spcPct val="115000"/>
              </a:lnSpc>
            </a:pPr>
            <a:r>
              <a:rPr lang="en-GB" dirty="0" smtClean="0">
                <a:ea typeface="Calibri"/>
              </a:rPr>
              <a:t>Requirements Management</a:t>
            </a:r>
            <a:endParaRPr lang="en-GB" dirty="0">
              <a:ea typeface="Calibri"/>
            </a:endParaRPr>
          </a:p>
          <a:p>
            <a:pPr>
              <a:lnSpc>
                <a:spcPct val="115000"/>
              </a:lnSpc>
            </a:pPr>
            <a:r>
              <a:rPr lang="en-GB" dirty="0" smtClean="0">
                <a:ea typeface="Calibri"/>
              </a:rPr>
              <a:t>Requirements Lifecycle</a:t>
            </a:r>
            <a:endParaRPr lang="en-GB" dirty="0">
              <a:ea typeface="Calibri"/>
            </a:endParaRPr>
          </a:p>
          <a:p>
            <a:pPr>
              <a:lnSpc>
                <a:spcPct val="115000"/>
              </a:lnSpc>
            </a:pPr>
            <a:r>
              <a:rPr lang="en-GB" dirty="0" smtClean="0">
                <a:ea typeface="Calibri"/>
              </a:rPr>
              <a:t>Requirements Structuring</a:t>
            </a:r>
            <a:endParaRPr lang="en-GB" dirty="0">
              <a:ea typeface="Calibri"/>
            </a:endParaRPr>
          </a:p>
          <a:p>
            <a:pPr>
              <a:lnSpc>
                <a:spcPct val="115000"/>
              </a:lnSpc>
            </a:pPr>
            <a:r>
              <a:rPr lang="en-GB" dirty="0" smtClean="0">
                <a:ea typeface="Calibri"/>
              </a:rPr>
              <a:t>Requirements Management Plan</a:t>
            </a:r>
          </a:p>
          <a:p>
            <a:pPr>
              <a:lnSpc>
                <a:spcPct val="115000"/>
              </a:lnSpc>
            </a:pPr>
            <a:r>
              <a:rPr lang="en-GB" dirty="0" smtClean="0">
                <a:ea typeface="Calibri"/>
              </a:rPr>
              <a:t>Important Skills For Requirements Management</a:t>
            </a:r>
            <a:endParaRPr lang="en-GB" dirty="0">
              <a:ea typeface="Calibri"/>
            </a:endParaRPr>
          </a:p>
          <a:p>
            <a:pPr marL="0" indent="0">
              <a:buNone/>
            </a:pPr>
            <a:endParaRPr lang="en-US" dirty="0"/>
          </a:p>
        </p:txBody>
      </p:sp>
      <p:sp>
        <p:nvSpPr>
          <p:cNvPr id="7" name="Title 6"/>
          <p:cNvSpPr>
            <a:spLocks noGrp="1"/>
          </p:cNvSpPr>
          <p:nvPr>
            <p:ph type="title"/>
          </p:nvPr>
        </p:nvSpPr>
        <p:spPr>
          <a:xfrm>
            <a:off x="381000" y="0"/>
            <a:ext cx="6172200" cy="1143000"/>
          </a:xfrm>
        </p:spPr>
        <p:txBody>
          <a:bodyPr/>
          <a:lstStyle/>
          <a:p>
            <a:r>
              <a:rPr lang="en-US" dirty="0" smtClean="0"/>
              <a:t>We have covered</a:t>
            </a:r>
            <a:endParaRPr lang="en-US" dirty="0"/>
          </a:p>
        </p:txBody>
      </p:sp>
    </p:spTree>
    <p:extLst>
      <p:ext uri="{BB962C8B-B14F-4D97-AF65-F5344CB8AC3E}">
        <p14:creationId xmlns:p14="http://schemas.microsoft.com/office/powerpoint/2010/main" val="451134199"/>
      </p:ext>
    </p:extLst>
  </p:cSld>
  <p:clrMapOvr>
    <a:masterClrMapping/>
  </p:clrMapOvr>
  <p:transition spd="slow"/>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5200460" cy="6858000"/>
          </a:xfrm>
          <a:prstGeom prst="rect">
            <a:avLst/>
          </a:prstGeom>
        </p:spPr>
      </p:pic>
      <p:sp>
        <p:nvSpPr>
          <p:cNvPr id="5" name="Subtitle 2"/>
          <p:cNvSpPr>
            <a:spLocks noGrp="1"/>
          </p:cNvSpPr>
          <p:nvPr>
            <p:ph type="subTitle" idx="1"/>
          </p:nvPr>
        </p:nvSpPr>
        <p:spPr>
          <a:xfrm>
            <a:off x="2133600" y="4394314"/>
            <a:ext cx="6400800" cy="574868"/>
          </a:xfrm>
        </p:spPr>
        <p:txBody>
          <a:bodyPr>
            <a:normAutofit/>
          </a:bodyPr>
          <a:lstStyle/>
          <a:p>
            <a:r>
              <a:rPr lang="en-US" dirty="0" smtClean="0">
                <a:solidFill>
                  <a:schemeClr val="bg1">
                    <a:lumMod val="65000"/>
                  </a:schemeClr>
                </a:solidFill>
              </a:rPr>
              <a:t>Project Management</a:t>
            </a:r>
            <a:endParaRPr lang="en-US" dirty="0">
              <a:solidFill>
                <a:schemeClr val="bg1">
                  <a:lumMod val="65000"/>
                </a:schemeClr>
              </a:solidFill>
            </a:endParaRPr>
          </a:p>
        </p:txBody>
      </p:sp>
      <p:pic>
        <p:nvPicPr>
          <p:cNvPr id="10" name="Picture 9" descr="PRiSM Logo Final.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8000" y="2133600"/>
            <a:ext cx="4364909" cy="1925549"/>
          </a:xfrm>
          <a:prstGeom prst="rect">
            <a:avLst/>
          </a:prstGeom>
          <a:noFill/>
          <a:ln>
            <a:noFill/>
          </a:ln>
        </p:spPr>
      </p:pic>
      <p:pic>
        <p:nvPicPr>
          <p:cNvPr id="11" name="Picture 10" descr="practitioner.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6826889" y="2774313"/>
            <a:ext cx="1600200" cy="471176"/>
          </a:xfrm>
          <a:prstGeom prst="rect">
            <a:avLst/>
          </a:prstGeom>
          <a:noFill/>
          <a:ln>
            <a:noFill/>
          </a:ln>
        </p:spPr>
      </p:pic>
      <p:pic>
        <p:nvPicPr>
          <p:cNvPr id="13" name="Picture 1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10437" y="6096000"/>
            <a:ext cx="1393071" cy="625335"/>
          </a:xfrm>
          <a:prstGeom prst="rect">
            <a:avLst/>
          </a:prstGeom>
        </p:spPr>
      </p:pic>
      <p:pic>
        <p:nvPicPr>
          <p:cNvPr id="14" name="Picture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48548" y="244782"/>
            <a:ext cx="2854960" cy="889820"/>
          </a:xfrm>
          <a:prstGeom prst="rect">
            <a:avLst/>
          </a:prstGeom>
        </p:spPr>
      </p:pic>
      <p:sp>
        <p:nvSpPr>
          <p:cNvPr id="16" name="TextBox 15"/>
          <p:cNvSpPr txBox="1"/>
          <p:nvPr/>
        </p:nvSpPr>
        <p:spPr>
          <a:xfrm>
            <a:off x="6248400" y="6224001"/>
            <a:ext cx="1075231" cy="369332"/>
          </a:xfrm>
          <a:prstGeom prst="rect">
            <a:avLst/>
          </a:prstGeom>
          <a:noFill/>
        </p:spPr>
        <p:txBody>
          <a:bodyPr wrap="none" rtlCol="0">
            <a:spAutoFit/>
          </a:bodyPr>
          <a:lstStyle/>
          <a:p>
            <a:r>
              <a:rPr lang="en-US" dirty="0" smtClean="0">
                <a:solidFill>
                  <a:schemeClr val="bg1">
                    <a:lumMod val="65000"/>
                  </a:schemeClr>
                </a:solidFill>
              </a:rPr>
              <a:t>Release 6</a:t>
            </a:r>
            <a:endParaRPr lang="en-US" dirty="0">
              <a:solidFill>
                <a:schemeClr val="bg1">
                  <a:lumMod val="65000"/>
                </a:schemeClr>
              </a:solidFill>
            </a:endParaRPr>
          </a:p>
        </p:txBody>
      </p:sp>
    </p:spTree>
    <p:extLst>
      <p:ext uri="{BB962C8B-B14F-4D97-AF65-F5344CB8AC3E}">
        <p14:creationId xmlns:p14="http://schemas.microsoft.com/office/powerpoint/2010/main" val="3651416333"/>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172200" cy="1143000"/>
          </a:xfrm>
        </p:spPr>
        <p:txBody>
          <a:bodyPr/>
          <a:lstStyle/>
          <a:p>
            <a:r>
              <a:rPr lang="en-US" dirty="0" smtClean="0">
                <a:solidFill>
                  <a:srgbClr val="000000"/>
                </a:solidFill>
              </a:rPr>
              <a:t>Project Management</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225</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546455928"/>
              </p:ext>
            </p:extLst>
          </p:nvPr>
        </p:nvGraphicFramePr>
        <p:xfrm>
          <a:off x="179512" y="1268760"/>
          <a:ext cx="8784976" cy="4322256"/>
        </p:xfrm>
        <a:graphic>
          <a:graphicData uri="http://schemas.openxmlformats.org/drawingml/2006/table">
            <a:tbl>
              <a:tblPr/>
              <a:tblGrid>
                <a:gridCol w="1649288"/>
                <a:gridCol w="3505200"/>
                <a:gridCol w="3630488"/>
              </a:tblGrid>
              <a:tr h="311661">
                <a:tc>
                  <a:txBody>
                    <a:bodyPr/>
                    <a:lstStyle/>
                    <a:p>
                      <a:pPr>
                        <a:lnSpc>
                          <a:spcPct val="115000"/>
                        </a:lnSpc>
                        <a:spcAft>
                          <a:spcPts val="0"/>
                        </a:spcAft>
                      </a:pPr>
                      <a:r>
                        <a:rPr lang="en-GB" sz="1600" b="1" dirty="0" smtClean="0">
                          <a:solidFill>
                            <a:schemeClr val="bg1"/>
                          </a:solidFill>
                          <a:latin typeface="Helvetica"/>
                          <a:ea typeface="Calibri"/>
                          <a:cs typeface="Helvetica"/>
                        </a:rPr>
                        <a:t>Module 9</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Module</a:t>
                      </a:r>
                      <a:r>
                        <a:rPr lang="en-GB" sz="1600" b="1" baseline="0" dirty="0" smtClean="0">
                          <a:solidFill>
                            <a:schemeClr val="bg1"/>
                          </a:solidFill>
                          <a:latin typeface="Helvetica"/>
                          <a:ea typeface="Calibri"/>
                          <a:cs typeface="Helvetica"/>
                        </a:rPr>
                        <a:t> Covers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Learning outcomes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3108419">
                <a:tc>
                  <a:txBody>
                    <a:bodyPr/>
                    <a:lstStyle/>
                    <a:p>
                      <a:pPr>
                        <a:lnSpc>
                          <a:spcPct val="100000"/>
                        </a:lnSpc>
                        <a:spcAft>
                          <a:spcPts val="0"/>
                        </a:spcAft>
                      </a:pPr>
                      <a:endParaRPr lang="en-GB" sz="1600" dirty="0" smtClean="0">
                        <a:solidFill>
                          <a:schemeClr val="tx1"/>
                        </a:solidFill>
                        <a:latin typeface="Helvetica"/>
                        <a:ea typeface="Calibri"/>
                        <a:cs typeface="Helvetica"/>
                      </a:endParaRPr>
                    </a:p>
                    <a:p>
                      <a:pPr>
                        <a:lnSpc>
                          <a:spcPct val="100000"/>
                        </a:lnSpc>
                        <a:spcAft>
                          <a:spcPts val="0"/>
                        </a:spcAft>
                      </a:pPr>
                      <a:r>
                        <a:rPr lang="en-GB" sz="1600" dirty="0" smtClean="0">
                          <a:solidFill>
                            <a:schemeClr val="tx1"/>
                          </a:solidFill>
                          <a:latin typeface="Helvetica"/>
                          <a:ea typeface="Calibri"/>
                          <a:cs typeface="Helvetica"/>
                        </a:rPr>
                        <a:t>Project Management</a:t>
                      </a:r>
                      <a:endParaRPr lang="en-GB" sz="1600" baseline="0" dirty="0" smtClean="0">
                        <a:solidFill>
                          <a:schemeClr val="tx1"/>
                        </a:solidFill>
                        <a:latin typeface="Helvetica"/>
                        <a:ea typeface="Calibri"/>
                        <a:cs typeface="Helvetica"/>
                      </a:endParaRP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3">
                  <a:txBody>
                    <a:bodyPr/>
                    <a:lstStyle/>
                    <a:p>
                      <a:pPr marL="285750" indent="-285750">
                        <a:lnSpc>
                          <a:spcPct val="115000"/>
                        </a:lnSpc>
                        <a:spcAft>
                          <a:spcPts val="0"/>
                        </a:spcAft>
                        <a:buFont typeface="Arial" charset="0"/>
                        <a:buChar char="•"/>
                      </a:pPr>
                      <a:r>
                        <a:rPr lang="en-GB" sz="1600" b="0" dirty="0" smtClean="0">
                          <a:solidFill>
                            <a:schemeClr val="tx1"/>
                          </a:solidFill>
                          <a:latin typeface="Helvetica"/>
                          <a:ea typeface="Calibri"/>
                          <a:cs typeface="Helvetica"/>
                        </a:rPr>
                        <a:t>What is a Project</a:t>
                      </a:r>
                      <a:endParaRPr lang="en-GB" sz="1600" b="0" baseline="0" dirty="0" smtClean="0">
                        <a:solidFill>
                          <a:schemeClr val="tx1"/>
                        </a:solidFill>
                        <a:latin typeface="Helvetica"/>
                        <a:ea typeface="Calibri"/>
                        <a:cs typeface="Helvetica"/>
                      </a:endParaRPr>
                    </a:p>
                    <a:p>
                      <a:pPr marL="285750" indent="-285750">
                        <a:lnSpc>
                          <a:spcPct val="115000"/>
                        </a:lnSpc>
                        <a:spcAft>
                          <a:spcPts val="0"/>
                        </a:spcAft>
                        <a:buFont typeface="Arial" charset="0"/>
                        <a:buChar char="•"/>
                      </a:pPr>
                      <a:r>
                        <a:rPr lang="en-GB" sz="1600" b="0" baseline="0" dirty="0" smtClean="0">
                          <a:solidFill>
                            <a:schemeClr val="tx1"/>
                          </a:solidFill>
                          <a:latin typeface="Helvetica"/>
                          <a:ea typeface="Calibri"/>
                          <a:cs typeface="Helvetica"/>
                        </a:rPr>
                        <a:t>What is Project Management</a:t>
                      </a:r>
                    </a:p>
                    <a:p>
                      <a:pPr marL="285750" indent="-285750">
                        <a:lnSpc>
                          <a:spcPct val="115000"/>
                        </a:lnSpc>
                        <a:spcAft>
                          <a:spcPts val="0"/>
                        </a:spcAft>
                        <a:buFont typeface="Arial" charset="0"/>
                        <a:buChar char="•"/>
                      </a:pPr>
                      <a:r>
                        <a:rPr lang="en-GB" sz="1600" b="0" baseline="0" dirty="0" smtClean="0">
                          <a:solidFill>
                            <a:schemeClr val="tx1"/>
                          </a:solidFill>
                          <a:latin typeface="Helvetica"/>
                          <a:ea typeface="Calibri"/>
                          <a:cs typeface="Helvetica"/>
                        </a:rPr>
                        <a:t>What are Process Groups and how What are Subject Groups</a:t>
                      </a:r>
                    </a:p>
                    <a:p>
                      <a:pPr marL="285750" indent="-285750">
                        <a:lnSpc>
                          <a:spcPct val="115000"/>
                        </a:lnSpc>
                        <a:spcAft>
                          <a:spcPts val="0"/>
                        </a:spcAft>
                        <a:buFont typeface="Arial" charset="0"/>
                        <a:buChar char="•"/>
                      </a:pPr>
                      <a:r>
                        <a:rPr lang="en-GB" sz="1600" b="0" baseline="0" dirty="0" smtClean="0">
                          <a:solidFill>
                            <a:schemeClr val="tx1"/>
                          </a:solidFill>
                          <a:latin typeface="Helvetica"/>
                          <a:ea typeface="Calibri"/>
                          <a:cs typeface="Helvetica"/>
                        </a:rPr>
                        <a:t>What is the Project Environment</a:t>
                      </a:r>
                      <a:endParaRPr lang="en-GB" sz="1600" b="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nSpc>
                          <a:spcPct val="100000"/>
                        </a:lnSpc>
                        <a:spcAft>
                          <a:spcPts val="0"/>
                        </a:spcAft>
                      </a:pPr>
                      <a:r>
                        <a:rPr lang="en-GB" sz="1600" dirty="0" smtClean="0">
                          <a:solidFill>
                            <a:schemeClr val="tx2"/>
                          </a:solidFill>
                          <a:latin typeface="Helvetica"/>
                          <a:ea typeface="Calibri"/>
                          <a:cs typeface="Helvetica"/>
                        </a:rPr>
                        <a:t>Understand</a:t>
                      </a:r>
                      <a:r>
                        <a:rPr lang="en-GB" sz="1600" baseline="0" dirty="0" smtClean="0">
                          <a:solidFill>
                            <a:schemeClr val="tx2"/>
                          </a:solidFill>
                          <a:latin typeface="Helvetica"/>
                          <a:ea typeface="Calibri"/>
                          <a:cs typeface="Helvetica"/>
                        </a:rPr>
                        <a:t> what project management is, the ins and outs, and the project environment</a:t>
                      </a:r>
                      <a:endParaRPr lang="en-GB" sz="1600" dirty="0" smtClean="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smtClean="0">
                          <a:solidFill>
                            <a:srgbClr val="FFFFFF"/>
                          </a:solidFill>
                          <a:latin typeface="Helvetica"/>
                          <a:ea typeface="Calibri"/>
                          <a:cs typeface="Helvetica"/>
                        </a:rPr>
                        <a:t>Version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ctr">
                        <a:lnSpc>
                          <a:spcPct val="100000"/>
                        </a:lnSpc>
                        <a:spcAft>
                          <a:spcPts val="0"/>
                        </a:spcAft>
                      </a:pPr>
                      <a:r>
                        <a:rPr lang="en-GB" sz="1600" dirty="0" smtClean="0">
                          <a:solidFill>
                            <a:schemeClr val="tx1"/>
                          </a:solidFill>
                          <a:latin typeface="Helvetica"/>
                          <a:ea typeface="Calibri"/>
                          <a:cs typeface="Helvetica"/>
                        </a:rPr>
                        <a:t>6.0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p14="http://schemas.microsoft.com/office/powerpoint/2010/main" val="474088058"/>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71600"/>
            <a:ext cx="8229600" cy="4343400"/>
          </a:xfrm>
        </p:spPr>
        <p:txBody>
          <a:bodyPr>
            <a:normAutofit fontScale="77500" lnSpcReduction="20000"/>
          </a:bodyPr>
          <a:lstStyle/>
          <a:p>
            <a:r>
              <a:rPr lang="en-US" dirty="0" smtClean="0"/>
              <a:t>A </a:t>
            </a:r>
            <a:r>
              <a:rPr lang="en-US" dirty="0"/>
              <a:t>project consists of a unique set of processes consisting of coordinated and controlled activities with </a:t>
            </a:r>
            <a:r>
              <a:rPr lang="en-US" dirty="0" smtClean="0"/>
              <a:t>start and </a:t>
            </a:r>
            <a:r>
              <a:rPr lang="en-US" dirty="0"/>
              <a:t>end dates, performed to achieve project objectives. </a:t>
            </a:r>
            <a:endParaRPr lang="en-US" dirty="0" smtClean="0"/>
          </a:p>
          <a:p>
            <a:r>
              <a:rPr lang="en-US" dirty="0" smtClean="0"/>
              <a:t>Achievement </a:t>
            </a:r>
            <a:r>
              <a:rPr lang="en-US" dirty="0"/>
              <a:t>of the project objectives requires </a:t>
            </a:r>
            <a:r>
              <a:rPr lang="en-US" dirty="0" smtClean="0"/>
              <a:t>the provision </a:t>
            </a:r>
            <a:r>
              <a:rPr lang="en-US" dirty="0"/>
              <a:t>of deliverables conforming to specific requirements. A project may be subject to multiple </a:t>
            </a:r>
            <a:r>
              <a:rPr lang="en-US" dirty="0" smtClean="0"/>
              <a:t>constraints.</a:t>
            </a:r>
          </a:p>
          <a:p>
            <a:r>
              <a:rPr lang="en-US" dirty="0" smtClean="0"/>
              <a:t>Although </a:t>
            </a:r>
            <a:r>
              <a:rPr lang="en-US" dirty="0"/>
              <a:t>many projects may be similar, each project is unique. Project differences may occur in the following:</a:t>
            </a:r>
          </a:p>
          <a:p>
            <a:pPr lvl="1"/>
            <a:r>
              <a:rPr lang="en-US" dirty="0" smtClean="0"/>
              <a:t>deliverables </a:t>
            </a:r>
            <a:r>
              <a:rPr lang="en-US" dirty="0"/>
              <a:t>provided;</a:t>
            </a:r>
          </a:p>
          <a:p>
            <a:pPr lvl="1"/>
            <a:r>
              <a:rPr lang="en-US" dirty="0" smtClean="0"/>
              <a:t>stakeholders </a:t>
            </a:r>
            <a:r>
              <a:rPr lang="en-US" dirty="0"/>
              <a:t>influencing;</a:t>
            </a:r>
          </a:p>
          <a:p>
            <a:pPr lvl="1"/>
            <a:r>
              <a:rPr lang="en-US" dirty="0" smtClean="0"/>
              <a:t>resources </a:t>
            </a:r>
            <a:r>
              <a:rPr lang="en-US" dirty="0"/>
              <a:t>used;</a:t>
            </a:r>
          </a:p>
          <a:p>
            <a:pPr lvl="1"/>
            <a:r>
              <a:rPr lang="en-US" dirty="0" smtClean="0"/>
              <a:t>constraints</a:t>
            </a:r>
            <a:r>
              <a:rPr lang="en-US" dirty="0"/>
              <a:t>;</a:t>
            </a:r>
          </a:p>
          <a:p>
            <a:pPr lvl="1"/>
            <a:r>
              <a:rPr lang="en-US" dirty="0" smtClean="0"/>
              <a:t>the </a:t>
            </a:r>
            <a:r>
              <a:rPr lang="en-US" dirty="0"/>
              <a:t>way processes are tailored to provide the deliverables.</a:t>
            </a:r>
          </a:p>
          <a:p>
            <a:r>
              <a:rPr lang="en-US" dirty="0"/>
              <a:t>Every project has a definite start and end, and is usually divided into </a:t>
            </a:r>
            <a:r>
              <a:rPr lang="en-US" dirty="0" smtClean="0"/>
              <a:t>phases.</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226</a:t>
            </a:fld>
            <a:endParaRPr lang="en-US" dirty="0"/>
          </a:p>
        </p:txBody>
      </p:sp>
      <p:sp>
        <p:nvSpPr>
          <p:cNvPr id="4" name="Title 3"/>
          <p:cNvSpPr>
            <a:spLocks noGrp="1"/>
          </p:cNvSpPr>
          <p:nvPr>
            <p:ph type="title"/>
          </p:nvPr>
        </p:nvSpPr>
        <p:spPr/>
        <p:txBody>
          <a:bodyPr/>
          <a:lstStyle/>
          <a:p>
            <a:r>
              <a:rPr lang="en-US" dirty="0" smtClean="0"/>
              <a:t>What is a Project?</a:t>
            </a:r>
            <a:endParaRPr lang="en-US" dirty="0"/>
          </a:p>
        </p:txBody>
      </p:sp>
      <p:pic>
        <p:nvPicPr>
          <p:cNvPr id="5" name="Picture 4"/>
          <p:cNvPicPr>
            <a:picLocks noChangeAspect="1"/>
          </p:cNvPicPr>
          <p:nvPr/>
        </p:nvPicPr>
        <p:blipFill>
          <a:blip r:embed="rId3" cstate="print"/>
          <a:stretch>
            <a:fillRect/>
          </a:stretch>
        </p:blipFill>
        <p:spPr>
          <a:xfrm>
            <a:off x="1177013" y="1597730"/>
            <a:ext cx="2387710" cy="3112929"/>
          </a:xfrm>
          <a:prstGeom prst="rect">
            <a:avLst/>
          </a:prstGeom>
        </p:spPr>
      </p:pic>
      <p:sp>
        <p:nvSpPr>
          <p:cNvPr id="8" name="TextBox 7"/>
          <p:cNvSpPr txBox="1"/>
          <p:nvPr/>
        </p:nvSpPr>
        <p:spPr>
          <a:xfrm>
            <a:off x="722126" y="5557330"/>
            <a:ext cx="7922297" cy="461665"/>
          </a:xfrm>
          <a:prstGeom prst="rect">
            <a:avLst/>
          </a:prstGeom>
          <a:noFill/>
        </p:spPr>
        <p:txBody>
          <a:bodyPr wrap="none" rtlCol="0">
            <a:spAutoFit/>
          </a:bodyPr>
          <a:lstStyle/>
          <a:p>
            <a:r>
              <a:rPr lang="en-US" sz="2400" dirty="0" smtClean="0">
                <a:solidFill>
                  <a:schemeClr val="accent3"/>
                </a:solidFill>
              </a:rPr>
              <a:t>Both the </a:t>
            </a:r>
            <a:r>
              <a:rPr lang="en-US" sz="2400" dirty="0" err="1" smtClean="0">
                <a:solidFill>
                  <a:schemeClr val="accent3"/>
                </a:solidFill>
              </a:rPr>
              <a:t>Burj</a:t>
            </a:r>
            <a:r>
              <a:rPr lang="en-US" sz="2400" dirty="0" smtClean="0">
                <a:solidFill>
                  <a:schemeClr val="accent3"/>
                </a:solidFill>
              </a:rPr>
              <a:t> </a:t>
            </a:r>
            <a:r>
              <a:rPr lang="en-US" sz="2400" dirty="0" err="1" smtClean="0">
                <a:solidFill>
                  <a:schemeClr val="accent3"/>
                </a:solidFill>
              </a:rPr>
              <a:t>Khalifa</a:t>
            </a:r>
            <a:r>
              <a:rPr lang="en-US" sz="2400" dirty="0" smtClean="0">
                <a:solidFill>
                  <a:schemeClr val="accent3"/>
                </a:solidFill>
              </a:rPr>
              <a:t> and a wedding are examples of projects. </a:t>
            </a:r>
            <a:endParaRPr lang="en-US" sz="2400" dirty="0">
              <a:solidFill>
                <a:schemeClr val="accent3"/>
              </a:solidFill>
            </a:endParaRPr>
          </a:p>
        </p:txBody>
      </p:sp>
      <p:pic>
        <p:nvPicPr>
          <p:cNvPr id="9" name="Picture 8"/>
          <p:cNvPicPr>
            <a:picLocks noChangeAspect="1"/>
          </p:cNvPicPr>
          <p:nvPr/>
        </p:nvPicPr>
        <p:blipFill>
          <a:blip r:embed="rId4" cstate="print"/>
          <a:stretch>
            <a:fillRect/>
          </a:stretch>
        </p:blipFill>
        <p:spPr>
          <a:xfrm>
            <a:off x="3564723" y="1597730"/>
            <a:ext cx="4733301" cy="3147141"/>
          </a:xfrm>
          <a:prstGeom prst="rect">
            <a:avLst/>
          </a:prstGeom>
        </p:spPr>
      </p:pic>
    </p:spTree>
    <p:extLst>
      <p:ext uri="{BB962C8B-B14F-4D97-AF65-F5344CB8AC3E}">
        <p14:creationId xmlns:p14="http://schemas.microsoft.com/office/powerpoint/2010/main" val="833660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9330" name="Rectangle 2"/>
          <p:cNvSpPr>
            <a:spLocks noGrp="1" noChangeArrowheads="1"/>
          </p:cNvSpPr>
          <p:nvPr>
            <p:ph type="title"/>
          </p:nvPr>
        </p:nvSpPr>
        <p:spPr/>
        <p:txBody>
          <a:bodyPr/>
          <a:lstStyle/>
          <a:p>
            <a:r>
              <a:rPr lang="en-GB" dirty="0"/>
              <a:t>Project Management</a:t>
            </a:r>
            <a:endParaRPr lang="en-US" dirty="0"/>
          </a:p>
        </p:txBody>
      </p:sp>
      <p:grpSp>
        <p:nvGrpSpPr>
          <p:cNvPr id="3" name="Group 23"/>
          <p:cNvGrpSpPr>
            <a:grpSpLocks/>
          </p:cNvGrpSpPr>
          <p:nvPr/>
        </p:nvGrpSpPr>
        <p:grpSpPr bwMode="auto">
          <a:xfrm>
            <a:off x="990601" y="1244600"/>
            <a:ext cx="7212623" cy="5080000"/>
            <a:chOff x="1136" y="640"/>
            <a:chExt cx="4922" cy="3200"/>
          </a:xfrm>
        </p:grpSpPr>
        <p:grpSp>
          <p:nvGrpSpPr>
            <p:cNvPr id="4" name="Group 3"/>
            <p:cNvGrpSpPr>
              <a:grpSpLocks/>
            </p:cNvGrpSpPr>
            <p:nvPr/>
          </p:nvGrpSpPr>
          <p:grpSpPr bwMode="auto">
            <a:xfrm>
              <a:off x="2920" y="640"/>
              <a:ext cx="1381" cy="1168"/>
              <a:chOff x="2920" y="640"/>
              <a:chExt cx="1381" cy="1168"/>
            </a:xfrm>
          </p:grpSpPr>
          <p:sp>
            <p:nvSpPr>
              <p:cNvPr id="1379332" name="Rectangle 4"/>
              <p:cNvSpPr>
                <a:spLocks noChangeArrowheads="1"/>
              </p:cNvSpPr>
              <p:nvPr/>
            </p:nvSpPr>
            <p:spPr bwMode="auto">
              <a:xfrm>
                <a:off x="2920" y="640"/>
                <a:ext cx="1381" cy="832"/>
              </a:xfrm>
              <a:prstGeom prst="rect">
                <a:avLst/>
              </a:prstGeom>
              <a:ln>
                <a:headEnd type="none" w="sm" len="sm"/>
                <a:tailEnd type="none" w="sm" len="sm"/>
              </a:ln>
            </p:spPr>
            <p:style>
              <a:lnRef idx="3">
                <a:schemeClr val="lt1"/>
              </a:lnRef>
              <a:fillRef idx="1">
                <a:schemeClr val="accent5"/>
              </a:fillRef>
              <a:effectRef idx="1">
                <a:schemeClr val="accent5"/>
              </a:effectRef>
              <a:fontRef idx="minor">
                <a:schemeClr val="lt1"/>
              </a:fontRef>
            </p:style>
            <p:txBody>
              <a:bodyPr wrap="none" anchor="ctr"/>
              <a:lstStyle/>
              <a:p>
                <a:endParaRPr lang="en-US" dirty="0"/>
              </a:p>
            </p:txBody>
          </p:sp>
          <p:sp>
            <p:nvSpPr>
              <p:cNvPr id="1379333" name="Text Box 5"/>
              <p:cNvSpPr txBox="1">
                <a:spLocks noChangeArrowheads="1"/>
              </p:cNvSpPr>
              <p:nvPr/>
            </p:nvSpPr>
            <p:spPr bwMode="auto">
              <a:xfrm>
                <a:off x="3158" y="660"/>
                <a:ext cx="952" cy="233"/>
              </a:xfrm>
              <a:prstGeom prst="rect">
                <a:avLst/>
              </a:prstGeom>
              <a:noFill/>
              <a:ln w="12700" cap="sq">
                <a:noFill/>
                <a:miter lim="800000"/>
                <a:headEnd type="none" w="sm" len="sm"/>
                <a:tailEnd type="none" w="sm" len="sm"/>
              </a:ln>
              <a:effectLst/>
            </p:spPr>
            <p:txBody>
              <a:bodyPr wrap="square">
                <a:spAutoFit/>
              </a:bodyPr>
              <a:lstStyle/>
              <a:p>
                <a:pPr algn="l" eaLnBrk="1" hangingPunct="1"/>
                <a:r>
                  <a:rPr lang="en-GB" b="1" dirty="0">
                    <a:solidFill>
                      <a:schemeClr val="bg1"/>
                    </a:solidFill>
                  </a:rPr>
                  <a:t>Constraints</a:t>
                </a:r>
                <a:endParaRPr lang="en-US" b="1" dirty="0">
                  <a:solidFill>
                    <a:schemeClr val="bg1"/>
                  </a:solidFill>
                </a:endParaRPr>
              </a:p>
            </p:txBody>
          </p:sp>
          <p:sp>
            <p:nvSpPr>
              <p:cNvPr id="1379334" name="Text Box 6"/>
              <p:cNvSpPr txBox="1">
                <a:spLocks noChangeArrowheads="1"/>
              </p:cNvSpPr>
              <p:nvPr/>
            </p:nvSpPr>
            <p:spPr bwMode="auto">
              <a:xfrm>
                <a:off x="2934" y="852"/>
                <a:ext cx="1367" cy="523"/>
              </a:xfrm>
              <a:prstGeom prst="rect">
                <a:avLst/>
              </a:prstGeom>
              <a:noFill/>
              <a:ln w="12700" cap="sq" algn="ctr">
                <a:noFill/>
                <a:miter lim="800000"/>
                <a:headEnd/>
                <a:tailEnd/>
              </a:ln>
              <a:effectLst/>
            </p:spPr>
            <p:txBody>
              <a:bodyPr wrap="square">
                <a:spAutoFit/>
              </a:bodyPr>
              <a:lstStyle/>
              <a:p>
                <a:pPr algn="l" eaLnBrk="1" hangingPunct="1"/>
                <a:r>
                  <a:rPr lang="en-GB" sz="1200" dirty="0">
                    <a:solidFill>
                      <a:schemeClr val="bg1"/>
                    </a:solidFill>
                  </a:rPr>
                  <a:t>time, cost, quality, technical, other performance parameters, legal, </a:t>
                </a:r>
                <a:r>
                  <a:rPr lang="en-GB" sz="1200" dirty="0" smtClean="0">
                    <a:solidFill>
                      <a:schemeClr val="bg1"/>
                    </a:solidFill>
                  </a:rPr>
                  <a:t>environmental, social</a:t>
                </a:r>
                <a:endParaRPr lang="en-US" sz="1200" dirty="0">
                  <a:solidFill>
                    <a:schemeClr val="bg1"/>
                  </a:solidFill>
                </a:endParaRPr>
              </a:p>
            </p:txBody>
          </p:sp>
          <p:sp>
            <p:nvSpPr>
              <p:cNvPr id="1379335" name="Line 7"/>
              <p:cNvSpPr>
                <a:spLocks noChangeShapeType="1"/>
              </p:cNvSpPr>
              <p:nvPr/>
            </p:nvSpPr>
            <p:spPr bwMode="auto">
              <a:xfrm>
                <a:off x="3560" y="1536"/>
                <a:ext cx="0" cy="272"/>
              </a:xfrm>
              <a:prstGeom prst="line">
                <a:avLst/>
              </a:prstGeom>
              <a:noFill/>
              <a:ln w="12700" cap="sq">
                <a:solidFill>
                  <a:schemeClr val="tx1"/>
                </a:solidFill>
                <a:round/>
                <a:headEnd/>
                <a:tailEnd type="triangle" w="med" len="med"/>
              </a:ln>
              <a:effectLst/>
            </p:spPr>
            <p:txBody>
              <a:bodyPr anchor="ctr"/>
              <a:lstStyle/>
              <a:p>
                <a:endParaRPr lang="en-US" dirty="0"/>
              </a:p>
            </p:txBody>
          </p:sp>
        </p:grpSp>
        <p:grpSp>
          <p:nvGrpSpPr>
            <p:cNvPr id="5" name="Group 8"/>
            <p:cNvGrpSpPr>
              <a:grpSpLocks/>
            </p:cNvGrpSpPr>
            <p:nvPr/>
          </p:nvGrpSpPr>
          <p:grpSpPr bwMode="auto">
            <a:xfrm>
              <a:off x="2952" y="2680"/>
              <a:ext cx="1446" cy="1160"/>
              <a:chOff x="2952" y="2680"/>
              <a:chExt cx="1446" cy="1160"/>
            </a:xfrm>
          </p:grpSpPr>
          <p:sp>
            <p:nvSpPr>
              <p:cNvPr id="1379337" name="Rectangle 9"/>
              <p:cNvSpPr>
                <a:spLocks noChangeArrowheads="1"/>
              </p:cNvSpPr>
              <p:nvPr/>
            </p:nvSpPr>
            <p:spPr bwMode="auto">
              <a:xfrm>
                <a:off x="2952" y="3008"/>
                <a:ext cx="1349" cy="832"/>
              </a:xfrm>
              <a:prstGeom prst="rect">
                <a:avLst/>
              </a:prstGeom>
              <a:ln>
                <a:headEnd type="none" w="sm" len="sm"/>
                <a:tailEnd type="none" w="sm" len="sm"/>
              </a:ln>
            </p:spPr>
            <p:style>
              <a:lnRef idx="3">
                <a:schemeClr val="lt1"/>
              </a:lnRef>
              <a:fillRef idx="1">
                <a:schemeClr val="accent2"/>
              </a:fillRef>
              <a:effectRef idx="1">
                <a:schemeClr val="accent2"/>
              </a:effectRef>
              <a:fontRef idx="minor">
                <a:schemeClr val="lt1"/>
              </a:fontRef>
            </p:style>
            <p:txBody>
              <a:bodyPr wrap="none" anchor="ctr"/>
              <a:lstStyle/>
              <a:p>
                <a:endParaRPr lang="en-US" dirty="0"/>
              </a:p>
            </p:txBody>
          </p:sp>
          <p:sp>
            <p:nvSpPr>
              <p:cNvPr id="1379338" name="Text Box 10"/>
              <p:cNvSpPr txBox="1">
                <a:spLocks noChangeArrowheads="1"/>
              </p:cNvSpPr>
              <p:nvPr/>
            </p:nvSpPr>
            <p:spPr bwMode="auto">
              <a:xfrm>
                <a:off x="3158" y="3060"/>
                <a:ext cx="1007" cy="233"/>
              </a:xfrm>
              <a:prstGeom prst="rect">
                <a:avLst/>
              </a:prstGeom>
              <a:noFill/>
              <a:ln w="12700" cap="sq">
                <a:noFill/>
                <a:miter lim="800000"/>
                <a:headEnd type="none" w="sm" len="sm"/>
                <a:tailEnd type="none" w="sm" len="sm"/>
              </a:ln>
              <a:effectLst/>
            </p:spPr>
            <p:txBody>
              <a:bodyPr wrap="square">
                <a:spAutoFit/>
              </a:bodyPr>
              <a:lstStyle/>
              <a:p>
                <a:pPr algn="l" eaLnBrk="1" hangingPunct="1"/>
                <a:r>
                  <a:rPr lang="en-GB" b="1" dirty="0">
                    <a:solidFill>
                      <a:schemeClr val="bg1"/>
                    </a:solidFill>
                  </a:rPr>
                  <a:t>Mechanisms</a:t>
                </a:r>
                <a:endParaRPr lang="en-US" b="1" dirty="0">
                  <a:solidFill>
                    <a:schemeClr val="bg1"/>
                  </a:solidFill>
                </a:endParaRPr>
              </a:p>
            </p:txBody>
          </p:sp>
          <p:sp>
            <p:nvSpPr>
              <p:cNvPr id="1379339" name="Text Box 11"/>
              <p:cNvSpPr txBox="1">
                <a:spLocks noChangeArrowheads="1"/>
              </p:cNvSpPr>
              <p:nvPr/>
            </p:nvSpPr>
            <p:spPr bwMode="auto">
              <a:xfrm>
                <a:off x="2953" y="3316"/>
                <a:ext cx="1445" cy="291"/>
              </a:xfrm>
              <a:prstGeom prst="rect">
                <a:avLst/>
              </a:prstGeom>
              <a:noFill/>
              <a:ln w="12700" cap="sq" algn="ctr">
                <a:noFill/>
                <a:miter lim="800000"/>
                <a:headEnd/>
                <a:tailEnd/>
              </a:ln>
              <a:effectLst/>
            </p:spPr>
            <p:txBody>
              <a:bodyPr wrap="square">
                <a:spAutoFit/>
              </a:bodyPr>
              <a:lstStyle/>
              <a:p>
                <a:pPr algn="l" eaLnBrk="1" hangingPunct="1"/>
                <a:r>
                  <a:rPr lang="en-GB" sz="1200" dirty="0">
                    <a:solidFill>
                      <a:schemeClr val="bg1"/>
                    </a:solidFill>
                  </a:rPr>
                  <a:t>people, tools, techniques, equipment, </a:t>
                </a:r>
                <a:r>
                  <a:rPr lang="en-GB" sz="1200" dirty="0" smtClean="0">
                    <a:solidFill>
                      <a:schemeClr val="bg1"/>
                    </a:solidFill>
                  </a:rPr>
                  <a:t>organization</a:t>
                </a:r>
                <a:endParaRPr lang="en-US" sz="1200" dirty="0">
                  <a:solidFill>
                    <a:schemeClr val="bg1"/>
                  </a:solidFill>
                </a:endParaRPr>
              </a:p>
            </p:txBody>
          </p:sp>
          <p:sp>
            <p:nvSpPr>
              <p:cNvPr id="1379340" name="Line 12"/>
              <p:cNvSpPr>
                <a:spLocks noChangeShapeType="1"/>
              </p:cNvSpPr>
              <p:nvPr/>
            </p:nvSpPr>
            <p:spPr bwMode="auto">
              <a:xfrm flipV="1">
                <a:off x="3592" y="2680"/>
                <a:ext cx="0" cy="272"/>
              </a:xfrm>
              <a:prstGeom prst="line">
                <a:avLst/>
              </a:prstGeom>
              <a:noFill/>
              <a:ln w="12700" cap="sq">
                <a:solidFill>
                  <a:schemeClr val="tx1"/>
                </a:solidFill>
                <a:round/>
                <a:headEnd/>
                <a:tailEnd type="triangle" w="med" len="med"/>
              </a:ln>
              <a:effectLst/>
            </p:spPr>
            <p:txBody>
              <a:bodyPr anchor="ctr"/>
              <a:lstStyle/>
              <a:p>
                <a:endParaRPr lang="en-US" dirty="0"/>
              </a:p>
            </p:txBody>
          </p:sp>
        </p:grpSp>
        <p:grpSp>
          <p:nvGrpSpPr>
            <p:cNvPr id="6" name="Group 13"/>
            <p:cNvGrpSpPr>
              <a:grpSpLocks/>
            </p:cNvGrpSpPr>
            <p:nvPr/>
          </p:nvGrpSpPr>
          <p:grpSpPr bwMode="auto">
            <a:xfrm>
              <a:off x="1136" y="1800"/>
              <a:ext cx="4922" cy="840"/>
              <a:chOff x="1136" y="1800"/>
              <a:chExt cx="4922" cy="840"/>
            </a:xfrm>
          </p:grpSpPr>
          <p:sp>
            <p:nvSpPr>
              <p:cNvPr id="1379342" name="Rectangle 14"/>
              <p:cNvSpPr>
                <a:spLocks noChangeArrowheads="1"/>
              </p:cNvSpPr>
              <p:nvPr/>
            </p:nvSpPr>
            <p:spPr bwMode="auto">
              <a:xfrm>
                <a:off x="1136" y="1808"/>
                <a:ext cx="1280" cy="832"/>
              </a:xfrm>
              <a:prstGeom prst="rect">
                <a:avLst/>
              </a:prstGeom>
              <a:ln>
                <a:headEnd type="none" w="sm" len="sm"/>
                <a:tailEnd type="none" w="sm" len="sm"/>
              </a:ln>
            </p:spPr>
            <p:style>
              <a:lnRef idx="3">
                <a:schemeClr val="lt1"/>
              </a:lnRef>
              <a:fillRef idx="1">
                <a:schemeClr val="accent6"/>
              </a:fillRef>
              <a:effectRef idx="1">
                <a:schemeClr val="accent6"/>
              </a:effectRef>
              <a:fontRef idx="minor">
                <a:schemeClr val="lt1"/>
              </a:fontRef>
            </p:style>
            <p:txBody>
              <a:bodyPr wrap="none" anchor="ctr"/>
              <a:lstStyle/>
              <a:p>
                <a:endParaRPr lang="en-US" dirty="0"/>
              </a:p>
            </p:txBody>
          </p:sp>
          <p:sp>
            <p:nvSpPr>
              <p:cNvPr id="1379343" name="Rectangle 15"/>
              <p:cNvSpPr>
                <a:spLocks noChangeArrowheads="1"/>
              </p:cNvSpPr>
              <p:nvPr/>
            </p:nvSpPr>
            <p:spPr bwMode="auto">
              <a:xfrm>
                <a:off x="4672" y="1800"/>
                <a:ext cx="1280" cy="832"/>
              </a:xfrm>
              <a:prstGeom prst="rect">
                <a:avLst/>
              </a:prstGeom>
              <a:ln>
                <a:headEnd type="none" w="sm" len="sm"/>
                <a:tailEnd type="none" w="sm" len="sm"/>
              </a:ln>
            </p:spPr>
            <p:style>
              <a:lnRef idx="3">
                <a:schemeClr val="lt1"/>
              </a:lnRef>
              <a:fillRef idx="1">
                <a:schemeClr val="accent4"/>
              </a:fillRef>
              <a:effectRef idx="1">
                <a:schemeClr val="accent4"/>
              </a:effectRef>
              <a:fontRef idx="minor">
                <a:schemeClr val="lt1"/>
              </a:fontRef>
            </p:style>
            <p:txBody>
              <a:bodyPr wrap="none" anchor="ctr"/>
              <a:lstStyle/>
              <a:p>
                <a:endParaRPr lang="en-US" dirty="0"/>
              </a:p>
            </p:txBody>
          </p:sp>
          <p:sp>
            <p:nvSpPr>
              <p:cNvPr id="1379344" name="Text Box 16"/>
              <p:cNvSpPr txBox="1">
                <a:spLocks noChangeArrowheads="1"/>
              </p:cNvSpPr>
              <p:nvPr/>
            </p:nvSpPr>
            <p:spPr bwMode="auto">
              <a:xfrm>
                <a:off x="5038" y="1836"/>
                <a:ext cx="626" cy="233"/>
              </a:xfrm>
              <a:prstGeom prst="rect">
                <a:avLst/>
              </a:prstGeom>
              <a:noFill/>
              <a:ln w="12700" cap="sq">
                <a:noFill/>
                <a:miter lim="800000"/>
                <a:headEnd type="none" w="sm" len="sm"/>
                <a:tailEnd type="none" w="sm" len="sm"/>
              </a:ln>
              <a:effectLst/>
            </p:spPr>
            <p:txBody>
              <a:bodyPr wrap="square">
                <a:spAutoFit/>
              </a:bodyPr>
              <a:lstStyle/>
              <a:p>
                <a:pPr algn="l" eaLnBrk="1" hangingPunct="1"/>
                <a:r>
                  <a:rPr lang="en-GB" b="1" dirty="0">
                    <a:solidFill>
                      <a:schemeClr val="bg1"/>
                    </a:solidFill>
                  </a:rPr>
                  <a:t>Output</a:t>
                </a:r>
                <a:endParaRPr lang="en-US" b="1" dirty="0">
                  <a:solidFill>
                    <a:schemeClr val="bg1"/>
                  </a:solidFill>
                </a:endParaRPr>
              </a:p>
            </p:txBody>
          </p:sp>
          <p:sp>
            <p:nvSpPr>
              <p:cNvPr id="1379345" name="Rectangle 17"/>
              <p:cNvSpPr>
                <a:spLocks noChangeArrowheads="1"/>
              </p:cNvSpPr>
              <p:nvPr/>
            </p:nvSpPr>
            <p:spPr bwMode="auto">
              <a:xfrm>
                <a:off x="2926" y="1824"/>
                <a:ext cx="1262" cy="808"/>
              </a:xfrm>
              <a:prstGeom prst="rect">
                <a:avLst/>
              </a:prstGeom>
              <a:ln>
                <a:headEnd type="none" w="sm" len="sm"/>
                <a:tailEnd type="none" w="sm" len="sm"/>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r>
                  <a:rPr lang="en-GB" b="1" dirty="0" smtClean="0">
                    <a:solidFill>
                      <a:schemeClr val="tx1"/>
                    </a:solidFill>
                  </a:rPr>
                  <a:t>Project Management</a:t>
                </a:r>
                <a:endParaRPr lang="en-US" b="1" dirty="0">
                  <a:solidFill>
                    <a:schemeClr val="tx1"/>
                  </a:solidFill>
                </a:endParaRPr>
              </a:p>
            </p:txBody>
          </p:sp>
          <p:sp>
            <p:nvSpPr>
              <p:cNvPr id="1379346" name="Text Box 18"/>
              <p:cNvSpPr txBox="1">
                <a:spLocks noChangeArrowheads="1"/>
              </p:cNvSpPr>
              <p:nvPr/>
            </p:nvSpPr>
            <p:spPr bwMode="auto">
              <a:xfrm>
                <a:off x="4716" y="2052"/>
                <a:ext cx="1342" cy="523"/>
              </a:xfrm>
              <a:prstGeom prst="rect">
                <a:avLst/>
              </a:prstGeom>
              <a:noFill/>
              <a:ln w="12700" cap="sq" algn="ctr">
                <a:noFill/>
                <a:miter lim="800000"/>
                <a:headEnd/>
                <a:tailEnd/>
              </a:ln>
              <a:effectLst/>
            </p:spPr>
            <p:txBody>
              <a:bodyPr wrap="square">
                <a:spAutoFit/>
              </a:bodyPr>
              <a:lstStyle/>
              <a:p>
                <a:pPr algn="l" eaLnBrk="1" hangingPunct="1"/>
                <a:r>
                  <a:rPr lang="en-GB" sz="1200" dirty="0">
                    <a:solidFill>
                      <a:schemeClr val="bg1"/>
                    </a:solidFill>
                  </a:rPr>
                  <a:t>project </a:t>
                </a:r>
                <a:r>
                  <a:rPr lang="en-GB" sz="1200" dirty="0" smtClean="0">
                    <a:solidFill>
                      <a:schemeClr val="bg1"/>
                    </a:solidFill>
                  </a:rPr>
                  <a:t>deliverables:</a:t>
                </a:r>
              </a:p>
              <a:p>
                <a:pPr algn="l" eaLnBrk="1" hangingPunct="1"/>
                <a:r>
                  <a:rPr lang="en-GB" sz="1200" dirty="0" smtClean="0">
                    <a:solidFill>
                      <a:schemeClr val="bg1"/>
                    </a:solidFill>
                  </a:rPr>
                  <a:t>Products</a:t>
                </a:r>
              </a:p>
              <a:p>
                <a:pPr algn="l" eaLnBrk="1" hangingPunct="1"/>
                <a:r>
                  <a:rPr lang="en-GB" sz="1200" dirty="0" smtClean="0">
                    <a:solidFill>
                      <a:schemeClr val="bg1"/>
                    </a:solidFill>
                  </a:rPr>
                  <a:t>Services</a:t>
                </a:r>
              </a:p>
              <a:p>
                <a:pPr algn="l" eaLnBrk="1" hangingPunct="1"/>
                <a:r>
                  <a:rPr lang="en-GB" sz="1200" dirty="0" smtClean="0">
                    <a:solidFill>
                      <a:schemeClr val="bg1"/>
                    </a:solidFill>
                  </a:rPr>
                  <a:t>change</a:t>
                </a:r>
                <a:endParaRPr lang="en-US" sz="1200" dirty="0">
                  <a:solidFill>
                    <a:schemeClr val="bg1"/>
                  </a:solidFill>
                </a:endParaRPr>
              </a:p>
            </p:txBody>
          </p:sp>
          <p:sp>
            <p:nvSpPr>
              <p:cNvPr id="1379347" name="Text Box 19"/>
              <p:cNvSpPr txBox="1">
                <a:spLocks noChangeArrowheads="1"/>
              </p:cNvSpPr>
              <p:nvPr/>
            </p:nvSpPr>
            <p:spPr bwMode="auto">
              <a:xfrm>
                <a:off x="1521" y="1828"/>
                <a:ext cx="530" cy="233"/>
              </a:xfrm>
              <a:prstGeom prst="rect">
                <a:avLst/>
              </a:prstGeom>
              <a:noFill/>
              <a:ln w="12700" cap="sq" algn="ctr">
                <a:noFill/>
                <a:miter lim="800000"/>
                <a:headEnd/>
                <a:tailEnd/>
              </a:ln>
              <a:effectLst/>
            </p:spPr>
            <p:txBody>
              <a:bodyPr wrap="square">
                <a:spAutoFit/>
              </a:bodyPr>
              <a:lstStyle/>
              <a:p>
                <a:pPr eaLnBrk="1" hangingPunct="1"/>
                <a:r>
                  <a:rPr lang="en-GB" b="1" dirty="0">
                    <a:solidFill>
                      <a:schemeClr val="bg1"/>
                    </a:solidFill>
                  </a:rPr>
                  <a:t>Input</a:t>
                </a:r>
                <a:endParaRPr lang="en-US" b="1" dirty="0">
                  <a:solidFill>
                    <a:schemeClr val="bg1"/>
                  </a:solidFill>
                </a:endParaRPr>
              </a:p>
            </p:txBody>
          </p:sp>
          <p:sp>
            <p:nvSpPr>
              <p:cNvPr id="1379348" name="Text Box 20"/>
              <p:cNvSpPr txBox="1">
                <a:spLocks noChangeArrowheads="1"/>
              </p:cNvSpPr>
              <p:nvPr/>
            </p:nvSpPr>
            <p:spPr bwMode="auto">
              <a:xfrm>
                <a:off x="1143" y="2093"/>
                <a:ext cx="1445" cy="407"/>
              </a:xfrm>
              <a:prstGeom prst="rect">
                <a:avLst/>
              </a:prstGeom>
              <a:noFill/>
              <a:ln w="12700" cap="sq">
                <a:noFill/>
                <a:miter lim="800000"/>
                <a:headEnd type="none" w="sm" len="sm"/>
                <a:tailEnd type="none" w="sm" len="sm"/>
              </a:ln>
              <a:effectLst/>
            </p:spPr>
            <p:txBody>
              <a:bodyPr wrap="square">
                <a:spAutoFit/>
              </a:bodyPr>
              <a:lstStyle/>
              <a:p>
                <a:pPr algn="l" eaLnBrk="1" hangingPunct="1"/>
                <a:r>
                  <a:rPr lang="en-GB" sz="1200" dirty="0">
                    <a:solidFill>
                      <a:schemeClr val="bg1"/>
                    </a:solidFill>
                  </a:rPr>
                  <a:t>business </a:t>
                </a:r>
                <a:r>
                  <a:rPr lang="en-GB" sz="1200" dirty="0" smtClean="0">
                    <a:solidFill>
                      <a:schemeClr val="bg1"/>
                    </a:solidFill>
                  </a:rPr>
                  <a:t>need </a:t>
                </a:r>
              </a:p>
              <a:p>
                <a:pPr algn="l" eaLnBrk="1" hangingPunct="1"/>
                <a:r>
                  <a:rPr lang="en-GB" sz="1200" dirty="0" smtClean="0">
                    <a:solidFill>
                      <a:schemeClr val="bg1"/>
                    </a:solidFill>
                  </a:rPr>
                  <a:t>problem</a:t>
                </a:r>
                <a:endParaRPr lang="en-GB" sz="1200" dirty="0">
                  <a:solidFill>
                    <a:schemeClr val="bg1"/>
                  </a:solidFill>
                </a:endParaRPr>
              </a:p>
              <a:p>
                <a:pPr algn="l" eaLnBrk="1" hangingPunct="1"/>
                <a:r>
                  <a:rPr lang="en-GB" sz="1200" dirty="0">
                    <a:solidFill>
                      <a:schemeClr val="bg1"/>
                    </a:solidFill>
                  </a:rPr>
                  <a:t>opportunity</a:t>
                </a:r>
                <a:endParaRPr lang="en-US" sz="1200" dirty="0">
                  <a:solidFill>
                    <a:schemeClr val="bg1"/>
                  </a:solidFill>
                </a:endParaRPr>
              </a:p>
            </p:txBody>
          </p:sp>
          <p:sp>
            <p:nvSpPr>
              <p:cNvPr id="1379349" name="Line 21"/>
              <p:cNvSpPr>
                <a:spLocks noChangeShapeType="1"/>
              </p:cNvSpPr>
              <p:nvPr/>
            </p:nvSpPr>
            <p:spPr bwMode="auto">
              <a:xfrm>
                <a:off x="4208" y="2240"/>
                <a:ext cx="344" cy="0"/>
              </a:xfrm>
              <a:prstGeom prst="line">
                <a:avLst/>
              </a:prstGeom>
              <a:noFill/>
              <a:ln w="12700" cap="sq">
                <a:solidFill>
                  <a:schemeClr val="tx1"/>
                </a:solidFill>
                <a:round/>
                <a:headEnd/>
                <a:tailEnd type="triangle" w="med" len="med"/>
              </a:ln>
              <a:effectLst/>
            </p:spPr>
            <p:txBody>
              <a:bodyPr anchor="ctr"/>
              <a:lstStyle/>
              <a:p>
                <a:endParaRPr lang="en-US" dirty="0"/>
              </a:p>
            </p:txBody>
          </p:sp>
          <p:sp>
            <p:nvSpPr>
              <p:cNvPr id="1379350" name="Line 22"/>
              <p:cNvSpPr>
                <a:spLocks noChangeShapeType="1"/>
              </p:cNvSpPr>
              <p:nvPr/>
            </p:nvSpPr>
            <p:spPr bwMode="auto">
              <a:xfrm>
                <a:off x="2488" y="2248"/>
                <a:ext cx="368" cy="0"/>
              </a:xfrm>
              <a:prstGeom prst="line">
                <a:avLst/>
              </a:prstGeom>
              <a:noFill/>
              <a:ln w="12700" cap="sq">
                <a:solidFill>
                  <a:schemeClr val="tx1"/>
                </a:solidFill>
                <a:round/>
                <a:headEnd/>
                <a:tailEnd type="triangle" w="med" len="med"/>
              </a:ln>
              <a:effectLst/>
            </p:spPr>
            <p:txBody>
              <a:bodyPr anchor="ctr"/>
              <a:lstStyle/>
              <a:p>
                <a:endParaRPr lang="en-US" dirty="0"/>
              </a:p>
            </p:txBody>
          </p:sp>
        </p:grpSp>
      </p:grpSp>
      <p:sp>
        <p:nvSpPr>
          <p:cNvPr id="2" name="Slide Number Placeholder 1"/>
          <p:cNvSpPr>
            <a:spLocks noGrp="1"/>
          </p:cNvSpPr>
          <p:nvPr>
            <p:ph type="sldNum" sz="quarter" idx="12"/>
          </p:nvPr>
        </p:nvSpPr>
        <p:spPr/>
        <p:txBody>
          <a:bodyPr/>
          <a:lstStyle/>
          <a:p>
            <a:fld id="{4BE819A1-3DD8-4179-BFD0-BF7D359F8DBD}" type="slidenum">
              <a:rPr lang="en-US" smtClean="0"/>
              <a:pPr/>
              <a:t>227</a:t>
            </a:fld>
            <a:endParaRPr lang="en-US" dirty="0"/>
          </a:p>
        </p:txBody>
      </p:sp>
    </p:spTree>
    <p:extLst>
      <p:ext uri="{BB962C8B-B14F-4D97-AF65-F5344CB8AC3E}">
        <p14:creationId xmlns:p14="http://schemas.microsoft.com/office/powerpoint/2010/main" val="1747853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4.16667E-6 -2.59259E-6 L -0.1026 -0.0037 " pathEditMode="relative" rAng="0" ptsTypes="AA">
                                      <p:cBhvr>
                                        <p:cTn id="6" dur="2000" fill="hold"/>
                                        <p:tgtEl>
                                          <p:spTgt spid="3"/>
                                        </p:tgtEl>
                                        <p:attrNameLst>
                                          <p:attrName>ppt_x</p:attrName>
                                          <p:attrName>ppt_y</p:attrName>
                                        </p:attrNameLst>
                                      </p:cBhvr>
                                      <p:rCtr x="-5139"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Competences</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1000" y="1447800"/>
            <a:ext cx="4648200" cy="4271483"/>
          </a:xfrm>
          <a:prstGeom prst="rect">
            <a:avLst/>
          </a:prstGeom>
        </p:spPr>
      </p:pic>
      <p:sp>
        <p:nvSpPr>
          <p:cNvPr id="4" name="TextBox 3"/>
          <p:cNvSpPr txBox="1"/>
          <p:nvPr/>
        </p:nvSpPr>
        <p:spPr>
          <a:xfrm>
            <a:off x="381000" y="2567878"/>
            <a:ext cx="4572000" cy="2031325"/>
          </a:xfrm>
          <a:prstGeom prst="rect">
            <a:avLst/>
          </a:prstGeom>
          <a:noFill/>
        </p:spPr>
        <p:txBody>
          <a:bodyPr wrap="square" rtlCol="0">
            <a:spAutoFit/>
          </a:bodyPr>
          <a:lstStyle/>
          <a:p>
            <a:endParaRPr lang="en-US" dirty="0"/>
          </a:p>
          <a:p>
            <a:r>
              <a:rPr lang="en-US" dirty="0" smtClean="0"/>
              <a:t>The </a:t>
            </a:r>
            <a:r>
              <a:rPr lang="en-US" dirty="0"/>
              <a:t>individual has to have perspective competences that address the contexts of projects, people competences that address personal and social topics and project competences that address the specific practice competences for managing projects. </a:t>
            </a:r>
          </a:p>
        </p:txBody>
      </p:sp>
      <p:sp>
        <p:nvSpPr>
          <p:cNvPr id="5" name="TextBox 4"/>
          <p:cNvSpPr txBox="1"/>
          <p:nvPr/>
        </p:nvSpPr>
        <p:spPr>
          <a:xfrm>
            <a:off x="6663861" y="6172200"/>
            <a:ext cx="2175339" cy="369332"/>
          </a:xfrm>
          <a:prstGeom prst="rect">
            <a:avLst/>
          </a:prstGeom>
          <a:noFill/>
        </p:spPr>
        <p:txBody>
          <a:bodyPr wrap="none" rtlCol="0">
            <a:spAutoFit/>
          </a:bodyPr>
          <a:lstStyle/>
          <a:p>
            <a:r>
              <a:rPr lang="en-US" dirty="0" smtClean="0">
                <a:solidFill>
                  <a:schemeClr val="bg1">
                    <a:lumMod val="50000"/>
                  </a:schemeClr>
                </a:solidFill>
              </a:rPr>
              <a:t>SRC. IPMA ICB PG. 21</a:t>
            </a:r>
            <a:endParaRPr lang="en-US" dirty="0">
              <a:solidFill>
                <a:schemeClr val="bg1">
                  <a:lumMod val="50000"/>
                </a:schemeClr>
              </a:solidFill>
            </a:endParaRPr>
          </a:p>
        </p:txBody>
      </p:sp>
    </p:spTree>
    <p:extLst>
      <p:ext uri="{BB962C8B-B14F-4D97-AF65-F5344CB8AC3E}">
        <p14:creationId xmlns:p14="http://schemas.microsoft.com/office/powerpoint/2010/main" val="1491189376"/>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677" y="152400"/>
            <a:ext cx="6985488" cy="795338"/>
          </a:xfrm>
        </p:spPr>
        <p:txBody>
          <a:bodyPr/>
          <a:lstStyle/>
          <a:p>
            <a:pPr>
              <a:defRPr/>
            </a:pPr>
            <a:r>
              <a:rPr lang="en-US" dirty="0" smtClean="0"/>
              <a:t>Project Management Process Groups </a:t>
            </a:r>
            <a:endParaRPr lang="en-US"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600" y="1981200"/>
            <a:ext cx="6248400" cy="28047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p:cNvSpPr txBox="1"/>
          <p:nvPr/>
        </p:nvSpPr>
        <p:spPr>
          <a:xfrm>
            <a:off x="4648200" y="5562600"/>
            <a:ext cx="3810000" cy="381000"/>
          </a:xfrm>
          <a:prstGeom prst="rect">
            <a:avLst/>
          </a:prstGeom>
          <a:noFill/>
        </p:spPr>
        <p:txBody>
          <a:bodyPr wrap="square" rtlCol="0">
            <a:spAutoFit/>
          </a:bodyPr>
          <a:lstStyle/>
          <a:p>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pPr/>
              <a:t>229</a:t>
            </a:fld>
            <a:endParaRPr lang="en-US" dirty="0"/>
          </a:p>
        </p:txBody>
      </p:sp>
    </p:spTree>
    <p:extLst>
      <p:ext uri="{BB962C8B-B14F-4D97-AF65-F5344CB8AC3E}">
        <p14:creationId xmlns:p14="http://schemas.microsoft.com/office/powerpoint/2010/main" val="20417420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533400" y="1219200"/>
            <a:ext cx="7924800" cy="954107"/>
          </a:xfrm>
          <a:prstGeom prst="rect">
            <a:avLst/>
          </a:prstGeom>
        </p:spPr>
        <p:txBody>
          <a:bodyPr wrap="square">
            <a:spAutoFit/>
          </a:bodyPr>
          <a:lstStyle/>
          <a:p>
            <a:pPr algn="ctr"/>
            <a:r>
              <a:rPr lang="en-US" sz="2800" dirty="0" smtClean="0"/>
              <a:t>Survey result of </a:t>
            </a:r>
            <a:r>
              <a:rPr lang="en-US" sz="2800" b="1" dirty="0" smtClean="0"/>
              <a:t>1,000 </a:t>
            </a:r>
            <a:r>
              <a:rPr lang="en-US" sz="2800" dirty="0" smtClean="0"/>
              <a:t>global CEOs, from</a:t>
            </a:r>
            <a:r>
              <a:rPr lang="en-US" sz="2800" b="1" dirty="0" smtClean="0"/>
              <a:t> 27 </a:t>
            </a:r>
            <a:r>
              <a:rPr lang="en-US" sz="2800" dirty="0" smtClean="0"/>
              <a:t>industries across </a:t>
            </a:r>
            <a:r>
              <a:rPr lang="en-US" sz="2800" b="1" dirty="0" smtClean="0"/>
              <a:t>103</a:t>
            </a:r>
            <a:r>
              <a:rPr lang="en-US" sz="2800" dirty="0" smtClean="0"/>
              <a:t> countries</a:t>
            </a:r>
            <a:endParaRPr lang="es-ES" sz="2800" dirty="0"/>
          </a:p>
        </p:txBody>
      </p:sp>
      <p:sp>
        <p:nvSpPr>
          <p:cNvPr id="7" name="6 Rectángulo"/>
          <p:cNvSpPr/>
          <p:nvPr/>
        </p:nvSpPr>
        <p:spPr>
          <a:xfrm>
            <a:off x="2209800" y="3886200"/>
            <a:ext cx="2817440" cy="923330"/>
          </a:xfrm>
          <a:prstGeom prst="rect">
            <a:avLst/>
          </a:prstGeom>
        </p:spPr>
        <p:txBody>
          <a:bodyPr wrap="square">
            <a:spAutoFit/>
          </a:bodyPr>
          <a:lstStyle/>
          <a:p>
            <a:pPr algn="ctr"/>
            <a:r>
              <a:rPr lang="es-ES" dirty="0" smtClean="0"/>
              <a:t>of CEOs </a:t>
            </a:r>
            <a:r>
              <a:rPr lang="es-ES" dirty="0" err="1" smtClean="0"/>
              <a:t>regard</a:t>
            </a:r>
            <a:r>
              <a:rPr lang="es-ES" dirty="0" smtClean="0"/>
              <a:t> </a:t>
            </a:r>
            <a:r>
              <a:rPr lang="es-ES" b="1" dirty="0" smtClean="0"/>
              <a:t>Sustainability as </a:t>
            </a:r>
            <a:r>
              <a:rPr lang="es-ES" b="1" dirty="0" err="1" smtClean="0"/>
              <a:t>the</a:t>
            </a:r>
            <a:r>
              <a:rPr lang="es-ES" b="1" dirty="0" smtClean="0"/>
              <a:t> new </a:t>
            </a:r>
            <a:r>
              <a:rPr lang="es-ES" b="1" dirty="0" err="1" smtClean="0"/>
              <a:t>key</a:t>
            </a:r>
            <a:r>
              <a:rPr lang="es-ES" b="1" dirty="0" smtClean="0"/>
              <a:t> </a:t>
            </a:r>
            <a:r>
              <a:rPr lang="es-ES" b="1" dirty="0" err="1" smtClean="0"/>
              <a:t>for</a:t>
            </a:r>
            <a:r>
              <a:rPr lang="es-ES" b="1" dirty="0" smtClean="0"/>
              <a:t> </a:t>
            </a:r>
            <a:r>
              <a:rPr lang="es-ES" b="1" dirty="0" err="1" smtClean="0"/>
              <a:t>business</a:t>
            </a:r>
            <a:r>
              <a:rPr lang="es-ES" b="1" dirty="0" smtClean="0"/>
              <a:t> </a:t>
            </a:r>
            <a:r>
              <a:rPr lang="es-ES" b="1" dirty="0" err="1" smtClean="0"/>
              <a:t>success</a:t>
            </a:r>
            <a:endParaRPr lang="es-ES" b="1" dirty="0"/>
          </a:p>
        </p:txBody>
      </p:sp>
      <p:sp>
        <p:nvSpPr>
          <p:cNvPr id="2" name="TextBox 1"/>
          <p:cNvSpPr txBox="1"/>
          <p:nvPr/>
        </p:nvSpPr>
        <p:spPr>
          <a:xfrm>
            <a:off x="2371584" y="2176552"/>
            <a:ext cx="2733816" cy="1862048"/>
          </a:xfrm>
          <a:prstGeom prst="rect">
            <a:avLst/>
          </a:prstGeom>
          <a:noFill/>
        </p:spPr>
        <p:txBody>
          <a:bodyPr wrap="none" rtlCol="0">
            <a:spAutoFit/>
          </a:bodyPr>
          <a:lstStyle/>
          <a:p>
            <a:r>
              <a:rPr lang="en-US" sz="11500" dirty="0" smtClean="0">
                <a:solidFill>
                  <a:schemeClr val="accent3"/>
                </a:solidFill>
              </a:rPr>
              <a:t>93%</a:t>
            </a:r>
            <a:endParaRPr lang="en-US" sz="11500" dirty="0">
              <a:solidFill>
                <a:schemeClr val="accent3"/>
              </a:solidFill>
            </a:endParaRPr>
          </a:p>
        </p:txBody>
      </p:sp>
      <p:cxnSp>
        <p:nvCxnSpPr>
          <p:cNvPr id="9" name="Straight Connector 8"/>
          <p:cNvCxnSpPr/>
          <p:nvPr/>
        </p:nvCxnSpPr>
        <p:spPr>
          <a:xfrm>
            <a:off x="5257800" y="2438400"/>
            <a:ext cx="0" cy="2209800"/>
          </a:xfrm>
          <a:prstGeom prst="line">
            <a:avLst/>
          </a:prstGeom>
          <a:ln/>
        </p:spPr>
        <p:style>
          <a:lnRef idx="2">
            <a:schemeClr val="accent1"/>
          </a:lnRef>
          <a:fillRef idx="0">
            <a:schemeClr val="accent1"/>
          </a:fillRef>
          <a:effectRef idx="1">
            <a:schemeClr val="accent1"/>
          </a:effectRef>
          <a:fontRef idx="minor">
            <a:schemeClr val="tx1"/>
          </a:fontRef>
        </p:style>
      </p:cxnSp>
      <p:sp>
        <p:nvSpPr>
          <p:cNvPr id="14" name="6 Rectángulo"/>
          <p:cNvSpPr/>
          <p:nvPr/>
        </p:nvSpPr>
        <p:spPr>
          <a:xfrm>
            <a:off x="5791200" y="3962400"/>
            <a:ext cx="3122240" cy="923330"/>
          </a:xfrm>
          <a:prstGeom prst="rect">
            <a:avLst/>
          </a:prstGeom>
        </p:spPr>
        <p:txBody>
          <a:bodyPr wrap="square">
            <a:spAutoFit/>
          </a:bodyPr>
          <a:lstStyle/>
          <a:p>
            <a:pPr algn="ctr"/>
            <a:r>
              <a:rPr lang="es-ES" dirty="0" smtClean="0"/>
              <a:t>of CEOs </a:t>
            </a:r>
            <a:r>
              <a:rPr lang="es-ES" dirty="0" err="1" smtClean="0"/>
              <a:t>believe</a:t>
            </a:r>
            <a:r>
              <a:rPr lang="es-ES" dirty="0" smtClean="0"/>
              <a:t> </a:t>
            </a:r>
            <a:r>
              <a:rPr lang="es-ES" dirty="0" err="1" smtClean="0"/>
              <a:t>they</a:t>
            </a:r>
            <a:r>
              <a:rPr lang="es-ES" dirty="0" smtClean="0"/>
              <a:t> can </a:t>
            </a:r>
            <a:r>
              <a:rPr lang="es-ES" b="1" dirty="0" err="1" smtClean="0">
                <a:solidFill>
                  <a:srgbClr val="FF0000"/>
                </a:solidFill>
              </a:rPr>
              <a:t>not</a:t>
            </a:r>
            <a:r>
              <a:rPr lang="es-ES" b="1" dirty="0" smtClean="0">
                <a:solidFill>
                  <a:srgbClr val="FF0000"/>
                </a:solidFill>
              </a:rPr>
              <a:t> </a:t>
            </a:r>
            <a:r>
              <a:rPr lang="es-ES" b="1" dirty="0" err="1" smtClean="0"/>
              <a:t>quantify</a:t>
            </a:r>
            <a:r>
              <a:rPr lang="es-ES" b="1" dirty="0" smtClean="0"/>
              <a:t> </a:t>
            </a:r>
            <a:r>
              <a:rPr lang="es-ES" b="1" dirty="0" err="1" smtClean="0"/>
              <a:t>the</a:t>
            </a:r>
            <a:r>
              <a:rPr lang="es-ES" b="1" dirty="0" smtClean="0"/>
              <a:t> </a:t>
            </a:r>
            <a:r>
              <a:rPr lang="es-ES" b="1" dirty="0" err="1" smtClean="0"/>
              <a:t>value</a:t>
            </a:r>
            <a:r>
              <a:rPr lang="es-ES" b="1" dirty="0" smtClean="0"/>
              <a:t> </a:t>
            </a:r>
            <a:r>
              <a:rPr lang="es-ES" b="1" dirty="0" err="1" smtClean="0"/>
              <a:t>or</a:t>
            </a:r>
            <a:r>
              <a:rPr lang="es-ES" b="1" dirty="0" smtClean="0"/>
              <a:t> </a:t>
            </a:r>
            <a:r>
              <a:rPr lang="es-ES" b="1" dirty="0" err="1" smtClean="0"/>
              <a:t>their</a:t>
            </a:r>
            <a:r>
              <a:rPr lang="es-ES" b="1" dirty="0" smtClean="0"/>
              <a:t> </a:t>
            </a:r>
            <a:r>
              <a:rPr lang="es-ES" b="1" dirty="0" err="1" smtClean="0"/>
              <a:t>sustainability</a:t>
            </a:r>
            <a:r>
              <a:rPr lang="es-ES" b="1" dirty="0" smtClean="0"/>
              <a:t> </a:t>
            </a:r>
            <a:r>
              <a:rPr lang="es-ES" b="1" dirty="0" err="1" smtClean="0"/>
              <a:t>intiatives</a:t>
            </a:r>
            <a:endParaRPr lang="es-ES" b="1" dirty="0"/>
          </a:p>
        </p:txBody>
      </p:sp>
      <p:sp>
        <p:nvSpPr>
          <p:cNvPr id="15" name="TextBox 14"/>
          <p:cNvSpPr txBox="1"/>
          <p:nvPr/>
        </p:nvSpPr>
        <p:spPr>
          <a:xfrm>
            <a:off x="5486400" y="2176552"/>
            <a:ext cx="2733816" cy="1862048"/>
          </a:xfrm>
          <a:prstGeom prst="rect">
            <a:avLst/>
          </a:prstGeom>
          <a:noFill/>
        </p:spPr>
        <p:txBody>
          <a:bodyPr wrap="none" rtlCol="0">
            <a:spAutoFit/>
          </a:bodyPr>
          <a:lstStyle/>
          <a:p>
            <a:r>
              <a:rPr lang="en-US" sz="11500" dirty="0" smtClean="0">
                <a:solidFill>
                  <a:schemeClr val="accent3"/>
                </a:solidFill>
              </a:rPr>
              <a:t>62%</a:t>
            </a:r>
            <a:endParaRPr lang="en-US" sz="11500" dirty="0">
              <a:solidFill>
                <a:schemeClr val="accent3"/>
              </a:solidFill>
            </a:endParaRPr>
          </a:p>
        </p:txBody>
      </p:sp>
      <p:sp>
        <p:nvSpPr>
          <p:cNvPr id="16" name="TextBox 15"/>
          <p:cNvSpPr txBox="1"/>
          <p:nvPr/>
        </p:nvSpPr>
        <p:spPr>
          <a:xfrm>
            <a:off x="0" y="5867400"/>
            <a:ext cx="8001000" cy="246221"/>
          </a:xfrm>
          <a:prstGeom prst="rect">
            <a:avLst/>
          </a:prstGeom>
          <a:noFill/>
        </p:spPr>
        <p:txBody>
          <a:bodyPr wrap="square" rtlCol="0">
            <a:spAutoFit/>
          </a:bodyPr>
          <a:lstStyle/>
          <a:p>
            <a:r>
              <a:rPr lang="en-US" sz="1000" dirty="0" smtClean="0">
                <a:solidFill>
                  <a:schemeClr val="bg1">
                    <a:lumMod val="50000"/>
                  </a:schemeClr>
                </a:solidFill>
              </a:rPr>
              <a:t>SRC: http</a:t>
            </a:r>
            <a:r>
              <a:rPr lang="en-US" sz="1000" dirty="0">
                <a:solidFill>
                  <a:schemeClr val="bg1">
                    <a:lumMod val="50000"/>
                  </a:schemeClr>
                </a:solidFill>
              </a:rPr>
              <a:t>://www.accenture.com/SiteCollectionDocuments/PDF/Accenture-UN-Global-Compact-Acn-CEO-Study-Sustainability-2013.</a:t>
            </a:r>
            <a:r>
              <a:rPr lang="en-US" sz="1000" dirty="0" smtClean="0">
                <a:solidFill>
                  <a:schemeClr val="bg1">
                    <a:lumMod val="50000"/>
                  </a:schemeClr>
                </a:solidFill>
              </a:rPr>
              <a:t>PDF</a:t>
            </a:r>
            <a:endParaRPr lang="en-US" sz="1000" dirty="0">
              <a:solidFill>
                <a:schemeClr val="bg1">
                  <a:lumMod val="50000"/>
                </a:schemeClr>
              </a:solidFill>
            </a:endParaRPr>
          </a:p>
        </p:txBody>
      </p:sp>
      <p:sp>
        <p:nvSpPr>
          <p:cNvPr id="3" name="TextBox 2"/>
          <p:cNvSpPr txBox="1"/>
          <p:nvPr/>
        </p:nvSpPr>
        <p:spPr>
          <a:xfrm>
            <a:off x="772160" y="528320"/>
            <a:ext cx="184666" cy="369332"/>
          </a:xfrm>
          <a:prstGeom prst="rect">
            <a:avLst/>
          </a:prstGeom>
          <a:noFill/>
        </p:spPr>
        <p:txBody>
          <a:bodyPr wrap="none" rtlCol="0">
            <a:spAutoFit/>
          </a:bodyPr>
          <a:lstStyle/>
          <a:p>
            <a:endParaRPr lang="en-US" dirty="0"/>
          </a:p>
        </p:txBody>
      </p:sp>
      <p:sp>
        <p:nvSpPr>
          <p:cNvPr id="10" name="Title 1"/>
          <p:cNvSpPr>
            <a:spLocks noGrp="1"/>
          </p:cNvSpPr>
          <p:nvPr>
            <p:ph type="title"/>
          </p:nvPr>
        </p:nvSpPr>
        <p:spPr>
          <a:xfrm>
            <a:off x="304800" y="304800"/>
            <a:ext cx="6553200" cy="804358"/>
          </a:xfrm>
        </p:spPr>
        <p:txBody>
          <a:bodyPr/>
          <a:lstStyle/>
          <a:p>
            <a:r>
              <a:rPr lang="en-US" sz="2800" b="0" cap="none" dirty="0" smtClean="0"/>
              <a:t>The Accenture – UNGC 2013 Report</a:t>
            </a:r>
            <a:endParaRPr lang="en-US" sz="2800" b="0" cap="none" dirty="0"/>
          </a:p>
        </p:txBody>
      </p:sp>
      <p:pic>
        <p:nvPicPr>
          <p:cNvPr id="11" name="Picture 10" descr="Screen Shot 2014-10-27 at 9.30.02 P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 y="2286000"/>
            <a:ext cx="1916355" cy="2667000"/>
          </a:xfrm>
          <a:prstGeom prst="rect">
            <a:avLst/>
          </a:prstGeom>
          <a:noFill/>
          <a:ln>
            <a:solidFill>
              <a:schemeClr val="tx1"/>
            </a:solidFill>
          </a:ln>
        </p:spPr>
      </p:pic>
    </p:spTree>
    <p:extLst>
      <p:ext uri="{BB962C8B-B14F-4D97-AF65-F5344CB8AC3E}">
        <p14:creationId xmlns:p14="http://schemas.microsoft.com/office/powerpoint/2010/main" val="835128905"/>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015" y="76200"/>
            <a:ext cx="6985488" cy="795338"/>
          </a:xfrm>
        </p:spPr>
        <p:txBody>
          <a:bodyPr/>
          <a:lstStyle/>
          <a:p>
            <a:r>
              <a:rPr lang="en-US" dirty="0" smtClean="0"/>
              <a:t>Interaction Among Process Groups</a:t>
            </a:r>
            <a:endParaRPr lang="en-US" dirty="0"/>
          </a:p>
        </p:txBody>
      </p:sp>
      <p:pic>
        <p:nvPicPr>
          <p:cNvPr id="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1143000"/>
            <a:ext cx="7101987" cy="49415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6172200" y="5715000"/>
            <a:ext cx="2819400" cy="369887"/>
          </a:xfrm>
          <a:prstGeom prst="rect">
            <a:avLst/>
          </a:prstGeom>
          <a:noFill/>
        </p:spPr>
        <p:txBody>
          <a:bodyPr>
            <a:spAutoFit/>
          </a:bodyPr>
          <a:lstStyle/>
          <a:p>
            <a:pPr>
              <a:defRPr/>
            </a:pPr>
            <a:r>
              <a:rPr lang="en-US" dirty="0">
                <a:solidFill>
                  <a:schemeClr val="bg1">
                    <a:lumMod val="65000"/>
                  </a:schemeClr>
                </a:solidFill>
              </a:rPr>
              <a:t>Source ISO 21500 Pg.12</a:t>
            </a:r>
          </a:p>
        </p:txBody>
      </p:sp>
      <p:sp>
        <p:nvSpPr>
          <p:cNvPr id="3" name="Slide Number Placeholder 2"/>
          <p:cNvSpPr>
            <a:spLocks noGrp="1"/>
          </p:cNvSpPr>
          <p:nvPr>
            <p:ph type="sldNum" sz="quarter" idx="12"/>
          </p:nvPr>
        </p:nvSpPr>
        <p:spPr/>
        <p:txBody>
          <a:bodyPr/>
          <a:lstStyle/>
          <a:p>
            <a:fld id="{4BE819A1-3DD8-4179-BFD0-BF7D359F8DBD}" type="slidenum">
              <a:rPr lang="en-US" smtClean="0"/>
              <a:pPr/>
              <a:t>230</a:t>
            </a:fld>
            <a:endParaRPr lang="en-US" dirty="0"/>
          </a:p>
        </p:txBody>
      </p:sp>
    </p:spTree>
    <p:extLst>
      <p:ext uri="{BB962C8B-B14F-4D97-AF65-F5344CB8AC3E}">
        <p14:creationId xmlns:p14="http://schemas.microsoft.com/office/powerpoint/2010/main" val="1590170922"/>
      </p:ext>
    </p:extLst>
  </p:cSld>
  <p:clrMapOvr>
    <a:masterClrMapping/>
  </p:clrMapOvr>
  <p:transition spd="slow"/>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Projects and the business</a:t>
            </a:r>
            <a:endParaRPr lang="en-US" dirty="0"/>
          </a:p>
        </p:txBody>
      </p:sp>
      <p:sp>
        <p:nvSpPr>
          <p:cNvPr id="3" name="Content Placeholder 2"/>
          <p:cNvSpPr>
            <a:spLocks noGrp="1"/>
          </p:cNvSpPr>
          <p:nvPr>
            <p:ph idx="1"/>
          </p:nvPr>
        </p:nvSpPr>
        <p:spPr>
          <a:xfrm>
            <a:off x="628650" y="1447801"/>
            <a:ext cx="7886700" cy="2819400"/>
          </a:xfrm>
        </p:spPr>
        <p:txBody>
          <a:bodyPr>
            <a:normAutofit/>
          </a:bodyPr>
          <a:lstStyle/>
          <a:p>
            <a:r>
              <a:rPr lang="en-US" dirty="0"/>
              <a:t>All projects need to be aligned with the values of the </a:t>
            </a:r>
            <a:r>
              <a:rPr lang="en-US" dirty="0" smtClean="0"/>
              <a:t>organization </a:t>
            </a:r>
            <a:r>
              <a:rPr lang="en-US" dirty="0"/>
              <a:t>and have to follow the formal cultural rules and demands of related functional departments or support units, and the culture of superordinate projects and strategic decision making bodies. </a:t>
            </a:r>
            <a:endParaRPr lang="en-US" dirty="0" smtClean="0"/>
          </a:p>
        </p:txBody>
      </p:sp>
      <p:pic>
        <p:nvPicPr>
          <p:cNvPr id="5" name="Picture 4"/>
          <p:cNvPicPr>
            <a:picLocks noChangeAspect="1"/>
          </p:cNvPicPr>
          <p:nvPr/>
        </p:nvPicPr>
        <p:blipFill>
          <a:blip r:embed="rId3" cstate="print"/>
          <a:stretch>
            <a:fillRect/>
          </a:stretch>
        </p:blipFill>
        <p:spPr>
          <a:xfrm>
            <a:off x="5817507" y="3962400"/>
            <a:ext cx="3326493" cy="2451100"/>
          </a:xfrm>
          <a:prstGeom prst="rect">
            <a:avLst/>
          </a:prstGeom>
        </p:spPr>
      </p:pic>
    </p:spTree>
    <p:extLst>
      <p:ext uri="{BB962C8B-B14F-4D97-AF65-F5344CB8AC3E}">
        <p14:creationId xmlns:p14="http://schemas.microsoft.com/office/powerpoint/2010/main" val="455838492"/>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467360" y="1706880"/>
          <a:ext cx="8229600"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2"/>
          </p:nvPr>
        </p:nvSpPr>
        <p:spPr/>
        <p:txBody>
          <a:bodyPr/>
          <a:lstStyle/>
          <a:p>
            <a:fld id="{4BE819A1-3DD8-4179-BFD0-BF7D359F8DBD}" type="slidenum">
              <a:rPr lang="en-US" smtClean="0"/>
              <a:pPr/>
              <a:t>232</a:t>
            </a:fld>
            <a:endParaRPr lang="en-US" dirty="0"/>
          </a:p>
        </p:txBody>
      </p:sp>
      <p:sp>
        <p:nvSpPr>
          <p:cNvPr id="4" name="Title 3"/>
          <p:cNvSpPr>
            <a:spLocks noGrp="1"/>
          </p:cNvSpPr>
          <p:nvPr>
            <p:ph type="title"/>
          </p:nvPr>
        </p:nvSpPr>
        <p:spPr/>
        <p:txBody>
          <a:bodyPr/>
          <a:lstStyle/>
          <a:p>
            <a:r>
              <a:rPr lang="en-US" dirty="0" smtClean="0"/>
              <a:t>Subject Groups</a:t>
            </a:r>
            <a:endParaRPr lang="en-US" dirty="0"/>
          </a:p>
        </p:txBody>
      </p:sp>
      <p:sp>
        <p:nvSpPr>
          <p:cNvPr id="6" name="TextBox 5"/>
          <p:cNvSpPr txBox="1"/>
          <p:nvPr/>
        </p:nvSpPr>
        <p:spPr>
          <a:xfrm>
            <a:off x="457200" y="1295400"/>
            <a:ext cx="8041640" cy="861774"/>
          </a:xfrm>
          <a:prstGeom prst="rect">
            <a:avLst/>
          </a:prstGeom>
          <a:noFill/>
        </p:spPr>
        <p:txBody>
          <a:bodyPr wrap="square" rtlCol="0">
            <a:spAutoFit/>
          </a:bodyPr>
          <a:lstStyle/>
          <a:p>
            <a:r>
              <a:rPr lang="en-US" sz="1600" dirty="0"/>
              <a:t>Each subject group consists of processes applicable to any project phase or project. </a:t>
            </a:r>
            <a:r>
              <a:rPr lang="en-US" sz="1600" dirty="0" smtClean="0"/>
              <a:t>These </a:t>
            </a:r>
            <a:r>
              <a:rPr lang="en-US" sz="1600" dirty="0"/>
              <a:t>processes are defined in terms of purpose, description and primary inputs and outputs in and are interdependent. </a:t>
            </a:r>
            <a:r>
              <a:rPr lang="en-US" sz="1600" dirty="0" smtClean="0"/>
              <a:t>Subject groups </a:t>
            </a:r>
            <a:r>
              <a:rPr lang="en-US" sz="1600" dirty="0"/>
              <a:t>are independent of application area or industry focus</a:t>
            </a:r>
            <a:r>
              <a:rPr lang="en-US" dirty="0" smtClean="0"/>
              <a:t>.</a:t>
            </a:r>
            <a:endParaRPr lang="en-US" dirty="0"/>
          </a:p>
        </p:txBody>
      </p:sp>
      <p:sp>
        <p:nvSpPr>
          <p:cNvPr id="2" name="TextBox 1"/>
          <p:cNvSpPr txBox="1"/>
          <p:nvPr/>
        </p:nvSpPr>
        <p:spPr>
          <a:xfrm>
            <a:off x="6400800" y="5715000"/>
            <a:ext cx="2430999" cy="369332"/>
          </a:xfrm>
          <a:prstGeom prst="rect">
            <a:avLst/>
          </a:prstGeom>
          <a:noFill/>
        </p:spPr>
        <p:txBody>
          <a:bodyPr wrap="none" rtlCol="0">
            <a:spAutoFit/>
          </a:bodyPr>
          <a:lstStyle/>
          <a:p>
            <a:r>
              <a:rPr lang="en-US" dirty="0" smtClean="0"/>
              <a:t>Derived from ISO 21500</a:t>
            </a:r>
            <a:endParaRPr lang="en-US" dirty="0"/>
          </a:p>
        </p:txBody>
      </p:sp>
    </p:spTree>
    <p:extLst>
      <p:ext uri="{BB962C8B-B14F-4D97-AF65-F5344CB8AC3E}">
        <p14:creationId xmlns:p14="http://schemas.microsoft.com/office/powerpoint/2010/main" val="1824200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9057C108-12B1-3241-B5A9-6258AD84E01A}"/>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527E1838-485C-0E4F-B86C-394964E54C9B}"/>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BA0EC223-E715-514F-848E-1BD21B51BF38}"/>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69B12170-6F58-0147-8FB4-8FA56A393943}"/>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06DFF9EA-FDD8-3F40-AFBE-1B9984291320}"/>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graphicEl>
                                              <a:dgm id="{B8A16648-F579-FC4E-90F2-AC6A9BD43018}"/>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graphicEl>
                                              <a:dgm id="{63D07863-BC66-464A-A2E9-8CFDD284689C}"/>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graphicEl>
                                              <a:dgm id="{430FF9CE-198B-9C4E-88BE-41D483685549}"/>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graphicEl>
                                              <a:dgm id="{3BE4A024-E0DC-C147-A213-84268E3DCE89}"/>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graphicEl>
                                              <a:dgm id="{A13531B9-08C9-8244-8349-1F4B8B1EC11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400800" cy="1371600"/>
          </a:xfrm>
        </p:spPr>
        <p:txBody>
          <a:bodyPr/>
          <a:lstStyle/>
          <a:p>
            <a:r>
              <a:rPr lang="en-US" sz="2800" dirty="0"/>
              <a:t>Relationship between project management concepts and </a:t>
            </a:r>
            <a:r>
              <a:rPr lang="en-US" sz="2800" dirty="0" smtClean="0"/>
              <a:t>processes</a:t>
            </a:r>
            <a:endParaRPr lang="en-US" sz="2800" dirty="0"/>
          </a:p>
        </p:txBody>
      </p:sp>
      <p:sp>
        <p:nvSpPr>
          <p:cNvPr id="5" name="Rectangle 4"/>
          <p:cNvSpPr/>
          <p:nvPr/>
        </p:nvSpPr>
        <p:spPr>
          <a:xfrm>
            <a:off x="320040" y="1447801"/>
            <a:ext cx="8305800" cy="4708981"/>
          </a:xfrm>
          <a:prstGeom prst="rect">
            <a:avLst/>
          </a:prstGeom>
        </p:spPr>
        <p:txBody>
          <a:bodyPr wrap="square">
            <a:spAutoFit/>
          </a:bodyPr>
          <a:lstStyle/>
          <a:p>
            <a:pPr marL="457200" indent="-457200">
              <a:buFont typeface="+mj-lt"/>
              <a:buAutoNum type="arabicPeriod"/>
            </a:pPr>
            <a:r>
              <a:rPr lang="en-US" sz="2000" b="1" dirty="0"/>
              <a:t>Project management </a:t>
            </a:r>
            <a:r>
              <a:rPr lang="en-US" sz="2000" dirty="0"/>
              <a:t>is accomplished through processes </a:t>
            </a:r>
            <a:r>
              <a:rPr lang="en-US" sz="2000" dirty="0" smtClean="0"/>
              <a:t>utilizing </a:t>
            </a:r>
            <a:r>
              <a:rPr lang="en-US" sz="2000" dirty="0"/>
              <a:t>the </a:t>
            </a:r>
            <a:r>
              <a:rPr lang="en-US" sz="2000" dirty="0" smtClean="0"/>
              <a:t>concepts [knowledge] and application  [competencies.]</a:t>
            </a:r>
            <a:endParaRPr lang="en-US" sz="2000" dirty="0"/>
          </a:p>
          <a:p>
            <a:pPr marL="457200" indent="-457200">
              <a:buFont typeface="+mj-lt"/>
              <a:buAutoNum type="arabicPeriod"/>
            </a:pPr>
            <a:r>
              <a:rPr lang="en-US" sz="2000" b="1" dirty="0" smtClean="0"/>
              <a:t>A </a:t>
            </a:r>
            <a:r>
              <a:rPr lang="en-US" sz="2000" b="1" dirty="0"/>
              <a:t>process </a:t>
            </a:r>
            <a:r>
              <a:rPr lang="en-US" sz="2000" dirty="0"/>
              <a:t>is a set of interrelated activities. Processes used </a:t>
            </a:r>
            <a:r>
              <a:rPr lang="en-US" sz="2000" dirty="0" smtClean="0"/>
              <a:t>in projects </a:t>
            </a:r>
            <a:r>
              <a:rPr lang="en-US" sz="2000" dirty="0"/>
              <a:t>are generally </a:t>
            </a:r>
            <a:r>
              <a:rPr lang="en-US" sz="2000" dirty="0" smtClean="0"/>
              <a:t>categorized </a:t>
            </a:r>
            <a:r>
              <a:rPr lang="en-US" sz="2000" dirty="0"/>
              <a:t>into three major types.</a:t>
            </a:r>
          </a:p>
          <a:p>
            <a:pPr marL="914400" lvl="1" indent="-457200">
              <a:buFont typeface="+mj-lt"/>
              <a:buAutoNum type="arabicPeriod"/>
            </a:pPr>
            <a:r>
              <a:rPr lang="en-US" sz="2000" b="1" dirty="0" smtClean="0"/>
              <a:t>project </a:t>
            </a:r>
            <a:r>
              <a:rPr lang="en-US" sz="2000" b="1" dirty="0"/>
              <a:t>management processes </a:t>
            </a:r>
            <a:r>
              <a:rPr lang="en-US" sz="2000" dirty="0"/>
              <a:t>-- specific to project management and determine how </a:t>
            </a:r>
            <a:r>
              <a:rPr lang="en-US" sz="2000" dirty="0" smtClean="0"/>
              <a:t>the activities </a:t>
            </a:r>
            <a:r>
              <a:rPr lang="en-US" sz="2000" dirty="0"/>
              <a:t>selected for the project are managed</a:t>
            </a:r>
          </a:p>
          <a:p>
            <a:pPr marL="914400" lvl="1" indent="-457200">
              <a:buFont typeface="+mj-lt"/>
              <a:buAutoNum type="arabicPeriod"/>
            </a:pPr>
            <a:r>
              <a:rPr lang="en-US" sz="2000" b="1" dirty="0" smtClean="0"/>
              <a:t>delivery </a:t>
            </a:r>
            <a:r>
              <a:rPr lang="en-US" sz="2000" b="1" dirty="0"/>
              <a:t>processes </a:t>
            </a:r>
            <a:r>
              <a:rPr lang="en-US" sz="2000" dirty="0"/>
              <a:t>-- not unique to project management, result in the specification and</a:t>
            </a:r>
          </a:p>
          <a:p>
            <a:pPr marL="914400" lvl="1" indent="-457200">
              <a:buFont typeface="+mj-lt"/>
              <a:buAutoNum type="arabicPeriod"/>
            </a:pPr>
            <a:r>
              <a:rPr lang="en-US" sz="2000" b="1" dirty="0"/>
              <a:t>provision of a particular product, service</a:t>
            </a:r>
            <a:r>
              <a:rPr lang="en-US" sz="2000" dirty="0"/>
              <a:t>, or result and vary depending on the particular project</a:t>
            </a:r>
          </a:p>
          <a:p>
            <a:pPr marL="457200" indent="-457200">
              <a:buFont typeface="+mj-lt"/>
              <a:buAutoNum type="arabicPeriod"/>
            </a:pPr>
            <a:r>
              <a:rPr lang="en-US" sz="2000" b="1" dirty="0" smtClean="0"/>
              <a:t>Deliverable support </a:t>
            </a:r>
            <a:r>
              <a:rPr lang="en-US" sz="2000" b="1" dirty="0"/>
              <a:t>processes </a:t>
            </a:r>
            <a:r>
              <a:rPr lang="en-US" sz="2000" dirty="0"/>
              <a:t>-- not unique to project management, provide relevant and valuable </a:t>
            </a:r>
            <a:r>
              <a:rPr lang="en-US" sz="2000" dirty="0" smtClean="0"/>
              <a:t>support to </a:t>
            </a:r>
            <a:r>
              <a:rPr lang="en-US" sz="2000" dirty="0"/>
              <a:t>product and project management processes in such disciplines as logistics, </a:t>
            </a:r>
            <a:r>
              <a:rPr lang="en-US" sz="2000" dirty="0" smtClean="0"/>
              <a:t>finance, accounting </a:t>
            </a:r>
            <a:r>
              <a:rPr lang="en-US" sz="2000" dirty="0"/>
              <a:t>and </a:t>
            </a:r>
            <a:r>
              <a:rPr lang="en-US" sz="2000" dirty="0" smtClean="0"/>
              <a:t>safety</a:t>
            </a:r>
            <a:endParaRPr lang="en-US" sz="20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233</a:t>
            </a:fld>
            <a:endParaRPr lang="en-US" dirty="0"/>
          </a:p>
        </p:txBody>
      </p:sp>
    </p:spTree>
    <p:extLst>
      <p:ext uri="{BB962C8B-B14F-4D97-AF65-F5344CB8AC3E}">
        <p14:creationId xmlns:p14="http://schemas.microsoft.com/office/powerpoint/2010/main" val="335293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True or False?</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234</a:t>
            </a:fld>
            <a:endParaRPr lang="en-US" dirty="0"/>
          </a:p>
        </p:txBody>
      </p:sp>
      <p:sp>
        <p:nvSpPr>
          <p:cNvPr id="4" name="TextBox 3"/>
          <p:cNvSpPr txBox="1"/>
          <p:nvPr/>
        </p:nvSpPr>
        <p:spPr>
          <a:xfrm>
            <a:off x="457201" y="1295400"/>
            <a:ext cx="8305800" cy="830997"/>
          </a:xfrm>
          <a:prstGeom prst="rect">
            <a:avLst/>
          </a:prstGeom>
          <a:noFill/>
        </p:spPr>
        <p:txBody>
          <a:bodyPr wrap="square" rtlCol="0">
            <a:spAutoFit/>
          </a:bodyPr>
          <a:lstStyle/>
          <a:p>
            <a:r>
              <a:rPr lang="en-US" sz="2400" dirty="0"/>
              <a:t> </a:t>
            </a:r>
            <a:r>
              <a:rPr lang="en-US" sz="2400" dirty="0" smtClean="0"/>
              <a:t>1. </a:t>
            </a:r>
            <a:r>
              <a:rPr lang="en-US" sz="2400" b="1" dirty="0" smtClean="0"/>
              <a:t>A </a:t>
            </a:r>
            <a:r>
              <a:rPr lang="en-US" sz="2400" b="1" dirty="0"/>
              <a:t>project </a:t>
            </a:r>
            <a:r>
              <a:rPr lang="en-US" sz="2400" dirty="0"/>
              <a:t>starts when the performing organization completes the processes required to mandate a new </a:t>
            </a:r>
            <a:r>
              <a:rPr lang="en-US" sz="2400" dirty="0" smtClean="0"/>
              <a:t>project.</a:t>
            </a:r>
            <a:endParaRPr lang="en-US" sz="2400" dirty="0"/>
          </a:p>
        </p:txBody>
      </p:sp>
      <p:sp>
        <p:nvSpPr>
          <p:cNvPr id="5" name="TextBox 4"/>
          <p:cNvSpPr txBox="1"/>
          <p:nvPr/>
        </p:nvSpPr>
        <p:spPr>
          <a:xfrm>
            <a:off x="533400" y="2743200"/>
            <a:ext cx="8229600" cy="1846659"/>
          </a:xfrm>
          <a:prstGeom prst="rect">
            <a:avLst/>
          </a:prstGeom>
          <a:noFill/>
        </p:spPr>
        <p:txBody>
          <a:bodyPr wrap="square" rtlCol="0">
            <a:spAutoFit/>
          </a:bodyPr>
          <a:lstStyle/>
          <a:p>
            <a:r>
              <a:rPr lang="en-US" sz="2400" dirty="0"/>
              <a:t>2</a:t>
            </a:r>
            <a:r>
              <a:rPr lang="en-US" sz="2400" b="1" dirty="0"/>
              <a:t>. </a:t>
            </a:r>
            <a:r>
              <a:rPr lang="en-US" sz="2400" b="1" dirty="0" smtClean="0"/>
              <a:t>A </a:t>
            </a:r>
            <a:r>
              <a:rPr lang="en-US" sz="2400" b="1" dirty="0"/>
              <a:t>project </a:t>
            </a:r>
            <a:r>
              <a:rPr lang="en-US" sz="2400" dirty="0"/>
              <a:t>ends when the project deliverables have been accepted or the project has been prematurely terminated, </a:t>
            </a:r>
            <a:r>
              <a:rPr lang="en-US" sz="2400" dirty="0" smtClean="0"/>
              <a:t>and </a:t>
            </a:r>
            <a:r>
              <a:rPr lang="en-US" sz="2400" dirty="0"/>
              <a:t>when all project documentation is delivered and all closure activities have been completed.</a:t>
            </a:r>
          </a:p>
          <a:p>
            <a:endParaRPr lang="en-US" dirty="0"/>
          </a:p>
        </p:txBody>
      </p:sp>
      <p:sp>
        <p:nvSpPr>
          <p:cNvPr id="6" name="TextBox 5"/>
          <p:cNvSpPr txBox="1"/>
          <p:nvPr/>
        </p:nvSpPr>
        <p:spPr>
          <a:xfrm>
            <a:off x="685800" y="2133600"/>
            <a:ext cx="1071127" cy="584776"/>
          </a:xfrm>
          <a:prstGeom prst="rect">
            <a:avLst/>
          </a:prstGeom>
          <a:noFill/>
        </p:spPr>
        <p:txBody>
          <a:bodyPr wrap="none" rtlCol="0">
            <a:spAutoFit/>
          </a:bodyPr>
          <a:lstStyle/>
          <a:p>
            <a:r>
              <a:rPr lang="en-US" sz="3200" dirty="0" smtClean="0">
                <a:solidFill>
                  <a:schemeClr val="accent1">
                    <a:lumMod val="75000"/>
                  </a:schemeClr>
                </a:solidFill>
              </a:rPr>
              <a:t>TRUE</a:t>
            </a:r>
            <a:endParaRPr lang="en-US" sz="3200" dirty="0">
              <a:solidFill>
                <a:schemeClr val="accent1">
                  <a:lumMod val="75000"/>
                </a:schemeClr>
              </a:solidFill>
            </a:endParaRPr>
          </a:p>
        </p:txBody>
      </p:sp>
      <p:sp>
        <p:nvSpPr>
          <p:cNvPr id="7" name="TextBox 6"/>
          <p:cNvSpPr txBox="1"/>
          <p:nvPr/>
        </p:nvSpPr>
        <p:spPr>
          <a:xfrm>
            <a:off x="681473" y="4419600"/>
            <a:ext cx="1071127" cy="584776"/>
          </a:xfrm>
          <a:prstGeom prst="rect">
            <a:avLst/>
          </a:prstGeom>
          <a:noFill/>
        </p:spPr>
        <p:txBody>
          <a:bodyPr wrap="none" rtlCol="0">
            <a:spAutoFit/>
          </a:bodyPr>
          <a:lstStyle/>
          <a:p>
            <a:r>
              <a:rPr lang="en-US" sz="3200" dirty="0" smtClean="0">
                <a:solidFill>
                  <a:schemeClr val="accent1">
                    <a:lumMod val="75000"/>
                  </a:schemeClr>
                </a:solidFill>
              </a:rPr>
              <a:t>TRUE</a:t>
            </a:r>
            <a:endParaRPr lang="en-US" sz="3200" dirty="0">
              <a:solidFill>
                <a:schemeClr val="accent1">
                  <a:lumMod val="75000"/>
                </a:schemeClr>
              </a:solidFill>
            </a:endParaRPr>
          </a:p>
        </p:txBody>
      </p:sp>
      <p:sp>
        <p:nvSpPr>
          <p:cNvPr id="8" name="TextBox 7"/>
          <p:cNvSpPr txBox="1"/>
          <p:nvPr/>
        </p:nvSpPr>
        <p:spPr>
          <a:xfrm>
            <a:off x="533400" y="5105400"/>
            <a:ext cx="8229600" cy="830997"/>
          </a:xfrm>
          <a:prstGeom prst="rect">
            <a:avLst/>
          </a:prstGeom>
          <a:noFill/>
        </p:spPr>
        <p:txBody>
          <a:bodyPr wrap="square" rtlCol="0">
            <a:spAutoFit/>
          </a:bodyPr>
          <a:lstStyle/>
          <a:p>
            <a:r>
              <a:rPr lang="en-US" sz="2400" dirty="0" smtClean="0"/>
              <a:t>3</a:t>
            </a:r>
            <a:r>
              <a:rPr lang="en-US" sz="2400" b="1" dirty="0" smtClean="0"/>
              <a:t>. A </a:t>
            </a:r>
            <a:r>
              <a:rPr lang="en-US" sz="2400" b="1" dirty="0"/>
              <a:t>project </a:t>
            </a:r>
            <a:r>
              <a:rPr lang="en-US" sz="2400" dirty="0" smtClean="0"/>
              <a:t>manager’s responsibility for a project ends when all closure activities have been completed.</a:t>
            </a:r>
            <a:endParaRPr lang="en-US" dirty="0"/>
          </a:p>
        </p:txBody>
      </p:sp>
      <p:sp>
        <p:nvSpPr>
          <p:cNvPr id="9" name="TextBox 8"/>
          <p:cNvSpPr txBox="1"/>
          <p:nvPr/>
        </p:nvSpPr>
        <p:spPr>
          <a:xfrm>
            <a:off x="1828800" y="1981200"/>
            <a:ext cx="5307062" cy="2646878"/>
          </a:xfrm>
          <a:prstGeom prst="rect">
            <a:avLst/>
          </a:prstGeom>
          <a:solidFill>
            <a:schemeClr val="bg1"/>
          </a:solidFill>
          <a:ln w="57150" cmpd="sng">
            <a:solidFill>
              <a:srgbClr val="FF0000"/>
            </a:solidFill>
          </a:ln>
        </p:spPr>
        <p:txBody>
          <a:bodyPr wrap="none" rtlCol="0">
            <a:spAutoFit/>
          </a:bodyPr>
          <a:lstStyle/>
          <a:p>
            <a:r>
              <a:rPr lang="en-US" sz="16600" dirty="0" smtClean="0">
                <a:solidFill>
                  <a:srgbClr val="FF0000"/>
                </a:solidFill>
              </a:rPr>
              <a:t>FALSE</a:t>
            </a:r>
            <a:endParaRPr lang="en-US" sz="16600" dirty="0">
              <a:solidFill>
                <a:srgbClr val="FF0000"/>
              </a:solidFill>
            </a:endParaRPr>
          </a:p>
        </p:txBody>
      </p:sp>
    </p:spTree>
    <p:extLst>
      <p:ext uri="{BB962C8B-B14F-4D97-AF65-F5344CB8AC3E}">
        <p14:creationId xmlns:p14="http://schemas.microsoft.com/office/powerpoint/2010/main" val="437462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animBg="1"/>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The Project Environment</a:t>
            </a:r>
            <a:endParaRPr lang="en-US" dirty="0"/>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838200"/>
            <a:ext cx="6777038" cy="51065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extBox 6"/>
          <p:cNvSpPr txBox="1"/>
          <p:nvPr/>
        </p:nvSpPr>
        <p:spPr>
          <a:xfrm>
            <a:off x="7620000" y="5715000"/>
            <a:ext cx="1671638" cy="369332"/>
          </a:xfrm>
          <a:prstGeom prst="rect">
            <a:avLst/>
          </a:prstGeom>
          <a:noFill/>
        </p:spPr>
        <p:txBody>
          <a:bodyPr wrap="square" rtlCol="0">
            <a:spAutoFit/>
          </a:bodyPr>
          <a:lstStyle/>
          <a:p>
            <a:r>
              <a:rPr lang="en-US" dirty="0" smtClean="0"/>
              <a:t>ISO 21500</a:t>
            </a:r>
            <a:endParaRPr lang="en-US" dirty="0"/>
          </a:p>
        </p:txBody>
      </p:sp>
      <p:sp>
        <p:nvSpPr>
          <p:cNvPr id="2" name="Slide Number Placeholder 1"/>
          <p:cNvSpPr>
            <a:spLocks noGrp="1"/>
          </p:cNvSpPr>
          <p:nvPr>
            <p:ph type="sldNum" sz="quarter" idx="12"/>
          </p:nvPr>
        </p:nvSpPr>
        <p:spPr/>
        <p:txBody>
          <a:bodyPr/>
          <a:lstStyle/>
          <a:p>
            <a:fld id="{4BE819A1-3DD8-4179-BFD0-BF7D359F8DBD}" type="slidenum">
              <a:rPr lang="en-US" smtClean="0"/>
              <a:pPr/>
              <a:t>235</a:t>
            </a:fld>
            <a:endParaRPr lang="en-US" dirty="0"/>
          </a:p>
        </p:txBody>
      </p:sp>
      <p:sp>
        <p:nvSpPr>
          <p:cNvPr id="8" name="Frame 7"/>
          <p:cNvSpPr/>
          <p:nvPr/>
        </p:nvSpPr>
        <p:spPr>
          <a:xfrm>
            <a:off x="1092200" y="2270760"/>
            <a:ext cx="1955800" cy="822960"/>
          </a:xfrm>
          <a:prstGeom prst="frame">
            <a:avLst/>
          </a:prstGeom>
          <a:solidFill>
            <a:srgbClr val="FF0000"/>
          </a:solidFill>
          <a:ln w="3175" cmpd="sng"/>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580040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Complexity</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236</a:t>
            </a:fld>
            <a:endParaRPr lang="en-US" dirty="0"/>
          </a:p>
        </p:txBody>
      </p:sp>
      <p:pic>
        <p:nvPicPr>
          <p:cNvPr id="5" name="Picture 4" descr="gapps.jp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43400" y="228600"/>
            <a:ext cx="2413000" cy="876773"/>
          </a:xfrm>
          <a:prstGeom prst="rect">
            <a:avLst/>
          </a:prstGeom>
        </p:spPr>
      </p:pic>
      <p:sp>
        <p:nvSpPr>
          <p:cNvPr id="6" name="TextBox 5"/>
          <p:cNvSpPr txBox="1"/>
          <p:nvPr/>
        </p:nvSpPr>
        <p:spPr>
          <a:xfrm>
            <a:off x="381000" y="1295400"/>
            <a:ext cx="8463279" cy="646331"/>
          </a:xfrm>
          <a:prstGeom prst="rect">
            <a:avLst/>
          </a:prstGeom>
          <a:noFill/>
        </p:spPr>
        <p:txBody>
          <a:bodyPr wrap="square" rtlCol="0">
            <a:spAutoFit/>
          </a:bodyPr>
          <a:lstStyle/>
          <a:p>
            <a:r>
              <a:rPr lang="en-US" sz="1200" dirty="0" smtClean="0"/>
              <a:t>GAPPS has developed an approach to categorizing projects based on their management complexity. The GAPPS framework uses a tool called the Crawford-</a:t>
            </a:r>
            <a:r>
              <a:rPr lang="en-US" sz="1200" dirty="0" err="1" smtClean="0"/>
              <a:t>Ishikura</a:t>
            </a:r>
            <a:r>
              <a:rPr lang="en-US" sz="1200" dirty="0" smtClean="0"/>
              <a:t> Factor Table for Evaluating Roles, or CIFTER. The tool, named after two major contributors to GAPPS, is used to differentiate project manager roles based on the complexity of the projects managed.</a:t>
            </a:r>
            <a:endParaRPr lang="en-US" sz="1200" dirty="0"/>
          </a:p>
        </p:txBody>
      </p:sp>
      <p:sp>
        <p:nvSpPr>
          <p:cNvPr id="7" name="TextBox 6"/>
          <p:cNvSpPr txBox="1"/>
          <p:nvPr/>
        </p:nvSpPr>
        <p:spPr>
          <a:xfrm>
            <a:off x="497840" y="3566160"/>
            <a:ext cx="184666" cy="369332"/>
          </a:xfrm>
          <a:prstGeom prst="rect">
            <a:avLst/>
          </a:prstGeom>
          <a:noFill/>
        </p:spPr>
        <p:txBody>
          <a:bodyPr wrap="none" rtlCol="0">
            <a:spAutoFit/>
          </a:bodyPr>
          <a:lstStyle/>
          <a:p>
            <a:endParaRPr lang="en-US" dirty="0"/>
          </a:p>
        </p:txBody>
      </p:sp>
      <p:graphicFrame>
        <p:nvGraphicFramePr>
          <p:cNvPr id="8" name="Diagram 7"/>
          <p:cNvGraphicFramePr/>
          <p:nvPr>
            <p:extLst>
              <p:ext uri="{D42A27DB-BD31-4B8C-83A1-F6EECF244321}">
                <p14:modId xmlns:p14="http://schemas.microsoft.com/office/powerpoint/2010/main" val="1408379456"/>
              </p:ext>
            </p:extLst>
          </p:nvPr>
        </p:nvGraphicFramePr>
        <p:xfrm>
          <a:off x="838200" y="2133600"/>
          <a:ext cx="7401560" cy="3835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8598490"/>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26183"/>
            <a:ext cx="8229600" cy="1143000"/>
          </a:xfrm>
        </p:spPr>
        <p:txBody>
          <a:bodyPr/>
          <a:lstStyle/>
          <a:p>
            <a:r>
              <a:rPr lang="en-US" sz="3200" dirty="0" smtClean="0"/>
              <a:t>The Current PM Challenge</a:t>
            </a:r>
            <a:endParaRPr lang="ar-LB" sz="3200" dirty="0"/>
          </a:p>
        </p:txBody>
      </p:sp>
      <p:sp>
        <p:nvSpPr>
          <p:cNvPr id="5" name="Content Placeholder 4"/>
          <p:cNvSpPr>
            <a:spLocks noGrp="1"/>
          </p:cNvSpPr>
          <p:nvPr>
            <p:ph idx="1"/>
          </p:nvPr>
        </p:nvSpPr>
        <p:spPr>
          <a:xfrm>
            <a:off x="457200" y="1143000"/>
            <a:ext cx="2667000" cy="2667000"/>
          </a:xfrm>
        </p:spPr>
        <p:txBody>
          <a:bodyPr>
            <a:normAutofit/>
          </a:bodyPr>
          <a:lstStyle/>
          <a:p>
            <a:r>
              <a:rPr lang="en-GB" sz="2000" b="1" dirty="0" smtClean="0"/>
              <a:t>Many</a:t>
            </a:r>
            <a:r>
              <a:rPr lang="en-GB" sz="2000" dirty="0" smtClean="0"/>
              <a:t> project managers are </a:t>
            </a:r>
            <a:r>
              <a:rPr lang="en-GB" sz="2000" b="1" dirty="0" smtClean="0"/>
              <a:t>locked</a:t>
            </a:r>
            <a:r>
              <a:rPr lang="en-GB" sz="2000" dirty="0" smtClean="0"/>
              <a:t> onto focusing on the traditional Time / Cost / Scope paradigm (if lucky they take into account quality)</a:t>
            </a:r>
          </a:p>
        </p:txBody>
      </p:sp>
      <p:sp>
        <p:nvSpPr>
          <p:cNvPr id="7" name="Content Placeholder 4"/>
          <p:cNvSpPr txBox="1">
            <a:spLocks/>
          </p:cNvSpPr>
          <p:nvPr/>
        </p:nvSpPr>
        <p:spPr>
          <a:xfrm>
            <a:off x="3505200" y="1143000"/>
            <a:ext cx="2133600" cy="2362200"/>
          </a:xfrm>
          <a:prstGeom prst="rect">
            <a:avLst/>
          </a:prstGeom>
        </p:spPr>
        <p:txBody>
          <a:bodyPr vert="horz" lIns="91440" tIns="45720" rIns="91440" bIns="45720" rtlCol="0">
            <a:normAutofit lnSpcReduction="10000"/>
          </a:bodyPr>
          <a:lstStyle/>
          <a:p>
            <a:pPr marL="342900" marR="0" lvl="0" indent="-342900" algn="l" defTabSz="914400" rtl="0" eaLnBrk="1" fontAlgn="auto" latinLnBrk="0" hangingPunct="1">
              <a:lnSpc>
                <a:spcPct val="100000"/>
              </a:lnSpc>
              <a:spcBef>
                <a:spcPct val="20000"/>
              </a:spcBef>
              <a:spcAft>
                <a:spcPts val="0"/>
              </a:spcAft>
              <a:buClr>
                <a:schemeClr val="accent1">
                  <a:lumMod val="50000"/>
                </a:schemeClr>
              </a:buClr>
              <a:buSzTx/>
              <a:buFont typeface="Courier New" pitchFamily="49" charset="0"/>
              <a:buChar char="o"/>
              <a:tabLst/>
              <a:defRPr/>
            </a:pPr>
            <a:r>
              <a:rPr lang="en-GB" sz="2000" b="1" dirty="0" smtClean="0">
                <a:latin typeface="Helvetica"/>
                <a:cs typeface="Helvetica"/>
              </a:rPr>
              <a:t>Successful</a:t>
            </a:r>
            <a:r>
              <a:rPr lang="en-GB" sz="2000" dirty="0" smtClean="0">
                <a:latin typeface="Helvetica"/>
                <a:cs typeface="Helvetica"/>
              </a:rPr>
              <a:t> project managers focus on </a:t>
            </a:r>
            <a:r>
              <a:rPr kumimoji="0" lang="en-GB" sz="2000" b="0" i="0" u="none" strike="noStrike" kern="1200" cap="none" spc="0" normalizeH="0" baseline="0" noProof="0" dirty="0" smtClean="0">
                <a:ln>
                  <a:noFill/>
                </a:ln>
                <a:solidFill>
                  <a:schemeClr val="tx1"/>
                </a:solidFill>
                <a:effectLst/>
                <a:uLnTx/>
                <a:uFillTx/>
                <a:latin typeface="Helvetica"/>
                <a:cs typeface="Helvetica"/>
              </a:rPr>
              <a:t>time, cost, quality, scope, benefits and risk</a:t>
            </a:r>
          </a:p>
          <a:p>
            <a:pPr marL="342900" marR="0" lvl="0" indent="-342900" algn="l" defTabSz="914400" rtl="0" eaLnBrk="1" fontAlgn="auto" latinLnBrk="0" hangingPunct="1">
              <a:lnSpc>
                <a:spcPct val="100000"/>
              </a:lnSpc>
              <a:spcBef>
                <a:spcPct val="20000"/>
              </a:spcBef>
              <a:spcAft>
                <a:spcPts val="0"/>
              </a:spcAft>
              <a:buClr>
                <a:schemeClr val="accent1">
                  <a:lumMod val="50000"/>
                </a:schemeClr>
              </a:buClr>
              <a:buSzTx/>
              <a:buFont typeface="Courier New" pitchFamily="49" charset="0"/>
              <a:buChar char="o"/>
              <a:tabLst/>
              <a:defRPr/>
            </a:pPr>
            <a:endParaRPr kumimoji="0" lang="en-GB" sz="2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
                <a:schemeClr val="accent1">
                  <a:lumMod val="50000"/>
                </a:schemeClr>
              </a:buClr>
              <a:buSzTx/>
              <a:buFont typeface="Courier New" pitchFamily="49" charset="0"/>
              <a:buChar char="o"/>
              <a:tabLst/>
              <a:defRPr/>
            </a:pPr>
            <a:endParaRPr kumimoji="0" lang="en-GB" sz="28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8" name="Content Placeholder 4"/>
          <p:cNvSpPr txBox="1">
            <a:spLocks/>
          </p:cNvSpPr>
          <p:nvPr/>
        </p:nvSpPr>
        <p:spPr>
          <a:xfrm>
            <a:off x="6019800" y="1028700"/>
            <a:ext cx="2971800" cy="25908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
                <a:schemeClr val="accent1">
                  <a:lumMod val="50000"/>
                </a:schemeClr>
              </a:buClr>
              <a:buSzTx/>
              <a:buFont typeface="Courier New" pitchFamily="49" charset="0"/>
              <a:buChar char="o"/>
              <a:tabLst/>
              <a:defRPr/>
            </a:pPr>
            <a:r>
              <a:rPr kumimoji="0" lang="en-GB" sz="2000" b="1" i="0" u="none" strike="noStrike" kern="1200" cap="none" spc="0" normalizeH="0" baseline="0" noProof="0" dirty="0" smtClean="0">
                <a:ln>
                  <a:noFill/>
                </a:ln>
                <a:solidFill>
                  <a:schemeClr val="tx1"/>
                </a:solidFill>
                <a:effectLst/>
                <a:uLnTx/>
                <a:uFillTx/>
                <a:latin typeface="+mn-lt"/>
                <a:ea typeface="+mn-ea"/>
                <a:cs typeface="+mn-cs"/>
              </a:rPr>
              <a:t>Exceptional </a:t>
            </a:r>
            <a:r>
              <a:rPr kumimoji="0" lang="en-GB" sz="2000" b="0" i="0" u="none" strike="noStrike" kern="1200" cap="none" spc="0" normalizeH="0" baseline="0" noProof="0" dirty="0" smtClean="0">
                <a:ln>
                  <a:noFill/>
                </a:ln>
                <a:solidFill>
                  <a:schemeClr val="tx1"/>
                </a:solidFill>
                <a:effectLst/>
                <a:uLnTx/>
                <a:uFillTx/>
                <a:latin typeface="+mn-lt"/>
                <a:ea typeface="+mn-ea"/>
                <a:cs typeface="+mn-cs"/>
              </a:rPr>
              <a:t>project managers also</a:t>
            </a:r>
            <a:r>
              <a:rPr kumimoji="0" lang="en-GB" sz="2000" b="0" i="0" u="none" strike="noStrike" kern="1200" cap="none" spc="0" normalizeH="0" noProof="0" dirty="0" smtClean="0">
                <a:ln>
                  <a:noFill/>
                </a:ln>
                <a:solidFill>
                  <a:schemeClr val="tx1"/>
                </a:solidFill>
                <a:effectLst/>
                <a:uLnTx/>
                <a:uFillTx/>
                <a:latin typeface="+mn-lt"/>
                <a:ea typeface="+mn-ea"/>
                <a:cs typeface="+mn-cs"/>
              </a:rPr>
              <a:t> take into account the other triple constraint… Though the key questions for organizations is how to facilitate this?</a:t>
            </a:r>
            <a:endParaRPr kumimoji="0" lang="en-GB" sz="20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21" name="Picture 20"/>
          <p:cNvPicPr>
            <a:picLocks noChangeAspect="1"/>
          </p:cNvPicPr>
          <p:nvPr/>
        </p:nvPicPr>
        <p:blipFill>
          <a:blip r:embed="rId3" cstate="print">
            <a:clrChange>
              <a:clrFrom>
                <a:srgbClr val="F9F9F9"/>
              </a:clrFrom>
              <a:clrTo>
                <a:srgbClr val="F9F9F9">
                  <a:alpha val="0"/>
                </a:srgbClr>
              </a:clrTo>
            </a:clrChange>
            <a:extLst>
              <a:ext uri="{28A0092B-C50C-407E-A947-70E740481C1C}">
                <a14:useLocalDpi xmlns:a14="http://schemas.microsoft.com/office/drawing/2010/main" val="0"/>
              </a:ext>
            </a:extLst>
          </a:blip>
          <a:stretch>
            <a:fillRect/>
          </a:stretch>
        </p:blipFill>
        <p:spPr>
          <a:xfrm>
            <a:off x="152400" y="3652292"/>
            <a:ext cx="2929345" cy="2984500"/>
          </a:xfrm>
          <a:prstGeom prst="rect">
            <a:avLst/>
          </a:prstGeom>
        </p:spPr>
      </p:pic>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6600" y="3834445"/>
            <a:ext cx="2640419" cy="2574271"/>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19800" y="3741716"/>
            <a:ext cx="2915307" cy="2667000"/>
          </a:xfrm>
          <a:prstGeom prst="rect">
            <a:avLst/>
          </a:prstGeom>
        </p:spPr>
      </p:pic>
    </p:spTree>
    <p:extLst>
      <p:ext uri="{BB962C8B-B14F-4D97-AF65-F5344CB8AC3E}">
        <p14:creationId xmlns:p14="http://schemas.microsoft.com/office/powerpoint/2010/main" val="586680413"/>
      </p:ext>
    </p:extLst>
  </p:cSld>
  <p:clrMapOvr>
    <a:masterClrMapping/>
  </p:clrMapOvr>
  <p:transition spd="slow"/>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228600"/>
            <a:ext cx="7024744" cy="722864"/>
          </a:xfrm>
        </p:spPr>
        <p:txBody>
          <a:bodyPr/>
          <a:lstStyle/>
          <a:p>
            <a:r>
              <a:rPr lang="en-US" dirty="0" smtClean="0">
                <a:solidFill>
                  <a:srgbClr val="000000"/>
                </a:solidFill>
              </a:rPr>
              <a:t>Great Project Managers</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238</a:t>
            </a:fld>
            <a:endParaRPr lang="en-US" dirty="0"/>
          </a:p>
        </p:txBody>
      </p:sp>
      <p:sp>
        <p:nvSpPr>
          <p:cNvPr id="3" name="Content Placeholder 2"/>
          <p:cNvSpPr>
            <a:spLocks noGrp="1"/>
          </p:cNvSpPr>
          <p:nvPr>
            <p:ph idx="1"/>
          </p:nvPr>
        </p:nvSpPr>
        <p:spPr>
          <a:xfrm>
            <a:off x="381000" y="1447800"/>
            <a:ext cx="8458200" cy="4343400"/>
          </a:xfrm>
        </p:spPr>
        <p:txBody>
          <a:bodyPr>
            <a:normAutofit fontScale="92500" lnSpcReduction="10000"/>
          </a:bodyPr>
          <a:lstStyle/>
          <a:p>
            <a:pPr marL="457200" indent="-457200">
              <a:buFont typeface="+mj-lt"/>
              <a:buAutoNum type="arabicPeriod"/>
            </a:pPr>
            <a:r>
              <a:rPr lang="en-US" dirty="0" smtClean="0"/>
              <a:t>Focus </a:t>
            </a:r>
            <a:r>
              <a:rPr lang="en-US" dirty="0"/>
              <a:t>on Customer </a:t>
            </a:r>
            <a:r>
              <a:rPr lang="en-US" dirty="0" smtClean="0"/>
              <a:t>Needs </a:t>
            </a:r>
            <a:endParaRPr lang="en-US" dirty="0"/>
          </a:p>
          <a:p>
            <a:pPr marL="457200" indent="-457200">
              <a:buFont typeface="+mj-lt"/>
              <a:buAutoNum type="arabicPeriod"/>
            </a:pPr>
            <a:r>
              <a:rPr lang="en-US" dirty="0"/>
              <a:t>Challenge “TTWWHADI</a:t>
            </a:r>
            <a:r>
              <a:rPr lang="en-US" dirty="0" smtClean="0"/>
              <a:t>” </a:t>
            </a:r>
            <a:r>
              <a:rPr lang="en-US" dirty="0" smtClean="0">
                <a:solidFill>
                  <a:srgbClr val="FF0000"/>
                </a:solidFill>
              </a:rPr>
              <a:t>–Anyone know what this is?</a:t>
            </a:r>
            <a:endParaRPr lang="en-US" dirty="0">
              <a:solidFill>
                <a:srgbClr val="FF0000"/>
              </a:solidFill>
            </a:endParaRPr>
          </a:p>
          <a:p>
            <a:pPr marL="457200" indent="-457200">
              <a:buFont typeface="+mj-lt"/>
              <a:buAutoNum type="arabicPeriod"/>
            </a:pPr>
            <a:r>
              <a:rPr lang="en-US" dirty="0"/>
              <a:t>Meet Face to Face (video conference also counts ;)</a:t>
            </a:r>
          </a:p>
          <a:p>
            <a:pPr marL="457200" indent="-457200">
              <a:buFont typeface="+mj-lt"/>
              <a:buAutoNum type="arabicPeriod"/>
            </a:pPr>
            <a:r>
              <a:rPr lang="en-US" dirty="0"/>
              <a:t>Understand the requirements and how they relate to organizational principles and benefit</a:t>
            </a:r>
          </a:p>
          <a:p>
            <a:pPr marL="457200" indent="-457200">
              <a:buFont typeface="+mj-lt"/>
              <a:buAutoNum type="arabicPeriod"/>
            </a:pPr>
            <a:r>
              <a:rPr lang="en-US" dirty="0"/>
              <a:t>Collaborate with the project team</a:t>
            </a:r>
          </a:p>
          <a:p>
            <a:pPr marL="457200" indent="-457200">
              <a:buFont typeface="+mj-lt"/>
              <a:buAutoNum type="arabicPeriod"/>
            </a:pPr>
            <a:r>
              <a:rPr lang="en-US" dirty="0"/>
              <a:t>Delegate Effectively</a:t>
            </a:r>
          </a:p>
          <a:p>
            <a:pPr marL="457200" indent="-457200">
              <a:buFont typeface="+mj-lt"/>
              <a:buAutoNum type="arabicPeriod"/>
            </a:pPr>
            <a:r>
              <a:rPr lang="en-US" dirty="0"/>
              <a:t>Are comfortable in the “C” Suite</a:t>
            </a:r>
          </a:p>
          <a:p>
            <a:pPr marL="457200" indent="-457200">
              <a:buFont typeface="+mj-lt"/>
              <a:buAutoNum type="arabicPeriod"/>
            </a:pPr>
            <a:r>
              <a:rPr lang="en-US" dirty="0"/>
              <a:t>Are proactive</a:t>
            </a:r>
          </a:p>
          <a:p>
            <a:pPr marL="457200" indent="-457200">
              <a:buFont typeface="+mj-lt"/>
              <a:buAutoNum type="arabicPeriod"/>
            </a:pPr>
            <a:r>
              <a:rPr lang="en-US" dirty="0"/>
              <a:t>Can lead under pressure</a:t>
            </a:r>
          </a:p>
          <a:p>
            <a:endParaRPr lang="en-US" dirty="0"/>
          </a:p>
        </p:txBody>
      </p:sp>
    </p:spTree>
    <p:extLst>
      <p:ext uri="{BB962C8B-B14F-4D97-AF65-F5344CB8AC3E}">
        <p14:creationId xmlns:p14="http://schemas.microsoft.com/office/powerpoint/2010/main" val="1874622816"/>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239</a:t>
            </a:fld>
            <a:endParaRPr lang="en-US" dirty="0"/>
          </a:p>
        </p:txBody>
      </p:sp>
      <p:sp>
        <p:nvSpPr>
          <p:cNvPr id="7" name="Title 6"/>
          <p:cNvSpPr>
            <a:spLocks noGrp="1"/>
          </p:cNvSpPr>
          <p:nvPr>
            <p:ph type="title"/>
          </p:nvPr>
        </p:nvSpPr>
        <p:spPr>
          <a:xfrm>
            <a:off x="381000" y="0"/>
            <a:ext cx="6172200" cy="1143000"/>
          </a:xfrm>
        </p:spPr>
        <p:txBody>
          <a:bodyPr/>
          <a:lstStyle/>
          <a:p>
            <a:r>
              <a:rPr lang="en-US" dirty="0" smtClean="0"/>
              <a:t>We have covered</a:t>
            </a:r>
            <a:endParaRPr lang="en-US" dirty="0"/>
          </a:p>
        </p:txBody>
      </p:sp>
      <p:sp>
        <p:nvSpPr>
          <p:cNvPr id="2" name="Rectangle 1"/>
          <p:cNvSpPr/>
          <p:nvPr/>
        </p:nvSpPr>
        <p:spPr>
          <a:xfrm>
            <a:off x="609600" y="1752600"/>
            <a:ext cx="6705600" cy="2559162"/>
          </a:xfrm>
          <a:prstGeom prst="rect">
            <a:avLst/>
          </a:prstGeom>
        </p:spPr>
        <p:txBody>
          <a:bodyPr wrap="square">
            <a:spAutoFit/>
          </a:bodyPr>
          <a:lstStyle/>
          <a:p>
            <a:pPr marL="285750" indent="-285750">
              <a:lnSpc>
                <a:spcPct val="115000"/>
              </a:lnSpc>
              <a:spcAft>
                <a:spcPts val="0"/>
              </a:spcAft>
              <a:buFont typeface="Arial"/>
              <a:buChar char="•"/>
            </a:pPr>
            <a:r>
              <a:rPr lang="en-GB" sz="2800" dirty="0">
                <a:ea typeface="Calibri"/>
              </a:rPr>
              <a:t>What is a Project</a:t>
            </a:r>
          </a:p>
          <a:p>
            <a:pPr marL="285750" indent="-285750">
              <a:lnSpc>
                <a:spcPct val="115000"/>
              </a:lnSpc>
              <a:spcAft>
                <a:spcPts val="0"/>
              </a:spcAft>
              <a:buFont typeface="Arial"/>
              <a:buChar char="•"/>
            </a:pPr>
            <a:r>
              <a:rPr lang="en-GB" sz="2800" dirty="0">
                <a:ea typeface="Calibri"/>
              </a:rPr>
              <a:t>What is Project Management</a:t>
            </a:r>
          </a:p>
          <a:p>
            <a:pPr marL="285750" indent="-285750">
              <a:lnSpc>
                <a:spcPct val="115000"/>
              </a:lnSpc>
              <a:spcAft>
                <a:spcPts val="0"/>
              </a:spcAft>
              <a:buFont typeface="Arial"/>
              <a:buChar char="•"/>
            </a:pPr>
            <a:r>
              <a:rPr lang="en-GB" sz="2800" dirty="0">
                <a:ea typeface="Calibri"/>
              </a:rPr>
              <a:t>What are Process Groups and how What are Subject Groups</a:t>
            </a:r>
          </a:p>
          <a:p>
            <a:pPr marL="285750" indent="-285750">
              <a:lnSpc>
                <a:spcPct val="115000"/>
              </a:lnSpc>
              <a:spcAft>
                <a:spcPts val="0"/>
              </a:spcAft>
              <a:buFont typeface="Arial"/>
              <a:buChar char="•"/>
            </a:pPr>
            <a:r>
              <a:rPr lang="en-GB" sz="2800" dirty="0">
                <a:ea typeface="Calibri"/>
              </a:rPr>
              <a:t>What is the project Environment</a:t>
            </a:r>
          </a:p>
        </p:txBody>
      </p:sp>
    </p:spTree>
    <p:extLst>
      <p:ext uri="{BB962C8B-B14F-4D97-AF65-F5344CB8AC3E}">
        <p14:creationId xmlns:p14="http://schemas.microsoft.com/office/powerpoint/2010/main" val="1759548698"/>
      </p:ext>
    </p:extLst>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Happens?</a:t>
            </a:r>
            <a:endParaRPr lang="en-US" dirty="0"/>
          </a:p>
        </p:txBody>
      </p:sp>
      <p:sp>
        <p:nvSpPr>
          <p:cNvPr id="5" name="6 Rectángulo"/>
          <p:cNvSpPr/>
          <p:nvPr/>
        </p:nvSpPr>
        <p:spPr>
          <a:xfrm>
            <a:off x="1371600" y="4191000"/>
            <a:ext cx="6629400" cy="1569660"/>
          </a:xfrm>
          <a:prstGeom prst="rect">
            <a:avLst/>
          </a:prstGeom>
        </p:spPr>
        <p:txBody>
          <a:bodyPr wrap="square">
            <a:spAutoFit/>
          </a:bodyPr>
          <a:lstStyle/>
          <a:p>
            <a:pPr algn="ctr"/>
            <a:r>
              <a:rPr lang="es-ES" sz="2400" dirty="0" err="1" smtClean="0"/>
              <a:t>According</a:t>
            </a:r>
            <a:r>
              <a:rPr lang="es-ES" sz="2400" dirty="0" smtClean="0"/>
              <a:t> </a:t>
            </a:r>
            <a:r>
              <a:rPr lang="es-ES" sz="2400" dirty="0" err="1" smtClean="0"/>
              <a:t>to</a:t>
            </a:r>
            <a:r>
              <a:rPr lang="es-ES" sz="2400" dirty="0" smtClean="0"/>
              <a:t> </a:t>
            </a:r>
            <a:r>
              <a:rPr lang="es-ES" sz="2400" dirty="0" err="1" smtClean="0"/>
              <a:t>Executive</a:t>
            </a:r>
            <a:r>
              <a:rPr lang="es-ES" sz="2400" dirty="0" smtClean="0"/>
              <a:t> Director </a:t>
            </a:r>
            <a:r>
              <a:rPr lang="es-ES" sz="2400" dirty="0" err="1" smtClean="0"/>
              <a:t>Geog</a:t>
            </a:r>
            <a:r>
              <a:rPr lang="es-ES" sz="2400" dirty="0" smtClean="0"/>
              <a:t> </a:t>
            </a:r>
            <a:r>
              <a:rPr lang="es-ES" sz="2400" dirty="0" err="1" smtClean="0"/>
              <a:t>Kell</a:t>
            </a:r>
            <a:r>
              <a:rPr lang="es-ES" sz="2400" dirty="0" smtClean="0"/>
              <a:t>, </a:t>
            </a:r>
            <a:r>
              <a:rPr lang="es-ES" sz="2400" b="1" dirty="0" smtClean="0"/>
              <a:t>50%  of </a:t>
            </a:r>
            <a:r>
              <a:rPr lang="es-ES" sz="2400" b="1" dirty="0" err="1" smtClean="0"/>
              <a:t>organizations</a:t>
            </a:r>
            <a:r>
              <a:rPr lang="es-ES" sz="2400" b="1" dirty="0" smtClean="0"/>
              <a:t> </a:t>
            </a:r>
            <a:r>
              <a:rPr lang="es-ES" sz="2400" b="1" dirty="0" err="1" smtClean="0"/>
              <a:t>that</a:t>
            </a:r>
            <a:r>
              <a:rPr lang="es-ES" sz="2400" b="1" dirty="0" smtClean="0"/>
              <a:t> </a:t>
            </a:r>
            <a:r>
              <a:rPr lang="es-ES" sz="2400" b="1" dirty="0" err="1" smtClean="0"/>
              <a:t>pledge</a:t>
            </a:r>
            <a:r>
              <a:rPr lang="es-ES" sz="2400" b="1" dirty="0" smtClean="0"/>
              <a:t> </a:t>
            </a:r>
            <a:r>
              <a:rPr lang="es-ES" sz="2400" b="1" dirty="0" err="1" smtClean="0"/>
              <a:t>to</a:t>
            </a:r>
            <a:r>
              <a:rPr lang="es-ES" sz="2400" b="1" dirty="0" smtClean="0"/>
              <a:t> </a:t>
            </a:r>
            <a:r>
              <a:rPr lang="es-ES" sz="2400" b="1" dirty="0" err="1" smtClean="0"/>
              <a:t>the</a:t>
            </a:r>
            <a:r>
              <a:rPr lang="es-ES" sz="2400" b="1" dirty="0" smtClean="0"/>
              <a:t> </a:t>
            </a:r>
            <a:r>
              <a:rPr lang="es-ES" sz="2400" b="1" dirty="0" err="1" smtClean="0"/>
              <a:t>the</a:t>
            </a:r>
            <a:r>
              <a:rPr lang="es-ES" sz="2400" b="1" dirty="0" smtClean="0"/>
              <a:t> UN Global Compact are de-</a:t>
            </a:r>
            <a:r>
              <a:rPr lang="es-ES" sz="2400" b="1" dirty="0" err="1" smtClean="0"/>
              <a:t>listed</a:t>
            </a:r>
            <a:r>
              <a:rPr lang="es-ES" sz="2400" b="1" dirty="0" smtClean="0"/>
              <a:t> </a:t>
            </a:r>
            <a:r>
              <a:rPr lang="es-ES" sz="2400" dirty="0" err="1" smtClean="0"/>
              <a:t>due</a:t>
            </a:r>
            <a:r>
              <a:rPr lang="es-ES" sz="2400" dirty="0" smtClean="0"/>
              <a:t> </a:t>
            </a:r>
            <a:r>
              <a:rPr lang="es-ES" sz="2400" dirty="0" err="1" smtClean="0"/>
              <a:t>to</a:t>
            </a:r>
            <a:r>
              <a:rPr lang="es-ES" sz="2400" dirty="0" smtClean="0"/>
              <a:t> </a:t>
            </a:r>
            <a:r>
              <a:rPr lang="es-ES" sz="2400" dirty="0" err="1" smtClean="0"/>
              <a:t>the</a:t>
            </a:r>
            <a:r>
              <a:rPr lang="es-ES" sz="2400" dirty="0" smtClean="0"/>
              <a:t> </a:t>
            </a:r>
            <a:r>
              <a:rPr lang="es-ES" sz="2400" dirty="0" err="1" smtClean="0"/>
              <a:t>fact</a:t>
            </a:r>
            <a:r>
              <a:rPr lang="es-ES" sz="2400" dirty="0" smtClean="0"/>
              <a:t> </a:t>
            </a:r>
            <a:r>
              <a:rPr lang="es-ES" sz="2400" dirty="0" err="1" smtClean="0"/>
              <a:t>that</a:t>
            </a:r>
            <a:r>
              <a:rPr lang="es-ES" sz="2400" dirty="0" smtClean="0"/>
              <a:t> </a:t>
            </a:r>
            <a:r>
              <a:rPr lang="es-ES" sz="2400" dirty="0" err="1" smtClean="0"/>
              <a:t>they</a:t>
            </a:r>
            <a:r>
              <a:rPr lang="es-ES" sz="2400" dirty="0" smtClean="0"/>
              <a:t> are </a:t>
            </a:r>
            <a:r>
              <a:rPr lang="es-ES" sz="2400" dirty="0" err="1" smtClean="0"/>
              <a:t>unable</a:t>
            </a:r>
            <a:r>
              <a:rPr lang="es-ES" sz="2400" dirty="0" smtClean="0"/>
              <a:t> </a:t>
            </a:r>
            <a:r>
              <a:rPr lang="es-ES" sz="2400" dirty="0" err="1" smtClean="0"/>
              <a:t>to</a:t>
            </a:r>
            <a:r>
              <a:rPr lang="es-ES" sz="2400" dirty="0" smtClean="0"/>
              <a:t> </a:t>
            </a:r>
            <a:r>
              <a:rPr lang="es-ES" sz="2400" dirty="0" err="1" smtClean="0"/>
              <a:t>fulfill</a:t>
            </a:r>
            <a:r>
              <a:rPr lang="es-ES" sz="2400" dirty="0" smtClean="0"/>
              <a:t> </a:t>
            </a:r>
            <a:r>
              <a:rPr lang="es-ES" sz="2400" dirty="0" err="1" smtClean="0"/>
              <a:t>their</a:t>
            </a:r>
            <a:r>
              <a:rPr lang="es-ES" sz="2400" dirty="0" smtClean="0"/>
              <a:t> </a:t>
            </a:r>
            <a:r>
              <a:rPr lang="es-ES" sz="2400" dirty="0" err="1" smtClean="0"/>
              <a:t>committment</a:t>
            </a:r>
            <a:endParaRPr lang="es-ES" sz="2400" b="1" dirty="0"/>
          </a:p>
        </p:txBody>
      </p:sp>
      <p:sp>
        <p:nvSpPr>
          <p:cNvPr id="6" name="TextBox 5"/>
          <p:cNvSpPr txBox="1"/>
          <p:nvPr/>
        </p:nvSpPr>
        <p:spPr>
          <a:xfrm>
            <a:off x="2209800" y="990600"/>
            <a:ext cx="4595804" cy="3154710"/>
          </a:xfrm>
          <a:prstGeom prst="rect">
            <a:avLst/>
          </a:prstGeom>
          <a:noFill/>
        </p:spPr>
        <p:txBody>
          <a:bodyPr wrap="none" rtlCol="0">
            <a:spAutoFit/>
          </a:bodyPr>
          <a:lstStyle/>
          <a:p>
            <a:r>
              <a:rPr lang="en-US" sz="19900" dirty="0" smtClean="0">
                <a:solidFill>
                  <a:schemeClr val="accent3"/>
                </a:solidFill>
              </a:rPr>
              <a:t>50%</a:t>
            </a:r>
            <a:endParaRPr lang="en-US" sz="19900" dirty="0">
              <a:solidFill>
                <a:schemeClr val="accent3"/>
              </a:solidFill>
            </a:endParaRPr>
          </a:p>
        </p:txBody>
      </p:sp>
    </p:spTree>
    <p:extLst>
      <p:ext uri="{BB962C8B-B14F-4D97-AF65-F5344CB8AC3E}">
        <p14:creationId xmlns:p14="http://schemas.microsoft.com/office/powerpoint/2010/main" val="1112115345"/>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5200460" cy="6858000"/>
          </a:xfrm>
          <a:prstGeom prst="rect">
            <a:avLst/>
          </a:prstGeom>
        </p:spPr>
      </p:pic>
      <p:sp>
        <p:nvSpPr>
          <p:cNvPr id="5" name="Subtitle 2"/>
          <p:cNvSpPr>
            <a:spLocks noGrp="1"/>
          </p:cNvSpPr>
          <p:nvPr>
            <p:ph type="subTitle" idx="1"/>
          </p:nvPr>
        </p:nvSpPr>
        <p:spPr>
          <a:xfrm>
            <a:off x="2133600" y="4394314"/>
            <a:ext cx="6400800" cy="574868"/>
          </a:xfrm>
        </p:spPr>
        <p:txBody>
          <a:bodyPr>
            <a:normAutofit/>
          </a:bodyPr>
          <a:lstStyle/>
          <a:p>
            <a:r>
              <a:rPr lang="en-US" dirty="0" smtClean="0">
                <a:solidFill>
                  <a:schemeClr val="bg1">
                    <a:lumMod val="65000"/>
                  </a:schemeClr>
                </a:solidFill>
              </a:rPr>
              <a:t>Project Lifecycles and </a:t>
            </a:r>
            <a:r>
              <a:rPr lang="en-US" dirty="0" err="1" smtClean="0">
                <a:solidFill>
                  <a:schemeClr val="bg1">
                    <a:lumMod val="65000"/>
                  </a:schemeClr>
                </a:solidFill>
              </a:rPr>
              <a:t>PRiSM</a:t>
            </a:r>
            <a:endParaRPr lang="en-US" dirty="0">
              <a:solidFill>
                <a:schemeClr val="bg1">
                  <a:lumMod val="65000"/>
                </a:schemeClr>
              </a:solidFill>
            </a:endParaRPr>
          </a:p>
        </p:txBody>
      </p:sp>
      <p:pic>
        <p:nvPicPr>
          <p:cNvPr id="10" name="Picture 9" descr="PRiSM Logo Final.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8000" y="2133600"/>
            <a:ext cx="4364909" cy="1925549"/>
          </a:xfrm>
          <a:prstGeom prst="rect">
            <a:avLst/>
          </a:prstGeom>
          <a:noFill/>
          <a:ln>
            <a:noFill/>
          </a:ln>
        </p:spPr>
      </p:pic>
      <p:pic>
        <p:nvPicPr>
          <p:cNvPr id="11" name="Picture 10" descr="practitioner.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6826889" y="2774313"/>
            <a:ext cx="1600200" cy="471176"/>
          </a:xfrm>
          <a:prstGeom prst="rect">
            <a:avLst/>
          </a:prstGeom>
          <a:noFill/>
          <a:ln>
            <a:noFill/>
          </a:ln>
        </p:spPr>
      </p:pic>
      <p:pic>
        <p:nvPicPr>
          <p:cNvPr id="13" name="Picture 1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10437" y="6096000"/>
            <a:ext cx="1393071" cy="625335"/>
          </a:xfrm>
          <a:prstGeom prst="rect">
            <a:avLst/>
          </a:prstGeom>
        </p:spPr>
      </p:pic>
      <p:pic>
        <p:nvPicPr>
          <p:cNvPr id="14" name="Picture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48548" y="244782"/>
            <a:ext cx="2854960" cy="889820"/>
          </a:xfrm>
          <a:prstGeom prst="rect">
            <a:avLst/>
          </a:prstGeom>
        </p:spPr>
      </p:pic>
      <p:sp>
        <p:nvSpPr>
          <p:cNvPr id="16" name="TextBox 15"/>
          <p:cNvSpPr txBox="1"/>
          <p:nvPr/>
        </p:nvSpPr>
        <p:spPr>
          <a:xfrm>
            <a:off x="6248400" y="6224001"/>
            <a:ext cx="1075231" cy="369332"/>
          </a:xfrm>
          <a:prstGeom prst="rect">
            <a:avLst/>
          </a:prstGeom>
          <a:noFill/>
        </p:spPr>
        <p:txBody>
          <a:bodyPr wrap="none" rtlCol="0">
            <a:spAutoFit/>
          </a:bodyPr>
          <a:lstStyle/>
          <a:p>
            <a:r>
              <a:rPr lang="en-US" dirty="0" smtClean="0">
                <a:solidFill>
                  <a:schemeClr val="bg1">
                    <a:lumMod val="65000"/>
                  </a:schemeClr>
                </a:solidFill>
              </a:rPr>
              <a:t>Release 6</a:t>
            </a:r>
            <a:endParaRPr lang="en-US" dirty="0">
              <a:solidFill>
                <a:schemeClr val="bg1">
                  <a:lumMod val="65000"/>
                </a:schemeClr>
              </a:solidFill>
            </a:endParaRPr>
          </a:p>
        </p:txBody>
      </p:sp>
    </p:spTree>
    <p:extLst>
      <p:ext uri="{BB962C8B-B14F-4D97-AF65-F5344CB8AC3E}">
        <p14:creationId xmlns:p14="http://schemas.microsoft.com/office/powerpoint/2010/main" val="3651416333"/>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BE819A1-3DD8-4179-BFD0-BF7D359F8DBD}" type="slidenum">
              <a:rPr lang="en-US" smtClean="0"/>
              <a:pPr/>
              <a:t>241</a:t>
            </a:fld>
            <a:endParaRPr lang="en-US" dirty="0"/>
          </a:p>
        </p:txBody>
      </p:sp>
      <p:sp>
        <p:nvSpPr>
          <p:cNvPr id="2" name="Title 1"/>
          <p:cNvSpPr>
            <a:spLocks noGrp="1"/>
          </p:cNvSpPr>
          <p:nvPr>
            <p:ph type="title"/>
          </p:nvPr>
        </p:nvSpPr>
        <p:spPr>
          <a:xfrm>
            <a:off x="381000" y="0"/>
            <a:ext cx="8458200" cy="1143000"/>
          </a:xfrm>
        </p:spPr>
        <p:txBody>
          <a:bodyPr/>
          <a:lstStyle/>
          <a:p>
            <a:r>
              <a:rPr lang="en-US" dirty="0" smtClean="0">
                <a:solidFill>
                  <a:schemeClr val="bg1">
                    <a:lumMod val="65000"/>
                  </a:schemeClr>
                </a:solidFill>
              </a:rPr>
              <a:t>Project Lifecycles and </a:t>
            </a:r>
            <a:r>
              <a:rPr lang="en-US" dirty="0" err="1" smtClean="0">
                <a:solidFill>
                  <a:schemeClr val="bg1">
                    <a:lumMod val="65000"/>
                  </a:schemeClr>
                </a:solidFill>
              </a:rPr>
              <a:t>PRiSM</a:t>
            </a:r>
            <a:endParaRPr lang="en-US" dirty="0">
              <a:solidFill>
                <a:schemeClr val="bg1">
                  <a:lumMod val="65000"/>
                </a:schemeClr>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1494553518"/>
              </p:ext>
            </p:extLst>
          </p:nvPr>
        </p:nvGraphicFramePr>
        <p:xfrm>
          <a:off x="179512" y="1268760"/>
          <a:ext cx="8784976" cy="4322256"/>
        </p:xfrm>
        <a:graphic>
          <a:graphicData uri="http://schemas.openxmlformats.org/drawingml/2006/table">
            <a:tbl>
              <a:tblPr/>
              <a:tblGrid>
                <a:gridCol w="1877888"/>
                <a:gridCol w="3505200"/>
                <a:gridCol w="3401888"/>
              </a:tblGrid>
              <a:tr h="311661">
                <a:tc>
                  <a:txBody>
                    <a:bodyPr/>
                    <a:lstStyle/>
                    <a:p>
                      <a:pPr>
                        <a:lnSpc>
                          <a:spcPct val="115000"/>
                        </a:lnSpc>
                        <a:spcAft>
                          <a:spcPts val="0"/>
                        </a:spcAft>
                      </a:pPr>
                      <a:r>
                        <a:rPr lang="en-GB" sz="1600" b="1" dirty="0" smtClean="0">
                          <a:solidFill>
                            <a:schemeClr val="bg1"/>
                          </a:solidFill>
                          <a:latin typeface="Helvetica"/>
                          <a:ea typeface="Calibri"/>
                          <a:cs typeface="Helvetica"/>
                        </a:rPr>
                        <a:t>Module 10</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Module</a:t>
                      </a:r>
                      <a:r>
                        <a:rPr lang="en-GB" sz="1600" b="1" baseline="0" dirty="0" smtClean="0">
                          <a:solidFill>
                            <a:schemeClr val="bg1"/>
                          </a:solidFill>
                          <a:latin typeface="Helvetica"/>
                          <a:ea typeface="Calibri"/>
                          <a:cs typeface="Helvetica"/>
                        </a:rPr>
                        <a:t> Covers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Learning outcomes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3108419">
                <a:tc>
                  <a:txBody>
                    <a:bodyPr/>
                    <a:lstStyle/>
                    <a:p>
                      <a:pPr>
                        <a:lnSpc>
                          <a:spcPct val="100000"/>
                        </a:lnSpc>
                        <a:spcAft>
                          <a:spcPts val="0"/>
                        </a:spcAft>
                      </a:pPr>
                      <a:endParaRPr lang="en-GB" sz="1600" dirty="0" smtClean="0">
                        <a:solidFill>
                          <a:schemeClr val="tx1"/>
                        </a:solidFill>
                        <a:latin typeface="Helvetica"/>
                        <a:ea typeface="Calibri"/>
                        <a:cs typeface="Helvetica"/>
                      </a:endParaRPr>
                    </a:p>
                    <a:p>
                      <a:r>
                        <a:rPr lang="en-US" sz="1600" dirty="0" smtClean="0">
                          <a:solidFill>
                            <a:schemeClr val="bg1">
                              <a:lumMod val="65000"/>
                            </a:schemeClr>
                          </a:solidFill>
                        </a:rPr>
                        <a:t>Project</a:t>
                      </a:r>
                      <a:r>
                        <a:rPr lang="en-US" sz="1600" baseline="0" dirty="0" smtClean="0">
                          <a:solidFill>
                            <a:schemeClr val="bg1">
                              <a:lumMod val="65000"/>
                            </a:schemeClr>
                          </a:solidFill>
                        </a:rPr>
                        <a:t> Lifecycles</a:t>
                      </a:r>
                    </a:p>
                    <a:p>
                      <a:r>
                        <a:rPr lang="en-US" sz="1600" baseline="0" dirty="0" smtClean="0">
                          <a:solidFill>
                            <a:schemeClr val="bg1">
                              <a:lumMod val="65000"/>
                            </a:schemeClr>
                          </a:solidFill>
                        </a:rPr>
                        <a:t>And </a:t>
                      </a:r>
                      <a:r>
                        <a:rPr lang="en-US" sz="1600" baseline="0" dirty="0" err="1" smtClean="0">
                          <a:solidFill>
                            <a:schemeClr val="bg1">
                              <a:lumMod val="65000"/>
                            </a:schemeClr>
                          </a:solidFill>
                        </a:rPr>
                        <a:t>PRiSM</a:t>
                      </a:r>
                      <a:endParaRPr lang="en-US" sz="1600" dirty="0" smtClean="0">
                        <a:solidFill>
                          <a:schemeClr val="bg1">
                            <a:lumMod val="65000"/>
                          </a:schemeClr>
                        </a:solidFill>
                      </a:endParaRP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3">
                  <a:txBody>
                    <a:bodyPr/>
                    <a:lstStyle/>
                    <a:p>
                      <a:pPr marL="342900" indent="-342900">
                        <a:lnSpc>
                          <a:spcPct val="114000"/>
                        </a:lnSpc>
                        <a:spcBef>
                          <a:spcPts val="1200"/>
                        </a:spcBef>
                        <a:spcAft>
                          <a:spcPts val="0"/>
                        </a:spcAft>
                        <a:buFont typeface="+mj-lt"/>
                        <a:buAutoNum type="arabicPeriod"/>
                      </a:pPr>
                      <a:r>
                        <a:rPr lang="en-GB" sz="1600" b="0" dirty="0" smtClean="0">
                          <a:solidFill>
                            <a:srgbClr val="000000"/>
                          </a:solidFill>
                          <a:latin typeface="Helvetica"/>
                          <a:ea typeface="Calibri"/>
                          <a:cs typeface="Helvetica"/>
                        </a:rPr>
                        <a:t>Project</a:t>
                      </a:r>
                      <a:r>
                        <a:rPr lang="en-GB" sz="1600" b="0" baseline="0" dirty="0" smtClean="0">
                          <a:solidFill>
                            <a:srgbClr val="000000"/>
                          </a:solidFill>
                          <a:latin typeface="Helvetica"/>
                          <a:ea typeface="Calibri"/>
                          <a:cs typeface="Helvetica"/>
                        </a:rPr>
                        <a:t> and Product</a:t>
                      </a:r>
                      <a:r>
                        <a:rPr lang="en-GB" sz="1600" b="0" dirty="0" smtClean="0">
                          <a:solidFill>
                            <a:srgbClr val="000000"/>
                          </a:solidFill>
                          <a:latin typeface="Helvetica"/>
                          <a:ea typeface="Calibri"/>
                          <a:cs typeface="Helvetica"/>
                        </a:rPr>
                        <a:t> life cycles.</a:t>
                      </a:r>
                    </a:p>
                    <a:p>
                      <a:pPr marL="342900" indent="-342900">
                        <a:lnSpc>
                          <a:spcPct val="114000"/>
                        </a:lnSpc>
                        <a:spcBef>
                          <a:spcPts val="1200"/>
                        </a:spcBef>
                        <a:spcAft>
                          <a:spcPts val="0"/>
                        </a:spcAft>
                        <a:buFont typeface="+mj-lt"/>
                        <a:buAutoNum type="arabicPeriod"/>
                      </a:pPr>
                      <a:r>
                        <a:rPr lang="en-GB" sz="1600" b="0" dirty="0" smtClean="0">
                          <a:solidFill>
                            <a:srgbClr val="000000"/>
                          </a:solidFill>
                          <a:latin typeface="Helvetica"/>
                          <a:ea typeface="Calibri"/>
                          <a:cs typeface="Helvetica"/>
                        </a:rPr>
                        <a:t>Product Lifespans Cradle to Cradle</a:t>
                      </a:r>
                      <a:r>
                        <a:rPr lang="en-GB" sz="1600" b="0" baseline="0" dirty="0" smtClean="0">
                          <a:solidFill>
                            <a:srgbClr val="000000"/>
                          </a:solidFill>
                          <a:latin typeface="Helvetica"/>
                          <a:ea typeface="Calibri"/>
                          <a:cs typeface="Helvetica"/>
                        </a:rPr>
                        <a:t> and Cradle to Grave</a:t>
                      </a:r>
                      <a:endParaRPr lang="en-GB" sz="1600" b="0" dirty="0" smtClean="0">
                        <a:solidFill>
                          <a:srgbClr val="000000"/>
                        </a:solidFill>
                        <a:latin typeface="Helvetica"/>
                        <a:ea typeface="Calibri"/>
                        <a:cs typeface="Helvetica"/>
                      </a:endParaRPr>
                    </a:p>
                    <a:p>
                      <a:pPr marL="342900" indent="-342900">
                        <a:lnSpc>
                          <a:spcPct val="114000"/>
                        </a:lnSpc>
                        <a:spcBef>
                          <a:spcPts val="1200"/>
                        </a:spcBef>
                        <a:spcAft>
                          <a:spcPts val="0"/>
                        </a:spcAft>
                        <a:buFont typeface="+mj-lt"/>
                        <a:buAutoNum type="arabicPeriod"/>
                      </a:pPr>
                      <a:r>
                        <a:rPr lang="en-GB" sz="1600" b="0" dirty="0" smtClean="0">
                          <a:solidFill>
                            <a:srgbClr val="000000"/>
                          </a:solidFill>
                          <a:latin typeface="Helvetica"/>
                          <a:ea typeface="Calibri"/>
                          <a:cs typeface="Helvetica"/>
                        </a:rPr>
                        <a:t>Project phases such as Initiate, Plan</a:t>
                      </a:r>
                      <a:r>
                        <a:rPr lang="en-GB" sz="1600" b="0" baseline="0" dirty="0" smtClean="0">
                          <a:solidFill>
                            <a:srgbClr val="000000"/>
                          </a:solidFill>
                          <a:latin typeface="Helvetica"/>
                          <a:ea typeface="Calibri"/>
                          <a:cs typeface="Helvetica"/>
                        </a:rPr>
                        <a:t> Implement and Close</a:t>
                      </a:r>
                      <a:r>
                        <a:rPr lang="en-GB" sz="1600" b="0" dirty="0" smtClean="0">
                          <a:solidFill>
                            <a:srgbClr val="000000"/>
                          </a:solidFill>
                          <a:latin typeface="Helvetica"/>
                          <a:ea typeface="Calibri"/>
                          <a:cs typeface="Helvetica"/>
                        </a:rPr>
                        <a:t>.</a:t>
                      </a:r>
                    </a:p>
                    <a:p>
                      <a:pPr marL="342900" indent="-342900">
                        <a:lnSpc>
                          <a:spcPct val="114000"/>
                        </a:lnSpc>
                        <a:spcBef>
                          <a:spcPts val="1200"/>
                        </a:spcBef>
                        <a:spcAft>
                          <a:spcPts val="0"/>
                        </a:spcAft>
                        <a:buFont typeface="+mj-lt"/>
                        <a:buAutoNum type="arabicPeriod"/>
                      </a:pPr>
                      <a:r>
                        <a:rPr lang="en-GB" sz="1600" b="0" dirty="0" smtClean="0">
                          <a:solidFill>
                            <a:srgbClr val="000000"/>
                          </a:solidFill>
                          <a:latin typeface="Helvetica"/>
                          <a:ea typeface="Calibri"/>
                          <a:cs typeface="Helvetica"/>
                        </a:rPr>
                        <a:t>The relationship between phases and stages.</a:t>
                      </a:r>
                    </a:p>
                    <a:p>
                      <a:pPr marL="342900" indent="-342900">
                        <a:lnSpc>
                          <a:spcPct val="114000"/>
                        </a:lnSpc>
                        <a:spcBef>
                          <a:spcPts val="1200"/>
                        </a:spcBef>
                        <a:spcAft>
                          <a:spcPts val="0"/>
                        </a:spcAft>
                        <a:buFont typeface="+mj-lt"/>
                        <a:buAutoNum type="arabicPeriod"/>
                      </a:pPr>
                      <a:r>
                        <a:rPr lang="en-GB" sz="1600" b="0" dirty="0" smtClean="0">
                          <a:solidFill>
                            <a:srgbClr val="000000"/>
                          </a:solidFill>
                          <a:latin typeface="Helvetica"/>
                          <a:ea typeface="Calibri"/>
                          <a:cs typeface="Helvetica"/>
                        </a:rPr>
                        <a:t>The</a:t>
                      </a:r>
                      <a:r>
                        <a:rPr lang="en-GB" sz="1600" b="0" baseline="0" dirty="0" smtClean="0">
                          <a:solidFill>
                            <a:srgbClr val="000000"/>
                          </a:solidFill>
                          <a:latin typeface="Helvetica"/>
                          <a:ea typeface="Calibri"/>
                          <a:cs typeface="Helvetica"/>
                        </a:rPr>
                        <a:t> </a:t>
                      </a:r>
                      <a:r>
                        <a:rPr lang="en-GB" sz="1600" b="0" baseline="0" dirty="0" err="1" smtClean="0">
                          <a:solidFill>
                            <a:srgbClr val="000000"/>
                          </a:solidFill>
                          <a:latin typeface="Helvetica"/>
                          <a:ea typeface="Calibri"/>
                          <a:cs typeface="Helvetica"/>
                        </a:rPr>
                        <a:t>PRiSM</a:t>
                      </a:r>
                      <a:r>
                        <a:rPr lang="en-GB" sz="1600" b="0" baseline="0" dirty="0" smtClean="0">
                          <a:solidFill>
                            <a:srgbClr val="000000"/>
                          </a:solidFill>
                          <a:latin typeface="Helvetica"/>
                          <a:ea typeface="Calibri"/>
                          <a:cs typeface="Helvetica"/>
                        </a:rPr>
                        <a:t> Flow </a:t>
                      </a:r>
                    </a:p>
                    <a:p>
                      <a:pPr marL="342900" indent="-342900">
                        <a:lnSpc>
                          <a:spcPct val="114000"/>
                        </a:lnSpc>
                        <a:spcBef>
                          <a:spcPts val="1200"/>
                        </a:spcBef>
                        <a:spcAft>
                          <a:spcPts val="0"/>
                        </a:spcAft>
                        <a:buFont typeface="+mj-lt"/>
                        <a:buAutoNum type="arabicPeriod"/>
                      </a:pPr>
                      <a:r>
                        <a:rPr lang="en-GB" sz="1600" b="0" baseline="0" dirty="0" smtClean="0">
                          <a:solidFill>
                            <a:srgbClr val="000000"/>
                          </a:solidFill>
                          <a:latin typeface="Helvetica"/>
                          <a:ea typeface="Calibri"/>
                          <a:cs typeface="Helvetica"/>
                        </a:rPr>
                        <a:t>The Product Life Cycle</a:t>
                      </a:r>
                      <a:endParaRPr lang="en-GB" sz="1600" b="0" dirty="0" smtClean="0">
                        <a:solidFill>
                          <a:srgbClr val="000000"/>
                        </a:solidFill>
                        <a:latin typeface="Helvetica"/>
                        <a:ea typeface="Calibri"/>
                        <a:cs typeface="Helvetica"/>
                      </a:endParaRPr>
                    </a:p>
                    <a:p>
                      <a:pPr marL="342900" indent="-342900">
                        <a:lnSpc>
                          <a:spcPct val="115000"/>
                        </a:lnSpc>
                        <a:spcAft>
                          <a:spcPts val="0"/>
                        </a:spcAft>
                        <a:buFont typeface="+mj-lt"/>
                        <a:buAutoNum type="arabicPeriod"/>
                      </a:pPr>
                      <a:endParaRPr lang="en-GB" sz="1600" b="1" baseline="0" dirty="0" smtClean="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b="0" dirty="0" smtClean="0">
                          <a:solidFill>
                            <a:srgbClr val="000000"/>
                          </a:solidFill>
                          <a:latin typeface="Helvetica"/>
                          <a:ea typeface="Calibri"/>
                          <a:cs typeface="Helvetica"/>
                        </a:rPr>
                        <a:t>Describe a project life cycle.</a:t>
                      </a:r>
                    </a:p>
                    <a:p>
                      <a:pPr marL="0" marR="0" indent="0" algn="l" defTabSz="914400" rtl="0" eaLnBrk="1" fontAlgn="auto" latinLnBrk="0" hangingPunct="1">
                        <a:lnSpc>
                          <a:spcPct val="100000"/>
                        </a:lnSpc>
                        <a:spcBef>
                          <a:spcPts val="0"/>
                        </a:spcBef>
                        <a:spcAft>
                          <a:spcPts val="0"/>
                        </a:spcAft>
                        <a:buClrTx/>
                        <a:buSzTx/>
                        <a:buFontTx/>
                        <a:buNone/>
                        <a:tabLst/>
                        <a:defRPr/>
                      </a:pPr>
                      <a:r>
                        <a:rPr lang="en-GB" sz="1600" b="0" dirty="0" smtClean="0">
                          <a:solidFill>
                            <a:srgbClr val="000000"/>
                          </a:solidFill>
                          <a:latin typeface="Helvetica"/>
                          <a:ea typeface="Calibri"/>
                          <a:cs typeface="Helvetica"/>
                        </a:rPr>
                        <a:t>Describe</a:t>
                      </a:r>
                      <a:r>
                        <a:rPr lang="en-GB" sz="1600" b="0" baseline="0" dirty="0" smtClean="0">
                          <a:solidFill>
                            <a:srgbClr val="000000"/>
                          </a:solidFill>
                          <a:latin typeface="Helvetica"/>
                          <a:ea typeface="Calibri"/>
                          <a:cs typeface="Helvetica"/>
                        </a:rPr>
                        <a:t> a product life cycle</a:t>
                      </a:r>
                    </a:p>
                    <a:p>
                      <a:pPr marL="0" marR="0" indent="0" algn="l" defTabSz="914400" rtl="0" eaLnBrk="1" fontAlgn="auto" latinLnBrk="0" hangingPunct="1">
                        <a:lnSpc>
                          <a:spcPct val="100000"/>
                        </a:lnSpc>
                        <a:spcBef>
                          <a:spcPts val="0"/>
                        </a:spcBef>
                        <a:spcAft>
                          <a:spcPts val="0"/>
                        </a:spcAft>
                        <a:buClrTx/>
                        <a:buSzTx/>
                        <a:buFontTx/>
                        <a:buNone/>
                        <a:tabLst/>
                        <a:defRPr/>
                      </a:pPr>
                      <a:r>
                        <a:rPr lang="en-GB" sz="1600" b="0" baseline="0" dirty="0" smtClean="0">
                          <a:solidFill>
                            <a:srgbClr val="000000"/>
                          </a:solidFill>
                          <a:latin typeface="Helvetica"/>
                          <a:ea typeface="Calibri"/>
                          <a:cs typeface="Helvetica"/>
                        </a:rPr>
                        <a:t>Understand The </a:t>
                      </a:r>
                      <a:r>
                        <a:rPr lang="en-GB" sz="1600" b="0" baseline="0" dirty="0" err="1" smtClean="0">
                          <a:solidFill>
                            <a:srgbClr val="000000"/>
                          </a:solidFill>
                          <a:latin typeface="Helvetica"/>
                          <a:ea typeface="Calibri"/>
                          <a:cs typeface="Helvetica"/>
                        </a:rPr>
                        <a:t>PRiSM</a:t>
                      </a:r>
                      <a:r>
                        <a:rPr lang="en-GB" sz="1600" b="0" baseline="0" dirty="0" smtClean="0">
                          <a:solidFill>
                            <a:srgbClr val="000000"/>
                          </a:solidFill>
                          <a:latin typeface="Helvetica"/>
                          <a:ea typeface="Calibri"/>
                          <a:cs typeface="Helvetica"/>
                        </a:rPr>
                        <a:t> Lifecycle</a:t>
                      </a:r>
                    </a:p>
                    <a:p>
                      <a:pPr marL="0" marR="0" indent="0" algn="l" defTabSz="914400" rtl="0" eaLnBrk="1" fontAlgn="auto" latinLnBrk="0" hangingPunct="1">
                        <a:lnSpc>
                          <a:spcPct val="100000"/>
                        </a:lnSpc>
                        <a:spcBef>
                          <a:spcPts val="0"/>
                        </a:spcBef>
                        <a:spcAft>
                          <a:spcPts val="0"/>
                        </a:spcAft>
                        <a:buClrTx/>
                        <a:buSzTx/>
                        <a:buFontTx/>
                        <a:buNone/>
                        <a:tabLst/>
                        <a:defRPr/>
                      </a:pPr>
                      <a:r>
                        <a:rPr lang="en-GB" sz="1600" b="0" baseline="0" dirty="0" smtClean="0">
                          <a:solidFill>
                            <a:srgbClr val="000000"/>
                          </a:solidFill>
                          <a:latin typeface="Helvetica"/>
                          <a:ea typeface="Calibri"/>
                          <a:cs typeface="Helvetica"/>
                        </a:rPr>
                        <a:t>Understand the Product Lifecycle</a:t>
                      </a:r>
                      <a:endParaRPr lang="en-GB" sz="1600" b="0" dirty="0" smtClean="0">
                        <a:solidFill>
                          <a:srgbClr val="000000"/>
                        </a:solidFill>
                        <a:latin typeface="Helvetica"/>
                        <a:ea typeface="Calibri"/>
                        <a:cs typeface="Helvetica"/>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600" dirty="0" smtClean="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smtClean="0">
                          <a:solidFill>
                            <a:srgbClr val="FFFFFF"/>
                          </a:solidFill>
                          <a:latin typeface="Helvetica"/>
                          <a:ea typeface="Calibri"/>
                          <a:cs typeface="Helvetica"/>
                        </a:rPr>
                        <a:t>Version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l">
                        <a:lnSpc>
                          <a:spcPct val="100000"/>
                        </a:lnSpc>
                        <a:spcAft>
                          <a:spcPts val="0"/>
                        </a:spcAft>
                      </a:pPr>
                      <a:r>
                        <a:rPr lang="en-GB" sz="1600" dirty="0" smtClean="0">
                          <a:solidFill>
                            <a:schemeClr val="tx1"/>
                          </a:solidFill>
                          <a:latin typeface="Helvetica"/>
                          <a:ea typeface="Calibri"/>
                          <a:cs typeface="Helvetica"/>
                        </a:rPr>
                        <a:t>6.0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p14="http://schemas.microsoft.com/office/powerpoint/2010/main" val="1813405419"/>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82" name="Rectangle 2"/>
          <p:cNvSpPr>
            <a:spLocks noGrp="1" noChangeArrowheads="1"/>
          </p:cNvSpPr>
          <p:nvPr>
            <p:ph type="title"/>
          </p:nvPr>
        </p:nvSpPr>
        <p:spPr/>
        <p:txBody>
          <a:bodyPr/>
          <a:lstStyle/>
          <a:p>
            <a:r>
              <a:rPr lang="en-GB" dirty="0"/>
              <a:t>Requirements </a:t>
            </a:r>
            <a:r>
              <a:rPr lang="en-GB" dirty="0" smtClean="0"/>
              <a:t>Life </a:t>
            </a:r>
            <a:r>
              <a:rPr lang="en-GB" dirty="0"/>
              <a:t>Cycle</a:t>
            </a:r>
          </a:p>
        </p:txBody>
      </p:sp>
      <p:grpSp>
        <p:nvGrpSpPr>
          <p:cNvPr id="2" name="Group 3"/>
          <p:cNvGrpSpPr>
            <a:grpSpLocks/>
          </p:cNvGrpSpPr>
          <p:nvPr/>
        </p:nvGrpSpPr>
        <p:grpSpPr bwMode="auto">
          <a:xfrm>
            <a:off x="152400" y="1438960"/>
            <a:ext cx="8762999" cy="4562474"/>
            <a:chOff x="934" y="1007"/>
            <a:chExt cx="4325" cy="2874"/>
          </a:xfrm>
        </p:grpSpPr>
        <p:sp>
          <p:nvSpPr>
            <p:cNvPr id="1607684" name="AutoShape 4"/>
            <p:cNvSpPr>
              <a:spLocks noChangeArrowheads="1"/>
            </p:cNvSpPr>
            <p:nvPr/>
          </p:nvSpPr>
          <p:spPr bwMode="auto">
            <a:xfrm>
              <a:off x="1272" y="1925"/>
              <a:ext cx="458" cy="699"/>
            </a:xfrm>
            <a:prstGeom prst="homePlate">
              <a:avLst>
                <a:gd name="adj" fmla="val 35699"/>
              </a:avLst>
            </a:prstGeom>
            <a:ln>
              <a:headEnd/>
              <a:tailEnd/>
            </a:ln>
          </p:spPr>
          <p:style>
            <a:lnRef idx="0">
              <a:schemeClr val="accent1"/>
            </a:lnRef>
            <a:fillRef idx="3">
              <a:schemeClr val="accent1"/>
            </a:fillRef>
            <a:effectRef idx="3">
              <a:schemeClr val="accent1"/>
            </a:effectRef>
            <a:fontRef idx="minor">
              <a:schemeClr val="lt1"/>
            </a:fontRef>
          </p:style>
          <p:txBody>
            <a:bodyPr wrap="none" anchor="ctr"/>
            <a:lstStyle/>
            <a:p>
              <a:endParaRPr lang="en-US" b="1" dirty="0">
                <a:latin typeface="+mn-lt"/>
              </a:endParaRPr>
            </a:p>
          </p:txBody>
        </p:sp>
        <p:sp>
          <p:nvSpPr>
            <p:cNvPr id="1607685" name="AutoShape 5"/>
            <p:cNvSpPr>
              <a:spLocks noChangeArrowheads="1"/>
            </p:cNvSpPr>
            <p:nvPr/>
          </p:nvSpPr>
          <p:spPr bwMode="auto">
            <a:xfrm>
              <a:off x="1589" y="1914"/>
              <a:ext cx="817" cy="699"/>
            </a:xfrm>
            <a:prstGeom prst="chevron">
              <a:avLst>
                <a:gd name="adj" fmla="val 26753"/>
              </a:avLst>
            </a:prstGeom>
            <a:ln>
              <a:headEnd/>
              <a:tailEnd/>
            </a:ln>
          </p:spPr>
          <p:style>
            <a:lnRef idx="0">
              <a:schemeClr val="accent2"/>
            </a:lnRef>
            <a:fillRef idx="3">
              <a:schemeClr val="accent2"/>
            </a:fillRef>
            <a:effectRef idx="3">
              <a:schemeClr val="accent2"/>
            </a:effectRef>
            <a:fontRef idx="minor">
              <a:schemeClr val="lt1"/>
            </a:fontRef>
          </p:style>
          <p:txBody>
            <a:bodyPr wrap="none" anchor="ctr"/>
            <a:lstStyle/>
            <a:p>
              <a:endParaRPr lang="en-US" b="1" dirty="0">
                <a:latin typeface="+mn-lt"/>
              </a:endParaRPr>
            </a:p>
          </p:txBody>
        </p:sp>
        <p:sp>
          <p:nvSpPr>
            <p:cNvPr id="1607686" name="AutoShape 6"/>
            <p:cNvSpPr>
              <a:spLocks noChangeArrowheads="1"/>
            </p:cNvSpPr>
            <p:nvPr/>
          </p:nvSpPr>
          <p:spPr bwMode="auto">
            <a:xfrm>
              <a:off x="2249" y="1914"/>
              <a:ext cx="841" cy="699"/>
            </a:xfrm>
            <a:prstGeom prst="chevron">
              <a:avLst>
                <a:gd name="adj" fmla="val 27756"/>
              </a:avLst>
            </a:prstGeom>
            <a:ln>
              <a:headEnd/>
              <a:tailEnd/>
            </a:ln>
          </p:spPr>
          <p:style>
            <a:lnRef idx="0">
              <a:schemeClr val="accent3"/>
            </a:lnRef>
            <a:fillRef idx="3">
              <a:schemeClr val="accent3"/>
            </a:fillRef>
            <a:effectRef idx="3">
              <a:schemeClr val="accent3"/>
            </a:effectRef>
            <a:fontRef idx="minor">
              <a:schemeClr val="lt1"/>
            </a:fontRef>
          </p:style>
          <p:txBody>
            <a:bodyPr wrap="none" anchor="ctr"/>
            <a:lstStyle/>
            <a:p>
              <a:endParaRPr lang="en-US" b="1" dirty="0">
                <a:latin typeface="+mn-lt"/>
              </a:endParaRPr>
            </a:p>
          </p:txBody>
        </p:sp>
        <p:sp>
          <p:nvSpPr>
            <p:cNvPr id="1607687" name="Text Box 7"/>
            <p:cNvSpPr txBox="1">
              <a:spLocks noChangeArrowheads="1"/>
            </p:cNvSpPr>
            <p:nvPr/>
          </p:nvSpPr>
          <p:spPr bwMode="auto">
            <a:xfrm>
              <a:off x="1309" y="2165"/>
              <a:ext cx="377" cy="233"/>
            </a:xfrm>
            <a:prstGeom prst="rect">
              <a:avLst/>
            </a:prstGeom>
            <a:noFill/>
            <a:ln w="9525">
              <a:noFill/>
              <a:miter lim="800000"/>
              <a:headEnd/>
              <a:tailEnd/>
            </a:ln>
            <a:effectLst/>
          </p:spPr>
          <p:txBody>
            <a:bodyPr wrap="none">
              <a:spAutoFit/>
            </a:bodyPr>
            <a:lstStyle/>
            <a:p>
              <a:pPr algn="l"/>
              <a:r>
                <a:rPr lang="en-GB" b="1" dirty="0">
                  <a:solidFill>
                    <a:schemeClr val="bg1"/>
                  </a:solidFill>
                  <a:latin typeface="+mn-lt"/>
                </a:rPr>
                <a:t>Idea</a:t>
              </a:r>
            </a:p>
          </p:txBody>
        </p:sp>
        <p:sp>
          <p:nvSpPr>
            <p:cNvPr id="1607688" name="Text Box 8"/>
            <p:cNvSpPr txBox="1">
              <a:spLocks noChangeArrowheads="1"/>
            </p:cNvSpPr>
            <p:nvPr/>
          </p:nvSpPr>
          <p:spPr bwMode="auto">
            <a:xfrm>
              <a:off x="1802" y="2065"/>
              <a:ext cx="460" cy="407"/>
            </a:xfrm>
            <a:prstGeom prst="rect">
              <a:avLst/>
            </a:prstGeom>
            <a:noFill/>
            <a:ln w="9525">
              <a:noFill/>
              <a:miter lim="800000"/>
              <a:headEnd/>
              <a:tailEnd/>
            </a:ln>
            <a:effectLst/>
          </p:spPr>
          <p:txBody>
            <a:bodyPr wrap="none">
              <a:spAutoFit/>
            </a:bodyPr>
            <a:lstStyle/>
            <a:p>
              <a:r>
                <a:rPr lang="en-GB" b="1" dirty="0">
                  <a:solidFill>
                    <a:schemeClr val="bg1"/>
                  </a:solidFill>
                  <a:latin typeface="+mn-lt"/>
                </a:rPr>
                <a:t>Quick</a:t>
              </a:r>
            </a:p>
            <a:p>
              <a:r>
                <a:rPr lang="en-GB" b="1" dirty="0">
                  <a:solidFill>
                    <a:schemeClr val="bg1"/>
                  </a:solidFill>
                  <a:latin typeface="+mn-lt"/>
                </a:rPr>
                <a:t>L</a:t>
              </a:r>
              <a:r>
                <a:rPr lang="en-GB" b="1" dirty="0" smtClean="0">
                  <a:solidFill>
                    <a:schemeClr val="bg1"/>
                  </a:solidFill>
                  <a:latin typeface="+mn-lt"/>
                </a:rPr>
                <a:t>ook</a:t>
              </a:r>
              <a:endParaRPr lang="en-GB" b="1" dirty="0">
                <a:solidFill>
                  <a:schemeClr val="bg1"/>
                </a:solidFill>
                <a:latin typeface="+mn-lt"/>
              </a:endParaRPr>
            </a:p>
          </p:txBody>
        </p:sp>
        <p:sp>
          <p:nvSpPr>
            <p:cNvPr id="1607689" name="Text Box 9"/>
            <p:cNvSpPr txBox="1">
              <a:spLocks noChangeArrowheads="1"/>
            </p:cNvSpPr>
            <p:nvPr/>
          </p:nvSpPr>
          <p:spPr bwMode="auto">
            <a:xfrm>
              <a:off x="2408" y="2065"/>
              <a:ext cx="622" cy="407"/>
            </a:xfrm>
            <a:prstGeom prst="rect">
              <a:avLst/>
            </a:prstGeom>
            <a:noFill/>
            <a:ln w="9525">
              <a:noFill/>
              <a:miter lim="800000"/>
              <a:headEnd/>
              <a:tailEnd/>
            </a:ln>
            <a:effectLst/>
          </p:spPr>
          <p:txBody>
            <a:bodyPr wrap="none">
              <a:spAutoFit/>
            </a:bodyPr>
            <a:lstStyle/>
            <a:p>
              <a:r>
                <a:rPr lang="en-GB" b="1" dirty="0">
                  <a:solidFill>
                    <a:schemeClr val="bg1"/>
                  </a:solidFill>
                  <a:latin typeface="+mn-lt"/>
                </a:rPr>
                <a:t>Detailed</a:t>
              </a:r>
            </a:p>
            <a:p>
              <a:r>
                <a:rPr lang="en-GB" b="1" dirty="0">
                  <a:solidFill>
                    <a:schemeClr val="bg1"/>
                  </a:solidFill>
                  <a:latin typeface="+mn-lt"/>
                </a:rPr>
                <a:t>L</a:t>
              </a:r>
              <a:r>
                <a:rPr lang="en-GB" b="1" dirty="0" smtClean="0">
                  <a:solidFill>
                    <a:schemeClr val="bg1"/>
                  </a:solidFill>
                  <a:latin typeface="+mn-lt"/>
                </a:rPr>
                <a:t>ook</a:t>
              </a:r>
              <a:endParaRPr lang="en-GB" b="1" dirty="0">
                <a:solidFill>
                  <a:schemeClr val="bg1"/>
                </a:solidFill>
                <a:latin typeface="+mn-lt"/>
              </a:endParaRPr>
            </a:p>
          </p:txBody>
        </p:sp>
        <p:sp>
          <p:nvSpPr>
            <p:cNvPr id="1607690" name="AutoShape 10"/>
            <p:cNvSpPr>
              <a:spLocks noChangeArrowheads="1"/>
            </p:cNvSpPr>
            <p:nvPr/>
          </p:nvSpPr>
          <p:spPr bwMode="auto">
            <a:xfrm>
              <a:off x="2921" y="1914"/>
              <a:ext cx="1016" cy="699"/>
            </a:xfrm>
            <a:prstGeom prst="chevron">
              <a:avLst>
                <a:gd name="adj" fmla="val 28182"/>
              </a:avLst>
            </a:prstGeom>
            <a:solidFill>
              <a:schemeClr val="accent4">
                <a:satMod val="103000"/>
                <a:lumMod val="102000"/>
                <a:tint val="94000"/>
              </a:schemeClr>
            </a:solidFill>
            <a:ln>
              <a:headEnd/>
              <a:tailEnd/>
            </a:ln>
          </p:spPr>
          <p:style>
            <a:lnRef idx="0">
              <a:schemeClr val="accent4"/>
            </a:lnRef>
            <a:fillRef idx="3">
              <a:schemeClr val="accent4"/>
            </a:fillRef>
            <a:effectRef idx="3">
              <a:schemeClr val="accent4"/>
            </a:effectRef>
            <a:fontRef idx="minor">
              <a:schemeClr val="lt1"/>
            </a:fontRef>
          </p:style>
          <p:txBody>
            <a:bodyPr wrap="none" anchor="ctr"/>
            <a:lstStyle/>
            <a:p>
              <a:endParaRPr lang="en-US" b="1" dirty="0">
                <a:latin typeface="+mn-lt"/>
              </a:endParaRPr>
            </a:p>
          </p:txBody>
        </p:sp>
        <p:sp>
          <p:nvSpPr>
            <p:cNvPr id="1607691" name="AutoShape 11"/>
            <p:cNvSpPr>
              <a:spLocks noChangeArrowheads="1"/>
            </p:cNvSpPr>
            <p:nvPr/>
          </p:nvSpPr>
          <p:spPr bwMode="auto">
            <a:xfrm>
              <a:off x="3767" y="1914"/>
              <a:ext cx="623" cy="699"/>
            </a:xfrm>
            <a:prstGeom prst="chevron">
              <a:avLst>
                <a:gd name="adj" fmla="val 31782"/>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en-US" b="1" dirty="0">
                <a:latin typeface="+mn-lt"/>
              </a:endParaRPr>
            </a:p>
          </p:txBody>
        </p:sp>
        <p:sp>
          <p:nvSpPr>
            <p:cNvPr id="1607692" name="Text Box 12"/>
            <p:cNvSpPr txBox="1">
              <a:spLocks noChangeArrowheads="1"/>
            </p:cNvSpPr>
            <p:nvPr/>
          </p:nvSpPr>
          <p:spPr bwMode="auto">
            <a:xfrm>
              <a:off x="3261" y="2151"/>
              <a:ext cx="408" cy="233"/>
            </a:xfrm>
            <a:prstGeom prst="rect">
              <a:avLst/>
            </a:prstGeom>
            <a:noFill/>
            <a:ln w="9525">
              <a:noFill/>
              <a:miter lim="800000"/>
              <a:headEnd/>
              <a:tailEnd/>
            </a:ln>
            <a:effectLst/>
          </p:spPr>
          <p:txBody>
            <a:bodyPr wrap="none">
              <a:spAutoFit/>
            </a:bodyPr>
            <a:lstStyle/>
            <a:p>
              <a:r>
                <a:rPr lang="en-GB" b="1" dirty="0">
                  <a:solidFill>
                    <a:schemeClr val="bg1"/>
                  </a:solidFill>
                  <a:latin typeface="+mn-lt"/>
                </a:rPr>
                <a:t>Do </a:t>
              </a:r>
              <a:r>
                <a:rPr lang="en-GB" b="1" dirty="0" smtClean="0">
                  <a:solidFill>
                    <a:schemeClr val="bg1"/>
                  </a:solidFill>
                  <a:latin typeface="+mn-lt"/>
                </a:rPr>
                <a:t>It</a:t>
              </a:r>
              <a:endParaRPr lang="en-GB" b="1" dirty="0">
                <a:solidFill>
                  <a:schemeClr val="bg1"/>
                </a:solidFill>
                <a:latin typeface="+mn-lt"/>
              </a:endParaRPr>
            </a:p>
          </p:txBody>
        </p:sp>
        <p:sp>
          <p:nvSpPr>
            <p:cNvPr id="1607693" name="Text Box 13"/>
            <p:cNvSpPr txBox="1">
              <a:spLocks noChangeArrowheads="1"/>
            </p:cNvSpPr>
            <p:nvPr/>
          </p:nvSpPr>
          <p:spPr bwMode="auto">
            <a:xfrm>
              <a:off x="3909" y="2065"/>
              <a:ext cx="467" cy="407"/>
            </a:xfrm>
            <a:prstGeom prst="rect">
              <a:avLst/>
            </a:prstGeom>
            <a:noFill/>
            <a:ln w="9525">
              <a:noFill/>
              <a:miter lim="800000"/>
              <a:headEnd/>
              <a:tailEnd/>
            </a:ln>
            <a:effectLst/>
          </p:spPr>
          <p:txBody>
            <a:bodyPr wrap="none">
              <a:spAutoFit/>
            </a:bodyPr>
            <a:lstStyle/>
            <a:p>
              <a:r>
                <a:rPr lang="en-GB" b="1" dirty="0">
                  <a:solidFill>
                    <a:schemeClr val="bg1"/>
                  </a:solidFill>
                  <a:latin typeface="+mn-lt"/>
                </a:rPr>
                <a:t>Finish</a:t>
              </a:r>
            </a:p>
            <a:p>
              <a:r>
                <a:rPr lang="en-GB" b="1" dirty="0">
                  <a:solidFill>
                    <a:schemeClr val="bg1"/>
                  </a:solidFill>
                  <a:latin typeface="+mn-lt"/>
                </a:rPr>
                <a:t>off</a:t>
              </a:r>
            </a:p>
          </p:txBody>
        </p:sp>
        <p:sp>
          <p:nvSpPr>
            <p:cNvPr id="1607694" name="AutoShape 14"/>
            <p:cNvSpPr>
              <a:spLocks noChangeArrowheads="1"/>
            </p:cNvSpPr>
            <p:nvPr/>
          </p:nvSpPr>
          <p:spPr bwMode="auto">
            <a:xfrm>
              <a:off x="4230" y="1915"/>
              <a:ext cx="1029" cy="699"/>
            </a:xfrm>
            <a:prstGeom prst="chevron">
              <a:avLst>
                <a:gd name="adj" fmla="val 29469"/>
              </a:avLst>
            </a:prstGeom>
            <a:ln>
              <a:headEnd/>
              <a:tailEnd/>
            </a:ln>
          </p:spPr>
          <p:style>
            <a:lnRef idx="0">
              <a:schemeClr val="accent6"/>
            </a:lnRef>
            <a:fillRef idx="3">
              <a:schemeClr val="accent6"/>
            </a:fillRef>
            <a:effectRef idx="3">
              <a:schemeClr val="accent6"/>
            </a:effectRef>
            <a:fontRef idx="minor">
              <a:schemeClr val="lt1"/>
            </a:fontRef>
          </p:style>
          <p:txBody>
            <a:bodyPr wrap="none" anchor="ctr"/>
            <a:lstStyle/>
            <a:p>
              <a:endParaRPr lang="en-US" b="1" dirty="0">
                <a:latin typeface="+mn-lt"/>
              </a:endParaRPr>
            </a:p>
          </p:txBody>
        </p:sp>
        <p:sp>
          <p:nvSpPr>
            <p:cNvPr id="1607695" name="Text Box 15"/>
            <p:cNvSpPr txBox="1">
              <a:spLocks noChangeArrowheads="1"/>
            </p:cNvSpPr>
            <p:nvPr/>
          </p:nvSpPr>
          <p:spPr bwMode="auto">
            <a:xfrm>
              <a:off x="4491" y="2065"/>
              <a:ext cx="606" cy="407"/>
            </a:xfrm>
            <a:prstGeom prst="rect">
              <a:avLst/>
            </a:prstGeom>
            <a:noFill/>
            <a:ln w="9525">
              <a:noFill/>
              <a:miter lim="800000"/>
              <a:headEnd/>
              <a:tailEnd/>
            </a:ln>
            <a:effectLst/>
          </p:spPr>
          <p:txBody>
            <a:bodyPr wrap="none">
              <a:spAutoFit/>
            </a:bodyPr>
            <a:lstStyle/>
            <a:p>
              <a:r>
                <a:rPr lang="en-GB" b="1" dirty="0">
                  <a:solidFill>
                    <a:schemeClr val="bg1"/>
                  </a:solidFill>
                  <a:latin typeface="+mn-lt"/>
                </a:rPr>
                <a:t>Get the</a:t>
              </a:r>
            </a:p>
            <a:p>
              <a:r>
                <a:rPr lang="en-GB" b="1" dirty="0">
                  <a:solidFill>
                    <a:schemeClr val="bg1"/>
                  </a:solidFill>
                  <a:latin typeface="+mn-lt"/>
                </a:rPr>
                <a:t>benefits</a:t>
              </a:r>
            </a:p>
          </p:txBody>
        </p:sp>
        <p:sp>
          <p:nvSpPr>
            <p:cNvPr id="1607696" name="Line 16"/>
            <p:cNvSpPr>
              <a:spLocks noChangeShapeType="1"/>
            </p:cNvSpPr>
            <p:nvPr/>
          </p:nvSpPr>
          <p:spPr bwMode="auto">
            <a:xfrm flipV="1">
              <a:off x="2922" y="2707"/>
              <a:ext cx="0" cy="365"/>
            </a:xfrm>
            <a:prstGeom prst="line">
              <a:avLst/>
            </a:prstGeom>
            <a:noFill/>
            <a:ln w="9525">
              <a:solidFill>
                <a:schemeClr val="tx1"/>
              </a:solidFill>
              <a:round/>
              <a:headEnd/>
              <a:tailEnd type="triangle" w="med" len="med"/>
            </a:ln>
            <a:effectLst/>
          </p:spPr>
          <p:txBody>
            <a:bodyPr>
              <a:spAutoFit/>
            </a:bodyPr>
            <a:lstStyle/>
            <a:p>
              <a:endParaRPr lang="en-US" b="1" dirty="0">
                <a:latin typeface="+mn-lt"/>
              </a:endParaRPr>
            </a:p>
          </p:txBody>
        </p:sp>
        <p:sp>
          <p:nvSpPr>
            <p:cNvPr id="1607697" name="AutoShape 17"/>
            <p:cNvSpPr>
              <a:spLocks noChangeArrowheads="1"/>
            </p:cNvSpPr>
            <p:nvPr/>
          </p:nvSpPr>
          <p:spPr bwMode="auto">
            <a:xfrm>
              <a:off x="2937" y="2814"/>
              <a:ext cx="1255" cy="462"/>
            </a:xfrm>
            <a:prstGeom prst="leftRightArrow">
              <a:avLst>
                <a:gd name="adj1" fmla="val 50000"/>
                <a:gd name="adj2" fmla="val 123039"/>
              </a:avLst>
            </a:prstGeom>
            <a:gradFill rotWithShape="1">
              <a:gsLst>
                <a:gs pos="0">
                  <a:srgbClr val="BF8F09"/>
                </a:gs>
                <a:gs pos="50000">
                  <a:schemeClr val="accent1"/>
                </a:gs>
                <a:gs pos="100000">
                  <a:srgbClr val="BF8F09"/>
                </a:gs>
              </a:gsLst>
              <a:lin ang="0" scaled="1"/>
            </a:gradFill>
            <a:ln w="9525">
              <a:noFill/>
              <a:miter lim="800000"/>
              <a:headEnd/>
              <a:tailEnd/>
            </a:ln>
            <a:effectLst/>
          </p:spPr>
          <p:txBody>
            <a:bodyPr anchor="ctr">
              <a:spAutoFit/>
            </a:bodyPr>
            <a:lstStyle/>
            <a:p>
              <a:endParaRPr lang="en-US" b="1" dirty="0">
                <a:latin typeface="+mn-lt"/>
              </a:endParaRPr>
            </a:p>
          </p:txBody>
        </p:sp>
        <p:sp>
          <p:nvSpPr>
            <p:cNvPr id="1607698" name="Text Box 18"/>
            <p:cNvSpPr txBox="1">
              <a:spLocks noChangeArrowheads="1"/>
            </p:cNvSpPr>
            <p:nvPr/>
          </p:nvSpPr>
          <p:spPr bwMode="auto">
            <a:xfrm>
              <a:off x="3040" y="3246"/>
              <a:ext cx="1055" cy="582"/>
            </a:xfrm>
            <a:prstGeom prst="rect">
              <a:avLst/>
            </a:prstGeom>
            <a:noFill/>
            <a:ln w="9525">
              <a:noFill/>
              <a:miter lim="800000"/>
              <a:headEnd/>
              <a:tailEnd/>
            </a:ln>
            <a:effectLst/>
          </p:spPr>
          <p:txBody>
            <a:bodyPr>
              <a:spAutoFit/>
            </a:bodyPr>
            <a:lstStyle/>
            <a:p>
              <a:r>
                <a:rPr lang="en-GB" b="1" dirty="0">
                  <a:latin typeface="+mn-lt"/>
                </a:rPr>
                <a:t>Configuration </a:t>
              </a:r>
              <a:r>
                <a:rPr lang="en-GB" b="1" dirty="0" smtClean="0">
                  <a:latin typeface="+mn-lt"/>
                </a:rPr>
                <a:t>Management </a:t>
              </a:r>
              <a:r>
                <a:rPr lang="en-GB" b="1" dirty="0">
                  <a:latin typeface="+mn-lt"/>
                </a:rPr>
                <a:t>&amp; </a:t>
              </a:r>
              <a:r>
                <a:rPr lang="en-GB" b="1" dirty="0" smtClean="0">
                  <a:latin typeface="+mn-lt"/>
                </a:rPr>
                <a:t>Change </a:t>
              </a:r>
              <a:r>
                <a:rPr lang="en-GB" b="1" dirty="0">
                  <a:latin typeface="+mn-lt"/>
                </a:rPr>
                <a:t>C</a:t>
              </a:r>
              <a:r>
                <a:rPr lang="en-GB" b="1" dirty="0" smtClean="0">
                  <a:latin typeface="+mn-lt"/>
                </a:rPr>
                <a:t>ontrol</a:t>
              </a:r>
              <a:endParaRPr lang="en-GB" b="1" dirty="0">
                <a:latin typeface="+mn-lt"/>
              </a:endParaRPr>
            </a:p>
          </p:txBody>
        </p:sp>
        <p:sp>
          <p:nvSpPr>
            <p:cNvPr id="1607699" name="Line 19"/>
            <p:cNvSpPr>
              <a:spLocks noChangeShapeType="1"/>
            </p:cNvSpPr>
            <p:nvPr/>
          </p:nvSpPr>
          <p:spPr bwMode="auto">
            <a:xfrm flipV="1">
              <a:off x="4217" y="2726"/>
              <a:ext cx="0" cy="365"/>
            </a:xfrm>
            <a:prstGeom prst="line">
              <a:avLst/>
            </a:prstGeom>
            <a:noFill/>
            <a:ln w="9525">
              <a:solidFill>
                <a:schemeClr val="tx1"/>
              </a:solidFill>
              <a:round/>
              <a:headEnd/>
              <a:tailEnd type="triangle" w="med" len="med"/>
            </a:ln>
            <a:effectLst/>
          </p:spPr>
          <p:txBody>
            <a:bodyPr>
              <a:spAutoFit/>
            </a:bodyPr>
            <a:lstStyle/>
            <a:p>
              <a:endParaRPr lang="en-US" b="1" dirty="0">
                <a:latin typeface="+mn-lt"/>
              </a:endParaRPr>
            </a:p>
          </p:txBody>
        </p:sp>
        <p:sp>
          <p:nvSpPr>
            <p:cNvPr id="1607700" name="AutoShape 20"/>
            <p:cNvSpPr>
              <a:spLocks noChangeArrowheads="1"/>
            </p:cNvSpPr>
            <p:nvPr/>
          </p:nvSpPr>
          <p:spPr bwMode="auto">
            <a:xfrm>
              <a:off x="1239" y="2862"/>
              <a:ext cx="1655" cy="368"/>
            </a:xfrm>
            <a:prstGeom prst="rightArrow">
              <a:avLst>
                <a:gd name="adj1" fmla="val 62741"/>
                <a:gd name="adj2" fmla="val 113240"/>
              </a:avLst>
            </a:prstGeom>
            <a:gradFill rotWithShape="1">
              <a:gsLst>
                <a:gs pos="0">
                  <a:srgbClr val="BF8F09"/>
                </a:gs>
                <a:gs pos="50000">
                  <a:schemeClr val="accent1"/>
                </a:gs>
                <a:gs pos="100000">
                  <a:srgbClr val="BF8F09"/>
                </a:gs>
              </a:gsLst>
              <a:lin ang="0" scaled="1"/>
            </a:gradFill>
            <a:ln w="9525">
              <a:noFill/>
              <a:miter lim="800000"/>
              <a:headEnd/>
              <a:tailEnd/>
            </a:ln>
            <a:effectLst/>
          </p:spPr>
          <p:txBody>
            <a:bodyPr anchor="ctr">
              <a:spAutoFit/>
            </a:bodyPr>
            <a:lstStyle/>
            <a:p>
              <a:endParaRPr lang="en-US" b="1" dirty="0">
                <a:latin typeface="+mn-lt"/>
              </a:endParaRPr>
            </a:p>
          </p:txBody>
        </p:sp>
        <p:sp>
          <p:nvSpPr>
            <p:cNvPr id="1607701" name="Text Box 21"/>
            <p:cNvSpPr txBox="1">
              <a:spLocks noChangeArrowheads="1"/>
            </p:cNvSpPr>
            <p:nvPr/>
          </p:nvSpPr>
          <p:spPr bwMode="auto">
            <a:xfrm>
              <a:off x="934" y="2635"/>
              <a:ext cx="1994" cy="407"/>
            </a:xfrm>
            <a:prstGeom prst="rect">
              <a:avLst/>
            </a:prstGeom>
            <a:noFill/>
            <a:ln w="9525">
              <a:noFill/>
              <a:miter lim="800000"/>
              <a:headEnd/>
              <a:tailEnd/>
            </a:ln>
            <a:effectLst/>
          </p:spPr>
          <p:txBody>
            <a:bodyPr>
              <a:spAutoFit/>
            </a:bodyPr>
            <a:lstStyle/>
            <a:p>
              <a:r>
                <a:rPr lang="en-GB" b="1" dirty="0">
                  <a:latin typeface="+mn-lt"/>
                </a:rPr>
                <a:t>Requirements </a:t>
              </a:r>
              <a:r>
                <a:rPr lang="en-GB" b="1" dirty="0" smtClean="0">
                  <a:latin typeface="+mn-lt"/>
                </a:rPr>
                <a:t>Capture </a:t>
              </a:r>
              <a:r>
                <a:rPr lang="en-GB" b="1" dirty="0">
                  <a:latin typeface="+mn-lt"/>
                </a:rPr>
                <a:t>and </a:t>
              </a:r>
              <a:r>
                <a:rPr lang="en-GB" b="1" dirty="0" smtClean="0">
                  <a:latin typeface="+mn-lt"/>
                </a:rPr>
                <a:t>Testing</a:t>
              </a:r>
              <a:endParaRPr lang="en-GB" b="1" dirty="0">
                <a:latin typeface="+mn-lt"/>
              </a:endParaRPr>
            </a:p>
          </p:txBody>
        </p:sp>
        <p:sp>
          <p:nvSpPr>
            <p:cNvPr id="1607702" name="AutoShape 22"/>
            <p:cNvSpPr>
              <a:spLocks noChangeArrowheads="1"/>
            </p:cNvSpPr>
            <p:nvPr/>
          </p:nvSpPr>
          <p:spPr bwMode="auto">
            <a:xfrm rot="16200000" flipV="1">
              <a:off x="1590" y="3201"/>
              <a:ext cx="277" cy="233"/>
            </a:xfrm>
            <a:prstGeom prst="homePlate">
              <a:avLst>
                <a:gd name="adj" fmla="val 35513"/>
              </a:avLst>
            </a:prstGeom>
            <a:gradFill rotWithShape="1">
              <a:gsLst>
                <a:gs pos="0">
                  <a:srgbClr val="BF8F09"/>
                </a:gs>
                <a:gs pos="50000">
                  <a:schemeClr val="accent1"/>
                </a:gs>
                <a:gs pos="100000">
                  <a:srgbClr val="BF8F09"/>
                </a:gs>
              </a:gsLst>
              <a:lin ang="0" scaled="1"/>
            </a:gradFill>
            <a:ln w="9525">
              <a:noFill/>
              <a:miter lim="800000"/>
              <a:headEnd/>
              <a:tailEnd/>
            </a:ln>
            <a:effectLst/>
          </p:spPr>
          <p:txBody>
            <a:bodyPr anchor="ctr">
              <a:spAutoFit/>
            </a:bodyPr>
            <a:lstStyle/>
            <a:p>
              <a:endParaRPr lang="en-US" b="1" dirty="0">
                <a:latin typeface="+mn-lt"/>
              </a:endParaRPr>
            </a:p>
          </p:txBody>
        </p:sp>
        <p:sp>
          <p:nvSpPr>
            <p:cNvPr id="1607703" name="AutoShape 23"/>
            <p:cNvSpPr>
              <a:spLocks noChangeArrowheads="1"/>
            </p:cNvSpPr>
            <p:nvPr/>
          </p:nvSpPr>
          <p:spPr bwMode="auto">
            <a:xfrm rot="5400000">
              <a:off x="2362" y="1481"/>
              <a:ext cx="459" cy="233"/>
            </a:xfrm>
            <a:prstGeom prst="homePlate">
              <a:avLst>
                <a:gd name="adj" fmla="val 58846"/>
              </a:avLst>
            </a:prstGeom>
            <a:gradFill rotWithShape="1">
              <a:gsLst>
                <a:gs pos="0">
                  <a:srgbClr val="BF8F09"/>
                </a:gs>
                <a:gs pos="50000">
                  <a:schemeClr val="accent1"/>
                </a:gs>
                <a:gs pos="100000">
                  <a:srgbClr val="BF8F09"/>
                </a:gs>
              </a:gsLst>
              <a:lin ang="0" scaled="1"/>
            </a:gradFill>
            <a:ln w="9525">
              <a:noFill/>
              <a:miter lim="800000"/>
              <a:headEnd/>
              <a:tailEnd/>
            </a:ln>
            <a:effectLst/>
          </p:spPr>
          <p:txBody>
            <a:bodyPr anchor="ctr">
              <a:spAutoFit/>
            </a:bodyPr>
            <a:lstStyle/>
            <a:p>
              <a:endParaRPr lang="en-US" b="1" dirty="0">
                <a:latin typeface="+mn-lt"/>
              </a:endParaRPr>
            </a:p>
          </p:txBody>
        </p:sp>
        <p:sp>
          <p:nvSpPr>
            <p:cNvPr id="1607704" name="AutoShape 24"/>
            <p:cNvSpPr>
              <a:spLocks noChangeArrowheads="1"/>
            </p:cNvSpPr>
            <p:nvPr/>
          </p:nvSpPr>
          <p:spPr bwMode="auto">
            <a:xfrm rot="16200000" flipV="1">
              <a:off x="2094" y="3201"/>
              <a:ext cx="277" cy="233"/>
            </a:xfrm>
            <a:prstGeom prst="homePlate">
              <a:avLst>
                <a:gd name="adj" fmla="val 35513"/>
              </a:avLst>
            </a:prstGeom>
            <a:gradFill rotWithShape="1">
              <a:gsLst>
                <a:gs pos="0">
                  <a:srgbClr val="BF8F09"/>
                </a:gs>
                <a:gs pos="50000">
                  <a:schemeClr val="accent1"/>
                </a:gs>
                <a:gs pos="100000">
                  <a:srgbClr val="BF8F09"/>
                </a:gs>
              </a:gsLst>
              <a:lin ang="0" scaled="1"/>
            </a:gradFill>
            <a:ln w="9525">
              <a:noFill/>
              <a:miter lim="800000"/>
              <a:headEnd/>
              <a:tailEnd/>
            </a:ln>
            <a:effectLst/>
          </p:spPr>
          <p:txBody>
            <a:bodyPr anchor="ctr">
              <a:spAutoFit/>
            </a:bodyPr>
            <a:lstStyle/>
            <a:p>
              <a:endParaRPr lang="en-US" b="1" dirty="0">
                <a:latin typeface="+mn-lt"/>
              </a:endParaRPr>
            </a:p>
          </p:txBody>
        </p:sp>
        <p:sp>
          <p:nvSpPr>
            <p:cNvPr id="1607705" name="AutoShape 25"/>
            <p:cNvSpPr>
              <a:spLocks noChangeArrowheads="1"/>
            </p:cNvSpPr>
            <p:nvPr/>
          </p:nvSpPr>
          <p:spPr bwMode="auto">
            <a:xfrm rot="5400000">
              <a:off x="2830" y="1572"/>
              <a:ext cx="277" cy="233"/>
            </a:xfrm>
            <a:prstGeom prst="homePlate">
              <a:avLst>
                <a:gd name="adj" fmla="val 35513"/>
              </a:avLst>
            </a:prstGeom>
            <a:gradFill rotWithShape="1">
              <a:gsLst>
                <a:gs pos="0">
                  <a:srgbClr val="BF8F09"/>
                </a:gs>
                <a:gs pos="50000">
                  <a:schemeClr val="accent1"/>
                </a:gs>
                <a:gs pos="100000">
                  <a:srgbClr val="BF8F09"/>
                </a:gs>
              </a:gsLst>
              <a:lin ang="0" scaled="1"/>
            </a:gradFill>
            <a:ln w="9525">
              <a:noFill/>
              <a:miter lim="800000"/>
              <a:headEnd/>
              <a:tailEnd/>
            </a:ln>
            <a:effectLst/>
          </p:spPr>
          <p:txBody>
            <a:bodyPr anchor="ctr">
              <a:spAutoFit/>
            </a:bodyPr>
            <a:lstStyle/>
            <a:p>
              <a:endParaRPr lang="en-US" b="1" dirty="0">
                <a:latin typeface="+mn-lt"/>
              </a:endParaRPr>
            </a:p>
          </p:txBody>
        </p:sp>
        <p:sp>
          <p:nvSpPr>
            <p:cNvPr id="1607706" name="Text Box 26"/>
            <p:cNvSpPr txBox="1">
              <a:spLocks noChangeArrowheads="1"/>
            </p:cNvSpPr>
            <p:nvPr/>
          </p:nvSpPr>
          <p:spPr bwMode="auto">
            <a:xfrm>
              <a:off x="1506" y="3474"/>
              <a:ext cx="955" cy="407"/>
            </a:xfrm>
            <a:prstGeom prst="rect">
              <a:avLst/>
            </a:prstGeom>
            <a:noFill/>
            <a:ln w="9525">
              <a:noFill/>
              <a:miter lim="800000"/>
              <a:headEnd/>
              <a:tailEnd/>
            </a:ln>
            <a:effectLst/>
          </p:spPr>
          <p:txBody>
            <a:bodyPr wrap="square">
              <a:spAutoFit/>
            </a:bodyPr>
            <a:lstStyle/>
            <a:p>
              <a:r>
                <a:rPr lang="en-GB" b="1" dirty="0">
                  <a:latin typeface="+mn-lt"/>
                </a:rPr>
                <a:t>Requirements </a:t>
              </a:r>
              <a:r>
                <a:rPr lang="en-GB" b="1" dirty="0" smtClean="0">
                  <a:latin typeface="+mn-lt"/>
                </a:rPr>
                <a:t>Reviews</a:t>
              </a:r>
              <a:endParaRPr lang="en-GB" b="1" dirty="0">
                <a:latin typeface="+mn-lt"/>
              </a:endParaRPr>
            </a:p>
          </p:txBody>
        </p:sp>
        <p:sp>
          <p:nvSpPr>
            <p:cNvPr id="1607707" name="Text Box 27"/>
            <p:cNvSpPr txBox="1">
              <a:spLocks noChangeArrowheads="1"/>
            </p:cNvSpPr>
            <p:nvPr/>
          </p:nvSpPr>
          <p:spPr bwMode="auto">
            <a:xfrm>
              <a:off x="2336" y="1007"/>
              <a:ext cx="504" cy="582"/>
            </a:xfrm>
            <a:prstGeom prst="rect">
              <a:avLst/>
            </a:prstGeom>
            <a:noFill/>
            <a:ln w="9525">
              <a:noFill/>
              <a:miter lim="800000"/>
              <a:headEnd/>
              <a:tailEnd/>
            </a:ln>
            <a:effectLst/>
          </p:spPr>
          <p:txBody>
            <a:bodyPr>
              <a:spAutoFit/>
            </a:bodyPr>
            <a:lstStyle/>
            <a:p>
              <a:r>
                <a:rPr lang="en-GB" b="1" dirty="0">
                  <a:latin typeface="+mn-lt"/>
                </a:rPr>
                <a:t>Design </a:t>
              </a:r>
              <a:r>
                <a:rPr lang="en-GB" b="1" dirty="0" smtClean="0">
                  <a:latin typeface="+mn-lt"/>
                </a:rPr>
                <a:t>Freeze</a:t>
              </a:r>
              <a:endParaRPr lang="en-GB" b="1" dirty="0">
                <a:latin typeface="+mn-lt"/>
              </a:endParaRPr>
            </a:p>
          </p:txBody>
        </p:sp>
        <p:sp>
          <p:nvSpPr>
            <p:cNvPr id="1607708" name="Text Box 28"/>
            <p:cNvSpPr txBox="1">
              <a:spLocks noChangeArrowheads="1"/>
            </p:cNvSpPr>
            <p:nvPr/>
          </p:nvSpPr>
          <p:spPr bwMode="auto">
            <a:xfrm>
              <a:off x="2675" y="1321"/>
              <a:ext cx="626" cy="233"/>
            </a:xfrm>
            <a:prstGeom prst="rect">
              <a:avLst/>
            </a:prstGeom>
            <a:noFill/>
            <a:ln w="9525">
              <a:noFill/>
              <a:miter lim="800000"/>
              <a:headEnd/>
              <a:tailEnd/>
            </a:ln>
            <a:effectLst/>
          </p:spPr>
          <p:txBody>
            <a:bodyPr wrap="square">
              <a:spAutoFit/>
            </a:bodyPr>
            <a:lstStyle/>
            <a:p>
              <a:r>
                <a:rPr lang="en-GB" b="1" dirty="0">
                  <a:latin typeface="+mn-lt"/>
                </a:rPr>
                <a:t>Baseline</a:t>
              </a:r>
            </a:p>
          </p:txBody>
        </p:sp>
      </p:grpSp>
      <p:sp>
        <p:nvSpPr>
          <p:cNvPr id="4" name="Slide Number Placeholder 3"/>
          <p:cNvSpPr>
            <a:spLocks noGrp="1"/>
          </p:cNvSpPr>
          <p:nvPr>
            <p:ph type="sldNum" sz="quarter" idx="12"/>
          </p:nvPr>
        </p:nvSpPr>
        <p:spPr/>
        <p:txBody>
          <a:bodyPr/>
          <a:lstStyle/>
          <a:p>
            <a:fld id="{4BE819A1-3DD8-4179-BFD0-BF7D359F8DBD}" type="slidenum">
              <a:rPr lang="en-US" smtClean="0"/>
              <a:pPr/>
              <a:t>242</a:t>
            </a:fld>
            <a:endParaRPr lang="en-US" dirty="0"/>
          </a:p>
        </p:txBody>
      </p:sp>
    </p:spTree>
    <p:extLst>
      <p:ext uri="{BB962C8B-B14F-4D97-AF65-F5344CB8AC3E}">
        <p14:creationId xmlns:p14="http://schemas.microsoft.com/office/powerpoint/2010/main" val="885227140"/>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2"/>
          <p:cNvGrpSpPr/>
          <p:nvPr/>
        </p:nvGrpSpPr>
        <p:grpSpPr>
          <a:xfrm>
            <a:off x="1334690" y="1700808"/>
            <a:ext cx="6045622" cy="3168351"/>
            <a:chOff x="1334690" y="1700808"/>
            <a:chExt cx="6045622" cy="3168351"/>
          </a:xfrm>
        </p:grpSpPr>
        <p:sp>
          <p:nvSpPr>
            <p:cNvPr id="8" name="Right Arrow 7"/>
            <p:cNvSpPr/>
            <p:nvPr/>
          </p:nvSpPr>
          <p:spPr>
            <a:xfrm>
              <a:off x="1787337" y="1700808"/>
              <a:ext cx="5181600" cy="3168351"/>
            </a:xfrm>
            <a:prstGeom prst="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9" name="Freeform 8"/>
            <p:cNvSpPr/>
            <p:nvPr/>
          </p:nvSpPr>
          <p:spPr>
            <a:xfrm>
              <a:off x="1334690" y="2651313"/>
              <a:ext cx="1467445" cy="1267340"/>
            </a:xfrm>
            <a:custGeom>
              <a:avLst/>
              <a:gdLst>
                <a:gd name="connsiteX0" fmla="*/ 0 w 1467445"/>
                <a:gd name="connsiteY0" fmla="*/ 211228 h 1267340"/>
                <a:gd name="connsiteX1" fmla="*/ 61867 w 1467445"/>
                <a:gd name="connsiteY1" fmla="*/ 61867 h 1267340"/>
                <a:gd name="connsiteX2" fmla="*/ 211228 w 1467445"/>
                <a:gd name="connsiteY2" fmla="*/ 0 h 1267340"/>
                <a:gd name="connsiteX3" fmla="*/ 1256217 w 1467445"/>
                <a:gd name="connsiteY3" fmla="*/ 0 h 1267340"/>
                <a:gd name="connsiteX4" fmla="*/ 1405578 w 1467445"/>
                <a:gd name="connsiteY4" fmla="*/ 61867 h 1267340"/>
                <a:gd name="connsiteX5" fmla="*/ 1467445 w 1467445"/>
                <a:gd name="connsiteY5" fmla="*/ 211228 h 1267340"/>
                <a:gd name="connsiteX6" fmla="*/ 1467445 w 1467445"/>
                <a:gd name="connsiteY6" fmla="*/ 1056112 h 1267340"/>
                <a:gd name="connsiteX7" fmla="*/ 1405578 w 1467445"/>
                <a:gd name="connsiteY7" fmla="*/ 1205473 h 1267340"/>
                <a:gd name="connsiteX8" fmla="*/ 1256217 w 1467445"/>
                <a:gd name="connsiteY8" fmla="*/ 1267340 h 1267340"/>
                <a:gd name="connsiteX9" fmla="*/ 211228 w 1467445"/>
                <a:gd name="connsiteY9" fmla="*/ 1267340 h 1267340"/>
                <a:gd name="connsiteX10" fmla="*/ 61867 w 1467445"/>
                <a:gd name="connsiteY10" fmla="*/ 1205473 h 1267340"/>
                <a:gd name="connsiteX11" fmla="*/ 0 w 1467445"/>
                <a:gd name="connsiteY11" fmla="*/ 1056112 h 1267340"/>
                <a:gd name="connsiteX12" fmla="*/ 0 w 1467445"/>
                <a:gd name="connsiteY12" fmla="*/ 211228 h 126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7445" h="1267340">
                  <a:moveTo>
                    <a:pt x="0" y="211228"/>
                  </a:moveTo>
                  <a:cubicBezTo>
                    <a:pt x="0" y="155207"/>
                    <a:pt x="22254" y="101480"/>
                    <a:pt x="61867" y="61867"/>
                  </a:cubicBezTo>
                  <a:cubicBezTo>
                    <a:pt x="101480" y="22254"/>
                    <a:pt x="155207" y="0"/>
                    <a:pt x="211228" y="0"/>
                  </a:cubicBezTo>
                  <a:lnTo>
                    <a:pt x="1256217" y="0"/>
                  </a:lnTo>
                  <a:cubicBezTo>
                    <a:pt x="1312238" y="0"/>
                    <a:pt x="1365965" y="22254"/>
                    <a:pt x="1405578" y="61867"/>
                  </a:cubicBezTo>
                  <a:cubicBezTo>
                    <a:pt x="1445191" y="101480"/>
                    <a:pt x="1467445" y="155207"/>
                    <a:pt x="1467445" y="211228"/>
                  </a:cubicBezTo>
                  <a:lnTo>
                    <a:pt x="1467445" y="1056112"/>
                  </a:lnTo>
                  <a:cubicBezTo>
                    <a:pt x="1467445" y="1112133"/>
                    <a:pt x="1445191" y="1165860"/>
                    <a:pt x="1405578" y="1205473"/>
                  </a:cubicBezTo>
                  <a:cubicBezTo>
                    <a:pt x="1365965" y="1245086"/>
                    <a:pt x="1312238" y="1267340"/>
                    <a:pt x="1256217" y="1267340"/>
                  </a:cubicBezTo>
                  <a:lnTo>
                    <a:pt x="211228" y="1267340"/>
                  </a:lnTo>
                  <a:cubicBezTo>
                    <a:pt x="155207" y="1267340"/>
                    <a:pt x="101480" y="1245086"/>
                    <a:pt x="61867" y="1205473"/>
                  </a:cubicBezTo>
                  <a:cubicBezTo>
                    <a:pt x="22254" y="1165860"/>
                    <a:pt x="0" y="1112133"/>
                    <a:pt x="0" y="1056112"/>
                  </a:cubicBezTo>
                  <a:lnTo>
                    <a:pt x="0" y="211228"/>
                  </a:lnTo>
                  <a:close/>
                </a:path>
              </a:pathLst>
            </a:custGeom>
            <a:solidFill>
              <a:srgbClr val="B4FF9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5206" tIns="115206" rIns="115206" bIns="115206" numCol="1" spcCol="1270" anchor="ctr" anchorCtr="0">
              <a:noAutofit/>
            </a:bodyPr>
            <a:lstStyle/>
            <a:p>
              <a:pPr lvl="0" algn="ctr" defTabSz="622300">
                <a:lnSpc>
                  <a:spcPct val="90000"/>
                </a:lnSpc>
                <a:spcBef>
                  <a:spcPct val="0"/>
                </a:spcBef>
                <a:spcAft>
                  <a:spcPct val="35000"/>
                </a:spcAft>
              </a:pPr>
              <a:r>
                <a:rPr lang="en-GB" sz="1400" kern="1200" dirty="0" smtClean="0">
                  <a:solidFill>
                    <a:srgbClr val="004594"/>
                  </a:solidFill>
                </a:rPr>
                <a:t>Initiate</a:t>
              </a:r>
              <a:endParaRPr lang="en-GB" sz="1400" kern="1200" dirty="0">
                <a:solidFill>
                  <a:srgbClr val="004594"/>
                </a:solidFill>
              </a:endParaRPr>
            </a:p>
          </p:txBody>
        </p:sp>
        <p:sp>
          <p:nvSpPr>
            <p:cNvPr id="10" name="Freeform 9"/>
            <p:cNvSpPr/>
            <p:nvPr/>
          </p:nvSpPr>
          <p:spPr>
            <a:xfrm>
              <a:off x="2867472" y="2611328"/>
              <a:ext cx="1467445" cy="1267340"/>
            </a:xfrm>
            <a:custGeom>
              <a:avLst/>
              <a:gdLst>
                <a:gd name="connsiteX0" fmla="*/ 0 w 1467445"/>
                <a:gd name="connsiteY0" fmla="*/ 211228 h 1267340"/>
                <a:gd name="connsiteX1" fmla="*/ 61867 w 1467445"/>
                <a:gd name="connsiteY1" fmla="*/ 61867 h 1267340"/>
                <a:gd name="connsiteX2" fmla="*/ 211228 w 1467445"/>
                <a:gd name="connsiteY2" fmla="*/ 0 h 1267340"/>
                <a:gd name="connsiteX3" fmla="*/ 1256217 w 1467445"/>
                <a:gd name="connsiteY3" fmla="*/ 0 h 1267340"/>
                <a:gd name="connsiteX4" fmla="*/ 1405578 w 1467445"/>
                <a:gd name="connsiteY4" fmla="*/ 61867 h 1267340"/>
                <a:gd name="connsiteX5" fmla="*/ 1467445 w 1467445"/>
                <a:gd name="connsiteY5" fmla="*/ 211228 h 1267340"/>
                <a:gd name="connsiteX6" fmla="*/ 1467445 w 1467445"/>
                <a:gd name="connsiteY6" fmla="*/ 1056112 h 1267340"/>
                <a:gd name="connsiteX7" fmla="*/ 1405578 w 1467445"/>
                <a:gd name="connsiteY7" fmla="*/ 1205473 h 1267340"/>
                <a:gd name="connsiteX8" fmla="*/ 1256217 w 1467445"/>
                <a:gd name="connsiteY8" fmla="*/ 1267340 h 1267340"/>
                <a:gd name="connsiteX9" fmla="*/ 211228 w 1467445"/>
                <a:gd name="connsiteY9" fmla="*/ 1267340 h 1267340"/>
                <a:gd name="connsiteX10" fmla="*/ 61867 w 1467445"/>
                <a:gd name="connsiteY10" fmla="*/ 1205473 h 1267340"/>
                <a:gd name="connsiteX11" fmla="*/ 0 w 1467445"/>
                <a:gd name="connsiteY11" fmla="*/ 1056112 h 1267340"/>
                <a:gd name="connsiteX12" fmla="*/ 0 w 1467445"/>
                <a:gd name="connsiteY12" fmla="*/ 211228 h 126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7445" h="1267340">
                  <a:moveTo>
                    <a:pt x="0" y="211228"/>
                  </a:moveTo>
                  <a:cubicBezTo>
                    <a:pt x="0" y="155207"/>
                    <a:pt x="22254" y="101480"/>
                    <a:pt x="61867" y="61867"/>
                  </a:cubicBezTo>
                  <a:cubicBezTo>
                    <a:pt x="101480" y="22254"/>
                    <a:pt x="155207" y="0"/>
                    <a:pt x="211228" y="0"/>
                  </a:cubicBezTo>
                  <a:lnTo>
                    <a:pt x="1256217" y="0"/>
                  </a:lnTo>
                  <a:cubicBezTo>
                    <a:pt x="1312238" y="0"/>
                    <a:pt x="1365965" y="22254"/>
                    <a:pt x="1405578" y="61867"/>
                  </a:cubicBezTo>
                  <a:cubicBezTo>
                    <a:pt x="1445191" y="101480"/>
                    <a:pt x="1467445" y="155207"/>
                    <a:pt x="1467445" y="211228"/>
                  </a:cubicBezTo>
                  <a:lnTo>
                    <a:pt x="1467445" y="1056112"/>
                  </a:lnTo>
                  <a:cubicBezTo>
                    <a:pt x="1467445" y="1112133"/>
                    <a:pt x="1445191" y="1165860"/>
                    <a:pt x="1405578" y="1205473"/>
                  </a:cubicBezTo>
                  <a:cubicBezTo>
                    <a:pt x="1365965" y="1245086"/>
                    <a:pt x="1312238" y="1267340"/>
                    <a:pt x="1256217" y="1267340"/>
                  </a:cubicBezTo>
                  <a:lnTo>
                    <a:pt x="211228" y="1267340"/>
                  </a:lnTo>
                  <a:cubicBezTo>
                    <a:pt x="155207" y="1267340"/>
                    <a:pt x="101480" y="1245086"/>
                    <a:pt x="61867" y="1205473"/>
                  </a:cubicBezTo>
                  <a:cubicBezTo>
                    <a:pt x="22254" y="1165860"/>
                    <a:pt x="0" y="1112133"/>
                    <a:pt x="0" y="1056112"/>
                  </a:cubicBezTo>
                  <a:lnTo>
                    <a:pt x="0" y="211228"/>
                  </a:lnTo>
                  <a:close/>
                </a:path>
              </a:pathLst>
            </a:custGeom>
            <a:solidFill>
              <a:srgbClr val="FEB6A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5206" tIns="115206" rIns="115206" bIns="115206" numCol="1" spcCol="1270" anchor="ctr" anchorCtr="0">
              <a:noAutofit/>
            </a:bodyPr>
            <a:lstStyle/>
            <a:p>
              <a:pPr lvl="0" algn="ctr" defTabSz="622300">
                <a:lnSpc>
                  <a:spcPct val="90000"/>
                </a:lnSpc>
                <a:spcBef>
                  <a:spcPct val="0"/>
                </a:spcBef>
                <a:spcAft>
                  <a:spcPct val="35000"/>
                </a:spcAft>
              </a:pPr>
              <a:r>
                <a:rPr lang="en-GB" sz="1400" kern="1200" dirty="0" smtClean="0">
                  <a:solidFill>
                    <a:srgbClr val="004594"/>
                  </a:solidFill>
                </a:rPr>
                <a:t>Plan</a:t>
              </a:r>
              <a:endParaRPr lang="en-GB" sz="1400" kern="1200" dirty="0">
                <a:solidFill>
                  <a:srgbClr val="004594"/>
                </a:solidFill>
              </a:endParaRPr>
            </a:p>
          </p:txBody>
        </p:sp>
        <p:sp>
          <p:nvSpPr>
            <p:cNvPr id="11" name="Freeform 10"/>
            <p:cNvSpPr/>
            <p:nvPr/>
          </p:nvSpPr>
          <p:spPr>
            <a:xfrm>
              <a:off x="4400700" y="2636916"/>
              <a:ext cx="1467445" cy="1267340"/>
            </a:xfrm>
            <a:custGeom>
              <a:avLst/>
              <a:gdLst>
                <a:gd name="connsiteX0" fmla="*/ 0 w 1467445"/>
                <a:gd name="connsiteY0" fmla="*/ 211228 h 1267340"/>
                <a:gd name="connsiteX1" fmla="*/ 61867 w 1467445"/>
                <a:gd name="connsiteY1" fmla="*/ 61867 h 1267340"/>
                <a:gd name="connsiteX2" fmla="*/ 211228 w 1467445"/>
                <a:gd name="connsiteY2" fmla="*/ 0 h 1267340"/>
                <a:gd name="connsiteX3" fmla="*/ 1256217 w 1467445"/>
                <a:gd name="connsiteY3" fmla="*/ 0 h 1267340"/>
                <a:gd name="connsiteX4" fmla="*/ 1405578 w 1467445"/>
                <a:gd name="connsiteY4" fmla="*/ 61867 h 1267340"/>
                <a:gd name="connsiteX5" fmla="*/ 1467445 w 1467445"/>
                <a:gd name="connsiteY5" fmla="*/ 211228 h 1267340"/>
                <a:gd name="connsiteX6" fmla="*/ 1467445 w 1467445"/>
                <a:gd name="connsiteY6" fmla="*/ 1056112 h 1267340"/>
                <a:gd name="connsiteX7" fmla="*/ 1405578 w 1467445"/>
                <a:gd name="connsiteY7" fmla="*/ 1205473 h 1267340"/>
                <a:gd name="connsiteX8" fmla="*/ 1256217 w 1467445"/>
                <a:gd name="connsiteY8" fmla="*/ 1267340 h 1267340"/>
                <a:gd name="connsiteX9" fmla="*/ 211228 w 1467445"/>
                <a:gd name="connsiteY9" fmla="*/ 1267340 h 1267340"/>
                <a:gd name="connsiteX10" fmla="*/ 61867 w 1467445"/>
                <a:gd name="connsiteY10" fmla="*/ 1205473 h 1267340"/>
                <a:gd name="connsiteX11" fmla="*/ 0 w 1467445"/>
                <a:gd name="connsiteY11" fmla="*/ 1056112 h 1267340"/>
                <a:gd name="connsiteX12" fmla="*/ 0 w 1467445"/>
                <a:gd name="connsiteY12" fmla="*/ 211228 h 126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7445" h="1267340">
                  <a:moveTo>
                    <a:pt x="0" y="211228"/>
                  </a:moveTo>
                  <a:cubicBezTo>
                    <a:pt x="0" y="155207"/>
                    <a:pt x="22254" y="101480"/>
                    <a:pt x="61867" y="61867"/>
                  </a:cubicBezTo>
                  <a:cubicBezTo>
                    <a:pt x="101480" y="22254"/>
                    <a:pt x="155207" y="0"/>
                    <a:pt x="211228" y="0"/>
                  </a:cubicBezTo>
                  <a:lnTo>
                    <a:pt x="1256217" y="0"/>
                  </a:lnTo>
                  <a:cubicBezTo>
                    <a:pt x="1312238" y="0"/>
                    <a:pt x="1365965" y="22254"/>
                    <a:pt x="1405578" y="61867"/>
                  </a:cubicBezTo>
                  <a:cubicBezTo>
                    <a:pt x="1445191" y="101480"/>
                    <a:pt x="1467445" y="155207"/>
                    <a:pt x="1467445" y="211228"/>
                  </a:cubicBezTo>
                  <a:lnTo>
                    <a:pt x="1467445" y="1056112"/>
                  </a:lnTo>
                  <a:cubicBezTo>
                    <a:pt x="1467445" y="1112133"/>
                    <a:pt x="1445191" y="1165860"/>
                    <a:pt x="1405578" y="1205473"/>
                  </a:cubicBezTo>
                  <a:cubicBezTo>
                    <a:pt x="1365965" y="1245086"/>
                    <a:pt x="1312238" y="1267340"/>
                    <a:pt x="1256217" y="1267340"/>
                  </a:cubicBezTo>
                  <a:lnTo>
                    <a:pt x="211228" y="1267340"/>
                  </a:lnTo>
                  <a:cubicBezTo>
                    <a:pt x="155207" y="1267340"/>
                    <a:pt x="101480" y="1245086"/>
                    <a:pt x="61867" y="1205473"/>
                  </a:cubicBezTo>
                  <a:cubicBezTo>
                    <a:pt x="22254" y="1165860"/>
                    <a:pt x="0" y="1112133"/>
                    <a:pt x="0" y="1056112"/>
                  </a:cubicBezTo>
                  <a:lnTo>
                    <a:pt x="0" y="211228"/>
                  </a:lnTo>
                  <a:close/>
                </a:path>
              </a:pathLst>
            </a:custGeom>
            <a:solidFill>
              <a:srgbClr val="FFFF5B"/>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5206" tIns="115206" rIns="115206" bIns="115206" numCol="1" spcCol="1270" anchor="ctr" anchorCtr="0">
              <a:noAutofit/>
            </a:bodyPr>
            <a:lstStyle/>
            <a:p>
              <a:pPr lvl="0" algn="ctr" defTabSz="622300">
                <a:lnSpc>
                  <a:spcPct val="90000"/>
                </a:lnSpc>
                <a:spcBef>
                  <a:spcPct val="0"/>
                </a:spcBef>
                <a:spcAft>
                  <a:spcPct val="35000"/>
                </a:spcAft>
              </a:pPr>
              <a:r>
                <a:rPr lang="en-GB" sz="1400" dirty="0" smtClean="0">
                  <a:solidFill>
                    <a:srgbClr val="004594"/>
                  </a:solidFill>
                </a:rPr>
                <a:t>Implement</a:t>
              </a:r>
              <a:endParaRPr lang="en-GB" sz="1400" kern="1200" dirty="0">
                <a:solidFill>
                  <a:srgbClr val="004594"/>
                </a:solidFill>
              </a:endParaRPr>
            </a:p>
          </p:txBody>
        </p:sp>
        <p:sp>
          <p:nvSpPr>
            <p:cNvPr id="12" name="Freeform 11"/>
            <p:cNvSpPr/>
            <p:nvPr/>
          </p:nvSpPr>
          <p:spPr>
            <a:xfrm>
              <a:off x="5912867" y="2651313"/>
              <a:ext cx="1467445" cy="1267340"/>
            </a:xfrm>
            <a:custGeom>
              <a:avLst/>
              <a:gdLst>
                <a:gd name="connsiteX0" fmla="*/ 0 w 1467445"/>
                <a:gd name="connsiteY0" fmla="*/ 211228 h 1267340"/>
                <a:gd name="connsiteX1" fmla="*/ 61867 w 1467445"/>
                <a:gd name="connsiteY1" fmla="*/ 61867 h 1267340"/>
                <a:gd name="connsiteX2" fmla="*/ 211228 w 1467445"/>
                <a:gd name="connsiteY2" fmla="*/ 0 h 1267340"/>
                <a:gd name="connsiteX3" fmla="*/ 1256217 w 1467445"/>
                <a:gd name="connsiteY3" fmla="*/ 0 h 1267340"/>
                <a:gd name="connsiteX4" fmla="*/ 1405578 w 1467445"/>
                <a:gd name="connsiteY4" fmla="*/ 61867 h 1267340"/>
                <a:gd name="connsiteX5" fmla="*/ 1467445 w 1467445"/>
                <a:gd name="connsiteY5" fmla="*/ 211228 h 1267340"/>
                <a:gd name="connsiteX6" fmla="*/ 1467445 w 1467445"/>
                <a:gd name="connsiteY6" fmla="*/ 1056112 h 1267340"/>
                <a:gd name="connsiteX7" fmla="*/ 1405578 w 1467445"/>
                <a:gd name="connsiteY7" fmla="*/ 1205473 h 1267340"/>
                <a:gd name="connsiteX8" fmla="*/ 1256217 w 1467445"/>
                <a:gd name="connsiteY8" fmla="*/ 1267340 h 1267340"/>
                <a:gd name="connsiteX9" fmla="*/ 211228 w 1467445"/>
                <a:gd name="connsiteY9" fmla="*/ 1267340 h 1267340"/>
                <a:gd name="connsiteX10" fmla="*/ 61867 w 1467445"/>
                <a:gd name="connsiteY10" fmla="*/ 1205473 h 1267340"/>
                <a:gd name="connsiteX11" fmla="*/ 0 w 1467445"/>
                <a:gd name="connsiteY11" fmla="*/ 1056112 h 1267340"/>
                <a:gd name="connsiteX12" fmla="*/ 0 w 1467445"/>
                <a:gd name="connsiteY12" fmla="*/ 211228 h 126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7445" h="1267340">
                  <a:moveTo>
                    <a:pt x="0" y="211228"/>
                  </a:moveTo>
                  <a:cubicBezTo>
                    <a:pt x="0" y="155207"/>
                    <a:pt x="22254" y="101480"/>
                    <a:pt x="61867" y="61867"/>
                  </a:cubicBezTo>
                  <a:cubicBezTo>
                    <a:pt x="101480" y="22254"/>
                    <a:pt x="155207" y="0"/>
                    <a:pt x="211228" y="0"/>
                  </a:cubicBezTo>
                  <a:lnTo>
                    <a:pt x="1256217" y="0"/>
                  </a:lnTo>
                  <a:cubicBezTo>
                    <a:pt x="1312238" y="0"/>
                    <a:pt x="1365965" y="22254"/>
                    <a:pt x="1405578" y="61867"/>
                  </a:cubicBezTo>
                  <a:cubicBezTo>
                    <a:pt x="1445191" y="101480"/>
                    <a:pt x="1467445" y="155207"/>
                    <a:pt x="1467445" y="211228"/>
                  </a:cubicBezTo>
                  <a:lnTo>
                    <a:pt x="1467445" y="1056112"/>
                  </a:lnTo>
                  <a:cubicBezTo>
                    <a:pt x="1467445" y="1112133"/>
                    <a:pt x="1445191" y="1165860"/>
                    <a:pt x="1405578" y="1205473"/>
                  </a:cubicBezTo>
                  <a:cubicBezTo>
                    <a:pt x="1365965" y="1245086"/>
                    <a:pt x="1312238" y="1267340"/>
                    <a:pt x="1256217" y="1267340"/>
                  </a:cubicBezTo>
                  <a:lnTo>
                    <a:pt x="211228" y="1267340"/>
                  </a:lnTo>
                  <a:cubicBezTo>
                    <a:pt x="155207" y="1267340"/>
                    <a:pt x="101480" y="1245086"/>
                    <a:pt x="61867" y="1205473"/>
                  </a:cubicBezTo>
                  <a:cubicBezTo>
                    <a:pt x="22254" y="1165860"/>
                    <a:pt x="0" y="1112133"/>
                    <a:pt x="0" y="1056112"/>
                  </a:cubicBezTo>
                  <a:lnTo>
                    <a:pt x="0" y="21122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5206" tIns="115206" rIns="115206" bIns="115206" numCol="1" spcCol="1270" anchor="ctr" anchorCtr="0">
              <a:noAutofit/>
            </a:bodyPr>
            <a:lstStyle/>
            <a:p>
              <a:pPr lvl="0" algn="ctr" defTabSz="622300">
                <a:lnSpc>
                  <a:spcPct val="90000"/>
                </a:lnSpc>
                <a:spcBef>
                  <a:spcPct val="0"/>
                </a:spcBef>
                <a:spcAft>
                  <a:spcPct val="35000"/>
                </a:spcAft>
              </a:pPr>
              <a:r>
                <a:rPr lang="en-GB" sz="1400" kern="1200" dirty="0" smtClean="0">
                  <a:solidFill>
                    <a:srgbClr val="004594"/>
                  </a:solidFill>
                </a:rPr>
                <a:t>Handover &amp; Closeout</a:t>
              </a:r>
              <a:endParaRPr lang="en-GB" sz="1400" kern="1200" dirty="0">
                <a:solidFill>
                  <a:srgbClr val="004594"/>
                </a:solidFill>
              </a:endParaRPr>
            </a:p>
          </p:txBody>
        </p:sp>
      </p:grpSp>
      <p:sp>
        <p:nvSpPr>
          <p:cNvPr id="2" name="Title 1"/>
          <p:cNvSpPr>
            <a:spLocks noGrp="1"/>
          </p:cNvSpPr>
          <p:nvPr>
            <p:ph type="title"/>
          </p:nvPr>
        </p:nvSpPr>
        <p:spPr/>
        <p:txBody>
          <a:bodyPr/>
          <a:lstStyle/>
          <a:p>
            <a:r>
              <a:rPr lang="en-GB" dirty="0" smtClean="0"/>
              <a:t>Project Lifecycle – High Level</a:t>
            </a:r>
            <a:endParaRPr lang="en-GB" dirty="0"/>
          </a:p>
        </p:txBody>
      </p:sp>
      <p:sp>
        <p:nvSpPr>
          <p:cNvPr id="4" name="Text Placeholder 3"/>
          <p:cNvSpPr>
            <a:spLocks noGrp="1"/>
          </p:cNvSpPr>
          <p:nvPr>
            <p:ph type="body" idx="1"/>
          </p:nvPr>
        </p:nvSpPr>
        <p:spPr>
          <a:xfrm>
            <a:off x="457200" y="1143000"/>
            <a:ext cx="8219256" cy="587897"/>
          </a:xfrm>
        </p:spPr>
        <p:txBody>
          <a:bodyPr/>
          <a:lstStyle/>
          <a:p>
            <a:r>
              <a:rPr lang="en-GB" dirty="0" smtClean="0"/>
              <a:t>A project lifecycle typically consists of of four phases:</a:t>
            </a:r>
          </a:p>
        </p:txBody>
      </p:sp>
      <p:sp>
        <p:nvSpPr>
          <p:cNvPr id="3" name="Content Placeholder 2"/>
          <p:cNvSpPr>
            <a:spLocks noGrp="1"/>
          </p:cNvSpPr>
          <p:nvPr>
            <p:ph sz="half" idx="2"/>
          </p:nvPr>
        </p:nvSpPr>
        <p:spPr>
          <a:xfrm>
            <a:off x="457200" y="4191099"/>
            <a:ext cx="8219256" cy="2262237"/>
          </a:xfrm>
        </p:spPr>
        <p:txBody>
          <a:bodyPr/>
          <a:lstStyle/>
          <a:p>
            <a:r>
              <a:rPr lang="en-GB" dirty="0" smtClean="0"/>
              <a:t>Initiate – identify options and consider viability</a:t>
            </a:r>
          </a:p>
          <a:p>
            <a:r>
              <a:rPr lang="en-GB" dirty="0" smtClean="0"/>
              <a:t>Plan – produce plans</a:t>
            </a:r>
          </a:p>
          <a:p>
            <a:r>
              <a:rPr lang="en-GB" dirty="0" smtClean="0"/>
              <a:t>Implement – implement the plans</a:t>
            </a:r>
          </a:p>
          <a:p>
            <a:r>
              <a:rPr lang="en-GB" dirty="0" smtClean="0"/>
              <a:t>Handover and Closeout – handover the outputs</a:t>
            </a:r>
            <a:endParaRPr lang="en-GB" dirty="0"/>
          </a:p>
        </p:txBody>
      </p:sp>
    </p:spTree>
    <p:extLst>
      <p:ext uri="{BB962C8B-B14F-4D97-AF65-F5344CB8AC3E}">
        <p14:creationId xmlns:p14="http://schemas.microsoft.com/office/powerpoint/2010/main" val="2147270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Initiation phase</a:t>
            </a:r>
            <a:endParaRPr lang="en-GB" dirty="0"/>
          </a:p>
        </p:txBody>
      </p:sp>
      <p:sp>
        <p:nvSpPr>
          <p:cNvPr id="8" name="Content Placeholder 7"/>
          <p:cNvSpPr>
            <a:spLocks noGrp="1"/>
          </p:cNvSpPr>
          <p:nvPr>
            <p:ph idx="1"/>
          </p:nvPr>
        </p:nvSpPr>
        <p:spPr>
          <a:xfrm>
            <a:off x="467544" y="2060848"/>
            <a:ext cx="8229600" cy="3888432"/>
          </a:xfrm>
        </p:spPr>
        <p:txBody>
          <a:bodyPr>
            <a:normAutofit fontScale="77500" lnSpcReduction="20000"/>
          </a:bodyPr>
          <a:lstStyle/>
          <a:p>
            <a:r>
              <a:rPr lang="en-GB" sz="2400" dirty="0" smtClean="0"/>
              <a:t>The sponsor is selected</a:t>
            </a:r>
          </a:p>
          <a:p>
            <a:r>
              <a:rPr lang="en-GB" sz="2400" dirty="0" smtClean="0"/>
              <a:t>The Need/Problem/Opportunity is established</a:t>
            </a:r>
          </a:p>
          <a:p>
            <a:r>
              <a:rPr lang="en-GB" sz="2400" dirty="0" smtClean="0"/>
              <a:t>Feasibility is investigated</a:t>
            </a:r>
          </a:p>
          <a:p>
            <a:r>
              <a:rPr lang="en-GB" sz="2400" dirty="0" smtClean="0"/>
              <a:t>Fit with strategy is checked </a:t>
            </a:r>
          </a:p>
          <a:p>
            <a:r>
              <a:rPr lang="en-GB" sz="2400" dirty="0" smtClean="0"/>
              <a:t>High level risks are identified and assessed</a:t>
            </a:r>
          </a:p>
          <a:p>
            <a:r>
              <a:rPr lang="en-GB" sz="2400" dirty="0" smtClean="0"/>
              <a:t>Levelling against Management Systems are completed</a:t>
            </a:r>
          </a:p>
          <a:p>
            <a:r>
              <a:rPr lang="en-GB" sz="2400" dirty="0" smtClean="0"/>
              <a:t>P5 Impact analysis is completed and SMP is initiated</a:t>
            </a:r>
          </a:p>
          <a:p>
            <a:r>
              <a:rPr lang="en-GB" sz="2400" dirty="0" smtClean="0"/>
              <a:t>Initial stakeholders are identified and analysed</a:t>
            </a:r>
          </a:p>
          <a:p>
            <a:r>
              <a:rPr lang="en-GB" sz="2400" dirty="0" smtClean="0"/>
              <a:t>High level requirements are identified</a:t>
            </a:r>
          </a:p>
          <a:p>
            <a:r>
              <a:rPr lang="en-GB" sz="2400" dirty="0" smtClean="0"/>
              <a:t>Business options (inc Do Nothing) are identified, evaluated and documented in the Business Case</a:t>
            </a:r>
          </a:p>
          <a:p>
            <a:r>
              <a:rPr lang="en-GB" sz="2400" dirty="0" smtClean="0"/>
              <a:t>Plans for next phase (Definition) are produced. </a:t>
            </a:r>
          </a:p>
        </p:txBody>
      </p:sp>
      <p:graphicFrame>
        <p:nvGraphicFramePr>
          <p:cNvPr id="9" name="Diagram 8"/>
          <p:cNvGraphicFramePr/>
          <p:nvPr>
            <p:extLst/>
          </p:nvPr>
        </p:nvGraphicFramePr>
        <p:xfrm>
          <a:off x="1219200" y="980728"/>
          <a:ext cx="5715000" cy="13681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66551152"/>
      </p:ext>
    </p:extLst>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Planning phase</a:t>
            </a:r>
            <a:endParaRPr lang="en-GB" dirty="0"/>
          </a:p>
        </p:txBody>
      </p:sp>
      <p:sp>
        <p:nvSpPr>
          <p:cNvPr id="8" name="Content Placeholder 7"/>
          <p:cNvSpPr>
            <a:spLocks noGrp="1"/>
          </p:cNvSpPr>
          <p:nvPr>
            <p:ph idx="1"/>
          </p:nvPr>
        </p:nvSpPr>
        <p:spPr>
          <a:xfrm>
            <a:off x="395536" y="2492896"/>
            <a:ext cx="8229600" cy="3744416"/>
          </a:xfrm>
        </p:spPr>
        <p:txBody>
          <a:bodyPr/>
          <a:lstStyle/>
          <a:p>
            <a:r>
              <a:rPr lang="en-GB" sz="2000" dirty="0" smtClean="0"/>
              <a:t>Project Manager is appointed (if not already in place)</a:t>
            </a:r>
          </a:p>
          <a:p>
            <a:r>
              <a:rPr lang="en-GB" sz="2000" dirty="0" smtClean="0"/>
              <a:t>The preferred solution is checked against high level requirements</a:t>
            </a:r>
          </a:p>
          <a:p>
            <a:r>
              <a:rPr lang="en-GB" sz="2000" dirty="0" smtClean="0"/>
              <a:t>Alternative designs are considered</a:t>
            </a:r>
          </a:p>
          <a:p>
            <a:r>
              <a:rPr lang="en-GB" sz="2000" dirty="0" smtClean="0"/>
              <a:t>The approach is agreed with the Sponsor</a:t>
            </a:r>
          </a:p>
          <a:p>
            <a:r>
              <a:rPr lang="en-GB" sz="2000" dirty="0" smtClean="0"/>
              <a:t>Detailed requirements are gathered and refined</a:t>
            </a:r>
          </a:p>
          <a:p>
            <a:r>
              <a:rPr lang="en-GB" sz="2000" dirty="0" smtClean="0"/>
              <a:t>The Project Management Plan (PMP) is prepared</a:t>
            </a:r>
          </a:p>
          <a:p>
            <a:r>
              <a:rPr lang="en-GB" sz="2000" dirty="0" smtClean="0"/>
              <a:t>Estimates of time, resources and costs are produced </a:t>
            </a:r>
          </a:p>
          <a:p>
            <a:r>
              <a:rPr lang="en-GB" sz="2000" dirty="0" smtClean="0"/>
              <a:t>The Business Case is updated to reflect plans and estimates</a:t>
            </a:r>
          </a:p>
          <a:p>
            <a:r>
              <a:rPr lang="en-GB" sz="2000" dirty="0" smtClean="0"/>
              <a:t>Detailed plans for next phase (Implementation) are prepared</a:t>
            </a:r>
          </a:p>
        </p:txBody>
      </p:sp>
      <p:graphicFrame>
        <p:nvGraphicFramePr>
          <p:cNvPr id="9" name="Diagram 8"/>
          <p:cNvGraphicFramePr/>
          <p:nvPr>
            <p:extLst/>
          </p:nvPr>
        </p:nvGraphicFramePr>
        <p:xfrm>
          <a:off x="609600" y="1196752"/>
          <a:ext cx="6050632" cy="13681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46998201"/>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Implementation phase</a:t>
            </a:r>
            <a:endParaRPr lang="en-GB" dirty="0"/>
          </a:p>
        </p:txBody>
      </p:sp>
      <p:sp>
        <p:nvSpPr>
          <p:cNvPr id="8" name="Content Placeholder 7"/>
          <p:cNvSpPr>
            <a:spLocks noGrp="1"/>
          </p:cNvSpPr>
          <p:nvPr>
            <p:ph idx="1"/>
          </p:nvPr>
        </p:nvSpPr>
        <p:spPr>
          <a:xfrm>
            <a:off x="467544" y="2132856"/>
            <a:ext cx="8229600" cy="4248472"/>
          </a:xfrm>
        </p:spPr>
        <p:txBody>
          <a:bodyPr/>
          <a:lstStyle/>
          <a:p>
            <a:r>
              <a:rPr lang="en-GB" sz="2000" dirty="0" smtClean="0"/>
              <a:t>Implementation phase may be divided into </a:t>
            </a:r>
            <a:r>
              <a:rPr lang="en-GB" sz="2000" i="1" dirty="0" smtClean="0"/>
              <a:t>Stages</a:t>
            </a:r>
            <a:r>
              <a:rPr lang="en-GB" sz="2000" dirty="0" smtClean="0"/>
              <a:t>:</a:t>
            </a:r>
          </a:p>
          <a:p>
            <a:pPr lvl="1"/>
            <a:r>
              <a:rPr lang="en-GB" sz="2000" dirty="0" smtClean="0"/>
              <a:t>Design</a:t>
            </a:r>
          </a:p>
          <a:p>
            <a:pPr lvl="2"/>
            <a:r>
              <a:rPr lang="en-GB" sz="1600" dirty="0" smtClean="0"/>
              <a:t>Design optimised and completed</a:t>
            </a:r>
          </a:p>
          <a:p>
            <a:pPr lvl="2"/>
            <a:r>
              <a:rPr lang="en-GB" sz="1600" dirty="0" smtClean="0"/>
              <a:t>Design documentation produced</a:t>
            </a:r>
          </a:p>
          <a:p>
            <a:pPr lvl="2"/>
            <a:r>
              <a:rPr lang="en-GB" sz="1600" dirty="0" smtClean="0"/>
              <a:t>Design approved</a:t>
            </a:r>
          </a:p>
          <a:p>
            <a:pPr lvl="1"/>
            <a:r>
              <a:rPr lang="en-GB" sz="2000" dirty="0" smtClean="0"/>
              <a:t>Build</a:t>
            </a:r>
          </a:p>
          <a:p>
            <a:pPr lvl="2"/>
            <a:r>
              <a:rPr lang="en-GB" sz="1600" dirty="0" smtClean="0"/>
              <a:t>Actual products are now produced</a:t>
            </a:r>
          </a:p>
          <a:p>
            <a:pPr lvl="2"/>
            <a:r>
              <a:rPr lang="en-GB" sz="1600" dirty="0" smtClean="0"/>
              <a:t>Components tested against acceptance criteria</a:t>
            </a:r>
          </a:p>
          <a:p>
            <a:r>
              <a:rPr lang="en-GB" sz="2000" dirty="0" smtClean="0"/>
              <a:t>Project Manager:</a:t>
            </a:r>
          </a:p>
          <a:p>
            <a:pPr lvl="1"/>
            <a:r>
              <a:rPr lang="en-GB" sz="2000" dirty="0" smtClean="0"/>
              <a:t>Controls and monitors the delivery</a:t>
            </a:r>
          </a:p>
          <a:p>
            <a:pPr lvl="1"/>
            <a:r>
              <a:rPr lang="en-GB" sz="2000" dirty="0" smtClean="0"/>
              <a:t>Manages risks, issues and changes</a:t>
            </a:r>
          </a:p>
          <a:p>
            <a:pPr lvl="1"/>
            <a:r>
              <a:rPr lang="en-GB" sz="2000" dirty="0" smtClean="0"/>
              <a:t>Communicates progress with stakeholders</a:t>
            </a:r>
          </a:p>
          <a:p>
            <a:endParaRPr lang="en-GB" sz="2000" dirty="0"/>
          </a:p>
        </p:txBody>
      </p:sp>
      <p:graphicFrame>
        <p:nvGraphicFramePr>
          <p:cNvPr id="9" name="Diagram 8"/>
          <p:cNvGraphicFramePr/>
          <p:nvPr>
            <p:extLst/>
          </p:nvPr>
        </p:nvGraphicFramePr>
        <p:xfrm>
          <a:off x="1524000" y="908720"/>
          <a:ext cx="5562600" cy="13681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22646822"/>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Handover &amp; closeout phase</a:t>
            </a:r>
            <a:endParaRPr lang="en-GB" dirty="0"/>
          </a:p>
        </p:txBody>
      </p:sp>
      <p:sp>
        <p:nvSpPr>
          <p:cNvPr id="8" name="Content Placeholder 7"/>
          <p:cNvSpPr>
            <a:spLocks noGrp="1"/>
          </p:cNvSpPr>
          <p:nvPr>
            <p:ph idx="1"/>
          </p:nvPr>
        </p:nvSpPr>
        <p:spPr>
          <a:xfrm>
            <a:off x="457200" y="2348880"/>
            <a:ext cx="8229600" cy="3744416"/>
          </a:xfrm>
        </p:spPr>
        <p:txBody>
          <a:bodyPr/>
          <a:lstStyle/>
          <a:p>
            <a:r>
              <a:rPr lang="en-GB" sz="2400" dirty="0" smtClean="0"/>
              <a:t>Test the completed set of deliverables in operational mode</a:t>
            </a:r>
          </a:p>
          <a:p>
            <a:r>
              <a:rPr lang="en-GB" sz="2400" dirty="0" smtClean="0"/>
              <a:t>Sponsor and users accept products</a:t>
            </a:r>
          </a:p>
          <a:p>
            <a:r>
              <a:rPr lang="en-GB" sz="2400" dirty="0" smtClean="0"/>
              <a:t>Transfer ownership</a:t>
            </a:r>
          </a:p>
          <a:p>
            <a:r>
              <a:rPr lang="en-GB" sz="2400" dirty="0" smtClean="0"/>
              <a:t>Complete all project documentation</a:t>
            </a:r>
          </a:p>
          <a:p>
            <a:r>
              <a:rPr lang="en-GB" sz="2400" dirty="0" smtClean="0"/>
              <a:t>Review project performance (Post Project Review)</a:t>
            </a:r>
          </a:p>
          <a:p>
            <a:r>
              <a:rPr lang="en-GB" sz="2400" dirty="0" smtClean="0"/>
              <a:t>Capture and disseminate lessons (Lessons Learned)</a:t>
            </a:r>
          </a:p>
          <a:p>
            <a:r>
              <a:rPr lang="en-GB" sz="2400" dirty="0" smtClean="0"/>
              <a:t>Close the project</a:t>
            </a:r>
          </a:p>
        </p:txBody>
      </p:sp>
      <p:graphicFrame>
        <p:nvGraphicFramePr>
          <p:cNvPr id="9" name="Diagram 8"/>
          <p:cNvGraphicFramePr/>
          <p:nvPr>
            <p:extLst/>
          </p:nvPr>
        </p:nvGraphicFramePr>
        <p:xfrm>
          <a:off x="1981200" y="1124744"/>
          <a:ext cx="4391000" cy="13681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7325523"/>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248</a:t>
            </a:fld>
            <a:endParaRPr lang="en-US" dirty="0"/>
          </a:p>
        </p:txBody>
      </p:sp>
      <p:sp>
        <p:nvSpPr>
          <p:cNvPr id="4" name="Title 3"/>
          <p:cNvSpPr>
            <a:spLocks noGrp="1"/>
          </p:cNvSpPr>
          <p:nvPr>
            <p:ph type="title"/>
          </p:nvPr>
        </p:nvSpPr>
        <p:spPr/>
        <p:txBody>
          <a:bodyPr/>
          <a:lstStyle/>
          <a:p>
            <a:r>
              <a:rPr lang="en-US" dirty="0" smtClean="0"/>
              <a:t>Process Groups (Review)</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1671" y="2022901"/>
            <a:ext cx="4412729" cy="2392680"/>
          </a:xfrm>
          <a:prstGeom prst="rect">
            <a:avLst/>
          </a:prstGeom>
        </p:spPr>
      </p:pic>
      <p:sp>
        <p:nvSpPr>
          <p:cNvPr id="6" name="TextBox 5"/>
          <p:cNvSpPr txBox="1"/>
          <p:nvPr/>
        </p:nvSpPr>
        <p:spPr>
          <a:xfrm>
            <a:off x="4724400" y="2042219"/>
            <a:ext cx="4191000" cy="3139321"/>
          </a:xfrm>
          <a:prstGeom prst="rect">
            <a:avLst/>
          </a:prstGeom>
          <a:noFill/>
        </p:spPr>
        <p:txBody>
          <a:bodyPr wrap="square" rtlCol="0">
            <a:spAutoFit/>
          </a:bodyPr>
          <a:lstStyle/>
          <a:p>
            <a:pPr marL="342900" indent="-342900">
              <a:buAutoNum type="arabicPeriod"/>
            </a:pPr>
            <a:r>
              <a:rPr lang="en-US" b="1" dirty="0" smtClean="0"/>
              <a:t>IMPORTANT! </a:t>
            </a:r>
            <a:r>
              <a:rPr lang="en-US" dirty="0" smtClean="0"/>
              <a:t>Process Groups are not to be confused with phases of a Life-Cycle!</a:t>
            </a:r>
          </a:p>
          <a:p>
            <a:endParaRPr lang="en-US" dirty="0" smtClean="0"/>
          </a:p>
          <a:p>
            <a:r>
              <a:rPr lang="en-US" dirty="0" smtClean="0"/>
              <a:t>The </a:t>
            </a:r>
            <a:r>
              <a:rPr lang="en-US" dirty="0"/>
              <a:t>management of a project starts with the initiating process group and finishes with the closing process group. The interdependency between process groups requires the controlling process group to interact with every other process </a:t>
            </a:r>
            <a:r>
              <a:rPr lang="en-US" dirty="0" smtClean="0"/>
              <a:t>group.</a:t>
            </a:r>
          </a:p>
          <a:p>
            <a:endParaRPr lang="en-US" dirty="0"/>
          </a:p>
        </p:txBody>
      </p:sp>
    </p:spTree>
    <p:extLst>
      <p:ext uri="{BB962C8B-B14F-4D97-AF65-F5344CB8AC3E}">
        <p14:creationId xmlns:p14="http://schemas.microsoft.com/office/powerpoint/2010/main" val="1632628183"/>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9600" y="3657600"/>
            <a:ext cx="7753708" cy="2492990"/>
          </a:xfrm>
          <a:prstGeom prst="rect">
            <a:avLst/>
          </a:prstGeom>
        </p:spPr>
        <p:txBody>
          <a:bodyPr wrap="square">
            <a:spAutoFit/>
          </a:bodyPr>
          <a:lstStyle/>
          <a:p>
            <a:pPr lvl="0" eaLnBrk="0" fontAlgn="base" hangingPunct="0">
              <a:spcBef>
                <a:spcPct val="0"/>
              </a:spcBef>
              <a:spcAft>
                <a:spcPct val="0"/>
              </a:spcAft>
            </a:pPr>
            <a:r>
              <a:rPr lang="en-US" sz="2400" b="1" dirty="0" smtClean="0">
                <a:latin typeface="Helvetica"/>
                <a:cs typeface="Helvetica"/>
              </a:rPr>
              <a:t>The Strength </a:t>
            </a:r>
            <a:r>
              <a:rPr lang="en-US" sz="2400" b="1" dirty="0">
                <a:latin typeface="Helvetica"/>
                <a:cs typeface="Helvetica"/>
              </a:rPr>
              <a:t>of </a:t>
            </a:r>
            <a:r>
              <a:rPr lang="en-US" sz="2400" b="1" dirty="0" smtClean="0">
                <a:latin typeface="Helvetica"/>
                <a:cs typeface="Helvetica"/>
              </a:rPr>
              <a:t>PRiSM</a:t>
            </a:r>
          </a:p>
          <a:p>
            <a:pPr lvl="0" eaLnBrk="0" fontAlgn="base" hangingPunct="0">
              <a:spcBef>
                <a:spcPct val="0"/>
              </a:spcBef>
              <a:spcAft>
                <a:spcPct val="0"/>
              </a:spcAft>
            </a:pPr>
            <a:r>
              <a:rPr lang="en-US" sz="2400" dirty="0" smtClean="0">
                <a:latin typeface="Helvetica"/>
                <a:cs typeface="Helvetica"/>
              </a:rPr>
              <a:t>The project methodology/approach that was designed to align with ISO 26000, 21500, 14001, 9000, 50001 the UNGC Ten Principles, and The GRI G4 Framework for Sustainability Reporting.</a:t>
            </a:r>
            <a:endParaRPr lang="en-US" sz="2400" dirty="0">
              <a:latin typeface="Helvetica"/>
              <a:cs typeface="Helvetica"/>
            </a:endParaRPr>
          </a:p>
          <a:p>
            <a:pPr lvl="0" eaLnBrk="0" fontAlgn="base" hangingPunct="0">
              <a:spcBef>
                <a:spcPct val="0"/>
              </a:spcBef>
              <a:spcAft>
                <a:spcPct val="0"/>
              </a:spcAft>
            </a:pPr>
            <a:r>
              <a:rPr lang="en-US" dirty="0" smtClean="0"/>
              <a:t/>
            </a:r>
            <a:br>
              <a:rPr lang="en-US" dirty="0" smtClean="0"/>
            </a:br>
            <a:endParaRPr lang="en-US" dirty="0"/>
          </a:p>
        </p:txBody>
      </p:sp>
      <p:pic>
        <p:nvPicPr>
          <p:cNvPr id="2" name="Picture 1" descr="PRiSM Logo Final.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28800" y="1219200"/>
            <a:ext cx="5239902" cy="2311545"/>
          </a:xfrm>
          <a:prstGeom prst="rect">
            <a:avLst/>
          </a:prstGeom>
        </p:spPr>
      </p:pic>
    </p:spTree>
    <p:extLst>
      <p:ext uri="{BB962C8B-B14F-4D97-AF65-F5344CB8AC3E}">
        <p14:creationId xmlns:p14="http://schemas.microsoft.com/office/powerpoint/2010/main" val="1117044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4038600"/>
            <a:ext cx="8229600" cy="1904999"/>
          </a:xfrm>
        </p:spPr>
        <p:txBody>
          <a:bodyPr/>
          <a:lstStyle/>
          <a:p>
            <a:pPr marL="0" indent="0" algn="ctr">
              <a:buNone/>
            </a:pPr>
            <a:r>
              <a:rPr lang="en-US" dirty="0" smtClean="0"/>
              <a:t>New </a:t>
            </a:r>
            <a:r>
              <a:rPr lang="en-US" dirty="0"/>
              <a:t>report finds only 129 of 4,069 largest companies listed on the world’s stock exchanges are disclosing the most basic sustainability information</a:t>
            </a:r>
          </a:p>
        </p:txBody>
      </p:sp>
      <p:sp>
        <p:nvSpPr>
          <p:cNvPr id="3" name="Slide Number Placeholder 2"/>
          <p:cNvSpPr>
            <a:spLocks noGrp="1"/>
          </p:cNvSpPr>
          <p:nvPr>
            <p:ph type="sldNum" sz="quarter" idx="12"/>
          </p:nvPr>
        </p:nvSpPr>
        <p:spPr/>
        <p:txBody>
          <a:bodyPr/>
          <a:lstStyle/>
          <a:p>
            <a:fld id="{4BE819A1-3DD8-4179-BFD0-BF7D359F8DBD}" type="slidenum">
              <a:rPr lang="en-US" smtClean="0"/>
              <a:pPr/>
              <a:t>25</a:t>
            </a:fld>
            <a:endParaRPr lang="en-US" dirty="0"/>
          </a:p>
        </p:txBody>
      </p:sp>
      <p:sp>
        <p:nvSpPr>
          <p:cNvPr id="4" name="Title 3"/>
          <p:cNvSpPr>
            <a:spLocks noGrp="1"/>
          </p:cNvSpPr>
          <p:nvPr>
            <p:ph type="title"/>
          </p:nvPr>
        </p:nvSpPr>
        <p:spPr/>
        <p:txBody>
          <a:bodyPr/>
          <a:lstStyle/>
          <a:p>
            <a:r>
              <a:rPr lang="en-US" dirty="0" smtClean="0"/>
              <a:t>Is this a problem?</a:t>
            </a:r>
            <a:endParaRPr lang="en-US" dirty="0"/>
          </a:p>
        </p:txBody>
      </p:sp>
      <p:sp>
        <p:nvSpPr>
          <p:cNvPr id="5" name="TextBox 4"/>
          <p:cNvSpPr txBox="1"/>
          <p:nvPr/>
        </p:nvSpPr>
        <p:spPr>
          <a:xfrm>
            <a:off x="2209800" y="990600"/>
            <a:ext cx="4595804" cy="3154710"/>
          </a:xfrm>
          <a:prstGeom prst="rect">
            <a:avLst/>
          </a:prstGeom>
          <a:noFill/>
        </p:spPr>
        <p:txBody>
          <a:bodyPr wrap="none" rtlCol="0">
            <a:spAutoFit/>
          </a:bodyPr>
          <a:lstStyle/>
          <a:p>
            <a:r>
              <a:rPr lang="en-US" sz="19900" dirty="0" smtClean="0">
                <a:solidFill>
                  <a:schemeClr val="accent3"/>
                </a:solidFill>
              </a:rPr>
              <a:t>97%</a:t>
            </a:r>
            <a:endParaRPr lang="en-US" sz="19900" dirty="0">
              <a:solidFill>
                <a:schemeClr val="accent3"/>
              </a:solidFill>
            </a:endParaRPr>
          </a:p>
        </p:txBody>
      </p:sp>
      <p:sp>
        <p:nvSpPr>
          <p:cNvPr id="6" name="TextBox 5"/>
          <p:cNvSpPr txBox="1"/>
          <p:nvPr/>
        </p:nvSpPr>
        <p:spPr>
          <a:xfrm>
            <a:off x="264160" y="5867400"/>
            <a:ext cx="8803462" cy="253916"/>
          </a:xfrm>
          <a:prstGeom prst="rect">
            <a:avLst/>
          </a:prstGeom>
          <a:noFill/>
        </p:spPr>
        <p:txBody>
          <a:bodyPr wrap="none" rtlCol="0">
            <a:spAutoFit/>
          </a:bodyPr>
          <a:lstStyle/>
          <a:p>
            <a:r>
              <a:rPr lang="en-US" sz="1050" dirty="0" err="1" smtClean="0">
                <a:solidFill>
                  <a:schemeClr val="tx1">
                    <a:lumMod val="50000"/>
                    <a:lumOff val="50000"/>
                  </a:schemeClr>
                </a:solidFill>
              </a:rPr>
              <a:t>Src</a:t>
            </a:r>
            <a:r>
              <a:rPr lang="en-US" sz="1050" dirty="0" smtClean="0">
                <a:solidFill>
                  <a:schemeClr val="tx1">
                    <a:lumMod val="50000"/>
                    <a:lumOff val="50000"/>
                  </a:schemeClr>
                </a:solidFill>
              </a:rPr>
              <a:t>: http</a:t>
            </a:r>
            <a:r>
              <a:rPr lang="en-US" sz="1050" dirty="0">
                <a:solidFill>
                  <a:schemeClr val="tx1">
                    <a:lumMod val="50000"/>
                    <a:lumOff val="50000"/>
                  </a:schemeClr>
                </a:solidFill>
              </a:rPr>
              <a:t>://</a:t>
            </a:r>
            <a:r>
              <a:rPr lang="en-US" sz="1050" dirty="0" err="1">
                <a:solidFill>
                  <a:schemeClr val="tx1">
                    <a:lumMod val="50000"/>
                    <a:lumOff val="50000"/>
                  </a:schemeClr>
                </a:solidFill>
              </a:rPr>
              <a:t>www.theguardian.com</a:t>
            </a:r>
            <a:r>
              <a:rPr lang="en-US" sz="1050" dirty="0">
                <a:solidFill>
                  <a:schemeClr val="tx1">
                    <a:lumMod val="50000"/>
                    <a:lumOff val="50000"/>
                  </a:schemeClr>
                </a:solidFill>
              </a:rPr>
              <a:t>/sustainable-business/2014/</a:t>
            </a:r>
            <a:r>
              <a:rPr lang="en-US" sz="1050" dirty="0" err="1">
                <a:solidFill>
                  <a:schemeClr val="tx1">
                    <a:lumMod val="50000"/>
                    <a:lumOff val="50000"/>
                  </a:schemeClr>
                </a:solidFill>
              </a:rPr>
              <a:t>oct</a:t>
            </a:r>
            <a:r>
              <a:rPr lang="en-US" sz="1050" dirty="0">
                <a:solidFill>
                  <a:schemeClr val="tx1">
                    <a:lumMod val="50000"/>
                    <a:lumOff val="50000"/>
                  </a:schemeClr>
                </a:solidFill>
              </a:rPr>
              <a:t>/13/97-companies-fail-to-provide-data-key-sustainability-indicators-stocck-exchange-report</a:t>
            </a:r>
          </a:p>
        </p:txBody>
      </p:sp>
    </p:spTree>
    <p:extLst>
      <p:ext uri="{BB962C8B-B14F-4D97-AF65-F5344CB8AC3E}">
        <p14:creationId xmlns:p14="http://schemas.microsoft.com/office/powerpoint/2010/main" val="1772423574"/>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PRiSM Flow</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250</a:t>
            </a:fld>
            <a:endParaRPr lang="en-US" dirty="0"/>
          </a:p>
        </p:txBody>
      </p:sp>
      <p:sp>
        <p:nvSpPr>
          <p:cNvPr id="18" name="Rectangle 17"/>
          <p:cNvSpPr/>
          <p:nvPr/>
        </p:nvSpPr>
        <p:spPr>
          <a:xfrm>
            <a:off x="4191000" y="1524000"/>
            <a:ext cx="594360" cy="44196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sz="1600" dirty="0"/>
          </a:p>
        </p:txBody>
      </p:sp>
      <p:sp>
        <p:nvSpPr>
          <p:cNvPr id="24" name="Predefined Process 23"/>
          <p:cNvSpPr/>
          <p:nvPr/>
        </p:nvSpPr>
        <p:spPr>
          <a:xfrm>
            <a:off x="4191000" y="3733800"/>
            <a:ext cx="533400" cy="457200"/>
          </a:xfrm>
          <a:prstGeom prst="flowChartPredefinedProcess">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Document 24"/>
          <p:cNvSpPr/>
          <p:nvPr/>
        </p:nvSpPr>
        <p:spPr>
          <a:xfrm>
            <a:off x="4191000" y="2209800"/>
            <a:ext cx="594360" cy="594360"/>
          </a:xfrm>
          <a:prstGeom prst="flowChartDocumen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6" name="Decision 25"/>
          <p:cNvSpPr/>
          <p:nvPr/>
        </p:nvSpPr>
        <p:spPr>
          <a:xfrm>
            <a:off x="4114800" y="2971800"/>
            <a:ext cx="609600" cy="609600"/>
          </a:xfrm>
          <a:prstGeom prst="flowChartDecision">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TextBox 26"/>
          <p:cNvSpPr txBox="1"/>
          <p:nvPr/>
        </p:nvSpPr>
        <p:spPr>
          <a:xfrm>
            <a:off x="4916793" y="1600200"/>
            <a:ext cx="1407807" cy="369332"/>
          </a:xfrm>
          <a:prstGeom prst="rect">
            <a:avLst/>
          </a:prstGeom>
          <a:noFill/>
        </p:spPr>
        <p:txBody>
          <a:bodyPr wrap="none" rtlCol="0">
            <a:spAutoFit/>
          </a:bodyPr>
          <a:lstStyle/>
          <a:p>
            <a:r>
              <a:rPr lang="en-US" dirty="0" smtClean="0"/>
              <a:t>Step/Process</a:t>
            </a:r>
            <a:endParaRPr lang="en-US" dirty="0"/>
          </a:p>
        </p:txBody>
      </p:sp>
      <p:sp>
        <p:nvSpPr>
          <p:cNvPr id="28" name="TextBox 27"/>
          <p:cNvSpPr txBox="1"/>
          <p:nvPr/>
        </p:nvSpPr>
        <p:spPr>
          <a:xfrm>
            <a:off x="4840593" y="2209800"/>
            <a:ext cx="1165140" cy="369332"/>
          </a:xfrm>
          <a:prstGeom prst="rect">
            <a:avLst/>
          </a:prstGeom>
          <a:noFill/>
        </p:spPr>
        <p:txBody>
          <a:bodyPr wrap="none" rtlCol="0">
            <a:spAutoFit/>
          </a:bodyPr>
          <a:lstStyle/>
          <a:p>
            <a:r>
              <a:rPr lang="en-US" dirty="0" smtClean="0"/>
              <a:t>Document</a:t>
            </a:r>
            <a:endParaRPr lang="en-US" dirty="0"/>
          </a:p>
        </p:txBody>
      </p:sp>
      <p:sp>
        <p:nvSpPr>
          <p:cNvPr id="29" name="TextBox 28"/>
          <p:cNvSpPr txBox="1"/>
          <p:nvPr/>
        </p:nvSpPr>
        <p:spPr>
          <a:xfrm>
            <a:off x="4916793" y="3048000"/>
            <a:ext cx="978378" cy="369332"/>
          </a:xfrm>
          <a:prstGeom prst="rect">
            <a:avLst/>
          </a:prstGeom>
          <a:noFill/>
        </p:spPr>
        <p:txBody>
          <a:bodyPr wrap="none" rtlCol="0">
            <a:spAutoFit/>
          </a:bodyPr>
          <a:lstStyle/>
          <a:p>
            <a:r>
              <a:rPr lang="en-US" dirty="0" smtClean="0"/>
              <a:t>Decision</a:t>
            </a:r>
            <a:endParaRPr lang="en-US" dirty="0"/>
          </a:p>
        </p:txBody>
      </p:sp>
      <p:sp>
        <p:nvSpPr>
          <p:cNvPr id="30" name="TextBox 29"/>
          <p:cNvSpPr txBox="1"/>
          <p:nvPr/>
        </p:nvSpPr>
        <p:spPr>
          <a:xfrm>
            <a:off x="4916793" y="3810000"/>
            <a:ext cx="1300356" cy="369332"/>
          </a:xfrm>
          <a:prstGeom prst="rect">
            <a:avLst/>
          </a:prstGeom>
          <a:noFill/>
        </p:spPr>
        <p:txBody>
          <a:bodyPr wrap="none" rtlCol="0">
            <a:spAutoFit/>
          </a:bodyPr>
          <a:lstStyle/>
          <a:p>
            <a:r>
              <a:rPr lang="en-US" dirty="0" smtClean="0"/>
              <a:t>Sub Process</a:t>
            </a:r>
            <a:endParaRPr lang="en-US" dirty="0"/>
          </a:p>
        </p:txBody>
      </p:sp>
      <p:sp>
        <p:nvSpPr>
          <p:cNvPr id="32" name="TextBox 31"/>
          <p:cNvSpPr txBox="1"/>
          <p:nvPr/>
        </p:nvSpPr>
        <p:spPr>
          <a:xfrm>
            <a:off x="4114800" y="838200"/>
            <a:ext cx="1620957" cy="523220"/>
          </a:xfrm>
          <a:prstGeom prst="rect">
            <a:avLst/>
          </a:prstGeom>
          <a:noFill/>
        </p:spPr>
        <p:txBody>
          <a:bodyPr wrap="none" rtlCol="0">
            <a:spAutoFit/>
          </a:bodyPr>
          <a:lstStyle/>
          <a:p>
            <a:r>
              <a:rPr lang="en-US" sz="2800" dirty="0" smtClean="0"/>
              <a:t>Workflow</a:t>
            </a:r>
            <a:endParaRPr lang="en-US" sz="2800" dirty="0"/>
          </a:p>
        </p:txBody>
      </p:sp>
      <p:sp>
        <p:nvSpPr>
          <p:cNvPr id="33" name="Connector 32"/>
          <p:cNvSpPr/>
          <p:nvPr/>
        </p:nvSpPr>
        <p:spPr>
          <a:xfrm>
            <a:off x="6400800" y="1524000"/>
            <a:ext cx="594360" cy="594360"/>
          </a:xfrm>
          <a:prstGeom prst="flowChartConnector">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4" name="TextBox 33"/>
          <p:cNvSpPr txBox="1"/>
          <p:nvPr/>
        </p:nvSpPr>
        <p:spPr>
          <a:xfrm>
            <a:off x="7162800" y="1600200"/>
            <a:ext cx="1774845" cy="369332"/>
          </a:xfrm>
          <a:prstGeom prst="rect">
            <a:avLst/>
          </a:prstGeom>
          <a:noFill/>
        </p:spPr>
        <p:txBody>
          <a:bodyPr wrap="none" rtlCol="0">
            <a:spAutoFit/>
          </a:bodyPr>
          <a:lstStyle/>
          <a:p>
            <a:r>
              <a:rPr lang="en-US" dirty="0" smtClean="0"/>
              <a:t>Phase Connector</a:t>
            </a:r>
            <a:endParaRPr lang="en-US" dirty="0"/>
          </a:p>
        </p:txBody>
      </p:sp>
      <p:sp>
        <p:nvSpPr>
          <p:cNvPr id="36" name="Connector 35"/>
          <p:cNvSpPr/>
          <p:nvPr/>
        </p:nvSpPr>
        <p:spPr>
          <a:xfrm>
            <a:off x="6324600" y="2438400"/>
            <a:ext cx="822960" cy="467054"/>
          </a:xfrm>
          <a:prstGeom prst="flowChartConnector">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7" name="TextBox 36"/>
          <p:cNvSpPr txBox="1"/>
          <p:nvPr/>
        </p:nvSpPr>
        <p:spPr>
          <a:xfrm>
            <a:off x="7239000" y="2514600"/>
            <a:ext cx="1256774" cy="369332"/>
          </a:xfrm>
          <a:prstGeom prst="rect">
            <a:avLst/>
          </a:prstGeom>
          <a:noFill/>
        </p:spPr>
        <p:txBody>
          <a:bodyPr wrap="none" rtlCol="0">
            <a:spAutoFit/>
          </a:bodyPr>
          <a:lstStyle/>
          <a:p>
            <a:r>
              <a:rPr lang="en-US" dirty="0" smtClean="0"/>
              <a:t>Begin / End</a:t>
            </a:r>
            <a:endParaRPr lang="en-US" dirty="0"/>
          </a:p>
        </p:txBody>
      </p:sp>
      <p:pic>
        <p:nvPicPr>
          <p:cNvPr id="6" name="Picture 5" descr="PRiSM Workflow 2015.pdf"/>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2400" y="990600"/>
            <a:ext cx="3601473" cy="5029200"/>
          </a:xfrm>
          <a:prstGeom prst="rect">
            <a:avLst/>
          </a:prstGeom>
        </p:spPr>
      </p:pic>
      <p:pic>
        <p:nvPicPr>
          <p:cNvPr id="7" name="Picture 6" descr="legen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62400" y="4876800"/>
            <a:ext cx="3213100" cy="1130300"/>
          </a:xfrm>
          <a:prstGeom prst="rect">
            <a:avLst/>
          </a:prstGeom>
        </p:spPr>
      </p:pic>
    </p:spTree>
    <p:extLst>
      <p:ext uri="{BB962C8B-B14F-4D97-AF65-F5344CB8AC3E}">
        <p14:creationId xmlns:p14="http://schemas.microsoft.com/office/powerpoint/2010/main" val="1105720657"/>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GB" sz="2800" dirty="0"/>
              <a:t>The PRiSM </a:t>
            </a:r>
            <a:r>
              <a:rPr lang="en-GB" sz="2800" dirty="0" smtClean="0"/>
              <a:t>Pre-Project Phase</a:t>
            </a:r>
            <a:endParaRPr lang="en-US" sz="2800" dirty="0"/>
          </a:p>
        </p:txBody>
      </p:sp>
      <p:sp>
        <p:nvSpPr>
          <p:cNvPr id="9" name="Rectangle 8"/>
          <p:cNvSpPr/>
          <p:nvPr/>
        </p:nvSpPr>
        <p:spPr>
          <a:xfrm>
            <a:off x="4191000" y="1295400"/>
            <a:ext cx="4572000" cy="1477328"/>
          </a:xfrm>
          <a:prstGeom prst="rect">
            <a:avLst/>
          </a:prstGeom>
        </p:spPr>
        <p:txBody>
          <a:bodyPr>
            <a:spAutoFit/>
          </a:bodyPr>
          <a:lstStyle/>
          <a:p>
            <a:r>
              <a:rPr lang="en-US" dirty="0" smtClean="0"/>
              <a:t>Projects arise from an </a:t>
            </a:r>
            <a:r>
              <a:rPr lang="en-US" dirty="0"/>
              <a:t>idea or a need. This may result from new business objectives, responding to competitive pressures, changes in legislation, or a recommendation in a report or an audit. </a:t>
            </a:r>
          </a:p>
        </p:txBody>
      </p:sp>
      <p:sp>
        <p:nvSpPr>
          <p:cNvPr id="11" name="Rectangle 10"/>
          <p:cNvSpPr/>
          <p:nvPr/>
        </p:nvSpPr>
        <p:spPr>
          <a:xfrm>
            <a:off x="4267200" y="2895600"/>
            <a:ext cx="4572000" cy="1477328"/>
          </a:xfrm>
          <a:prstGeom prst="rect">
            <a:avLst/>
          </a:prstGeom>
        </p:spPr>
        <p:txBody>
          <a:bodyPr>
            <a:spAutoFit/>
          </a:bodyPr>
          <a:lstStyle/>
          <a:p>
            <a:r>
              <a:rPr lang="en-US" dirty="0"/>
              <a:t>The project mandate is provided by the commissioning organization (corporate or </a:t>
            </a:r>
            <a:r>
              <a:rPr lang="en-US" dirty="0" smtClean="0"/>
              <a:t>program </a:t>
            </a:r>
            <a:r>
              <a:rPr lang="en-US" dirty="0"/>
              <a:t>management) and can vary in form from a verbal instruction to a well-defined and justified project definition.</a:t>
            </a:r>
          </a:p>
        </p:txBody>
      </p:sp>
      <p:cxnSp>
        <p:nvCxnSpPr>
          <p:cNvPr id="13" name="Straight Arrow Connector 12"/>
          <p:cNvCxnSpPr/>
          <p:nvPr/>
        </p:nvCxnSpPr>
        <p:spPr>
          <a:xfrm flipH="1" flipV="1">
            <a:off x="2133600" y="1524000"/>
            <a:ext cx="2209800" cy="14478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t="1789"/>
          <a:stretch/>
        </p:blipFill>
        <p:spPr>
          <a:xfrm>
            <a:off x="152400" y="1077525"/>
            <a:ext cx="3733800" cy="4769916"/>
          </a:xfrm>
          <a:prstGeom prst="rect">
            <a:avLst/>
          </a:prstGeom>
        </p:spPr>
      </p:pic>
    </p:spTree>
    <p:extLst>
      <p:ext uri="{BB962C8B-B14F-4D97-AF65-F5344CB8AC3E}">
        <p14:creationId xmlns:p14="http://schemas.microsoft.com/office/powerpoint/2010/main" val="1671084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GB" sz="2800" dirty="0"/>
              <a:t>The PRiSM </a:t>
            </a:r>
            <a:r>
              <a:rPr lang="en-GB" sz="2800" dirty="0" smtClean="0"/>
              <a:t>Pre-Project Phase</a:t>
            </a:r>
            <a:endParaRPr lang="en-US" sz="2800" dirty="0"/>
          </a:p>
        </p:txBody>
      </p:sp>
      <p:cxnSp>
        <p:nvCxnSpPr>
          <p:cNvPr id="13" name="Straight Arrow Connector 12"/>
          <p:cNvCxnSpPr/>
          <p:nvPr/>
        </p:nvCxnSpPr>
        <p:spPr>
          <a:xfrm flipH="1">
            <a:off x="2286000" y="1600200"/>
            <a:ext cx="1981200" cy="6858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6" name="Rectangle 5"/>
          <p:cNvSpPr/>
          <p:nvPr/>
        </p:nvSpPr>
        <p:spPr>
          <a:xfrm>
            <a:off x="4419600" y="1524000"/>
            <a:ext cx="4572000" cy="2031325"/>
          </a:xfrm>
          <a:prstGeom prst="rect">
            <a:avLst/>
          </a:prstGeom>
        </p:spPr>
        <p:txBody>
          <a:bodyPr>
            <a:spAutoFit/>
          </a:bodyPr>
          <a:lstStyle/>
          <a:p>
            <a:r>
              <a:rPr lang="en-US" dirty="0"/>
              <a:t>Nothing should be done until </a:t>
            </a:r>
            <a:r>
              <a:rPr lang="en-US" dirty="0" smtClean="0"/>
              <a:t>foundational information </a:t>
            </a:r>
            <a:r>
              <a:rPr lang="en-US" dirty="0"/>
              <a:t>needed to make </a:t>
            </a:r>
            <a:r>
              <a:rPr lang="en-US" dirty="0" smtClean="0"/>
              <a:t>decisions </a:t>
            </a:r>
            <a:r>
              <a:rPr lang="en-US" dirty="0"/>
              <a:t>about the commissioning of the project is </a:t>
            </a:r>
            <a:r>
              <a:rPr lang="en-US" dirty="0" smtClean="0"/>
              <a:t>defined. </a:t>
            </a:r>
          </a:p>
          <a:p>
            <a:endParaRPr lang="en-US" dirty="0"/>
          </a:p>
          <a:p>
            <a:pPr marL="285750" indent="-285750">
              <a:buFont typeface="Arial"/>
              <a:buChar char="•"/>
            </a:pPr>
            <a:r>
              <a:rPr lang="en-US" dirty="0" smtClean="0"/>
              <a:t>The Project Sponsor and Project Manager is selected/appointed</a:t>
            </a:r>
          </a:p>
          <a:p>
            <a:pPr marL="285750" indent="-285750">
              <a:buFont typeface="Arial"/>
              <a:buChar char="•"/>
            </a:pPr>
            <a:r>
              <a:rPr lang="en-US" dirty="0" smtClean="0"/>
              <a:t>The project PLANNING team is selected </a:t>
            </a:r>
          </a:p>
        </p:txBody>
      </p:sp>
      <p:cxnSp>
        <p:nvCxnSpPr>
          <p:cNvPr id="10" name="Straight Arrow Connector 9"/>
          <p:cNvCxnSpPr/>
          <p:nvPr/>
        </p:nvCxnSpPr>
        <p:spPr>
          <a:xfrm flipH="1">
            <a:off x="2286000" y="1600200"/>
            <a:ext cx="1981200" cy="19050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t="1789"/>
          <a:stretch/>
        </p:blipFill>
        <p:spPr>
          <a:xfrm>
            <a:off x="152400" y="1077525"/>
            <a:ext cx="3733800" cy="4769916"/>
          </a:xfrm>
          <a:prstGeom prst="rect">
            <a:avLst/>
          </a:prstGeom>
        </p:spPr>
      </p:pic>
    </p:spTree>
    <p:extLst>
      <p:ext uri="{BB962C8B-B14F-4D97-AF65-F5344CB8AC3E}">
        <p14:creationId xmlns:p14="http://schemas.microsoft.com/office/powerpoint/2010/main" val="623175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GB" sz="2800" dirty="0"/>
              <a:t>The PRiSM </a:t>
            </a:r>
            <a:r>
              <a:rPr lang="en-GB" sz="2800" dirty="0" smtClean="0"/>
              <a:t>Pre-Project Phase</a:t>
            </a:r>
            <a:endParaRPr lang="en-US" sz="2800" dirty="0"/>
          </a:p>
        </p:txBody>
      </p:sp>
      <p:cxnSp>
        <p:nvCxnSpPr>
          <p:cNvPr id="13" name="Straight Arrow Connector 12"/>
          <p:cNvCxnSpPr/>
          <p:nvPr/>
        </p:nvCxnSpPr>
        <p:spPr>
          <a:xfrm flipH="1">
            <a:off x="2209800" y="2209800"/>
            <a:ext cx="2286000" cy="23622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6" name="Rectangle 5"/>
          <p:cNvSpPr/>
          <p:nvPr/>
        </p:nvSpPr>
        <p:spPr>
          <a:xfrm>
            <a:off x="4419600" y="1524000"/>
            <a:ext cx="4572000" cy="2031325"/>
          </a:xfrm>
          <a:prstGeom prst="rect">
            <a:avLst/>
          </a:prstGeom>
        </p:spPr>
        <p:txBody>
          <a:bodyPr>
            <a:spAutoFit/>
          </a:bodyPr>
          <a:lstStyle/>
          <a:p>
            <a:r>
              <a:rPr lang="en-US" dirty="0" smtClean="0"/>
              <a:t>During the Pre-Project Phase, if the Business Case for the project should be in (at least) draft form. </a:t>
            </a:r>
          </a:p>
          <a:p>
            <a:endParaRPr lang="en-US" dirty="0"/>
          </a:p>
        </p:txBody>
      </p:sp>
      <p:sp>
        <p:nvSpPr>
          <p:cNvPr id="4" name="Rectangle 3"/>
          <p:cNvSpPr/>
          <p:nvPr/>
        </p:nvSpPr>
        <p:spPr>
          <a:xfrm>
            <a:off x="4419600" y="2971800"/>
            <a:ext cx="4572000" cy="1200329"/>
          </a:xfrm>
          <a:prstGeom prst="rect">
            <a:avLst/>
          </a:prstGeom>
        </p:spPr>
        <p:txBody>
          <a:bodyPr>
            <a:spAutoFit/>
          </a:bodyPr>
          <a:lstStyle/>
          <a:p>
            <a:r>
              <a:rPr lang="en-US" dirty="0"/>
              <a:t>Provides justification for undertaking a project or </a:t>
            </a:r>
            <a:r>
              <a:rPr lang="en-US" dirty="0" smtClean="0"/>
              <a:t>program. </a:t>
            </a:r>
            <a:r>
              <a:rPr lang="en-US" dirty="0"/>
              <a:t>It evaluates the benefit, cost and risk of alternative options and provides a rationale for the preferred solution.</a:t>
            </a:r>
          </a:p>
        </p:txBody>
      </p:sp>
      <p:sp>
        <p:nvSpPr>
          <p:cNvPr id="7" name="TextBox 6"/>
          <p:cNvSpPr txBox="1"/>
          <p:nvPr/>
        </p:nvSpPr>
        <p:spPr>
          <a:xfrm>
            <a:off x="4495800" y="2590800"/>
            <a:ext cx="1482422" cy="369332"/>
          </a:xfrm>
          <a:prstGeom prst="rect">
            <a:avLst/>
          </a:prstGeom>
          <a:noFill/>
        </p:spPr>
        <p:txBody>
          <a:bodyPr wrap="none" rtlCol="0">
            <a:spAutoFit/>
          </a:bodyPr>
          <a:lstStyle/>
          <a:p>
            <a:r>
              <a:rPr lang="en-US" dirty="0" smtClean="0"/>
              <a:t>Business Case</a:t>
            </a:r>
            <a:endParaRPr lang="en-US" dirty="0"/>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a:ext>
            </a:extLst>
          </a:blip>
          <a:srcRect t="1789"/>
          <a:stretch/>
        </p:blipFill>
        <p:spPr>
          <a:xfrm>
            <a:off x="152400" y="1077525"/>
            <a:ext cx="3733800" cy="4769916"/>
          </a:xfrm>
          <a:prstGeom prst="rect">
            <a:avLst/>
          </a:prstGeom>
        </p:spPr>
      </p:pic>
    </p:spTree>
    <p:extLst>
      <p:ext uri="{BB962C8B-B14F-4D97-AF65-F5344CB8AC3E}">
        <p14:creationId xmlns:p14="http://schemas.microsoft.com/office/powerpoint/2010/main" val="1673874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GB" sz="2800" dirty="0"/>
              <a:t>The PRiSM </a:t>
            </a:r>
            <a:r>
              <a:rPr lang="en-GB" sz="2800" dirty="0" smtClean="0"/>
              <a:t>Pre-Project Phase</a:t>
            </a:r>
            <a:endParaRPr lang="en-US" sz="2800" dirty="0"/>
          </a:p>
        </p:txBody>
      </p:sp>
      <p:cxnSp>
        <p:nvCxnSpPr>
          <p:cNvPr id="13" name="Straight Arrow Connector 12"/>
          <p:cNvCxnSpPr/>
          <p:nvPr/>
        </p:nvCxnSpPr>
        <p:spPr>
          <a:xfrm flipH="1">
            <a:off x="3505200" y="2209800"/>
            <a:ext cx="990600" cy="16764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3" name="Rectangle 2"/>
          <p:cNvSpPr/>
          <p:nvPr/>
        </p:nvSpPr>
        <p:spPr>
          <a:xfrm>
            <a:off x="4545138" y="1752600"/>
            <a:ext cx="4572000" cy="1477328"/>
          </a:xfrm>
          <a:prstGeom prst="rect">
            <a:avLst/>
          </a:prstGeom>
        </p:spPr>
        <p:txBody>
          <a:bodyPr>
            <a:spAutoFit/>
          </a:bodyPr>
          <a:lstStyle/>
          <a:p>
            <a:r>
              <a:rPr lang="en-US" dirty="0"/>
              <a:t>Determination to proceed with or abandon a plan or project. In quality control, 'go' denotes that a product conforms to the specifications; when it does not, it is 'no go</a:t>
            </a:r>
            <a:r>
              <a:rPr lang="en-US" dirty="0" smtClean="0"/>
              <a:t>.’</a:t>
            </a:r>
            <a:endParaRPr lang="en-US" dirty="0"/>
          </a:p>
          <a:p>
            <a:endParaRPr lang="en-US"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81600" y="3352800"/>
            <a:ext cx="2819400" cy="1231138"/>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a:ext>
            </a:extLst>
          </a:blip>
          <a:srcRect t="1789"/>
          <a:stretch/>
        </p:blipFill>
        <p:spPr>
          <a:xfrm>
            <a:off x="152400" y="1077525"/>
            <a:ext cx="3733800" cy="4769916"/>
          </a:xfrm>
          <a:prstGeom prst="rect">
            <a:avLst/>
          </a:prstGeom>
        </p:spPr>
      </p:pic>
    </p:spTree>
    <p:extLst>
      <p:ext uri="{BB962C8B-B14F-4D97-AF65-F5344CB8AC3E}">
        <p14:creationId xmlns:p14="http://schemas.microsoft.com/office/powerpoint/2010/main" val="2037950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255</a:t>
            </a:fld>
            <a:endParaRPr lang="en-US" dirty="0"/>
          </a:p>
        </p:txBody>
      </p:sp>
      <p:sp>
        <p:nvSpPr>
          <p:cNvPr id="4" name="Title 3"/>
          <p:cNvSpPr>
            <a:spLocks noGrp="1"/>
          </p:cNvSpPr>
          <p:nvPr>
            <p:ph type="title"/>
          </p:nvPr>
        </p:nvSpPr>
        <p:spPr/>
        <p:txBody>
          <a:bodyPr/>
          <a:lstStyle/>
          <a:p>
            <a:r>
              <a:rPr lang="en-US" dirty="0" smtClean="0"/>
              <a:t>PRiSM Project Initiation</a:t>
            </a:r>
            <a:endParaRPr lang="en-US"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t="1708" r="746"/>
          <a:stretch/>
        </p:blipFill>
        <p:spPr>
          <a:xfrm>
            <a:off x="304800" y="1371600"/>
            <a:ext cx="8459790" cy="3958844"/>
          </a:xfrm>
          <a:prstGeom prst="rect">
            <a:avLst/>
          </a:prstGeom>
        </p:spPr>
      </p:pic>
      <p:cxnSp>
        <p:nvCxnSpPr>
          <p:cNvPr id="9" name="Straight Arrow Connector 8"/>
          <p:cNvCxnSpPr/>
          <p:nvPr/>
        </p:nvCxnSpPr>
        <p:spPr>
          <a:xfrm flipH="1">
            <a:off x="5105400" y="5410200"/>
            <a:ext cx="3352800" cy="0"/>
          </a:xfrm>
          <a:prstGeom prst="straightConnector1">
            <a:avLst/>
          </a:prstGeom>
          <a:ln w="9525"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2303415"/>
      </p:ext>
    </p:extLst>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a:ext>
            </a:extLst>
          </a:blip>
          <a:srcRect t="1540" b="1646"/>
          <a:stretch/>
        </p:blipFill>
        <p:spPr>
          <a:xfrm>
            <a:off x="228600" y="1219200"/>
            <a:ext cx="3426941" cy="4546600"/>
          </a:xfrm>
          <a:prstGeom prst="rect">
            <a:avLst/>
          </a:prstGeom>
        </p:spPr>
      </p:pic>
      <p:sp>
        <p:nvSpPr>
          <p:cNvPr id="3" name="Slide Number Placeholder 2"/>
          <p:cNvSpPr>
            <a:spLocks noGrp="1"/>
          </p:cNvSpPr>
          <p:nvPr>
            <p:ph type="sldNum" sz="quarter" idx="12"/>
          </p:nvPr>
        </p:nvSpPr>
        <p:spPr/>
        <p:txBody>
          <a:bodyPr/>
          <a:lstStyle/>
          <a:p>
            <a:fld id="{4BE819A1-3DD8-4179-BFD0-BF7D359F8DBD}" type="slidenum">
              <a:rPr lang="en-US" smtClean="0"/>
              <a:pPr/>
              <a:t>256</a:t>
            </a:fld>
            <a:endParaRPr lang="en-US" dirty="0"/>
          </a:p>
        </p:txBody>
      </p:sp>
      <p:sp>
        <p:nvSpPr>
          <p:cNvPr id="4" name="Title 3"/>
          <p:cNvSpPr>
            <a:spLocks noGrp="1"/>
          </p:cNvSpPr>
          <p:nvPr>
            <p:ph type="title"/>
          </p:nvPr>
        </p:nvSpPr>
        <p:spPr/>
        <p:txBody>
          <a:bodyPr/>
          <a:lstStyle/>
          <a:p>
            <a:r>
              <a:rPr lang="en-US" dirty="0" smtClean="0"/>
              <a:t>PRiSM Project Initiation</a:t>
            </a:r>
            <a:endParaRPr lang="en-US" dirty="0"/>
          </a:p>
        </p:txBody>
      </p:sp>
      <p:sp>
        <p:nvSpPr>
          <p:cNvPr id="2" name="TextBox 1"/>
          <p:cNvSpPr txBox="1"/>
          <p:nvPr/>
        </p:nvSpPr>
        <p:spPr>
          <a:xfrm>
            <a:off x="4953000" y="2438400"/>
            <a:ext cx="3209495" cy="369332"/>
          </a:xfrm>
          <a:prstGeom prst="rect">
            <a:avLst/>
          </a:prstGeom>
          <a:noFill/>
        </p:spPr>
        <p:txBody>
          <a:bodyPr wrap="none" rtlCol="0">
            <a:spAutoFit/>
          </a:bodyPr>
          <a:lstStyle/>
          <a:p>
            <a:r>
              <a:rPr lang="en-US" dirty="0" smtClean="0"/>
              <a:t>Always Review Lessons Learned!</a:t>
            </a:r>
            <a:endParaRPr lang="en-US" dirty="0"/>
          </a:p>
        </p:txBody>
      </p:sp>
      <p:cxnSp>
        <p:nvCxnSpPr>
          <p:cNvPr id="6" name="Straight Arrow Connector 5"/>
          <p:cNvCxnSpPr/>
          <p:nvPr/>
        </p:nvCxnSpPr>
        <p:spPr>
          <a:xfrm flipH="1" flipV="1">
            <a:off x="2057400" y="2057400"/>
            <a:ext cx="2743200" cy="5334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78138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cstate="print">
            <a:extLst>
              <a:ext uri="{28A0092B-C50C-407E-A947-70E740481C1C}">
                <a14:useLocalDpi xmlns:a14="http://schemas.microsoft.com/office/drawing/2010/main"/>
              </a:ext>
            </a:extLst>
          </a:blip>
          <a:srcRect t="1540" b="1646"/>
          <a:stretch/>
        </p:blipFill>
        <p:spPr>
          <a:xfrm>
            <a:off x="152400" y="1066800"/>
            <a:ext cx="3426941" cy="4546600"/>
          </a:xfrm>
          <a:prstGeom prst="rect">
            <a:avLst/>
          </a:prstGeom>
        </p:spPr>
      </p:pic>
      <p:sp>
        <p:nvSpPr>
          <p:cNvPr id="3" name="Slide Number Placeholder 2"/>
          <p:cNvSpPr>
            <a:spLocks noGrp="1"/>
          </p:cNvSpPr>
          <p:nvPr>
            <p:ph type="sldNum" sz="quarter" idx="12"/>
          </p:nvPr>
        </p:nvSpPr>
        <p:spPr/>
        <p:txBody>
          <a:bodyPr/>
          <a:lstStyle/>
          <a:p>
            <a:fld id="{4BE819A1-3DD8-4179-BFD0-BF7D359F8DBD}" type="slidenum">
              <a:rPr lang="en-US" smtClean="0"/>
              <a:pPr/>
              <a:t>257</a:t>
            </a:fld>
            <a:endParaRPr lang="en-US" dirty="0"/>
          </a:p>
        </p:txBody>
      </p:sp>
      <p:sp>
        <p:nvSpPr>
          <p:cNvPr id="4" name="Title 3"/>
          <p:cNvSpPr>
            <a:spLocks noGrp="1"/>
          </p:cNvSpPr>
          <p:nvPr>
            <p:ph type="title"/>
          </p:nvPr>
        </p:nvSpPr>
        <p:spPr/>
        <p:txBody>
          <a:bodyPr/>
          <a:lstStyle/>
          <a:p>
            <a:r>
              <a:rPr lang="en-US" dirty="0" smtClean="0"/>
              <a:t>PRiSM Project Initiation</a:t>
            </a:r>
            <a:endParaRPr lang="en-US" dirty="0"/>
          </a:p>
        </p:txBody>
      </p:sp>
      <p:sp>
        <p:nvSpPr>
          <p:cNvPr id="2" name="TextBox 1"/>
          <p:cNvSpPr txBox="1"/>
          <p:nvPr/>
        </p:nvSpPr>
        <p:spPr>
          <a:xfrm>
            <a:off x="5181600" y="1447800"/>
            <a:ext cx="3048000" cy="646331"/>
          </a:xfrm>
          <a:prstGeom prst="rect">
            <a:avLst/>
          </a:prstGeom>
          <a:noFill/>
        </p:spPr>
        <p:txBody>
          <a:bodyPr wrap="square" rtlCol="0">
            <a:spAutoFit/>
          </a:bodyPr>
          <a:lstStyle/>
          <a:p>
            <a:r>
              <a:rPr lang="en-US" dirty="0" smtClean="0"/>
              <a:t>Reconcile with Organizational Management Systems</a:t>
            </a:r>
            <a:endParaRPr lang="en-US" dirty="0"/>
          </a:p>
        </p:txBody>
      </p:sp>
      <p:cxnSp>
        <p:nvCxnSpPr>
          <p:cNvPr id="6" name="Straight Arrow Connector 5"/>
          <p:cNvCxnSpPr/>
          <p:nvPr/>
        </p:nvCxnSpPr>
        <p:spPr>
          <a:xfrm flipH="1">
            <a:off x="3048001" y="1752600"/>
            <a:ext cx="1600199"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0" name="TextBox 9"/>
          <p:cNvSpPr txBox="1"/>
          <p:nvPr/>
        </p:nvSpPr>
        <p:spPr>
          <a:xfrm>
            <a:off x="5410200" y="4114800"/>
            <a:ext cx="3048000" cy="923330"/>
          </a:xfrm>
          <a:prstGeom prst="rect">
            <a:avLst/>
          </a:prstGeom>
          <a:noFill/>
        </p:spPr>
        <p:txBody>
          <a:bodyPr wrap="square" rtlCol="0">
            <a:spAutoFit/>
          </a:bodyPr>
          <a:lstStyle/>
          <a:p>
            <a:r>
              <a:rPr lang="en-US" dirty="0" smtClean="0"/>
              <a:t>The organization should update the business case to reflect findings.</a:t>
            </a:r>
            <a:endParaRPr lang="en-US" dirty="0"/>
          </a:p>
        </p:txBody>
      </p:sp>
      <p:cxnSp>
        <p:nvCxnSpPr>
          <p:cNvPr id="11" name="Straight Arrow Connector 10"/>
          <p:cNvCxnSpPr/>
          <p:nvPr/>
        </p:nvCxnSpPr>
        <p:spPr>
          <a:xfrm flipH="1" flipV="1">
            <a:off x="2514600" y="4572000"/>
            <a:ext cx="2362200" cy="446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85548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t="1755"/>
          <a:stretch/>
        </p:blipFill>
        <p:spPr>
          <a:xfrm>
            <a:off x="152400" y="1143000"/>
            <a:ext cx="2873109" cy="4264537"/>
          </a:xfrm>
          <a:prstGeom prst="rect">
            <a:avLst/>
          </a:prstGeom>
        </p:spPr>
      </p:pic>
      <p:sp>
        <p:nvSpPr>
          <p:cNvPr id="3" name="Slide Number Placeholder 2"/>
          <p:cNvSpPr>
            <a:spLocks noGrp="1"/>
          </p:cNvSpPr>
          <p:nvPr>
            <p:ph type="sldNum" sz="quarter" idx="12"/>
          </p:nvPr>
        </p:nvSpPr>
        <p:spPr/>
        <p:txBody>
          <a:bodyPr/>
          <a:lstStyle/>
          <a:p>
            <a:fld id="{4BE819A1-3DD8-4179-BFD0-BF7D359F8DBD}" type="slidenum">
              <a:rPr lang="en-US" smtClean="0"/>
              <a:pPr/>
              <a:t>258</a:t>
            </a:fld>
            <a:endParaRPr lang="en-US" dirty="0"/>
          </a:p>
        </p:txBody>
      </p:sp>
      <p:sp>
        <p:nvSpPr>
          <p:cNvPr id="4" name="Title 3"/>
          <p:cNvSpPr>
            <a:spLocks noGrp="1"/>
          </p:cNvSpPr>
          <p:nvPr>
            <p:ph type="title"/>
          </p:nvPr>
        </p:nvSpPr>
        <p:spPr/>
        <p:txBody>
          <a:bodyPr/>
          <a:lstStyle/>
          <a:p>
            <a:r>
              <a:rPr lang="en-US" dirty="0" smtClean="0"/>
              <a:t>PRiSM Project Initiation</a:t>
            </a:r>
            <a:endParaRPr lang="en-US" dirty="0"/>
          </a:p>
        </p:txBody>
      </p:sp>
      <p:sp>
        <p:nvSpPr>
          <p:cNvPr id="6" name="TextBox 5"/>
          <p:cNvSpPr txBox="1"/>
          <p:nvPr/>
        </p:nvSpPr>
        <p:spPr>
          <a:xfrm>
            <a:off x="3505200" y="1743670"/>
            <a:ext cx="3048000" cy="369332"/>
          </a:xfrm>
          <a:prstGeom prst="rect">
            <a:avLst/>
          </a:prstGeom>
          <a:noFill/>
        </p:spPr>
        <p:txBody>
          <a:bodyPr wrap="square" rtlCol="0">
            <a:spAutoFit/>
          </a:bodyPr>
          <a:lstStyle/>
          <a:p>
            <a:r>
              <a:rPr lang="en-US" dirty="0" smtClean="0"/>
              <a:t>Perform P5 Impact Analysis</a:t>
            </a:r>
            <a:endParaRPr lang="en-US" dirty="0"/>
          </a:p>
        </p:txBody>
      </p:sp>
      <p:cxnSp>
        <p:nvCxnSpPr>
          <p:cNvPr id="7" name="Straight Arrow Connector 6"/>
          <p:cNvCxnSpPr>
            <a:stCxn id="6" idx="1"/>
          </p:cNvCxnSpPr>
          <p:nvPr/>
        </p:nvCxnSpPr>
        <p:spPr>
          <a:xfrm flipH="1">
            <a:off x="1371602" y="1928336"/>
            <a:ext cx="2133598" cy="4393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9" name="TextBox 8"/>
          <p:cNvSpPr txBox="1"/>
          <p:nvPr/>
        </p:nvSpPr>
        <p:spPr>
          <a:xfrm>
            <a:off x="3505200" y="2734270"/>
            <a:ext cx="5410200" cy="646331"/>
          </a:xfrm>
          <a:prstGeom prst="rect">
            <a:avLst/>
          </a:prstGeom>
          <a:noFill/>
        </p:spPr>
        <p:txBody>
          <a:bodyPr wrap="square" rtlCol="0">
            <a:spAutoFit/>
          </a:bodyPr>
          <a:lstStyle/>
          <a:p>
            <a:r>
              <a:rPr lang="en-US" dirty="0" smtClean="0"/>
              <a:t>Based on the Analysis, score the project (at this point) define risks.</a:t>
            </a:r>
            <a:endParaRPr lang="en-US" dirty="0"/>
          </a:p>
        </p:txBody>
      </p:sp>
      <p:cxnSp>
        <p:nvCxnSpPr>
          <p:cNvPr id="10" name="Straight Arrow Connector 9"/>
          <p:cNvCxnSpPr/>
          <p:nvPr/>
        </p:nvCxnSpPr>
        <p:spPr>
          <a:xfrm flipH="1" flipV="1">
            <a:off x="1371601" y="3115270"/>
            <a:ext cx="2057399" cy="893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2" name="TextBox 11"/>
          <p:cNvSpPr txBox="1"/>
          <p:nvPr/>
        </p:nvSpPr>
        <p:spPr>
          <a:xfrm>
            <a:off x="3505200" y="3877270"/>
            <a:ext cx="5410200" cy="923330"/>
          </a:xfrm>
          <a:prstGeom prst="rect">
            <a:avLst/>
          </a:prstGeom>
          <a:noFill/>
        </p:spPr>
        <p:txBody>
          <a:bodyPr wrap="square" rtlCol="0">
            <a:spAutoFit/>
          </a:bodyPr>
          <a:lstStyle/>
          <a:p>
            <a:r>
              <a:rPr lang="en-US" dirty="0" smtClean="0"/>
              <a:t>Draft the SMP including the P5 Score, and the recommendations for risk mitigation and opportunities for increased benefit.</a:t>
            </a:r>
            <a:endParaRPr lang="en-US" dirty="0"/>
          </a:p>
        </p:txBody>
      </p:sp>
      <p:cxnSp>
        <p:nvCxnSpPr>
          <p:cNvPr id="13" name="Straight Arrow Connector 12"/>
          <p:cNvCxnSpPr/>
          <p:nvPr/>
        </p:nvCxnSpPr>
        <p:spPr>
          <a:xfrm flipH="1">
            <a:off x="1371601" y="4191000"/>
            <a:ext cx="2133599" cy="6727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645619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6525019" cy="838200"/>
          </a:xfrm>
        </p:spPr>
        <p:txBody>
          <a:bodyPr>
            <a:noAutofit/>
          </a:bodyPr>
          <a:lstStyle/>
          <a:p>
            <a:r>
              <a:rPr lang="en-US" dirty="0" smtClean="0"/>
              <a:t>Tools to Integrate Sustainability and Project Management</a:t>
            </a:r>
            <a:endParaRPr lang="en-US" dirty="0"/>
          </a:p>
        </p:txBody>
      </p:sp>
      <p:sp>
        <p:nvSpPr>
          <p:cNvPr id="4" name="Footer Placeholder 3"/>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7" name="TextBox 6"/>
          <p:cNvSpPr txBox="1"/>
          <p:nvPr/>
        </p:nvSpPr>
        <p:spPr>
          <a:xfrm>
            <a:off x="1447800" y="4267200"/>
            <a:ext cx="6477000" cy="923330"/>
          </a:xfrm>
          <a:prstGeom prst="rect">
            <a:avLst/>
          </a:prstGeom>
          <a:noFill/>
        </p:spPr>
        <p:txBody>
          <a:bodyPr wrap="square" rtlCol="0">
            <a:spAutoFit/>
          </a:bodyPr>
          <a:lstStyle/>
          <a:p>
            <a:r>
              <a:rPr lang="en-US" dirty="0" smtClean="0"/>
              <a:t>The Sustainability Management Plan (SMP) Ties corporate CSR goals and objectives to the project plan and identifies project impacts from an Environmental, Social, and Economic standpoint.</a:t>
            </a:r>
            <a:endParaRPr lang="en-US"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t="2532"/>
          <a:stretch/>
        </p:blipFill>
        <p:spPr>
          <a:xfrm>
            <a:off x="3657600" y="2133600"/>
            <a:ext cx="1740408" cy="1654974"/>
          </a:xfrm>
          <a:prstGeom prst="rect">
            <a:avLst/>
          </a:prstGeom>
          <a:ln>
            <a:solidFill>
              <a:schemeClr val="tx1"/>
            </a:solidFill>
          </a:ln>
        </p:spPr>
      </p:pic>
    </p:spTree>
    <p:extLst>
      <p:ext uri="{BB962C8B-B14F-4D97-AF65-F5344CB8AC3E}">
        <p14:creationId xmlns:p14="http://schemas.microsoft.com/office/powerpoint/2010/main" val="1691321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7200" y="1371600"/>
            <a:ext cx="1837583" cy="4241800"/>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91000" y="3352800"/>
            <a:ext cx="3238500" cy="1943100"/>
          </a:xfrm>
          <a:prstGeom prst="rect">
            <a:avLst/>
          </a:prstGeom>
        </p:spPr>
      </p:pic>
      <p:cxnSp>
        <p:nvCxnSpPr>
          <p:cNvPr id="8" name="Straight Connector 7"/>
          <p:cNvCxnSpPr/>
          <p:nvPr/>
        </p:nvCxnSpPr>
        <p:spPr>
          <a:xfrm>
            <a:off x="2057400" y="2743200"/>
            <a:ext cx="2096803" cy="572924"/>
          </a:xfrm>
          <a:prstGeom prst="line">
            <a:avLst/>
          </a:prstGeom>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057400" y="2743200"/>
            <a:ext cx="2069780" cy="2477830"/>
          </a:xfrm>
          <a:prstGeom prst="line">
            <a:avLst/>
          </a:prstGeom>
          <a:ln/>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200" y="685800"/>
            <a:ext cx="9144000" cy="5889812"/>
          </a:xfrm>
          <a:prstGeom prst="rect">
            <a:avLst/>
          </a:prstGeom>
        </p:spPr>
      </p:pic>
    </p:spTree>
    <p:extLst>
      <p:ext uri="{BB962C8B-B14F-4D97-AF65-F5344CB8AC3E}">
        <p14:creationId xmlns:p14="http://schemas.microsoft.com/office/powerpoint/2010/main" val="1377340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76200"/>
            <a:ext cx="6985488" cy="795338"/>
          </a:xfrm>
        </p:spPr>
        <p:txBody>
          <a:bodyPr/>
          <a:lstStyle/>
          <a:p>
            <a:r>
              <a:rPr lang="en-US" dirty="0" smtClean="0"/>
              <a:t>What is included in an SMP</a:t>
            </a:r>
            <a:endParaRPr lang="en-US" dirty="0">
              <a:solidFill>
                <a:srgbClr val="FF0000"/>
              </a:solidFill>
            </a:endParaRPr>
          </a:p>
        </p:txBody>
      </p:sp>
      <p:pic>
        <p:nvPicPr>
          <p:cNvPr id="5" name="Picture 4" descr="SMP.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978769" y="1676400"/>
            <a:ext cx="2314362" cy="1295400"/>
          </a:xfrm>
          <a:prstGeom prst="rect">
            <a:avLst/>
          </a:prstGeom>
        </p:spPr>
      </p:pic>
      <p:sp>
        <p:nvSpPr>
          <p:cNvPr id="3" name="TextBox 2"/>
          <p:cNvSpPr txBox="1"/>
          <p:nvPr/>
        </p:nvSpPr>
        <p:spPr>
          <a:xfrm>
            <a:off x="562708" y="1600200"/>
            <a:ext cx="8018763" cy="3970318"/>
          </a:xfrm>
          <a:prstGeom prst="rect">
            <a:avLst/>
          </a:prstGeom>
          <a:noFill/>
        </p:spPr>
        <p:txBody>
          <a:bodyPr wrap="none" rtlCol="0">
            <a:spAutoFit/>
          </a:bodyPr>
          <a:lstStyle/>
          <a:p>
            <a:pPr marL="285750" indent="-285750">
              <a:buFont typeface="Wingdings" charset="2"/>
              <a:buChar char="q"/>
            </a:pPr>
            <a:r>
              <a:rPr lang="en-US" dirty="0" smtClean="0"/>
              <a:t>Table of Contents</a:t>
            </a:r>
          </a:p>
          <a:p>
            <a:pPr marL="285750" indent="-285750">
              <a:buFont typeface="Wingdings" charset="2"/>
              <a:buChar char="q"/>
            </a:pPr>
            <a:r>
              <a:rPr lang="en-US" dirty="0" smtClean="0"/>
              <a:t>Document Control </a:t>
            </a:r>
          </a:p>
          <a:p>
            <a:pPr marL="742884" lvl="1" indent="-285750">
              <a:buFont typeface="Wingdings" charset="2"/>
              <a:buChar char="q"/>
            </a:pPr>
            <a:r>
              <a:rPr lang="en-US" dirty="0" smtClean="0"/>
              <a:t>Version History and </a:t>
            </a:r>
            <a:r>
              <a:rPr lang="en-US" dirty="0"/>
              <a:t>r</a:t>
            </a:r>
            <a:r>
              <a:rPr lang="en-US" dirty="0" smtClean="0"/>
              <a:t>ecipients list</a:t>
            </a:r>
          </a:p>
          <a:p>
            <a:pPr marL="285750" indent="-285750">
              <a:buFont typeface="Wingdings" charset="2"/>
              <a:buChar char="q"/>
            </a:pPr>
            <a:r>
              <a:rPr lang="en-US" dirty="0" smtClean="0"/>
              <a:t>Purpose</a:t>
            </a:r>
          </a:p>
          <a:p>
            <a:pPr marL="742884" lvl="1" indent="-285750">
              <a:buFont typeface="Wingdings" charset="2"/>
              <a:buChar char="q"/>
            </a:pPr>
            <a:r>
              <a:rPr lang="en-US" dirty="0" smtClean="0"/>
              <a:t>A brief on what the document is</a:t>
            </a:r>
          </a:p>
          <a:p>
            <a:pPr marL="285750" indent="-285750">
              <a:buFont typeface="Wingdings" charset="2"/>
              <a:buChar char="q"/>
            </a:pPr>
            <a:r>
              <a:rPr lang="en-US" dirty="0" smtClean="0"/>
              <a:t>Executive Summary or Brief</a:t>
            </a:r>
          </a:p>
          <a:p>
            <a:pPr marL="742884" lvl="1" indent="-285750">
              <a:buFont typeface="Wingdings" charset="2"/>
              <a:buChar char="q"/>
            </a:pPr>
            <a:r>
              <a:rPr lang="en-US" dirty="0" smtClean="0"/>
              <a:t>An outline of the sustainability factors in the project</a:t>
            </a:r>
          </a:p>
          <a:p>
            <a:pPr marL="285750" indent="-285750">
              <a:buFont typeface="Wingdings" charset="2"/>
              <a:buChar char="q"/>
            </a:pPr>
            <a:r>
              <a:rPr lang="en-US" dirty="0" smtClean="0"/>
              <a:t>List Project Sustainability Objectives</a:t>
            </a:r>
          </a:p>
          <a:p>
            <a:pPr marL="742884" lvl="1" indent="-285750">
              <a:buFont typeface="Wingdings" charset="2"/>
              <a:buChar char="q"/>
            </a:pPr>
            <a:r>
              <a:rPr lang="en-US" dirty="0" smtClean="0"/>
              <a:t>Derived from the P5 Impact Analysis</a:t>
            </a:r>
          </a:p>
          <a:p>
            <a:pPr marL="285750" indent="-285750">
              <a:buFont typeface="Wingdings" charset="2"/>
              <a:buChar char="q"/>
            </a:pPr>
            <a:r>
              <a:rPr lang="en-US" dirty="0" smtClean="0"/>
              <a:t>Outline Key Measures and Performance Indicators (Qualitative and Quantitative)</a:t>
            </a:r>
          </a:p>
          <a:p>
            <a:pPr marL="285750" indent="-285750">
              <a:buFont typeface="Wingdings" charset="2"/>
              <a:buChar char="q"/>
            </a:pPr>
            <a:r>
              <a:rPr lang="en-US" dirty="0" smtClean="0"/>
              <a:t>The P5 Impact Assessment Score (and updates)</a:t>
            </a:r>
          </a:p>
          <a:p>
            <a:pPr marL="285750" indent="-285750">
              <a:buFont typeface="Wingdings" charset="2"/>
              <a:buChar char="q"/>
            </a:pPr>
            <a:r>
              <a:rPr lang="en-US" dirty="0" smtClean="0"/>
              <a:t>Scope Exclusions </a:t>
            </a:r>
          </a:p>
          <a:p>
            <a:pPr marL="285750" indent="-285750">
              <a:buFont typeface="Wingdings" charset="2"/>
              <a:buChar char="q"/>
            </a:pPr>
            <a:r>
              <a:rPr lang="en-US" dirty="0" smtClean="0"/>
              <a:t>Sustainability Reviews and Reporting </a:t>
            </a:r>
          </a:p>
          <a:p>
            <a:pPr marL="285750" indent="-285750">
              <a:buFont typeface="Wingdings" charset="2"/>
              <a:buChar char="q"/>
            </a:pPr>
            <a:r>
              <a:rPr lang="en-US" dirty="0" smtClean="0"/>
              <a:t>Checklist</a:t>
            </a:r>
            <a:endParaRPr lang="en-US" dirty="0"/>
          </a:p>
        </p:txBody>
      </p:sp>
    </p:spTree>
    <p:extLst>
      <p:ext uri="{BB962C8B-B14F-4D97-AF65-F5344CB8AC3E}">
        <p14:creationId xmlns:p14="http://schemas.microsoft.com/office/powerpoint/2010/main" val="1106165132"/>
      </p:ext>
    </p:extLst>
  </p:cSld>
  <p:clrMapOvr>
    <a:masterClrMapping/>
  </p:clrMapOvr>
  <p:transition spd="slow"/>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Version Control and Distribution</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507575009"/>
              </p:ext>
            </p:extLst>
          </p:nvPr>
        </p:nvGraphicFramePr>
        <p:xfrm>
          <a:off x="2286000" y="990600"/>
          <a:ext cx="4558332" cy="5105400"/>
        </p:xfrm>
        <a:graphic>
          <a:graphicData uri="http://schemas.openxmlformats.org/presentationml/2006/ole">
            <mc:AlternateContent xmlns:mc="http://schemas.openxmlformats.org/markup-compatibility/2006">
              <mc:Choice xmlns:v="urn:schemas-microsoft-com:vml" Requires="v">
                <p:oleObj spid="_x0000_s1027" name="Document" r:id="rId3" imgW="5613480" imgH="5805360" progId="Word.Document.12">
                  <p:link updateAutomatic="1"/>
                </p:oleObj>
              </mc:Choice>
              <mc:Fallback>
                <p:oleObj name="Document" r:id="rId3" imgW="5613480" imgH="5805360" progId="Word.Document.12">
                  <p:link updateAutomatic="1"/>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990600"/>
                        <a:ext cx="4558332" cy="5105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 name="Picture 4" descr="SMP.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51693" y="1371600"/>
            <a:ext cx="1381810" cy="773430"/>
          </a:xfrm>
          <a:prstGeom prst="rect">
            <a:avLst/>
          </a:prstGeom>
        </p:spPr>
      </p:pic>
    </p:spTree>
    <p:extLst>
      <p:ext uri="{BB962C8B-B14F-4D97-AF65-F5344CB8AC3E}">
        <p14:creationId xmlns:p14="http://schemas.microsoft.com/office/powerpoint/2010/main" val="551441445"/>
      </p:ext>
    </p:extLst>
  </p:cSld>
  <p:clrMapOvr>
    <a:masterClrMapping/>
  </p:clrMapOvr>
  <p:transition spd="slow"/>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Project Sustainability Objectives</a:t>
            </a:r>
            <a:endParaRPr lang="en-US" dirty="0"/>
          </a:p>
        </p:txBody>
      </p:sp>
      <p:pic>
        <p:nvPicPr>
          <p:cNvPr id="6" name="Picture 5" descr="SMP.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1000" y="1219200"/>
            <a:ext cx="1381810" cy="773430"/>
          </a:xfrm>
          <a:prstGeom prst="rect">
            <a:avLst/>
          </a:prstGeom>
        </p:spPr>
      </p:pic>
      <p:graphicFrame>
        <p:nvGraphicFramePr>
          <p:cNvPr id="7" name="Object 6"/>
          <p:cNvGraphicFramePr>
            <a:graphicFrameLocks noChangeAspect="1"/>
          </p:cNvGraphicFramePr>
          <p:nvPr>
            <p:extLst/>
          </p:nvPr>
        </p:nvGraphicFramePr>
        <p:xfrm>
          <a:off x="685800" y="2438400"/>
          <a:ext cx="8051143" cy="1054100"/>
        </p:xfrm>
        <a:graphic>
          <a:graphicData uri="http://schemas.openxmlformats.org/presentationml/2006/ole">
            <mc:AlternateContent xmlns:mc="http://schemas.openxmlformats.org/markup-compatibility/2006">
              <mc:Choice xmlns:v="urn:schemas-microsoft-com:vml" Requires="v">
                <p:oleObj spid="_x0000_s2051" name="Document" r:id="rId5" imgW="5625893" imgH="736573" progId="Word.Document.12">
                  <p:embed/>
                </p:oleObj>
              </mc:Choice>
              <mc:Fallback>
                <p:oleObj name="Document" r:id="rId5" imgW="5625893" imgH="736573" progId="Word.Document.12">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2438400"/>
                        <a:ext cx="8051143" cy="1054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extBox 2"/>
          <p:cNvSpPr txBox="1"/>
          <p:nvPr/>
        </p:nvSpPr>
        <p:spPr>
          <a:xfrm>
            <a:off x="990600" y="3733800"/>
            <a:ext cx="7010400" cy="646331"/>
          </a:xfrm>
          <a:prstGeom prst="rect">
            <a:avLst/>
          </a:prstGeom>
          <a:noFill/>
        </p:spPr>
        <p:txBody>
          <a:bodyPr wrap="square" rtlCol="0">
            <a:spAutoFit/>
          </a:bodyPr>
          <a:lstStyle/>
          <a:p>
            <a:r>
              <a:rPr lang="en-US" dirty="0" smtClean="0"/>
              <a:t>Sustainability objectives are taken from the P5 analysis.  Anything that needs to be improved upon is included.</a:t>
            </a:r>
          </a:p>
        </p:txBody>
      </p:sp>
    </p:spTree>
    <p:extLst>
      <p:ext uri="{BB962C8B-B14F-4D97-AF65-F5344CB8AC3E}">
        <p14:creationId xmlns:p14="http://schemas.microsoft.com/office/powerpoint/2010/main" val="1684429310"/>
      </p:ext>
    </p:extLst>
  </p:cSld>
  <p:clrMapOvr>
    <a:masterClrMapping/>
  </p:clrMapOvr>
  <p:transition spd="slow"/>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037" y="152400"/>
            <a:ext cx="5367702" cy="795338"/>
          </a:xfrm>
        </p:spPr>
        <p:txBody>
          <a:bodyPr/>
          <a:lstStyle/>
          <a:p>
            <a:pPr lvl="0"/>
            <a:r>
              <a:rPr lang="en-GB" sz="1600" dirty="0" smtClean="0"/>
              <a:t>Key Performance Measures</a:t>
            </a:r>
            <a:br>
              <a:rPr lang="en-GB" sz="1600" dirty="0" smtClean="0"/>
            </a:br>
            <a:r>
              <a:rPr lang="en-GB" sz="1600" dirty="0" smtClean="0"/>
              <a:t>(Qualitative </a:t>
            </a:r>
            <a:r>
              <a:rPr lang="en-GB" sz="1600" dirty="0"/>
              <a:t>and </a:t>
            </a:r>
            <a:r>
              <a:rPr lang="en-GB" sz="1600" dirty="0" smtClean="0"/>
              <a:t>Quantitative)</a:t>
            </a:r>
            <a:endParaRPr lang="en-US" sz="1600" dirty="0"/>
          </a:p>
        </p:txBody>
      </p:sp>
      <p:sp>
        <p:nvSpPr>
          <p:cNvPr id="4" name="Rectangle 3"/>
          <p:cNvSpPr/>
          <p:nvPr/>
        </p:nvSpPr>
        <p:spPr>
          <a:xfrm>
            <a:off x="1617785" y="1371600"/>
            <a:ext cx="7032949" cy="4693592"/>
          </a:xfrm>
          <a:prstGeom prst="rect">
            <a:avLst/>
          </a:prstGeom>
        </p:spPr>
        <p:txBody>
          <a:bodyPr wrap="square">
            <a:spAutoFit/>
          </a:bodyPr>
          <a:lstStyle/>
          <a:p>
            <a:r>
              <a:rPr lang="en-GB" sz="1200" b="1" dirty="0" smtClean="0"/>
              <a:t>Key </a:t>
            </a:r>
            <a:r>
              <a:rPr lang="en-GB" sz="1200" b="1" dirty="0"/>
              <a:t>Performance Indicators Environmental</a:t>
            </a:r>
            <a:endParaRPr lang="en-US" sz="1200" dirty="0"/>
          </a:p>
          <a:p>
            <a:pPr marL="171450" lvl="0" indent="-171450">
              <a:buFont typeface="Arial"/>
              <a:buChar char="•"/>
            </a:pPr>
            <a:r>
              <a:rPr lang="en-GB" sz="1200" dirty="0"/>
              <a:t>Energy: Number of green Buildings in the city</a:t>
            </a:r>
            <a:endParaRPr lang="en-US" sz="1200" dirty="0"/>
          </a:p>
          <a:p>
            <a:pPr marL="171450" lvl="0" indent="-171450">
              <a:buFont typeface="Arial"/>
              <a:buChar char="•"/>
            </a:pPr>
            <a:r>
              <a:rPr lang="en-GB" sz="1200" dirty="0"/>
              <a:t>Waste:  Amount of dangerous waste treated</a:t>
            </a:r>
            <a:endParaRPr lang="en-US" sz="1200" dirty="0"/>
          </a:p>
          <a:p>
            <a:pPr marL="171450" lvl="0" indent="-171450">
              <a:buFont typeface="Arial"/>
              <a:buChar char="•"/>
            </a:pPr>
            <a:r>
              <a:rPr lang="en-GB" sz="1200" dirty="0"/>
              <a:t>Transport: Number of electric public transport </a:t>
            </a:r>
            <a:endParaRPr lang="en-US" sz="1200" dirty="0"/>
          </a:p>
          <a:p>
            <a:pPr marL="171450" lvl="0" indent="-171450">
              <a:buFont typeface="Arial"/>
              <a:buChar char="•"/>
            </a:pPr>
            <a:r>
              <a:rPr lang="en-GB" sz="1200" dirty="0"/>
              <a:t>Water Usage: Amount of building with water recycled system</a:t>
            </a:r>
            <a:endParaRPr lang="en-US" sz="1200" dirty="0"/>
          </a:p>
          <a:p>
            <a:pPr marL="171450" lvl="0" indent="-171450">
              <a:buFont typeface="Arial"/>
              <a:buChar char="•"/>
            </a:pPr>
            <a:r>
              <a:rPr lang="en-GB" sz="1200" dirty="0"/>
              <a:t>Materials and Resources: amount of promotional benefits to acquire local materials and their impacts in the local industries. </a:t>
            </a:r>
            <a:r>
              <a:rPr lang="en-GB" sz="1200" dirty="0" err="1" smtClean="0"/>
              <a:t>ie</a:t>
            </a:r>
            <a:r>
              <a:rPr lang="en-GB" sz="1200" dirty="0" smtClean="0"/>
              <a:t>.  Construction</a:t>
            </a:r>
            <a:br>
              <a:rPr lang="en-GB" sz="1200" dirty="0" smtClean="0"/>
            </a:br>
            <a:endParaRPr lang="en-US" sz="1200" dirty="0"/>
          </a:p>
          <a:p>
            <a:r>
              <a:rPr lang="en-GB" sz="1200" b="1" dirty="0"/>
              <a:t>Key Performance Indicators Financial</a:t>
            </a:r>
            <a:endParaRPr lang="en-US" sz="1200" dirty="0"/>
          </a:p>
          <a:p>
            <a:pPr marL="171450" lvl="0" indent="-171450">
              <a:buFont typeface="Arial"/>
              <a:buChar char="•"/>
            </a:pPr>
            <a:r>
              <a:rPr lang="en-GB" sz="1200" dirty="0"/>
              <a:t>Return on Investment: ROI </a:t>
            </a:r>
            <a:endParaRPr lang="en-US" sz="1200" dirty="0"/>
          </a:p>
          <a:p>
            <a:pPr marL="171450" lvl="0" indent="-171450">
              <a:buFont typeface="Arial"/>
              <a:buChar char="•"/>
            </a:pPr>
            <a:r>
              <a:rPr lang="en-GB" sz="1200" dirty="0"/>
              <a:t>Business Agility: number of days to resolve upcoming squatting, weeds, pests, unsafe buildings, </a:t>
            </a:r>
            <a:r>
              <a:rPr lang="en-GB" sz="1200" dirty="0" smtClean="0"/>
              <a:t>graffiti</a:t>
            </a:r>
            <a:br>
              <a:rPr lang="en-GB" sz="1200" dirty="0" smtClean="0"/>
            </a:br>
            <a:endParaRPr lang="en-US" sz="1200" dirty="0"/>
          </a:p>
          <a:p>
            <a:r>
              <a:rPr lang="en-GB" sz="1200" b="1" dirty="0"/>
              <a:t>Key Performance Indicators Products</a:t>
            </a:r>
            <a:endParaRPr lang="en-US" sz="1200" dirty="0"/>
          </a:p>
          <a:p>
            <a:pPr marL="171450" lvl="0" indent="-171450">
              <a:buFont typeface="Arial"/>
              <a:buChar char="•"/>
            </a:pPr>
            <a:r>
              <a:rPr lang="en-GB" sz="1200" dirty="0"/>
              <a:t>Servicing of Product: Satisfaction Survey Results (surveys carried out be independent agency)   </a:t>
            </a:r>
            <a:endParaRPr lang="en-US" sz="1200" dirty="0"/>
          </a:p>
          <a:p>
            <a:pPr marL="171450" lvl="0" indent="-171450">
              <a:buFont typeface="Arial"/>
              <a:buChar char="•"/>
            </a:pPr>
            <a:r>
              <a:rPr lang="en-GB" sz="1200" dirty="0"/>
              <a:t>Lifespan of Product: The Enforcement Agency should have 60% Community Satisfaction </a:t>
            </a:r>
            <a:r>
              <a:rPr lang="en-GB" sz="1200" dirty="0" smtClean="0"/>
              <a:t/>
            </a:r>
            <a:br>
              <a:rPr lang="en-GB" sz="1200" dirty="0" smtClean="0"/>
            </a:br>
            <a:endParaRPr lang="en-US" sz="1200" dirty="0"/>
          </a:p>
          <a:p>
            <a:r>
              <a:rPr lang="en-GB" sz="1200" b="1" dirty="0"/>
              <a:t>Key Performance Indicators Processes</a:t>
            </a:r>
            <a:endParaRPr lang="en-US" sz="1200" dirty="0"/>
          </a:p>
          <a:p>
            <a:pPr marL="171450" lvl="0" indent="-171450">
              <a:buFont typeface="Arial"/>
              <a:buChar char="•"/>
            </a:pPr>
            <a:r>
              <a:rPr lang="en-GB" sz="1200" dirty="0"/>
              <a:t>Maturity of process: Maturity of the EMS: Plan-Do-check-Act </a:t>
            </a:r>
            <a:endParaRPr lang="en-GB" sz="1200" dirty="0" smtClean="0"/>
          </a:p>
          <a:p>
            <a:pPr marL="171450" lvl="0" indent="-171450">
              <a:buFont typeface="Arial"/>
              <a:buChar char="•"/>
            </a:pPr>
            <a:r>
              <a:rPr lang="en-GB" sz="1200" dirty="0" smtClean="0"/>
              <a:t>Maturity</a:t>
            </a:r>
            <a:r>
              <a:rPr lang="en-US" sz="1200" dirty="0"/>
              <a:t> </a:t>
            </a:r>
            <a:r>
              <a:rPr lang="en-GB" sz="1200" dirty="0" smtClean="0"/>
              <a:t>Efficiency </a:t>
            </a:r>
            <a:r>
              <a:rPr lang="en-GB" sz="1200" dirty="0"/>
              <a:t>and fairness of process: number of corrective actions and its financial </a:t>
            </a:r>
            <a:r>
              <a:rPr lang="en-GB" sz="1200" dirty="0" smtClean="0"/>
              <a:t>impact</a:t>
            </a:r>
            <a:br>
              <a:rPr lang="en-GB" sz="1200" dirty="0" smtClean="0"/>
            </a:br>
            <a:endParaRPr lang="en-US" sz="1200" dirty="0"/>
          </a:p>
          <a:p>
            <a:r>
              <a:rPr lang="en-GB" sz="1200" b="1" dirty="0"/>
              <a:t>Key Performance Indicators Personal</a:t>
            </a:r>
            <a:endParaRPr lang="en-US" sz="1200" dirty="0"/>
          </a:p>
          <a:p>
            <a:pPr marL="171450" lvl="0" indent="-171450">
              <a:buFont typeface="Arial"/>
              <a:buChar char="•"/>
            </a:pPr>
            <a:r>
              <a:rPr lang="en-GB" sz="1200" dirty="0"/>
              <a:t>Labour Practices and Decent Work: Number of </a:t>
            </a:r>
            <a:r>
              <a:rPr lang="en-GB" sz="1200" dirty="0" smtClean="0"/>
              <a:t>labor </a:t>
            </a:r>
            <a:r>
              <a:rPr lang="en-GB" sz="1200" dirty="0"/>
              <a:t>accidents and amount of money incurred </a:t>
            </a:r>
            <a:endParaRPr lang="en-US" sz="1200" dirty="0"/>
          </a:p>
          <a:p>
            <a:pPr marL="171450" lvl="0" indent="-171450">
              <a:buFont typeface="Arial"/>
              <a:buChar char="•"/>
            </a:pPr>
            <a:r>
              <a:rPr lang="en-GB" sz="1200" dirty="0" smtClean="0"/>
              <a:t>Society </a:t>
            </a:r>
            <a:r>
              <a:rPr lang="en-GB" sz="1200" dirty="0"/>
              <a:t>and Customers: Number of children received training course regarding Sustainability.</a:t>
            </a:r>
            <a:endParaRPr lang="en-US" sz="1200" dirty="0"/>
          </a:p>
          <a:p>
            <a:pPr marL="171450" lvl="0" indent="-171450">
              <a:buFont typeface="Arial"/>
              <a:buChar char="•"/>
            </a:pPr>
            <a:r>
              <a:rPr lang="en-GB" sz="1200" dirty="0"/>
              <a:t>Ethical Behaviour: implement “Sustainability Awards” at school, restaurants, event organizer, etc. </a:t>
            </a:r>
            <a:r>
              <a:rPr lang="en-GB" sz="1050" dirty="0" smtClean="0"/>
              <a:t/>
            </a:r>
            <a:br>
              <a:rPr lang="en-GB" sz="1050" dirty="0" smtClean="0"/>
            </a:br>
            <a:endParaRPr lang="en-US" sz="1050" dirty="0"/>
          </a:p>
        </p:txBody>
      </p:sp>
      <p:pic>
        <p:nvPicPr>
          <p:cNvPr id="5" name="Picture 4" descr="SMP.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0339" y="1600200"/>
            <a:ext cx="1381810" cy="773430"/>
          </a:xfrm>
          <a:prstGeom prst="rect">
            <a:avLst/>
          </a:prstGeom>
        </p:spPr>
      </p:pic>
      <p:sp>
        <p:nvSpPr>
          <p:cNvPr id="3" name="TextBox 2"/>
          <p:cNvSpPr txBox="1"/>
          <p:nvPr/>
        </p:nvSpPr>
        <p:spPr>
          <a:xfrm>
            <a:off x="1371600" y="914400"/>
            <a:ext cx="1043187" cy="369332"/>
          </a:xfrm>
          <a:prstGeom prst="rect">
            <a:avLst/>
          </a:prstGeom>
          <a:noFill/>
        </p:spPr>
        <p:txBody>
          <a:bodyPr wrap="none" rtlCol="0">
            <a:spAutoFit/>
          </a:bodyPr>
          <a:lstStyle/>
          <a:p>
            <a:r>
              <a:rPr lang="en-US" dirty="0" smtClean="0"/>
              <a:t>Example:</a:t>
            </a:r>
            <a:endParaRPr lang="en-US" dirty="0"/>
          </a:p>
        </p:txBody>
      </p:sp>
    </p:spTree>
    <p:extLst>
      <p:ext uri="{BB962C8B-B14F-4D97-AF65-F5344CB8AC3E}">
        <p14:creationId xmlns:p14="http://schemas.microsoft.com/office/powerpoint/2010/main" val="207397841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xEl>
                                              <p:pRg st="12" end="1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xEl>
                                              <p:pRg st="13" end="13"/>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
                                            <p:txEl>
                                              <p:pRg st="15" end="15"/>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
                                            <p:txEl>
                                              <p:pRg st="16" end="16"/>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
                                            <p:txEl>
                                              <p:pRg st="17" end="17"/>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P5 Impact Assessment</a:t>
            </a:r>
            <a:endParaRPr lang="en-US" dirty="0"/>
          </a:p>
        </p:txBody>
      </p:sp>
      <p:sp>
        <p:nvSpPr>
          <p:cNvPr id="10" name="Rectangle 9"/>
          <p:cNvSpPr/>
          <p:nvPr/>
        </p:nvSpPr>
        <p:spPr>
          <a:xfrm>
            <a:off x="914400" y="1447800"/>
            <a:ext cx="7543800" cy="646331"/>
          </a:xfrm>
          <a:prstGeom prst="rect">
            <a:avLst/>
          </a:prstGeom>
        </p:spPr>
        <p:txBody>
          <a:bodyPr wrap="square">
            <a:spAutoFit/>
          </a:bodyPr>
          <a:lstStyle/>
          <a:p>
            <a:r>
              <a:rPr lang="en-GB" dirty="0" smtClean="0"/>
              <a:t>A </a:t>
            </a:r>
            <a:r>
              <a:rPr lang="en-GB" dirty="0"/>
              <a:t>summary of the planned environmental impact and steps that will be taken to decrease the effects or increase the opportunities </a:t>
            </a:r>
            <a:r>
              <a:rPr lang="en-GB" dirty="0" smtClean="0"/>
              <a:t>identified</a:t>
            </a:r>
            <a:endParaRPr lang="en-US" dirty="0"/>
          </a:p>
        </p:txBody>
      </p:sp>
      <p:graphicFrame>
        <p:nvGraphicFramePr>
          <p:cNvPr id="3" name="Object 2"/>
          <p:cNvGraphicFramePr>
            <a:graphicFrameLocks noChangeAspect="1"/>
          </p:cNvGraphicFramePr>
          <p:nvPr>
            <p:extLst/>
          </p:nvPr>
        </p:nvGraphicFramePr>
        <p:xfrm>
          <a:off x="768350" y="2032000"/>
          <a:ext cx="7607300" cy="2794000"/>
        </p:xfrm>
        <a:graphic>
          <a:graphicData uri="http://schemas.openxmlformats.org/presentationml/2006/ole">
            <mc:AlternateContent xmlns:mc="http://schemas.openxmlformats.org/markup-compatibility/2006">
              <mc:Choice xmlns:v="urn:schemas-microsoft-com:vml" Requires="v">
                <p:oleObj spid="_x0000_s3075" name="Document" r:id="rId4" imgW="7607020" imgH="2793897" progId="Word.Document.12">
                  <p:embed/>
                </p:oleObj>
              </mc:Choice>
              <mc:Fallback>
                <p:oleObj name="Document" r:id="rId4" imgW="7607020" imgH="2793897" progId="Word.Document.12">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350" y="2032000"/>
                        <a:ext cx="7607300" cy="2794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548163255"/>
      </p:ext>
    </p:extLst>
  </p:cSld>
  <p:clrMapOvr>
    <a:masterClrMapping/>
  </p:clrMapOvr>
  <p:transition spd="slow"/>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172200" cy="762000"/>
          </a:xfrm>
        </p:spPr>
        <p:txBody>
          <a:bodyPr/>
          <a:lstStyle/>
          <a:p>
            <a:r>
              <a:rPr lang="en-US" dirty="0" smtClean="0"/>
              <a:t>The final pieces</a:t>
            </a:r>
            <a:endParaRPr lang="en-US" dirty="0"/>
          </a:p>
        </p:txBody>
      </p:sp>
      <p:sp>
        <p:nvSpPr>
          <p:cNvPr id="4" name="Rectangle 3"/>
          <p:cNvSpPr/>
          <p:nvPr/>
        </p:nvSpPr>
        <p:spPr>
          <a:xfrm>
            <a:off x="228600" y="533400"/>
            <a:ext cx="8299938" cy="5755423"/>
          </a:xfrm>
          <a:prstGeom prst="rect">
            <a:avLst/>
          </a:prstGeom>
        </p:spPr>
        <p:txBody>
          <a:bodyPr wrap="square">
            <a:spAutoFit/>
          </a:bodyPr>
          <a:lstStyle/>
          <a:p>
            <a:pPr lvl="0"/>
            <a:r>
              <a:rPr lang="en-GB" sz="1550" b="1" dirty="0"/>
              <a:t>Scope Exclusions</a:t>
            </a:r>
            <a:endParaRPr lang="en-US" sz="1550" dirty="0"/>
          </a:p>
          <a:p>
            <a:r>
              <a:rPr lang="en-US" sz="1550" dirty="0" smtClean="0"/>
              <a:t>None.</a:t>
            </a:r>
            <a:endParaRPr lang="en-US" sz="1550" dirty="0"/>
          </a:p>
          <a:p>
            <a:r>
              <a:rPr lang="en-GB" sz="1550" b="1" dirty="0"/>
              <a:t> </a:t>
            </a:r>
            <a:endParaRPr lang="en-US" sz="1550" dirty="0"/>
          </a:p>
          <a:p>
            <a:pPr lvl="0"/>
            <a:r>
              <a:rPr lang="en-GB" sz="1550" b="1" dirty="0"/>
              <a:t>Sustainability Risk Management</a:t>
            </a:r>
            <a:endParaRPr lang="en-US" sz="1550" dirty="0"/>
          </a:p>
          <a:p>
            <a:r>
              <a:rPr lang="en-GB" sz="1550" dirty="0"/>
              <a:t>For the Sustainability Risk Management the agency will apply the PMBOK® Guide. The Sustainability Risk Plan should include the above environmental aspects and impacts and the response for each of one.  </a:t>
            </a:r>
            <a:endParaRPr lang="en-US" sz="1550" dirty="0"/>
          </a:p>
          <a:p>
            <a:r>
              <a:rPr lang="en-GB" sz="1550" dirty="0"/>
              <a:t> </a:t>
            </a:r>
            <a:endParaRPr lang="en-US" sz="1550" dirty="0"/>
          </a:p>
          <a:p>
            <a:r>
              <a:rPr lang="en-GB" sz="1550" b="1" dirty="0" smtClean="0"/>
              <a:t>Reviews </a:t>
            </a:r>
            <a:r>
              <a:rPr lang="en-GB" sz="1550" b="1" dirty="0"/>
              <a:t>and Reporting</a:t>
            </a:r>
            <a:endParaRPr lang="en-US" sz="1550" b="1" dirty="0"/>
          </a:p>
          <a:p>
            <a:r>
              <a:rPr lang="en-GB" sz="1550" dirty="0"/>
              <a:t>The Enforcement Agency members monthly will review and make a Sustainability Report that will be published at website of Enforcement Agency; and maintain periodically meeting with representatives of local community groups, and State and local officials.   </a:t>
            </a:r>
            <a:endParaRPr lang="en-US" sz="1550" dirty="0"/>
          </a:p>
          <a:p>
            <a:endParaRPr lang="en-GB" sz="1550" dirty="0"/>
          </a:p>
          <a:p>
            <a:r>
              <a:rPr lang="en-GB" sz="1550" b="1" dirty="0" smtClean="0"/>
              <a:t>Current Sustainability (P</a:t>
            </a:r>
            <a:r>
              <a:rPr lang="en-GB" sz="1600" b="1" dirty="0" smtClean="0"/>
              <a:t>5) Score</a:t>
            </a:r>
            <a:endParaRPr lang="en-US" sz="1600" b="1" dirty="0"/>
          </a:p>
          <a:p>
            <a:r>
              <a:rPr lang="en-GB" sz="1600" dirty="0"/>
              <a:t> </a:t>
            </a:r>
            <a:r>
              <a:rPr lang="en-GB" sz="1600" dirty="0" smtClean="0"/>
              <a:t>+2.03</a:t>
            </a:r>
          </a:p>
          <a:p>
            <a:endParaRPr lang="en-US" sz="1600" dirty="0"/>
          </a:p>
          <a:p>
            <a:r>
              <a:rPr lang="en-GB" sz="1600" b="1" dirty="0" smtClean="0"/>
              <a:t>Checklist</a:t>
            </a:r>
            <a:endParaRPr lang="en-US" sz="1600" dirty="0"/>
          </a:p>
          <a:p>
            <a:pPr marL="285750" indent="-285750">
              <a:buFont typeface="Arial"/>
              <a:buChar char="•"/>
            </a:pPr>
            <a:r>
              <a:rPr lang="en-GB" sz="1600" dirty="0"/>
              <a:t>The Following Assessments are considered in this Sustainability Management Plan:  </a:t>
            </a:r>
            <a:endParaRPr lang="en-US" sz="1600" dirty="0"/>
          </a:p>
          <a:p>
            <a:pPr marL="285750" lvl="0" indent="-285750">
              <a:buFont typeface="Arial"/>
              <a:buChar char="•"/>
            </a:pPr>
            <a:r>
              <a:rPr lang="en-GB" sz="1600" dirty="0"/>
              <a:t>Financial Assessment</a:t>
            </a:r>
            <a:endParaRPr lang="en-US" sz="1600" dirty="0"/>
          </a:p>
          <a:p>
            <a:pPr marL="285750" lvl="0" indent="-285750">
              <a:buFont typeface="Arial"/>
              <a:buChar char="•"/>
            </a:pPr>
            <a:r>
              <a:rPr lang="en-GB" sz="1600" dirty="0"/>
              <a:t>Process Assessment</a:t>
            </a:r>
            <a:endParaRPr lang="en-US" sz="1600" dirty="0"/>
          </a:p>
          <a:p>
            <a:pPr marL="285750" lvl="0" indent="-285750">
              <a:buFont typeface="Arial"/>
              <a:buChar char="•"/>
            </a:pPr>
            <a:r>
              <a:rPr lang="en-GB" sz="1600" dirty="0"/>
              <a:t>Product Assessment</a:t>
            </a:r>
            <a:endParaRPr lang="en-US" sz="1600" dirty="0"/>
          </a:p>
          <a:p>
            <a:pPr marL="285750" lvl="0" indent="-285750">
              <a:buFont typeface="Arial"/>
              <a:buChar char="•"/>
            </a:pPr>
            <a:r>
              <a:rPr lang="en-GB" sz="1600" dirty="0"/>
              <a:t>Environmental Assessment</a:t>
            </a:r>
            <a:endParaRPr lang="en-US" sz="1600" dirty="0"/>
          </a:p>
          <a:p>
            <a:pPr marL="285750" lvl="0" indent="-285750">
              <a:buFont typeface="Arial"/>
              <a:buChar char="•"/>
            </a:pPr>
            <a:r>
              <a:rPr lang="en-GB" sz="1600" dirty="0"/>
              <a:t>Social and Corporate Assessment</a:t>
            </a:r>
            <a:endParaRPr lang="en-US" sz="1600" dirty="0"/>
          </a:p>
        </p:txBody>
      </p:sp>
    </p:spTree>
    <p:extLst>
      <p:ext uri="{BB962C8B-B14F-4D97-AF65-F5344CB8AC3E}">
        <p14:creationId xmlns:p14="http://schemas.microsoft.com/office/powerpoint/2010/main" val="106795973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12" end="1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xEl>
                                              <p:pRg st="13" end="1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xEl>
                                              <p:pRg st="14" end="1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
                                            <p:txEl>
                                              <p:pRg st="15" end="1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
                                            <p:txEl>
                                              <p:pRg st="16" end="1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
                                            <p:txEl>
                                              <p:pRg st="17" end="17"/>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015" y="76200"/>
            <a:ext cx="6985488" cy="795338"/>
          </a:xfrm>
        </p:spPr>
        <p:txBody>
          <a:bodyPr>
            <a:normAutofit fontScale="90000"/>
          </a:bodyPr>
          <a:lstStyle/>
          <a:p>
            <a:r>
              <a:rPr lang="en-US" dirty="0" smtClean="0"/>
              <a:t>Where does the SMP Impact the project?</a:t>
            </a:r>
            <a:endParaRPr lang="en-US" dirty="0"/>
          </a:p>
        </p:txBody>
      </p:sp>
      <p:pic>
        <p:nvPicPr>
          <p:cNvPr id="4" name="Picture 6"/>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81354" y="1143001"/>
            <a:ext cx="8039833" cy="559411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978769" y="6172201"/>
            <a:ext cx="2819400" cy="369887"/>
          </a:xfrm>
          <a:prstGeom prst="rect">
            <a:avLst/>
          </a:prstGeom>
          <a:noFill/>
        </p:spPr>
        <p:txBody>
          <a:bodyPr>
            <a:spAutoFit/>
          </a:bodyPr>
          <a:lstStyle/>
          <a:p>
            <a:pPr>
              <a:defRPr/>
            </a:pPr>
            <a:r>
              <a:rPr lang="en-US" dirty="0">
                <a:solidFill>
                  <a:schemeClr val="bg1">
                    <a:lumMod val="65000"/>
                  </a:schemeClr>
                </a:solidFill>
              </a:rPr>
              <a:t>Source ISO 21500 Pg.12</a:t>
            </a:r>
          </a:p>
        </p:txBody>
      </p:sp>
      <p:pic>
        <p:nvPicPr>
          <p:cNvPr id="6" name="Picture 5" descr="SMP.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321169" y="1104900"/>
            <a:ext cx="363415" cy="419100"/>
          </a:xfrm>
          <a:prstGeom prst="rect">
            <a:avLst/>
          </a:prstGeom>
        </p:spPr>
      </p:pic>
      <p:pic>
        <p:nvPicPr>
          <p:cNvPr id="7" name="Picture 6" descr="SMP.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68616" y="1143000"/>
            <a:ext cx="363415" cy="419100"/>
          </a:xfrm>
          <a:prstGeom prst="rect">
            <a:avLst/>
          </a:prstGeom>
        </p:spPr>
      </p:pic>
      <p:pic>
        <p:nvPicPr>
          <p:cNvPr id="8" name="Picture 7" descr="SMP.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33846" y="1295400"/>
            <a:ext cx="363415" cy="419100"/>
          </a:xfrm>
          <a:prstGeom prst="rect">
            <a:avLst/>
          </a:prstGeom>
        </p:spPr>
      </p:pic>
      <p:pic>
        <p:nvPicPr>
          <p:cNvPr id="9" name="Picture 8" descr="SMP.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33846" y="1905000"/>
            <a:ext cx="363415" cy="419100"/>
          </a:xfrm>
          <a:prstGeom prst="rect">
            <a:avLst/>
          </a:prstGeom>
        </p:spPr>
      </p:pic>
      <p:pic>
        <p:nvPicPr>
          <p:cNvPr id="10" name="Picture 9" descr="SMP.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33846" y="2514600"/>
            <a:ext cx="363415" cy="419100"/>
          </a:xfrm>
          <a:prstGeom prst="rect">
            <a:avLst/>
          </a:prstGeom>
        </p:spPr>
      </p:pic>
      <p:pic>
        <p:nvPicPr>
          <p:cNvPr id="11" name="Picture 10" descr="SMP.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88923" y="3276600"/>
            <a:ext cx="363415" cy="419100"/>
          </a:xfrm>
          <a:prstGeom prst="rect">
            <a:avLst/>
          </a:prstGeom>
        </p:spPr>
      </p:pic>
      <p:pic>
        <p:nvPicPr>
          <p:cNvPr id="12" name="Picture 11" descr="SMP.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486400" y="6019800"/>
            <a:ext cx="363415" cy="419100"/>
          </a:xfrm>
          <a:prstGeom prst="rect">
            <a:avLst/>
          </a:prstGeom>
        </p:spPr>
      </p:pic>
      <p:pic>
        <p:nvPicPr>
          <p:cNvPr id="13" name="Picture 12" descr="SMP.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06769" y="1828800"/>
            <a:ext cx="363415" cy="419100"/>
          </a:xfrm>
          <a:prstGeom prst="rect">
            <a:avLst/>
          </a:prstGeom>
        </p:spPr>
      </p:pic>
      <p:pic>
        <p:nvPicPr>
          <p:cNvPr id="14" name="Picture 13" descr="SMP.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1354" y="1714500"/>
            <a:ext cx="363415" cy="419100"/>
          </a:xfrm>
          <a:prstGeom prst="rect">
            <a:avLst/>
          </a:prstGeom>
        </p:spPr>
      </p:pic>
      <p:pic>
        <p:nvPicPr>
          <p:cNvPr id="15" name="Picture 14" descr="SMP.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1354" y="2438400"/>
            <a:ext cx="363415" cy="419100"/>
          </a:xfrm>
          <a:prstGeom prst="rect">
            <a:avLst/>
          </a:prstGeom>
        </p:spPr>
      </p:pic>
      <p:pic>
        <p:nvPicPr>
          <p:cNvPr id="16" name="Picture 15" descr="SMP.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1354" y="3048000"/>
            <a:ext cx="363415" cy="419100"/>
          </a:xfrm>
          <a:prstGeom prst="rect">
            <a:avLst/>
          </a:prstGeom>
        </p:spPr>
      </p:pic>
      <p:pic>
        <p:nvPicPr>
          <p:cNvPr id="17" name="Picture 16" descr="SMP.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1354" y="4876800"/>
            <a:ext cx="363415" cy="419100"/>
          </a:xfrm>
          <a:prstGeom prst="rect">
            <a:avLst/>
          </a:prstGeom>
        </p:spPr>
      </p:pic>
      <p:pic>
        <p:nvPicPr>
          <p:cNvPr id="18" name="Picture 17" descr="SMP.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461846" y="5257800"/>
            <a:ext cx="363415" cy="419100"/>
          </a:xfrm>
          <a:prstGeom prst="rect">
            <a:avLst/>
          </a:prstGeom>
        </p:spPr>
      </p:pic>
    </p:spTree>
    <p:extLst>
      <p:ext uri="{BB962C8B-B14F-4D97-AF65-F5344CB8AC3E}">
        <p14:creationId xmlns:p14="http://schemas.microsoft.com/office/powerpoint/2010/main" val="53091090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267</a:t>
            </a:fld>
            <a:endParaRPr lang="en-US" dirty="0"/>
          </a:p>
        </p:txBody>
      </p:sp>
      <p:sp>
        <p:nvSpPr>
          <p:cNvPr id="4" name="Title 3"/>
          <p:cNvSpPr>
            <a:spLocks noGrp="1"/>
          </p:cNvSpPr>
          <p:nvPr>
            <p:ph type="title"/>
          </p:nvPr>
        </p:nvSpPr>
        <p:spPr/>
        <p:txBody>
          <a:bodyPr/>
          <a:lstStyle/>
          <a:p>
            <a:r>
              <a:rPr lang="en-US" dirty="0" smtClean="0"/>
              <a:t>PRiSM Project Initiation</a:t>
            </a:r>
            <a:endParaRPr lang="en-US" dirty="0"/>
          </a:p>
        </p:txBody>
      </p:sp>
      <p:sp>
        <p:nvSpPr>
          <p:cNvPr id="6" name="TextBox 5"/>
          <p:cNvSpPr txBox="1"/>
          <p:nvPr/>
        </p:nvSpPr>
        <p:spPr>
          <a:xfrm>
            <a:off x="4267200" y="1447800"/>
            <a:ext cx="4724400" cy="923330"/>
          </a:xfrm>
          <a:prstGeom prst="rect">
            <a:avLst/>
          </a:prstGeom>
          <a:noFill/>
        </p:spPr>
        <p:txBody>
          <a:bodyPr wrap="square" rtlCol="0">
            <a:spAutoFit/>
          </a:bodyPr>
          <a:lstStyle/>
          <a:p>
            <a:pPr>
              <a:defRPr/>
            </a:pPr>
            <a:r>
              <a:rPr lang="en-US" dirty="0"/>
              <a:t>The estimation of costs, the setting of an agreed budget, and management of actual and forecast costs against that budget.</a:t>
            </a:r>
          </a:p>
        </p:txBody>
      </p:sp>
      <p:cxnSp>
        <p:nvCxnSpPr>
          <p:cNvPr id="7" name="Straight Arrow Connector 6"/>
          <p:cNvCxnSpPr/>
          <p:nvPr/>
        </p:nvCxnSpPr>
        <p:spPr>
          <a:xfrm flipH="1">
            <a:off x="2514600" y="1676400"/>
            <a:ext cx="1600199"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9" name="TextBox 8"/>
          <p:cNvSpPr txBox="1"/>
          <p:nvPr/>
        </p:nvSpPr>
        <p:spPr>
          <a:xfrm>
            <a:off x="4267200" y="2438400"/>
            <a:ext cx="4800600" cy="646331"/>
          </a:xfrm>
          <a:prstGeom prst="rect">
            <a:avLst/>
          </a:prstGeom>
          <a:noFill/>
        </p:spPr>
        <p:txBody>
          <a:bodyPr wrap="square" rtlCol="0">
            <a:spAutoFit/>
          </a:bodyPr>
          <a:lstStyle/>
          <a:p>
            <a:r>
              <a:rPr lang="en-US" dirty="0" smtClean="0"/>
              <a:t>The organization can now complete the business</a:t>
            </a:r>
          </a:p>
          <a:p>
            <a:r>
              <a:rPr lang="en-US" dirty="0" smtClean="0"/>
              <a:t>Case.</a:t>
            </a:r>
            <a:endParaRPr lang="en-US" dirty="0"/>
          </a:p>
        </p:txBody>
      </p:sp>
      <p:cxnSp>
        <p:nvCxnSpPr>
          <p:cNvPr id="10" name="Straight Arrow Connector 9"/>
          <p:cNvCxnSpPr/>
          <p:nvPr/>
        </p:nvCxnSpPr>
        <p:spPr>
          <a:xfrm flipH="1">
            <a:off x="2590800" y="2819400"/>
            <a:ext cx="1600199"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2400" y="1447800"/>
            <a:ext cx="2209800" cy="3347141"/>
          </a:xfrm>
          <a:prstGeom prst="rect">
            <a:avLst/>
          </a:prstGeom>
        </p:spPr>
      </p:pic>
    </p:spTree>
    <p:extLst>
      <p:ext uri="{BB962C8B-B14F-4D97-AF65-F5344CB8AC3E}">
        <p14:creationId xmlns:p14="http://schemas.microsoft.com/office/powerpoint/2010/main" val="310926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8600" y="1600200"/>
            <a:ext cx="3581400" cy="4266195"/>
          </a:xfrm>
          <a:prstGeom prst="rect">
            <a:avLst/>
          </a:prstGeom>
        </p:spPr>
      </p:pic>
      <p:sp>
        <p:nvSpPr>
          <p:cNvPr id="3" name="Slide Number Placeholder 2"/>
          <p:cNvSpPr>
            <a:spLocks noGrp="1"/>
          </p:cNvSpPr>
          <p:nvPr>
            <p:ph type="sldNum" sz="quarter" idx="12"/>
          </p:nvPr>
        </p:nvSpPr>
        <p:spPr/>
        <p:txBody>
          <a:bodyPr/>
          <a:lstStyle/>
          <a:p>
            <a:fld id="{4BE819A1-3DD8-4179-BFD0-BF7D359F8DBD}" type="slidenum">
              <a:rPr lang="en-US" smtClean="0"/>
              <a:pPr/>
              <a:t>268</a:t>
            </a:fld>
            <a:endParaRPr lang="en-US" dirty="0"/>
          </a:p>
        </p:txBody>
      </p:sp>
      <p:sp>
        <p:nvSpPr>
          <p:cNvPr id="4" name="Title 3"/>
          <p:cNvSpPr>
            <a:spLocks noGrp="1"/>
          </p:cNvSpPr>
          <p:nvPr>
            <p:ph type="title"/>
          </p:nvPr>
        </p:nvSpPr>
        <p:spPr/>
        <p:txBody>
          <a:bodyPr/>
          <a:lstStyle/>
          <a:p>
            <a:r>
              <a:rPr lang="en-US" dirty="0" smtClean="0"/>
              <a:t>PRiSM Project Initiation</a:t>
            </a:r>
            <a:endParaRPr lang="en-US" dirty="0"/>
          </a:p>
        </p:txBody>
      </p:sp>
      <p:sp>
        <p:nvSpPr>
          <p:cNvPr id="6" name="TextBox 5"/>
          <p:cNvSpPr txBox="1"/>
          <p:nvPr/>
        </p:nvSpPr>
        <p:spPr>
          <a:xfrm>
            <a:off x="4648200" y="1295400"/>
            <a:ext cx="4267200" cy="1477328"/>
          </a:xfrm>
          <a:prstGeom prst="rect">
            <a:avLst/>
          </a:prstGeom>
          <a:noFill/>
        </p:spPr>
        <p:txBody>
          <a:bodyPr wrap="square" rtlCol="0">
            <a:spAutoFit/>
          </a:bodyPr>
          <a:lstStyle/>
          <a:p>
            <a:pPr>
              <a:defRPr/>
            </a:pPr>
            <a:r>
              <a:rPr lang="en-US" dirty="0" smtClean="0"/>
              <a:t>This </a:t>
            </a:r>
            <a:r>
              <a:rPr lang="en-US" dirty="0"/>
              <a:t>review focuses on the business justification of the project prior to the key decision to approve project </a:t>
            </a:r>
            <a:r>
              <a:rPr lang="en-US" dirty="0" smtClean="0"/>
              <a:t>initiation</a:t>
            </a:r>
            <a:r>
              <a:rPr lang="en-US" dirty="0"/>
              <a:t> </a:t>
            </a:r>
            <a:r>
              <a:rPr lang="en-US" dirty="0" smtClean="0"/>
              <a:t>and authorizes the project to proceed to planning.</a:t>
            </a:r>
            <a:endParaRPr lang="en-US" dirty="0"/>
          </a:p>
        </p:txBody>
      </p:sp>
      <p:cxnSp>
        <p:nvCxnSpPr>
          <p:cNvPr id="7" name="Straight Arrow Connector 6"/>
          <p:cNvCxnSpPr/>
          <p:nvPr/>
        </p:nvCxnSpPr>
        <p:spPr>
          <a:xfrm flipH="1">
            <a:off x="2438400" y="1905000"/>
            <a:ext cx="2286000"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9" name="TextBox 8"/>
          <p:cNvSpPr txBox="1"/>
          <p:nvPr/>
        </p:nvSpPr>
        <p:spPr>
          <a:xfrm>
            <a:off x="4648200" y="2819400"/>
            <a:ext cx="3429000" cy="1200329"/>
          </a:xfrm>
          <a:prstGeom prst="rect">
            <a:avLst/>
          </a:prstGeom>
          <a:noFill/>
        </p:spPr>
        <p:txBody>
          <a:bodyPr wrap="square" rtlCol="0">
            <a:spAutoFit/>
          </a:bodyPr>
          <a:lstStyle/>
          <a:p>
            <a:r>
              <a:rPr lang="en-US" dirty="0" smtClean="0"/>
              <a:t>If it is determined that the project will not proceed or will be put on hold, document lessons learned and close the project.</a:t>
            </a:r>
            <a:endParaRPr lang="en-US" dirty="0"/>
          </a:p>
        </p:txBody>
      </p:sp>
      <p:cxnSp>
        <p:nvCxnSpPr>
          <p:cNvPr id="10" name="Straight Arrow Connector 9"/>
          <p:cNvCxnSpPr/>
          <p:nvPr/>
        </p:nvCxnSpPr>
        <p:spPr>
          <a:xfrm flipH="1">
            <a:off x="2514600" y="2971800"/>
            <a:ext cx="2057401"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4" name="TextBox 13"/>
          <p:cNvSpPr txBox="1"/>
          <p:nvPr/>
        </p:nvSpPr>
        <p:spPr>
          <a:xfrm>
            <a:off x="4724400" y="4114800"/>
            <a:ext cx="3429000" cy="923330"/>
          </a:xfrm>
          <a:prstGeom prst="rect">
            <a:avLst/>
          </a:prstGeom>
          <a:noFill/>
        </p:spPr>
        <p:txBody>
          <a:bodyPr wrap="square" rtlCol="0">
            <a:spAutoFit/>
          </a:bodyPr>
          <a:lstStyle/>
          <a:p>
            <a:r>
              <a:rPr lang="en-US" dirty="0" smtClean="0"/>
              <a:t>If the determination is made to continue, gain sign off and proceed to the planning phase.</a:t>
            </a:r>
            <a:endParaRPr lang="en-US" dirty="0"/>
          </a:p>
        </p:txBody>
      </p:sp>
      <p:cxnSp>
        <p:nvCxnSpPr>
          <p:cNvPr id="15" name="Straight Arrow Connector 14"/>
          <p:cNvCxnSpPr/>
          <p:nvPr/>
        </p:nvCxnSpPr>
        <p:spPr>
          <a:xfrm flipH="1" flipV="1">
            <a:off x="3810000" y="3886200"/>
            <a:ext cx="914400" cy="4572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8" name="Straight Arrow Connector 17"/>
          <p:cNvCxnSpPr/>
          <p:nvPr/>
        </p:nvCxnSpPr>
        <p:spPr>
          <a:xfrm flipH="1">
            <a:off x="3505200" y="4343400"/>
            <a:ext cx="1219200" cy="4572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326818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269</a:t>
            </a:fld>
            <a:endParaRPr lang="en-US" dirty="0"/>
          </a:p>
        </p:txBody>
      </p:sp>
      <p:sp>
        <p:nvSpPr>
          <p:cNvPr id="4" name="Title 3"/>
          <p:cNvSpPr>
            <a:spLocks noGrp="1"/>
          </p:cNvSpPr>
          <p:nvPr>
            <p:ph type="title"/>
          </p:nvPr>
        </p:nvSpPr>
        <p:spPr/>
        <p:txBody>
          <a:bodyPr/>
          <a:lstStyle/>
          <a:p>
            <a:r>
              <a:rPr lang="en-US" dirty="0" smtClean="0"/>
              <a:t>PRiSM Project Planning</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600200"/>
            <a:ext cx="9144000" cy="3241301"/>
          </a:xfrm>
          <a:prstGeom prst="rect">
            <a:avLst/>
          </a:prstGeom>
        </p:spPr>
      </p:pic>
    </p:spTree>
    <p:extLst>
      <p:ext uri="{BB962C8B-B14F-4D97-AF65-F5344CB8AC3E}">
        <p14:creationId xmlns:p14="http://schemas.microsoft.com/office/powerpoint/2010/main" val="16568052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Hundreds of NGO’s, Non-Profits and advocates promote sustainability</a:t>
            </a:r>
          </a:p>
          <a:p>
            <a:r>
              <a:rPr lang="en-US" dirty="0" smtClean="0"/>
              <a:t>Internationally (and practically) the standards drivers are largely focused on</a:t>
            </a:r>
          </a:p>
          <a:p>
            <a:pPr lvl="1"/>
            <a:r>
              <a:rPr lang="en-US" dirty="0" smtClean="0"/>
              <a:t>ISO</a:t>
            </a:r>
          </a:p>
          <a:p>
            <a:pPr lvl="1"/>
            <a:r>
              <a:rPr lang="en-US" dirty="0" smtClean="0"/>
              <a:t>United Nations</a:t>
            </a:r>
          </a:p>
          <a:p>
            <a:pPr lvl="2"/>
            <a:r>
              <a:rPr lang="en-US" dirty="0" smtClean="0"/>
              <a:t>UN Global Compact</a:t>
            </a:r>
          </a:p>
          <a:p>
            <a:pPr lvl="2"/>
            <a:r>
              <a:rPr lang="en-US" dirty="0" smtClean="0"/>
              <a:t>UN PRME </a:t>
            </a:r>
          </a:p>
          <a:p>
            <a:pPr lvl="1"/>
            <a:r>
              <a:rPr lang="en-US" dirty="0" smtClean="0"/>
              <a:t>Global Reporting Initiative</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27</a:t>
            </a:fld>
            <a:endParaRPr lang="en-US" dirty="0"/>
          </a:p>
        </p:txBody>
      </p:sp>
      <p:sp>
        <p:nvSpPr>
          <p:cNvPr id="4" name="Title 3"/>
          <p:cNvSpPr>
            <a:spLocks noGrp="1"/>
          </p:cNvSpPr>
          <p:nvPr>
            <p:ph type="title"/>
          </p:nvPr>
        </p:nvSpPr>
        <p:spPr>
          <a:xfrm>
            <a:off x="628650" y="365125"/>
            <a:ext cx="6229350" cy="854075"/>
          </a:xfrm>
        </p:spPr>
        <p:txBody>
          <a:bodyPr>
            <a:normAutofit fontScale="90000"/>
          </a:bodyPr>
          <a:lstStyle/>
          <a:p>
            <a:r>
              <a:rPr lang="en-US" dirty="0" smtClean="0"/>
              <a:t>Organizations Driving Sustainability</a:t>
            </a:r>
            <a:endParaRPr lang="en-US" dirty="0"/>
          </a:p>
        </p:txBody>
      </p:sp>
    </p:spTree>
    <p:extLst>
      <p:ext uri="{BB962C8B-B14F-4D97-AF65-F5344CB8AC3E}">
        <p14:creationId xmlns:p14="http://schemas.microsoft.com/office/powerpoint/2010/main" val="941204741"/>
      </p:ext>
    </p:extLst>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270</a:t>
            </a:fld>
            <a:endParaRPr lang="en-US" dirty="0"/>
          </a:p>
        </p:txBody>
      </p:sp>
      <p:sp>
        <p:nvSpPr>
          <p:cNvPr id="4" name="Title 3"/>
          <p:cNvSpPr>
            <a:spLocks noGrp="1"/>
          </p:cNvSpPr>
          <p:nvPr>
            <p:ph type="title"/>
          </p:nvPr>
        </p:nvSpPr>
        <p:spPr/>
        <p:txBody>
          <a:bodyPr/>
          <a:lstStyle/>
          <a:p>
            <a:r>
              <a:rPr lang="en-US" dirty="0" smtClean="0"/>
              <a:t>PRiSM Project Planning</a:t>
            </a:r>
            <a:endParaRPr lang="en-US" dirty="0"/>
          </a:p>
        </p:txBody>
      </p:sp>
      <p:grpSp>
        <p:nvGrpSpPr>
          <p:cNvPr id="2" name="Group 1"/>
          <p:cNvGrpSpPr/>
          <p:nvPr/>
        </p:nvGrpSpPr>
        <p:grpSpPr>
          <a:xfrm>
            <a:off x="152400" y="1295400"/>
            <a:ext cx="2895600" cy="3886200"/>
            <a:chOff x="0" y="1327234"/>
            <a:chExt cx="2194560" cy="3397166"/>
          </a:xfrm>
        </p:grpSpPr>
        <p:grpSp>
          <p:nvGrpSpPr>
            <p:cNvPr id="5" name="Group 7"/>
            <p:cNvGrpSpPr/>
            <p:nvPr/>
          </p:nvGrpSpPr>
          <p:grpSpPr>
            <a:xfrm>
              <a:off x="0" y="1327234"/>
              <a:ext cx="2151325" cy="3397166"/>
              <a:chOff x="0" y="1327234"/>
              <a:chExt cx="2151325" cy="3397166"/>
            </a:xfrm>
          </p:grpSpPr>
          <p:pic>
            <p:nvPicPr>
              <p:cNvPr id="6" name="Picture 5" descr="PRiSM Planing.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327234"/>
                <a:ext cx="2151325" cy="3376633"/>
              </a:xfrm>
              <a:prstGeom prst="rect">
                <a:avLst/>
              </a:prstGeom>
            </p:spPr>
          </p:pic>
          <p:sp>
            <p:nvSpPr>
              <p:cNvPr id="7" name="Rectangle 6"/>
              <p:cNvSpPr/>
              <p:nvPr/>
            </p:nvSpPr>
            <p:spPr>
              <a:xfrm>
                <a:off x="381000" y="3962400"/>
                <a:ext cx="229246" cy="762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9" name="Dodecagon 8"/>
            <p:cNvSpPr/>
            <p:nvPr/>
          </p:nvSpPr>
          <p:spPr>
            <a:xfrm>
              <a:off x="533400" y="3810000"/>
              <a:ext cx="822960" cy="822960"/>
            </a:xfrm>
            <a:prstGeom prst="dodecagon">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Rectangle 9"/>
            <p:cNvSpPr/>
            <p:nvPr/>
          </p:nvSpPr>
          <p:spPr>
            <a:xfrm>
              <a:off x="1371600" y="4263457"/>
              <a:ext cx="822960" cy="15614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11" name="Rectangle 10"/>
          <p:cNvSpPr/>
          <p:nvPr/>
        </p:nvSpPr>
        <p:spPr>
          <a:xfrm>
            <a:off x="3962400" y="1371600"/>
            <a:ext cx="4572000" cy="2308324"/>
          </a:xfrm>
          <a:prstGeom prst="rect">
            <a:avLst/>
          </a:prstGeom>
        </p:spPr>
        <p:txBody>
          <a:bodyPr>
            <a:spAutoFit/>
          </a:bodyPr>
          <a:lstStyle/>
          <a:p>
            <a:r>
              <a:rPr lang="en-US" dirty="0"/>
              <a:t>The project needs the right people in place, with the authority, responsibility and </a:t>
            </a:r>
            <a:r>
              <a:rPr lang="en-US" dirty="0" smtClean="0"/>
              <a:t>competence </a:t>
            </a:r>
            <a:r>
              <a:rPr lang="en-US" dirty="0"/>
              <a:t>to make </a:t>
            </a:r>
            <a:r>
              <a:rPr lang="en-US" dirty="0" smtClean="0"/>
              <a:t>decisions. </a:t>
            </a:r>
          </a:p>
          <a:p>
            <a:endParaRPr lang="en-US" dirty="0"/>
          </a:p>
          <a:p>
            <a:r>
              <a:rPr lang="en-US" dirty="0" smtClean="0"/>
              <a:t>The </a:t>
            </a:r>
            <a:r>
              <a:rPr lang="en-US" dirty="0"/>
              <a:t>project management team needs to reflect the interests of all </a:t>
            </a:r>
            <a:r>
              <a:rPr lang="en-US" dirty="0" smtClean="0"/>
              <a:t>the stakeholders </a:t>
            </a:r>
            <a:r>
              <a:rPr lang="en-US" dirty="0"/>
              <a:t>who will be </a:t>
            </a:r>
            <a:r>
              <a:rPr lang="en-US" dirty="0" smtClean="0"/>
              <a:t>involved.</a:t>
            </a:r>
            <a:endParaRPr lang="en-US" dirty="0"/>
          </a:p>
          <a:p>
            <a:endParaRPr lang="en-US" dirty="0"/>
          </a:p>
        </p:txBody>
      </p:sp>
      <p:cxnSp>
        <p:nvCxnSpPr>
          <p:cNvPr id="12" name="Straight Arrow Connector 11"/>
          <p:cNvCxnSpPr/>
          <p:nvPr/>
        </p:nvCxnSpPr>
        <p:spPr>
          <a:xfrm flipH="1">
            <a:off x="1905000" y="1981200"/>
            <a:ext cx="1828799"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40508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271</a:t>
            </a:fld>
            <a:endParaRPr lang="en-US" dirty="0"/>
          </a:p>
        </p:txBody>
      </p:sp>
      <p:sp>
        <p:nvSpPr>
          <p:cNvPr id="4" name="Title 3"/>
          <p:cNvSpPr>
            <a:spLocks noGrp="1"/>
          </p:cNvSpPr>
          <p:nvPr>
            <p:ph type="title"/>
          </p:nvPr>
        </p:nvSpPr>
        <p:spPr/>
        <p:txBody>
          <a:bodyPr/>
          <a:lstStyle/>
          <a:p>
            <a:r>
              <a:rPr lang="en-US" dirty="0" smtClean="0"/>
              <a:t>PRiSM Project Planning</a:t>
            </a:r>
            <a:endParaRPr lang="en-US" dirty="0"/>
          </a:p>
        </p:txBody>
      </p:sp>
      <p:grpSp>
        <p:nvGrpSpPr>
          <p:cNvPr id="2" name="Group 1"/>
          <p:cNvGrpSpPr/>
          <p:nvPr/>
        </p:nvGrpSpPr>
        <p:grpSpPr>
          <a:xfrm>
            <a:off x="152400" y="1295400"/>
            <a:ext cx="3048000" cy="3962400"/>
            <a:chOff x="0" y="1327234"/>
            <a:chExt cx="2194560" cy="3397166"/>
          </a:xfrm>
        </p:grpSpPr>
        <p:grpSp>
          <p:nvGrpSpPr>
            <p:cNvPr id="8" name="Group 7"/>
            <p:cNvGrpSpPr/>
            <p:nvPr/>
          </p:nvGrpSpPr>
          <p:grpSpPr>
            <a:xfrm>
              <a:off x="0" y="1327234"/>
              <a:ext cx="2151325" cy="3397166"/>
              <a:chOff x="0" y="1327234"/>
              <a:chExt cx="2151325" cy="3397166"/>
            </a:xfrm>
          </p:grpSpPr>
          <p:pic>
            <p:nvPicPr>
              <p:cNvPr id="6" name="Picture 5" descr="PRiSM Planing.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327234"/>
                <a:ext cx="2151325" cy="3376633"/>
              </a:xfrm>
              <a:prstGeom prst="rect">
                <a:avLst/>
              </a:prstGeom>
            </p:spPr>
          </p:pic>
          <p:sp>
            <p:nvSpPr>
              <p:cNvPr id="7" name="Rectangle 6"/>
              <p:cNvSpPr/>
              <p:nvPr/>
            </p:nvSpPr>
            <p:spPr>
              <a:xfrm>
                <a:off x="381000" y="3962400"/>
                <a:ext cx="229246" cy="762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9" name="Dodecagon 8"/>
            <p:cNvSpPr/>
            <p:nvPr/>
          </p:nvSpPr>
          <p:spPr>
            <a:xfrm>
              <a:off x="533400" y="3810000"/>
              <a:ext cx="822960" cy="822960"/>
            </a:xfrm>
            <a:prstGeom prst="dodecagon">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Rectangle 9"/>
            <p:cNvSpPr/>
            <p:nvPr/>
          </p:nvSpPr>
          <p:spPr>
            <a:xfrm>
              <a:off x="1371600" y="4263457"/>
              <a:ext cx="822960" cy="15614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11" name="Rectangle 10"/>
          <p:cNvSpPr/>
          <p:nvPr/>
        </p:nvSpPr>
        <p:spPr>
          <a:xfrm>
            <a:off x="4114800" y="1371600"/>
            <a:ext cx="4572000" cy="1477328"/>
          </a:xfrm>
          <a:prstGeom prst="rect">
            <a:avLst/>
          </a:prstGeom>
        </p:spPr>
        <p:txBody>
          <a:bodyPr>
            <a:spAutoFit/>
          </a:bodyPr>
          <a:lstStyle/>
          <a:p>
            <a:r>
              <a:rPr lang="en-US" dirty="0" smtClean="0"/>
              <a:t>Together with the project team, review the business case and define the scope of work.</a:t>
            </a:r>
          </a:p>
          <a:p>
            <a:endParaRPr lang="en-US" dirty="0"/>
          </a:p>
          <a:p>
            <a:endParaRPr lang="en-US" dirty="0"/>
          </a:p>
          <a:p>
            <a:endParaRPr lang="en-US" dirty="0"/>
          </a:p>
        </p:txBody>
      </p:sp>
      <p:cxnSp>
        <p:nvCxnSpPr>
          <p:cNvPr id="12" name="Straight Arrow Connector 11"/>
          <p:cNvCxnSpPr/>
          <p:nvPr/>
        </p:nvCxnSpPr>
        <p:spPr>
          <a:xfrm flipH="1">
            <a:off x="3048000" y="1905000"/>
            <a:ext cx="990600"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5" name="Rectangle 4"/>
          <p:cNvSpPr/>
          <p:nvPr/>
        </p:nvSpPr>
        <p:spPr>
          <a:xfrm>
            <a:off x="4191000" y="2209800"/>
            <a:ext cx="4572000" cy="1200329"/>
          </a:xfrm>
          <a:prstGeom prst="rect">
            <a:avLst/>
          </a:prstGeom>
        </p:spPr>
        <p:txBody>
          <a:bodyPr>
            <a:spAutoFit/>
          </a:bodyPr>
          <a:lstStyle/>
          <a:p>
            <a:r>
              <a:rPr lang="en-US" dirty="0" smtClean="0"/>
              <a:t>The </a:t>
            </a:r>
            <a:r>
              <a:rPr lang="en-US" dirty="0"/>
              <a:t>scope of the project outlines the objectives </a:t>
            </a:r>
            <a:r>
              <a:rPr lang="en-US" dirty="0" smtClean="0"/>
              <a:t>set forth in the business case </a:t>
            </a:r>
            <a:r>
              <a:rPr lang="en-US" dirty="0"/>
              <a:t>and the goals that need to be met to achieve </a:t>
            </a:r>
            <a:r>
              <a:rPr lang="en-US" dirty="0" smtClean="0"/>
              <a:t>the intended result and benefits.</a:t>
            </a:r>
            <a:endParaRPr lang="en-US" dirty="0"/>
          </a:p>
        </p:txBody>
      </p:sp>
    </p:spTree>
    <p:extLst>
      <p:ext uri="{BB962C8B-B14F-4D97-AF65-F5344CB8AC3E}">
        <p14:creationId xmlns:p14="http://schemas.microsoft.com/office/powerpoint/2010/main" val="603476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272</a:t>
            </a:fld>
            <a:endParaRPr lang="en-US" dirty="0"/>
          </a:p>
        </p:txBody>
      </p:sp>
      <p:sp>
        <p:nvSpPr>
          <p:cNvPr id="4" name="Title 3"/>
          <p:cNvSpPr>
            <a:spLocks noGrp="1"/>
          </p:cNvSpPr>
          <p:nvPr>
            <p:ph type="title"/>
          </p:nvPr>
        </p:nvSpPr>
        <p:spPr/>
        <p:txBody>
          <a:bodyPr/>
          <a:lstStyle/>
          <a:p>
            <a:r>
              <a:rPr lang="en-US" dirty="0" smtClean="0"/>
              <a:t>PRiSM Project Planning</a:t>
            </a:r>
            <a:endParaRPr lang="en-US" dirty="0"/>
          </a:p>
        </p:txBody>
      </p:sp>
      <p:sp>
        <p:nvSpPr>
          <p:cNvPr id="11" name="Rectangle 10"/>
          <p:cNvSpPr/>
          <p:nvPr/>
        </p:nvSpPr>
        <p:spPr>
          <a:xfrm>
            <a:off x="3886200" y="1676400"/>
            <a:ext cx="4572000" cy="461665"/>
          </a:xfrm>
          <a:prstGeom prst="rect">
            <a:avLst/>
          </a:prstGeom>
        </p:spPr>
        <p:txBody>
          <a:bodyPr>
            <a:spAutoFit/>
          </a:bodyPr>
          <a:lstStyle/>
          <a:p>
            <a:r>
              <a:rPr lang="en-US" sz="2400" dirty="0" smtClean="0"/>
              <a:t>Draft a Benefits Management Plan.</a:t>
            </a:r>
            <a:endParaRPr lang="en-US" sz="2400" dirty="0"/>
          </a:p>
        </p:txBody>
      </p:sp>
      <p:sp>
        <p:nvSpPr>
          <p:cNvPr id="5" name="Rectangle 4"/>
          <p:cNvSpPr/>
          <p:nvPr/>
        </p:nvSpPr>
        <p:spPr>
          <a:xfrm>
            <a:off x="3886200" y="2209800"/>
            <a:ext cx="4572000" cy="1754327"/>
          </a:xfrm>
          <a:prstGeom prst="rect">
            <a:avLst/>
          </a:prstGeom>
        </p:spPr>
        <p:txBody>
          <a:bodyPr>
            <a:spAutoFit/>
          </a:bodyPr>
          <a:lstStyle/>
          <a:p>
            <a:r>
              <a:rPr lang="en-US" dirty="0" smtClean="0"/>
              <a:t>Managing Benefits can be broken down into the following:</a:t>
            </a:r>
          </a:p>
          <a:p>
            <a:pPr marL="285750" indent="-285750">
              <a:buFont typeface="Arial"/>
              <a:buChar char="•"/>
            </a:pPr>
            <a:r>
              <a:rPr lang="en-US" dirty="0" smtClean="0"/>
              <a:t>Identifying &amp; Structuring Benefits</a:t>
            </a:r>
          </a:p>
          <a:p>
            <a:pPr marL="285750" indent="-285750">
              <a:buFont typeface="Arial"/>
              <a:buChar char="•"/>
            </a:pPr>
            <a:r>
              <a:rPr lang="en-US" dirty="0" smtClean="0"/>
              <a:t>Planning Benefits Realisation</a:t>
            </a:r>
          </a:p>
          <a:p>
            <a:pPr marL="285750" indent="-285750">
              <a:buFont typeface="Arial"/>
              <a:buChar char="•"/>
            </a:pPr>
            <a:r>
              <a:rPr lang="en-US" dirty="0" err="1" smtClean="0"/>
              <a:t>Realising</a:t>
            </a:r>
            <a:r>
              <a:rPr lang="en-US" dirty="0" smtClean="0"/>
              <a:t> &amp; Tracking Benefits</a:t>
            </a:r>
          </a:p>
          <a:p>
            <a:pPr marL="285750" indent="-285750">
              <a:buFont typeface="Arial"/>
              <a:buChar char="•"/>
            </a:pPr>
            <a:r>
              <a:rPr lang="en-US" dirty="0" smtClean="0"/>
              <a:t>Evaluation </a:t>
            </a:r>
            <a:endParaRPr lang="en-US" dirty="0"/>
          </a:p>
        </p:txBody>
      </p:sp>
      <p:grpSp>
        <p:nvGrpSpPr>
          <p:cNvPr id="2" name="Group 12"/>
          <p:cNvGrpSpPr/>
          <p:nvPr/>
        </p:nvGrpSpPr>
        <p:grpSpPr>
          <a:xfrm>
            <a:off x="0" y="1295400"/>
            <a:ext cx="3048000" cy="3962400"/>
            <a:chOff x="0" y="1327234"/>
            <a:chExt cx="2194560" cy="3397166"/>
          </a:xfrm>
        </p:grpSpPr>
        <p:grpSp>
          <p:nvGrpSpPr>
            <p:cNvPr id="6" name="Group 13"/>
            <p:cNvGrpSpPr/>
            <p:nvPr/>
          </p:nvGrpSpPr>
          <p:grpSpPr>
            <a:xfrm>
              <a:off x="0" y="1327234"/>
              <a:ext cx="2151325" cy="3397166"/>
              <a:chOff x="0" y="1327234"/>
              <a:chExt cx="2151325" cy="3397166"/>
            </a:xfrm>
          </p:grpSpPr>
          <p:pic>
            <p:nvPicPr>
              <p:cNvPr id="17" name="Picture 16" descr="PRiSM Planing.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327234"/>
                <a:ext cx="2151325" cy="3376633"/>
              </a:xfrm>
              <a:prstGeom prst="rect">
                <a:avLst/>
              </a:prstGeom>
            </p:spPr>
          </p:pic>
          <p:sp>
            <p:nvSpPr>
              <p:cNvPr id="18" name="Rectangle 17"/>
              <p:cNvSpPr/>
              <p:nvPr/>
            </p:nvSpPr>
            <p:spPr>
              <a:xfrm>
                <a:off x="381000" y="3962400"/>
                <a:ext cx="229246" cy="762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15" name="Dodecagon 14"/>
            <p:cNvSpPr/>
            <p:nvPr/>
          </p:nvSpPr>
          <p:spPr>
            <a:xfrm>
              <a:off x="533400" y="3810000"/>
              <a:ext cx="822960" cy="822960"/>
            </a:xfrm>
            <a:prstGeom prst="dodecagon">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15"/>
            <p:cNvSpPr/>
            <p:nvPr/>
          </p:nvSpPr>
          <p:spPr>
            <a:xfrm>
              <a:off x="1371600" y="4263457"/>
              <a:ext cx="822960" cy="15614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cxnSp>
        <p:nvCxnSpPr>
          <p:cNvPr id="12" name="Straight Arrow Connector 11"/>
          <p:cNvCxnSpPr/>
          <p:nvPr/>
        </p:nvCxnSpPr>
        <p:spPr>
          <a:xfrm flipH="1">
            <a:off x="2895600" y="2057400"/>
            <a:ext cx="1066802" cy="3048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57372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273</a:t>
            </a:fld>
            <a:endParaRPr lang="en-US" dirty="0"/>
          </a:p>
        </p:txBody>
      </p:sp>
      <p:sp>
        <p:nvSpPr>
          <p:cNvPr id="4" name="Title 3"/>
          <p:cNvSpPr>
            <a:spLocks noGrp="1"/>
          </p:cNvSpPr>
          <p:nvPr>
            <p:ph type="title"/>
          </p:nvPr>
        </p:nvSpPr>
        <p:spPr/>
        <p:txBody>
          <a:bodyPr/>
          <a:lstStyle/>
          <a:p>
            <a:r>
              <a:rPr lang="en-US" dirty="0" smtClean="0"/>
              <a:t>PRiSM Project Planning</a:t>
            </a:r>
            <a:endParaRPr lang="en-US" dirty="0"/>
          </a:p>
        </p:txBody>
      </p:sp>
      <p:grpSp>
        <p:nvGrpSpPr>
          <p:cNvPr id="2" name="Group 1"/>
          <p:cNvGrpSpPr/>
          <p:nvPr/>
        </p:nvGrpSpPr>
        <p:grpSpPr>
          <a:xfrm>
            <a:off x="152400" y="1295400"/>
            <a:ext cx="2971800" cy="3962400"/>
            <a:chOff x="0" y="1327234"/>
            <a:chExt cx="2194560" cy="3397166"/>
          </a:xfrm>
        </p:grpSpPr>
        <p:grpSp>
          <p:nvGrpSpPr>
            <p:cNvPr id="8" name="Group 7"/>
            <p:cNvGrpSpPr/>
            <p:nvPr/>
          </p:nvGrpSpPr>
          <p:grpSpPr>
            <a:xfrm>
              <a:off x="0" y="1327234"/>
              <a:ext cx="2151325" cy="3397166"/>
              <a:chOff x="0" y="1327234"/>
              <a:chExt cx="2151325" cy="3397166"/>
            </a:xfrm>
          </p:grpSpPr>
          <p:pic>
            <p:nvPicPr>
              <p:cNvPr id="6" name="Picture 5" descr="PRiSM Planing.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327234"/>
                <a:ext cx="2151325" cy="3376633"/>
              </a:xfrm>
              <a:prstGeom prst="rect">
                <a:avLst/>
              </a:prstGeom>
            </p:spPr>
          </p:pic>
          <p:sp>
            <p:nvSpPr>
              <p:cNvPr id="7" name="Rectangle 6"/>
              <p:cNvSpPr/>
              <p:nvPr/>
            </p:nvSpPr>
            <p:spPr>
              <a:xfrm>
                <a:off x="381000" y="3962400"/>
                <a:ext cx="229246" cy="762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9" name="Dodecagon 8"/>
            <p:cNvSpPr/>
            <p:nvPr/>
          </p:nvSpPr>
          <p:spPr>
            <a:xfrm>
              <a:off x="533400" y="3810000"/>
              <a:ext cx="822960" cy="822960"/>
            </a:xfrm>
            <a:prstGeom prst="dodecagon">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Rectangle 9"/>
            <p:cNvSpPr/>
            <p:nvPr/>
          </p:nvSpPr>
          <p:spPr>
            <a:xfrm>
              <a:off x="1371600" y="4263457"/>
              <a:ext cx="822960" cy="15614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11" name="Rectangle 10"/>
          <p:cNvSpPr/>
          <p:nvPr/>
        </p:nvSpPr>
        <p:spPr>
          <a:xfrm>
            <a:off x="3886200" y="1752600"/>
            <a:ext cx="4572000" cy="461665"/>
          </a:xfrm>
          <a:prstGeom prst="rect">
            <a:avLst/>
          </a:prstGeom>
        </p:spPr>
        <p:txBody>
          <a:bodyPr>
            <a:spAutoFit/>
          </a:bodyPr>
          <a:lstStyle/>
          <a:p>
            <a:r>
              <a:rPr lang="en-US" sz="2400" dirty="0" smtClean="0"/>
              <a:t>Perform Stakeholder Analysis</a:t>
            </a:r>
            <a:endParaRPr lang="en-US" sz="2400" dirty="0"/>
          </a:p>
        </p:txBody>
      </p:sp>
      <p:cxnSp>
        <p:nvCxnSpPr>
          <p:cNvPr id="12" name="Straight Arrow Connector 11"/>
          <p:cNvCxnSpPr>
            <a:endCxn id="6" idx="3"/>
          </p:cNvCxnSpPr>
          <p:nvPr/>
        </p:nvCxnSpPr>
        <p:spPr>
          <a:xfrm flipH="1">
            <a:off x="3065653" y="2590800"/>
            <a:ext cx="820547" cy="67382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5" name="Rectangle 4"/>
          <p:cNvSpPr/>
          <p:nvPr/>
        </p:nvSpPr>
        <p:spPr>
          <a:xfrm>
            <a:off x="3886200" y="2209800"/>
            <a:ext cx="4572000" cy="1477328"/>
          </a:xfrm>
          <a:prstGeom prst="rect">
            <a:avLst/>
          </a:prstGeom>
        </p:spPr>
        <p:txBody>
          <a:bodyPr>
            <a:spAutoFit/>
          </a:bodyPr>
          <a:lstStyle/>
          <a:p>
            <a:r>
              <a:rPr lang="en-US" dirty="0" smtClean="0"/>
              <a:t>Who are the project stakeholders?</a:t>
            </a:r>
          </a:p>
          <a:p>
            <a:pPr marL="285750" indent="-285750">
              <a:buFont typeface="Arial"/>
              <a:buChar char="•"/>
            </a:pPr>
            <a:r>
              <a:rPr lang="en-US" dirty="0" smtClean="0"/>
              <a:t>Who must you keep satisfied?</a:t>
            </a:r>
          </a:p>
          <a:p>
            <a:pPr marL="285750" indent="-285750">
              <a:buFont typeface="Arial"/>
              <a:buChar char="•"/>
            </a:pPr>
            <a:r>
              <a:rPr lang="en-US" dirty="0" smtClean="0"/>
              <a:t>Who must be engaged closely/carefully?</a:t>
            </a:r>
          </a:p>
          <a:p>
            <a:pPr marL="285750" indent="-285750">
              <a:buFont typeface="Arial"/>
              <a:buChar char="•"/>
            </a:pPr>
            <a:r>
              <a:rPr lang="en-US" dirty="0" smtClean="0"/>
              <a:t>Who must be kept highly informed?</a:t>
            </a:r>
          </a:p>
          <a:p>
            <a:pPr marL="285750" indent="-285750">
              <a:buFont typeface="Arial"/>
              <a:buChar char="•"/>
            </a:pPr>
            <a:r>
              <a:rPr lang="en-US" dirty="0" smtClean="0"/>
              <a:t>Who needs a basic status appraisal?</a:t>
            </a:r>
            <a:endParaRPr lang="en-US" dirty="0"/>
          </a:p>
        </p:txBody>
      </p:sp>
    </p:spTree>
    <p:extLst>
      <p:ext uri="{BB962C8B-B14F-4D97-AF65-F5344CB8AC3E}">
        <p14:creationId xmlns:p14="http://schemas.microsoft.com/office/powerpoint/2010/main" val="1047745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274</a:t>
            </a:fld>
            <a:endParaRPr lang="en-US" dirty="0"/>
          </a:p>
        </p:txBody>
      </p:sp>
      <p:sp>
        <p:nvSpPr>
          <p:cNvPr id="4" name="Title 3"/>
          <p:cNvSpPr>
            <a:spLocks noGrp="1"/>
          </p:cNvSpPr>
          <p:nvPr>
            <p:ph type="title"/>
          </p:nvPr>
        </p:nvSpPr>
        <p:spPr/>
        <p:txBody>
          <a:bodyPr/>
          <a:lstStyle/>
          <a:p>
            <a:r>
              <a:rPr lang="en-US" dirty="0" smtClean="0"/>
              <a:t>PRiSM Project Planning</a:t>
            </a:r>
            <a:endParaRPr lang="en-US" dirty="0"/>
          </a:p>
        </p:txBody>
      </p:sp>
      <p:grpSp>
        <p:nvGrpSpPr>
          <p:cNvPr id="2" name="Group 1"/>
          <p:cNvGrpSpPr/>
          <p:nvPr/>
        </p:nvGrpSpPr>
        <p:grpSpPr>
          <a:xfrm>
            <a:off x="152400" y="1295400"/>
            <a:ext cx="2819400" cy="3886200"/>
            <a:chOff x="0" y="1327234"/>
            <a:chExt cx="2194560" cy="3397166"/>
          </a:xfrm>
        </p:grpSpPr>
        <p:grpSp>
          <p:nvGrpSpPr>
            <p:cNvPr id="5" name="Group 7"/>
            <p:cNvGrpSpPr/>
            <p:nvPr/>
          </p:nvGrpSpPr>
          <p:grpSpPr>
            <a:xfrm>
              <a:off x="0" y="1327234"/>
              <a:ext cx="2151325" cy="3397166"/>
              <a:chOff x="0" y="1327234"/>
              <a:chExt cx="2151325" cy="3397166"/>
            </a:xfrm>
          </p:grpSpPr>
          <p:pic>
            <p:nvPicPr>
              <p:cNvPr id="6" name="Picture 5" descr="PRiSM Planing.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327234"/>
                <a:ext cx="2151325" cy="3376633"/>
              </a:xfrm>
              <a:prstGeom prst="rect">
                <a:avLst/>
              </a:prstGeom>
            </p:spPr>
          </p:pic>
          <p:sp>
            <p:nvSpPr>
              <p:cNvPr id="7" name="Rectangle 6"/>
              <p:cNvSpPr/>
              <p:nvPr/>
            </p:nvSpPr>
            <p:spPr>
              <a:xfrm>
                <a:off x="381000" y="3962400"/>
                <a:ext cx="229246" cy="762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9" name="Dodecagon 8"/>
            <p:cNvSpPr/>
            <p:nvPr/>
          </p:nvSpPr>
          <p:spPr>
            <a:xfrm>
              <a:off x="533400" y="3810000"/>
              <a:ext cx="822960" cy="822960"/>
            </a:xfrm>
            <a:prstGeom prst="dodecagon">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Rectangle 9"/>
            <p:cNvSpPr/>
            <p:nvPr/>
          </p:nvSpPr>
          <p:spPr>
            <a:xfrm>
              <a:off x="1371600" y="4263457"/>
              <a:ext cx="822960" cy="15614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11" name="Rectangle 10"/>
          <p:cNvSpPr/>
          <p:nvPr/>
        </p:nvSpPr>
        <p:spPr>
          <a:xfrm>
            <a:off x="3429000" y="1752600"/>
            <a:ext cx="5181600" cy="830997"/>
          </a:xfrm>
          <a:prstGeom prst="rect">
            <a:avLst/>
          </a:prstGeom>
        </p:spPr>
        <p:txBody>
          <a:bodyPr wrap="square">
            <a:spAutoFit/>
          </a:bodyPr>
          <a:lstStyle/>
          <a:p>
            <a:r>
              <a:rPr lang="en-US" sz="2400" dirty="0" smtClean="0"/>
              <a:t>Develop an Organizational Breakdown Structure</a:t>
            </a:r>
            <a:endParaRPr lang="en-US" sz="2400" dirty="0"/>
          </a:p>
        </p:txBody>
      </p:sp>
      <p:cxnSp>
        <p:nvCxnSpPr>
          <p:cNvPr id="12" name="Straight Arrow Connector 11"/>
          <p:cNvCxnSpPr>
            <a:endCxn id="6" idx="3"/>
          </p:cNvCxnSpPr>
          <p:nvPr/>
        </p:nvCxnSpPr>
        <p:spPr>
          <a:xfrm flipH="1">
            <a:off x="2916255" y="2743200"/>
            <a:ext cx="1427145" cy="48355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4" name="Rectangle 13"/>
          <p:cNvSpPr/>
          <p:nvPr/>
        </p:nvSpPr>
        <p:spPr>
          <a:xfrm>
            <a:off x="5105400" y="2438400"/>
            <a:ext cx="1219200" cy="457200"/>
          </a:xfrm>
          <a:prstGeom prst="rect">
            <a:avLst/>
          </a:prstGeom>
          <a:ln/>
        </p:spPr>
        <p:style>
          <a:lnRef idx="1">
            <a:schemeClr val="accent1"/>
          </a:lnRef>
          <a:fillRef idx="3">
            <a:schemeClr val="accent1"/>
          </a:fillRef>
          <a:effectRef idx="2">
            <a:schemeClr val="accent1"/>
          </a:effectRef>
          <a:fontRef idx="minor">
            <a:schemeClr val="lt1"/>
          </a:fontRef>
        </p:style>
        <p:txBody>
          <a:bodyPr/>
          <a:lstStyle/>
          <a:p>
            <a:pPr algn="ctr"/>
            <a:r>
              <a:rPr lang="en-US" dirty="0" smtClean="0"/>
              <a:t>Owner</a:t>
            </a:r>
            <a:endParaRPr lang="en-US" dirty="0"/>
          </a:p>
        </p:txBody>
      </p:sp>
      <p:sp>
        <p:nvSpPr>
          <p:cNvPr id="15" name="Rectangle 14"/>
          <p:cNvSpPr/>
          <p:nvPr/>
        </p:nvSpPr>
        <p:spPr>
          <a:xfrm>
            <a:off x="3886200" y="3352800"/>
            <a:ext cx="1371600" cy="381000"/>
          </a:xfrm>
          <a:prstGeom prst="rect">
            <a:avLst/>
          </a:prstGeom>
          <a:ln/>
        </p:spPr>
        <p:style>
          <a:lnRef idx="1">
            <a:schemeClr val="accent1"/>
          </a:lnRef>
          <a:fillRef idx="3">
            <a:schemeClr val="accent1"/>
          </a:fillRef>
          <a:effectRef idx="2">
            <a:schemeClr val="accent1"/>
          </a:effectRef>
          <a:fontRef idx="minor">
            <a:schemeClr val="lt1"/>
          </a:fontRef>
        </p:style>
        <p:txBody>
          <a:bodyPr/>
          <a:lstStyle/>
          <a:p>
            <a:pPr algn="ctr"/>
            <a:r>
              <a:rPr lang="en-US" sz="1200" dirty="0" smtClean="0"/>
              <a:t>Head Chef</a:t>
            </a:r>
            <a:endParaRPr lang="en-US" sz="1200" dirty="0"/>
          </a:p>
        </p:txBody>
      </p:sp>
      <p:sp>
        <p:nvSpPr>
          <p:cNvPr id="16" name="Rectangle 15"/>
          <p:cNvSpPr/>
          <p:nvPr/>
        </p:nvSpPr>
        <p:spPr>
          <a:xfrm>
            <a:off x="3886200" y="3886200"/>
            <a:ext cx="1371600" cy="381000"/>
          </a:xfrm>
          <a:prstGeom prst="rect">
            <a:avLst/>
          </a:prstGeom>
          <a:ln/>
        </p:spPr>
        <p:style>
          <a:lnRef idx="1">
            <a:schemeClr val="accent1"/>
          </a:lnRef>
          <a:fillRef idx="3">
            <a:schemeClr val="accent1"/>
          </a:fillRef>
          <a:effectRef idx="2">
            <a:schemeClr val="accent1"/>
          </a:effectRef>
          <a:fontRef idx="minor">
            <a:schemeClr val="lt1"/>
          </a:fontRef>
        </p:style>
        <p:txBody>
          <a:bodyPr/>
          <a:lstStyle/>
          <a:p>
            <a:pPr algn="ctr"/>
            <a:r>
              <a:rPr lang="en-US" sz="1200" dirty="0" smtClean="0"/>
              <a:t>Sous Chef</a:t>
            </a:r>
            <a:endParaRPr lang="en-US" sz="1200" dirty="0"/>
          </a:p>
        </p:txBody>
      </p:sp>
      <p:sp>
        <p:nvSpPr>
          <p:cNvPr id="18" name="Rectangle 17"/>
          <p:cNvSpPr/>
          <p:nvPr/>
        </p:nvSpPr>
        <p:spPr>
          <a:xfrm>
            <a:off x="3886200" y="4419600"/>
            <a:ext cx="1371600" cy="381000"/>
          </a:xfrm>
          <a:prstGeom prst="rect">
            <a:avLst/>
          </a:prstGeom>
          <a:ln/>
        </p:spPr>
        <p:style>
          <a:lnRef idx="1">
            <a:schemeClr val="accent1"/>
          </a:lnRef>
          <a:fillRef idx="3">
            <a:schemeClr val="accent1"/>
          </a:fillRef>
          <a:effectRef idx="2">
            <a:schemeClr val="accent1"/>
          </a:effectRef>
          <a:fontRef idx="minor">
            <a:schemeClr val="lt1"/>
          </a:fontRef>
        </p:style>
        <p:txBody>
          <a:bodyPr/>
          <a:lstStyle/>
          <a:p>
            <a:pPr algn="ctr"/>
            <a:r>
              <a:rPr lang="en-US" sz="1200" dirty="0" smtClean="0"/>
              <a:t>Line Cooks</a:t>
            </a:r>
            <a:endParaRPr lang="en-US" sz="1200" dirty="0"/>
          </a:p>
        </p:txBody>
      </p:sp>
      <p:sp>
        <p:nvSpPr>
          <p:cNvPr id="19" name="Rectangle 18"/>
          <p:cNvSpPr/>
          <p:nvPr/>
        </p:nvSpPr>
        <p:spPr>
          <a:xfrm>
            <a:off x="5943600" y="3352800"/>
            <a:ext cx="1371600" cy="381000"/>
          </a:xfrm>
          <a:prstGeom prst="rect">
            <a:avLst/>
          </a:prstGeom>
          <a:ln/>
        </p:spPr>
        <p:style>
          <a:lnRef idx="1">
            <a:schemeClr val="accent1"/>
          </a:lnRef>
          <a:fillRef idx="3">
            <a:schemeClr val="accent1"/>
          </a:fillRef>
          <a:effectRef idx="2">
            <a:schemeClr val="accent1"/>
          </a:effectRef>
          <a:fontRef idx="minor">
            <a:schemeClr val="lt1"/>
          </a:fontRef>
        </p:style>
        <p:txBody>
          <a:bodyPr/>
          <a:lstStyle/>
          <a:p>
            <a:pPr algn="ctr"/>
            <a:r>
              <a:rPr lang="en-US" sz="1200" dirty="0" smtClean="0"/>
              <a:t>Manager</a:t>
            </a:r>
            <a:endParaRPr lang="en-US" sz="1200" dirty="0"/>
          </a:p>
        </p:txBody>
      </p:sp>
      <p:sp>
        <p:nvSpPr>
          <p:cNvPr id="20" name="Rectangle 19"/>
          <p:cNvSpPr/>
          <p:nvPr/>
        </p:nvSpPr>
        <p:spPr>
          <a:xfrm>
            <a:off x="5943600" y="3886200"/>
            <a:ext cx="1371600" cy="381000"/>
          </a:xfrm>
          <a:prstGeom prst="rect">
            <a:avLst/>
          </a:prstGeom>
          <a:ln/>
        </p:spPr>
        <p:style>
          <a:lnRef idx="1">
            <a:schemeClr val="accent1"/>
          </a:lnRef>
          <a:fillRef idx="3">
            <a:schemeClr val="accent1"/>
          </a:fillRef>
          <a:effectRef idx="2">
            <a:schemeClr val="accent1"/>
          </a:effectRef>
          <a:fontRef idx="minor">
            <a:schemeClr val="lt1"/>
          </a:fontRef>
        </p:style>
        <p:txBody>
          <a:bodyPr/>
          <a:lstStyle/>
          <a:p>
            <a:pPr algn="ctr"/>
            <a:r>
              <a:rPr lang="en-US" sz="1200" dirty="0" smtClean="0"/>
              <a:t>Assistant Manager</a:t>
            </a:r>
            <a:endParaRPr lang="en-US" sz="1200" dirty="0"/>
          </a:p>
        </p:txBody>
      </p:sp>
      <p:sp>
        <p:nvSpPr>
          <p:cNvPr id="21" name="Rectangle 20"/>
          <p:cNvSpPr/>
          <p:nvPr/>
        </p:nvSpPr>
        <p:spPr>
          <a:xfrm>
            <a:off x="5943600" y="4419600"/>
            <a:ext cx="1371600" cy="381000"/>
          </a:xfrm>
          <a:prstGeom prst="rect">
            <a:avLst/>
          </a:prstGeom>
          <a:ln/>
        </p:spPr>
        <p:style>
          <a:lnRef idx="1">
            <a:schemeClr val="accent1"/>
          </a:lnRef>
          <a:fillRef idx="3">
            <a:schemeClr val="accent1"/>
          </a:fillRef>
          <a:effectRef idx="2">
            <a:schemeClr val="accent1"/>
          </a:effectRef>
          <a:fontRef idx="minor">
            <a:schemeClr val="lt1"/>
          </a:fontRef>
        </p:style>
        <p:txBody>
          <a:bodyPr/>
          <a:lstStyle/>
          <a:p>
            <a:pPr algn="ctr"/>
            <a:r>
              <a:rPr lang="en-US" sz="1200" dirty="0" smtClean="0"/>
              <a:t>Wait Staff</a:t>
            </a:r>
            <a:endParaRPr lang="en-US" sz="1200" dirty="0"/>
          </a:p>
        </p:txBody>
      </p:sp>
      <p:sp>
        <p:nvSpPr>
          <p:cNvPr id="22" name="Rectangle 21"/>
          <p:cNvSpPr/>
          <p:nvPr/>
        </p:nvSpPr>
        <p:spPr>
          <a:xfrm>
            <a:off x="7543800" y="3886200"/>
            <a:ext cx="1371600" cy="381000"/>
          </a:xfrm>
          <a:prstGeom prst="rect">
            <a:avLst/>
          </a:prstGeom>
          <a:ln/>
        </p:spPr>
        <p:style>
          <a:lnRef idx="1">
            <a:schemeClr val="accent1"/>
          </a:lnRef>
          <a:fillRef idx="3">
            <a:schemeClr val="accent1"/>
          </a:fillRef>
          <a:effectRef idx="2">
            <a:schemeClr val="accent1"/>
          </a:effectRef>
          <a:fontRef idx="minor">
            <a:schemeClr val="lt1"/>
          </a:fontRef>
        </p:style>
        <p:txBody>
          <a:bodyPr/>
          <a:lstStyle/>
          <a:p>
            <a:pPr algn="ctr"/>
            <a:r>
              <a:rPr lang="en-US" sz="1200" dirty="0" smtClean="0"/>
              <a:t>Beverage Manager</a:t>
            </a:r>
            <a:endParaRPr lang="en-US" sz="1200" dirty="0"/>
          </a:p>
        </p:txBody>
      </p:sp>
      <p:sp>
        <p:nvSpPr>
          <p:cNvPr id="23" name="Rectangle 22"/>
          <p:cNvSpPr/>
          <p:nvPr/>
        </p:nvSpPr>
        <p:spPr>
          <a:xfrm>
            <a:off x="7543800" y="4419600"/>
            <a:ext cx="1371600" cy="381000"/>
          </a:xfrm>
          <a:prstGeom prst="rect">
            <a:avLst/>
          </a:prstGeom>
          <a:ln/>
        </p:spPr>
        <p:style>
          <a:lnRef idx="1">
            <a:schemeClr val="accent1"/>
          </a:lnRef>
          <a:fillRef idx="3">
            <a:schemeClr val="accent1"/>
          </a:fillRef>
          <a:effectRef idx="2">
            <a:schemeClr val="accent1"/>
          </a:effectRef>
          <a:fontRef idx="minor">
            <a:schemeClr val="lt1"/>
          </a:fontRef>
        </p:style>
        <p:txBody>
          <a:bodyPr/>
          <a:lstStyle/>
          <a:p>
            <a:pPr algn="ctr"/>
            <a:r>
              <a:rPr lang="en-US" sz="1200" dirty="0" smtClean="0"/>
              <a:t>Bar Staff</a:t>
            </a:r>
            <a:endParaRPr lang="en-US" sz="1200" dirty="0"/>
          </a:p>
        </p:txBody>
      </p:sp>
      <p:cxnSp>
        <p:nvCxnSpPr>
          <p:cNvPr id="27" name="Elbow Connector 26"/>
          <p:cNvCxnSpPr>
            <a:stCxn id="14" idx="2"/>
            <a:endCxn id="15" idx="0"/>
          </p:cNvCxnSpPr>
          <p:nvPr/>
        </p:nvCxnSpPr>
        <p:spPr>
          <a:xfrm rot="5400000">
            <a:off x="4914900" y="2552700"/>
            <a:ext cx="457200" cy="1143000"/>
          </a:xfrm>
          <a:prstGeom prst="bentConnector3">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9" name="Elbow Connector 28"/>
          <p:cNvCxnSpPr>
            <a:stCxn id="14" idx="2"/>
            <a:endCxn id="19" idx="0"/>
          </p:cNvCxnSpPr>
          <p:nvPr/>
        </p:nvCxnSpPr>
        <p:spPr>
          <a:xfrm rot="16200000" flipH="1">
            <a:off x="5943600" y="2667000"/>
            <a:ext cx="457200" cy="914400"/>
          </a:xfrm>
          <a:prstGeom prst="bentConnector3">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1" name="Elbow Connector 30"/>
          <p:cNvCxnSpPr>
            <a:stCxn id="15" idx="2"/>
            <a:endCxn id="16" idx="0"/>
          </p:cNvCxnSpPr>
          <p:nvPr/>
        </p:nvCxnSpPr>
        <p:spPr>
          <a:xfrm rot="5400000">
            <a:off x="4495800" y="3810000"/>
            <a:ext cx="152400" cy="12700"/>
          </a:xfrm>
          <a:prstGeom prst="bentConnector3">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3" name="Elbow Connector 32"/>
          <p:cNvCxnSpPr>
            <a:stCxn id="16" idx="2"/>
            <a:endCxn id="18" idx="0"/>
          </p:cNvCxnSpPr>
          <p:nvPr/>
        </p:nvCxnSpPr>
        <p:spPr>
          <a:xfrm rot="5400000">
            <a:off x="4495800" y="4343400"/>
            <a:ext cx="152400" cy="12700"/>
          </a:xfrm>
          <a:prstGeom prst="bentConnector3">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5" name="Elbow Connector 34"/>
          <p:cNvCxnSpPr>
            <a:stCxn id="19" idx="2"/>
            <a:endCxn id="20" idx="0"/>
          </p:cNvCxnSpPr>
          <p:nvPr/>
        </p:nvCxnSpPr>
        <p:spPr>
          <a:xfrm rot="5400000">
            <a:off x="6553200" y="3810000"/>
            <a:ext cx="152400" cy="12700"/>
          </a:xfrm>
          <a:prstGeom prst="bentConnector3">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7" name="Elbow Connector 36"/>
          <p:cNvCxnSpPr>
            <a:stCxn id="20" idx="2"/>
            <a:endCxn id="21" idx="0"/>
          </p:cNvCxnSpPr>
          <p:nvPr/>
        </p:nvCxnSpPr>
        <p:spPr>
          <a:xfrm rot="5400000">
            <a:off x="6553200" y="4343400"/>
            <a:ext cx="152400" cy="12700"/>
          </a:xfrm>
          <a:prstGeom prst="bentConnector3">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9" name="Elbow Connector 38"/>
          <p:cNvCxnSpPr>
            <a:stCxn id="19" idx="3"/>
            <a:endCxn id="22" idx="0"/>
          </p:cNvCxnSpPr>
          <p:nvPr/>
        </p:nvCxnSpPr>
        <p:spPr>
          <a:xfrm>
            <a:off x="7315200" y="3543300"/>
            <a:ext cx="914400" cy="342900"/>
          </a:xfrm>
          <a:prstGeom prst="bentConnector2">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1" name="Elbow Connector 40"/>
          <p:cNvCxnSpPr>
            <a:stCxn id="22" idx="2"/>
            <a:endCxn id="23" idx="0"/>
          </p:cNvCxnSpPr>
          <p:nvPr/>
        </p:nvCxnSpPr>
        <p:spPr>
          <a:xfrm rot="5400000">
            <a:off x="8153400" y="4343400"/>
            <a:ext cx="152400" cy="12700"/>
          </a:xfrm>
          <a:prstGeom prst="bentConnector3">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7773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275</a:t>
            </a:fld>
            <a:endParaRPr lang="en-US" dirty="0"/>
          </a:p>
        </p:txBody>
      </p:sp>
      <p:sp>
        <p:nvSpPr>
          <p:cNvPr id="4" name="Title 3"/>
          <p:cNvSpPr>
            <a:spLocks noGrp="1"/>
          </p:cNvSpPr>
          <p:nvPr>
            <p:ph type="title"/>
          </p:nvPr>
        </p:nvSpPr>
        <p:spPr/>
        <p:txBody>
          <a:bodyPr/>
          <a:lstStyle/>
          <a:p>
            <a:r>
              <a:rPr lang="en-US" dirty="0" smtClean="0"/>
              <a:t>PRiSM Project Planning</a:t>
            </a:r>
            <a:endParaRPr lang="en-US" dirty="0"/>
          </a:p>
        </p:txBody>
      </p:sp>
      <p:pic>
        <p:nvPicPr>
          <p:cNvPr id="6" name="Picture 5" descr="PRiSM Planing.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81000" y="1371600"/>
            <a:ext cx="2185274" cy="3657600"/>
          </a:xfrm>
          <a:prstGeom prst="rect">
            <a:avLst/>
          </a:prstGeom>
        </p:spPr>
      </p:pic>
      <p:cxnSp>
        <p:nvCxnSpPr>
          <p:cNvPr id="33" name="Straight Arrow Connector 32"/>
          <p:cNvCxnSpPr>
            <a:stCxn id="36" idx="1"/>
          </p:cNvCxnSpPr>
          <p:nvPr/>
        </p:nvCxnSpPr>
        <p:spPr>
          <a:xfrm flipH="1" flipV="1">
            <a:off x="1371600" y="1905000"/>
            <a:ext cx="2133600" cy="1836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36" name="TextBox 35"/>
          <p:cNvSpPr txBox="1"/>
          <p:nvPr/>
        </p:nvSpPr>
        <p:spPr>
          <a:xfrm>
            <a:off x="3505200" y="1600200"/>
            <a:ext cx="3916457" cy="646331"/>
          </a:xfrm>
          <a:prstGeom prst="rect">
            <a:avLst/>
          </a:prstGeom>
          <a:noFill/>
        </p:spPr>
        <p:txBody>
          <a:bodyPr wrap="none" rtlCol="0">
            <a:spAutoFit/>
          </a:bodyPr>
          <a:lstStyle/>
          <a:p>
            <a:r>
              <a:rPr lang="en-US" dirty="0" smtClean="0"/>
              <a:t>Define sustainability quality component</a:t>
            </a:r>
          </a:p>
          <a:p>
            <a:r>
              <a:rPr lang="en-US" dirty="0" smtClean="0"/>
              <a:t>aspects of the project.</a:t>
            </a:r>
            <a:endParaRPr lang="en-US" dirty="0"/>
          </a:p>
        </p:txBody>
      </p:sp>
      <p:sp>
        <p:nvSpPr>
          <p:cNvPr id="37" name="Rectangle 36"/>
          <p:cNvSpPr/>
          <p:nvPr/>
        </p:nvSpPr>
        <p:spPr>
          <a:xfrm>
            <a:off x="3505200" y="2362200"/>
            <a:ext cx="4572000" cy="1200329"/>
          </a:xfrm>
          <a:prstGeom prst="rect">
            <a:avLst/>
          </a:prstGeom>
        </p:spPr>
        <p:txBody>
          <a:bodyPr>
            <a:spAutoFit/>
          </a:bodyPr>
          <a:lstStyle/>
          <a:p>
            <a:r>
              <a:rPr lang="en-US" dirty="0" smtClean="0"/>
              <a:t>Establishes thresholds for sustainability impacts relevant </a:t>
            </a:r>
            <a:r>
              <a:rPr lang="en-US" dirty="0"/>
              <a:t>to the project </a:t>
            </a:r>
            <a:r>
              <a:rPr lang="en-US" dirty="0" smtClean="0"/>
              <a:t>to for </a:t>
            </a:r>
            <a:r>
              <a:rPr lang="en-US" dirty="0"/>
              <a:t>both project deliverables and project </a:t>
            </a:r>
            <a:r>
              <a:rPr lang="en-US" dirty="0" smtClean="0"/>
              <a:t>processes against P5.</a:t>
            </a:r>
            <a:endParaRPr lang="en-US" dirty="0"/>
          </a:p>
        </p:txBody>
      </p:sp>
      <p:sp>
        <p:nvSpPr>
          <p:cNvPr id="41" name="TextBox 40"/>
          <p:cNvSpPr txBox="1"/>
          <p:nvPr/>
        </p:nvSpPr>
        <p:spPr>
          <a:xfrm>
            <a:off x="4038600" y="3505200"/>
            <a:ext cx="4038600" cy="923330"/>
          </a:xfrm>
          <a:prstGeom prst="rect">
            <a:avLst/>
          </a:prstGeom>
          <a:noFill/>
        </p:spPr>
        <p:txBody>
          <a:bodyPr wrap="square" rtlCol="0">
            <a:spAutoFit/>
          </a:bodyPr>
          <a:lstStyle/>
          <a:p>
            <a:r>
              <a:rPr lang="en-US" b="1" dirty="0" smtClean="0"/>
              <a:t>An Example could be: </a:t>
            </a:r>
            <a:r>
              <a:rPr lang="en-US" dirty="0" smtClean="0"/>
              <a:t>If procuring resources, the P5 score must not exceed +1</a:t>
            </a:r>
          </a:p>
        </p:txBody>
      </p:sp>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4800" y="1357139"/>
            <a:ext cx="1143000" cy="913565"/>
          </a:xfrm>
          <a:prstGeom prst="rect">
            <a:avLst/>
          </a:prstGeom>
        </p:spPr>
      </p:pic>
    </p:spTree>
    <p:extLst>
      <p:ext uri="{BB962C8B-B14F-4D97-AF65-F5344CB8AC3E}">
        <p14:creationId xmlns:p14="http://schemas.microsoft.com/office/powerpoint/2010/main" val="17649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276</a:t>
            </a:fld>
            <a:endParaRPr lang="en-US" dirty="0"/>
          </a:p>
        </p:txBody>
      </p:sp>
      <p:sp>
        <p:nvSpPr>
          <p:cNvPr id="4" name="Title 3"/>
          <p:cNvSpPr>
            <a:spLocks noGrp="1"/>
          </p:cNvSpPr>
          <p:nvPr>
            <p:ph type="title"/>
          </p:nvPr>
        </p:nvSpPr>
        <p:spPr/>
        <p:txBody>
          <a:bodyPr/>
          <a:lstStyle/>
          <a:p>
            <a:r>
              <a:rPr lang="en-US" dirty="0" smtClean="0"/>
              <a:t>PRiSM Project Planning</a:t>
            </a:r>
            <a:endParaRPr lang="en-US" dirty="0"/>
          </a:p>
        </p:txBody>
      </p:sp>
      <p:cxnSp>
        <p:nvCxnSpPr>
          <p:cNvPr id="33" name="Straight Arrow Connector 32"/>
          <p:cNvCxnSpPr/>
          <p:nvPr/>
        </p:nvCxnSpPr>
        <p:spPr>
          <a:xfrm flipH="1">
            <a:off x="1371600" y="2438400"/>
            <a:ext cx="1905000" cy="4572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7" name="Rectangle 6"/>
          <p:cNvSpPr/>
          <p:nvPr/>
        </p:nvSpPr>
        <p:spPr>
          <a:xfrm>
            <a:off x="3352800" y="1828800"/>
            <a:ext cx="5562600" cy="2062103"/>
          </a:xfrm>
          <a:prstGeom prst="rect">
            <a:avLst/>
          </a:prstGeom>
        </p:spPr>
        <p:txBody>
          <a:bodyPr wrap="square">
            <a:spAutoFit/>
          </a:bodyPr>
          <a:lstStyle/>
          <a:p>
            <a:r>
              <a:rPr lang="en-US" sz="2000" b="1" dirty="0"/>
              <a:t>Project controls can include:</a:t>
            </a:r>
          </a:p>
          <a:p>
            <a:pPr marL="285750" indent="-285750">
              <a:buFont typeface="Arial"/>
              <a:buChar char="•"/>
            </a:pPr>
            <a:r>
              <a:rPr lang="en-US" dirty="0"/>
              <a:t>The frequency and format of communication between the project manager and stakeholders</a:t>
            </a:r>
          </a:p>
          <a:p>
            <a:pPr marL="285750" indent="-285750">
              <a:buFont typeface="Arial"/>
              <a:buChar char="•"/>
            </a:pPr>
            <a:r>
              <a:rPr lang="en-US" dirty="0"/>
              <a:t>Mechanisms to capture and </a:t>
            </a:r>
            <a:r>
              <a:rPr lang="en-US" dirty="0" smtClean="0"/>
              <a:t>analyze </a:t>
            </a:r>
            <a:r>
              <a:rPr lang="en-US" dirty="0"/>
              <a:t>issues and changes </a:t>
            </a:r>
          </a:p>
          <a:p>
            <a:pPr marL="285750" indent="-285750">
              <a:buFont typeface="Arial"/>
              <a:buChar char="•"/>
            </a:pPr>
            <a:r>
              <a:rPr lang="en-US" dirty="0"/>
              <a:t>Mechanisms to escalate exceptions </a:t>
            </a:r>
          </a:p>
          <a:p>
            <a:pPr marL="285750" indent="-285750">
              <a:buFont typeface="Arial"/>
              <a:buChar char="•"/>
            </a:pPr>
            <a:r>
              <a:rPr lang="en-US" dirty="0"/>
              <a:t>Etc.</a:t>
            </a:r>
          </a:p>
        </p:txBody>
      </p:sp>
      <p:grpSp>
        <p:nvGrpSpPr>
          <p:cNvPr id="2" name="Group 4"/>
          <p:cNvGrpSpPr/>
          <p:nvPr/>
        </p:nvGrpSpPr>
        <p:grpSpPr>
          <a:xfrm>
            <a:off x="449383" y="1447800"/>
            <a:ext cx="2193091" cy="3657600"/>
            <a:chOff x="449383" y="1447800"/>
            <a:chExt cx="2193091" cy="3657600"/>
          </a:xfrm>
        </p:grpSpPr>
        <p:pic>
          <p:nvPicPr>
            <p:cNvPr id="12" name="Picture 11" descr="PRiSM Planing.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57200" y="1447800"/>
              <a:ext cx="2185274" cy="3657600"/>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9383" y="1467338"/>
              <a:ext cx="1048708" cy="838200"/>
            </a:xfrm>
            <a:prstGeom prst="rect">
              <a:avLst/>
            </a:prstGeom>
          </p:spPr>
        </p:pic>
      </p:grpSp>
    </p:spTree>
    <p:extLst>
      <p:ext uri="{BB962C8B-B14F-4D97-AF65-F5344CB8AC3E}">
        <p14:creationId xmlns:p14="http://schemas.microsoft.com/office/powerpoint/2010/main" val="286571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1"/>
          <p:cNvGrpSpPr/>
          <p:nvPr/>
        </p:nvGrpSpPr>
        <p:grpSpPr>
          <a:xfrm>
            <a:off x="449383" y="1447800"/>
            <a:ext cx="2193091" cy="3657600"/>
            <a:chOff x="449383" y="1447800"/>
            <a:chExt cx="2193091" cy="3657600"/>
          </a:xfrm>
        </p:grpSpPr>
        <p:pic>
          <p:nvPicPr>
            <p:cNvPr id="13" name="Picture 12" descr="PRiSM Planing.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57200" y="1447800"/>
              <a:ext cx="2185274" cy="3657600"/>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9383" y="1467338"/>
              <a:ext cx="1048708" cy="838200"/>
            </a:xfrm>
            <a:prstGeom prst="rect">
              <a:avLst/>
            </a:prstGeom>
          </p:spPr>
        </p:pic>
      </p:grpSp>
      <p:sp>
        <p:nvSpPr>
          <p:cNvPr id="3" name="Slide Number Placeholder 2"/>
          <p:cNvSpPr>
            <a:spLocks noGrp="1"/>
          </p:cNvSpPr>
          <p:nvPr>
            <p:ph type="sldNum" sz="quarter" idx="12"/>
          </p:nvPr>
        </p:nvSpPr>
        <p:spPr/>
        <p:txBody>
          <a:bodyPr/>
          <a:lstStyle/>
          <a:p>
            <a:fld id="{4BE819A1-3DD8-4179-BFD0-BF7D359F8DBD}" type="slidenum">
              <a:rPr lang="en-US" smtClean="0"/>
              <a:pPr/>
              <a:t>277</a:t>
            </a:fld>
            <a:endParaRPr lang="en-US" dirty="0"/>
          </a:p>
        </p:txBody>
      </p:sp>
      <p:sp>
        <p:nvSpPr>
          <p:cNvPr id="4" name="Title 3"/>
          <p:cNvSpPr>
            <a:spLocks noGrp="1"/>
          </p:cNvSpPr>
          <p:nvPr>
            <p:ph type="title"/>
          </p:nvPr>
        </p:nvSpPr>
        <p:spPr/>
        <p:txBody>
          <a:bodyPr/>
          <a:lstStyle/>
          <a:p>
            <a:r>
              <a:rPr lang="en-US" dirty="0" smtClean="0"/>
              <a:t>PRiSM Project Planning</a:t>
            </a:r>
            <a:endParaRPr lang="en-US" dirty="0"/>
          </a:p>
        </p:txBody>
      </p:sp>
      <p:cxnSp>
        <p:nvCxnSpPr>
          <p:cNvPr id="33" name="Straight Arrow Connector 32"/>
          <p:cNvCxnSpPr/>
          <p:nvPr/>
        </p:nvCxnSpPr>
        <p:spPr>
          <a:xfrm flipH="1">
            <a:off x="1447800" y="3124200"/>
            <a:ext cx="1828800" cy="5334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2" name="Picture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3980550" y="591450"/>
            <a:ext cx="4038600" cy="5446501"/>
          </a:xfrm>
          <a:prstGeom prst="rect">
            <a:avLst/>
          </a:prstGeom>
        </p:spPr>
      </p:pic>
    </p:spTree>
    <p:extLst>
      <p:ext uri="{BB962C8B-B14F-4D97-AF65-F5344CB8AC3E}">
        <p14:creationId xmlns:p14="http://schemas.microsoft.com/office/powerpoint/2010/main" val="1125713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278</a:t>
            </a:fld>
            <a:endParaRPr lang="en-US" dirty="0"/>
          </a:p>
        </p:txBody>
      </p:sp>
      <p:sp>
        <p:nvSpPr>
          <p:cNvPr id="4" name="Title 3"/>
          <p:cNvSpPr>
            <a:spLocks noGrp="1"/>
          </p:cNvSpPr>
          <p:nvPr>
            <p:ph type="title"/>
          </p:nvPr>
        </p:nvSpPr>
        <p:spPr/>
        <p:txBody>
          <a:bodyPr/>
          <a:lstStyle/>
          <a:p>
            <a:r>
              <a:rPr lang="en-US" dirty="0" smtClean="0"/>
              <a:t>PRiSM Project Planning</a:t>
            </a:r>
            <a:endParaRPr lang="en-US" dirty="0"/>
          </a:p>
        </p:txBody>
      </p:sp>
      <p:cxnSp>
        <p:nvCxnSpPr>
          <p:cNvPr id="33" name="Straight Arrow Connector 32"/>
          <p:cNvCxnSpPr/>
          <p:nvPr/>
        </p:nvCxnSpPr>
        <p:spPr>
          <a:xfrm flipH="1" flipV="1">
            <a:off x="2743200" y="1905000"/>
            <a:ext cx="2057400" cy="762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grpSp>
        <p:nvGrpSpPr>
          <p:cNvPr id="2" name="Group 19"/>
          <p:cNvGrpSpPr>
            <a:grpSpLocks/>
          </p:cNvGrpSpPr>
          <p:nvPr/>
        </p:nvGrpSpPr>
        <p:grpSpPr bwMode="auto">
          <a:xfrm>
            <a:off x="4572000" y="1905000"/>
            <a:ext cx="3489117" cy="1904077"/>
            <a:chOff x="1991" y="1080"/>
            <a:chExt cx="3971" cy="1752"/>
          </a:xfrm>
        </p:grpSpPr>
        <p:sp>
          <p:nvSpPr>
            <p:cNvPr id="13" name="Rectangle 3"/>
            <p:cNvSpPr>
              <a:spLocks noChangeArrowheads="1"/>
            </p:cNvSpPr>
            <p:nvPr/>
          </p:nvSpPr>
          <p:spPr bwMode="auto">
            <a:xfrm>
              <a:off x="2704" y="1080"/>
              <a:ext cx="1422" cy="33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sz="1050" b="1" dirty="0" smtClean="0"/>
                <a:t>Chocolate Chip Cookie</a:t>
              </a:r>
              <a:endParaRPr lang="en-GB" sz="1050" b="1" dirty="0"/>
            </a:p>
          </p:txBody>
        </p:sp>
        <p:sp>
          <p:nvSpPr>
            <p:cNvPr id="14" name="Rectangle 4"/>
            <p:cNvSpPr>
              <a:spLocks noChangeArrowheads="1"/>
            </p:cNvSpPr>
            <p:nvPr/>
          </p:nvSpPr>
          <p:spPr bwMode="auto">
            <a:xfrm>
              <a:off x="1991" y="1781"/>
              <a:ext cx="936" cy="33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sz="1050" b="1" dirty="0" smtClean="0"/>
                <a:t>Chocolate Chips</a:t>
              </a:r>
              <a:endParaRPr lang="en-GB" sz="1050" b="1" dirty="0"/>
            </a:p>
          </p:txBody>
        </p:sp>
        <p:sp>
          <p:nvSpPr>
            <p:cNvPr id="15" name="Rectangle 6"/>
            <p:cNvSpPr>
              <a:spLocks noChangeArrowheads="1"/>
            </p:cNvSpPr>
            <p:nvPr/>
          </p:nvSpPr>
          <p:spPr bwMode="auto">
            <a:xfrm>
              <a:off x="3657" y="1776"/>
              <a:ext cx="936" cy="33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sz="1050" b="1" dirty="0" smtClean="0"/>
                <a:t>Dough</a:t>
              </a:r>
              <a:endParaRPr lang="en-GB" sz="1050" b="1" dirty="0"/>
            </a:p>
          </p:txBody>
        </p:sp>
        <p:cxnSp>
          <p:nvCxnSpPr>
            <p:cNvPr id="16" name="AutoShape 7"/>
            <p:cNvCxnSpPr>
              <a:cxnSpLocks noChangeShapeType="1"/>
              <a:stCxn id="13" idx="2"/>
              <a:endCxn id="14" idx="0"/>
            </p:cNvCxnSpPr>
            <p:nvPr/>
          </p:nvCxnSpPr>
          <p:spPr bwMode="auto">
            <a:xfrm rot="5400000">
              <a:off x="2755" y="1120"/>
              <a:ext cx="365" cy="956"/>
            </a:xfrm>
            <a:prstGeom prst="bentConnector3">
              <a:avLst>
                <a:gd name="adj1" fmla="val 50000"/>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cxnSp>
        <p:sp>
          <p:nvSpPr>
            <p:cNvPr id="17" name="Rectangle 12"/>
            <p:cNvSpPr>
              <a:spLocks noChangeArrowheads="1"/>
            </p:cNvSpPr>
            <p:nvPr/>
          </p:nvSpPr>
          <p:spPr bwMode="auto">
            <a:xfrm>
              <a:off x="2078" y="2480"/>
              <a:ext cx="936" cy="33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sz="1050" b="1" dirty="0" smtClean="0"/>
                <a:t>Flour</a:t>
              </a:r>
              <a:endParaRPr lang="en-GB" sz="1050" b="1" dirty="0"/>
            </a:p>
          </p:txBody>
        </p:sp>
        <p:sp>
          <p:nvSpPr>
            <p:cNvPr id="18" name="Rectangle 13"/>
            <p:cNvSpPr>
              <a:spLocks noChangeArrowheads="1"/>
            </p:cNvSpPr>
            <p:nvPr/>
          </p:nvSpPr>
          <p:spPr bwMode="auto">
            <a:xfrm>
              <a:off x="5026" y="2496"/>
              <a:ext cx="936" cy="33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sz="1050" b="1" dirty="0" smtClean="0"/>
                <a:t>Butter</a:t>
              </a:r>
              <a:endParaRPr lang="en-GB" sz="1050" b="1" dirty="0"/>
            </a:p>
          </p:txBody>
        </p:sp>
        <p:cxnSp>
          <p:nvCxnSpPr>
            <p:cNvPr id="19" name="AutoShape 17"/>
            <p:cNvCxnSpPr>
              <a:cxnSpLocks noChangeShapeType="1"/>
              <a:stCxn id="15" idx="2"/>
              <a:endCxn id="17" idx="0"/>
            </p:cNvCxnSpPr>
            <p:nvPr/>
          </p:nvCxnSpPr>
          <p:spPr bwMode="auto">
            <a:xfrm rot="5400000">
              <a:off x="3152" y="1507"/>
              <a:ext cx="368" cy="1579"/>
            </a:xfrm>
            <a:prstGeom prst="bentConnector3">
              <a:avLst>
                <a:gd name="adj1" fmla="val 50000"/>
              </a:avLst>
            </a:prstGeom>
            <a:ln>
              <a:headEnd/>
              <a:tailEnd/>
            </a:ln>
          </p:spPr>
          <p:style>
            <a:lnRef idx="1">
              <a:schemeClr val="accent5"/>
            </a:lnRef>
            <a:fillRef idx="3">
              <a:schemeClr val="accent5"/>
            </a:fillRef>
            <a:effectRef idx="2">
              <a:schemeClr val="accent5"/>
            </a:effectRef>
            <a:fontRef idx="minor">
              <a:schemeClr val="lt1"/>
            </a:fontRef>
          </p:style>
        </p:cxnSp>
        <p:cxnSp>
          <p:nvCxnSpPr>
            <p:cNvPr id="21" name="AutoShape 18"/>
            <p:cNvCxnSpPr>
              <a:cxnSpLocks noChangeShapeType="1"/>
              <a:stCxn id="15" idx="2"/>
              <a:endCxn id="18" idx="0"/>
            </p:cNvCxnSpPr>
            <p:nvPr/>
          </p:nvCxnSpPr>
          <p:spPr bwMode="auto">
            <a:xfrm rot="16200000" flipH="1">
              <a:off x="4618" y="1619"/>
              <a:ext cx="384" cy="1369"/>
            </a:xfrm>
            <a:prstGeom prst="bentConnector3">
              <a:avLst>
                <a:gd name="adj1" fmla="val 50000"/>
              </a:avLst>
            </a:prstGeom>
            <a:ln>
              <a:headEnd/>
              <a:tailEnd/>
            </a:ln>
          </p:spPr>
          <p:style>
            <a:lnRef idx="1">
              <a:schemeClr val="accent5"/>
            </a:lnRef>
            <a:fillRef idx="3">
              <a:schemeClr val="accent5"/>
            </a:fillRef>
            <a:effectRef idx="2">
              <a:schemeClr val="accent5"/>
            </a:effectRef>
            <a:fontRef idx="minor">
              <a:schemeClr val="lt1"/>
            </a:fontRef>
          </p:style>
        </p:cxnSp>
      </p:grpSp>
      <p:cxnSp>
        <p:nvCxnSpPr>
          <p:cNvPr id="22" name="AutoShape 7"/>
          <p:cNvCxnSpPr>
            <a:cxnSpLocks noChangeShapeType="1"/>
            <a:stCxn id="13" idx="2"/>
            <a:endCxn id="15" idx="0"/>
          </p:cNvCxnSpPr>
          <p:nvPr/>
        </p:nvCxnSpPr>
        <p:spPr bwMode="auto">
          <a:xfrm rot="16200000" flipH="1">
            <a:off x="5939571" y="2153951"/>
            <a:ext cx="391249" cy="623676"/>
          </a:xfrm>
          <a:prstGeom prst="bentConnector3">
            <a:avLst>
              <a:gd name="adj1" fmla="val 50000"/>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cxnSp>
      <p:sp>
        <p:nvSpPr>
          <p:cNvPr id="23" name="Rectangle 13"/>
          <p:cNvSpPr>
            <a:spLocks noChangeArrowheads="1"/>
          </p:cNvSpPr>
          <p:nvPr/>
        </p:nvSpPr>
        <p:spPr bwMode="auto">
          <a:xfrm>
            <a:off x="3582932" y="3441090"/>
            <a:ext cx="822416" cy="365165"/>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sz="1050" b="1" dirty="0" smtClean="0"/>
              <a:t>Eggs</a:t>
            </a:r>
            <a:endParaRPr lang="en-GB" sz="1050" b="1" dirty="0"/>
          </a:p>
        </p:txBody>
      </p:sp>
      <p:sp>
        <p:nvSpPr>
          <p:cNvPr id="25" name="Rectangle 13"/>
          <p:cNvSpPr>
            <a:spLocks noChangeArrowheads="1"/>
          </p:cNvSpPr>
          <p:nvPr/>
        </p:nvSpPr>
        <p:spPr bwMode="auto">
          <a:xfrm>
            <a:off x="6033624" y="3443912"/>
            <a:ext cx="822416" cy="365165"/>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sz="1050" b="1" dirty="0" smtClean="0"/>
              <a:t>Sugar</a:t>
            </a:r>
            <a:endParaRPr lang="en-GB" sz="1050" b="1" dirty="0"/>
          </a:p>
        </p:txBody>
      </p:sp>
      <p:cxnSp>
        <p:nvCxnSpPr>
          <p:cNvPr id="27" name="AutoShape 17"/>
          <p:cNvCxnSpPr>
            <a:cxnSpLocks noChangeShapeType="1"/>
            <a:stCxn id="15" idx="2"/>
            <a:endCxn id="23" idx="0"/>
          </p:cNvCxnSpPr>
          <p:nvPr/>
        </p:nvCxnSpPr>
        <p:spPr bwMode="auto">
          <a:xfrm rot="5400000">
            <a:off x="5013332" y="2007388"/>
            <a:ext cx="414511" cy="2452893"/>
          </a:xfrm>
          <a:prstGeom prst="bentConnector3">
            <a:avLst>
              <a:gd name="adj1" fmla="val 50000"/>
            </a:avLst>
          </a:prstGeom>
          <a:ln>
            <a:headEnd/>
            <a:tailEnd/>
          </a:ln>
        </p:spPr>
        <p:style>
          <a:lnRef idx="1">
            <a:schemeClr val="accent5"/>
          </a:lnRef>
          <a:fillRef idx="3">
            <a:schemeClr val="accent5"/>
          </a:fillRef>
          <a:effectRef idx="2">
            <a:schemeClr val="accent5"/>
          </a:effectRef>
          <a:fontRef idx="minor">
            <a:schemeClr val="lt1"/>
          </a:fontRef>
        </p:style>
      </p:cxnSp>
      <p:cxnSp>
        <p:nvCxnSpPr>
          <p:cNvPr id="28" name="AutoShape 17"/>
          <p:cNvCxnSpPr>
            <a:cxnSpLocks noChangeShapeType="1"/>
            <a:stCxn id="15" idx="2"/>
            <a:endCxn id="25" idx="0"/>
          </p:cNvCxnSpPr>
          <p:nvPr/>
        </p:nvCxnSpPr>
        <p:spPr bwMode="auto">
          <a:xfrm rot="5400000">
            <a:off x="6237269" y="3234142"/>
            <a:ext cx="417333" cy="2206"/>
          </a:xfrm>
          <a:prstGeom prst="bentConnector3">
            <a:avLst>
              <a:gd name="adj1" fmla="val 50000"/>
            </a:avLst>
          </a:prstGeom>
          <a:ln>
            <a:headEnd/>
            <a:tailEnd/>
          </a:ln>
        </p:spPr>
        <p:style>
          <a:lnRef idx="1">
            <a:schemeClr val="accent5"/>
          </a:lnRef>
          <a:fillRef idx="3">
            <a:schemeClr val="accent5"/>
          </a:fillRef>
          <a:effectRef idx="2">
            <a:schemeClr val="accent5"/>
          </a:effectRef>
          <a:fontRef idx="minor">
            <a:schemeClr val="lt1"/>
          </a:fontRef>
        </p:style>
      </p:cxnSp>
      <p:grpSp>
        <p:nvGrpSpPr>
          <p:cNvPr id="5" name="Group 28"/>
          <p:cNvGrpSpPr/>
          <p:nvPr/>
        </p:nvGrpSpPr>
        <p:grpSpPr>
          <a:xfrm>
            <a:off x="449383" y="1447800"/>
            <a:ext cx="2193091" cy="3657600"/>
            <a:chOff x="449383" y="1447800"/>
            <a:chExt cx="2193091" cy="3657600"/>
          </a:xfrm>
        </p:grpSpPr>
        <p:pic>
          <p:nvPicPr>
            <p:cNvPr id="30" name="Picture 29" descr="PRiSM Planing.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57200" y="1447800"/>
              <a:ext cx="2185274" cy="3657600"/>
            </a:xfrm>
            <a:prstGeom prst="rect">
              <a:avLst/>
            </a:prstGeom>
          </p:spPr>
        </p:pic>
        <p:pic>
          <p:nvPicPr>
            <p:cNvPr id="34" name="Picture 3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9383" y="1467338"/>
              <a:ext cx="1048708" cy="838200"/>
            </a:xfrm>
            <a:prstGeom prst="rect">
              <a:avLst/>
            </a:prstGeom>
          </p:spPr>
        </p:pic>
      </p:grpSp>
    </p:spTree>
    <p:extLst>
      <p:ext uri="{BB962C8B-B14F-4D97-AF65-F5344CB8AC3E}">
        <p14:creationId xmlns:p14="http://schemas.microsoft.com/office/powerpoint/2010/main" val="533898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279</a:t>
            </a:fld>
            <a:endParaRPr lang="en-US" dirty="0"/>
          </a:p>
        </p:txBody>
      </p:sp>
      <p:sp>
        <p:nvSpPr>
          <p:cNvPr id="4" name="Title 3"/>
          <p:cNvSpPr>
            <a:spLocks noGrp="1"/>
          </p:cNvSpPr>
          <p:nvPr>
            <p:ph type="title"/>
          </p:nvPr>
        </p:nvSpPr>
        <p:spPr/>
        <p:txBody>
          <a:bodyPr/>
          <a:lstStyle/>
          <a:p>
            <a:r>
              <a:rPr lang="en-US" dirty="0" smtClean="0"/>
              <a:t>PRiSM Project Planning</a:t>
            </a:r>
            <a:endParaRPr lang="en-US" dirty="0"/>
          </a:p>
        </p:txBody>
      </p:sp>
      <p:cxnSp>
        <p:nvCxnSpPr>
          <p:cNvPr id="33" name="Straight Arrow Connector 32"/>
          <p:cNvCxnSpPr/>
          <p:nvPr/>
        </p:nvCxnSpPr>
        <p:spPr>
          <a:xfrm flipH="1">
            <a:off x="2438400" y="2362200"/>
            <a:ext cx="1752600" cy="3810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grpSp>
        <p:nvGrpSpPr>
          <p:cNvPr id="2" name="Group 28"/>
          <p:cNvGrpSpPr/>
          <p:nvPr/>
        </p:nvGrpSpPr>
        <p:grpSpPr>
          <a:xfrm>
            <a:off x="4038600" y="1600200"/>
            <a:ext cx="4532068" cy="3455761"/>
            <a:chOff x="1741488" y="1657350"/>
            <a:chExt cx="7622831" cy="4135438"/>
          </a:xfrm>
        </p:grpSpPr>
        <p:sp>
          <p:nvSpPr>
            <p:cNvPr id="30" name="Line 3"/>
            <p:cNvSpPr>
              <a:spLocks noChangeShapeType="1"/>
            </p:cNvSpPr>
            <p:nvPr/>
          </p:nvSpPr>
          <p:spPr bwMode="auto">
            <a:xfrm>
              <a:off x="2311400" y="2743200"/>
              <a:ext cx="6438900" cy="0"/>
            </a:xfrm>
            <a:prstGeom prst="line">
              <a:avLst/>
            </a:prstGeom>
            <a:noFill/>
            <a:ln w="12700">
              <a:solidFill>
                <a:schemeClr val="tx1"/>
              </a:solidFill>
              <a:prstDash val="dash"/>
              <a:round/>
              <a:headEnd type="none" w="sm" len="sm"/>
              <a:tailEnd type="none" w="sm" len="sm"/>
            </a:ln>
            <a:effectLst/>
          </p:spPr>
          <p:txBody>
            <a:bodyPr lIns="90000" tIns="46800" rIns="90000" bIns="46800" anchor="ctr"/>
            <a:lstStyle/>
            <a:p>
              <a:pPr algn="ctr"/>
              <a:endParaRPr lang="en-US" sz="1050" b="1" dirty="0"/>
            </a:p>
          </p:txBody>
        </p:sp>
        <p:sp>
          <p:nvSpPr>
            <p:cNvPr id="34" name="Text Box 4"/>
            <p:cNvSpPr txBox="1">
              <a:spLocks noChangeArrowheads="1"/>
            </p:cNvSpPr>
            <p:nvPr/>
          </p:nvSpPr>
          <p:spPr bwMode="auto">
            <a:xfrm>
              <a:off x="7920756" y="1925066"/>
              <a:ext cx="1276327" cy="315673"/>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wrap="none" lIns="90000" tIns="46800" rIns="90000" bIns="46800">
              <a:spAutoFit/>
            </a:bodyPr>
            <a:lstStyle/>
            <a:p>
              <a:pPr algn="ctr" eaLnBrk="1" hangingPunct="1"/>
              <a:r>
                <a:rPr lang="en-GB" sz="1050" b="1" dirty="0">
                  <a:solidFill>
                    <a:schemeClr val="bg1"/>
                  </a:solidFill>
                </a:rPr>
                <a:t>Level One</a:t>
              </a:r>
            </a:p>
          </p:txBody>
        </p:sp>
        <p:sp>
          <p:nvSpPr>
            <p:cNvPr id="35" name="Text Box 5"/>
            <p:cNvSpPr txBox="1">
              <a:spLocks noChangeArrowheads="1"/>
            </p:cNvSpPr>
            <p:nvPr/>
          </p:nvSpPr>
          <p:spPr bwMode="auto">
            <a:xfrm>
              <a:off x="7920581" y="2997200"/>
              <a:ext cx="1290925" cy="315673"/>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wrap="none" lIns="90000" tIns="46800" rIns="90000" bIns="46800">
              <a:spAutoFit/>
            </a:bodyPr>
            <a:lstStyle/>
            <a:p>
              <a:pPr algn="ctr" eaLnBrk="1" hangingPunct="1"/>
              <a:r>
                <a:rPr lang="en-GB" sz="1050" b="1" dirty="0">
                  <a:solidFill>
                    <a:schemeClr val="bg1"/>
                  </a:solidFill>
                </a:rPr>
                <a:t>Level Two</a:t>
              </a:r>
            </a:p>
          </p:txBody>
        </p:sp>
        <p:sp>
          <p:nvSpPr>
            <p:cNvPr id="36" name="Text Box 6"/>
            <p:cNvSpPr txBox="1">
              <a:spLocks noChangeArrowheads="1"/>
            </p:cNvSpPr>
            <p:nvPr/>
          </p:nvSpPr>
          <p:spPr bwMode="auto">
            <a:xfrm>
              <a:off x="7927188" y="4225925"/>
              <a:ext cx="1437131" cy="315673"/>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wrap="none" lIns="90000" tIns="46800" rIns="90000" bIns="46800">
              <a:spAutoFit/>
            </a:bodyPr>
            <a:lstStyle/>
            <a:p>
              <a:pPr algn="ctr" eaLnBrk="1" hangingPunct="1"/>
              <a:r>
                <a:rPr lang="en-GB" sz="1050" b="1" dirty="0">
                  <a:solidFill>
                    <a:schemeClr val="bg1"/>
                  </a:solidFill>
                </a:rPr>
                <a:t>Level Three</a:t>
              </a:r>
            </a:p>
          </p:txBody>
        </p:sp>
        <p:sp>
          <p:nvSpPr>
            <p:cNvPr id="37" name="Rectangle 7"/>
            <p:cNvSpPr>
              <a:spLocks noChangeArrowheads="1"/>
            </p:cNvSpPr>
            <p:nvPr/>
          </p:nvSpPr>
          <p:spPr bwMode="auto">
            <a:xfrm>
              <a:off x="3475038" y="1657350"/>
              <a:ext cx="148590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sz="1050" b="1" dirty="0"/>
                <a:t>1.0</a:t>
              </a:r>
            </a:p>
          </p:txBody>
        </p:sp>
        <p:sp>
          <p:nvSpPr>
            <p:cNvPr id="38" name="Rectangle 8"/>
            <p:cNvSpPr>
              <a:spLocks noChangeArrowheads="1"/>
            </p:cNvSpPr>
            <p:nvPr/>
          </p:nvSpPr>
          <p:spPr bwMode="auto">
            <a:xfrm>
              <a:off x="1741488" y="2876550"/>
              <a:ext cx="148590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sz="1050" b="1" dirty="0"/>
                <a:t>1.1</a:t>
              </a:r>
            </a:p>
          </p:txBody>
        </p:sp>
        <p:sp>
          <p:nvSpPr>
            <p:cNvPr id="39" name="Rectangle 9"/>
            <p:cNvSpPr>
              <a:spLocks noChangeArrowheads="1"/>
            </p:cNvSpPr>
            <p:nvPr/>
          </p:nvSpPr>
          <p:spPr bwMode="auto">
            <a:xfrm>
              <a:off x="5208588" y="2876550"/>
              <a:ext cx="148590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sz="1050" b="1" dirty="0"/>
                <a:t>1.3</a:t>
              </a:r>
            </a:p>
          </p:txBody>
        </p:sp>
        <p:sp>
          <p:nvSpPr>
            <p:cNvPr id="40" name="Rectangle 10"/>
            <p:cNvSpPr>
              <a:spLocks noChangeArrowheads="1"/>
            </p:cNvSpPr>
            <p:nvPr/>
          </p:nvSpPr>
          <p:spPr bwMode="auto">
            <a:xfrm>
              <a:off x="3475038" y="2876550"/>
              <a:ext cx="148590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sz="1050" b="1" dirty="0"/>
                <a:t>1.2</a:t>
              </a:r>
            </a:p>
          </p:txBody>
        </p:sp>
        <p:cxnSp>
          <p:nvCxnSpPr>
            <p:cNvPr id="41" name="AutoShape 11"/>
            <p:cNvCxnSpPr>
              <a:cxnSpLocks noChangeShapeType="1"/>
              <a:stCxn id="37" idx="2"/>
              <a:endCxn id="38" idx="0"/>
            </p:cNvCxnSpPr>
            <p:nvPr/>
          </p:nvCxnSpPr>
          <p:spPr bwMode="auto">
            <a:xfrm rot="5400000">
              <a:off x="3008313" y="1666875"/>
              <a:ext cx="685800" cy="1733550"/>
            </a:xfrm>
            <a:prstGeom prst="bentConnector3">
              <a:avLst>
                <a:gd name="adj1" fmla="val 50000"/>
              </a:avLst>
            </a:prstGeom>
            <a:noFill/>
            <a:ln w="12700" cap="sq">
              <a:solidFill>
                <a:schemeClr val="tx1"/>
              </a:solidFill>
              <a:miter lim="800000"/>
              <a:headEnd type="none" w="sm" len="sm"/>
              <a:tailEnd type="none" w="sm" len="sm"/>
            </a:ln>
            <a:effectLst/>
          </p:spPr>
        </p:cxnSp>
        <p:cxnSp>
          <p:nvCxnSpPr>
            <p:cNvPr id="42" name="AutoShape 12"/>
            <p:cNvCxnSpPr>
              <a:cxnSpLocks noChangeShapeType="1"/>
              <a:stCxn id="37" idx="2"/>
              <a:endCxn id="40" idx="0"/>
            </p:cNvCxnSpPr>
            <p:nvPr/>
          </p:nvCxnSpPr>
          <p:spPr bwMode="auto">
            <a:xfrm rot="5400000">
              <a:off x="3875088" y="2533650"/>
              <a:ext cx="685800" cy="0"/>
            </a:xfrm>
            <a:prstGeom prst="straightConnector1">
              <a:avLst/>
            </a:prstGeom>
            <a:noFill/>
            <a:ln w="12700" cap="sq">
              <a:solidFill>
                <a:schemeClr val="tx1"/>
              </a:solidFill>
              <a:round/>
              <a:headEnd type="none" w="sm" len="sm"/>
              <a:tailEnd type="none" w="sm" len="sm"/>
            </a:ln>
            <a:effectLst/>
          </p:spPr>
        </p:cxnSp>
        <p:cxnSp>
          <p:nvCxnSpPr>
            <p:cNvPr id="43" name="AutoShape 13"/>
            <p:cNvCxnSpPr>
              <a:cxnSpLocks noChangeShapeType="1"/>
              <a:stCxn id="37" idx="2"/>
              <a:endCxn id="39" idx="0"/>
            </p:cNvCxnSpPr>
            <p:nvPr/>
          </p:nvCxnSpPr>
          <p:spPr bwMode="auto">
            <a:xfrm rot="16200000" flipH="1">
              <a:off x="4741863" y="1666875"/>
              <a:ext cx="685800" cy="1733550"/>
            </a:xfrm>
            <a:prstGeom prst="bentConnector3">
              <a:avLst>
                <a:gd name="adj1" fmla="val 50000"/>
              </a:avLst>
            </a:prstGeom>
            <a:noFill/>
            <a:ln w="12700" cap="sq">
              <a:solidFill>
                <a:schemeClr val="tx1"/>
              </a:solidFill>
              <a:miter lim="800000"/>
              <a:headEnd type="none" w="sm" len="sm"/>
              <a:tailEnd type="none" w="sm" len="sm"/>
            </a:ln>
            <a:effectLst/>
          </p:spPr>
        </p:cxnSp>
        <p:sp>
          <p:nvSpPr>
            <p:cNvPr id="44" name="Rectangle 15"/>
            <p:cNvSpPr>
              <a:spLocks noChangeArrowheads="1"/>
            </p:cNvSpPr>
            <p:nvPr/>
          </p:nvSpPr>
          <p:spPr bwMode="auto">
            <a:xfrm>
              <a:off x="4135438" y="4171950"/>
              <a:ext cx="173355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sz="1050" b="1" dirty="0"/>
                <a:t>1.3.1</a:t>
              </a:r>
            </a:p>
          </p:txBody>
        </p:sp>
        <p:sp>
          <p:nvSpPr>
            <p:cNvPr id="45" name="Rectangle 16"/>
            <p:cNvSpPr>
              <a:spLocks noChangeArrowheads="1"/>
            </p:cNvSpPr>
            <p:nvPr/>
          </p:nvSpPr>
          <p:spPr bwMode="auto">
            <a:xfrm>
              <a:off x="6116638" y="4171950"/>
              <a:ext cx="173355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sz="1050" b="1" dirty="0"/>
                <a:t>1.3.2</a:t>
              </a:r>
            </a:p>
          </p:txBody>
        </p:sp>
        <p:cxnSp>
          <p:nvCxnSpPr>
            <p:cNvPr id="46" name="AutoShape 17"/>
            <p:cNvCxnSpPr>
              <a:cxnSpLocks noChangeShapeType="1"/>
              <a:stCxn id="39" idx="2"/>
              <a:endCxn id="44" idx="0"/>
            </p:cNvCxnSpPr>
            <p:nvPr/>
          </p:nvCxnSpPr>
          <p:spPr bwMode="auto">
            <a:xfrm rot="5400000">
              <a:off x="5095876" y="3316287"/>
              <a:ext cx="762000" cy="949325"/>
            </a:xfrm>
            <a:prstGeom prst="bentConnector3">
              <a:avLst>
                <a:gd name="adj1" fmla="val 50000"/>
              </a:avLst>
            </a:prstGeom>
            <a:noFill/>
            <a:ln w="12700" cap="sq">
              <a:solidFill>
                <a:schemeClr val="tx1"/>
              </a:solidFill>
              <a:miter lim="800000"/>
              <a:headEnd type="none" w="sm" len="sm"/>
              <a:tailEnd type="none" w="sm" len="sm"/>
            </a:ln>
            <a:effectLst/>
          </p:spPr>
        </p:cxnSp>
        <p:cxnSp>
          <p:nvCxnSpPr>
            <p:cNvPr id="47" name="AutoShape 20"/>
            <p:cNvCxnSpPr>
              <a:cxnSpLocks noChangeShapeType="1"/>
              <a:stCxn id="39" idx="2"/>
              <a:endCxn id="45" idx="0"/>
            </p:cNvCxnSpPr>
            <p:nvPr/>
          </p:nvCxnSpPr>
          <p:spPr bwMode="auto">
            <a:xfrm rot="16200000" flipH="1">
              <a:off x="6086476" y="3275012"/>
              <a:ext cx="762000" cy="1031875"/>
            </a:xfrm>
            <a:prstGeom prst="bentConnector3">
              <a:avLst>
                <a:gd name="adj1" fmla="val 50000"/>
              </a:avLst>
            </a:prstGeom>
            <a:noFill/>
            <a:ln w="12700" cap="sq">
              <a:solidFill>
                <a:schemeClr val="tx1"/>
              </a:solidFill>
              <a:miter lim="800000"/>
              <a:headEnd type="none" w="sm" len="sm"/>
              <a:tailEnd type="none" w="sm" len="sm"/>
            </a:ln>
            <a:effectLst/>
          </p:spPr>
        </p:cxnSp>
        <p:sp>
          <p:nvSpPr>
            <p:cNvPr id="48" name="Rectangle 23"/>
            <p:cNvSpPr>
              <a:spLocks noChangeArrowheads="1"/>
            </p:cNvSpPr>
            <p:nvPr/>
          </p:nvSpPr>
          <p:spPr bwMode="auto">
            <a:xfrm>
              <a:off x="3095625" y="5259388"/>
              <a:ext cx="173355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sz="1050" b="1" dirty="0"/>
                <a:t>1.3.1.1</a:t>
              </a:r>
            </a:p>
          </p:txBody>
        </p:sp>
        <p:sp>
          <p:nvSpPr>
            <p:cNvPr id="49" name="Rectangle 24"/>
            <p:cNvSpPr>
              <a:spLocks noChangeArrowheads="1"/>
            </p:cNvSpPr>
            <p:nvPr/>
          </p:nvSpPr>
          <p:spPr bwMode="auto">
            <a:xfrm>
              <a:off x="5110163" y="5257800"/>
              <a:ext cx="173355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sz="1050" b="1" dirty="0"/>
                <a:t>1.3.1.2</a:t>
              </a:r>
            </a:p>
          </p:txBody>
        </p:sp>
        <p:sp>
          <p:nvSpPr>
            <p:cNvPr id="50" name="Freeform 25"/>
            <p:cNvSpPr>
              <a:spLocks/>
            </p:cNvSpPr>
            <p:nvPr/>
          </p:nvSpPr>
          <p:spPr bwMode="auto">
            <a:xfrm>
              <a:off x="3898900" y="5065713"/>
              <a:ext cx="2060575" cy="188912"/>
            </a:xfrm>
            <a:custGeom>
              <a:avLst/>
              <a:gdLst/>
              <a:ahLst/>
              <a:cxnLst>
                <a:cxn ang="0">
                  <a:pos x="0" y="110"/>
                </a:cxn>
                <a:cxn ang="0">
                  <a:pos x="0" y="0"/>
                </a:cxn>
                <a:cxn ang="0">
                  <a:pos x="1198" y="0"/>
                </a:cxn>
                <a:cxn ang="0">
                  <a:pos x="1198" y="119"/>
                </a:cxn>
              </a:cxnLst>
              <a:rect l="0" t="0" r="r" b="b"/>
              <a:pathLst>
                <a:path w="1198" h="119">
                  <a:moveTo>
                    <a:pt x="0" y="110"/>
                  </a:moveTo>
                  <a:lnTo>
                    <a:pt x="0" y="0"/>
                  </a:lnTo>
                  <a:lnTo>
                    <a:pt x="1198" y="0"/>
                  </a:lnTo>
                  <a:lnTo>
                    <a:pt x="1198" y="119"/>
                  </a:lnTo>
                </a:path>
              </a:pathLst>
            </a:custGeom>
            <a:noFill/>
            <a:ln w="12700" cap="sq" cmpd="sng">
              <a:solidFill>
                <a:schemeClr val="tx1"/>
              </a:solidFill>
              <a:prstDash val="solid"/>
              <a:round/>
              <a:headEnd type="none" w="sm" len="sm"/>
              <a:tailEnd type="none" w="sm" len="sm"/>
            </a:ln>
            <a:effectLst/>
          </p:spPr>
          <p:txBody>
            <a:bodyPr wrap="none"/>
            <a:lstStyle/>
            <a:p>
              <a:pPr algn="ctr"/>
              <a:endParaRPr lang="en-US" sz="1050" b="1" dirty="0"/>
            </a:p>
          </p:txBody>
        </p:sp>
        <p:sp>
          <p:nvSpPr>
            <p:cNvPr id="51" name="Line 26"/>
            <p:cNvSpPr>
              <a:spLocks noChangeShapeType="1"/>
            </p:cNvSpPr>
            <p:nvPr/>
          </p:nvSpPr>
          <p:spPr bwMode="auto">
            <a:xfrm flipV="1">
              <a:off x="4953000" y="4732338"/>
              <a:ext cx="0" cy="319087"/>
            </a:xfrm>
            <a:prstGeom prst="line">
              <a:avLst/>
            </a:prstGeom>
            <a:noFill/>
            <a:ln w="12700" cap="sq">
              <a:solidFill>
                <a:schemeClr val="tx1"/>
              </a:solidFill>
              <a:round/>
              <a:headEnd type="none" w="sm" len="sm"/>
              <a:tailEnd type="none" w="sm" len="sm"/>
            </a:ln>
            <a:effectLst/>
          </p:spPr>
          <p:txBody>
            <a:bodyPr wrap="none"/>
            <a:lstStyle/>
            <a:p>
              <a:pPr algn="ctr"/>
              <a:endParaRPr lang="en-US" sz="1050" b="1" dirty="0"/>
            </a:p>
          </p:txBody>
        </p:sp>
        <p:sp>
          <p:nvSpPr>
            <p:cNvPr id="52" name="Line 27"/>
            <p:cNvSpPr>
              <a:spLocks noChangeShapeType="1"/>
            </p:cNvSpPr>
            <p:nvPr/>
          </p:nvSpPr>
          <p:spPr bwMode="auto">
            <a:xfrm>
              <a:off x="2355850" y="3698875"/>
              <a:ext cx="6438900" cy="0"/>
            </a:xfrm>
            <a:prstGeom prst="line">
              <a:avLst/>
            </a:prstGeom>
            <a:noFill/>
            <a:ln w="12700">
              <a:solidFill>
                <a:schemeClr val="tx1"/>
              </a:solidFill>
              <a:prstDash val="dash"/>
              <a:round/>
              <a:headEnd type="none" w="sm" len="sm"/>
              <a:tailEnd type="none" w="sm" len="sm"/>
            </a:ln>
            <a:effectLst/>
          </p:spPr>
          <p:txBody>
            <a:bodyPr lIns="90000" tIns="46800" rIns="90000" bIns="46800" anchor="ctr"/>
            <a:lstStyle/>
            <a:p>
              <a:pPr algn="ctr"/>
              <a:endParaRPr lang="en-US" sz="1050" b="1" dirty="0"/>
            </a:p>
          </p:txBody>
        </p:sp>
        <p:sp>
          <p:nvSpPr>
            <p:cNvPr id="53" name="Line 28"/>
            <p:cNvSpPr>
              <a:spLocks noChangeShapeType="1"/>
            </p:cNvSpPr>
            <p:nvPr/>
          </p:nvSpPr>
          <p:spPr bwMode="auto">
            <a:xfrm>
              <a:off x="2325688" y="4933950"/>
              <a:ext cx="6438900" cy="0"/>
            </a:xfrm>
            <a:prstGeom prst="line">
              <a:avLst/>
            </a:prstGeom>
            <a:noFill/>
            <a:ln w="12700">
              <a:solidFill>
                <a:schemeClr val="tx1"/>
              </a:solidFill>
              <a:prstDash val="dash"/>
              <a:round/>
              <a:headEnd type="none" w="sm" len="sm"/>
              <a:tailEnd type="none" w="sm" len="sm"/>
            </a:ln>
            <a:effectLst/>
          </p:spPr>
          <p:txBody>
            <a:bodyPr lIns="90000" tIns="46800" rIns="90000" bIns="46800" anchor="ctr"/>
            <a:lstStyle/>
            <a:p>
              <a:pPr algn="ctr"/>
              <a:endParaRPr lang="en-US" sz="1050" b="1" dirty="0"/>
            </a:p>
          </p:txBody>
        </p:sp>
        <p:sp>
          <p:nvSpPr>
            <p:cNvPr id="54" name="Text Box 29"/>
            <p:cNvSpPr txBox="1">
              <a:spLocks noChangeArrowheads="1"/>
            </p:cNvSpPr>
            <p:nvPr/>
          </p:nvSpPr>
          <p:spPr bwMode="auto">
            <a:xfrm>
              <a:off x="7953516" y="5211763"/>
              <a:ext cx="1319489" cy="315673"/>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wrap="none" lIns="90000" tIns="46800" rIns="90000" bIns="46800">
              <a:spAutoFit/>
            </a:bodyPr>
            <a:lstStyle/>
            <a:p>
              <a:pPr algn="ctr" eaLnBrk="1" hangingPunct="1"/>
              <a:r>
                <a:rPr lang="en-GB" sz="1050" b="1" dirty="0">
                  <a:solidFill>
                    <a:schemeClr val="bg1"/>
                  </a:solidFill>
                </a:rPr>
                <a:t>Level Four</a:t>
              </a:r>
            </a:p>
          </p:txBody>
        </p:sp>
      </p:grpSp>
      <p:grpSp>
        <p:nvGrpSpPr>
          <p:cNvPr id="5" name="Group 54"/>
          <p:cNvGrpSpPr/>
          <p:nvPr/>
        </p:nvGrpSpPr>
        <p:grpSpPr>
          <a:xfrm>
            <a:off x="228600" y="1524000"/>
            <a:ext cx="2193091" cy="3657600"/>
            <a:chOff x="449383" y="1447800"/>
            <a:chExt cx="2193091" cy="3657600"/>
          </a:xfrm>
        </p:grpSpPr>
        <p:pic>
          <p:nvPicPr>
            <p:cNvPr id="56" name="Picture 55" descr="PRiSM Planing.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57200" y="1447800"/>
              <a:ext cx="2185274" cy="3657600"/>
            </a:xfrm>
            <a:prstGeom prst="rect">
              <a:avLst/>
            </a:prstGeom>
          </p:spPr>
        </p:pic>
        <p:pic>
          <p:nvPicPr>
            <p:cNvPr id="57" name="Picture 5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9383" y="1467338"/>
              <a:ext cx="1048708" cy="838200"/>
            </a:xfrm>
            <a:prstGeom prst="rect">
              <a:avLst/>
            </a:prstGeom>
          </p:spPr>
        </p:pic>
      </p:grpSp>
    </p:spTree>
    <p:extLst>
      <p:ext uri="{BB962C8B-B14F-4D97-AF65-F5344CB8AC3E}">
        <p14:creationId xmlns:p14="http://schemas.microsoft.com/office/powerpoint/2010/main" val="103719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95400"/>
            <a:ext cx="6242538" cy="4289126"/>
          </a:xfrm>
        </p:spPr>
        <p:txBody>
          <a:bodyPr>
            <a:normAutofit lnSpcReduction="10000"/>
          </a:bodyPr>
          <a:lstStyle/>
          <a:p>
            <a:pPr marL="0" indent="0">
              <a:buNone/>
            </a:pPr>
            <a:r>
              <a:rPr lang="en-US" sz="2800" dirty="0">
                <a:solidFill>
                  <a:srgbClr val="CC0000"/>
                </a:solidFill>
              </a:rPr>
              <a:t>The Ten Principles</a:t>
            </a:r>
          </a:p>
          <a:p>
            <a:pPr marL="0" indent="0">
              <a:buNone/>
            </a:pPr>
            <a:endParaRPr lang="en-US" sz="1800" b="1" dirty="0"/>
          </a:p>
          <a:p>
            <a:pPr marL="0" indent="0">
              <a:buNone/>
            </a:pPr>
            <a:r>
              <a:rPr lang="en-US" sz="2200" b="1" dirty="0" smtClean="0"/>
              <a:t>The </a:t>
            </a:r>
            <a:r>
              <a:rPr lang="en-US" sz="2200" b="1" dirty="0"/>
              <a:t>UN Global Compact's ten principles in the areas of human rights, labour, the environment and anti-corruption enjoy universal consensus and are derived from</a:t>
            </a:r>
            <a:r>
              <a:rPr lang="en-US" sz="2200" b="1" dirty="0" smtClean="0"/>
              <a:t>:</a:t>
            </a:r>
            <a:endParaRPr lang="en-US" sz="1500" b="1" dirty="0"/>
          </a:p>
          <a:p>
            <a:r>
              <a:rPr lang="en-US" sz="2000" b="0" dirty="0"/>
              <a:t>The Universal Declaration of Human Rights</a:t>
            </a:r>
          </a:p>
          <a:p>
            <a:r>
              <a:rPr lang="en-US" sz="2000" b="0" dirty="0"/>
              <a:t>The International Labour Organization's Declaration on Fundamental Principles and Rights at Work</a:t>
            </a:r>
          </a:p>
          <a:p>
            <a:r>
              <a:rPr lang="en-US" sz="2000" b="0" dirty="0"/>
              <a:t>The Rio Declaration on Environment and Development</a:t>
            </a:r>
          </a:p>
          <a:p>
            <a:r>
              <a:rPr lang="en-US" sz="2000" b="0" dirty="0"/>
              <a:t>The United Nations Convention Against </a:t>
            </a:r>
            <a:r>
              <a:rPr lang="en-US" sz="2000" b="0" dirty="0" smtClean="0"/>
              <a:t>Corruption </a:t>
            </a:r>
            <a:endParaRPr lang="en-US" sz="2000" b="0" dirty="0"/>
          </a:p>
        </p:txBody>
      </p:sp>
      <p:sp>
        <p:nvSpPr>
          <p:cNvPr id="2" name="Title 1"/>
          <p:cNvSpPr>
            <a:spLocks noGrp="1"/>
          </p:cNvSpPr>
          <p:nvPr>
            <p:ph type="title"/>
          </p:nvPr>
        </p:nvSpPr>
        <p:spPr>
          <a:xfrm>
            <a:off x="281354" y="109538"/>
            <a:ext cx="8722946" cy="1143000"/>
          </a:xfrm>
        </p:spPr>
        <p:txBody>
          <a:bodyPr/>
          <a:lstStyle/>
          <a:p>
            <a:r>
              <a:rPr lang="en-US" dirty="0" smtClean="0"/>
              <a:t>The United Nations Global Compact</a:t>
            </a:r>
            <a:endParaRPr lang="en-US" dirty="0"/>
          </a:p>
        </p:txBody>
      </p:sp>
      <p:pic>
        <p:nvPicPr>
          <p:cNvPr id="8" name="Picture 2" descr="http://www.jatrgovac.com/usdocs/global-compact-logo.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05600" y="1828800"/>
            <a:ext cx="2039815" cy="246751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63538185"/>
      </p:ext>
    </p:extLst>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280</a:t>
            </a:fld>
            <a:endParaRPr lang="en-US" dirty="0"/>
          </a:p>
        </p:txBody>
      </p:sp>
      <p:sp>
        <p:nvSpPr>
          <p:cNvPr id="4" name="Title 3"/>
          <p:cNvSpPr>
            <a:spLocks noGrp="1"/>
          </p:cNvSpPr>
          <p:nvPr>
            <p:ph type="title"/>
          </p:nvPr>
        </p:nvSpPr>
        <p:spPr/>
        <p:txBody>
          <a:bodyPr/>
          <a:lstStyle/>
          <a:p>
            <a:r>
              <a:rPr lang="en-US" dirty="0" smtClean="0"/>
              <a:t>PRiSM Project Planning</a:t>
            </a:r>
            <a:endParaRPr lang="en-US" dirty="0"/>
          </a:p>
        </p:txBody>
      </p:sp>
      <p:cxnSp>
        <p:nvCxnSpPr>
          <p:cNvPr id="33" name="Straight Arrow Connector 32"/>
          <p:cNvCxnSpPr/>
          <p:nvPr/>
        </p:nvCxnSpPr>
        <p:spPr>
          <a:xfrm flipH="1">
            <a:off x="2667000" y="2971800"/>
            <a:ext cx="1524000" cy="6858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64" name="Rectangle 23"/>
          <p:cNvSpPr>
            <a:spLocks noChangeArrowheads="1"/>
          </p:cNvSpPr>
          <p:nvPr/>
        </p:nvSpPr>
        <p:spPr bwMode="auto">
          <a:xfrm>
            <a:off x="3657600" y="2286000"/>
            <a:ext cx="1030663" cy="445733"/>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sz="1050" b="1" dirty="0" smtClean="0"/>
              <a:t>Start</a:t>
            </a:r>
            <a:endParaRPr lang="en-GB" sz="1050" b="1" dirty="0"/>
          </a:p>
        </p:txBody>
      </p:sp>
      <p:sp>
        <p:nvSpPr>
          <p:cNvPr id="65" name="Rectangle 23"/>
          <p:cNvSpPr>
            <a:spLocks noChangeArrowheads="1"/>
          </p:cNvSpPr>
          <p:nvPr/>
        </p:nvSpPr>
        <p:spPr bwMode="auto">
          <a:xfrm>
            <a:off x="5181601" y="1893533"/>
            <a:ext cx="533400" cy="445733"/>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sz="1050" b="1" dirty="0" smtClean="0"/>
              <a:t>A</a:t>
            </a:r>
            <a:endParaRPr lang="en-GB" sz="1050" b="1" dirty="0"/>
          </a:p>
        </p:txBody>
      </p:sp>
      <p:sp>
        <p:nvSpPr>
          <p:cNvPr id="66" name="Rectangle 23"/>
          <p:cNvSpPr>
            <a:spLocks noChangeArrowheads="1"/>
          </p:cNvSpPr>
          <p:nvPr/>
        </p:nvSpPr>
        <p:spPr bwMode="auto">
          <a:xfrm>
            <a:off x="5181600" y="2667000"/>
            <a:ext cx="533400" cy="445733"/>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sz="1050" b="1" dirty="0" smtClean="0"/>
              <a:t>B</a:t>
            </a:r>
            <a:endParaRPr lang="en-GB" sz="1050" b="1" dirty="0"/>
          </a:p>
        </p:txBody>
      </p:sp>
      <p:sp>
        <p:nvSpPr>
          <p:cNvPr id="67" name="Rectangle 23"/>
          <p:cNvSpPr>
            <a:spLocks noChangeArrowheads="1"/>
          </p:cNvSpPr>
          <p:nvPr/>
        </p:nvSpPr>
        <p:spPr bwMode="auto">
          <a:xfrm>
            <a:off x="6019800" y="1893533"/>
            <a:ext cx="533400" cy="445733"/>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sz="1050" b="1" dirty="0" smtClean="0"/>
              <a:t>C</a:t>
            </a:r>
            <a:endParaRPr lang="en-GB" sz="1050" b="1" dirty="0"/>
          </a:p>
        </p:txBody>
      </p:sp>
      <p:sp>
        <p:nvSpPr>
          <p:cNvPr id="68" name="Rectangle 23"/>
          <p:cNvSpPr>
            <a:spLocks noChangeArrowheads="1"/>
          </p:cNvSpPr>
          <p:nvPr/>
        </p:nvSpPr>
        <p:spPr bwMode="auto">
          <a:xfrm>
            <a:off x="6858000" y="1893533"/>
            <a:ext cx="533400" cy="445733"/>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sz="1050" b="1" dirty="0" smtClean="0"/>
              <a:t>D</a:t>
            </a:r>
            <a:endParaRPr lang="en-GB" sz="1050" b="1" dirty="0"/>
          </a:p>
        </p:txBody>
      </p:sp>
      <p:sp>
        <p:nvSpPr>
          <p:cNvPr id="69" name="Rectangle 23"/>
          <p:cNvSpPr>
            <a:spLocks noChangeArrowheads="1"/>
          </p:cNvSpPr>
          <p:nvPr/>
        </p:nvSpPr>
        <p:spPr bwMode="auto">
          <a:xfrm>
            <a:off x="6019800" y="2667000"/>
            <a:ext cx="533400" cy="445733"/>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sz="1050" b="1" dirty="0" smtClean="0"/>
              <a:t>E</a:t>
            </a:r>
            <a:endParaRPr lang="en-GB" sz="1050" b="1" dirty="0"/>
          </a:p>
        </p:txBody>
      </p:sp>
      <p:sp>
        <p:nvSpPr>
          <p:cNvPr id="70" name="Rectangle 23"/>
          <p:cNvSpPr>
            <a:spLocks noChangeArrowheads="1"/>
          </p:cNvSpPr>
          <p:nvPr/>
        </p:nvSpPr>
        <p:spPr bwMode="auto">
          <a:xfrm>
            <a:off x="6858000" y="2678467"/>
            <a:ext cx="533400" cy="445733"/>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sz="1050" b="1" dirty="0" smtClean="0"/>
              <a:t>F</a:t>
            </a:r>
            <a:endParaRPr lang="en-GB" sz="1050" b="1" dirty="0"/>
          </a:p>
        </p:txBody>
      </p:sp>
      <p:sp>
        <p:nvSpPr>
          <p:cNvPr id="71" name="Rectangle 23"/>
          <p:cNvSpPr>
            <a:spLocks noChangeArrowheads="1"/>
          </p:cNvSpPr>
          <p:nvPr/>
        </p:nvSpPr>
        <p:spPr bwMode="auto">
          <a:xfrm>
            <a:off x="7732337" y="2297467"/>
            <a:ext cx="1030663" cy="445733"/>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sz="1050" b="1" dirty="0" smtClean="0"/>
              <a:t>Finish</a:t>
            </a:r>
            <a:endParaRPr lang="en-GB" sz="1050" b="1" dirty="0"/>
          </a:p>
        </p:txBody>
      </p:sp>
      <p:cxnSp>
        <p:nvCxnSpPr>
          <p:cNvPr id="72" name="Straight Arrow Connector 71"/>
          <p:cNvCxnSpPr>
            <a:stCxn id="64" idx="3"/>
          </p:cNvCxnSpPr>
          <p:nvPr/>
        </p:nvCxnSpPr>
        <p:spPr>
          <a:xfrm flipV="1">
            <a:off x="4688263" y="2133600"/>
            <a:ext cx="493338" cy="375267"/>
          </a:xfrm>
          <a:prstGeom prst="straightConnector1">
            <a:avLst/>
          </a:prstGeom>
          <a:ln w="12700" cmpd="sng">
            <a:tailEnd type="arrow"/>
          </a:ln>
        </p:spPr>
        <p:style>
          <a:lnRef idx="3">
            <a:schemeClr val="dk1"/>
          </a:lnRef>
          <a:fillRef idx="0">
            <a:schemeClr val="dk1"/>
          </a:fillRef>
          <a:effectRef idx="2">
            <a:schemeClr val="dk1"/>
          </a:effectRef>
          <a:fontRef idx="minor">
            <a:schemeClr val="tx1"/>
          </a:fontRef>
        </p:style>
      </p:cxnSp>
      <p:cxnSp>
        <p:nvCxnSpPr>
          <p:cNvPr id="77" name="Straight Arrow Connector 76"/>
          <p:cNvCxnSpPr>
            <a:stCxn id="64" idx="3"/>
          </p:cNvCxnSpPr>
          <p:nvPr/>
        </p:nvCxnSpPr>
        <p:spPr>
          <a:xfrm>
            <a:off x="4688263" y="2508867"/>
            <a:ext cx="493337" cy="386733"/>
          </a:xfrm>
          <a:prstGeom prst="straightConnector1">
            <a:avLst/>
          </a:prstGeom>
          <a:ln w="12700" cmpd="sng">
            <a:tailEnd type="arrow"/>
          </a:ln>
        </p:spPr>
        <p:style>
          <a:lnRef idx="3">
            <a:schemeClr val="dk1"/>
          </a:lnRef>
          <a:fillRef idx="0">
            <a:schemeClr val="dk1"/>
          </a:fillRef>
          <a:effectRef idx="2">
            <a:schemeClr val="dk1"/>
          </a:effectRef>
          <a:fontRef idx="minor">
            <a:schemeClr val="tx1"/>
          </a:fontRef>
        </p:style>
      </p:cxnSp>
      <p:cxnSp>
        <p:nvCxnSpPr>
          <p:cNvPr id="84" name="Straight Arrow Connector 83"/>
          <p:cNvCxnSpPr/>
          <p:nvPr/>
        </p:nvCxnSpPr>
        <p:spPr>
          <a:xfrm flipV="1">
            <a:off x="5715000" y="2133600"/>
            <a:ext cx="304800" cy="603868"/>
          </a:xfrm>
          <a:prstGeom prst="straightConnector1">
            <a:avLst/>
          </a:prstGeom>
          <a:ln w="12700" cmpd="sng">
            <a:tailEnd type="arrow"/>
          </a:ln>
        </p:spPr>
        <p:style>
          <a:lnRef idx="3">
            <a:schemeClr val="dk1"/>
          </a:lnRef>
          <a:fillRef idx="0">
            <a:schemeClr val="dk1"/>
          </a:fillRef>
          <a:effectRef idx="2">
            <a:schemeClr val="dk1"/>
          </a:effectRef>
          <a:fontRef idx="minor">
            <a:schemeClr val="tx1"/>
          </a:fontRef>
        </p:style>
      </p:cxnSp>
      <p:cxnSp>
        <p:nvCxnSpPr>
          <p:cNvPr id="86" name="Straight Arrow Connector 85"/>
          <p:cNvCxnSpPr>
            <a:endCxn id="67" idx="1"/>
          </p:cNvCxnSpPr>
          <p:nvPr/>
        </p:nvCxnSpPr>
        <p:spPr>
          <a:xfrm flipV="1">
            <a:off x="5715000" y="2116400"/>
            <a:ext cx="304800" cy="11468"/>
          </a:xfrm>
          <a:prstGeom prst="straightConnector1">
            <a:avLst/>
          </a:prstGeom>
          <a:ln w="12700" cmpd="sng">
            <a:tailEnd type="arrow"/>
          </a:ln>
        </p:spPr>
        <p:style>
          <a:lnRef idx="3">
            <a:schemeClr val="dk1"/>
          </a:lnRef>
          <a:fillRef idx="0">
            <a:schemeClr val="dk1"/>
          </a:fillRef>
          <a:effectRef idx="2">
            <a:schemeClr val="dk1"/>
          </a:effectRef>
          <a:fontRef idx="minor">
            <a:schemeClr val="tx1"/>
          </a:fontRef>
        </p:style>
      </p:cxnSp>
      <p:cxnSp>
        <p:nvCxnSpPr>
          <p:cNvPr id="88" name="Straight Arrow Connector 87"/>
          <p:cNvCxnSpPr>
            <a:endCxn id="69" idx="1"/>
          </p:cNvCxnSpPr>
          <p:nvPr/>
        </p:nvCxnSpPr>
        <p:spPr>
          <a:xfrm flipV="1">
            <a:off x="5715000" y="2889867"/>
            <a:ext cx="304800" cy="11468"/>
          </a:xfrm>
          <a:prstGeom prst="straightConnector1">
            <a:avLst/>
          </a:prstGeom>
          <a:ln w="12700" cmpd="sng">
            <a:tailEnd type="arrow"/>
          </a:ln>
        </p:spPr>
        <p:style>
          <a:lnRef idx="3">
            <a:schemeClr val="dk1"/>
          </a:lnRef>
          <a:fillRef idx="0">
            <a:schemeClr val="dk1"/>
          </a:fillRef>
          <a:effectRef idx="2">
            <a:schemeClr val="dk1"/>
          </a:effectRef>
          <a:fontRef idx="minor">
            <a:schemeClr val="tx1"/>
          </a:fontRef>
        </p:style>
      </p:cxnSp>
      <p:cxnSp>
        <p:nvCxnSpPr>
          <p:cNvPr id="90" name="Straight Arrow Connector 89"/>
          <p:cNvCxnSpPr>
            <a:endCxn id="68" idx="1"/>
          </p:cNvCxnSpPr>
          <p:nvPr/>
        </p:nvCxnSpPr>
        <p:spPr>
          <a:xfrm flipV="1">
            <a:off x="6553200" y="2116400"/>
            <a:ext cx="304800" cy="11468"/>
          </a:xfrm>
          <a:prstGeom prst="straightConnector1">
            <a:avLst/>
          </a:prstGeom>
          <a:ln w="12700" cmpd="sng">
            <a:tailEnd type="arrow"/>
          </a:ln>
        </p:spPr>
        <p:style>
          <a:lnRef idx="3">
            <a:schemeClr val="dk1"/>
          </a:lnRef>
          <a:fillRef idx="0">
            <a:schemeClr val="dk1"/>
          </a:fillRef>
          <a:effectRef idx="2">
            <a:schemeClr val="dk1"/>
          </a:effectRef>
          <a:fontRef idx="minor">
            <a:schemeClr val="tx1"/>
          </a:fontRef>
        </p:style>
      </p:cxnSp>
      <p:cxnSp>
        <p:nvCxnSpPr>
          <p:cNvPr id="92" name="Straight Arrow Connector 91"/>
          <p:cNvCxnSpPr>
            <a:endCxn id="70" idx="1"/>
          </p:cNvCxnSpPr>
          <p:nvPr/>
        </p:nvCxnSpPr>
        <p:spPr>
          <a:xfrm flipV="1">
            <a:off x="6553200" y="2901334"/>
            <a:ext cx="304800" cy="1"/>
          </a:xfrm>
          <a:prstGeom prst="straightConnector1">
            <a:avLst/>
          </a:prstGeom>
          <a:ln w="12700" cmpd="sng">
            <a:tailEnd type="arrow"/>
          </a:ln>
        </p:spPr>
        <p:style>
          <a:lnRef idx="3">
            <a:schemeClr val="dk1"/>
          </a:lnRef>
          <a:fillRef idx="0">
            <a:schemeClr val="dk1"/>
          </a:fillRef>
          <a:effectRef idx="2">
            <a:schemeClr val="dk1"/>
          </a:effectRef>
          <a:fontRef idx="minor">
            <a:schemeClr val="tx1"/>
          </a:fontRef>
        </p:style>
      </p:cxnSp>
      <p:cxnSp>
        <p:nvCxnSpPr>
          <p:cNvPr id="94" name="Straight Arrow Connector 93"/>
          <p:cNvCxnSpPr>
            <a:endCxn id="71" idx="1"/>
          </p:cNvCxnSpPr>
          <p:nvPr/>
        </p:nvCxnSpPr>
        <p:spPr>
          <a:xfrm flipV="1">
            <a:off x="7391400" y="2520334"/>
            <a:ext cx="340937" cy="398200"/>
          </a:xfrm>
          <a:prstGeom prst="straightConnector1">
            <a:avLst/>
          </a:prstGeom>
          <a:ln w="12700" cmpd="sng">
            <a:tailEnd type="arrow"/>
          </a:ln>
        </p:spPr>
        <p:style>
          <a:lnRef idx="3">
            <a:schemeClr val="dk1"/>
          </a:lnRef>
          <a:fillRef idx="0">
            <a:schemeClr val="dk1"/>
          </a:fillRef>
          <a:effectRef idx="2">
            <a:schemeClr val="dk1"/>
          </a:effectRef>
          <a:fontRef idx="minor">
            <a:schemeClr val="tx1"/>
          </a:fontRef>
        </p:style>
      </p:cxnSp>
      <p:cxnSp>
        <p:nvCxnSpPr>
          <p:cNvPr id="96" name="Straight Arrow Connector 95"/>
          <p:cNvCxnSpPr>
            <a:endCxn id="71" idx="1"/>
          </p:cNvCxnSpPr>
          <p:nvPr/>
        </p:nvCxnSpPr>
        <p:spPr>
          <a:xfrm>
            <a:off x="7391400" y="2156534"/>
            <a:ext cx="340937" cy="363800"/>
          </a:xfrm>
          <a:prstGeom prst="straightConnector1">
            <a:avLst/>
          </a:prstGeom>
          <a:ln w="12700" cmpd="sng">
            <a:tailEnd type="arrow"/>
          </a:ln>
        </p:spPr>
        <p:style>
          <a:lnRef idx="3">
            <a:schemeClr val="dk1"/>
          </a:lnRef>
          <a:fillRef idx="0">
            <a:schemeClr val="dk1"/>
          </a:fillRef>
          <a:effectRef idx="2">
            <a:schemeClr val="dk1"/>
          </a:effectRef>
          <a:fontRef idx="minor">
            <a:schemeClr val="tx1"/>
          </a:fontRef>
        </p:style>
      </p:cxnSp>
      <p:sp>
        <p:nvSpPr>
          <p:cNvPr id="103" name="TextBox 102"/>
          <p:cNvSpPr txBox="1"/>
          <p:nvPr/>
        </p:nvSpPr>
        <p:spPr>
          <a:xfrm>
            <a:off x="5181600" y="3200400"/>
            <a:ext cx="607859" cy="276999"/>
          </a:xfrm>
          <a:prstGeom prst="rect">
            <a:avLst/>
          </a:prstGeom>
          <a:noFill/>
        </p:spPr>
        <p:txBody>
          <a:bodyPr wrap="none" rtlCol="0">
            <a:spAutoFit/>
          </a:bodyPr>
          <a:lstStyle/>
          <a:p>
            <a:r>
              <a:rPr lang="en-US" sz="1200" dirty="0" smtClean="0"/>
              <a:t>3 Wks.</a:t>
            </a:r>
            <a:endParaRPr lang="en-US" sz="1200" dirty="0"/>
          </a:p>
        </p:txBody>
      </p:sp>
      <p:sp>
        <p:nvSpPr>
          <p:cNvPr id="104" name="TextBox 103"/>
          <p:cNvSpPr txBox="1"/>
          <p:nvPr/>
        </p:nvSpPr>
        <p:spPr>
          <a:xfrm>
            <a:off x="6019800" y="3200400"/>
            <a:ext cx="543739" cy="276999"/>
          </a:xfrm>
          <a:prstGeom prst="rect">
            <a:avLst/>
          </a:prstGeom>
          <a:noFill/>
        </p:spPr>
        <p:txBody>
          <a:bodyPr wrap="none" rtlCol="0">
            <a:spAutoFit/>
          </a:bodyPr>
          <a:lstStyle/>
          <a:p>
            <a:r>
              <a:rPr lang="en-US" sz="1200" dirty="0" smtClean="0"/>
              <a:t>1 Wk.</a:t>
            </a:r>
            <a:endParaRPr lang="en-US" sz="1200" dirty="0"/>
          </a:p>
        </p:txBody>
      </p:sp>
      <p:sp>
        <p:nvSpPr>
          <p:cNvPr id="105" name="TextBox 104"/>
          <p:cNvSpPr txBox="1"/>
          <p:nvPr/>
        </p:nvSpPr>
        <p:spPr>
          <a:xfrm>
            <a:off x="6858000" y="3200400"/>
            <a:ext cx="607859" cy="276999"/>
          </a:xfrm>
          <a:prstGeom prst="rect">
            <a:avLst/>
          </a:prstGeom>
          <a:noFill/>
        </p:spPr>
        <p:txBody>
          <a:bodyPr wrap="none" rtlCol="0">
            <a:spAutoFit/>
          </a:bodyPr>
          <a:lstStyle/>
          <a:p>
            <a:r>
              <a:rPr lang="en-US" sz="1200" dirty="0" smtClean="0"/>
              <a:t>3 Wks.</a:t>
            </a:r>
            <a:endParaRPr lang="en-US" sz="1200" dirty="0"/>
          </a:p>
        </p:txBody>
      </p:sp>
      <p:sp>
        <p:nvSpPr>
          <p:cNvPr id="106" name="TextBox 105"/>
          <p:cNvSpPr txBox="1"/>
          <p:nvPr/>
        </p:nvSpPr>
        <p:spPr>
          <a:xfrm>
            <a:off x="5181600" y="1447800"/>
            <a:ext cx="607859" cy="276999"/>
          </a:xfrm>
          <a:prstGeom prst="rect">
            <a:avLst/>
          </a:prstGeom>
          <a:noFill/>
        </p:spPr>
        <p:txBody>
          <a:bodyPr wrap="none" rtlCol="0">
            <a:spAutoFit/>
          </a:bodyPr>
          <a:lstStyle/>
          <a:p>
            <a:r>
              <a:rPr lang="en-US" sz="1200" dirty="0" smtClean="0"/>
              <a:t>2 Wks.</a:t>
            </a:r>
            <a:endParaRPr lang="en-US" sz="1200" dirty="0"/>
          </a:p>
        </p:txBody>
      </p:sp>
      <p:sp>
        <p:nvSpPr>
          <p:cNvPr id="107" name="TextBox 106"/>
          <p:cNvSpPr txBox="1"/>
          <p:nvPr/>
        </p:nvSpPr>
        <p:spPr>
          <a:xfrm>
            <a:off x="5943600" y="1447800"/>
            <a:ext cx="607859" cy="276999"/>
          </a:xfrm>
          <a:prstGeom prst="rect">
            <a:avLst/>
          </a:prstGeom>
          <a:noFill/>
        </p:spPr>
        <p:txBody>
          <a:bodyPr wrap="none" rtlCol="0">
            <a:spAutoFit/>
          </a:bodyPr>
          <a:lstStyle/>
          <a:p>
            <a:r>
              <a:rPr lang="en-US" sz="1200" dirty="0" smtClean="0"/>
              <a:t>4 Wks.</a:t>
            </a:r>
            <a:endParaRPr lang="en-US" sz="1200" dirty="0"/>
          </a:p>
        </p:txBody>
      </p:sp>
      <p:sp>
        <p:nvSpPr>
          <p:cNvPr id="108" name="TextBox 107"/>
          <p:cNvSpPr txBox="1"/>
          <p:nvPr/>
        </p:nvSpPr>
        <p:spPr>
          <a:xfrm>
            <a:off x="6781800" y="1447800"/>
            <a:ext cx="607859" cy="276999"/>
          </a:xfrm>
          <a:prstGeom prst="rect">
            <a:avLst/>
          </a:prstGeom>
          <a:noFill/>
        </p:spPr>
        <p:txBody>
          <a:bodyPr wrap="none" rtlCol="0">
            <a:spAutoFit/>
          </a:bodyPr>
          <a:lstStyle/>
          <a:p>
            <a:r>
              <a:rPr lang="en-US" sz="1200" dirty="0" smtClean="0"/>
              <a:t>2 Wks.</a:t>
            </a:r>
            <a:endParaRPr lang="en-US" sz="1200" dirty="0"/>
          </a:p>
        </p:txBody>
      </p:sp>
      <p:grpSp>
        <p:nvGrpSpPr>
          <p:cNvPr id="2" name="Group 34"/>
          <p:cNvGrpSpPr/>
          <p:nvPr/>
        </p:nvGrpSpPr>
        <p:grpSpPr>
          <a:xfrm>
            <a:off x="449383" y="1447800"/>
            <a:ext cx="2193091" cy="3657600"/>
            <a:chOff x="449383" y="1447800"/>
            <a:chExt cx="2193091" cy="3657600"/>
          </a:xfrm>
        </p:grpSpPr>
        <p:pic>
          <p:nvPicPr>
            <p:cNvPr id="36" name="Picture 35" descr="PRiSM Planing.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57200" y="1447800"/>
              <a:ext cx="2185274" cy="3657600"/>
            </a:xfrm>
            <a:prstGeom prst="rect">
              <a:avLst/>
            </a:prstGeom>
          </p:spPr>
        </p:pic>
        <p:pic>
          <p:nvPicPr>
            <p:cNvPr id="37" name="Picture 3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9383" y="1467338"/>
              <a:ext cx="1048708" cy="838200"/>
            </a:xfrm>
            <a:prstGeom prst="rect">
              <a:avLst/>
            </a:prstGeom>
          </p:spPr>
        </p:pic>
      </p:grpSp>
    </p:spTree>
    <p:extLst>
      <p:ext uri="{BB962C8B-B14F-4D97-AF65-F5344CB8AC3E}">
        <p14:creationId xmlns:p14="http://schemas.microsoft.com/office/powerpoint/2010/main" val="1333463637"/>
      </p:ext>
    </p:extLst>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281</a:t>
            </a:fld>
            <a:endParaRPr lang="en-US" dirty="0"/>
          </a:p>
        </p:txBody>
      </p:sp>
      <p:sp>
        <p:nvSpPr>
          <p:cNvPr id="4" name="Title 3"/>
          <p:cNvSpPr>
            <a:spLocks noGrp="1"/>
          </p:cNvSpPr>
          <p:nvPr>
            <p:ph type="title"/>
          </p:nvPr>
        </p:nvSpPr>
        <p:spPr/>
        <p:txBody>
          <a:bodyPr/>
          <a:lstStyle/>
          <a:p>
            <a:r>
              <a:rPr lang="en-US" dirty="0" smtClean="0"/>
              <a:t>PRiSM Project Planning</a:t>
            </a:r>
            <a:endParaRPr lang="en-US" dirty="0"/>
          </a:p>
        </p:txBody>
      </p:sp>
      <p:grpSp>
        <p:nvGrpSpPr>
          <p:cNvPr id="2" name="Group 36"/>
          <p:cNvGrpSpPr/>
          <p:nvPr/>
        </p:nvGrpSpPr>
        <p:grpSpPr>
          <a:xfrm>
            <a:off x="3837624" y="1311393"/>
            <a:ext cx="4799598" cy="3969538"/>
            <a:chOff x="1610848" y="1362075"/>
            <a:chExt cx="8458992" cy="4728480"/>
          </a:xfrm>
        </p:grpSpPr>
        <p:sp>
          <p:nvSpPr>
            <p:cNvPr id="38" name="Rectangle 3"/>
            <p:cNvSpPr>
              <a:spLocks noChangeArrowheads="1"/>
            </p:cNvSpPr>
            <p:nvPr/>
          </p:nvSpPr>
          <p:spPr bwMode="auto">
            <a:xfrm>
              <a:off x="3069760" y="3687763"/>
              <a:ext cx="687388"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sz="1100" b="1" dirty="0"/>
                <a:t>1.1.1</a:t>
              </a:r>
              <a:endParaRPr lang="en-US" sz="1100" b="1" dirty="0"/>
            </a:p>
          </p:txBody>
        </p:sp>
        <p:sp>
          <p:nvSpPr>
            <p:cNvPr id="39" name="Rectangle 4"/>
            <p:cNvSpPr>
              <a:spLocks noChangeArrowheads="1"/>
            </p:cNvSpPr>
            <p:nvPr/>
          </p:nvSpPr>
          <p:spPr bwMode="auto">
            <a:xfrm>
              <a:off x="3091985" y="4362450"/>
              <a:ext cx="687388"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sz="1100" b="1" dirty="0"/>
                <a:t>1.1.2</a:t>
              </a:r>
              <a:endParaRPr lang="en-US" sz="1100" b="1" dirty="0"/>
            </a:p>
          </p:txBody>
        </p:sp>
        <p:sp>
          <p:nvSpPr>
            <p:cNvPr id="40" name="Rectangle 5"/>
            <p:cNvSpPr>
              <a:spLocks noChangeArrowheads="1"/>
            </p:cNvSpPr>
            <p:nvPr/>
          </p:nvSpPr>
          <p:spPr bwMode="auto">
            <a:xfrm>
              <a:off x="3098335" y="5086350"/>
              <a:ext cx="687388"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sz="1100" b="1" dirty="0"/>
                <a:t>1.1.3</a:t>
              </a:r>
              <a:endParaRPr lang="en-US" sz="1100" b="1" dirty="0"/>
            </a:p>
          </p:txBody>
        </p:sp>
        <p:sp>
          <p:nvSpPr>
            <p:cNvPr id="41" name="Rectangle 6"/>
            <p:cNvSpPr>
              <a:spLocks noChangeArrowheads="1"/>
            </p:cNvSpPr>
            <p:nvPr/>
          </p:nvSpPr>
          <p:spPr bwMode="auto">
            <a:xfrm>
              <a:off x="2172823" y="3482975"/>
              <a:ext cx="565150"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sz="1100" b="1" dirty="0"/>
                <a:t>1.1</a:t>
              </a:r>
              <a:endParaRPr lang="en-US" sz="1100" b="1" dirty="0"/>
            </a:p>
          </p:txBody>
        </p:sp>
        <p:sp>
          <p:nvSpPr>
            <p:cNvPr id="42" name="Rectangle 7"/>
            <p:cNvSpPr>
              <a:spLocks noChangeArrowheads="1"/>
            </p:cNvSpPr>
            <p:nvPr/>
          </p:nvSpPr>
          <p:spPr bwMode="auto">
            <a:xfrm>
              <a:off x="1610848" y="3205163"/>
              <a:ext cx="468312" cy="2413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sz="1100" b="1" dirty="0"/>
                <a:t>1</a:t>
              </a:r>
              <a:endParaRPr lang="en-US" sz="1100" b="1" dirty="0"/>
            </a:p>
          </p:txBody>
        </p:sp>
        <p:sp>
          <p:nvSpPr>
            <p:cNvPr id="43" name="Freeform 8"/>
            <p:cNvSpPr>
              <a:spLocks/>
            </p:cNvSpPr>
            <p:nvPr/>
          </p:nvSpPr>
          <p:spPr bwMode="auto">
            <a:xfrm>
              <a:off x="2698285" y="3751263"/>
              <a:ext cx="384175" cy="1485900"/>
            </a:xfrm>
            <a:custGeom>
              <a:avLst/>
              <a:gdLst/>
              <a:ahLst/>
              <a:cxnLst>
                <a:cxn ang="0">
                  <a:pos x="224" y="576"/>
                </a:cxn>
                <a:cxn ang="0">
                  <a:pos x="0" y="576"/>
                </a:cxn>
                <a:cxn ang="0">
                  <a:pos x="0" y="0"/>
                </a:cxn>
              </a:cxnLst>
              <a:rect l="0" t="0" r="r" b="b"/>
              <a:pathLst>
                <a:path w="224" h="576">
                  <a:moveTo>
                    <a:pt x="224" y="576"/>
                  </a:moveTo>
                  <a:lnTo>
                    <a:pt x="0" y="576"/>
                  </a:lnTo>
                  <a:lnTo>
                    <a:pt x="0" y="0"/>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sz="1100" b="1" dirty="0"/>
            </a:p>
          </p:txBody>
        </p:sp>
        <p:sp>
          <p:nvSpPr>
            <p:cNvPr id="44" name="Line 9"/>
            <p:cNvSpPr>
              <a:spLocks noChangeShapeType="1"/>
            </p:cNvSpPr>
            <p:nvPr/>
          </p:nvSpPr>
          <p:spPr bwMode="auto">
            <a:xfrm flipH="1">
              <a:off x="2698285" y="3852863"/>
              <a:ext cx="342900" cy="0"/>
            </a:xfrm>
            <a:prstGeom prst="line">
              <a:avLst/>
            </a:prstGeom>
            <a:noFill/>
            <a:ln w="9525">
              <a:solidFill>
                <a:srgbClr val="6699FF"/>
              </a:solidFill>
              <a:round/>
              <a:headEnd/>
              <a:tailEnd/>
            </a:ln>
            <a:effectLst/>
          </p:spPr>
          <p:txBody>
            <a:bodyPr wrap="none" anchor="ctr"/>
            <a:lstStyle/>
            <a:p>
              <a:endParaRPr lang="en-US" sz="1100" b="1" dirty="0"/>
            </a:p>
          </p:txBody>
        </p:sp>
        <p:sp>
          <p:nvSpPr>
            <p:cNvPr id="45" name="Line 10"/>
            <p:cNvSpPr>
              <a:spLocks noChangeShapeType="1"/>
            </p:cNvSpPr>
            <p:nvPr/>
          </p:nvSpPr>
          <p:spPr bwMode="auto">
            <a:xfrm flipH="1">
              <a:off x="2726860" y="4502150"/>
              <a:ext cx="344488" cy="0"/>
            </a:xfrm>
            <a:prstGeom prst="line">
              <a:avLst/>
            </a:prstGeom>
            <a:noFill/>
            <a:ln w="9525">
              <a:solidFill>
                <a:srgbClr val="6699FF"/>
              </a:solidFill>
              <a:round/>
              <a:headEnd/>
              <a:tailEnd/>
            </a:ln>
            <a:effectLst/>
          </p:spPr>
          <p:txBody>
            <a:bodyPr wrap="none" anchor="ctr"/>
            <a:lstStyle/>
            <a:p>
              <a:endParaRPr lang="en-US" sz="1100" b="1" dirty="0"/>
            </a:p>
          </p:txBody>
        </p:sp>
        <p:sp>
          <p:nvSpPr>
            <p:cNvPr id="46" name="Freeform 11"/>
            <p:cNvSpPr>
              <a:spLocks/>
            </p:cNvSpPr>
            <p:nvPr/>
          </p:nvSpPr>
          <p:spPr bwMode="auto">
            <a:xfrm>
              <a:off x="1874373" y="3460750"/>
              <a:ext cx="315912" cy="139700"/>
            </a:xfrm>
            <a:custGeom>
              <a:avLst/>
              <a:gdLst/>
              <a:ahLst/>
              <a:cxnLst>
                <a:cxn ang="0">
                  <a:pos x="224" y="576"/>
                </a:cxn>
                <a:cxn ang="0">
                  <a:pos x="0" y="576"/>
                </a:cxn>
                <a:cxn ang="0">
                  <a:pos x="0" y="0"/>
                </a:cxn>
              </a:cxnLst>
              <a:rect l="0" t="0" r="r" b="b"/>
              <a:pathLst>
                <a:path w="224" h="576">
                  <a:moveTo>
                    <a:pt x="224" y="576"/>
                  </a:moveTo>
                  <a:lnTo>
                    <a:pt x="0" y="576"/>
                  </a:lnTo>
                  <a:lnTo>
                    <a:pt x="0" y="0"/>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sz="1100" b="1" dirty="0"/>
            </a:p>
          </p:txBody>
        </p:sp>
        <p:sp>
          <p:nvSpPr>
            <p:cNvPr id="48" name="Rectangle 14"/>
            <p:cNvSpPr>
              <a:spLocks noChangeArrowheads="1"/>
            </p:cNvSpPr>
            <p:nvPr/>
          </p:nvSpPr>
          <p:spPr bwMode="auto">
            <a:xfrm>
              <a:off x="7039417" y="2133600"/>
              <a:ext cx="1494972" cy="487363"/>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sz="1100" b="1" dirty="0"/>
                <a:t>Team Manager</a:t>
              </a:r>
              <a:endParaRPr lang="en-US" sz="1100" b="1" dirty="0"/>
            </a:p>
          </p:txBody>
        </p:sp>
        <p:sp>
          <p:nvSpPr>
            <p:cNvPr id="49" name="Rectangle 15"/>
            <p:cNvSpPr>
              <a:spLocks noChangeArrowheads="1"/>
            </p:cNvSpPr>
            <p:nvPr/>
          </p:nvSpPr>
          <p:spPr bwMode="auto">
            <a:xfrm>
              <a:off x="5989173" y="1362075"/>
              <a:ext cx="2138816" cy="393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sz="1100" b="1" dirty="0"/>
                <a:t>Project Manager</a:t>
              </a:r>
              <a:endParaRPr lang="en-US" sz="1100" b="1" dirty="0"/>
            </a:p>
          </p:txBody>
        </p:sp>
        <p:sp>
          <p:nvSpPr>
            <p:cNvPr id="50" name="Rectangle 16"/>
            <p:cNvSpPr>
              <a:spLocks noChangeArrowheads="1"/>
            </p:cNvSpPr>
            <p:nvPr/>
          </p:nvSpPr>
          <p:spPr bwMode="auto">
            <a:xfrm>
              <a:off x="4114335" y="3078163"/>
              <a:ext cx="688975"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sz="1100" b="1" dirty="0"/>
                <a:t>Jane</a:t>
              </a:r>
              <a:endParaRPr lang="en-US" sz="1100" b="1" dirty="0"/>
            </a:p>
          </p:txBody>
        </p:sp>
        <p:sp>
          <p:nvSpPr>
            <p:cNvPr id="51" name="Rectangle 17"/>
            <p:cNvSpPr>
              <a:spLocks noChangeArrowheads="1"/>
            </p:cNvSpPr>
            <p:nvPr/>
          </p:nvSpPr>
          <p:spPr bwMode="auto">
            <a:xfrm>
              <a:off x="5073185" y="3079750"/>
              <a:ext cx="687388"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sz="1100" b="1" dirty="0"/>
                <a:t>Sam</a:t>
              </a:r>
              <a:endParaRPr lang="en-US" sz="1100" b="1" dirty="0"/>
            </a:p>
          </p:txBody>
        </p:sp>
        <p:sp>
          <p:nvSpPr>
            <p:cNvPr id="52" name="Rectangle 18"/>
            <p:cNvSpPr>
              <a:spLocks noChangeArrowheads="1"/>
            </p:cNvSpPr>
            <p:nvPr/>
          </p:nvSpPr>
          <p:spPr bwMode="auto">
            <a:xfrm>
              <a:off x="6028860" y="3079750"/>
              <a:ext cx="687388"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sz="1100" b="1" dirty="0"/>
                <a:t>Joe</a:t>
              </a:r>
              <a:endParaRPr lang="en-US" sz="1100" b="1" dirty="0"/>
            </a:p>
          </p:txBody>
        </p:sp>
        <p:sp>
          <p:nvSpPr>
            <p:cNvPr id="53" name="Freeform 19"/>
            <p:cNvSpPr>
              <a:spLocks/>
            </p:cNvSpPr>
            <p:nvPr/>
          </p:nvSpPr>
          <p:spPr bwMode="auto">
            <a:xfrm>
              <a:off x="4471523" y="2847975"/>
              <a:ext cx="1884362" cy="228600"/>
            </a:xfrm>
            <a:custGeom>
              <a:avLst/>
              <a:gdLst/>
              <a:ahLst/>
              <a:cxnLst>
                <a:cxn ang="0">
                  <a:pos x="0" y="144"/>
                </a:cxn>
                <a:cxn ang="0">
                  <a:pos x="0" y="0"/>
                </a:cxn>
                <a:cxn ang="0">
                  <a:pos x="1096" y="0"/>
                </a:cxn>
                <a:cxn ang="0">
                  <a:pos x="1096" y="136"/>
                </a:cxn>
              </a:cxnLst>
              <a:rect l="0" t="0" r="r" b="b"/>
              <a:pathLst>
                <a:path w="1096" h="144">
                  <a:moveTo>
                    <a:pt x="0" y="144"/>
                  </a:moveTo>
                  <a:lnTo>
                    <a:pt x="0" y="0"/>
                  </a:lnTo>
                  <a:lnTo>
                    <a:pt x="1096" y="0"/>
                  </a:lnTo>
                  <a:lnTo>
                    <a:pt x="1096" y="136"/>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sz="1100" b="1" dirty="0"/>
            </a:p>
          </p:txBody>
        </p:sp>
        <p:sp>
          <p:nvSpPr>
            <p:cNvPr id="54" name="Line 20"/>
            <p:cNvSpPr>
              <a:spLocks noChangeShapeType="1"/>
            </p:cNvSpPr>
            <p:nvPr/>
          </p:nvSpPr>
          <p:spPr bwMode="auto">
            <a:xfrm flipV="1">
              <a:off x="5420848" y="2606675"/>
              <a:ext cx="0" cy="469900"/>
            </a:xfrm>
            <a:prstGeom prst="line">
              <a:avLst/>
            </a:prstGeom>
            <a:noFill/>
            <a:ln w="9525">
              <a:solidFill>
                <a:srgbClr val="6699FF"/>
              </a:solidFill>
              <a:round/>
              <a:headEnd/>
              <a:tailEnd/>
            </a:ln>
            <a:effectLst/>
          </p:spPr>
          <p:txBody>
            <a:bodyPr wrap="none" anchor="ctr"/>
            <a:lstStyle/>
            <a:p>
              <a:endParaRPr lang="en-US" sz="1100" b="1" dirty="0"/>
            </a:p>
          </p:txBody>
        </p:sp>
        <p:sp>
          <p:nvSpPr>
            <p:cNvPr id="55" name="Freeform 21"/>
            <p:cNvSpPr>
              <a:spLocks/>
            </p:cNvSpPr>
            <p:nvPr/>
          </p:nvSpPr>
          <p:spPr bwMode="auto">
            <a:xfrm>
              <a:off x="5422435" y="1919288"/>
              <a:ext cx="3759200" cy="1187450"/>
            </a:xfrm>
            <a:custGeom>
              <a:avLst/>
              <a:gdLst/>
              <a:ahLst/>
              <a:cxnLst>
                <a:cxn ang="0">
                  <a:pos x="0" y="727"/>
                </a:cxn>
                <a:cxn ang="0">
                  <a:pos x="0" y="0"/>
                </a:cxn>
                <a:cxn ang="0">
                  <a:pos x="2186" y="0"/>
                </a:cxn>
                <a:cxn ang="0">
                  <a:pos x="2186" y="748"/>
                </a:cxn>
              </a:cxnLst>
              <a:rect l="0" t="0" r="r" b="b"/>
              <a:pathLst>
                <a:path w="2186" h="748">
                  <a:moveTo>
                    <a:pt x="0" y="727"/>
                  </a:moveTo>
                  <a:lnTo>
                    <a:pt x="0" y="0"/>
                  </a:lnTo>
                  <a:lnTo>
                    <a:pt x="2186" y="0"/>
                  </a:lnTo>
                  <a:lnTo>
                    <a:pt x="2186" y="748"/>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sz="1100" b="1" dirty="0"/>
            </a:p>
          </p:txBody>
        </p:sp>
        <p:sp>
          <p:nvSpPr>
            <p:cNvPr id="56" name="Line 22"/>
            <p:cNvSpPr>
              <a:spLocks noChangeShapeType="1"/>
            </p:cNvSpPr>
            <p:nvPr/>
          </p:nvSpPr>
          <p:spPr bwMode="auto">
            <a:xfrm flipV="1">
              <a:off x="6876585" y="1751013"/>
              <a:ext cx="0" cy="152400"/>
            </a:xfrm>
            <a:prstGeom prst="line">
              <a:avLst/>
            </a:prstGeom>
            <a:noFill/>
            <a:ln w="9525">
              <a:solidFill>
                <a:srgbClr val="6699FF"/>
              </a:solidFill>
              <a:round/>
              <a:headEnd/>
              <a:tailEnd/>
            </a:ln>
            <a:effectLst/>
          </p:spPr>
          <p:txBody>
            <a:bodyPr wrap="none" anchor="ctr"/>
            <a:lstStyle/>
            <a:p>
              <a:endParaRPr lang="en-US" sz="1100" b="1" dirty="0"/>
            </a:p>
          </p:txBody>
        </p:sp>
        <p:sp>
          <p:nvSpPr>
            <p:cNvPr id="57" name="Rectangle 23"/>
            <p:cNvSpPr>
              <a:spLocks noChangeArrowheads="1"/>
            </p:cNvSpPr>
            <p:nvPr/>
          </p:nvSpPr>
          <p:spPr bwMode="auto">
            <a:xfrm>
              <a:off x="6895635" y="3092450"/>
              <a:ext cx="687388"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sz="1100" b="1" dirty="0"/>
                <a:t>Mary</a:t>
              </a:r>
              <a:endParaRPr lang="en-US" sz="1100" b="1" dirty="0"/>
            </a:p>
          </p:txBody>
        </p:sp>
        <p:sp>
          <p:nvSpPr>
            <p:cNvPr id="58" name="Rectangle 24"/>
            <p:cNvSpPr>
              <a:spLocks noChangeArrowheads="1"/>
            </p:cNvSpPr>
            <p:nvPr/>
          </p:nvSpPr>
          <p:spPr bwMode="auto">
            <a:xfrm>
              <a:off x="7852898" y="3094038"/>
              <a:ext cx="688975"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sz="1100" b="1" dirty="0"/>
                <a:t>Dave</a:t>
              </a:r>
              <a:endParaRPr lang="en-US" sz="1100" b="1" dirty="0"/>
            </a:p>
          </p:txBody>
        </p:sp>
        <p:sp>
          <p:nvSpPr>
            <p:cNvPr id="59" name="Rectangle 25"/>
            <p:cNvSpPr>
              <a:spLocks noChangeArrowheads="1"/>
            </p:cNvSpPr>
            <p:nvPr/>
          </p:nvSpPr>
          <p:spPr bwMode="auto">
            <a:xfrm>
              <a:off x="8746660" y="3094038"/>
              <a:ext cx="1230471"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sz="1100" b="1" dirty="0"/>
                <a:t>Contractor</a:t>
              </a:r>
              <a:endParaRPr lang="en-US" sz="1100" b="1" dirty="0"/>
            </a:p>
          </p:txBody>
        </p:sp>
        <p:sp>
          <p:nvSpPr>
            <p:cNvPr id="60" name="Freeform 26"/>
            <p:cNvSpPr>
              <a:spLocks/>
            </p:cNvSpPr>
            <p:nvPr/>
          </p:nvSpPr>
          <p:spPr bwMode="auto">
            <a:xfrm>
              <a:off x="7251235" y="2862263"/>
              <a:ext cx="941388" cy="228600"/>
            </a:xfrm>
            <a:custGeom>
              <a:avLst/>
              <a:gdLst/>
              <a:ahLst/>
              <a:cxnLst>
                <a:cxn ang="0">
                  <a:pos x="0" y="144"/>
                </a:cxn>
                <a:cxn ang="0">
                  <a:pos x="0" y="0"/>
                </a:cxn>
                <a:cxn ang="0">
                  <a:pos x="1096" y="0"/>
                </a:cxn>
                <a:cxn ang="0">
                  <a:pos x="1096" y="136"/>
                </a:cxn>
              </a:cxnLst>
              <a:rect l="0" t="0" r="r" b="b"/>
              <a:pathLst>
                <a:path w="1096" h="144">
                  <a:moveTo>
                    <a:pt x="0" y="144"/>
                  </a:moveTo>
                  <a:lnTo>
                    <a:pt x="0" y="0"/>
                  </a:lnTo>
                  <a:lnTo>
                    <a:pt x="1096" y="0"/>
                  </a:lnTo>
                  <a:lnTo>
                    <a:pt x="1096" y="136"/>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sz="1100" b="1" dirty="0"/>
            </a:p>
          </p:txBody>
        </p:sp>
        <p:sp>
          <p:nvSpPr>
            <p:cNvPr id="61" name="Line 27"/>
            <p:cNvSpPr>
              <a:spLocks noChangeShapeType="1"/>
            </p:cNvSpPr>
            <p:nvPr/>
          </p:nvSpPr>
          <p:spPr bwMode="auto">
            <a:xfrm flipV="1">
              <a:off x="7744948" y="2620963"/>
              <a:ext cx="0" cy="222250"/>
            </a:xfrm>
            <a:prstGeom prst="line">
              <a:avLst/>
            </a:prstGeom>
            <a:noFill/>
            <a:ln w="9525">
              <a:solidFill>
                <a:srgbClr val="6699FF"/>
              </a:solidFill>
              <a:round/>
              <a:headEnd/>
              <a:tailEnd/>
            </a:ln>
            <a:effectLst/>
          </p:spPr>
          <p:txBody>
            <a:bodyPr wrap="none" anchor="ctr"/>
            <a:lstStyle/>
            <a:p>
              <a:endParaRPr lang="en-US" sz="1100" b="1" dirty="0"/>
            </a:p>
          </p:txBody>
        </p:sp>
        <p:sp>
          <p:nvSpPr>
            <p:cNvPr id="63" name="Text Box 29"/>
            <p:cNvSpPr txBox="1">
              <a:spLocks noChangeArrowheads="1"/>
            </p:cNvSpPr>
            <p:nvPr/>
          </p:nvSpPr>
          <p:spPr bwMode="auto">
            <a:xfrm>
              <a:off x="2036524" y="5693914"/>
              <a:ext cx="2143580" cy="261610"/>
            </a:xfrm>
            <a:prstGeom prst="rect">
              <a:avLst/>
            </a:prstGeom>
            <a:noFill/>
            <a:ln w="9525" algn="ctr">
              <a:noFill/>
              <a:miter lim="800000"/>
              <a:headEnd/>
              <a:tailEnd/>
            </a:ln>
            <a:effectLst/>
          </p:spPr>
          <p:txBody>
            <a:bodyPr wrap="square">
              <a:spAutoFit/>
            </a:bodyPr>
            <a:lstStyle/>
            <a:p>
              <a:pPr eaLnBrk="1" hangingPunct="1"/>
              <a:r>
                <a:rPr lang="en-GB" sz="1100" b="1" dirty="0">
                  <a:solidFill>
                    <a:schemeClr val="bg2">
                      <a:lumMod val="50000"/>
                    </a:schemeClr>
                  </a:solidFill>
                </a:rPr>
                <a:t>Products or Work Packages</a:t>
              </a:r>
              <a:endParaRPr lang="en-US" sz="1100" b="1" dirty="0">
                <a:solidFill>
                  <a:schemeClr val="bg2">
                    <a:lumMod val="50000"/>
                  </a:schemeClr>
                </a:solidFill>
              </a:endParaRPr>
            </a:p>
          </p:txBody>
        </p:sp>
        <p:sp>
          <p:nvSpPr>
            <p:cNvPr id="73" name="Line 30"/>
            <p:cNvSpPr>
              <a:spLocks noChangeShapeType="1"/>
            </p:cNvSpPr>
            <p:nvPr/>
          </p:nvSpPr>
          <p:spPr bwMode="auto">
            <a:xfrm flipV="1">
              <a:off x="3379641" y="5400675"/>
              <a:ext cx="45719" cy="201839"/>
            </a:xfrm>
            <a:prstGeom prst="line">
              <a:avLst/>
            </a:prstGeom>
            <a:noFill/>
            <a:ln w="9525">
              <a:solidFill>
                <a:srgbClr val="6699FF"/>
              </a:solidFill>
              <a:round/>
              <a:headEnd/>
              <a:tailEnd type="triangle" w="med" len="med"/>
            </a:ln>
            <a:effectLst/>
          </p:spPr>
          <p:txBody>
            <a:bodyPr wrap="none" anchor="ctr"/>
            <a:lstStyle/>
            <a:p>
              <a:endParaRPr lang="en-US" sz="1100" b="1" dirty="0"/>
            </a:p>
          </p:txBody>
        </p:sp>
        <p:sp>
          <p:nvSpPr>
            <p:cNvPr id="74" name="Rectangle 31"/>
            <p:cNvSpPr>
              <a:spLocks noChangeArrowheads="1"/>
            </p:cNvSpPr>
            <p:nvPr/>
          </p:nvSpPr>
          <p:spPr bwMode="auto">
            <a:xfrm>
              <a:off x="4003210" y="3495675"/>
              <a:ext cx="5572125" cy="209550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eaLnBrk="1" hangingPunct="1"/>
              <a:endParaRPr lang="en-US" sz="1100" b="1" dirty="0"/>
            </a:p>
          </p:txBody>
        </p:sp>
        <p:sp>
          <p:nvSpPr>
            <p:cNvPr id="75" name="Line 32"/>
            <p:cNvSpPr>
              <a:spLocks noChangeShapeType="1"/>
            </p:cNvSpPr>
            <p:nvPr/>
          </p:nvSpPr>
          <p:spPr bwMode="auto">
            <a:xfrm>
              <a:off x="4952535" y="3508375"/>
              <a:ext cx="0" cy="2095500"/>
            </a:xfrm>
            <a:prstGeom prst="line">
              <a:avLst/>
            </a:prstGeom>
            <a:noFill/>
            <a:ln w="9525">
              <a:solidFill>
                <a:srgbClr val="6699FF"/>
              </a:solidFill>
              <a:round/>
              <a:headEnd/>
              <a:tailEnd/>
            </a:ln>
            <a:effectLst/>
          </p:spPr>
          <p:txBody>
            <a:bodyPr wrap="none" anchor="ctr"/>
            <a:lstStyle/>
            <a:p>
              <a:endParaRPr lang="en-US" sz="1100" b="1" dirty="0"/>
            </a:p>
          </p:txBody>
        </p:sp>
        <p:sp>
          <p:nvSpPr>
            <p:cNvPr id="76" name="Line 33"/>
            <p:cNvSpPr>
              <a:spLocks noChangeShapeType="1"/>
            </p:cNvSpPr>
            <p:nvPr/>
          </p:nvSpPr>
          <p:spPr bwMode="auto">
            <a:xfrm>
              <a:off x="5930435" y="3509963"/>
              <a:ext cx="0" cy="2095500"/>
            </a:xfrm>
            <a:prstGeom prst="line">
              <a:avLst/>
            </a:prstGeom>
            <a:noFill/>
            <a:ln w="9525">
              <a:solidFill>
                <a:srgbClr val="6699FF"/>
              </a:solidFill>
              <a:round/>
              <a:headEnd/>
              <a:tailEnd/>
            </a:ln>
            <a:effectLst/>
          </p:spPr>
          <p:txBody>
            <a:bodyPr wrap="none" anchor="ctr"/>
            <a:lstStyle/>
            <a:p>
              <a:endParaRPr lang="en-US" sz="1100" b="1" dirty="0"/>
            </a:p>
          </p:txBody>
        </p:sp>
        <p:sp>
          <p:nvSpPr>
            <p:cNvPr id="78" name="Line 34"/>
            <p:cNvSpPr>
              <a:spLocks noChangeShapeType="1"/>
            </p:cNvSpPr>
            <p:nvPr/>
          </p:nvSpPr>
          <p:spPr bwMode="auto">
            <a:xfrm>
              <a:off x="6825785" y="3509963"/>
              <a:ext cx="0" cy="2095500"/>
            </a:xfrm>
            <a:prstGeom prst="line">
              <a:avLst/>
            </a:prstGeom>
            <a:noFill/>
            <a:ln w="9525">
              <a:solidFill>
                <a:srgbClr val="6699FF"/>
              </a:solidFill>
              <a:round/>
              <a:headEnd/>
              <a:tailEnd/>
            </a:ln>
            <a:effectLst/>
          </p:spPr>
          <p:txBody>
            <a:bodyPr wrap="none" anchor="ctr"/>
            <a:lstStyle/>
            <a:p>
              <a:endParaRPr lang="en-US" sz="1100" b="1" dirty="0"/>
            </a:p>
          </p:txBody>
        </p:sp>
        <p:sp>
          <p:nvSpPr>
            <p:cNvPr id="79" name="Line 35"/>
            <p:cNvSpPr>
              <a:spLocks noChangeShapeType="1"/>
            </p:cNvSpPr>
            <p:nvPr/>
          </p:nvSpPr>
          <p:spPr bwMode="auto">
            <a:xfrm>
              <a:off x="7733835" y="3509963"/>
              <a:ext cx="0" cy="2095500"/>
            </a:xfrm>
            <a:prstGeom prst="line">
              <a:avLst/>
            </a:prstGeom>
            <a:noFill/>
            <a:ln w="9525">
              <a:solidFill>
                <a:srgbClr val="6699FF"/>
              </a:solidFill>
              <a:round/>
              <a:headEnd/>
              <a:tailEnd/>
            </a:ln>
            <a:effectLst/>
          </p:spPr>
          <p:txBody>
            <a:bodyPr wrap="none" anchor="ctr"/>
            <a:lstStyle/>
            <a:p>
              <a:endParaRPr lang="en-US" sz="1100" b="1" dirty="0"/>
            </a:p>
          </p:txBody>
        </p:sp>
        <p:sp>
          <p:nvSpPr>
            <p:cNvPr id="80" name="Line 36"/>
            <p:cNvSpPr>
              <a:spLocks noChangeShapeType="1"/>
            </p:cNvSpPr>
            <p:nvPr/>
          </p:nvSpPr>
          <p:spPr bwMode="auto">
            <a:xfrm>
              <a:off x="8695860" y="3509963"/>
              <a:ext cx="0" cy="2095500"/>
            </a:xfrm>
            <a:prstGeom prst="line">
              <a:avLst/>
            </a:prstGeom>
            <a:noFill/>
            <a:ln w="9525">
              <a:solidFill>
                <a:srgbClr val="6699FF"/>
              </a:solidFill>
              <a:round/>
              <a:headEnd/>
              <a:tailEnd/>
            </a:ln>
            <a:effectLst/>
          </p:spPr>
          <p:txBody>
            <a:bodyPr wrap="none" anchor="ctr"/>
            <a:lstStyle/>
            <a:p>
              <a:endParaRPr lang="en-US" sz="1100" b="1" dirty="0"/>
            </a:p>
          </p:txBody>
        </p:sp>
        <p:sp>
          <p:nvSpPr>
            <p:cNvPr id="81" name="Line 37"/>
            <p:cNvSpPr>
              <a:spLocks noChangeShapeType="1"/>
            </p:cNvSpPr>
            <p:nvPr/>
          </p:nvSpPr>
          <p:spPr bwMode="auto">
            <a:xfrm>
              <a:off x="4003210" y="4168775"/>
              <a:ext cx="5572125" cy="0"/>
            </a:xfrm>
            <a:prstGeom prst="line">
              <a:avLst/>
            </a:prstGeom>
            <a:noFill/>
            <a:ln w="9525">
              <a:solidFill>
                <a:srgbClr val="6699FF"/>
              </a:solidFill>
              <a:round/>
              <a:headEnd/>
              <a:tailEnd/>
            </a:ln>
            <a:effectLst/>
          </p:spPr>
          <p:txBody>
            <a:bodyPr wrap="none" anchor="ctr"/>
            <a:lstStyle/>
            <a:p>
              <a:endParaRPr lang="en-US" sz="1100" b="1" dirty="0"/>
            </a:p>
          </p:txBody>
        </p:sp>
        <p:sp>
          <p:nvSpPr>
            <p:cNvPr id="82" name="Text Box 38"/>
            <p:cNvSpPr txBox="1">
              <a:spLocks noChangeArrowheads="1"/>
            </p:cNvSpPr>
            <p:nvPr/>
          </p:nvSpPr>
          <p:spPr bwMode="auto">
            <a:xfrm>
              <a:off x="4338266" y="3684588"/>
              <a:ext cx="286090" cy="261610"/>
            </a:xfrm>
            <a:prstGeom prst="rect">
              <a:avLst/>
            </a:prstGeom>
            <a:noFill/>
            <a:ln w="9525" algn="ctr">
              <a:noFill/>
              <a:miter lim="800000"/>
              <a:headEnd/>
              <a:tailEnd/>
            </a:ln>
            <a:effectLst/>
          </p:spPr>
          <p:txBody>
            <a:bodyPr wrap="none">
              <a:spAutoFit/>
            </a:bodyPr>
            <a:lstStyle/>
            <a:p>
              <a:pPr eaLnBrk="1" hangingPunct="1"/>
              <a:r>
                <a:rPr lang="en-GB" sz="1100" b="1" dirty="0"/>
                <a:t>R</a:t>
              </a:r>
              <a:endParaRPr lang="en-US" sz="1100" b="1" dirty="0"/>
            </a:p>
          </p:txBody>
        </p:sp>
        <p:sp>
          <p:nvSpPr>
            <p:cNvPr id="83" name="Text Box 39"/>
            <p:cNvSpPr txBox="1">
              <a:spLocks noChangeArrowheads="1"/>
            </p:cNvSpPr>
            <p:nvPr/>
          </p:nvSpPr>
          <p:spPr bwMode="auto">
            <a:xfrm>
              <a:off x="5301878" y="3684588"/>
              <a:ext cx="297303" cy="261610"/>
            </a:xfrm>
            <a:prstGeom prst="rect">
              <a:avLst/>
            </a:prstGeom>
            <a:noFill/>
            <a:ln w="9525" algn="ctr">
              <a:noFill/>
              <a:miter lim="800000"/>
              <a:headEnd/>
              <a:tailEnd/>
            </a:ln>
            <a:effectLst/>
          </p:spPr>
          <p:txBody>
            <a:bodyPr wrap="none">
              <a:spAutoFit/>
            </a:bodyPr>
            <a:lstStyle/>
            <a:p>
              <a:pPr eaLnBrk="1" hangingPunct="1"/>
              <a:r>
                <a:rPr lang="en-GB" sz="1100" b="1" dirty="0"/>
                <a:t>A</a:t>
              </a:r>
              <a:endParaRPr lang="en-US" sz="1100" b="1" dirty="0"/>
            </a:p>
          </p:txBody>
        </p:sp>
        <p:sp>
          <p:nvSpPr>
            <p:cNvPr id="85" name="Text Box 41"/>
            <p:cNvSpPr txBox="1">
              <a:spLocks noChangeArrowheads="1"/>
            </p:cNvSpPr>
            <p:nvPr/>
          </p:nvSpPr>
          <p:spPr bwMode="auto">
            <a:xfrm>
              <a:off x="7097340" y="3684588"/>
              <a:ext cx="280942" cy="261610"/>
            </a:xfrm>
            <a:prstGeom prst="rect">
              <a:avLst/>
            </a:prstGeom>
            <a:noFill/>
            <a:ln w="9525" algn="ctr">
              <a:noFill/>
              <a:miter lim="800000"/>
              <a:headEnd/>
              <a:tailEnd/>
            </a:ln>
            <a:effectLst/>
          </p:spPr>
          <p:txBody>
            <a:bodyPr wrap="none">
              <a:spAutoFit/>
            </a:bodyPr>
            <a:lstStyle/>
            <a:p>
              <a:pPr eaLnBrk="1" hangingPunct="1"/>
              <a:r>
                <a:rPr lang="en-GB" sz="1100" b="1" dirty="0"/>
                <a:t>C</a:t>
              </a:r>
              <a:endParaRPr lang="en-US" sz="1100" b="1" dirty="0"/>
            </a:p>
          </p:txBody>
        </p:sp>
        <p:sp>
          <p:nvSpPr>
            <p:cNvPr id="87" name="Text Box 42"/>
            <p:cNvSpPr txBox="1">
              <a:spLocks noChangeArrowheads="1"/>
            </p:cNvSpPr>
            <p:nvPr/>
          </p:nvSpPr>
          <p:spPr bwMode="auto">
            <a:xfrm>
              <a:off x="5268674" y="5659668"/>
              <a:ext cx="4801166" cy="430887"/>
            </a:xfrm>
            <a:prstGeom prst="rect">
              <a:avLst/>
            </a:prstGeom>
            <a:noFill/>
            <a:ln w="9525" algn="ctr">
              <a:noFill/>
              <a:miter lim="800000"/>
              <a:headEnd/>
              <a:tailEnd/>
            </a:ln>
            <a:effectLst/>
          </p:spPr>
          <p:txBody>
            <a:bodyPr wrap="square">
              <a:spAutoFit/>
            </a:bodyPr>
            <a:lstStyle/>
            <a:p>
              <a:pPr algn="l" eaLnBrk="1" hangingPunct="1"/>
              <a:r>
                <a:rPr lang="en-GB" sz="1100" b="1" dirty="0"/>
                <a:t>R </a:t>
              </a:r>
              <a:r>
                <a:rPr lang="en-GB" sz="1100" b="1" dirty="0" smtClean="0"/>
                <a:t>– Responsible	A </a:t>
              </a:r>
              <a:r>
                <a:rPr lang="en-GB" sz="1100" b="1" dirty="0"/>
                <a:t>-</a:t>
              </a:r>
              <a:r>
                <a:rPr lang="en-GB" sz="1100" b="1" dirty="0" smtClean="0"/>
                <a:t>Accountable </a:t>
              </a:r>
              <a:br>
                <a:rPr lang="en-GB" sz="1100" b="1" dirty="0" smtClean="0"/>
              </a:br>
              <a:r>
                <a:rPr lang="en-GB" sz="1100" b="1" dirty="0" smtClean="0"/>
                <a:t>C </a:t>
              </a:r>
              <a:r>
                <a:rPr lang="en-GB" sz="1100" b="1" dirty="0"/>
                <a:t>- Consult </a:t>
              </a:r>
              <a:r>
                <a:rPr lang="en-GB" sz="1100" b="1" dirty="0" smtClean="0"/>
                <a:t>	I </a:t>
              </a:r>
              <a:r>
                <a:rPr lang="en-GB" sz="1100" b="1" dirty="0"/>
                <a:t>- Inform</a:t>
              </a:r>
              <a:endParaRPr lang="en-US" sz="1100" b="1" dirty="0"/>
            </a:p>
          </p:txBody>
        </p:sp>
        <p:sp>
          <p:nvSpPr>
            <p:cNvPr id="89" name="Text Box 43"/>
            <p:cNvSpPr txBox="1">
              <a:spLocks noChangeArrowheads="1"/>
            </p:cNvSpPr>
            <p:nvPr/>
          </p:nvSpPr>
          <p:spPr bwMode="auto">
            <a:xfrm>
              <a:off x="8088711" y="3697288"/>
              <a:ext cx="240797" cy="261610"/>
            </a:xfrm>
            <a:prstGeom prst="rect">
              <a:avLst/>
            </a:prstGeom>
            <a:noFill/>
            <a:ln w="9525" algn="ctr">
              <a:noFill/>
              <a:miter lim="800000"/>
              <a:headEnd/>
              <a:tailEnd/>
            </a:ln>
            <a:effectLst/>
          </p:spPr>
          <p:txBody>
            <a:bodyPr wrap="none">
              <a:spAutoFit/>
            </a:bodyPr>
            <a:lstStyle/>
            <a:p>
              <a:pPr eaLnBrk="1" hangingPunct="1"/>
              <a:r>
                <a:rPr lang="en-GB" sz="1100" b="1" dirty="0"/>
                <a:t>I</a:t>
              </a:r>
              <a:endParaRPr lang="en-US" sz="1100" b="1" dirty="0"/>
            </a:p>
          </p:txBody>
        </p:sp>
        <p:sp>
          <p:nvSpPr>
            <p:cNvPr id="91" name="Line 44"/>
            <p:cNvSpPr>
              <a:spLocks noChangeShapeType="1"/>
            </p:cNvSpPr>
            <p:nvPr/>
          </p:nvSpPr>
          <p:spPr bwMode="auto">
            <a:xfrm>
              <a:off x="3988923" y="4879975"/>
              <a:ext cx="5586412" cy="0"/>
            </a:xfrm>
            <a:prstGeom prst="line">
              <a:avLst/>
            </a:prstGeom>
            <a:noFill/>
            <a:ln w="9525">
              <a:solidFill>
                <a:srgbClr val="6699FF"/>
              </a:solidFill>
              <a:round/>
              <a:headEnd/>
              <a:tailEnd/>
            </a:ln>
            <a:effectLst/>
          </p:spPr>
          <p:txBody>
            <a:bodyPr wrap="none" anchor="ctr"/>
            <a:lstStyle/>
            <a:p>
              <a:endParaRPr lang="en-US" sz="1100" b="1" dirty="0"/>
            </a:p>
          </p:txBody>
        </p:sp>
        <p:grpSp>
          <p:nvGrpSpPr>
            <p:cNvPr id="6" name="Group 45"/>
            <p:cNvGrpSpPr>
              <a:grpSpLocks/>
            </p:cNvGrpSpPr>
            <p:nvPr/>
          </p:nvGrpSpPr>
          <p:grpSpPr bwMode="auto">
            <a:xfrm>
              <a:off x="4379448" y="4362441"/>
              <a:ext cx="3952344" cy="276225"/>
              <a:chOff x="2209" y="2748"/>
              <a:chExt cx="2298" cy="174"/>
            </a:xfrm>
          </p:grpSpPr>
          <p:grpSp>
            <p:nvGrpSpPr>
              <p:cNvPr id="7" name="Group 46"/>
              <p:cNvGrpSpPr>
                <a:grpSpLocks/>
              </p:cNvGrpSpPr>
              <p:nvPr/>
            </p:nvGrpSpPr>
            <p:grpSpPr bwMode="auto">
              <a:xfrm>
                <a:off x="2209" y="2748"/>
                <a:ext cx="2298" cy="174"/>
                <a:chOff x="1955" y="2712"/>
                <a:chExt cx="2298" cy="174"/>
              </a:xfrm>
            </p:grpSpPr>
            <p:sp>
              <p:nvSpPr>
                <p:cNvPr id="116" name="Text Box 47"/>
                <p:cNvSpPr txBox="1">
                  <a:spLocks noChangeArrowheads="1"/>
                </p:cNvSpPr>
                <p:nvPr/>
              </p:nvSpPr>
              <p:spPr bwMode="auto">
                <a:xfrm>
                  <a:off x="2508" y="2712"/>
                  <a:ext cx="166" cy="165"/>
                </a:xfrm>
                <a:prstGeom prst="rect">
                  <a:avLst/>
                </a:prstGeom>
                <a:noFill/>
                <a:ln w="9525" algn="ctr">
                  <a:noFill/>
                  <a:miter lim="800000"/>
                  <a:headEnd/>
                  <a:tailEnd/>
                </a:ln>
                <a:effectLst/>
              </p:spPr>
              <p:txBody>
                <a:bodyPr wrap="none">
                  <a:spAutoFit/>
                </a:bodyPr>
                <a:lstStyle/>
                <a:p>
                  <a:pPr eaLnBrk="1" hangingPunct="1"/>
                  <a:r>
                    <a:rPr lang="en-GB" sz="1100" b="1" dirty="0"/>
                    <a:t>R</a:t>
                  </a:r>
                  <a:endParaRPr lang="en-US" sz="1100" b="1" dirty="0"/>
                </a:p>
              </p:txBody>
            </p:sp>
            <p:sp>
              <p:nvSpPr>
                <p:cNvPr id="117" name="Text Box 48"/>
                <p:cNvSpPr txBox="1">
                  <a:spLocks noChangeArrowheads="1"/>
                </p:cNvSpPr>
                <p:nvPr/>
              </p:nvSpPr>
              <p:spPr bwMode="auto">
                <a:xfrm>
                  <a:off x="1955" y="2712"/>
                  <a:ext cx="116" cy="165"/>
                </a:xfrm>
                <a:prstGeom prst="rect">
                  <a:avLst/>
                </a:prstGeom>
                <a:noFill/>
                <a:ln w="9525" algn="ctr">
                  <a:noFill/>
                  <a:miter lim="800000"/>
                  <a:headEnd/>
                  <a:tailEnd/>
                </a:ln>
                <a:effectLst/>
              </p:spPr>
              <p:txBody>
                <a:bodyPr wrap="none">
                  <a:spAutoFit/>
                </a:bodyPr>
                <a:lstStyle/>
                <a:p>
                  <a:pPr eaLnBrk="1" hangingPunct="1"/>
                  <a:endParaRPr lang="en-US" sz="1100" b="1" dirty="0"/>
                </a:p>
              </p:txBody>
            </p:sp>
            <p:sp>
              <p:nvSpPr>
                <p:cNvPr id="118" name="Text Box 49"/>
                <p:cNvSpPr txBox="1">
                  <a:spLocks noChangeArrowheads="1"/>
                </p:cNvSpPr>
                <p:nvPr/>
              </p:nvSpPr>
              <p:spPr bwMode="auto">
                <a:xfrm>
                  <a:off x="4113" y="2721"/>
                  <a:ext cx="140" cy="165"/>
                </a:xfrm>
                <a:prstGeom prst="rect">
                  <a:avLst/>
                </a:prstGeom>
                <a:noFill/>
                <a:ln w="9525" algn="ctr">
                  <a:noFill/>
                  <a:miter lim="800000"/>
                  <a:headEnd/>
                  <a:tailEnd/>
                </a:ln>
                <a:effectLst/>
              </p:spPr>
              <p:txBody>
                <a:bodyPr wrap="none">
                  <a:spAutoFit/>
                </a:bodyPr>
                <a:lstStyle/>
                <a:p>
                  <a:pPr eaLnBrk="1" hangingPunct="1"/>
                  <a:r>
                    <a:rPr lang="en-GB" sz="1100" b="1" dirty="0"/>
                    <a:t>I</a:t>
                  </a:r>
                  <a:endParaRPr lang="en-US" sz="1100" b="1" dirty="0"/>
                </a:p>
              </p:txBody>
            </p:sp>
          </p:grpSp>
          <p:sp>
            <p:nvSpPr>
              <p:cNvPr id="114" name="Text Box 50"/>
              <p:cNvSpPr txBox="1">
                <a:spLocks noChangeArrowheads="1"/>
              </p:cNvSpPr>
              <p:nvPr/>
            </p:nvSpPr>
            <p:spPr bwMode="auto">
              <a:xfrm>
                <a:off x="3303" y="2757"/>
                <a:ext cx="173" cy="165"/>
              </a:xfrm>
              <a:prstGeom prst="rect">
                <a:avLst/>
              </a:prstGeom>
              <a:noFill/>
              <a:ln w="9525" algn="ctr">
                <a:noFill/>
                <a:miter lim="800000"/>
                <a:headEnd/>
                <a:tailEnd/>
              </a:ln>
              <a:effectLst/>
            </p:spPr>
            <p:txBody>
              <a:bodyPr wrap="none">
                <a:spAutoFit/>
              </a:bodyPr>
              <a:lstStyle/>
              <a:p>
                <a:pPr eaLnBrk="1" hangingPunct="1"/>
                <a:r>
                  <a:rPr lang="en-GB" sz="1100" b="1" dirty="0"/>
                  <a:t>A</a:t>
                </a:r>
                <a:endParaRPr lang="en-US" sz="1100" b="1" dirty="0"/>
              </a:p>
            </p:txBody>
          </p:sp>
          <p:sp>
            <p:nvSpPr>
              <p:cNvPr id="115" name="Text Box 51"/>
              <p:cNvSpPr txBox="1">
                <a:spLocks noChangeArrowheads="1"/>
              </p:cNvSpPr>
              <p:nvPr/>
            </p:nvSpPr>
            <p:spPr bwMode="auto">
              <a:xfrm>
                <a:off x="3832" y="2749"/>
                <a:ext cx="163" cy="165"/>
              </a:xfrm>
              <a:prstGeom prst="rect">
                <a:avLst/>
              </a:prstGeom>
              <a:noFill/>
              <a:ln w="9525" algn="ctr">
                <a:noFill/>
                <a:miter lim="800000"/>
                <a:headEnd/>
                <a:tailEnd/>
              </a:ln>
              <a:effectLst/>
            </p:spPr>
            <p:txBody>
              <a:bodyPr wrap="none">
                <a:spAutoFit/>
              </a:bodyPr>
              <a:lstStyle/>
              <a:p>
                <a:pPr eaLnBrk="1" hangingPunct="1"/>
                <a:r>
                  <a:rPr lang="en-GB" sz="1100" b="1" dirty="0"/>
                  <a:t>C</a:t>
                </a:r>
                <a:endParaRPr lang="en-US" sz="1100" b="1" dirty="0"/>
              </a:p>
            </p:txBody>
          </p:sp>
        </p:grpSp>
        <p:sp>
          <p:nvSpPr>
            <p:cNvPr id="95" name="Line 53"/>
            <p:cNvSpPr>
              <a:spLocks noChangeShapeType="1"/>
            </p:cNvSpPr>
            <p:nvPr/>
          </p:nvSpPr>
          <p:spPr bwMode="auto">
            <a:xfrm flipV="1">
              <a:off x="7743360" y="1938338"/>
              <a:ext cx="0" cy="222250"/>
            </a:xfrm>
            <a:prstGeom prst="line">
              <a:avLst/>
            </a:prstGeom>
            <a:noFill/>
            <a:ln w="9525">
              <a:solidFill>
                <a:srgbClr val="6699FF"/>
              </a:solidFill>
              <a:round/>
              <a:headEnd/>
              <a:tailEnd/>
            </a:ln>
            <a:effectLst/>
          </p:spPr>
          <p:txBody>
            <a:bodyPr wrap="none" anchor="ctr"/>
            <a:lstStyle/>
            <a:p>
              <a:endParaRPr lang="en-US" sz="1100" b="1" dirty="0"/>
            </a:p>
          </p:txBody>
        </p:sp>
        <p:grpSp>
          <p:nvGrpSpPr>
            <p:cNvPr id="8" name="Group 55"/>
            <p:cNvGrpSpPr>
              <a:grpSpLocks/>
            </p:cNvGrpSpPr>
            <p:nvPr/>
          </p:nvGrpSpPr>
          <p:grpSpPr bwMode="auto">
            <a:xfrm>
              <a:off x="5394391" y="5083185"/>
              <a:ext cx="3896390" cy="284163"/>
              <a:chOff x="2799" y="3202"/>
              <a:chExt cx="2266" cy="179"/>
            </a:xfrm>
          </p:grpSpPr>
          <p:grpSp>
            <p:nvGrpSpPr>
              <p:cNvPr id="9" name="Group 56"/>
              <p:cNvGrpSpPr>
                <a:grpSpLocks/>
              </p:cNvGrpSpPr>
              <p:nvPr/>
            </p:nvGrpSpPr>
            <p:grpSpPr bwMode="auto">
              <a:xfrm>
                <a:off x="2799" y="3202"/>
                <a:ext cx="1213" cy="173"/>
                <a:chOff x="3066" y="3184"/>
                <a:chExt cx="1213" cy="173"/>
              </a:xfrm>
            </p:grpSpPr>
            <p:sp>
              <p:nvSpPr>
                <p:cNvPr id="102" name="Text Box 57"/>
                <p:cNvSpPr txBox="1">
                  <a:spLocks noChangeArrowheads="1"/>
                </p:cNvSpPr>
                <p:nvPr/>
              </p:nvSpPr>
              <p:spPr bwMode="auto">
                <a:xfrm>
                  <a:off x="3572" y="3192"/>
                  <a:ext cx="166" cy="165"/>
                </a:xfrm>
                <a:prstGeom prst="rect">
                  <a:avLst/>
                </a:prstGeom>
                <a:noFill/>
                <a:ln w="9525" algn="ctr">
                  <a:noFill/>
                  <a:miter lim="800000"/>
                  <a:headEnd/>
                  <a:tailEnd/>
                </a:ln>
                <a:effectLst/>
              </p:spPr>
              <p:txBody>
                <a:bodyPr wrap="none">
                  <a:spAutoFit/>
                </a:bodyPr>
                <a:lstStyle/>
                <a:p>
                  <a:pPr eaLnBrk="1" hangingPunct="1"/>
                  <a:r>
                    <a:rPr lang="en-GB" sz="1100" b="1" dirty="0"/>
                    <a:t>R</a:t>
                  </a:r>
                  <a:endParaRPr lang="en-US" sz="1100" b="1" dirty="0"/>
                </a:p>
              </p:txBody>
            </p:sp>
            <p:sp>
              <p:nvSpPr>
                <p:cNvPr id="109" name="Text Box 58"/>
                <p:cNvSpPr txBox="1">
                  <a:spLocks noChangeArrowheads="1"/>
                </p:cNvSpPr>
                <p:nvPr/>
              </p:nvSpPr>
              <p:spPr bwMode="auto">
                <a:xfrm>
                  <a:off x="4116" y="3184"/>
                  <a:ext cx="163" cy="165"/>
                </a:xfrm>
                <a:prstGeom prst="rect">
                  <a:avLst/>
                </a:prstGeom>
                <a:noFill/>
                <a:ln w="9525" algn="ctr">
                  <a:noFill/>
                  <a:miter lim="800000"/>
                  <a:headEnd/>
                  <a:tailEnd/>
                </a:ln>
                <a:effectLst/>
              </p:spPr>
              <p:txBody>
                <a:bodyPr wrap="none">
                  <a:spAutoFit/>
                </a:bodyPr>
                <a:lstStyle/>
                <a:p>
                  <a:pPr eaLnBrk="1" hangingPunct="1"/>
                  <a:r>
                    <a:rPr lang="en-GB" sz="1100" b="1" dirty="0"/>
                    <a:t>C</a:t>
                  </a:r>
                  <a:endParaRPr lang="en-US" sz="1100" b="1" dirty="0"/>
                </a:p>
              </p:txBody>
            </p:sp>
            <p:sp>
              <p:nvSpPr>
                <p:cNvPr id="111" name="Text Box 59"/>
                <p:cNvSpPr txBox="1">
                  <a:spLocks noChangeArrowheads="1"/>
                </p:cNvSpPr>
                <p:nvPr/>
              </p:nvSpPr>
              <p:spPr bwMode="auto">
                <a:xfrm>
                  <a:off x="3066" y="3185"/>
                  <a:ext cx="140" cy="165"/>
                </a:xfrm>
                <a:prstGeom prst="rect">
                  <a:avLst/>
                </a:prstGeom>
                <a:noFill/>
                <a:ln w="9525" algn="ctr">
                  <a:noFill/>
                  <a:miter lim="800000"/>
                  <a:headEnd/>
                  <a:tailEnd/>
                </a:ln>
                <a:effectLst/>
              </p:spPr>
              <p:txBody>
                <a:bodyPr wrap="none">
                  <a:spAutoFit/>
                </a:bodyPr>
                <a:lstStyle/>
                <a:p>
                  <a:pPr eaLnBrk="1" hangingPunct="1"/>
                  <a:r>
                    <a:rPr lang="en-GB" sz="1100" b="1" dirty="0"/>
                    <a:t>I</a:t>
                  </a:r>
                  <a:endParaRPr lang="en-US" sz="1100" b="1" dirty="0"/>
                </a:p>
              </p:txBody>
            </p:sp>
          </p:grpSp>
          <p:sp>
            <p:nvSpPr>
              <p:cNvPr id="100" name="Text Box 60"/>
              <p:cNvSpPr txBox="1">
                <a:spLocks noChangeArrowheads="1"/>
              </p:cNvSpPr>
              <p:nvPr/>
            </p:nvSpPr>
            <p:spPr bwMode="auto">
              <a:xfrm>
                <a:off x="4892" y="3216"/>
                <a:ext cx="173" cy="165"/>
              </a:xfrm>
              <a:prstGeom prst="rect">
                <a:avLst/>
              </a:prstGeom>
              <a:noFill/>
              <a:ln w="9525" algn="ctr">
                <a:noFill/>
                <a:miter lim="800000"/>
                <a:headEnd/>
                <a:tailEnd/>
              </a:ln>
              <a:effectLst/>
            </p:spPr>
            <p:txBody>
              <a:bodyPr wrap="none">
                <a:spAutoFit/>
              </a:bodyPr>
              <a:lstStyle/>
              <a:p>
                <a:pPr eaLnBrk="1" hangingPunct="1"/>
                <a:r>
                  <a:rPr lang="en-GB" sz="1100" b="1" dirty="0"/>
                  <a:t>A</a:t>
                </a:r>
                <a:endParaRPr lang="en-US" sz="1100" b="1" dirty="0"/>
              </a:p>
            </p:txBody>
          </p:sp>
          <p:sp>
            <p:nvSpPr>
              <p:cNvPr id="101" name="Text Box 61"/>
              <p:cNvSpPr txBox="1">
                <a:spLocks noChangeArrowheads="1"/>
              </p:cNvSpPr>
              <p:nvPr/>
            </p:nvSpPr>
            <p:spPr bwMode="auto">
              <a:xfrm>
                <a:off x="4364" y="3215"/>
                <a:ext cx="116" cy="165"/>
              </a:xfrm>
              <a:prstGeom prst="rect">
                <a:avLst/>
              </a:prstGeom>
              <a:noFill/>
              <a:ln w="9525" algn="ctr">
                <a:noFill/>
                <a:miter lim="800000"/>
                <a:headEnd/>
                <a:tailEnd/>
              </a:ln>
              <a:effectLst/>
            </p:spPr>
            <p:txBody>
              <a:bodyPr wrap="none">
                <a:spAutoFit/>
              </a:bodyPr>
              <a:lstStyle/>
              <a:p>
                <a:pPr eaLnBrk="1" hangingPunct="1"/>
                <a:endParaRPr lang="en-US" sz="1100" b="1" dirty="0"/>
              </a:p>
            </p:txBody>
          </p:sp>
        </p:grpSp>
        <p:sp>
          <p:nvSpPr>
            <p:cNvPr id="98" name="Rectangle 14"/>
            <p:cNvSpPr>
              <a:spLocks noChangeArrowheads="1"/>
            </p:cNvSpPr>
            <p:nvPr/>
          </p:nvSpPr>
          <p:spPr bwMode="auto">
            <a:xfrm>
              <a:off x="4680895" y="2126346"/>
              <a:ext cx="1494972" cy="487363"/>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sz="1100" b="1" dirty="0"/>
                <a:t>Team Manager</a:t>
              </a:r>
              <a:endParaRPr lang="en-US" sz="1100" b="1" dirty="0"/>
            </a:p>
          </p:txBody>
        </p:sp>
      </p:grpSp>
      <p:sp>
        <p:nvSpPr>
          <p:cNvPr id="119" name="Slide Number Placeholder 2"/>
          <p:cNvSpPr txBox="1">
            <a:spLocks/>
          </p:cNvSpPr>
          <p:nvPr/>
        </p:nvSpPr>
        <p:spPr>
          <a:xfrm>
            <a:off x="7859142" y="5392604"/>
            <a:ext cx="1311479" cy="3065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E819A1-3DD8-4179-BFD0-BF7D359F8DBD}" type="slidenum">
              <a:rPr lang="en-US" sz="900" smtClean="0"/>
              <a:pPr/>
              <a:t>281</a:t>
            </a:fld>
            <a:endParaRPr lang="en-US" sz="900" dirty="0"/>
          </a:p>
        </p:txBody>
      </p:sp>
      <p:sp>
        <p:nvSpPr>
          <p:cNvPr id="5" name="TextBox 4"/>
          <p:cNvSpPr txBox="1"/>
          <p:nvPr/>
        </p:nvSpPr>
        <p:spPr>
          <a:xfrm>
            <a:off x="2590800" y="1447800"/>
            <a:ext cx="2895600" cy="646331"/>
          </a:xfrm>
          <a:prstGeom prst="rect">
            <a:avLst/>
          </a:prstGeom>
          <a:noFill/>
        </p:spPr>
        <p:txBody>
          <a:bodyPr wrap="square" rtlCol="0">
            <a:spAutoFit/>
          </a:bodyPr>
          <a:lstStyle/>
          <a:p>
            <a:r>
              <a:rPr lang="en-US" dirty="0" smtClean="0"/>
              <a:t>Establish Responsibility Assignment Matrix (RAM)</a:t>
            </a:r>
            <a:endParaRPr lang="en-US" dirty="0"/>
          </a:p>
        </p:txBody>
      </p:sp>
      <p:grpSp>
        <p:nvGrpSpPr>
          <p:cNvPr id="10" name="Group 67"/>
          <p:cNvGrpSpPr/>
          <p:nvPr/>
        </p:nvGrpSpPr>
        <p:grpSpPr>
          <a:xfrm>
            <a:off x="449383" y="1447800"/>
            <a:ext cx="2193091" cy="3657600"/>
            <a:chOff x="449383" y="1447800"/>
            <a:chExt cx="2193091" cy="3657600"/>
          </a:xfrm>
        </p:grpSpPr>
        <p:pic>
          <p:nvPicPr>
            <p:cNvPr id="69" name="Picture 68" descr="PRiSM Planing.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57200" y="1447800"/>
              <a:ext cx="2185274" cy="3657600"/>
            </a:xfrm>
            <a:prstGeom prst="rect">
              <a:avLst/>
            </a:prstGeom>
          </p:spPr>
        </p:pic>
        <p:pic>
          <p:nvPicPr>
            <p:cNvPr id="70" name="Picture 6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9383" y="1467338"/>
              <a:ext cx="1048708" cy="838200"/>
            </a:xfrm>
            <a:prstGeom prst="rect">
              <a:avLst/>
            </a:prstGeom>
          </p:spPr>
        </p:pic>
      </p:grpSp>
      <p:cxnSp>
        <p:nvCxnSpPr>
          <p:cNvPr id="33" name="Straight Arrow Connector 32"/>
          <p:cNvCxnSpPr/>
          <p:nvPr/>
        </p:nvCxnSpPr>
        <p:spPr>
          <a:xfrm flipH="1">
            <a:off x="2590800" y="3886200"/>
            <a:ext cx="1066800"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816735134"/>
      </p:ext>
    </p:extLst>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282</a:t>
            </a:fld>
            <a:endParaRPr lang="en-US" dirty="0"/>
          </a:p>
        </p:txBody>
      </p:sp>
      <p:sp>
        <p:nvSpPr>
          <p:cNvPr id="4" name="Title 3"/>
          <p:cNvSpPr>
            <a:spLocks noGrp="1"/>
          </p:cNvSpPr>
          <p:nvPr>
            <p:ph type="title"/>
          </p:nvPr>
        </p:nvSpPr>
        <p:spPr/>
        <p:txBody>
          <a:bodyPr/>
          <a:lstStyle/>
          <a:p>
            <a:r>
              <a:rPr lang="en-US" dirty="0" smtClean="0"/>
              <a:t>PRiSM Project Planning</a:t>
            </a:r>
            <a:endParaRPr lang="en-US" dirty="0"/>
          </a:p>
        </p:txBody>
      </p:sp>
      <p:sp>
        <p:nvSpPr>
          <p:cNvPr id="13" name="Rectangle 12"/>
          <p:cNvSpPr/>
          <p:nvPr/>
        </p:nvSpPr>
        <p:spPr>
          <a:xfrm>
            <a:off x="57984" y="4267200"/>
            <a:ext cx="4666416" cy="52626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13"/>
          <p:cNvSpPr/>
          <p:nvPr/>
        </p:nvSpPr>
        <p:spPr>
          <a:xfrm>
            <a:off x="76200" y="1219200"/>
            <a:ext cx="5791200" cy="1524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TextBox 16"/>
          <p:cNvSpPr txBox="1"/>
          <p:nvPr/>
        </p:nvSpPr>
        <p:spPr>
          <a:xfrm>
            <a:off x="4038600" y="1371600"/>
            <a:ext cx="4572000" cy="3139321"/>
          </a:xfrm>
          <a:prstGeom prst="rect">
            <a:avLst/>
          </a:prstGeom>
          <a:solidFill>
            <a:srgbClr val="FFFFFF"/>
          </a:solidFill>
        </p:spPr>
        <p:txBody>
          <a:bodyPr wrap="square" rtlCol="0">
            <a:spAutoFit/>
          </a:bodyPr>
          <a:lstStyle/>
          <a:p>
            <a:r>
              <a:rPr lang="en-US" b="1" dirty="0" smtClean="0"/>
              <a:t>Once you have your RAM</a:t>
            </a:r>
          </a:p>
          <a:p>
            <a:r>
              <a:rPr lang="en-US" b="1" dirty="0" smtClean="0"/>
              <a:t>In place, calibrate your estimators and the duration of activities.</a:t>
            </a:r>
          </a:p>
          <a:p>
            <a:endParaRPr lang="en-US" dirty="0"/>
          </a:p>
          <a:p>
            <a:r>
              <a:rPr lang="en-US" b="1" dirty="0" smtClean="0"/>
              <a:t>Techniques: </a:t>
            </a:r>
          </a:p>
          <a:p>
            <a:pPr marL="285750" indent="-285750">
              <a:buFont typeface="Arial"/>
              <a:buChar char="•"/>
            </a:pPr>
            <a:r>
              <a:rPr lang="en-US" dirty="0" smtClean="0"/>
              <a:t>Expert Judgment</a:t>
            </a:r>
          </a:p>
          <a:p>
            <a:pPr marL="285750" indent="-285750">
              <a:buFont typeface="Arial"/>
              <a:buChar char="•"/>
            </a:pPr>
            <a:r>
              <a:rPr lang="en-US" dirty="0" smtClean="0"/>
              <a:t>Analogous Estimate (based on similar activity)</a:t>
            </a:r>
          </a:p>
          <a:p>
            <a:pPr marL="285750" indent="-285750">
              <a:buFont typeface="Arial"/>
              <a:buChar char="•"/>
            </a:pPr>
            <a:r>
              <a:rPr lang="en-US" dirty="0" smtClean="0"/>
              <a:t>Parametric Estimate (based on relationship)</a:t>
            </a:r>
          </a:p>
          <a:p>
            <a:endParaRPr lang="en-US" dirty="0"/>
          </a:p>
          <a:p>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1000" y="1447800"/>
            <a:ext cx="2649318" cy="2362200"/>
          </a:xfrm>
          <a:prstGeom prst="rect">
            <a:avLst/>
          </a:prstGeom>
        </p:spPr>
      </p:pic>
      <p:cxnSp>
        <p:nvCxnSpPr>
          <p:cNvPr id="24" name="Straight Arrow Connector 23"/>
          <p:cNvCxnSpPr/>
          <p:nvPr/>
        </p:nvCxnSpPr>
        <p:spPr>
          <a:xfrm flipH="1" flipV="1">
            <a:off x="1600200" y="1905000"/>
            <a:ext cx="2438400" cy="762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54057515"/>
      </p:ext>
    </p:extLst>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283</a:t>
            </a:fld>
            <a:endParaRPr lang="en-US" dirty="0"/>
          </a:p>
        </p:txBody>
      </p:sp>
      <p:sp>
        <p:nvSpPr>
          <p:cNvPr id="4" name="Title 3"/>
          <p:cNvSpPr>
            <a:spLocks noGrp="1"/>
          </p:cNvSpPr>
          <p:nvPr>
            <p:ph type="title"/>
          </p:nvPr>
        </p:nvSpPr>
        <p:spPr/>
        <p:txBody>
          <a:bodyPr/>
          <a:lstStyle/>
          <a:p>
            <a:r>
              <a:rPr lang="en-US" dirty="0" smtClean="0"/>
              <a:t>PRiSM Project Planning</a:t>
            </a:r>
            <a:endParaRPr lang="en-US" dirty="0"/>
          </a:p>
        </p:txBody>
      </p:sp>
      <p:sp>
        <p:nvSpPr>
          <p:cNvPr id="15" name="Content Placeholder 2"/>
          <p:cNvSpPr>
            <a:spLocks noGrp="1"/>
          </p:cNvSpPr>
          <p:nvPr>
            <p:ph idx="1"/>
          </p:nvPr>
        </p:nvSpPr>
        <p:spPr>
          <a:xfrm>
            <a:off x="3048000" y="1600200"/>
            <a:ext cx="4753708" cy="2209800"/>
          </a:xfrm>
          <a:solidFill>
            <a:srgbClr val="FFFFFF"/>
          </a:solidFill>
        </p:spPr>
        <p:txBody>
          <a:bodyPr>
            <a:normAutofit/>
          </a:bodyPr>
          <a:lstStyle/>
          <a:p>
            <a:pPr marL="0" indent="0">
              <a:buNone/>
            </a:pPr>
            <a:r>
              <a:rPr lang="en-US" sz="1800" dirty="0" smtClean="0">
                <a:latin typeface="Calibri"/>
                <a:cs typeface="Calibri"/>
              </a:rPr>
              <a:t>The Refinement of the SMP should include:</a:t>
            </a:r>
          </a:p>
          <a:p>
            <a:pPr lvl="1">
              <a:buFont typeface="Arial"/>
              <a:buChar char="•"/>
            </a:pPr>
            <a:r>
              <a:rPr lang="en-US" sz="1800" dirty="0" smtClean="0">
                <a:latin typeface="Calibri"/>
                <a:cs typeface="Calibri"/>
              </a:rPr>
              <a:t>Scope Changes</a:t>
            </a:r>
          </a:p>
          <a:p>
            <a:pPr lvl="1">
              <a:buFont typeface="Arial"/>
              <a:buChar char="•"/>
            </a:pPr>
            <a:r>
              <a:rPr lang="en-US" sz="1800" dirty="0" smtClean="0">
                <a:latin typeface="Calibri"/>
                <a:cs typeface="Calibri"/>
              </a:rPr>
              <a:t>Sustainability Quality Components</a:t>
            </a:r>
          </a:p>
          <a:p>
            <a:pPr lvl="1">
              <a:buFont typeface="Arial"/>
              <a:buChar char="•"/>
            </a:pPr>
            <a:r>
              <a:rPr lang="en-US" sz="1800" dirty="0" smtClean="0">
                <a:latin typeface="Calibri"/>
                <a:cs typeface="Calibri"/>
              </a:rPr>
              <a:t>Changes to the P5 Score +/-</a:t>
            </a:r>
          </a:p>
          <a:p>
            <a:pPr lvl="1">
              <a:buFont typeface="Arial"/>
              <a:buChar char="•"/>
            </a:pPr>
            <a:r>
              <a:rPr lang="en-US" sz="1800" dirty="0" smtClean="0">
                <a:latin typeface="Calibri"/>
                <a:cs typeface="Calibri"/>
              </a:rPr>
              <a:t>Sustainability Risks Identified</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t="1240"/>
          <a:stretch/>
        </p:blipFill>
        <p:spPr>
          <a:xfrm>
            <a:off x="304800" y="1553308"/>
            <a:ext cx="2649318" cy="2332892"/>
          </a:xfrm>
          <a:prstGeom prst="rect">
            <a:avLst/>
          </a:prstGeom>
        </p:spPr>
      </p:pic>
      <p:cxnSp>
        <p:nvCxnSpPr>
          <p:cNvPr id="18" name="Straight Arrow Connector 17"/>
          <p:cNvCxnSpPr/>
          <p:nvPr/>
        </p:nvCxnSpPr>
        <p:spPr>
          <a:xfrm flipH="1">
            <a:off x="2362200" y="1905000"/>
            <a:ext cx="762001" cy="9906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052169800"/>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284</a:t>
            </a:fld>
            <a:endParaRPr lang="en-US" dirty="0"/>
          </a:p>
        </p:txBody>
      </p:sp>
      <p:sp>
        <p:nvSpPr>
          <p:cNvPr id="4" name="Title 3"/>
          <p:cNvSpPr>
            <a:spLocks noGrp="1"/>
          </p:cNvSpPr>
          <p:nvPr>
            <p:ph type="title"/>
          </p:nvPr>
        </p:nvSpPr>
        <p:spPr/>
        <p:txBody>
          <a:bodyPr/>
          <a:lstStyle/>
          <a:p>
            <a:r>
              <a:rPr lang="en-US" dirty="0" smtClean="0"/>
              <a:t>PRiSM Project Planning</a:t>
            </a:r>
            <a:endParaRPr lang="en-US" dirty="0"/>
          </a:p>
        </p:txBody>
      </p:sp>
      <p:sp>
        <p:nvSpPr>
          <p:cNvPr id="11" name="Rectangle 10"/>
          <p:cNvSpPr/>
          <p:nvPr/>
        </p:nvSpPr>
        <p:spPr>
          <a:xfrm>
            <a:off x="76200" y="4114800"/>
            <a:ext cx="1219200" cy="2286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16"/>
          <p:cNvSpPr/>
          <p:nvPr/>
        </p:nvSpPr>
        <p:spPr>
          <a:xfrm>
            <a:off x="76200" y="1524000"/>
            <a:ext cx="533400" cy="2286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TextBox 17"/>
          <p:cNvSpPr txBox="1"/>
          <p:nvPr/>
        </p:nvSpPr>
        <p:spPr>
          <a:xfrm>
            <a:off x="5334000" y="1600200"/>
            <a:ext cx="3787590" cy="2862323"/>
          </a:xfrm>
          <a:prstGeom prst="rect">
            <a:avLst/>
          </a:prstGeom>
          <a:noFill/>
        </p:spPr>
        <p:txBody>
          <a:bodyPr wrap="none" rtlCol="0">
            <a:spAutoFit/>
          </a:bodyPr>
          <a:lstStyle/>
          <a:p>
            <a:r>
              <a:rPr lang="en-US" dirty="0" smtClean="0"/>
              <a:t>Once your SMP is refined,</a:t>
            </a:r>
          </a:p>
          <a:p>
            <a:r>
              <a:rPr lang="en-US" dirty="0"/>
              <a:t>c</a:t>
            </a:r>
            <a:r>
              <a:rPr lang="en-US" dirty="0" smtClean="0"/>
              <a:t>ompile your management </a:t>
            </a:r>
          </a:p>
          <a:p>
            <a:r>
              <a:rPr lang="en-US" dirty="0" smtClean="0"/>
              <a:t>Plans, hold a review and establish</a:t>
            </a:r>
          </a:p>
          <a:p>
            <a:r>
              <a:rPr lang="en-US" dirty="0" smtClean="0"/>
              <a:t>a go forward strategy.</a:t>
            </a:r>
          </a:p>
          <a:p>
            <a:endParaRPr lang="en-US" dirty="0"/>
          </a:p>
          <a:p>
            <a:r>
              <a:rPr lang="en-US" dirty="0" smtClean="0"/>
              <a:t>If the project will continue, proceed to </a:t>
            </a:r>
          </a:p>
          <a:p>
            <a:r>
              <a:rPr lang="en-US" dirty="0" smtClean="0"/>
              <a:t>Implementation.  If not, document </a:t>
            </a:r>
          </a:p>
          <a:p>
            <a:r>
              <a:rPr lang="en-US" dirty="0" smtClean="0"/>
              <a:t>Lessons learned and close the project.</a:t>
            </a:r>
          </a:p>
          <a:p>
            <a:endParaRPr lang="en-US" dirty="0"/>
          </a:p>
          <a:p>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3400" y="990600"/>
            <a:ext cx="4495800" cy="3765985"/>
          </a:xfrm>
          <a:prstGeom prst="rect">
            <a:avLst/>
          </a:prstGeom>
        </p:spPr>
      </p:pic>
      <p:cxnSp>
        <p:nvCxnSpPr>
          <p:cNvPr id="13" name="Straight Arrow Connector 12"/>
          <p:cNvCxnSpPr/>
          <p:nvPr/>
        </p:nvCxnSpPr>
        <p:spPr>
          <a:xfrm flipH="1" flipV="1">
            <a:off x="1752600" y="1600200"/>
            <a:ext cx="3505200" cy="3810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10" name="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8600" y="4343400"/>
            <a:ext cx="765048" cy="685800"/>
          </a:xfrm>
          <a:prstGeom prst="rect">
            <a:avLst/>
          </a:prstGeom>
        </p:spPr>
      </p:pic>
    </p:spTree>
    <p:extLst>
      <p:ext uri="{BB962C8B-B14F-4D97-AF65-F5344CB8AC3E}">
        <p14:creationId xmlns:p14="http://schemas.microsoft.com/office/powerpoint/2010/main" val="829366428"/>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285</a:t>
            </a:fld>
            <a:endParaRPr lang="en-US" dirty="0"/>
          </a:p>
        </p:txBody>
      </p:sp>
      <p:sp>
        <p:nvSpPr>
          <p:cNvPr id="4" name="Title 3"/>
          <p:cNvSpPr>
            <a:spLocks noGrp="1"/>
          </p:cNvSpPr>
          <p:nvPr>
            <p:ph type="title"/>
          </p:nvPr>
        </p:nvSpPr>
        <p:spPr/>
        <p:txBody>
          <a:bodyPr/>
          <a:lstStyle/>
          <a:p>
            <a:r>
              <a:rPr lang="en-US" dirty="0" smtClean="0"/>
              <a:t>PRiSM Project Implementing</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 y="1676400"/>
            <a:ext cx="9601201" cy="3291664"/>
          </a:xfrm>
          <a:prstGeom prst="rect">
            <a:avLst/>
          </a:prstGeom>
        </p:spPr>
      </p:pic>
    </p:spTree>
    <p:extLst>
      <p:ext uri="{BB962C8B-B14F-4D97-AF65-F5344CB8AC3E}">
        <p14:creationId xmlns:p14="http://schemas.microsoft.com/office/powerpoint/2010/main" val="1992686366"/>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286</a:t>
            </a:fld>
            <a:endParaRPr lang="en-US" dirty="0"/>
          </a:p>
        </p:txBody>
      </p:sp>
      <p:sp>
        <p:nvSpPr>
          <p:cNvPr id="4" name="Title 3"/>
          <p:cNvSpPr>
            <a:spLocks noGrp="1"/>
          </p:cNvSpPr>
          <p:nvPr>
            <p:ph type="title"/>
          </p:nvPr>
        </p:nvSpPr>
        <p:spPr/>
        <p:txBody>
          <a:bodyPr/>
          <a:lstStyle/>
          <a:p>
            <a:r>
              <a:rPr lang="en-US" dirty="0" smtClean="0"/>
              <a:t>PRiSM Project Closure</a:t>
            </a:r>
            <a:endParaRPr lang="en-US"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t="2426" r="19978"/>
          <a:stretch/>
        </p:blipFill>
        <p:spPr>
          <a:xfrm>
            <a:off x="0" y="1592384"/>
            <a:ext cx="9140132" cy="3436816"/>
          </a:xfrm>
          <a:prstGeom prst="rect">
            <a:avLst/>
          </a:prstGeom>
        </p:spPr>
      </p:pic>
    </p:spTree>
    <p:extLst>
      <p:ext uri="{BB962C8B-B14F-4D97-AF65-F5344CB8AC3E}">
        <p14:creationId xmlns:p14="http://schemas.microsoft.com/office/powerpoint/2010/main" val="100252755"/>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287</a:t>
            </a:fld>
            <a:endParaRPr lang="en-US" dirty="0"/>
          </a:p>
        </p:txBody>
      </p:sp>
      <p:sp>
        <p:nvSpPr>
          <p:cNvPr id="4" name="Title 3"/>
          <p:cNvSpPr>
            <a:spLocks noGrp="1"/>
          </p:cNvSpPr>
          <p:nvPr>
            <p:ph type="title"/>
          </p:nvPr>
        </p:nvSpPr>
        <p:spPr/>
        <p:txBody>
          <a:bodyPr/>
          <a:lstStyle/>
          <a:p>
            <a:r>
              <a:rPr lang="en-US" dirty="0" smtClean="0"/>
              <a:t>PRiSM Project Closure</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48200" y="1447800"/>
            <a:ext cx="1968500" cy="1181100"/>
          </a:xfrm>
          <a:prstGeom prst="rect">
            <a:avLst/>
          </a:prstGeom>
        </p:spPr>
      </p:pic>
      <p:cxnSp>
        <p:nvCxnSpPr>
          <p:cNvPr id="8" name="Straight Arrow Connector 7"/>
          <p:cNvCxnSpPr>
            <a:stCxn id="5" idx="3"/>
          </p:cNvCxnSpPr>
          <p:nvPr/>
        </p:nvCxnSpPr>
        <p:spPr>
          <a:xfrm flipV="1">
            <a:off x="3251200" y="1981200"/>
            <a:ext cx="1397000" cy="72596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5" name="Picture 4"/>
          <p:cNvPicPr>
            <a:picLocks noChangeAspect="1"/>
          </p:cNvPicPr>
          <p:nvPr/>
        </p:nvPicPr>
        <p:blipFill rotWithShape="1">
          <a:blip r:embed="rId4" cstate="print">
            <a:extLst>
              <a:ext uri="{28A0092B-C50C-407E-A947-70E740481C1C}">
                <a14:useLocalDpi xmlns:a14="http://schemas.microsoft.com/office/drawing/2010/main"/>
              </a:ext>
            </a:extLst>
          </a:blip>
          <a:srcRect l="2277" t="9111" r="7256"/>
          <a:stretch/>
        </p:blipFill>
        <p:spPr>
          <a:xfrm>
            <a:off x="304800" y="1447800"/>
            <a:ext cx="2946400" cy="2518730"/>
          </a:xfrm>
          <a:prstGeom prst="rect">
            <a:avLst/>
          </a:prstGeom>
        </p:spPr>
      </p:pic>
      <p:pic>
        <p:nvPicPr>
          <p:cNvPr id="10" name="Picture 9" descr="Untitled-8.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343400" y="3352800"/>
            <a:ext cx="4580964" cy="2600980"/>
          </a:xfrm>
          <a:prstGeom prst="rect">
            <a:avLst/>
          </a:prstGeom>
        </p:spPr>
      </p:pic>
      <p:cxnSp>
        <p:nvCxnSpPr>
          <p:cNvPr id="12" name="Straight Arrow Connector 11"/>
          <p:cNvCxnSpPr/>
          <p:nvPr/>
        </p:nvCxnSpPr>
        <p:spPr>
          <a:xfrm flipH="1" flipV="1">
            <a:off x="6553200" y="2590800"/>
            <a:ext cx="1752600" cy="171656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4" name="Straight Arrow Connector 13"/>
          <p:cNvCxnSpPr/>
          <p:nvPr/>
        </p:nvCxnSpPr>
        <p:spPr>
          <a:xfrm flipV="1">
            <a:off x="5257800" y="2590800"/>
            <a:ext cx="228600" cy="1219201"/>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7" name="Straight Arrow Connector 16"/>
          <p:cNvCxnSpPr/>
          <p:nvPr/>
        </p:nvCxnSpPr>
        <p:spPr>
          <a:xfrm flipH="1" flipV="1">
            <a:off x="6096000" y="2667000"/>
            <a:ext cx="2349500" cy="186896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9" name="Straight Arrow Connector 18"/>
          <p:cNvCxnSpPr/>
          <p:nvPr/>
        </p:nvCxnSpPr>
        <p:spPr>
          <a:xfrm flipV="1">
            <a:off x="4876800" y="2590800"/>
            <a:ext cx="152400" cy="1981201"/>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2" name="Straight Arrow Connector 21"/>
          <p:cNvCxnSpPr/>
          <p:nvPr/>
        </p:nvCxnSpPr>
        <p:spPr>
          <a:xfrm flipH="1" flipV="1">
            <a:off x="5867400" y="2590800"/>
            <a:ext cx="2362200" cy="2362201"/>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5" name="Straight Arrow Connector 24"/>
          <p:cNvCxnSpPr/>
          <p:nvPr/>
        </p:nvCxnSpPr>
        <p:spPr>
          <a:xfrm flipH="1" flipV="1">
            <a:off x="5791200" y="2667000"/>
            <a:ext cx="228600" cy="1447801"/>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8" name="TextBox 27"/>
          <p:cNvSpPr txBox="1"/>
          <p:nvPr/>
        </p:nvSpPr>
        <p:spPr>
          <a:xfrm>
            <a:off x="7772400" y="5638800"/>
            <a:ext cx="767796" cy="261610"/>
          </a:xfrm>
          <a:prstGeom prst="rect">
            <a:avLst/>
          </a:prstGeom>
          <a:noFill/>
        </p:spPr>
        <p:txBody>
          <a:bodyPr wrap="none" rtlCol="0">
            <a:spAutoFit/>
          </a:bodyPr>
          <a:lstStyle/>
          <a:p>
            <a:r>
              <a:rPr lang="en-US" sz="1100" dirty="0" smtClean="0"/>
              <a:t>ISO 21500</a:t>
            </a:r>
            <a:endParaRPr lang="en-US" sz="1100" dirty="0"/>
          </a:p>
        </p:txBody>
      </p:sp>
    </p:spTree>
    <p:extLst>
      <p:ext uri="{BB962C8B-B14F-4D97-AF65-F5344CB8AC3E}">
        <p14:creationId xmlns:p14="http://schemas.microsoft.com/office/powerpoint/2010/main" val="1391480820"/>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288</a:t>
            </a:fld>
            <a:endParaRPr lang="en-US" dirty="0"/>
          </a:p>
        </p:txBody>
      </p:sp>
      <p:sp>
        <p:nvSpPr>
          <p:cNvPr id="4" name="Title 3"/>
          <p:cNvSpPr>
            <a:spLocks noGrp="1"/>
          </p:cNvSpPr>
          <p:nvPr>
            <p:ph type="title"/>
          </p:nvPr>
        </p:nvSpPr>
        <p:spPr/>
        <p:txBody>
          <a:bodyPr/>
          <a:lstStyle/>
          <a:p>
            <a:r>
              <a:rPr lang="en-US" dirty="0" smtClean="0"/>
              <a:t>Post Project Phase</a:t>
            </a:r>
            <a:endParaRPr lang="en-US"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a:ext>
            </a:extLst>
          </a:blip>
          <a:srcRect l="2580" t="3148"/>
          <a:stretch/>
        </p:blipFill>
        <p:spPr>
          <a:xfrm>
            <a:off x="449800" y="1219200"/>
            <a:ext cx="2598200" cy="4164613"/>
          </a:xfrm>
          <a:prstGeom prst="rect">
            <a:avLst/>
          </a:prstGeom>
        </p:spPr>
      </p:pic>
      <p:sp>
        <p:nvSpPr>
          <p:cNvPr id="6" name="Rectangle 5"/>
          <p:cNvSpPr/>
          <p:nvPr/>
        </p:nvSpPr>
        <p:spPr>
          <a:xfrm>
            <a:off x="4114800" y="2057400"/>
            <a:ext cx="4572000" cy="1200329"/>
          </a:xfrm>
          <a:prstGeom prst="rect">
            <a:avLst/>
          </a:prstGeom>
        </p:spPr>
        <p:txBody>
          <a:bodyPr>
            <a:spAutoFit/>
          </a:bodyPr>
          <a:lstStyle/>
          <a:p>
            <a:r>
              <a:rPr lang="en-US" dirty="0" smtClean="0"/>
              <a:t>Work with the organization to ensure that the end resulting product/asset/change is able to be adopted, integrated and produce benefits.</a:t>
            </a:r>
            <a:endParaRPr lang="en-US" dirty="0"/>
          </a:p>
          <a:p>
            <a:endParaRPr lang="en-US" dirty="0"/>
          </a:p>
        </p:txBody>
      </p:sp>
      <p:cxnSp>
        <p:nvCxnSpPr>
          <p:cNvPr id="7" name="Straight Arrow Connector 6"/>
          <p:cNvCxnSpPr/>
          <p:nvPr/>
        </p:nvCxnSpPr>
        <p:spPr>
          <a:xfrm flipH="1">
            <a:off x="2895600" y="2209800"/>
            <a:ext cx="1295400"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0" name="TextBox 9"/>
          <p:cNvSpPr txBox="1"/>
          <p:nvPr/>
        </p:nvSpPr>
        <p:spPr>
          <a:xfrm>
            <a:off x="4114800" y="1600200"/>
            <a:ext cx="2433629" cy="461665"/>
          </a:xfrm>
          <a:prstGeom prst="rect">
            <a:avLst/>
          </a:prstGeom>
          <a:noFill/>
        </p:spPr>
        <p:txBody>
          <a:bodyPr wrap="none" rtlCol="0">
            <a:spAutoFit/>
          </a:bodyPr>
          <a:lstStyle/>
          <a:p>
            <a:r>
              <a:rPr lang="en-US" sz="2400" dirty="0" smtClean="0">
                <a:solidFill>
                  <a:srgbClr val="FF0000"/>
                </a:solidFill>
              </a:rPr>
              <a:t>IMPORTANT!!!!!!!</a:t>
            </a:r>
            <a:endParaRPr lang="en-US" sz="2400" dirty="0">
              <a:solidFill>
                <a:srgbClr val="FF0000"/>
              </a:solidFill>
            </a:endParaRPr>
          </a:p>
        </p:txBody>
      </p:sp>
    </p:spTree>
    <p:extLst>
      <p:ext uri="{BB962C8B-B14F-4D97-AF65-F5344CB8AC3E}">
        <p14:creationId xmlns:p14="http://schemas.microsoft.com/office/powerpoint/2010/main" val="658073257"/>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5490" name="Rectangle 2"/>
          <p:cNvSpPr>
            <a:spLocks noGrp="1" noChangeArrowheads="1"/>
          </p:cNvSpPr>
          <p:nvPr>
            <p:ph type="title"/>
          </p:nvPr>
        </p:nvSpPr>
        <p:spPr/>
        <p:txBody>
          <a:bodyPr/>
          <a:lstStyle/>
          <a:p>
            <a:r>
              <a:rPr lang="en-GB" dirty="0" smtClean="0"/>
              <a:t>Handover</a:t>
            </a:r>
            <a:endParaRPr lang="en-GB" dirty="0"/>
          </a:p>
        </p:txBody>
      </p:sp>
      <p:sp>
        <p:nvSpPr>
          <p:cNvPr id="1855491" name="Rectangle 3"/>
          <p:cNvSpPr>
            <a:spLocks noGrp="1" noChangeArrowheads="1"/>
          </p:cNvSpPr>
          <p:nvPr>
            <p:ph type="body" idx="1"/>
          </p:nvPr>
        </p:nvSpPr>
        <p:spPr/>
        <p:txBody>
          <a:bodyPr>
            <a:normAutofit fontScale="92500" lnSpcReduction="10000"/>
          </a:bodyPr>
          <a:lstStyle/>
          <a:p>
            <a:pPr>
              <a:lnSpc>
                <a:spcPct val="110000"/>
              </a:lnSpc>
            </a:pPr>
            <a:r>
              <a:rPr lang="en-GB" dirty="0"/>
              <a:t>Product </a:t>
            </a:r>
            <a:r>
              <a:rPr lang="en-GB" dirty="0" smtClean="0"/>
              <a:t>Delivery (Deliverables)</a:t>
            </a:r>
            <a:endParaRPr lang="en-GB" dirty="0"/>
          </a:p>
          <a:p>
            <a:pPr>
              <a:lnSpc>
                <a:spcPct val="110000"/>
              </a:lnSpc>
            </a:pPr>
            <a:r>
              <a:rPr lang="en-GB" dirty="0"/>
              <a:t>Acceptance </a:t>
            </a:r>
            <a:r>
              <a:rPr lang="en-GB" dirty="0" smtClean="0"/>
              <a:t>Criteria </a:t>
            </a:r>
            <a:endParaRPr lang="en-GB" dirty="0"/>
          </a:p>
          <a:p>
            <a:pPr>
              <a:lnSpc>
                <a:spcPct val="110000"/>
              </a:lnSpc>
            </a:pPr>
            <a:r>
              <a:rPr lang="en-GB" dirty="0" smtClean="0"/>
              <a:t>Punch </a:t>
            </a:r>
            <a:r>
              <a:rPr lang="en-GB" dirty="0"/>
              <a:t>List</a:t>
            </a:r>
          </a:p>
          <a:p>
            <a:pPr>
              <a:lnSpc>
                <a:spcPct val="110000"/>
              </a:lnSpc>
            </a:pPr>
            <a:r>
              <a:rPr lang="en-GB" dirty="0"/>
              <a:t>Transfer of Ownership</a:t>
            </a:r>
          </a:p>
          <a:p>
            <a:pPr>
              <a:lnSpc>
                <a:spcPct val="110000"/>
              </a:lnSpc>
            </a:pPr>
            <a:r>
              <a:rPr lang="en-GB" dirty="0"/>
              <a:t>Handover and Acceptance </a:t>
            </a:r>
            <a:r>
              <a:rPr lang="en-GB" dirty="0" smtClean="0"/>
              <a:t>Process</a:t>
            </a:r>
          </a:p>
          <a:p>
            <a:pPr>
              <a:lnSpc>
                <a:spcPct val="110000"/>
              </a:lnSpc>
            </a:pPr>
            <a:r>
              <a:rPr lang="en-GB" dirty="0" smtClean="0"/>
              <a:t>Key Stakeholders present</a:t>
            </a:r>
          </a:p>
          <a:p>
            <a:pPr>
              <a:lnSpc>
                <a:spcPct val="110000"/>
              </a:lnSpc>
            </a:pPr>
            <a:r>
              <a:rPr lang="en-GB" dirty="0" smtClean="0"/>
              <a:t>Start Up requirements and knowledge transfer</a:t>
            </a:r>
          </a:p>
          <a:p>
            <a:pPr>
              <a:lnSpc>
                <a:spcPct val="110000"/>
              </a:lnSpc>
            </a:pPr>
            <a:r>
              <a:rPr lang="en-GB" dirty="0" smtClean="0"/>
              <a:t>Review of risks and issues to be transferred into operations phase with deliverable</a:t>
            </a:r>
            <a:endParaRPr lang="en-GB"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289</a:t>
            </a:fld>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96000" y="1828800"/>
            <a:ext cx="2728944" cy="1361440"/>
          </a:xfrm>
          <a:prstGeom prst="rect">
            <a:avLst/>
          </a:prstGeom>
        </p:spPr>
      </p:pic>
    </p:spTree>
    <p:extLst>
      <p:ext uri="{BB962C8B-B14F-4D97-AF65-F5344CB8AC3E}">
        <p14:creationId xmlns:p14="http://schemas.microsoft.com/office/powerpoint/2010/main" val="6964483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p:cNvSpPr>
            <a:spLocks noGrp="1"/>
          </p:cNvSpPr>
          <p:nvPr>
            <p:ph type="title"/>
          </p:nvPr>
        </p:nvSpPr>
        <p:spPr/>
        <p:txBody>
          <a:bodyPr/>
          <a:lstStyle/>
          <a:p>
            <a:r>
              <a:rPr lang="en-US">
                <a:latin typeface="Calibri" charset="0"/>
                <a:ea typeface="ＭＳ Ｐゴシック" charset="0"/>
                <a:cs typeface="ＭＳ Ｐゴシック" charset="0"/>
              </a:rPr>
              <a:t>The Ten Principles</a:t>
            </a:r>
          </a:p>
        </p:txBody>
      </p:sp>
      <p:sp>
        <p:nvSpPr>
          <p:cNvPr id="3" name="TextBox 2"/>
          <p:cNvSpPr txBox="1"/>
          <p:nvPr/>
        </p:nvSpPr>
        <p:spPr>
          <a:xfrm>
            <a:off x="457200" y="1629032"/>
            <a:ext cx="7807325" cy="4154983"/>
          </a:xfrm>
          <a:prstGeom prst="rect">
            <a:avLst/>
          </a:prstGeom>
          <a:noFill/>
        </p:spPr>
        <p:txBody>
          <a:bodyPr>
            <a:spAutoFit/>
          </a:bodyPr>
          <a:lstStyle/>
          <a:p>
            <a:pPr>
              <a:defRPr/>
            </a:pPr>
            <a:r>
              <a:rPr lang="en-US" sz="2200" b="1" dirty="0"/>
              <a:t>Human </a:t>
            </a:r>
            <a:r>
              <a:rPr lang="en-US" sz="2200" b="1" dirty="0" smtClean="0"/>
              <a:t>Rights</a:t>
            </a:r>
            <a:endParaRPr lang="en-US" sz="2200" b="1" dirty="0"/>
          </a:p>
          <a:p>
            <a:pPr marL="342900" indent="-342900">
              <a:buFontTx/>
              <a:buAutoNum type="arabicPeriod"/>
              <a:defRPr/>
            </a:pPr>
            <a:r>
              <a:rPr lang="en-US" sz="2200" dirty="0"/>
              <a:t>Businesses should support and respect the protection of internationally proclaimed human rights; and </a:t>
            </a:r>
          </a:p>
          <a:p>
            <a:pPr marL="342900" indent="-342900">
              <a:buFontTx/>
              <a:buAutoNum type="arabicPeriod"/>
              <a:defRPr/>
            </a:pPr>
            <a:r>
              <a:rPr lang="en-US" sz="2200" dirty="0"/>
              <a:t>make sure that they are not complicit in human rights abuses.</a:t>
            </a:r>
          </a:p>
          <a:p>
            <a:pPr>
              <a:defRPr/>
            </a:pPr>
            <a:endParaRPr lang="en-US" sz="2200" dirty="0"/>
          </a:p>
          <a:p>
            <a:pPr>
              <a:defRPr/>
            </a:pPr>
            <a:r>
              <a:rPr lang="en-US" sz="2200" b="1" dirty="0" smtClean="0"/>
              <a:t>Labor</a:t>
            </a:r>
            <a:endParaRPr lang="en-US" sz="2200" b="1" dirty="0"/>
          </a:p>
          <a:p>
            <a:pPr>
              <a:defRPr/>
            </a:pPr>
            <a:r>
              <a:rPr lang="en-US" sz="2200" dirty="0"/>
              <a:t>3. Businesses should uphold the freedom of association and </a:t>
            </a:r>
          </a:p>
          <a:p>
            <a:pPr>
              <a:defRPr/>
            </a:pPr>
            <a:r>
              <a:rPr lang="en-US" sz="2200" dirty="0"/>
              <a:t>the effective recognition of the right to collective bargaining; </a:t>
            </a:r>
          </a:p>
          <a:p>
            <a:pPr>
              <a:defRPr/>
            </a:pPr>
            <a:r>
              <a:rPr lang="en-US" sz="2200" dirty="0"/>
              <a:t>4. the elimination of all forms of forced and compulsory  </a:t>
            </a:r>
            <a:r>
              <a:rPr lang="en-US" sz="2200" dirty="0" smtClean="0"/>
              <a:t>labor; </a:t>
            </a:r>
            <a:endParaRPr lang="en-US" sz="2200" dirty="0"/>
          </a:p>
          <a:p>
            <a:pPr>
              <a:defRPr/>
            </a:pPr>
            <a:r>
              <a:rPr lang="en-US" sz="2200" dirty="0"/>
              <a:t>5. the effective abolition of child </a:t>
            </a:r>
            <a:r>
              <a:rPr lang="en-US" sz="2200" dirty="0" smtClean="0"/>
              <a:t>labor; </a:t>
            </a:r>
            <a:r>
              <a:rPr lang="en-US" sz="2200" dirty="0"/>
              <a:t>and </a:t>
            </a:r>
          </a:p>
          <a:p>
            <a:pPr>
              <a:defRPr/>
            </a:pPr>
            <a:r>
              <a:rPr lang="en-US" sz="2200" dirty="0"/>
              <a:t>6. the elimination of discrimination in respect of employment and occupation.</a:t>
            </a:r>
          </a:p>
        </p:txBody>
      </p:sp>
      <p:pic>
        <p:nvPicPr>
          <p:cNvPr id="76803"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54526" y="576263"/>
            <a:ext cx="3517900" cy="841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3087626"/>
      </p:ext>
    </p:extLst>
  </p:cSld>
  <p:clrMapOvr>
    <a:masterClrMapping/>
  </p:clrMapOvr>
  <p:transition spd="slow"/>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7538" name="Rectangle 2"/>
          <p:cNvSpPr>
            <a:spLocks noGrp="1" noChangeArrowheads="1"/>
          </p:cNvSpPr>
          <p:nvPr>
            <p:ph type="title"/>
          </p:nvPr>
        </p:nvSpPr>
        <p:spPr/>
        <p:txBody>
          <a:bodyPr/>
          <a:lstStyle/>
          <a:p>
            <a:r>
              <a:rPr lang="en-GB" dirty="0" smtClean="0"/>
              <a:t>Closure</a:t>
            </a:r>
            <a:endParaRPr lang="en-GB" dirty="0"/>
          </a:p>
        </p:txBody>
      </p:sp>
      <p:sp>
        <p:nvSpPr>
          <p:cNvPr id="1857539" name="Rectangle 3"/>
          <p:cNvSpPr>
            <a:spLocks noGrp="1" noChangeArrowheads="1"/>
          </p:cNvSpPr>
          <p:nvPr>
            <p:ph type="body" idx="1"/>
          </p:nvPr>
        </p:nvSpPr>
        <p:spPr>
          <a:xfrm>
            <a:off x="657770" y="1338948"/>
            <a:ext cx="7876629" cy="4770438"/>
          </a:xfrm>
        </p:spPr>
        <p:txBody>
          <a:bodyPr/>
          <a:lstStyle/>
          <a:p>
            <a:r>
              <a:rPr lang="en-GB" dirty="0"/>
              <a:t>Closure Report</a:t>
            </a:r>
          </a:p>
          <a:p>
            <a:pPr lvl="1"/>
            <a:r>
              <a:rPr lang="en-GB" sz="2200" dirty="0"/>
              <a:t>Compared to </a:t>
            </a:r>
            <a:r>
              <a:rPr lang="en-GB" sz="2200" dirty="0" smtClean="0"/>
              <a:t>Success Criteria and reviewed against each milestone</a:t>
            </a:r>
            <a:endParaRPr lang="en-GB" sz="2200" dirty="0"/>
          </a:p>
          <a:p>
            <a:pPr lvl="1"/>
            <a:r>
              <a:rPr lang="en-GB" sz="2200" dirty="0"/>
              <a:t>Transfer/close outstanding Risks and Issues</a:t>
            </a:r>
          </a:p>
          <a:p>
            <a:r>
              <a:rPr lang="en-GB" dirty="0"/>
              <a:t>Carry out audits, close documentation</a:t>
            </a:r>
          </a:p>
          <a:p>
            <a:r>
              <a:rPr lang="en-GB" dirty="0"/>
              <a:t>Contract review and </a:t>
            </a:r>
            <a:r>
              <a:rPr lang="en-GB" dirty="0" smtClean="0"/>
              <a:t>closure</a:t>
            </a:r>
          </a:p>
          <a:p>
            <a:r>
              <a:rPr lang="en-GB" dirty="0" smtClean="0"/>
              <a:t>Asset lifecycle review and team redeployment</a:t>
            </a:r>
          </a:p>
          <a:p>
            <a:r>
              <a:rPr lang="en-GB" dirty="0" smtClean="0"/>
              <a:t>Carry out Post Project Review</a:t>
            </a:r>
          </a:p>
          <a:p>
            <a:r>
              <a:rPr lang="en-GB" dirty="0" smtClean="0"/>
              <a:t>Project Sponsor Formal Sign Off</a:t>
            </a:r>
          </a:p>
        </p:txBody>
      </p:sp>
      <p:sp>
        <p:nvSpPr>
          <p:cNvPr id="3" name="Slide Number Placeholder 2"/>
          <p:cNvSpPr>
            <a:spLocks noGrp="1"/>
          </p:cNvSpPr>
          <p:nvPr>
            <p:ph type="sldNum" sz="quarter" idx="12"/>
          </p:nvPr>
        </p:nvSpPr>
        <p:spPr/>
        <p:txBody>
          <a:bodyPr/>
          <a:lstStyle/>
          <a:p>
            <a:fld id="{4BE819A1-3DD8-4179-BFD0-BF7D359F8DBD}" type="slidenum">
              <a:rPr lang="en-US" smtClean="0"/>
              <a:pPr/>
              <a:t>290</a:t>
            </a:fld>
            <a:endParaRPr lang="en-US" dirty="0"/>
          </a:p>
        </p:txBody>
      </p:sp>
    </p:spTree>
    <p:extLst>
      <p:ext uri="{BB962C8B-B14F-4D97-AF65-F5344CB8AC3E}">
        <p14:creationId xmlns:p14="http://schemas.microsoft.com/office/powerpoint/2010/main" val="823387976"/>
      </p:ext>
    </p:extLst>
  </p:cSld>
  <p:clrMapOvr>
    <a:masterClrMapping/>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Flexible Framework	</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291</a:t>
            </a:fld>
            <a:endParaRPr lang="en-US" dirty="0"/>
          </a:p>
        </p:txBody>
      </p:sp>
      <p:sp>
        <p:nvSpPr>
          <p:cNvPr id="4" name="TextBox 3"/>
          <p:cNvSpPr txBox="1"/>
          <p:nvPr/>
        </p:nvSpPr>
        <p:spPr>
          <a:xfrm>
            <a:off x="457200" y="990600"/>
            <a:ext cx="7558479" cy="1754327"/>
          </a:xfrm>
          <a:prstGeom prst="rect">
            <a:avLst/>
          </a:prstGeom>
          <a:noFill/>
        </p:spPr>
        <p:txBody>
          <a:bodyPr wrap="none" rtlCol="0">
            <a:spAutoFit/>
          </a:bodyPr>
          <a:lstStyle/>
          <a:p>
            <a:r>
              <a:rPr lang="en-US" dirty="0" smtClean="0"/>
              <a:t>PRiSM is:</a:t>
            </a:r>
          </a:p>
          <a:p>
            <a:pPr marL="285750" indent="-285750">
              <a:buFont typeface="Arial"/>
              <a:buChar char="•"/>
            </a:pPr>
            <a:r>
              <a:rPr lang="en-US" dirty="0" smtClean="0"/>
              <a:t> A structured approach if used “as is”.</a:t>
            </a:r>
          </a:p>
          <a:p>
            <a:pPr marL="285750" indent="-285750">
              <a:buFont typeface="Arial"/>
              <a:buChar char="•"/>
            </a:pPr>
            <a:r>
              <a:rPr lang="en-US" dirty="0" smtClean="0"/>
              <a:t>PRiSM be modified to support/augment an organization’s existing approach</a:t>
            </a:r>
          </a:p>
          <a:p>
            <a:pPr marL="285750" indent="-285750">
              <a:buFont typeface="Arial"/>
              <a:buChar char="•"/>
            </a:pPr>
            <a:r>
              <a:rPr lang="en-US" dirty="0" smtClean="0"/>
              <a:t>PRiSM be integrated with other approaches such as PRINCE2 or Agile</a:t>
            </a:r>
          </a:p>
          <a:p>
            <a:pPr marL="285750" indent="-285750">
              <a:buFont typeface="Arial"/>
              <a:buChar char="•"/>
            </a:pPr>
            <a:endParaRPr lang="en-US" dirty="0" smtClean="0"/>
          </a:p>
          <a:p>
            <a:endParaRPr lang="en-US" dirty="0"/>
          </a:p>
        </p:txBody>
      </p:sp>
      <p:grpSp>
        <p:nvGrpSpPr>
          <p:cNvPr id="43" name="Group 42"/>
          <p:cNvGrpSpPr/>
          <p:nvPr/>
        </p:nvGrpSpPr>
        <p:grpSpPr>
          <a:xfrm>
            <a:off x="3429000" y="2514600"/>
            <a:ext cx="5410199" cy="3505200"/>
            <a:chOff x="381000" y="762000"/>
            <a:chExt cx="8458200" cy="5334000"/>
          </a:xfrm>
        </p:grpSpPr>
        <p:sp>
          <p:nvSpPr>
            <p:cNvPr id="5" name="Rechthoek 14"/>
            <p:cNvSpPr/>
            <p:nvPr/>
          </p:nvSpPr>
          <p:spPr>
            <a:xfrm>
              <a:off x="381000" y="2133600"/>
              <a:ext cx="8458200" cy="3962400"/>
            </a:xfrm>
            <a:prstGeom prst="rect">
              <a:avLst/>
            </a:prstGeom>
            <a:solidFill>
              <a:schemeClr val="accent4">
                <a:lumMod val="20000"/>
                <a:lumOff val="80000"/>
              </a:schemeClr>
            </a:solidFill>
            <a:ln w="19050">
              <a:solidFill>
                <a:schemeClr val="accent4">
                  <a:lumMod val="75000"/>
                </a:schemeClr>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nl-NL" sz="1050" dirty="0">
                <a:solidFill>
                  <a:schemeClr val="tx1"/>
                </a:solidFill>
              </a:endParaRPr>
            </a:p>
          </p:txBody>
        </p:sp>
        <p:sp>
          <p:nvSpPr>
            <p:cNvPr id="6" name="Rechthoek 6"/>
            <p:cNvSpPr/>
            <p:nvPr/>
          </p:nvSpPr>
          <p:spPr>
            <a:xfrm>
              <a:off x="533400" y="2362200"/>
              <a:ext cx="1905000" cy="685800"/>
            </a:xfrm>
            <a:prstGeom prst="rect">
              <a:avLst/>
            </a:prstGeom>
            <a:solidFill>
              <a:schemeClr val="accent4">
                <a:lumMod val="40000"/>
                <a:lumOff val="60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GB" sz="900" dirty="0">
                  <a:solidFill>
                    <a:srgbClr val="000000"/>
                  </a:solidFill>
                </a:rPr>
                <a:t>Prepare the Risk Management Strategy</a:t>
              </a:r>
            </a:p>
          </p:txBody>
        </p:sp>
        <p:sp>
          <p:nvSpPr>
            <p:cNvPr id="7" name="Ovaal 8"/>
            <p:cNvSpPr/>
            <p:nvPr/>
          </p:nvSpPr>
          <p:spPr>
            <a:xfrm>
              <a:off x="457200" y="762000"/>
              <a:ext cx="1905000" cy="685800"/>
            </a:xfrm>
            <a:prstGeom prst="ellipse">
              <a:avLst/>
            </a:prstGeom>
            <a:solidFill>
              <a:schemeClr val="accent4">
                <a:lumMod val="40000"/>
                <a:lumOff val="60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GB" sz="900" dirty="0">
                  <a:solidFill>
                    <a:schemeClr val="tx1"/>
                  </a:solidFill>
                </a:rPr>
                <a:t>Project Brief</a:t>
              </a:r>
            </a:p>
          </p:txBody>
        </p:sp>
        <p:sp>
          <p:nvSpPr>
            <p:cNvPr id="8" name="Rechthoek 9"/>
            <p:cNvSpPr/>
            <p:nvPr/>
          </p:nvSpPr>
          <p:spPr>
            <a:xfrm>
              <a:off x="2667000" y="3352800"/>
              <a:ext cx="1905000" cy="685800"/>
            </a:xfrm>
            <a:prstGeom prst="rect">
              <a:avLst/>
            </a:prstGeom>
            <a:solidFill>
              <a:schemeClr val="accent4">
                <a:lumMod val="40000"/>
                <a:lumOff val="60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GB" sz="900" dirty="0">
                  <a:solidFill>
                    <a:srgbClr val="000000"/>
                  </a:solidFill>
                </a:rPr>
                <a:t>Prepare the Communication Management Strategy</a:t>
              </a:r>
            </a:p>
          </p:txBody>
        </p:sp>
        <p:sp>
          <p:nvSpPr>
            <p:cNvPr id="9" name="Rechthoek 10"/>
            <p:cNvSpPr/>
            <p:nvPr/>
          </p:nvSpPr>
          <p:spPr>
            <a:xfrm>
              <a:off x="2667000" y="2362200"/>
              <a:ext cx="1905000" cy="685800"/>
            </a:xfrm>
            <a:prstGeom prst="rect">
              <a:avLst/>
            </a:prstGeom>
            <a:solidFill>
              <a:schemeClr val="accent4">
                <a:lumMod val="40000"/>
                <a:lumOff val="60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GB" sz="900" dirty="0">
                  <a:solidFill>
                    <a:srgbClr val="000000"/>
                  </a:solidFill>
                </a:rPr>
                <a:t>Prepare the Quality Management Strategy</a:t>
              </a:r>
            </a:p>
          </p:txBody>
        </p:sp>
        <p:sp>
          <p:nvSpPr>
            <p:cNvPr id="10" name="Rechthoek 11"/>
            <p:cNvSpPr/>
            <p:nvPr/>
          </p:nvSpPr>
          <p:spPr>
            <a:xfrm>
              <a:off x="4724400" y="2362200"/>
              <a:ext cx="1905000" cy="685800"/>
            </a:xfrm>
            <a:prstGeom prst="rect">
              <a:avLst/>
            </a:prstGeom>
            <a:solidFill>
              <a:schemeClr val="accent4">
                <a:lumMod val="40000"/>
                <a:lumOff val="60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GB" sz="900" dirty="0">
                  <a:solidFill>
                    <a:srgbClr val="000000"/>
                  </a:solidFill>
                </a:rPr>
                <a:t>Prepare the Configuration Management Strategy</a:t>
              </a:r>
            </a:p>
          </p:txBody>
        </p:sp>
        <p:sp>
          <p:nvSpPr>
            <p:cNvPr id="11" name="Rechthoek 12"/>
            <p:cNvSpPr/>
            <p:nvPr/>
          </p:nvSpPr>
          <p:spPr>
            <a:xfrm>
              <a:off x="1219200" y="4343400"/>
              <a:ext cx="1905000" cy="685800"/>
            </a:xfrm>
            <a:prstGeom prst="rect">
              <a:avLst/>
            </a:prstGeom>
            <a:solidFill>
              <a:schemeClr val="accent4">
                <a:lumMod val="40000"/>
                <a:lumOff val="60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GB" sz="900" dirty="0">
                  <a:solidFill>
                    <a:srgbClr val="000000"/>
                  </a:solidFill>
                </a:rPr>
                <a:t>Set up the </a:t>
              </a:r>
            </a:p>
            <a:p>
              <a:pPr algn="ctr" fontAlgn="auto">
                <a:spcBef>
                  <a:spcPts val="0"/>
                </a:spcBef>
                <a:spcAft>
                  <a:spcPts val="0"/>
                </a:spcAft>
                <a:defRPr/>
              </a:pPr>
              <a:r>
                <a:rPr lang="en-GB" sz="900" dirty="0">
                  <a:solidFill>
                    <a:srgbClr val="000000"/>
                  </a:solidFill>
                </a:rPr>
                <a:t>project controls</a:t>
              </a:r>
            </a:p>
          </p:txBody>
        </p:sp>
        <p:sp>
          <p:nvSpPr>
            <p:cNvPr id="12" name="Rechthoek 13"/>
            <p:cNvSpPr/>
            <p:nvPr/>
          </p:nvSpPr>
          <p:spPr>
            <a:xfrm>
              <a:off x="4038600" y="4343400"/>
              <a:ext cx="1905000" cy="685800"/>
            </a:xfrm>
            <a:prstGeom prst="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 pos="50000">
                  <a:schemeClr val="accent4">
                    <a:lumMod val="40000"/>
                    <a:lumOff val="6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GB" sz="900" dirty="0">
                  <a:solidFill>
                    <a:schemeClr val="tx1"/>
                  </a:solidFill>
                </a:rPr>
                <a:t>Create the </a:t>
              </a:r>
            </a:p>
            <a:p>
              <a:pPr algn="ctr" fontAlgn="auto">
                <a:spcBef>
                  <a:spcPts val="0"/>
                </a:spcBef>
                <a:spcAft>
                  <a:spcPts val="0"/>
                </a:spcAft>
                <a:defRPr/>
              </a:pPr>
              <a:r>
                <a:rPr lang="en-GB" sz="900" dirty="0">
                  <a:solidFill>
                    <a:schemeClr val="tx1"/>
                  </a:solidFill>
                </a:rPr>
                <a:t>Project Plan</a:t>
              </a:r>
            </a:p>
          </p:txBody>
        </p:sp>
        <p:sp>
          <p:nvSpPr>
            <p:cNvPr id="13" name="Rechthoek 41"/>
            <p:cNvSpPr>
              <a:spLocks noChangeArrowheads="1"/>
            </p:cNvSpPr>
            <p:nvPr/>
          </p:nvSpPr>
          <p:spPr bwMode="auto">
            <a:xfrm>
              <a:off x="432421" y="5105400"/>
              <a:ext cx="1460845" cy="6556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en-GB" sz="1050">
                  <a:latin typeface="Calibri" charset="0"/>
                </a:rPr>
                <a:t>IP – Initiating </a:t>
              </a:r>
            </a:p>
            <a:p>
              <a:pPr algn="ctr"/>
              <a:r>
                <a:rPr lang="en-GB" sz="1050">
                  <a:latin typeface="Calibri" charset="0"/>
                </a:rPr>
                <a:t>a  Project</a:t>
              </a:r>
            </a:p>
          </p:txBody>
        </p:sp>
        <p:sp>
          <p:nvSpPr>
            <p:cNvPr id="14" name="Verbindingslijn naar een andere pagina 42"/>
            <p:cNvSpPr/>
            <p:nvPr/>
          </p:nvSpPr>
          <p:spPr>
            <a:xfrm>
              <a:off x="4495800" y="1066800"/>
              <a:ext cx="990600" cy="990600"/>
            </a:xfrm>
            <a:prstGeom prst="flowChartOffpageConnector">
              <a:avLst/>
            </a:prstGeom>
            <a:solidFill>
              <a:schemeClr val="accent4">
                <a:lumMod val="40000"/>
                <a:lumOff val="60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GB" sz="900" dirty="0">
                  <a:solidFill>
                    <a:srgbClr val="000000"/>
                  </a:solidFill>
                </a:rPr>
                <a:t>Directing </a:t>
              </a:r>
            </a:p>
            <a:p>
              <a:pPr algn="ctr" fontAlgn="auto">
                <a:spcBef>
                  <a:spcPts val="0"/>
                </a:spcBef>
                <a:spcAft>
                  <a:spcPts val="0"/>
                </a:spcAft>
                <a:defRPr/>
              </a:pPr>
              <a:r>
                <a:rPr lang="en-GB" sz="900" dirty="0">
                  <a:solidFill>
                    <a:srgbClr val="000000"/>
                  </a:solidFill>
                </a:rPr>
                <a:t>a Project</a:t>
              </a:r>
            </a:p>
          </p:txBody>
        </p:sp>
        <p:sp>
          <p:nvSpPr>
            <p:cNvPr id="15" name="Ovaal 24"/>
            <p:cNvSpPr/>
            <p:nvPr/>
          </p:nvSpPr>
          <p:spPr>
            <a:xfrm>
              <a:off x="6858000" y="1219200"/>
              <a:ext cx="1905000" cy="685800"/>
            </a:xfrm>
            <a:prstGeom prst="ellipse">
              <a:avLst/>
            </a:prstGeom>
            <a:solidFill>
              <a:schemeClr val="accent4">
                <a:lumMod val="40000"/>
                <a:lumOff val="60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GB" sz="900" dirty="0">
                  <a:solidFill>
                    <a:schemeClr val="tx1"/>
                  </a:solidFill>
                </a:rPr>
                <a:t>Project Initiating Documentation</a:t>
              </a:r>
            </a:p>
          </p:txBody>
        </p:sp>
        <p:sp>
          <p:nvSpPr>
            <p:cNvPr id="16" name="Rechthoek 28"/>
            <p:cNvSpPr/>
            <p:nvPr/>
          </p:nvSpPr>
          <p:spPr>
            <a:xfrm>
              <a:off x="2667000" y="5334000"/>
              <a:ext cx="1905000" cy="685800"/>
            </a:xfrm>
            <a:prstGeom prst="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 pos="50000">
                  <a:schemeClr val="accent4">
                    <a:lumMod val="40000"/>
                    <a:lumOff val="6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GB" sz="900" dirty="0">
                  <a:solidFill>
                    <a:schemeClr val="tx1"/>
                  </a:solidFill>
                </a:rPr>
                <a:t>Refine the </a:t>
              </a:r>
            </a:p>
            <a:p>
              <a:pPr algn="ctr" fontAlgn="auto">
                <a:spcBef>
                  <a:spcPts val="0"/>
                </a:spcBef>
                <a:spcAft>
                  <a:spcPts val="0"/>
                </a:spcAft>
                <a:defRPr/>
              </a:pPr>
              <a:r>
                <a:rPr lang="en-GB" sz="900" dirty="0">
                  <a:solidFill>
                    <a:schemeClr val="tx1"/>
                  </a:solidFill>
                </a:rPr>
                <a:t>Business Case</a:t>
              </a:r>
            </a:p>
          </p:txBody>
        </p:sp>
        <p:sp>
          <p:nvSpPr>
            <p:cNvPr id="17" name="Rechthoek 30"/>
            <p:cNvSpPr/>
            <p:nvPr/>
          </p:nvSpPr>
          <p:spPr>
            <a:xfrm>
              <a:off x="5105400" y="5334000"/>
              <a:ext cx="1905000" cy="685800"/>
            </a:xfrm>
            <a:prstGeom prst="rect">
              <a:avLst/>
            </a:prstGeom>
            <a:solidFill>
              <a:schemeClr val="accent4">
                <a:lumMod val="40000"/>
                <a:lumOff val="60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GB" sz="900" dirty="0">
                  <a:solidFill>
                    <a:srgbClr val="000000"/>
                  </a:solidFill>
                </a:rPr>
                <a:t>Assemble the </a:t>
              </a:r>
            </a:p>
            <a:p>
              <a:pPr algn="ctr" fontAlgn="auto">
                <a:spcBef>
                  <a:spcPts val="0"/>
                </a:spcBef>
                <a:spcAft>
                  <a:spcPts val="0"/>
                </a:spcAft>
                <a:defRPr/>
              </a:pPr>
              <a:r>
                <a:rPr lang="en-GB" sz="900" dirty="0">
                  <a:solidFill>
                    <a:srgbClr val="000000"/>
                  </a:solidFill>
                </a:rPr>
                <a:t>Project Initiation Documentation</a:t>
              </a:r>
            </a:p>
          </p:txBody>
        </p:sp>
        <p:cxnSp>
          <p:nvCxnSpPr>
            <p:cNvPr id="18" name="Rechte verbindingslijn met pijl 37"/>
            <p:cNvCxnSpPr>
              <a:stCxn id="15" idx="2"/>
              <a:endCxn id="14" idx="3"/>
            </p:cNvCxnSpPr>
            <p:nvPr/>
          </p:nvCxnSpPr>
          <p:spPr>
            <a:xfrm rot="10800000">
              <a:off x="5486400" y="1562100"/>
              <a:ext cx="1371600"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9" name="Gebogen verbindingslijn 43"/>
            <p:cNvCxnSpPr>
              <a:stCxn id="14" idx="2"/>
              <a:endCxn id="6" idx="0"/>
            </p:cNvCxnSpPr>
            <p:nvPr/>
          </p:nvCxnSpPr>
          <p:spPr>
            <a:xfrm rot="5400000">
              <a:off x="3086100" y="457200"/>
              <a:ext cx="304800" cy="3505200"/>
            </a:xfrm>
            <a:prstGeom prst="bentConnector3">
              <a:avLst>
                <a:gd name="adj1" fmla="val 50000"/>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0" name="Gebogen verbindingslijn 45"/>
            <p:cNvCxnSpPr>
              <a:stCxn id="14" idx="2"/>
              <a:endCxn id="10" idx="0"/>
            </p:cNvCxnSpPr>
            <p:nvPr/>
          </p:nvCxnSpPr>
          <p:spPr>
            <a:xfrm rot="16200000" flipH="1">
              <a:off x="5181600" y="1866900"/>
              <a:ext cx="304800" cy="685800"/>
            </a:xfrm>
            <a:prstGeom prst="bentConnector3">
              <a:avLst>
                <a:gd name="adj1" fmla="val 50000"/>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1" name="Gebogen verbindingslijn 49"/>
            <p:cNvCxnSpPr>
              <a:stCxn id="6" idx="2"/>
              <a:endCxn id="8" idx="0"/>
            </p:cNvCxnSpPr>
            <p:nvPr/>
          </p:nvCxnSpPr>
          <p:spPr>
            <a:xfrm rot="16200000" flipH="1">
              <a:off x="2400300" y="2133600"/>
              <a:ext cx="304800" cy="2133600"/>
            </a:xfrm>
            <a:prstGeom prst="bentConnector3">
              <a:avLst>
                <a:gd name="adj1" fmla="val 50000"/>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2" name="Vorm 51"/>
            <p:cNvCxnSpPr>
              <a:stCxn id="10" idx="2"/>
              <a:endCxn id="8" idx="0"/>
            </p:cNvCxnSpPr>
            <p:nvPr/>
          </p:nvCxnSpPr>
          <p:spPr>
            <a:xfrm rot="5400000">
              <a:off x="4495800" y="2171700"/>
              <a:ext cx="304800" cy="2057400"/>
            </a:xfrm>
            <a:prstGeom prst="bentConnector3">
              <a:avLst>
                <a:gd name="adj1" fmla="val 50000"/>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3" name="Rechte verbindingslijn met pijl 54"/>
            <p:cNvCxnSpPr>
              <a:stCxn id="9" idx="2"/>
              <a:endCxn id="8" idx="0"/>
            </p:cNvCxnSpPr>
            <p:nvPr/>
          </p:nvCxnSpPr>
          <p:spPr>
            <a:xfrm rot="5400000">
              <a:off x="3467101" y="3200400"/>
              <a:ext cx="304800" cy="317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4" name="Gebogen verbindingslijn 57"/>
            <p:cNvCxnSpPr>
              <a:stCxn id="8" idx="2"/>
              <a:endCxn id="11" idx="0"/>
            </p:cNvCxnSpPr>
            <p:nvPr/>
          </p:nvCxnSpPr>
          <p:spPr>
            <a:xfrm rot="5400000">
              <a:off x="2743200" y="3467100"/>
              <a:ext cx="304800" cy="1447800"/>
            </a:xfrm>
            <a:prstGeom prst="bentConnector3">
              <a:avLst>
                <a:gd name="adj1" fmla="val 50000"/>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5" name="Vorm 61"/>
            <p:cNvCxnSpPr>
              <a:stCxn id="8" idx="2"/>
              <a:endCxn id="12" idx="0"/>
            </p:cNvCxnSpPr>
            <p:nvPr/>
          </p:nvCxnSpPr>
          <p:spPr>
            <a:xfrm rot="16200000" flipH="1">
              <a:off x="4152900" y="3505200"/>
              <a:ext cx="304800" cy="1371600"/>
            </a:xfrm>
            <a:prstGeom prst="bentConnector3">
              <a:avLst>
                <a:gd name="adj1" fmla="val 50000"/>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6" name="Gebogen verbindingslijn 64"/>
            <p:cNvCxnSpPr>
              <a:stCxn id="11" idx="2"/>
              <a:endCxn id="16" idx="0"/>
            </p:cNvCxnSpPr>
            <p:nvPr/>
          </p:nvCxnSpPr>
          <p:spPr>
            <a:xfrm rot="16200000" flipH="1">
              <a:off x="2743200" y="4457700"/>
              <a:ext cx="304800" cy="1447800"/>
            </a:xfrm>
            <a:prstGeom prst="bentConnector3">
              <a:avLst>
                <a:gd name="adj1" fmla="val 50000"/>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7" name="Gebogen verbindingslijn 66"/>
            <p:cNvCxnSpPr>
              <a:stCxn id="12" idx="2"/>
              <a:endCxn id="16" idx="0"/>
            </p:cNvCxnSpPr>
            <p:nvPr/>
          </p:nvCxnSpPr>
          <p:spPr>
            <a:xfrm rot="5400000">
              <a:off x="4152900" y="4495800"/>
              <a:ext cx="304800" cy="1371600"/>
            </a:xfrm>
            <a:prstGeom prst="bentConnector3">
              <a:avLst>
                <a:gd name="adj1" fmla="val 50000"/>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8" name="Rechte verbindingslijn met pijl 68"/>
            <p:cNvCxnSpPr>
              <a:stCxn id="11" idx="3"/>
              <a:endCxn id="12" idx="1"/>
            </p:cNvCxnSpPr>
            <p:nvPr/>
          </p:nvCxnSpPr>
          <p:spPr>
            <a:xfrm>
              <a:off x="3124200" y="4686300"/>
              <a:ext cx="914400" cy="1588"/>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9" name="Rechte verbindingslijn met pijl 70"/>
            <p:cNvCxnSpPr>
              <a:stCxn id="16" idx="3"/>
              <a:endCxn id="17" idx="1"/>
            </p:cNvCxnSpPr>
            <p:nvPr/>
          </p:nvCxnSpPr>
          <p:spPr>
            <a:xfrm>
              <a:off x="4572000" y="5676900"/>
              <a:ext cx="533400"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0" name="Gebogen verbindingslijn 72"/>
            <p:cNvCxnSpPr>
              <a:stCxn id="17" idx="3"/>
              <a:endCxn id="15" idx="6"/>
            </p:cNvCxnSpPr>
            <p:nvPr/>
          </p:nvCxnSpPr>
          <p:spPr>
            <a:xfrm flipV="1">
              <a:off x="7010400" y="1562100"/>
              <a:ext cx="1752600" cy="4114800"/>
            </a:xfrm>
            <a:prstGeom prst="bentConnector3">
              <a:avLst>
                <a:gd name="adj1" fmla="val 113043"/>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1" name="Rechthoek 73"/>
            <p:cNvSpPr/>
            <p:nvPr/>
          </p:nvSpPr>
          <p:spPr>
            <a:xfrm>
              <a:off x="6781800" y="2362200"/>
              <a:ext cx="1905000" cy="6858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GB" sz="900" dirty="0">
                  <a:solidFill>
                    <a:schemeClr val="tx1"/>
                  </a:solidFill>
                </a:rPr>
                <a:t>Prepare the Sustainability Management Plan</a:t>
              </a:r>
            </a:p>
          </p:txBody>
        </p:sp>
        <p:cxnSp>
          <p:nvCxnSpPr>
            <p:cNvPr id="32" name="Vorm 76"/>
            <p:cNvCxnSpPr>
              <a:stCxn id="31" idx="2"/>
              <a:endCxn id="8" idx="0"/>
            </p:cNvCxnSpPr>
            <p:nvPr/>
          </p:nvCxnSpPr>
          <p:spPr>
            <a:xfrm rot="5400000">
              <a:off x="5524500" y="1143000"/>
              <a:ext cx="304800" cy="4114800"/>
            </a:xfrm>
            <a:prstGeom prst="bentConnector3">
              <a:avLst>
                <a:gd name="adj1" fmla="val 50000"/>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3" name="Gebogen verbindingslijn 79"/>
            <p:cNvCxnSpPr>
              <a:stCxn id="14" idx="2"/>
              <a:endCxn id="31" idx="0"/>
            </p:cNvCxnSpPr>
            <p:nvPr/>
          </p:nvCxnSpPr>
          <p:spPr>
            <a:xfrm rot="16200000" flipH="1">
              <a:off x="6210300" y="838200"/>
              <a:ext cx="304800" cy="2743200"/>
            </a:xfrm>
            <a:prstGeom prst="bentConnector3">
              <a:avLst>
                <a:gd name="adj1" fmla="val 50000"/>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4" name="Ovaal 81"/>
            <p:cNvSpPr/>
            <p:nvPr/>
          </p:nvSpPr>
          <p:spPr>
            <a:xfrm>
              <a:off x="1752600" y="1371600"/>
              <a:ext cx="1905000" cy="6858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GB" sz="900" dirty="0">
                  <a:solidFill>
                    <a:schemeClr val="tx1"/>
                  </a:solidFill>
                </a:rPr>
                <a:t>Organizational CSR Policy</a:t>
              </a:r>
            </a:p>
          </p:txBody>
        </p:sp>
        <p:cxnSp>
          <p:nvCxnSpPr>
            <p:cNvPr id="35" name="Vorm 83"/>
            <p:cNvCxnSpPr>
              <a:stCxn id="14" idx="2"/>
              <a:endCxn id="9" idx="0"/>
            </p:cNvCxnSpPr>
            <p:nvPr/>
          </p:nvCxnSpPr>
          <p:spPr>
            <a:xfrm rot="5400000">
              <a:off x="4152900" y="1524000"/>
              <a:ext cx="304800" cy="1371600"/>
            </a:xfrm>
            <a:prstGeom prst="bentConnector3">
              <a:avLst>
                <a:gd name="adj1" fmla="val 50000"/>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6" name="Ovaal 88"/>
            <p:cNvSpPr/>
            <p:nvPr/>
          </p:nvSpPr>
          <p:spPr>
            <a:xfrm>
              <a:off x="1981200" y="9906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sz="1050"/>
            </a:p>
          </p:txBody>
        </p:sp>
        <p:cxnSp>
          <p:nvCxnSpPr>
            <p:cNvPr id="37" name="Gebogen verbindingslijn 90"/>
            <p:cNvCxnSpPr>
              <a:stCxn id="7" idx="6"/>
              <a:endCxn id="14" idx="1"/>
            </p:cNvCxnSpPr>
            <p:nvPr/>
          </p:nvCxnSpPr>
          <p:spPr>
            <a:xfrm>
              <a:off x="2362200" y="1104900"/>
              <a:ext cx="2133600" cy="457200"/>
            </a:xfrm>
            <a:prstGeom prst="bentConnector3">
              <a:avLst>
                <a:gd name="adj1" fmla="val 81562"/>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8" name="Gebogen verbindingslijn 95"/>
            <p:cNvCxnSpPr>
              <a:stCxn id="34" idx="6"/>
              <a:endCxn id="14" idx="1"/>
            </p:cNvCxnSpPr>
            <p:nvPr/>
          </p:nvCxnSpPr>
          <p:spPr>
            <a:xfrm flipV="1">
              <a:off x="3657600" y="1562100"/>
              <a:ext cx="838200" cy="152400"/>
            </a:xfrm>
            <a:prstGeom prst="bentConnector3">
              <a:avLst>
                <a:gd name="adj1" fmla="val 52296"/>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9" name="Ovaal 98"/>
            <p:cNvSpPr/>
            <p:nvPr/>
          </p:nvSpPr>
          <p:spPr>
            <a:xfrm>
              <a:off x="4267200" y="34290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sz="1050"/>
            </a:p>
          </p:txBody>
        </p:sp>
        <p:sp>
          <p:nvSpPr>
            <p:cNvPr id="40" name="Ovaal 99"/>
            <p:cNvSpPr/>
            <p:nvPr/>
          </p:nvSpPr>
          <p:spPr>
            <a:xfrm>
              <a:off x="2743200" y="44196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sz="1050"/>
            </a:p>
          </p:txBody>
        </p:sp>
        <p:sp>
          <p:nvSpPr>
            <p:cNvPr id="41" name="Ovaal 100"/>
            <p:cNvSpPr/>
            <p:nvPr/>
          </p:nvSpPr>
          <p:spPr>
            <a:xfrm>
              <a:off x="6705600" y="54102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sz="1050"/>
            </a:p>
          </p:txBody>
        </p:sp>
        <p:sp>
          <p:nvSpPr>
            <p:cNvPr id="42" name="Ovaal 101"/>
            <p:cNvSpPr/>
            <p:nvPr/>
          </p:nvSpPr>
          <p:spPr>
            <a:xfrm>
              <a:off x="8305800" y="13716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sz="1050"/>
            </a:p>
          </p:txBody>
        </p:sp>
      </p:grpSp>
      <p:sp>
        <p:nvSpPr>
          <p:cNvPr id="44" name="TextBox 43"/>
          <p:cNvSpPr txBox="1"/>
          <p:nvPr/>
        </p:nvSpPr>
        <p:spPr>
          <a:xfrm>
            <a:off x="6779846" y="3438769"/>
            <a:ext cx="184666" cy="369332"/>
          </a:xfrm>
          <a:prstGeom prst="rect">
            <a:avLst/>
          </a:prstGeom>
          <a:noFill/>
        </p:spPr>
        <p:txBody>
          <a:bodyPr wrap="none" rtlCol="0">
            <a:spAutoFit/>
          </a:bodyPr>
          <a:lstStyle/>
          <a:p>
            <a:endParaRPr lang="en-US" dirty="0"/>
          </a:p>
        </p:txBody>
      </p:sp>
      <p:sp>
        <p:nvSpPr>
          <p:cNvPr id="45" name="TextBox 44"/>
          <p:cNvSpPr txBox="1"/>
          <p:nvPr/>
        </p:nvSpPr>
        <p:spPr>
          <a:xfrm>
            <a:off x="76200" y="2819400"/>
            <a:ext cx="3110422" cy="923330"/>
          </a:xfrm>
          <a:prstGeom prst="rect">
            <a:avLst/>
          </a:prstGeom>
          <a:noFill/>
        </p:spPr>
        <p:txBody>
          <a:bodyPr wrap="none" rtlCol="0">
            <a:spAutoFit/>
          </a:bodyPr>
          <a:lstStyle/>
          <a:p>
            <a:r>
              <a:rPr lang="en-US" b="1" dirty="0" smtClean="0"/>
              <a:t>Example</a:t>
            </a:r>
            <a:r>
              <a:rPr lang="en-US" dirty="0" smtClean="0"/>
              <a:t>: The GPM Sustainable </a:t>
            </a:r>
          </a:p>
          <a:p>
            <a:r>
              <a:rPr lang="en-US" dirty="0" smtClean="0"/>
              <a:t>PRINCE2 Approach</a:t>
            </a:r>
          </a:p>
          <a:p>
            <a:endParaRPr lang="en-US" dirty="0"/>
          </a:p>
        </p:txBody>
      </p:sp>
      <p:pic>
        <p:nvPicPr>
          <p:cNvPr id="46" name="Picture 45" descr="sp2.png"/>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239000" y="4495800"/>
            <a:ext cx="1516845" cy="673100"/>
          </a:xfrm>
          <a:prstGeom prst="rect">
            <a:avLst/>
          </a:prstGeom>
        </p:spPr>
      </p:pic>
    </p:spTree>
    <p:extLst>
      <p:ext uri="{BB962C8B-B14F-4D97-AF65-F5344CB8AC3E}">
        <p14:creationId xmlns:p14="http://schemas.microsoft.com/office/powerpoint/2010/main" val="315075473"/>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Product Life Cycle</a:t>
            </a:r>
            <a:endParaRPr lang="en-US" dirty="0"/>
          </a:p>
        </p:txBody>
      </p:sp>
      <p:sp>
        <p:nvSpPr>
          <p:cNvPr id="11" name="Oval 7"/>
          <p:cNvSpPr/>
          <p:nvPr/>
        </p:nvSpPr>
        <p:spPr>
          <a:xfrm>
            <a:off x="6307342" y="2376333"/>
            <a:ext cx="1878623" cy="1904709"/>
          </a:xfrm>
          <a:custGeom>
            <a:avLst/>
            <a:gdLst>
              <a:gd name="connsiteX0" fmla="*/ 1845966 w 1847088"/>
              <a:gd name="connsiteY0" fmla="*/ 0 h 2307481"/>
              <a:gd name="connsiteX1" fmla="*/ 1847088 w 1847088"/>
              <a:gd name="connsiteY1" fmla="*/ 124617 h 2307481"/>
              <a:gd name="connsiteX2" fmla="*/ 1847088 w 1847088"/>
              <a:gd name="connsiteY2" fmla="*/ 2307481 h 2307481"/>
              <a:gd name="connsiteX3" fmla="*/ 518606 w 1847088"/>
              <a:gd name="connsiteY3" fmla="*/ 2307481 h 2307481"/>
              <a:gd name="connsiteX4" fmla="*/ 0 w 1847088"/>
              <a:gd name="connsiteY4" fmla="*/ 2202200 h 2307481"/>
              <a:gd name="connsiteX5" fmla="*/ 0 w 1847088"/>
              <a:gd name="connsiteY5" fmla="*/ 816332 h 2307481"/>
              <a:gd name="connsiteX6" fmla="*/ 8297 w 1847088"/>
              <a:gd name="connsiteY6" fmla="*/ 803205 h 2307481"/>
              <a:gd name="connsiteX7" fmla="*/ 1845966 w 1847088"/>
              <a:gd name="connsiteY7" fmla="*/ 0 h 2307481"/>
              <a:gd name="connsiteX0" fmla="*/ 1845966 w 1847088"/>
              <a:gd name="connsiteY0" fmla="*/ 0 h 2307481"/>
              <a:gd name="connsiteX1" fmla="*/ 1847088 w 1847088"/>
              <a:gd name="connsiteY1" fmla="*/ 908388 h 2307481"/>
              <a:gd name="connsiteX2" fmla="*/ 1847088 w 1847088"/>
              <a:gd name="connsiteY2" fmla="*/ 2307481 h 2307481"/>
              <a:gd name="connsiteX3" fmla="*/ 518606 w 1847088"/>
              <a:gd name="connsiteY3" fmla="*/ 2307481 h 2307481"/>
              <a:gd name="connsiteX4" fmla="*/ 0 w 1847088"/>
              <a:gd name="connsiteY4" fmla="*/ 2202200 h 2307481"/>
              <a:gd name="connsiteX5" fmla="*/ 0 w 1847088"/>
              <a:gd name="connsiteY5" fmla="*/ 816332 h 2307481"/>
              <a:gd name="connsiteX6" fmla="*/ 8297 w 1847088"/>
              <a:gd name="connsiteY6" fmla="*/ 803205 h 2307481"/>
              <a:gd name="connsiteX7" fmla="*/ 1845966 w 1847088"/>
              <a:gd name="connsiteY7" fmla="*/ 0 h 2307481"/>
              <a:gd name="connsiteX0" fmla="*/ 1878623 w 1878623"/>
              <a:gd name="connsiteY0" fmla="*/ 0 h 1904709"/>
              <a:gd name="connsiteX1" fmla="*/ 1847088 w 1878623"/>
              <a:gd name="connsiteY1" fmla="*/ 505616 h 1904709"/>
              <a:gd name="connsiteX2" fmla="*/ 1847088 w 1878623"/>
              <a:gd name="connsiteY2" fmla="*/ 1904709 h 1904709"/>
              <a:gd name="connsiteX3" fmla="*/ 518606 w 1878623"/>
              <a:gd name="connsiteY3" fmla="*/ 1904709 h 1904709"/>
              <a:gd name="connsiteX4" fmla="*/ 0 w 1878623"/>
              <a:gd name="connsiteY4" fmla="*/ 1799428 h 1904709"/>
              <a:gd name="connsiteX5" fmla="*/ 0 w 1878623"/>
              <a:gd name="connsiteY5" fmla="*/ 413560 h 1904709"/>
              <a:gd name="connsiteX6" fmla="*/ 8297 w 1878623"/>
              <a:gd name="connsiteY6" fmla="*/ 400433 h 1904709"/>
              <a:gd name="connsiteX7" fmla="*/ 1878623 w 1878623"/>
              <a:gd name="connsiteY7" fmla="*/ 0 h 1904709"/>
              <a:gd name="connsiteX0" fmla="*/ 1878623 w 1878623"/>
              <a:gd name="connsiteY0" fmla="*/ 0 h 1904709"/>
              <a:gd name="connsiteX1" fmla="*/ 1835172 w 1878623"/>
              <a:gd name="connsiteY1" fmla="*/ 29410 h 1904709"/>
              <a:gd name="connsiteX2" fmla="*/ 1847088 w 1878623"/>
              <a:gd name="connsiteY2" fmla="*/ 505616 h 1904709"/>
              <a:gd name="connsiteX3" fmla="*/ 1847088 w 1878623"/>
              <a:gd name="connsiteY3" fmla="*/ 1904709 h 1904709"/>
              <a:gd name="connsiteX4" fmla="*/ 518606 w 1878623"/>
              <a:gd name="connsiteY4" fmla="*/ 1904709 h 1904709"/>
              <a:gd name="connsiteX5" fmla="*/ 0 w 1878623"/>
              <a:gd name="connsiteY5" fmla="*/ 1799428 h 1904709"/>
              <a:gd name="connsiteX6" fmla="*/ 0 w 1878623"/>
              <a:gd name="connsiteY6" fmla="*/ 413560 h 1904709"/>
              <a:gd name="connsiteX7" fmla="*/ 8297 w 1878623"/>
              <a:gd name="connsiteY7" fmla="*/ 400433 h 1904709"/>
              <a:gd name="connsiteX8" fmla="*/ 1878623 w 1878623"/>
              <a:gd name="connsiteY8" fmla="*/ 0 h 1904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8623" h="1904709">
                <a:moveTo>
                  <a:pt x="1878623" y="0"/>
                </a:moveTo>
                <a:cubicBezTo>
                  <a:pt x="1875025" y="17060"/>
                  <a:pt x="1838770" y="12350"/>
                  <a:pt x="1835172" y="29410"/>
                </a:cubicBezTo>
                <a:lnTo>
                  <a:pt x="1847088" y="505616"/>
                </a:lnTo>
                <a:lnTo>
                  <a:pt x="1847088" y="1904709"/>
                </a:lnTo>
                <a:lnTo>
                  <a:pt x="518606" y="1904709"/>
                </a:lnTo>
                <a:lnTo>
                  <a:pt x="0" y="1799428"/>
                </a:lnTo>
                <a:lnTo>
                  <a:pt x="0" y="413560"/>
                </a:lnTo>
                <a:lnTo>
                  <a:pt x="8297" y="400433"/>
                </a:lnTo>
                <a:cubicBezTo>
                  <a:pt x="489695" y="799142"/>
                  <a:pt x="1134630" y="96852"/>
                  <a:pt x="1878623" y="0"/>
                </a:cubicBezTo>
                <a:close/>
              </a:path>
            </a:pathLst>
          </a:custGeom>
          <a:gradFill>
            <a:gsLst>
              <a:gs pos="11000">
                <a:schemeClr val="accent5"/>
              </a:gs>
              <a:gs pos="74000">
                <a:srgbClr val="005CBF"/>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4"/>
          <p:cNvSpPr/>
          <p:nvPr/>
        </p:nvSpPr>
        <p:spPr>
          <a:xfrm>
            <a:off x="2620005" y="2780782"/>
            <a:ext cx="1847088" cy="3010418"/>
          </a:xfrm>
          <a:custGeom>
            <a:avLst/>
            <a:gdLst/>
            <a:ahLst/>
            <a:cxnLst/>
            <a:rect l="l" t="t" r="r" b="b"/>
            <a:pathLst>
              <a:path w="1847088" h="3010418">
                <a:moveTo>
                  <a:pt x="1847088" y="0"/>
                </a:moveTo>
                <a:lnTo>
                  <a:pt x="1847088" y="3010418"/>
                </a:lnTo>
                <a:lnTo>
                  <a:pt x="0" y="3010418"/>
                </a:lnTo>
                <a:lnTo>
                  <a:pt x="0" y="2217293"/>
                </a:lnTo>
                <a:cubicBezTo>
                  <a:pt x="196868" y="2064304"/>
                  <a:pt x="389169" y="1885914"/>
                  <a:pt x="575414" y="1679240"/>
                </a:cubicBezTo>
                <a:cubicBezTo>
                  <a:pt x="1029843" y="1174967"/>
                  <a:pt x="1402408" y="468456"/>
                  <a:pt x="1847088"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5"/>
          <p:cNvSpPr/>
          <p:nvPr/>
        </p:nvSpPr>
        <p:spPr>
          <a:xfrm>
            <a:off x="4467093" y="2285942"/>
            <a:ext cx="1847088" cy="3505259"/>
          </a:xfrm>
          <a:custGeom>
            <a:avLst/>
            <a:gdLst/>
            <a:ahLst/>
            <a:cxnLst/>
            <a:rect l="l" t="t" r="r" b="b"/>
            <a:pathLst>
              <a:path w="1847088" h="3505259">
                <a:moveTo>
                  <a:pt x="964886" y="58"/>
                </a:moveTo>
                <a:cubicBezTo>
                  <a:pt x="1353180" y="4150"/>
                  <a:pt x="1591544" y="213043"/>
                  <a:pt x="1847088" y="492418"/>
                </a:cubicBezTo>
                <a:lnTo>
                  <a:pt x="1847088" y="3505259"/>
                </a:lnTo>
                <a:lnTo>
                  <a:pt x="0" y="3505259"/>
                </a:lnTo>
                <a:lnTo>
                  <a:pt x="0" y="494841"/>
                </a:lnTo>
                <a:cubicBezTo>
                  <a:pt x="279765" y="197749"/>
                  <a:pt x="588752" y="-3905"/>
                  <a:pt x="964886" y="58"/>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7"/>
          <p:cNvSpPr/>
          <p:nvPr/>
        </p:nvSpPr>
        <p:spPr>
          <a:xfrm>
            <a:off x="6307342" y="2770880"/>
            <a:ext cx="1847088" cy="3020321"/>
          </a:xfrm>
          <a:custGeom>
            <a:avLst/>
            <a:gdLst/>
            <a:ahLst/>
            <a:cxnLst/>
            <a:rect l="l" t="t" r="r" b="b"/>
            <a:pathLst>
              <a:path w="1847088" h="3020321">
                <a:moveTo>
                  <a:pt x="0" y="0"/>
                </a:moveTo>
                <a:cubicBezTo>
                  <a:pt x="386645" y="419241"/>
                  <a:pt x="809636" y="1001609"/>
                  <a:pt x="1847088" y="1282227"/>
                </a:cubicBezTo>
                <a:lnTo>
                  <a:pt x="1847088" y="1282242"/>
                </a:lnTo>
                <a:lnTo>
                  <a:pt x="1847088" y="3020321"/>
                </a:lnTo>
                <a:lnTo>
                  <a:pt x="0" y="3020321"/>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Oval 7"/>
          <p:cNvSpPr/>
          <p:nvPr/>
        </p:nvSpPr>
        <p:spPr>
          <a:xfrm>
            <a:off x="779756" y="4992696"/>
            <a:ext cx="1847088" cy="798504"/>
          </a:xfrm>
          <a:custGeom>
            <a:avLst/>
            <a:gdLst/>
            <a:ahLst/>
            <a:cxnLst/>
            <a:rect l="l" t="t" r="r" b="b"/>
            <a:pathLst>
              <a:path w="1847088" h="798504">
                <a:moveTo>
                  <a:pt x="1847088" y="0"/>
                </a:moveTo>
                <a:lnTo>
                  <a:pt x="1847088" y="798504"/>
                </a:lnTo>
                <a:lnTo>
                  <a:pt x="0" y="798504"/>
                </a:lnTo>
                <a:lnTo>
                  <a:pt x="0" y="776617"/>
                </a:lnTo>
                <a:lnTo>
                  <a:pt x="0" y="776616"/>
                </a:lnTo>
                <a:cubicBezTo>
                  <a:pt x="628914" y="692489"/>
                  <a:pt x="1258363" y="459955"/>
                  <a:pt x="1847088" y="0"/>
                </a:cubicBezTo>
                <a:close/>
              </a:path>
            </a:pathLst>
          </a:custGeom>
          <a:gradFill>
            <a:gsLst>
              <a:gs pos="11000">
                <a:schemeClr val="accent5"/>
              </a:gs>
              <a:gs pos="74000">
                <a:srgbClr val="005CBF"/>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Oval 7"/>
          <p:cNvSpPr/>
          <p:nvPr/>
        </p:nvSpPr>
        <p:spPr>
          <a:xfrm>
            <a:off x="779756" y="2438342"/>
            <a:ext cx="7374674" cy="3483370"/>
          </a:xfrm>
          <a:custGeom>
            <a:avLst/>
            <a:gdLst>
              <a:gd name="connsiteX0" fmla="*/ 0 w 1676400"/>
              <a:gd name="connsiteY0" fmla="*/ 865824 h 1731647"/>
              <a:gd name="connsiteX1" fmla="*/ 838200 w 1676400"/>
              <a:gd name="connsiteY1" fmla="*/ 0 h 1731647"/>
              <a:gd name="connsiteX2" fmla="*/ 1676400 w 1676400"/>
              <a:gd name="connsiteY2" fmla="*/ 865824 h 1731647"/>
              <a:gd name="connsiteX3" fmla="*/ 838200 w 1676400"/>
              <a:gd name="connsiteY3" fmla="*/ 1731648 h 1731647"/>
              <a:gd name="connsiteX4" fmla="*/ 0 w 1676400"/>
              <a:gd name="connsiteY4" fmla="*/ 865824 h 1731647"/>
              <a:gd name="connsiteX0" fmla="*/ 838200 w 1676400"/>
              <a:gd name="connsiteY0" fmla="*/ 1731648 h 1823088"/>
              <a:gd name="connsiteX1" fmla="*/ 0 w 1676400"/>
              <a:gd name="connsiteY1" fmla="*/ 865824 h 1823088"/>
              <a:gd name="connsiteX2" fmla="*/ 838200 w 1676400"/>
              <a:gd name="connsiteY2" fmla="*/ 0 h 1823088"/>
              <a:gd name="connsiteX3" fmla="*/ 1676400 w 1676400"/>
              <a:gd name="connsiteY3" fmla="*/ 865824 h 1823088"/>
              <a:gd name="connsiteX4" fmla="*/ 929640 w 1676400"/>
              <a:gd name="connsiteY4" fmla="*/ 1823088 h 1823088"/>
              <a:gd name="connsiteX0" fmla="*/ 45180 w 5210054"/>
              <a:gd name="connsiteY0" fmla="*/ 2556839 h 2556839"/>
              <a:gd name="connsiteX1" fmla="*/ 3533654 w 5210054"/>
              <a:gd name="connsiteY1" fmla="*/ 865824 h 2556839"/>
              <a:gd name="connsiteX2" fmla="*/ 4371854 w 5210054"/>
              <a:gd name="connsiteY2" fmla="*/ 0 h 2556839"/>
              <a:gd name="connsiteX3" fmla="*/ 5210054 w 5210054"/>
              <a:gd name="connsiteY3" fmla="*/ 865824 h 2556839"/>
              <a:gd name="connsiteX4" fmla="*/ 4463294 w 5210054"/>
              <a:gd name="connsiteY4" fmla="*/ 1823088 h 2556839"/>
              <a:gd name="connsiteX0" fmla="*/ 0 w 5164874"/>
              <a:gd name="connsiteY0" fmla="*/ 2556839 h 2556839"/>
              <a:gd name="connsiteX1" fmla="*/ 3488474 w 5164874"/>
              <a:gd name="connsiteY1" fmla="*/ 865824 h 2556839"/>
              <a:gd name="connsiteX2" fmla="*/ 4326674 w 5164874"/>
              <a:gd name="connsiteY2" fmla="*/ 0 h 2556839"/>
              <a:gd name="connsiteX3" fmla="*/ 5164874 w 5164874"/>
              <a:gd name="connsiteY3" fmla="*/ 865824 h 2556839"/>
              <a:gd name="connsiteX4" fmla="*/ 4418114 w 5164874"/>
              <a:gd name="connsiteY4" fmla="*/ 1823088 h 2556839"/>
              <a:gd name="connsiteX0" fmla="*/ 0 w 5164874"/>
              <a:gd name="connsiteY0" fmla="*/ 2556839 h 2556839"/>
              <a:gd name="connsiteX1" fmla="*/ 3488474 w 5164874"/>
              <a:gd name="connsiteY1" fmla="*/ 865824 h 2556839"/>
              <a:gd name="connsiteX2" fmla="*/ 4326674 w 5164874"/>
              <a:gd name="connsiteY2" fmla="*/ 0 h 2556839"/>
              <a:gd name="connsiteX3" fmla="*/ 5164874 w 5164874"/>
              <a:gd name="connsiteY3" fmla="*/ 865824 h 2556839"/>
              <a:gd name="connsiteX4" fmla="*/ 4418114 w 5164874"/>
              <a:gd name="connsiteY4" fmla="*/ 1823088 h 2556839"/>
              <a:gd name="connsiteX0" fmla="*/ 0 w 5164874"/>
              <a:gd name="connsiteY0" fmla="*/ 2556839 h 2556839"/>
              <a:gd name="connsiteX1" fmla="*/ 2651754 w 5164874"/>
              <a:gd name="connsiteY1" fmla="*/ 1180491 h 2556839"/>
              <a:gd name="connsiteX2" fmla="*/ 3488474 w 5164874"/>
              <a:gd name="connsiteY2" fmla="*/ 865824 h 2556839"/>
              <a:gd name="connsiteX3" fmla="*/ 4326674 w 5164874"/>
              <a:gd name="connsiteY3" fmla="*/ 0 h 2556839"/>
              <a:gd name="connsiteX4" fmla="*/ 5164874 w 5164874"/>
              <a:gd name="connsiteY4" fmla="*/ 865824 h 2556839"/>
              <a:gd name="connsiteX5" fmla="*/ 4418114 w 5164874"/>
              <a:gd name="connsiteY5" fmla="*/ 1823088 h 2556839"/>
              <a:gd name="connsiteX0" fmla="*/ 0 w 5164874"/>
              <a:gd name="connsiteY0" fmla="*/ 2556839 h 2556839"/>
              <a:gd name="connsiteX1" fmla="*/ 2234503 w 5164874"/>
              <a:gd name="connsiteY1" fmla="*/ 1482332 h 2556839"/>
              <a:gd name="connsiteX2" fmla="*/ 3488474 w 5164874"/>
              <a:gd name="connsiteY2" fmla="*/ 865824 h 2556839"/>
              <a:gd name="connsiteX3" fmla="*/ 4326674 w 5164874"/>
              <a:gd name="connsiteY3" fmla="*/ 0 h 2556839"/>
              <a:gd name="connsiteX4" fmla="*/ 5164874 w 5164874"/>
              <a:gd name="connsiteY4" fmla="*/ 865824 h 2556839"/>
              <a:gd name="connsiteX5" fmla="*/ 4418114 w 5164874"/>
              <a:gd name="connsiteY5" fmla="*/ 1823088 h 2556839"/>
              <a:gd name="connsiteX0" fmla="*/ 0 w 5164874"/>
              <a:gd name="connsiteY0" fmla="*/ 2556839 h 2556839"/>
              <a:gd name="connsiteX1" fmla="*/ 2234503 w 5164874"/>
              <a:gd name="connsiteY1" fmla="*/ 1482332 h 2556839"/>
              <a:gd name="connsiteX2" fmla="*/ 3488474 w 5164874"/>
              <a:gd name="connsiteY2" fmla="*/ 865824 h 2556839"/>
              <a:gd name="connsiteX3" fmla="*/ 4326674 w 5164874"/>
              <a:gd name="connsiteY3" fmla="*/ 0 h 2556839"/>
              <a:gd name="connsiteX4" fmla="*/ 5164874 w 5164874"/>
              <a:gd name="connsiteY4" fmla="*/ 865824 h 2556839"/>
              <a:gd name="connsiteX5" fmla="*/ 4418114 w 5164874"/>
              <a:gd name="connsiteY5" fmla="*/ 1823088 h 2556839"/>
              <a:gd name="connsiteX0" fmla="*/ 0 w 5164874"/>
              <a:gd name="connsiteY0" fmla="*/ 2556839 h 2556839"/>
              <a:gd name="connsiteX1" fmla="*/ 2234503 w 5164874"/>
              <a:gd name="connsiteY1" fmla="*/ 1482332 h 2556839"/>
              <a:gd name="connsiteX2" fmla="*/ 3488474 w 5164874"/>
              <a:gd name="connsiteY2" fmla="*/ 865824 h 2556839"/>
              <a:gd name="connsiteX3" fmla="*/ 4326674 w 5164874"/>
              <a:gd name="connsiteY3" fmla="*/ 0 h 2556839"/>
              <a:gd name="connsiteX4" fmla="*/ 5164874 w 5164874"/>
              <a:gd name="connsiteY4" fmla="*/ 865824 h 2556839"/>
              <a:gd name="connsiteX5" fmla="*/ 4418114 w 5164874"/>
              <a:gd name="connsiteY5" fmla="*/ 1823088 h 2556839"/>
              <a:gd name="connsiteX0" fmla="*/ 0 w 5164874"/>
              <a:gd name="connsiteY0" fmla="*/ 2556839 h 2556839"/>
              <a:gd name="connsiteX1" fmla="*/ 2234503 w 5164874"/>
              <a:gd name="connsiteY1" fmla="*/ 1482332 h 2556839"/>
              <a:gd name="connsiteX2" fmla="*/ 4326674 w 5164874"/>
              <a:gd name="connsiteY2" fmla="*/ 0 h 2556839"/>
              <a:gd name="connsiteX3" fmla="*/ 5164874 w 5164874"/>
              <a:gd name="connsiteY3" fmla="*/ 865824 h 2556839"/>
              <a:gd name="connsiteX4" fmla="*/ 4418114 w 5164874"/>
              <a:gd name="connsiteY4" fmla="*/ 1823088 h 2556839"/>
              <a:gd name="connsiteX0" fmla="*/ 0 w 5164874"/>
              <a:gd name="connsiteY0" fmla="*/ 2876435 h 2876435"/>
              <a:gd name="connsiteX1" fmla="*/ 2234503 w 5164874"/>
              <a:gd name="connsiteY1" fmla="*/ 1801928 h 2876435"/>
              <a:gd name="connsiteX2" fmla="*/ 4317797 w 5164874"/>
              <a:gd name="connsiteY2" fmla="*/ 0 h 2876435"/>
              <a:gd name="connsiteX3" fmla="*/ 5164874 w 5164874"/>
              <a:gd name="connsiteY3" fmla="*/ 1185420 h 2876435"/>
              <a:gd name="connsiteX4" fmla="*/ 4418114 w 5164874"/>
              <a:gd name="connsiteY4" fmla="*/ 2142684 h 2876435"/>
              <a:gd name="connsiteX0" fmla="*/ 0 w 5164874"/>
              <a:gd name="connsiteY0" fmla="*/ 2883790 h 2883790"/>
              <a:gd name="connsiteX1" fmla="*/ 2110216 w 5164874"/>
              <a:gd name="connsiteY1" fmla="*/ 1747140 h 2883790"/>
              <a:gd name="connsiteX2" fmla="*/ 4317797 w 5164874"/>
              <a:gd name="connsiteY2" fmla="*/ 7355 h 2883790"/>
              <a:gd name="connsiteX3" fmla="*/ 5164874 w 5164874"/>
              <a:gd name="connsiteY3" fmla="*/ 1192775 h 2883790"/>
              <a:gd name="connsiteX4" fmla="*/ 4418114 w 5164874"/>
              <a:gd name="connsiteY4" fmla="*/ 2150039 h 2883790"/>
              <a:gd name="connsiteX0" fmla="*/ 0 w 5164874"/>
              <a:gd name="connsiteY0" fmla="*/ 2857388 h 2857388"/>
              <a:gd name="connsiteX1" fmla="*/ 2110216 w 5164874"/>
              <a:gd name="connsiteY1" fmla="*/ 1720738 h 2857388"/>
              <a:gd name="connsiteX2" fmla="*/ 4442085 w 5164874"/>
              <a:gd name="connsiteY2" fmla="*/ 7586 h 2857388"/>
              <a:gd name="connsiteX3" fmla="*/ 5164874 w 5164874"/>
              <a:gd name="connsiteY3" fmla="*/ 1166373 h 2857388"/>
              <a:gd name="connsiteX4" fmla="*/ 4418114 w 5164874"/>
              <a:gd name="connsiteY4" fmla="*/ 2123637 h 2857388"/>
              <a:gd name="connsiteX0" fmla="*/ 0 w 5963864"/>
              <a:gd name="connsiteY0" fmla="*/ 2866842 h 2866842"/>
              <a:gd name="connsiteX1" fmla="*/ 2110216 w 5963864"/>
              <a:gd name="connsiteY1" fmla="*/ 1730192 h 2866842"/>
              <a:gd name="connsiteX2" fmla="*/ 4442085 w 5963864"/>
              <a:gd name="connsiteY2" fmla="*/ 17040 h 2866842"/>
              <a:gd name="connsiteX3" fmla="*/ 5963864 w 5963864"/>
              <a:gd name="connsiteY3" fmla="*/ 971640 h 2866842"/>
              <a:gd name="connsiteX4" fmla="*/ 4418114 w 5963864"/>
              <a:gd name="connsiteY4" fmla="*/ 2133091 h 2866842"/>
              <a:gd name="connsiteX0" fmla="*/ 0 w 7021215"/>
              <a:gd name="connsiteY0" fmla="*/ 2866842 h 2866842"/>
              <a:gd name="connsiteX1" fmla="*/ 2110216 w 7021215"/>
              <a:gd name="connsiteY1" fmla="*/ 1730192 h 2866842"/>
              <a:gd name="connsiteX2" fmla="*/ 4442085 w 7021215"/>
              <a:gd name="connsiteY2" fmla="*/ 17040 h 2866842"/>
              <a:gd name="connsiteX3" fmla="*/ 5963864 w 7021215"/>
              <a:gd name="connsiteY3" fmla="*/ 971640 h 2866842"/>
              <a:gd name="connsiteX4" fmla="*/ 6957128 w 7021215"/>
              <a:gd name="connsiteY4" fmla="*/ 1458388 h 2866842"/>
              <a:gd name="connsiteX0" fmla="*/ 0 w 7021215"/>
              <a:gd name="connsiteY0" fmla="*/ 2866842 h 2866842"/>
              <a:gd name="connsiteX1" fmla="*/ 2110216 w 7021215"/>
              <a:gd name="connsiteY1" fmla="*/ 1730192 h 2866842"/>
              <a:gd name="connsiteX2" fmla="*/ 4442085 w 7021215"/>
              <a:gd name="connsiteY2" fmla="*/ 17040 h 2866842"/>
              <a:gd name="connsiteX3" fmla="*/ 5963864 w 7021215"/>
              <a:gd name="connsiteY3" fmla="*/ 971640 h 2866842"/>
              <a:gd name="connsiteX4" fmla="*/ 6957128 w 7021215"/>
              <a:gd name="connsiteY4" fmla="*/ 1458388 h 2866842"/>
              <a:gd name="connsiteX0" fmla="*/ 0 w 6957128"/>
              <a:gd name="connsiteY0" fmla="*/ 2866842 h 2866842"/>
              <a:gd name="connsiteX1" fmla="*/ 2110216 w 6957128"/>
              <a:gd name="connsiteY1" fmla="*/ 1730192 h 2866842"/>
              <a:gd name="connsiteX2" fmla="*/ 4442085 w 6957128"/>
              <a:gd name="connsiteY2" fmla="*/ 17040 h 2866842"/>
              <a:gd name="connsiteX3" fmla="*/ 5963864 w 6957128"/>
              <a:gd name="connsiteY3" fmla="*/ 971640 h 2866842"/>
              <a:gd name="connsiteX4" fmla="*/ 6957128 w 6957128"/>
              <a:gd name="connsiteY4" fmla="*/ 1458388 h 2866842"/>
              <a:gd name="connsiteX0" fmla="*/ 0 w 6957128"/>
              <a:gd name="connsiteY0" fmla="*/ 2879635 h 2879635"/>
              <a:gd name="connsiteX1" fmla="*/ 2110216 w 6957128"/>
              <a:gd name="connsiteY1" fmla="*/ 1742985 h 2879635"/>
              <a:gd name="connsiteX2" fmla="*/ 4442085 w 6957128"/>
              <a:gd name="connsiteY2" fmla="*/ 29833 h 2879635"/>
              <a:gd name="connsiteX3" fmla="*/ 5448220 w 6957128"/>
              <a:gd name="connsiteY3" fmla="*/ 677663 h 2879635"/>
              <a:gd name="connsiteX4" fmla="*/ 5963864 w 6957128"/>
              <a:gd name="connsiteY4" fmla="*/ 984433 h 2879635"/>
              <a:gd name="connsiteX5" fmla="*/ 6957128 w 6957128"/>
              <a:gd name="connsiteY5" fmla="*/ 1471181 h 2879635"/>
              <a:gd name="connsiteX0" fmla="*/ 0 w 6957128"/>
              <a:gd name="connsiteY0" fmla="*/ 2888186 h 2888186"/>
              <a:gd name="connsiteX1" fmla="*/ 2110216 w 6957128"/>
              <a:gd name="connsiteY1" fmla="*/ 1751536 h 2888186"/>
              <a:gd name="connsiteX2" fmla="*/ 4388819 w 6957128"/>
              <a:gd name="connsiteY2" fmla="*/ 29506 h 2888186"/>
              <a:gd name="connsiteX3" fmla="*/ 5448220 w 6957128"/>
              <a:gd name="connsiteY3" fmla="*/ 686214 h 2888186"/>
              <a:gd name="connsiteX4" fmla="*/ 5963864 w 6957128"/>
              <a:gd name="connsiteY4" fmla="*/ 992984 h 2888186"/>
              <a:gd name="connsiteX5" fmla="*/ 6957128 w 6957128"/>
              <a:gd name="connsiteY5" fmla="*/ 1479732 h 2888186"/>
              <a:gd name="connsiteX0" fmla="*/ 0 w 6957128"/>
              <a:gd name="connsiteY0" fmla="*/ 2858866 h 2858866"/>
              <a:gd name="connsiteX1" fmla="*/ 2110216 w 6957128"/>
              <a:gd name="connsiteY1" fmla="*/ 1722216 h 2858866"/>
              <a:gd name="connsiteX2" fmla="*/ 4388819 w 6957128"/>
              <a:gd name="connsiteY2" fmla="*/ 186 h 2858866"/>
              <a:gd name="connsiteX3" fmla="*/ 5448220 w 6957128"/>
              <a:gd name="connsiteY3" fmla="*/ 656894 h 2858866"/>
              <a:gd name="connsiteX4" fmla="*/ 5963864 w 6957128"/>
              <a:gd name="connsiteY4" fmla="*/ 963664 h 2858866"/>
              <a:gd name="connsiteX5" fmla="*/ 6957128 w 6957128"/>
              <a:gd name="connsiteY5" fmla="*/ 1450412 h 2858866"/>
              <a:gd name="connsiteX0" fmla="*/ 0 w 6957128"/>
              <a:gd name="connsiteY0" fmla="*/ 2871449 h 2871449"/>
              <a:gd name="connsiteX1" fmla="*/ 2110216 w 6957128"/>
              <a:gd name="connsiteY1" fmla="*/ 1734799 h 2871449"/>
              <a:gd name="connsiteX2" fmla="*/ 4388819 w 6957128"/>
              <a:gd name="connsiteY2" fmla="*/ 12769 h 2871449"/>
              <a:gd name="connsiteX3" fmla="*/ 5963864 w 6957128"/>
              <a:gd name="connsiteY3" fmla="*/ 976247 h 2871449"/>
              <a:gd name="connsiteX4" fmla="*/ 6957128 w 6957128"/>
              <a:gd name="connsiteY4" fmla="*/ 1462995 h 2871449"/>
              <a:gd name="connsiteX0" fmla="*/ 0 w 6957128"/>
              <a:gd name="connsiteY0" fmla="*/ 2870745 h 2870745"/>
              <a:gd name="connsiteX1" fmla="*/ 2110216 w 6957128"/>
              <a:gd name="connsiteY1" fmla="*/ 1734095 h 2870745"/>
              <a:gd name="connsiteX2" fmla="*/ 4388819 w 6957128"/>
              <a:gd name="connsiteY2" fmla="*/ 12065 h 2870745"/>
              <a:gd name="connsiteX3" fmla="*/ 5963864 w 6957128"/>
              <a:gd name="connsiteY3" fmla="*/ 975543 h 2870745"/>
              <a:gd name="connsiteX4" fmla="*/ 6957128 w 6957128"/>
              <a:gd name="connsiteY4" fmla="*/ 1462291 h 2870745"/>
              <a:gd name="connsiteX0" fmla="*/ 0 w 6957128"/>
              <a:gd name="connsiteY0" fmla="*/ 2870745 h 2870745"/>
              <a:gd name="connsiteX1" fmla="*/ 2110216 w 6957128"/>
              <a:gd name="connsiteY1" fmla="*/ 1734095 h 2870745"/>
              <a:gd name="connsiteX2" fmla="*/ 4388819 w 6957128"/>
              <a:gd name="connsiteY2" fmla="*/ 12065 h 2870745"/>
              <a:gd name="connsiteX3" fmla="*/ 5963864 w 6957128"/>
              <a:gd name="connsiteY3" fmla="*/ 975543 h 2870745"/>
              <a:gd name="connsiteX4" fmla="*/ 6957128 w 6957128"/>
              <a:gd name="connsiteY4" fmla="*/ 1462291 h 2870745"/>
              <a:gd name="connsiteX0" fmla="*/ 0 w 6957128"/>
              <a:gd name="connsiteY0" fmla="*/ 2870745 h 2870745"/>
              <a:gd name="connsiteX1" fmla="*/ 2110216 w 6957128"/>
              <a:gd name="connsiteY1" fmla="*/ 1734095 h 2870745"/>
              <a:gd name="connsiteX2" fmla="*/ 4388819 w 6957128"/>
              <a:gd name="connsiteY2" fmla="*/ 12065 h 2870745"/>
              <a:gd name="connsiteX3" fmla="*/ 5963864 w 6957128"/>
              <a:gd name="connsiteY3" fmla="*/ 975543 h 2870745"/>
              <a:gd name="connsiteX4" fmla="*/ 6957128 w 6957128"/>
              <a:gd name="connsiteY4" fmla="*/ 1462291 h 2870745"/>
              <a:gd name="connsiteX0" fmla="*/ 0 w 6957128"/>
              <a:gd name="connsiteY0" fmla="*/ 2872556 h 2872556"/>
              <a:gd name="connsiteX1" fmla="*/ 2278891 w 6957128"/>
              <a:gd name="connsiteY1" fmla="*/ 1798050 h 2872556"/>
              <a:gd name="connsiteX2" fmla="*/ 4388819 w 6957128"/>
              <a:gd name="connsiteY2" fmla="*/ 13876 h 2872556"/>
              <a:gd name="connsiteX3" fmla="*/ 5963864 w 6957128"/>
              <a:gd name="connsiteY3" fmla="*/ 977354 h 2872556"/>
              <a:gd name="connsiteX4" fmla="*/ 6957128 w 6957128"/>
              <a:gd name="connsiteY4" fmla="*/ 1464102 h 2872556"/>
              <a:gd name="connsiteX0" fmla="*/ 0 w 6957128"/>
              <a:gd name="connsiteY0" fmla="*/ 2872556 h 2872556"/>
              <a:gd name="connsiteX1" fmla="*/ 2278891 w 6957128"/>
              <a:gd name="connsiteY1" fmla="*/ 1798050 h 2872556"/>
              <a:gd name="connsiteX2" fmla="*/ 4388819 w 6957128"/>
              <a:gd name="connsiteY2" fmla="*/ 13876 h 2872556"/>
              <a:gd name="connsiteX3" fmla="*/ 5963864 w 6957128"/>
              <a:gd name="connsiteY3" fmla="*/ 977354 h 2872556"/>
              <a:gd name="connsiteX4" fmla="*/ 6957128 w 6957128"/>
              <a:gd name="connsiteY4" fmla="*/ 1464102 h 2872556"/>
              <a:gd name="connsiteX0" fmla="*/ 0 w 6957128"/>
              <a:gd name="connsiteY0" fmla="*/ 2872556 h 2872556"/>
              <a:gd name="connsiteX1" fmla="*/ 2278891 w 6957128"/>
              <a:gd name="connsiteY1" fmla="*/ 1798050 h 2872556"/>
              <a:gd name="connsiteX2" fmla="*/ 4388819 w 6957128"/>
              <a:gd name="connsiteY2" fmla="*/ 13876 h 2872556"/>
              <a:gd name="connsiteX3" fmla="*/ 5963864 w 6957128"/>
              <a:gd name="connsiteY3" fmla="*/ 977354 h 2872556"/>
              <a:gd name="connsiteX4" fmla="*/ 6957128 w 6957128"/>
              <a:gd name="connsiteY4" fmla="*/ 1464102 h 2872556"/>
              <a:gd name="connsiteX0" fmla="*/ 0 w 6957128"/>
              <a:gd name="connsiteY0" fmla="*/ 2858680 h 2858680"/>
              <a:gd name="connsiteX1" fmla="*/ 2278891 w 6957128"/>
              <a:gd name="connsiteY1" fmla="*/ 1784174 h 2858680"/>
              <a:gd name="connsiteX2" fmla="*/ 4388819 w 6957128"/>
              <a:gd name="connsiteY2" fmla="*/ 0 h 2858680"/>
              <a:gd name="connsiteX3" fmla="*/ 5963864 w 6957128"/>
              <a:gd name="connsiteY3" fmla="*/ 963478 h 2858680"/>
              <a:gd name="connsiteX4" fmla="*/ 6957128 w 6957128"/>
              <a:gd name="connsiteY4" fmla="*/ 1450226 h 2858680"/>
              <a:gd name="connsiteX0" fmla="*/ 0 w 6957128"/>
              <a:gd name="connsiteY0" fmla="*/ 2858680 h 2858680"/>
              <a:gd name="connsiteX1" fmla="*/ 2278891 w 6957128"/>
              <a:gd name="connsiteY1" fmla="*/ 1784174 h 2858680"/>
              <a:gd name="connsiteX2" fmla="*/ 4388819 w 6957128"/>
              <a:gd name="connsiteY2" fmla="*/ 0 h 2858680"/>
              <a:gd name="connsiteX3" fmla="*/ 5963864 w 6957128"/>
              <a:gd name="connsiteY3" fmla="*/ 963478 h 2858680"/>
              <a:gd name="connsiteX4" fmla="*/ 6957128 w 6957128"/>
              <a:gd name="connsiteY4" fmla="*/ 1450226 h 2858680"/>
              <a:gd name="connsiteX0" fmla="*/ 0 w 6957128"/>
              <a:gd name="connsiteY0" fmla="*/ 2858680 h 2858680"/>
              <a:gd name="connsiteX1" fmla="*/ 2278891 w 6957128"/>
              <a:gd name="connsiteY1" fmla="*/ 1784174 h 2858680"/>
              <a:gd name="connsiteX2" fmla="*/ 4388819 w 6957128"/>
              <a:gd name="connsiteY2" fmla="*/ 0 h 2858680"/>
              <a:gd name="connsiteX3" fmla="*/ 5963864 w 6957128"/>
              <a:gd name="connsiteY3" fmla="*/ 963478 h 2858680"/>
              <a:gd name="connsiteX4" fmla="*/ 6957128 w 6957128"/>
              <a:gd name="connsiteY4" fmla="*/ 1450226 h 2858680"/>
              <a:gd name="connsiteX0" fmla="*/ 0 w 6957128"/>
              <a:gd name="connsiteY0" fmla="*/ 2858680 h 2858680"/>
              <a:gd name="connsiteX1" fmla="*/ 2278891 w 6957128"/>
              <a:gd name="connsiteY1" fmla="*/ 1784174 h 2858680"/>
              <a:gd name="connsiteX2" fmla="*/ 4388819 w 6957128"/>
              <a:gd name="connsiteY2" fmla="*/ 0 h 2858680"/>
              <a:gd name="connsiteX3" fmla="*/ 5963864 w 6957128"/>
              <a:gd name="connsiteY3" fmla="*/ 963478 h 2858680"/>
              <a:gd name="connsiteX4" fmla="*/ 6957128 w 6957128"/>
              <a:gd name="connsiteY4" fmla="*/ 1450226 h 2858680"/>
              <a:gd name="connsiteX0" fmla="*/ 0 w 6957128"/>
              <a:gd name="connsiteY0" fmla="*/ 2858694 h 2858694"/>
              <a:gd name="connsiteX1" fmla="*/ 2278891 w 6957128"/>
              <a:gd name="connsiteY1" fmla="*/ 1784188 h 2858694"/>
              <a:gd name="connsiteX2" fmla="*/ 4388819 w 6957128"/>
              <a:gd name="connsiteY2" fmla="*/ 14 h 2858694"/>
              <a:gd name="connsiteX3" fmla="*/ 5963864 w 6957128"/>
              <a:gd name="connsiteY3" fmla="*/ 963492 h 2858694"/>
              <a:gd name="connsiteX4" fmla="*/ 6957128 w 6957128"/>
              <a:gd name="connsiteY4" fmla="*/ 1450240 h 2858694"/>
              <a:gd name="connsiteX0" fmla="*/ 0 w 6957128"/>
              <a:gd name="connsiteY0" fmla="*/ 2858696 h 2858696"/>
              <a:gd name="connsiteX1" fmla="*/ 2278891 w 6957128"/>
              <a:gd name="connsiteY1" fmla="*/ 1784190 h 2858696"/>
              <a:gd name="connsiteX2" fmla="*/ 4388819 w 6957128"/>
              <a:gd name="connsiteY2" fmla="*/ 16 h 2858696"/>
              <a:gd name="connsiteX3" fmla="*/ 5963864 w 6957128"/>
              <a:gd name="connsiteY3" fmla="*/ 963494 h 2858696"/>
              <a:gd name="connsiteX4" fmla="*/ 6957128 w 6957128"/>
              <a:gd name="connsiteY4" fmla="*/ 1450242 h 2858696"/>
              <a:gd name="connsiteX0" fmla="*/ 0 w 6957128"/>
              <a:gd name="connsiteY0" fmla="*/ 2860548 h 2860548"/>
              <a:gd name="connsiteX1" fmla="*/ 2278891 w 6957128"/>
              <a:gd name="connsiteY1" fmla="*/ 1786042 h 2860548"/>
              <a:gd name="connsiteX2" fmla="*/ 4388819 w 6957128"/>
              <a:gd name="connsiteY2" fmla="*/ 1868 h 2860548"/>
              <a:gd name="connsiteX3" fmla="*/ 6957128 w 6957128"/>
              <a:gd name="connsiteY3" fmla="*/ 1452094 h 2860548"/>
              <a:gd name="connsiteX0" fmla="*/ 0 w 6957128"/>
              <a:gd name="connsiteY0" fmla="*/ 2860619 h 2860619"/>
              <a:gd name="connsiteX1" fmla="*/ 2278891 w 6957128"/>
              <a:gd name="connsiteY1" fmla="*/ 1786113 h 2860619"/>
              <a:gd name="connsiteX2" fmla="*/ 4388819 w 6957128"/>
              <a:gd name="connsiteY2" fmla="*/ 1939 h 2860619"/>
              <a:gd name="connsiteX3" fmla="*/ 6957128 w 6957128"/>
              <a:gd name="connsiteY3" fmla="*/ 1452165 h 2860619"/>
              <a:gd name="connsiteX0" fmla="*/ 0 w 6957128"/>
              <a:gd name="connsiteY0" fmla="*/ 2860634 h 2860634"/>
              <a:gd name="connsiteX1" fmla="*/ 2278891 w 6957128"/>
              <a:gd name="connsiteY1" fmla="*/ 1786128 h 2860634"/>
              <a:gd name="connsiteX2" fmla="*/ 4388819 w 6957128"/>
              <a:gd name="connsiteY2" fmla="*/ 1954 h 2860634"/>
              <a:gd name="connsiteX3" fmla="*/ 6957128 w 6957128"/>
              <a:gd name="connsiteY3" fmla="*/ 1452180 h 2860634"/>
              <a:gd name="connsiteX0" fmla="*/ 0 w 6957128"/>
              <a:gd name="connsiteY0" fmla="*/ 2858747 h 2858747"/>
              <a:gd name="connsiteX1" fmla="*/ 2278891 w 6957128"/>
              <a:gd name="connsiteY1" fmla="*/ 1784241 h 2858747"/>
              <a:gd name="connsiteX2" fmla="*/ 4388819 w 6957128"/>
              <a:gd name="connsiteY2" fmla="*/ 67 h 2858747"/>
              <a:gd name="connsiteX3" fmla="*/ 6957128 w 6957128"/>
              <a:gd name="connsiteY3" fmla="*/ 1450293 h 2858747"/>
              <a:gd name="connsiteX0" fmla="*/ 0 w 6957128"/>
              <a:gd name="connsiteY0" fmla="*/ 2858723 h 2858723"/>
              <a:gd name="connsiteX1" fmla="*/ 2278891 w 6957128"/>
              <a:gd name="connsiteY1" fmla="*/ 1784217 h 2858723"/>
              <a:gd name="connsiteX2" fmla="*/ 4388819 w 6957128"/>
              <a:gd name="connsiteY2" fmla="*/ 43 h 2858723"/>
              <a:gd name="connsiteX3" fmla="*/ 6957128 w 6957128"/>
              <a:gd name="connsiteY3" fmla="*/ 1450269 h 2858723"/>
              <a:gd name="connsiteX0" fmla="*/ 0 w 6957128"/>
              <a:gd name="connsiteY0" fmla="*/ 2858721 h 2858721"/>
              <a:gd name="connsiteX1" fmla="*/ 2278891 w 6957128"/>
              <a:gd name="connsiteY1" fmla="*/ 1784215 h 2858721"/>
              <a:gd name="connsiteX2" fmla="*/ 4388819 w 6957128"/>
              <a:gd name="connsiteY2" fmla="*/ 41 h 2858721"/>
              <a:gd name="connsiteX3" fmla="*/ 6957128 w 6957128"/>
              <a:gd name="connsiteY3" fmla="*/ 1450267 h 2858721"/>
              <a:gd name="connsiteX0" fmla="*/ 0 w 6957128"/>
              <a:gd name="connsiteY0" fmla="*/ 2858727 h 2858727"/>
              <a:gd name="connsiteX1" fmla="*/ 2278891 w 6957128"/>
              <a:gd name="connsiteY1" fmla="*/ 1784221 h 2858727"/>
              <a:gd name="connsiteX2" fmla="*/ 4388819 w 6957128"/>
              <a:gd name="connsiteY2" fmla="*/ 47 h 2858727"/>
              <a:gd name="connsiteX3" fmla="*/ 6957128 w 6957128"/>
              <a:gd name="connsiteY3" fmla="*/ 1450273 h 2858727"/>
              <a:gd name="connsiteX0" fmla="*/ 0 w 6957128"/>
              <a:gd name="connsiteY0" fmla="*/ 2858727 h 2858727"/>
              <a:gd name="connsiteX1" fmla="*/ 2278891 w 6957128"/>
              <a:gd name="connsiteY1" fmla="*/ 1784221 h 2858727"/>
              <a:gd name="connsiteX2" fmla="*/ 4388819 w 6957128"/>
              <a:gd name="connsiteY2" fmla="*/ 47 h 2858727"/>
              <a:gd name="connsiteX3" fmla="*/ 6957128 w 6957128"/>
              <a:gd name="connsiteY3" fmla="*/ 1450273 h 2858727"/>
              <a:gd name="connsiteX0" fmla="*/ 0 w 6957128"/>
              <a:gd name="connsiteY0" fmla="*/ 2858727 h 2858727"/>
              <a:gd name="connsiteX1" fmla="*/ 2278891 w 6957128"/>
              <a:gd name="connsiteY1" fmla="*/ 1784221 h 2858727"/>
              <a:gd name="connsiteX2" fmla="*/ 4388819 w 6957128"/>
              <a:gd name="connsiteY2" fmla="*/ 47 h 2858727"/>
              <a:gd name="connsiteX3" fmla="*/ 6957128 w 6957128"/>
              <a:gd name="connsiteY3" fmla="*/ 1450273 h 2858727"/>
              <a:gd name="connsiteX4" fmla="*/ 0 w 6957128"/>
              <a:gd name="connsiteY4" fmla="*/ 2858727 h 2858727"/>
              <a:gd name="connsiteX0" fmla="*/ 0 w 6957328"/>
              <a:gd name="connsiteY0" fmla="*/ 2858727 h 2858727"/>
              <a:gd name="connsiteX1" fmla="*/ 2278891 w 6957328"/>
              <a:gd name="connsiteY1" fmla="*/ 1784221 h 2858727"/>
              <a:gd name="connsiteX2" fmla="*/ 4388819 w 6957328"/>
              <a:gd name="connsiteY2" fmla="*/ 47 h 2858727"/>
              <a:gd name="connsiteX3" fmla="*/ 6957128 w 6957328"/>
              <a:gd name="connsiteY3" fmla="*/ 1450273 h 2858727"/>
              <a:gd name="connsiteX4" fmla="*/ 4261321 w 6957328"/>
              <a:gd name="connsiteY4" fmla="*/ 1998140 h 2858727"/>
              <a:gd name="connsiteX5" fmla="*/ 0 w 6957328"/>
              <a:gd name="connsiteY5" fmla="*/ 2858727 h 2858727"/>
              <a:gd name="connsiteX0" fmla="*/ 0 w 6957328"/>
              <a:gd name="connsiteY0" fmla="*/ 2858727 h 2858727"/>
              <a:gd name="connsiteX1" fmla="*/ 2278891 w 6957328"/>
              <a:gd name="connsiteY1" fmla="*/ 1784221 h 2858727"/>
              <a:gd name="connsiteX2" fmla="*/ 4388819 w 6957328"/>
              <a:gd name="connsiteY2" fmla="*/ 47 h 2858727"/>
              <a:gd name="connsiteX3" fmla="*/ 6957128 w 6957328"/>
              <a:gd name="connsiteY3" fmla="*/ 1450273 h 2858727"/>
              <a:gd name="connsiteX4" fmla="*/ 4261321 w 6957328"/>
              <a:gd name="connsiteY4" fmla="*/ 1998140 h 2858727"/>
              <a:gd name="connsiteX5" fmla="*/ 2420348 w 6957328"/>
              <a:gd name="connsiteY5" fmla="*/ 2373354 h 2858727"/>
              <a:gd name="connsiteX6" fmla="*/ 0 w 6957328"/>
              <a:gd name="connsiteY6" fmla="*/ 2858727 h 2858727"/>
              <a:gd name="connsiteX0" fmla="*/ 0 w 6957128"/>
              <a:gd name="connsiteY0" fmla="*/ 2858727 h 2858727"/>
              <a:gd name="connsiteX1" fmla="*/ 2278891 w 6957128"/>
              <a:gd name="connsiteY1" fmla="*/ 1784221 h 2858727"/>
              <a:gd name="connsiteX2" fmla="*/ 4388819 w 6957128"/>
              <a:gd name="connsiteY2" fmla="*/ 47 h 2858727"/>
              <a:gd name="connsiteX3" fmla="*/ 6957128 w 6957128"/>
              <a:gd name="connsiteY3" fmla="*/ 1450273 h 2858727"/>
              <a:gd name="connsiteX4" fmla="*/ 4860953 w 6957128"/>
              <a:gd name="connsiteY4" fmla="*/ 1851715 h 2858727"/>
              <a:gd name="connsiteX5" fmla="*/ 4261321 w 6957128"/>
              <a:gd name="connsiteY5" fmla="*/ 1998140 h 2858727"/>
              <a:gd name="connsiteX6" fmla="*/ 2420348 w 6957128"/>
              <a:gd name="connsiteY6" fmla="*/ 2373354 h 2858727"/>
              <a:gd name="connsiteX7" fmla="*/ 0 w 6957128"/>
              <a:gd name="connsiteY7" fmla="*/ 2858727 h 2858727"/>
              <a:gd name="connsiteX0" fmla="*/ 0 w 6957128"/>
              <a:gd name="connsiteY0" fmla="*/ 2858727 h 2858727"/>
              <a:gd name="connsiteX1" fmla="*/ 2278891 w 6957128"/>
              <a:gd name="connsiteY1" fmla="*/ 1784221 h 2858727"/>
              <a:gd name="connsiteX2" fmla="*/ 4388819 w 6957128"/>
              <a:gd name="connsiteY2" fmla="*/ 47 h 2858727"/>
              <a:gd name="connsiteX3" fmla="*/ 6957128 w 6957128"/>
              <a:gd name="connsiteY3" fmla="*/ 1450273 h 2858727"/>
              <a:gd name="connsiteX4" fmla="*/ 4261321 w 6957128"/>
              <a:gd name="connsiteY4" fmla="*/ 1998140 h 2858727"/>
              <a:gd name="connsiteX5" fmla="*/ 2420348 w 6957128"/>
              <a:gd name="connsiteY5" fmla="*/ 2373354 h 2858727"/>
              <a:gd name="connsiteX6" fmla="*/ 0 w 6957128"/>
              <a:gd name="connsiteY6" fmla="*/ 2858727 h 2858727"/>
              <a:gd name="connsiteX0" fmla="*/ 0 w 6957128"/>
              <a:gd name="connsiteY0" fmla="*/ 2858727 h 2858727"/>
              <a:gd name="connsiteX1" fmla="*/ 2278891 w 6957128"/>
              <a:gd name="connsiteY1" fmla="*/ 1784221 h 2858727"/>
              <a:gd name="connsiteX2" fmla="*/ 4388819 w 6957128"/>
              <a:gd name="connsiteY2" fmla="*/ 47 h 2858727"/>
              <a:gd name="connsiteX3" fmla="*/ 6957128 w 6957128"/>
              <a:gd name="connsiteY3" fmla="*/ 1450273 h 2858727"/>
              <a:gd name="connsiteX4" fmla="*/ 4261321 w 6957128"/>
              <a:gd name="connsiteY4" fmla="*/ 1998140 h 2858727"/>
              <a:gd name="connsiteX5" fmla="*/ 0 w 6957128"/>
              <a:gd name="connsiteY5" fmla="*/ 2858727 h 2858727"/>
              <a:gd name="connsiteX0" fmla="*/ 0 w 7038562"/>
              <a:gd name="connsiteY0" fmla="*/ 2858727 h 3288510"/>
              <a:gd name="connsiteX1" fmla="*/ 2278891 w 7038562"/>
              <a:gd name="connsiteY1" fmla="*/ 1784221 h 3288510"/>
              <a:gd name="connsiteX2" fmla="*/ 4388819 w 7038562"/>
              <a:gd name="connsiteY2" fmla="*/ 47 h 3288510"/>
              <a:gd name="connsiteX3" fmla="*/ 6957128 w 7038562"/>
              <a:gd name="connsiteY3" fmla="*/ 1450273 h 3288510"/>
              <a:gd name="connsiteX4" fmla="*/ 7038562 w 7038562"/>
              <a:gd name="connsiteY4" fmla="*/ 3288510 h 3288510"/>
              <a:gd name="connsiteX5" fmla="*/ 0 w 7038562"/>
              <a:gd name="connsiteY5" fmla="*/ 2858727 h 3288510"/>
              <a:gd name="connsiteX0" fmla="*/ 0 w 7038562"/>
              <a:gd name="connsiteY0" fmla="*/ 2858727 h 3288510"/>
              <a:gd name="connsiteX1" fmla="*/ 2278891 w 7038562"/>
              <a:gd name="connsiteY1" fmla="*/ 1784221 h 3288510"/>
              <a:gd name="connsiteX2" fmla="*/ 4388819 w 7038562"/>
              <a:gd name="connsiteY2" fmla="*/ 47 h 3288510"/>
              <a:gd name="connsiteX3" fmla="*/ 6957128 w 7038562"/>
              <a:gd name="connsiteY3" fmla="*/ 1450273 h 3288510"/>
              <a:gd name="connsiteX4" fmla="*/ 7038562 w 7038562"/>
              <a:gd name="connsiteY4" fmla="*/ 3288510 h 3288510"/>
              <a:gd name="connsiteX5" fmla="*/ 1052767 w 7038562"/>
              <a:gd name="connsiteY5" fmla="*/ 2931599 h 3288510"/>
              <a:gd name="connsiteX6" fmla="*/ 0 w 7038562"/>
              <a:gd name="connsiteY6" fmla="*/ 2858727 h 3288510"/>
              <a:gd name="connsiteX0" fmla="*/ 609369 w 7647931"/>
              <a:gd name="connsiteY0" fmla="*/ 2858727 h 3380025"/>
              <a:gd name="connsiteX1" fmla="*/ 2888260 w 7647931"/>
              <a:gd name="connsiteY1" fmla="*/ 1784221 h 3380025"/>
              <a:gd name="connsiteX2" fmla="*/ 4998188 w 7647931"/>
              <a:gd name="connsiteY2" fmla="*/ 47 h 3380025"/>
              <a:gd name="connsiteX3" fmla="*/ 7566497 w 7647931"/>
              <a:gd name="connsiteY3" fmla="*/ 1450273 h 3380025"/>
              <a:gd name="connsiteX4" fmla="*/ 7647931 w 7647931"/>
              <a:gd name="connsiteY4" fmla="*/ 3288510 h 3380025"/>
              <a:gd name="connsiteX5" fmla="*/ 0 w 7647931"/>
              <a:gd name="connsiteY5" fmla="*/ 3380025 h 3380025"/>
              <a:gd name="connsiteX6" fmla="*/ 609369 w 7647931"/>
              <a:gd name="connsiteY6" fmla="*/ 2858727 h 3380025"/>
              <a:gd name="connsiteX0" fmla="*/ 609369 w 7647931"/>
              <a:gd name="connsiteY0" fmla="*/ 2858727 h 3380025"/>
              <a:gd name="connsiteX1" fmla="*/ 2888260 w 7647931"/>
              <a:gd name="connsiteY1" fmla="*/ 1784221 h 3380025"/>
              <a:gd name="connsiteX2" fmla="*/ 4998188 w 7647931"/>
              <a:gd name="connsiteY2" fmla="*/ 47 h 3380025"/>
              <a:gd name="connsiteX3" fmla="*/ 7566497 w 7647931"/>
              <a:gd name="connsiteY3" fmla="*/ 1450273 h 3380025"/>
              <a:gd name="connsiteX4" fmla="*/ 7647931 w 7647931"/>
              <a:gd name="connsiteY4" fmla="*/ 3288510 h 3380025"/>
              <a:gd name="connsiteX5" fmla="*/ 0 w 7647931"/>
              <a:gd name="connsiteY5" fmla="*/ 3380025 h 3380025"/>
              <a:gd name="connsiteX6" fmla="*/ 609369 w 7647931"/>
              <a:gd name="connsiteY6" fmla="*/ 2858727 h 3380025"/>
              <a:gd name="connsiteX0" fmla="*/ 609369 w 7647931"/>
              <a:gd name="connsiteY0" fmla="*/ 2858727 h 3380025"/>
              <a:gd name="connsiteX1" fmla="*/ 2888260 w 7647931"/>
              <a:gd name="connsiteY1" fmla="*/ 1784221 h 3380025"/>
              <a:gd name="connsiteX2" fmla="*/ 4998188 w 7647931"/>
              <a:gd name="connsiteY2" fmla="*/ 47 h 3380025"/>
              <a:gd name="connsiteX3" fmla="*/ 7566497 w 7647931"/>
              <a:gd name="connsiteY3" fmla="*/ 1450273 h 3380025"/>
              <a:gd name="connsiteX4" fmla="*/ 7647931 w 7647931"/>
              <a:gd name="connsiteY4" fmla="*/ 3288510 h 3380025"/>
              <a:gd name="connsiteX5" fmla="*/ 0 w 7647931"/>
              <a:gd name="connsiteY5" fmla="*/ 3380025 h 3380025"/>
              <a:gd name="connsiteX6" fmla="*/ 609369 w 7647931"/>
              <a:gd name="connsiteY6" fmla="*/ 2858727 h 3380025"/>
              <a:gd name="connsiteX0" fmla="*/ 609369 w 7647931"/>
              <a:gd name="connsiteY0" fmla="*/ 2858727 h 3380025"/>
              <a:gd name="connsiteX1" fmla="*/ 2888260 w 7647931"/>
              <a:gd name="connsiteY1" fmla="*/ 1784221 h 3380025"/>
              <a:gd name="connsiteX2" fmla="*/ 4998188 w 7647931"/>
              <a:gd name="connsiteY2" fmla="*/ 47 h 3380025"/>
              <a:gd name="connsiteX3" fmla="*/ 7566497 w 7647931"/>
              <a:gd name="connsiteY3" fmla="*/ 1450273 h 3380025"/>
              <a:gd name="connsiteX4" fmla="*/ 7647931 w 7647931"/>
              <a:gd name="connsiteY4" fmla="*/ 3288510 h 3380025"/>
              <a:gd name="connsiteX5" fmla="*/ 0 w 7647931"/>
              <a:gd name="connsiteY5" fmla="*/ 3380025 h 3380025"/>
              <a:gd name="connsiteX6" fmla="*/ 609369 w 7647931"/>
              <a:gd name="connsiteY6" fmla="*/ 2858727 h 3380025"/>
              <a:gd name="connsiteX0" fmla="*/ 7647931 w 7734194"/>
              <a:gd name="connsiteY0" fmla="*/ 3288510 h 3380025"/>
              <a:gd name="connsiteX1" fmla="*/ 0 w 7734194"/>
              <a:gd name="connsiteY1" fmla="*/ 3380025 h 3380025"/>
              <a:gd name="connsiteX2" fmla="*/ 609369 w 7734194"/>
              <a:gd name="connsiteY2" fmla="*/ 2858727 h 3380025"/>
              <a:gd name="connsiteX3" fmla="*/ 2888260 w 7734194"/>
              <a:gd name="connsiteY3" fmla="*/ 1784221 h 3380025"/>
              <a:gd name="connsiteX4" fmla="*/ 4998188 w 7734194"/>
              <a:gd name="connsiteY4" fmla="*/ 47 h 3380025"/>
              <a:gd name="connsiteX5" fmla="*/ 7566497 w 7734194"/>
              <a:gd name="connsiteY5" fmla="*/ 1450273 h 3380025"/>
              <a:gd name="connsiteX6" fmla="*/ 7734194 w 7734194"/>
              <a:gd name="connsiteY6" fmla="*/ 3363553 h 3380025"/>
              <a:gd name="connsiteX0" fmla="*/ 7647931 w 7647931"/>
              <a:gd name="connsiteY0" fmla="*/ 3288510 h 3380025"/>
              <a:gd name="connsiteX1" fmla="*/ 0 w 7647931"/>
              <a:gd name="connsiteY1" fmla="*/ 3380025 h 3380025"/>
              <a:gd name="connsiteX2" fmla="*/ 609369 w 7647931"/>
              <a:gd name="connsiteY2" fmla="*/ 2858727 h 3380025"/>
              <a:gd name="connsiteX3" fmla="*/ 2888260 w 7647931"/>
              <a:gd name="connsiteY3" fmla="*/ 1784221 h 3380025"/>
              <a:gd name="connsiteX4" fmla="*/ 4998188 w 7647931"/>
              <a:gd name="connsiteY4" fmla="*/ 47 h 3380025"/>
              <a:gd name="connsiteX5" fmla="*/ 7566497 w 7647931"/>
              <a:gd name="connsiteY5" fmla="*/ 1450273 h 3380025"/>
              <a:gd name="connsiteX0" fmla="*/ 0 w 7566497"/>
              <a:gd name="connsiteY0" fmla="*/ 3380025 h 3380025"/>
              <a:gd name="connsiteX1" fmla="*/ 609369 w 7566497"/>
              <a:gd name="connsiteY1" fmla="*/ 2858727 h 3380025"/>
              <a:gd name="connsiteX2" fmla="*/ 2888260 w 7566497"/>
              <a:gd name="connsiteY2" fmla="*/ 1784221 h 3380025"/>
              <a:gd name="connsiteX3" fmla="*/ 4998188 w 7566497"/>
              <a:gd name="connsiteY3" fmla="*/ 47 h 3380025"/>
              <a:gd name="connsiteX4" fmla="*/ 7566497 w 7566497"/>
              <a:gd name="connsiteY4" fmla="*/ 1450273 h 3380025"/>
              <a:gd name="connsiteX0" fmla="*/ 0 w 6957128"/>
              <a:gd name="connsiteY0" fmla="*/ 2858727 h 2858727"/>
              <a:gd name="connsiteX1" fmla="*/ 2278891 w 6957128"/>
              <a:gd name="connsiteY1" fmla="*/ 1784221 h 2858727"/>
              <a:gd name="connsiteX2" fmla="*/ 4388819 w 6957128"/>
              <a:gd name="connsiteY2" fmla="*/ 47 h 2858727"/>
              <a:gd name="connsiteX3" fmla="*/ 6957128 w 6957128"/>
              <a:gd name="connsiteY3" fmla="*/ 1450273 h 2858727"/>
            </a:gdLst>
            <a:ahLst/>
            <a:cxnLst>
              <a:cxn ang="0">
                <a:pos x="connsiteX0" y="connsiteY0"/>
              </a:cxn>
              <a:cxn ang="0">
                <a:pos x="connsiteX1" y="connsiteY1"/>
              </a:cxn>
              <a:cxn ang="0">
                <a:pos x="connsiteX2" y="connsiteY2"/>
              </a:cxn>
              <a:cxn ang="0">
                <a:pos x="connsiteX3" y="connsiteY3"/>
              </a:cxn>
            </a:cxnLst>
            <a:rect l="l" t="t" r="r" b="b"/>
            <a:pathLst>
              <a:path w="6957128" h="2858727">
                <a:moveTo>
                  <a:pt x="0" y="2858727"/>
                </a:moveTo>
                <a:cubicBezTo>
                  <a:pt x="789222" y="2766887"/>
                  <a:pt x="1579339" y="2459536"/>
                  <a:pt x="2278891" y="1784221"/>
                </a:cubicBezTo>
                <a:cubicBezTo>
                  <a:pt x="2978443" y="1108906"/>
                  <a:pt x="3472354" y="-8355"/>
                  <a:pt x="4388819" y="47"/>
                </a:cubicBezTo>
                <a:cubicBezTo>
                  <a:pt x="5305284" y="8449"/>
                  <a:pt x="5336404" y="1068907"/>
                  <a:pt x="6957128" y="1450273"/>
                </a:cubicBezTo>
              </a:path>
            </a:pathLst>
          </a:custGeom>
          <a:noFill/>
          <a:ln w="38100" cap="rnd">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Oval 7"/>
          <p:cNvSpPr/>
          <p:nvPr/>
        </p:nvSpPr>
        <p:spPr>
          <a:xfrm>
            <a:off x="6315639" y="2536135"/>
            <a:ext cx="1833746" cy="515399"/>
          </a:xfrm>
          <a:custGeom>
            <a:avLst/>
            <a:gdLst>
              <a:gd name="connsiteX0" fmla="*/ 0 w 1676400"/>
              <a:gd name="connsiteY0" fmla="*/ 865824 h 1731647"/>
              <a:gd name="connsiteX1" fmla="*/ 838200 w 1676400"/>
              <a:gd name="connsiteY1" fmla="*/ 0 h 1731647"/>
              <a:gd name="connsiteX2" fmla="*/ 1676400 w 1676400"/>
              <a:gd name="connsiteY2" fmla="*/ 865824 h 1731647"/>
              <a:gd name="connsiteX3" fmla="*/ 838200 w 1676400"/>
              <a:gd name="connsiteY3" fmla="*/ 1731648 h 1731647"/>
              <a:gd name="connsiteX4" fmla="*/ 0 w 1676400"/>
              <a:gd name="connsiteY4" fmla="*/ 865824 h 1731647"/>
              <a:gd name="connsiteX0" fmla="*/ 838200 w 1676400"/>
              <a:gd name="connsiteY0" fmla="*/ 1731648 h 1823088"/>
              <a:gd name="connsiteX1" fmla="*/ 0 w 1676400"/>
              <a:gd name="connsiteY1" fmla="*/ 865824 h 1823088"/>
              <a:gd name="connsiteX2" fmla="*/ 838200 w 1676400"/>
              <a:gd name="connsiteY2" fmla="*/ 0 h 1823088"/>
              <a:gd name="connsiteX3" fmla="*/ 1676400 w 1676400"/>
              <a:gd name="connsiteY3" fmla="*/ 865824 h 1823088"/>
              <a:gd name="connsiteX4" fmla="*/ 929640 w 1676400"/>
              <a:gd name="connsiteY4" fmla="*/ 1823088 h 1823088"/>
              <a:gd name="connsiteX0" fmla="*/ 45180 w 5210054"/>
              <a:gd name="connsiteY0" fmla="*/ 2556839 h 2556839"/>
              <a:gd name="connsiteX1" fmla="*/ 3533654 w 5210054"/>
              <a:gd name="connsiteY1" fmla="*/ 865824 h 2556839"/>
              <a:gd name="connsiteX2" fmla="*/ 4371854 w 5210054"/>
              <a:gd name="connsiteY2" fmla="*/ 0 h 2556839"/>
              <a:gd name="connsiteX3" fmla="*/ 5210054 w 5210054"/>
              <a:gd name="connsiteY3" fmla="*/ 865824 h 2556839"/>
              <a:gd name="connsiteX4" fmla="*/ 4463294 w 5210054"/>
              <a:gd name="connsiteY4" fmla="*/ 1823088 h 2556839"/>
              <a:gd name="connsiteX0" fmla="*/ 0 w 5164874"/>
              <a:gd name="connsiteY0" fmla="*/ 2556839 h 2556839"/>
              <a:gd name="connsiteX1" fmla="*/ 3488474 w 5164874"/>
              <a:gd name="connsiteY1" fmla="*/ 865824 h 2556839"/>
              <a:gd name="connsiteX2" fmla="*/ 4326674 w 5164874"/>
              <a:gd name="connsiteY2" fmla="*/ 0 h 2556839"/>
              <a:gd name="connsiteX3" fmla="*/ 5164874 w 5164874"/>
              <a:gd name="connsiteY3" fmla="*/ 865824 h 2556839"/>
              <a:gd name="connsiteX4" fmla="*/ 4418114 w 5164874"/>
              <a:gd name="connsiteY4" fmla="*/ 1823088 h 2556839"/>
              <a:gd name="connsiteX0" fmla="*/ 0 w 5164874"/>
              <a:gd name="connsiteY0" fmla="*/ 2556839 h 2556839"/>
              <a:gd name="connsiteX1" fmla="*/ 3488474 w 5164874"/>
              <a:gd name="connsiteY1" fmla="*/ 865824 h 2556839"/>
              <a:gd name="connsiteX2" fmla="*/ 4326674 w 5164874"/>
              <a:gd name="connsiteY2" fmla="*/ 0 h 2556839"/>
              <a:gd name="connsiteX3" fmla="*/ 5164874 w 5164874"/>
              <a:gd name="connsiteY3" fmla="*/ 865824 h 2556839"/>
              <a:gd name="connsiteX4" fmla="*/ 4418114 w 5164874"/>
              <a:gd name="connsiteY4" fmla="*/ 1823088 h 2556839"/>
              <a:gd name="connsiteX0" fmla="*/ 0 w 5164874"/>
              <a:gd name="connsiteY0" fmla="*/ 2556839 h 2556839"/>
              <a:gd name="connsiteX1" fmla="*/ 2651754 w 5164874"/>
              <a:gd name="connsiteY1" fmla="*/ 1180491 h 2556839"/>
              <a:gd name="connsiteX2" fmla="*/ 3488474 w 5164874"/>
              <a:gd name="connsiteY2" fmla="*/ 865824 h 2556839"/>
              <a:gd name="connsiteX3" fmla="*/ 4326674 w 5164874"/>
              <a:gd name="connsiteY3" fmla="*/ 0 h 2556839"/>
              <a:gd name="connsiteX4" fmla="*/ 5164874 w 5164874"/>
              <a:gd name="connsiteY4" fmla="*/ 865824 h 2556839"/>
              <a:gd name="connsiteX5" fmla="*/ 4418114 w 5164874"/>
              <a:gd name="connsiteY5" fmla="*/ 1823088 h 2556839"/>
              <a:gd name="connsiteX0" fmla="*/ 0 w 5164874"/>
              <a:gd name="connsiteY0" fmla="*/ 2556839 h 2556839"/>
              <a:gd name="connsiteX1" fmla="*/ 2234503 w 5164874"/>
              <a:gd name="connsiteY1" fmla="*/ 1482332 h 2556839"/>
              <a:gd name="connsiteX2" fmla="*/ 3488474 w 5164874"/>
              <a:gd name="connsiteY2" fmla="*/ 865824 h 2556839"/>
              <a:gd name="connsiteX3" fmla="*/ 4326674 w 5164874"/>
              <a:gd name="connsiteY3" fmla="*/ 0 h 2556839"/>
              <a:gd name="connsiteX4" fmla="*/ 5164874 w 5164874"/>
              <a:gd name="connsiteY4" fmla="*/ 865824 h 2556839"/>
              <a:gd name="connsiteX5" fmla="*/ 4418114 w 5164874"/>
              <a:gd name="connsiteY5" fmla="*/ 1823088 h 2556839"/>
              <a:gd name="connsiteX0" fmla="*/ 0 w 5164874"/>
              <a:gd name="connsiteY0" fmla="*/ 2556839 h 2556839"/>
              <a:gd name="connsiteX1" fmla="*/ 2234503 w 5164874"/>
              <a:gd name="connsiteY1" fmla="*/ 1482332 h 2556839"/>
              <a:gd name="connsiteX2" fmla="*/ 3488474 w 5164874"/>
              <a:gd name="connsiteY2" fmla="*/ 865824 h 2556839"/>
              <a:gd name="connsiteX3" fmla="*/ 4326674 w 5164874"/>
              <a:gd name="connsiteY3" fmla="*/ 0 h 2556839"/>
              <a:gd name="connsiteX4" fmla="*/ 5164874 w 5164874"/>
              <a:gd name="connsiteY4" fmla="*/ 865824 h 2556839"/>
              <a:gd name="connsiteX5" fmla="*/ 4418114 w 5164874"/>
              <a:gd name="connsiteY5" fmla="*/ 1823088 h 2556839"/>
              <a:gd name="connsiteX0" fmla="*/ 0 w 5164874"/>
              <a:gd name="connsiteY0" fmla="*/ 2556839 h 2556839"/>
              <a:gd name="connsiteX1" fmla="*/ 2234503 w 5164874"/>
              <a:gd name="connsiteY1" fmla="*/ 1482332 h 2556839"/>
              <a:gd name="connsiteX2" fmla="*/ 3488474 w 5164874"/>
              <a:gd name="connsiteY2" fmla="*/ 865824 h 2556839"/>
              <a:gd name="connsiteX3" fmla="*/ 4326674 w 5164874"/>
              <a:gd name="connsiteY3" fmla="*/ 0 h 2556839"/>
              <a:gd name="connsiteX4" fmla="*/ 5164874 w 5164874"/>
              <a:gd name="connsiteY4" fmla="*/ 865824 h 2556839"/>
              <a:gd name="connsiteX5" fmla="*/ 4418114 w 5164874"/>
              <a:gd name="connsiteY5" fmla="*/ 1823088 h 2556839"/>
              <a:gd name="connsiteX0" fmla="*/ 0 w 5164874"/>
              <a:gd name="connsiteY0" fmla="*/ 2556839 h 2556839"/>
              <a:gd name="connsiteX1" fmla="*/ 2234503 w 5164874"/>
              <a:gd name="connsiteY1" fmla="*/ 1482332 h 2556839"/>
              <a:gd name="connsiteX2" fmla="*/ 4326674 w 5164874"/>
              <a:gd name="connsiteY2" fmla="*/ 0 h 2556839"/>
              <a:gd name="connsiteX3" fmla="*/ 5164874 w 5164874"/>
              <a:gd name="connsiteY3" fmla="*/ 865824 h 2556839"/>
              <a:gd name="connsiteX4" fmla="*/ 4418114 w 5164874"/>
              <a:gd name="connsiteY4" fmla="*/ 1823088 h 2556839"/>
              <a:gd name="connsiteX0" fmla="*/ 0 w 5164874"/>
              <a:gd name="connsiteY0" fmla="*/ 2876435 h 2876435"/>
              <a:gd name="connsiteX1" fmla="*/ 2234503 w 5164874"/>
              <a:gd name="connsiteY1" fmla="*/ 1801928 h 2876435"/>
              <a:gd name="connsiteX2" fmla="*/ 4317797 w 5164874"/>
              <a:gd name="connsiteY2" fmla="*/ 0 h 2876435"/>
              <a:gd name="connsiteX3" fmla="*/ 5164874 w 5164874"/>
              <a:gd name="connsiteY3" fmla="*/ 1185420 h 2876435"/>
              <a:gd name="connsiteX4" fmla="*/ 4418114 w 5164874"/>
              <a:gd name="connsiteY4" fmla="*/ 2142684 h 2876435"/>
              <a:gd name="connsiteX0" fmla="*/ 0 w 5164874"/>
              <a:gd name="connsiteY0" fmla="*/ 2883790 h 2883790"/>
              <a:gd name="connsiteX1" fmla="*/ 2110216 w 5164874"/>
              <a:gd name="connsiteY1" fmla="*/ 1747140 h 2883790"/>
              <a:gd name="connsiteX2" fmla="*/ 4317797 w 5164874"/>
              <a:gd name="connsiteY2" fmla="*/ 7355 h 2883790"/>
              <a:gd name="connsiteX3" fmla="*/ 5164874 w 5164874"/>
              <a:gd name="connsiteY3" fmla="*/ 1192775 h 2883790"/>
              <a:gd name="connsiteX4" fmla="*/ 4418114 w 5164874"/>
              <a:gd name="connsiteY4" fmla="*/ 2150039 h 2883790"/>
              <a:gd name="connsiteX0" fmla="*/ 0 w 5164874"/>
              <a:gd name="connsiteY0" fmla="*/ 2857388 h 2857388"/>
              <a:gd name="connsiteX1" fmla="*/ 2110216 w 5164874"/>
              <a:gd name="connsiteY1" fmla="*/ 1720738 h 2857388"/>
              <a:gd name="connsiteX2" fmla="*/ 4442085 w 5164874"/>
              <a:gd name="connsiteY2" fmla="*/ 7586 h 2857388"/>
              <a:gd name="connsiteX3" fmla="*/ 5164874 w 5164874"/>
              <a:gd name="connsiteY3" fmla="*/ 1166373 h 2857388"/>
              <a:gd name="connsiteX4" fmla="*/ 4418114 w 5164874"/>
              <a:gd name="connsiteY4" fmla="*/ 2123637 h 2857388"/>
              <a:gd name="connsiteX0" fmla="*/ 0 w 5963864"/>
              <a:gd name="connsiteY0" fmla="*/ 2866842 h 2866842"/>
              <a:gd name="connsiteX1" fmla="*/ 2110216 w 5963864"/>
              <a:gd name="connsiteY1" fmla="*/ 1730192 h 2866842"/>
              <a:gd name="connsiteX2" fmla="*/ 4442085 w 5963864"/>
              <a:gd name="connsiteY2" fmla="*/ 17040 h 2866842"/>
              <a:gd name="connsiteX3" fmla="*/ 5963864 w 5963864"/>
              <a:gd name="connsiteY3" fmla="*/ 971640 h 2866842"/>
              <a:gd name="connsiteX4" fmla="*/ 4418114 w 5963864"/>
              <a:gd name="connsiteY4" fmla="*/ 2133091 h 2866842"/>
              <a:gd name="connsiteX0" fmla="*/ 0 w 7021215"/>
              <a:gd name="connsiteY0" fmla="*/ 2866842 h 2866842"/>
              <a:gd name="connsiteX1" fmla="*/ 2110216 w 7021215"/>
              <a:gd name="connsiteY1" fmla="*/ 1730192 h 2866842"/>
              <a:gd name="connsiteX2" fmla="*/ 4442085 w 7021215"/>
              <a:gd name="connsiteY2" fmla="*/ 17040 h 2866842"/>
              <a:gd name="connsiteX3" fmla="*/ 5963864 w 7021215"/>
              <a:gd name="connsiteY3" fmla="*/ 971640 h 2866842"/>
              <a:gd name="connsiteX4" fmla="*/ 6957128 w 7021215"/>
              <a:gd name="connsiteY4" fmla="*/ 1458388 h 2866842"/>
              <a:gd name="connsiteX0" fmla="*/ 0 w 7021215"/>
              <a:gd name="connsiteY0" fmla="*/ 2866842 h 2866842"/>
              <a:gd name="connsiteX1" fmla="*/ 2110216 w 7021215"/>
              <a:gd name="connsiteY1" fmla="*/ 1730192 h 2866842"/>
              <a:gd name="connsiteX2" fmla="*/ 4442085 w 7021215"/>
              <a:gd name="connsiteY2" fmla="*/ 17040 h 2866842"/>
              <a:gd name="connsiteX3" fmla="*/ 5963864 w 7021215"/>
              <a:gd name="connsiteY3" fmla="*/ 971640 h 2866842"/>
              <a:gd name="connsiteX4" fmla="*/ 6957128 w 7021215"/>
              <a:gd name="connsiteY4" fmla="*/ 1458388 h 2866842"/>
              <a:gd name="connsiteX0" fmla="*/ 0 w 6957128"/>
              <a:gd name="connsiteY0" fmla="*/ 2866842 h 2866842"/>
              <a:gd name="connsiteX1" fmla="*/ 2110216 w 6957128"/>
              <a:gd name="connsiteY1" fmla="*/ 1730192 h 2866842"/>
              <a:gd name="connsiteX2" fmla="*/ 4442085 w 6957128"/>
              <a:gd name="connsiteY2" fmla="*/ 17040 h 2866842"/>
              <a:gd name="connsiteX3" fmla="*/ 5963864 w 6957128"/>
              <a:gd name="connsiteY3" fmla="*/ 971640 h 2866842"/>
              <a:gd name="connsiteX4" fmla="*/ 6957128 w 6957128"/>
              <a:gd name="connsiteY4" fmla="*/ 1458388 h 2866842"/>
              <a:gd name="connsiteX0" fmla="*/ 0 w 6957128"/>
              <a:gd name="connsiteY0" fmla="*/ 2879635 h 2879635"/>
              <a:gd name="connsiteX1" fmla="*/ 2110216 w 6957128"/>
              <a:gd name="connsiteY1" fmla="*/ 1742985 h 2879635"/>
              <a:gd name="connsiteX2" fmla="*/ 4442085 w 6957128"/>
              <a:gd name="connsiteY2" fmla="*/ 29833 h 2879635"/>
              <a:gd name="connsiteX3" fmla="*/ 5448220 w 6957128"/>
              <a:gd name="connsiteY3" fmla="*/ 677663 h 2879635"/>
              <a:gd name="connsiteX4" fmla="*/ 5963864 w 6957128"/>
              <a:gd name="connsiteY4" fmla="*/ 984433 h 2879635"/>
              <a:gd name="connsiteX5" fmla="*/ 6957128 w 6957128"/>
              <a:gd name="connsiteY5" fmla="*/ 1471181 h 2879635"/>
              <a:gd name="connsiteX0" fmla="*/ 0 w 6957128"/>
              <a:gd name="connsiteY0" fmla="*/ 2888186 h 2888186"/>
              <a:gd name="connsiteX1" fmla="*/ 2110216 w 6957128"/>
              <a:gd name="connsiteY1" fmla="*/ 1751536 h 2888186"/>
              <a:gd name="connsiteX2" fmla="*/ 4388819 w 6957128"/>
              <a:gd name="connsiteY2" fmla="*/ 29506 h 2888186"/>
              <a:gd name="connsiteX3" fmla="*/ 5448220 w 6957128"/>
              <a:gd name="connsiteY3" fmla="*/ 686214 h 2888186"/>
              <a:gd name="connsiteX4" fmla="*/ 5963864 w 6957128"/>
              <a:gd name="connsiteY4" fmla="*/ 992984 h 2888186"/>
              <a:gd name="connsiteX5" fmla="*/ 6957128 w 6957128"/>
              <a:gd name="connsiteY5" fmla="*/ 1479732 h 2888186"/>
              <a:gd name="connsiteX0" fmla="*/ 0 w 6957128"/>
              <a:gd name="connsiteY0" fmla="*/ 2858866 h 2858866"/>
              <a:gd name="connsiteX1" fmla="*/ 2110216 w 6957128"/>
              <a:gd name="connsiteY1" fmla="*/ 1722216 h 2858866"/>
              <a:gd name="connsiteX2" fmla="*/ 4388819 w 6957128"/>
              <a:gd name="connsiteY2" fmla="*/ 186 h 2858866"/>
              <a:gd name="connsiteX3" fmla="*/ 5448220 w 6957128"/>
              <a:gd name="connsiteY3" fmla="*/ 656894 h 2858866"/>
              <a:gd name="connsiteX4" fmla="*/ 5963864 w 6957128"/>
              <a:gd name="connsiteY4" fmla="*/ 963664 h 2858866"/>
              <a:gd name="connsiteX5" fmla="*/ 6957128 w 6957128"/>
              <a:gd name="connsiteY5" fmla="*/ 1450412 h 2858866"/>
              <a:gd name="connsiteX0" fmla="*/ 0 w 6957128"/>
              <a:gd name="connsiteY0" fmla="*/ 2871449 h 2871449"/>
              <a:gd name="connsiteX1" fmla="*/ 2110216 w 6957128"/>
              <a:gd name="connsiteY1" fmla="*/ 1734799 h 2871449"/>
              <a:gd name="connsiteX2" fmla="*/ 4388819 w 6957128"/>
              <a:gd name="connsiteY2" fmla="*/ 12769 h 2871449"/>
              <a:gd name="connsiteX3" fmla="*/ 5963864 w 6957128"/>
              <a:gd name="connsiteY3" fmla="*/ 976247 h 2871449"/>
              <a:gd name="connsiteX4" fmla="*/ 6957128 w 6957128"/>
              <a:gd name="connsiteY4" fmla="*/ 1462995 h 2871449"/>
              <a:gd name="connsiteX0" fmla="*/ 0 w 6957128"/>
              <a:gd name="connsiteY0" fmla="*/ 2870745 h 2870745"/>
              <a:gd name="connsiteX1" fmla="*/ 2110216 w 6957128"/>
              <a:gd name="connsiteY1" fmla="*/ 1734095 h 2870745"/>
              <a:gd name="connsiteX2" fmla="*/ 4388819 w 6957128"/>
              <a:gd name="connsiteY2" fmla="*/ 12065 h 2870745"/>
              <a:gd name="connsiteX3" fmla="*/ 5963864 w 6957128"/>
              <a:gd name="connsiteY3" fmla="*/ 975543 h 2870745"/>
              <a:gd name="connsiteX4" fmla="*/ 6957128 w 6957128"/>
              <a:gd name="connsiteY4" fmla="*/ 1462291 h 2870745"/>
              <a:gd name="connsiteX0" fmla="*/ 0 w 6957128"/>
              <a:gd name="connsiteY0" fmla="*/ 2870745 h 2870745"/>
              <a:gd name="connsiteX1" fmla="*/ 2110216 w 6957128"/>
              <a:gd name="connsiteY1" fmla="*/ 1734095 h 2870745"/>
              <a:gd name="connsiteX2" fmla="*/ 4388819 w 6957128"/>
              <a:gd name="connsiteY2" fmla="*/ 12065 h 2870745"/>
              <a:gd name="connsiteX3" fmla="*/ 5963864 w 6957128"/>
              <a:gd name="connsiteY3" fmla="*/ 975543 h 2870745"/>
              <a:gd name="connsiteX4" fmla="*/ 6957128 w 6957128"/>
              <a:gd name="connsiteY4" fmla="*/ 1462291 h 2870745"/>
              <a:gd name="connsiteX0" fmla="*/ 0 w 6957128"/>
              <a:gd name="connsiteY0" fmla="*/ 2870745 h 2870745"/>
              <a:gd name="connsiteX1" fmla="*/ 2110216 w 6957128"/>
              <a:gd name="connsiteY1" fmla="*/ 1734095 h 2870745"/>
              <a:gd name="connsiteX2" fmla="*/ 4388819 w 6957128"/>
              <a:gd name="connsiteY2" fmla="*/ 12065 h 2870745"/>
              <a:gd name="connsiteX3" fmla="*/ 5963864 w 6957128"/>
              <a:gd name="connsiteY3" fmla="*/ 975543 h 2870745"/>
              <a:gd name="connsiteX4" fmla="*/ 6957128 w 6957128"/>
              <a:gd name="connsiteY4" fmla="*/ 1462291 h 2870745"/>
              <a:gd name="connsiteX0" fmla="*/ 0 w 6957128"/>
              <a:gd name="connsiteY0" fmla="*/ 2872556 h 2872556"/>
              <a:gd name="connsiteX1" fmla="*/ 2278891 w 6957128"/>
              <a:gd name="connsiteY1" fmla="*/ 1798050 h 2872556"/>
              <a:gd name="connsiteX2" fmla="*/ 4388819 w 6957128"/>
              <a:gd name="connsiteY2" fmla="*/ 13876 h 2872556"/>
              <a:gd name="connsiteX3" fmla="*/ 5963864 w 6957128"/>
              <a:gd name="connsiteY3" fmla="*/ 977354 h 2872556"/>
              <a:gd name="connsiteX4" fmla="*/ 6957128 w 6957128"/>
              <a:gd name="connsiteY4" fmla="*/ 1464102 h 2872556"/>
              <a:gd name="connsiteX0" fmla="*/ 0 w 6957128"/>
              <a:gd name="connsiteY0" fmla="*/ 2872556 h 2872556"/>
              <a:gd name="connsiteX1" fmla="*/ 2278891 w 6957128"/>
              <a:gd name="connsiteY1" fmla="*/ 1798050 h 2872556"/>
              <a:gd name="connsiteX2" fmla="*/ 4388819 w 6957128"/>
              <a:gd name="connsiteY2" fmla="*/ 13876 h 2872556"/>
              <a:gd name="connsiteX3" fmla="*/ 5963864 w 6957128"/>
              <a:gd name="connsiteY3" fmla="*/ 977354 h 2872556"/>
              <a:gd name="connsiteX4" fmla="*/ 6957128 w 6957128"/>
              <a:gd name="connsiteY4" fmla="*/ 1464102 h 2872556"/>
              <a:gd name="connsiteX0" fmla="*/ 0 w 6957128"/>
              <a:gd name="connsiteY0" fmla="*/ 2872556 h 2872556"/>
              <a:gd name="connsiteX1" fmla="*/ 2278891 w 6957128"/>
              <a:gd name="connsiteY1" fmla="*/ 1798050 h 2872556"/>
              <a:gd name="connsiteX2" fmla="*/ 4388819 w 6957128"/>
              <a:gd name="connsiteY2" fmla="*/ 13876 h 2872556"/>
              <a:gd name="connsiteX3" fmla="*/ 5963864 w 6957128"/>
              <a:gd name="connsiteY3" fmla="*/ 977354 h 2872556"/>
              <a:gd name="connsiteX4" fmla="*/ 6957128 w 6957128"/>
              <a:gd name="connsiteY4" fmla="*/ 1464102 h 2872556"/>
              <a:gd name="connsiteX0" fmla="*/ 0 w 6957128"/>
              <a:gd name="connsiteY0" fmla="*/ 2858680 h 2858680"/>
              <a:gd name="connsiteX1" fmla="*/ 2278891 w 6957128"/>
              <a:gd name="connsiteY1" fmla="*/ 1784174 h 2858680"/>
              <a:gd name="connsiteX2" fmla="*/ 4388819 w 6957128"/>
              <a:gd name="connsiteY2" fmla="*/ 0 h 2858680"/>
              <a:gd name="connsiteX3" fmla="*/ 5963864 w 6957128"/>
              <a:gd name="connsiteY3" fmla="*/ 963478 h 2858680"/>
              <a:gd name="connsiteX4" fmla="*/ 6957128 w 6957128"/>
              <a:gd name="connsiteY4" fmla="*/ 1450226 h 2858680"/>
              <a:gd name="connsiteX0" fmla="*/ 0 w 6957128"/>
              <a:gd name="connsiteY0" fmla="*/ 2858680 h 2858680"/>
              <a:gd name="connsiteX1" fmla="*/ 2278891 w 6957128"/>
              <a:gd name="connsiteY1" fmla="*/ 1784174 h 2858680"/>
              <a:gd name="connsiteX2" fmla="*/ 4388819 w 6957128"/>
              <a:gd name="connsiteY2" fmla="*/ 0 h 2858680"/>
              <a:gd name="connsiteX3" fmla="*/ 5963864 w 6957128"/>
              <a:gd name="connsiteY3" fmla="*/ 963478 h 2858680"/>
              <a:gd name="connsiteX4" fmla="*/ 6957128 w 6957128"/>
              <a:gd name="connsiteY4" fmla="*/ 1450226 h 2858680"/>
              <a:gd name="connsiteX0" fmla="*/ 0 w 6957128"/>
              <a:gd name="connsiteY0" fmla="*/ 2858680 h 2858680"/>
              <a:gd name="connsiteX1" fmla="*/ 2278891 w 6957128"/>
              <a:gd name="connsiteY1" fmla="*/ 1784174 h 2858680"/>
              <a:gd name="connsiteX2" fmla="*/ 4388819 w 6957128"/>
              <a:gd name="connsiteY2" fmla="*/ 0 h 2858680"/>
              <a:gd name="connsiteX3" fmla="*/ 5963864 w 6957128"/>
              <a:gd name="connsiteY3" fmla="*/ 963478 h 2858680"/>
              <a:gd name="connsiteX4" fmla="*/ 6957128 w 6957128"/>
              <a:gd name="connsiteY4" fmla="*/ 1450226 h 2858680"/>
              <a:gd name="connsiteX0" fmla="*/ 0 w 6957128"/>
              <a:gd name="connsiteY0" fmla="*/ 2858680 h 2858680"/>
              <a:gd name="connsiteX1" fmla="*/ 2278891 w 6957128"/>
              <a:gd name="connsiteY1" fmla="*/ 1784174 h 2858680"/>
              <a:gd name="connsiteX2" fmla="*/ 4388819 w 6957128"/>
              <a:gd name="connsiteY2" fmla="*/ 0 h 2858680"/>
              <a:gd name="connsiteX3" fmla="*/ 5963864 w 6957128"/>
              <a:gd name="connsiteY3" fmla="*/ 963478 h 2858680"/>
              <a:gd name="connsiteX4" fmla="*/ 6957128 w 6957128"/>
              <a:gd name="connsiteY4" fmla="*/ 1450226 h 2858680"/>
              <a:gd name="connsiteX0" fmla="*/ 0 w 6957128"/>
              <a:gd name="connsiteY0" fmla="*/ 2858694 h 2858694"/>
              <a:gd name="connsiteX1" fmla="*/ 2278891 w 6957128"/>
              <a:gd name="connsiteY1" fmla="*/ 1784188 h 2858694"/>
              <a:gd name="connsiteX2" fmla="*/ 4388819 w 6957128"/>
              <a:gd name="connsiteY2" fmla="*/ 14 h 2858694"/>
              <a:gd name="connsiteX3" fmla="*/ 5963864 w 6957128"/>
              <a:gd name="connsiteY3" fmla="*/ 963492 h 2858694"/>
              <a:gd name="connsiteX4" fmla="*/ 6957128 w 6957128"/>
              <a:gd name="connsiteY4" fmla="*/ 1450240 h 2858694"/>
              <a:gd name="connsiteX0" fmla="*/ 0 w 6957128"/>
              <a:gd name="connsiteY0" fmla="*/ 2858696 h 2858696"/>
              <a:gd name="connsiteX1" fmla="*/ 2278891 w 6957128"/>
              <a:gd name="connsiteY1" fmla="*/ 1784190 h 2858696"/>
              <a:gd name="connsiteX2" fmla="*/ 4388819 w 6957128"/>
              <a:gd name="connsiteY2" fmla="*/ 16 h 2858696"/>
              <a:gd name="connsiteX3" fmla="*/ 5963864 w 6957128"/>
              <a:gd name="connsiteY3" fmla="*/ 963494 h 2858696"/>
              <a:gd name="connsiteX4" fmla="*/ 6957128 w 6957128"/>
              <a:gd name="connsiteY4" fmla="*/ 1450242 h 2858696"/>
              <a:gd name="connsiteX0" fmla="*/ 0 w 6957128"/>
              <a:gd name="connsiteY0" fmla="*/ 2860548 h 2860548"/>
              <a:gd name="connsiteX1" fmla="*/ 2278891 w 6957128"/>
              <a:gd name="connsiteY1" fmla="*/ 1786042 h 2860548"/>
              <a:gd name="connsiteX2" fmla="*/ 4388819 w 6957128"/>
              <a:gd name="connsiteY2" fmla="*/ 1868 h 2860548"/>
              <a:gd name="connsiteX3" fmla="*/ 6957128 w 6957128"/>
              <a:gd name="connsiteY3" fmla="*/ 1452094 h 2860548"/>
              <a:gd name="connsiteX0" fmla="*/ 0 w 6957128"/>
              <a:gd name="connsiteY0" fmla="*/ 2860619 h 2860619"/>
              <a:gd name="connsiteX1" fmla="*/ 2278891 w 6957128"/>
              <a:gd name="connsiteY1" fmla="*/ 1786113 h 2860619"/>
              <a:gd name="connsiteX2" fmla="*/ 4388819 w 6957128"/>
              <a:gd name="connsiteY2" fmla="*/ 1939 h 2860619"/>
              <a:gd name="connsiteX3" fmla="*/ 6957128 w 6957128"/>
              <a:gd name="connsiteY3" fmla="*/ 1452165 h 2860619"/>
              <a:gd name="connsiteX0" fmla="*/ 0 w 6957128"/>
              <a:gd name="connsiteY0" fmla="*/ 2860634 h 2860634"/>
              <a:gd name="connsiteX1" fmla="*/ 2278891 w 6957128"/>
              <a:gd name="connsiteY1" fmla="*/ 1786128 h 2860634"/>
              <a:gd name="connsiteX2" fmla="*/ 4388819 w 6957128"/>
              <a:gd name="connsiteY2" fmla="*/ 1954 h 2860634"/>
              <a:gd name="connsiteX3" fmla="*/ 6957128 w 6957128"/>
              <a:gd name="connsiteY3" fmla="*/ 1452180 h 2860634"/>
              <a:gd name="connsiteX0" fmla="*/ 0 w 6957128"/>
              <a:gd name="connsiteY0" fmla="*/ 2858747 h 2858747"/>
              <a:gd name="connsiteX1" fmla="*/ 2278891 w 6957128"/>
              <a:gd name="connsiteY1" fmla="*/ 1784241 h 2858747"/>
              <a:gd name="connsiteX2" fmla="*/ 4388819 w 6957128"/>
              <a:gd name="connsiteY2" fmla="*/ 67 h 2858747"/>
              <a:gd name="connsiteX3" fmla="*/ 6957128 w 6957128"/>
              <a:gd name="connsiteY3" fmla="*/ 1450293 h 2858747"/>
              <a:gd name="connsiteX0" fmla="*/ 0 w 6957128"/>
              <a:gd name="connsiteY0" fmla="*/ 2858723 h 2858723"/>
              <a:gd name="connsiteX1" fmla="*/ 2278891 w 6957128"/>
              <a:gd name="connsiteY1" fmla="*/ 1784217 h 2858723"/>
              <a:gd name="connsiteX2" fmla="*/ 4388819 w 6957128"/>
              <a:gd name="connsiteY2" fmla="*/ 43 h 2858723"/>
              <a:gd name="connsiteX3" fmla="*/ 6957128 w 6957128"/>
              <a:gd name="connsiteY3" fmla="*/ 1450269 h 2858723"/>
              <a:gd name="connsiteX0" fmla="*/ 0 w 6957128"/>
              <a:gd name="connsiteY0" fmla="*/ 2858721 h 2858721"/>
              <a:gd name="connsiteX1" fmla="*/ 2278891 w 6957128"/>
              <a:gd name="connsiteY1" fmla="*/ 1784215 h 2858721"/>
              <a:gd name="connsiteX2" fmla="*/ 4388819 w 6957128"/>
              <a:gd name="connsiteY2" fmla="*/ 41 h 2858721"/>
              <a:gd name="connsiteX3" fmla="*/ 6957128 w 6957128"/>
              <a:gd name="connsiteY3" fmla="*/ 1450267 h 2858721"/>
              <a:gd name="connsiteX0" fmla="*/ 0 w 6957128"/>
              <a:gd name="connsiteY0" fmla="*/ 2858727 h 2858727"/>
              <a:gd name="connsiteX1" fmla="*/ 2278891 w 6957128"/>
              <a:gd name="connsiteY1" fmla="*/ 1784221 h 2858727"/>
              <a:gd name="connsiteX2" fmla="*/ 4388819 w 6957128"/>
              <a:gd name="connsiteY2" fmla="*/ 47 h 2858727"/>
              <a:gd name="connsiteX3" fmla="*/ 6957128 w 6957128"/>
              <a:gd name="connsiteY3" fmla="*/ 1450273 h 2858727"/>
              <a:gd name="connsiteX0" fmla="*/ 0 w 6957128"/>
              <a:gd name="connsiteY0" fmla="*/ 2858727 h 2858727"/>
              <a:gd name="connsiteX1" fmla="*/ 2278891 w 6957128"/>
              <a:gd name="connsiteY1" fmla="*/ 1784221 h 2858727"/>
              <a:gd name="connsiteX2" fmla="*/ 4388819 w 6957128"/>
              <a:gd name="connsiteY2" fmla="*/ 47 h 2858727"/>
              <a:gd name="connsiteX3" fmla="*/ 6957128 w 6957128"/>
              <a:gd name="connsiteY3" fmla="*/ 1450273 h 2858727"/>
              <a:gd name="connsiteX0" fmla="*/ 0 w 4678237"/>
              <a:gd name="connsiteY0" fmla="*/ 1784221 h 1784221"/>
              <a:gd name="connsiteX1" fmla="*/ 2109928 w 4678237"/>
              <a:gd name="connsiteY1" fmla="*/ 47 h 1784221"/>
              <a:gd name="connsiteX2" fmla="*/ 4678237 w 4678237"/>
              <a:gd name="connsiteY2" fmla="*/ 1450273 h 1784221"/>
              <a:gd name="connsiteX0" fmla="*/ 0 w 2568309"/>
              <a:gd name="connsiteY0" fmla="*/ 0 h 1450226"/>
              <a:gd name="connsiteX1" fmla="*/ 2568309 w 2568309"/>
              <a:gd name="connsiteY1" fmla="*/ 1450226 h 1450226"/>
              <a:gd name="connsiteX0" fmla="*/ 0 w 2473630"/>
              <a:gd name="connsiteY0" fmla="*/ 0 h 1733925"/>
              <a:gd name="connsiteX1" fmla="*/ 2473630 w 2473630"/>
              <a:gd name="connsiteY1" fmla="*/ 1733925 h 1733925"/>
              <a:gd name="connsiteX0" fmla="*/ 0 w 1716201"/>
              <a:gd name="connsiteY0" fmla="*/ 627863 h 627920"/>
              <a:gd name="connsiteX1" fmla="*/ 1716201 w 1716201"/>
              <a:gd name="connsiteY1" fmla="*/ 83049 h 627920"/>
              <a:gd name="connsiteX0" fmla="*/ 0 w 1716201"/>
              <a:gd name="connsiteY0" fmla="*/ 544814 h 545025"/>
              <a:gd name="connsiteX1" fmla="*/ 1716201 w 1716201"/>
              <a:gd name="connsiteY1" fmla="*/ 0 h 545025"/>
              <a:gd name="connsiteX0" fmla="*/ 0 w 1716201"/>
              <a:gd name="connsiteY0" fmla="*/ 544814 h 608003"/>
              <a:gd name="connsiteX1" fmla="*/ 1716201 w 1716201"/>
              <a:gd name="connsiteY1" fmla="*/ 0 h 608003"/>
              <a:gd name="connsiteX0" fmla="*/ 0 w 1716201"/>
              <a:gd name="connsiteY0" fmla="*/ 544814 h 592492"/>
              <a:gd name="connsiteX1" fmla="*/ 1716201 w 1716201"/>
              <a:gd name="connsiteY1" fmla="*/ 0 h 592492"/>
              <a:gd name="connsiteX0" fmla="*/ 0 w 1716201"/>
              <a:gd name="connsiteY0" fmla="*/ 544814 h 623614"/>
              <a:gd name="connsiteX1" fmla="*/ 1716201 w 1716201"/>
              <a:gd name="connsiteY1" fmla="*/ 0 h 623614"/>
              <a:gd name="connsiteX0" fmla="*/ 0 w 1719652"/>
              <a:gd name="connsiteY0" fmla="*/ 826976 h 888784"/>
              <a:gd name="connsiteX1" fmla="*/ 1719652 w 1719652"/>
              <a:gd name="connsiteY1" fmla="*/ 0 h 888784"/>
              <a:gd name="connsiteX0" fmla="*/ 0 w 1719652"/>
              <a:gd name="connsiteY0" fmla="*/ 653096 h 724385"/>
              <a:gd name="connsiteX1" fmla="*/ 1719652 w 1719652"/>
              <a:gd name="connsiteY1" fmla="*/ 0 h 724385"/>
              <a:gd name="connsiteX0" fmla="*/ 0 w 1729922"/>
              <a:gd name="connsiteY0" fmla="*/ 322550 h 422977"/>
              <a:gd name="connsiteX1" fmla="*/ 1729922 w 1729922"/>
              <a:gd name="connsiteY1" fmla="*/ 0 h 422977"/>
            </a:gdLst>
            <a:ahLst/>
            <a:cxnLst>
              <a:cxn ang="0">
                <a:pos x="connsiteX0" y="connsiteY0"/>
              </a:cxn>
              <a:cxn ang="0">
                <a:pos x="connsiteX1" y="connsiteY1"/>
              </a:cxn>
            </a:cxnLst>
            <a:rect l="l" t="t" r="r" b="b"/>
            <a:pathLst>
              <a:path w="1729922" h="422977">
                <a:moveTo>
                  <a:pt x="0" y="322550"/>
                </a:moveTo>
                <a:cubicBezTo>
                  <a:pt x="454142" y="649762"/>
                  <a:pt x="1028053" y="79484"/>
                  <a:pt x="1729922" y="0"/>
                </a:cubicBezTo>
              </a:path>
            </a:pathLst>
          </a:custGeom>
          <a:noFill/>
          <a:ln w="38100" cap="rnd">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TextBox 17"/>
          <p:cNvSpPr txBox="1"/>
          <p:nvPr/>
        </p:nvSpPr>
        <p:spPr>
          <a:xfrm>
            <a:off x="1092622" y="5791200"/>
            <a:ext cx="1221361" cy="338554"/>
          </a:xfrm>
          <a:prstGeom prst="rect">
            <a:avLst/>
          </a:prstGeom>
          <a:noFill/>
        </p:spPr>
        <p:txBody>
          <a:bodyPr wrap="none" rtlCol="0">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pPr algn="ctr"/>
            <a:r>
              <a:rPr lang="en-US" sz="1600" b="0" dirty="0" smtClean="0">
                <a:solidFill>
                  <a:schemeClr val="tx1"/>
                </a:solidFill>
                <a:latin typeface="+mj-lt"/>
              </a:rPr>
              <a:t>Introduction</a:t>
            </a:r>
            <a:endParaRPr lang="en-US" sz="1600" b="0" dirty="0">
              <a:solidFill>
                <a:schemeClr val="tx1"/>
              </a:solidFill>
              <a:latin typeface="+mj-lt"/>
            </a:endParaRPr>
          </a:p>
        </p:txBody>
      </p:sp>
      <p:sp>
        <p:nvSpPr>
          <p:cNvPr id="19" name="TextBox 18"/>
          <p:cNvSpPr txBox="1"/>
          <p:nvPr/>
        </p:nvSpPr>
        <p:spPr>
          <a:xfrm>
            <a:off x="3135714" y="5791200"/>
            <a:ext cx="815673" cy="338554"/>
          </a:xfrm>
          <a:prstGeom prst="rect">
            <a:avLst/>
          </a:prstGeom>
          <a:noFill/>
        </p:spPr>
        <p:txBody>
          <a:bodyPr wrap="none" rtlCol="0">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pPr algn="ctr"/>
            <a:r>
              <a:rPr lang="en-US" sz="1600" b="0" dirty="0" smtClean="0">
                <a:solidFill>
                  <a:schemeClr val="tx1"/>
                </a:solidFill>
                <a:latin typeface="+mj-lt"/>
              </a:rPr>
              <a:t>Growth</a:t>
            </a:r>
            <a:endParaRPr lang="en-US" sz="1600" b="0" dirty="0">
              <a:solidFill>
                <a:schemeClr val="tx1"/>
              </a:solidFill>
              <a:latin typeface="+mj-lt"/>
            </a:endParaRPr>
          </a:p>
        </p:txBody>
      </p:sp>
      <p:sp>
        <p:nvSpPr>
          <p:cNvPr id="20" name="TextBox 19"/>
          <p:cNvSpPr txBox="1"/>
          <p:nvPr/>
        </p:nvSpPr>
        <p:spPr>
          <a:xfrm>
            <a:off x="4934584" y="5791200"/>
            <a:ext cx="912109" cy="338554"/>
          </a:xfrm>
          <a:prstGeom prst="rect">
            <a:avLst/>
          </a:prstGeom>
          <a:noFill/>
        </p:spPr>
        <p:txBody>
          <a:bodyPr wrap="none" rtlCol="0">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pPr algn="ctr"/>
            <a:r>
              <a:rPr lang="en-US" sz="1600" b="0" dirty="0" smtClean="0">
                <a:solidFill>
                  <a:schemeClr val="tx1"/>
                </a:solidFill>
                <a:latin typeface="+mj-lt"/>
              </a:rPr>
              <a:t>Maturity</a:t>
            </a:r>
            <a:endParaRPr lang="en-US" sz="1600" b="0" dirty="0">
              <a:solidFill>
                <a:schemeClr val="tx1"/>
              </a:solidFill>
              <a:latin typeface="+mj-lt"/>
            </a:endParaRPr>
          </a:p>
        </p:txBody>
      </p:sp>
      <p:sp>
        <p:nvSpPr>
          <p:cNvPr id="21" name="TextBox 20"/>
          <p:cNvSpPr txBox="1"/>
          <p:nvPr/>
        </p:nvSpPr>
        <p:spPr>
          <a:xfrm>
            <a:off x="6829173" y="5791200"/>
            <a:ext cx="803425" cy="338554"/>
          </a:xfrm>
          <a:prstGeom prst="rect">
            <a:avLst/>
          </a:prstGeom>
          <a:noFill/>
        </p:spPr>
        <p:txBody>
          <a:bodyPr wrap="none" rtlCol="0">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pPr algn="ctr"/>
            <a:r>
              <a:rPr lang="en-US" sz="1600" b="0" dirty="0" smtClean="0">
                <a:solidFill>
                  <a:schemeClr val="tx1"/>
                </a:solidFill>
                <a:latin typeface="+mj-lt"/>
              </a:rPr>
              <a:t>Decline</a:t>
            </a:r>
            <a:endParaRPr lang="en-US" sz="1600" b="0" dirty="0">
              <a:solidFill>
                <a:schemeClr val="tx1"/>
              </a:solidFill>
              <a:latin typeface="+mj-lt"/>
            </a:endParaRPr>
          </a:p>
        </p:txBody>
      </p:sp>
      <p:sp>
        <p:nvSpPr>
          <p:cNvPr id="22" name="TextBox 21"/>
          <p:cNvSpPr txBox="1"/>
          <p:nvPr/>
        </p:nvSpPr>
        <p:spPr>
          <a:xfrm>
            <a:off x="7022163" y="2819400"/>
            <a:ext cx="994182" cy="584775"/>
          </a:xfrm>
          <a:prstGeom prst="rect">
            <a:avLst/>
          </a:prstGeom>
          <a:noFill/>
        </p:spPr>
        <p:txBody>
          <a:bodyPr wrap="none" rtlCol="0">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pPr algn="ctr"/>
            <a:r>
              <a:rPr lang="en-US" sz="1600" b="0" smtClean="0">
                <a:solidFill>
                  <a:schemeClr val="bg1"/>
                </a:solidFill>
                <a:latin typeface="+mj-lt"/>
              </a:rPr>
              <a:t>Product</a:t>
            </a:r>
            <a:br>
              <a:rPr lang="en-US" sz="1600" b="0" smtClean="0">
                <a:solidFill>
                  <a:schemeClr val="bg1"/>
                </a:solidFill>
                <a:latin typeface="+mj-lt"/>
              </a:rPr>
            </a:br>
            <a:r>
              <a:rPr lang="en-US" sz="1600" b="0" smtClean="0">
                <a:solidFill>
                  <a:schemeClr val="bg1"/>
                </a:solidFill>
                <a:latin typeface="+mj-lt"/>
              </a:rPr>
              <a:t>Extension</a:t>
            </a:r>
            <a:endParaRPr lang="en-US" sz="1600" b="0" dirty="0">
              <a:solidFill>
                <a:schemeClr val="bg1"/>
              </a:solidFill>
              <a:latin typeface="+mj-lt"/>
            </a:endParaRPr>
          </a:p>
        </p:txBody>
      </p:sp>
      <p:cxnSp>
        <p:nvCxnSpPr>
          <p:cNvPr id="23" name="Straight Arrow Connector 22"/>
          <p:cNvCxnSpPr/>
          <p:nvPr/>
        </p:nvCxnSpPr>
        <p:spPr>
          <a:xfrm>
            <a:off x="762000" y="5791200"/>
            <a:ext cx="7772400" cy="0"/>
          </a:xfrm>
          <a:prstGeom prst="straightConnector1">
            <a:avLst/>
          </a:prstGeom>
          <a:ln w="41275" cap="rnd">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762000" y="1143000"/>
            <a:ext cx="0" cy="4648200"/>
          </a:xfrm>
          <a:prstGeom prst="straightConnector1">
            <a:avLst/>
          </a:prstGeom>
          <a:ln w="41275" cap="rnd">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rot="16200000">
            <a:off x="83689" y="3219551"/>
            <a:ext cx="715260" cy="400110"/>
          </a:xfrm>
          <a:prstGeom prst="rect">
            <a:avLst/>
          </a:prstGeom>
          <a:noFill/>
        </p:spPr>
        <p:txBody>
          <a:bodyPr wrap="none" rtlCol="0">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pPr algn="ctr"/>
            <a:r>
              <a:rPr lang="en-US" b="0" smtClean="0">
                <a:solidFill>
                  <a:schemeClr val="tx1"/>
                </a:solidFill>
                <a:latin typeface="+mj-lt"/>
              </a:rPr>
              <a:t>Sales</a:t>
            </a:r>
            <a:endParaRPr lang="en-US" b="0" dirty="0">
              <a:solidFill>
                <a:schemeClr val="tx1"/>
              </a:solidFill>
              <a:latin typeface="+mj-lt"/>
            </a:endParaRPr>
          </a:p>
        </p:txBody>
      </p:sp>
      <p:sp>
        <p:nvSpPr>
          <p:cNvPr id="30" name="TextBox 29"/>
          <p:cNvSpPr txBox="1"/>
          <p:nvPr/>
        </p:nvSpPr>
        <p:spPr>
          <a:xfrm>
            <a:off x="4038600" y="1295400"/>
            <a:ext cx="838691" cy="461665"/>
          </a:xfrm>
          <a:prstGeom prst="rect">
            <a:avLst/>
          </a:prstGeom>
          <a:noFill/>
        </p:spPr>
        <p:txBody>
          <a:bodyPr wrap="none" rtlCol="0">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pPr algn="ctr"/>
            <a:r>
              <a:rPr lang="en-US" sz="2400" dirty="0" smtClean="0">
                <a:solidFill>
                  <a:srgbClr val="000000"/>
                </a:solidFill>
                <a:latin typeface="Century Gothic"/>
              </a:rPr>
              <a:t>TIME</a:t>
            </a:r>
            <a:endParaRPr lang="en-US" sz="2400" dirty="0">
              <a:solidFill>
                <a:srgbClr val="000000"/>
              </a:solidFill>
              <a:latin typeface="Century Gothic"/>
            </a:endParaRPr>
          </a:p>
        </p:txBody>
      </p:sp>
      <p:sp>
        <p:nvSpPr>
          <p:cNvPr id="31" name="Right Arrow 30"/>
          <p:cNvSpPr/>
          <p:nvPr/>
        </p:nvSpPr>
        <p:spPr>
          <a:xfrm>
            <a:off x="4953000" y="1371600"/>
            <a:ext cx="685800" cy="363379"/>
          </a:xfrm>
          <a:prstGeom prst="rightArrow">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926284856"/>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792162"/>
          </a:xfrm>
        </p:spPr>
        <p:txBody>
          <a:bodyPr/>
          <a:lstStyle/>
          <a:p>
            <a:r>
              <a:rPr lang="en-US" dirty="0" smtClean="0"/>
              <a:t>Sustainable Concepts</a:t>
            </a:r>
            <a:endParaRPr lang="en-US" dirty="0"/>
          </a:p>
        </p:txBody>
      </p:sp>
      <p:sp>
        <p:nvSpPr>
          <p:cNvPr id="4" name="Text Placeholder 3"/>
          <p:cNvSpPr>
            <a:spLocks noGrp="1"/>
          </p:cNvSpPr>
          <p:nvPr>
            <p:ph type="body" sz="half" idx="1"/>
          </p:nvPr>
        </p:nvSpPr>
        <p:spPr>
          <a:xfrm>
            <a:off x="228600" y="1371600"/>
            <a:ext cx="3581400" cy="761999"/>
          </a:xfrm>
        </p:spPr>
        <p:txBody>
          <a:bodyPr>
            <a:normAutofit/>
          </a:bodyPr>
          <a:lstStyle/>
          <a:p>
            <a:pPr marL="0" indent="0" algn="ctr">
              <a:buNone/>
            </a:pPr>
            <a:r>
              <a:rPr lang="en-US" dirty="0" smtClean="0"/>
              <a:t>Cradle to Cradle</a:t>
            </a:r>
          </a:p>
        </p:txBody>
      </p:sp>
      <p:sp>
        <p:nvSpPr>
          <p:cNvPr id="6" name="Rectangle 5"/>
          <p:cNvSpPr/>
          <p:nvPr/>
        </p:nvSpPr>
        <p:spPr>
          <a:xfrm>
            <a:off x="4495800" y="1295400"/>
            <a:ext cx="1137920" cy="822960"/>
          </a:xfrm>
          <a:prstGeom prst="rect">
            <a:avLst/>
          </a:prstGeom>
          <a:ln/>
        </p:spPr>
        <p:style>
          <a:lnRef idx="1">
            <a:schemeClr val="accent4"/>
          </a:lnRef>
          <a:fillRef idx="3">
            <a:schemeClr val="accent4"/>
          </a:fillRef>
          <a:effectRef idx="2">
            <a:schemeClr val="accent4"/>
          </a:effectRef>
          <a:fontRef idx="minor">
            <a:schemeClr val="lt1"/>
          </a:fontRef>
        </p:style>
        <p:txBody>
          <a:bodyPr anchor="ctr"/>
          <a:lstStyle/>
          <a:p>
            <a:pPr algn="ctr"/>
            <a:r>
              <a:rPr lang="en-US" dirty="0" smtClean="0"/>
              <a:t>Mining of resources</a:t>
            </a:r>
            <a:endParaRPr lang="en-US" dirty="0"/>
          </a:p>
        </p:txBody>
      </p:sp>
      <p:sp>
        <p:nvSpPr>
          <p:cNvPr id="7" name="Rectangle 6"/>
          <p:cNvSpPr/>
          <p:nvPr/>
        </p:nvSpPr>
        <p:spPr>
          <a:xfrm>
            <a:off x="5943600" y="1295400"/>
            <a:ext cx="1229360" cy="822960"/>
          </a:xfrm>
          <a:prstGeom prst="rect">
            <a:avLst/>
          </a:prstGeom>
          <a:ln/>
        </p:spPr>
        <p:style>
          <a:lnRef idx="1">
            <a:schemeClr val="accent5"/>
          </a:lnRef>
          <a:fillRef idx="3">
            <a:schemeClr val="accent5"/>
          </a:fillRef>
          <a:effectRef idx="2">
            <a:schemeClr val="accent5"/>
          </a:effectRef>
          <a:fontRef idx="minor">
            <a:schemeClr val="lt1"/>
          </a:fontRef>
        </p:style>
        <p:txBody>
          <a:bodyPr anchor="ctr"/>
          <a:lstStyle/>
          <a:p>
            <a:pPr algn="ctr"/>
            <a:r>
              <a:rPr lang="en-US" dirty="0" smtClean="0"/>
              <a:t>Production</a:t>
            </a:r>
            <a:endParaRPr lang="en-US" dirty="0"/>
          </a:p>
        </p:txBody>
      </p:sp>
      <p:sp>
        <p:nvSpPr>
          <p:cNvPr id="8" name="Rectangle 7"/>
          <p:cNvSpPr/>
          <p:nvPr/>
        </p:nvSpPr>
        <p:spPr>
          <a:xfrm>
            <a:off x="7467600" y="1295400"/>
            <a:ext cx="1229360" cy="822960"/>
          </a:xfrm>
          <a:prstGeom prst="rect">
            <a:avLst/>
          </a:prstGeom>
          <a:ln/>
        </p:spPr>
        <p:style>
          <a:lnRef idx="1">
            <a:schemeClr val="accent3"/>
          </a:lnRef>
          <a:fillRef idx="3">
            <a:schemeClr val="accent3"/>
          </a:fillRef>
          <a:effectRef idx="2">
            <a:schemeClr val="accent3"/>
          </a:effectRef>
          <a:fontRef idx="minor">
            <a:schemeClr val="lt1"/>
          </a:fontRef>
        </p:style>
        <p:txBody>
          <a:bodyPr anchor="ctr"/>
          <a:lstStyle/>
          <a:p>
            <a:pPr algn="ctr"/>
            <a:r>
              <a:rPr lang="en-US" dirty="0" smtClean="0"/>
              <a:t>Use</a:t>
            </a:r>
            <a:endParaRPr lang="en-US" dirty="0"/>
          </a:p>
        </p:txBody>
      </p:sp>
      <p:sp>
        <p:nvSpPr>
          <p:cNvPr id="9" name="Rectangle 8"/>
          <p:cNvSpPr/>
          <p:nvPr/>
        </p:nvSpPr>
        <p:spPr>
          <a:xfrm>
            <a:off x="6781800" y="2667000"/>
            <a:ext cx="1087120" cy="822960"/>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r>
              <a:rPr lang="en-US" dirty="0" smtClean="0"/>
              <a:t>  Recycle</a:t>
            </a:r>
            <a:endParaRPr lang="en-US" dirty="0"/>
          </a:p>
        </p:txBody>
      </p:sp>
      <p:cxnSp>
        <p:nvCxnSpPr>
          <p:cNvPr id="10" name="Straight Connector 9"/>
          <p:cNvCxnSpPr>
            <a:stCxn id="6" idx="3"/>
            <a:endCxn id="7" idx="1"/>
          </p:cNvCxnSpPr>
          <p:nvPr/>
        </p:nvCxnSpPr>
        <p:spPr>
          <a:xfrm>
            <a:off x="5633720" y="1706880"/>
            <a:ext cx="309880" cy="0"/>
          </a:xfrm>
          <a:prstGeom prst="line">
            <a:avLst/>
          </a:prstGeom>
          <a:ln>
            <a:solidFill>
              <a:schemeClr val="tx1"/>
            </a:solidFill>
            <a:tailEnd type="triangle" w="lg"/>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a:stCxn id="7" idx="3"/>
            <a:endCxn id="8" idx="1"/>
          </p:cNvCxnSpPr>
          <p:nvPr/>
        </p:nvCxnSpPr>
        <p:spPr>
          <a:xfrm>
            <a:off x="7172960" y="1706880"/>
            <a:ext cx="294640" cy="0"/>
          </a:xfrm>
          <a:prstGeom prst="line">
            <a:avLst/>
          </a:prstGeom>
          <a:ln>
            <a:solidFill>
              <a:schemeClr val="tx1"/>
            </a:solidFill>
            <a:tailEnd type="triangle" w="lg"/>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a:stCxn id="8" idx="2"/>
            <a:endCxn id="9" idx="3"/>
          </p:cNvCxnSpPr>
          <p:nvPr/>
        </p:nvCxnSpPr>
        <p:spPr>
          <a:xfrm flipH="1">
            <a:off x="7868920" y="2118360"/>
            <a:ext cx="213360" cy="960120"/>
          </a:xfrm>
          <a:prstGeom prst="line">
            <a:avLst/>
          </a:prstGeom>
          <a:ln>
            <a:solidFill>
              <a:schemeClr val="tx1"/>
            </a:solidFill>
            <a:tailEnd type="triangle" w="lg"/>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a:stCxn id="9" idx="1"/>
            <a:endCxn id="7" idx="2"/>
          </p:cNvCxnSpPr>
          <p:nvPr/>
        </p:nvCxnSpPr>
        <p:spPr>
          <a:xfrm flipH="1" flipV="1">
            <a:off x="6558280" y="2118360"/>
            <a:ext cx="223520" cy="960120"/>
          </a:xfrm>
          <a:prstGeom prst="line">
            <a:avLst/>
          </a:prstGeom>
          <a:ln>
            <a:solidFill>
              <a:schemeClr val="tx1"/>
            </a:solidFill>
            <a:tailEnd type="triangle" w="lg"/>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4648200" y="2743200"/>
            <a:ext cx="1880969" cy="646331"/>
          </a:xfrm>
          <a:prstGeom prst="rect">
            <a:avLst/>
          </a:prstGeom>
          <a:noFill/>
        </p:spPr>
        <p:txBody>
          <a:bodyPr wrap="none" rtlCol="0">
            <a:spAutoFit/>
          </a:bodyPr>
          <a:lstStyle/>
          <a:p>
            <a:r>
              <a:rPr lang="en-US" dirty="0" smtClean="0"/>
              <a:t>Simple Cradle </a:t>
            </a:r>
          </a:p>
          <a:p>
            <a:r>
              <a:rPr lang="en-US" dirty="0" smtClean="0"/>
              <a:t>to Cradle Diagram</a:t>
            </a:r>
            <a:endParaRPr lang="en-US" dirty="0"/>
          </a:p>
        </p:txBody>
      </p:sp>
      <p:sp>
        <p:nvSpPr>
          <p:cNvPr id="23" name="Rectangle 22"/>
          <p:cNvSpPr/>
          <p:nvPr/>
        </p:nvSpPr>
        <p:spPr>
          <a:xfrm>
            <a:off x="4648200" y="3657600"/>
            <a:ext cx="1137920" cy="822960"/>
          </a:xfrm>
          <a:prstGeom prst="rect">
            <a:avLst/>
          </a:prstGeom>
          <a:ln/>
        </p:spPr>
        <p:style>
          <a:lnRef idx="1">
            <a:schemeClr val="accent4"/>
          </a:lnRef>
          <a:fillRef idx="3">
            <a:schemeClr val="accent4"/>
          </a:fillRef>
          <a:effectRef idx="2">
            <a:schemeClr val="accent4"/>
          </a:effectRef>
          <a:fontRef idx="minor">
            <a:schemeClr val="lt1"/>
          </a:fontRef>
        </p:style>
        <p:txBody>
          <a:bodyPr anchor="ctr"/>
          <a:lstStyle/>
          <a:p>
            <a:pPr algn="ctr"/>
            <a:r>
              <a:rPr lang="en-US" dirty="0" smtClean="0"/>
              <a:t>Mining of resources</a:t>
            </a:r>
            <a:endParaRPr lang="en-US" dirty="0"/>
          </a:p>
        </p:txBody>
      </p:sp>
      <p:sp>
        <p:nvSpPr>
          <p:cNvPr id="24" name="Rectangle 23"/>
          <p:cNvSpPr/>
          <p:nvPr/>
        </p:nvSpPr>
        <p:spPr>
          <a:xfrm>
            <a:off x="6096000" y="3657600"/>
            <a:ext cx="1229360" cy="822960"/>
          </a:xfrm>
          <a:prstGeom prst="rect">
            <a:avLst/>
          </a:prstGeom>
          <a:ln/>
        </p:spPr>
        <p:style>
          <a:lnRef idx="1">
            <a:schemeClr val="accent5"/>
          </a:lnRef>
          <a:fillRef idx="3">
            <a:schemeClr val="accent5"/>
          </a:fillRef>
          <a:effectRef idx="2">
            <a:schemeClr val="accent5"/>
          </a:effectRef>
          <a:fontRef idx="minor">
            <a:schemeClr val="lt1"/>
          </a:fontRef>
        </p:style>
        <p:txBody>
          <a:bodyPr anchor="ctr"/>
          <a:lstStyle/>
          <a:p>
            <a:pPr algn="ctr"/>
            <a:r>
              <a:rPr lang="en-US" dirty="0" smtClean="0"/>
              <a:t>Production</a:t>
            </a:r>
            <a:endParaRPr lang="en-US" dirty="0"/>
          </a:p>
        </p:txBody>
      </p:sp>
      <p:sp>
        <p:nvSpPr>
          <p:cNvPr id="25" name="Rectangle 24"/>
          <p:cNvSpPr/>
          <p:nvPr/>
        </p:nvSpPr>
        <p:spPr>
          <a:xfrm>
            <a:off x="7620000" y="3657600"/>
            <a:ext cx="1229360" cy="822960"/>
          </a:xfrm>
          <a:prstGeom prst="rect">
            <a:avLst/>
          </a:prstGeom>
          <a:ln/>
        </p:spPr>
        <p:style>
          <a:lnRef idx="1">
            <a:schemeClr val="accent3"/>
          </a:lnRef>
          <a:fillRef idx="3">
            <a:schemeClr val="accent3"/>
          </a:fillRef>
          <a:effectRef idx="2">
            <a:schemeClr val="accent3"/>
          </a:effectRef>
          <a:fontRef idx="minor">
            <a:schemeClr val="lt1"/>
          </a:fontRef>
        </p:style>
        <p:txBody>
          <a:bodyPr anchor="ctr"/>
          <a:lstStyle/>
          <a:p>
            <a:pPr algn="ctr"/>
            <a:r>
              <a:rPr lang="en-US" dirty="0" smtClean="0"/>
              <a:t>Use</a:t>
            </a:r>
            <a:endParaRPr lang="en-US" dirty="0"/>
          </a:p>
        </p:txBody>
      </p:sp>
      <p:sp>
        <p:nvSpPr>
          <p:cNvPr id="26" name="Rectangle 25"/>
          <p:cNvSpPr/>
          <p:nvPr/>
        </p:nvSpPr>
        <p:spPr>
          <a:xfrm>
            <a:off x="6934200" y="5029200"/>
            <a:ext cx="1087120" cy="822960"/>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r>
              <a:rPr lang="en-US" dirty="0" smtClean="0"/>
              <a:t>  Dispose</a:t>
            </a:r>
            <a:endParaRPr lang="en-US" dirty="0"/>
          </a:p>
        </p:txBody>
      </p:sp>
      <p:cxnSp>
        <p:nvCxnSpPr>
          <p:cNvPr id="27" name="Straight Connector 26"/>
          <p:cNvCxnSpPr>
            <a:stCxn id="23" idx="3"/>
            <a:endCxn id="24" idx="1"/>
          </p:cNvCxnSpPr>
          <p:nvPr/>
        </p:nvCxnSpPr>
        <p:spPr>
          <a:xfrm>
            <a:off x="5786120" y="4069080"/>
            <a:ext cx="309880" cy="0"/>
          </a:xfrm>
          <a:prstGeom prst="line">
            <a:avLst/>
          </a:prstGeom>
          <a:ln>
            <a:solidFill>
              <a:schemeClr val="tx1"/>
            </a:solidFill>
            <a:tailEnd type="triangle" w="lg"/>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a:stCxn id="24" idx="3"/>
            <a:endCxn id="25" idx="1"/>
          </p:cNvCxnSpPr>
          <p:nvPr/>
        </p:nvCxnSpPr>
        <p:spPr>
          <a:xfrm>
            <a:off x="7325360" y="4069080"/>
            <a:ext cx="294640" cy="0"/>
          </a:xfrm>
          <a:prstGeom prst="line">
            <a:avLst/>
          </a:prstGeom>
          <a:ln>
            <a:solidFill>
              <a:schemeClr val="tx1"/>
            </a:solidFill>
            <a:tailEnd type="triangle" w="lg"/>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a:stCxn id="25" idx="2"/>
            <a:endCxn id="26" idx="3"/>
          </p:cNvCxnSpPr>
          <p:nvPr/>
        </p:nvCxnSpPr>
        <p:spPr>
          <a:xfrm flipH="1">
            <a:off x="8021320" y="4480560"/>
            <a:ext cx="213360" cy="960120"/>
          </a:xfrm>
          <a:prstGeom prst="line">
            <a:avLst/>
          </a:prstGeom>
          <a:ln>
            <a:solidFill>
              <a:schemeClr val="tx1"/>
            </a:solidFill>
            <a:tailEnd type="triangle" w="lg"/>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4724400" y="5029200"/>
            <a:ext cx="1833517" cy="646331"/>
          </a:xfrm>
          <a:prstGeom prst="rect">
            <a:avLst/>
          </a:prstGeom>
          <a:noFill/>
        </p:spPr>
        <p:txBody>
          <a:bodyPr wrap="none" rtlCol="0">
            <a:spAutoFit/>
          </a:bodyPr>
          <a:lstStyle/>
          <a:p>
            <a:r>
              <a:rPr lang="en-US" dirty="0" smtClean="0"/>
              <a:t>Simple Cradle </a:t>
            </a:r>
          </a:p>
          <a:p>
            <a:r>
              <a:rPr lang="en-US" dirty="0" smtClean="0"/>
              <a:t>to Grave Diagram</a:t>
            </a:r>
            <a:endParaRPr lang="en-US" dirty="0"/>
          </a:p>
        </p:txBody>
      </p:sp>
      <p:sp>
        <p:nvSpPr>
          <p:cNvPr id="22" name="Rectangle 21"/>
          <p:cNvSpPr/>
          <p:nvPr/>
        </p:nvSpPr>
        <p:spPr>
          <a:xfrm>
            <a:off x="609600" y="3657600"/>
            <a:ext cx="2719214" cy="523220"/>
          </a:xfrm>
          <a:prstGeom prst="rect">
            <a:avLst/>
          </a:prstGeom>
        </p:spPr>
        <p:txBody>
          <a:bodyPr wrap="none">
            <a:spAutoFit/>
          </a:bodyPr>
          <a:lstStyle/>
          <a:p>
            <a:pPr algn="ctr"/>
            <a:r>
              <a:rPr lang="en-US" sz="2800" dirty="0">
                <a:latin typeface="Helvetica"/>
                <a:cs typeface="Helvetica"/>
              </a:rPr>
              <a:t>Cradle to Grave</a:t>
            </a:r>
          </a:p>
        </p:txBody>
      </p:sp>
    </p:spTree>
    <p:extLst>
      <p:ext uri="{BB962C8B-B14F-4D97-AF65-F5344CB8AC3E}">
        <p14:creationId xmlns:p14="http://schemas.microsoft.com/office/powerpoint/2010/main" val="55253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31" grpId="0"/>
      <p:bldP spid="22" grpId="0"/>
    </p:bld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294</a:t>
            </a:fld>
            <a:endParaRPr lang="en-US" dirty="0"/>
          </a:p>
        </p:txBody>
      </p:sp>
      <p:sp>
        <p:nvSpPr>
          <p:cNvPr id="4" name="Title 3"/>
          <p:cNvSpPr>
            <a:spLocks noGrp="1"/>
          </p:cNvSpPr>
          <p:nvPr>
            <p:ph type="title"/>
          </p:nvPr>
        </p:nvSpPr>
        <p:spPr>
          <a:xfrm>
            <a:off x="381000" y="228600"/>
            <a:ext cx="6400800" cy="838200"/>
          </a:xfrm>
        </p:spPr>
        <p:txBody>
          <a:bodyPr>
            <a:normAutofit fontScale="90000"/>
          </a:bodyPr>
          <a:lstStyle/>
          <a:p>
            <a:r>
              <a:rPr lang="en-US" sz="2800" dirty="0" smtClean="0">
                <a:solidFill>
                  <a:schemeClr val="tx1"/>
                </a:solidFill>
              </a:rPr>
              <a:t>Deliverables from a </a:t>
            </a:r>
            <a:r>
              <a:rPr lang="en-US" sz="2800" dirty="0">
                <a:solidFill>
                  <a:schemeClr val="tx1"/>
                </a:solidFill>
              </a:rPr>
              <a:t>concept to </a:t>
            </a:r>
            <a:r>
              <a:rPr lang="en-US" sz="2800" dirty="0" smtClean="0">
                <a:solidFill>
                  <a:schemeClr val="tx1"/>
                </a:solidFill>
              </a:rPr>
              <a:t>relationships perspective</a:t>
            </a:r>
            <a:r>
              <a:rPr lang="en-US" dirty="0"/>
              <a:t/>
            </a:r>
            <a:br>
              <a:rPr lang="en-US" dirty="0"/>
            </a:br>
            <a:endParaRPr lang="en-US" dirty="0"/>
          </a:p>
        </p:txBody>
      </p:sp>
      <p:pic>
        <p:nvPicPr>
          <p:cNvPr id="5"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219200" y="838200"/>
            <a:ext cx="6777038" cy="51065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Rectangle 5"/>
          <p:cNvSpPr/>
          <p:nvPr/>
        </p:nvSpPr>
        <p:spPr>
          <a:xfrm>
            <a:off x="2362200" y="4622800"/>
            <a:ext cx="1447800" cy="304800"/>
          </a:xfrm>
          <a:prstGeom prst="rect">
            <a:avLst/>
          </a:prstGeom>
          <a:solidFill>
            <a:schemeClr val="accent2">
              <a:lumMod val="40000"/>
              <a:lumOff val="60000"/>
            </a:schemeClr>
          </a:solidFill>
          <a:ln>
            <a:solidFill>
              <a:schemeClr val="tx1"/>
            </a:solidFill>
          </a:ln>
          <a:effectLst>
            <a:glow rad="228600">
              <a:schemeClr val="accent3">
                <a:satMod val="175000"/>
                <a:alpha val="40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a:lstStyle/>
          <a:p>
            <a:pPr algn="ctr"/>
            <a:r>
              <a:rPr lang="en-US" sz="1200" dirty="0" smtClean="0">
                <a:solidFill>
                  <a:schemeClr val="tx1"/>
                </a:solidFill>
              </a:rPr>
              <a:t>Deliverables</a:t>
            </a:r>
            <a:endParaRPr lang="en-US" sz="1200" dirty="0">
              <a:solidFill>
                <a:schemeClr val="tx1"/>
              </a:solidFill>
            </a:endParaRPr>
          </a:p>
        </p:txBody>
      </p:sp>
    </p:spTree>
    <p:extLst>
      <p:ext uri="{BB962C8B-B14F-4D97-AF65-F5344CB8AC3E}">
        <p14:creationId xmlns:p14="http://schemas.microsoft.com/office/powerpoint/2010/main" val="429535813"/>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295</a:t>
            </a:fld>
            <a:endParaRPr lang="en-US" dirty="0"/>
          </a:p>
        </p:txBody>
      </p:sp>
      <p:sp>
        <p:nvSpPr>
          <p:cNvPr id="6" name="Content Placeholder 5"/>
          <p:cNvSpPr>
            <a:spLocks noGrp="1"/>
          </p:cNvSpPr>
          <p:nvPr>
            <p:ph idx="1"/>
          </p:nvPr>
        </p:nvSpPr>
        <p:spPr/>
        <p:txBody>
          <a:bodyPr>
            <a:normAutofit lnSpcReduction="10000"/>
          </a:bodyPr>
          <a:lstStyle/>
          <a:p>
            <a:pPr>
              <a:lnSpc>
                <a:spcPct val="114000"/>
              </a:lnSpc>
              <a:spcBef>
                <a:spcPts val="1200"/>
              </a:spcBef>
            </a:pPr>
            <a:r>
              <a:rPr lang="en-GB" dirty="0">
                <a:solidFill>
                  <a:srgbClr val="000000"/>
                </a:solidFill>
                <a:ea typeface="Calibri"/>
              </a:rPr>
              <a:t>Project and Product life cycles.</a:t>
            </a:r>
          </a:p>
          <a:p>
            <a:pPr>
              <a:lnSpc>
                <a:spcPct val="114000"/>
              </a:lnSpc>
              <a:spcBef>
                <a:spcPts val="1200"/>
              </a:spcBef>
            </a:pPr>
            <a:r>
              <a:rPr lang="en-GB" dirty="0">
                <a:solidFill>
                  <a:srgbClr val="000000"/>
                </a:solidFill>
                <a:ea typeface="Calibri"/>
              </a:rPr>
              <a:t>Product Lifespans Cradle to Cradle and Cradle to Grave</a:t>
            </a:r>
          </a:p>
          <a:p>
            <a:pPr>
              <a:lnSpc>
                <a:spcPct val="114000"/>
              </a:lnSpc>
              <a:spcBef>
                <a:spcPts val="1200"/>
              </a:spcBef>
            </a:pPr>
            <a:r>
              <a:rPr lang="en-GB" dirty="0">
                <a:solidFill>
                  <a:srgbClr val="000000"/>
                </a:solidFill>
                <a:ea typeface="Calibri"/>
              </a:rPr>
              <a:t>Project phases such as Initiate, Plan Implement and Close.</a:t>
            </a:r>
          </a:p>
          <a:p>
            <a:pPr>
              <a:lnSpc>
                <a:spcPct val="114000"/>
              </a:lnSpc>
              <a:spcBef>
                <a:spcPts val="1200"/>
              </a:spcBef>
            </a:pPr>
            <a:r>
              <a:rPr lang="en-GB" dirty="0">
                <a:solidFill>
                  <a:srgbClr val="000000"/>
                </a:solidFill>
                <a:ea typeface="Calibri"/>
              </a:rPr>
              <a:t>The relationship between phases and stages.</a:t>
            </a:r>
          </a:p>
          <a:p>
            <a:pPr>
              <a:lnSpc>
                <a:spcPct val="114000"/>
              </a:lnSpc>
              <a:spcBef>
                <a:spcPts val="1200"/>
              </a:spcBef>
            </a:pPr>
            <a:r>
              <a:rPr lang="en-GB" dirty="0">
                <a:solidFill>
                  <a:srgbClr val="000000"/>
                </a:solidFill>
                <a:ea typeface="Calibri"/>
              </a:rPr>
              <a:t>The PRiSM Flow </a:t>
            </a:r>
          </a:p>
          <a:p>
            <a:pPr>
              <a:lnSpc>
                <a:spcPct val="114000"/>
              </a:lnSpc>
              <a:spcBef>
                <a:spcPts val="1200"/>
              </a:spcBef>
            </a:pPr>
            <a:r>
              <a:rPr lang="en-GB" dirty="0">
                <a:solidFill>
                  <a:srgbClr val="000000"/>
                </a:solidFill>
                <a:ea typeface="Calibri"/>
              </a:rPr>
              <a:t>The Product Life Cycle</a:t>
            </a:r>
          </a:p>
          <a:p>
            <a:endParaRPr lang="en-US" dirty="0"/>
          </a:p>
        </p:txBody>
      </p:sp>
      <p:sp>
        <p:nvSpPr>
          <p:cNvPr id="7" name="Title 6"/>
          <p:cNvSpPr>
            <a:spLocks noGrp="1"/>
          </p:cNvSpPr>
          <p:nvPr>
            <p:ph type="title"/>
          </p:nvPr>
        </p:nvSpPr>
        <p:spPr>
          <a:xfrm>
            <a:off x="381000" y="0"/>
            <a:ext cx="6172200" cy="1143000"/>
          </a:xfrm>
        </p:spPr>
        <p:txBody>
          <a:bodyPr/>
          <a:lstStyle/>
          <a:p>
            <a:r>
              <a:rPr lang="en-US" dirty="0" smtClean="0"/>
              <a:t>We have covered</a:t>
            </a:r>
            <a:endParaRPr lang="en-US" dirty="0"/>
          </a:p>
        </p:txBody>
      </p:sp>
    </p:spTree>
    <p:extLst>
      <p:ext uri="{BB962C8B-B14F-4D97-AF65-F5344CB8AC3E}">
        <p14:creationId xmlns:p14="http://schemas.microsoft.com/office/powerpoint/2010/main" val="1654199507"/>
      </p:ext>
    </p:extLst>
  </p:cSld>
  <p:clrMapOvr>
    <a:masterClrMapping/>
  </p:clrMapOvr>
  <p:transition spd="slow"/>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5200460" cy="6858000"/>
          </a:xfrm>
          <a:prstGeom prst="rect">
            <a:avLst/>
          </a:prstGeom>
        </p:spPr>
      </p:pic>
      <p:sp>
        <p:nvSpPr>
          <p:cNvPr id="5" name="Subtitle 2"/>
          <p:cNvSpPr>
            <a:spLocks noGrp="1"/>
          </p:cNvSpPr>
          <p:nvPr>
            <p:ph type="subTitle" idx="1"/>
          </p:nvPr>
        </p:nvSpPr>
        <p:spPr>
          <a:xfrm>
            <a:off x="2133600" y="4394314"/>
            <a:ext cx="6400800" cy="740034"/>
          </a:xfrm>
        </p:spPr>
        <p:txBody>
          <a:bodyPr>
            <a:normAutofit lnSpcReduction="10000"/>
          </a:bodyPr>
          <a:lstStyle/>
          <a:p>
            <a:r>
              <a:rPr lang="en-US" dirty="0" smtClean="0">
                <a:solidFill>
                  <a:schemeClr val="bg1">
                    <a:lumMod val="65000"/>
                  </a:schemeClr>
                </a:solidFill>
              </a:rPr>
              <a:t>The GPM P5 Standard for Sustainability </a:t>
            </a:r>
            <a:r>
              <a:rPr lang="en-US" smtClean="0">
                <a:solidFill>
                  <a:schemeClr val="bg1">
                    <a:lumMod val="65000"/>
                  </a:schemeClr>
                </a:solidFill>
              </a:rPr>
              <a:t>in Project Management.</a:t>
            </a:r>
            <a:endParaRPr lang="en-US" dirty="0">
              <a:solidFill>
                <a:schemeClr val="bg1">
                  <a:lumMod val="65000"/>
                </a:schemeClr>
              </a:solidFill>
            </a:endParaRPr>
          </a:p>
        </p:txBody>
      </p:sp>
      <p:pic>
        <p:nvPicPr>
          <p:cNvPr id="10" name="Picture 9" descr="PRiSM Logo Final.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8000" y="2133600"/>
            <a:ext cx="4364909" cy="1925549"/>
          </a:xfrm>
          <a:prstGeom prst="rect">
            <a:avLst/>
          </a:prstGeom>
          <a:noFill/>
          <a:ln>
            <a:noFill/>
          </a:ln>
        </p:spPr>
      </p:pic>
      <p:pic>
        <p:nvPicPr>
          <p:cNvPr id="11" name="Picture 10" descr="practitioner.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6826889" y="2774313"/>
            <a:ext cx="1600200" cy="471176"/>
          </a:xfrm>
          <a:prstGeom prst="rect">
            <a:avLst/>
          </a:prstGeom>
          <a:noFill/>
          <a:ln>
            <a:noFill/>
          </a:ln>
        </p:spPr>
      </p:pic>
      <p:pic>
        <p:nvPicPr>
          <p:cNvPr id="13" name="Picture 1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10437" y="6096000"/>
            <a:ext cx="1393071" cy="625335"/>
          </a:xfrm>
          <a:prstGeom prst="rect">
            <a:avLst/>
          </a:prstGeom>
        </p:spPr>
      </p:pic>
      <p:pic>
        <p:nvPicPr>
          <p:cNvPr id="14" name="Picture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48548" y="244782"/>
            <a:ext cx="2854960" cy="889820"/>
          </a:xfrm>
          <a:prstGeom prst="rect">
            <a:avLst/>
          </a:prstGeom>
        </p:spPr>
      </p:pic>
      <p:sp>
        <p:nvSpPr>
          <p:cNvPr id="16" name="TextBox 15"/>
          <p:cNvSpPr txBox="1"/>
          <p:nvPr/>
        </p:nvSpPr>
        <p:spPr>
          <a:xfrm>
            <a:off x="6248400" y="6224001"/>
            <a:ext cx="1075231" cy="369332"/>
          </a:xfrm>
          <a:prstGeom prst="rect">
            <a:avLst/>
          </a:prstGeom>
          <a:noFill/>
        </p:spPr>
        <p:txBody>
          <a:bodyPr wrap="none" rtlCol="0">
            <a:spAutoFit/>
          </a:bodyPr>
          <a:lstStyle/>
          <a:p>
            <a:r>
              <a:rPr lang="en-US" dirty="0" smtClean="0">
                <a:solidFill>
                  <a:schemeClr val="bg1">
                    <a:lumMod val="65000"/>
                  </a:schemeClr>
                </a:solidFill>
              </a:rPr>
              <a:t>Release 6</a:t>
            </a:r>
            <a:endParaRPr lang="en-US" dirty="0">
              <a:solidFill>
                <a:schemeClr val="bg1">
                  <a:lumMod val="65000"/>
                </a:schemeClr>
              </a:solidFill>
            </a:endParaRPr>
          </a:p>
        </p:txBody>
      </p:sp>
    </p:spTree>
    <p:extLst>
      <p:ext uri="{BB962C8B-B14F-4D97-AF65-F5344CB8AC3E}">
        <p14:creationId xmlns:p14="http://schemas.microsoft.com/office/powerpoint/2010/main" val="3651416333"/>
      </p:ext>
    </p:extLst>
  </p:cSld>
  <p:clrMapOvr>
    <a:masterClrMapping/>
  </p:clrMapOvr>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BE819A1-3DD8-4179-BFD0-BF7D359F8DBD}" type="slidenum">
              <a:rPr lang="en-US" smtClean="0"/>
              <a:pPr/>
              <a:t>297</a:t>
            </a:fld>
            <a:endParaRPr lang="en-US" dirty="0"/>
          </a:p>
        </p:txBody>
      </p:sp>
      <p:sp>
        <p:nvSpPr>
          <p:cNvPr id="2" name="Title 1"/>
          <p:cNvSpPr>
            <a:spLocks noGrp="1"/>
          </p:cNvSpPr>
          <p:nvPr>
            <p:ph type="title"/>
          </p:nvPr>
        </p:nvSpPr>
        <p:spPr>
          <a:xfrm>
            <a:off x="381000" y="0"/>
            <a:ext cx="8458200" cy="1143000"/>
          </a:xfrm>
        </p:spPr>
        <p:txBody>
          <a:bodyPr/>
          <a:lstStyle/>
          <a:p>
            <a:r>
              <a:rPr lang="en-US" dirty="0" smtClean="0">
                <a:solidFill>
                  <a:schemeClr val="bg1">
                    <a:lumMod val="65000"/>
                  </a:schemeClr>
                </a:solidFill>
              </a:rPr>
              <a:t>The P5 Standard</a:t>
            </a:r>
            <a:endParaRPr lang="en-US" dirty="0">
              <a:solidFill>
                <a:schemeClr val="bg1">
                  <a:lumMod val="65000"/>
                </a:schemeClr>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1158243620"/>
              </p:ext>
            </p:extLst>
          </p:nvPr>
        </p:nvGraphicFramePr>
        <p:xfrm>
          <a:off x="179512" y="1268760"/>
          <a:ext cx="8784976" cy="4322256"/>
        </p:xfrm>
        <a:graphic>
          <a:graphicData uri="http://schemas.openxmlformats.org/drawingml/2006/table">
            <a:tbl>
              <a:tblPr/>
              <a:tblGrid>
                <a:gridCol w="1877888"/>
                <a:gridCol w="3505200"/>
                <a:gridCol w="3401888"/>
              </a:tblGrid>
              <a:tr h="311661">
                <a:tc>
                  <a:txBody>
                    <a:bodyPr/>
                    <a:lstStyle/>
                    <a:p>
                      <a:pPr>
                        <a:lnSpc>
                          <a:spcPct val="115000"/>
                        </a:lnSpc>
                        <a:spcAft>
                          <a:spcPts val="0"/>
                        </a:spcAft>
                      </a:pPr>
                      <a:r>
                        <a:rPr lang="en-GB" sz="1600" b="1" dirty="0" smtClean="0">
                          <a:solidFill>
                            <a:schemeClr val="bg1"/>
                          </a:solidFill>
                          <a:latin typeface="Helvetica"/>
                          <a:ea typeface="Calibri"/>
                          <a:cs typeface="Helvetica"/>
                        </a:rPr>
                        <a:t>Module 11</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Module</a:t>
                      </a:r>
                      <a:r>
                        <a:rPr lang="en-GB" sz="1600" b="1" baseline="0" dirty="0" smtClean="0">
                          <a:solidFill>
                            <a:schemeClr val="bg1"/>
                          </a:solidFill>
                          <a:latin typeface="Helvetica"/>
                          <a:ea typeface="Calibri"/>
                          <a:cs typeface="Helvetica"/>
                        </a:rPr>
                        <a:t> Covers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Learning outcomes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3108419">
                <a:tc>
                  <a:txBody>
                    <a:bodyPr/>
                    <a:lstStyle/>
                    <a:p>
                      <a:pPr>
                        <a:lnSpc>
                          <a:spcPct val="100000"/>
                        </a:lnSpc>
                        <a:spcAft>
                          <a:spcPts val="0"/>
                        </a:spcAft>
                      </a:pPr>
                      <a:endParaRPr lang="en-GB" sz="1600" dirty="0" smtClean="0">
                        <a:solidFill>
                          <a:schemeClr val="tx1"/>
                        </a:solidFill>
                        <a:latin typeface="Helvetica"/>
                        <a:ea typeface="Calibri"/>
                        <a:cs typeface="Helvetica"/>
                      </a:endParaRPr>
                    </a:p>
                    <a:p>
                      <a:r>
                        <a:rPr lang="en-US" sz="1600" dirty="0" smtClean="0">
                          <a:solidFill>
                            <a:schemeClr val="bg1">
                              <a:lumMod val="65000"/>
                            </a:schemeClr>
                          </a:solidFill>
                        </a:rPr>
                        <a:t>The P5</a:t>
                      </a:r>
                      <a:r>
                        <a:rPr lang="en-US" sz="1600" baseline="0" dirty="0" smtClean="0">
                          <a:solidFill>
                            <a:schemeClr val="bg1">
                              <a:lumMod val="65000"/>
                            </a:schemeClr>
                          </a:solidFill>
                        </a:rPr>
                        <a:t> Standard</a:t>
                      </a:r>
                      <a:endParaRPr lang="en-US" sz="1600" dirty="0" smtClean="0">
                        <a:solidFill>
                          <a:schemeClr val="bg1">
                            <a:lumMod val="65000"/>
                          </a:schemeClr>
                        </a:solidFill>
                      </a:endParaRP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3">
                  <a:txBody>
                    <a:bodyPr/>
                    <a:lstStyle/>
                    <a:p>
                      <a:pPr marL="342900" indent="-342900">
                        <a:lnSpc>
                          <a:spcPct val="115000"/>
                        </a:lnSpc>
                        <a:spcAft>
                          <a:spcPts val="0"/>
                        </a:spcAft>
                        <a:buFont typeface="+mj-lt"/>
                        <a:buAutoNum type="arabicPeriod"/>
                      </a:pPr>
                      <a:r>
                        <a:rPr lang="en-GB" sz="1600" b="0" dirty="0" smtClean="0">
                          <a:solidFill>
                            <a:schemeClr val="tx1"/>
                          </a:solidFill>
                          <a:latin typeface="Helvetica"/>
                          <a:ea typeface="Calibri"/>
                          <a:cs typeface="Helvetica"/>
                        </a:rPr>
                        <a:t>The GPM P5</a:t>
                      </a:r>
                      <a:r>
                        <a:rPr lang="en-GB" sz="1600" b="0" baseline="0" dirty="0" smtClean="0">
                          <a:solidFill>
                            <a:schemeClr val="tx1"/>
                          </a:solidFill>
                          <a:latin typeface="Helvetica"/>
                          <a:ea typeface="Calibri"/>
                          <a:cs typeface="Helvetica"/>
                        </a:rPr>
                        <a:t> Standard for Sustainability in Project Management</a:t>
                      </a:r>
                    </a:p>
                    <a:p>
                      <a:pPr marL="342900" indent="-342900">
                        <a:lnSpc>
                          <a:spcPct val="115000"/>
                        </a:lnSpc>
                        <a:spcAft>
                          <a:spcPts val="0"/>
                        </a:spcAft>
                        <a:buFont typeface="+mj-lt"/>
                        <a:buAutoNum type="arabicPeriod"/>
                      </a:pPr>
                      <a:endParaRPr lang="en-GB" sz="1600" b="1" baseline="0" dirty="0" smtClean="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nSpc>
                          <a:spcPct val="100000"/>
                        </a:lnSpc>
                        <a:spcAft>
                          <a:spcPts val="0"/>
                        </a:spcAft>
                      </a:pPr>
                      <a:r>
                        <a:rPr lang="en-GB" sz="1600" dirty="0" smtClean="0">
                          <a:solidFill>
                            <a:schemeClr val="tx2"/>
                          </a:solidFill>
                          <a:latin typeface="Helvetica"/>
                          <a:ea typeface="Calibri"/>
                          <a:cs typeface="Helvetica"/>
                        </a:rPr>
                        <a:t>Be able</a:t>
                      </a:r>
                      <a:r>
                        <a:rPr lang="en-GB" sz="1600" baseline="0" dirty="0" smtClean="0">
                          <a:solidFill>
                            <a:schemeClr val="tx2"/>
                          </a:solidFill>
                          <a:latin typeface="Helvetica"/>
                          <a:ea typeface="Calibri"/>
                          <a:cs typeface="Helvetica"/>
                        </a:rPr>
                        <a:t> to use the P5 standard for project selection, risk management, and sustainability governance.</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600" dirty="0" smtClean="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smtClean="0">
                          <a:solidFill>
                            <a:srgbClr val="FFFFFF"/>
                          </a:solidFill>
                          <a:latin typeface="Helvetica"/>
                          <a:ea typeface="Calibri"/>
                          <a:cs typeface="Helvetica"/>
                        </a:rPr>
                        <a:t>Version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l">
                        <a:lnSpc>
                          <a:spcPct val="100000"/>
                        </a:lnSpc>
                        <a:spcAft>
                          <a:spcPts val="0"/>
                        </a:spcAft>
                      </a:pPr>
                      <a:r>
                        <a:rPr lang="en-GB" sz="1600" dirty="0" smtClean="0">
                          <a:solidFill>
                            <a:schemeClr val="tx1"/>
                          </a:solidFill>
                          <a:latin typeface="Helvetica"/>
                          <a:ea typeface="Calibri"/>
                          <a:cs typeface="Helvetica"/>
                        </a:rPr>
                        <a:t>6.0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p14="http://schemas.microsoft.com/office/powerpoint/2010/main" val="1813405419"/>
      </p:ext>
    </p:extLst>
  </p:cSld>
  <p:clrMapOvr>
    <a:masterClrMapping/>
  </p:clrMapOvr>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6991350" cy="854075"/>
          </a:xfrm>
        </p:spPr>
        <p:txBody>
          <a:bodyPr>
            <a:normAutofit fontScale="90000"/>
          </a:bodyPr>
          <a:lstStyle/>
          <a:p>
            <a:r>
              <a:rPr lang="en-US" dirty="0"/>
              <a:t>The </a:t>
            </a:r>
            <a:r>
              <a:rPr lang="en-US" dirty="0" smtClean="0"/>
              <a:t>P5</a:t>
            </a:r>
            <a:r>
              <a:rPr lang="en-US" dirty="0"/>
              <a:t>™ Standard for Sustainability in Project Management</a:t>
            </a:r>
            <a:br>
              <a:rPr lang="en-US" dirty="0"/>
            </a:br>
            <a:endParaRPr lang="en-US" dirty="0"/>
          </a:p>
        </p:txBody>
      </p:sp>
      <p:sp>
        <p:nvSpPr>
          <p:cNvPr id="3" name="Title 1"/>
          <p:cNvSpPr txBox="1">
            <a:spLocks/>
          </p:cNvSpPr>
          <p:nvPr/>
        </p:nvSpPr>
        <p:spPr>
          <a:xfrm>
            <a:off x="2627784" y="260648"/>
            <a:ext cx="6347048" cy="10801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Helvetica" charset="0"/>
                <a:ea typeface="Helvetica" charset="0"/>
                <a:cs typeface="Helvetica" charset="0"/>
              </a:defRPr>
            </a:lvl1pPr>
          </a:lstStyle>
          <a:p>
            <a:endParaRPr lang="en-US" sz="2800" dirty="0"/>
          </a:p>
        </p:txBody>
      </p:sp>
      <p:pic>
        <p:nvPicPr>
          <p:cNvPr id="4" name="Picture 3" descr="http://www.jatrgovac.com/usdocs/global-compact-logo.jpg"/>
          <p:cNvPicPr>
            <a:picLocks noChangeAspect="1" noChangeArrowheads="1"/>
          </p:cNvPicPr>
          <p:nvPr/>
        </p:nvPicPr>
        <p:blipFill rotWithShape="1">
          <a:blip r:embed="rId3" cstate="screen">
            <a:clrChange>
              <a:clrFrom>
                <a:srgbClr val="FFFFFC"/>
              </a:clrFrom>
              <a:clrTo>
                <a:srgbClr val="FFFFFC">
                  <a:alpha val="0"/>
                </a:srgbClr>
              </a:clrTo>
            </a:clrChange>
            <a:extLst>
              <a:ext uri="{28A0092B-C50C-407E-A947-70E740481C1C}">
                <a14:useLocalDpi xmlns:a14="http://schemas.microsoft.com/office/drawing/2010/main"/>
              </a:ext>
            </a:extLst>
          </a:blip>
          <a:srcRect/>
          <a:stretch/>
        </p:blipFill>
        <p:spPr bwMode="auto">
          <a:xfrm>
            <a:off x="914400" y="2438400"/>
            <a:ext cx="1167054" cy="1226422"/>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72400" y="1700808"/>
            <a:ext cx="562708" cy="6096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732240" y="1700808"/>
            <a:ext cx="1254369" cy="547208"/>
          </a:xfrm>
          <a:prstGeom prst="rect">
            <a:avLst/>
          </a:prstGeom>
        </p:spPr>
      </p:pic>
      <p:cxnSp>
        <p:nvCxnSpPr>
          <p:cNvPr id="7" name="Straight Arrow Connector 6"/>
          <p:cNvCxnSpPr/>
          <p:nvPr/>
        </p:nvCxnSpPr>
        <p:spPr bwMode="auto">
          <a:xfrm>
            <a:off x="4419600" y="2399461"/>
            <a:ext cx="0" cy="525483"/>
          </a:xfrm>
          <a:prstGeom prst="straightConnector1">
            <a:avLst/>
          </a:prstGeom>
          <a:noFill/>
          <a:ln w="9525" cap="flat" cmpd="sng" algn="ctr">
            <a:solidFill>
              <a:schemeClr val="folHlink"/>
            </a:solidFill>
            <a:prstDash val="solid"/>
            <a:round/>
            <a:headEnd type="none" w="med" len="med"/>
            <a:tailEnd type="arrow"/>
          </a:ln>
          <a:effectLst/>
        </p:spPr>
      </p:cxnSp>
      <p:cxnSp>
        <p:nvCxnSpPr>
          <p:cNvPr id="8" name="Straight Arrow Connector 7"/>
          <p:cNvCxnSpPr/>
          <p:nvPr/>
        </p:nvCxnSpPr>
        <p:spPr bwMode="auto">
          <a:xfrm flipH="1">
            <a:off x="5220072" y="2132856"/>
            <a:ext cx="1440162" cy="936104"/>
          </a:xfrm>
          <a:prstGeom prst="straightConnector1">
            <a:avLst/>
          </a:prstGeom>
          <a:noFill/>
          <a:ln w="9525" cap="flat" cmpd="sng" algn="ctr">
            <a:solidFill>
              <a:schemeClr val="folHlink"/>
            </a:solidFill>
            <a:prstDash val="solid"/>
            <a:round/>
            <a:headEnd type="none" w="med" len="med"/>
            <a:tailEnd type="arrow"/>
          </a:ln>
          <a:effectLst/>
        </p:spPr>
      </p:cxnSp>
      <p:cxnSp>
        <p:nvCxnSpPr>
          <p:cNvPr id="9" name="Straight Arrow Connector 8"/>
          <p:cNvCxnSpPr/>
          <p:nvPr/>
        </p:nvCxnSpPr>
        <p:spPr bwMode="auto">
          <a:xfrm>
            <a:off x="2250831" y="3200400"/>
            <a:ext cx="844062" cy="0"/>
          </a:xfrm>
          <a:prstGeom prst="straightConnector1">
            <a:avLst/>
          </a:prstGeom>
          <a:noFill/>
          <a:ln w="9525" cap="flat" cmpd="sng" algn="ctr">
            <a:solidFill>
              <a:schemeClr val="folHlink"/>
            </a:solidFill>
            <a:prstDash val="solid"/>
            <a:round/>
            <a:headEnd type="none" w="med" len="med"/>
            <a:tailEnd type="arrow"/>
          </a:ln>
          <a:effectLst/>
        </p:spPr>
      </p:cxnSp>
      <p:cxnSp>
        <p:nvCxnSpPr>
          <p:cNvPr id="10" name="Straight Arrow Connector 9"/>
          <p:cNvCxnSpPr/>
          <p:nvPr/>
        </p:nvCxnSpPr>
        <p:spPr bwMode="auto">
          <a:xfrm flipV="1">
            <a:off x="4355976" y="4365104"/>
            <a:ext cx="13032" cy="609600"/>
          </a:xfrm>
          <a:prstGeom prst="straightConnector1">
            <a:avLst/>
          </a:prstGeom>
          <a:noFill/>
          <a:ln w="9525" cap="flat" cmpd="sng" algn="ctr">
            <a:solidFill>
              <a:schemeClr val="folHlink"/>
            </a:solidFill>
            <a:prstDash val="solid"/>
            <a:round/>
            <a:headEnd type="none" w="med" len="med"/>
            <a:tailEnd type="arrow"/>
          </a:ln>
          <a:effectLst/>
        </p:spPr>
      </p:cxnSp>
      <p:pic>
        <p:nvPicPr>
          <p:cNvPr id="11" name="Picture 1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635896" y="5013176"/>
            <a:ext cx="1600200" cy="1383957"/>
          </a:xfrm>
          <a:prstGeom prst="rect">
            <a:avLst/>
          </a:prstGeom>
        </p:spPr>
      </p:pic>
      <p:pic>
        <p:nvPicPr>
          <p:cNvPr id="12" name="Picture 11" descr="P5-Logo.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63888" y="2924944"/>
            <a:ext cx="1600200" cy="1276406"/>
          </a:xfrm>
          <a:prstGeom prst="rect">
            <a:avLst/>
          </a:prstGeom>
        </p:spPr>
      </p:pic>
      <p:pic>
        <p:nvPicPr>
          <p:cNvPr id="13" name="Picture 12" descr="lifecycle.jp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520076" y="1345580"/>
            <a:ext cx="1701800" cy="1003300"/>
          </a:xfrm>
          <a:prstGeom prst="rect">
            <a:avLst/>
          </a:prstGeom>
        </p:spPr>
      </p:pic>
      <p:pic>
        <p:nvPicPr>
          <p:cNvPr id="14" name="Picture 1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876256" y="3573016"/>
            <a:ext cx="1547812" cy="1210805"/>
          </a:xfrm>
          <a:prstGeom prst="rect">
            <a:avLst/>
          </a:prstGeom>
        </p:spPr>
      </p:pic>
      <p:cxnSp>
        <p:nvCxnSpPr>
          <p:cNvPr id="15" name="Straight Arrow Connector 14"/>
          <p:cNvCxnSpPr/>
          <p:nvPr/>
        </p:nvCxnSpPr>
        <p:spPr bwMode="auto">
          <a:xfrm flipH="1" flipV="1">
            <a:off x="5292080" y="3717032"/>
            <a:ext cx="1584176" cy="461387"/>
          </a:xfrm>
          <a:prstGeom prst="straightConnector1">
            <a:avLst/>
          </a:prstGeom>
          <a:noFill/>
          <a:ln w="9525" cap="flat" cmpd="sng" algn="ctr">
            <a:solidFill>
              <a:schemeClr val="folHlink"/>
            </a:solidFill>
            <a:prstDash val="solid"/>
            <a:round/>
            <a:headEnd type="none" w="med" len="med"/>
            <a:tailEnd type="arrow"/>
          </a:ln>
          <a:effectLst/>
        </p:spPr>
      </p:cxnSp>
      <p:pic>
        <p:nvPicPr>
          <p:cNvPr id="16" name="Picture 15" descr="P5 Front Page Graphic.jp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22317" y="4059447"/>
            <a:ext cx="1734238" cy="224430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801151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3492" y="1524002"/>
            <a:ext cx="7033708" cy="3508977"/>
          </a:xfrm>
        </p:spPr>
        <p:txBody>
          <a:bodyPr>
            <a:normAutofit lnSpcReduction="10000"/>
          </a:bodyPr>
          <a:lstStyle/>
          <a:p>
            <a:r>
              <a:rPr lang="en-GB" dirty="0" smtClean="0"/>
              <a:t>Five measureable elements to sustainability</a:t>
            </a:r>
          </a:p>
          <a:p>
            <a:r>
              <a:rPr lang="en-GB" dirty="0" smtClean="0"/>
              <a:t>Each measured individually and through Mutual Possession</a:t>
            </a:r>
            <a:endParaRPr lang="en-GB" sz="2000" dirty="0" smtClean="0"/>
          </a:p>
          <a:p>
            <a:pPr lvl="1"/>
            <a:r>
              <a:rPr lang="en-GB" dirty="0" smtClean="0"/>
              <a:t>Planet (Environmental aspect)</a:t>
            </a:r>
          </a:p>
          <a:p>
            <a:pPr lvl="1"/>
            <a:r>
              <a:rPr lang="en-GB" dirty="0" smtClean="0"/>
              <a:t>People (Social aspect)</a:t>
            </a:r>
          </a:p>
          <a:p>
            <a:pPr lvl="1"/>
            <a:r>
              <a:rPr lang="en-GB" dirty="0" smtClean="0"/>
              <a:t>Profit (Financial aspect)</a:t>
            </a:r>
          </a:p>
          <a:p>
            <a:pPr lvl="1"/>
            <a:r>
              <a:rPr lang="en-GB" dirty="0" smtClean="0"/>
              <a:t>Process (Governance aspect)</a:t>
            </a:r>
          </a:p>
          <a:p>
            <a:pPr lvl="1"/>
            <a:r>
              <a:rPr lang="en-GB" dirty="0" smtClean="0"/>
              <a:t>Product (Technical aspect)</a:t>
            </a:r>
          </a:p>
        </p:txBody>
      </p:sp>
      <p:sp>
        <p:nvSpPr>
          <p:cNvPr id="5" name="Title 4"/>
          <p:cNvSpPr>
            <a:spLocks noGrp="1"/>
          </p:cNvSpPr>
          <p:nvPr>
            <p:ph type="title"/>
          </p:nvPr>
        </p:nvSpPr>
        <p:spPr/>
        <p:txBody>
          <a:bodyPr/>
          <a:lstStyle/>
          <a:p>
            <a:r>
              <a:rPr lang="en-US" dirty="0" smtClean="0"/>
              <a:t>P5 Overview</a:t>
            </a:r>
            <a:endParaRPr lang="en-US" dirty="0"/>
          </a:p>
        </p:txBody>
      </p:sp>
      <p:pic>
        <p:nvPicPr>
          <p:cNvPr id="7" name="Picture 6" descr="P5-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200" y="4648200"/>
            <a:ext cx="1600200" cy="1276406"/>
          </a:xfrm>
          <a:prstGeom prst="rect">
            <a:avLst/>
          </a:prstGeom>
        </p:spPr>
      </p:pic>
    </p:spTree>
    <p:extLst>
      <p:ext uri="{BB962C8B-B14F-4D97-AF65-F5344CB8AC3E}">
        <p14:creationId xmlns:p14="http://schemas.microsoft.com/office/powerpoint/2010/main" val="21245358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Course Kit </a:t>
            </a:r>
            <a:endParaRPr lang="en-US" dirty="0"/>
          </a:p>
        </p:txBody>
      </p:sp>
      <p:sp>
        <p:nvSpPr>
          <p:cNvPr id="3" name="Content Placeholder 2"/>
          <p:cNvSpPr>
            <a:spLocks noGrp="1"/>
          </p:cNvSpPr>
          <p:nvPr>
            <p:ph idx="1"/>
          </p:nvPr>
        </p:nvSpPr>
        <p:spPr>
          <a:xfrm>
            <a:off x="189035" y="1476383"/>
            <a:ext cx="6071088" cy="3933818"/>
          </a:xfrm>
        </p:spPr>
        <p:txBody>
          <a:bodyPr>
            <a:normAutofit fontScale="85000" lnSpcReduction="20000"/>
          </a:bodyPr>
          <a:lstStyle/>
          <a:p>
            <a:pPr marL="114283" lvl="1" indent="0">
              <a:buNone/>
            </a:pPr>
            <a:r>
              <a:rPr lang="en-US" b="1" dirty="0" smtClean="0"/>
              <a:t>You </a:t>
            </a:r>
            <a:r>
              <a:rPr lang="en-US" b="1" dirty="0"/>
              <a:t>will be </a:t>
            </a:r>
            <a:r>
              <a:rPr lang="en-US" b="1" dirty="0" smtClean="0"/>
              <a:t>provided with: </a:t>
            </a:r>
            <a:endParaRPr lang="en-US" b="1" dirty="0"/>
          </a:p>
          <a:p>
            <a:pPr lvl="1">
              <a:buFont typeface="Courier New"/>
              <a:buChar char="o"/>
            </a:pPr>
            <a:r>
              <a:rPr lang="en-US" dirty="0"/>
              <a:t>A </a:t>
            </a:r>
            <a:r>
              <a:rPr lang="en-US" dirty="0" smtClean="0"/>
              <a:t>complimentary one </a:t>
            </a:r>
            <a:r>
              <a:rPr lang="en-US" dirty="0"/>
              <a:t>year Membership to </a:t>
            </a:r>
            <a:r>
              <a:rPr lang="en-US" dirty="0" smtClean="0"/>
              <a:t>with access to: </a:t>
            </a:r>
            <a:endParaRPr lang="en-US" dirty="0"/>
          </a:p>
          <a:p>
            <a:pPr lvl="2">
              <a:buFont typeface="Courier New"/>
              <a:buChar char="o"/>
            </a:pPr>
            <a:r>
              <a:rPr lang="en-US" b="0" dirty="0" smtClean="0"/>
              <a:t>The GPM Reference Guide to Sustainability in Project Management eBook</a:t>
            </a:r>
          </a:p>
          <a:p>
            <a:pPr lvl="2">
              <a:buFont typeface="Courier New"/>
              <a:buChar char="o"/>
            </a:pPr>
            <a:r>
              <a:rPr lang="en-US" dirty="0" smtClean="0"/>
              <a:t>Responsible Management Education eBooks</a:t>
            </a:r>
            <a:endParaRPr lang="en-US" b="0" dirty="0"/>
          </a:p>
          <a:p>
            <a:pPr lvl="2">
              <a:buFont typeface="Courier New"/>
              <a:buChar char="o"/>
            </a:pPr>
            <a:r>
              <a:rPr lang="en-US" b="0" dirty="0" smtClean="0"/>
              <a:t>The GPM Sustainability Calculator and other PM Templates</a:t>
            </a:r>
          </a:p>
          <a:p>
            <a:pPr lvl="3">
              <a:buFont typeface="Courier New"/>
              <a:buChar char="o"/>
            </a:pPr>
            <a:r>
              <a:rPr lang="en-US" dirty="0" smtClean="0"/>
              <a:t>Visit </a:t>
            </a:r>
            <a:r>
              <a:rPr lang="en-US" b="1" dirty="0" err="1" smtClean="0"/>
              <a:t>members.greenprojectmanagement.org</a:t>
            </a:r>
            <a:r>
              <a:rPr lang="en-US" dirty="0" smtClean="0"/>
              <a:t> and select “partner discounted membership”</a:t>
            </a:r>
          </a:p>
          <a:p>
            <a:pPr lvl="3">
              <a:buFont typeface="Courier New"/>
              <a:buChar char="o"/>
            </a:pPr>
            <a:r>
              <a:rPr lang="en-US" b="1" dirty="0" smtClean="0"/>
              <a:t>USE </a:t>
            </a:r>
            <a:r>
              <a:rPr lang="en-US" b="1" smtClean="0"/>
              <a:t>CODE </a:t>
            </a:r>
            <a:r>
              <a:rPr lang="en-US" b="1" smtClean="0">
                <a:solidFill>
                  <a:srgbClr val="0000FF"/>
                </a:solidFill>
              </a:rPr>
              <a:t>2018agentofchange</a:t>
            </a:r>
            <a:endParaRPr lang="en-US" b="1" dirty="0" smtClean="0">
              <a:solidFill>
                <a:srgbClr val="0000FF"/>
              </a:solidFill>
            </a:endParaRPr>
          </a:p>
          <a:p>
            <a:pPr marL="114283" lvl="1" indent="0">
              <a:buNone/>
            </a:pPr>
            <a:endParaRPr lang="en-US" b="1" dirty="0" smtClean="0"/>
          </a:p>
          <a:p>
            <a:pPr marL="114283" lvl="1" indent="0">
              <a:buNone/>
            </a:pPr>
            <a:r>
              <a:rPr lang="en-US" b="1" dirty="0" smtClean="0"/>
              <a:t>At </a:t>
            </a:r>
            <a:r>
              <a:rPr lang="en-US" b="1" dirty="0" smtClean="0"/>
              <a:t>the </a:t>
            </a:r>
            <a:r>
              <a:rPr lang="en-US" b="1" dirty="0"/>
              <a:t>e</a:t>
            </a:r>
            <a:r>
              <a:rPr lang="en-US" b="1" dirty="0" smtClean="0"/>
              <a:t>nd </a:t>
            </a:r>
            <a:r>
              <a:rPr lang="en-US" b="1" dirty="0"/>
              <a:t>of this </a:t>
            </a:r>
            <a:r>
              <a:rPr lang="en-US" b="1" dirty="0" smtClean="0"/>
              <a:t>course: </a:t>
            </a:r>
            <a:endParaRPr lang="en-US" b="1" dirty="0"/>
          </a:p>
          <a:p>
            <a:pPr lvl="2">
              <a:buFont typeface="Courier New"/>
              <a:buChar char="o"/>
            </a:pPr>
            <a:r>
              <a:rPr lang="en-US" sz="1600" dirty="0"/>
              <a:t>A certificate of </a:t>
            </a:r>
            <a:r>
              <a:rPr lang="en-US" sz="1600" dirty="0" smtClean="0"/>
              <a:t>completion will be given</a:t>
            </a:r>
          </a:p>
          <a:p>
            <a:pPr lvl="2">
              <a:buFont typeface="Courier New"/>
              <a:buChar char="o"/>
            </a:pPr>
            <a:r>
              <a:rPr lang="en-US" sz="1600" dirty="0" smtClean="0"/>
              <a:t>The GPM-b Certification exam will be given for those who quality</a:t>
            </a:r>
            <a:endParaRPr lang="en-US" sz="1600"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3</a:t>
            </a:fld>
            <a:endParaRPr lang="en-US" dirty="0"/>
          </a:p>
        </p:txBody>
      </p:sp>
      <p:pic>
        <p:nvPicPr>
          <p:cNvPr id="4" name="Picture 3"/>
          <p:cNvPicPr>
            <a:picLocks noChangeAspect="1"/>
          </p:cNvPicPr>
          <p:nvPr/>
        </p:nvPicPr>
        <p:blipFill>
          <a:blip r:embed="rId3" cstate="print"/>
          <a:stretch>
            <a:fillRect/>
          </a:stretch>
        </p:blipFill>
        <p:spPr>
          <a:xfrm>
            <a:off x="6400800" y="1295400"/>
            <a:ext cx="2465603" cy="3149600"/>
          </a:xfrm>
          <a:prstGeom prst="rect">
            <a:avLst/>
          </a:prstGeom>
        </p:spPr>
      </p:pic>
      <p:sp>
        <p:nvSpPr>
          <p:cNvPr id="6" name="TextBox 5"/>
          <p:cNvSpPr txBox="1"/>
          <p:nvPr/>
        </p:nvSpPr>
        <p:spPr>
          <a:xfrm>
            <a:off x="2819400" y="6149538"/>
            <a:ext cx="6381913" cy="307777"/>
          </a:xfrm>
          <a:prstGeom prst="rect">
            <a:avLst/>
          </a:prstGeom>
          <a:noFill/>
        </p:spPr>
        <p:txBody>
          <a:bodyPr wrap="none" rtlCol="0">
            <a:spAutoFit/>
          </a:bodyPr>
          <a:lstStyle/>
          <a:p>
            <a:r>
              <a:rPr lang="en-US" sz="1400" dirty="0" smtClean="0"/>
              <a:t>*If Partner is a PMI REP, a code shall be provided, if not, Class B PDUs can be elected.</a:t>
            </a:r>
            <a:endParaRPr lang="en-US" sz="1400" dirty="0"/>
          </a:p>
        </p:txBody>
      </p:sp>
    </p:spTree>
    <p:extLst>
      <p:ext uri="{BB962C8B-B14F-4D97-AF65-F5344CB8AC3E}">
        <p14:creationId xmlns:p14="http://schemas.microsoft.com/office/powerpoint/2010/main" val="911167206"/>
      </p:ext>
    </p:extLst>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title"/>
          </p:nvPr>
        </p:nvSpPr>
        <p:spPr/>
        <p:txBody>
          <a:bodyPr/>
          <a:lstStyle/>
          <a:p>
            <a:r>
              <a:rPr lang="en-US" dirty="0">
                <a:latin typeface="Calibri" charset="0"/>
                <a:ea typeface="ＭＳ Ｐゴシック" charset="0"/>
                <a:cs typeface="ＭＳ Ｐゴシック" charset="0"/>
              </a:rPr>
              <a:t>The Ten Principles</a:t>
            </a:r>
          </a:p>
        </p:txBody>
      </p:sp>
      <p:pic>
        <p:nvPicPr>
          <p:cNvPr id="77826"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733800" y="228600"/>
            <a:ext cx="2667000" cy="6378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7827" name="TextBox 4"/>
          <p:cNvSpPr txBox="1">
            <a:spLocks noChangeArrowheads="1"/>
          </p:cNvSpPr>
          <p:nvPr/>
        </p:nvSpPr>
        <p:spPr bwMode="auto">
          <a:xfrm>
            <a:off x="457200" y="1487260"/>
            <a:ext cx="7807325" cy="38164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200" b="1" dirty="0" smtClean="0">
                <a:latin typeface="+mn-lt"/>
              </a:rPr>
              <a:t>Environment</a:t>
            </a:r>
            <a:endParaRPr lang="en-US" sz="2200" b="1" dirty="0">
              <a:latin typeface="+mn-lt"/>
            </a:endParaRPr>
          </a:p>
          <a:p>
            <a:pPr eaLnBrk="1" hangingPunct="1"/>
            <a:r>
              <a:rPr lang="en-US" sz="2200" dirty="0">
                <a:latin typeface="+mn-lt"/>
              </a:rPr>
              <a:t>7. Businesses should support a precautionary approach to environmental challenges;</a:t>
            </a:r>
          </a:p>
          <a:p>
            <a:pPr eaLnBrk="1" hangingPunct="1"/>
            <a:r>
              <a:rPr lang="en-US" sz="2200" dirty="0">
                <a:latin typeface="+mn-lt"/>
              </a:rPr>
              <a:t>8. undertake initiatives to promote greater environmental</a:t>
            </a:r>
          </a:p>
          <a:p>
            <a:pPr eaLnBrk="1" hangingPunct="1"/>
            <a:r>
              <a:rPr lang="en-US" sz="2200" dirty="0">
                <a:latin typeface="+mn-lt"/>
              </a:rPr>
              <a:t>responsibility; and</a:t>
            </a:r>
          </a:p>
          <a:p>
            <a:pPr eaLnBrk="1" hangingPunct="1"/>
            <a:r>
              <a:rPr lang="en-US" sz="2200" dirty="0">
                <a:latin typeface="+mn-lt"/>
              </a:rPr>
              <a:t>9. encourage the development and diffusion of environmentally friendly technologies.</a:t>
            </a:r>
            <a:br>
              <a:rPr lang="en-US" sz="2200" dirty="0">
                <a:latin typeface="+mn-lt"/>
              </a:rPr>
            </a:br>
            <a:endParaRPr lang="en-US" sz="2200" dirty="0">
              <a:latin typeface="+mn-lt"/>
            </a:endParaRPr>
          </a:p>
          <a:p>
            <a:pPr eaLnBrk="1" hangingPunct="1"/>
            <a:r>
              <a:rPr lang="en-US" sz="2200" b="1" dirty="0">
                <a:latin typeface="+mn-lt"/>
              </a:rPr>
              <a:t>Anti-</a:t>
            </a:r>
            <a:r>
              <a:rPr lang="en-US" sz="2200" b="1" dirty="0" smtClean="0">
                <a:latin typeface="+mn-lt"/>
              </a:rPr>
              <a:t>Corruption</a:t>
            </a:r>
            <a:endParaRPr lang="en-US" sz="2200" b="1" dirty="0">
              <a:latin typeface="+mn-lt"/>
            </a:endParaRPr>
          </a:p>
          <a:p>
            <a:pPr eaLnBrk="1" hangingPunct="1"/>
            <a:r>
              <a:rPr lang="en-US" sz="2200" dirty="0">
                <a:latin typeface="+mn-lt"/>
              </a:rPr>
              <a:t>10. </a:t>
            </a:r>
            <a:r>
              <a:rPr lang="en-US" sz="2200" dirty="0" smtClean="0">
                <a:latin typeface="+mn-lt"/>
              </a:rPr>
              <a:t>Businesses should work against corruption in all its forms, including extortion and bribery.</a:t>
            </a:r>
            <a:endParaRPr lang="en-US" sz="2200" dirty="0">
              <a:latin typeface="+mn-lt"/>
            </a:endParaRPr>
          </a:p>
        </p:txBody>
      </p:sp>
    </p:spTree>
    <p:extLst>
      <p:ext uri="{BB962C8B-B14F-4D97-AF65-F5344CB8AC3E}">
        <p14:creationId xmlns:p14="http://schemas.microsoft.com/office/powerpoint/2010/main" val="1234368876"/>
      </p:ext>
    </p:extLst>
  </p:cSld>
  <p:clrMapOvr>
    <a:masterClrMapping/>
  </p:clrMapOvr>
  <p:transition spd="slow"/>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18512" y="911310"/>
            <a:ext cx="2597293" cy="46692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350">
                <a:ln w="0"/>
                <a:solidFill>
                  <a:schemeClr val="tx1"/>
                </a:solidFill>
                <a:effectLst>
                  <a:outerShdw blurRad="38100" dist="19050" dir="2700000" algn="tl" rotWithShape="0">
                    <a:schemeClr val="dk1">
                      <a:alpha val="40000"/>
                    </a:schemeClr>
                  </a:outerShdw>
                </a:effectLst>
              </a:rPr>
              <a:t>Project</a:t>
            </a:r>
          </a:p>
        </p:txBody>
      </p:sp>
      <p:sp>
        <p:nvSpPr>
          <p:cNvPr id="5" name="Rectangle 4"/>
          <p:cNvSpPr/>
          <p:nvPr/>
        </p:nvSpPr>
        <p:spPr>
          <a:xfrm>
            <a:off x="693895" y="1123265"/>
            <a:ext cx="2196023" cy="46692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200" dirty="0">
                <a:ln w="0"/>
                <a:solidFill>
                  <a:schemeClr val="tx1"/>
                </a:solidFill>
                <a:effectLst>
                  <a:outerShdw blurRad="38100" dist="19050" dir="2700000" algn="tl" rotWithShape="0">
                    <a:schemeClr val="dk1">
                      <a:alpha val="40000"/>
                    </a:schemeClr>
                  </a:outerShdw>
                </a:effectLst>
              </a:rPr>
              <a:t>Product Impacts</a:t>
            </a:r>
          </a:p>
          <a:p>
            <a:pPr algn="ctr"/>
            <a:r>
              <a:rPr lang="en-US" sz="788" dirty="0">
                <a:ln w="0"/>
                <a:solidFill>
                  <a:schemeClr val="tx1"/>
                </a:solidFill>
                <a:effectLst>
                  <a:outerShdw blurRad="38100" dist="19050" dir="2700000" algn="tl" rotWithShape="0">
                    <a:schemeClr val="dk1">
                      <a:alpha val="40000"/>
                    </a:schemeClr>
                  </a:outerShdw>
                </a:effectLst>
              </a:rPr>
              <a:t>Objectives &amp; Efforts</a:t>
            </a:r>
            <a:br>
              <a:rPr lang="en-US" sz="788" dirty="0">
                <a:ln w="0"/>
                <a:solidFill>
                  <a:schemeClr val="tx1"/>
                </a:solidFill>
                <a:effectLst>
                  <a:outerShdw blurRad="38100" dist="19050" dir="2700000" algn="tl" rotWithShape="0">
                    <a:schemeClr val="dk1">
                      <a:alpha val="40000"/>
                    </a:schemeClr>
                  </a:outerShdw>
                </a:effectLst>
              </a:rPr>
            </a:br>
            <a:r>
              <a:rPr lang="en-US" sz="788" dirty="0">
                <a:ln w="0"/>
                <a:solidFill>
                  <a:schemeClr val="tx1"/>
                </a:solidFill>
                <a:effectLst>
                  <a:outerShdw blurRad="38100" dist="19050" dir="2700000" algn="tl" rotWithShape="0">
                    <a:schemeClr val="dk1">
                      <a:alpha val="40000"/>
                    </a:schemeClr>
                  </a:outerShdw>
                </a:effectLst>
              </a:rPr>
              <a:t>Lifespan &amp; Servicing</a:t>
            </a:r>
          </a:p>
        </p:txBody>
      </p:sp>
      <p:sp>
        <p:nvSpPr>
          <p:cNvPr id="6" name="Rectangle 5"/>
          <p:cNvSpPr/>
          <p:nvPr/>
        </p:nvSpPr>
        <p:spPr>
          <a:xfrm>
            <a:off x="6331164" y="1117744"/>
            <a:ext cx="2188730" cy="46692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200" dirty="0">
                <a:ln w="0"/>
                <a:solidFill>
                  <a:schemeClr val="tx1"/>
                </a:solidFill>
                <a:effectLst>
                  <a:outerShdw blurRad="38100" dist="19050" dir="2700000" algn="tl" rotWithShape="0">
                    <a:schemeClr val="dk1">
                      <a:alpha val="40000"/>
                    </a:schemeClr>
                  </a:outerShdw>
                </a:effectLst>
              </a:rPr>
              <a:t>Process Impacts</a:t>
            </a:r>
          </a:p>
          <a:p>
            <a:pPr algn="ctr"/>
            <a:r>
              <a:rPr lang="en-US" sz="788" dirty="0">
                <a:ln w="0"/>
                <a:solidFill>
                  <a:schemeClr val="tx1"/>
                </a:solidFill>
                <a:effectLst>
                  <a:outerShdw blurRad="38100" dist="19050" dir="2700000" algn="tl" rotWithShape="0">
                    <a:schemeClr val="dk1">
                      <a:alpha val="40000"/>
                    </a:schemeClr>
                  </a:outerShdw>
                </a:effectLst>
              </a:rPr>
              <a:t>Maturity and Efficiency</a:t>
            </a:r>
          </a:p>
        </p:txBody>
      </p:sp>
      <p:sp>
        <p:nvSpPr>
          <p:cNvPr id="7" name="Rectangle 6"/>
          <p:cNvSpPr/>
          <p:nvPr/>
        </p:nvSpPr>
        <p:spPr>
          <a:xfrm>
            <a:off x="305676" y="2130450"/>
            <a:ext cx="3028199" cy="466928"/>
          </a:xfrm>
          <a:prstGeom prst="rect">
            <a:avLst/>
          </a:prstGeom>
          <a:solidFill>
            <a:srgbClr val="A8D7FF"/>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200" dirty="0">
                <a:ln w="0"/>
                <a:solidFill>
                  <a:schemeClr val="tx1"/>
                </a:solidFill>
                <a:effectLst>
                  <a:outerShdw blurRad="38100" dist="19050" dir="2700000" algn="tl" rotWithShape="0">
                    <a:schemeClr val="dk1">
                      <a:alpha val="40000"/>
                    </a:schemeClr>
                  </a:outerShdw>
                </a:effectLst>
              </a:rPr>
              <a:t>Society</a:t>
            </a:r>
          </a:p>
          <a:p>
            <a:pPr algn="ctr"/>
            <a:r>
              <a:rPr lang="en-US" sz="1200" dirty="0">
                <a:ln w="0"/>
                <a:solidFill>
                  <a:schemeClr val="tx1"/>
                </a:solidFill>
                <a:effectLst>
                  <a:outerShdw blurRad="38100" dist="19050" dir="2700000" algn="tl" rotWithShape="0">
                    <a:schemeClr val="dk1">
                      <a:alpha val="40000"/>
                    </a:schemeClr>
                  </a:outerShdw>
                </a:effectLst>
              </a:rPr>
              <a:t>(People)</a:t>
            </a:r>
            <a:endParaRPr lang="en-US" sz="788" dirty="0">
              <a:ln w="0"/>
              <a:solidFill>
                <a:schemeClr val="tx1"/>
              </a:solidFill>
              <a:effectLst>
                <a:outerShdw blurRad="38100" dist="19050" dir="2700000" algn="tl" rotWithShape="0">
                  <a:schemeClr val="dk1">
                    <a:alpha val="40000"/>
                  </a:schemeClr>
                </a:outerShdw>
              </a:effectLst>
            </a:endParaRPr>
          </a:p>
        </p:txBody>
      </p:sp>
      <p:sp>
        <p:nvSpPr>
          <p:cNvPr id="8" name="Rectangle 7"/>
          <p:cNvSpPr/>
          <p:nvPr/>
        </p:nvSpPr>
        <p:spPr>
          <a:xfrm>
            <a:off x="3468845" y="2125588"/>
            <a:ext cx="2933087" cy="466928"/>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200" dirty="0">
                <a:ln w="0"/>
                <a:solidFill>
                  <a:schemeClr val="tx1"/>
                </a:solidFill>
                <a:effectLst>
                  <a:outerShdw blurRad="38100" dist="19050" dir="2700000" algn="tl" rotWithShape="0">
                    <a:schemeClr val="dk1">
                      <a:alpha val="40000"/>
                    </a:schemeClr>
                  </a:outerShdw>
                </a:effectLst>
              </a:rPr>
              <a:t>Environmental</a:t>
            </a:r>
            <a:br>
              <a:rPr lang="en-US" sz="1200" dirty="0">
                <a:ln w="0"/>
                <a:solidFill>
                  <a:schemeClr val="tx1"/>
                </a:solidFill>
                <a:effectLst>
                  <a:outerShdw blurRad="38100" dist="19050" dir="2700000" algn="tl" rotWithShape="0">
                    <a:schemeClr val="dk1">
                      <a:alpha val="40000"/>
                    </a:schemeClr>
                  </a:outerShdw>
                </a:effectLst>
              </a:rPr>
            </a:br>
            <a:r>
              <a:rPr lang="en-US" sz="1200" dirty="0">
                <a:ln w="0"/>
                <a:solidFill>
                  <a:schemeClr val="tx1"/>
                </a:solidFill>
                <a:effectLst>
                  <a:outerShdw blurRad="38100" dist="19050" dir="2700000" algn="tl" rotWithShape="0">
                    <a:schemeClr val="dk1">
                      <a:alpha val="40000"/>
                    </a:schemeClr>
                  </a:outerShdw>
                </a:effectLst>
              </a:rPr>
              <a:t>(Planet)</a:t>
            </a:r>
            <a:endParaRPr lang="en-US" sz="788" dirty="0">
              <a:ln w="0"/>
              <a:solidFill>
                <a:schemeClr val="tx1"/>
              </a:solidFill>
              <a:effectLst>
                <a:outerShdw blurRad="38100" dist="19050" dir="2700000" algn="tl" rotWithShape="0">
                  <a:schemeClr val="dk1">
                    <a:alpha val="40000"/>
                  </a:schemeClr>
                </a:outerShdw>
              </a:effectLst>
            </a:endParaRPr>
          </a:p>
        </p:txBody>
      </p:sp>
      <p:sp>
        <p:nvSpPr>
          <p:cNvPr id="9" name="Rectangle 8"/>
          <p:cNvSpPr/>
          <p:nvPr/>
        </p:nvSpPr>
        <p:spPr>
          <a:xfrm>
            <a:off x="6589556" y="2125588"/>
            <a:ext cx="2179938" cy="46692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200" dirty="0">
                <a:ln w="0"/>
                <a:solidFill>
                  <a:schemeClr val="tx1"/>
                </a:solidFill>
                <a:effectLst>
                  <a:outerShdw blurRad="38100" dist="19050" dir="2700000" algn="tl" rotWithShape="0">
                    <a:schemeClr val="dk1">
                      <a:alpha val="40000"/>
                    </a:schemeClr>
                  </a:outerShdw>
                </a:effectLst>
              </a:rPr>
              <a:t>Economic</a:t>
            </a:r>
            <a:br>
              <a:rPr lang="en-US" sz="1200" dirty="0">
                <a:ln w="0"/>
                <a:solidFill>
                  <a:schemeClr val="tx1"/>
                </a:solidFill>
                <a:effectLst>
                  <a:outerShdw blurRad="38100" dist="19050" dir="2700000" algn="tl" rotWithShape="0">
                    <a:schemeClr val="dk1">
                      <a:alpha val="40000"/>
                    </a:schemeClr>
                  </a:outerShdw>
                </a:effectLst>
              </a:rPr>
            </a:br>
            <a:r>
              <a:rPr lang="en-US" sz="1200" dirty="0">
                <a:ln w="0"/>
                <a:solidFill>
                  <a:schemeClr val="tx1"/>
                </a:solidFill>
                <a:effectLst>
                  <a:outerShdw blurRad="38100" dist="19050" dir="2700000" algn="tl" rotWithShape="0">
                    <a:schemeClr val="dk1">
                      <a:alpha val="40000"/>
                    </a:schemeClr>
                  </a:outerShdw>
                </a:effectLst>
              </a:rPr>
              <a:t>(Profit)</a:t>
            </a:r>
            <a:endParaRPr lang="en-US" sz="788" dirty="0">
              <a:ln w="0"/>
              <a:solidFill>
                <a:schemeClr val="tx1"/>
              </a:solidFill>
              <a:effectLst>
                <a:outerShdw blurRad="38100" dist="19050" dir="2700000" algn="tl" rotWithShape="0">
                  <a:schemeClr val="dk1">
                    <a:alpha val="40000"/>
                  </a:schemeClr>
                </a:outerShdw>
              </a:effectLst>
            </a:endParaRPr>
          </a:p>
        </p:txBody>
      </p:sp>
      <p:sp>
        <p:nvSpPr>
          <p:cNvPr id="21" name="Rectangle 20"/>
          <p:cNvSpPr/>
          <p:nvPr/>
        </p:nvSpPr>
        <p:spPr>
          <a:xfrm>
            <a:off x="305675" y="2696712"/>
            <a:ext cx="697962" cy="466928"/>
          </a:xfrm>
          <a:prstGeom prst="rect">
            <a:avLst/>
          </a:prstGeom>
          <a:solidFill>
            <a:srgbClr val="A8D7FF"/>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675">
                <a:ln w="0"/>
                <a:solidFill>
                  <a:schemeClr val="tx1"/>
                </a:solidFill>
                <a:effectLst>
                  <a:outerShdw blurRad="38100" dist="19050" dir="2700000" algn="tl" rotWithShape="0">
                    <a:schemeClr val="dk1">
                      <a:alpha val="40000"/>
                    </a:schemeClr>
                  </a:outerShdw>
                </a:effectLst>
              </a:rPr>
              <a:t>Labor Practices &amp; Decent Work</a:t>
            </a:r>
            <a:endParaRPr lang="en-US" sz="675" dirty="0">
              <a:ln w="0"/>
              <a:solidFill>
                <a:schemeClr val="tx1"/>
              </a:solidFill>
              <a:effectLst>
                <a:outerShdw blurRad="38100" dist="19050" dir="2700000" algn="tl" rotWithShape="0">
                  <a:schemeClr val="dk1">
                    <a:alpha val="40000"/>
                  </a:schemeClr>
                </a:outerShdw>
              </a:effectLst>
            </a:endParaRPr>
          </a:p>
        </p:txBody>
      </p:sp>
      <p:sp>
        <p:nvSpPr>
          <p:cNvPr id="22" name="Rectangle 21"/>
          <p:cNvSpPr/>
          <p:nvPr/>
        </p:nvSpPr>
        <p:spPr>
          <a:xfrm>
            <a:off x="1035627" y="2696712"/>
            <a:ext cx="731632" cy="466928"/>
          </a:xfrm>
          <a:prstGeom prst="rect">
            <a:avLst/>
          </a:prstGeom>
          <a:solidFill>
            <a:srgbClr val="A8D7FF"/>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675" dirty="0">
                <a:ln w="0"/>
                <a:solidFill>
                  <a:schemeClr val="tx1"/>
                </a:solidFill>
                <a:effectLst>
                  <a:outerShdw blurRad="38100" dist="19050" dir="2700000" algn="tl" rotWithShape="0">
                    <a:schemeClr val="dk1">
                      <a:alpha val="40000"/>
                    </a:schemeClr>
                  </a:outerShdw>
                </a:effectLst>
              </a:rPr>
              <a:t>Society and Customers</a:t>
            </a:r>
          </a:p>
        </p:txBody>
      </p:sp>
      <p:sp>
        <p:nvSpPr>
          <p:cNvPr id="23" name="Rectangle 22"/>
          <p:cNvSpPr/>
          <p:nvPr/>
        </p:nvSpPr>
        <p:spPr>
          <a:xfrm>
            <a:off x="1803737" y="2696712"/>
            <a:ext cx="697962" cy="466928"/>
          </a:xfrm>
          <a:prstGeom prst="rect">
            <a:avLst/>
          </a:prstGeom>
          <a:solidFill>
            <a:srgbClr val="A8D7FF"/>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675" dirty="0">
                <a:ln w="0"/>
                <a:solidFill>
                  <a:schemeClr val="tx1"/>
                </a:solidFill>
                <a:effectLst>
                  <a:outerShdw blurRad="38100" dist="19050" dir="2700000" algn="tl" rotWithShape="0">
                    <a:schemeClr val="dk1">
                      <a:alpha val="40000"/>
                    </a:schemeClr>
                  </a:outerShdw>
                </a:effectLst>
              </a:rPr>
              <a:t>Human Rights</a:t>
            </a:r>
          </a:p>
        </p:txBody>
      </p:sp>
      <p:sp>
        <p:nvSpPr>
          <p:cNvPr id="24" name="Rectangle 23"/>
          <p:cNvSpPr/>
          <p:nvPr/>
        </p:nvSpPr>
        <p:spPr>
          <a:xfrm>
            <a:off x="2560064" y="2696712"/>
            <a:ext cx="697962" cy="466928"/>
          </a:xfrm>
          <a:prstGeom prst="rect">
            <a:avLst/>
          </a:prstGeom>
          <a:solidFill>
            <a:srgbClr val="A8D7FF"/>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675" dirty="0">
                <a:ln w="0"/>
                <a:solidFill>
                  <a:schemeClr val="tx1"/>
                </a:solidFill>
                <a:effectLst>
                  <a:outerShdw blurRad="38100" dist="19050" dir="2700000" algn="tl" rotWithShape="0">
                    <a:schemeClr val="dk1">
                      <a:alpha val="40000"/>
                    </a:schemeClr>
                  </a:outerShdw>
                </a:effectLst>
              </a:rPr>
              <a:t>Ethical Behavior</a:t>
            </a:r>
          </a:p>
        </p:txBody>
      </p:sp>
      <p:sp>
        <p:nvSpPr>
          <p:cNvPr id="25" name="Rectangle 24"/>
          <p:cNvSpPr/>
          <p:nvPr/>
        </p:nvSpPr>
        <p:spPr>
          <a:xfrm>
            <a:off x="3440789" y="2696712"/>
            <a:ext cx="697962" cy="466928"/>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675" dirty="0">
                <a:ln w="0"/>
                <a:solidFill>
                  <a:schemeClr val="tx1"/>
                </a:solidFill>
                <a:effectLst>
                  <a:outerShdw blurRad="38100" dist="19050" dir="2700000" algn="tl" rotWithShape="0">
                    <a:schemeClr val="dk1">
                      <a:alpha val="40000"/>
                    </a:schemeClr>
                  </a:outerShdw>
                </a:effectLst>
              </a:rPr>
              <a:t>Transport</a:t>
            </a:r>
          </a:p>
        </p:txBody>
      </p:sp>
      <p:sp>
        <p:nvSpPr>
          <p:cNvPr id="26" name="Rectangle 25"/>
          <p:cNvSpPr/>
          <p:nvPr/>
        </p:nvSpPr>
        <p:spPr>
          <a:xfrm>
            <a:off x="4204410" y="2696712"/>
            <a:ext cx="697962" cy="466928"/>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675" dirty="0">
                <a:ln w="0"/>
                <a:solidFill>
                  <a:schemeClr val="tx1"/>
                </a:solidFill>
                <a:effectLst>
                  <a:outerShdw blurRad="38100" dist="19050" dir="2700000" algn="tl" rotWithShape="0">
                    <a:schemeClr val="dk1">
                      <a:alpha val="40000"/>
                    </a:schemeClr>
                  </a:outerShdw>
                </a:effectLst>
              </a:rPr>
              <a:t>Energy</a:t>
            </a:r>
          </a:p>
        </p:txBody>
      </p:sp>
      <p:sp>
        <p:nvSpPr>
          <p:cNvPr id="27" name="Rectangle 26"/>
          <p:cNvSpPr/>
          <p:nvPr/>
        </p:nvSpPr>
        <p:spPr>
          <a:xfrm>
            <a:off x="4956435" y="2696712"/>
            <a:ext cx="697962" cy="466928"/>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675" dirty="0">
                <a:ln w="0"/>
                <a:solidFill>
                  <a:schemeClr val="tx1"/>
                </a:solidFill>
                <a:effectLst>
                  <a:outerShdw blurRad="38100" dist="19050" dir="2700000" algn="tl" rotWithShape="0">
                    <a:schemeClr val="dk1">
                      <a:alpha val="40000"/>
                    </a:schemeClr>
                  </a:outerShdw>
                </a:effectLst>
              </a:rPr>
              <a:t>Water</a:t>
            </a:r>
          </a:p>
        </p:txBody>
      </p:sp>
      <p:sp>
        <p:nvSpPr>
          <p:cNvPr id="28" name="Rectangle 27"/>
          <p:cNvSpPr/>
          <p:nvPr/>
        </p:nvSpPr>
        <p:spPr>
          <a:xfrm>
            <a:off x="5703971" y="2696712"/>
            <a:ext cx="697962" cy="466928"/>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675" dirty="0">
                <a:ln w="0"/>
                <a:solidFill>
                  <a:schemeClr val="tx1"/>
                </a:solidFill>
                <a:effectLst>
                  <a:outerShdw blurRad="38100" dist="19050" dir="2700000" algn="tl" rotWithShape="0">
                    <a:schemeClr val="dk1">
                      <a:alpha val="40000"/>
                    </a:schemeClr>
                  </a:outerShdw>
                </a:effectLst>
              </a:rPr>
              <a:t>Waste</a:t>
            </a:r>
          </a:p>
        </p:txBody>
      </p:sp>
      <p:sp>
        <p:nvSpPr>
          <p:cNvPr id="30" name="Rectangle 29"/>
          <p:cNvSpPr/>
          <p:nvPr/>
        </p:nvSpPr>
        <p:spPr>
          <a:xfrm>
            <a:off x="6589556" y="2696712"/>
            <a:ext cx="697962" cy="46692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675" dirty="0">
                <a:ln w="0"/>
                <a:solidFill>
                  <a:schemeClr val="tx1"/>
                </a:solidFill>
                <a:effectLst>
                  <a:outerShdw blurRad="38100" dist="19050" dir="2700000" algn="tl" rotWithShape="0">
                    <a:schemeClr val="dk1">
                      <a:alpha val="40000"/>
                    </a:schemeClr>
                  </a:outerShdw>
                </a:effectLst>
              </a:rPr>
              <a:t>Return on Investment</a:t>
            </a:r>
          </a:p>
        </p:txBody>
      </p:sp>
      <p:sp>
        <p:nvSpPr>
          <p:cNvPr id="31" name="Rectangle 30"/>
          <p:cNvSpPr/>
          <p:nvPr/>
        </p:nvSpPr>
        <p:spPr>
          <a:xfrm>
            <a:off x="7332789" y="2696712"/>
            <a:ext cx="697962" cy="46692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675" dirty="0">
                <a:ln w="0"/>
                <a:solidFill>
                  <a:schemeClr val="tx1"/>
                </a:solidFill>
                <a:effectLst>
                  <a:outerShdw blurRad="38100" dist="19050" dir="2700000" algn="tl" rotWithShape="0">
                    <a:schemeClr val="dk1">
                      <a:alpha val="40000"/>
                    </a:schemeClr>
                  </a:outerShdw>
                </a:effectLst>
              </a:rPr>
              <a:t>Business Agility</a:t>
            </a:r>
          </a:p>
        </p:txBody>
      </p:sp>
      <p:sp>
        <p:nvSpPr>
          <p:cNvPr id="32" name="Rectangle 31"/>
          <p:cNvSpPr/>
          <p:nvPr/>
        </p:nvSpPr>
        <p:spPr>
          <a:xfrm>
            <a:off x="8071532" y="2696712"/>
            <a:ext cx="697962" cy="46692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675" dirty="0">
                <a:ln w="0"/>
                <a:solidFill>
                  <a:schemeClr val="tx1"/>
                </a:solidFill>
                <a:effectLst>
                  <a:outerShdw blurRad="38100" dist="19050" dir="2700000" algn="tl" rotWithShape="0">
                    <a:schemeClr val="dk1">
                      <a:alpha val="40000"/>
                    </a:schemeClr>
                  </a:outerShdw>
                </a:effectLst>
              </a:rPr>
              <a:t>Economic Stimulation</a:t>
            </a:r>
          </a:p>
        </p:txBody>
      </p:sp>
      <p:sp>
        <p:nvSpPr>
          <p:cNvPr id="37" name="Rectangle 36"/>
          <p:cNvSpPr/>
          <p:nvPr/>
        </p:nvSpPr>
        <p:spPr>
          <a:xfrm>
            <a:off x="305675" y="3236597"/>
            <a:ext cx="697962" cy="2350913"/>
          </a:xfrm>
          <a:prstGeom prst="rect">
            <a:avLst/>
          </a:prstGeom>
          <a:solidFill>
            <a:srgbClr val="A8D7FF"/>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675" dirty="0">
                <a:ln w="0"/>
                <a:solidFill>
                  <a:schemeClr val="tx1"/>
                </a:solidFill>
                <a:effectLst>
                  <a:outerShdw blurRad="38100" dist="19050" dir="2700000" algn="tl" rotWithShape="0">
                    <a:schemeClr val="dk1">
                      <a:alpha val="40000"/>
                    </a:schemeClr>
                  </a:outerShdw>
                </a:effectLst>
              </a:rPr>
              <a:t> Employment</a:t>
            </a:r>
          </a:p>
          <a:p>
            <a:pPr algn="ctr"/>
            <a:endParaRPr lang="en-US" sz="675" dirty="0">
              <a:ln w="0"/>
              <a:solidFill>
                <a:schemeClr val="tx1"/>
              </a:solidFill>
              <a:effectLst>
                <a:outerShdw blurRad="38100" dist="19050" dir="2700000" algn="tl" rotWithShape="0">
                  <a:schemeClr val="dk1">
                    <a:alpha val="40000"/>
                  </a:schemeClr>
                </a:outerShdw>
              </a:effectLst>
            </a:endParaRPr>
          </a:p>
          <a:p>
            <a:pPr algn="ctr"/>
            <a:r>
              <a:rPr lang="en-US" sz="675" dirty="0">
                <a:ln w="0"/>
                <a:solidFill>
                  <a:schemeClr val="tx1"/>
                </a:solidFill>
                <a:effectLst>
                  <a:outerShdw blurRad="38100" dist="19050" dir="2700000" algn="tl" rotWithShape="0">
                    <a:schemeClr val="dk1">
                      <a:alpha val="40000"/>
                    </a:schemeClr>
                  </a:outerShdw>
                </a:effectLst>
              </a:rPr>
              <a:t>Labor/</a:t>
            </a:r>
          </a:p>
          <a:p>
            <a:pPr algn="ctr"/>
            <a:r>
              <a:rPr lang="en-US" sz="675" dirty="0">
                <a:ln w="0"/>
                <a:solidFill>
                  <a:schemeClr val="tx1"/>
                </a:solidFill>
                <a:effectLst>
                  <a:outerShdw blurRad="38100" dist="19050" dir="2700000" algn="tl" rotWithShape="0">
                    <a:schemeClr val="dk1">
                      <a:alpha val="40000"/>
                    </a:schemeClr>
                  </a:outerShdw>
                </a:effectLst>
              </a:rPr>
              <a:t>Management</a:t>
            </a:r>
          </a:p>
          <a:p>
            <a:pPr algn="ctr"/>
            <a:r>
              <a:rPr lang="en-US" sz="675" dirty="0">
                <a:ln w="0"/>
                <a:solidFill>
                  <a:schemeClr val="tx1"/>
                </a:solidFill>
                <a:effectLst>
                  <a:outerShdw blurRad="38100" dist="19050" dir="2700000" algn="tl" rotWithShape="0">
                    <a:schemeClr val="dk1">
                      <a:alpha val="40000"/>
                    </a:schemeClr>
                  </a:outerShdw>
                </a:effectLst>
              </a:rPr>
              <a:t>Relations</a:t>
            </a:r>
          </a:p>
          <a:p>
            <a:pPr algn="ctr"/>
            <a:endParaRPr lang="en-US" sz="675" dirty="0">
              <a:ln w="0"/>
              <a:solidFill>
                <a:schemeClr val="tx1"/>
              </a:solidFill>
              <a:effectLst>
                <a:outerShdw blurRad="38100" dist="19050" dir="2700000" algn="tl" rotWithShape="0">
                  <a:schemeClr val="dk1">
                    <a:alpha val="40000"/>
                  </a:schemeClr>
                </a:outerShdw>
              </a:effectLst>
            </a:endParaRPr>
          </a:p>
          <a:p>
            <a:pPr algn="ctr"/>
            <a:r>
              <a:rPr lang="en-US" sz="675" dirty="0">
                <a:ln w="0"/>
                <a:solidFill>
                  <a:schemeClr val="tx1"/>
                </a:solidFill>
                <a:effectLst>
                  <a:outerShdw blurRad="38100" dist="19050" dir="2700000" algn="tl" rotWithShape="0">
                    <a:schemeClr val="dk1">
                      <a:alpha val="40000"/>
                    </a:schemeClr>
                  </a:outerShdw>
                </a:effectLst>
              </a:rPr>
              <a:t>Health and Safety</a:t>
            </a:r>
          </a:p>
          <a:p>
            <a:pPr algn="ctr"/>
            <a:endParaRPr lang="en-US" sz="675" dirty="0">
              <a:ln w="0"/>
              <a:solidFill>
                <a:schemeClr val="tx1"/>
              </a:solidFill>
              <a:effectLst>
                <a:outerShdw blurRad="38100" dist="19050" dir="2700000" algn="tl" rotWithShape="0">
                  <a:schemeClr val="dk1">
                    <a:alpha val="40000"/>
                  </a:schemeClr>
                </a:outerShdw>
              </a:effectLst>
            </a:endParaRPr>
          </a:p>
          <a:p>
            <a:pPr algn="ctr"/>
            <a:r>
              <a:rPr lang="en-US" sz="675" dirty="0">
                <a:ln w="0"/>
                <a:solidFill>
                  <a:schemeClr val="tx1"/>
                </a:solidFill>
                <a:effectLst>
                  <a:outerShdw blurRad="38100" dist="19050" dir="2700000" algn="tl" rotWithShape="0">
                    <a:schemeClr val="dk1">
                      <a:alpha val="40000"/>
                    </a:schemeClr>
                  </a:outerShdw>
                </a:effectLst>
              </a:rPr>
              <a:t>Training and</a:t>
            </a:r>
          </a:p>
          <a:p>
            <a:pPr algn="ctr"/>
            <a:r>
              <a:rPr lang="en-US" sz="675" dirty="0">
                <a:ln w="0"/>
                <a:solidFill>
                  <a:schemeClr val="tx1"/>
                </a:solidFill>
                <a:effectLst>
                  <a:outerShdw blurRad="38100" dist="19050" dir="2700000" algn="tl" rotWithShape="0">
                    <a:schemeClr val="dk1">
                      <a:alpha val="40000"/>
                    </a:schemeClr>
                  </a:outerShdw>
                </a:effectLst>
              </a:rPr>
              <a:t>Education</a:t>
            </a:r>
          </a:p>
          <a:p>
            <a:pPr algn="ctr"/>
            <a:endParaRPr lang="en-US" sz="675" dirty="0">
              <a:ln w="0"/>
              <a:solidFill>
                <a:schemeClr val="tx1"/>
              </a:solidFill>
              <a:effectLst>
                <a:outerShdw blurRad="38100" dist="19050" dir="2700000" algn="tl" rotWithShape="0">
                  <a:schemeClr val="dk1">
                    <a:alpha val="40000"/>
                  </a:schemeClr>
                </a:outerShdw>
              </a:effectLst>
            </a:endParaRPr>
          </a:p>
          <a:p>
            <a:pPr algn="ctr"/>
            <a:r>
              <a:rPr lang="en-US" sz="675" dirty="0">
                <a:ln w="0"/>
                <a:solidFill>
                  <a:schemeClr val="tx1"/>
                </a:solidFill>
                <a:effectLst>
                  <a:outerShdw blurRad="38100" dist="19050" dir="2700000" algn="tl" rotWithShape="0">
                    <a:schemeClr val="dk1">
                      <a:alpha val="40000"/>
                    </a:schemeClr>
                  </a:outerShdw>
                </a:effectLst>
              </a:rPr>
              <a:t>Organizational</a:t>
            </a:r>
          </a:p>
          <a:p>
            <a:pPr algn="ctr"/>
            <a:r>
              <a:rPr lang="en-US" sz="675" dirty="0">
                <a:ln w="0"/>
                <a:solidFill>
                  <a:schemeClr val="tx1"/>
                </a:solidFill>
                <a:effectLst>
                  <a:outerShdw blurRad="38100" dist="19050" dir="2700000" algn="tl" rotWithShape="0">
                    <a:schemeClr val="dk1">
                      <a:alpha val="40000"/>
                    </a:schemeClr>
                  </a:outerShdw>
                </a:effectLst>
              </a:rPr>
              <a:t>Learning</a:t>
            </a:r>
          </a:p>
          <a:p>
            <a:pPr algn="ctr"/>
            <a:endParaRPr lang="en-US" sz="675" dirty="0">
              <a:ln w="0"/>
              <a:solidFill>
                <a:schemeClr val="tx1"/>
              </a:solidFill>
              <a:effectLst>
                <a:outerShdw blurRad="38100" dist="19050" dir="2700000" algn="tl" rotWithShape="0">
                  <a:schemeClr val="dk1">
                    <a:alpha val="40000"/>
                  </a:schemeClr>
                </a:outerShdw>
              </a:effectLst>
            </a:endParaRPr>
          </a:p>
          <a:p>
            <a:pPr algn="ctr"/>
            <a:r>
              <a:rPr lang="en-US" sz="675" dirty="0">
                <a:ln w="0"/>
                <a:solidFill>
                  <a:schemeClr val="tx1"/>
                </a:solidFill>
                <a:effectLst>
                  <a:outerShdw blurRad="38100" dist="19050" dir="2700000" algn="tl" rotWithShape="0">
                    <a:schemeClr val="dk1">
                      <a:alpha val="40000"/>
                    </a:schemeClr>
                  </a:outerShdw>
                </a:effectLst>
              </a:rPr>
              <a:t>Diversity and</a:t>
            </a:r>
          </a:p>
          <a:p>
            <a:pPr algn="ctr"/>
            <a:r>
              <a:rPr lang="en-US" sz="675" dirty="0">
                <a:ln w="0"/>
                <a:solidFill>
                  <a:schemeClr val="tx1"/>
                </a:solidFill>
                <a:effectLst>
                  <a:outerShdw blurRad="38100" dist="19050" dir="2700000" algn="tl" rotWithShape="0">
                    <a:schemeClr val="dk1">
                      <a:alpha val="40000"/>
                    </a:schemeClr>
                  </a:outerShdw>
                </a:effectLst>
              </a:rPr>
              <a:t>Equal Opportunity</a:t>
            </a:r>
          </a:p>
          <a:p>
            <a:pPr algn="ctr"/>
            <a:endParaRPr lang="en-US" sz="675" dirty="0">
              <a:ln w="0"/>
              <a:solidFill>
                <a:schemeClr val="tx1"/>
              </a:solidFill>
              <a:effectLst>
                <a:outerShdw blurRad="38100" dist="19050" dir="2700000" algn="tl" rotWithShape="0">
                  <a:schemeClr val="dk1">
                    <a:alpha val="40000"/>
                  </a:schemeClr>
                </a:outerShdw>
              </a:effectLst>
            </a:endParaRPr>
          </a:p>
          <a:p>
            <a:pPr algn="ctr"/>
            <a:r>
              <a:rPr lang="en-US" sz="675" dirty="0">
                <a:ln w="0"/>
                <a:solidFill>
                  <a:schemeClr val="tx1"/>
                </a:solidFill>
                <a:effectLst>
                  <a:outerShdw blurRad="38100" dist="19050" dir="2700000" algn="tl" rotWithShape="0">
                    <a:schemeClr val="dk1">
                      <a:alpha val="40000"/>
                    </a:schemeClr>
                  </a:outerShdw>
                </a:effectLst>
              </a:rPr>
              <a:t>Trained</a:t>
            </a:r>
          </a:p>
          <a:p>
            <a:pPr algn="ctr"/>
            <a:r>
              <a:rPr lang="en-US" sz="675" dirty="0">
                <a:ln w="0"/>
                <a:solidFill>
                  <a:schemeClr val="tx1"/>
                </a:solidFill>
                <a:effectLst>
                  <a:outerShdw blurRad="38100" dist="19050" dir="2700000" algn="tl" rotWithShape="0">
                    <a:schemeClr val="dk1">
                      <a:alpha val="40000"/>
                    </a:schemeClr>
                  </a:outerShdw>
                </a:effectLst>
              </a:rPr>
              <a:t>Professional</a:t>
            </a:r>
          </a:p>
          <a:p>
            <a:pPr algn="ctr"/>
            <a:r>
              <a:rPr lang="en-US" sz="675" dirty="0">
                <a:ln w="0"/>
                <a:solidFill>
                  <a:schemeClr val="tx1"/>
                </a:solidFill>
                <a:effectLst>
                  <a:outerShdw blurRad="38100" dist="19050" dir="2700000" algn="tl" rotWithShape="0">
                    <a:schemeClr val="dk1">
                      <a:alpha val="40000"/>
                    </a:schemeClr>
                  </a:outerShdw>
                </a:effectLst>
              </a:rPr>
              <a:t>Emigration</a:t>
            </a:r>
          </a:p>
        </p:txBody>
      </p:sp>
      <p:sp>
        <p:nvSpPr>
          <p:cNvPr id="38" name="Rectangle 37"/>
          <p:cNvSpPr/>
          <p:nvPr/>
        </p:nvSpPr>
        <p:spPr>
          <a:xfrm>
            <a:off x="1056935" y="3236597"/>
            <a:ext cx="725922" cy="2350913"/>
          </a:xfrm>
          <a:prstGeom prst="rect">
            <a:avLst/>
          </a:prstGeom>
          <a:solidFill>
            <a:srgbClr val="A8D7FF"/>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675" dirty="0">
                <a:ln w="0"/>
                <a:solidFill>
                  <a:schemeClr val="tx1"/>
                </a:solidFill>
                <a:effectLst>
                  <a:outerShdw blurRad="38100" dist="19050" dir="2700000" algn="tl" rotWithShape="0">
                    <a:schemeClr val="dk1">
                      <a:alpha val="40000"/>
                    </a:schemeClr>
                  </a:outerShdw>
                </a:effectLst>
              </a:rPr>
              <a:t> Community</a:t>
            </a:r>
          </a:p>
          <a:p>
            <a:pPr algn="ctr"/>
            <a:r>
              <a:rPr lang="en-US" sz="675" dirty="0">
                <a:ln w="0"/>
                <a:solidFill>
                  <a:schemeClr val="tx1"/>
                </a:solidFill>
                <a:effectLst>
                  <a:outerShdw blurRad="38100" dist="19050" dir="2700000" algn="tl" rotWithShape="0">
                    <a:schemeClr val="dk1">
                      <a:alpha val="40000"/>
                    </a:schemeClr>
                  </a:outerShdw>
                </a:effectLst>
              </a:rPr>
              <a:t>Support</a:t>
            </a:r>
          </a:p>
          <a:p>
            <a:pPr algn="ctr"/>
            <a:endParaRPr lang="en-US" sz="675" dirty="0">
              <a:ln w="0"/>
              <a:solidFill>
                <a:schemeClr val="tx1"/>
              </a:solidFill>
              <a:effectLst>
                <a:outerShdw blurRad="38100" dist="19050" dir="2700000" algn="tl" rotWithShape="0">
                  <a:schemeClr val="dk1">
                    <a:alpha val="40000"/>
                  </a:schemeClr>
                </a:outerShdw>
              </a:effectLst>
            </a:endParaRPr>
          </a:p>
          <a:p>
            <a:pPr algn="ctr"/>
            <a:r>
              <a:rPr lang="en-US" sz="675" dirty="0">
                <a:ln w="0"/>
                <a:solidFill>
                  <a:schemeClr val="tx1"/>
                </a:solidFill>
                <a:effectLst>
                  <a:outerShdw blurRad="38100" dist="19050" dir="2700000" algn="tl" rotWithShape="0">
                    <a:schemeClr val="dk1">
                      <a:alpha val="40000"/>
                    </a:schemeClr>
                  </a:outerShdw>
                </a:effectLst>
              </a:rPr>
              <a:t>Job/</a:t>
            </a:r>
          </a:p>
          <a:p>
            <a:pPr algn="ctr"/>
            <a:r>
              <a:rPr lang="en-US" sz="675" dirty="0">
                <a:ln w="0"/>
                <a:solidFill>
                  <a:schemeClr val="tx1"/>
                </a:solidFill>
                <a:effectLst>
                  <a:outerShdw blurRad="38100" dist="19050" dir="2700000" algn="tl" rotWithShape="0">
                    <a:schemeClr val="dk1">
                      <a:alpha val="40000"/>
                    </a:schemeClr>
                  </a:outerShdw>
                </a:effectLst>
              </a:rPr>
              <a:t>Unemployment</a:t>
            </a:r>
          </a:p>
          <a:p>
            <a:pPr algn="ctr"/>
            <a:endParaRPr lang="en-US" sz="675" dirty="0">
              <a:ln w="0"/>
              <a:solidFill>
                <a:schemeClr val="tx1"/>
              </a:solidFill>
              <a:effectLst>
                <a:outerShdw blurRad="38100" dist="19050" dir="2700000" algn="tl" rotWithShape="0">
                  <a:schemeClr val="dk1">
                    <a:alpha val="40000"/>
                  </a:schemeClr>
                </a:outerShdw>
              </a:effectLst>
            </a:endParaRPr>
          </a:p>
          <a:p>
            <a:pPr algn="ctr"/>
            <a:r>
              <a:rPr lang="en-US" sz="675" dirty="0">
                <a:ln w="0"/>
                <a:solidFill>
                  <a:schemeClr val="tx1"/>
                </a:solidFill>
                <a:effectLst>
                  <a:outerShdw blurRad="38100" dist="19050" dir="2700000" algn="tl" rotWithShape="0">
                    <a:schemeClr val="dk1">
                      <a:alpha val="40000"/>
                    </a:schemeClr>
                  </a:outerShdw>
                </a:effectLst>
              </a:rPr>
              <a:t>Public Policy/</a:t>
            </a:r>
          </a:p>
          <a:p>
            <a:pPr algn="ctr"/>
            <a:r>
              <a:rPr lang="en-US" sz="675" dirty="0">
                <a:ln w="0"/>
                <a:solidFill>
                  <a:schemeClr val="tx1"/>
                </a:solidFill>
                <a:effectLst>
                  <a:outerShdw blurRad="38100" dist="19050" dir="2700000" algn="tl" rotWithShape="0">
                    <a:schemeClr val="dk1">
                      <a:alpha val="40000"/>
                    </a:schemeClr>
                  </a:outerShdw>
                </a:effectLst>
              </a:rPr>
              <a:t>Compliance</a:t>
            </a:r>
          </a:p>
          <a:p>
            <a:pPr algn="ctr"/>
            <a:endParaRPr lang="en-US" sz="675" dirty="0">
              <a:ln w="0"/>
              <a:solidFill>
                <a:schemeClr val="tx1"/>
              </a:solidFill>
              <a:effectLst>
                <a:outerShdw blurRad="38100" dist="19050" dir="2700000" algn="tl" rotWithShape="0">
                  <a:schemeClr val="dk1">
                    <a:alpha val="40000"/>
                  </a:schemeClr>
                </a:outerShdw>
              </a:effectLst>
            </a:endParaRPr>
          </a:p>
          <a:p>
            <a:pPr algn="ctr"/>
            <a:r>
              <a:rPr lang="en-US" sz="675" dirty="0">
                <a:ln w="0"/>
                <a:solidFill>
                  <a:schemeClr val="tx1"/>
                </a:solidFill>
                <a:effectLst>
                  <a:outerShdw blurRad="38100" dist="19050" dir="2700000" algn="tl" rotWithShape="0">
                    <a:schemeClr val="dk1">
                      <a:alpha val="40000"/>
                    </a:schemeClr>
                  </a:outerShdw>
                </a:effectLst>
              </a:rPr>
              <a:t>Customer Health</a:t>
            </a:r>
          </a:p>
          <a:p>
            <a:pPr algn="ctr"/>
            <a:r>
              <a:rPr lang="en-US" sz="675" dirty="0">
                <a:ln w="0"/>
                <a:solidFill>
                  <a:schemeClr val="tx1"/>
                </a:solidFill>
                <a:effectLst>
                  <a:outerShdw blurRad="38100" dist="19050" dir="2700000" algn="tl" rotWithShape="0">
                    <a:schemeClr val="dk1">
                      <a:alpha val="40000"/>
                    </a:schemeClr>
                  </a:outerShdw>
                </a:effectLst>
              </a:rPr>
              <a:t>and Safety</a:t>
            </a:r>
          </a:p>
          <a:p>
            <a:pPr algn="ctr"/>
            <a:r>
              <a:rPr lang="en-US" sz="675" dirty="0">
                <a:ln w="0"/>
                <a:solidFill>
                  <a:schemeClr val="tx1"/>
                </a:solidFill>
                <a:effectLst>
                  <a:outerShdw blurRad="38100" dist="19050" dir="2700000" algn="tl" rotWithShape="0">
                    <a:schemeClr val="dk1">
                      <a:alpha val="40000"/>
                    </a:schemeClr>
                  </a:outerShdw>
                </a:effectLst>
              </a:rPr>
              <a:t/>
            </a:r>
            <a:br>
              <a:rPr lang="en-US" sz="675" dirty="0">
                <a:ln w="0"/>
                <a:solidFill>
                  <a:schemeClr val="tx1"/>
                </a:solidFill>
                <a:effectLst>
                  <a:outerShdw blurRad="38100" dist="19050" dir="2700000" algn="tl" rotWithShape="0">
                    <a:schemeClr val="dk1">
                      <a:alpha val="40000"/>
                    </a:schemeClr>
                  </a:outerShdw>
                </a:effectLst>
              </a:rPr>
            </a:br>
            <a:r>
              <a:rPr lang="en-US" sz="675" dirty="0">
                <a:ln w="0"/>
                <a:solidFill>
                  <a:schemeClr val="tx1"/>
                </a:solidFill>
                <a:effectLst>
                  <a:outerShdw blurRad="38100" dist="19050" dir="2700000" algn="tl" rotWithShape="0">
                    <a:schemeClr val="dk1">
                      <a:alpha val="40000"/>
                    </a:schemeClr>
                  </a:outerShdw>
                </a:effectLst>
              </a:rPr>
              <a:t>Market</a:t>
            </a:r>
          </a:p>
          <a:p>
            <a:pPr algn="ctr"/>
            <a:r>
              <a:rPr lang="en-US" sz="675" dirty="0">
                <a:ln w="0"/>
                <a:solidFill>
                  <a:schemeClr val="tx1"/>
                </a:solidFill>
                <a:effectLst>
                  <a:outerShdw blurRad="38100" dist="19050" dir="2700000" algn="tl" rotWithShape="0">
                    <a:schemeClr val="dk1">
                      <a:alpha val="40000"/>
                    </a:schemeClr>
                  </a:outerShdw>
                </a:effectLst>
              </a:rPr>
              <a:t>Communications</a:t>
            </a:r>
          </a:p>
          <a:p>
            <a:pPr algn="ctr"/>
            <a:r>
              <a:rPr lang="en-US" sz="675" dirty="0">
                <a:ln w="0"/>
                <a:solidFill>
                  <a:schemeClr val="tx1"/>
                </a:solidFill>
                <a:effectLst>
                  <a:outerShdw blurRad="38100" dist="19050" dir="2700000" algn="tl" rotWithShape="0">
                    <a:schemeClr val="dk1">
                      <a:alpha val="40000"/>
                    </a:schemeClr>
                  </a:outerShdw>
                </a:effectLst>
              </a:rPr>
              <a:t>and Advertising</a:t>
            </a:r>
          </a:p>
          <a:p>
            <a:pPr algn="ctr"/>
            <a:endParaRPr lang="en-US" sz="675" dirty="0">
              <a:ln w="0"/>
              <a:solidFill>
                <a:schemeClr val="tx1"/>
              </a:solidFill>
              <a:effectLst>
                <a:outerShdw blurRad="38100" dist="19050" dir="2700000" algn="tl" rotWithShape="0">
                  <a:schemeClr val="dk1">
                    <a:alpha val="40000"/>
                  </a:schemeClr>
                </a:outerShdw>
              </a:effectLst>
            </a:endParaRPr>
          </a:p>
          <a:p>
            <a:pPr algn="ctr"/>
            <a:r>
              <a:rPr lang="en-US" sz="675" dirty="0">
                <a:ln w="0"/>
                <a:solidFill>
                  <a:schemeClr val="tx1"/>
                </a:solidFill>
                <a:effectLst>
                  <a:outerShdw blurRad="38100" dist="19050" dir="2700000" algn="tl" rotWithShape="0">
                    <a:schemeClr val="dk1">
                      <a:alpha val="40000"/>
                    </a:schemeClr>
                  </a:outerShdw>
                </a:effectLst>
              </a:rPr>
              <a:t>Customer Privacy</a:t>
            </a:r>
          </a:p>
          <a:p>
            <a:pPr algn="ctr"/>
            <a:endParaRPr lang="en-US" sz="675" dirty="0">
              <a:ln w="0"/>
              <a:solidFill>
                <a:schemeClr val="tx1"/>
              </a:solidFill>
              <a:effectLst>
                <a:outerShdw blurRad="38100" dist="19050" dir="2700000" algn="tl" rotWithShape="0">
                  <a:schemeClr val="dk1">
                    <a:alpha val="40000"/>
                  </a:schemeClr>
                </a:outerShdw>
              </a:effectLst>
            </a:endParaRPr>
          </a:p>
          <a:p>
            <a:pPr algn="ctr"/>
            <a:r>
              <a:rPr lang="en-US" sz="675" dirty="0">
                <a:ln w="0"/>
                <a:solidFill>
                  <a:schemeClr val="tx1"/>
                </a:solidFill>
                <a:effectLst>
                  <a:outerShdw blurRad="38100" dist="19050" dir="2700000" algn="tl" rotWithShape="0">
                    <a:schemeClr val="dk1">
                      <a:alpha val="40000"/>
                    </a:schemeClr>
                  </a:outerShdw>
                </a:effectLst>
              </a:rPr>
              <a:t>Cultural Impact</a:t>
            </a:r>
          </a:p>
        </p:txBody>
      </p:sp>
      <p:sp>
        <p:nvSpPr>
          <p:cNvPr id="39" name="Rectangle 38"/>
          <p:cNvSpPr/>
          <p:nvPr/>
        </p:nvSpPr>
        <p:spPr>
          <a:xfrm>
            <a:off x="1821869" y="3236598"/>
            <a:ext cx="697962" cy="1374967"/>
          </a:xfrm>
          <a:prstGeom prst="rect">
            <a:avLst/>
          </a:prstGeom>
          <a:solidFill>
            <a:srgbClr val="A8D7FF"/>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675" dirty="0">
                <a:ln w="0"/>
                <a:solidFill>
                  <a:schemeClr val="tx1"/>
                </a:solidFill>
                <a:effectLst>
                  <a:outerShdw blurRad="38100" dist="19050" dir="2700000" algn="tl" rotWithShape="0">
                    <a:schemeClr val="dk1">
                      <a:alpha val="40000"/>
                    </a:schemeClr>
                  </a:outerShdw>
                </a:effectLst>
              </a:rPr>
              <a:t> Non-</a:t>
            </a:r>
          </a:p>
          <a:p>
            <a:pPr algn="ctr"/>
            <a:r>
              <a:rPr lang="en-US" sz="675" dirty="0">
                <a:ln w="0"/>
                <a:solidFill>
                  <a:schemeClr val="tx1"/>
                </a:solidFill>
                <a:effectLst>
                  <a:outerShdw blurRad="38100" dist="19050" dir="2700000" algn="tl" rotWithShape="0">
                    <a:schemeClr val="dk1">
                      <a:alpha val="40000"/>
                    </a:schemeClr>
                  </a:outerShdw>
                </a:effectLst>
              </a:rPr>
              <a:t>Discrimination</a:t>
            </a:r>
            <a:br>
              <a:rPr lang="en-US" sz="675" dirty="0">
                <a:ln w="0"/>
                <a:solidFill>
                  <a:schemeClr val="tx1"/>
                </a:solidFill>
                <a:effectLst>
                  <a:outerShdw blurRad="38100" dist="19050" dir="2700000" algn="tl" rotWithShape="0">
                    <a:schemeClr val="dk1">
                      <a:alpha val="40000"/>
                    </a:schemeClr>
                  </a:outerShdw>
                </a:effectLst>
              </a:rPr>
            </a:br>
            <a:endParaRPr lang="en-US" sz="675" dirty="0">
              <a:ln w="0"/>
              <a:solidFill>
                <a:schemeClr val="tx1"/>
              </a:solidFill>
              <a:effectLst>
                <a:outerShdw blurRad="38100" dist="19050" dir="2700000" algn="tl" rotWithShape="0">
                  <a:schemeClr val="dk1">
                    <a:alpha val="40000"/>
                  </a:schemeClr>
                </a:outerShdw>
              </a:effectLst>
            </a:endParaRPr>
          </a:p>
          <a:p>
            <a:pPr algn="ctr"/>
            <a:r>
              <a:rPr lang="en-US" sz="675" dirty="0">
                <a:ln w="0"/>
                <a:solidFill>
                  <a:schemeClr val="tx1"/>
                </a:solidFill>
                <a:effectLst>
                  <a:outerShdw blurRad="38100" dist="19050" dir="2700000" algn="tl" rotWithShape="0">
                    <a:schemeClr val="dk1">
                      <a:alpha val="40000"/>
                    </a:schemeClr>
                  </a:outerShdw>
                </a:effectLst>
              </a:rPr>
              <a:t>Freedom of</a:t>
            </a:r>
          </a:p>
          <a:p>
            <a:pPr algn="ctr"/>
            <a:r>
              <a:rPr lang="en-US" sz="675" dirty="0">
                <a:ln w="0"/>
                <a:solidFill>
                  <a:schemeClr val="tx1"/>
                </a:solidFill>
                <a:effectLst>
                  <a:outerShdw blurRad="38100" dist="19050" dir="2700000" algn="tl" rotWithShape="0">
                    <a:schemeClr val="dk1">
                      <a:alpha val="40000"/>
                    </a:schemeClr>
                  </a:outerShdw>
                </a:effectLst>
              </a:rPr>
              <a:t>Association</a:t>
            </a:r>
            <a:br>
              <a:rPr lang="en-US" sz="675" dirty="0">
                <a:ln w="0"/>
                <a:solidFill>
                  <a:schemeClr val="tx1"/>
                </a:solidFill>
                <a:effectLst>
                  <a:outerShdw blurRad="38100" dist="19050" dir="2700000" algn="tl" rotWithShape="0">
                    <a:schemeClr val="dk1">
                      <a:alpha val="40000"/>
                    </a:schemeClr>
                  </a:outerShdw>
                </a:effectLst>
              </a:rPr>
            </a:br>
            <a:endParaRPr lang="en-US" sz="675" dirty="0">
              <a:ln w="0"/>
              <a:solidFill>
                <a:schemeClr val="tx1"/>
              </a:solidFill>
              <a:effectLst>
                <a:outerShdw blurRad="38100" dist="19050" dir="2700000" algn="tl" rotWithShape="0">
                  <a:schemeClr val="dk1">
                    <a:alpha val="40000"/>
                  </a:schemeClr>
                </a:outerShdw>
              </a:effectLst>
            </a:endParaRPr>
          </a:p>
          <a:p>
            <a:pPr algn="ctr"/>
            <a:r>
              <a:rPr lang="en-US" sz="675" dirty="0">
                <a:ln w="0"/>
                <a:solidFill>
                  <a:schemeClr val="tx1"/>
                </a:solidFill>
                <a:effectLst>
                  <a:outerShdw blurRad="38100" dist="19050" dir="2700000" algn="tl" rotWithShape="0">
                    <a:schemeClr val="dk1">
                      <a:alpha val="40000"/>
                    </a:schemeClr>
                  </a:outerShdw>
                </a:effectLst>
              </a:rPr>
              <a:t>Child Labor</a:t>
            </a:r>
            <a:br>
              <a:rPr lang="en-US" sz="675" dirty="0">
                <a:ln w="0"/>
                <a:solidFill>
                  <a:schemeClr val="tx1"/>
                </a:solidFill>
                <a:effectLst>
                  <a:outerShdw blurRad="38100" dist="19050" dir="2700000" algn="tl" rotWithShape="0">
                    <a:schemeClr val="dk1">
                      <a:alpha val="40000"/>
                    </a:schemeClr>
                  </a:outerShdw>
                </a:effectLst>
              </a:rPr>
            </a:br>
            <a:endParaRPr lang="en-US" sz="675" dirty="0">
              <a:ln w="0"/>
              <a:solidFill>
                <a:schemeClr val="tx1"/>
              </a:solidFill>
              <a:effectLst>
                <a:outerShdw blurRad="38100" dist="19050" dir="2700000" algn="tl" rotWithShape="0">
                  <a:schemeClr val="dk1">
                    <a:alpha val="40000"/>
                  </a:schemeClr>
                </a:outerShdw>
              </a:effectLst>
            </a:endParaRPr>
          </a:p>
          <a:p>
            <a:pPr algn="ctr"/>
            <a:r>
              <a:rPr lang="en-US" sz="675" dirty="0">
                <a:ln w="0"/>
                <a:solidFill>
                  <a:schemeClr val="tx1"/>
                </a:solidFill>
                <a:effectLst>
                  <a:outerShdw blurRad="38100" dist="19050" dir="2700000" algn="tl" rotWithShape="0">
                    <a:schemeClr val="dk1">
                      <a:alpha val="40000"/>
                    </a:schemeClr>
                  </a:outerShdw>
                </a:effectLst>
              </a:rPr>
              <a:t>Forced or</a:t>
            </a:r>
          </a:p>
          <a:p>
            <a:pPr algn="ctr"/>
            <a:r>
              <a:rPr lang="en-US" sz="675" dirty="0">
                <a:ln w="0"/>
                <a:solidFill>
                  <a:schemeClr val="tx1"/>
                </a:solidFill>
                <a:effectLst>
                  <a:outerShdw blurRad="38100" dist="19050" dir="2700000" algn="tl" rotWithShape="0">
                    <a:schemeClr val="dk1">
                      <a:alpha val="40000"/>
                    </a:schemeClr>
                  </a:outerShdw>
                </a:effectLst>
              </a:rPr>
              <a:t>Compulsory</a:t>
            </a:r>
          </a:p>
          <a:p>
            <a:pPr algn="ctr"/>
            <a:r>
              <a:rPr lang="en-US" sz="675" dirty="0">
                <a:ln w="0"/>
                <a:solidFill>
                  <a:schemeClr val="tx1"/>
                </a:solidFill>
                <a:effectLst>
                  <a:outerShdw blurRad="38100" dist="19050" dir="2700000" algn="tl" rotWithShape="0">
                    <a:schemeClr val="dk1">
                      <a:alpha val="40000"/>
                    </a:schemeClr>
                  </a:outerShdw>
                </a:effectLst>
              </a:rPr>
              <a:t>Labor</a:t>
            </a:r>
          </a:p>
        </p:txBody>
      </p:sp>
      <p:sp>
        <p:nvSpPr>
          <p:cNvPr id="40" name="Rectangle 39"/>
          <p:cNvSpPr/>
          <p:nvPr/>
        </p:nvSpPr>
        <p:spPr>
          <a:xfrm>
            <a:off x="2558844" y="3226875"/>
            <a:ext cx="697962" cy="1384690"/>
          </a:xfrm>
          <a:prstGeom prst="rect">
            <a:avLst/>
          </a:prstGeom>
          <a:solidFill>
            <a:srgbClr val="A8D7FF"/>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675" dirty="0">
                <a:ln w="0"/>
                <a:solidFill>
                  <a:schemeClr val="tx1"/>
                </a:solidFill>
                <a:effectLst>
                  <a:outerShdw blurRad="38100" dist="19050" dir="2700000" algn="tl" rotWithShape="0">
                    <a:schemeClr val="dk1">
                      <a:alpha val="40000"/>
                    </a:schemeClr>
                  </a:outerShdw>
                </a:effectLst>
              </a:rPr>
              <a:t> Investment and</a:t>
            </a:r>
          </a:p>
          <a:p>
            <a:pPr algn="ctr"/>
            <a:r>
              <a:rPr lang="en-US" sz="675" dirty="0">
                <a:ln w="0"/>
                <a:solidFill>
                  <a:schemeClr val="tx1"/>
                </a:solidFill>
                <a:effectLst>
                  <a:outerShdw blurRad="38100" dist="19050" dir="2700000" algn="tl" rotWithShape="0">
                    <a:schemeClr val="dk1">
                      <a:alpha val="40000"/>
                    </a:schemeClr>
                  </a:outerShdw>
                </a:effectLst>
              </a:rPr>
              <a:t>Procurement</a:t>
            </a:r>
          </a:p>
          <a:p>
            <a:pPr algn="ctr"/>
            <a:r>
              <a:rPr lang="en-US" sz="675" dirty="0">
                <a:ln w="0"/>
                <a:solidFill>
                  <a:schemeClr val="tx1"/>
                </a:solidFill>
                <a:effectLst>
                  <a:outerShdw blurRad="38100" dist="19050" dir="2700000" algn="tl" rotWithShape="0">
                    <a:schemeClr val="dk1">
                      <a:alpha val="40000"/>
                    </a:schemeClr>
                  </a:outerShdw>
                </a:effectLst>
              </a:rPr>
              <a:t>Practices</a:t>
            </a:r>
            <a:br>
              <a:rPr lang="en-US" sz="675" dirty="0">
                <a:ln w="0"/>
                <a:solidFill>
                  <a:schemeClr val="tx1"/>
                </a:solidFill>
                <a:effectLst>
                  <a:outerShdw blurRad="38100" dist="19050" dir="2700000" algn="tl" rotWithShape="0">
                    <a:schemeClr val="dk1">
                      <a:alpha val="40000"/>
                    </a:schemeClr>
                  </a:outerShdw>
                </a:effectLst>
              </a:rPr>
            </a:br>
            <a:endParaRPr lang="en-US" sz="675" dirty="0">
              <a:ln w="0"/>
              <a:solidFill>
                <a:schemeClr val="tx1"/>
              </a:solidFill>
              <a:effectLst>
                <a:outerShdw blurRad="38100" dist="19050" dir="2700000" algn="tl" rotWithShape="0">
                  <a:schemeClr val="dk1">
                    <a:alpha val="40000"/>
                  </a:schemeClr>
                </a:outerShdw>
              </a:effectLst>
            </a:endParaRPr>
          </a:p>
          <a:p>
            <a:pPr algn="ctr"/>
            <a:r>
              <a:rPr lang="en-US" sz="675" dirty="0">
                <a:ln w="0"/>
                <a:solidFill>
                  <a:schemeClr val="tx1"/>
                </a:solidFill>
                <a:effectLst>
                  <a:outerShdw blurRad="38100" dist="19050" dir="2700000" algn="tl" rotWithShape="0">
                    <a:schemeClr val="dk1">
                      <a:alpha val="40000"/>
                    </a:schemeClr>
                  </a:outerShdw>
                </a:effectLst>
              </a:rPr>
              <a:t>Bribery and</a:t>
            </a:r>
          </a:p>
          <a:p>
            <a:pPr algn="ctr"/>
            <a:r>
              <a:rPr lang="en-US" sz="675" dirty="0">
                <a:ln w="0"/>
                <a:solidFill>
                  <a:schemeClr val="tx1"/>
                </a:solidFill>
                <a:effectLst>
                  <a:outerShdw blurRad="38100" dist="19050" dir="2700000" algn="tl" rotWithShape="0">
                    <a:schemeClr val="dk1">
                      <a:alpha val="40000"/>
                    </a:schemeClr>
                  </a:outerShdw>
                </a:effectLst>
              </a:rPr>
              <a:t>Corruption</a:t>
            </a:r>
            <a:br>
              <a:rPr lang="en-US" sz="675" dirty="0">
                <a:ln w="0"/>
                <a:solidFill>
                  <a:schemeClr val="tx1"/>
                </a:solidFill>
                <a:effectLst>
                  <a:outerShdw blurRad="38100" dist="19050" dir="2700000" algn="tl" rotWithShape="0">
                    <a:schemeClr val="dk1">
                      <a:alpha val="40000"/>
                    </a:schemeClr>
                  </a:outerShdw>
                </a:effectLst>
              </a:rPr>
            </a:br>
            <a:endParaRPr lang="en-US" sz="675" dirty="0">
              <a:ln w="0"/>
              <a:solidFill>
                <a:schemeClr val="tx1"/>
              </a:solidFill>
              <a:effectLst>
                <a:outerShdw blurRad="38100" dist="19050" dir="2700000" algn="tl" rotWithShape="0">
                  <a:schemeClr val="dk1">
                    <a:alpha val="40000"/>
                  </a:schemeClr>
                </a:outerShdw>
              </a:effectLst>
            </a:endParaRPr>
          </a:p>
          <a:p>
            <a:pPr algn="ctr"/>
            <a:r>
              <a:rPr lang="en-US" sz="675" dirty="0">
                <a:ln w="0"/>
                <a:solidFill>
                  <a:schemeClr val="tx1"/>
                </a:solidFill>
                <a:effectLst>
                  <a:outerShdw blurRad="38100" dist="19050" dir="2700000" algn="tl" rotWithShape="0">
                    <a:schemeClr val="dk1">
                      <a:alpha val="40000"/>
                    </a:schemeClr>
                  </a:outerShdw>
                </a:effectLst>
              </a:rPr>
              <a:t>Anti-Competitive</a:t>
            </a:r>
          </a:p>
          <a:p>
            <a:pPr algn="ctr"/>
            <a:r>
              <a:rPr lang="en-US" sz="675" dirty="0">
                <a:ln w="0"/>
                <a:solidFill>
                  <a:schemeClr val="tx1"/>
                </a:solidFill>
                <a:effectLst>
                  <a:outerShdw blurRad="38100" dist="19050" dir="2700000" algn="tl" rotWithShape="0">
                    <a:schemeClr val="dk1">
                      <a:alpha val="40000"/>
                    </a:schemeClr>
                  </a:outerShdw>
                </a:effectLst>
              </a:rPr>
              <a:t>Behavior</a:t>
            </a:r>
          </a:p>
        </p:txBody>
      </p:sp>
      <p:sp>
        <p:nvSpPr>
          <p:cNvPr id="41" name="Rectangle 40"/>
          <p:cNvSpPr/>
          <p:nvPr/>
        </p:nvSpPr>
        <p:spPr>
          <a:xfrm>
            <a:off x="3441338" y="3241459"/>
            <a:ext cx="697962" cy="1370105"/>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675" dirty="0">
                <a:ln w="0"/>
                <a:solidFill>
                  <a:schemeClr val="tx1"/>
                </a:solidFill>
                <a:effectLst>
                  <a:outerShdw blurRad="38100" dist="19050" dir="2700000" algn="tl" rotWithShape="0">
                    <a:schemeClr val="dk1">
                      <a:alpha val="40000"/>
                    </a:schemeClr>
                  </a:outerShdw>
                </a:effectLst>
              </a:rPr>
              <a:t> Local</a:t>
            </a:r>
          </a:p>
          <a:p>
            <a:pPr algn="ctr"/>
            <a:r>
              <a:rPr lang="en-US" sz="675" dirty="0">
                <a:ln w="0"/>
                <a:solidFill>
                  <a:schemeClr val="tx1"/>
                </a:solidFill>
                <a:effectLst>
                  <a:outerShdw blurRad="38100" dist="19050" dir="2700000" algn="tl" rotWithShape="0">
                    <a:schemeClr val="dk1">
                      <a:alpha val="40000"/>
                    </a:schemeClr>
                  </a:outerShdw>
                </a:effectLst>
              </a:rPr>
              <a:t>Procurement</a:t>
            </a:r>
            <a:br>
              <a:rPr lang="en-US" sz="675" dirty="0">
                <a:ln w="0"/>
                <a:solidFill>
                  <a:schemeClr val="tx1"/>
                </a:solidFill>
                <a:effectLst>
                  <a:outerShdw blurRad="38100" dist="19050" dir="2700000" algn="tl" rotWithShape="0">
                    <a:schemeClr val="dk1">
                      <a:alpha val="40000"/>
                    </a:schemeClr>
                  </a:outerShdw>
                </a:effectLst>
              </a:rPr>
            </a:br>
            <a:endParaRPr lang="en-US" sz="675" dirty="0">
              <a:ln w="0"/>
              <a:solidFill>
                <a:schemeClr val="tx1"/>
              </a:solidFill>
              <a:effectLst>
                <a:outerShdw blurRad="38100" dist="19050" dir="2700000" algn="tl" rotWithShape="0">
                  <a:schemeClr val="dk1">
                    <a:alpha val="40000"/>
                  </a:schemeClr>
                </a:outerShdw>
              </a:effectLst>
            </a:endParaRPr>
          </a:p>
          <a:p>
            <a:pPr algn="ctr"/>
            <a:r>
              <a:rPr lang="en-US" sz="675" dirty="0">
                <a:ln w="0"/>
                <a:solidFill>
                  <a:schemeClr val="tx1"/>
                </a:solidFill>
                <a:effectLst>
                  <a:outerShdw blurRad="38100" dist="19050" dir="2700000" algn="tl" rotWithShape="0">
                    <a:schemeClr val="dk1">
                      <a:alpha val="40000"/>
                    </a:schemeClr>
                  </a:outerShdw>
                </a:effectLst>
              </a:rPr>
              <a:t>Digital</a:t>
            </a:r>
          </a:p>
          <a:p>
            <a:pPr algn="ctr"/>
            <a:r>
              <a:rPr lang="en-US" sz="675" dirty="0">
                <a:ln w="0"/>
                <a:solidFill>
                  <a:schemeClr val="tx1"/>
                </a:solidFill>
                <a:effectLst>
                  <a:outerShdw blurRad="38100" dist="19050" dir="2700000" algn="tl" rotWithShape="0">
                    <a:schemeClr val="dk1">
                      <a:alpha val="40000"/>
                    </a:schemeClr>
                  </a:outerShdw>
                </a:effectLst>
              </a:rPr>
              <a:t>Communication</a:t>
            </a:r>
          </a:p>
          <a:p>
            <a:pPr algn="ctr"/>
            <a:r>
              <a:rPr lang="en-US" sz="675" dirty="0">
                <a:ln w="0"/>
                <a:solidFill>
                  <a:schemeClr val="tx1"/>
                </a:solidFill>
                <a:effectLst>
                  <a:outerShdw blurRad="38100" dist="19050" dir="2700000" algn="tl" rotWithShape="0">
                    <a:schemeClr val="dk1">
                      <a:alpha val="40000"/>
                    </a:schemeClr>
                  </a:outerShdw>
                </a:effectLst>
              </a:rPr>
              <a:t/>
            </a:r>
            <a:br>
              <a:rPr lang="en-US" sz="675" dirty="0">
                <a:ln w="0"/>
                <a:solidFill>
                  <a:schemeClr val="tx1"/>
                </a:solidFill>
                <a:effectLst>
                  <a:outerShdw blurRad="38100" dist="19050" dir="2700000" algn="tl" rotWithShape="0">
                    <a:schemeClr val="dk1">
                      <a:alpha val="40000"/>
                    </a:schemeClr>
                  </a:outerShdw>
                </a:effectLst>
              </a:rPr>
            </a:br>
            <a:r>
              <a:rPr lang="en-US" sz="675" dirty="0">
                <a:ln w="0"/>
                <a:solidFill>
                  <a:schemeClr val="tx1"/>
                </a:solidFill>
                <a:effectLst>
                  <a:outerShdw blurRad="38100" dist="19050" dir="2700000" algn="tl" rotWithShape="0">
                    <a:schemeClr val="dk1">
                      <a:alpha val="40000"/>
                    </a:schemeClr>
                  </a:outerShdw>
                </a:effectLst>
              </a:rPr>
              <a:t>Traveling</a:t>
            </a:r>
          </a:p>
          <a:p>
            <a:pPr algn="ctr"/>
            <a:r>
              <a:rPr lang="en-US" sz="675" dirty="0">
                <a:ln w="0"/>
                <a:solidFill>
                  <a:schemeClr val="tx1"/>
                </a:solidFill>
                <a:effectLst>
                  <a:outerShdw blurRad="38100" dist="19050" dir="2700000" algn="tl" rotWithShape="0">
                    <a:schemeClr val="dk1">
                      <a:alpha val="40000"/>
                    </a:schemeClr>
                  </a:outerShdw>
                </a:effectLst>
              </a:rPr>
              <a:t/>
            </a:r>
            <a:br>
              <a:rPr lang="en-US" sz="675" dirty="0">
                <a:ln w="0"/>
                <a:solidFill>
                  <a:schemeClr val="tx1"/>
                </a:solidFill>
                <a:effectLst>
                  <a:outerShdw blurRad="38100" dist="19050" dir="2700000" algn="tl" rotWithShape="0">
                    <a:schemeClr val="dk1">
                      <a:alpha val="40000"/>
                    </a:schemeClr>
                  </a:outerShdw>
                </a:effectLst>
              </a:rPr>
            </a:br>
            <a:r>
              <a:rPr lang="en-US" sz="675" dirty="0">
                <a:ln w="0"/>
                <a:solidFill>
                  <a:schemeClr val="tx1"/>
                </a:solidFill>
                <a:effectLst>
                  <a:outerShdw blurRad="38100" dist="19050" dir="2700000" algn="tl" rotWithShape="0">
                    <a:schemeClr val="dk1">
                      <a:alpha val="40000"/>
                    </a:schemeClr>
                  </a:outerShdw>
                </a:effectLst>
              </a:rPr>
              <a:t>Transport</a:t>
            </a:r>
          </a:p>
        </p:txBody>
      </p:sp>
      <p:sp>
        <p:nvSpPr>
          <p:cNvPr id="42" name="Rectangle 41"/>
          <p:cNvSpPr/>
          <p:nvPr/>
        </p:nvSpPr>
        <p:spPr>
          <a:xfrm>
            <a:off x="4214408" y="3241459"/>
            <a:ext cx="697962" cy="1370105"/>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675" dirty="0">
                <a:ln w="0"/>
                <a:solidFill>
                  <a:schemeClr val="tx1"/>
                </a:solidFill>
                <a:effectLst>
                  <a:outerShdw blurRad="38100" dist="19050" dir="2700000" algn="tl" rotWithShape="0">
                    <a:schemeClr val="dk1">
                      <a:alpha val="40000"/>
                    </a:schemeClr>
                  </a:outerShdw>
                </a:effectLst>
              </a:rPr>
              <a:t> Materials</a:t>
            </a:r>
            <a:br>
              <a:rPr lang="en-US" sz="675" dirty="0">
                <a:ln w="0"/>
                <a:solidFill>
                  <a:schemeClr val="tx1"/>
                </a:solidFill>
                <a:effectLst>
                  <a:outerShdw blurRad="38100" dist="19050" dir="2700000" algn="tl" rotWithShape="0">
                    <a:schemeClr val="dk1">
                      <a:alpha val="40000"/>
                    </a:schemeClr>
                  </a:outerShdw>
                </a:effectLst>
              </a:rPr>
            </a:br>
            <a:endParaRPr lang="en-US" sz="675" dirty="0">
              <a:ln w="0"/>
              <a:solidFill>
                <a:schemeClr val="tx1"/>
              </a:solidFill>
              <a:effectLst>
                <a:outerShdw blurRad="38100" dist="19050" dir="2700000" algn="tl" rotWithShape="0">
                  <a:schemeClr val="dk1">
                    <a:alpha val="40000"/>
                  </a:schemeClr>
                </a:outerShdw>
              </a:effectLst>
            </a:endParaRPr>
          </a:p>
          <a:p>
            <a:pPr algn="ctr"/>
            <a:r>
              <a:rPr lang="en-US" sz="675" dirty="0">
                <a:ln w="0"/>
                <a:solidFill>
                  <a:schemeClr val="tx1"/>
                </a:solidFill>
                <a:effectLst>
                  <a:outerShdw blurRad="38100" dist="19050" dir="2700000" algn="tl" rotWithShape="0">
                    <a:schemeClr val="dk1">
                      <a:alpha val="40000"/>
                    </a:schemeClr>
                  </a:outerShdw>
                </a:effectLst>
              </a:rPr>
              <a:t>Energy Used</a:t>
            </a:r>
            <a:br>
              <a:rPr lang="en-US" sz="675" dirty="0">
                <a:ln w="0"/>
                <a:solidFill>
                  <a:schemeClr val="tx1"/>
                </a:solidFill>
                <a:effectLst>
                  <a:outerShdw blurRad="38100" dist="19050" dir="2700000" algn="tl" rotWithShape="0">
                    <a:schemeClr val="dk1">
                      <a:alpha val="40000"/>
                    </a:schemeClr>
                  </a:outerShdw>
                </a:effectLst>
              </a:rPr>
            </a:br>
            <a:endParaRPr lang="en-US" sz="675" dirty="0">
              <a:ln w="0"/>
              <a:solidFill>
                <a:schemeClr val="tx1"/>
              </a:solidFill>
              <a:effectLst>
                <a:outerShdw blurRad="38100" dist="19050" dir="2700000" algn="tl" rotWithShape="0">
                  <a:schemeClr val="dk1">
                    <a:alpha val="40000"/>
                  </a:schemeClr>
                </a:outerShdw>
              </a:effectLst>
            </a:endParaRPr>
          </a:p>
          <a:p>
            <a:pPr algn="ctr"/>
            <a:r>
              <a:rPr lang="en-US" sz="675" dirty="0">
                <a:ln w="0"/>
                <a:solidFill>
                  <a:schemeClr val="tx1"/>
                </a:solidFill>
                <a:effectLst>
                  <a:outerShdw blurRad="38100" dist="19050" dir="2700000" algn="tl" rotWithShape="0">
                    <a:schemeClr val="dk1">
                      <a:alpha val="40000"/>
                    </a:schemeClr>
                  </a:outerShdw>
                </a:effectLst>
              </a:rPr>
              <a:t>Emission / Co2</a:t>
            </a:r>
          </a:p>
          <a:p>
            <a:pPr algn="ctr"/>
            <a:r>
              <a:rPr lang="en-US" sz="675" dirty="0">
                <a:ln w="0"/>
                <a:solidFill>
                  <a:schemeClr val="tx1"/>
                </a:solidFill>
                <a:effectLst>
                  <a:outerShdw blurRad="38100" dist="19050" dir="2700000" algn="tl" rotWithShape="0">
                    <a:schemeClr val="dk1">
                      <a:alpha val="40000"/>
                    </a:schemeClr>
                  </a:outerShdw>
                </a:effectLst>
              </a:rPr>
              <a:t>from Energy</a:t>
            </a:r>
          </a:p>
          <a:p>
            <a:pPr algn="ctr"/>
            <a:r>
              <a:rPr lang="en-US" sz="675" dirty="0">
                <a:ln w="0"/>
                <a:solidFill>
                  <a:schemeClr val="tx1"/>
                </a:solidFill>
                <a:effectLst>
                  <a:outerShdw blurRad="38100" dist="19050" dir="2700000" algn="tl" rotWithShape="0">
                    <a:schemeClr val="dk1">
                      <a:alpha val="40000"/>
                    </a:schemeClr>
                  </a:outerShdw>
                </a:effectLst>
              </a:rPr>
              <a:t>Used</a:t>
            </a:r>
            <a:br>
              <a:rPr lang="en-US" sz="675" dirty="0">
                <a:ln w="0"/>
                <a:solidFill>
                  <a:schemeClr val="tx1"/>
                </a:solidFill>
                <a:effectLst>
                  <a:outerShdw blurRad="38100" dist="19050" dir="2700000" algn="tl" rotWithShape="0">
                    <a:schemeClr val="dk1">
                      <a:alpha val="40000"/>
                    </a:schemeClr>
                  </a:outerShdw>
                </a:effectLst>
              </a:rPr>
            </a:br>
            <a:endParaRPr lang="en-US" sz="675" dirty="0">
              <a:ln w="0"/>
              <a:solidFill>
                <a:schemeClr val="tx1"/>
              </a:solidFill>
              <a:effectLst>
                <a:outerShdw blurRad="38100" dist="19050" dir="2700000" algn="tl" rotWithShape="0">
                  <a:schemeClr val="dk1">
                    <a:alpha val="40000"/>
                  </a:schemeClr>
                </a:outerShdw>
              </a:effectLst>
            </a:endParaRPr>
          </a:p>
          <a:p>
            <a:pPr algn="ctr"/>
            <a:r>
              <a:rPr lang="en-US" sz="675" dirty="0">
                <a:ln w="0"/>
                <a:solidFill>
                  <a:schemeClr val="tx1"/>
                </a:solidFill>
                <a:effectLst>
                  <a:outerShdw blurRad="38100" dist="19050" dir="2700000" algn="tl" rotWithShape="0">
                    <a:schemeClr val="dk1">
                      <a:alpha val="40000"/>
                    </a:schemeClr>
                  </a:outerShdw>
                </a:effectLst>
              </a:rPr>
              <a:t>Clean Energy</a:t>
            </a:r>
          </a:p>
          <a:p>
            <a:pPr algn="ctr"/>
            <a:r>
              <a:rPr lang="en-US" sz="675" dirty="0">
                <a:ln w="0"/>
                <a:solidFill>
                  <a:schemeClr val="tx1"/>
                </a:solidFill>
                <a:effectLst>
                  <a:outerShdw blurRad="38100" dist="19050" dir="2700000" algn="tl" rotWithShape="0">
                    <a:schemeClr val="dk1">
                      <a:alpha val="40000"/>
                    </a:schemeClr>
                  </a:outerShdw>
                </a:effectLst>
              </a:rPr>
              <a:t>Return</a:t>
            </a:r>
          </a:p>
        </p:txBody>
      </p:sp>
      <p:sp>
        <p:nvSpPr>
          <p:cNvPr id="43" name="Rectangle 42"/>
          <p:cNvSpPr/>
          <p:nvPr/>
        </p:nvSpPr>
        <p:spPr>
          <a:xfrm>
            <a:off x="4965667" y="3226875"/>
            <a:ext cx="697962" cy="138469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675" dirty="0">
                <a:ln w="0"/>
                <a:solidFill>
                  <a:schemeClr val="tx1"/>
                </a:solidFill>
                <a:effectLst>
                  <a:outerShdw blurRad="38100" dist="19050" dir="2700000" algn="tl" rotWithShape="0">
                    <a:schemeClr val="dk1">
                      <a:alpha val="40000"/>
                    </a:schemeClr>
                  </a:outerShdw>
                </a:effectLst>
              </a:rPr>
              <a:t> Water Quality</a:t>
            </a:r>
            <a:br>
              <a:rPr lang="en-US" sz="675" dirty="0">
                <a:ln w="0"/>
                <a:solidFill>
                  <a:schemeClr val="tx1"/>
                </a:solidFill>
                <a:effectLst>
                  <a:outerShdw blurRad="38100" dist="19050" dir="2700000" algn="tl" rotWithShape="0">
                    <a:schemeClr val="dk1">
                      <a:alpha val="40000"/>
                    </a:schemeClr>
                  </a:outerShdw>
                </a:effectLst>
              </a:rPr>
            </a:br>
            <a:endParaRPr lang="en-US" sz="675" dirty="0">
              <a:ln w="0"/>
              <a:solidFill>
                <a:schemeClr val="tx1"/>
              </a:solidFill>
              <a:effectLst>
                <a:outerShdw blurRad="38100" dist="19050" dir="2700000" algn="tl" rotWithShape="0">
                  <a:schemeClr val="dk1">
                    <a:alpha val="40000"/>
                  </a:schemeClr>
                </a:outerShdw>
              </a:effectLst>
            </a:endParaRPr>
          </a:p>
          <a:p>
            <a:pPr algn="ctr"/>
            <a:r>
              <a:rPr lang="en-US" sz="675" dirty="0">
                <a:ln w="0"/>
                <a:solidFill>
                  <a:schemeClr val="tx1"/>
                </a:solidFill>
                <a:effectLst>
                  <a:outerShdw blurRad="38100" dist="19050" dir="2700000" algn="tl" rotWithShape="0">
                    <a:schemeClr val="dk1">
                      <a:alpha val="40000"/>
                    </a:schemeClr>
                  </a:outerShdw>
                </a:effectLst>
              </a:rPr>
              <a:t>Water</a:t>
            </a:r>
          </a:p>
          <a:p>
            <a:pPr algn="ctr"/>
            <a:r>
              <a:rPr lang="en-US" sz="675" dirty="0">
                <a:ln w="0"/>
                <a:solidFill>
                  <a:schemeClr val="tx1"/>
                </a:solidFill>
                <a:effectLst>
                  <a:outerShdw blurRad="38100" dist="19050" dir="2700000" algn="tl" rotWithShape="0">
                    <a:schemeClr val="dk1">
                      <a:alpha val="40000"/>
                    </a:schemeClr>
                  </a:outerShdw>
                </a:effectLst>
              </a:rPr>
              <a:t>Consumption</a:t>
            </a:r>
            <a:br>
              <a:rPr lang="en-US" sz="675" dirty="0">
                <a:ln w="0"/>
                <a:solidFill>
                  <a:schemeClr val="tx1"/>
                </a:solidFill>
                <a:effectLst>
                  <a:outerShdw blurRad="38100" dist="19050" dir="2700000" algn="tl" rotWithShape="0">
                    <a:schemeClr val="dk1">
                      <a:alpha val="40000"/>
                    </a:schemeClr>
                  </a:outerShdw>
                </a:effectLst>
              </a:rPr>
            </a:br>
            <a:endParaRPr lang="en-US" sz="675" dirty="0">
              <a:ln w="0"/>
              <a:solidFill>
                <a:schemeClr val="tx1"/>
              </a:solidFill>
              <a:effectLst>
                <a:outerShdw blurRad="38100" dist="19050" dir="2700000" algn="tl" rotWithShape="0">
                  <a:schemeClr val="dk1">
                    <a:alpha val="40000"/>
                  </a:schemeClr>
                </a:outerShdw>
              </a:effectLst>
            </a:endParaRPr>
          </a:p>
          <a:p>
            <a:pPr algn="ctr"/>
            <a:r>
              <a:rPr lang="en-US" sz="675" dirty="0">
                <a:ln w="0"/>
                <a:solidFill>
                  <a:schemeClr val="tx1"/>
                </a:solidFill>
                <a:effectLst>
                  <a:outerShdw blurRad="38100" dist="19050" dir="2700000" algn="tl" rotWithShape="0">
                    <a:schemeClr val="dk1">
                      <a:alpha val="40000"/>
                    </a:schemeClr>
                  </a:outerShdw>
                </a:effectLst>
              </a:rPr>
              <a:t>Water</a:t>
            </a:r>
          </a:p>
          <a:p>
            <a:pPr algn="ctr"/>
            <a:r>
              <a:rPr lang="en-US" sz="675" dirty="0">
                <a:ln w="0"/>
                <a:solidFill>
                  <a:schemeClr val="tx1"/>
                </a:solidFill>
                <a:effectLst>
                  <a:outerShdw blurRad="38100" dist="19050" dir="2700000" algn="tl" rotWithShape="0">
                    <a:schemeClr val="dk1">
                      <a:alpha val="40000"/>
                    </a:schemeClr>
                  </a:outerShdw>
                </a:effectLst>
              </a:rPr>
              <a:t>Displacement</a:t>
            </a:r>
          </a:p>
        </p:txBody>
      </p:sp>
      <p:sp>
        <p:nvSpPr>
          <p:cNvPr id="44" name="Rectangle 43"/>
          <p:cNvSpPr/>
          <p:nvPr/>
        </p:nvSpPr>
        <p:spPr>
          <a:xfrm>
            <a:off x="5708134" y="3226875"/>
            <a:ext cx="697962" cy="138469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675" dirty="0">
                <a:solidFill>
                  <a:schemeClr val="tx1"/>
                </a:solidFill>
              </a:rPr>
              <a:t> Recycling</a:t>
            </a:r>
            <a:br>
              <a:rPr lang="en-US" sz="675" dirty="0">
                <a:solidFill>
                  <a:schemeClr val="tx1"/>
                </a:solidFill>
              </a:rPr>
            </a:br>
            <a:endParaRPr lang="en-US" sz="675" dirty="0">
              <a:solidFill>
                <a:schemeClr val="tx1"/>
              </a:solidFill>
            </a:endParaRPr>
          </a:p>
          <a:p>
            <a:pPr algn="ctr"/>
            <a:r>
              <a:rPr lang="en-US" sz="675" dirty="0">
                <a:solidFill>
                  <a:schemeClr val="tx1"/>
                </a:solidFill>
              </a:rPr>
              <a:t>Disposal</a:t>
            </a:r>
            <a:br>
              <a:rPr lang="en-US" sz="675" dirty="0">
                <a:solidFill>
                  <a:schemeClr val="tx1"/>
                </a:solidFill>
              </a:rPr>
            </a:br>
            <a:endParaRPr lang="en-US" sz="675" dirty="0">
              <a:solidFill>
                <a:schemeClr val="tx1"/>
              </a:solidFill>
            </a:endParaRPr>
          </a:p>
          <a:p>
            <a:pPr algn="ctr"/>
            <a:r>
              <a:rPr lang="en-US" sz="675" dirty="0">
                <a:solidFill>
                  <a:schemeClr val="tx1"/>
                </a:solidFill>
              </a:rPr>
              <a:t>Reusability</a:t>
            </a:r>
          </a:p>
          <a:p>
            <a:pPr algn="ctr"/>
            <a:r>
              <a:rPr lang="en-US" sz="675" dirty="0">
                <a:solidFill>
                  <a:schemeClr val="tx1"/>
                </a:solidFill>
              </a:rPr>
              <a:t/>
            </a:r>
            <a:br>
              <a:rPr lang="en-US" sz="675" dirty="0">
                <a:solidFill>
                  <a:schemeClr val="tx1"/>
                </a:solidFill>
              </a:rPr>
            </a:br>
            <a:r>
              <a:rPr lang="en-US" sz="675" dirty="0">
                <a:solidFill>
                  <a:schemeClr val="tx1"/>
                </a:solidFill>
              </a:rPr>
              <a:t>Incorporated</a:t>
            </a:r>
          </a:p>
          <a:p>
            <a:pPr algn="ctr"/>
            <a:r>
              <a:rPr lang="en-US" sz="675" dirty="0">
                <a:solidFill>
                  <a:schemeClr val="tx1"/>
                </a:solidFill>
              </a:rPr>
              <a:t>Energy</a:t>
            </a:r>
          </a:p>
          <a:p>
            <a:pPr algn="ctr"/>
            <a:r>
              <a:rPr lang="en-US" sz="675" dirty="0">
                <a:solidFill>
                  <a:schemeClr val="tx1"/>
                </a:solidFill>
              </a:rPr>
              <a:t/>
            </a:r>
            <a:br>
              <a:rPr lang="en-US" sz="675" dirty="0">
                <a:solidFill>
                  <a:schemeClr val="tx1"/>
                </a:solidFill>
              </a:rPr>
            </a:br>
            <a:r>
              <a:rPr lang="en-US" sz="675" dirty="0">
                <a:solidFill>
                  <a:schemeClr val="tx1"/>
                </a:solidFill>
              </a:rPr>
              <a:t>Waste</a:t>
            </a:r>
            <a:endParaRPr lang="en-US" sz="675" dirty="0">
              <a:ln w="0"/>
              <a:solidFill>
                <a:schemeClr val="tx1"/>
              </a:solidFill>
              <a:effectLst>
                <a:outerShdw blurRad="38100" dist="19050" dir="2700000" algn="tl" rotWithShape="0">
                  <a:schemeClr val="dk1">
                    <a:alpha val="40000"/>
                  </a:schemeClr>
                </a:outerShdw>
              </a:effectLst>
            </a:endParaRPr>
          </a:p>
        </p:txBody>
      </p:sp>
      <p:sp>
        <p:nvSpPr>
          <p:cNvPr id="45" name="Rectangle 44"/>
          <p:cNvSpPr/>
          <p:nvPr/>
        </p:nvSpPr>
        <p:spPr>
          <a:xfrm>
            <a:off x="6593174" y="3226874"/>
            <a:ext cx="697962" cy="1586913"/>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675" dirty="0">
                <a:ln w="0"/>
                <a:solidFill>
                  <a:schemeClr val="tx1"/>
                </a:solidFill>
                <a:effectLst>
                  <a:outerShdw blurRad="38100" dist="19050" dir="2700000" algn="tl" rotWithShape="0">
                    <a:schemeClr val="dk1">
                      <a:alpha val="40000"/>
                    </a:schemeClr>
                  </a:outerShdw>
                </a:effectLst>
              </a:rPr>
              <a:t> Benefit Cost</a:t>
            </a:r>
          </a:p>
          <a:p>
            <a:pPr algn="ctr"/>
            <a:r>
              <a:rPr lang="en-US" sz="675" dirty="0">
                <a:ln w="0"/>
                <a:solidFill>
                  <a:schemeClr val="tx1"/>
                </a:solidFill>
                <a:effectLst>
                  <a:outerShdw blurRad="38100" dist="19050" dir="2700000" algn="tl" rotWithShape="0">
                    <a:schemeClr val="dk1">
                      <a:alpha val="40000"/>
                    </a:schemeClr>
                  </a:outerShdw>
                </a:effectLst>
              </a:rPr>
              <a:t>Ratio</a:t>
            </a:r>
            <a:br>
              <a:rPr lang="en-US" sz="675" dirty="0">
                <a:ln w="0"/>
                <a:solidFill>
                  <a:schemeClr val="tx1"/>
                </a:solidFill>
                <a:effectLst>
                  <a:outerShdw blurRad="38100" dist="19050" dir="2700000" algn="tl" rotWithShape="0">
                    <a:schemeClr val="dk1">
                      <a:alpha val="40000"/>
                    </a:schemeClr>
                  </a:outerShdw>
                </a:effectLst>
              </a:rPr>
            </a:br>
            <a:endParaRPr lang="en-US" sz="675" dirty="0">
              <a:ln w="0"/>
              <a:solidFill>
                <a:schemeClr val="tx1"/>
              </a:solidFill>
              <a:effectLst>
                <a:outerShdw blurRad="38100" dist="19050" dir="2700000" algn="tl" rotWithShape="0">
                  <a:schemeClr val="dk1">
                    <a:alpha val="40000"/>
                  </a:schemeClr>
                </a:outerShdw>
              </a:effectLst>
            </a:endParaRPr>
          </a:p>
          <a:p>
            <a:pPr algn="ctr"/>
            <a:r>
              <a:rPr lang="en-US" sz="675" dirty="0">
                <a:ln w="0"/>
                <a:solidFill>
                  <a:schemeClr val="tx1"/>
                </a:solidFill>
                <a:effectLst>
                  <a:outerShdw blurRad="38100" dist="19050" dir="2700000" algn="tl" rotWithShape="0">
                    <a:schemeClr val="dk1">
                      <a:alpha val="40000"/>
                    </a:schemeClr>
                  </a:outerShdw>
                </a:effectLst>
              </a:rPr>
              <a:t>Direct Financial</a:t>
            </a:r>
          </a:p>
          <a:p>
            <a:pPr algn="ctr"/>
            <a:r>
              <a:rPr lang="en-US" sz="675" dirty="0">
                <a:ln w="0"/>
                <a:solidFill>
                  <a:schemeClr val="tx1"/>
                </a:solidFill>
                <a:effectLst>
                  <a:outerShdw blurRad="38100" dist="19050" dir="2700000" algn="tl" rotWithShape="0">
                    <a:schemeClr val="dk1">
                      <a:alpha val="40000"/>
                    </a:schemeClr>
                  </a:outerShdw>
                </a:effectLst>
              </a:rPr>
              <a:t>Benefits</a:t>
            </a:r>
          </a:p>
          <a:p>
            <a:pPr algn="ctr"/>
            <a:r>
              <a:rPr lang="en-US" sz="675" dirty="0">
                <a:ln w="0"/>
                <a:solidFill>
                  <a:schemeClr val="tx1"/>
                </a:solidFill>
                <a:effectLst>
                  <a:outerShdw blurRad="38100" dist="19050" dir="2700000" algn="tl" rotWithShape="0">
                    <a:schemeClr val="dk1">
                      <a:alpha val="40000"/>
                    </a:schemeClr>
                  </a:outerShdw>
                </a:effectLst>
              </a:rPr>
              <a:t/>
            </a:r>
            <a:br>
              <a:rPr lang="en-US" sz="675" dirty="0">
                <a:ln w="0"/>
                <a:solidFill>
                  <a:schemeClr val="tx1"/>
                </a:solidFill>
                <a:effectLst>
                  <a:outerShdw blurRad="38100" dist="19050" dir="2700000" algn="tl" rotWithShape="0">
                    <a:schemeClr val="dk1">
                      <a:alpha val="40000"/>
                    </a:schemeClr>
                  </a:outerShdw>
                </a:effectLst>
              </a:rPr>
            </a:br>
            <a:r>
              <a:rPr lang="en-US" sz="675" dirty="0">
                <a:ln w="0"/>
                <a:solidFill>
                  <a:schemeClr val="tx1"/>
                </a:solidFill>
                <a:effectLst>
                  <a:outerShdw blurRad="38100" dist="19050" dir="2700000" algn="tl" rotWithShape="0">
                    <a:schemeClr val="dk1">
                      <a:alpha val="40000"/>
                    </a:schemeClr>
                  </a:outerShdw>
                </a:effectLst>
              </a:rPr>
              <a:t>External Rate of</a:t>
            </a:r>
          </a:p>
          <a:p>
            <a:pPr algn="ctr"/>
            <a:r>
              <a:rPr lang="en-US" sz="675" dirty="0">
                <a:ln w="0"/>
                <a:solidFill>
                  <a:schemeClr val="tx1"/>
                </a:solidFill>
                <a:effectLst>
                  <a:outerShdw blurRad="38100" dist="19050" dir="2700000" algn="tl" rotWithShape="0">
                    <a:schemeClr val="dk1">
                      <a:alpha val="40000"/>
                    </a:schemeClr>
                  </a:outerShdw>
                </a:effectLst>
              </a:rPr>
              <a:t>Return</a:t>
            </a:r>
          </a:p>
          <a:p>
            <a:pPr algn="ctr"/>
            <a:r>
              <a:rPr lang="en-US" sz="675" dirty="0">
                <a:ln w="0"/>
                <a:solidFill>
                  <a:schemeClr val="tx1"/>
                </a:solidFill>
                <a:effectLst>
                  <a:outerShdw blurRad="38100" dist="19050" dir="2700000" algn="tl" rotWithShape="0">
                    <a:schemeClr val="dk1">
                      <a:alpha val="40000"/>
                    </a:schemeClr>
                  </a:outerShdw>
                </a:effectLst>
              </a:rPr>
              <a:t/>
            </a:r>
            <a:br>
              <a:rPr lang="en-US" sz="675" dirty="0">
                <a:ln w="0"/>
                <a:solidFill>
                  <a:schemeClr val="tx1"/>
                </a:solidFill>
                <a:effectLst>
                  <a:outerShdw blurRad="38100" dist="19050" dir="2700000" algn="tl" rotWithShape="0">
                    <a:schemeClr val="dk1">
                      <a:alpha val="40000"/>
                    </a:schemeClr>
                  </a:outerShdw>
                </a:effectLst>
              </a:rPr>
            </a:br>
            <a:r>
              <a:rPr lang="en-US" sz="675" dirty="0">
                <a:ln w="0"/>
                <a:solidFill>
                  <a:schemeClr val="tx1"/>
                </a:solidFill>
                <a:effectLst>
                  <a:outerShdw blurRad="38100" dist="19050" dir="2700000" algn="tl" rotWithShape="0">
                    <a:schemeClr val="dk1">
                      <a:alpha val="40000"/>
                    </a:schemeClr>
                  </a:outerShdw>
                </a:effectLst>
              </a:rPr>
              <a:t>Internal Rate of</a:t>
            </a:r>
          </a:p>
          <a:p>
            <a:pPr algn="ctr"/>
            <a:r>
              <a:rPr lang="en-US" sz="675" dirty="0">
                <a:ln w="0"/>
                <a:solidFill>
                  <a:schemeClr val="tx1"/>
                </a:solidFill>
                <a:effectLst>
                  <a:outerShdw blurRad="38100" dist="19050" dir="2700000" algn="tl" rotWithShape="0">
                    <a:schemeClr val="dk1">
                      <a:alpha val="40000"/>
                    </a:schemeClr>
                  </a:outerShdw>
                </a:effectLst>
              </a:rPr>
              <a:t>Return</a:t>
            </a:r>
          </a:p>
          <a:p>
            <a:pPr algn="ctr"/>
            <a:r>
              <a:rPr lang="en-US" sz="675" dirty="0">
                <a:ln w="0"/>
                <a:solidFill>
                  <a:schemeClr val="tx1"/>
                </a:solidFill>
                <a:effectLst>
                  <a:outerShdw blurRad="38100" dist="19050" dir="2700000" algn="tl" rotWithShape="0">
                    <a:schemeClr val="dk1">
                      <a:alpha val="40000"/>
                    </a:schemeClr>
                  </a:outerShdw>
                </a:effectLst>
              </a:rPr>
              <a:t/>
            </a:r>
            <a:br>
              <a:rPr lang="en-US" sz="675" dirty="0">
                <a:ln w="0"/>
                <a:solidFill>
                  <a:schemeClr val="tx1"/>
                </a:solidFill>
                <a:effectLst>
                  <a:outerShdw blurRad="38100" dist="19050" dir="2700000" algn="tl" rotWithShape="0">
                    <a:schemeClr val="dk1">
                      <a:alpha val="40000"/>
                    </a:schemeClr>
                  </a:outerShdw>
                </a:effectLst>
              </a:rPr>
            </a:br>
            <a:r>
              <a:rPr lang="en-US" sz="675" dirty="0">
                <a:ln w="0"/>
                <a:solidFill>
                  <a:schemeClr val="tx1"/>
                </a:solidFill>
                <a:effectLst>
                  <a:outerShdw blurRad="38100" dist="19050" dir="2700000" algn="tl" rotWithShape="0">
                    <a:schemeClr val="dk1">
                      <a:alpha val="40000"/>
                    </a:schemeClr>
                  </a:outerShdw>
                </a:effectLst>
              </a:rPr>
              <a:t>Net Present</a:t>
            </a:r>
          </a:p>
          <a:p>
            <a:pPr algn="ctr"/>
            <a:r>
              <a:rPr lang="en-US" sz="675" dirty="0">
                <a:ln w="0"/>
                <a:solidFill>
                  <a:schemeClr val="tx1"/>
                </a:solidFill>
                <a:effectLst>
                  <a:outerShdw blurRad="38100" dist="19050" dir="2700000" algn="tl" rotWithShape="0">
                    <a:schemeClr val="dk1">
                      <a:alpha val="40000"/>
                    </a:schemeClr>
                  </a:outerShdw>
                </a:effectLst>
              </a:rPr>
              <a:t>Value</a:t>
            </a:r>
          </a:p>
        </p:txBody>
      </p:sp>
      <p:sp>
        <p:nvSpPr>
          <p:cNvPr id="46" name="Rectangle 45"/>
          <p:cNvSpPr/>
          <p:nvPr/>
        </p:nvSpPr>
        <p:spPr>
          <a:xfrm>
            <a:off x="7332789" y="3226875"/>
            <a:ext cx="697962" cy="1006621"/>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675" dirty="0">
                <a:ln w="0"/>
                <a:solidFill>
                  <a:schemeClr val="tx1"/>
                </a:solidFill>
                <a:effectLst>
                  <a:outerShdw blurRad="38100" dist="19050" dir="2700000" algn="tl" rotWithShape="0">
                    <a:schemeClr val="dk1">
                      <a:alpha val="40000"/>
                    </a:schemeClr>
                  </a:outerShdw>
                </a:effectLst>
              </a:rPr>
              <a:t> Flexibility/</a:t>
            </a:r>
          </a:p>
          <a:p>
            <a:pPr algn="ctr"/>
            <a:r>
              <a:rPr lang="en-US" sz="675" dirty="0">
                <a:ln w="0"/>
                <a:solidFill>
                  <a:schemeClr val="tx1"/>
                </a:solidFill>
                <a:effectLst>
                  <a:outerShdw blurRad="38100" dist="19050" dir="2700000" algn="tl" rotWithShape="0">
                    <a:schemeClr val="dk1">
                      <a:alpha val="40000"/>
                    </a:schemeClr>
                  </a:outerShdw>
                </a:effectLst>
              </a:rPr>
              <a:t>Optionality </a:t>
            </a:r>
            <a:br>
              <a:rPr lang="en-US" sz="675" dirty="0">
                <a:ln w="0"/>
                <a:solidFill>
                  <a:schemeClr val="tx1"/>
                </a:solidFill>
                <a:effectLst>
                  <a:outerShdw blurRad="38100" dist="19050" dir="2700000" algn="tl" rotWithShape="0">
                    <a:schemeClr val="dk1">
                      <a:alpha val="40000"/>
                    </a:schemeClr>
                  </a:outerShdw>
                </a:effectLst>
              </a:rPr>
            </a:br>
            <a:r>
              <a:rPr lang="en-US" sz="675" dirty="0">
                <a:ln w="0"/>
                <a:solidFill>
                  <a:schemeClr val="tx1"/>
                </a:solidFill>
                <a:effectLst>
                  <a:outerShdw blurRad="38100" dist="19050" dir="2700000" algn="tl" rotWithShape="0">
                    <a:schemeClr val="dk1">
                      <a:alpha val="40000"/>
                    </a:schemeClr>
                  </a:outerShdw>
                </a:effectLst>
              </a:rPr>
              <a:t>in the</a:t>
            </a:r>
          </a:p>
          <a:p>
            <a:pPr algn="ctr"/>
            <a:r>
              <a:rPr lang="en-US" sz="675" dirty="0">
                <a:ln w="0"/>
                <a:solidFill>
                  <a:schemeClr val="tx1"/>
                </a:solidFill>
                <a:effectLst>
                  <a:outerShdw blurRad="38100" dist="19050" dir="2700000" algn="tl" rotWithShape="0">
                    <a:schemeClr val="dk1">
                      <a:alpha val="40000"/>
                    </a:schemeClr>
                  </a:outerShdw>
                </a:effectLst>
              </a:rPr>
              <a:t>project</a:t>
            </a:r>
          </a:p>
          <a:p>
            <a:pPr algn="ctr"/>
            <a:r>
              <a:rPr lang="en-US" sz="675" dirty="0">
                <a:ln w="0"/>
                <a:solidFill>
                  <a:schemeClr val="tx1"/>
                </a:solidFill>
                <a:effectLst>
                  <a:outerShdw blurRad="38100" dist="19050" dir="2700000" algn="tl" rotWithShape="0">
                    <a:schemeClr val="dk1">
                      <a:alpha val="40000"/>
                    </a:schemeClr>
                  </a:outerShdw>
                </a:effectLst>
              </a:rPr>
              <a:t/>
            </a:r>
            <a:br>
              <a:rPr lang="en-US" sz="675" dirty="0">
                <a:ln w="0"/>
                <a:solidFill>
                  <a:schemeClr val="tx1"/>
                </a:solidFill>
                <a:effectLst>
                  <a:outerShdw blurRad="38100" dist="19050" dir="2700000" algn="tl" rotWithShape="0">
                    <a:schemeClr val="dk1">
                      <a:alpha val="40000"/>
                    </a:schemeClr>
                  </a:outerShdw>
                </a:effectLst>
              </a:rPr>
            </a:br>
            <a:r>
              <a:rPr lang="en-US" sz="675" dirty="0">
                <a:ln w="0"/>
                <a:solidFill>
                  <a:schemeClr val="tx1"/>
                </a:solidFill>
                <a:effectLst>
                  <a:outerShdw blurRad="38100" dist="19050" dir="2700000" algn="tl" rotWithShape="0">
                    <a:schemeClr val="dk1">
                      <a:alpha val="40000"/>
                    </a:schemeClr>
                  </a:outerShdw>
                </a:effectLst>
              </a:rPr>
              <a:t>Increased</a:t>
            </a:r>
          </a:p>
          <a:p>
            <a:pPr algn="ctr"/>
            <a:r>
              <a:rPr lang="en-US" sz="675" dirty="0">
                <a:ln w="0"/>
                <a:solidFill>
                  <a:schemeClr val="tx1"/>
                </a:solidFill>
                <a:effectLst>
                  <a:outerShdw blurRad="38100" dist="19050" dir="2700000" algn="tl" rotWithShape="0">
                    <a:schemeClr val="dk1">
                      <a:alpha val="40000"/>
                    </a:schemeClr>
                  </a:outerShdw>
                </a:effectLst>
              </a:rPr>
              <a:t>Business</a:t>
            </a:r>
          </a:p>
          <a:p>
            <a:pPr algn="ctr"/>
            <a:r>
              <a:rPr lang="en-US" sz="675" dirty="0">
                <a:ln w="0"/>
                <a:solidFill>
                  <a:schemeClr val="tx1"/>
                </a:solidFill>
                <a:effectLst>
                  <a:outerShdw blurRad="38100" dist="19050" dir="2700000" algn="tl" rotWithShape="0">
                    <a:schemeClr val="dk1">
                      <a:alpha val="40000"/>
                    </a:schemeClr>
                  </a:outerShdw>
                </a:effectLst>
              </a:rPr>
              <a:t>Flexibility</a:t>
            </a:r>
          </a:p>
        </p:txBody>
      </p:sp>
      <p:sp>
        <p:nvSpPr>
          <p:cNvPr id="47" name="Rectangle 46"/>
          <p:cNvSpPr/>
          <p:nvPr/>
        </p:nvSpPr>
        <p:spPr>
          <a:xfrm>
            <a:off x="8072952" y="3226874"/>
            <a:ext cx="697962" cy="839567"/>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675" dirty="0">
                <a:ln w="0"/>
                <a:solidFill>
                  <a:schemeClr val="tx1"/>
                </a:solidFill>
                <a:effectLst>
                  <a:outerShdw blurRad="38100" dist="19050" dir="2700000" algn="tl" rotWithShape="0">
                    <a:schemeClr val="dk1">
                      <a:alpha val="40000"/>
                    </a:schemeClr>
                  </a:outerShdw>
                </a:effectLst>
              </a:rPr>
              <a:t>Local Economic Impact</a:t>
            </a:r>
            <a:br>
              <a:rPr lang="en-US" sz="675" dirty="0">
                <a:ln w="0"/>
                <a:solidFill>
                  <a:schemeClr val="tx1"/>
                </a:solidFill>
                <a:effectLst>
                  <a:outerShdw blurRad="38100" dist="19050" dir="2700000" algn="tl" rotWithShape="0">
                    <a:schemeClr val="dk1">
                      <a:alpha val="40000"/>
                    </a:schemeClr>
                  </a:outerShdw>
                </a:effectLst>
              </a:rPr>
            </a:br>
            <a:r>
              <a:rPr lang="en-US" sz="675" dirty="0">
                <a:ln w="0"/>
                <a:solidFill>
                  <a:schemeClr val="tx1"/>
                </a:solidFill>
                <a:effectLst>
                  <a:outerShdw blurRad="38100" dist="19050" dir="2700000" algn="tl" rotWithShape="0">
                    <a:schemeClr val="dk1">
                      <a:alpha val="40000"/>
                    </a:schemeClr>
                  </a:outerShdw>
                </a:effectLst>
              </a:rPr>
              <a:t/>
            </a:r>
            <a:br>
              <a:rPr lang="en-US" sz="675" dirty="0">
                <a:ln w="0"/>
                <a:solidFill>
                  <a:schemeClr val="tx1"/>
                </a:solidFill>
                <a:effectLst>
                  <a:outerShdw blurRad="38100" dist="19050" dir="2700000" algn="tl" rotWithShape="0">
                    <a:schemeClr val="dk1">
                      <a:alpha val="40000"/>
                    </a:schemeClr>
                  </a:outerShdw>
                </a:effectLst>
              </a:rPr>
            </a:br>
            <a:r>
              <a:rPr lang="en-US" sz="675" dirty="0">
                <a:ln w="0"/>
                <a:solidFill>
                  <a:schemeClr val="tx1"/>
                </a:solidFill>
                <a:effectLst>
                  <a:outerShdw blurRad="38100" dist="19050" dir="2700000" algn="tl" rotWithShape="0">
                    <a:schemeClr val="dk1">
                      <a:alpha val="40000"/>
                    </a:schemeClr>
                  </a:outerShdw>
                </a:effectLst>
              </a:rPr>
              <a:t>Indirect Benefits</a:t>
            </a:r>
          </a:p>
        </p:txBody>
      </p:sp>
      <p:cxnSp>
        <p:nvCxnSpPr>
          <p:cNvPr id="49" name="Straight Connector 48"/>
          <p:cNvCxnSpPr>
            <a:stCxn id="4" idx="1"/>
            <a:endCxn id="5" idx="3"/>
          </p:cNvCxnSpPr>
          <p:nvPr/>
        </p:nvCxnSpPr>
        <p:spPr>
          <a:xfrm flipH="1">
            <a:off x="2889917" y="1144774"/>
            <a:ext cx="628595" cy="211955"/>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p:cNvCxnSpPr>
            <a:stCxn id="6" idx="1"/>
            <a:endCxn id="4" idx="3"/>
          </p:cNvCxnSpPr>
          <p:nvPr/>
        </p:nvCxnSpPr>
        <p:spPr>
          <a:xfrm flipH="1" flipV="1">
            <a:off x="6115805" y="1144774"/>
            <a:ext cx="215359" cy="206434"/>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a:stCxn id="7" idx="0"/>
            <a:endCxn id="5" idx="2"/>
          </p:cNvCxnSpPr>
          <p:nvPr/>
        </p:nvCxnSpPr>
        <p:spPr>
          <a:xfrm flipH="1" flipV="1">
            <a:off x="1791907" y="1590193"/>
            <a:ext cx="27869" cy="540257"/>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p:cNvCxnSpPr>
            <a:stCxn id="9" idx="0"/>
            <a:endCxn id="6" idx="2"/>
          </p:cNvCxnSpPr>
          <p:nvPr/>
        </p:nvCxnSpPr>
        <p:spPr>
          <a:xfrm flipH="1" flipV="1">
            <a:off x="7425529" y="1584672"/>
            <a:ext cx="253997" cy="540917"/>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p:cNvCxnSpPr>
            <a:stCxn id="8" idx="0"/>
          </p:cNvCxnSpPr>
          <p:nvPr/>
        </p:nvCxnSpPr>
        <p:spPr>
          <a:xfrm flipV="1">
            <a:off x="4935388" y="1584672"/>
            <a:ext cx="2700935" cy="540917"/>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Straight Connector 65"/>
          <p:cNvCxnSpPr>
            <a:stCxn id="7" idx="0"/>
            <a:endCxn id="6" idx="2"/>
          </p:cNvCxnSpPr>
          <p:nvPr/>
        </p:nvCxnSpPr>
        <p:spPr>
          <a:xfrm flipV="1">
            <a:off x="1819775" y="1584672"/>
            <a:ext cx="5605754" cy="545779"/>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Straight Connector 68"/>
          <p:cNvCxnSpPr>
            <a:stCxn id="8" idx="0"/>
            <a:endCxn id="5" idx="2"/>
          </p:cNvCxnSpPr>
          <p:nvPr/>
        </p:nvCxnSpPr>
        <p:spPr>
          <a:xfrm flipH="1" flipV="1">
            <a:off x="1791906" y="1590193"/>
            <a:ext cx="3143483" cy="535396"/>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p:cNvCxnSpPr>
            <a:stCxn id="9" idx="0"/>
            <a:endCxn id="5" idx="2"/>
          </p:cNvCxnSpPr>
          <p:nvPr/>
        </p:nvCxnSpPr>
        <p:spPr>
          <a:xfrm flipH="1" flipV="1">
            <a:off x="1791907" y="1590193"/>
            <a:ext cx="5887619" cy="535396"/>
          </a:xfrm>
          <a:prstGeom prst="line">
            <a:avLst/>
          </a:prstGeom>
        </p:spPr>
        <p:style>
          <a:lnRef idx="1">
            <a:schemeClr val="accent1"/>
          </a:lnRef>
          <a:fillRef idx="0">
            <a:schemeClr val="accent1"/>
          </a:fillRef>
          <a:effectRef idx="0">
            <a:schemeClr val="accent1"/>
          </a:effectRef>
          <a:fontRef idx="minor">
            <a:schemeClr val="tx1"/>
          </a:fontRef>
        </p:style>
      </p:cxnSp>
      <p:pic>
        <p:nvPicPr>
          <p:cNvPr id="82" name="Picture 8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25529" y="5440196"/>
            <a:ext cx="1628666" cy="1007482"/>
          </a:xfrm>
          <a:prstGeom prst="rect">
            <a:avLst/>
          </a:prstGeom>
        </p:spPr>
      </p:pic>
      <p:sp>
        <p:nvSpPr>
          <p:cNvPr id="83" name="TextBox 82"/>
          <p:cNvSpPr txBox="1"/>
          <p:nvPr/>
        </p:nvSpPr>
        <p:spPr>
          <a:xfrm>
            <a:off x="4661737" y="5790574"/>
            <a:ext cx="2782429" cy="507831"/>
          </a:xfrm>
          <a:prstGeom prst="rect">
            <a:avLst/>
          </a:prstGeom>
          <a:noFill/>
        </p:spPr>
        <p:txBody>
          <a:bodyPr wrap="none" rtlCol="0">
            <a:spAutoFit/>
          </a:bodyPr>
          <a:lstStyle/>
          <a:p>
            <a:pPr algn="r"/>
            <a:r>
              <a:rPr lang="en-US" sz="1350"/>
              <a:t>The GPM® P5™ </a:t>
            </a:r>
            <a:r>
              <a:rPr lang="en-US" sz="1350" dirty="0"/>
              <a:t>Standard</a:t>
            </a:r>
          </a:p>
          <a:p>
            <a:pPr algn="r"/>
            <a:r>
              <a:rPr lang="en-US" sz="1350" dirty="0"/>
              <a:t>For Sustainable Project Management</a:t>
            </a:r>
          </a:p>
        </p:txBody>
      </p:sp>
      <p:sp>
        <p:nvSpPr>
          <p:cNvPr id="48" name="Title 4"/>
          <p:cNvSpPr txBox="1">
            <a:spLocks/>
          </p:cNvSpPr>
          <p:nvPr/>
        </p:nvSpPr>
        <p:spPr>
          <a:xfrm>
            <a:off x="628650" y="365125"/>
            <a:ext cx="5486400" cy="854075"/>
          </a:xfrm>
          <a:prstGeom prst="rect">
            <a:avLst/>
          </a:prstGeom>
        </p:spPr>
        <p:txBody>
          <a:bodyPr/>
          <a:lstStyle>
            <a:lvl1pPr algn="l" defTabSz="914400" rtl="0" eaLnBrk="1" latinLnBrk="0" hangingPunct="1">
              <a:lnSpc>
                <a:spcPct val="90000"/>
              </a:lnSpc>
              <a:spcBef>
                <a:spcPct val="0"/>
              </a:spcBef>
              <a:buNone/>
              <a:defRPr sz="3200" kern="1200">
                <a:solidFill>
                  <a:schemeClr val="tx1"/>
                </a:solidFill>
                <a:latin typeface="Helvetica" charset="0"/>
                <a:ea typeface="Helvetica" charset="0"/>
                <a:cs typeface="Helvetica" charset="0"/>
              </a:defRPr>
            </a:lvl1pPr>
          </a:lstStyle>
          <a:p>
            <a:r>
              <a:rPr lang="en-US" dirty="0" smtClean="0"/>
              <a:t>P5 Matrix</a:t>
            </a:r>
            <a:endParaRPr lang="en-US" dirty="0"/>
          </a:p>
        </p:txBody>
      </p:sp>
    </p:spTree>
    <p:extLst>
      <p:ext uri="{BB962C8B-B14F-4D97-AF65-F5344CB8AC3E}">
        <p14:creationId xmlns:p14="http://schemas.microsoft.com/office/powerpoint/2010/main" val="126234384"/>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product?</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301</a:t>
            </a:fld>
            <a:endParaRPr lang="en-US" dirty="0"/>
          </a:p>
        </p:txBody>
      </p:sp>
      <p:sp>
        <p:nvSpPr>
          <p:cNvPr id="6" name="Rectangle 5"/>
          <p:cNvSpPr/>
          <p:nvPr/>
        </p:nvSpPr>
        <p:spPr>
          <a:xfrm>
            <a:off x="1905000" y="1295400"/>
            <a:ext cx="5715000" cy="2031325"/>
          </a:xfrm>
          <a:prstGeom prst="rect">
            <a:avLst/>
          </a:prstGeom>
        </p:spPr>
        <p:txBody>
          <a:bodyPr wrap="square">
            <a:spAutoFit/>
          </a:bodyPr>
          <a:lstStyle/>
          <a:p>
            <a:r>
              <a:rPr lang="en-US" dirty="0"/>
              <a:t>A "product" defined to be any tangible or intangible service, good(s), change, resource, business result or outcome undertaken by an organization using the project management processes as the method to create, update, expand, maintain and eventually dispose of the products, with the objective to use the "product" to provide future benefit to the organization. "</a:t>
            </a:r>
          </a:p>
        </p:txBody>
      </p:sp>
      <p:pic>
        <p:nvPicPr>
          <p:cNvPr id="7" name="Picture 6"/>
          <p:cNvPicPr>
            <a:picLocks noChangeAspect="1"/>
          </p:cNvPicPr>
          <p:nvPr/>
        </p:nvPicPr>
        <p:blipFill>
          <a:blip r:embed="rId3" cstate="print"/>
          <a:stretch>
            <a:fillRect/>
          </a:stretch>
        </p:blipFill>
        <p:spPr>
          <a:xfrm>
            <a:off x="457200" y="1447800"/>
            <a:ext cx="1079500" cy="1231900"/>
          </a:xfrm>
          <a:prstGeom prst="rect">
            <a:avLst/>
          </a:prstGeom>
        </p:spPr>
      </p:pic>
      <p:sp>
        <p:nvSpPr>
          <p:cNvPr id="8" name="TextBox 7"/>
          <p:cNvSpPr txBox="1"/>
          <p:nvPr/>
        </p:nvSpPr>
        <p:spPr>
          <a:xfrm>
            <a:off x="381000" y="3500497"/>
            <a:ext cx="7010400" cy="2062103"/>
          </a:xfrm>
          <a:prstGeom prst="rect">
            <a:avLst/>
          </a:prstGeom>
          <a:noFill/>
        </p:spPr>
        <p:txBody>
          <a:bodyPr wrap="square" rtlCol="0">
            <a:spAutoFit/>
          </a:bodyPr>
          <a:lstStyle/>
          <a:p>
            <a:r>
              <a:rPr lang="en-US" sz="2400" dirty="0"/>
              <a:t>Products commonly follow four stages </a:t>
            </a:r>
            <a:endParaRPr lang="en-US" sz="2400" dirty="0" smtClean="0"/>
          </a:p>
          <a:p>
            <a:endParaRPr lang="en-US" sz="2400" dirty="0"/>
          </a:p>
          <a:p>
            <a:pPr marL="342900" indent="-342900">
              <a:buFont typeface="Arial"/>
              <a:buChar char="•"/>
            </a:pPr>
            <a:r>
              <a:rPr lang="en-US" sz="2400" b="1" baseline="30000" dirty="0" smtClean="0"/>
              <a:t>Introduction</a:t>
            </a:r>
            <a:r>
              <a:rPr lang="en-US" sz="2400" baseline="30000" dirty="0" smtClean="0"/>
              <a:t> </a:t>
            </a:r>
            <a:r>
              <a:rPr lang="en-US" sz="2400" baseline="30000" dirty="0"/>
              <a:t>– A product is introduced to the market</a:t>
            </a:r>
          </a:p>
          <a:p>
            <a:pPr marL="342900" indent="-342900">
              <a:buFont typeface="Arial"/>
              <a:buChar char="•"/>
            </a:pPr>
            <a:r>
              <a:rPr lang="en-US" sz="2400" b="1" baseline="30000" dirty="0" smtClean="0"/>
              <a:t>Growth</a:t>
            </a:r>
            <a:r>
              <a:rPr lang="en-US" sz="2400" baseline="30000" dirty="0" smtClean="0"/>
              <a:t> </a:t>
            </a:r>
            <a:r>
              <a:rPr lang="en-US" sz="2400" baseline="30000" dirty="0"/>
              <a:t>– the product starts to grow in the market</a:t>
            </a:r>
          </a:p>
          <a:p>
            <a:pPr marL="342900" indent="-342900">
              <a:buFont typeface="Arial"/>
              <a:buChar char="•"/>
            </a:pPr>
            <a:r>
              <a:rPr lang="en-US" sz="2400" b="1" baseline="30000" dirty="0" smtClean="0"/>
              <a:t>Maturity</a:t>
            </a:r>
            <a:r>
              <a:rPr lang="en-US" sz="2400" baseline="30000" dirty="0" smtClean="0"/>
              <a:t> </a:t>
            </a:r>
            <a:r>
              <a:rPr lang="en-US" sz="2400" baseline="30000" dirty="0"/>
              <a:t>– the product is established, sales increase and eventually stabilize</a:t>
            </a:r>
          </a:p>
          <a:p>
            <a:pPr marL="342900" indent="-342900">
              <a:buFont typeface="Arial"/>
              <a:buChar char="•"/>
            </a:pPr>
            <a:r>
              <a:rPr lang="en-US" sz="2400" b="1" baseline="30000" dirty="0" smtClean="0"/>
              <a:t>Decline</a:t>
            </a:r>
            <a:r>
              <a:rPr lang="en-US" sz="2400" baseline="30000" dirty="0" smtClean="0"/>
              <a:t> </a:t>
            </a:r>
            <a:r>
              <a:rPr lang="en-US" sz="2400" baseline="30000" dirty="0"/>
              <a:t>– the stage where the product begins to decline and either the market for the product is no longer there.</a:t>
            </a:r>
            <a:endParaRPr lang="en-US" sz="2400" dirty="0"/>
          </a:p>
        </p:txBody>
      </p:sp>
      <p:pic>
        <p:nvPicPr>
          <p:cNvPr id="9" name="Picture 8" descr="P5-Logo.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1400" y="4724400"/>
            <a:ext cx="1600200" cy="1276406"/>
          </a:xfrm>
          <a:prstGeom prst="rect">
            <a:avLst/>
          </a:prstGeom>
        </p:spPr>
      </p:pic>
    </p:spTree>
    <p:extLst>
      <p:ext uri="{BB962C8B-B14F-4D97-AF65-F5344CB8AC3E}">
        <p14:creationId xmlns:p14="http://schemas.microsoft.com/office/powerpoint/2010/main" val="352713365"/>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Project Process?</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302</a:t>
            </a:fld>
            <a:endParaRPr lang="en-US" dirty="0"/>
          </a:p>
        </p:txBody>
      </p:sp>
      <p:pic>
        <p:nvPicPr>
          <p:cNvPr id="6" name="Picture 5"/>
          <p:cNvPicPr>
            <a:picLocks noChangeAspect="1"/>
          </p:cNvPicPr>
          <p:nvPr/>
        </p:nvPicPr>
        <p:blipFill>
          <a:blip r:embed="rId2" cstate="print"/>
          <a:stretch>
            <a:fillRect/>
          </a:stretch>
        </p:blipFill>
        <p:spPr>
          <a:xfrm>
            <a:off x="457200" y="1676400"/>
            <a:ext cx="990600" cy="1130121"/>
          </a:xfrm>
          <a:prstGeom prst="rect">
            <a:avLst/>
          </a:prstGeom>
        </p:spPr>
      </p:pic>
      <p:sp>
        <p:nvSpPr>
          <p:cNvPr id="7" name="TextBox 6"/>
          <p:cNvSpPr txBox="1"/>
          <p:nvPr/>
        </p:nvSpPr>
        <p:spPr>
          <a:xfrm>
            <a:off x="1524000" y="1600200"/>
            <a:ext cx="7336048" cy="2954655"/>
          </a:xfrm>
          <a:prstGeom prst="rect">
            <a:avLst/>
          </a:prstGeom>
          <a:noFill/>
        </p:spPr>
        <p:txBody>
          <a:bodyPr wrap="square" rtlCol="0">
            <a:spAutoFit/>
          </a:bodyPr>
          <a:lstStyle/>
          <a:p>
            <a:r>
              <a:rPr lang="en-US" dirty="0"/>
              <a:t>According to </a:t>
            </a:r>
            <a:r>
              <a:rPr lang="en-US" dirty="0" smtClean="0"/>
              <a:t>ISO 21500, A </a:t>
            </a:r>
            <a:r>
              <a:rPr lang="en-US" dirty="0"/>
              <a:t>process is a set of interrelated activities. Processes used in projects are generally categorized into three major types:</a:t>
            </a:r>
          </a:p>
          <a:p>
            <a:endParaRPr lang="en-US" baseline="30000" dirty="0" smtClean="0"/>
          </a:p>
          <a:p>
            <a:pPr marL="285750" indent="-285750">
              <a:buFont typeface="Arial"/>
              <a:buChar char="•"/>
            </a:pPr>
            <a:r>
              <a:rPr lang="en-US" baseline="30000" dirty="0" smtClean="0"/>
              <a:t>Project </a:t>
            </a:r>
            <a:r>
              <a:rPr lang="en-US" baseline="30000" dirty="0"/>
              <a:t>management processes, which are specific to project management and determine how the activities selected for the project are managed;</a:t>
            </a:r>
          </a:p>
          <a:p>
            <a:pPr marL="285750" indent="-285750">
              <a:buFont typeface="Arial"/>
              <a:buChar char="•"/>
            </a:pPr>
            <a:endParaRPr lang="en-US" baseline="30000" dirty="0" smtClean="0"/>
          </a:p>
          <a:p>
            <a:pPr marL="285750" indent="-285750">
              <a:buFont typeface="Arial"/>
              <a:buChar char="•"/>
            </a:pPr>
            <a:r>
              <a:rPr lang="en-US" baseline="30000" dirty="0" smtClean="0"/>
              <a:t>Delivery </a:t>
            </a:r>
            <a:r>
              <a:rPr lang="en-US" baseline="30000" dirty="0"/>
              <a:t>processes, which are not unique to project management, which result in the specification and provision of a particular product, service or result, and which vary depending on the particular project deliverable;</a:t>
            </a:r>
          </a:p>
          <a:p>
            <a:pPr marL="285750" indent="-285750">
              <a:buFont typeface="Arial"/>
              <a:buChar char="•"/>
            </a:pPr>
            <a:endParaRPr lang="en-US" baseline="30000" dirty="0"/>
          </a:p>
          <a:p>
            <a:pPr marL="285750" indent="-285750">
              <a:buFont typeface="Arial"/>
              <a:buChar char="•"/>
            </a:pPr>
            <a:r>
              <a:rPr lang="en-US" baseline="30000" dirty="0" smtClean="0"/>
              <a:t>Support </a:t>
            </a:r>
            <a:r>
              <a:rPr lang="en-US" baseline="30000" dirty="0"/>
              <a:t>processes, which are not unique to project management and which provide relevant and valuable support to product and project management processes in such disciplines as logistics, finance, accounting and safety.</a:t>
            </a:r>
          </a:p>
          <a:p>
            <a:endParaRPr lang="en-US" dirty="0"/>
          </a:p>
        </p:txBody>
      </p:sp>
      <p:pic>
        <p:nvPicPr>
          <p:cNvPr id="9" name="Picture 8" descr="P5-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1400" y="4724400"/>
            <a:ext cx="1600200" cy="1276406"/>
          </a:xfrm>
          <a:prstGeom prst="rect">
            <a:avLst/>
          </a:prstGeom>
        </p:spPr>
      </p:pic>
    </p:spTree>
    <p:extLst>
      <p:ext uri="{BB962C8B-B14F-4D97-AF65-F5344CB8AC3E}">
        <p14:creationId xmlns:p14="http://schemas.microsoft.com/office/powerpoint/2010/main" val="1891145540"/>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P5 and the Social Bottom Line</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303</a:t>
            </a:fld>
            <a:endParaRPr lang="en-US" dirty="0"/>
          </a:p>
        </p:txBody>
      </p:sp>
      <p:pic>
        <p:nvPicPr>
          <p:cNvPr id="6" name="Picture 5"/>
          <p:cNvPicPr>
            <a:picLocks noChangeAspect="1"/>
          </p:cNvPicPr>
          <p:nvPr/>
        </p:nvPicPr>
        <p:blipFill>
          <a:blip r:embed="rId3" cstate="print"/>
          <a:stretch>
            <a:fillRect/>
          </a:stretch>
        </p:blipFill>
        <p:spPr>
          <a:xfrm>
            <a:off x="381000" y="1600200"/>
            <a:ext cx="1016000" cy="1168400"/>
          </a:xfrm>
          <a:prstGeom prst="rect">
            <a:avLst/>
          </a:prstGeom>
        </p:spPr>
      </p:pic>
      <p:sp>
        <p:nvSpPr>
          <p:cNvPr id="7" name="TextBox 6"/>
          <p:cNvSpPr txBox="1"/>
          <p:nvPr/>
        </p:nvSpPr>
        <p:spPr>
          <a:xfrm>
            <a:off x="1752600" y="1371600"/>
            <a:ext cx="6553200" cy="4247317"/>
          </a:xfrm>
          <a:prstGeom prst="rect">
            <a:avLst/>
          </a:prstGeom>
          <a:noFill/>
        </p:spPr>
        <p:txBody>
          <a:bodyPr wrap="square" rtlCol="0">
            <a:spAutoFit/>
          </a:bodyPr>
          <a:lstStyle/>
          <a:p>
            <a:r>
              <a:rPr lang="en-US" b="1" dirty="0"/>
              <a:t>Labor Practices and Decent </a:t>
            </a:r>
            <a:r>
              <a:rPr lang="en-US" b="1" dirty="0" smtClean="0"/>
              <a:t>Work</a:t>
            </a:r>
            <a:br>
              <a:rPr lang="en-US" b="1" dirty="0" smtClean="0"/>
            </a:br>
            <a:endParaRPr lang="en-US" b="1" dirty="0" smtClean="0"/>
          </a:p>
          <a:p>
            <a:pPr marL="285750" indent="-285750">
              <a:buFont typeface="Arial"/>
              <a:buChar char="•"/>
            </a:pPr>
            <a:r>
              <a:rPr lang="en-US" dirty="0" smtClean="0"/>
              <a:t>Employment</a:t>
            </a:r>
            <a:br>
              <a:rPr lang="en-US" dirty="0" smtClean="0"/>
            </a:br>
            <a:endParaRPr lang="en-US" dirty="0" smtClean="0"/>
          </a:p>
          <a:p>
            <a:pPr marL="285750" indent="-285750">
              <a:buFont typeface="Arial"/>
              <a:buChar char="•"/>
            </a:pPr>
            <a:r>
              <a:rPr lang="en-US" dirty="0" smtClean="0"/>
              <a:t>Labor Management Relations</a:t>
            </a:r>
            <a:br>
              <a:rPr lang="en-US" dirty="0" smtClean="0"/>
            </a:br>
            <a:endParaRPr lang="en-US" dirty="0" smtClean="0"/>
          </a:p>
          <a:p>
            <a:pPr marL="285750" indent="-285750">
              <a:buFont typeface="Arial"/>
              <a:buChar char="•"/>
            </a:pPr>
            <a:r>
              <a:rPr lang="en-US" dirty="0" smtClean="0"/>
              <a:t>Health and Safety</a:t>
            </a:r>
            <a:br>
              <a:rPr lang="en-US" dirty="0" smtClean="0"/>
            </a:br>
            <a:endParaRPr lang="en-US" dirty="0" smtClean="0"/>
          </a:p>
          <a:p>
            <a:pPr marL="285750" indent="-285750">
              <a:buFont typeface="Arial"/>
              <a:buChar char="•"/>
            </a:pPr>
            <a:r>
              <a:rPr lang="en-US" dirty="0" smtClean="0"/>
              <a:t>Training and Education</a:t>
            </a:r>
            <a:br>
              <a:rPr lang="en-US" dirty="0" smtClean="0"/>
            </a:br>
            <a:endParaRPr lang="en-US" dirty="0" smtClean="0"/>
          </a:p>
          <a:p>
            <a:pPr marL="285750" indent="-285750">
              <a:buFont typeface="Arial"/>
              <a:buChar char="•"/>
            </a:pPr>
            <a:r>
              <a:rPr lang="en-US" dirty="0" smtClean="0"/>
              <a:t>Organizational Learning</a:t>
            </a:r>
            <a:br>
              <a:rPr lang="en-US" dirty="0" smtClean="0"/>
            </a:br>
            <a:endParaRPr lang="en-US" dirty="0" smtClean="0"/>
          </a:p>
          <a:p>
            <a:pPr marL="285750" indent="-285750">
              <a:buFont typeface="Arial"/>
              <a:buChar char="•"/>
            </a:pPr>
            <a:r>
              <a:rPr lang="en-US" dirty="0" smtClean="0"/>
              <a:t>Diversity and Equal Opportunity</a:t>
            </a:r>
            <a:br>
              <a:rPr lang="en-US" dirty="0" smtClean="0"/>
            </a:br>
            <a:endParaRPr lang="en-US" dirty="0" smtClean="0"/>
          </a:p>
          <a:p>
            <a:pPr marL="285750" indent="-285750">
              <a:buFont typeface="Arial"/>
              <a:buChar char="•"/>
            </a:pPr>
            <a:r>
              <a:rPr lang="en-US" dirty="0" smtClean="0"/>
              <a:t>Trained Professional Emigration</a:t>
            </a:r>
          </a:p>
        </p:txBody>
      </p:sp>
      <p:pic>
        <p:nvPicPr>
          <p:cNvPr id="8" name="Picture 7" descr="P5-Logo.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1400" y="4724400"/>
            <a:ext cx="1600200" cy="1276406"/>
          </a:xfrm>
          <a:prstGeom prst="rect">
            <a:avLst/>
          </a:prstGeom>
        </p:spPr>
      </p:pic>
    </p:spTree>
    <p:extLst>
      <p:ext uri="{BB962C8B-B14F-4D97-AF65-F5344CB8AC3E}">
        <p14:creationId xmlns:p14="http://schemas.microsoft.com/office/powerpoint/2010/main" val="1725115180"/>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P5 and the Social Bottom Line</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304</a:t>
            </a:fld>
            <a:endParaRPr lang="en-US" dirty="0"/>
          </a:p>
        </p:txBody>
      </p:sp>
      <p:pic>
        <p:nvPicPr>
          <p:cNvPr id="6" name="Picture 5"/>
          <p:cNvPicPr>
            <a:picLocks noChangeAspect="1"/>
          </p:cNvPicPr>
          <p:nvPr/>
        </p:nvPicPr>
        <p:blipFill>
          <a:blip r:embed="rId3" cstate="print"/>
          <a:stretch>
            <a:fillRect/>
          </a:stretch>
        </p:blipFill>
        <p:spPr>
          <a:xfrm>
            <a:off x="381000" y="1600200"/>
            <a:ext cx="1016000" cy="1168400"/>
          </a:xfrm>
          <a:prstGeom prst="rect">
            <a:avLst/>
          </a:prstGeom>
        </p:spPr>
      </p:pic>
      <p:sp>
        <p:nvSpPr>
          <p:cNvPr id="7" name="TextBox 6"/>
          <p:cNvSpPr txBox="1"/>
          <p:nvPr/>
        </p:nvSpPr>
        <p:spPr>
          <a:xfrm>
            <a:off x="1752600" y="1371600"/>
            <a:ext cx="6553200" cy="3693319"/>
          </a:xfrm>
          <a:prstGeom prst="rect">
            <a:avLst/>
          </a:prstGeom>
          <a:noFill/>
        </p:spPr>
        <p:txBody>
          <a:bodyPr wrap="square" rtlCol="0">
            <a:spAutoFit/>
          </a:bodyPr>
          <a:lstStyle/>
          <a:p>
            <a:r>
              <a:rPr lang="en-US" b="1" dirty="0" smtClean="0"/>
              <a:t>Society and Customers</a:t>
            </a:r>
            <a:br>
              <a:rPr lang="en-US" b="1" dirty="0" smtClean="0"/>
            </a:br>
            <a:endParaRPr lang="en-US" b="1" dirty="0" smtClean="0"/>
          </a:p>
          <a:p>
            <a:pPr marL="285750" indent="-285750">
              <a:buFont typeface="Arial"/>
              <a:buChar char="•"/>
            </a:pPr>
            <a:r>
              <a:rPr lang="en-US" dirty="0" smtClean="0"/>
              <a:t>Community Support</a:t>
            </a:r>
            <a:br>
              <a:rPr lang="en-US" dirty="0" smtClean="0"/>
            </a:br>
            <a:endParaRPr lang="en-US" dirty="0"/>
          </a:p>
          <a:p>
            <a:pPr marL="285750" indent="-285750">
              <a:buFont typeface="Arial"/>
              <a:buChar char="•"/>
            </a:pPr>
            <a:r>
              <a:rPr lang="en-US" dirty="0" smtClean="0"/>
              <a:t>Public Policy/ Compliance</a:t>
            </a:r>
            <a:br>
              <a:rPr lang="en-US" dirty="0" smtClean="0"/>
            </a:br>
            <a:endParaRPr lang="en-US" dirty="0" smtClean="0"/>
          </a:p>
          <a:p>
            <a:pPr marL="285750" indent="-285750">
              <a:buFont typeface="Arial"/>
              <a:buChar char="•"/>
            </a:pPr>
            <a:r>
              <a:rPr lang="en-US" dirty="0" smtClean="0"/>
              <a:t>Customer Health and Safety</a:t>
            </a:r>
            <a:br>
              <a:rPr lang="en-US" dirty="0" smtClean="0"/>
            </a:br>
            <a:endParaRPr lang="en-US" dirty="0" smtClean="0"/>
          </a:p>
          <a:p>
            <a:pPr marL="285750" indent="-285750">
              <a:buFont typeface="Arial"/>
              <a:buChar char="•"/>
            </a:pPr>
            <a:r>
              <a:rPr lang="en-US" dirty="0" smtClean="0"/>
              <a:t>Products Labeling and Services Labeling</a:t>
            </a:r>
            <a:br>
              <a:rPr lang="en-US" dirty="0" smtClean="0"/>
            </a:br>
            <a:endParaRPr lang="en-US" dirty="0" smtClean="0"/>
          </a:p>
          <a:p>
            <a:pPr marL="285750" indent="-285750">
              <a:buFont typeface="Arial"/>
              <a:buChar char="•"/>
            </a:pPr>
            <a:r>
              <a:rPr lang="en-US" dirty="0" smtClean="0"/>
              <a:t>Market Communications and Advertising</a:t>
            </a:r>
            <a:br>
              <a:rPr lang="en-US" dirty="0" smtClean="0"/>
            </a:br>
            <a:endParaRPr lang="en-US" dirty="0" smtClean="0"/>
          </a:p>
          <a:p>
            <a:pPr marL="285750" indent="-285750">
              <a:buFont typeface="Arial"/>
              <a:buChar char="•"/>
            </a:pPr>
            <a:r>
              <a:rPr lang="en-US" dirty="0" smtClean="0"/>
              <a:t>Customer Privacy</a:t>
            </a:r>
          </a:p>
        </p:txBody>
      </p:sp>
      <p:pic>
        <p:nvPicPr>
          <p:cNvPr id="8" name="Picture 7" descr="P5-Logo.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1400" y="4724400"/>
            <a:ext cx="1600200" cy="1276406"/>
          </a:xfrm>
          <a:prstGeom prst="rect">
            <a:avLst/>
          </a:prstGeom>
        </p:spPr>
      </p:pic>
    </p:spTree>
    <p:extLst>
      <p:ext uri="{BB962C8B-B14F-4D97-AF65-F5344CB8AC3E}">
        <p14:creationId xmlns:p14="http://schemas.microsoft.com/office/powerpoint/2010/main" val="149035575"/>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P5 and the Social Bottom Line</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305</a:t>
            </a:fld>
            <a:endParaRPr lang="en-US" dirty="0"/>
          </a:p>
        </p:txBody>
      </p:sp>
      <p:pic>
        <p:nvPicPr>
          <p:cNvPr id="6" name="Picture 5"/>
          <p:cNvPicPr>
            <a:picLocks noChangeAspect="1"/>
          </p:cNvPicPr>
          <p:nvPr/>
        </p:nvPicPr>
        <p:blipFill>
          <a:blip r:embed="rId3" cstate="print"/>
          <a:stretch>
            <a:fillRect/>
          </a:stretch>
        </p:blipFill>
        <p:spPr>
          <a:xfrm>
            <a:off x="381000" y="1600200"/>
            <a:ext cx="1016000" cy="1168400"/>
          </a:xfrm>
          <a:prstGeom prst="rect">
            <a:avLst/>
          </a:prstGeom>
        </p:spPr>
      </p:pic>
      <p:sp>
        <p:nvSpPr>
          <p:cNvPr id="7" name="TextBox 6"/>
          <p:cNvSpPr txBox="1"/>
          <p:nvPr/>
        </p:nvSpPr>
        <p:spPr>
          <a:xfrm>
            <a:off x="1752600" y="1371600"/>
            <a:ext cx="6553200" cy="2585323"/>
          </a:xfrm>
          <a:prstGeom prst="rect">
            <a:avLst/>
          </a:prstGeom>
          <a:noFill/>
        </p:spPr>
        <p:txBody>
          <a:bodyPr wrap="square" rtlCol="0">
            <a:spAutoFit/>
          </a:bodyPr>
          <a:lstStyle/>
          <a:p>
            <a:r>
              <a:rPr lang="en-US" b="1" dirty="0" smtClean="0"/>
              <a:t>Human Rights</a:t>
            </a:r>
            <a:br>
              <a:rPr lang="en-US" b="1" dirty="0" smtClean="0"/>
            </a:br>
            <a:endParaRPr lang="en-US" b="1" dirty="0" smtClean="0"/>
          </a:p>
          <a:p>
            <a:pPr marL="285750" indent="-285750">
              <a:buFont typeface="Arial"/>
              <a:buChar char="•"/>
            </a:pPr>
            <a:r>
              <a:rPr lang="en-US" dirty="0" smtClean="0"/>
              <a:t>Non Discrimination</a:t>
            </a:r>
            <a:br>
              <a:rPr lang="en-US" dirty="0" smtClean="0"/>
            </a:br>
            <a:endParaRPr lang="en-US" dirty="0"/>
          </a:p>
          <a:p>
            <a:pPr marL="285750" indent="-285750">
              <a:buFont typeface="Arial"/>
              <a:buChar char="•"/>
            </a:pPr>
            <a:r>
              <a:rPr lang="en-US" dirty="0" smtClean="0"/>
              <a:t>Freedom of Association</a:t>
            </a:r>
            <a:br>
              <a:rPr lang="en-US" dirty="0" smtClean="0"/>
            </a:br>
            <a:endParaRPr lang="en-US" dirty="0" smtClean="0"/>
          </a:p>
          <a:p>
            <a:pPr marL="285750" indent="-285750">
              <a:buFont typeface="Arial"/>
              <a:buChar char="•"/>
            </a:pPr>
            <a:r>
              <a:rPr lang="en-US" dirty="0" smtClean="0"/>
              <a:t>Child Labor</a:t>
            </a:r>
            <a:br>
              <a:rPr lang="en-US" dirty="0" smtClean="0"/>
            </a:br>
            <a:endParaRPr lang="en-US" dirty="0" smtClean="0"/>
          </a:p>
          <a:p>
            <a:pPr marL="285750" indent="-285750">
              <a:buFont typeface="Arial"/>
              <a:buChar char="•"/>
            </a:pPr>
            <a:r>
              <a:rPr lang="en-US" dirty="0" smtClean="0"/>
              <a:t>Forced or Compulsory Behavior</a:t>
            </a:r>
          </a:p>
        </p:txBody>
      </p:sp>
      <p:pic>
        <p:nvPicPr>
          <p:cNvPr id="8" name="Picture 7" descr="P5-Logo.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1400" y="4724400"/>
            <a:ext cx="1600200" cy="1276406"/>
          </a:xfrm>
          <a:prstGeom prst="rect">
            <a:avLst/>
          </a:prstGeom>
        </p:spPr>
      </p:pic>
    </p:spTree>
    <p:extLst>
      <p:ext uri="{BB962C8B-B14F-4D97-AF65-F5344CB8AC3E}">
        <p14:creationId xmlns:p14="http://schemas.microsoft.com/office/powerpoint/2010/main" val="1911571752"/>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P5 and the Social Bottom Line</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306</a:t>
            </a:fld>
            <a:endParaRPr lang="en-US" dirty="0"/>
          </a:p>
        </p:txBody>
      </p:sp>
      <p:pic>
        <p:nvPicPr>
          <p:cNvPr id="6" name="Picture 5"/>
          <p:cNvPicPr>
            <a:picLocks noChangeAspect="1"/>
          </p:cNvPicPr>
          <p:nvPr/>
        </p:nvPicPr>
        <p:blipFill>
          <a:blip r:embed="rId3" cstate="print"/>
          <a:stretch>
            <a:fillRect/>
          </a:stretch>
        </p:blipFill>
        <p:spPr>
          <a:xfrm>
            <a:off x="381000" y="1600200"/>
            <a:ext cx="1016000" cy="1168400"/>
          </a:xfrm>
          <a:prstGeom prst="rect">
            <a:avLst/>
          </a:prstGeom>
        </p:spPr>
      </p:pic>
      <p:sp>
        <p:nvSpPr>
          <p:cNvPr id="7" name="TextBox 6"/>
          <p:cNvSpPr txBox="1"/>
          <p:nvPr/>
        </p:nvSpPr>
        <p:spPr>
          <a:xfrm>
            <a:off x="1752600" y="1371600"/>
            <a:ext cx="6553200" cy="2031325"/>
          </a:xfrm>
          <a:prstGeom prst="rect">
            <a:avLst/>
          </a:prstGeom>
          <a:noFill/>
        </p:spPr>
        <p:txBody>
          <a:bodyPr wrap="square" rtlCol="0">
            <a:spAutoFit/>
          </a:bodyPr>
          <a:lstStyle/>
          <a:p>
            <a:r>
              <a:rPr lang="en-US" b="1" dirty="0" smtClean="0"/>
              <a:t>Ethical Behavior</a:t>
            </a:r>
          </a:p>
          <a:p>
            <a:endParaRPr lang="en-US" b="1" dirty="0" smtClean="0"/>
          </a:p>
          <a:p>
            <a:pPr marL="285750" indent="-285750">
              <a:buFont typeface="Arial"/>
              <a:buChar char="•"/>
            </a:pPr>
            <a:r>
              <a:rPr lang="en-US" dirty="0" smtClean="0"/>
              <a:t>Investment and Procurement Practices</a:t>
            </a:r>
            <a:br>
              <a:rPr lang="en-US" dirty="0" smtClean="0"/>
            </a:br>
            <a:endParaRPr lang="en-US" dirty="0" smtClean="0"/>
          </a:p>
          <a:p>
            <a:pPr marL="285750" indent="-285750">
              <a:buFont typeface="Arial"/>
              <a:buChar char="•"/>
            </a:pPr>
            <a:r>
              <a:rPr lang="en-US" dirty="0" smtClean="0"/>
              <a:t>Bribery and Corruption</a:t>
            </a:r>
            <a:br>
              <a:rPr lang="en-US" dirty="0" smtClean="0"/>
            </a:br>
            <a:endParaRPr lang="en-US" dirty="0" smtClean="0"/>
          </a:p>
          <a:p>
            <a:pPr marL="285750" indent="-285750">
              <a:buFont typeface="Arial"/>
              <a:buChar char="•"/>
            </a:pPr>
            <a:r>
              <a:rPr lang="en-US" dirty="0" smtClean="0"/>
              <a:t>Anti-Competitive Behavior</a:t>
            </a:r>
          </a:p>
        </p:txBody>
      </p:sp>
      <p:pic>
        <p:nvPicPr>
          <p:cNvPr id="8" name="Picture 7" descr="P5-Logo.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1400" y="4724400"/>
            <a:ext cx="1600200" cy="1276406"/>
          </a:xfrm>
          <a:prstGeom prst="rect">
            <a:avLst/>
          </a:prstGeom>
        </p:spPr>
      </p:pic>
    </p:spTree>
    <p:extLst>
      <p:ext uri="{BB962C8B-B14F-4D97-AF65-F5344CB8AC3E}">
        <p14:creationId xmlns:p14="http://schemas.microsoft.com/office/powerpoint/2010/main" val="289990008"/>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P5 and the Environmental Bottom Line</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307</a:t>
            </a:fld>
            <a:endParaRPr lang="en-US" dirty="0"/>
          </a:p>
        </p:txBody>
      </p:sp>
      <p:sp>
        <p:nvSpPr>
          <p:cNvPr id="7" name="TextBox 6"/>
          <p:cNvSpPr txBox="1"/>
          <p:nvPr/>
        </p:nvSpPr>
        <p:spPr>
          <a:xfrm>
            <a:off x="1752600" y="1371600"/>
            <a:ext cx="6553200" cy="2031325"/>
          </a:xfrm>
          <a:prstGeom prst="rect">
            <a:avLst/>
          </a:prstGeom>
          <a:noFill/>
        </p:spPr>
        <p:txBody>
          <a:bodyPr wrap="square" rtlCol="0">
            <a:spAutoFit/>
          </a:bodyPr>
          <a:lstStyle/>
          <a:p>
            <a:r>
              <a:rPr lang="en-US" b="1" dirty="0" smtClean="0"/>
              <a:t>Transport</a:t>
            </a:r>
          </a:p>
          <a:p>
            <a:endParaRPr lang="en-US" b="1" dirty="0" smtClean="0"/>
          </a:p>
          <a:p>
            <a:pPr marL="285750" indent="-285750">
              <a:buFont typeface="Arial"/>
              <a:buChar char="•"/>
            </a:pPr>
            <a:r>
              <a:rPr lang="en-US" dirty="0" smtClean="0"/>
              <a:t>Local Procurement</a:t>
            </a:r>
            <a:br>
              <a:rPr lang="en-US" dirty="0" smtClean="0"/>
            </a:br>
            <a:endParaRPr lang="en-US" dirty="0" smtClean="0"/>
          </a:p>
          <a:p>
            <a:pPr marL="285750" indent="-285750">
              <a:buFont typeface="Arial"/>
              <a:buChar char="•"/>
            </a:pPr>
            <a:r>
              <a:rPr lang="en-US" dirty="0" smtClean="0"/>
              <a:t>Digital Communication</a:t>
            </a:r>
          </a:p>
          <a:p>
            <a:endParaRPr lang="en-US" dirty="0" smtClean="0"/>
          </a:p>
          <a:p>
            <a:pPr marL="285750" indent="-285750">
              <a:buFont typeface="Arial"/>
              <a:buChar char="•"/>
            </a:pPr>
            <a:r>
              <a:rPr lang="en-US" dirty="0" smtClean="0"/>
              <a:t>Traveling</a:t>
            </a:r>
          </a:p>
        </p:txBody>
      </p:sp>
      <p:pic>
        <p:nvPicPr>
          <p:cNvPr id="3" name="Picture 2"/>
          <p:cNvPicPr>
            <a:picLocks noChangeAspect="1"/>
          </p:cNvPicPr>
          <p:nvPr/>
        </p:nvPicPr>
        <p:blipFill>
          <a:blip r:embed="rId3" cstate="print"/>
          <a:stretch>
            <a:fillRect/>
          </a:stretch>
        </p:blipFill>
        <p:spPr>
          <a:xfrm>
            <a:off x="381000" y="1524000"/>
            <a:ext cx="1056640" cy="1219200"/>
          </a:xfrm>
          <a:prstGeom prst="rect">
            <a:avLst/>
          </a:prstGeom>
        </p:spPr>
      </p:pic>
      <p:pic>
        <p:nvPicPr>
          <p:cNvPr id="8" name="Picture 7" descr="P5-Logo.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1400" y="4724400"/>
            <a:ext cx="1600200" cy="1276406"/>
          </a:xfrm>
          <a:prstGeom prst="rect">
            <a:avLst/>
          </a:prstGeom>
        </p:spPr>
      </p:pic>
    </p:spTree>
    <p:extLst>
      <p:ext uri="{BB962C8B-B14F-4D97-AF65-F5344CB8AC3E}">
        <p14:creationId xmlns:p14="http://schemas.microsoft.com/office/powerpoint/2010/main" val="506675324"/>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P5 and the Environmental Bottom Line</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308</a:t>
            </a:fld>
            <a:endParaRPr lang="en-US" dirty="0"/>
          </a:p>
        </p:txBody>
      </p:sp>
      <p:sp>
        <p:nvSpPr>
          <p:cNvPr id="7" name="TextBox 6"/>
          <p:cNvSpPr txBox="1"/>
          <p:nvPr/>
        </p:nvSpPr>
        <p:spPr>
          <a:xfrm>
            <a:off x="1752600" y="1371600"/>
            <a:ext cx="6553200" cy="2031325"/>
          </a:xfrm>
          <a:prstGeom prst="rect">
            <a:avLst/>
          </a:prstGeom>
          <a:noFill/>
        </p:spPr>
        <p:txBody>
          <a:bodyPr wrap="square" rtlCol="0">
            <a:spAutoFit/>
          </a:bodyPr>
          <a:lstStyle/>
          <a:p>
            <a:r>
              <a:rPr lang="en-US" b="1" dirty="0" smtClean="0"/>
              <a:t>Energy</a:t>
            </a:r>
          </a:p>
          <a:p>
            <a:endParaRPr lang="en-US" b="1" dirty="0" smtClean="0"/>
          </a:p>
          <a:p>
            <a:pPr marL="285750" indent="-285750">
              <a:buFont typeface="Arial"/>
              <a:buChar char="•"/>
            </a:pPr>
            <a:r>
              <a:rPr lang="en-US" dirty="0" smtClean="0"/>
              <a:t>Energy Used (Consumed)</a:t>
            </a:r>
            <a:br>
              <a:rPr lang="en-US" dirty="0" smtClean="0"/>
            </a:br>
            <a:endParaRPr lang="en-US" dirty="0" smtClean="0"/>
          </a:p>
          <a:p>
            <a:pPr marL="285750" indent="-285750">
              <a:buFont typeface="Arial"/>
              <a:buChar char="•"/>
            </a:pPr>
            <a:r>
              <a:rPr lang="en-US" dirty="0" smtClean="0"/>
              <a:t>Emission / Co2 </a:t>
            </a:r>
          </a:p>
          <a:p>
            <a:endParaRPr lang="en-US" dirty="0" smtClean="0"/>
          </a:p>
          <a:p>
            <a:pPr marL="285750" indent="-285750">
              <a:buFont typeface="Arial"/>
              <a:buChar char="•"/>
            </a:pPr>
            <a:r>
              <a:rPr lang="en-US" dirty="0" smtClean="0"/>
              <a:t>Clean Energy Return</a:t>
            </a:r>
          </a:p>
        </p:txBody>
      </p:sp>
      <p:pic>
        <p:nvPicPr>
          <p:cNvPr id="3" name="Picture 2"/>
          <p:cNvPicPr>
            <a:picLocks noChangeAspect="1"/>
          </p:cNvPicPr>
          <p:nvPr/>
        </p:nvPicPr>
        <p:blipFill>
          <a:blip r:embed="rId3" cstate="print"/>
          <a:stretch>
            <a:fillRect/>
          </a:stretch>
        </p:blipFill>
        <p:spPr>
          <a:xfrm>
            <a:off x="381000" y="1524000"/>
            <a:ext cx="1056640" cy="1219200"/>
          </a:xfrm>
          <a:prstGeom prst="rect">
            <a:avLst/>
          </a:prstGeom>
        </p:spPr>
      </p:pic>
      <p:pic>
        <p:nvPicPr>
          <p:cNvPr id="8" name="Picture 7" descr="P5-Logo.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1400" y="4724400"/>
            <a:ext cx="1600200" cy="1276406"/>
          </a:xfrm>
          <a:prstGeom prst="rect">
            <a:avLst/>
          </a:prstGeom>
        </p:spPr>
      </p:pic>
    </p:spTree>
    <p:extLst>
      <p:ext uri="{BB962C8B-B14F-4D97-AF65-F5344CB8AC3E}">
        <p14:creationId xmlns:p14="http://schemas.microsoft.com/office/powerpoint/2010/main" val="914145379"/>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P5 and the Environmental Bottom Line</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309</a:t>
            </a:fld>
            <a:endParaRPr lang="en-US" dirty="0"/>
          </a:p>
        </p:txBody>
      </p:sp>
      <p:sp>
        <p:nvSpPr>
          <p:cNvPr id="7" name="TextBox 6"/>
          <p:cNvSpPr txBox="1"/>
          <p:nvPr/>
        </p:nvSpPr>
        <p:spPr>
          <a:xfrm>
            <a:off x="1752600" y="1371600"/>
            <a:ext cx="6553200" cy="2585323"/>
          </a:xfrm>
          <a:prstGeom prst="rect">
            <a:avLst/>
          </a:prstGeom>
          <a:noFill/>
        </p:spPr>
        <p:txBody>
          <a:bodyPr wrap="square" rtlCol="0">
            <a:spAutoFit/>
          </a:bodyPr>
          <a:lstStyle/>
          <a:p>
            <a:r>
              <a:rPr lang="en-US" b="1" dirty="0" smtClean="0"/>
              <a:t>Water</a:t>
            </a:r>
          </a:p>
          <a:p>
            <a:endParaRPr lang="en-US" b="1" dirty="0" smtClean="0"/>
          </a:p>
          <a:p>
            <a:pPr marL="285750" indent="-285750">
              <a:buFont typeface="Arial"/>
              <a:buChar char="•"/>
            </a:pPr>
            <a:r>
              <a:rPr lang="en-US" dirty="0" smtClean="0"/>
              <a:t>Water Quality</a:t>
            </a:r>
          </a:p>
          <a:p>
            <a:pPr marL="285750" indent="-285750">
              <a:buFont typeface="Arial"/>
              <a:buChar char="•"/>
            </a:pPr>
            <a:endParaRPr lang="en-US" dirty="0" smtClean="0"/>
          </a:p>
          <a:p>
            <a:pPr marL="285750" indent="-285750">
              <a:buFont typeface="Arial"/>
              <a:buChar char="•"/>
            </a:pPr>
            <a:r>
              <a:rPr lang="en-US" dirty="0" smtClean="0"/>
              <a:t>Water Quantity </a:t>
            </a:r>
          </a:p>
          <a:p>
            <a:endParaRPr lang="en-US" dirty="0" smtClean="0"/>
          </a:p>
          <a:p>
            <a:pPr marL="285750" indent="-285750">
              <a:buFont typeface="Arial"/>
              <a:buChar char="•"/>
            </a:pPr>
            <a:r>
              <a:rPr lang="en-US" dirty="0" smtClean="0"/>
              <a:t>Water Consumption</a:t>
            </a:r>
          </a:p>
          <a:p>
            <a:pPr marL="285750" indent="-285750">
              <a:buFont typeface="Arial"/>
              <a:buChar char="•"/>
            </a:pPr>
            <a:endParaRPr lang="en-US" dirty="0"/>
          </a:p>
          <a:p>
            <a:pPr marL="285750" indent="-285750">
              <a:buFont typeface="Arial"/>
              <a:buChar char="•"/>
            </a:pPr>
            <a:r>
              <a:rPr lang="en-US" dirty="0" smtClean="0"/>
              <a:t>Water Displacement</a:t>
            </a:r>
          </a:p>
        </p:txBody>
      </p:sp>
      <p:pic>
        <p:nvPicPr>
          <p:cNvPr id="3" name="Picture 2"/>
          <p:cNvPicPr>
            <a:picLocks noChangeAspect="1"/>
          </p:cNvPicPr>
          <p:nvPr/>
        </p:nvPicPr>
        <p:blipFill>
          <a:blip r:embed="rId3" cstate="print"/>
          <a:stretch>
            <a:fillRect/>
          </a:stretch>
        </p:blipFill>
        <p:spPr>
          <a:xfrm>
            <a:off x="381000" y="1524000"/>
            <a:ext cx="1056640" cy="1219200"/>
          </a:xfrm>
          <a:prstGeom prst="rect">
            <a:avLst/>
          </a:prstGeom>
        </p:spPr>
      </p:pic>
      <p:pic>
        <p:nvPicPr>
          <p:cNvPr id="8" name="Picture 7" descr="P5-Logo.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1400" y="4724400"/>
            <a:ext cx="1600200" cy="1276406"/>
          </a:xfrm>
          <a:prstGeom prst="rect">
            <a:avLst/>
          </a:prstGeom>
        </p:spPr>
      </p:pic>
    </p:spTree>
    <p:extLst>
      <p:ext uri="{BB962C8B-B14F-4D97-AF65-F5344CB8AC3E}">
        <p14:creationId xmlns:p14="http://schemas.microsoft.com/office/powerpoint/2010/main" val="4186657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31</a:t>
            </a:fld>
            <a:endParaRPr lang="en-US" dirty="0"/>
          </a:p>
        </p:txBody>
      </p:sp>
      <p:pic>
        <p:nvPicPr>
          <p:cNvPr id="5" name="Picture 4"/>
          <p:cNvPicPr>
            <a:picLocks noChangeAspect="1"/>
          </p:cNvPicPr>
          <p:nvPr/>
        </p:nvPicPr>
        <p:blipFill>
          <a:blip r:embed="rId3" cstate="print"/>
          <a:stretch>
            <a:fillRect/>
          </a:stretch>
        </p:blipFill>
        <p:spPr>
          <a:xfrm>
            <a:off x="228600" y="304800"/>
            <a:ext cx="5168900" cy="561660"/>
          </a:xfrm>
          <a:prstGeom prst="rect">
            <a:avLst/>
          </a:prstGeom>
        </p:spPr>
      </p:pic>
      <p:sp>
        <p:nvSpPr>
          <p:cNvPr id="8" name="TextBox 7"/>
          <p:cNvSpPr txBox="1"/>
          <p:nvPr/>
        </p:nvSpPr>
        <p:spPr>
          <a:xfrm>
            <a:off x="381000" y="1219200"/>
            <a:ext cx="7723546" cy="5047535"/>
          </a:xfrm>
          <a:prstGeom prst="rect">
            <a:avLst/>
          </a:prstGeom>
          <a:noFill/>
        </p:spPr>
        <p:txBody>
          <a:bodyPr wrap="square" rtlCol="0">
            <a:spAutoFit/>
          </a:bodyPr>
          <a:lstStyle/>
          <a:p>
            <a:r>
              <a:rPr lang="en-US" sz="1400" b="1" dirty="0"/>
              <a:t>Principle 1 | Purpose: </a:t>
            </a:r>
            <a:r>
              <a:rPr lang="en-US" sz="1400" dirty="0"/>
              <a:t>We will develop the capabilities of students to be future generators of sustainable value for business and society at large and to work for an inclusive and sustainable global economy</a:t>
            </a:r>
            <a:r>
              <a:rPr lang="en-US" sz="1400" dirty="0" smtClean="0"/>
              <a:t>.</a:t>
            </a:r>
          </a:p>
          <a:p>
            <a:endParaRPr lang="en-US" sz="1400" b="1" dirty="0"/>
          </a:p>
          <a:p>
            <a:r>
              <a:rPr lang="en-US" sz="1400" b="1" dirty="0"/>
              <a:t>Principle 2 | Values: </a:t>
            </a:r>
            <a:r>
              <a:rPr lang="en-US" sz="1400" dirty="0"/>
              <a:t>We will incorporate into our academic activities and curricula the values of global social responsibility as portrayed in international initiatives such as the United Nations Global Compact.</a:t>
            </a:r>
            <a:endParaRPr lang="en-US" sz="1400" dirty="0" smtClean="0"/>
          </a:p>
          <a:p>
            <a:endParaRPr lang="en-US" sz="1400" dirty="0" smtClean="0"/>
          </a:p>
          <a:p>
            <a:r>
              <a:rPr lang="en-US" sz="1400" b="1" dirty="0"/>
              <a:t>Principle 3 | Method: </a:t>
            </a:r>
            <a:r>
              <a:rPr lang="en-US" sz="1400" dirty="0"/>
              <a:t>We will create educational frameworks, materials, processes and environments that enable effective learning experiences for responsible leadership</a:t>
            </a:r>
            <a:r>
              <a:rPr lang="en-US" sz="1400" dirty="0" smtClean="0"/>
              <a:t>.</a:t>
            </a:r>
          </a:p>
          <a:p>
            <a:endParaRPr lang="en-US" sz="1400" b="1" dirty="0"/>
          </a:p>
          <a:p>
            <a:r>
              <a:rPr lang="en-US" sz="1400" b="1" dirty="0"/>
              <a:t>Principle 4 | Research: </a:t>
            </a:r>
            <a:r>
              <a:rPr lang="en-US" sz="1400" dirty="0"/>
              <a:t>We will engage in conceptual and empirical research that advances our understanding about the role, dynamics, and impact of corporations in the creation of sustainable social, environmental and economic value</a:t>
            </a:r>
            <a:r>
              <a:rPr lang="en-US" sz="1400" dirty="0" smtClean="0"/>
              <a:t>.</a:t>
            </a:r>
          </a:p>
          <a:p>
            <a:endParaRPr lang="en-US" sz="1400" b="1" dirty="0"/>
          </a:p>
          <a:p>
            <a:r>
              <a:rPr lang="en-US" sz="1400" b="1" dirty="0"/>
              <a:t>Principle 5 | Partnership: </a:t>
            </a:r>
            <a:r>
              <a:rPr lang="en-US" sz="1400" dirty="0"/>
              <a:t>We will interact with managers of business corporations to extend our knowledge of their challenges in meeting social and environmental responsibilities and to explore jointly effective approaches to meeting these challenges</a:t>
            </a:r>
            <a:r>
              <a:rPr lang="en-US" sz="1400" dirty="0" smtClean="0"/>
              <a:t>.</a:t>
            </a:r>
          </a:p>
          <a:p>
            <a:endParaRPr lang="en-US" sz="1400" b="1" dirty="0"/>
          </a:p>
          <a:p>
            <a:r>
              <a:rPr lang="en-US" sz="1400" b="1" dirty="0"/>
              <a:t>Principle 6 | Dialogue: </a:t>
            </a:r>
            <a:r>
              <a:rPr lang="en-US" sz="1400" dirty="0"/>
              <a:t>We will facilitate and support dialog and debate among educators, students, business, government, consumers, media, civil society </a:t>
            </a:r>
            <a:r>
              <a:rPr lang="en-US" sz="1400" dirty="0" err="1"/>
              <a:t>organisations</a:t>
            </a:r>
            <a:r>
              <a:rPr lang="en-US" sz="1400" dirty="0"/>
              <a:t> and other interested groups and stakeholders on critical issues related to global social responsibility and sustainability.</a:t>
            </a:r>
            <a:endParaRPr lang="en-US" sz="1400" dirty="0" smtClean="0"/>
          </a:p>
          <a:p>
            <a:endParaRPr lang="en-US" sz="1400" b="1" dirty="0"/>
          </a:p>
          <a:p>
            <a:endParaRPr lang="en-US" sz="1400" dirty="0"/>
          </a:p>
        </p:txBody>
      </p:sp>
    </p:spTree>
    <p:extLst>
      <p:ext uri="{BB962C8B-B14F-4D97-AF65-F5344CB8AC3E}">
        <p14:creationId xmlns:p14="http://schemas.microsoft.com/office/powerpoint/2010/main" val="1345668912"/>
      </p:ext>
    </p:extLst>
  </p:cSld>
  <p:clrMapOvr>
    <a:masterClrMapping/>
  </p:clrMapOvr>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P5 and the Environmental Bottom Line</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310</a:t>
            </a:fld>
            <a:endParaRPr lang="en-US" dirty="0"/>
          </a:p>
        </p:txBody>
      </p:sp>
      <p:sp>
        <p:nvSpPr>
          <p:cNvPr id="7" name="TextBox 6"/>
          <p:cNvSpPr txBox="1"/>
          <p:nvPr/>
        </p:nvSpPr>
        <p:spPr>
          <a:xfrm>
            <a:off x="1752600" y="1371600"/>
            <a:ext cx="6553200" cy="3139321"/>
          </a:xfrm>
          <a:prstGeom prst="rect">
            <a:avLst/>
          </a:prstGeom>
          <a:noFill/>
        </p:spPr>
        <p:txBody>
          <a:bodyPr wrap="square" rtlCol="0">
            <a:spAutoFit/>
          </a:bodyPr>
          <a:lstStyle/>
          <a:p>
            <a:r>
              <a:rPr lang="en-US" b="1" dirty="0" smtClean="0"/>
              <a:t>Waste</a:t>
            </a:r>
          </a:p>
          <a:p>
            <a:endParaRPr lang="en-US" b="1" dirty="0" smtClean="0"/>
          </a:p>
          <a:p>
            <a:pPr marL="285750" indent="-285750">
              <a:buFont typeface="Arial"/>
              <a:buChar char="•"/>
            </a:pPr>
            <a:r>
              <a:rPr lang="en-US" dirty="0" smtClean="0"/>
              <a:t>Recycling</a:t>
            </a:r>
          </a:p>
          <a:p>
            <a:pPr marL="285750" indent="-285750">
              <a:buFont typeface="Arial"/>
              <a:buChar char="•"/>
            </a:pPr>
            <a:endParaRPr lang="en-US" dirty="0" smtClean="0"/>
          </a:p>
          <a:p>
            <a:pPr marL="285750" indent="-285750">
              <a:buFont typeface="Arial"/>
              <a:buChar char="•"/>
            </a:pPr>
            <a:r>
              <a:rPr lang="en-US" dirty="0" smtClean="0"/>
              <a:t>Disposal</a:t>
            </a:r>
          </a:p>
          <a:p>
            <a:endParaRPr lang="en-US" dirty="0" smtClean="0"/>
          </a:p>
          <a:p>
            <a:pPr marL="285750" indent="-285750">
              <a:buFont typeface="Arial"/>
              <a:buChar char="•"/>
            </a:pPr>
            <a:r>
              <a:rPr lang="en-US" dirty="0" smtClean="0"/>
              <a:t>Reusability</a:t>
            </a:r>
          </a:p>
          <a:p>
            <a:pPr marL="285750" indent="-285750">
              <a:buFont typeface="Arial"/>
              <a:buChar char="•"/>
            </a:pPr>
            <a:endParaRPr lang="en-US" dirty="0"/>
          </a:p>
          <a:p>
            <a:pPr marL="285750" indent="-285750">
              <a:buFont typeface="Arial"/>
              <a:buChar char="•"/>
            </a:pPr>
            <a:r>
              <a:rPr lang="en-US" dirty="0" smtClean="0"/>
              <a:t>Incorporated Energy</a:t>
            </a:r>
          </a:p>
          <a:p>
            <a:pPr marL="285750" indent="-285750">
              <a:buFont typeface="Arial"/>
              <a:buChar char="•"/>
            </a:pPr>
            <a:endParaRPr lang="en-US" dirty="0"/>
          </a:p>
          <a:p>
            <a:pPr marL="285750" indent="-285750">
              <a:buFont typeface="Arial"/>
              <a:buChar char="•"/>
            </a:pPr>
            <a:r>
              <a:rPr lang="en-US" dirty="0" smtClean="0"/>
              <a:t>Waste</a:t>
            </a:r>
          </a:p>
        </p:txBody>
      </p:sp>
      <p:pic>
        <p:nvPicPr>
          <p:cNvPr id="3" name="Picture 2"/>
          <p:cNvPicPr>
            <a:picLocks noChangeAspect="1"/>
          </p:cNvPicPr>
          <p:nvPr/>
        </p:nvPicPr>
        <p:blipFill>
          <a:blip r:embed="rId3" cstate="print"/>
          <a:stretch>
            <a:fillRect/>
          </a:stretch>
        </p:blipFill>
        <p:spPr>
          <a:xfrm>
            <a:off x="381000" y="1524000"/>
            <a:ext cx="1056640" cy="1219200"/>
          </a:xfrm>
          <a:prstGeom prst="rect">
            <a:avLst/>
          </a:prstGeom>
        </p:spPr>
      </p:pic>
      <p:pic>
        <p:nvPicPr>
          <p:cNvPr id="8" name="Picture 7" descr="P5-Logo.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1400" y="4724400"/>
            <a:ext cx="1600200" cy="1276406"/>
          </a:xfrm>
          <a:prstGeom prst="rect">
            <a:avLst/>
          </a:prstGeom>
        </p:spPr>
      </p:pic>
    </p:spTree>
    <p:extLst>
      <p:ext uri="{BB962C8B-B14F-4D97-AF65-F5344CB8AC3E}">
        <p14:creationId xmlns:p14="http://schemas.microsoft.com/office/powerpoint/2010/main" val="1450757376"/>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P5 and the Financial Bottom Line</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311</a:t>
            </a:fld>
            <a:endParaRPr lang="en-US" dirty="0"/>
          </a:p>
        </p:txBody>
      </p:sp>
      <p:sp>
        <p:nvSpPr>
          <p:cNvPr id="7" name="TextBox 6"/>
          <p:cNvSpPr txBox="1"/>
          <p:nvPr/>
        </p:nvSpPr>
        <p:spPr>
          <a:xfrm>
            <a:off x="1752600" y="1371600"/>
            <a:ext cx="6553200" cy="3416320"/>
          </a:xfrm>
          <a:prstGeom prst="rect">
            <a:avLst/>
          </a:prstGeom>
          <a:noFill/>
        </p:spPr>
        <p:txBody>
          <a:bodyPr wrap="square" rtlCol="0">
            <a:spAutoFit/>
          </a:bodyPr>
          <a:lstStyle/>
          <a:p>
            <a:r>
              <a:rPr lang="en-US" b="1" dirty="0" smtClean="0"/>
              <a:t>Return on Investment</a:t>
            </a:r>
          </a:p>
          <a:p>
            <a:endParaRPr lang="en-US" b="1" dirty="0" smtClean="0"/>
          </a:p>
          <a:p>
            <a:pPr marL="285750" indent="-285750">
              <a:buFont typeface="Arial"/>
              <a:buChar char="•"/>
            </a:pPr>
            <a:r>
              <a:rPr lang="en-US" dirty="0" smtClean="0"/>
              <a:t>Direct Financial Benefits</a:t>
            </a:r>
          </a:p>
          <a:p>
            <a:pPr marL="285750" indent="-285750">
              <a:buFont typeface="Arial"/>
              <a:buChar char="•"/>
            </a:pPr>
            <a:endParaRPr lang="en-US" dirty="0"/>
          </a:p>
          <a:p>
            <a:pPr marL="285750" indent="-285750">
              <a:buFont typeface="Arial"/>
              <a:buChar char="•"/>
            </a:pPr>
            <a:r>
              <a:rPr lang="en-US" dirty="0" smtClean="0"/>
              <a:t>Benefit Cost Ratio</a:t>
            </a:r>
          </a:p>
          <a:p>
            <a:pPr marL="285750" indent="-285750">
              <a:buFont typeface="Arial"/>
              <a:buChar char="•"/>
            </a:pPr>
            <a:endParaRPr lang="en-US" dirty="0"/>
          </a:p>
          <a:p>
            <a:pPr marL="285750" indent="-285750">
              <a:buFont typeface="Arial"/>
              <a:buChar char="•"/>
            </a:pPr>
            <a:r>
              <a:rPr lang="en-US" dirty="0" smtClean="0"/>
              <a:t>External Rate of Return</a:t>
            </a:r>
          </a:p>
          <a:p>
            <a:pPr marL="285750" indent="-285750">
              <a:buFont typeface="Arial"/>
              <a:buChar char="•"/>
            </a:pPr>
            <a:endParaRPr lang="en-US" dirty="0"/>
          </a:p>
          <a:p>
            <a:pPr marL="285750" indent="-285750">
              <a:buFont typeface="Arial"/>
              <a:buChar char="•"/>
            </a:pPr>
            <a:r>
              <a:rPr lang="en-US" dirty="0" smtClean="0"/>
              <a:t>Internal Rate of Return</a:t>
            </a:r>
          </a:p>
          <a:p>
            <a:pPr marL="285750" indent="-285750">
              <a:buFont typeface="Arial"/>
              <a:buChar char="•"/>
            </a:pPr>
            <a:endParaRPr lang="en-US" dirty="0" smtClean="0"/>
          </a:p>
          <a:p>
            <a:pPr marL="285750" indent="-285750">
              <a:buFont typeface="Arial"/>
              <a:buChar char="•"/>
            </a:pPr>
            <a:r>
              <a:rPr lang="en-US" dirty="0" smtClean="0"/>
              <a:t>Net Present Value</a:t>
            </a:r>
          </a:p>
          <a:p>
            <a:endParaRPr lang="en-US" dirty="0" smtClean="0"/>
          </a:p>
        </p:txBody>
      </p:sp>
      <p:pic>
        <p:nvPicPr>
          <p:cNvPr id="6" name="Picture 5"/>
          <p:cNvPicPr>
            <a:picLocks noChangeAspect="1"/>
          </p:cNvPicPr>
          <p:nvPr/>
        </p:nvPicPr>
        <p:blipFill>
          <a:blip r:embed="rId3" cstate="print"/>
          <a:stretch>
            <a:fillRect/>
          </a:stretch>
        </p:blipFill>
        <p:spPr>
          <a:xfrm>
            <a:off x="381000" y="1524000"/>
            <a:ext cx="1057619" cy="1219200"/>
          </a:xfrm>
          <a:prstGeom prst="rect">
            <a:avLst/>
          </a:prstGeom>
        </p:spPr>
      </p:pic>
      <p:pic>
        <p:nvPicPr>
          <p:cNvPr id="8" name="Picture 7" descr="P5-Logo.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1400" y="4724400"/>
            <a:ext cx="1600200" cy="1276406"/>
          </a:xfrm>
          <a:prstGeom prst="rect">
            <a:avLst/>
          </a:prstGeom>
        </p:spPr>
      </p:pic>
    </p:spTree>
    <p:extLst>
      <p:ext uri="{BB962C8B-B14F-4D97-AF65-F5344CB8AC3E}">
        <p14:creationId xmlns:p14="http://schemas.microsoft.com/office/powerpoint/2010/main" val="797626472"/>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P5 and the Financial Bottom Line</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312</a:t>
            </a:fld>
            <a:endParaRPr lang="en-US" dirty="0"/>
          </a:p>
        </p:txBody>
      </p:sp>
      <p:sp>
        <p:nvSpPr>
          <p:cNvPr id="7" name="TextBox 6"/>
          <p:cNvSpPr txBox="1"/>
          <p:nvPr/>
        </p:nvSpPr>
        <p:spPr>
          <a:xfrm>
            <a:off x="1752600" y="1371600"/>
            <a:ext cx="6553200" cy="3416320"/>
          </a:xfrm>
          <a:prstGeom prst="rect">
            <a:avLst/>
          </a:prstGeom>
          <a:noFill/>
        </p:spPr>
        <p:txBody>
          <a:bodyPr wrap="square" rtlCol="0">
            <a:spAutoFit/>
          </a:bodyPr>
          <a:lstStyle/>
          <a:p>
            <a:r>
              <a:rPr lang="en-US" b="1" dirty="0" smtClean="0"/>
              <a:t>Business Agility</a:t>
            </a:r>
          </a:p>
          <a:p>
            <a:endParaRPr lang="en-US" b="1" dirty="0" smtClean="0"/>
          </a:p>
          <a:p>
            <a:pPr marL="285750" indent="-285750">
              <a:buFont typeface="Arial"/>
              <a:buChar char="•"/>
            </a:pPr>
            <a:r>
              <a:rPr lang="en-US" dirty="0" smtClean="0"/>
              <a:t>Flexibility / Optionality in the Project</a:t>
            </a:r>
          </a:p>
          <a:p>
            <a:pPr marL="285750" indent="-285750">
              <a:buFont typeface="Arial"/>
              <a:buChar char="•"/>
            </a:pPr>
            <a:endParaRPr lang="en-US" dirty="0" smtClean="0"/>
          </a:p>
          <a:p>
            <a:pPr marL="285750" indent="-285750">
              <a:buFont typeface="Arial"/>
              <a:buChar char="•"/>
            </a:pPr>
            <a:r>
              <a:rPr lang="en-US" dirty="0" smtClean="0"/>
              <a:t>Increased Business Flexibility</a:t>
            </a:r>
          </a:p>
          <a:p>
            <a:pPr marL="285750" indent="-285750">
              <a:buFont typeface="Arial"/>
              <a:buChar char="•"/>
            </a:pPr>
            <a:endParaRPr lang="en-US" dirty="0"/>
          </a:p>
          <a:p>
            <a:pPr marL="285750" indent="-285750">
              <a:buFont typeface="Arial"/>
              <a:buChar char="•"/>
            </a:pPr>
            <a:r>
              <a:rPr lang="en-US" dirty="0" smtClean="0"/>
              <a:t>Economic Stimulation</a:t>
            </a:r>
          </a:p>
          <a:p>
            <a:pPr marL="285750" indent="-285750">
              <a:buFont typeface="Arial"/>
              <a:buChar char="•"/>
            </a:pPr>
            <a:endParaRPr lang="en-US" dirty="0"/>
          </a:p>
          <a:p>
            <a:pPr marL="285750" indent="-285750">
              <a:buFont typeface="Arial"/>
              <a:buChar char="•"/>
            </a:pPr>
            <a:r>
              <a:rPr lang="en-US" dirty="0" smtClean="0"/>
              <a:t>Local Economic Impact</a:t>
            </a:r>
          </a:p>
          <a:p>
            <a:pPr marL="285750" indent="-285750">
              <a:buFont typeface="Arial"/>
              <a:buChar char="•"/>
            </a:pPr>
            <a:endParaRPr lang="en-US" dirty="0"/>
          </a:p>
          <a:p>
            <a:pPr marL="285750" indent="-285750">
              <a:buFont typeface="Arial"/>
              <a:buChar char="•"/>
            </a:pPr>
            <a:r>
              <a:rPr lang="en-US" dirty="0" smtClean="0"/>
              <a:t>Indirect Benefits</a:t>
            </a:r>
          </a:p>
          <a:p>
            <a:endParaRPr lang="en-US" dirty="0" smtClean="0"/>
          </a:p>
        </p:txBody>
      </p:sp>
      <p:pic>
        <p:nvPicPr>
          <p:cNvPr id="6" name="Picture 5"/>
          <p:cNvPicPr>
            <a:picLocks noChangeAspect="1"/>
          </p:cNvPicPr>
          <p:nvPr/>
        </p:nvPicPr>
        <p:blipFill>
          <a:blip r:embed="rId3" cstate="print"/>
          <a:stretch>
            <a:fillRect/>
          </a:stretch>
        </p:blipFill>
        <p:spPr>
          <a:xfrm>
            <a:off x="381000" y="1524000"/>
            <a:ext cx="1057619" cy="1219200"/>
          </a:xfrm>
          <a:prstGeom prst="rect">
            <a:avLst/>
          </a:prstGeom>
        </p:spPr>
      </p:pic>
      <p:pic>
        <p:nvPicPr>
          <p:cNvPr id="8" name="Picture 7" descr="P5-Logo.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1400" y="4724400"/>
            <a:ext cx="1600200" cy="1276406"/>
          </a:xfrm>
          <a:prstGeom prst="rect">
            <a:avLst/>
          </a:prstGeom>
        </p:spPr>
      </p:pic>
    </p:spTree>
    <p:extLst>
      <p:ext uri="{BB962C8B-B14F-4D97-AF65-F5344CB8AC3E}">
        <p14:creationId xmlns:p14="http://schemas.microsoft.com/office/powerpoint/2010/main" val="1914088941"/>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Perform the Analysis</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a:t>There are several ways to perform a P5 impact analysis.  Developing a risk register using each element, as a category is the simplest.  </a:t>
            </a:r>
            <a:endParaRPr lang="en-US" dirty="0" smtClean="0"/>
          </a:p>
          <a:p>
            <a:pPr marL="514350" indent="-514350">
              <a:buFont typeface="+mj-lt"/>
              <a:buAutoNum type="arabicPeriod"/>
            </a:pPr>
            <a:r>
              <a:rPr lang="en-US" dirty="0" smtClean="0"/>
              <a:t>The </a:t>
            </a:r>
            <a:r>
              <a:rPr lang="en-US" dirty="0"/>
              <a:t>most effective way is to use a scoring system</a:t>
            </a:r>
            <a:r>
              <a:rPr lang="en-US" dirty="0" smtClean="0"/>
              <a:t>. </a:t>
            </a:r>
            <a:endParaRPr lang="en-US" dirty="0"/>
          </a:p>
          <a:p>
            <a:pPr marL="0" indent="0">
              <a:buNone/>
            </a:pP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313</a:t>
            </a:fld>
            <a:endParaRPr lang="en-US" dirty="0"/>
          </a:p>
        </p:txBody>
      </p:sp>
      <p:pic>
        <p:nvPicPr>
          <p:cNvPr id="6" name="Picture 5" descr="P5-Logo.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91400" y="4724400"/>
            <a:ext cx="1600200" cy="1276406"/>
          </a:xfrm>
          <a:prstGeom prst="rect">
            <a:avLst/>
          </a:prstGeom>
        </p:spPr>
      </p:pic>
    </p:spTree>
    <p:extLst>
      <p:ext uri="{BB962C8B-B14F-4D97-AF65-F5344CB8AC3E}">
        <p14:creationId xmlns:p14="http://schemas.microsoft.com/office/powerpoint/2010/main" val="1306605134"/>
      </p:ext>
    </p:extLst>
  </p:cSld>
  <p:clrMapOvr>
    <a:masterClrMapping/>
  </p:clrMapOvr>
  <p:timing>
    <p:tnLst>
      <p:par>
        <p:cT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sp>
        <p:nvSpPr>
          <p:cNvPr id="3" name="Content Placeholder 2"/>
          <p:cNvSpPr>
            <a:spLocks noGrp="1"/>
          </p:cNvSpPr>
          <p:nvPr>
            <p:ph idx="1"/>
          </p:nvPr>
        </p:nvSpPr>
        <p:spPr/>
        <p:txBody>
          <a:bodyPr>
            <a:normAutofit fontScale="92500" lnSpcReduction="10000"/>
          </a:bodyPr>
          <a:lstStyle/>
          <a:p>
            <a:r>
              <a:rPr lang="en-US" dirty="0"/>
              <a:t>When using a scoring system, each product deliverable and project process will be scored against each element of P5 based on a positive/neutral/negative scale ranging from a neutral (o) high (+ or -3) , medium (+ or -2) , and low (+ or -3).  </a:t>
            </a:r>
          </a:p>
          <a:p>
            <a:endParaRPr lang="en-US" dirty="0"/>
          </a:p>
          <a:p>
            <a:r>
              <a:rPr lang="en-US" dirty="0"/>
              <a:t>This method is a simplified Analytic Hierarchy Process, one of the most popular analytical techniques for complex decision-making problems. </a:t>
            </a:r>
            <a:r>
              <a:rPr lang="en-US" dirty="0" smtClean="0"/>
              <a:t/>
            </a:r>
            <a:br>
              <a:rPr lang="en-US" dirty="0" smtClean="0"/>
            </a:br>
            <a:endParaRPr lang="en-US" dirty="0" smtClean="0"/>
          </a:p>
          <a:p>
            <a:pPr lvl="1"/>
            <a:r>
              <a:rPr lang="en-US" i="1" dirty="0" smtClean="0">
                <a:solidFill>
                  <a:schemeClr val="bg1">
                    <a:lumMod val="50000"/>
                  </a:schemeClr>
                </a:solidFill>
              </a:rPr>
              <a:t>Note</a:t>
            </a:r>
            <a:r>
              <a:rPr lang="en-US" i="1" dirty="0">
                <a:solidFill>
                  <a:schemeClr val="bg1">
                    <a:lumMod val="50000"/>
                  </a:schemeClr>
                </a:solidFill>
              </a:rPr>
              <a:t>: An AHP hierarchy can have as many levels as needed to fully characterize a particular decision situation. </a:t>
            </a:r>
          </a:p>
        </p:txBody>
      </p:sp>
      <p:sp>
        <p:nvSpPr>
          <p:cNvPr id="5" name="Slide Number Placeholder 4"/>
          <p:cNvSpPr>
            <a:spLocks noGrp="1"/>
          </p:cNvSpPr>
          <p:nvPr>
            <p:ph type="sldNum" sz="quarter" idx="12"/>
          </p:nvPr>
        </p:nvSpPr>
        <p:spPr/>
        <p:txBody>
          <a:bodyPr/>
          <a:lstStyle/>
          <a:p>
            <a:fld id="{4BE819A1-3DD8-4179-BFD0-BF7D359F8DBD}" type="slidenum">
              <a:rPr lang="en-US" smtClean="0"/>
              <a:pPr/>
              <a:t>314</a:t>
            </a:fld>
            <a:endParaRPr lang="en-US" dirty="0"/>
          </a:p>
        </p:txBody>
      </p:sp>
      <p:graphicFrame>
        <p:nvGraphicFramePr>
          <p:cNvPr id="7" name="Object 6"/>
          <p:cNvGraphicFramePr>
            <a:graphicFrameLocks noChangeAspect="1"/>
          </p:cNvGraphicFramePr>
          <p:nvPr>
            <p:extLst/>
          </p:nvPr>
        </p:nvGraphicFramePr>
        <p:xfrm>
          <a:off x="609600" y="2743200"/>
          <a:ext cx="8051143" cy="1054100"/>
        </p:xfrm>
        <a:graphic>
          <a:graphicData uri="http://schemas.openxmlformats.org/presentationml/2006/ole">
            <mc:AlternateContent xmlns:mc="http://schemas.openxmlformats.org/markup-compatibility/2006">
              <mc:Choice xmlns:v="urn:schemas-microsoft-com:vml" Requires="v">
                <p:oleObj spid="_x0000_s441347" name="Document" r:id="rId4" imgW="5625893" imgH="736573" progId="Word.Document.12">
                  <p:embed/>
                </p:oleObj>
              </mc:Choice>
              <mc:Fallback>
                <p:oleObj name="Document" r:id="rId4" imgW="5625893" imgH="736573" progId="Word.Document.12">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2743200"/>
                        <a:ext cx="8051143" cy="1054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092196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do this?	</a:t>
            </a:r>
            <a:endParaRPr lang="en-US" dirty="0"/>
          </a:p>
        </p:txBody>
      </p:sp>
      <p:sp>
        <p:nvSpPr>
          <p:cNvPr id="3" name="Content Placeholder 2"/>
          <p:cNvSpPr>
            <a:spLocks noGrp="1"/>
          </p:cNvSpPr>
          <p:nvPr>
            <p:ph idx="1"/>
          </p:nvPr>
        </p:nvSpPr>
        <p:spPr/>
        <p:txBody>
          <a:bodyPr/>
          <a:lstStyle/>
          <a:p>
            <a:r>
              <a:rPr lang="en-US" dirty="0"/>
              <a:t>The P5 impact analysis will provide key insight on where the problem areas are from a sustainability perspective.  </a:t>
            </a:r>
            <a:endParaRPr lang="en-US" dirty="0" smtClean="0"/>
          </a:p>
          <a:p>
            <a:r>
              <a:rPr lang="en-US" dirty="0" smtClean="0"/>
              <a:t>Once </a:t>
            </a:r>
            <a:r>
              <a:rPr lang="en-US" dirty="0"/>
              <a:t>the analysis is completed, the items that pose a risk (anything with a + score) should be sectioned off and reviewed, and mapped to into a Sustainability Management Plan (SMP) </a:t>
            </a:r>
          </a:p>
          <a:p>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315</a:t>
            </a:fld>
            <a:endParaRPr lang="en-US" dirty="0"/>
          </a:p>
        </p:txBody>
      </p:sp>
      <p:pic>
        <p:nvPicPr>
          <p:cNvPr id="6" name="Picture 5" descr="P5-Logo.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91400" y="4724400"/>
            <a:ext cx="1600200" cy="1276406"/>
          </a:xfrm>
          <a:prstGeom prst="rect">
            <a:avLst/>
          </a:prstGeom>
        </p:spPr>
      </p:pic>
    </p:spTree>
    <p:extLst>
      <p:ext uri="{BB962C8B-B14F-4D97-AF65-F5344CB8AC3E}">
        <p14:creationId xmlns:p14="http://schemas.microsoft.com/office/powerpoint/2010/main" val="650398363"/>
      </p:ext>
    </p:extLst>
  </p:cSld>
  <p:clrMapOvr>
    <a:masterClrMapping/>
  </p:clrMapOvr>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2"/>
          <p:cNvSpPr>
            <a:spLocks noGrp="1"/>
          </p:cNvSpPr>
          <p:nvPr>
            <p:ph type="title"/>
          </p:nvPr>
        </p:nvSpPr>
        <p:spPr/>
        <p:txBody>
          <a:bodyPr/>
          <a:lstStyle/>
          <a:p>
            <a:r>
              <a:rPr lang="en-US" dirty="0"/>
              <a:t>A</a:t>
            </a:r>
            <a:r>
              <a:rPr lang="en-US" dirty="0" smtClean="0"/>
              <a:t> lot of good info…</a:t>
            </a:r>
          </a:p>
        </p:txBody>
      </p:sp>
      <p:sp>
        <p:nvSpPr>
          <p:cNvPr id="30723" name="Date Placeholder 1"/>
          <p:cNvSpPr>
            <a:spLocks noGrp="1"/>
          </p:cNvSpPr>
          <p:nvPr>
            <p:ph type="dt" sz="quarter" idx="4294967295"/>
          </p:nvPr>
        </p:nvSpPr>
        <p:spPr bwMode="auto">
          <a:xfrm>
            <a:off x="0" y="6526213"/>
            <a:ext cx="19050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sz="1000" dirty="0" smtClean="0">
                <a:solidFill>
                  <a:srgbClr val="FFFFFF"/>
                </a:solidFill>
              </a:rPr>
              <a:t>PMI  |  Presentation Title</a:t>
            </a:r>
            <a:endParaRPr lang="en-US" sz="1000" dirty="0" smtClean="0">
              <a:solidFill>
                <a:srgbClr val="455560"/>
              </a:solidFill>
            </a:endParaRPr>
          </a:p>
        </p:txBody>
      </p:sp>
      <p:pic>
        <p:nvPicPr>
          <p:cNvPr id="30724"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295400"/>
            <a:ext cx="3200400" cy="25098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25"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7600" y="1219200"/>
            <a:ext cx="5219700" cy="3057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3" name="Group 4"/>
          <p:cNvGrpSpPr>
            <a:grpSpLocks/>
          </p:cNvGrpSpPr>
          <p:nvPr/>
        </p:nvGrpSpPr>
        <p:grpSpPr bwMode="auto">
          <a:xfrm>
            <a:off x="0" y="1709738"/>
            <a:ext cx="9144000" cy="4191000"/>
            <a:chOff x="0" y="1709341"/>
            <a:chExt cx="9144000" cy="4190999"/>
          </a:xfrm>
        </p:grpSpPr>
        <p:sp>
          <p:nvSpPr>
            <p:cNvPr id="2" name="Rectangular Callout 1"/>
            <p:cNvSpPr/>
            <p:nvPr/>
          </p:nvSpPr>
          <p:spPr bwMode="auto">
            <a:xfrm>
              <a:off x="0" y="1709341"/>
              <a:ext cx="9144000" cy="4190999"/>
            </a:xfrm>
            <a:prstGeom prst="wedgeRectCallout">
              <a:avLst>
                <a:gd name="adj1" fmla="val 36310"/>
                <a:gd name="adj2" fmla="val -53682"/>
              </a:avLst>
            </a:prstGeom>
            <a:solidFill>
              <a:srgbClr val="C4DACA"/>
            </a:solid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eaLnBrk="0" hangingPunct="0">
                <a:defRPr/>
              </a:pPr>
              <a:endParaRPr lang="en-US" sz="2400" dirty="0">
                <a:solidFill>
                  <a:schemeClr val="tx1"/>
                </a:solidFill>
                <a:latin typeface="Times" charset="0"/>
              </a:endParaRPr>
            </a:p>
          </p:txBody>
        </p:sp>
        <p:pic>
          <p:nvPicPr>
            <p:cNvPr id="30732"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 y="2057400"/>
              <a:ext cx="9128760" cy="26967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pic>
        <p:nvPicPr>
          <p:cNvPr id="30729"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38" y="2079625"/>
            <a:ext cx="9120187" cy="2674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4" name="Group 3"/>
          <p:cNvGrpSpPr>
            <a:grpSpLocks/>
          </p:cNvGrpSpPr>
          <p:nvPr/>
        </p:nvGrpSpPr>
        <p:grpSpPr bwMode="auto">
          <a:xfrm>
            <a:off x="1295400" y="914400"/>
            <a:ext cx="6477000" cy="4986338"/>
            <a:chOff x="1828800" y="1219201"/>
            <a:chExt cx="5943600" cy="4681140"/>
          </a:xfrm>
        </p:grpSpPr>
        <p:sp>
          <p:nvSpPr>
            <p:cNvPr id="10" name="Rectangular Callout 9"/>
            <p:cNvSpPr/>
            <p:nvPr/>
          </p:nvSpPr>
          <p:spPr bwMode="auto">
            <a:xfrm>
              <a:off x="1828800" y="1219201"/>
              <a:ext cx="5943600" cy="4681140"/>
            </a:xfrm>
            <a:prstGeom prst="wedgeRectCallout">
              <a:avLst>
                <a:gd name="adj1" fmla="val -58164"/>
                <a:gd name="adj2" fmla="val -39937"/>
              </a:avLst>
            </a:prstGeom>
            <a:solidFill>
              <a:srgbClr val="C4DACA"/>
            </a:solid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eaLnBrk="0" hangingPunct="0">
                <a:defRPr/>
              </a:pPr>
              <a:endParaRPr lang="en-US" sz="2400" dirty="0">
                <a:solidFill>
                  <a:schemeClr val="tx1"/>
                </a:solidFill>
                <a:latin typeface="Times" charset="0"/>
              </a:endParaRPr>
            </a:p>
          </p:txBody>
        </p:sp>
        <p:pic>
          <p:nvPicPr>
            <p:cNvPr id="30730"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12621" y="1321338"/>
              <a:ext cx="5788952" cy="44768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5535237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2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30729"/>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Compared with the GRI and UNGC</a:t>
            </a:r>
            <a:endParaRPr lang="en-US" dirty="0"/>
          </a:p>
        </p:txBody>
      </p:sp>
      <p:sp>
        <p:nvSpPr>
          <p:cNvPr id="4" name="Footer Placeholder 3"/>
          <p:cNvSpPr>
            <a:spLocks noGrp="1"/>
          </p:cNvSpPr>
          <p:nvPr>
            <p:ph type="ftr" sz="quarter" idx="4294967295"/>
          </p:nvPr>
        </p:nvSpPr>
        <p:spPr>
          <a:xfrm>
            <a:off x="3124200" y="6356350"/>
            <a:ext cx="2895600" cy="365125"/>
          </a:xfrm>
          <a:prstGeom prst="rect">
            <a:avLst/>
          </a:prstGeom>
        </p:spPr>
        <p:txBody>
          <a:bodyPr/>
          <a:lstStyle/>
          <a:p>
            <a:r>
              <a:rPr lang="en-US" smtClean="0"/>
              <a:t>©Copyright GPM 2009-2013</a:t>
            </a:r>
            <a:endParaRPr lang="en-US" dirty="0"/>
          </a:p>
        </p:txBody>
      </p:sp>
      <p:pic>
        <p:nvPicPr>
          <p:cNvPr id="6" name="Picture 5" descr="P5 GRI and UNGC.pdf"/>
          <p:cNvPicPr>
            <a:picLocks noChangeAspect="1"/>
          </p:cNvPicPr>
          <p:nvPr/>
        </p:nvPicPr>
        <p:blipFill rotWithShape="1">
          <a:blip r:embed="rId3" cstate="print">
            <a:extLst>
              <a:ext uri="{28A0092B-C50C-407E-A947-70E740481C1C}">
                <a14:useLocalDpi xmlns:a14="http://schemas.microsoft.com/office/drawing/2010/main" val="0"/>
              </a:ext>
            </a:extLst>
          </a:blip>
          <a:srcRect l="8148" t="6470" r="16601" b="44362"/>
          <a:stretch/>
        </p:blipFill>
        <p:spPr>
          <a:xfrm>
            <a:off x="610405" y="-20959"/>
            <a:ext cx="8077200" cy="6842469"/>
          </a:xfrm>
          <a:prstGeom prst="rect">
            <a:avLst/>
          </a:prstGeom>
        </p:spPr>
      </p:pic>
    </p:spTree>
    <p:extLst>
      <p:ext uri="{BB962C8B-B14F-4D97-AF65-F5344CB8AC3E}">
        <p14:creationId xmlns:p14="http://schemas.microsoft.com/office/powerpoint/2010/main" val="1352350291"/>
      </p:ext>
    </p:extLst>
  </p:cSld>
  <p:clrMapOvr>
    <a:masterClrMapping/>
  </p:clrMapOvr>
  <p:timing>
    <p:tnLst>
      <p:par>
        <p:cTn id="1" dur="indefinite" restart="never" nodeType="tmRoot"/>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370" y="152400"/>
            <a:ext cx="6365630" cy="795338"/>
          </a:xfrm>
        </p:spPr>
        <p:txBody>
          <a:bodyPr>
            <a:normAutofit fontScale="90000"/>
          </a:bodyPr>
          <a:lstStyle/>
          <a:p>
            <a:r>
              <a:rPr lang="en-US" dirty="0" smtClean="0"/>
              <a:t>Group Exercise </a:t>
            </a:r>
            <a:br>
              <a:rPr lang="en-US" dirty="0" smtClean="0"/>
            </a:br>
            <a:r>
              <a:rPr lang="en-US" dirty="0" smtClean="0"/>
              <a:t>Learning How to use P5</a:t>
            </a:r>
            <a:endParaRPr lang="en-US" dirty="0"/>
          </a:p>
        </p:txBody>
      </p:sp>
      <p:pic>
        <p:nvPicPr>
          <p:cNvPr id="10" name="Picture 9">
            <a:hlinkClick r:id="rId3"/>
          </p:cNvPr>
          <p:cNvPicPr>
            <a:picLocks noChangeAspect="1"/>
          </p:cNvPicPr>
          <p:nvPr/>
        </p:nvPicPr>
        <p:blipFill>
          <a:blip r:embed="rId4" cstate="print"/>
          <a:stretch>
            <a:fillRect/>
          </a:stretch>
        </p:blipFill>
        <p:spPr>
          <a:xfrm>
            <a:off x="6477000" y="1267360"/>
            <a:ext cx="2321169" cy="4492752"/>
          </a:xfrm>
          <a:prstGeom prst="rect">
            <a:avLst/>
          </a:prstGeom>
        </p:spPr>
      </p:pic>
      <p:sp>
        <p:nvSpPr>
          <p:cNvPr id="11" name="TextBox 10"/>
          <p:cNvSpPr txBox="1"/>
          <p:nvPr/>
        </p:nvSpPr>
        <p:spPr>
          <a:xfrm>
            <a:off x="562708" y="2895600"/>
            <a:ext cx="5064369" cy="2031325"/>
          </a:xfrm>
          <a:prstGeom prst="rect">
            <a:avLst/>
          </a:prstGeom>
          <a:noFill/>
        </p:spPr>
        <p:txBody>
          <a:bodyPr wrap="square" rtlCol="0">
            <a:spAutoFit/>
          </a:bodyPr>
          <a:lstStyle/>
          <a:p>
            <a:r>
              <a:rPr lang="en-US" dirty="0" smtClean="0"/>
              <a:t>With your project management hat on, what are some examples of projects that would be associated with bottled water and what would some sustainability related impacts be? </a:t>
            </a:r>
            <a:endParaRPr lang="en-US" dirty="0"/>
          </a:p>
          <a:p>
            <a:endParaRPr lang="en-US" dirty="0" smtClean="0"/>
          </a:p>
          <a:p>
            <a:r>
              <a:rPr lang="en-US" dirty="0" smtClean="0"/>
              <a:t>Using P5, create a list of positive and negative impacts.</a:t>
            </a:r>
            <a:endParaRPr lang="en-US" dirty="0"/>
          </a:p>
        </p:txBody>
      </p:sp>
      <p:sp>
        <p:nvSpPr>
          <p:cNvPr id="12" name="TextBox 11"/>
          <p:cNvSpPr txBox="1"/>
          <p:nvPr/>
        </p:nvSpPr>
        <p:spPr>
          <a:xfrm>
            <a:off x="492369" y="1752601"/>
            <a:ext cx="6272871" cy="923330"/>
          </a:xfrm>
          <a:prstGeom prst="rect">
            <a:avLst/>
          </a:prstGeom>
          <a:noFill/>
        </p:spPr>
        <p:txBody>
          <a:bodyPr wrap="none" rtlCol="0">
            <a:spAutoFit/>
          </a:bodyPr>
          <a:lstStyle/>
          <a:p>
            <a:r>
              <a:rPr lang="en-US" b="1" dirty="0" smtClean="0"/>
              <a:t>You are a project manager for ABC Beverage Company who just</a:t>
            </a:r>
          </a:p>
          <a:p>
            <a:r>
              <a:rPr lang="en-US" b="1" dirty="0" smtClean="0"/>
              <a:t>Came up with a new idea “bottled water”.</a:t>
            </a:r>
          </a:p>
          <a:p>
            <a:endParaRPr lang="en-US" b="1" dirty="0"/>
          </a:p>
        </p:txBody>
      </p:sp>
      <p:pic>
        <p:nvPicPr>
          <p:cNvPr id="6" name="Picture 5" descr="P5-Logo.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 y="5146594"/>
            <a:ext cx="1600200" cy="1276406"/>
          </a:xfrm>
          <a:prstGeom prst="rect">
            <a:avLst/>
          </a:prstGeom>
        </p:spPr>
      </p:pic>
    </p:spTree>
    <p:extLst>
      <p:ext uri="{BB962C8B-B14F-4D97-AF65-F5344CB8AC3E}">
        <p14:creationId xmlns:p14="http://schemas.microsoft.com/office/powerpoint/2010/main" val="2131904636"/>
      </p:ext>
    </p:extLst>
  </p:cSld>
  <p:clrMapOvr>
    <a:masterClrMapping/>
  </p:clrMapOvr>
  <p:transition spd="slow"/>
  <p:timing>
    <p:tnLst>
      <p:par>
        <p:cT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cstate="print"/>
          <a:stretch>
            <a:fillRect/>
          </a:stretch>
        </p:blipFill>
        <p:spPr>
          <a:xfrm>
            <a:off x="422031" y="1143000"/>
            <a:ext cx="4089332" cy="4800600"/>
          </a:xfrm>
          <a:prstGeom prst="rect">
            <a:avLst/>
          </a:prstGeom>
        </p:spPr>
      </p:pic>
      <p:sp>
        <p:nvSpPr>
          <p:cNvPr id="2" name="Title 1"/>
          <p:cNvSpPr>
            <a:spLocks noGrp="1"/>
          </p:cNvSpPr>
          <p:nvPr>
            <p:ph type="title"/>
          </p:nvPr>
        </p:nvSpPr>
        <p:spPr/>
        <p:txBody>
          <a:bodyPr>
            <a:normAutofit fontScale="90000"/>
          </a:bodyPr>
          <a:lstStyle/>
          <a:p>
            <a:r>
              <a:rPr lang="en-US" dirty="0" smtClean="0"/>
              <a:t>Class Exercise. Learning How to use P5</a:t>
            </a:r>
            <a:endParaRPr lang="en-US" dirty="0"/>
          </a:p>
        </p:txBody>
      </p:sp>
      <p:pic>
        <p:nvPicPr>
          <p:cNvPr id="10" name="Picture 9">
            <a:hlinkClick r:id="rId6"/>
          </p:cNvPr>
          <p:cNvPicPr>
            <a:picLocks noChangeAspect="1"/>
          </p:cNvPicPr>
          <p:nvPr/>
        </p:nvPicPr>
        <p:blipFill>
          <a:blip r:embed="rId7" cstate="print"/>
          <a:stretch>
            <a:fillRect/>
          </a:stretch>
        </p:blipFill>
        <p:spPr>
          <a:xfrm>
            <a:off x="6400800" y="1447800"/>
            <a:ext cx="2321169" cy="4492752"/>
          </a:xfrm>
          <a:prstGeom prst="rect">
            <a:avLst/>
          </a:prstGeom>
        </p:spPr>
      </p:pic>
      <p:pic>
        <p:nvPicPr>
          <p:cNvPr id="5" name="The Story of Bottled Water (2010).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cstate="print"/>
          <a:stretch>
            <a:fillRect/>
          </a:stretch>
        </p:blipFill>
        <p:spPr>
          <a:xfrm>
            <a:off x="351692" y="1295400"/>
            <a:ext cx="8058530" cy="4419600"/>
          </a:xfrm>
          <a:prstGeom prst="rect">
            <a:avLst/>
          </a:prstGeom>
        </p:spPr>
      </p:pic>
    </p:spTree>
    <p:extLst>
      <p:ext uri="{BB962C8B-B14F-4D97-AF65-F5344CB8AC3E}">
        <p14:creationId xmlns:p14="http://schemas.microsoft.com/office/powerpoint/2010/main" val="75505942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5"/>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840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5"/>
                                        </p:tgtEl>
                                      </p:cBhvr>
                                    </p:cmd>
                                  </p:childTnLst>
                                </p:cTn>
                              </p:par>
                            </p:childTnLst>
                          </p:cTn>
                        </p:par>
                      </p:childTnLst>
                    </p:cTn>
                  </p:par>
                </p:childTnLst>
              </p:cTn>
              <p:nextCondLst>
                <p:cond evt="onClick" delay="0">
                  <p:tgtEl>
                    <p:spTgt spid="5"/>
                  </p:tgtEl>
                </p:cond>
              </p:nextCondLst>
            </p:seq>
            <p:video>
              <p:cMediaNode vol="80000">
                <p:cTn id="20" fill="hold" display="0">
                  <p:stCondLst>
                    <p:cond delay="indefinite"/>
                  </p:stCondLst>
                </p:cTn>
                <p:tgtEl>
                  <p:spTgt spid="5"/>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a:spLocks noGrp="1"/>
          </p:cNvSpPr>
          <p:nvPr>
            <p:ph type="title"/>
          </p:nvPr>
        </p:nvSpPr>
        <p:spPr>
          <a:xfrm>
            <a:off x="381000" y="0"/>
            <a:ext cx="7239000" cy="914400"/>
          </a:xfrm>
        </p:spPr>
        <p:txBody>
          <a:bodyPr>
            <a:normAutofit/>
          </a:bodyPr>
          <a:lstStyle/>
          <a:p>
            <a:r>
              <a:rPr lang="es-AR" smtClean="0"/>
              <a:t>The Sustainable Development Goals</a:t>
            </a:r>
            <a:endParaRPr lang="es-ES" dirty="0"/>
          </a:p>
        </p:txBody>
      </p:sp>
      <p:pic>
        <p:nvPicPr>
          <p:cNvPr id="24" name="Picture 2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33400" y="934720"/>
            <a:ext cx="7848600" cy="3943857"/>
          </a:xfrm>
          <a:prstGeom prst="rect">
            <a:avLst/>
          </a:prstGeom>
        </p:spPr>
      </p:pic>
      <p:sp>
        <p:nvSpPr>
          <p:cNvPr id="4" name="TextBox 3"/>
          <p:cNvSpPr txBox="1"/>
          <p:nvPr/>
        </p:nvSpPr>
        <p:spPr>
          <a:xfrm>
            <a:off x="228600" y="5105400"/>
            <a:ext cx="8610600" cy="1200329"/>
          </a:xfrm>
          <a:prstGeom prst="rect">
            <a:avLst/>
          </a:prstGeom>
          <a:noFill/>
        </p:spPr>
        <p:txBody>
          <a:bodyPr wrap="square" rtlCol="0">
            <a:spAutoFit/>
          </a:bodyPr>
          <a:lstStyle/>
          <a:p>
            <a:r>
              <a:rPr lang="en-US" dirty="0" smtClean="0"/>
              <a:t>“Business </a:t>
            </a:r>
            <a:r>
              <a:rPr lang="en-US" dirty="0"/>
              <a:t>is a vital </a:t>
            </a:r>
            <a:r>
              <a:rPr lang="en-US" dirty="0" smtClean="0"/>
              <a:t>partner in </a:t>
            </a:r>
            <a:r>
              <a:rPr lang="en-US" dirty="0"/>
              <a:t>achieving the </a:t>
            </a:r>
            <a:r>
              <a:rPr lang="en-US" dirty="0" smtClean="0"/>
              <a:t>Sustainable Development </a:t>
            </a:r>
            <a:r>
              <a:rPr lang="en-US" dirty="0"/>
              <a:t>Goals. </a:t>
            </a:r>
            <a:r>
              <a:rPr lang="en-US" dirty="0" smtClean="0"/>
              <a:t>Companies can </a:t>
            </a:r>
            <a:r>
              <a:rPr lang="en-US" dirty="0"/>
              <a:t>contribute </a:t>
            </a:r>
            <a:r>
              <a:rPr lang="en-US" dirty="0" smtClean="0"/>
              <a:t>through their core activities</a:t>
            </a:r>
            <a:r>
              <a:rPr lang="en-US" dirty="0"/>
              <a:t>, and we ask </a:t>
            </a:r>
            <a:r>
              <a:rPr lang="en-US" dirty="0" smtClean="0"/>
              <a:t>companies everywhere </a:t>
            </a:r>
            <a:r>
              <a:rPr lang="en-US" dirty="0"/>
              <a:t>to assess </a:t>
            </a:r>
            <a:r>
              <a:rPr lang="en-US" dirty="0" smtClean="0"/>
              <a:t>their impact</a:t>
            </a:r>
            <a:r>
              <a:rPr lang="en-US" dirty="0"/>
              <a:t>, set ambitious goals </a:t>
            </a:r>
            <a:r>
              <a:rPr lang="en-US" dirty="0" smtClean="0"/>
              <a:t>and communicate transparently about </a:t>
            </a:r>
            <a:r>
              <a:rPr lang="en-US" dirty="0"/>
              <a:t>the results</a:t>
            </a:r>
            <a:r>
              <a:rPr lang="en-US" dirty="0" smtClean="0"/>
              <a:t>.”</a:t>
            </a:r>
          </a:p>
          <a:p>
            <a:r>
              <a:rPr lang="en-US" b="1" dirty="0" smtClean="0"/>
              <a:t>- </a:t>
            </a:r>
            <a:r>
              <a:rPr lang="en-US" b="1" dirty="0"/>
              <a:t>Ban </a:t>
            </a:r>
            <a:r>
              <a:rPr lang="en-US" b="1" dirty="0" smtClean="0"/>
              <a:t>Ki-moon, United Nations Secretary-General</a:t>
            </a:r>
            <a:endParaRPr lang="en-US" b="1" dirty="0"/>
          </a:p>
        </p:txBody>
      </p:sp>
    </p:spTree>
    <p:extLst>
      <p:ext uri="{BB962C8B-B14F-4D97-AF65-F5344CB8AC3E}">
        <p14:creationId xmlns:p14="http://schemas.microsoft.com/office/powerpoint/2010/main" val="655020218"/>
      </p:ext>
    </p:extLst>
  </p:cSld>
  <p:clrMapOvr>
    <a:masterClrMapping/>
  </p:clrMapOvr>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63451" y="1674679"/>
            <a:ext cx="8229600" cy="914399"/>
          </a:xfrm>
          <a:noFill/>
        </p:spPr>
        <p:txBody>
          <a:bodyPr/>
          <a:lstStyle/>
          <a:p>
            <a:r>
              <a:rPr lang="en-US" dirty="0" smtClean="0"/>
              <a:t>Project Governance – How could it be used</a:t>
            </a:r>
            <a:r>
              <a:rPr lang="en-US" dirty="0"/>
              <a:t>?</a:t>
            </a:r>
            <a:endParaRPr lang="en-US" dirty="0" smtClean="0"/>
          </a:p>
        </p:txBody>
      </p:sp>
      <p:sp>
        <p:nvSpPr>
          <p:cNvPr id="3" name="Slide Number Placeholder 2"/>
          <p:cNvSpPr>
            <a:spLocks noGrp="1"/>
          </p:cNvSpPr>
          <p:nvPr>
            <p:ph type="sldNum" sz="quarter" idx="12"/>
          </p:nvPr>
        </p:nvSpPr>
        <p:spPr/>
        <p:txBody>
          <a:bodyPr/>
          <a:lstStyle/>
          <a:p>
            <a:fld id="{4BE819A1-3DD8-4179-BFD0-BF7D359F8DBD}" type="slidenum">
              <a:rPr lang="en-US" smtClean="0"/>
              <a:pPr/>
              <a:t>320</a:t>
            </a:fld>
            <a:endParaRPr lang="en-US" dirty="0"/>
          </a:p>
        </p:txBody>
      </p:sp>
      <p:sp>
        <p:nvSpPr>
          <p:cNvPr id="4" name="Title 3"/>
          <p:cNvSpPr>
            <a:spLocks noGrp="1"/>
          </p:cNvSpPr>
          <p:nvPr>
            <p:ph type="title"/>
          </p:nvPr>
        </p:nvSpPr>
        <p:spPr/>
        <p:txBody>
          <a:bodyPr/>
          <a:lstStyle/>
          <a:p>
            <a:r>
              <a:rPr lang="en-US" dirty="0" smtClean="0"/>
              <a:t>P5 and…	</a:t>
            </a:r>
            <a:endParaRPr lang="en-US" dirty="0"/>
          </a:p>
        </p:txBody>
      </p:sp>
      <p:sp>
        <p:nvSpPr>
          <p:cNvPr id="5" name="Content Placeholder 1"/>
          <p:cNvSpPr txBox="1">
            <a:spLocks/>
          </p:cNvSpPr>
          <p:nvPr/>
        </p:nvSpPr>
        <p:spPr>
          <a:xfrm>
            <a:off x="533400" y="2743200"/>
            <a:ext cx="8229600" cy="9143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1">
                  <a:lumMod val="50000"/>
                </a:schemeClr>
              </a:buClr>
              <a:buFont typeface="Courier New" pitchFamily="49" charset="0"/>
              <a:buChar char="o"/>
              <a:defRPr sz="2800" kern="1200">
                <a:solidFill>
                  <a:schemeClr val="tx1"/>
                </a:solidFill>
                <a:latin typeface="Helvetica"/>
                <a:ea typeface="+mn-ea"/>
                <a:cs typeface="Helvetica"/>
              </a:defRPr>
            </a:lvl1pPr>
            <a:lvl2pPr marL="742950" indent="-285750" algn="l" defTabSz="914400" rtl="0" eaLnBrk="1" latinLnBrk="0" hangingPunct="1">
              <a:spcBef>
                <a:spcPct val="20000"/>
              </a:spcBef>
              <a:buClr>
                <a:schemeClr val="accent1">
                  <a:lumMod val="50000"/>
                </a:schemeClr>
              </a:buClr>
              <a:buFont typeface="Courier New" pitchFamily="49" charset="0"/>
              <a:buChar char="o"/>
              <a:defRPr sz="2600" kern="1200">
                <a:solidFill>
                  <a:schemeClr val="tx1"/>
                </a:solidFill>
                <a:latin typeface="Helvetica"/>
                <a:ea typeface="+mn-ea"/>
                <a:cs typeface="Helvetica"/>
              </a:defRPr>
            </a:lvl2pPr>
            <a:lvl3pPr marL="1143000" indent="-228600" algn="l" defTabSz="914400" rtl="0" eaLnBrk="1" latinLnBrk="0" hangingPunct="1">
              <a:spcBef>
                <a:spcPct val="20000"/>
              </a:spcBef>
              <a:buClr>
                <a:schemeClr val="accent1">
                  <a:lumMod val="50000"/>
                </a:schemeClr>
              </a:buClr>
              <a:buFont typeface="Courier New" pitchFamily="49" charset="0"/>
              <a:buChar char="o"/>
              <a:defRPr sz="2400" kern="1200">
                <a:solidFill>
                  <a:schemeClr val="tx1"/>
                </a:solidFill>
                <a:latin typeface="Helvetica"/>
                <a:ea typeface="+mn-ea"/>
                <a:cs typeface="Helvetica"/>
              </a:defRPr>
            </a:lvl3pPr>
            <a:lvl4pPr marL="16002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4pPr>
            <a:lvl5pPr marL="20574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charset="0"/>
              <a:buChar char="•"/>
            </a:pPr>
            <a:r>
              <a:rPr lang="en-US" dirty="0" smtClean="0"/>
              <a:t>Risk Management – How could it be used?</a:t>
            </a:r>
          </a:p>
        </p:txBody>
      </p:sp>
      <p:sp>
        <p:nvSpPr>
          <p:cNvPr id="6" name="Content Placeholder 1"/>
          <p:cNvSpPr txBox="1">
            <a:spLocks/>
          </p:cNvSpPr>
          <p:nvPr/>
        </p:nvSpPr>
        <p:spPr>
          <a:xfrm>
            <a:off x="609600" y="3733800"/>
            <a:ext cx="8229600" cy="9143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1">
                  <a:lumMod val="50000"/>
                </a:schemeClr>
              </a:buClr>
              <a:buFont typeface="Courier New" pitchFamily="49" charset="0"/>
              <a:buChar char="o"/>
              <a:defRPr sz="2800" kern="1200">
                <a:solidFill>
                  <a:schemeClr val="tx1"/>
                </a:solidFill>
                <a:latin typeface="Helvetica"/>
                <a:ea typeface="+mn-ea"/>
                <a:cs typeface="Helvetica"/>
              </a:defRPr>
            </a:lvl1pPr>
            <a:lvl2pPr marL="742950" indent="-285750" algn="l" defTabSz="914400" rtl="0" eaLnBrk="1" latinLnBrk="0" hangingPunct="1">
              <a:spcBef>
                <a:spcPct val="20000"/>
              </a:spcBef>
              <a:buClr>
                <a:schemeClr val="accent1">
                  <a:lumMod val="50000"/>
                </a:schemeClr>
              </a:buClr>
              <a:buFont typeface="Courier New" pitchFamily="49" charset="0"/>
              <a:buChar char="o"/>
              <a:defRPr sz="2600" kern="1200">
                <a:solidFill>
                  <a:schemeClr val="tx1"/>
                </a:solidFill>
                <a:latin typeface="Helvetica"/>
                <a:ea typeface="+mn-ea"/>
                <a:cs typeface="Helvetica"/>
              </a:defRPr>
            </a:lvl2pPr>
            <a:lvl3pPr marL="1143000" indent="-228600" algn="l" defTabSz="914400" rtl="0" eaLnBrk="1" latinLnBrk="0" hangingPunct="1">
              <a:spcBef>
                <a:spcPct val="20000"/>
              </a:spcBef>
              <a:buClr>
                <a:schemeClr val="accent1">
                  <a:lumMod val="50000"/>
                </a:schemeClr>
              </a:buClr>
              <a:buFont typeface="Courier New" pitchFamily="49" charset="0"/>
              <a:buChar char="o"/>
              <a:defRPr sz="2400" kern="1200">
                <a:solidFill>
                  <a:schemeClr val="tx1"/>
                </a:solidFill>
                <a:latin typeface="Helvetica"/>
                <a:ea typeface="+mn-ea"/>
                <a:cs typeface="Helvetica"/>
              </a:defRPr>
            </a:lvl3pPr>
            <a:lvl4pPr marL="16002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4pPr>
            <a:lvl5pPr marL="20574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charset="0"/>
              <a:buChar char="•"/>
            </a:pPr>
            <a:r>
              <a:rPr lang="en-US" dirty="0" smtClean="0"/>
              <a:t>Project Selection – How could it be used?</a:t>
            </a:r>
            <a:endParaRPr lang="en-US" dirty="0"/>
          </a:p>
        </p:txBody>
      </p:sp>
    </p:spTree>
    <p:extLst>
      <p:ext uri="{BB962C8B-B14F-4D97-AF65-F5344CB8AC3E}">
        <p14:creationId xmlns:p14="http://schemas.microsoft.com/office/powerpoint/2010/main" val="1180285214"/>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321</a:t>
            </a:fld>
            <a:endParaRPr lang="en-US" dirty="0"/>
          </a:p>
        </p:txBody>
      </p:sp>
      <p:sp>
        <p:nvSpPr>
          <p:cNvPr id="6" name="Content Placeholder 5"/>
          <p:cNvSpPr>
            <a:spLocks noGrp="1"/>
          </p:cNvSpPr>
          <p:nvPr>
            <p:ph idx="1"/>
          </p:nvPr>
        </p:nvSpPr>
        <p:spPr>
          <a:noFill/>
        </p:spPr>
        <p:txBody>
          <a:bodyPr/>
          <a:lstStyle/>
          <a:p>
            <a:pPr>
              <a:lnSpc>
                <a:spcPct val="115000"/>
              </a:lnSpc>
              <a:spcAft>
                <a:spcPts val="0"/>
              </a:spcAft>
              <a:buFont typeface="Arial" pitchFamily="34" charset="0"/>
              <a:buNone/>
            </a:pPr>
            <a:r>
              <a:rPr lang="en-GB" dirty="0" smtClean="0">
                <a:ea typeface="Calibri"/>
              </a:rPr>
              <a:t>The P5™ Standard</a:t>
            </a:r>
            <a:endParaRPr lang="en-GB" dirty="0">
              <a:ea typeface="Calibri"/>
            </a:endParaRPr>
          </a:p>
          <a:p>
            <a:pPr marL="0" indent="0">
              <a:buNone/>
            </a:pPr>
            <a:endParaRPr lang="en-US" dirty="0"/>
          </a:p>
        </p:txBody>
      </p:sp>
      <p:sp>
        <p:nvSpPr>
          <p:cNvPr id="7" name="Title 6"/>
          <p:cNvSpPr>
            <a:spLocks noGrp="1"/>
          </p:cNvSpPr>
          <p:nvPr>
            <p:ph type="title"/>
          </p:nvPr>
        </p:nvSpPr>
        <p:spPr>
          <a:xfrm>
            <a:off x="381000" y="0"/>
            <a:ext cx="6172200" cy="1143000"/>
          </a:xfrm>
        </p:spPr>
        <p:txBody>
          <a:bodyPr/>
          <a:lstStyle/>
          <a:p>
            <a:r>
              <a:rPr lang="en-US" dirty="0" smtClean="0"/>
              <a:t>We have covered</a:t>
            </a:r>
            <a:endParaRPr lang="en-US" dirty="0"/>
          </a:p>
        </p:txBody>
      </p:sp>
    </p:spTree>
    <p:extLst>
      <p:ext uri="{BB962C8B-B14F-4D97-AF65-F5344CB8AC3E}">
        <p14:creationId xmlns:p14="http://schemas.microsoft.com/office/powerpoint/2010/main" val="918357704"/>
      </p:ext>
    </p:extLst>
  </p:cSld>
  <p:clrMapOvr>
    <a:masterClrMapping/>
  </p:clrMapOvr>
  <p:transition spd="slow"/>
  <p:timing>
    <p:tnLst>
      <p:par>
        <p:cTn id="1" dur="indefinite" restart="never" nodeType="tmRoot"/>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5200460" cy="6858000"/>
          </a:xfrm>
          <a:prstGeom prst="rect">
            <a:avLst/>
          </a:prstGeom>
        </p:spPr>
      </p:pic>
      <p:sp>
        <p:nvSpPr>
          <p:cNvPr id="5" name="Subtitle 2"/>
          <p:cNvSpPr>
            <a:spLocks noGrp="1"/>
          </p:cNvSpPr>
          <p:nvPr>
            <p:ph type="subTitle" idx="1"/>
          </p:nvPr>
        </p:nvSpPr>
        <p:spPr>
          <a:xfrm>
            <a:off x="2133600" y="4394314"/>
            <a:ext cx="6400800" cy="574868"/>
          </a:xfrm>
        </p:spPr>
        <p:txBody>
          <a:bodyPr>
            <a:normAutofit/>
          </a:bodyPr>
          <a:lstStyle/>
          <a:p>
            <a:r>
              <a:rPr lang="en-US" dirty="0" smtClean="0">
                <a:solidFill>
                  <a:schemeClr val="bg1">
                    <a:lumMod val="65000"/>
                  </a:schemeClr>
                </a:solidFill>
              </a:rPr>
              <a:t>Project Controls</a:t>
            </a:r>
            <a:endParaRPr lang="en-US" dirty="0">
              <a:solidFill>
                <a:schemeClr val="bg1">
                  <a:lumMod val="65000"/>
                </a:schemeClr>
              </a:solidFill>
            </a:endParaRPr>
          </a:p>
        </p:txBody>
      </p:sp>
      <p:pic>
        <p:nvPicPr>
          <p:cNvPr id="10" name="Picture 9" descr="PRiSM Logo Final.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8000" y="2133600"/>
            <a:ext cx="4364909" cy="1925549"/>
          </a:xfrm>
          <a:prstGeom prst="rect">
            <a:avLst/>
          </a:prstGeom>
          <a:noFill/>
          <a:ln>
            <a:noFill/>
          </a:ln>
        </p:spPr>
      </p:pic>
      <p:pic>
        <p:nvPicPr>
          <p:cNvPr id="11" name="Picture 10" descr="practitioner.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6826889" y="2774313"/>
            <a:ext cx="1600200" cy="471176"/>
          </a:xfrm>
          <a:prstGeom prst="rect">
            <a:avLst/>
          </a:prstGeom>
          <a:noFill/>
          <a:ln>
            <a:noFill/>
          </a:ln>
        </p:spPr>
      </p:pic>
      <p:pic>
        <p:nvPicPr>
          <p:cNvPr id="13" name="Picture 1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10437" y="6096000"/>
            <a:ext cx="1393071" cy="625335"/>
          </a:xfrm>
          <a:prstGeom prst="rect">
            <a:avLst/>
          </a:prstGeom>
        </p:spPr>
      </p:pic>
      <p:pic>
        <p:nvPicPr>
          <p:cNvPr id="14" name="Picture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48548" y="244782"/>
            <a:ext cx="2854960" cy="889820"/>
          </a:xfrm>
          <a:prstGeom prst="rect">
            <a:avLst/>
          </a:prstGeom>
        </p:spPr>
      </p:pic>
      <p:sp>
        <p:nvSpPr>
          <p:cNvPr id="16" name="TextBox 15"/>
          <p:cNvSpPr txBox="1"/>
          <p:nvPr/>
        </p:nvSpPr>
        <p:spPr>
          <a:xfrm>
            <a:off x="6248400" y="6224001"/>
            <a:ext cx="1075231" cy="369332"/>
          </a:xfrm>
          <a:prstGeom prst="rect">
            <a:avLst/>
          </a:prstGeom>
          <a:noFill/>
        </p:spPr>
        <p:txBody>
          <a:bodyPr wrap="none" rtlCol="0">
            <a:spAutoFit/>
          </a:bodyPr>
          <a:lstStyle/>
          <a:p>
            <a:r>
              <a:rPr lang="en-US" dirty="0" smtClean="0">
                <a:solidFill>
                  <a:schemeClr val="bg1">
                    <a:lumMod val="65000"/>
                  </a:schemeClr>
                </a:solidFill>
              </a:rPr>
              <a:t>Release 6</a:t>
            </a:r>
            <a:endParaRPr lang="en-US" dirty="0">
              <a:solidFill>
                <a:schemeClr val="bg1">
                  <a:lumMod val="65000"/>
                </a:schemeClr>
              </a:solidFill>
            </a:endParaRPr>
          </a:p>
        </p:txBody>
      </p:sp>
    </p:spTree>
    <p:extLst>
      <p:ext uri="{BB962C8B-B14F-4D97-AF65-F5344CB8AC3E}">
        <p14:creationId xmlns:p14="http://schemas.microsoft.com/office/powerpoint/2010/main" val="3651416333"/>
      </p:ext>
    </p:extLst>
  </p:cSld>
  <p:clrMapOvr>
    <a:masterClrMapping/>
  </p:clrMapOvr>
  <p:timing>
    <p:tnLst>
      <p:par>
        <p:cTn id="1" dur="indefinite" restart="never" nodeType="tmRoot"/>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BE819A1-3DD8-4179-BFD0-BF7D359F8DBD}" type="slidenum">
              <a:rPr lang="en-US" smtClean="0"/>
              <a:pPr/>
              <a:t>323</a:t>
            </a:fld>
            <a:endParaRPr lang="en-US" dirty="0"/>
          </a:p>
        </p:txBody>
      </p:sp>
      <p:sp>
        <p:nvSpPr>
          <p:cNvPr id="2" name="Title 1"/>
          <p:cNvSpPr>
            <a:spLocks noGrp="1"/>
          </p:cNvSpPr>
          <p:nvPr>
            <p:ph type="title"/>
          </p:nvPr>
        </p:nvSpPr>
        <p:spPr>
          <a:xfrm>
            <a:off x="381000" y="0"/>
            <a:ext cx="8458200" cy="1143000"/>
          </a:xfrm>
        </p:spPr>
        <p:txBody>
          <a:bodyPr/>
          <a:lstStyle/>
          <a:p>
            <a:r>
              <a:rPr lang="en-US" dirty="0" smtClean="0">
                <a:solidFill>
                  <a:schemeClr val="bg1">
                    <a:lumMod val="65000"/>
                  </a:schemeClr>
                </a:solidFill>
              </a:rPr>
              <a:t>Project Controls</a:t>
            </a:r>
            <a:endParaRPr lang="en-US" dirty="0">
              <a:solidFill>
                <a:schemeClr val="bg1">
                  <a:lumMod val="65000"/>
                </a:schemeClr>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1217481719"/>
              </p:ext>
            </p:extLst>
          </p:nvPr>
        </p:nvGraphicFramePr>
        <p:xfrm>
          <a:off x="179512" y="1268760"/>
          <a:ext cx="8784976" cy="4322256"/>
        </p:xfrm>
        <a:graphic>
          <a:graphicData uri="http://schemas.openxmlformats.org/drawingml/2006/table">
            <a:tbl>
              <a:tblPr/>
              <a:tblGrid>
                <a:gridCol w="1877888"/>
                <a:gridCol w="3505200"/>
                <a:gridCol w="3401888"/>
              </a:tblGrid>
              <a:tr h="311661">
                <a:tc>
                  <a:txBody>
                    <a:bodyPr/>
                    <a:lstStyle/>
                    <a:p>
                      <a:pPr>
                        <a:lnSpc>
                          <a:spcPct val="115000"/>
                        </a:lnSpc>
                        <a:spcAft>
                          <a:spcPts val="0"/>
                        </a:spcAft>
                      </a:pPr>
                      <a:r>
                        <a:rPr lang="en-GB" sz="1600" b="1" dirty="0" smtClean="0">
                          <a:solidFill>
                            <a:schemeClr val="bg1"/>
                          </a:solidFill>
                          <a:latin typeface="Helvetica"/>
                          <a:ea typeface="Calibri"/>
                          <a:cs typeface="Helvetica"/>
                        </a:rPr>
                        <a:t>Module 12</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Module</a:t>
                      </a:r>
                      <a:r>
                        <a:rPr lang="en-GB" sz="1600" b="1" baseline="0" dirty="0" smtClean="0">
                          <a:solidFill>
                            <a:schemeClr val="bg1"/>
                          </a:solidFill>
                          <a:latin typeface="Helvetica"/>
                          <a:ea typeface="Calibri"/>
                          <a:cs typeface="Helvetica"/>
                        </a:rPr>
                        <a:t> Covers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Learning outcomes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3108419">
                <a:tc>
                  <a:txBody>
                    <a:bodyPr/>
                    <a:lstStyle/>
                    <a:p>
                      <a:pPr>
                        <a:lnSpc>
                          <a:spcPct val="100000"/>
                        </a:lnSpc>
                        <a:spcAft>
                          <a:spcPts val="0"/>
                        </a:spcAft>
                      </a:pPr>
                      <a:endParaRPr lang="en-GB" sz="1600" dirty="0" smtClean="0">
                        <a:solidFill>
                          <a:schemeClr val="tx1"/>
                        </a:solidFill>
                        <a:latin typeface="Helvetica"/>
                        <a:ea typeface="Calibri"/>
                        <a:cs typeface="Helvetica"/>
                      </a:endParaRPr>
                    </a:p>
                    <a:p>
                      <a:r>
                        <a:rPr lang="en-US" sz="1600" dirty="0" smtClean="0">
                          <a:solidFill>
                            <a:schemeClr val="bg1">
                              <a:lumMod val="50000"/>
                            </a:schemeClr>
                          </a:solidFill>
                        </a:rPr>
                        <a:t>Project Controls</a:t>
                      </a: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3">
                  <a:txBody>
                    <a:bodyPr/>
                    <a:lstStyle/>
                    <a:p>
                      <a:pPr marL="342900" indent="-342900">
                        <a:lnSpc>
                          <a:spcPct val="115000"/>
                        </a:lnSpc>
                        <a:spcAft>
                          <a:spcPts val="0"/>
                        </a:spcAft>
                        <a:buFont typeface="+mj-lt"/>
                        <a:buAutoNum type="arabicPeriod"/>
                      </a:pPr>
                      <a:r>
                        <a:rPr lang="en-GB" sz="1600" b="0" dirty="0" smtClean="0">
                          <a:solidFill>
                            <a:schemeClr val="tx1"/>
                          </a:solidFill>
                          <a:latin typeface="Helvetica"/>
                          <a:ea typeface="Calibri"/>
                          <a:cs typeface="Helvetica"/>
                        </a:rPr>
                        <a:t>What is Project Control?</a:t>
                      </a:r>
                      <a:endParaRPr lang="en-GB" sz="1600" b="0" baseline="0" dirty="0" smtClean="0">
                        <a:solidFill>
                          <a:schemeClr val="tx1"/>
                        </a:solidFill>
                        <a:latin typeface="Helvetica"/>
                        <a:ea typeface="Calibri"/>
                        <a:cs typeface="Helvetica"/>
                      </a:endParaRPr>
                    </a:p>
                    <a:p>
                      <a:pPr marL="342900" indent="-342900">
                        <a:lnSpc>
                          <a:spcPct val="115000"/>
                        </a:lnSpc>
                        <a:spcAft>
                          <a:spcPts val="0"/>
                        </a:spcAft>
                        <a:buFont typeface="+mj-lt"/>
                        <a:buAutoNum type="arabicPeriod"/>
                      </a:pPr>
                      <a:r>
                        <a:rPr lang="en-GB" sz="1600" b="0" baseline="0" dirty="0" smtClean="0">
                          <a:solidFill>
                            <a:schemeClr val="tx1"/>
                          </a:solidFill>
                          <a:latin typeface="Helvetica"/>
                          <a:ea typeface="Calibri"/>
                          <a:cs typeface="Helvetica"/>
                        </a:rPr>
                        <a:t>Managing Project Control</a:t>
                      </a:r>
                    </a:p>
                    <a:p>
                      <a:pPr marL="342900" indent="-342900">
                        <a:lnSpc>
                          <a:spcPct val="115000"/>
                        </a:lnSpc>
                        <a:spcAft>
                          <a:spcPts val="0"/>
                        </a:spcAft>
                        <a:buFont typeface="+mj-lt"/>
                        <a:buAutoNum type="arabicPeriod"/>
                      </a:pPr>
                      <a:r>
                        <a:rPr lang="en-GB" sz="1600" b="0" baseline="0" dirty="0" smtClean="0">
                          <a:solidFill>
                            <a:schemeClr val="tx1"/>
                          </a:solidFill>
                          <a:latin typeface="Helvetica"/>
                          <a:ea typeface="Calibri"/>
                          <a:cs typeface="Helvetica"/>
                        </a:rPr>
                        <a:t>Controls Process</a:t>
                      </a:r>
                    </a:p>
                    <a:p>
                      <a:pPr marL="342900" indent="-342900">
                        <a:lnSpc>
                          <a:spcPct val="115000"/>
                        </a:lnSpc>
                        <a:spcAft>
                          <a:spcPts val="0"/>
                        </a:spcAft>
                        <a:buFont typeface="+mj-lt"/>
                        <a:buAutoNum type="arabicPeriod"/>
                      </a:pPr>
                      <a:r>
                        <a:rPr lang="en-GB" sz="1600" b="0" baseline="0" dirty="0" smtClean="0">
                          <a:solidFill>
                            <a:schemeClr val="tx1"/>
                          </a:solidFill>
                          <a:latin typeface="Helvetica"/>
                          <a:ea typeface="Calibri"/>
                          <a:cs typeface="Helvetica"/>
                        </a:rPr>
                        <a:t>PBS/WBS/OBS</a:t>
                      </a:r>
                    </a:p>
                    <a:p>
                      <a:pPr marL="342900" indent="-342900">
                        <a:lnSpc>
                          <a:spcPct val="115000"/>
                        </a:lnSpc>
                        <a:spcAft>
                          <a:spcPts val="0"/>
                        </a:spcAft>
                        <a:buFont typeface="+mj-lt"/>
                        <a:buAutoNum type="arabicPeriod"/>
                      </a:pPr>
                      <a:r>
                        <a:rPr lang="en-GB" sz="1600" b="0" baseline="0" dirty="0" smtClean="0">
                          <a:solidFill>
                            <a:schemeClr val="tx1"/>
                          </a:solidFill>
                          <a:latin typeface="Helvetica"/>
                          <a:ea typeface="Calibri"/>
                          <a:cs typeface="Helvetica"/>
                        </a:rPr>
                        <a:t>Estimating Accuracy</a:t>
                      </a:r>
                    </a:p>
                    <a:p>
                      <a:pPr marL="342900" indent="-342900">
                        <a:lnSpc>
                          <a:spcPct val="115000"/>
                        </a:lnSpc>
                        <a:spcAft>
                          <a:spcPts val="0"/>
                        </a:spcAft>
                        <a:buFont typeface="+mj-lt"/>
                        <a:buAutoNum type="arabicPeriod"/>
                      </a:pPr>
                      <a:r>
                        <a:rPr lang="en-GB" sz="1600" b="0" baseline="0" dirty="0" smtClean="0">
                          <a:solidFill>
                            <a:schemeClr val="tx1"/>
                          </a:solidFill>
                          <a:latin typeface="Helvetica"/>
                          <a:ea typeface="Calibri"/>
                          <a:cs typeface="Helvetica"/>
                        </a:rPr>
                        <a:t>Procurement</a:t>
                      </a:r>
                    </a:p>
                    <a:p>
                      <a:pPr marL="342900" indent="-342900">
                        <a:lnSpc>
                          <a:spcPct val="115000"/>
                        </a:lnSpc>
                        <a:spcAft>
                          <a:spcPts val="0"/>
                        </a:spcAft>
                        <a:buFont typeface="+mj-lt"/>
                        <a:buAutoNum type="arabicPeriod"/>
                      </a:pPr>
                      <a:r>
                        <a:rPr lang="en-GB" sz="1600" b="0" dirty="0" smtClean="0">
                          <a:solidFill>
                            <a:schemeClr val="tx1"/>
                          </a:solidFill>
                          <a:latin typeface="Helvetica"/>
                          <a:ea typeface="Calibri"/>
                          <a:cs typeface="Helvetica"/>
                        </a:rPr>
                        <a:t>Estimating</a:t>
                      </a:r>
                      <a:r>
                        <a:rPr lang="en-GB" sz="1600" b="0" baseline="0" dirty="0" smtClean="0">
                          <a:solidFill>
                            <a:schemeClr val="tx1"/>
                          </a:solidFill>
                          <a:latin typeface="Helvetica"/>
                          <a:ea typeface="Calibri"/>
                          <a:cs typeface="Helvetica"/>
                        </a:rPr>
                        <a:t>/ Budgeting/ Costing</a:t>
                      </a:r>
                    </a:p>
                    <a:p>
                      <a:pPr marL="342900" indent="-342900">
                        <a:lnSpc>
                          <a:spcPct val="115000"/>
                        </a:lnSpc>
                        <a:spcAft>
                          <a:spcPts val="0"/>
                        </a:spcAft>
                        <a:buFont typeface="+mj-lt"/>
                        <a:buAutoNum type="arabicPeriod"/>
                      </a:pPr>
                      <a:r>
                        <a:rPr lang="en-GB" sz="1600" b="0" baseline="0" dirty="0" smtClean="0">
                          <a:solidFill>
                            <a:schemeClr val="tx1"/>
                          </a:solidFill>
                          <a:latin typeface="Helvetica"/>
                          <a:ea typeface="Calibri"/>
                          <a:cs typeface="Helvetica"/>
                        </a:rPr>
                        <a:t>Earned Value Management</a:t>
                      </a:r>
                    </a:p>
                    <a:p>
                      <a:pPr marL="342900" indent="-342900">
                        <a:lnSpc>
                          <a:spcPct val="115000"/>
                        </a:lnSpc>
                        <a:spcAft>
                          <a:spcPts val="0"/>
                        </a:spcAft>
                        <a:buFont typeface="+mj-lt"/>
                        <a:buAutoNum type="arabicPeriod"/>
                      </a:pPr>
                      <a:r>
                        <a:rPr lang="en-GB" sz="1600" b="0" baseline="0" dirty="0" smtClean="0">
                          <a:solidFill>
                            <a:schemeClr val="tx1"/>
                          </a:solidFill>
                          <a:latin typeface="Helvetica"/>
                          <a:ea typeface="Calibri"/>
                          <a:cs typeface="Helvetica"/>
                        </a:rPr>
                        <a:t>Analysis and Reporting</a:t>
                      </a:r>
                    </a:p>
                    <a:p>
                      <a:pPr marL="342900" indent="-342900">
                        <a:lnSpc>
                          <a:spcPct val="115000"/>
                        </a:lnSpc>
                        <a:spcAft>
                          <a:spcPts val="0"/>
                        </a:spcAft>
                        <a:buFont typeface="+mj-lt"/>
                        <a:buAutoNum type="arabicPeriod"/>
                      </a:pPr>
                      <a:r>
                        <a:rPr lang="en-GB" sz="1600" b="0" baseline="0" dirty="0" smtClean="0">
                          <a:solidFill>
                            <a:schemeClr val="tx1"/>
                          </a:solidFill>
                          <a:latin typeface="Helvetica"/>
                          <a:ea typeface="Calibri"/>
                          <a:cs typeface="Helvetica"/>
                        </a:rPr>
                        <a:t>Change Control</a:t>
                      </a:r>
                      <a:endParaRPr lang="en-GB" sz="1600" b="0" dirty="0" smtClean="0">
                        <a:solidFill>
                          <a:schemeClr val="tx1"/>
                        </a:solidFill>
                        <a:latin typeface="Helvetica"/>
                        <a:ea typeface="Calibri"/>
                        <a:cs typeface="Helvetica"/>
                      </a:endParaRPr>
                    </a:p>
                    <a:p>
                      <a:pPr marL="342900" indent="-342900">
                        <a:lnSpc>
                          <a:spcPct val="115000"/>
                        </a:lnSpc>
                        <a:spcAft>
                          <a:spcPts val="0"/>
                        </a:spcAft>
                        <a:buFont typeface="+mj-lt"/>
                        <a:buAutoNum type="arabicPeriod"/>
                      </a:pPr>
                      <a:endParaRPr lang="en-GB" sz="1600" b="1" baseline="0" dirty="0" smtClean="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nSpc>
                          <a:spcPct val="100000"/>
                        </a:lnSpc>
                        <a:spcAft>
                          <a:spcPts val="0"/>
                        </a:spcAft>
                      </a:pPr>
                      <a:r>
                        <a:rPr lang="en-GB" sz="1600" dirty="0" smtClean="0">
                          <a:solidFill>
                            <a:schemeClr val="tx2"/>
                          </a:solidFill>
                          <a:latin typeface="Helvetica"/>
                          <a:ea typeface="Calibri"/>
                          <a:cs typeface="Helvetica"/>
                        </a:rPr>
                        <a:t>This</a:t>
                      </a:r>
                      <a:r>
                        <a:rPr lang="en-GB" sz="1600" baseline="0" dirty="0" smtClean="0">
                          <a:solidFill>
                            <a:schemeClr val="tx2"/>
                          </a:solidFill>
                          <a:latin typeface="Helvetica"/>
                          <a:ea typeface="Calibri"/>
                          <a:cs typeface="Helvetica"/>
                        </a:rPr>
                        <a:t> module covers areas of project control.  While there are many factors to controlling a project, some of which are covered in detail in other modules, this module focuses on Analysis, Costing, Estimating and Reporting</a:t>
                      </a:r>
                      <a:endParaRPr lang="en-GB" sz="1600" dirty="0" smtClean="0">
                        <a:solidFill>
                          <a:schemeClr val="tx2"/>
                        </a:solidFill>
                        <a:latin typeface="Helvetica"/>
                        <a:ea typeface="Calibri"/>
                        <a:cs typeface="Helvetica"/>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600" dirty="0" smtClean="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smtClean="0">
                          <a:solidFill>
                            <a:srgbClr val="FFFFFF"/>
                          </a:solidFill>
                          <a:latin typeface="Helvetica"/>
                          <a:ea typeface="Calibri"/>
                          <a:cs typeface="Helvetica"/>
                        </a:rPr>
                        <a:t>Version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l">
                        <a:lnSpc>
                          <a:spcPct val="100000"/>
                        </a:lnSpc>
                        <a:spcAft>
                          <a:spcPts val="0"/>
                        </a:spcAft>
                      </a:pPr>
                      <a:r>
                        <a:rPr lang="en-GB" sz="1600" dirty="0" smtClean="0">
                          <a:solidFill>
                            <a:schemeClr val="tx1"/>
                          </a:solidFill>
                          <a:latin typeface="Helvetica"/>
                          <a:ea typeface="Calibri"/>
                          <a:cs typeface="Helvetica"/>
                        </a:rPr>
                        <a:t>6.0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p14="http://schemas.microsoft.com/office/powerpoint/2010/main" val="1813405419"/>
      </p:ext>
    </p:extLst>
  </p:cSld>
  <p:clrMapOvr>
    <a:masterClrMapping/>
  </p:clrMapOvr>
  <p:timing>
    <p:tnLst>
      <p:par>
        <p:cTn id="1" dur="indefinite" restart="never" nodeType="tmRoot"/>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752601"/>
            <a:ext cx="3733800" cy="3733799"/>
          </a:xfrm>
        </p:spPr>
        <p:txBody>
          <a:bodyPr>
            <a:normAutofit/>
          </a:bodyPr>
          <a:lstStyle/>
          <a:p>
            <a:pPr marL="0" indent="0">
              <a:buNone/>
            </a:pPr>
            <a:r>
              <a:rPr lang="en-US" sz="2000" dirty="0" smtClean="0"/>
              <a:t>Project </a:t>
            </a:r>
            <a:r>
              <a:rPr lang="en-US" sz="2000" b="1" dirty="0" smtClean="0"/>
              <a:t>controls</a:t>
            </a:r>
            <a:r>
              <a:rPr lang="en-US" sz="2000" dirty="0" smtClean="0"/>
              <a:t> ensure that actual project performance aligns with the business case through analyzing variances in scope, costing, and activities, and taking appropriate corrective and preventive action with regard to risk as needed in order to realize benefits.</a:t>
            </a:r>
            <a:endParaRPr lang="en-US" sz="20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324</a:t>
            </a:fld>
            <a:endParaRPr lang="en-US" dirty="0"/>
          </a:p>
        </p:txBody>
      </p:sp>
      <p:sp>
        <p:nvSpPr>
          <p:cNvPr id="4" name="Title 3"/>
          <p:cNvSpPr>
            <a:spLocks noGrp="1"/>
          </p:cNvSpPr>
          <p:nvPr>
            <p:ph type="title"/>
          </p:nvPr>
        </p:nvSpPr>
        <p:spPr/>
        <p:txBody>
          <a:bodyPr/>
          <a:lstStyle/>
          <a:p>
            <a:r>
              <a:rPr lang="en-US" dirty="0" smtClean="0"/>
              <a:t>What is Project Control?</a:t>
            </a:r>
            <a:endParaRPr lang="en-US" dirty="0"/>
          </a:p>
        </p:txBody>
      </p:sp>
      <p:pic>
        <p:nvPicPr>
          <p:cNvPr id="5" name="Picture 4" descr="Screen Shot 2014-11-19 at 9.37.19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67200" y="1726210"/>
            <a:ext cx="4717204" cy="2086329"/>
          </a:xfrm>
          <a:prstGeom prst="rect">
            <a:avLst/>
          </a:prstGeom>
        </p:spPr>
      </p:pic>
      <p:sp>
        <p:nvSpPr>
          <p:cNvPr id="6" name="TextBox 5"/>
          <p:cNvSpPr txBox="1"/>
          <p:nvPr/>
        </p:nvSpPr>
        <p:spPr>
          <a:xfrm>
            <a:off x="4800600" y="3962400"/>
            <a:ext cx="3608680" cy="369332"/>
          </a:xfrm>
          <a:prstGeom prst="rect">
            <a:avLst/>
          </a:prstGeom>
          <a:noFill/>
        </p:spPr>
        <p:txBody>
          <a:bodyPr wrap="none" rtlCol="0">
            <a:spAutoFit/>
          </a:bodyPr>
          <a:lstStyle/>
          <a:p>
            <a:r>
              <a:rPr lang="en-US" dirty="0" smtClean="0"/>
              <a:t>Can sometimes feel like herding cats</a:t>
            </a:r>
            <a:endParaRPr lang="en-US" dirty="0"/>
          </a:p>
        </p:txBody>
      </p:sp>
      <p:sp>
        <p:nvSpPr>
          <p:cNvPr id="7" name="TextBox 6"/>
          <p:cNvSpPr txBox="1"/>
          <p:nvPr/>
        </p:nvSpPr>
        <p:spPr>
          <a:xfrm>
            <a:off x="5334000" y="5867400"/>
            <a:ext cx="3592594" cy="261610"/>
          </a:xfrm>
          <a:prstGeom prst="rect">
            <a:avLst/>
          </a:prstGeom>
          <a:noFill/>
        </p:spPr>
        <p:txBody>
          <a:bodyPr wrap="none" rtlCol="0">
            <a:spAutoFit/>
          </a:bodyPr>
          <a:lstStyle/>
          <a:p>
            <a:r>
              <a:rPr lang="en-US" sz="1100" dirty="0" err="1" smtClean="0">
                <a:solidFill>
                  <a:srgbClr val="7F7F7F"/>
                </a:solidFill>
              </a:rPr>
              <a:t>Img</a:t>
            </a:r>
            <a:r>
              <a:rPr lang="en-US" sz="1100" dirty="0" smtClean="0">
                <a:solidFill>
                  <a:srgbClr val="7F7F7F"/>
                </a:solidFill>
              </a:rPr>
              <a:t> </a:t>
            </a:r>
            <a:r>
              <a:rPr lang="en-US" sz="1100" dirty="0" err="1" smtClean="0">
                <a:solidFill>
                  <a:srgbClr val="7F7F7F"/>
                </a:solidFill>
              </a:rPr>
              <a:t>src</a:t>
            </a:r>
            <a:r>
              <a:rPr lang="en-US" sz="1100" dirty="0">
                <a:solidFill>
                  <a:srgbClr val="7F7F7F"/>
                </a:solidFill>
              </a:rPr>
              <a:t>: https://</a:t>
            </a:r>
            <a:r>
              <a:rPr lang="en-US" sz="1100" dirty="0" err="1">
                <a:solidFill>
                  <a:srgbClr val="7F7F7F"/>
                </a:solidFill>
              </a:rPr>
              <a:t>www.youtube.com</a:t>
            </a:r>
            <a:r>
              <a:rPr lang="en-US" sz="1100" dirty="0">
                <a:solidFill>
                  <a:srgbClr val="7F7F7F"/>
                </a:solidFill>
              </a:rPr>
              <a:t>/</a:t>
            </a:r>
            <a:r>
              <a:rPr lang="en-US" sz="1100" dirty="0" err="1">
                <a:solidFill>
                  <a:srgbClr val="7F7F7F"/>
                </a:solidFill>
              </a:rPr>
              <a:t>watch?v</a:t>
            </a:r>
            <a:r>
              <a:rPr lang="en-US" sz="1100" dirty="0">
                <a:solidFill>
                  <a:srgbClr val="7F7F7F"/>
                </a:solidFill>
              </a:rPr>
              <a:t>=FEU1lPzD5RQ</a:t>
            </a:r>
          </a:p>
        </p:txBody>
      </p:sp>
    </p:spTree>
    <p:extLst>
      <p:ext uri="{BB962C8B-B14F-4D97-AF65-F5344CB8AC3E}">
        <p14:creationId xmlns:p14="http://schemas.microsoft.com/office/powerpoint/2010/main" val="2018642598"/>
      </p:ext>
    </p:extLst>
  </p:cSld>
  <p:clrMapOvr>
    <a:masterClrMapping/>
  </p:clrMapOvr>
  <p:timing>
    <p:tnLst>
      <p:par>
        <p:cTn id="1" dur="indefinite" restart="never" nodeType="tmRoot"/>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228600"/>
            <a:ext cx="7024744" cy="722864"/>
          </a:xfrm>
        </p:spPr>
        <p:txBody>
          <a:bodyPr/>
          <a:lstStyle/>
          <a:p>
            <a:r>
              <a:rPr lang="en-US" dirty="0" smtClean="0">
                <a:solidFill>
                  <a:srgbClr val="000000"/>
                </a:solidFill>
              </a:rPr>
              <a:t>Project Controls Breakdown</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325</a:t>
            </a:fld>
            <a:endParaRPr lang="en-US" dirty="0"/>
          </a:p>
        </p:txBody>
      </p:sp>
      <p:sp>
        <p:nvSpPr>
          <p:cNvPr id="5" name="Content Placeholder 4"/>
          <p:cNvSpPr>
            <a:spLocks noGrp="1"/>
          </p:cNvSpPr>
          <p:nvPr>
            <p:ph idx="1"/>
          </p:nvPr>
        </p:nvSpPr>
        <p:spPr>
          <a:xfrm>
            <a:off x="457200" y="1600201"/>
            <a:ext cx="7315200" cy="4343400"/>
          </a:xfrm>
        </p:spPr>
        <p:txBody>
          <a:bodyPr>
            <a:normAutofit fontScale="85000" lnSpcReduction="20000"/>
          </a:bodyPr>
          <a:lstStyle/>
          <a:p>
            <a:r>
              <a:rPr lang="en-US" b="1" dirty="0" smtClean="0"/>
              <a:t>Project</a:t>
            </a:r>
          </a:p>
          <a:p>
            <a:pPr lvl="1"/>
            <a:r>
              <a:rPr lang="en-US" b="1" dirty="0" smtClean="0"/>
              <a:t>Planning </a:t>
            </a:r>
          </a:p>
          <a:p>
            <a:pPr lvl="1"/>
            <a:r>
              <a:rPr lang="en-US" b="1" dirty="0" smtClean="0"/>
              <a:t>Costing/Procurement/Contract administration</a:t>
            </a:r>
          </a:p>
          <a:p>
            <a:pPr lvl="1"/>
            <a:r>
              <a:rPr lang="en-US" b="1" dirty="0" smtClean="0"/>
              <a:t>Scheduling</a:t>
            </a:r>
          </a:p>
          <a:p>
            <a:pPr lvl="1"/>
            <a:r>
              <a:rPr lang="en-US" b="1" dirty="0" smtClean="0"/>
              <a:t>Reporting</a:t>
            </a:r>
          </a:p>
          <a:p>
            <a:pPr lvl="1"/>
            <a:r>
              <a:rPr lang="en-US" b="1" dirty="0" smtClean="0"/>
              <a:t>Analyzing</a:t>
            </a:r>
          </a:p>
          <a:p>
            <a:pPr lvl="1"/>
            <a:endParaRPr lang="en-US" dirty="0" smtClean="0"/>
          </a:p>
          <a:p>
            <a:r>
              <a:rPr lang="en-US" dirty="0" smtClean="0">
                <a:solidFill>
                  <a:srgbClr val="7F7F7F"/>
                </a:solidFill>
              </a:rPr>
              <a:t>Also includes management of:</a:t>
            </a:r>
          </a:p>
          <a:p>
            <a:pPr lvl="1"/>
            <a:r>
              <a:rPr lang="en-US" dirty="0" smtClean="0">
                <a:solidFill>
                  <a:srgbClr val="7F7F7F"/>
                </a:solidFill>
              </a:rPr>
              <a:t>Change</a:t>
            </a:r>
          </a:p>
          <a:p>
            <a:pPr lvl="1"/>
            <a:r>
              <a:rPr lang="en-US" dirty="0" smtClean="0">
                <a:solidFill>
                  <a:srgbClr val="7F7F7F"/>
                </a:solidFill>
              </a:rPr>
              <a:t>Stakeholder engagement</a:t>
            </a:r>
          </a:p>
          <a:p>
            <a:pPr lvl="1"/>
            <a:r>
              <a:rPr lang="en-US" dirty="0" smtClean="0">
                <a:solidFill>
                  <a:srgbClr val="7F7F7F"/>
                </a:solidFill>
              </a:rPr>
              <a:t>Communication</a:t>
            </a:r>
          </a:p>
          <a:p>
            <a:pPr lvl="1"/>
            <a:r>
              <a:rPr lang="en-US" dirty="0" smtClean="0">
                <a:solidFill>
                  <a:srgbClr val="7F7F7F"/>
                </a:solidFill>
              </a:rPr>
              <a:t>Risk management</a:t>
            </a:r>
          </a:p>
          <a:p>
            <a:pPr lvl="1"/>
            <a:r>
              <a:rPr lang="en-US" dirty="0" smtClean="0">
                <a:solidFill>
                  <a:srgbClr val="7F7F7F"/>
                </a:solidFill>
              </a:rPr>
              <a:t>Issue management</a:t>
            </a:r>
          </a:p>
          <a:p>
            <a:pPr lvl="1"/>
            <a:r>
              <a:rPr lang="en-US" dirty="0" smtClean="0">
                <a:solidFill>
                  <a:srgbClr val="7F7F7F"/>
                </a:solidFill>
              </a:rPr>
              <a:t>Benefits</a:t>
            </a:r>
          </a:p>
          <a:p>
            <a:pPr lvl="1"/>
            <a:r>
              <a:rPr lang="en-US" dirty="0" smtClean="0">
                <a:solidFill>
                  <a:srgbClr val="7F7F7F"/>
                </a:solidFill>
              </a:rPr>
              <a:t>Sustainability</a:t>
            </a:r>
          </a:p>
        </p:txBody>
      </p:sp>
      <p:sp>
        <p:nvSpPr>
          <p:cNvPr id="20" name="TextBox 19"/>
          <p:cNvSpPr txBox="1"/>
          <p:nvPr/>
        </p:nvSpPr>
        <p:spPr>
          <a:xfrm>
            <a:off x="5181600" y="4419600"/>
            <a:ext cx="3535794" cy="646331"/>
          </a:xfrm>
          <a:prstGeom prst="rect">
            <a:avLst/>
          </a:prstGeom>
          <a:noFill/>
        </p:spPr>
        <p:txBody>
          <a:bodyPr wrap="none" rtlCol="0">
            <a:spAutoFit/>
          </a:bodyPr>
          <a:lstStyle/>
          <a:p>
            <a:r>
              <a:rPr lang="en-US" dirty="0" smtClean="0">
                <a:solidFill>
                  <a:srgbClr val="7F7F7F"/>
                </a:solidFill>
              </a:rPr>
              <a:t>Also part of project controls but are</a:t>
            </a:r>
          </a:p>
          <a:p>
            <a:r>
              <a:rPr lang="en-US" dirty="0" smtClean="0">
                <a:solidFill>
                  <a:srgbClr val="7F7F7F"/>
                </a:solidFill>
              </a:rPr>
              <a:t>Covered</a:t>
            </a:r>
            <a:r>
              <a:rPr lang="en-US" dirty="0" smtClean="0">
                <a:solidFill>
                  <a:schemeClr val="tx1">
                    <a:lumMod val="50000"/>
                    <a:lumOff val="50000"/>
                  </a:schemeClr>
                </a:solidFill>
              </a:rPr>
              <a:t> in other modules</a:t>
            </a:r>
            <a:endParaRPr lang="en-US" dirty="0">
              <a:solidFill>
                <a:schemeClr val="tx1">
                  <a:lumMod val="50000"/>
                  <a:lumOff val="50000"/>
                </a:schemeClr>
              </a:solidFill>
            </a:endParaRPr>
          </a:p>
        </p:txBody>
      </p:sp>
      <p:sp>
        <p:nvSpPr>
          <p:cNvPr id="3" name="TextBox 2"/>
          <p:cNvSpPr txBox="1"/>
          <p:nvPr/>
        </p:nvSpPr>
        <p:spPr>
          <a:xfrm>
            <a:off x="5486400" y="1981200"/>
            <a:ext cx="2824480" cy="646331"/>
          </a:xfrm>
          <a:prstGeom prst="rect">
            <a:avLst/>
          </a:prstGeom>
          <a:noFill/>
        </p:spPr>
        <p:txBody>
          <a:bodyPr wrap="square" rtlCol="0" anchor="ctr">
            <a:spAutoFit/>
          </a:bodyPr>
          <a:lstStyle/>
          <a:p>
            <a:r>
              <a:rPr lang="en-US" b="1" dirty="0" smtClean="0"/>
              <a:t>Covered in this module</a:t>
            </a:r>
            <a:endParaRPr lang="en-US" dirty="0"/>
          </a:p>
          <a:p>
            <a:endParaRPr lang="en-US" dirty="0" smtClean="0"/>
          </a:p>
        </p:txBody>
      </p:sp>
      <p:cxnSp>
        <p:nvCxnSpPr>
          <p:cNvPr id="8" name="Straight Connector 7"/>
          <p:cNvCxnSpPr/>
          <p:nvPr/>
        </p:nvCxnSpPr>
        <p:spPr>
          <a:xfrm flipH="1">
            <a:off x="304800" y="3581400"/>
            <a:ext cx="86106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79489280"/>
      </p:ext>
    </p:extLst>
  </p:cSld>
  <p:clrMapOvr>
    <a:masterClrMapping/>
  </p:clrMapOvr>
  <p:timing>
    <p:tnLst>
      <p:par>
        <p:cTn id="1" dur="indefinite" restart="never" nodeType="tmRoot"/>
      </p:par>
    </p:tn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657601"/>
            <a:ext cx="7772400" cy="914400"/>
          </a:xfrm>
        </p:spPr>
        <p:txBody>
          <a:bodyPr>
            <a:normAutofit fontScale="90000"/>
          </a:bodyPr>
          <a:lstStyle/>
          <a:p>
            <a:r>
              <a:rPr lang="en-US" dirty="0" smtClean="0"/>
              <a:t>MANAGING CONTROL</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pPr/>
              <a:t>326</a:t>
            </a:fld>
            <a:endParaRPr lang="en-US" dirty="0"/>
          </a:p>
        </p:txBody>
      </p:sp>
      <p:pic>
        <p:nvPicPr>
          <p:cNvPr id="3" name="Picture 2"/>
          <p:cNvPicPr>
            <a:picLocks noChangeAspect="1"/>
          </p:cNvPicPr>
          <p:nvPr/>
        </p:nvPicPr>
        <p:blipFill>
          <a:blip r:embed="rId2" cstate="print"/>
          <a:stretch>
            <a:fillRect/>
          </a:stretch>
        </p:blipFill>
        <p:spPr>
          <a:xfrm>
            <a:off x="762000" y="1066800"/>
            <a:ext cx="4194034" cy="2362200"/>
          </a:xfrm>
          <a:prstGeom prst="rect">
            <a:avLst/>
          </a:prstGeom>
          <a:ln w="57150" cmpd="sng">
            <a:solidFill>
              <a:schemeClr val="tx1"/>
            </a:solidFill>
          </a:ln>
        </p:spPr>
      </p:pic>
    </p:spTree>
    <p:extLst>
      <p:ext uri="{BB962C8B-B14F-4D97-AF65-F5344CB8AC3E}">
        <p14:creationId xmlns:p14="http://schemas.microsoft.com/office/powerpoint/2010/main" val="1413922424"/>
      </p:ext>
    </p:extLst>
  </p:cSld>
  <p:clrMapOvr>
    <a:masterClrMapping/>
  </p:clrMapOvr>
  <p:timing>
    <p:tnLst>
      <p:par>
        <p:cTn id="1" dur="indefinite" restart="never" nodeType="tmRoot"/>
      </p:par>
    </p:tnLst>
  </p:timing>
</p:sld>
</file>

<file path=ppt/slides/slide3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08034" name="Text Box 2"/>
          <p:cNvSpPr txBox="1">
            <a:spLocks noChangeArrowheads="1"/>
          </p:cNvSpPr>
          <p:nvPr/>
        </p:nvSpPr>
        <p:spPr bwMode="auto">
          <a:xfrm>
            <a:off x="685800" y="1676400"/>
            <a:ext cx="7058758" cy="3741737"/>
          </a:xfrm>
          <a:prstGeom prst="rect">
            <a:avLst/>
          </a:prstGeom>
          <a:noFill/>
          <a:ln w="12700" cap="sq" algn="ctr">
            <a:noFill/>
            <a:miter lim="800000"/>
            <a:headEnd/>
            <a:tailEnd/>
          </a:ln>
          <a:effectLst/>
        </p:spPr>
        <p:txBody>
          <a:bodyPr lIns="91433" tIns="45717" rIns="91433" bIns="45717"/>
          <a:lstStyle/>
          <a:p>
            <a:pPr marL="342900" indent="-342900">
              <a:buFont typeface="Courier New"/>
              <a:buChar char="o"/>
            </a:pPr>
            <a:r>
              <a:rPr lang="en-US" sz="2400" dirty="0"/>
              <a:t>The first step in setting up </a:t>
            </a:r>
            <a:r>
              <a:rPr lang="en-US" sz="2400" dirty="0" smtClean="0"/>
              <a:t>analytics for project control is </a:t>
            </a:r>
            <a:r>
              <a:rPr lang="en-US" sz="2400" dirty="0"/>
              <a:t>to identify the key factors to be </a:t>
            </a:r>
            <a:r>
              <a:rPr lang="en-US" sz="2400" dirty="0" smtClean="0"/>
              <a:t>monitored</a:t>
            </a:r>
            <a:endParaRPr lang="en-US" sz="2400" dirty="0"/>
          </a:p>
          <a:p>
            <a:pPr marL="342900" indent="-342900">
              <a:buFont typeface="Courier New"/>
              <a:buChar char="o"/>
            </a:pPr>
            <a:r>
              <a:rPr lang="en-US" sz="2400" dirty="0"/>
              <a:t>The project manager must define precisely which specific characteristics of performance, cost, and </a:t>
            </a:r>
            <a:r>
              <a:rPr lang="en-US" sz="2400" dirty="0" smtClean="0"/>
              <a:t>time, risk, quality, and sustainability are in accordance with the business case and </a:t>
            </a:r>
            <a:r>
              <a:rPr lang="en-US" sz="2400" dirty="0"/>
              <a:t>should be controlled</a:t>
            </a:r>
          </a:p>
          <a:p>
            <a:pPr marL="342900" indent="-342900">
              <a:buFont typeface="Courier New"/>
              <a:buChar char="o"/>
            </a:pPr>
            <a:r>
              <a:rPr lang="en-US" sz="2400" dirty="0"/>
              <a:t>Exact boundaries must then be established, within which control should be maintained</a:t>
            </a:r>
          </a:p>
        </p:txBody>
      </p:sp>
      <p:sp>
        <p:nvSpPr>
          <p:cNvPr id="1708035" name="Text Box 3"/>
          <p:cNvSpPr txBox="1">
            <a:spLocks noChangeArrowheads="1"/>
          </p:cNvSpPr>
          <p:nvPr/>
        </p:nvSpPr>
        <p:spPr bwMode="auto">
          <a:xfrm>
            <a:off x="621323" y="5694363"/>
            <a:ext cx="183174" cy="336550"/>
          </a:xfrm>
          <a:prstGeom prst="rect">
            <a:avLst/>
          </a:prstGeom>
          <a:noFill/>
          <a:ln w="9525">
            <a:noFill/>
            <a:miter lim="800000"/>
            <a:headEnd/>
            <a:tailEnd/>
          </a:ln>
          <a:effectLst/>
        </p:spPr>
        <p:txBody>
          <a:bodyPr wrap="none">
            <a:spAutoFit/>
          </a:bodyPr>
          <a:lstStyle/>
          <a:p>
            <a:pPr algn="l"/>
            <a:endParaRPr lang="en-US" sz="1600" dirty="0">
              <a:latin typeface="Times New Roman" pitchFamily="18" charset="0"/>
            </a:endParaRPr>
          </a:p>
        </p:txBody>
      </p:sp>
      <p:sp>
        <p:nvSpPr>
          <p:cNvPr id="1708036" name="Rectangle 4"/>
          <p:cNvSpPr>
            <a:spLocks noGrp="1" noChangeArrowheads="1"/>
          </p:cNvSpPr>
          <p:nvPr>
            <p:ph type="title"/>
          </p:nvPr>
        </p:nvSpPr>
        <p:spPr>
          <a:xfrm>
            <a:off x="381000" y="228600"/>
            <a:ext cx="8522677" cy="1108075"/>
          </a:xfrm>
        </p:spPr>
        <p:txBody>
          <a:bodyPr/>
          <a:lstStyle/>
          <a:p>
            <a:r>
              <a:rPr lang="en-GB" dirty="0" smtClean="0"/>
              <a:t>Establishing Project Control</a:t>
            </a:r>
            <a:endParaRPr lang="en-GB" dirty="0"/>
          </a:p>
        </p:txBody>
      </p:sp>
      <p:sp>
        <p:nvSpPr>
          <p:cNvPr id="2" name="Footer Placeholder 1"/>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327</a:t>
            </a:fld>
            <a:endParaRPr lang="en-US" dirty="0"/>
          </a:p>
        </p:txBody>
      </p:sp>
    </p:spTree>
    <p:extLst>
      <p:ext uri="{BB962C8B-B14F-4D97-AF65-F5344CB8AC3E}">
        <p14:creationId xmlns:p14="http://schemas.microsoft.com/office/powerpoint/2010/main" val="1887626113"/>
      </p:ext>
    </p:extLst>
  </p:cSld>
  <p:clrMapOvr>
    <a:masterClrMapping/>
  </p:clrMapOvr>
  <p:timing>
    <p:tnLst>
      <p:par>
        <p:cTn id="1" dur="indefinite" restart="never" nodeType="tmRoot"/>
      </p:par>
    </p:tnLst>
  </p:timing>
</p:sld>
</file>

<file path=ppt/slides/slide3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08034" name="Text Box 2"/>
          <p:cNvSpPr txBox="1">
            <a:spLocks noChangeArrowheads="1"/>
          </p:cNvSpPr>
          <p:nvPr/>
        </p:nvSpPr>
        <p:spPr bwMode="auto">
          <a:xfrm>
            <a:off x="682050" y="1287463"/>
            <a:ext cx="8233349" cy="4994275"/>
          </a:xfrm>
          <a:prstGeom prst="rect">
            <a:avLst/>
          </a:prstGeom>
          <a:noFill/>
          <a:ln w="12700" cap="sq" algn="ctr">
            <a:noFill/>
            <a:miter lim="800000"/>
            <a:headEnd/>
            <a:tailEnd/>
          </a:ln>
          <a:effectLst/>
        </p:spPr>
        <p:txBody>
          <a:bodyPr lIns="91433" tIns="45717" rIns="91433" bIns="45717"/>
          <a:lstStyle/>
          <a:p>
            <a:pPr marL="342900" indent="-342900">
              <a:buFont typeface="Arial"/>
              <a:buChar char="•"/>
            </a:pPr>
            <a:r>
              <a:rPr lang="en-US" sz="2400" dirty="0">
                <a:latin typeface="Helvetica"/>
                <a:cs typeface="Helvetica"/>
              </a:rPr>
              <a:t>The best source of items to be monitored is the project </a:t>
            </a:r>
            <a:r>
              <a:rPr lang="en-US" sz="2400" dirty="0" smtClean="0">
                <a:latin typeface="Helvetica"/>
                <a:cs typeface="Helvetica"/>
              </a:rPr>
              <a:t>plan documents.</a:t>
            </a:r>
            <a:endParaRPr lang="en-US" sz="2400" dirty="0">
              <a:latin typeface="Helvetica"/>
              <a:cs typeface="Helvetica"/>
            </a:endParaRPr>
          </a:p>
          <a:p>
            <a:pPr marL="800100" lvl="1" indent="-342900">
              <a:buFont typeface="Arial"/>
              <a:buChar char="•"/>
            </a:pPr>
            <a:r>
              <a:rPr lang="en-US" sz="2400" dirty="0">
                <a:latin typeface="Helvetica"/>
                <a:cs typeface="Helvetica"/>
              </a:rPr>
              <a:t>The </a:t>
            </a:r>
            <a:r>
              <a:rPr lang="en-US" sz="2400" dirty="0" smtClean="0">
                <a:latin typeface="Helvetica"/>
                <a:cs typeface="Helvetica"/>
              </a:rPr>
              <a:t>control </a:t>
            </a:r>
            <a:r>
              <a:rPr lang="en-US" sz="2400" dirty="0">
                <a:latin typeface="Helvetica"/>
                <a:cs typeface="Helvetica"/>
              </a:rPr>
              <a:t>system is a direct connection between planning and control</a:t>
            </a:r>
          </a:p>
          <a:p>
            <a:pPr marL="800100" lvl="1" indent="-342900">
              <a:buFont typeface="Arial"/>
              <a:buChar char="•"/>
            </a:pPr>
            <a:r>
              <a:rPr lang="en-US" sz="2400" dirty="0">
                <a:latin typeface="Helvetica"/>
                <a:cs typeface="Helvetica"/>
              </a:rPr>
              <a:t>It is common to focus </a:t>
            </a:r>
            <a:r>
              <a:rPr lang="en-US" sz="2400" dirty="0" smtClean="0">
                <a:latin typeface="Helvetica"/>
                <a:cs typeface="Helvetica"/>
              </a:rPr>
              <a:t>contro</a:t>
            </a:r>
            <a:r>
              <a:rPr lang="en-US" sz="2400" dirty="0">
                <a:latin typeface="Helvetica"/>
                <a:cs typeface="Helvetica"/>
              </a:rPr>
              <a:t>l</a:t>
            </a:r>
            <a:r>
              <a:rPr lang="en-US" sz="2400" dirty="0" smtClean="0">
                <a:latin typeface="Helvetica"/>
                <a:cs typeface="Helvetica"/>
              </a:rPr>
              <a:t> </a:t>
            </a:r>
            <a:r>
              <a:rPr lang="en-US" sz="2400" dirty="0">
                <a:latin typeface="Helvetica"/>
                <a:cs typeface="Helvetica"/>
              </a:rPr>
              <a:t>activities on data that are easily gathered - rather than important</a:t>
            </a:r>
          </a:p>
          <a:p>
            <a:pPr marL="800100" lvl="1" indent="-342900">
              <a:buFont typeface="Arial"/>
              <a:buChar char="•"/>
            </a:pPr>
            <a:r>
              <a:rPr lang="en-US" sz="2400" dirty="0" smtClean="0">
                <a:latin typeface="Helvetica"/>
                <a:cs typeface="Helvetica"/>
              </a:rPr>
              <a:t>Control analytics </a:t>
            </a:r>
            <a:r>
              <a:rPr lang="en-US" sz="2400" dirty="0">
                <a:latin typeface="Helvetica"/>
                <a:cs typeface="Helvetica"/>
              </a:rPr>
              <a:t>should concentrate primarily on measuring various facets of </a:t>
            </a:r>
            <a:r>
              <a:rPr lang="en-US" sz="2400" dirty="0" smtClean="0">
                <a:latin typeface="Helvetica"/>
                <a:cs typeface="Helvetica"/>
              </a:rPr>
              <a:t>performance as it relates to the business case.</a:t>
            </a:r>
            <a:endParaRPr lang="en-US" sz="2400" dirty="0">
              <a:latin typeface="Helvetica"/>
              <a:cs typeface="Helvetica"/>
            </a:endParaRPr>
          </a:p>
        </p:txBody>
      </p:sp>
      <p:sp>
        <p:nvSpPr>
          <p:cNvPr id="1708035" name="Text Box 3"/>
          <p:cNvSpPr txBox="1">
            <a:spLocks noChangeArrowheads="1"/>
          </p:cNvSpPr>
          <p:nvPr/>
        </p:nvSpPr>
        <p:spPr bwMode="auto">
          <a:xfrm>
            <a:off x="621323" y="5694363"/>
            <a:ext cx="183174" cy="336550"/>
          </a:xfrm>
          <a:prstGeom prst="rect">
            <a:avLst/>
          </a:prstGeom>
          <a:noFill/>
          <a:ln w="9525">
            <a:noFill/>
            <a:miter lim="800000"/>
            <a:headEnd/>
            <a:tailEnd/>
          </a:ln>
          <a:effectLst/>
        </p:spPr>
        <p:txBody>
          <a:bodyPr wrap="none">
            <a:spAutoFit/>
          </a:bodyPr>
          <a:lstStyle/>
          <a:p>
            <a:pPr algn="l"/>
            <a:endParaRPr lang="en-US" sz="1600" dirty="0">
              <a:latin typeface="Times New Roman" pitchFamily="18" charset="0"/>
            </a:endParaRPr>
          </a:p>
        </p:txBody>
      </p:sp>
      <p:sp>
        <p:nvSpPr>
          <p:cNvPr id="2" name="Footer Placeholder 1"/>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328</a:t>
            </a:fld>
            <a:endParaRPr lang="en-US" dirty="0"/>
          </a:p>
        </p:txBody>
      </p:sp>
      <p:sp>
        <p:nvSpPr>
          <p:cNvPr id="8" name="Rectangle 4"/>
          <p:cNvSpPr>
            <a:spLocks noGrp="1" noChangeArrowheads="1"/>
          </p:cNvSpPr>
          <p:nvPr>
            <p:ph type="title"/>
          </p:nvPr>
        </p:nvSpPr>
        <p:spPr>
          <a:xfrm>
            <a:off x="381000" y="228600"/>
            <a:ext cx="8522677" cy="1108075"/>
          </a:xfrm>
        </p:spPr>
        <p:txBody>
          <a:bodyPr/>
          <a:lstStyle/>
          <a:p>
            <a:r>
              <a:rPr lang="en-GB" dirty="0" smtClean="0"/>
              <a:t>Establishing Project Control</a:t>
            </a:r>
            <a:endParaRPr lang="en-GB" dirty="0"/>
          </a:p>
        </p:txBody>
      </p:sp>
    </p:spTree>
    <p:extLst>
      <p:ext uri="{BB962C8B-B14F-4D97-AF65-F5344CB8AC3E}">
        <p14:creationId xmlns:p14="http://schemas.microsoft.com/office/powerpoint/2010/main" val="1600524676"/>
      </p:ext>
    </p:extLst>
  </p:cSld>
  <p:clrMapOvr>
    <a:masterClrMapping/>
  </p:clrMapOvr>
  <p:timing>
    <p:tnLst>
      <p:par>
        <p:cTn id="1" dur="indefinite" restart="never" nodeType="tmRoot"/>
      </p:par>
    </p:tn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0034" name="Rectangle 2"/>
          <p:cNvSpPr>
            <a:spLocks noGrp="1" noChangeArrowheads="1"/>
          </p:cNvSpPr>
          <p:nvPr>
            <p:ph type="title"/>
          </p:nvPr>
        </p:nvSpPr>
        <p:spPr/>
        <p:txBody>
          <a:bodyPr/>
          <a:lstStyle/>
          <a:p>
            <a:r>
              <a:rPr lang="en-GB" dirty="0"/>
              <a:t>Project </a:t>
            </a:r>
            <a:r>
              <a:rPr lang="en-GB" dirty="0" smtClean="0"/>
              <a:t>Controls </a:t>
            </a:r>
            <a:r>
              <a:rPr lang="en-GB" dirty="0"/>
              <a:t>Principles</a:t>
            </a:r>
          </a:p>
        </p:txBody>
      </p:sp>
      <p:grpSp>
        <p:nvGrpSpPr>
          <p:cNvPr id="4" name="Group 19"/>
          <p:cNvGrpSpPr/>
          <p:nvPr/>
        </p:nvGrpSpPr>
        <p:grpSpPr>
          <a:xfrm>
            <a:off x="2057400" y="2316860"/>
            <a:ext cx="5029200" cy="2638463"/>
            <a:chOff x="2641600" y="3187700"/>
            <a:chExt cx="5448300" cy="2638463"/>
          </a:xfrm>
        </p:grpSpPr>
        <p:sp>
          <p:nvSpPr>
            <p:cNvPr id="940035" name="Oval 3"/>
            <p:cNvSpPr>
              <a:spLocks noChangeArrowheads="1"/>
            </p:cNvSpPr>
            <p:nvPr/>
          </p:nvSpPr>
          <p:spPr bwMode="auto">
            <a:xfrm>
              <a:off x="2641600" y="3200400"/>
              <a:ext cx="908050" cy="838200"/>
            </a:xfrm>
            <a:prstGeom prst="ellipse">
              <a:avLst/>
            </a:prstGeom>
            <a:ln>
              <a:headEnd type="none" w="sm" len="sm"/>
              <a:tailEnd type="none" w="sm" len="sm"/>
            </a:ln>
          </p:spPr>
          <p:style>
            <a:lnRef idx="1">
              <a:schemeClr val="accent2"/>
            </a:lnRef>
            <a:fillRef idx="3">
              <a:schemeClr val="accent2"/>
            </a:fillRef>
            <a:effectRef idx="2">
              <a:schemeClr val="accent2"/>
            </a:effectRef>
            <a:fontRef idx="minor">
              <a:schemeClr val="lt1"/>
            </a:fontRef>
          </p:style>
          <p:txBody>
            <a:bodyPr wrap="none" lIns="90000" tIns="46800" rIns="90000" bIns="46800" anchor="ctr"/>
            <a:lstStyle/>
            <a:p>
              <a:pPr eaLnBrk="1" hangingPunct="1"/>
              <a:r>
                <a:rPr lang="en-GB" b="1" dirty="0">
                  <a:solidFill>
                    <a:srgbClr val="FFFFFF"/>
                  </a:solidFill>
                </a:rPr>
                <a:t>A</a:t>
              </a:r>
            </a:p>
          </p:txBody>
        </p:sp>
        <p:sp>
          <p:nvSpPr>
            <p:cNvPr id="940036" name="Oval 4"/>
            <p:cNvSpPr>
              <a:spLocks noChangeArrowheads="1"/>
            </p:cNvSpPr>
            <p:nvPr/>
          </p:nvSpPr>
          <p:spPr bwMode="auto">
            <a:xfrm>
              <a:off x="7181850" y="3200400"/>
              <a:ext cx="908050" cy="838200"/>
            </a:xfrm>
            <a:prstGeom prst="ellipse">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wrap="none" lIns="90000" tIns="46800" rIns="90000" bIns="46800" anchor="ctr"/>
            <a:lstStyle/>
            <a:p>
              <a:pPr eaLnBrk="1" hangingPunct="1"/>
              <a:r>
                <a:rPr lang="en-GB" b="1" dirty="0">
                  <a:solidFill>
                    <a:schemeClr val="bg1"/>
                  </a:solidFill>
                </a:rPr>
                <a:t>B</a:t>
              </a:r>
            </a:p>
          </p:txBody>
        </p:sp>
        <p:cxnSp>
          <p:nvCxnSpPr>
            <p:cNvPr id="940037" name="AutoShape 5"/>
            <p:cNvCxnSpPr>
              <a:cxnSpLocks noChangeShapeType="1"/>
              <a:stCxn id="940035" idx="6"/>
              <a:endCxn id="940036" idx="2"/>
            </p:cNvCxnSpPr>
            <p:nvPr/>
          </p:nvCxnSpPr>
          <p:spPr bwMode="auto">
            <a:xfrm>
              <a:off x="3549650" y="3619500"/>
              <a:ext cx="3632200" cy="0"/>
            </a:xfrm>
            <a:prstGeom prst="straightConnector1">
              <a:avLst/>
            </a:prstGeom>
            <a:noFill/>
            <a:ln w="9525">
              <a:solidFill>
                <a:srgbClr val="FF9900"/>
              </a:solidFill>
              <a:prstDash val="dash"/>
              <a:round/>
              <a:headEnd type="none" w="sm" len="sm"/>
              <a:tailEnd type="triangle" w="lg" len="med"/>
            </a:ln>
            <a:effectLst/>
          </p:spPr>
        </p:cxnSp>
        <p:sp>
          <p:nvSpPr>
            <p:cNvPr id="940038" name="Freeform 6"/>
            <p:cNvSpPr>
              <a:spLocks/>
            </p:cNvSpPr>
            <p:nvPr/>
          </p:nvSpPr>
          <p:spPr bwMode="auto">
            <a:xfrm>
              <a:off x="3549650" y="3594100"/>
              <a:ext cx="1890713" cy="654050"/>
            </a:xfrm>
            <a:custGeom>
              <a:avLst/>
              <a:gdLst/>
              <a:ahLst/>
              <a:cxnLst>
                <a:cxn ang="0">
                  <a:pos x="0" y="0"/>
                </a:cxn>
                <a:cxn ang="0">
                  <a:pos x="454" y="312"/>
                </a:cxn>
                <a:cxn ang="0">
                  <a:pos x="843" y="406"/>
                </a:cxn>
                <a:cxn ang="0">
                  <a:pos x="1099" y="278"/>
                </a:cxn>
              </a:cxnLst>
              <a:rect l="0" t="0" r="r" b="b"/>
              <a:pathLst>
                <a:path w="1099" h="412">
                  <a:moveTo>
                    <a:pt x="0" y="0"/>
                  </a:moveTo>
                  <a:cubicBezTo>
                    <a:pt x="76" y="52"/>
                    <a:pt x="314" y="244"/>
                    <a:pt x="454" y="312"/>
                  </a:cubicBezTo>
                  <a:cubicBezTo>
                    <a:pt x="594" y="380"/>
                    <a:pt x="736" y="412"/>
                    <a:pt x="843" y="406"/>
                  </a:cubicBezTo>
                  <a:cubicBezTo>
                    <a:pt x="950" y="400"/>
                    <a:pt x="1046" y="305"/>
                    <a:pt x="1099" y="278"/>
                  </a:cubicBezTo>
                </a:path>
              </a:pathLst>
            </a:custGeom>
            <a:noFill/>
            <a:ln w="12700" cap="flat" cmpd="sng">
              <a:solidFill>
                <a:schemeClr val="tx2"/>
              </a:solidFill>
              <a:prstDash val="solid"/>
              <a:round/>
              <a:headEnd type="none" w="sm" len="sm"/>
              <a:tailEnd type="none" w="sm" len="sm"/>
            </a:ln>
            <a:effectLst/>
          </p:spPr>
          <p:txBody>
            <a:bodyPr lIns="90000" tIns="46800" rIns="90000" bIns="46800"/>
            <a:lstStyle/>
            <a:p>
              <a:endParaRPr lang="en-US" b="1" dirty="0"/>
            </a:p>
          </p:txBody>
        </p:sp>
        <p:sp>
          <p:nvSpPr>
            <p:cNvPr id="940039" name="Text Box 7"/>
            <p:cNvSpPr txBox="1">
              <a:spLocks noChangeArrowheads="1"/>
            </p:cNvSpPr>
            <p:nvPr/>
          </p:nvSpPr>
          <p:spPr bwMode="auto">
            <a:xfrm>
              <a:off x="3632200" y="3276600"/>
              <a:ext cx="1520183" cy="371513"/>
            </a:xfrm>
            <a:prstGeom prst="rect">
              <a:avLst/>
            </a:prstGeom>
            <a:noFill/>
            <a:ln w="9525">
              <a:noFill/>
              <a:miter lim="800000"/>
              <a:headEnd type="none" w="sm" len="sm"/>
              <a:tailEnd type="none" w="sm" len="sm"/>
            </a:ln>
            <a:effectLst/>
          </p:spPr>
          <p:txBody>
            <a:bodyPr wrap="none" lIns="90000" tIns="46800" rIns="90000" bIns="46800">
              <a:spAutoFit/>
            </a:bodyPr>
            <a:lstStyle/>
            <a:p>
              <a:pPr algn="l" eaLnBrk="1" hangingPunct="1"/>
              <a:r>
                <a:rPr lang="en-GB" b="1" dirty="0"/>
                <a:t>Original plan</a:t>
              </a:r>
            </a:p>
          </p:txBody>
        </p:sp>
        <p:sp>
          <p:nvSpPr>
            <p:cNvPr id="940040" name="Text Box 8"/>
            <p:cNvSpPr txBox="1">
              <a:spLocks noChangeArrowheads="1"/>
            </p:cNvSpPr>
            <p:nvPr/>
          </p:nvSpPr>
          <p:spPr bwMode="auto">
            <a:xfrm>
              <a:off x="3454400" y="4267200"/>
              <a:ext cx="1526644" cy="371513"/>
            </a:xfrm>
            <a:prstGeom prst="rect">
              <a:avLst/>
            </a:prstGeom>
            <a:noFill/>
            <a:ln w="9525">
              <a:noFill/>
              <a:miter lim="800000"/>
              <a:headEnd type="none" w="sm" len="sm"/>
              <a:tailEnd type="none" w="sm" len="sm"/>
            </a:ln>
            <a:effectLst/>
          </p:spPr>
          <p:txBody>
            <a:bodyPr wrap="none" lIns="90000" tIns="46800" rIns="90000" bIns="46800">
              <a:spAutoFit/>
            </a:bodyPr>
            <a:lstStyle/>
            <a:p>
              <a:pPr algn="l" eaLnBrk="1" hangingPunct="1"/>
              <a:r>
                <a:rPr lang="en-GB" b="1" dirty="0"/>
                <a:t>Actual Route</a:t>
              </a:r>
            </a:p>
          </p:txBody>
        </p:sp>
        <p:sp>
          <p:nvSpPr>
            <p:cNvPr id="940041" name="Text Box 9"/>
            <p:cNvSpPr txBox="1">
              <a:spLocks noChangeArrowheads="1"/>
            </p:cNvSpPr>
            <p:nvPr/>
          </p:nvSpPr>
          <p:spPr bwMode="auto">
            <a:xfrm>
              <a:off x="4811713" y="5130800"/>
              <a:ext cx="1363196" cy="371513"/>
            </a:xfrm>
            <a:prstGeom prst="rect">
              <a:avLst/>
            </a:prstGeom>
            <a:noFill/>
            <a:ln w="9525">
              <a:noFill/>
              <a:miter lim="800000"/>
              <a:headEnd type="none" w="sm" len="sm"/>
              <a:tailEnd type="none" w="sm" len="sm"/>
            </a:ln>
            <a:effectLst/>
          </p:spPr>
          <p:txBody>
            <a:bodyPr wrap="none" lIns="90000" tIns="46800" rIns="90000" bIns="46800">
              <a:spAutoFit/>
            </a:bodyPr>
            <a:lstStyle/>
            <a:p>
              <a:pPr algn="l" eaLnBrk="1" hangingPunct="1"/>
              <a:r>
                <a:rPr lang="en-GB" b="1" dirty="0"/>
                <a:t>Monitoring</a:t>
              </a:r>
            </a:p>
          </p:txBody>
        </p:sp>
        <p:sp>
          <p:nvSpPr>
            <p:cNvPr id="940042" name="Text Box 10"/>
            <p:cNvSpPr txBox="1">
              <a:spLocks noChangeArrowheads="1"/>
            </p:cNvSpPr>
            <p:nvPr/>
          </p:nvSpPr>
          <p:spPr bwMode="auto">
            <a:xfrm>
              <a:off x="4476750" y="5454650"/>
              <a:ext cx="2239686" cy="371513"/>
            </a:xfrm>
            <a:prstGeom prst="rect">
              <a:avLst/>
            </a:prstGeom>
            <a:noFill/>
            <a:ln w="9525">
              <a:noFill/>
              <a:miter lim="800000"/>
              <a:headEnd type="none" w="sm" len="sm"/>
              <a:tailEnd type="none" w="sm" len="sm"/>
            </a:ln>
            <a:effectLst/>
          </p:spPr>
          <p:txBody>
            <a:bodyPr wrap="none" lIns="90000" tIns="46800" rIns="90000" bIns="46800">
              <a:spAutoFit/>
            </a:bodyPr>
            <a:lstStyle/>
            <a:p>
              <a:pPr algn="l" eaLnBrk="1" hangingPunct="1"/>
              <a:r>
                <a:rPr lang="en-GB" b="1" dirty="0" smtClean="0"/>
                <a:t>“Are we there yet?”</a:t>
              </a:r>
              <a:endParaRPr lang="en-GB" b="1" dirty="0"/>
            </a:p>
          </p:txBody>
        </p:sp>
        <p:grpSp>
          <p:nvGrpSpPr>
            <p:cNvPr id="5" name="Group 11"/>
            <p:cNvGrpSpPr>
              <a:grpSpLocks/>
            </p:cNvGrpSpPr>
            <p:nvPr/>
          </p:nvGrpSpPr>
          <p:grpSpPr bwMode="auto">
            <a:xfrm>
              <a:off x="5365750" y="3962400"/>
              <a:ext cx="165100" cy="152400"/>
              <a:chOff x="1728" y="3024"/>
              <a:chExt cx="96" cy="96"/>
            </a:xfrm>
          </p:grpSpPr>
          <p:sp>
            <p:nvSpPr>
              <p:cNvPr id="940044" name="Line 12"/>
              <p:cNvSpPr>
                <a:spLocks noChangeShapeType="1"/>
              </p:cNvSpPr>
              <p:nvPr/>
            </p:nvSpPr>
            <p:spPr bwMode="auto">
              <a:xfrm>
                <a:off x="1728" y="3024"/>
                <a:ext cx="96" cy="96"/>
              </a:xfrm>
              <a:prstGeom prst="line">
                <a:avLst/>
              </a:prstGeom>
              <a:noFill/>
              <a:ln w="28575">
                <a:solidFill>
                  <a:srgbClr val="FF0000"/>
                </a:solidFill>
                <a:round/>
                <a:headEnd type="none" w="sm" len="sm"/>
                <a:tailEnd type="none" w="sm" len="sm"/>
              </a:ln>
              <a:effectLst/>
            </p:spPr>
            <p:txBody>
              <a:bodyPr lIns="90000" tIns="46800" rIns="90000" bIns="46800"/>
              <a:lstStyle/>
              <a:p>
                <a:endParaRPr lang="en-US" b="1" dirty="0"/>
              </a:p>
            </p:txBody>
          </p:sp>
          <p:sp>
            <p:nvSpPr>
              <p:cNvPr id="940045" name="Line 13"/>
              <p:cNvSpPr>
                <a:spLocks noChangeShapeType="1"/>
              </p:cNvSpPr>
              <p:nvPr/>
            </p:nvSpPr>
            <p:spPr bwMode="auto">
              <a:xfrm flipH="1">
                <a:off x="1728" y="3024"/>
                <a:ext cx="96" cy="96"/>
              </a:xfrm>
              <a:prstGeom prst="line">
                <a:avLst/>
              </a:prstGeom>
              <a:noFill/>
              <a:ln w="28575">
                <a:solidFill>
                  <a:srgbClr val="FF0000"/>
                </a:solidFill>
                <a:round/>
                <a:headEnd type="none" w="sm" len="sm"/>
                <a:tailEnd type="none" w="sm" len="sm"/>
              </a:ln>
              <a:effectLst/>
            </p:spPr>
            <p:txBody>
              <a:bodyPr lIns="90000" tIns="46800" rIns="90000" bIns="46800"/>
              <a:lstStyle/>
              <a:p>
                <a:endParaRPr lang="en-US" b="1" dirty="0"/>
              </a:p>
            </p:txBody>
          </p:sp>
        </p:grpSp>
        <p:sp>
          <p:nvSpPr>
            <p:cNvPr id="940046" name="Line 14"/>
            <p:cNvSpPr>
              <a:spLocks noChangeShapeType="1"/>
            </p:cNvSpPr>
            <p:nvPr/>
          </p:nvSpPr>
          <p:spPr bwMode="auto">
            <a:xfrm flipV="1">
              <a:off x="5487988" y="4281488"/>
              <a:ext cx="0" cy="741362"/>
            </a:xfrm>
            <a:prstGeom prst="line">
              <a:avLst/>
            </a:prstGeom>
            <a:noFill/>
            <a:ln w="12700">
              <a:solidFill>
                <a:schemeClr val="tx1"/>
              </a:solidFill>
              <a:prstDash val="dash"/>
              <a:round/>
              <a:headEnd type="none" w="sm" len="sm"/>
              <a:tailEnd type="triangle" w="lg" len="med"/>
            </a:ln>
            <a:effectLst/>
          </p:spPr>
          <p:txBody>
            <a:bodyPr wrap="none"/>
            <a:lstStyle/>
            <a:p>
              <a:endParaRPr lang="en-US" b="1" dirty="0"/>
            </a:p>
          </p:txBody>
        </p:sp>
        <p:grpSp>
          <p:nvGrpSpPr>
            <p:cNvPr id="6" name="Group 15"/>
            <p:cNvGrpSpPr>
              <a:grpSpLocks/>
            </p:cNvGrpSpPr>
            <p:nvPr/>
          </p:nvGrpSpPr>
          <p:grpSpPr bwMode="auto">
            <a:xfrm>
              <a:off x="5487992" y="3629031"/>
              <a:ext cx="956080" cy="622301"/>
              <a:chOff x="3191" y="2286"/>
              <a:chExt cx="556" cy="392"/>
            </a:xfrm>
          </p:grpSpPr>
          <p:sp>
            <p:nvSpPr>
              <p:cNvPr id="940048" name="Text Box 16"/>
              <p:cNvSpPr txBox="1">
                <a:spLocks noChangeArrowheads="1"/>
              </p:cNvSpPr>
              <p:nvPr/>
            </p:nvSpPr>
            <p:spPr bwMode="auto">
              <a:xfrm>
                <a:off x="3288" y="2445"/>
                <a:ext cx="459" cy="233"/>
              </a:xfrm>
              <a:prstGeom prst="rect">
                <a:avLst/>
              </a:prstGeom>
              <a:noFill/>
              <a:ln w="12700" cap="sq">
                <a:noFill/>
                <a:miter lim="800000"/>
                <a:headEnd type="none" w="sm" len="sm"/>
                <a:tailEnd type="none" w="sm" len="sm"/>
              </a:ln>
              <a:effectLst/>
            </p:spPr>
            <p:txBody>
              <a:bodyPr wrap="none">
                <a:spAutoFit/>
              </a:bodyPr>
              <a:lstStyle/>
              <a:p>
                <a:pPr algn="l" eaLnBrk="1" hangingPunct="1"/>
                <a:r>
                  <a:rPr lang="en-GB" b="1" dirty="0"/>
                  <a:t>Trend</a:t>
                </a:r>
              </a:p>
            </p:txBody>
          </p:sp>
          <p:sp>
            <p:nvSpPr>
              <p:cNvPr id="940049" name="Freeform 17"/>
              <p:cNvSpPr>
                <a:spLocks/>
              </p:cNvSpPr>
              <p:nvPr/>
            </p:nvSpPr>
            <p:spPr bwMode="auto">
              <a:xfrm>
                <a:off x="3191" y="2286"/>
                <a:ext cx="283" cy="237"/>
              </a:xfrm>
              <a:custGeom>
                <a:avLst/>
                <a:gdLst/>
                <a:ahLst/>
                <a:cxnLst>
                  <a:cxn ang="0">
                    <a:pos x="0" y="237"/>
                  </a:cxn>
                  <a:cxn ang="0">
                    <a:pos x="110" y="137"/>
                  </a:cxn>
                  <a:cxn ang="0">
                    <a:pos x="283" y="0"/>
                  </a:cxn>
                </a:cxnLst>
                <a:rect l="0" t="0" r="r" b="b"/>
                <a:pathLst>
                  <a:path w="283" h="237">
                    <a:moveTo>
                      <a:pt x="0" y="237"/>
                    </a:moveTo>
                    <a:cubicBezTo>
                      <a:pt x="18" y="220"/>
                      <a:pt x="63" y="176"/>
                      <a:pt x="110" y="137"/>
                    </a:cubicBezTo>
                    <a:cubicBezTo>
                      <a:pt x="157" y="98"/>
                      <a:pt x="247" y="29"/>
                      <a:pt x="283" y="0"/>
                    </a:cubicBezTo>
                  </a:path>
                </a:pathLst>
              </a:custGeom>
              <a:noFill/>
              <a:ln w="12700" cap="flat" cmpd="sng">
                <a:solidFill>
                  <a:schemeClr val="tx2"/>
                </a:solidFill>
                <a:prstDash val="dash"/>
                <a:round/>
                <a:headEnd type="none" w="sm" len="sm"/>
                <a:tailEnd type="none" w="sm" len="sm"/>
              </a:ln>
              <a:effectLst/>
            </p:spPr>
            <p:txBody>
              <a:bodyPr wrap="none"/>
              <a:lstStyle/>
              <a:p>
                <a:endParaRPr lang="en-US" b="1" dirty="0"/>
              </a:p>
            </p:txBody>
          </p:sp>
        </p:grpSp>
        <p:sp>
          <p:nvSpPr>
            <p:cNvPr id="940050" name="Freeform 18"/>
            <p:cNvSpPr>
              <a:spLocks/>
            </p:cNvSpPr>
            <p:nvPr/>
          </p:nvSpPr>
          <p:spPr bwMode="auto">
            <a:xfrm>
              <a:off x="6022975" y="3187700"/>
              <a:ext cx="1162050" cy="411163"/>
            </a:xfrm>
            <a:custGeom>
              <a:avLst/>
              <a:gdLst/>
              <a:ahLst/>
              <a:cxnLst>
                <a:cxn ang="0">
                  <a:pos x="0" y="241"/>
                </a:cxn>
                <a:cxn ang="0">
                  <a:pos x="265" y="31"/>
                </a:cxn>
                <a:cxn ang="0">
                  <a:pos x="512" y="58"/>
                </a:cxn>
                <a:cxn ang="0">
                  <a:pos x="676" y="259"/>
                </a:cxn>
              </a:cxnLst>
              <a:rect l="0" t="0" r="r" b="b"/>
              <a:pathLst>
                <a:path w="676" h="259">
                  <a:moveTo>
                    <a:pt x="0" y="241"/>
                  </a:moveTo>
                  <a:cubicBezTo>
                    <a:pt x="44" y="206"/>
                    <a:pt x="180" y="62"/>
                    <a:pt x="265" y="31"/>
                  </a:cubicBezTo>
                  <a:cubicBezTo>
                    <a:pt x="350" y="0"/>
                    <a:pt x="444" y="20"/>
                    <a:pt x="512" y="58"/>
                  </a:cubicBezTo>
                  <a:cubicBezTo>
                    <a:pt x="580" y="96"/>
                    <a:pt x="642" y="217"/>
                    <a:pt x="676" y="259"/>
                  </a:cubicBezTo>
                </a:path>
              </a:pathLst>
            </a:custGeom>
            <a:noFill/>
            <a:ln w="12700" cap="flat" cmpd="sng">
              <a:solidFill>
                <a:schemeClr val="tx2"/>
              </a:solidFill>
              <a:prstDash val="dash"/>
              <a:round/>
              <a:headEnd type="none" w="sm" len="sm"/>
              <a:tailEnd type="triangle" w="med" len="med"/>
            </a:ln>
            <a:effectLst/>
          </p:spPr>
          <p:txBody>
            <a:bodyPr wrap="none"/>
            <a:lstStyle/>
            <a:p>
              <a:endParaRPr lang="en-US" b="1" dirty="0"/>
            </a:p>
          </p:txBody>
        </p:sp>
      </p:grpSp>
      <p:sp>
        <p:nvSpPr>
          <p:cNvPr id="2" name="Footer Placeholder 1"/>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329</a:t>
            </a:fld>
            <a:endParaRPr lang="en-US" dirty="0"/>
          </a:p>
        </p:txBody>
      </p:sp>
    </p:spTree>
    <p:extLst>
      <p:ext uri="{BB962C8B-B14F-4D97-AF65-F5344CB8AC3E}">
        <p14:creationId xmlns:p14="http://schemas.microsoft.com/office/powerpoint/2010/main" val="1609748999"/>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Responsibilities for Business</a:t>
            </a:r>
            <a:endParaRPr lang="en-US" dirty="0"/>
          </a:p>
        </p:txBody>
      </p:sp>
      <p:sp>
        <p:nvSpPr>
          <p:cNvPr id="3" name="Content Placeholder 2"/>
          <p:cNvSpPr>
            <a:spLocks noGrp="1"/>
          </p:cNvSpPr>
          <p:nvPr>
            <p:ph idx="1"/>
          </p:nvPr>
        </p:nvSpPr>
        <p:spPr/>
        <p:txBody>
          <a:bodyPr>
            <a:normAutofit fontScale="62500" lnSpcReduction="20000"/>
          </a:bodyPr>
          <a:lstStyle/>
          <a:p>
            <a:r>
              <a:rPr lang="en-US" dirty="0" smtClean="0"/>
              <a:t>Understand the SDGs</a:t>
            </a:r>
          </a:p>
          <a:p>
            <a:pPr lvl="1"/>
            <a:r>
              <a:rPr lang="en-US" dirty="0" smtClean="0"/>
              <a:t>Understand and implement the business case</a:t>
            </a:r>
          </a:p>
          <a:p>
            <a:r>
              <a:rPr lang="en-US" dirty="0" smtClean="0"/>
              <a:t>Define Priorities</a:t>
            </a:r>
          </a:p>
          <a:p>
            <a:pPr lvl="1"/>
            <a:r>
              <a:rPr lang="en-US" dirty="0" smtClean="0"/>
              <a:t>Map the value chain to identify impact areas</a:t>
            </a:r>
          </a:p>
          <a:p>
            <a:pPr lvl="1"/>
            <a:r>
              <a:rPr lang="en-US" dirty="0" smtClean="0"/>
              <a:t>Select indicators and collect data</a:t>
            </a:r>
          </a:p>
          <a:p>
            <a:pPr lvl="1"/>
            <a:r>
              <a:rPr lang="en-US" dirty="0" smtClean="0"/>
              <a:t>Define Priorities</a:t>
            </a:r>
          </a:p>
          <a:p>
            <a:r>
              <a:rPr lang="en-US" dirty="0" smtClean="0"/>
              <a:t>Setting Goals</a:t>
            </a:r>
          </a:p>
          <a:p>
            <a:pPr lvl="1"/>
            <a:r>
              <a:rPr lang="en-US" dirty="0" smtClean="0"/>
              <a:t>Define Scope of goals and select Key Performance Indicators (KPIs)</a:t>
            </a:r>
          </a:p>
          <a:p>
            <a:pPr lvl="1"/>
            <a:r>
              <a:rPr lang="en-US" dirty="0" smtClean="0"/>
              <a:t>Define baseline and select goal type</a:t>
            </a:r>
          </a:p>
          <a:p>
            <a:pPr lvl="1"/>
            <a:r>
              <a:rPr lang="en-US" dirty="0" smtClean="0"/>
              <a:t>Set level of ambition</a:t>
            </a:r>
          </a:p>
          <a:p>
            <a:pPr lvl="1"/>
            <a:r>
              <a:rPr lang="en-US" dirty="0" smtClean="0"/>
              <a:t>Announce commitment</a:t>
            </a:r>
          </a:p>
          <a:p>
            <a:r>
              <a:rPr lang="en-US" dirty="0" smtClean="0"/>
              <a:t>Integration</a:t>
            </a:r>
          </a:p>
          <a:p>
            <a:pPr lvl="1"/>
            <a:r>
              <a:rPr lang="en-US" dirty="0" smtClean="0"/>
              <a:t>Anchor goals with the business</a:t>
            </a:r>
          </a:p>
          <a:p>
            <a:pPr lvl="1"/>
            <a:r>
              <a:rPr lang="en-US" dirty="0" smtClean="0"/>
              <a:t>Embed sustainability across all functions</a:t>
            </a:r>
          </a:p>
          <a:p>
            <a:pPr lvl="1"/>
            <a:r>
              <a:rPr lang="en-US" dirty="0" smtClean="0"/>
              <a:t>Engage in partnerships</a:t>
            </a:r>
          </a:p>
          <a:p>
            <a:r>
              <a:rPr lang="en-US" dirty="0" smtClean="0"/>
              <a:t>Reporting and communicating</a:t>
            </a:r>
          </a:p>
          <a:p>
            <a:pPr lvl="1"/>
            <a:r>
              <a:rPr lang="en-US" dirty="0" smtClean="0"/>
              <a:t>Stakeholder Reporting</a:t>
            </a:r>
          </a:p>
          <a:p>
            <a:pPr lvl="1"/>
            <a:r>
              <a:rPr lang="en-US" dirty="0" smtClean="0"/>
              <a:t>UNGC Reporting</a:t>
            </a:r>
            <a:endParaRPr lang="en-US" dirty="0"/>
          </a:p>
          <a:p>
            <a:pPr lvl="1"/>
            <a:r>
              <a:rPr lang="en-US" dirty="0" smtClean="0"/>
              <a:t>GRI Reporting</a:t>
            </a:r>
            <a:endParaRPr lang="en-US" dirty="0"/>
          </a:p>
        </p:txBody>
      </p:sp>
      <p:sp>
        <p:nvSpPr>
          <p:cNvPr id="4" name="TextBox 3"/>
          <p:cNvSpPr txBox="1"/>
          <p:nvPr/>
        </p:nvSpPr>
        <p:spPr>
          <a:xfrm>
            <a:off x="0" y="6176963"/>
            <a:ext cx="1488613" cy="307777"/>
          </a:xfrm>
          <a:prstGeom prst="rect">
            <a:avLst/>
          </a:prstGeom>
          <a:noFill/>
        </p:spPr>
        <p:txBody>
          <a:bodyPr wrap="none" rtlCol="0">
            <a:spAutoFit/>
          </a:bodyPr>
          <a:lstStyle/>
          <a:p>
            <a:r>
              <a:rPr lang="en-US" sz="1400" smtClean="0">
                <a:solidFill>
                  <a:schemeClr val="bg1">
                    <a:lumMod val="75000"/>
                  </a:schemeClr>
                </a:solidFill>
              </a:rPr>
              <a:t>Src. SDG Compass</a:t>
            </a:r>
            <a:endParaRPr lang="en-US" sz="1400" dirty="0">
              <a:solidFill>
                <a:schemeClr val="bg1">
                  <a:lumMod val="75000"/>
                </a:schemeClr>
              </a:solidFill>
            </a:endParaRPr>
          </a:p>
        </p:txBody>
      </p:sp>
    </p:spTree>
    <p:extLst>
      <p:ext uri="{BB962C8B-B14F-4D97-AF65-F5344CB8AC3E}">
        <p14:creationId xmlns:p14="http://schemas.microsoft.com/office/powerpoint/2010/main" val="1827694669"/>
      </p:ext>
    </p:extLst>
  </p:cSld>
  <p:clrMapOvr>
    <a:masterClrMapping/>
  </p:clrMapOvr>
  <p:timing>
    <p:tnLst>
      <p:par>
        <p:cT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82" name="Rectangle 2"/>
          <p:cNvSpPr>
            <a:spLocks noGrp="1" noChangeArrowheads="1"/>
          </p:cNvSpPr>
          <p:nvPr>
            <p:ph type="title"/>
          </p:nvPr>
        </p:nvSpPr>
        <p:spPr>
          <a:xfrm>
            <a:off x="152400" y="0"/>
            <a:ext cx="7395587" cy="1108075"/>
          </a:xfrm>
        </p:spPr>
        <p:txBody>
          <a:bodyPr/>
          <a:lstStyle/>
          <a:p>
            <a:r>
              <a:rPr lang="en-GB" dirty="0" smtClean="0"/>
              <a:t>Project Controls </a:t>
            </a:r>
            <a:r>
              <a:rPr lang="en-GB" dirty="0"/>
              <a:t>Process</a:t>
            </a:r>
          </a:p>
        </p:txBody>
      </p:sp>
      <p:grpSp>
        <p:nvGrpSpPr>
          <p:cNvPr id="2" name="Group 18"/>
          <p:cNvGrpSpPr/>
          <p:nvPr/>
        </p:nvGrpSpPr>
        <p:grpSpPr>
          <a:xfrm>
            <a:off x="3429000" y="1066800"/>
            <a:ext cx="3811466" cy="5029200"/>
            <a:chOff x="3302000" y="1384300"/>
            <a:chExt cx="4129088" cy="5029200"/>
          </a:xfrm>
        </p:grpSpPr>
        <p:sp>
          <p:nvSpPr>
            <p:cNvPr id="942083" name="Rectangle 3"/>
            <p:cNvSpPr>
              <a:spLocks noChangeArrowheads="1"/>
            </p:cNvSpPr>
            <p:nvPr/>
          </p:nvSpPr>
          <p:spPr bwMode="auto">
            <a:xfrm>
              <a:off x="3302000" y="1384300"/>
              <a:ext cx="1733550" cy="685800"/>
            </a:xfrm>
            <a:prstGeom prst="rect">
              <a:avLst/>
            </a:prstGeom>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wrap="none" lIns="90000" tIns="46800" rIns="90000" bIns="46800" anchor="ctr"/>
            <a:lstStyle/>
            <a:p>
              <a:pPr eaLnBrk="1" hangingPunct="1"/>
              <a:r>
                <a:rPr lang="en-GB" b="1" dirty="0"/>
                <a:t>Approval</a:t>
              </a:r>
            </a:p>
          </p:txBody>
        </p:sp>
        <p:sp>
          <p:nvSpPr>
            <p:cNvPr id="942084" name="Rectangle 4"/>
            <p:cNvSpPr>
              <a:spLocks noChangeArrowheads="1"/>
            </p:cNvSpPr>
            <p:nvPr/>
          </p:nvSpPr>
          <p:spPr bwMode="auto">
            <a:xfrm>
              <a:off x="3302000" y="2527300"/>
              <a:ext cx="1733550" cy="685800"/>
            </a:xfrm>
            <a:prstGeom prst="rect">
              <a:avLst/>
            </a:prstGeom>
            <a:ln>
              <a:headEnd type="none" w="sm" len="sm"/>
              <a:tailEnd type="none" w="sm" len="sm"/>
            </a:ln>
          </p:spPr>
          <p:style>
            <a:lnRef idx="0">
              <a:schemeClr val="accent2"/>
            </a:lnRef>
            <a:fillRef idx="3">
              <a:schemeClr val="accent2"/>
            </a:fillRef>
            <a:effectRef idx="3">
              <a:schemeClr val="accent2"/>
            </a:effectRef>
            <a:fontRef idx="minor">
              <a:schemeClr val="lt1"/>
            </a:fontRef>
          </p:style>
          <p:txBody>
            <a:bodyPr wrap="none" lIns="90000" tIns="46800" rIns="90000" bIns="46800" anchor="ctr"/>
            <a:lstStyle/>
            <a:p>
              <a:pPr eaLnBrk="1" hangingPunct="1"/>
              <a:r>
                <a:rPr lang="en-GB" b="1" dirty="0"/>
                <a:t>Plan</a:t>
              </a:r>
            </a:p>
          </p:txBody>
        </p:sp>
        <p:sp>
          <p:nvSpPr>
            <p:cNvPr id="942085" name="Rectangle 5"/>
            <p:cNvSpPr>
              <a:spLocks noChangeArrowheads="1"/>
            </p:cNvSpPr>
            <p:nvPr/>
          </p:nvSpPr>
          <p:spPr bwMode="auto">
            <a:xfrm>
              <a:off x="3302000" y="4622800"/>
              <a:ext cx="1733550" cy="685800"/>
            </a:xfrm>
            <a:prstGeom prst="rect">
              <a:avLst/>
            </a:prstGeom>
            <a:ln>
              <a:headEnd type="none" w="sm" len="sm"/>
              <a:tailEnd type="none" w="sm" len="sm"/>
            </a:ln>
          </p:spPr>
          <p:style>
            <a:lnRef idx="0">
              <a:schemeClr val="accent4"/>
            </a:lnRef>
            <a:fillRef idx="3">
              <a:schemeClr val="accent4"/>
            </a:fillRef>
            <a:effectRef idx="3">
              <a:schemeClr val="accent4"/>
            </a:effectRef>
            <a:fontRef idx="minor">
              <a:schemeClr val="lt1"/>
            </a:fontRef>
          </p:style>
          <p:txBody>
            <a:bodyPr wrap="none" lIns="90000" tIns="46800" rIns="90000" bIns="46800" anchor="ctr"/>
            <a:lstStyle/>
            <a:p>
              <a:pPr eaLnBrk="1" hangingPunct="1"/>
              <a:r>
                <a:rPr lang="en-GB" b="1" dirty="0"/>
                <a:t>Monitor</a:t>
              </a:r>
            </a:p>
          </p:txBody>
        </p:sp>
        <p:sp>
          <p:nvSpPr>
            <p:cNvPr id="942086" name="Rectangle 6"/>
            <p:cNvSpPr>
              <a:spLocks noChangeArrowheads="1"/>
            </p:cNvSpPr>
            <p:nvPr/>
          </p:nvSpPr>
          <p:spPr bwMode="auto">
            <a:xfrm>
              <a:off x="5695950" y="3568700"/>
              <a:ext cx="1733550" cy="685800"/>
            </a:xfrm>
            <a:prstGeom prst="rect">
              <a:avLst/>
            </a:prstGeom>
            <a:ln>
              <a:headEnd type="none" w="sm" len="sm"/>
              <a:tailEnd type="none" w="sm" len="sm"/>
            </a:ln>
          </p:spPr>
          <p:style>
            <a:lnRef idx="0">
              <a:schemeClr val="accent2"/>
            </a:lnRef>
            <a:fillRef idx="3">
              <a:schemeClr val="accent2"/>
            </a:fillRef>
            <a:effectRef idx="3">
              <a:schemeClr val="accent2"/>
            </a:effectRef>
            <a:fontRef idx="minor">
              <a:schemeClr val="lt1"/>
            </a:fontRef>
          </p:style>
          <p:txBody>
            <a:bodyPr lIns="90000" tIns="46800" rIns="90000" bIns="46800" anchor="ctr"/>
            <a:lstStyle/>
            <a:p>
              <a:pPr eaLnBrk="1" hangingPunct="1"/>
              <a:r>
                <a:rPr lang="en-GB" b="1" dirty="0"/>
                <a:t>Update plans</a:t>
              </a:r>
            </a:p>
          </p:txBody>
        </p:sp>
        <p:sp>
          <p:nvSpPr>
            <p:cNvPr id="942087" name="Rectangle 7"/>
            <p:cNvSpPr>
              <a:spLocks noChangeArrowheads="1"/>
            </p:cNvSpPr>
            <p:nvPr/>
          </p:nvSpPr>
          <p:spPr bwMode="auto">
            <a:xfrm>
              <a:off x="5695950" y="4622800"/>
              <a:ext cx="1733550" cy="685800"/>
            </a:xfrm>
            <a:prstGeom prst="rect">
              <a:avLst/>
            </a:prstGeom>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lIns="90000" tIns="46800" rIns="90000" bIns="46800" anchor="ctr"/>
            <a:lstStyle/>
            <a:p>
              <a:pPr eaLnBrk="1" hangingPunct="1"/>
              <a:r>
                <a:rPr lang="en-GB" b="1" dirty="0"/>
                <a:t>Corrective Action</a:t>
              </a:r>
            </a:p>
          </p:txBody>
        </p:sp>
        <p:sp>
          <p:nvSpPr>
            <p:cNvPr id="942088" name="Rectangle 8"/>
            <p:cNvSpPr>
              <a:spLocks noChangeArrowheads="1"/>
            </p:cNvSpPr>
            <p:nvPr/>
          </p:nvSpPr>
          <p:spPr bwMode="auto">
            <a:xfrm>
              <a:off x="3316288" y="5727700"/>
              <a:ext cx="1733550" cy="6858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wrap="none" lIns="90000" tIns="46800" rIns="90000" bIns="46800" anchor="ctr"/>
            <a:lstStyle/>
            <a:p>
              <a:pPr eaLnBrk="1" hangingPunct="1"/>
              <a:r>
                <a:rPr lang="en-GB" b="1" dirty="0"/>
                <a:t>Acceptance</a:t>
              </a:r>
            </a:p>
          </p:txBody>
        </p:sp>
        <p:cxnSp>
          <p:nvCxnSpPr>
            <p:cNvPr id="942089" name="AutoShape 9"/>
            <p:cNvCxnSpPr>
              <a:cxnSpLocks noChangeShapeType="1"/>
            </p:cNvCxnSpPr>
            <p:nvPr/>
          </p:nvCxnSpPr>
          <p:spPr bwMode="auto">
            <a:xfrm flipV="1">
              <a:off x="7429500" y="3898900"/>
              <a:ext cx="1588" cy="1054100"/>
            </a:xfrm>
            <a:prstGeom prst="bentConnector3">
              <a:avLst>
                <a:gd name="adj1" fmla="val 14400000"/>
              </a:avLst>
            </a:prstGeom>
            <a:noFill/>
            <a:ln w="9525">
              <a:solidFill>
                <a:schemeClr val="tx1"/>
              </a:solidFill>
              <a:miter lim="800000"/>
              <a:headEnd type="none" w="sm" len="sm"/>
              <a:tailEnd type="triangle" w="lg" len="med"/>
            </a:ln>
            <a:effectLst/>
          </p:spPr>
        </p:cxnSp>
        <p:sp>
          <p:nvSpPr>
            <p:cNvPr id="942090" name="Rectangle 10"/>
            <p:cNvSpPr>
              <a:spLocks noChangeArrowheads="1"/>
            </p:cNvSpPr>
            <p:nvPr/>
          </p:nvSpPr>
          <p:spPr bwMode="auto">
            <a:xfrm>
              <a:off x="3316288" y="3568700"/>
              <a:ext cx="1733550" cy="685800"/>
            </a:xfrm>
            <a:prstGeom prst="rect">
              <a:avLst/>
            </a:prstGeom>
            <a:ln>
              <a:headEnd type="none" w="sm" len="sm"/>
              <a:tailEnd type="none" w="sm" len="sm"/>
            </a:ln>
          </p:spPr>
          <p:style>
            <a:lnRef idx="0">
              <a:schemeClr val="accent3"/>
            </a:lnRef>
            <a:fillRef idx="3">
              <a:schemeClr val="accent3"/>
            </a:fillRef>
            <a:effectRef idx="3">
              <a:schemeClr val="accent3"/>
            </a:effectRef>
            <a:fontRef idx="minor">
              <a:schemeClr val="lt1"/>
            </a:fontRef>
          </p:style>
          <p:txBody>
            <a:bodyPr wrap="none" lIns="90000" tIns="46800" rIns="90000" bIns="46800" anchor="ctr"/>
            <a:lstStyle/>
            <a:p>
              <a:pPr eaLnBrk="1" hangingPunct="1"/>
              <a:r>
                <a:rPr lang="en-GB" b="1" dirty="0"/>
                <a:t>Do work</a:t>
              </a:r>
            </a:p>
          </p:txBody>
        </p:sp>
        <p:sp>
          <p:nvSpPr>
            <p:cNvPr id="942091" name="Line 11"/>
            <p:cNvSpPr>
              <a:spLocks noChangeShapeType="1"/>
            </p:cNvSpPr>
            <p:nvPr/>
          </p:nvSpPr>
          <p:spPr bwMode="auto">
            <a:xfrm>
              <a:off x="5062538" y="4965700"/>
              <a:ext cx="606425" cy="0"/>
            </a:xfrm>
            <a:prstGeom prst="line">
              <a:avLst/>
            </a:prstGeom>
            <a:noFill/>
            <a:ln w="12700">
              <a:solidFill>
                <a:schemeClr val="tx1"/>
              </a:solidFill>
              <a:round/>
              <a:headEnd/>
              <a:tailEnd type="triangle" w="med" len="med"/>
            </a:ln>
            <a:effectLst/>
          </p:spPr>
          <p:txBody>
            <a:bodyPr wrap="none"/>
            <a:lstStyle/>
            <a:p>
              <a:endParaRPr lang="en-US" b="1" dirty="0"/>
            </a:p>
          </p:txBody>
        </p:sp>
        <p:sp>
          <p:nvSpPr>
            <p:cNvPr id="942092" name="Line 12"/>
            <p:cNvSpPr>
              <a:spLocks noChangeShapeType="1"/>
            </p:cNvSpPr>
            <p:nvPr/>
          </p:nvSpPr>
          <p:spPr bwMode="auto">
            <a:xfrm flipH="1">
              <a:off x="5076825" y="3911600"/>
              <a:ext cx="604838" cy="0"/>
            </a:xfrm>
            <a:prstGeom prst="line">
              <a:avLst/>
            </a:prstGeom>
            <a:noFill/>
            <a:ln w="12700">
              <a:solidFill>
                <a:schemeClr val="tx1"/>
              </a:solidFill>
              <a:round/>
              <a:headEnd/>
              <a:tailEnd type="triangle" w="med" len="med"/>
            </a:ln>
            <a:effectLst/>
          </p:spPr>
          <p:txBody>
            <a:bodyPr wrap="none"/>
            <a:lstStyle/>
            <a:p>
              <a:endParaRPr lang="en-US" b="1" dirty="0"/>
            </a:p>
          </p:txBody>
        </p:sp>
        <p:sp>
          <p:nvSpPr>
            <p:cNvPr id="942093" name="Line 13"/>
            <p:cNvSpPr>
              <a:spLocks noChangeShapeType="1"/>
            </p:cNvSpPr>
            <p:nvPr/>
          </p:nvSpPr>
          <p:spPr bwMode="auto">
            <a:xfrm>
              <a:off x="4183063" y="3238500"/>
              <a:ext cx="0" cy="330200"/>
            </a:xfrm>
            <a:prstGeom prst="line">
              <a:avLst/>
            </a:prstGeom>
            <a:noFill/>
            <a:ln w="12700">
              <a:solidFill>
                <a:schemeClr val="tx1"/>
              </a:solidFill>
              <a:round/>
              <a:headEnd/>
              <a:tailEnd type="triangle" w="med" len="med"/>
            </a:ln>
            <a:effectLst/>
          </p:spPr>
          <p:txBody>
            <a:bodyPr wrap="none"/>
            <a:lstStyle/>
            <a:p>
              <a:endParaRPr lang="en-US" b="1" dirty="0"/>
            </a:p>
          </p:txBody>
        </p:sp>
        <p:sp>
          <p:nvSpPr>
            <p:cNvPr id="942094" name="Line 14"/>
            <p:cNvSpPr>
              <a:spLocks noChangeShapeType="1"/>
            </p:cNvSpPr>
            <p:nvPr/>
          </p:nvSpPr>
          <p:spPr bwMode="auto">
            <a:xfrm>
              <a:off x="4210050" y="4279900"/>
              <a:ext cx="0" cy="342900"/>
            </a:xfrm>
            <a:prstGeom prst="line">
              <a:avLst/>
            </a:prstGeom>
            <a:noFill/>
            <a:ln w="12700">
              <a:solidFill>
                <a:schemeClr val="tx1"/>
              </a:solidFill>
              <a:round/>
              <a:headEnd/>
              <a:tailEnd type="triangle" w="med" len="med"/>
            </a:ln>
            <a:effectLst/>
          </p:spPr>
          <p:txBody>
            <a:bodyPr wrap="none"/>
            <a:lstStyle/>
            <a:p>
              <a:endParaRPr lang="en-US" b="1" dirty="0"/>
            </a:p>
          </p:txBody>
        </p:sp>
        <p:sp>
          <p:nvSpPr>
            <p:cNvPr id="942095" name="Line 15"/>
            <p:cNvSpPr>
              <a:spLocks noChangeShapeType="1"/>
            </p:cNvSpPr>
            <p:nvPr/>
          </p:nvSpPr>
          <p:spPr bwMode="auto">
            <a:xfrm>
              <a:off x="4168775" y="2095500"/>
              <a:ext cx="0" cy="431800"/>
            </a:xfrm>
            <a:prstGeom prst="line">
              <a:avLst/>
            </a:prstGeom>
            <a:noFill/>
            <a:ln w="12700">
              <a:solidFill>
                <a:schemeClr val="tx1"/>
              </a:solidFill>
              <a:round/>
              <a:headEnd/>
              <a:tailEnd type="triangle" w="med" len="med"/>
            </a:ln>
            <a:effectLst/>
          </p:spPr>
          <p:txBody>
            <a:bodyPr wrap="none"/>
            <a:lstStyle/>
            <a:p>
              <a:endParaRPr lang="en-US" b="1" dirty="0"/>
            </a:p>
          </p:txBody>
        </p:sp>
        <p:sp>
          <p:nvSpPr>
            <p:cNvPr id="942096" name="Line 16"/>
            <p:cNvSpPr>
              <a:spLocks noChangeShapeType="1"/>
            </p:cNvSpPr>
            <p:nvPr/>
          </p:nvSpPr>
          <p:spPr bwMode="auto">
            <a:xfrm>
              <a:off x="4183063" y="5334000"/>
              <a:ext cx="0" cy="342900"/>
            </a:xfrm>
            <a:prstGeom prst="line">
              <a:avLst/>
            </a:prstGeom>
            <a:noFill/>
            <a:ln w="12700">
              <a:solidFill>
                <a:schemeClr val="tx1"/>
              </a:solidFill>
              <a:round/>
              <a:headEnd/>
              <a:tailEnd type="triangle" w="med" len="med"/>
            </a:ln>
            <a:effectLst/>
          </p:spPr>
          <p:txBody>
            <a:bodyPr wrap="none"/>
            <a:lstStyle/>
            <a:p>
              <a:endParaRPr lang="en-US" b="1" dirty="0"/>
            </a:p>
          </p:txBody>
        </p:sp>
        <p:sp>
          <p:nvSpPr>
            <p:cNvPr id="942097" name="Text Box 17"/>
            <p:cNvSpPr txBox="1">
              <a:spLocks noChangeArrowheads="1"/>
            </p:cNvSpPr>
            <p:nvPr/>
          </p:nvSpPr>
          <p:spPr bwMode="auto">
            <a:xfrm>
              <a:off x="5238750" y="2762250"/>
              <a:ext cx="1558065" cy="523220"/>
            </a:xfrm>
            <a:prstGeom prst="rect">
              <a:avLst/>
            </a:prstGeom>
            <a:noFill/>
            <a:ln w="12700" algn="ctr">
              <a:noFill/>
              <a:miter lim="800000"/>
              <a:headEnd/>
              <a:tailEnd/>
            </a:ln>
            <a:effectLst/>
          </p:spPr>
          <p:txBody>
            <a:bodyPr wrap="none">
              <a:spAutoFit/>
            </a:bodyPr>
            <a:lstStyle/>
            <a:p>
              <a:pPr algn="l" eaLnBrk="1" hangingPunct="1"/>
              <a:r>
                <a:rPr lang="en-GB" sz="2800" b="1" dirty="0"/>
                <a:t>Baseline</a:t>
              </a:r>
              <a:endParaRPr lang="en-US" b="1" dirty="0"/>
            </a:p>
          </p:txBody>
        </p:sp>
      </p:grpSp>
      <p:sp>
        <p:nvSpPr>
          <p:cNvPr id="3" name="Slide Number Placeholder 2"/>
          <p:cNvSpPr>
            <a:spLocks noGrp="1"/>
          </p:cNvSpPr>
          <p:nvPr>
            <p:ph type="sldNum" sz="quarter" idx="12"/>
          </p:nvPr>
        </p:nvSpPr>
        <p:spPr/>
        <p:txBody>
          <a:bodyPr/>
          <a:lstStyle/>
          <a:p>
            <a:fld id="{4BE819A1-3DD8-4179-BFD0-BF7D359F8DBD}" type="slidenum">
              <a:rPr lang="en-US" smtClean="0"/>
              <a:pPr/>
              <a:t>330</a:t>
            </a:fld>
            <a:endParaRPr lang="en-US" dirty="0"/>
          </a:p>
        </p:txBody>
      </p:sp>
    </p:spTree>
    <p:extLst>
      <p:ext uri="{BB962C8B-B14F-4D97-AF65-F5344CB8AC3E}">
        <p14:creationId xmlns:p14="http://schemas.microsoft.com/office/powerpoint/2010/main" val="1705393917"/>
      </p:ext>
    </p:extLst>
  </p:cSld>
  <p:clrMapOvr>
    <a:masterClrMapping/>
  </p:clrMapOvr>
  <p:transition/>
  <p:timing>
    <p:tnLst>
      <p:par>
        <p:cTn id="1" dur="indefinite" restart="never" nodeType="tmRoot"/>
      </p:par>
    </p:tn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818" name="Rectangle 2"/>
          <p:cNvSpPr>
            <a:spLocks noGrp="1" noChangeArrowheads="1"/>
          </p:cNvSpPr>
          <p:nvPr>
            <p:ph type="title"/>
          </p:nvPr>
        </p:nvSpPr>
        <p:spPr/>
        <p:txBody>
          <a:bodyPr/>
          <a:lstStyle/>
          <a:p>
            <a:r>
              <a:rPr lang="en-GB" sz="3200" dirty="0"/>
              <a:t>Product </a:t>
            </a:r>
            <a:r>
              <a:rPr lang="en-GB" sz="3200" dirty="0" smtClean="0"/>
              <a:t>Breakdown Structure</a:t>
            </a:r>
            <a:endParaRPr lang="en-GB" sz="3200" dirty="0"/>
          </a:p>
        </p:txBody>
      </p:sp>
      <p:grpSp>
        <p:nvGrpSpPr>
          <p:cNvPr id="2" name="Group 19"/>
          <p:cNvGrpSpPr>
            <a:grpSpLocks/>
          </p:cNvGrpSpPr>
          <p:nvPr/>
        </p:nvGrpSpPr>
        <p:grpSpPr bwMode="auto">
          <a:xfrm>
            <a:off x="659247" y="1650691"/>
            <a:ext cx="8135906" cy="3102012"/>
            <a:chOff x="759" y="1080"/>
            <a:chExt cx="4965" cy="1752"/>
          </a:xfrm>
        </p:grpSpPr>
        <p:sp>
          <p:nvSpPr>
            <p:cNvPr id="802819" name="Rectangle 3"/>
            <p:cNvSpPr>
              <a:spLocks noChangeArrowheads="1"/>
            </p:cNvSpPr>
            <p:nvPr/>
          </p:nvSpPr>
          <p:spPr bwMode="auto">
            <a:xfrm>
              <a:off x="2704" y="1080"/>
              <a:ext cx="936" cy="33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smtClean="0"/>
                <a:t>Chocolate Chip Cookie</a:t>
              </a:r>
              <a:endParaRPr lang="en-GB" b="1" dirty="0"/>
            </a:p>
          </p:txBody>
        </p:sp>
        <p:sp>
          <p:nvSpPr>
            <p:cNvPr id="802820" name="Rectangle 4"/>
            <p:cNvSpPr>
              <a:spLocks noChangeArrowheads="1"/>
            </p:cNvSpPr>
            <p:nvPr/>
          </p:nvSpPr>
          <p:spPr bwMode="auto">
            <a:xfrm>
              <a:off x="759" y="1824"/>
              <a:ext cx="936" cy="33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smtClean="0"/>
                <a:t>Chocolate Chips</a:t>
              </a:r>
              <a:endParaRPr lang="en-GB" b="1" dirty="0"/>
            </a:p>
          </p:txBody>
        </p:sp>
        <p:sp>
          <p:nvSpPr>
            <p:cNvPr id="802822" name="Rectangle 6"/>
            <p:cNvSpPr>
              <a:spLocks noChangeArrowheads="1"/>
            </p:cNvSpPr>
            <p:nvPr/>
          </p:nvSpPr>
          <p:spPr bwMode="auto">
            <a:xfrm>
              <a:off x="3657" y="1776"/>
              <a:ext cx="936" cy="33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smtClean="0"/>
                <a:t>Dough</a:t>
              </a:r>
              <a:endParaRPr lang="en-GB" b="1" dirty="0"/>
            </a:p>
          </p:txBody>
        </p:sp>
        <p:cxnSp>
          <p:nvCxnSpPr>
            <p:cNvPr id="802823" name="AutoShape 7"/>
            <p:cNvCxnSpPr>
              <a:cxnSpLocks noChangeShapeType="1"/>
              <a:stCxn id="802819" idx="2"/>
              <a:endCxn id="802820" idx="0"/>
            </p:cNvCxnSpPr>
            <p:nvPr/>
          </p:nvCxnSpPr>
          <p:spPr bwMode="auto">
            <a:xfrm rot="5400000">
              <a:off x="1996" y="647"/>
              <a:ext cx="408" cy="1945"/>
            </a:xfrm>
            <a:prstGeom prst="bentConnector3">
              <a:avLst>
                <a:gd name="adj1" fmla="val 50000"/>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cxnSp>
        <p:sp>
          <p:nvSpPr>
            <p:cNvPr id="802828" name="Rectangle 12"/>
            <p:cNvSpPr>
              <a:spLocks noChangeArrowheads="1"/>
            </p:cNvSpPr>
            <p:nvPr/>
          </p:nvSpPr>
          <p:spPr bwMode="auto">
            <a:xfrm>
              <a:off x="1700" y="2480"/>
              <a:ext cx="936" cy="33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smtClean="0"/>
                <a:t>Flour</a:t>
              </a:r>
              <a:endParaRPr lang="en-GB" b="1" dirty="0"/>
            </a:p>
          </p:txBody>
        </p:sp>
        <p:sp>
          <p:nvSpPr>
            <p:cNvPr id="802829" name="Rectangle 13"/>
            <p:cNvSpPr>
              <a:spLocks noChangeArrowheads="1"/>
            </p:cNvSpPr>
            <p:nvPr/>
          </p:nvSpPr>
          <p:spPr bwMode="auto">
            <a:xfrm>
              <a:off x="4788" y="2496"/>
              <a:ext cx="936" cy="33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smtClean="0"/>
                <a:t>Butter</a:t>
              </a:r>
              <a:endParaRPr lang="en-GB" b="1" dirty="0"/>
            </a:p>
          </p:txBody>
        </p:sp>
        <p:cxnSp>
          <p:nvCxnSpPr>
            <p:cNvPr id="802833" name="AutoShape 17"/>
            <p:cNvCxnSpPr>
              <a:cxnSpLocks noChangeShapeType="1"/>
              <a:stCxn id="802822" idx="2"/>
              <a:endCxn id="802828" idx="0"/>
            </p:cNvCxnSpPr>
            <p:nvPr/>
          </p:nvCxnSpPr>
          <p:spPr bwMode="auto">
            <a:xfrm rot="5400000">
              <a:off x="2963" y="1317"/>
              <a:ext cx="368" cy="1957"/>
            </a:xfrm>
            <a:prstGeom prst="bentConnector3">
              <a:avLst>
                <a:gd name="adj1" fmla="val 50000"/>
              </a:avLst>
            </a:prstGeom>
            <a:ln>
              <a:headEnd/>
              <a:tailEnd/>
            </a:ln>
          </p:spPr>
          <p:style>
            <a:lnRef idx="1">
              <a:schemeClr val="accent5"/>
            </a:lnRef>
            <a:fillRef idx="3">
              <a:schemeClr val="accent5"/>
            </a:fillRef>
            <a:effectRef idx="2">
              <a:schemeClr val="accent5"/>
            </a:effectRef>
            <a:fontRef idx="minor">
              <a:schemeClr val="lt1"/>
            </a:fontRef>
          </p:style>
        </p:cxnSp>
        <p:cxnSp>
          <p:nvCxnSpPr>
            <p:cNvPr id="802834" name="AutoShape 18"/>
            <p:cNvCxnSpPr>
              <a:cxnSpLocks noChangeShapeType="1"/>
              <a:stCxn id="802822" idx="2"/>
              <a:endCxn id="802829" idx="0"/>
            </p:cNvCxnSpPr>
            <p:nvPr/>
          </p:nvCxnSpPr>
          <p:spPr bwMode="auto">
            <a:xfrm rot="16200000" flipH="1">
              <a:off x="4498" y="1738"/>
              <a:ext cx="384" cy="1131"/>
            </a:xfrm>
            <a:prstGeom prst="bentConnector3">
              <a:avLst>
                <a:gd name="adj1" fmla="val 50000"/>
              </a:avLst>
            </a:prstGeom>
            <a:ln>
              <a:headEnd/>
              <a:tailEnd/>
            </a:ln>
          </p:spPr>
          <p:style>
            <a:lnRef idx="1">
              <a:schemeClr val="accent5"/>
            </a:lnRef>
            <a:fillRef idx="3">
              <a:schemeClr val="accent5"/>
            </a:fillRef>
            <a:effectRef idx="2">
              <a:schemeClr val="accent5"/>
            </a:effectRef>
            <a:fontRef idx="minor">
              <a:schemeClr val="lt1"/>
            </a:fontRef>
          </p:style>
        </p:cxnSp>
      </p:grpSp>
      <p:cxnSp>
        <p:nvCxnSpPr>
          <p:cNvPr id="24" name="AutoShape 7"/>
          <p:cNvCxnSpPr>
            <a:cxnSpLocks noChangeShapeType="1"/>
            <a:stCxn id="802819" idx="2"/>
            <a:endCxn id="802822" idx="0"/>
          </p:cNvCxnSpPr>
          <p:nvPr/>
        </p:nvCxnSpPr>
        <p:spPr bwMode="auto">
          <a:xfrm rot="16200000" flipH="1">
            <a:off x="5075422" y="1783481"/>
            <a:ext cx="637400" cy="1561631"/>
          </a:xfrm>
          <a:prstGeom prst="bentConnector3">
            <a:avLst>
              <a:gd name="adj1" fmla="val 56642"/>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cxnSp>
      <p:sp>
        <p:nvSpPr>
          <p:cNvPr id="29" name="Rectangle 13"/>
          <p:cNvSpPr>
            <a:spLocks noChangeArrowheads="1"/>
          </p:cNvSpPr>
          <p:nvPr/>
        </p:nvSpPr>
        <p:spPr bwMode="auto">
          <a:xfrm>
            <a:off x="3814729" y="4154975"/>
            <a:ext cx="1533778" cy="59490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smtClean="0"/>
              <a:t>Eggs</a:t>
            </a:r>
            <a:endParaRPr lang="en-GB" b="1" dirty="0"/>
          </a:p>
        </p:txBody>
      </p:sp>
      <p:sp>
        <p:nvSpPr>
          <p:cNvPr id="34" name="Rectangle 13"/>
          <p:cNvSpPr>
            <a:spLocks noChangeArrowheads="1"/>
          </p:cNvSpPr>
          <p:nvPr/>
        </p:nvSpPr>
        <p:spPr bwMode="auto">
          <a:xfrm>
            <a:off x="5440329" y="4157797"/>
            <a:ext cx="1533778" cy="59490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smtClean="0"/>
              <a:t>Sugar</a:t>
            </a:r>
            <a:endParaRPr lang="en-GB" b="1" dirty="0"/>
          </a:p>
        </p:txBody>
      </p:sp>
      <p:cxnSp>
        <p:nvCxnSpPr>
          <p:cNvPr id="35" name="AutoShape 17"/>
          <p:cNvCxnSpPr>
            <a:cxnSpLocks noChangeShapeType="1"/>
            <a:stCxn id="802822" idx="2"/>
            <a:endCxn id="29" idx="0"/>
          </p:cNvCxnSpPr>
          <p:nvPr/>
        </p:nvCxnSpPr>
        <p:spPr bwMode="auto">
          <a:xfrm rot="5400000">
            <a:off x="5039748" y="3019774"/>
            <a:ext cx="677072" cy="1593331"/>
          </a:xfrm>
          <a:prstGeom prst="bentConnector3">
            <a:avLst>
              <a:gd name="adj1" fmla="val 50000"/>
            </a:avLst>
          </a:prstGeom>
          <a:ln>
            <a:headEnd/>
            <a:tailEnd/>
          </a:ln>
        </p:spPr>
        <p:style>
          <a:lnRef idx="1">
            <a:schemeClr val="accent5"/>
          </a:lnRef>
          <a:fillRef idx="3">
            <a:schemeClr val="accent5"/>
          </a:fillRef>
          <a:effectRef idx="2">
            <a:schemeClr val="accent5"/>
          </a:effectRef>
          <a:fontRef idx="minor">
            <a:schemeClr val="lt1"/>
          </a:fontRef>
        </p:style>
      </p:cxnSp>
      <p:cxnSp>
        <p:nvCxnSpPr>
          <p:cNvPr id="38" name="AutoShape 17"/>
          <p:cNvCxnSpPr>
            <a:cxnSpLocks noChangeShapeType="1"/>
            <a:stCxn id="802822" idx="2"/>
          </p:cNvCxnSpPr>
          <p:nvPr/>
        </p:nvCxnSpPr>
        <p:spPr bwMode="auto">
          <a:xfrm rot="16200000" flipH="1">
            <a:off x="5851136" y="3801715"/>
            <a:ext cx="679894" cy="32269"/>
          </a:xfrm>
          <a:prstGeom prst="bentConnector3">
            <a:avLst>
              <a:gd name="adj1" fmla="val 50000"/>
            </a:avLst>
          </a:prstGeom>
          <a:ln>
            <a:headEnd/>
            <a:tailEnd/>
          </a:ln>
        </p:spPr>
        <p:style>
          <a:lnRef idx="1">
            <a:schemeClr val="accent5"/>
          </a:lnRef>
          <a:fillRef idx="3">
            <a:schemeClr val="accent5"/>
          </a:fillRef>
          <a:effectRef idx="2">
            <a:schemeClr val="accent5"/>
          </a:effectRef>
          <a:fontRef idx="minor">
            <a:schemeClr val="lt1"/>
          </a:fontRef>
        </p:style>
      </p:cxnSp>
      <p:pic>
        <p:nvPicPr>
          <p:cNvPr id="25" name="Picture 24"/>
          <p:cNvPicPr>
            <a:picLocks noChangeAspect="1"/>
          </p:cNvPicPr>
          <p:nvPr/>
        </p:nvPicPr>
        <p:blipFill>
          <a:blip r:embed="rId3" cstate="print"/>
          <a:stretch>
            <a:fillRect/>
          </a:stretch>
        </p:blipFill>
        <p:spPr>
          <a:xfrm>
            <a:off x="3758494" y="922840"/>
            <a:ext cx="1754011" cy="1556684"/>
          </a:xfrm>
          <a:prstGeom prst="rect">
            <a:avLst/>
          </a:prstGeom>
        </p:spPr>
      </p:pic>
      <p:sp>
        <p:nvSpPr>
          <p:cNvPr id="19" name="TextBox 18"/>
          <p:cNvSpPr txBox="1"/>
          <p:nvPr/>
        </p:nvSpPr>
        <p:spPr>
          <a:xfrm>
            <a:off x="381000" y="1219200"/>
            <a:ext cx="3353214" cy="646331"/>
          </a:xfrm>
          <a:prstGeom prst="rect">
            <a:avLst/>
          </a:prstGeom>
          <a:noFill/>
        </p:spPr>
        <p:txBody>
          <a:bodyPr wrap="none" rtlCol="0">
            <a:spAutoFit/>
          </a:bodyPr>
          <a:lstStyle/>
          <a:p>
            <a:r>
              <a:rPr lang="en-US" i="1" dirty="0" smtClean="0"/>
              <a:t>In the PRiSM </a:t>
            </a:r>
            <a:r>
              <a:rPr lang="en-US" b="1" i="1" dirty="0" smtClean="0"/>
              <a:t>planning</a:t>
            </a:r>
            <a:r>
              <a:rPr lang="en-US" i="1" dirty="0" smtClean="0"/>
              <a:t> </a:t>
            </a:r>
            <a:r>
              <a:rPr lang="en-US" i="1" dirty="0"/>
              <a:t>p</a:t>
            </a:r>
            <a:r>
              <a:rPr lang="en-US" i="1" dirty="0" smtClean="0"/>
              <a:t>hase</a:t>
            </a:r>
          </a:p>
          <a:p>
            <a:r>
              <a:rPr lang="en-US" i="1" dirty="0" smtClean="0"/>
              <a:t>and occurs after refining the SMP</a:t>
            </a:r>
            <a:endParaRPr lang="en-US" i="1" dirty="0"/>
          </a:p>
        </p:txBody>
      </p:sp>
    </p:spTree>
    <p:extLst>
      <p:ext uri="{BB962C8B-B14F-4D97-AF65-F5344CB8AC3E}">
        <p14:creationId xmlns:p14="http://schemas.microsoft.com/office/powerpoint/2010/main" val="1621329612"/>
      </p:ext>
    </p:extLst>
  </p:cSld>
  <p:clrMapOvr>
    <a:masterClrMapping/>
  </p:clrMapOvr>
  <p:transition/>
  <p:timing>
    <p:tnLst>
      <p:par>
        <p:cTn id="1" dur="indefinite" restart="never" nodeType="tmRoot"/>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818" name="Rectangle 2"/>
          <p:cNvSpPr>
            <a:spLocks noGrp="1" noChangeArrowheads="1"/>
          </p:cNvSpPr>
          <p:nvPr>
            <p:ph type="title"/>
          </p:nvPr>
        </p:nvSpPr>
        <p:spPr/>
        <p:txBody>
          <a:bodyPr/>
          <a:lstStyle/>
          <a:p>
            <a:r>
              <a:rPr lang="en-GB" sz="3200" dirty="0" smtClean="0"/>
              <a:t>Work Breakdown</a:t>
            </a:r>
            <a:endParaRPr lang="en-GB" sz="3200" dirty="0"/>
          </a:p>
        </p:txBody>
      </p:sp>
      <p:grpSp>
        <p:nvGrpSpPr>
          <p:cNvPr id="2" name="Group 19"/>
          <p:cNvGrpSpPr>
            <a:grpSpLocks/>
          </p:cNvGrpSpPr>
          <p:nvPr/>
        </p:nvGrpSpPr>
        <p:grpSpPr bwMode="auto">
          <a:xfrm>
            <a:off x="659247" y="1650691"/>
            <a:ext cx="8135906" cy="3073683"/>
            <a:chOff x="759" y="1080"/>
            <a:chExt cx="4965" cy="1736"/>
          </a:xfrm>
        </p:grpSpPr>
        <p:sp>
          <p:nvSpPr>
            <p:cNvPr id="802819" name="Rectangle 3"/>
            <p:cNvSpPr>
              <a:spLocks noChangeArrowheads="1"/>
            </p:cNvSpPr>
            <p:nvPr/>
          </p:nvSpPr>
          <p:spPr bwMode="auto">
            <a:xfrm>
              <a:off x="2704" y="1080"/>
              <a:ext cx="936" cy="33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smtClean="0"/>
                <a:t>Chocolate Chip Cookie</a:t>
              </a:r>
              <a:endParaRPr lang="en-GB" b="1" dirty="0"/>
            </a:p>
          </p:txBody>
        </p:sp>
        <p:sp>
          <p:nvSpPr>
            <p:cNvPr id="802820" name="Rectangle 4"/>
            <p:cNvSpPr>
              <a:spLocks noChangeArrowheads="1"/>
            </p:cNvSpPr>
            <p:nvPr/>
          </p:nvSpPr>
          <p:spPr bwMode="auto">
            <a:xfrm>
              <a:off x="759" y="1824"/>
              <a:ext cx="936" cy="33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smtClean="0"/>
                <a:t>Chocolate Chips</a:t>
              </a:r>
              <a:endParaRPr lang="en-GB" b="1" dirty="0"/>
            </a:p>
          </p:txBody>
        </p:sp>
        <p:sp>
          <p:nvSpPr>
            <p:cNvPr id="802822" name="Rectangle 6"/>
            <p:cNvSpPr>
              <a:spLocks noChangeArrowheads="1"/>
            </p:cNvSpPr>
            <p:nvPr/>
          </p:nvSpPr>
          <p:spPr bwMode="auto">
            <a:xfrm>
              <a:off x="3657" y="1776"/>
              <a:ext cx="936" cy="33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smtClean="0"/>
                <a:t>Dough</a:t>
              </a:r>
              <a:endParaRPr lang="en-GB" b="1" dirty="0"/>
            </a:p>
          </p:txBody>
        </p:sp>
        <p:cxnSp>
          <p:nvCxnSpPr>
            <p:cNvPr id="802823" name="AutoShape 7"/>
            <p:cNvCxnSpPr>
              <a:cxnSpLocks noChangeShapeType="1"/>
              <a:stCxn id="802819" idx="2"/>
              <a:endCxn id="802820" idx="0"/>
            </p:cNvCxnSpPr>
            <p:nvPr/>
          </p:nvCxnSpPr>
          <p:spPr bwMode="auto">
            <a:xfrm rot="5400000">
              <a:off x="1996" y="647"/>
              <a:ext cx="408" cy="1945"/>
            </a:xfrm>
            <a:prstGeom prst="bentConnector3">
              <a:avLst>
                <a:gd name="adj1" fmla="val 50000"/>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cxnSp>
        <p:sp>
          <p:nvSpPr>
            <p:cNvPr id="802828" name="Rectangle 12"/>
            <p:cNvSpPr>
              <a:spLocks noChangeArrowheads="1"/>
            </p:cNvSpPr>
            <p:nvPr/>
          </p:nvSpPr>
          <p:spPr bwMode="auto">
            <a:xfrm>
              <a:off x="1700" y="2480"/>
              <a:ext cx="936" cy="33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smtClean="0"/>
                <a:t>Flour</a:t>
              </a:r>
              <a:endParaRPr lang="en-GB" b="1" dirty="0"/>
            </a:p>
          </p:txBody>
        </p:sp>
        <p:sp>
          <p:nvSpPr>
            <p:cNvPr id="802829" name="Rectangle 13"/>
            <p:cNvSpPr>
              <a:spLocks noChangeArrowheads="1"/>
            </p:cNvSpPr>
            <p:nvPr/>
          </p:nvSpPr>
          <p:spPr bwMode="auto">
            <a:xfrm>
              <a:off x="4788" y="2472"/>
              <a:ext cx="936" cy="33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smtClean="0"/>
                <a:t>Butter</a:t>
              </a:r>
              <a:endParaRPr lang="en-GB" b="1" dirty="0"/>
            </a:p>
          </p:txBody>
        </p:sp>
        <p:cxnSp>
          <p:nvCxnSpPr>
            <p:cNvPr id="802833" name="AutoShape 17"/>
            <p:cNvCxnSpPr>
              <a:cxnSpLocks noChangeShapeType="1"/>
              <a:stCxn id="802822" idx="2"/>
              <a:endCxn id="802828" idx="0"/>
            </p:cNvCxnSpPr>
            <p:nvPr/>
          </p:nvCxnSpPr>
          <p:spPr bwMode="auto">
            <a:xfrm rot="5400000">
              <a:off x="2963" y="1317"/>
              <a:ext cx="368" cy="1957"/>
            </a:xfrm>
            <a:prstGeom prst="bentConnector3">
              <a:avLst>
                <a:gd name="adj1" fmla="val 50000"/>
              </a:avLst>
            </a:prstGeom>
            <a:ln>
              <a:headEnd/>
              <a:tailEnd/>
            </a:ln>
          </p:spPr>
          <p:style>
            <a:lnRef idx="1">
              <a:schemeClr val="accent5"/>
            </a:lnRef>
            <a:fillRef idx="3">
              <a:schemeClr val="accent5"/>
            </a:fillRef>
            <a:effectRef idx="2">
              <a:schemeClr val="accent5"/>
            </a:effectRef>
            <a:fontRef idx="minor">
              <a:schemeClr val="lt1"/>
            </a:fontRef>
          </p:style>
        </p:cxnSp>
        <p:cxnSp>
          <p:nvCxnSpPr>
            <p:cNvPr id="802834" name="AutoShape 18"/>
            <p:cNvCxnSpPr>
              <a:cxnSpLocks noChangeShapeType="1"/>
              <a:stCxn id="802822" idx="2"/>
              <a:endCxn id="802829" idx="0"/>
            </p:cNvCxnSpPr>
            <p:nvPr/>
          </p:nvCxnSpPr>
          <p:spPr bwMode="auto">
            <a:xfrm rot="16200000" flipH="1">
              <a:off x="4510" y="1726"/>
              <a:ext cx="360" cy="1131"/>
            </a:xfrm>
            <a:prstGeom prst="bentConnector3">
              <a:avLst>
                <a:gd name="adj1" fmla="val 50000"/>
              </a:avLst>
            </a:prstGeom>
            <a:ln>
              <a:headEnd/>
              <a:tailEnd/>
            </a:ln>
          </p:spPr>
          <p:style>
            <a:lnRef idx="1">
              <a:schemeClr val="accent5"/>
            </a:lnRef>
            <a:fillRef idx="3">
              <a:schemeClr val="accent5"/>
            </a:fillRef>
            <a:effectRef idx="2">
              <a:schemeClr val="accent5"/>
            </a:effectRef>
            <a:fontRef idx="minor">
              <a:schemeClr val="lt1"/>
            </a:fontRef>
          </p:style>
        </p:cxnSp>
      </p:grpSp>
      <p:cxnSp>
        <p:nvCxnSpPr>
          <p:cNvPr id="24" name="AutoShape 7"/>
          <p:cNvCxnSpPr>
            <a:cxnSpLocks noChangeShapeType="1"/>
            <a:stCxn id="802819" idx="2"/>
            <a:endCxn id="802822" idx="0"/>
          </p:cNvCxnSpPr>
          <p:nvPr/>
        </p:nvCxnSpPr>
        <p:spPr bwMode="auto">
          <a:xfrm rot="16200000" flipH="1">
            <a:off x="5075422" y="1783481"/>
            <a:ext cx="637400" cy="1561631"/>
          </a:xfrm>
          <a:prstGeom prst="bentConnector3">
            <a:avLst>
              <a:gd name="adj1" fmla="val 56642"/>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cxnSp>
      <p:sp>
        <p:nvSpPr>
          <p:cNvPr id="29" name="Rectangle 13"/>
          <p:cNvSpPr>
            <a:spLocks noChangeArrowheads="1"/>
          </p:cNvSpPr>
          <p:nvPr/>
        </p:nvSpPr>
        <p:spPr bwMode="auto">
          <a:xfrm>
            <a:off x="3814729" y="4114800"/>
            <a:ext cx="1533778" cy="59490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smtClean="0"/>
              <a:t>Eggs</a:t>
            </a:r>
            <a:endParaRPr lang="en-GB" b="1" dirty="0"/>
          </a:p>
        </p:txBody>
      </p:sp>
      <p:sp>
        <p:nvSpPr>
          <p:cNvPr id="34" name="Rectangle 13"/>
          <p:cNvSpPr>
            <a:spLocks noChangeArrowheads="1"/>
          </p:cNvSpPr>
          <p:nvPr/>
        </p:nvSpPr>
        <p:spPr bwMode="auto">
          <a:xfrm>
            <a:off x="5440329" y="4114800"/>
            <a:ext cx="1533778" cy="59490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smtClean="0"/>
              <a:t>Sugar</a:t>
            </a:r>
            <a:endParaRPr lang="en-GB" b="1" dirty="0"/>
          </a:p>
        </p:txBody>
      </p:sp>
      <p:cxnSp>
        <p:nvCxnSpPr>
          <p:cNvPr id="35" name="AutoShape 17"/>
          <p:cNvCxnSpPr>
            <a:cxnSpLocks noChangeShapeType="1"/>
            <a:stCxn id="802822" idx="2"/>
            <a:endCxn id="29" idx="0"/>
          </p:cNvCxnSpPr>
          <p:nvPr/>
        </p:nvCxnSpPr>
        <p:spPr bwMode="auto">
          <a:xfrm rot="5400000">
            <a:off x="5059836" y="2999686"/>
            <a:ext cx="636897" cy="1593331"/>
          </a:xfrm>
          <a:prstGeom prst="bentConnector3">
            <a:avLst>
              <a:gd name="adj1" fmla="val 50000"/>
            </a:avLst>
          </a:prstGeom>
          <a:ln>
            <a:headEnd/>
            <a:tailEnd/>
          </a:ln>
        </p:spPr>
        <p:style>
          <a:lnRef idx="1">
            <a:schemeClr val="accent5"/>
          </a:lnRef>
          <a:fillRef idx="3">
            <a:schemeClr val="accent5"/>
          </a:fillRef>
          <a:effectRef idx="2">
            <a:schemeClr val="accent5"/>
          </a:effectRef>
          <a:fontRef idx="minor">
            <a:schemeClr val="lt1"/>
          </a:fontRef>
        </p:style>
      </p:cxnSp>
      <p:cxnSp>
        <p:nvCxnSpPr>
          <p:cNvPr id="38" name="AutoShape 17"/>
          <p:cNvCxnSpPr>
            <a:cxnSpLocks noChangeShapeType="1"/>
          </p:cNvCxnSpPr>
          <p:nvPr/>
        </p:nvCxnSpPr>
        <p:spPr bwMode="auto">
          <a:xfrm rot="16200000" flipH="1">
            <a:off x="5861838" y="3801715"/>
            <a:ext cx="679894" cy="32269"/>
          </a:xfrm>
          <a:prstGeom prst="bentConnector3">
            <a:avLst>
              <a:gd name="adj1" fmla="val 50000"/>
            </a:avLst>
          </a:prstGeom>
          <a:ln>
            <a:headEnd/>
            <a:tailEnd/>
          </a:ln>
        </p:spPr>
        <p:style>
          <a:lnRef idx="1">
            <a:schemeClr val="accent5"/>
          </a:lnRef>
          <a:fillRef idx="3">
            <a:schemeClr val="accent5"/>
          </a:fillRef>
          <a:effectRef idx="2">
            <a:schemeClr val="accent5"/>
          </a:effectRef>
          <a:fontRef idx="minor">
            <a:schemeClr val="lt1"/>
          </a:fontRef>
        </p:style>
      </p:cxnSp>
      <p:pic>
        <p:nvPicPr>
          <p:cNvPr id="25" name="Picture 24"/>
          <p:cNvPicPr>
            <a:picLocks noChangeAspect="1"/>
          </p:cNvPicPr>
          <p:nvPr/>
        </p:nvPicPr>
        <p:blipFill>
          <a:blip r:embed="rId3" cstate="print"/>
          <a:stretch>
            <a:fillRect/>
          </a:stretch>
        </p:blipFill>
        <p:spPr>
          <a:xfrm>
            <a:off x="3758494" y="922840"/>
            <a:ext cx="1754011" cy="1556684"/>
          </a:xfrm>
          <a:prstGeom prst="rect">
            <a:avLst/>
          </a:prstGeom>
        </p:spPr>
      </p:pic>
      <p:sp>
        <p:nvSpPr>
          <p:cNvPr id="19" name="Text Box 26"/>
          <p:cNvSpPr txBox="1">
            <a:spLocks noChangeArrowheads="1"/>
          </p:cNvSpPr>
          <p:nvPr/>
        </p:nvSpPr>
        <p:spPr bwMode="auto">
          <a:xfrm>
            <a:off x="152400" y="5105400"/>
            <a:ext cx="1802423" cy="923926"/>
          </a:xfrm>
          <a:prstGeom prst="rect">
            <a:avLst/>
          </a:prstGeom>
          <a:ln>
            <a:headEnd type="none" w="sm" len="sm"/>
            <a:tailEnd type="none" w="sm" len="sm"/>
          </a:ln>
        </p:spPr>
        <p:style>
          <a:lnRef idx="1">
            <a:schemeClr val="accent4"/>
          </a:lnRef>
          <a:fillRef idx="3">
            <a:schemeClr val="accent4"/>
          </a:fillRef>
          <a:effectRef idx="2">
            <a:schemeClr val="accent4"/>
          </a:effectRef>
          <a:fontRef idx="minor">
            <a:schemeClr val="lt1"/>
          </a:fontRef>
        </p:style>
        <p:txBody>
          <a:bodyPr>
            <a:spAutoFit/>
          </a:bodyPr>
          <a:lstStyle/>
          <a:p>
            <a:pPr algn="ctr" eaLnBrk="1" hangingPunct="1"/>
            <a:r>
              <a:rPr lang="en-GB" b="1" dirty="0"/>
              <a:t>Work Packages at lowest level of any branch</a:t>
            </a:r>
            <a:endParaRPr lang="en-US" b="1" dirty="0"/>
          </a:p>
        </p:txBody>
      </p:sp>
      <p:sp>
        <p:nvSpPr>
          <p:cNvPr id="20" name="Rectangle 13"/>
          <p:cNvSpPr>
            <a:spLocks noChangeArrowheads="1"/>
          </p:cNvSpPr>
          <p:nvPr/>
        </p:nvSpPr>
        <p:spPr bwMode="auto">
          <a:xfrm>
            <a:off x="3810000" y="5181600"/>
            <a:ext cx="1533778" cy="594906"/>
          </a:xfrm>
          <a:prstGeom prst="rect">
            <a:avLst/>
          </a:prstGeom>
          <a:ln>
            <a:headEnd type="none" w="sm" len="sm"/>
            <a:tailEnd type="none" w="sm" len="sm"/>
          </a:ln>
        </p:spPr>
        <p:style>
          <a:lnRef idx="1">
            <a:schemeClr val="accent4"/>
          </a:lnRef>
          <a:fillRef idx="3">
            <a:schemeClr val="accent4"/>
          </a:fillRef>
          <a:effectRef idx="2">
            <a:schemeClr val="accent4"/>
          </a:effectRef>
          <a:fontRef idx="minor">
            <a:schemeClr val="lt1"/>
          </a:fontRef>
        </p:style>
        <p:txBody>
          <a:bodyPr anchor="ctr"/>
          <a:lstStyle/>
          <a:p>
            <a:pPr algn="ctr" eaLnBrk="1" hangingPunct="1"/>
            <a:r>
              <a:rPr lang="en-GB" b="1" dirty="0" smtClean="0"/>
              <a:t>Beat Eggs until fluffy</a:t>
            </a:r>
            <a:endParaRPr lang="en-GB" b="1" dirty="0"/>
          </a:p>
        </p:txBody>
      </p:sp>
      <p:cxnSp>
        <p:nvCxnSpPr>
          <p:cNvPr id="21" name="AutoShape 17"/>
          <p:cNvCxnSpPr>
            <a:cxnSpLocks noChangeShapeType="1"/>
            <a:stCxn id="29" idx="2"/>
            <a:endCxn id="20" idx="0"/>
          </p:cNvCxnSpPr>
          <p:nvPr/>
        </p:nvCxnSpPr>
        <p:spPr bwMode="auto">
          <a:xfrm rot="5400000">
            <a:off x="4343307" y="4943289"/>
            <a:ext cx="471894" cy="4729"/>
          </a:xfrm>
          <a:prstGeom prst="bentConnector3">
            <a:avLst>
              <a:gd name="adj1" fmla="val 50000"/>
            </a:avLst>
          </a:prstGeom>
          <a:ln>
            <a:headEnd/>
            <a:tailEnd/>
          </a:ln>
        </p:spPr>
        <p:style>
          <a:lnRef idx="1">
            <a:schemeClr val="accent5"/>
          </a:lnRef>
          <a:fillRef idx="3">
            <a:schemeClr val="accent5"/>
          </a:fillRef>
          <a:effectRef idx="2">
            <a:schemeClr val="accent5"/>
          </a:effectRef>
          <a:fontRef idx="minor">
            <a:schemeClr val="lt1"/>
          </a:fontRef>
        </p:style>
      </p:cxnSp>
      <p:sp>
        <p:nvSpPr>
          <p:cNvPr id="26" name="Line 28"/>
          <p:cNvSpPr>
            <a:spLocks noChangeShapeType="1"/>
          </p:cNvSpPr>
          <p:nvPr/>
        </p:nvSpPr>
        <p:spPr bwMode="auto">
          <a:xfrm>
            <a:off x="1981200" y="5486400"/>
            <a:ext cx="1828800" cy="0"/>
          </a:xfrm>
          <a:prstGeom prst="line">
            <a:avLst/>
          </a:prstGeom>
          <a:noFill/>
          <a:ln w="12700" cap="sq">
            <a:solidFill>
              <a:schemeClr val="tx1"/>
            </a:solidFill>
            <a:round/>
            <a:headEnd type="none" w="sm" len="sm"/>
            <a:tailEnd type="triangle" w="lg" len="med"/>
          </a:ln>
          <a:effectLst/>
        </p:spPr>
        <p:txBody>
          <a:bodyPr wrap="none"/>
          <a:lstStyle/>
          <a:p>
            <a:pPr algn="ctr"/>
            <a:endParaRPr lang="en-US" b="1" dirty="0"/>
          </a:p>
        </p:txBody>
      </p:sp>
      <p:sp>
        <p:nvSpPr>
          <p:cNvPr id="4" name="TextBox 3"/>
          <p:cNvSpPr txBox="1"/>
          <p:nvPr/>
        </p:nvSpPr>
        <p:spPr>
          <a:xfrm>
            <a:off x="381000" y="1219200"/>
            <a:ext cx="2931787" cy="646331"/>
          </a:xfrm>
          <a:prstGeom prst="rect">
            <a:avLst/>
          </a:prstGeom>
          <a:noFill/>
        </p:spPr>
        <p:txBody>
          <a:bodyPr wrap="none" rtlCol="0">
            <a:spAutoFit/>
          </a:bodyPr>
          <a:lstStyle/>
          <a:p>
            <a:r>
              <a:rPr lang="en-US" i="1" dirty="0" smtClean="0"/>
              <a:t>In the PRiSM Initiation Phase</a:t>
            </a:r>
          </a:p>
          <a:p>
            <a:r>
              <a:rPr lang="en-US" i="1" dirty="0" smtClean="0"/>
              <a:t>Derived from the PBS</a:t>
            </a:r>
            <a:endParaRPr lang="en-US" i="1" dirty="0"/>
          </a:p>
        </p:txBody>
      </p:sp>
    </p:spTree>
    <p:extLst>
      <p:ext uri="{BB962C8B-B14F-4D97-AF65-F5344CB8AC3E}">
        <p14:creationId xmlns:p14="http://schemas.microsoft.com/office/powerpoint/2010/main" val="28986571"/>
      </p:ext>
    </p:extLst>
  </p:cSld>
  <p:clrMapOvr>
    <a:masterClrMapping/>
  </p:clrMapOvr>
  <p:transition/>
  <p:timing>
    <p:tnLst>
      <p:par>
        <p:cTn id="1" dur="indefinite" restart="never" nodeType="tmRoot"/>
      </p:par>
    </p:tn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914" name="Rectangle 2"/>
          <p:cNvSpPr>
            <a:spLocks noGrp="1" noChangeArrowheads="1"/>
          </p:cNvSpPr>
          <p:nvPr>
            <p:ph type="title"/>
          </p:nvPr>
        </p:nvSpPr>
        <p:spPr/>
        <p:txBody>
          <a:bodyPr/>
          <a:lstStyle/>
          <a:p>
            <a:r>
              <a:rPr lang="en-GB" sz="4000" dirty="0"/>
              <a:t>Numbering System</a:t>
            </a:r>
          </a:p>
        </p:txBody>
      </p:sp>
      <p:grpSp>
        <p:nvGrpSpPr>
          <p:cNvPr id="2" name="Group 28"/>
          <p:cNvGrpSpPr/>
          <p:nvPr/>
        </p:nvGrpSpPr>
        <p:grpSpPr>
          <a:xfrm>
            <a:off x="845350" y="1149123"/>
            <a:ext cx="7009356" cy="4135438"/>
            <a:chOff x="1741488" y="1657350"/>
            <a:chExt cx="7593469" cy="4135438"/>
          </a:xfrm>
        </p:grpSpPr>
        <p:sp>
          <p:nvSpPr>
            <p:cNvPr id="806915" name="Line 3"/>
            <p:cNvSpPr>
              <a:spLocks noChangeShapeType="1"/>
            </p:cNvSpPr>
            <p:nvPr/>
          </p:nvSpPr>
          <p:spPr bwMode="auto">
            <a:xfrm>
              <a:off x="2311400" y="2743200"/>
              <a:ext cx="6438900" cy="0"/>
            </a:xfrm>
            <a:prstGeom prst="line">
              <a:avLst/>
            </a:prstGeom>
            <a:noFill/>
            <a:ln w="12700">
              <a:solidFill>
                <a:schemeClr val="tx1"/>
              </a:solidFill>
              <a:prstDash val="dash"/>
              <a:round/>
              <a:headEnd type="none" w="sm" len="sm"/>
              <a:tailEnd type="none" w="sm" len="sm"/>
            </a:ln>
            <a:effectLst/>
          </p:spPr>
          <p:txBody>
            <a:bodyPr lIns="90000" tIns="46800" rIns="90000" bIns="46800" anchor="ctr"/>
            <a:lstStyle/>
            <a:p>
              <a:pPr algn="ctr"/>
              <a:endParaRPr lang="en-US" b="1" dirty="0"/>
            </a:p>
          </p:txBody>
        </p:sp>
        <p:sp>
          <p:nvSpPr>
            <p:cNvPr id="806916" name="Text Box 4"/>
            <p:cNvSpPr txBox="1">
              <a:spLocks noChangeArrowheads="1"/>
            </p:cNvSpPr>
            <p:nvPr/>
          </p:nvSpPr>
          <p:spPr bwMode="auto">
            <a:xfrm>
              <a:off x="7952550" y="1925066"/>
              <a:ext cx="1212737" cy="371513"/>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wrap="none" lIns="90000" tIns="46800" rIns="90000" bIns="46800">
              <a:spAutoFit/>
            </a:bodyPr>
            <a:lstStyle/>
            <a:p>
              <a:pPr algn="ctr" eaLnBrk="1" hangingPunct="1"/>
              <a:r>
                <a:rPr lang="en-GB" b="1" dirty="0">
                  <a:solidFill>
                    <a:schemeClr val="bg1"/>
                  </a:solidFill>
                </a:rPr>
                <a:t>Level One</a:t>
              </a:r>
            </a:p>
          </p:txBody>
        </p:sp>
        <p:sp>
          <p:nvSpPr>
            <p:cNvPr id="806917" name="Text Box 5"/>
            <p:cNvSpPr txBox="1">
              <a:spLocks noChangeArrowheads="1"/>
            </p:cNvSpPr>
            <p:nvPr/>
          </p:nvSpPr>
          <p:spPr bwMode="auto">
            <a:xfrm>
              <a:off x="7956549" y="2997200"/>
              <a:ext cx="1218989" cy="371513"/>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wrap="none" lIns="90000" tIns="46800" rIns="90000" bIns="46800">
              <a:spAutoFit/>
            </a:bodyPr>
            <a:lstStyle/>
            <a:p>
              <a:pPr algn="ctr" eaLnBrk="1" hangingPunct="1"/>
              <a:r>
                <a:rPr lang="en-GB" b="1" dirty="0">
                  <a:solidFill>
                    <a:schemeClr val="bg1"/>
                  </a:solidFill>
                </a:rPr>
                <a:t>Level Two</a:t>
              </a:r>
            </a:p>
          </p:txBody>
        </p:sp>
        <p:sp>
          <p:nvSpPr>
            <p:cNvPr id="806918" name="Text Box 6"/>
            <p:cNvSpPr txBox="1">
              <a:spLocks noChangeArrowheads="1"/>
            </p:cNvSpPr>
            <p:nvPr/>
          </p:nvSpPr>
          <p:spPr bwMode="auto">
            <a:xfrm>
              <a:off x="7956549" y="4225925"/>
              <a:ext cx="1378408" cy="371513"/>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wrap="none" lIns="90000" tIns="46800" rIns="90000" bIns="46800">
              <a:spAutoFit/>
            </a:bodyPr>
            <a:lstStyle/>
            <a:p>
              <a:pPr algn="ctr" eaLnBrk="1" hangingPunct="1"/>
              <a:r>
                <a:rPr lang="en-GB" b="1" dirty="0">
                  <a:solidFill>
                    <a:schemeClr val="bg1"/>
                  </a:solidFill>
                </a:rPr>
                <a:t>Level Three</a:t>
              </a:r>
            </a:p>
          </p:txBody>
        </p:sp>
        <p:sp>
          <p:nvSpPr>
            <p:cNvPr id="806919" name="Rectangle 7"/>
            <p:cNvSpPr>
              <a:spLocks noChangeArrowheads="1"/>
            </p:cNvSpPr>
            <p:nvPr/>
          </p:nvSpPr>
          <p:spPr bwMode="auto">
            <a:xfrm>
              <a:off x="3475038" y="1657350"/>
              <a:ext cx="148590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b="1" dirty="0"/>
                <a:t>1.0</a:t>
              </a:r>
            </a:p>
          </p:txBody>
        </p:sp>
        <p:sp>
          <p:nvSpPr>
            <p:cNvPr id="806920" name="Rectangle 8"/>
            <p:cNvSpPr>
              <a:spLocks noChangeArrowheads="1"/>
            </p:cNvSpPr>
            <p:nvPr/>
          </p:nvSpPr>
          <p:spPr bwMode="auto">
            <a:xfrm>
              <a:off x="1741488" y="2876550"/>
              <a:ext cx="148590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b="1" dirty="0"/>
                <a:t>1.1</a:t>
              </a:r>
            </a:p>
          </p:txBody>
        </p:sp>
        <p:sp>
          <p:nvSpPr>
            <p:cNvPr id="806921" name="Rectangle 9"/>
            <p:cNvSpPr>
              <a:spLocks noChangeArrowheads="1"/>
            </p:cNvSpPr>
            <p:nvPr/>
          </p:nvSpPr>
          <p:spPr bwMode="auto">
            <a:xfrm>
              <a:off x="5208588" y="2876550"/>
              <a:ext cx="148590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b="1" dirty="0"/>
                <a:t>1.3</a:t>
              </a:r>
            </a:p>
          </p:txBody>
        </p:sp>
        <p:sp>
          <p:nvSpPr>
            <p:cNvPr id="806922" name="Rectangle 10"/>
            <p:cNvSpPr>
              <a:spLocks noChangeArrowheads="1"/>
            </p:cNvSpPr>
            <p:nvPr/>
          </p:nvSpPr>
          <p:spPr bwMode="auto">
            <a:xfrm>
              <a:off x="3475038" y="2876550"/>
              <a:ext cx="148590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b="1" dirty="0"/>
                <a:t>1.2</a:t>
              </a:r>
            </a:p>
          </p:txBody>
        </p:sp>
        <p:cxnSp>
          <p:nvCxnSpPr>
            <p:cNvPr id="806923" name="AutoShape 11"/>
            <p:cNvCxnSpPr>
              <a:cxnSpLocks noChangeShapeType="1"/>
              <a:stCxn id="806919" idx="2"/>
              <a:endCxn id="806920" idx="0"/>
            </p:cNvCxnSpPr>
            <p:nvPr/>
          </p:nvCxnSpPr>
          <p:spPr bwMode="auto">
            <a:xfrm rot="5400000">
              <a:off x="3008313" y="1666875"/>
              <a:ext cx="685800" cy="1733550"/>
            </a:xfrm>
            <a:prstGeom prst="bentConnector3">
              <a:avLst>
                <a:gd name="adj1" fmla="val 50000"/>
              </a:avLst>
            </a:prstGeom>
            <a:noFill/>
            <a:ln w="12700" cap="sq">
              <a:solidFill>
                <a:schemeClr val="tx1"/>
              </a:solidFill>
              <a:miter lim="800000"/>
              <a:headEnd type="none" w="sm" len="sm"/>
              <a:tailEnd type="none" w="sm" len="sm"/>
            </a:ln>
            <a:effectLst/>
          </p:spPr>
        </p:cxnSp>
        <p:cxnSp>
          <p:nvCxnSpPr>
            <p:cNvPr id="806924" name="AutoShape 12"/>
            <p:cNvCxnSpPr>
              <a:cxnSpLocks noChangeShapeType="1"/>
              <a:stCxn id="806919" idx="2"/>
              <a:endCxn id="806922" idx="0"/>
            </p:cNvCxnSpPr>
            <p:nvPr/>
          </p:nvCxnSpPr>
          <p:spPr bwMode="auto">
            <a:xfrm rot="5400000">
              <a:off x="3875088" y="2533650"/>
              <a:ext cx="685800" cy="0"/>
            </a:xfrm>
            <a:prstGeom prst="straightConnector1">
              <a:avLst/>
            </a:prstGeom>
            <a:noFill/>
            <a:ln w="12700" cap="sq">
              <a:solidFill>
                <a:schemeClr val="tx1"/>
              </a:solidFill>
              <a:round/>
              <a:headEnd type="none" w="sm" len="sm"/>
              <a:tailEnd type="none" w="sm" len="sm"/>
            </a:ln>
            <a:effectLst/>
          </p:spPr>
        </p:cxnSp>
        <p:cxnSp>
          <p:nvCxnSpPr>
            <p:cNvPr id="806925" name="AutoShape 13"/>
            <p:cNvCxnSpPr>
              <a:cxnSpLocks noChangeShapeType="1"/>
              <a:stCxn id="806919" idx="2"/>
              <a:endCxn id="806921" idx="0"/>
            </p:cNvCxnSpPr>
            <p:nvPr/>
          </p:nvCxnSpPr>
          <p:spPr bwMode="auto">
            <a:xfrm rot="16200000" flipH="1">
              <a:off x="4741863" y="1666875"/>
              <a:ext cx="685800" cy="1733550"/>
            </a:xfrm>
            <a:prstGeom prst="bentConnector3">
              <a:avLst>
                <a:gd name="adj1" fmla="val 50000"/>
              </a:avLst>
            </a:prstGeom>
            <a:noFill/>
            <a:ln w="12700" cap="sq">
              <a:solidFill>
                <a:schemeClr val="tx1"/>
              </a:solidFill>
              <a:miter lim="800000"/>
              <a:headEnd type="none" w="sm" len="sm"/>
              <a:tailEnd type="none" w="sm" len="sm"/>
            </a:ln>
            <a:effectLst/>
          </p:spPr>
        </p:cxnSp>
        <p:sp>
          <p:nvSpPr>
            <p:cNvPr id="806927" name="Rectangle 15"/>
            <p:cNvSpPr>
              <a:spLocks noChangeArrowheads="1"/>
            </p:cNvSpPr>
            <p:nvPr/>
          </p:nvSpPr>
          <p:spPr bwMode="auto">
            <a:xfrm>
              <a:off x="4135438" y="4171950"/>
              <a:ext cx="173355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b="1" dirty="0"/>
                <a:t>1.3.1</a:t>
              </a:r>
            </a:p>
          </p:txBody>
        </p:sp>
        <p:sp>
          <p:nvSpPr>
            <p:cNvPr id="806928" name="Rectangle 16"/>
            <p:cNvSpPr>
              <a:spLocks noChangeArrowheads="1"/>
            </p:cNvSpPr>
            <p:nvPr/>
          </p:nvSpPr>
          <p:spPr bwMode="auto">
            <a:xfrm>
              <a:off x="6116638" y="4171950"/>
              <a:ext cx="173355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b="1" dirty="0"/>
                <a:t>1.3.2</a:t>
              </a:r>
            </a:p>
          </p:txBody>
        </p:sp>
        <p:cxnSp>
          <p:nvCxnSpPr>
            <p:cNvPr id="806929" name="AutoShape 17"/>
            <p:cNvCxnSpPr>
              <a:cxnSpLocks noChangeShapeType="1"/>
              <a:stCxn id="806921" idx="2"/>
              <a:endCxn id="806927" idx="0"/>
            </p:cNvCxnSpPr>
            <p:nvPr/>
          </p:nvCxnSpPr>
          <p:spPr bwMode="auto">
            <a:xfrm rot="5400000">
              <a:off x="5095876" y="3316287"/>
              <a:ext cx="762000" cy="949325"/>
            </a:xfrm>
            <a:prstGeom prst="bentConnector3">
              <a:avLst>
                <a:gd name="adj1" fmla="val 50000"/>
              </a:avLst>
            </a:prstGeom>
            <a:noFill/>
            <a:ln w="12700" cap="sq">
              <a:solidFill>
                <a:schemeClr val="tx1"/>
              </a:solidFill>
              <a:miter lim="800000"/>
              <a:headEnd type="none" w="sm" len="sm"/>
              <a:tailEnd type="none" w="sm" len="sm"/>
            </a:ln>
            <a:effectLst/>
          </p:spPr>
        </p:cxnSp>
        <p:cxnSp>
          <p:nvCxnSpPr>
            <p:cNvPr id="806932" name="AutoShape 20"/>
            <p:cNvCxnSpPr>
              <a:cxnSpLocks noChangeShapeType="1"/>
              <a:stCxn id="806921" idx="2"/>
              <a:endCxn id="806928" idx="0"/>
            </p:cNvCxnSpPr>
            <p:nvPr/>
          </p:nvCxnSpPr>
          <p:spPr bwMode="auto">
            <a:xfrm rot="16200000" flipH="1">
              <a:off x="6086476" y="3275012"/>
              <a:ext cx="762000" cy="1031875"/>
            </a:xfrm>
            <a:prstGeom prst="bentConnector3">
              <a:avLst>
                <a:gd name="adj1" fmla="val 50000"/>
              </a:avLst>
            </a:prstGeom>
            <a:noFill/>
            <a:ln w="12700" cap="sq">
              <a:solidFill>
                <a:schemeClr val="tx1"/>
              </a:solidFill>
              <a:miter lim="800000"/>
              <a:headEnd type="none" w="sm" len="sm"/>
              <a:tailEnd type="none" w="sm" len="sm"/>
            </a:ln>
            <a:effectLst/>
          </p:spPr>
        </p:cxnSp>
        <p:sp>
          <p:nvSpPr>
            <p:cNvPr id="806935" name="Rectangle 23"/>
            <p:cNvSpPr>
              <a:spLocks noChangeArrowheads="1"/>
            </p:cNvSpPr>
            <p:nvPr/>
          </p:nvSpPr>
          <p:spPr bwMode="auto">
            <a:xfrm>
              <a:off x="3095625" y="5259388"/>
              <a:ext cx="173355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b="1" dirty="0"/>
                <a:t>1.3.1.1</a:t>
              </a:r>
            </a:p>
          </p:txBody>
        </p:sp>
        <p:sp>
          <p:nvSpPr>
            <p:cNvPr id="806936" name="Rectangle 24"/>
            <p:cNvSpPr>
              <a:spLocks noChangeArrowheads="1"/>
            </p:cNvSpPr>
            <p:nvPr/>
          </p:nvSpPr>
          <p:spPr bwMode="auto">
            <a:xfrm>
              <a:off x="5110163" y="5257800"/>
              <a:ext cx="173355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b="1" dirty="0"/>
                <a:t>1.3.1.2</a:t>
              </a:r>
            </a:p>
          </p:txBody>
        </p:sp>
        <p:sp>
          <p:nvSpPr>
            <p:cNvPr id="806937" name="Freeform 25"/>
            <p:cNvSpPr>
              <a:spLocks/>
            </p:cNvSpPr>
            <p:nvPr/>
          </p:nvSpPr>
          <p:spPr bwMode="auto">
            <a:xfrm>
              <a:off x="3898900" y="5065713"/>
              <a:ext cx="2060575" cy="188912"/>
            </a:xfrm>
            <a:custGeom>
              <a:avLst/>
              <a:gdLst/>
              <a:ahLst/>
              <a:cxnLst>
                <a:cxn ang="0">
                  <a:pos x="0" y="110"/>
                </a:cxn>
                <a:cxn ang="0">
                  <a:pos x="0" y="0"/>
                </a:cxn>
                <a:cxn ang="0">
                  <a:pos x="1198" y="0"/>
                </a:cxn>
                <a:cxn ang="0">
                  <a:pos x="1198" y="119"/>
                </a:cxn>
              </a:cxnLst>
              <a:rect l="0" t="0" r="r" b="b"/>
              <a:pathLst>
                <a:path w="1198" h="119">
                  <a:moveTo>
                    <a:pt x="0" y="110"/>
                  </a:moveTo>
                  <a:lnTo>
                    <a:pt x="0" y="0"/>
                  </a:lnTo>
                  <a:lnTo>
                    <a:pt x="1198" y="0"/>
                  </a:lnTo>
                  <a:lnTo>
                    <a:pt x="1198" y="119"/>
                  </a:lnTo>
                </a:path>
              </a:pathLst>
            </a:custGeom>
            <a:noFill/>
            <a:ln w="12700" cap="sq" cmpd="sng">
              <a:solidFill>
                <a:schemeClr val="tx1"/>
              </a:solidFill>
              <a:prstDash val="solid"/>
              <a:round/>
              <a:headEnd type="none" w="sm" len="sm"/>
              <a:tailEnd type="none" w="sm" len="sm"/>
            </a:ln>
            <a:effectLst/>
          </p:spPr>
          <p:txBody>
            <a:bodyPr wrap="none"/>
            <a:lstStyle/>
            <a:p>
              <a:pPr algn="ctr"/>
              <a:endParaRPr lang="en-US" b="1" dirty="0"/>
            </a:p>
          </p:txBody>
        </p:sp>
        <p:sp>
          <p:nvSpPr>
            <p:cNvPr id="806938" name="Line 26"/>
            <p:cNvSpPr>
              <a:spLocks noChangeShapeType="1"/>
            </p:cNvSpPr>
            <p:nvPr/>
          </p:nvSpPr>
          <p:spPr bwMode="auto">
            <a:xfrm flipV="1">
              <a:off x="4953000" y="4732338"/>
              <a:ext cx="0" cy="319087"/>
            </a:xfrm>
            <a:prstGeom prst="line">
              <a:avLst/>
            </a:prstGeom>
            <a:noFill/>
            <a:ln w="12700" cap="sq">
              <a:solidFill>
                <a:schemeClr val="tx1"/>
              </a:solidFill>
              <a:round/>
              <a:headEnd type="none" w="sm" len="sm"/>
              <a:tailEnd type="none" w="sm" len="sm"/>
            </a:ln>
            <a:effectLst/>
          </p:spPr>
          <p:txBody>
            <a:bodyPr wrap="none"/>
            <a:lstStyle/>
            <a:p>
              <a:pPr algn="ctr"/>
              <a:endParaRPr lang="en-US" b="1" dirty="0"/>
            </a:p>
          </p:txBody>
        </p:sp>
        <p:sp>
          <p:nvSpPr>
            <p:cNvPr id="806939" name="Line 27"/>
            <p:cNvSpPr>
              <a:spLocks noChangeShapeType="1"/>
            </p:cNvSpPr>
            <p:nvPr/>
          </p:nvSpPr>
          <p:spPr bwMode="auto">
            <a:xfrm>
              <a:off x="2355850" y="3698875"/>
              <a:ext cx="6438900" cy="0"/>
            </a:xfrm>
            <a:prstGeom prst="line">
              <a:avLst/>
            </a:prstGeom>
            <a:noFill/>
            <a:ln w="12700">
              <a:solidFill>
                <a:schemeClr val="tx1"/>
              </a:solidFill>
              <a:prstDash val="dash"/>
              <a:round/>
              <a:headEnd type="none" w="sm" len="sm"/>
              <a:tailEnd type="none" w="sm" len="sm"/>
            </a:ln>
            <a:effectLst/>
          </p:spPr>
          <p:txBody>
            <a:bodyPr lIns="90000" tIns="46800" rIns="90000" bIns="46800" anchor="ctr"/>
            <a:lstStyle/>
            <a:p>
              <a:pPr algn="ctr"/>
              <a:endParaRPr lang="en-US" b="1" dirty="0"/>
            </a:p>
          </p:txBody>
        </p:sp>
        <p:sp>
          <p:nvSpPr>
            <p:cNvPr id="806940" name="Line 28"/>
            <p:cNvSpPr>
              <a:spLocks noChangeShapeType="1"/>
            </p:cNvSpPr>
            <p:nvPr/>
          </p:nvSpPr>
          <p:spPr bwMode="auto">
            <a:xfrm>
              <a:off x="2325688" y="4933950"/>
              <a:ext cx="6438900" cy="0"/>
            </a:xfrm>
            <a:prstGeom prst="line">
              <a:avLst/>
            </a:prstGeom>
            <a:noFill/>
            <a:ln w="12700">
              <a:solidFill>
                <a:schemeClr val="tx1"/>
              </a:solidFill>
              <a:prstDash val="dash"/>
              <a:round/>
              <a:headEnd type="none" w="sm" len="sm"/>
              <a:tailEnd type="none" w="sm" len="sm"/>
            </a:ln>
            <a:effectLst/>
          </p:spPr>
          <p:txBody>
            <a:bodyPr lIns="90000" tIns="46800" rIns="90000" bIns="46800" anchor="ctr"/>
            <a:lstStyle/>
            <a:p>
              <a:pPr algn="ctr"/>
              <a:endParaRPr lang="en-US" b="1" dirty="0"/>
            </a:p>
          </p:txBody>
        </p:sp>
        <p:sp>
          <p:nvSpPr>
            <p:cNvPr id="806941" name="Text Box 29"/>
            <p:cNvSpPr txBox="1">
              <a:spLocks noChangeArrowheads="1"/>
            </p:cNvSpPr>
            <p:nvPr/>
          </p:nvSpPr>
          <p:spPr bwMode="auto">
            <a:xfrm>
              <a:off x="7986713" y="5211763"/>
              <a:ext cx="1253097" cy="371513"/>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wrap="none" lIns="90000" tIns="46800" rIns="90000" bIns="46800">
              <a:spAutoFit/>
            </a:bodyPr>
            <a:lstStyle/>
            <a:p>
              <a:pPr algn="ctr" eaLnBrk="1" hangingPunct="1"/>
              <a:r>
                <a:rPr lang="en-GB" b="1" dirty="0">
                  <a:solidFill>
                    <a:schemeClr val="bg1"/>
                  </a:solidFill>
                </a:rPr>
                <a:t>Level Four</a:t>
              </a:r>
            </a:p>
          </p:txBody>
        </p:sp>
      </p:grpSp>
      <p:sp>
        <p:nvSpPr>
          <p:cNvPr id="3" name="Slide Number Placeholder 2"/>
          <p:cNvSpPr>
            <a:spLocks noGrp="1"/>
          </p:cNvSpPr>
          <p:nvPr>
            <p:ph type="sldNum" sz="quarter" idx="12"/>
          </p:nvPr>
        </p:nvSpPr>
        <p:spPr/>
        <p:txBody>
          <a:bodyPr/>
          <a:lstStyle/>
          <a:p>
            <a:fld id="{4BE819A1-3DD8-4179-BFD0-BF7D359F8DBD}" type="slidenum">
              <a:rPr lang="en-US" smtClean="0"/>
              <a:pPr/>
              <a:t>333</a:t>
            </a:fld>
            <a:endParaRPr lang="en-US" dirty="0"/>
          </a:p>
        </p:txBody>
      </p:sp>
    </p:spTree>
    <p:extLst>
      <p:ext uri="{BB962C8B-B14F-4D97-AF65-F5344CB8AC3E}">
        <p14:creationId xmlns:p14="http://schemas.microsoft.com/office/powerpoint/2010/main" val="934573816"/>
      </p:ext>
    </p:extLst>
  </p:cSld>
  <p:clrMapOvr>
    <a:masterClrMapping/>
  </p:clrMapOvr>
  <p:transition/>
  <p:timing>
    <p:tnLst>
      <p:par>
        <p:cTn id="1" dur="indefinite" restart="never" nodeType="tmRoot"/>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62" name="Rectangle 2"/>
          <p:cNvSpPr>
            <a:spLocks noGrp="1" noChangeArrowheads="1"/>
          </p:cNvSpPr>
          <p:nvPr>
            <p:ph type="title"/>
          </p:nvPr>
        </p:nvSpPr>
        <p:spPr/>
        <p:txBody>
          <a:bodyPr/>
          <a:lstStyle/>
          <a:p>
            <a:r>
              <a:rPr lang="en-GB" dirty="0" smtClean="0"/>
              <a:t>Organization Breakdown</a:t>
            </a:r>
            <a:endParaRPr lang="en-US" dirty="0"/>
          </a:p>
        </p:txBody>
      </p:sp>
      <p:grpSp>
        <p:nvGrpSpPr>
          <p:cNvPr id="2" name="Group 27"/>
          <p:cNvGrpSpPr/>
          <p:nvPr/>
        </p:nvGrpSpPr>
        <p:grpSpPr>
          <a:xfrm>
            <a:off x="1494798" y="1683654"/>
            <a:ext cx="6154406" cy="4099502"/>
            <a:chOff x="2425893" y="1683653"/>
            <a:chExt cx="6667273" cy="4099502"/>
          </a:xfrm>
        </p:grpSpPr>
        <p:sp>
          <p:nvSpPr>
            <p:cNvPr id="808963" name="Rectangle 3"/>
            <p:cNvSpPr>
              <a:spLocks noChangeArrowheads="1"/>
            </p:cNvSpPr>
            <p:nvPr/>
          </p:nvSpPr>
          <p:spPr bwMode="auto">
            <a:xfrm>
              <a:off x="3047993" y="2935508"/>
              <a:ext cx="1301070" cy="683306"/>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anchor="ctr"/>
            <a:lstStyle/>
            <a:p>
              <a:pPr eaLnBrk="1" hangingPunct="1"/>
              <a:r>
                <a:rPr lang="en-GB" b="1" dirty="0"/>
                <a:t>Team Leader</a:t>
              </a:r>
              <a:endParaRPr lang="en-US" b="1" dirty="0"/>
            </a:p>
          </p:txBody>
        </p:sp>
        <p:sp>
          <p:nvSpPr>
            <p:cNvPr id="808965" name="Rectangle 5"/>
            <p:cNvSpPr>
              <a:spLocks noChangeArrowheads="1"/>
            </p:cNvSpPr>
            <p:nvPr/>
          </p:nvSpPr>
          <p:spPr bwMode="auto">
            <a:xfrm>
              <a:off x="4763627" y="1683653"/>
              <a:ext cx="1361394" cy="648607"/>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anchor="ctr"/>
            <a:lstStyle/>
            <a:p>
              <a:pPr eaLnBrk="1" hangingPunct="1"/>
              <a:r>
                <a:rPr lang="en-GB" b="1" dirty="0" smtClean="0"/>
                <a:t>Project Manager</a:t>
              </a:r>
              <a:endParaRPr lang="en-US" b="1" dirty="0"/>
            </a:p>
          </p:txBody>
        </p:sp>
        <p:sp>
          <p:nvSpPr>
            <p:cNvPr id="27" name="Rectangle 3"/>
            <p:cNvSpPr>
              <a:spLocks noChangeArrowheads="1"/>
            </p:cNvSpPr>
            <p:nvPr/>
          </p:nvSpPr>
          <p:spPr bwMode="auto">
            <a:xfrm>
              <a:off x="6596669" y="2935508"/>
              <a:ext cx="1301070" cy="683306"/>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anchor="ctr"/>
            <a:lstStyle/>
            <a:p>
              <a:pPr eaLnBrk="1" hangingPunct="1"/>
              <a:r>
                <a:rPr lang="en-GB" b="1" dirty="0"/>
                <a:t>Team Leader</a:t>
              </a:r>
              <a:endParaRPr lang="en-US" b="1" dirty="0"/>
            </a:p>
          </p:txBody>
        </p:sp>
        <p:cxnSp>
          <p:nvCxnSpPr>
            <p:cNvPr id="29" name="Elbow Connector 28"/>
            <p:cNvCxnSpPr>
              <a:stCxn id="808965" idx="2"/>
              <a:endCxn id="808963" idx="0"/>
            </p:cNvCxnSpPr>
            <p:nvPr/>
          </p:nvCxnSpPr>
          <p:spPr bwMode="auto">
            <a:xfrm rot="5400000">
              <a:off x="4269802" y="1760986"/>
              <a:ext cx="603248" cy="1745796"/>
            </a:xfrm>
            <a:prstGeom prst="bentConnector3">
              <a:avLst>
                <a:gd name="adj1" fmla="val 50000"/>
              </a:avLst>
            </a:prstGeom>
            <a:noFill/>
            <a:ln w="12700" cap="flat" cmpd="sng" algn="ctr">
              <a:solidFill>
                <a:schemeClr val="tx1"/>
              </a:solidFill>
              <a:prstDash val="solid"/>
              <a:round/>
              <a:headEnd type="none" w="med" len="med"/>
              <a:tailEnd type="none" w="med" len="med"/>
            </a:ln>
            <a:effectLst/>
          </p:spPr>
        </p:cxnSp>
        <p:cxnSp>
          <p:nvCxnSpPr>
            <p:cNvPr id="31" name="Elbow Connector 30"/>
            <p:cNvCxnSpPr>
              <a:stCxn id="808965" idx="2"/>
              <a:endCxn id="27" idx="0"/>
            </p:cNvCxnSpPr>
            <p:nvPr/>
          </p:nvCxnSpPr>
          <p:spPr bwMode="auto">
            <a:xfrm rot="16200000" flipH="1">
              <a:off x="6044140" y="1732444"/>
              <a:ext cx="603248" cy="1802880"/>
            </a:xfrm>
            <a:prstGeom prst="bentConnector3">
              <a:avLst>
                <a:gd name="adj1" fmla="val 50000"/>
              </a:avLst>
            </a:prstGeom>
            <a:noFill/>
            <a:ln w="12700" cap="flat" cmpd="sng" algn="ctr">
              <a:solidFill>
                <a:schemeClr val="tx1"/>
              </a:solidFill>
              <a:prstDash val="solid"/>
              <a:round/>
              <a:headEnd type="none" w="med" len="med"/>
              <a:tailEnd type="none" w="med" len="med"/>
            </a:ln>
            <a:effectLst/>
          </p:spPr>
        </p:cxnSp>
        <p:sp>
          <p:nvSpPr>
            <p:cNvPr id="34" name="Rectangle 3"/>
            <p:cNvSpPr>
              <a:spLocks noChangeArrowheads="1"/>
            </p:cNvSpPr>
            <p:nvPr/>
          </p:nvSpPr>
          <p:spPr bwMode="auto">
            <a:xfrm>
              <a:off x="5689547" y="3958748"/>
              <a:ext cx="1301070" cy="683306"/>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anchor="ctr"/>
            <a:lstStyle/>
            <a:p>
              <a:pPr eaLnBrk="1" hangingPunct="1"/>
              <a:r>
                <a:rPr lang="en-GB" b="1" dirty="0" smtClean="0"/>
                <a:t>Section</a:t>
              </a:r>
            </a:p>
            <a:p>
              <a:pPr eaLnBrk="1" hangingPunct="1"/>
              <a:r>
                <a:rPr lang="en-GB" b="1" dirty="0" smtClean="0"/>
                <a:t>Leader</a:t>
              </a:r>
              <a:endParaRPr lang="en-US" b="1" dirty="0"/>
            </a:p>
          </p:txBody>
        </p:sp>
        <p:cxnSp>
          <p:nvCxnSpPr>
            <p:cNvPr id="35" name="Elbow Connector 34"/>
            <p:cNvCxnSpPr>
              <a:stCxn id="27" idx="2"/>
              <a:endCxn id="34" idx="0"/>
            </p:cNvCxnSpPr>
            <p:nvPr/>
          </p:nvCxnSpPr>
          <p:spPr bwMode="auto">
            <a:xfrm rot="5400000">
              <a:off x="6623676" y="3335220"/>
              <a:ext cx="339934" cy="907122"/>
            </a:xfrm>
            <a:prstGeom prst="bentConnector3">
              <a:avLst>
                <a:gd name="adj1" fmla="val 50000"/>
              </a:avLst>
            </a:prstGeom>
            <a:noFill/>
            <a:ln w="12700" cap="flat" cmpd="sng" algn="ctr">
              <a:solidFill>
                <a:schemeClr val="tx1"/>
              </a:solidFill>
              <a:prstDash val="solid"/>
              <a:round/>
              <a:headEnd type="none" w="med" len="med"/>
              <a:tailEnd type="none" w="med" len="med"/>
            </a:ln>
            <a:effectLst/>
          </p:spPr>
        </p:cxnSp>
        <p:sp>
          <p:nvSpPr>
            <p:cNvPr id="38" name="Rectangle 3"/>
            <p:cNvSpPr>
              <a:spLocks noChangeArrowheads="1"/>
            </p:cNvSpPr>
            <p:nvPr/>
          </p:nvSpPr>
          <p:spPr bwMode="auto">
            <a:xfrm>
              <a:off x="7293347" y="3951494"/>
              <a:ext cx="747551" cy="431818"/>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anchor="ctr"/>
            <a:lstStyle/>
            <a:p>
              <a:pPr eaLnBrk="1" hangingPunct="1"/>
              <a:endParaRPr lang="en-US" b="1" dirty="0"/>
            </a:p>
          </p:txBody>
        </p:sp>
        <p:cxnSp>
          <p:nvCxnSpPr>
            <p:cNvPr id="39" name="Elbow Connector 38"/>
            <p:cNvCxnSpPr>
              <a:stCxn id="27" idx="2"/>
              <a:endCxn id="38" idx="0"/>
            </p:cNvCxnSpPr>
            <p:nvPr/>
          </p:nvCxnSpPr>
          <p:spPr bwMode="auto">
            <a:xfrm rot="16200000" flipH="1">
              <a:off x="7290823" y="3575194"/>
              <a:ext cx="332680" cy="419919"/>
            </a:xfrm>
            <a:prstGeom prst="bentConnector3">
              <a:avLst>
                <a:gd name="adj1" fmla="val 50000"/>
              </a:avLst>
            </a:prstGeom>
            <a:noFill/>
            <a:ln w="12700" cap="flat" cmpd="sng" algn="ctr">
              <a:solidFill>
                <a:schemeClr val="tx1"/>
              </a:solidFill>
              <a:prstDash val="solid"/>
              <a:round/>
              <a:headEnd type="none" w="med" len="med"/>
              <a:tailEnd type="none" w="med" len="med"/>
            </a:ln>
            <a:effectLst/>
          </p:spPr>
        </p:cxnSp>
        <p:sp>
          <p:nvSpPr>
            <p:cNvPr id="43" name="Rectangle 3"/>
            <p:cNvSpPr>
              <a:spLocks noChangeArrowheads="1"/>
            </p:cNvSpPr>
            <p:nvPr/>
          </p:nvSpPr>
          <p:spPr bwMode="auto">
            <a:xfrm>
              <a:off x="8345615" y="3944240"/>
              <a:ext cx="747551" cy="431818"/>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anchor="ctr"/>
            <a:lstStyle/>
            <a:p>
              <a:pPr eaLnBrk="1" hangingPunct="1"/>
              <a:endParaRPr lang="en-US" b="1" dirty="0"/>
            </a:p>
          </p:txBody>
        </p:sp>
        <p:cxnSp>
          <p:nvCxnSpPr>
            <p:cNvPr id="44" name="Elbow Connector 43"/>
            <p:cNvCxnSpPr>
              <a:stCxn id="27" idx="2"/>
              <a:endCxn id="43" idx="0"/>
            </p:cNvCxnSpPr>
            <p:nvPr/>
          </p:nvCxnSpPr>
          <p:spPr bwMode="auto">
            <a:xfrm rot="16200000" flipH="1">
              <a:off x="7820584" y="3045433"/>
              <a:ext cx="325426" cy="1472187"/>
            </a:xfrm>
            <a:prstGeom prst="bentConnector3">
              <a:avLst>
                <a:gd name="adj1" fmla="val 50000"/>
              </a:avLst>
            </a:prstGeom>
            <a:noFill/>
            <a:ln w="12700" cap="flat" cmpd="sng" algn="ctr">
              <a:solidFill>
                <a:schemeClr val="tx1"/>
              </a:solidFill>
              <a:prstDash val="solid"/>
              <a:round/>
              <a:headEnd type="none" w="med" len="med"/>
              <a:tailEnd type="none" w="med" len="med"/>
            </a:ln>
            <a:effectLst/>
          </p:spPr>
        </p:cxnSp>
        <p:sp>
          <p:nvSpPr>
            <p:cNvPr id="47" name="Rectangle 3"/>
            <p:cNvSpPr>
              <a:spLocks noChangeArrowheads="1"/>
            </p:cNvSpPr>
            <p:nvPr/>
          </p:nvSpPr>
          <p:spPr bwMode="auto">
            <a:xfrm>
              <a:off x="5457329" y="5177930"/>
              <a:ext cx="747551" cy="431818"/>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anchor="ctr"/>
            <a:lstStyle/>
            <a:p>
              <a:pPr eaLnBrk="1" hangingPunct="1"/>
              <a:endParaRPr lang="en-US" b="1" dirty="0"/>
            </a:p>
          </p:txBody>
        </p:sp>
        <p:cxnSp>
          <p:nvCxnSpPr>
            <p:cNvPr id="48" name="Elbow Connector 47"/>
            <p:cNvCxnSpPr>
              <a:stCxn id="34" idx="2"/>
              <a:endCxn id="47" idx="0"/>
            </p:cNvCxnSpPr>
            <p:nvPr/>
          </p:nvCxnSpPr>
          <p:spPr bwMode="auto">
            <a:xfrm rot="5400000">
              <a:off x="5817656" y="4655504"/>
              <a:ext cx="535876" cy="508977"/>
            </a:xfrm>
            <a:prstGeom prst="bentConnector3">
              <a:avLst>
                <a:gd name="adj1" fmla="val 50000"/>
              </a:avLst>
            </a:prstGeom>
            <a:noFill/>
            <a:ln w="12700" cap="flat" cmpd="sng" algn="ctr">
              <a:solidFill>
                <a:schemeClr val="tx1"/>
              </a:solidFill>
              <a:prstDash val="solid"/>
              <a:round/>
              <a:headEnd type="none" w="med" len="med"/>
              <a:tailEnd type="none" w="med" len="med"/>
            </a:ln>
            <a:effectLst/>
          </p:spPr>
        </p:cxnSp>
        <p:sp>
          <p:nvSpPr>
            <p:cNvPr id="49" name="Rectangle 3"/>
            <p:cNvSpPr>
              <a:spLocks noChangeArrowheads="1"/>
            </p:cNvSpPr>
            <p:nvPr/>
          </p:nvSpPr>
          <p:spPr bwMode="auto">
            <a:xfrm>
              <a:off x="6509597" y="5170676"/>
              <a:ext cx="747551" cy="431818"/>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anchor="ctr"/>
            <a:lstStyle/>
            <a:p>
              <a:pPr eaLnBrk="1" hangingPunct="1"/>
              <a:endParaRPr lang="en-US" b="1" dirty="0"/>
            </a:p>
          </p:txBody>
        </p:sp>
        <p:cxnSp>
          <p:nvCxnSpPr>
            <p:cNvPr id="50" name="Elbow Connector 49"/>
            <p:cNvCxnSpPr>
              <a:stCxn id="34" idx="2"/>
              <a:endCxn id="49" idx="0"/>
            </p:cNvCxnSpPr>
            <p:nvPr/>
          </p:nvCxnSpPr>
          <p:spPr bwMode="auto">
            <a:xfrm rot="16200000" flipH="1">
              <a:off x="6347416" y="4634719"/>
              <a:ext cx="528622" cy="543291"/>
            </a:xfrm>
            <a:prstGeom prst="bentConnector3">
              <a:avLst>
                <a:gd name="adj1" fmla="val 50000"/>
              </a:avLst>
            </a:prstGeom>
            <a:noFill/>
            <a:ln w="12700" cap="flat" cmpd="sng" algn="ctr">
              <a:solidFill>
                <a:schemeClr val="tx1"/>
              </a:solidFill>
              <a:prstDash val="solid"/>
              <a:round/>
              <a:headEnd type="none" w="med" len="med"/>
              <a:tailEnd type="none" w="med" len="med"/>
            </a:ln>
            <a:effectLst/>
          </p:spPr>
        </p:cxnSp>
        <p:sp>
          <p:nvSpPr>
            <p:cNvPr id="53" name="Rectangle 3"/>
            <p:cNvSpPr>
              <a:spLocks noChangeArrowheads="1"/>
            </p:cNvSpPr>
            <p:nvPr/>
          </p:nvSpPr>
          <p:spPr bwMode="auto">
            <a:xfrm>
              <a:off x="2808527" y="4140182"/>
              <a:ext cx="747551" cy="431818"/>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anchor="ctr"/>
            <a:lstStyle/>
            <a:p>
              <a:pPr eaLnBrk="1" hangingPunct="1"/>
              <a:endParaRPr lang="en-US" b="1" dirty="0"/>
            </a:p>
          </p:txBody>
        </p:sp>
        <p:cxnSp>
          <p:nvCxnSpPr>
            <p:cNvPr id="54" name="Elbow Connector 53"/>
            <p:cNvCxnSpPr>
              <a:stCxn id="808963" idx="2"/>
              <a:endCxn id="53" idx="0"/>
            </p:cNvCxnSpPr>
            <p:nvPr/>
          </p:nvCxnSpPr>
          <p:spPr bwMode="auto">
            <a:xfrm rot="5400000">
              <a:off x="3179732" y="3621386"/>
              <a:ext cx="521368" cy="516225"/>
            </a:xfrm>
            <a:prstGeom prst="bentConnector3">
              <a:avLst>
                <a:gd name="adj1" fmla="val 50000"/>
              </a:avLst>
            </a:prstGeom>
            <a:noFill/>
            <a:ln w="12700" cap="flat" cmpd="sng" algn="ctr">
              <a:solidFill>
                <a:schemeClr val="tx1"/>
              </a:solidFill>
              <a:prstDash val="solid"/>
              <a:round/>
              <a:headEnd type="none" w="med" len="med"/>
              <a:tailEnd type="none" w="med" len="med"/>
            </a:ln>
            <a:effectLst/>
          </p:spPr>
        </p:cxnSp>
        <p:sp>
          <p:nvSpPr>
            <p:cNvPr id="55" name="Rectangle 3"/>
            <p:cNvSpPr>
              <a:spLocks noChangeArrowheads="1"/>
            </p:cNvSpPr>
            <p:nvPr/>
          </p:nvSpPr>
          <p:spPr bwMode="auto">
            <a:xfrm>
              <a:off x="3860795" y="4132928"/>
              <a:ext cx="747551" cy="431818"/>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anchor="ctr"/>
            <a:lstStyle/>
            <a:p>
              <a:pPr eaLnBrk="1" hangingPunct="1"/>
              <a:endParaRPr lang="en-US" b="1" dirty="0"/>
            </a:p>
          </p:txBody>
        </p:sp>
        <p:cxnSp>
          <p:nvCxnSpPr>
            <p:cNvPr id="56" name="Elbow Connector 55"/>
            <p:cNvCxnSpPr>
              <a:stCxn id="808963" idx="2"/>
              <a:endCxn id="55" idx="0"/>
            </p:cNvCxnSpPr>
            <p:nvPr/>
          </p:nvCxnSpPr>
          <p:spPr bwMode="auto">
            <a:xfrm rot="16200000" flipH="1">
              <a:off x="3709492" y="3607849"/>
              <a:ext cx="514114" cy="536043"/>
            </a:xfrm>
            <a:prstGeom prst="bentConnector3">
              <a:avLst>
                <a:gd name="adj1" fmla="val 50000"/>
              </a:avLst>
            </a:prstGeom>
            <a:noFill/>
            <a:ln w="12700" cap="flat" cmpd="sng" algn="ctr">
              <a:solidFill>
                <a:schemeClr val="tx1"/>
              </a:solidFill>
              <a:prstDash val="solid"/>
              <a:round/>
              <a:headEnd type="none" w="med" len="med"/>
              <a:tailEnd type="none" w="med" len="med"/>
            </a:ln>
            <a:effectLst/>
          </p:spPr>
        </p:cxnSp>
        <p:sp>
          <p:nvSpPr>
            <p:cNvPr id="59" name="TextBox 58"/>
            <p:cNvSpPr txBox="1"/>
            <p:nvPr/>
          </p:nvSpPr>
          <p:spPr>
            <a:xfrm>
              <a:off x="2425893" y="5413823"/>
              <a:ext cx="1800841" cy="369332"/>
            </a:xfrm>
            <a:prstGeom prst="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r>
                <a:rPr lang="en-GB" b="1" dirty="0" smtClean="0"/>
                <a:t>Team Members</a:t>
              </a:r>
              <a:endParaRPr lang="en-US" b="1" dirty="0"/>
            </a:p>
          </p:txBody>
        </p:sp>
        <p:cxnSp>
          <p:nvCxnSpPr>
            <p:cNvPr id="61" name="Straight Arrow Connector 60"/>
            <p:cNvCxnSpPr>
              <a:stCxn id="59" idx="3"/>
            </p:cNvCxnSpPr>
            <p:nvPr/>
          </p:nvCxnSpPr>
          <p:spPr bwMode="auto">
            <a:xfrm flipV="1">
              <a:off x="4226734" y="5442852"/>
              <a:ext cx="1041952" cy="155637"/>
            </a:xfrm>
            <a:prstGeom prst="straightConnector1">
              <a:avLst/>
            </a:prstGeom>
            <a:ln>
              <a:headEnd type="none" w="med" len="med"/>
              <a:tailEnd type="arrow"/>
            </a:ln>
          </p:spPr>
          <p:style>
            <a:lnRef idx="1">
              <a:schemeClr val="dk1"/>
            </a:lnRef>
            <a:fillRef idx="0">
              <a:schemeClr val="dk1"/>
            </a:fillRef>
            <a:effectRef idx="0">
              <a:schemeClr val="dk1"/>
            </a:effectRef>
            <a:fontRef idx="minor">
              <a:schemeClr val="tx1"/>
            </a:fontRef>
          </p:style>
        </p:cxnSp>
        <p:cxnSp>
          <p:nvCxnSpPr>
            <p:cNvPr id="62" name="Straight Arrow Connector 61"/>
            <p:cNvCxnSpPr>
              <a:stCxn id="59" idx="0"/>
            </p:cNvCxnSpPr>
            <p:nvPr/>
          </p:nvCxnSpPr>
          <p:spPr bwMode="auto">
            <a:xfrm flipV="1">
              <a:off x="3326314" y="4804227"/>
              <a:ext cx="839288" cy="609596"/>
            </a:xfrm>
            <a:prstGeom prst="straightConnector1">
              <a:avLst/>
            </a:prstGeom>
            <a:ln>
              <a:headEnd type="none" w="med" len="med"/>
              <a:tailEnd type="arrow"/>
            </a:ln>
          </p:spPr>
          <p:style>
            <a:lnRef idx="1">
              <a:schemeClr val="dk1"/>
            </a:lnRef>
            <a:fillRef idx="0">
              <a:schemeClr val="dk1"/>
            </a:fillRef>
            <a:effectRef idx="0">
              <a:schemeClr val="dk1"/>
            </a:effectRef>
            <a:fontRef idx="minor">
              <a:schemeClr val="tx1"/>
            </a:fontRef>
          </p:style>
        </p:cxnSp>
      </p:grpSp>
      <p:sp>
        <p:nvSpPr>
          <p:cNvPr id="3" name="Slide Number Placeholder 2"/>
          <p:cNvSpPr>
            <a:spLocks noGrp="1"/>
          </p:cNvSpPr>
          <p:nvPr>
            <p:ph type="sldNum" sz="quarter" idx="12"/>
          </p:nvPr>
        </p:nvSpPr>
        <p:spPr/>
        <p:txBody>
          <a:bodyPr/>
          <a:lstStyle/>
          <a:p>
            <a:fld id="{4BE819A1-3DD8-4179-BFD0-BF7D359F8DBD}" type="slidenum">
              <a:rPr lang="en-US" smtClean="0"/>
              <a:pPr/>
              <a:t>334</a:t>
            </a:fld>
            <a:endParaRPr lang="en-US" dirty="0"/>
          </a:p>
        </p:txBody>
      </p:sp>
    </p:spTree>
    <p:extLst>
      <p:ext uri="{BB962C8B-B14F-4D97-AF65-F5344CB8AC3E}">
        <p14:creationId xmlns:p14="http://schemas.microsoft.com/office/powerpoint/2010/main" val="1316747700"/>
      </p:ext>
    </p:extLst>
  </p:cSld>
  <p:clrMapOvr>
    <a:masterClrMapping/>
  </p:clrMapOvr>
  <p:transition/>
  <p:timing>
    <p:tnLst>
      <p:par>
        <p:cTn id="1" dur="indefinite" restart="never" nodeType="tmRoot"/>
      </p:par>
    </p:tn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010" name="Rectangle 2"/>
          <p:cNvSpPr>
            <a:spLocks noGrp="1" noChangeArrowheads="1"/>
          </p:cNvSpPr>
          <p:nvPr>
            <p:ph type="title"/>
          </p:nvPr>
        </p:nvSpPr>
        <p:spPr/>
        <p:txBody>
          <a:bodyPr/>
          <a:lstStyle/>
          <a:p>
            <a:r>
              <a:rPr lang="en-GB" dirty="0" smtClean="0"/>
              <a:t>Responsibility Matrix</a:t>
            </a:r>
            <a:endParaRPr lang="en-GB" dirty="0"/>
          </a:p>
        </p:txBody>
      </p:sp>
      <p:grpSp>
        <p:nvGrpSpPr>
          <p:cNvPr id="4" name="Group 61"/>
          <p:cNvGrpSpPr/>
          <p:nvPr/>
        </p:nvGrpSpPr>
        <p:grpSpPr>
          <a:xfrm>
            <a:off x="304800" y="914400"/>
            <a:ext cx="8305800" cy="4997220"/>
            <a:chOff x="1071891" y="1343025"/>
            <a:chExt cx="8997949" cy="4997220"/>
          </a:xfrm>
        </p:grpSpPr>
        <p:sp>
          <p:nvSpPr>
            <p:cNvPr id="811011" name="Rectangle 3"/>
            <p:cNvSpPr>
              <a:spLocks noChangeArrowheads="1"/>
            </p:cNvSpPr>
            <p:nvPr/>
          </p:nvSpPr>
          <p:spPr bwMode="auto">
            <a:xfrm>
              <a:off x="3069760" y="3687763"/>
              <a:ext cx="687388"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1.1.1</a:t>
              </a:r>
              <a:endParaRPr lang="en-US" b="1" dirty="0"/>
            </a:p>
          </p:txBody>
        </p:sp>
        <p:sp>
          <p:nvSpPr>
            <p:cNvPr id="811012" name="Rectangle 4"/>
            <p:cNvSpPr>
              <a:spLocks noChangeArrowheads="1"/>
            </p:cNvSpPr>
            <p:nvPr/>
          </p:nvSpPr>
          <p:spPr bwMode="auto">
            <a:xfrm>
              <a:off x="3091985" y="4362450"/>
              <a:ext cx="687388"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1.1.2</a:t>
              </a:r>
              <a:endParaRPr lang="en-US" b="1" dirty="0"/>
            </a:p>
          </p:txBody>
        </p:sp>
        <p:sp>
          <p:nvSpPr>
            <p:cNvPr id="811013" name="Rectangle 5"/>
            <p:cNvSpPr>
              <a:spLocks noChangeArrowheads="1"/>
            </p:cNvSpPr>
            <p:nvPr/>
          </p:nvSpPr>
          <p:spPr bwMode="auto">
            <a:xfrm>
              <a:off x="3098335" y="5086350"/>
              <a:ext cx="687388"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1.1.3</a:t>
              </a:r>
              <a:endParaRPr lang="en-US" b="1" dirty="0"/>
            </a:p>
          </p:txBody>
        </p:sp>
        <p:sp>
          <p:nvSpPr>
            <p:cNvPr id="811014" name="Rectangle 6"/>
            <p:cNvSpPr>
              <a:spLocks noChangeArrowheads="1"/>
            </p:cNvSpPr>
            <p:nvPr/>
          </p:nvSpPr>
          <p:spPr bwMode="auto">
            <a:xfrm>
              <a:off x="2172823" y="3482975"/>
              <a:ext cx="565150"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1.1</a:t>
              </a:r>
              <a:endParaRPr lang="en-US" b="1" dirty="0"/>
            </a:p>
          </p:txBody>
        </p:sp>
        <p:sp>
          <p:nvSpPr>
            <p:cNvPr id="811015" name="Rectangle 7"/>
            <p:cNvSpPr>
              <a:spLocks noChangeArrowheads="1"/>
            </p:cNvSpPr>
            <p:nvPr/>
          </p:nvSpPr>
          <p:spPr bwMode="auto">
            <a:xfrm>
              <a:off x="1610848" y="3205163"/>
              <a:ext cx="468312" cy="2413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1</a:t>
              </a:r>
              <a:endParaRPr lang="en-US" b="1" dirty="0"/>
            </a:p>
          </p:txBody>
        </p:sp>
        <p:sp>
          <p:nvSpPr>
            <p:cNvPr id="811016" name="Freeform 8"/>
            <p:cNvSpPr>
              <a:spLocks/>
            </p:cNvSpPr>
            <p:nvPr/>
          </p:nvSpPr>
          <p:spPr bwMode="auto">
            <a:xfrm>
              <a:off x="2698285" y="3751263"/>
              <a:ext cx="384175" cy="1485900"/>
            </a:xfrm>
            <a:custGeom>
              <a:avLst/>
              <a:gdLst/>
              <a:ahLst/>
              <a:cxnLst>
                <a:cxn ang="0">
                  <a:pos x="224" y="576"/>
                </a:cxn>
                <a:cxn ang="0">
                  <a:pos x="0" y="576"/>
                </a:cxn>
                <a:cxn ang="0">
                  <a:pos x="0" y="0"/>
                </a:cxn>
              </a:cxnLst>
              <a:rect l="0" t="0" r="r" b="b"/>
              <a:pathLst>
                <a:path w="224" h="576">
                  <a:moveTo>
                    <a:pt x="224" y="576"/>
                  </a:moveTo>
                  <a:lnTo>
                    <a:pt x="0" y="576"/>
                  </a:lnTo>
                  <a:lnTo>
                    <a:pt x="0" y="0"/>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b="1" dirty="0"/>
            </a:p>
          </p:txBody>
        </p:sp>
        <p:sp>
          <p:nvSpPr>
            <p:cNvPr id="811017" name="Line 9"/>
            <p:cNvSpPr>
              <a:spLocks noChangeShapeType="1"/>
            </p:cNvSpPr>
            <p:nvPr/>
          </p:nvSpPr>
          <p:spPr bwMode="auto">
            <a:xfrm flipH="1">
              <a:off x="2698285" y="3852863"/>
              <a:ext cx="342900" cy="0"/>
            </a:xfrm>
            <a:prstGeom prst="line">
              <a:avLst/>
            </a:prstGeom>
            <a:noFill/>
            <a:ln w="9525">
              <a:solidFill>
                <a:srgbClr val="6699FF"/>
              </a:solidFill>
              <a:round/>
              <a:headEnd/>
              <a:tailEnd/>
            </a:ln>
            <a:effectLst/>
          </p:spPr>
          <p:txBody>
            <a:bodyPr wrap="none" anchor="ctr"/>
            <a:lstStyle/>
            <a:p>
              <a:endParaRPr lang="en-US" b="1" dirty="0"/>
            </a:p>
          </p:txBody>
        </p:sp>
        <p:sp>
          <p:nvSpPr>
            <p:cNvPr id="811018" name="Line 10"/>
            <p:cNvSpPr>
              <a:spLocks noChangeShapeType="1"/>
            </p:cNvSpPr>
            <p:nvPr/>
          </p:nvSpPr>
          <p:spPr bwMode="auto">
            <a:xfrm flipH="1">
              <a:off x="2726860" y="4502150"/>
              <a:ext cx="344488" cy="0"/>
            </a:xfrm>
            <a:prstGeom prst="line">
              <a:avLst/>
            </a:prstGeom>
            <a:noFill/>
            <a:ln w="9525">
              <a:solidFill>
                <a:srgbClr val="6699FF"/>
              </a:solidFill>
              <a:round/>
              <a:headEnd/>
              <a:tailEnd/>
            </a:ln>
            <a:effectLst/>
          </p:spPr>
          <p:txBody>
            <a:bodyPr wrap="none" anchor="ctr"/>
            <a:lstStyle/>
            <a:p>
              <a:endParaRPr lang="en-US" b="1" dirty="0"/>
            </a:p>
          </p:txBody>
        </p:sp>
        <p:sp>
          <p:nvSpPr>
            <p:cNvPr id="811019" name="Freeform 11"/>
            <p:cNvSpPr>
              <a:spLocks/>
            </p:cNvSpPr>
            <p:nvPr/>
          </p:nvSpPr>
          <p:spPr bwMode="auto">
            <a:xfrm>
              <a:off x="1874373" y="3460750"/>
              <a:ext cx="315912" cy="139700"/>
            </a:xfrm>
            <a:custGeom>
              <a:avLst/>
              <a:gdLst/>
              <a:ahLst/>
              <a:cxnLst>
                <a:cxn ang="0">
                  <a:pos x="224" y="576"/>
                </a:cxn>
                <a:cxn ang="0">
                  <a:pos x="0" y="576"/>
                </a:cxn>
                <a:cxn ang="0">
                  <a:pos x="0" y="0"/>
                </a:cxn>
              </a:cxnLst>
              <a:rect l="0" t="0" r="r" b="b"/>
              <a:pathLst>
                <a:path w="224" h="576">
                  <a:moveTo>
                    <a:pt x="224" y="576"/>
                  </a:moveTo>
                  <a:lnTo>
                    <a:pt x="0" y="576"/>
                  </a:lnTo>
                  <a:lnTo>
                    <a:pt x="0" y="0"/>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b="1" dirty="0"/>
            </a:p>
          </p:txBody>
        </p:sp>
        <p:sp>
          <p:nvSpPr>
            <p:cNvPr id="811020" name="Text Box 12"/>
            <p:cNvSpPr txBox="1">
              <a:spLocks noChangeArrowheads="1"/>
            </p:cNvSpPr>
            <p:nvPr/>
          </p:nvSpPr>
          <p:spPr bwMode="auto">
            <a:xfrm>
              <a:off x="1071891" y="1647825"/>
              <a:ext cx="4540251" cy="369332"/>
            </a:xfrm>
            <a:prstGeom prst="rect">
              <a:avLst/>
            </a:prstGeom>
            <a:noFill/>
            <a:ln w="9525" algn="ctr">
              <a:noFill/>
              <a:miter lim="800000"/>
              <a:headEnd/>
              <a:tailEnd/>
            </a:ln>
            <a:effectLst/>
          </p:spPr>
          <p:txBody>
            <a:bodyPr wrap="square">
              <a:spAutoFit/>
            </a:bodyPr>
            <a:lstStyle/>
            <a:p>
              <a:pPr eaLnBrk="1" hangingPunct="1"/>
              <a:r>
                <a:rPr lang="en-GB" b="1" dirty="0">
                  <a:solidFill>
                    <a:schemeClr val="bg2">
                      <a:lumMod val="50000"/>
                    </a:schemeClr>
                  </a:solidFill>
                </a:rPr>
                <a:t>Product or Work Breakdown Structure</a:t>
              </a:r>
              <a:endParaRPr lang="en-US" b="1" dirty="0">
                <a:solidFill>
                  <a:schemeClr val="bg2">
                    <a:lumMod val="50000"/>
                  </a:schemeClr>
                </a:solidFill>
              </a:endParaRPr>
            </a:p>
          </p:txBody>
        </p:sp>
        <p:sp>
          <p:nvSpPr>
            <p:cNvPr id="811022" name="Rectangle 14"/>
            <p:cNvSpPr>
              <a:spLocks noChangeArrowheads="1"/>
            </p:cNvSpPr>
            <p:nvPr/>
          </p:nvSpPr>
          <p:spPr bwMode="auto">
            <a:xfrm>
              <a:off x="7039417" y="2133600"/>
              <a:ext cx="1494972" cy="487363"/>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a:t>Team Manager</a:t>
              </a:r>
              <a:endParaRPr lang="en-US" b="1" dirty="0"/>
            </a:p>
          </p:txBody>
        </p:sp>
        <p:sp>
          <p:nvSpPr>
            <p:cNvPr id="811023" name="Rectangle 15"/>
            <p:cNvSpPr>
              <a:spLocks noChangeArrowheads="1"/>
            </p:cNvSpPr>
            <p:nvPr/>
          </p:nvSpPr>
          <p:spPr bwMode="auto">
            <a:xfrm>
              <a:off x="5989173" y="1362075"/>
              <a:ext cx="2138816" cy="393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Project Manager</a:t>
              </a:r>
              <a:endParaRPr lang="en-US" b="1" dirty="0"/>
            </a:p>
          </p:txBody>
        </p:sp>
        <p:sp>
          <p:nvSpPr>
            <p:cNvPr id="811024" name="Rectangle 16"/>
            <p:cNvSpPr>
              <a:spLocks noChangeArrowheads="1"/>
            </p:cNvSpPr>
            <p:nvPr/>
          </p:nvSpPr>
          <p:spPr bwMode="auto">
            <a:xfrm>
              <a:off x="4114335" y="3078163"/>
              <a:ext cx="688975"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Jane</a:t>
              </a:r>
              <a:endParaRPr lang="en-US" b="1" dirty="0"/>
            </a:p>
          </p:txBody>
        </p:sp>
        <p:sp>
          <p:nvSpPr>
            <p:cNvPr id="811025" name="Rectangle 17"/>
            <p:cNvSpPr>
              <a:spLocks noChangeArrowheads="1"/>
            </p:cNvSpPr>
            <p:nvPr/>
          </p:nvSpPr>
          <p:spPr bwMode="auto">
            <a:xfrm>
              <a:off x="5073185" y="3079750"/>
              <a:ext cx="687388"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Sam</a:t>
              </a:r>
              <a:endParaRPr lang="en-US" b="1" dirty="0"/>
            </a:p>
          </p:txBody>
        </p:sp>
        <p:sp>
          <p:nvSpPr>
            <p:cNvPr id="811026" name="Rectangle 18"/>
            <p:cNvSpPr>
              <a:spLocks noChangeArrowheads="1"/>
            </p:cNvSpPr>
            <p:nvPr/>
          </p:nvSpPr>
          <p:spPr bwMode="auto">
            <a:xfrm>
              <a:off x="6028860" y="3079750"/>
              <a:ext cx="687388"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Joe</a:t>
              </a:r>
              <a:endParaRPr lang="en-US" b="1" dirty="0"/>
            </a:p>
          </p:txBody>
        </p:sp>
        <p:sp>
          <p:nvSpPr>
            <p:cNvPr id="811027" name="Freeform 19"/>
            <p:cNvSpPr>
              <a:spLocks/>
            </p:cNvSpPr>
            <p:nvPr/>
          </p:nvSpPr>
          <p:spPr bwMode="auto">
            <a:xfrm>
              <a:off x="4471523" y="2847975"/>
              <a:ext cx="1884362" cy="228600"/>
            </a:xfrm>
            <a:custGeom>
              <a:avLst/>
              <a:gdLst/>
              <a:ahLst/>
              <a:cxnLst>
                <a:cxn ang="0">
                  <a:pos x="0" y="144"/>
                </a:cxn>
                <a:cxn ang="0">
                  <a:pos x="0" y="0"/>
                </a:cxn>
                <a:cxn ang="0">
                  <a:pos x="1096" y="0"/>
                </a:cxn>
                <a:cxn ang="0">
                  <a:pos x="1096" y="136"/>
                </a:cxn>
              </a:cxnLst>
              <a:rect l="0" t="0" r="r" b="b"/>
              <a:pathLst>
                <a:path w="1096" h="144">
                  <a:moveTo>
                    <a:pt x="0" y="144"/>
                  </a:moveTo>
                  <a:lnTo>
                    <a:pt x="0" y="0"/>
                  </a:lnTo>
                  <a:lnTo>
                    <a:pt x="1096" y="0"/>
                  </a:lnTo>
                  <a:lnTo>
                    <a:pt x="1096" y="136"/>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b="1" dirty="0"/>
            </a:p>
          </p:txBody>
        </p:sp>
        <p:sp>
          <p:nvSpPr>
            <p:cNvPr id="811028" name="Line 20"/>
            <p:cNvSpPr>
              <a:spLocks noChangeShapeType="1"/>
            </p:cNvSpPr>
            <p:nvPr/>
          </p:nvSpPr>
          <p:spPr bwMode="auto">
            <a:xfrm flipV="1">
              <a:off x="5420848" y="2606675"/>
              <a:ext cx="0" cy="469900"/>
            </a:xfrm>
            <a:prstGeom prst="line">
              <a:avLst/>
            </a:prstGeom>
            <a:noFill/>
            <a:ln w="9525">
              <a:solidFill>
                <a:srgbClr val="6699FF"/>
              </a:solidFill>
              <a:round/>
              <a:headEnd/>
              <a:tailEnd/>
            </a:ln>
            <a:effectLst/>
          </p:spPr>
          <p:txBody>
            <a:bodyPr wrap="none" anchor="ctr"/>
            <a:lstStyle/>
            <a:p>
              <a:endParaRPr lang="en-US" b="1" dirty="0"/>
            </a:p>
          </p:txBody>
        </p:sp>
        <p:sp>
          <p:nvSpPr>
            <p:cNvPr id="811029" name="Freeform 21"/>
            <p:cNvSpPr>
              <a:spLocks/>
            </p:cNvSpPr>
            <p:nvPr/>
          </p:nvSpPr>
          <p:spPr bwMode="auto">
            <a:xfrm>
              <a:off x="5422435" y="1919288"/>
              <a:ext cx="3759200" cy="1187450"/>
            </a:xfrm>
            <a:custGeom>
              <a:avLst/>
              <a:gdLst/>
              <a:ahLst/>
              <a:cxnLst>
                <a:cxn ang="0">
                  <a:pos x="0" y="727"/>
                </a:cxn>
                <a:cxn ang="0">
                  <a:pos x="0" y="0"/>
                </a:cxn>
                <a:cxn ang="0">
                  <a:pos x="2186" y="0"/>
                </a:cxn>
                <a:cxn ang="0">
                  <a:pos x="2186" y="748"/>
                </a:cxn>
              </a:cxnLst>
              <a:rect l="0" t="0" r="r" b="b"/>
              <a:pathLst>
                <a:path w="2186" h="748">
                  <a:moveTo>
                    <a:pt x="0" y="727"/>
                  </a:moveTo>
                  <a:lnTo>
                    <a:pt x="0" y="0"/>
                  </a:lnTo>
                  <a:lnTo>
                    <a:pt x="2186" y="0"/>
                  </a:lnTo>
                  <a:lnTo>
                    <a:pt x="2186" y="748"/>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b="1" dirty="0"/>
            </a:p>
          </p:txBody>
        </p:sp>
        <p:sp>
          <p:nvSpPr>
            <p:cNvPr id="811030" name="Line 22"/>
            <p:cNvSpPr>
              <a:spLocks noChangeShapeType="1"/>
            </p:cNvSpPr>
            <p:nvPr/>
          </p:nvSpPr>
          <p:spPr bwMode="auto">
            <a:xfrm flipV="1">
              <a:off x="6876585" y="1751013"/>
              <a:ext cx="0" cy="152400"/>
            </a:xfrm>
            <a:prstGeom prst="line">
              <a:avLst/>
            </a:prstGeom>
            <a:noFill/>
            <a:ln w="9525">
              <a:solidFill>
                <a:srgbClr val="6699FF"/>
              </a:solidFill>
              <a:round/>
              <a:headEnd/>
              <a:tailEnd/>
            </a:ln>
            <a:effectLst/>
          </p:spPr>
          <p:txBody>
            <a:bodyPr wrap="none" anchor="ctr"/>
            <a:lstStyle/>
            <a:p>
              <a:endParaRPr lang="en-US" b="1" dirty="0"/>
            </a:p>
          </p:txBody>
        </p:sp>
        <p:sp>
          <p:nvSpPr>
            <p:cNvPr id="811031" name="Rectangle 23"/>
            <p:cNvSpPr>
              <a:spLocks noChangeArrowheads="1"/>
            </p:cNvSpPr>
            <p:nvPr/>
          </p:nvSpPr>
          <p:spPr bwMode="auto">
            <a:xfrm>
              <a:off x="6895635" y="3092450"/>
              <a:ext cx="687388"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Mary</a:t>
              </a:r>
              <a:endParaRPr lang="en-US" b="1" dirty="0"/>
            </a:p>
          </p:txBody>
        </p:sp>
        <p:sp>
          <p:nvSpPr>
            <p:cNvPr id="811032" name="Rectangle 24"/>
            <p:cNvSpPr>
              <a:spLocks noChangeArrowheads="1"/>
            </p:cNvSpPr>
            <p:nvPr/>
          </p:nvSpPr>
          <p:spPr bwMode="auto">
            <a:xfrm>
              <a:off x="7852898" y="3094038"/>
              <a:ext cx="688975"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Dave</a:t>
              </a:r>
              <a:endParaRPr lang="en-US" b="1" dirty="0"/>
            </a:p>
          </p:txBody>
        </p:sp>
        <p:sp>
          <p:nvSpPr>
            <p:cNvPr id="811033" name="Rectangle 25"/>
            <p:cNvSpPr>
              <a:spLocks noChangeArrowheads="1"/>
            </p:cNvSpPr>
            <p:nvPr/>
          </p:nvSpPr>
          <p:spPr bwMode="auto">
            <a:xfrm>
              <a:off x="8746660" y="3094038"/>
              <a:ext cx="1230471"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Contractor</a:t>
              </a:r>
              <a:endParaRPr lang="en-US" b="1" dirty="0"/>
            </a:p>
          </p:txBody>
        </p:sp>
        <p:sp>
          <p:nvSpPr>
            <p:cNvPr id="811034" name="Freeform 26"/>
            <p:cNvSpPr>
              <a:spLocks/>
            </p:cNvSpPr>
            <p:nvPr/>
          </p:nvSpPr>
          <p:spPr bwMode="auto">
            <a:xfrm>
              <a:off x="7251235" y="2862263"/>
              <a:ext cx="941388" cy="228600"/>
            </a:xfrm>
            <a:custGeom>
              <a:avLst/>
              <a:gdLst/>
              <a:ahLst/>
              <a:cxnLst>
                <a:cxn ang="0">
                  <a:pos x="0" y="144"/>
                </a:cxn>
                <a:cxn ang="0">
                  <a:pos x="0" y="0"/>
                </a:cxn>
                <a:cxn ang="0">
                  <a:pos x="1096" y="0"/>
                </a:cxn>
                <a:cxn ang="0">
                  <a:pos x="1096" y="136"/>
                </a:cxn>
              </a:cxnLst>
              <a:rect l="0" t="0" r="r" b="b"/>
              <a:pathLst>
                <a:path w="1096" h="144">
                  <a:moveTo>
                    <a:pt x="0" y="144"/>
                  </a:moveTo>
                  <a:lnTo>
                    <a:pt x="0" y="0"/>
                  </a:lnTo>
                  <a:lnTo>
                    <a:pt x="1096" y="0"/>
                  </a:lnTo>
                  <a:lnTo>
                    <a:pt x="1096" y="136"/>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b="1" dirty="0"/>
            </a:p>
          </p:txBody>
        </p:sp>
        <p:sp>
          <p:nvSpPr>
            <p:cNvPr id="811035" name="Line 27"/>
            <p:cNvSpPr>
              <a:spLocks noChangeShapeType="1"/>
            </p:cNvSpPr>
            <p:nvPr/>
          </p:nvSpPr>
          <p:spPr bwMode="auto">
            <a:xfrm flipV="1">
              <a:off x="7744948" y="2620963"/>
              <a:ext cx="0" cy="222250"/>
            </a:xfrm>
            <a:prstGeom prst="line">
              <a:avLst/>
            </a:prstGeom>
            <a:noFill/>
            <a:ln w="9525">
              <a:solidFill>
                <a:srgbClr val="6699FF"/>
              </a:solidFill>
              <a:round/>
              <a:headEnd/>
              <a:tailEnd/>
            </a:ln>
            <a:effectLst/>
          </p:spPr>
          <p:txBody>
            <a:bodyPr wrap="none" anchor="ctr"/>
            <a:lstStyle/>
            <a:p>
              <a:endParaRPr lang="en-US" b="1" dirty="0"/>
            </a:p>
          </p:txBody>
        </p:sp>
        <p:sp>
          <p:nvSpPr>
            <p:cNvPr id="811036" name="Text Box 28"/>
            <p:cNvSpPr txBox="1">
              <a:spLocks noChangeArrowheads="1"/>
            </p:cNvSpPr>
            <p:nvPr/>
          </p:nvSpPr>
          <p:spPr bwMode="auto">
            <a:xfrm>
              <a:off x="1071891" y="1343025"/>
              <a:ext cx="2971800" cy="369332"/>
            </a:xfrm>
            <a:prstGeom prst="rect">
              <a:avLst/>
            </a:prstGeom>
            <a:noFill/>
            <a:ln w="9525" algn="ctr">
              <a:noFill/>
              <a:miter lim="800000"/>
              <a:headEnd/>
              <a:tailEnd/>
            </a:ln>
            <a:effectLst/>
          </p:spPr>
          <p:txBody>
            <a:bodyPr wrap="square">
              <a:spAutoFit/>
            </a:bodyPr>
            <a:lstStyle/>
            <a:p>
              <a:pPr eaLnBrk="1" hangingPunct="1"/>
              <a:r>
                <a:rPr lang="en-GB" b="1" dirty="0" smtClean="0">
                  <a:solidFill>
                    <a:schemeClr val="bg2">
                      <a:lumMod val="50000"/>
                    </a:schemeClr>
                  </a:solidFill>
                </a:rPr>
                <a:t>Organization </a:t>
              </a:r>
              <a:r>
                <a:rPr lang="en-GB" b="1" dirty="0">
                  <a:solidFill>
                    <a:schemeClr val="bg2">
                      <a:lumMod val="50000"/>
                    </a:schemeClr>
                  </a:solidFill>
                </a:rPr>
                <a:t>Structure</a:t>
              </a:r>
              <a:endParaRPr lang="en-US" b="1" dirty="0">
                <a:solidFill>
                  <a:schemeClr val="bg2">
                    <a:lumMod val="50000"/>
                  </a:schemeClr>
                </a:solidFill>
              </a:endParaRPr>
            </a:p>
          </p:txBody>
        </p:sp>
        <p:sp>
          <p:nvSpPr>
            <p:cNvPr id="811037" name="Text Box 29"/>
            <p:cNvSpPr txBox="1">
              <a:spLocks noChangeArrowheads="1"/>
            </p:cNvSpPr>
            <p:nvPr/>
          </p:nvSpPr>
          <p:spPr bwMode="auto">
            <a:xfrm>
              <a:off x="2036525" y="5693914"/>
              <a:ext cx="2143579" cy="646331"/>
            </a:xfrm>
            <a:prstGeom prst="rect">
              <a:avLst/>
            </a:prstGeom>
            <a:noFill/>
            <a:ln w="9525" algn="ctr">
              <a:noFill/>
              <a:miter lim="800000"/>
              <a:headEnd/>
              <a:tailEnd/>
            </a:ln>
            <a:effectLst/>
          </p:spPr>
          <p:txBody>
            <a:bodyPr wrap="square">
              <a:spAutoFit/>
            </a:bodyPr>
            <a:lstStyle/>
            <a:p>
              <a:pPr eaLnBrk="1" hangingPunct="1"/>
              <a:r>
                <a:rPr lang="en-GB" b="1" dirty="0">
                  <a:solidFill>
                    <a:schemeClr val="bg2">
                      <a:lumMod val="50000"/>
                    </a:schemeClr>
                  </a:solidFill>
                </a:rPr>
                <a:t>Products or Work Packages</a:t>
              </a:r>
              <a:endParaRPr lang="en-US" b="1" dirty="0">
                <a:solidFill>
                  <a:schemeClr val="bg2">
                    <a:lumMod val="50000"/>
                  </a:schemeClr>
                </a:solidFill>
              </a:endParaRPr>
            </a:p>
          </p:txBody>
        </p:sp>
        <p:sp>
          <p:nvSpPr>
            <p:cNvPr id="811038" name="Line 30"/>
            <p:cNvSpPr>
              <a:spLocks noChangeShapeType="1"/>
            </p:cNvSpPr>
            <p:nvPr/>
          </p:nvSpPr>
          <p:spPr bwMode="auto">
            <a:xfrm flipV="1">
              <a:off x="3379641" y="5400675"/>
              <a:ext cx="45719" cy="201839"/>
            </a:xfrm>
            <a:prstGeom prst="line">
              <a:avLst/>
            </a:prstGeom>
            <a:noFill/>
            <a:ln w="9525">
              <a:solidFill>
                <a:srgbClr val="6699FF"/>
              </a:solidFill>
              <a:round/>
              <a:headEnd/>
              <a:tailEnd type="triangle" w="med" len="med"/>
            </a:ln>
            <a:effectLst/>
          </p:spPr>
          <p:txBody>
            <a:bodyPr wrap="none" anchor="ctr"/>
            <a:lstStyle/>
            <a:p>
              <a:endParaRPr lang="en-US" b="1" dirty="0"/>
            </a:p>
          </p:txBody>
        </p:sp>
        <p:sp>
          <p:nvSpPr>
            <p:cNvPr id="811039" name="Rectangle 31"/>
            <p:cNvSpPr>
              <a:spLocks noChangeArrowheads="1"/>
            </p:cNvSpPr>
            <p:nvPr/>
          </p:nvSpPr>
          <p:spPr bwMode="auto">
            <a:xfrm>
              <a:off x="4003210" y="3495675"/>
              <a:ext cx="5572125" cy="209550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eaLnBrk="1" hangingPunct="1"/>
              <a:endParaRPr lang="en-US" b="1" dirty="0"/>
            </a:p>
          </p:txBody>
        </p:sp>
        <p:sp>
          <p:nvSpPr>
            <p:cNvPr id="811040" name="Line 32"/>
            <p:cNvSpPr>
              <a:spLocks noChangeShapeType="1"/>
            </p:cNvSpPr>
            <p:nvPr/>
          </p:nvSpPr>
          <p:spPr bwMode="auto">
            <a:xfrm>
              <a:off x="4952535" y="3508375"/>
              <a:ext cx="0" cy="2095500"/>
            </a:xfrm>
            <a:prstGeom prst="line">
              <a:avLst/>
            </a:prstGeom>
            <a:noFill/>
            <a:ln w="9525">
              <a:solidFill>
                <a:srgbClr val="6699FF"/>
              </a:solidFill>
              <a:round/>
              <a:headEnd/>
              <a:tailEnd/>
            </a:ln>
            <a:effectLst/>
          </p:spPr>
          <p:txBody>
            <a:bodyPr wrap="none" anchor="ctr"/>
            <a:lstStyle/>
            <a:p>
              <a:endParaRPr lang="en-US" b="1" dirty="0"/>
            </a:p>
          </p:txBody>
        </p:sp>
        <p:sp>
          <p:nvSpPr>
            <p:cNvPr id="811041" name="Line 33"/>
            <p:cNvSpPr>
              <a:spLocks noChangeShapeType="1"/>
            </p:cNvSpPr>
            <p:nvPr/>
          </p:nvSpPr>
          <p:spPr bwMode="auto">
            <a:xfrm>
              <a:off x="5930435" y="3509963"/>
              <a:ext cx="0" cy="2095500"/>
            </a:xfrm>
            <a:prstGeom prst="line">
              <a:avLst/>
            </a:prstGeom>
            <a:noFill/>
            <a:ln w="9525">
              <a:solidFill>
                <a:srgbClr val="6699FF"/>
              </a:solidFill>
              <a:round/>
              <a:headEnd/>
              <a:tailEnd/>
            </a:ln>
            <a:effectLst/>
          </p:spPr>
          <p:txBody>
            <a:bodyPr wrap="none" anchor="ctr"/>
            <a:lstStyle/>
            <a:p>
              <a:endParaRPr lang="en-US" b="1" dirty="0"/>
            </a:p>
          </p:txBody>
        </p:sp>
        <p:sp>
          <p:nvSpPr>
            <p:cNvPr id="811042" name="Line 34"/>
            <p:cNvSpPr>
              <a:spLocks noChangeShapeType="1"/>
            </p:cNvSpPr>
            <p:nvPr/>
          </p:nvSpPr>
          <p:spPr bwMode="auto">
            <a:xfrm>
              <a:off x="6825785" y="3509963"/>
              <a:ext cx="0" cy="2095500"/>
            </a:xfrm>
            <a:prstGeom prst="line">
              <a:avLst/>
            </a:prstGeom>
            <a:noFill/>
            <a:ln w="9525">
              <a:solidFill>
                <a:srgbClr val="6699FF"/>
              </a:solidFill>
              <a:round/>
              <a:headEnd/>
              <a:tailEnd/>
            </a:ln>
            <a:effectLst/>
          </p:spPr>
          <p:txBody>
            <a:bodyPr wrap="none" anchor="ctr"/>
            <a:lstStyle/>
            <a:p>
              <a:endParaRPr lang="en-US" b="1" dirty="0"/>
            </a:p>
          </p:txBody>
        </p:sp>
        <p:sp>
          <p:nvSpPr>
            <p:cNvPr id="811043" name="Line 35"/>
            <p:cNvSpPr>
              <a:spLocks noChangeShapeType="1"/>
            </p:cNvSpPr>
            <p:nvPr/>
          </p:nvSpPr>
          <p:spPr bwMode="auto">
            <a:xfrm>
              <a:off x="7733835" y="3509963"/>
              <a:ext cx="0" cy="2095500"/>
            </a:xfrm>
            <a:prstGeom prst="line">
              <a:avLst/>
            </a:prstGeom>
            <a:noFill/>
            <a:ln w="9525">
              <a:solidFill>
                <a:srgbClr val="6699FF"/>
              </a:solidFill>
              <a:round/>
              <a:headEnd/>
              <a:tailEnd/>
            </a:ln>
            <a:effectLst/>
          </p:spPr>
          <p:txBody>
            <a:bodyPr wrap="none" anchor="ctr"/>
            <a:lstStyle/>
            <a:p>
              <a:endParaRPr lang="en-US" b="1" dirty="0"/>
            </a:p>
          </p:txBody>
        </p:sp>
        <p:sp>
          <p:nvSpPr>
            <p:cNvPr id="811044" name="Line 36"/>
            <p:cNvSpPr>
              <a:spLocks noChangeShapeType="1"/>
            </p:cNvSpPr>
            <p:nvPr/>
          </p:nvSpPr>
          <p:spPr bwMode="auto">
            <a:xfrm>
              <a:off x="8695860" y="3509963"/>
              <a:ext cx="0" cy="2095500"/>
            </a:xfrm>
            <a:prstGeom prst="line">
              <a:avLst/>
            </a:prstGeom>
            <a:noFill/>
            <a:ln w="9525">
              <a:solidFill>
                <a:srgbClr val="6699FF"/>
              </a:solidFill>
              <a:round/>
              <a:headEnd/>
              <a:tailEnd/>
            </a:ln>
            <a:effectLst/>
          </p:spPr>
          <p:txBody>
            <a:bodyPr wrap="none" anchor="ctr"/>
            <a:lstStyle/>
            <a:p>
              <a:endParaRPr lang="en-US" b="1" dirty="0"/>
            </a:p>
          </p:txBody>
        </p:sp>
        <p:sp>
          <p:nvSpPr>
            <p:cNvPr id="811045" name="Line 37"/>
            <p:cNvSpPr>
              <a:spLocks noChangeShapeType="1"/>
            </p:cNvSpPr>
            <p:nvPr/>
          </p:nvSpPr>
          <p:spPr bwMode="auto">
            <a:xfrm>
              <a:off x="4003210" y="4168775"/>
              <a:ext cx="5572125" cy="0"/>
            </a:xfrm>
            <a:prstGeom prst="line">
              <a:avLst/>
            </a:prstGeom>
            <a:noFill/>
            <a:ln w="9525">
              <a:solidFill>
                <a:srgbClr val="6699FF"/>
              </a:solidFill>
              <a:round/>
              <a:headEnd/>
              <a:tailEnd/>
            </a:ln>
            <a:effectLst/>
          </p:spPr>
          <p:txBody>
            <a:bodyPr wrap="none" anchor="ctr"/>
            <a:lstStyle/>
            <a:p>
              <a:endParaRPr lang="en-US" b="1" dirty="0"/>
            </a:p>
          </p:txBody>
        </p:sp>
        <p:sp>
          <p:nvSpPr>
            <p:cNvPr id="811046" name="Text Box 38"/>
            <p:cNvSpPr txBox="1">
              <a:spLocks noChangeArrowheads="1"/>
            </p:cNvSpPr>
            <p:nvPr/>
          </p:nvSpPr>
          <p:spPr bwMode="auto">
            <a:xfrm>
              <a:off x="4338266" y="3684588"/>
              <a:ext cx="340719" cy="369332"/>
            </a:xfrm>
            <a:prstGeom prst="rect">
              <a:avLst/>
            </a:prstGeom>
            <a:noFill/>
            <a:ln w="9525" algn="ctr">
              <a:noFill/>
              <a:miter lim="800000"/>
              <a:headEnd/>
              <a:tailEnd/>
            </a:ln>
            <a:effectLst/>
          </p:spPr>
          <p:txBody>
            <a:bodyPr wrap="none">
              <a:spAutoFit/>
            </a:bodyPr>
            <a:lstStyle/>
            <a:p>
              <a:pPr eaLnBrk="1" hangingPunct="1"/>
              <a:r>
                <a:rPr lang="en-GB" b="1" dirty="0"/>
                <a:t>R</a:t>
              </a:r>
              <a:endParaRPr lang="en-US" b="1" dirty="0"/>
            </a:p>
          </p:txBody>
        </p:sp>
        <p:sp>
          <p:nvSpPr>
            <p:cNvPr id="811047" name="Text Box 39"/>
            <p:cNvSpPr txBox="1">
              <a:spLocks noChangeArrowheads="1"/>
            </p:cNvSpPr>
            <p:nvPr/>
          </p:nvSpPr>
          <p:spPr bwMode="auto">
            <a:xfrm>
              <a:off x="5301878" y="3684588"/>
              <a:ext cx="351139" cy="369332"/>
            </a:xfrm>
            <a:prstGeom prst="rect">
              <a:avLst/>
            </a:prstGeom>
            <a:noFill/>
            <a:ln w="9525" algn="ctr">
              <a:noFill/>
              <a:miter lim="800000"/>
              <a:headEnd/>
              <a:tailEnd/>
            </a:ln>
            <a:effectLst/>
          </p:spPr>
          <p:txBody>
            <a:bodyPr wrap="none">
              <a:spAutoFit/>
            </a:bodyPr>
            <a:lstStyle/>
            <a:p>
              <a:pPr eaLnBrk="1" hangingPunct="1"/>
              <a:r>
                <a:rPr lang="en-GB" b="1" dirty="0"/>
                <a:t>A</a:t>
              </a:r>
              <a:endParaRPr lang="en-US" b="1" dirty="0"/>
            </a:p>
          </p:txBody>
        </p:sp>
        <p:sp>
          <p:nvSpPr>
            <p:cNvPr id="811049" name="Text Box 41"/>
            <p:cNvSpPr txBox="1">
              <a:spLocks noChangeArrowheads="1"/>
            </p:cNvSpPr>
            <p:nvPr/>
          </p:nvSpPr>
          <p:spPr bwMode="auto">
            <a:xfrm>
              <a:off x="7097341" y="3684588"/>
              <a:ext cx="332035" cy="369332"/>
            </a:xfrm>
            <a:prstGeom prst="rect">
              <a:avLst/>
            </a:prstGeom>
            <a:noFill/>
            <a:ln w="9525" algn="ctr">
              <a:noFill/>
              <a:miter lim="800000"/>
              <a:headEnd/>
              <a:tailEnd/>
            </a:ln>
            <a:effectLst/>
          </p:spPr>
          <p:txBody>
            <a:bodyPr wrap="none">
              <a:spAutoFit/>
            </a:bodyPr>
            <a:lstStyle/>
            <a:p>
              <a:pPr eaLnBrk="1" hangingPunct="1"/>
              <a:r>
                <a:rPr lang="en-GB" b="1" dirty="0"/>
                <a:t>C</a:t>
              </a:r>
              <a:endParaRPr lang="en-US" b="1" dirty="0"/>
            </a:p>
          </p:txBody>
        </p:sp>
        <p:sp>
          <p:nvSpPr>
            <p:cNvPr id="811050" name="Text Box 42"/>
            <p:cNvSpPr txBox="1">
              <a:spLocks noChangeArrowheads="1"/>
            </p:cNvSpPr>
            <p:nvPr/>
          </p:nvSpPr>
          <p:spPr bwMode="auto">
            <a:xfrm>
              <a:off x="5268674" y="5659668"/>
              <a:ext cx="4801166" cy="646331"/>
            </a:xfrm>
            <a:prstGeom prst="rect">
              <a:avLst/>
            </a:prstGeom>
            <a:noFill/>
            <a:ln w="9525" algn="ctr">
              <a:noFill/>
              <a:miter lim="800000"/>
              <a:headEnd/>
              <a:tailEnd/>
            </a:ln>
            <a:effectLst/>
          </p:spPr>
          <p:txBody>
            <a:bodyPr wrap="square">
              <a:spAutoFit/>
            </a:bodyPr>
            <a:lstStyle/>
            <a:p>
              <a:pPr algn="l" eaLnBrk="1" hangingPunct="1"/>
              <a:r>
                <a:rPr lang="en-GB" b="1" dirty="0"/>
                <a:t>R </a:t>
              </a:r>
              <a:r>
                <a:rPr lang="en-GB" b="1" dirty="0" smtClean="0"/>
                <a:t>– Responsible	A </a:t>
              </a:r>
              <a:r>
                <a:rPr lang="en-GB" b="1" dirty="0"/>
                <a:t>-</a:t>
              </a:r>
              <a:r>
                <a:rPr lang="en-GB" b="1" dirty="0" smtClean="0"/>
                <a:t>Accountable </a:t>
              </a:r>
              <a:br>
                <a:rPr lang="en-GB" b="1" dirty="0" smtClean="0"/>
              </a:br>
              <a:r>
                <a:rPr lang="en-GB" b="1" dirty="0" smtClean="0"/>
                <a:t>C </a:t>
              </a:r>
              <a:r>
                <a:rPr lang="en-GB" b="1" dirty="0"/>
                <a:t>- Consult </a:t>
              </a:r>
              <a:r>
                <a:rPr lang="en-GB" b="1" dirty="0" smtClean="0"/>
                <a:t>	I </a:t>
              </a:r>
              <a:r>
                <a:rPr lang="en-GB" b="1" dirty="0"/>
                <a:t>- Inform</a:t>
              </a:r>
              <a:endParaRPr lang="en-US" b="1" dirty="0"/>
            </a:p>
          </p:txBody>
        </p:sp>
        <p:sp>
          <p:nvSpPr>
            <p:cNvPr id="811051" name="Text Box 43"/>
            <p:cNvSpPr txBox="1">
              <a:spLocks noChangeArrowheads="1"/>
            </p:cNvSpPr>
            <p:nvPr/>
          </p:nvSpPr>
          <p:spPr bwMode="auto">
            <a:xfrm>
              <a:off x="8088711" y="3697288"/>
              <a:ext cx="266045" cy="369332"/>
            </a:xfrm>
            <a:prstGeom prst="rect">
              <a:avLst/>
            </a:prstGeom>
            <a:noFill/>
            <a:ln w="9525" algn="ctr">
              <a:noFill/>
              <a:miter lim="800000"/>
              <a:headEnd/>
              <a:tailEnd/>
            </a:ln>
            <a:effectLst/>
          </p:spPr>
          <p:txBody>
            <a:bodyPr wrap="none">
              <a:spAutoFit/>
            </a:bodyPr>
            <a:lstStyle/>
            <a:p>
              <a:pPr eaLnBrk="1" hangingPunct="1"/>
              <a:r>
                <a:rPr lang="en-GB" b="1" dirty="0"/>
                <a:t>I</a:t>
              </a:r>
              <a:endParaRPr lang="en-US" b="1" dirty="0"/>
            </a:p>
          </p:txBody>
        </p:sp>
        <p:sp>
          <p:nvSpPr>
            <p:cNvPr id="811052" name="Line 44"/>
            <p:cNvSpPr>
              <a:spLocks noChangeShapeType="1"/>
            </p:cNvSpPr>
            <p:nvPr/>
          </p:nvSpPr>
          <p:spPr bwMode="auto">
            <a:xfrm>
              <a:off x="3988923" y="4879975"/>
              <a:ext cx="5586412" cy="0"/>
            </a:xfrm>
            <a:prstGeom prst="line">
              <a:avLst/>
            </a:prstGeom>
            <a:noFill/>
            <a:ln w="9525">
              <a:solidFill>
                <a:srgbClr val="6699FF"/>
              </a:solidFill>
              <a:round/>
              <a:headEnd/>
              <a:tailEnd/>
            </a:ln>
            <a:effectLst/>
          </p:spPr>
          <p:txBody>
            <a:bodyPr wrap="none" anchor="ctr"/>
            <a:lstStyle/>
            <a:p>
              <a:endParaRPr lang="en-US" b="1" dirty="0"/>
            </a:p>
          </p:txBody>
        </p:sp>
        <p:grpSp>
          <p:nvGrpSpPr>
            <p:cNvPr id="5" name="Group 45"/>
            <p:cNvGrpSpPr>
              <a:grpSpLocks/>
            </p:cNvGrpSpPr>
            <p:nvPr/>
          </p:nvGrpSpPr>
          <p:grpSpPr bwMode="auto">
            <a:xfrm>
              <a:off x="4379448" y="4362454"/>
              <a:ext cx="3978144" cy="384176"/>
              <a:chOff x="2209" y="2748"/>
              <a:chExt cx="2313" cy="242"/>
            </a:xfrm>
          </p:grpSpPr>
          <p:grpSp>
            <p:nvGrpSpPr>
              <p:cNvPr id="6" name="Group 46"/>
              <p:cNvGrpSpPr>
                <a:grpSpLocks/>
              </p:cNvGrpSpPr>
              <p:nvPr/>
            </p:nvGrpSpPr>
            <p:grpSpPr bwMode="auto">
              <a:xfrm>
                <a:off x="2209" y="2748"/>
                <a:ext cx="2313" cy="242"/>
                <a:chOff x="1955" y="2712"/>
                <a:chExt cx="2313" cy="242"/>
              </a:xfrm>
            </p:grpSpPr>
            <p:sp>
              <p:nvSpPr>
                <p:cNvPr id="811055" name="Text Box 47"/>
                <p:cNvSpPr txBox="1">
                  <a:spLocks noChangeArrowheads="1"/>
                </p:cNvSpPr>
                <p:nvPr/>
              </p:nvSpPr>
              <p:spPr bwMode="auto">
                <a:xfrm>
                  <a:off x="2508" y="2712"/>
                  <a:ext cx="198" cy="233"/>
                </a:xfrm>
                <a:prstGeom prst="rect">
                  <a:avLst/>
                </a:prstGeom>
                <a:noFill/>
                <a:ln w="9525" algn="ctr">
                  <a:noFill/>
                  <a:miter lim="800000"/>
                  <a:headEnd/>
                  <a:tailEnd/>
                </a:ln>
                <a:effectLst/>
              </p:spPr>
              <p:txBody>
                <a:bodyPr wrap="none">
                  <a:spAutoFit/>
                </a:bodyPr>
                <a:lstStyle/>
                <a:p>
                  <a:pPr eaLnBrk="1" hangingPunct="1"/>
                  <a:r>
                    <a:rPr lang="en-GB" b="1" dirty="0"/>
                    <a:t>R</a:t>
                  </a:r>
                  <a:endParaRPr lang="en-US" b="1" dirty="0"/>
                </a:p>
              </p:txBody>
            </p:sp>
            <p:sp>
              <p:nvSpPr>
                <p:cNvPr id="811056" name="Text Box 48"/>
                <p:cNvSpPr txBox="1">
                  <a:spLocks noChangeArrowheads="1"/>
                </p:cNvSpPr>
                <p:nvPr/>
              </p:nvSpPr>
              <p:spPr bwMode="auto">
                <a:xfrm>
                  <a:off x="1955" y="2712"/>
                  <a:ext cx="116" cy="233"/>
                </a:xfrm>
                <a:prstGeom prst="rect">
                  <a:avLst/>
                </a:prstGeom>
                <a:noFill/>
                <a:ln w="9525" algn="ctr">
                  <a:noFill/>
                  <a:miter lim="800000"/>
                  <a:headEnd/>
                  <a:tailEnd/>
                </a:ln>
                <a:effectLst/>
              </p:spPr>
              <p:txBody>
                <a:bodyPr wrap="none">
                  <a:spAutoFit/>
                </a:bodyPr>
                <a:lstStyle/>
                <a:p>
                  <a:pPr eaLnBrk="1" hangingPunct="1"/>
                  <a:endParaRPr lang="en-US" b="1" dirty="0"/>
                </a:p>
              </p:txBody>
            </p:sp>
            <p:sp>
              <p:nvSpPr>
                <p:cNvPr id="811057" name="Text Box 49"/>
                <p:cNvSpPr txBox="1">
                  <a:spLocks noChangeArrowheads="1"/>
                </p:cNvSpPr>
                <p:nvPr/>
              </p:nvSpPr>
              <p:spPr bwMode="auto">
                <a:xfrm>
                  <a:off x="4113" y="2721"/>
                  <a:ext cx="155" cy="233"/>
                </a:xfrm>
                <a:prstGeom prst="rect">
                  <a:avLst/>
                </a:prstGeom>
                <a:noFill/>
                <a:ln w="9525" algn="ctr">
                  <a:noFill/>
                  <a:miter lim="800000"/>
                  <a:headEnd/>
                  <a:tailEnd/>
                </a:ln>
                <a:effectLst/>
              </p:spPr>
              <p:txBody>
                <a:bodyPr wrap="none">
                  <a:spAutoFit/>
                </a:bodyPr>
                <a:lstStyle/>
                <a:p>
                  <a:pPr eaLnBrk="1" hangingPunct="1"/>
                  <a:r>
                    <a:rPr lang="en-GB" b="1" dirty="0"/>
                    <a:t>I</a:t>
                  </a:r>
                  <a:endParaRPr lang="en-US" b="1" dirty="0"/>
                </a:p>
              </p:txBody>
            </p:sp>
          </p:grpSp>
          <p:sp>
            <p:nvSpPr>
              <p:cNvPr id="811058" name="Text Box 50"/>
              <p:cNvSpPr txBox="1">
                <a:spLocks noChangeArrowheads="1"/>
              </p:cNvSpPr>
              <p:nvPr/>
            </p:nvSpPr>
            <p:spPr bwMode="auto">
              <a:xfrm>
                <a:off x="3303" y="2757"/>
                <a:ext cx="204" cy="233"/>
              </a:xfrm>
              <a:prstGeom prst="rect">
                <a:avLst/>
              </a:prstGeom>
              <a:noFill/>
              <a:ln w="9525" algn="ctr">
                <a:noFill/>
                <a:miter lim="800000"/>
                <a:headEnd/>
                <a:tailEnd/>
              </a:ln>
              <a:effectLst/>
            </p:spPr>
            <p:txBody>
              <a:bodyPr wrap="none">
                <a:spAutoFit/>
              </a:bodyPr>
              <a:lstStyle/>
              <a:p>
                <a:pPr eaLnBrk="1" hangingPunct="1"/>
                <a:r>
                  <a:rPr lang="en-GB" b="1" dirty="0"/>
                  <a:t>A</a:t>
                </a:r>
                <a:endParaRPr lang="en-US" b="1" dirty="0"/>
              </a:p>
            </p:txBody>
          </p:sp>
          <p:sp>
            <p:nvSpPr>
              <p:cNvPr id="811059" name="Text Box 51"/>
              <p:cNvSpPr txBox="1">
                <a:spLocks noChangeArrowheads="1"/>
              </p:cNvSpPr>
              <p:nvPr/>
            </p:nvSpPr>
            <p:spPr bwMode="auto">
              <a:xfrm>
                <a:off x="3832" y="2749"/>
                <a:ext cx="193" cy="233"/>
              </a:xfrm>
              <a:prstGeom prst="rect">
                <a:avLst/>
              </a:prstGeom>
              <a:noFill/>
              <a:ln w="9525" algn="ctr">
                <a:noFill/>
                <a:miter lim="800000"/>
                <a:headEnd/>
                <a:tailEnd/>
              </a:ln>
              <a:effectLst/>
            </p:spPr>
            <p:txBody>
              <a:bodyPr wrap="none">
                <a:spAutoFit/>
              </a:bodyPr>
              <a:lstStyle/>
              <a:p>
                <a:pPr eaLnBrk="1" hangingPunct="1"/>
                <a:r>
                  <a:rPr lang="en-GB" b="1" dirty="0"/>
                  <a:t>C</a:t>
                </a:r>
                <a:endParaRPr lang="en-US" b="1" dirty="0"/>
              </a:p>
            </p:txBody>
          </p:sp>
        </p:grpSp>
        <p:sp>
          <p:nvSpPr>
            <p:cNvPr id="811061" name="Line 53"/>
            <p:cNvSpPr>
              <a:spLocks noChangeShapeType="1"/>
            </p:cNvSpPr>
            <p:nvPr/>
          </p:nvSpPr>
          <p:spPr bwMode="auto">
            <a:xfrm flipV="1">
              <a:off x="7743360" y="1938338"/>
              <a:ext cx="0" cy="222250"/>
            </a:xfrm>
            <a:prstGeom prst="line">
              <a:avLst/>
            </a:prstGeom>
            <a:noFill/>
            <a:ln w="9525">
              <a:solidFill>
                <a:srgbClr val="6699FF"/>
              </a:solidFill>
              <a:round/>
              <a:headEnd/>
              <a:tailEnd/>
            </a:ln>
            <a:effectLst/>
          </p:spPr>
          <p:txBody>
            <a:bodyPr wrap="none" anchor="ctr"/>
            <a:lstStyle/>
            <a:p>
              <a:endParaRPr lang="en-US" b="1" dirty="0"/>
            </a:p>
          </p:txBody>
        </p:sp>
        <p:grpSp>
          <p:nvGrpSpPr>
            <p:cNvPr id="7" name="Group 55"/>
            <p:cNvGrpSpPr>
              <a:grpSpLocks/>
            </p:cNvGrpSpPr>
            <p:nvPr/>
          </p:nvGrpSpPr>
          <p:grpSpPr bwMode="auto">
            <a:xfrm>
              <a:off x="5394390" y="5083182"/>
              <a:ext cx="3949694" cy="392113"/>
              <a:chOff x="2799" y="3202"/>
              <a:chExt cx="2297" cy="247"/>
            </a:xfrm>
          </p:grpSpPr>
          <p:grpSp>
            <p:nvGrpSpPr>
              <p:cNvPr id="8" name="Group 56"/>
              <p:cNvGrpSpPr>
                <a:grpSpLocks/>
              </p:cNvGrpSpPr>
              <p:nvPr/>
            </p:nvGrpSpPr>
            <p:grpSpPr bwMode="auto">
              <a:xfrm>
                <a:off x="2799" y="3202"/>
                <a:ext cx="1243" cy="241"/>
                <a:chOff x="3066" y="3184"/>
                <a:chExt cx="1243" cy="241"/>
              </a:xfrm>
            </p:grpSpPr>
            <p:sp>
              <p:nvSpPr>
                <p:cNvPr id="811065" name="Text Box 57"/>
                <p:cNvSpPr txBox="1">
                  <a:spLocks noChangeArrowheads="1"/>
                </p:cNvSpPr>
                <p:nvPr/>
              </p:nvSpPr>
              <p:spPr bwMode="auto">
                <a:xfrm>
                  <a:off x="3572" y="3192"/>
                  <a:ext cx="198" cy="233"/>
                </a:xfrm>
                <a:prstGeom prst="rect">
                  <a:avLst/>
                </a:prstGeom>
                <a:noFill/>
                <a:ln w="9525" algn="ctr">
                  <a:noFill/>
                  <a:miter lim="800000"/>
                  <a:headEnd/>
                  <a:tailEnd/>
                </a:ln>
                <a:effectLst/>
              </p:spPr>
              <p:txBody>
                <a:bodyPr wrap="none">
                  <a:spAutoFit/>
                </a:bodyPr>
                <a:lstStyle/>
                <a:p>
                  <a:pPr eaLnBrk="1" hangingPunct="1"/>
                  <a:r>
                    <a:rPr lang="en-GB" b="1" dirty="0"/>
                    <a:t>R</a:t>
                  </a:r>
                  <a:endParaRPr lang="en-US" b="1" dirty="0"/>
                </a:p>
              </p:txBody>
            </p:sp>
            <p:sp>
              <p:nvSpPr>
                <p:cNvPr id="811066" name="Text Box 58"/>
                <p:cNvSpPr txBox="1">
                  <a:spLocks noChangeArrowheads="1"/>
                </p:cNvSpPr>
                <p:nvPr/>
              </p:nvSpPr>
              <p:spPr bwMode="auto">
                <a:xfrm>
                  <a:off x="4116" y="3184"/>
                  <a:ext cx="193" cy="233"/>
                </a:xfrm>
                <a:prstGeom prst="rect">
                  <a:avLst/>
                </a:prstGeom>
                <a:noFill/>
                <a:ln w="9525" algn="ctr">
                  <a:noFill/>
                  <a:miter lim="800000"/>
                  <a:headEnd/>
                  <a:tailEnd/>
                </a:ln>
                <a:effectLst/>
              </p:spPr>
              <p:txBody>
                <a:bodyPr wrap="none">
                  <a:spAutoFit/>
                </a:bodyPr>
                <a:lstStyle/>
                <a:p>
                  <a:pPr eaLnBrk="1" hangingPunct="1"/>
                  <a:r>
                    <a:rPr lang="en-GB" b="1" dirty="0"/>
                    <a:t>C</a:t>
                  </a:r>
                  <a:endParaRPr lang="en-US" b="1" dirty="0"/>
                </a:p>
              </p:txBody>
            </p:sp>
            <p:sp>
              <p:nvSpPr>
                <p:cNvPr id="811067" name="Text Box 59"/>
                <p:cNvSpPr txBox="1">
                  <a:spLocks noChangeArrowheads="1"/>
                </p:cNvSpPr>
                <p:nvPr/>
              </p:nvSpPr>
              <p:spPr bwMode="auto">
                <a:xfrm>
                  <a:off x="3066" y="3185"/>
                  <a:ext cx="155" cy="233"/>
                </a:xfrm>
                <a:prstGeom prst="rect">
                  <a:avLst/>
                </a:prstGeom>
                <a:noFill/>
                <a:ln w="9525" algn="ctr">
                  <a:noFill/>
                  <a:miter lim="800000"/>
                  <a:headEnd/>
                  <a:tailEnd/>
                </a:ln>
                <a:effectLst/>
              </p:spPr>
              <p:txBody>
                <a:bodyPr wrap="none">
                  <a:spAutoFit/>
                </a:bodyPr>
                <a:lstStyle/>
                <a:p>
                  <a:pPr eaLnBrk="1" hangingPunct="1"/>
                  <a:r>
                    <a:rPr lang="en-GB" b="1" dirty="0"/>
                    <a:t>I</a:t>
                  </a:r>
                  <a:endParaRPr lang="en-US" b="1" dirty="0"/>
                </a:p>
              </p:txBody>
            </p:sp>
          </p:grpSp>
          <p:sp>
            <p:nvSpPr>
              <p:cNvPr id="811068" name="Text Box 60"/>
              <p:cNvSpPr txBox="1">
                <a:spLocks noChangeArrowheads="1"/>
              </p:cNvSpPr>
              <p:nvPr/>
            </p:nvSpPr>
            <p:spPr bwMode="auto">
              <a:xfrm>
                <a:off x="4892" y="3216"/>
                <a:ext cx="204" cy="233"/>
              </a:xfrm>
              <a:prstGeom prst="rect">
                <a:avLst/>
              </a:prstGeom>
              <a:noFill/>
              <a:ln w="9525" algn="ctr">
                <a:noFill/>
                <a:miter lim="800000"/>
                <a:headEnd/>
                <a:tailEnd/>
              </a:ln>
              <a:effectLst/>
            </p:spPr>
            <p:txBody>
              <a:bodyPr wrap="none">
                <a:spAutoFit/>
              </a:bodyPr>
              <a:lstStyle/>
              <a:p>
                <a:pPr eaLnBrk="1" hangingPunct="1"/>
                <a:r>
                  <a:rPr lang="en-GB" b="1" dirty="0"/>
                  <a:t>A</a:t>
                </a:r>
                <a:endParaRPr lang="en-US" b="1" dirty="0"/>
              </a:p>
            </p:txBody>
          </p:sp>
          <p:sp>
            <p:nvSpPr>
              <p:cNvPr id="811069" name="Text Box 61"/>
              <p:cNvSpPr txBox="1">
                <a:spLocks noChangeArrowheads="1"/>
              </p:cNvSpPr>
              <p:nvPr/>
            </p:nvSpPr>
            <p:spPr bwMode="auto">
              <a:xfrm>
                <a:off x="4364" y="3215"/>
                <a:ext cx="116" cy="233"/>
              </a:xfrm>
              <a:prstGeom prst="rect">
                <a:avLst/>
              </a:prstGeom>
              <a:noFill/>
              <a:ln w="9525" algn="ctr">
                <a:noFill/>
                <a:miter lim="800000"/>
                <a:headEnd/>
                <a:tailEnd/>
              </a:ln>
              <a:effectLst/>
            </p:spPr>
            <p:txBody>
              <a:bodyPr wrap="none">
                <a:spAutoFit/>
              </a:bodyPr>
              <a:lstStyle/>
              <a:p>
                <a:pPr eaLnBrk="1" hangingPunct="1"/>
                <a:endParaRPr lang="en-US" b="1" dirty="0"/>
              </a:p>
            </p:txBody>
          </p:sp>
        </p:grpSp>
        <p:sp>
          <p:nvSpPr>
            <p:cNvPr id="61" name="Rectangle 14"/>
            <p:cNvSpPr>
              <a:spLocks noChangeArrowheads="1"/>
            </p:cNvSpPr>
            <p:nvPr/>
          </p:nvSpPr>
          <p:spPr bwMode="auto">
            <a:xfrm>
              <a:off x="4680895" y="2126346"/>
              <a:ext cx="1494972" cy="487363"/>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a:t>Team Manager</a:t>
              </a:r>
              <a:endParaRPr lang="en-US" b="1" dirty="0"/>
            </a:p>
          </p:txBody>
        </p:sp>
      </p:grpSp>
      <p:sp>
        <p:nvSpPr>
          <p:cNvPr id="2" name="Footer Placeholder 1"/>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335</a:t>
            </a:fld>
            <a:endParaRPr lang="en-US" dirty="0"/>
          </a:p>
        </p:txBody>
      </p:sp>
    </p:spTree>
    <p:extLst>
      <p:ext uri="{BB962C8B-B14F-4D97-AF65-F5344CB8AC3E}">
        <p14:creationId xmlns:p14="http://schemas.microsoft.com/office/powerpoint/2010/main" val="1291540"/>
      </p:ext>
    </p:extLst>
  </p:cSld>
  <p:clrMapOvr>
    <a:masterClrMapping/>
  </p:clrMapOvr>
  <p:transition/>
  <p:timing>
    <p:tnLst>
      <p:par>
        <p:cTn id="1" dur="indefinite" restart="never" nodeType="tmRoot"/>
      </p:par>
    </p:tn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058" name="Rectangle 2"/>
          <p:cNvSpPr>
            <a:spLocks noGrp="1" noChangeArrowheads="1"/>
          </p:cNvSpPr>
          <p:nvPr>
            <p:ph type="title"/>
          </p:nvPr>
        </p:nvSpPr>
        <p:spPr/>
        <p:txBody>
          <a:bodyPr/>
          <a:lstStyle/>
          <a:p>
            <a:r>
              <a:rPr lang="en-GB" dirty="0"/>
              <a:t>Cost Breakdown</a:t>
            </a:r>
          </a:p>
        </p:txBody>
      </p:sp>
      <p:grpSp>
        <p:nvGrpSpPr>
          <p:cNvPr id="2" name="Group 53"/>
          <p:cNvGrpSpPr/>
          <p:nvPr/>
        </p:nvGrpSpPr>
        <p:grpSpPr>
          <a:xfrm>
            <a:off x="456766" y="1213305"/>
            <a:ext cx="8153401" cy="4979988"/>
            <a:chOff x="1113459" y="1285875"/>
            <a:chExt cx="8832851" cy="4979988"/>
          </a:xfrm>
        </p:grpSpPr>
        <p:grpSp>
          <p:nvGrpSpPr>
            <p:cNvPr id="4" name="Group 3"/>
            <p:cNvGrpSpPr>
              <a:grpSpLocks/>
            </p:cNvGrpSpPr>
            <p:nvPr/>
          </p:nvGrpSpPr>
          <p:grpSpPr bwMode="auto">
            <a:xfrm>
              <a:off x="1114295" y="1673225"/>
              <a:ext cx="4364682" cy="4592638"/>
              <a:chOff x="530" y="1054"/>
              <a:chExt cx="2537" cy="2893"/>
            </a:xfrm>
          </p:grpSpPr>
          <p:sp>
            <p:nvSpPr>
              <p:cNvPr id="813060" name="Rectangle 4"/>
              <p:cNvSpPr>
                <a:spLocks noChangeArrowheads="1"/>
              </p:cNvSpPr>
              <p:nvPr/>
            </p:nvSpPr>
            <p:spPr bwMode="auto">
              <a:xfrm>
                <a:off x="1760" y="2332"/>
                <a:ext cx="400" cy="168"/>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eaLnBrk="1" hangingPunct="1"/>
                <a:r>
                  <a:rPr lang="en-GB" b="1" dirty="0"/>
                  <a:t>1.1.1</a:t>
                </a:r>
                <a:endParaRPr lang="en-US" b="1" dirty="0"/>
              </a:p>
            </p:txBody>
          </p:sp>
          <p:sp>
            <p:nvSpPr>
              <p:cNvPr id="813061" name="Rectangle 5"/>
              <p:cNvSpPr>
                <a:spLocks noChangeArrowheads="1"/>
              </p:cNvSpPr>
              <p:nvPr/>
            </p:nvSpPr>
            <p:spPr bwMode="auto">
              <a:xfrm>
                <a:off x="1773" y="2757"/>
                <a:ext cx="400" cy="168"/>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eaLnBrk="1" hangingPunct="1"/>
                <a:r>
                  <a:rPr lang="en-GB" b="1" dirty="0"/>
                  <a:t>1.1.2</a:t>
                </a:r>
                <a:endParaRPr lang="en-US" b="1" dirty="0"/>
              </a:p>
            </p:txBody>
          </p:sp>
          <p:sp>
            <p:nvSpPr>
              <p:cNvPr id="813062" name="Rectangle 6"/>
              <p:cNvSpPr>
                <a:spLocks noChangeArrowheads="1"/>
              </p:cNvSpPr>
              <p:nvPr/>
            </p:nvSpPr>
            <p:spPr bwMode="auto">
              <a:xfrm>
                <a:off x="1777" y="3213"/>
                <a:ext cx="400" cy="168"/>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eaLnBrk="1" hangingPunct="1"/>
                <a:r>
                  <a:rPr lang="en-GB" b="1" dirty="0"/>
                  <a:t>1.1.3</a:t>
                </a:r>
                <a:endParaRPr lang="en-US" b="1" dirty="0"/>
              </a:p>
            </p:txBody>
          </p:sp>
          <p:sp>
            <p:nvSpPr>
              <p:cNvPr id="813063" name="Rectangle 7"/>
              <p:cNvSpPr>
                <a:spLocks noChangeArrowheads="1"/>
              </p:cNvSpPr>
              <p:nvPr/>
            </p:nvSpPr>
            <p:spPr bwMode="auto">
              <a:xfrm>
                <a:off x="1239" y="2203"/>
                <a:ext cx="328" cy="168"/>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eaLnBrk="1" hangingPunct="1"/>
                <a:r>
                  <a:rPr lang="en-GB" b="1" dirty="0"/>
                  <a:t>1.1</a:t>
                </a:r>
                <a:endParaRPr lang="en-US" b="1" dirty="0"/>
              </a:p>
            </p:txBody>
          </p:sp>
          <p:sp>
            <p:nvSpPr>
              <p:cNvPr id="813064" name="Rectangle 8"/>
              <p:cNvSpPr>
                <a:spLocks noChangeArrowheads="1"/>
              </p:cNvSpPr>
              <p:nvPr/>
            </p:nvSpPr>
            <p:spPr bwMode="auto">
              <a:xfrm>
                <a:off x="912" y="2028"/>
                <a:ext cx="272" cy="152"/>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eaLnBrk="1" hangingPunct="1"/>
                <a:r>
                  <a:rPr lang="en-GB" b="1" dirty="0"/>
                  <a:t>1</a:t>
                </a:r>
                <a:endParaRPr lang="en-US" b="1" dirty="0"/>
              </a:p>
            </p:txBody>
          </p:sp>
          <p:sp>
            <p:nvSpPr>
              <p:cNvPr id="813065" name="Freeform 9"/>
              <p:cNvSpPr>
                <a:spLocks/>
              </p:cNvSpPr>
              <p:nvPr/>
            </p:nvSpPr>
            <p:spPr bwMode="auto">
              <a:xfrm>
                <a:off x="1544" y="2372"/>
                <a:ext cx="224" cy="936"/>
              </a:xfrm>
              <a:custGeom>
                <a:avLst/>
                <a:gdLst/>
                <a:ahLst/>
                <a:cxnLst>
                  <a:cxn ang="0">
                    <a:pos x="224" y="576"/>
                  </a:cxn>
                  <a:cxn ang="0">
                    <a:pos x="0" y="576"/>
                  </a:cxn>
                  <a:cxn ang="0">
                    <a:pos x="0" y="0"/>
                  </a:cxn>
                </a:cxnLst>
                <a:rect l="0" t="0" r="r" b="b"/>
                <a:pathLst>
                  <a:path w="224" h="576">
                    <a:moveTo>
                      <a:pt x="224" y="576"/>
                    </a:moveTo>
                    <a:lnTo>
                      <a:pt x="0" y="576"/>
                    </a:lnTo>
                    <a:lnTo>
                      <a:pt x="0" y="0"/>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b="1" dirty="0"/>
              </a:p>
            </p:txBody>
          </p:sp>
          <p:sp>
            <p:nvSpPr>
              <p:cNvPr id="813066" name="Line 10"/>
              <p:cNvSpPr>
                <a:spLocks noChangeShapeType="1"/>
              </p:cNvSpPr>
              <p:nvPr/>
            </p:nvSpPr>
            <p:spPr bwMode="auto">
              <a:xfrm flipH="1">
                <a:off x="1544" y="2436"/>
                <a:ext cx="200" cy="0"/>
              </a:xfrm>
              <a:prstGeom prst="line">
                <a:avLst/>
              </a:prstGeom>
              <a:noFill/>
              <a:ln w="9525">
                <a:solidFill>
                  <a:srgbClr val="6699FF"/>
                </a:solidFill>
                <a:round/>
                <a:headEnd/>
                <a:tailEnd/>
              </a:ln>
              <a:effectLst/>
            </p:spPr>
            <p:txBody>
              <a:bodyPr wrap="none" anchor="ctr"/>
              <a:lstStyle/>
              <a:p>
                <a:endParaRPr lang="en-US" b="1" dirty="0"/>
              </a:p>
            </p:txBody>
          </p:sp>
          <p:sp>
            <p:nvSpPr>
              <p:cNvPr id="813067" name="Line 11"/>
              <p:cNvSpPr>
                <a:spLocks noChangeShapeType="1"/>
              </p:cNvSpPr>
              <p:nvPr/>
            </p:nvSpPr>
            <p:spPr bwMode="auto">
              <a:xfrm flipH="1">
                <a:off x="1561" y="2845"/>
                <a:ext cx="200" cy="0"/>
              </a:xfrm>
              <a:prstGeom prst="line">
                <a:avLst/>
              </a:prstGeom>
              <a:noFill/>
              <a:ln w="9525">
                <a:solidFill>
                  <a:srgbClr val="6699FF"/>
                </a:solidFill>
                <a:round/>
                <a:headEnd/>
                <a:tailEnd/>
              </a:ln>
              <a:effectLst/>
            </p:spPr>
            <p:txBody>
              <a:bodyPr wrap="none" anchor="ctr"/>
              <a:lstStyle/>
              <a:p>
                <a:endParaRPr lang="en-US" b="1" dirty="0"/>
              </a:p>
            </p:txBody>
          </p:sp>
          <p:sp>
            <p:nvSpPr>
              <p:cNvPr id="813068" name="Freeform 12"/>
              <p:cNvSpPr>
                <a:spLocks/>
              </p:cNvSpPr>
              <p:nvPr/>
            </p:nvSpPr>
            <p:spPr bwMode="auto">
              <a:xfrm>
                <a:off x="1065" y="2189"/>
                <a:ext cx="184" cy="88"/>
              </a:xfrm>
              <a:custGeom>
                <a:avLst/>
                <a:gdLst/>
                <a:ahLst/>
                <a:cxnLst>
                  <a:cxn ang="0">
                    <a:pos x="224" y="576"/>
                  </a:cxn>
                  <a:cxn ang="0">
                    <a:pos x="0" y="576"/>
                  </a:cxn>
                  <a:cxn ang="0">
                    <a:pos x="0" y="0"/>
                  </a:cxn>
                </a:cxnLst>
                <a:rect l="0" t="0" r="r" b="b"/>
                <a:pathLst>
                  <a:path w="224" h="576">
                    <a:moveTo>
                      <a:pt x="224" y="576"/>
                    </a:moveTo>
                    <a:lnTo>
                      <a:pt x="0" y="576"/>
                    </a:lnTo>
                    <a:lnTo>
                      <a:pt x="0" y="0"/>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b="1" dirty="0"/>
              </a:p>
            </p:txBody>
          </p:sp>
          <p:sp>
            <p:nvSpPr>
              <p:cNvPr id="813069" name="Text Box 13"/>
              <p:cNvSpPr txBox="1">
                <a:spLocks noChangeArrowheads="1"/>
              </p:cNvSpPr>
              <p:nvPr/>
            </p:nvSpPr>
            <p:spPr bwMode="auto">
              <a:xfrm>
                <a:off x="530" y="1054"/>
                <a:ext cx="2537" cy="233"/>
              </a:xfrm>
              <a:prstGeom prst="rect">
                <a:avLst/>
              </a:prstGeom>
              <a:noFill/>
              <a:ln w="9525" algn="ctr">
                <a:noFill/>
                <a:miter lim="800000"/>
                <a:headEnd/>
                <a:tailEnd/>
              </a:ln>
              <a:effectLst/>
            </p:spPr>
            <p:txBody>
              <a:bodyPr wrap="square">
                <a:spAutoFit/>
              </a:bodyPr>
              <a:lstStyle/>
              <a:p>
                <a:pPr eaLnBrk="1" hangingPunct="1"/>
                <a:r>
                  <a:rPr lang="en-GB" b="1" dirty="0"/>
                  <a:t>Project Work Breakdown Structure</a:t>
                </a:r>
                <a:endParaRPr lang="en-US" b="1" dirty="0"/>
              </a:p>
            </p:txBody>
          </p:sp>
          <p:sp>
            <p:nvSpPr>
              <p:cNvPr id="813070" name="Line 14"/>
              <p:cNvSpPr>
                <a:spLocks noChangeShapeType="1"/>
              </p:cNvSpPr>
              <p:nvPr/>
            </p:nvSpPr>
            <p:spPr bwMode="auto">
              <a:xfrm>
                <a:off x="1063" y="2187"/>
                <a:ext cx="0" cy="1232"/>
              </a:xfrm>
              <a:prstGeom prst="line">
                <a:avLst/>
              </a:prstGeom>
              <a:noFill/>
              <a:ln w="9525">
                <a:solidFill>
                  <a:srgbClr val="6699FF"/>
                </a:solidFill>
                <a:round/>
                <a:headEnd/>
                <a:tailEnd/>
              </a:ln>
              <a:effectLst/>
            </p:spPr>
            <p:txBody>
              <a:bodyPr wrap="none" anchor="ctr"/>
              <a:lstStyle/>
              <a:p>
                <a:endParaRPr lang="en-US" b="1" dirty="0"/>
              </a:p>
            </p:txBody>
          </p:sp>
          <p:sp>
            <p:nvSpPr>
              <p:cNvPr id="813071" name="Text Box 15"/>
              <p:cNvSpPr txBox="1">
                <a:spLocks noChangeArrowheads="1"/>
              </p:cNvSpPr>
              <p:nvPr/>
            </p:nvSpPr>
            <p:spPr bwMode="auto">
              <a:xfrm>
                <a:off x="1518" y="3714"/>
                <a:ext cx="1019" cy="233"/>
              </a:xfrm>
              <a:prstGeom prst="rect">
                <a:avLst/>
              </a:prstGeom>
              <a:noFill/>
              <a:ln w="9525" algn="ctr">
                <a:noFill/>
                <a:miter lim="800000"/>
                <a:headEnd/>
                <a:tailEnd/>
              </a:ln>
              <a:effectLst/>
            </p:spPr>
            <p:txBody>
              <a:bodyPr wrap="none">
                <a:spAutoFit/>
              </a:bodyPr>
              <a:lstStyle/>
              <a:p>
                <a:pPr eaLnBrk="1" hangingPunct="1"/>
                <a:r>
                  <a:rPr lang="en-GB" b="1" dirty="0"/>
                  <a:t>Work Packages</a:t>
                </a:r>
                <a:endParaRPr lang="en-US" b="1" dirty="0"/>
              </a:p>
            </p:txBody>
          </p:sp>
          <p:sp>
            <p:nvSpPr>
              <p:cNvPr id="813072" name="Line 16"/>
              <p:cNvSpPr>
                <a:spLocks noChangeShapeType="1"/>
              </p:cNvSpPr>
              <p:nvPr/>
            </p:nvSpPr>
            <p:spPr bwMode="auto">
              <a:xfrm flipV="1">
                <a:off x="1967" y="3475"/>
                <a:ext cx="0" cy="208"/>
              </a:xfrm>
              <a:prstGeom prst="line">
                <a:avLst/>
              </a:prstGeom>
              <a:noFill/>
              <a:ln w="9525">
                <a:solidFill>
                  <a:srgbClr val="6699FF"/>
                </a:solidFill>
                <a:round/>
                <a:headEnd/>
                <a:tailEnd type="triangle" w="med" len="med"/>
              </a:ln>
              <a:effectLst/>
            </p:spPr>
            <p:txBody>
              <a:bodyPr wrap="none" anchor="ctr"/>
              <a:lstStyle/>
              <a:p>
                <a:endParaRPr lang="en-US" b="1" dirty="0"/>
              </a:p>
            </p:txBody>
          </p:sp>
          <p:sp>
            <p:nvSpPr>
              <p:cNvPr id="813073" name="Text Box 17"/>
              <p:cNvSpPr txBox="1">
                <a:spLocks noChangeArrowheads="1"/>
              </p:cNvSpPr>
              <p:nvPr/>
            </p:nvSpPr>
            <p:spPr bwMode="auto">
              <a:xfrm>
                <a:off x="697" y="3450"/>
                <a:ext cx="839" cy="233"/>
              </a:xfrm>
              <a:prstGeom prst="rect">
                <a:avLst/>
              </a:prstGeom>
              <a:noFill/>
              <a:ln w="9525" algn="ctr">
                <a:noFill/>
                <a:miter lim="800000"/>
                <a:headEnd/>
                <a:tailEnd/>
              </a:ln>
              <a:effectLst/>
            </p:spPr>
            <p:txBody>
              <a:bodyPr wrap="none">
                <a:spAutoFit/>
              </a:bodyPr>
              <a:lstStyle/>
              <a:p>
                <a:pPr eaLnBrk="1" hangingPunct="1"/>
                <a:r>
                  <a:rPr lang="en-GB" b="1" dirty="0"/>
                  <a:t>Other Areas</a:t>
                </a:r>
                <a:endParaRPr lang="en-US" b="1" dirty="0"/>
              </a:p>
            </p:txBody>
          </p:sp>
        </p:grpSp>
        <p:sp>
          <p:nvSpPr>
            <p:cNvPr id="813074" name="Rectangle 18"/>
            <p:cNvSpPr>
              <a:spLocks noChangeArrowheads="1"/>
            </p:cNvSpPr>
            <p:nvPr/>
          </p:nvSpPr>
          <p:spPr bwMode="auto">
            <a:xfrm>
              <a:off x="4075337" y="3509963"/>
              <a:ext cx="5586413" cy="209550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eaLnBrk="1" hangingPunct="1"/>
              <a:endParaRPr lang="en-US" b="1" dirty="0"/>
            </a:p>
          </p:txBody>
        </p:sp>
        <p:sp>
          <p:nvSpPr>
            <p:cNvPr id="813075" name="Line 19"/>
            <p:cNvSpPr>
              <a:spLocks noChangeShapeType="1"/>
            </p:cNvSpPr>
            <p:nvPr/>
          </p:nvSpPr>
          <p:spPr bwMode="auto">
            <a:xfrm>
              <a:off x="4973862" y="3535363"/>
              <a:ext cx="0" cy="2095500"/>
            </a:xfrm>
            <a:prstGeom prst="line">
              <a:avLst/>
            </a:prstGeom>
            <a:noFill/>
            <a:ln w="9525">
              <a:solidFill>
                <a:srgbClr val="6699FF"/>
              </a:solidFill>
              <a:round/>
              <a:headEnd/>
              <a:tailEnd/>
            </a:ln>
            <a:effectLst/>
          </p:spPr>
          <p:txBody>
            <a:bodyPr wrap="none" anchor="ctr"/>
            <a:lstStyle/>
            <a:p>
              <a:endParaRPr lang="en-US" b="1" dirty="0"/>
            </a:p>
          </p:txBody>
        </p:sp>
        <p:sp>
          <p:nvSpPr>
            <p:cNvPr id="813076" name="Line 20"/>
            <p:cNvSpPr>
              <a:spLocks noChangeShapeType="1"/>
            </p:cNvSpPr>
            <p:nvPr/>
          </p:nvSpPr>
          <p:spPr bwMode="auto">
            <a:xfrm>
              <a:off x="5939062" y="3524250"/>
              <a:ext cx="0" cy="2095500"/>
            </a:xfrm>
            <a:prstGeom prst="line">
              <a:avLst/>
            </a:prstGeom>
            <a:noFill/>
            <a:ln w="9525">
              <a:solidFill>
                <a:srgbClr val="6699FF"/>
              </a:solidFill>
              <a:round/>
              <a:headEnd/>
              <a:tailEnd/>
            </a:ln>
            <a:effectLst/>
          </p:spPr>
          <p:txBody>
            <a:bodyPr wrap="none" anchor="ctr"/>
            <a:lstStyle/>
            <a:p>
              <a:endParaRPr lang="en-US" b="1" dirty="0"/>
            </a:p>
          </p:txBody>
        </p:sp>
        <p:sp>
          <p:nvSpPr>
            <p:cNvPr id="813077" name="Line 21"/>
            <p:cNvSpPr>
              <a:spLocks noChangeShapeType="1"/>
            </p:cNvSpPr>
            <p:nvPr/>
          </p:nvSpPr>
          <p:spPr bwMode="auto">
            <a:xfrm>
              <a:off x="6912200" y="3524250"/>
              <a:ext cx="0" cy="2095500"/>
            </a:xfrm>
            <a:prstGeom prst="line">
              <a:avLst/>
            </a:prstGeom>
            <a:noFill/>
            <a:ln w="9525">
              <a:solidFill>
                <a:srgbClr val="6699FF"/>
              </a:solidFill>
              <a:round/>
              <a:headEnd/>
              <a:tailEnd/>
            </a:ln>
            <a:effectLst/>
          </p:spPr>
          <p:txBody>
            <a:bodyPr wrap="none" anchor="ctr"/>
            <a:lstStyle/>
            <a:p>
              <a:endParaRPr lang="en-US" b="1" dirty="0"/>
            </a:p>
          </p:txBody>
        </p:sp>
        <p:sp>
          <p:nvSpPr>
            <p:cNvPr id="813078" name="Line 22"/>
            <p:cNvSpPr>
              <a:spLocks noChangeShapeType="1"/>
            </p:cNvSpPr>
            <p:nvPr/>
          </p:nvSpPr>
          <p:spPr bwMode="auto">
            <a:xfrm>
              <a:off x="7899625" y="3524250"/>
              <a:ext cx="0" cy="2095500"/>
            </a:xfrm>
            <a:prstGeom prst="line">
              <a:avLst/>
            </a:prstGeom>
            <a:noFill/>
            <a:ln w="9525">
              <a:solidFill>
                <a:srgbClr val="6699FF"/>
              </a:solidFill>
              <a:round/>
              <a:headEnd/>
              <a:tailEnd/>
            </a:ln>
            <a:effectLst/>
          </p:spPr>
          <p:txBody>
            <a:bodyPr wrap="none" anchor="ctr"/>
            <a:lstStyle/>
            <a:p>
              <a:endParaRPr lang="en-US" b="1" dirty="0"/>
            </a:p>
          </p:txBody>
        </p:sp>
        <p:sp>
          <p:nvSpPr>
            <p:cNvPr id="813079" name="Line 23"/>
            <p:cNvSpPr>
              <a:spLocks noChangeShapeType="1"/>
            </p:cNvSpPr>
            <p:nvPr/>
          </p:nvSpPr>
          <p:spPr bwMode="auto">
            <a:xfrm>
              <a:off x="8812437" y="3524250"/>
              <a:ext cx="0" cy="2095500"/>
            </a:xfrm>
            <a:prstGeom prst="line">
              <a:avLst/>
            </a:prstGeom>
            <a:noFill/>
            <a:ln w="9525">
              <a:solidFill>
                <a:srgbClr val="6699FF"/>
              </a:solidFill>
              <a:round/>
              <a:headEnd/>
              <a:tailEnd/>
            </a:ln>
            <a:effectLst/>
          </p:spPr>
          <p:txBody>
            <a:bodyPr wrap="none" anchor="ctr"/>
            <a:lstStyle/>
            <a:p>
              <a:endParaRPr lang="en-US" b="1" dirty="0"/>
            </a:p>
          </p:txBody>
        </p:sp>
        <p:sp>
          <p:nvSpPr>
            <p:cNvPr id="813080" name="Line 24"/>
            <p:cNvSpPr>
              <a:spLocks noChangeShapeType="1"/>
            </p:cNvSpPr>
            <p:nvPr/>
          </p:nvSpPr>
          <p:spPr bwMode="auto">
            <a:xfrm>
              <a:off x="4075337" y="4183063"/>
              <a:ext cx="5559425" cy="1587"/>
            </a:xfrm>
            <a:prstGeom prst="line">
              <a:avLst/>
            </a:prstGeom>
            <a:noFill/>
            <a:ln w="9525">
              <a:solidFill>
                <a:srgbClr val="6699FF"/>
              </a:solidFill>
              <a:round/>
              <a:headEnd/>
              <a:tailEnd/>
            </a:ln>
            <a:effectLst/>
          </p:spPr>
          <p:txBody>
            <a:bodyPr wrap="none" anchor="ctr"/>
            <a:lstStyle/>
            <a:p>
              <a:endParaRPr lang="en-US" b="1" dirty="0"/>
            </a:p>
          </p:txBody>
        </p:sp>
        <p:sp>
          <p:nvSpPr>
            <p:cNvPr id="813081" name="Line 25"/>
            <p:cNvSpPr>
              <a:spLocks noChangeShapeType="1"/>
            </p:cNvSpPr>
            <p:nvPr/>
          </p:nvSpPr>
          <p:spPr bwMode="auto">
            <a:xfrm>
              <a:off x="4062637" y="4894263"/>
              <a:ext cx="5599113" cy="1587"/>
            </a:xfrm>
            <a:prstGeom prst="line">
              <a:avLst/>
            </a:prstGeom>
            <a:noFill/>
            <a:ln w="9525">
              <a:solidFill>
                <a:srgbClr val="6699FF"/>
              </a:solidFill>
              <a:round/>
              <a:headEnd/>
              <a:tailEnd/>
            </a:ln>
            <a:effectLst/>
          </p:spPr>
          <p:txBody>
            <a:bodyPr wrap="none" anchor="ctr"/>
            <a:lstStyle/>
            <a:p>
              <a:endParaRPr lang="en-US" b="1" dirty="0"/>
            </a:p>
          </p:txBody>
        </p:sp>
        <p:grpSp>
          <p:nvGrpSpPr>
            <p:cNvPr id="5" name="Group 30"/>
            <p:cNvGrpSpPr>
              <a:grpSpLocks/>
            </p:cNvGrpSpPr>
            <p:nvPr/>
          </p:nvGrpSpPr>
          <p:grpSpPr bwMode="auto">
            <a:xfrm>
              <a:off x="1113459" y="1285875"/>
              <a:ext cx="8832851" cy="2254251"/>
              <a:chOff x="580" y="810"/>
              <a:chExt cx="5136" cy="1420"/>
            </a:xfrm>
          </p:grpSpPr>
          <p:sp>
            <p:nvSpPr>
              <p:cNvPr id="813087" name="Rectangle 31"/>
              <p:cNvSpPr>
                <a:spLocks noChangeArrowheads="1"/>
              </p:cNvSpPr>
              <p:nvPr/>
            </p:nvSpPr>
            <p:spPr bwMode="auto">
              <a:xfrm>
                <a:off x="3940" y="1966"/>
                <a:ext cx="524" cy="264"/>
              </a:xfrm>
              <a:prstGeom prst="rect">
                <a:avLst/>
              </a:prstGeom>
              <a:noFill/>
              <a:ln w="9525" algn="ctr">
                <a:noFill/>
                <a:miter lim="800000"/>
                <a:headEnd/>
                <a:tailEnd/>
              </a:ln>
              <a:effectLst/>
            </p:spPr>
            <p:txBody>
              <a:bodyPr wrap="none" anchor="ctr"/>
              <a:lstStyle/>
              <a:p>
                <a:pPr eaLnBrk="1" hangingPunct="1"/>
                <a:r>
                  <a:rPr lang="en-GB" b="1" dirty="0"/>
                  <a:t>Material</a:t>
                </a:r>
                <a:endParaRPr lang="en-US" b="1" dirty="0"/>
              </a:p>
            </p:txBody>
          </p:sp>
          <p:sp>
            <p:nvSpPr>
              <p:cNvPr id="813088" name="Rectangle 32"/>
              <p:cNvSpPr>
                <a:spLocks noChangeArrowheads="1"/>
              </p:cNvSpPr>
              <p:nvPr/>
            </p:nvSpPr>
            <p:spPr bwMode="auto">
              <a:xfrm>
                <a:off x="2774" y="1395"/>
                <a:ext cx="523" cy="264"/>
              </a:xfrm>
              <a:prstGeom prst="rect">
                <a:avLst/>
              </a:prstGeom>
              <a:noFill/>
              <a:ln w="9525" algn="ctr">
                <a:noFill/>
                <a:miter lim="800000"/>
                <a:headEnd/>
                <a:tailEnd/>
              </a:ln>
              <a:effectLst/>
            </p:spPr>
            <p:txBody>
              <a:bodyPr wrap="none" anchor="ctr"/>
              <a:lstStyle/>
              <a:p>
                <a:pPr eaLnBrk="1" hangingPunct="1"/>
                <a:r>
                  <a:rPr lang="en-GB" b="1" dirty="0" smtClean="0"/>
                  <a:t>Labor</a:t>
                </a:r>
                <a:endParaRPr lang="en-US" b="1" dirty="0"/>
              </a:p>
            </p:txBody>
          </p:sp>
          <p:sp>
            <p:nvSpPr>
              <p:cNvPr id="813089" name="Rectangle 33"/>
              <p:cNvSpPr>
                <a:spLocks noChangeArrowheads="1"/>
              </p:cNvSpPr>
              <p:nvPr/>
            </p:nvSpPr>
            <p:spPr bwMode="auto">
              <a:xfrm>
                <a:off x="3640" y="852"/>
                <a:ext cx="821" cy="248"/>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eaLnBrk="1" hangingPunct="1"/>
                <a:r>
                  <a:rPr lang="en-GB" b="1" dirty="0"/>
                  <a:t>Accounts</a:t>
                </a:r>
                <a:endParaRPr lang="en-US" b="1" dirty="0"/>
              </a:p>
            </p:txBody>
          </p:sp>
          <p:sp>
            <p:nvSpPr>
              <p:cNvPr id="813090" name="Freeform 34"/>
              <p:cNvSpPr>
                <a:spLocks/>
              </p:cNvSpPr>
              <p:nvPr/>
            </p:nvSpPr>
            <p:spPr bwMode="auto">
              <a:xfrm>
                <a:off x="2549" y="1803"/>
                <a:ext cx="995" cy="144"/>
              </a:xfrm>
              <a:custGeom>
                <a:avLst/>
                <a:gdLst/>
                <a:ahLst/>
                <a:cxnLst>
                  <a:cxn ang="0">
                    <a:pos x="0" y="144"/>
                  </a:cxn>
                  <a:cxn ang="0">
                    <a:pos x="0" y="0"/>
                  </a:cxn>
                  <a:cxn ang="0">
                    <a:pos x="1096" y="0"/>
                  </a:cxn>
                  <a:cxn ang="0">
                    <a:pos x="1096" y="136"/>
                  </a:cxn>
                </a:cxnLst>
                <a:rect l="0" t="0" r="r" b="b"/>
                <a:pathLst>
                  <a:path w="1096" h="144">
                    <a:moveTo>
                      <a:pt x="0" y="144"/>
                    </a:moveTo>
                    <a:lnTo>
                      <a:pt x="0" y="0"/>
                    </a:lnTo>
                    <a:lnTo>
                      <a:pt x="1096" y="0"/>
                    </a:lnTo>
                    <a:lnTo>
                      <a:pt x="1096" y="136"/>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b="1" dirty="0"/>
              </a:p>
            </p:txBody>
          </p:sp>
          <p:sp>
            <p:nvSpPr>
              <p:cNvPr id="813091" name="Line 35"/>
              <p:cNvSpPr>
                <a:spLocks noChangeShapeType="1"/>
              </p:cNvSpPr>
              <p:nvPr/>
            </p:nvSpPr>
            <p:spPr bwMode="auto">
              <a:xfrm flipV="1">
                <a:off x="3050" y="1651"/>
                <a:ext cx="0" cy="296"/>
              </a:xfrm>
              <a:prstGeom prst="line">
                <a:avLst/>
              </a:prstGeom>
              <a:noFill/>
              <a:ln w="9525">
                <a:solidFill>
                  <a:srgbClr val="6699FF"/>
                </a:solidFill>
                <a:round/>
                <a:headEnd/>
                <a:tailEnd/>
              </a:ln>
              <a:effectLst/>
            </p:spPr>
            <p:txBody>
              <a:bodyPr wrap="none" anchor="ctr"/>
              <a:lstStyle/>
              <a:p>
                <a:endParaRPr lang="en-US" b="1" dirty="0"/>
              </a:p>
            </p:txBody>
          </p:sp>
          <p:sp>
            <p:nvSpPr>
              <p:cNvPr id="813092" name="Freeform 36"/>
              <p:cNvSpPr>
                <a:spLocks/>
              </p:cNvSpPr>
              <p:nvPr/>
            </p:nvSpPr>
            <p:spPr bwMode="auto">
              <a:xfrm>
                <a:off x="3051" y="1260"/>
                <a:ext cx="1686" cy="128"/>
              </a:xfrm>
              <a:custGeom>
                <a:avLst/>
                <a:gdLst/>
                <a:ahLst/>
                <a:cxnLst>
                  <a:cxn ang="0">
                    <a:pos x="0" y="144"/>
                  </a:cxn>
                  <a:cxn ang="0">
                    <a:pos x="0" y="0"/>
                  </a:cxn>
                  <a:cxn ang="0">
                    <a:pos x="1096" y="0"/>
                  </a:cxn>
                  <a:cxn ang="0">
                    <a:pos x="1096" y="136"/>
                  </a:cxn>
                </a:cxnLst>
                <a:rect l="0" t="0" r="r" b="b"/>
                <a:pathLst>
                  <a:path w="1096" h="144">
                    <a:moveTo>
                      <a:pt x="0" y="144"/>
                    </a:moveTo>
                    <a:lnTo>
                      <a:pt x="0" y="0"/>
                    </a:lnTo>
                    <a:lnTo>
                      <a:pt x="1096" y="0"/>
                    </a:lnTo>
                    <a:lnTo>
                      <a:pt x="1096" y="136"/>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b="1" dirty="0"/>
              </a:p>
            </p:txBody>
          </p:sp>
          <p:sp>
            <p:nvSpPr>
              <p:cNvPr id="813093" name="Line 37"/>
              <p:cNvSpPr>
                <a:spLocks noChangeShapeType="1"/>
              </p:cNvSpPr>
              <p:nvPr/>
            </p:nvSpPr>
            <p:spPr bwMode="auto">
              <a:xfrm flipV="1">
                <a:off x="4039" y="1108"/>
                <a:ext cx="0" cy="152"/>
              </a:xfrm>
              <a:prstGeom prst="line">
                <a:avLst/>
              </a:prstGeom>
              <a:noFill/>
              <a:ln w="9525">
                <a:solidFill>
                  <a:srgbClr val="6699FF"/>
                </a:solidFill>
                <a:round/>
                <a:headEnd/>
                <a:tailEnd/>
              </a:ln>
              <a:effectLst/>
            </p:spPr>
            <p:txBody>
              <a:bodyPr wrap="none" anchor="ctr"/>
              <a:lstStyle/>
              <a:p>
                <a:endParaRPr lang="en-US" b="1" dirty="0"/>
              </a:p>
            </p:txBody>
          </p:sp>
          <p:sp>
            <p:nvSpPr>
              <p:cNvPr id="813094" name="Text Box 38"/>
              <p:cNvSpPr txBox="1">
                <a:spLocks noChangeArrowheads="1"/>
              </p:cNvSpPr>
              <p:nvPr/>
            </p:nvSpPr>
            <p:spPr bwMode="auto">
              <a:xfrm>
                <a:off x="580" y="810"/>
                <a:ext cx="2842" cy="233"/>
              </a:xfrm>
              <a:prstGeom prst="rect">
                <a:avLst/>
              </a:prstGeom>
              <a:noFill/>
              <a:ln w="9525" algn="ctr">
                <a:noFill/>
                <a:miter lim="800000"/>
                <a:headEnd/>
                <a:tailEnd/>
              </a:ln>
              <a:effectLst/>
            </p:spPr>
            <p:txBody>
              <a:bodyPr wrap="square">
                <a:spAutoFit/>
              </a:bodyPr>
              <a:lstStyle/>
              <a:p>
                <a:pPr eaLnBrk="1" hangingPunct="1"/>
                <a:r>
                  <a:rPr lang="en-GB" b="1" dirty="0"/>
                  <a:t>Company Cost Accounting System</a:t>
                </a:r>
                <a:endParaRPr lang="en-US" b="1" dirty="0"/>
              </a:p>
            </p:txBody>
          </p:sp>
          <p:sp>
            <p:nvSpPr>
              <p:cNvPr id="813095" name="Text Box 39"/>
              <p:cNvSpPr txBox="1">
                <a:spLocks noChangeArrowheads="1"/>
              </p:cNvSpPr>
              <p:nvPr/>
            </p:nvSpPr>
            <p:spPr bwMode="auto">
              <a:xfrm>
                <a:off x="2315" y="1969"/>
                <a:ext cx="518" cy="233"/>
              </a:xfrm>
              <a:prstGeom prst="rect">
                <a:avLst/>
              </a:prstGeom>
              <a:noFill/>
              <a:ln w="9525" algn="ctr">
                <a:noFill/>
                <a:miter lim="800000"/>
                <a:headEnd/>
                <a:tailEnd/>
              </a:ln>
              <a:effectLst/>
            </p:spPr>
            <p:txBody>
              <a:bodyPr wrap="none">
                <a:spAutoFit/>
              </a:bodyPr>
              <a:lstStyle/>
              <a:p>
                <a:pPr eaLnBrk="1" hangingPunct="1"/>
                <a:r>
                  <a:rPr lang="en-GB" b="1" dirty="0" smtClean="0"/>
                  <a:t>Mgmt.</a:t>
                </a:r>
                <a:endParaRPr lang="en-US" b="1" dirty="0"/>
              </a:p>
            </p:txBody>
          </p:sp>
          <p:sp>
            <p:nvSpPr>
              <p:cNvPr id="813096" name="Text Box 40"/>
              <p:cNvSpPr txBox="1">
                <a:spLocks noChangeArrowheads="1"/>
              </p:cNvSpPr>
              <p:nvPr/>
            </p:nvSpPr>
            <p:spPr bwMode="auto">
              <a:xfrm>
                <a:off x="2811" y="1978"/>
                <a:ext cx="520" cy="233"/>
              </a:xfrm>
              <a:prstGeom prst="rect">
                <a:avLst/>
              </a:prstGeom>
              <a:noFill/>
              <a:ln w="9525" algn="ctr">
                <a:noFill/>
                <a:miter lim="800000"/>
                <a:headEnd/>
                <a:tailEnd/>
              </a:ln>
              <a:effectLst/>
            </p:spPr>
            <p:txBody>
              <a:bodyPr wrap="none">
                <a:spAutoFit/>
              </a:bodyPr>
              <a:lstStyle/>
              <a:p>
                <a:pPr eaLnBrk="1" hangingPunct="1"/>
                <a:r>
                  <a:rPr lang="en-GB" b="1" dirty="0"/>
                  <a:t>Design</a:t>
                </a:r>
                <a:endParaRPr lang="en-US" b="1" dirty="0"/>
              </a:p>
            </p:txBody>
          </p:sp>
          <p:sp>
            <p:nvSpPr>
              <p:cNvPr id="813097" name="Text Box 41"/>
              <p:cNvSpPr txBox="1">
                <a:spLocks noChangeArrowheads="1"/>
              </p:cNvSpPr>
              <p:nvPr/>
            </p:nvSpPr>
            <p:spPr bwMode="auto">
              <a:xfrm>
                <a:off x="3311" y="1980"/>
                <a:ext cx="469" cy="233"/>
              </a:xfrm>
              <a:prstGeom prst="rect">
                <a:avLst/>
              </a:prstGeom>
              <a:noFill/>
              <a:ln w="9525" algn="ctr">
                <a:noFill/>
                <a:miter lim="800000"/>
                <a:headEnd/>
                <a:tailEnd/>
              </a:ln>
              <a:effectLst/>
            </p:spPr>
            <p:txBody>
              <a:bodyPr wrap="none">
                <a:spAutoFit/>
              </a:bodyPr>
              <a:lstStyle/>
              <a:p>
                <a:pPr eaLnBrk="1" hangingPunct="1"/>
                <a:r>
                  <a:rPr lang="en-GB" b="1" dirty="0" smtClean="0"/>
                  <a:t>Manf.</a:t>
                </a:r>
                <a:endParaRPr lang="en-US" b="1" dirty="0"/>
              </a:p>
            </p:txBody>
          </p:sp>
          <p:sp>
            <p:nvSpPr>
              <p:cNvPr id="813098" name="Text Box 42"/>
              <p:cNvSpPr txBox="1">
                <a:spLocks noChangeArrowheads="1"/>
              </p:cNvSpPr>
              <p:nvPr/>
            </p:nvSpPr>
            <p:spPr bwMode="auto">
              <a:xfrm>
                <a:off x="4511" y="1973"/>
                <a:ext cx="629" cy="233"/>
              </a:xfrm>
              <a:prstGeom prst="rect">
                <a:avLst/>
              </a:prstGeom>
              <a:noFill/>
              <a:ln w="9525" algn="ctr">
                <a:noFill/>
                <a:miter lim="800000"/>
                <a:headEnd/>
                <a:tailEnd/>
              </a:ln>
              <a:effectLst/>
            </p:spPr>
            <p:txBody>
              <a:bodyPr wrap="none">
                <a:spAutoFit/>
              </a:bodyPr>
              <a:lstStyle/>
              <a:p>
                <a:pPr eaLnBrk="1" hangingPunct="1"/>
                <a:r>
                  <a:rPr lang="en-GB" b="1" dirty="0"/>
                  <a:t>Contract</a:t>
                </a:r>
                <a:endParaRPr lang="en-US" b="1" dirty="0"/>
              </a:p>
            </p:txBody>
          </p:sp>
          <p:sp>
            <p:nvSpPr>
              <p:cNvPr id="813099" name="Text Box 43"/>
              <p:cNvSpPr txBox="1">
                <a:spLocks noChangeArrowheads="1"/>
              </p:cNvSpPr>
              <p:nvPr/>
            </p:nvSpPr>
            <p:spPr bwMode="auto">
              <a:xfrm>
                <a:off x="5104" y="1977"/>
                <a:ext cx="612" cy="233"/>
              </a:xfrm>
              <a:prstGeom prst="rect">
                <a:avLst/>
              </a:prstGeom>
              <a:noFill/>
              <a:ln w="9525" algn="ctr">
                <a:noFill/>
                <a:miter lim="800000"/>
                <a:headEnd/>
                <a:tailEnd/>
              </a:ln>
              <a:effectLst/>
            </p:spPr>
            <p:txBody>
              <a:bodyPr wrap="none">
                <a:spAutoFit/>
              </a:bodyPr>
              <a:lstStyle/>
              <a:p>
                <a:pPr eaLnBrk="1" hangingPunct="1"/>
                <a:r>
                  <a:rPr lang="en-GB" b="1" dirty="0"/>
                  <a:t>Expense</a:t>
                </a:r>
                <a:endParaRPr lang="en-US" b="1" dirty="0"/>
              </a:p>
            </p:txBody>
          </p:sp>
          <p:sp>
            <p:nvSpPr>
              <p:cNvPr id="813100" name="Rectangle 44"/>
              <p:cNvSpPr>
                <a:spLocks noChangeArrowheads="1"/>
              </p:cNvSpPr>
              <p:nvPr/>
            </p:nvSpPr>
            <p:spPr bwMode="auto">
              <a:xfrm>
                <a:off x="4519" y="1412"/>
                <a:ext cx="523" cy="264"/>
              </a:xfrm>
              <a:prstGeom prst="rect">
                <a:avLst/>
              </a:prstGeom>
              <a:noFill/>
              <a:ln w="9525" algn="ctr">
                <a:noFill/>
                <a:miter lim="800000"/>
                <a:headEnd/>
                <a:tailEnd/>
              </a:ln>
              <a:effectLst/>
            </p:spPr>
            <p:txBody>
              <a:bodyPr wrap="none" anchor="ctr"/>
              <a:lstStyle/>
              <a:p>
                <a:pPr eaLnBrk="1" hangingPunct="1"/>
                <a:r>
                  <a:rPr lang="en-GB" b="1" dirty="0"/>
                  <a:t>Purchases</a:t>
                </a:r>
                <a:endParaRPr lang="en-US" b="1" dirty="0"/>
              </a:p>
            </p:txBody>
          </p:sp>
          <p:sp>
            <p:nvSpPr>
              <p:cNvPr id="813101" name="Freeform 45"/>
              <p:cNvSpPr>
                <a:spLocks/>
              </p:cNvSpPr>
              <p:nvPr/>
            </p:nvSpPr>
            <p:spPr bwMode="auto">
              <a:xfrm>
                <a:off x="4257" y="1788"/>
                <a:ext cx="996" cy="144"/>
              </a:xfrm>
              <a:custGeom>
                <a:avLst/>
                <a:gdLst/>
                <a:ahLst/>
                <a:cxnLst>
                  <a:cxn ang="0">
                    <a:pos x="0" y="144"/>
                  </a:cxn>
                  <a:cxn ang="0">
                    <a:pos x="0" y="0"/>
                  </a:cxn>
                  <a:cxn ang="0">
                    <a:pos x="1096" y="0"/>
                  </a:cxn>
                  <a:cxn ang="0">
                    <a:pos x="1096" y="136"/>
                  </a:cxn>
                </a:cxnLst>
                <a:rect l="0" t="0" r="r" b="b"/>
                <a:pathLst>
                  <a:path w="1096" h="144">
                    <a:moveTo>
                      <a:pt x="0" y="144"/>
                    </a:moveTo>
                    <a:lnTo>
                      <a:pt x="0" y="0"/>
                    </a:lnTo>
                    <a:lnTo>
                      <a:pt x="1096" y="0"/>
                    </a:lnTo>
                    <a:lnTo>
                      <a:pt x="1096" y="136"/>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b="1" dirty="0"/>
              </a:p>
            </p:txBody>
          </p:sp>
          <p:sp>
            <p:nvSpPr>
              <p:cNvPr id="813102" name="Line 46"/>
              <p:cNvSpPr>
                <a:spLocks noChangeShapeType="1"/>
              </p:cNvSpPr>
              <p:nvPr/>
            </p:nvSpPr>
            <p:spPr bwMode="auto">
              <a:xfrm flipV="1">
                <a:off x="4759" y="1636"/>
                <a:ext cx="0" cy="296"/>
              </a:xfrm>
              <a:prstGeom prst="line">
                <a:avLst/>
              </a:prstGeom>
              <a:noFill/>
              <a:ln w="9525">
                <a:solidFill>
                  <a:srgbClr val="6699FF"/>
                </a:solidFill>
                <a:round/>
                <a:headEnd/>
                <a:tailEnd/>
              </a:ln>
              <a:effectLst/>
            </p:spPr>
            <p:txBody>
              <a:bodyPr wrap="none" anchor="ctr"/>
              <a:lstStyle/>
              <a:p>
                <a:endParaRPr lang="en-US" b="1" dirty="0"/>
              </a:p>
            </p:txBody>
          </p:sp>
        </p:grpSp>
        <p:sp>
          <p:nvSpPr>
            <p:cNvPr id="813103" name="Text Box 47"/>
            <p:cNvSpPr txBox="1">
              <a:spLocks noChangeArrowheads="1"/>
            </p:cNvSpPr>
            <p:nvPr/>
          </p:nvSpPr>
          <p:spPr bwMode="auto">
            <a:xfrm>
              <a:off x="4135053" y="3744913"/>
              <a:ext cx="766182" cy="369332"/>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wrap="none">
              <a:spAutoFit/>
            </a:bodyPr>
            <a:lstStyle/>
            <a:p>
              <a:pPr eaLnBrk="1" hangingPunct="1"/>
              <a:r>
                <a:rPr lang="en-GB" b="1" dirty="0"/>
                <a:t>1.25k</a:t>
              </a:r>
            </a:p>
          </p:txBody>
        </p:sp>
        <p:sp>
          <p:nvSpPr>
            <p:cNvPr id="813104" name="Text Box 48"/>
            <p:cNvSpPr txBox="1">
              <a:spLocks noChangeArrowheads="1"/>
            </p:cNvSpPr>
            <p:nvPr/>
          </p:nvSpPr>
          <p:spPr bwMode="auto">
            <a:xfrm>
              <a:off x="6036878" y="3744913"/>
              <a:ext cx="766182" cy="369332"/>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wrap="none">
              <a:spAutoFit/>
            </a:bodyPr>
            <a:lstStyle/>
            <a:p>
              <a:pPr eaLnBrk="1" hangingPunct="1"/>
              <a:r>
                <a:rPr lang="en-GB" b="1" dirty="0"/>
                <a:t>0.25k</a:t>
              </a:r>
            </a:p>
          </p:txBody>
        </p:sp>
        <p:sp>
          <p:nvSpPr>
            <p:cNvPr id="813105" name="Text Box 49"/>
            <p:cNvSpPr txBox="1">
              <a:spLocks noChangeArrowheads="1"/>
            </p:cNvSpPr>
            <p:nvPr/>
          </p:nvSpPr>
          <p:spPr bwMode="auto">
            <a:xfrm>
              <a:off x="7010015" y="3744913"/>
              <a:ext cx="766182" cy="369332"/>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wrap="none">
              <a:spAutoFit/>
            </a:bodyPr>
            <a:lstStyle/>
            <a:p>
              <a:pPr eaLnBrk="1" hangingPunct="1"/>
              <a:r>
                <a:rPr lang="en-GB" b="1" dirty="0"/>
                <a:t>3.25k</a:t>
              </a:r>
            </a:p>
          </p:txBody>
        </p:sp>
        <p:grpSp>
          <p:nvGrpSpPr>
            <p:cNvPr id="6" name="Group 53"/>
            <p:cNvGrpSpPr>
              <a:grpSpLocks/>
            </p:cNvGrpSpPr>
            <p:nvPr/>
          </p:nvGrpSpPr>
          <p:grpSpPr bwMode="auto">
            <a:xfrm>
              <a:off x="5062991" y="4413256"/>
              <a:ext cx="3670300" cy="369888"/>
              <a:chOff x="3171" y="2780"/>
              <a:chExt cx="2312" cy="233"/>
            </a:xfrm>
          </p:grpSpPr>
          <p:sp>
            <p:nvSpPr>
              <p:cNvPr id="813106" name="Text Box 50"/>
              <p:cNvSpPr txBox="1">
                <a:spLocks noChangeArrowheads="1"/>
              </p:cNvSpPr>
              <p:nvPr/>
            </p:nvSpPr>
            <p:spPr bwMode="auto">
              <a:xfrm>
                <a:off x="3171" y="2780"/>
                <a:ext cx="483" cy="233"/>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wrap="none">
                <a:spAutoFit/>
              </a:bodyPr>
              <a:lstStyle/>
              <a:p>
                <a:pPr eaLnBrk="1" hangingPunct="1"/>
                <a:r>
                  <a:rPr lang="en-GB" b="1" dirty="0"/>
                  <a:t>1.15k</a:t>
                </a:r>
              </a:p>
            </p:txBody>
          </p:sp>
          <p:sp>
            <p:nvSpPr>
              <p:cNvPr id="813107" name="Text Box 51"/>
              <p:cNvSpPr txBox="1">
                <a:spLocks noChangeArrowheads="1"/>
              </p:cNvSpPr>
              <p:nvPr/>
            </p:nvSpPr>
            <p:spPr bwMode="auto">
              <a:xfrm>
                <a:off x="5000" y="2780"/>
                <a:ext cx="483" cy="233"/>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wrap="none">
                <a:spAutoFit/>
              </a:bodyPr>
              <a:lstStyle/>
              <a:p>
                <a:pPr eaLnBrk="1" hangingPunct="1"/>
                <a:r>
                  <a:rPr lang="en-GB" b="1" dirty="0"/>
                  <a:t>2.75k</a:t>
                </a:r>
              </a:p>
            </p:txBody>
          </p:sp>
          <p:sp>
            <p:nvSpPr>
              <p:cNvPr id="813108" name="Text Box 52"/>
              <p:cNvSpPr txBox="1">
                <a:spLocks noChangeArrowheads="1"/>
              </p:cNvSpPr>
              <p:nvPr/>
            </p:nvSpPr>
            <p:spPr bwMode="auto">
              <a:xfrm>
                <a:off x="4387" y="2780"/>
                <a:ext cx="483" cy="233"/>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wrap="none">
                <a:spAutoFit/>
              </a:bodyPr>
              <a:lstStyle/>
              <a:p>
                <a:pPr eaLnBrk="1" hangingPunct="1"/>
                <a:r>
                  <a:rPr lang="en-GB" b="1" dirty="0"/>
                  <a:t>5.00k</a:t>
                </a:r>
              </a:p>
            </p:txBody>
          </p:sp>
        </p:grpSp>
        <p:grpSp>
          <p:nvGrpSpPr>
            <p:cNvPr id="7" name="Group 56"/>
            <p:cNvGrpSpPr>
              <a:grpSpLocks/>
            </p:cNvGrpSpPr>
            <p:nvPr/>
          </p:nvGrpSpPr>
          <p:grpSpPr bwMode="auto">
            <a:xfrm>
              <a:off x="4104141" y="5122870"/>
              <a:ext cx="5511800" cy="369888"/>
              <a:chOff x="2567" y="3227"/>
              <a:chExt cx="3472" cy="233"/>
            </a:xfrm>
          </p:grpSpPr>
          <p:sp>
            <p:nvSpPr>
              <p:cNvPr id="813110" name="Text Box 54"/>
              <p:cNvSpPr txBox="1">
                <a:spLocks noChangeArrowheads="1"/>
              </p:cNvSpPr>
              <p:nvPr/>
            </p:nvSpPr>
            <p:spPr bwMode="auto">
              <a:xfrm>
                <a:off x="2567" y="3227"/>
                <a:ext cx="483" cy="233"/>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wrap="none">
                <a:spAutoFit/>
              </a:bodyPr>
              <a:lstStyle/>
              <a:p>
                <a:pPr eaLnBrk="1" hangingPunct="1"/>
                <a:r>
                  <a:rPr lang="en-GB" b="1" dirty="0"/>
                  <a:t>0.25k</a:t>
                </a:r>
              </a:p>
            </p:txBody>
          </p:sp>
          <p:sp>
            <p:nvSpPr>
              <p:cNvPr id="813111" name="Text Box 55"/>
              <p:cNvSpPr txBox="1">
                <a:spLocks noChangeArrowheads="1"/>
              </p:cNvSpPr>
              <p:nvPr/>
            </p:nvSpPr>
            <p:spPr bwMode="auto">
              <a:xfrm>
                <a:off x="5556" y="3227"/>
                <a:ext cx="483" cy="233"/>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wrap="none">
                <a:spAutoFit/>
              </a:bodyPr>
              <a:lstStyle/>
              <a:p>
                <a:pPr eaLnBrk="1" hangingPunct="1"/>
                <a:r>
                  <a:rPr lang="en-GB" b="1" dirty="0"/>
                  <a:t>0.25k</a:t>
                </a:r>
              </a:p>
            </p:txBody>
          </p:sp>
        </p:grpSp>
      </p:grpSp>
      <p:sp>
        <p:nvSpPr>
          <p:cNvPr id="3" name="Slide Number Placeholder 2"/>
          <p:cNvSpPr>
            <a:spLocks noGrp="1"/>
          </p:cNvSpPr>
          <p:nvPr>
            <p:ph type="sldNum" sz="quarter" idx="12"/>
          </p:nvPr>
        </p:nvSpPr>
        <p:spPr/>
        <p:txBody>
          <a:bodyPr/>
          <a:lstStyle/>
          <a:p>
            <a:fld id="{4BE819A1-3DD8-4179-BFD0-BF7D359F8DBD}" type="slidenum">
              <a:rPr lang="en-US" smtClean="0"/>
              <a:pPr/>
              <a:t>336</a:t>
            </a:fld>
            <a:endParaRPr lang="en-US" dirty="0"/>
          </a:p>
        </p:txBody>
      </p:sp>
    </p:spTree>
    <p:extLst>
      <p:ext uri="{BB962C8B-B14F-4D97-AF65-F5344CB8AC3E}">
        <p14:creationId xmlns:p14="http://schemas.microsoft.com/office/powerpoint/2010/main" val="676239218"/>
      </p:ext>
    </p:extLst>
  </p:cSld>
  <p:clrMapOvr>
    <a:masterClrMapping/>
  </p:clrMapOvr>
  <p:transition/>
  <p:timing>
    <p:tnLst>
      <p:par>
        <p:cTn id="1" dur="indefinite" restart="never" nodeType="tmRoot"/>
      </p:par>
    </p:tn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Rot="1" noChangeArrowheads="1"/>
          </p:cNvSpPr>
          <p:nvPr>
            <p:ph type="title"/>
          </p:nvPr>
        </p:nvSpPr>
        <p:spPr>
          <a:xfrm>
            <a:off x="457200" y="457200"/>
            <a:ext cx="8229600" cy="1143000"/>
          </a:xfrm>
        </p:spPr>
        <p:txBody>
          <a:bodyPr/>
          <a:lstStyle/>
          <a:p>
            <a:r>
              <a:rPr lang="en-CA"/>
              <a:t>Critical Path Method (CPM)</a:t>
            </a:r>
          </a:p>
        </p:txBody>
      </p:sp>
      <p:sp>
        <p:nvSpPr>
          <p:cNvPr id="210947" name="Rectangle 3"/>
          <p:cNvSpPr>
            <a:spLocks noGrp="1" noChangeArrowheads="1"/>
          </p:cNvSpPr>
          <p:nvPr>
            <p:ph type="body" idx="1"/>
          </p:nvPr>
        </p:nvSpPr>
        <p:spPr>
          <a:xfrm>
            <a:off x="533400" y="1676400"/>
            <a:ext cx="8229600" cy="4525963"/>
          </a:xfrm>
        </p:spPr>
        <p:txBody>
          <a:bodyPr/>
          <a:lstStyle/>
          <a:p>
            <a:r>
              <a:rPr lang="en-CA" sz="2800" b="0" dirty="0"/>
              <a:t>For fairly simple projects, the critical path is usually the </a:t>
            </a:r>
            <a:r>
              <a:rPr lang="en-CA" sz="2800" b="0" u="sng" dirty="0"/>
              <a:t>longest</a:t>
            </a:r>
            <a:r>
              <a:rPr lang="en-CA" sz="2800" b="0" dirty="0"/>
              <a:t> path through the project.</a:t>
            </a:r>
          </a:p>
          <a:p>
            <a:pPr>
              <a:buFont typeface="Wingdings" charset="0"/>
              <a:buNone/>
            </a:pPr>
            <a:endParaRPr lang="en-CA" sz="900" b="0" dirty="0"/>
          </a:p>
          <a:p>
            <a:r>
              <a:rPr lang="en-CA" sz="2800" b="0" dirty="0"/>
              <a:t>For projects with several parallel and interlinked activities, this may not always be the case.</a:t>
            </a:r>
          </a:p>
          <a:p>
            <a:pPr>
              <a:buFont typeface="Wingdings" charset="0"/>
              <a:buNone/>
            </a:pPr>
            <a:endParaRPr lang="en-CA" sz="900" b="0" dirty="0"/>
          </a:p>
          <a:p>
            <a:r>
              <a:rPr lang="en-CA" sz="2800" b="0" dirty="0"/>
              <a:t>For more complicated projects, the critical path can be determined with an ‘earliest time’ forward sweep through the diagram followed by a ‘latest time’ reverse sweep.</a:t>
            </a:r>
          </a:p>
        </p:txBody>
      </p:sp>
    </p:spTree>
    <p:extLst>
      <p:ext uri="{BB962C8B-B14F-4D97-AF65-F5344CB8AC3E}">
        <p14:creationId xmlns:p14="http://schemas.microsoft.com/office/powerpoint/2010/main" val="2128981812"/>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Critical Path Method</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338</a:t>
            </a:fld>
            <a:endParaRPr lang="en-US" dirty="0"/>
          </a:p>
        </p:txBody>
      </p:sp>
      <p:sp>
        <p:nvSpPr>
          <p:cNvPr id="30" name="Rectangle 3"/>
          <p:cNvSpPr txBox="1">
            <a:spLocks noChangeArrowheads="1"/>
          </p:cNvSpPr>
          <p:nvPr/>
        </p:nvSpPr>
        <p:spPr>
          <a:xfrm>
            <a:off x="1600200" y="1447800"/>
            <a:ext cx="5181600" cy="1219200"/>
          </a:xfrm>
          <a:prstGeom prst="rect">
            <a:avLst/>
          </a:prstGeom>
        </p:spPr>
        <p:txBody>
          <a:bodyPr/>
          <a:lstStyle>
            <a:lvl1pPr marL="342900" indent="-342900" algn="l" defTabSz="914400" rtl="0" eaLnBrk="1" latinLnBrk="0" hangingPunct="1">
              <a:spcBef>
                <a:spcPct val="20000"/>
              </a:spcBef>
              <a:buClr>
                <a:schemeClr val="accent1">
                  <a:lumMod val="50000"/>
                </a:schemeClr>
              </a:buClr>
              <a:buFont typeface="Courier New" pitchFamily="49" charset="0"/>
              <a:buChar char="o"/>
              <a:defRPr sz="2800" kern="1200">
                <a:solidFill>
                  <a:schemeClr val="tx1"/>
                </a:solidFill>
                <a:latin typeface="Helvetica"/>
                <a:ea typeface="+mn-ea"/>
                <a:cs typeface="Helvetica"/>
              </a:defRPr>
            </a:lvl1pPr>
            <a:lvl2pPr marL="742950" indent="-285750" algn="l" defTabSz="914400" rtl="0" eaLnBrk="1" latinLnBrk="0" hangingPunct="1">
              <a:spcBef>
                <a:spcPct val="20000"/>
              </a:spcBef>
              <a:buClr>
                <a:schemeClr val="accent1">
                  <a:lumMod val="50000"/>
                </a:schemeClr>
              </a:buClr>
              <a:buFont typeface="Courier New" pitchFamily="49" charset="0"/>
              <a:buChar char="o"/>
              <a:defRPr sz="2600" kern="1200">
                <a:solidFill>
                  <a:schemeClr val="tx1"/>
                </a:solidFill>
                <a:latin typeface="Helvetica"/>
                <a:ea typeface="+mn-ea"/>
                <a:cs typeface="Helvetica"/>
              </a:defRPr>
            </a:lvl2pPr>
            <a:lvl3pPr marL="1143000" indent="-228600" algn="l" defTabSz="914400" rtl="0" eaLnBrk="1" latinLnBrk="0" hangingPunct="1">
              <a:spcBef>
                <a:spcPct val="20000"/>
              </a:spcBef>
              <a:buClr>
                <a:schemeClr val="accent1">
                  <a:lumMod val="50000"/>
                </a:schemeClr>
              </a:buClr>
              <a:buFont typeface="Courier New" pitchFamily="49" charset="0"/>
              <a:buChar char="o"/>
              <a:defRPr sz="2400" kern="1200">
                <a:solidFill>
                  <a:schemeClr val="tx1"/>
                </a:solidFill>
                <a:latin typeface="Helvetica"/>
                <a:ea typeface="+mn-ea"/>
                <a:cs typeface="Helvetica"/>
              </a:defRPr>
            </a:lvl3pPr>
            <a:lvl4pPr marL="16002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4pPr>
            <a:lvl5pPr marL="20574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charset="0"/>
              <a:buNone/>
            </a:pPr>
            <a:r>
              <a:rPr lang="en-CA" dirty="0" smtClean="0">
                <a:solidFill>
                  <a:schemeClr val="accent1"/>
                </a:solidFill>
              </a:rPr>
              <a:t>Elements</a:t>
            </a:r>
            <a:r>
              <a:rPr lang="en-CA" dirty="0" smtClean="0"/>
              <a:t>: Activities &amp; Events</a:t>
            </a:r>
          </a:p>
          <a:p>
            <a:pPr>
              <a:buFont typeface="Wingdings" charset="0"/>
              <a:buNone/>
            </a:pPr>
            <a:r>
              <a:rPr lang="en-CA" dirty="0" smtClean="0">
                <a:solidFill>
                  <a:srgbClr val="98C723"/>
                </a:solidFill>
              </a:rPr>
              <a:t>Feature</a:t>
            </a:r>
            <a:r>
              <a:rPr lang="en-CA" dirty="0" smtClean="0"/>
              <a:t>: Dependant relations</a:t>
            </a:r>
            <a:endParaRPr lang="en-CA" dirty="0"/>
          </a:p>
        </p:txBody>
      </p:sp>
      <p:graphicFrame>
        <p:nvGraphicFramePr>
          <p:cNvPr id="31" name="Group 113"/>
          <p:cNvGraphicFramePr>
            <a:graphicFrameLocks noGrp="1"/>
          </p:cNvGraphicFramePr>
          <p:nvPr>
            <p:extLst/>
          </p:nvPr>
        </p:nvGraphicFramePr>
        <p:xfrm>
          <a:off x="1752600" y="2743200"/>
          <a:ext cx="4953000" cy="2743200"/>
        </p:xfrm>
        <a:graphic>
          <a:graphicData uri="http://schemas.openxmlformats.org/drawingml/2006/table">
            <a:tbl>
              <a:tblPr>
                <a:tableStyleId>{3C2FFA5D-87B4-456A-9821-1D502468CF0F}</a:tableStyleId>
              </a:tblPr>
              <a:tblGrid>
                <a:gridCol w="1447800"/>
                <a:gridCol w="1676400"/>
                <a:gridCol w="1828800"/>
              </a:tblGrid>
              <a:tr h="3302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400" u="none" strike="noStrike" cap="none" normalizeH="0" baseline="0" dirty="0">
                          <a:ln>
                            <a:noFill/>
                          </a:ln>
                          <a:effectLst/>
                        </a:rPr>
                        <a:t>Activity</a:t>
                      </a:r>
                      <a:endParaRPr kumimoji="0" lang="en-CA" sz="2400" b="0" i="0" u="none" strike="noStrike" cap="none" normalizeH="0" baseline="0" dirty="0">
                        <a:ln>
                          <a:noFill/>
                        </a:ln>
                        <a:solidFill>
                          <a:schemeClr val="bg2"/>
                        </a:solidFill>
                        <a:effectLst/>
                        <a:latin typeface="Arial" charset="0"/>
                        <a:ea typeface="ＭＳ Ｐゴシック" charset="0"/>
                      </a:endParaRPr>
                    </a:p>
                  </a:txBody>
                  <a:tcPr horzOverflow="overflow">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400" u="none" strike="noStrike" cap="none" normalizeH="0" baseline="0" dirty="0">
                          <a:ln>
                            <a:noFill/>
                          </a:ln>
                          <a:effectLst/>
                        </a:rPr>
                        <a:t>Duration</a:t>
                      </a:r>
                      <a:endParaRPr kumimoji="0" lang="en-CA" sz="2400" b="0" i="0" u="none" strike="noStrike" cap="none" normalizeH="0" baseline="0" dirty="0">
                        <a:ln>
                          <a:noFill/>
                        </a:ln>
                        <a:solidFill>
                          <a:schemeClr val="bg2"/>
                        </a:solidFill>
                        <a:effectLst/>
                        <a:latin typeface="Arial" charset="0"/>
                        <a:ea typeface="ＭＳ Ｐゴシック" charset="0"/>
                      </a:endParaRPr>
                    </a:p>
                  </a:txBody>
                  <a:tcPr horzOverflow="overflow">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400" u="none" strike="noStrike" cap="none" normalizeH="0" baseline="0" dirty="0" err="1" smtClean="0">
                          <a:ln>
                            <a:noFill/>
                          </a:ln>
                          <a:effectLst/>
                        </a:rPr>
                        <a:t>Dependancy</a:t>
                      </a:r>
                      <a:endParaRPr kumimoji="0" lang="en-CA" sz="2400" b="0" i="0" u="none" strike="noStrike" cap="none" normalizeH="0" baseline="0" dirty="0">
                        <a:ln>
                          <a:noFill/>
                        </a:ln>
                        <a:solidFill>
                          <a:schemeClr val="bg2"/>
                        </a:solidFill>
                        <a:effectLst/>
                        <a:latin typeface="Arial" charset="0"/>
                        <a:ea typeface="ＭＳ Ｐゴシック" charset="0"/>
                      </a:endParaRPr>
                    </a:p>
                  </a:txBody>
                  <a:tcPr horzOverflow="overflow">
                    <a:solidFill>
                      <a:schemeClr val="accent1"/>
                    </a:solidFill>
                  </a:tcPr>
                </a:tc>
              </a:tr>
              <a:tr h="31591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400" u="none" strike="noStrike" cap="none" normalizeH="0" baseline="0">
                          <a:ln>
                            <a:noFill/>
                          </a:ln>
                          <a:effectLst/>
                        </a:rPr>
                        <a:t>A</a:t>
                      </a:r>
                      <a:endParaRPr kumimoji="0" lang="en-CA" sz="2400" b="0" i="0" u="none" strike="noStrike" cap="none" normalizeH="0" baseline="0">
                        <a:ln>
                          <a:noFill/>
                        </a:ln>
                        <a:solidFill>
                          <a:schemeClr val="bg2"/>
                        </a:solidFill>
                        <a:effectLst/>
                        <a:latin typeface="Arial" charset="0"/>
                        <a:ea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400" u="none" strike="noStrike" cap="none" normalizeH="0" baseline="0">
                          <a:ln>
                            <a:noFill/>
                          </a:ln>
                          <a:effectLst/>
                        </a:rPr>
                        <a:t>4</a:t>
                      </a:r>
                      <a:endParaRPr kumimoji="0" lang="en-CA" sz="2400" b="0" i="0" u="none" strike="noStrike" cap="none" normalizeH="0" baseline="0">
                        <a:ln>
                          <a:noFill/>
                        </a:ln>
                        <a:solidFill>
                          <a:schemeClr val="bg2"/>
                        </a:solidFill>
                        <a:effectLst/>
                        <a:latin typeface="Arial" charset="0"/>
                        <a:ea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400" u="none" strike="noStrike" cap="none" normalizeH="0" baseline="0" dirty="0">
                          <a:ln>
                            <a:noFill/>
                          </a:ln>
                          <a:effectLst/>
                        </a:rPr>
                        <a:t>-</a:t>
                      </a:r>
                      <a:endParaRPr kumimoji="0" lang="en-CA" sz="2400" b="0" i="0" u="none" strike="noStrike" cap="none" normalizeH="0" baseline="0" dirty="0">
                        <a:ln>
                          <a:noFill/>
                        </a:ln>
                        <a:solidFill>
                          <a:schemeClr val="bg2"/>
                        </a:solidFill>
                        <a:effectLst/>
                        <a:latin typeface="Arial" charset="0"/>
                        <a:ea typeface="ＭＳ Ｐゴシック" charset="0"/>
                      </a:endParaRPr>
                    </a:p>
                  </a:txBody>
                  <a:tcPr horzOverflow="overflow"/>
                </a:tc>
              </a:tr>
              <a:tr h="3016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400" u="none" strike="noStrike" cap="none" normalizeH="0" baseline="0">
                          <a:ln>
                            <a:noFill/>
                          </a:ln>
                          <a:effectLst/>
                        </a:rPr>
                        <a:t>B</a:t>
                      </a:r>
                      <a:endParaRPr kumimoji="0" lang="en-CA" sz="2400" b="0" i="0" u="none" strike="noStrike" cap="none" normalizeH="0" baseline="0">
                        <a:ln>
                          <a:noFill/>
                        </a:ln>
                        <a:solidFill>
                          <a:schemeClr val="bg2"/>
                        </a:solidFill>
                        <a:effectLst/>
                        <a:latin typeface="Arial" charset="0"/>
                        <a:ea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400" u="none" strike="noStrike" cap="none" normalizeH="0" baseline="0">
                          <a:ln>
                            <a:noFill/>
                          </a:ln>
                          <a:effectLst/>
                        </a:rPr>
                        <a:t>5</a:t>
                      </a:r>
                      <a:endParaRPr kumimoji="0" lang="en-CA" sz="2400" b="0" i="0" u="none" strike="noStrike" cap="none" normalizeH="0" baseline="0">
                        <a:ln>
                          <a:noFill/>
                        </a:ln>
                        <a:solidFill>
                          <a:schemeClr val="bg2"/>
                        </a:solidFill>
                        <a:effectLst/>
                        <a:latin typeface="Arial" charset="0"/>
                        <a:ea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400" u="none" strike="noStrike" cap="none" normalizeH="0" baseline="0">
                          <a:ln>
                            <a:noFill/>
                          </a:ln>
                          <a:effectLst/>
                        </a:rPr>
                        <a:t>-</a:t>
                      </a:r>
                      <a:endParaRPr kumimoji="0" lang="en-CA" sz="2400" b="0" i="0" u="none" strike="noStrike" cap="none" normalizeH="0" baseline="0">
                        <a:ln>
                          <a:noFill/>
                        </a:ln>
                        <a:solidFill>
                          <a:schemeClr val="bg2"/>
                        </a:solidFill>
                        <a:effectLst/>
                        <a:latin typeface="Arial" charset="0"/>
                        <a:ea typeface="ＭＳ Ｐゴシック" charset="0"/>
                      </a:endParaRPr>
                    </a:p>
                  </a:txBody>
                  <a:tcPr horzOverflow="overflow"/>
                </a:tc>
              </a:tr>
              <a:tr h="28733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400" u="none" strike="noStrike" cap="none" normalizeH="0" baseline="0">
                          <a:ln>
                            <a:noFill/>
                          </a:ln>
                          <a:effectLst/>
                        </a:rPr>
                        <a:t>C</a:t>
                      </a:r>
                      <a:endParaRPr kumimoji="0" lang="en-CA" sz="2400" b="0" i="0" u="none" strike="noStrike" cap="none" normalizeH="0" baseline="0">
                        <a:ln>
                          <a:noFill/>
                        </a:ln>
                        <a:solidFill>
                          <a:schemeClr val="bg2"/>
                        </a:solidFill>
                        <a:effectLst/>
                        <a:latin typeface="Arial" charset="0"/>
                        <a:ea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400" u="none" strike="noStrike" cap="none" normalizeH="0" baseline="0">
                          <a:ln>
                            <a:noFill/>
                          </a:ln>
                          <a:effectLst/>
                        </a:rPr>
                        <a:t>3</a:t>
                      </a:r>
                      <a:endParaRPr kumimoji="0" lang="en-CA" sz="2400" b="0" i="0" u="none" strike="noStrike" cap="none" normalizeH="0" baseline="0">
                        <a:ln>
                          <a:noFill/>
                        </a:ln>
                        <a:solidFill>
                          <a:schemeClr val="bg2"/>
                        </a:solidFill>
                        <a:effectLst/>
                        <a:latin typeface="Arial" charset="0"/>
                        <a:ea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400" u="none" strike="noStrike" cap="none" normalizeH="0" baseline="0">
                          <a:ln>
                            <a:noFill/>
                          </a:ln>
                          <a:effectLst/>
                        </a:rPr>
                        <a:t>A</a:t>
                      </a:r>
                      <a:endParaRPr kumimoji="0" lang="en-CA" sz="2400" b="0" i="0" u="none" strike="noStrike" cap="none" normalizeH="0" baseline="0">
                        <a:ln>
                          <a:noFill/>
                        </a:ln>
                        <a:solidFill>
                          <a:schemeClr val="bg2"/>
                        </a:solidFill>
                        <a:effectLst/>
                        <a:latin typeface="Arial" charset="0"/>
                        <a:ea typeface="ＭＳ Ｐゴシック" charset="0"/>
                      </a:endParaRPr>
                    </a:p>
                  </a:txBody>
                  <a:tcPr horzOverflow="overflow"/>
                </a:tc>
              </a:tr>
              <a:tr h="2730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400" u="none" strike="noStrike" cap="none" normalizeH="0" baseline="0">
                          <a:ln>
                            <a:noFill/>
                          </a:ln>
                          <a:effectLst/>
                        </a:rPr>
                        <a:t>D</a:t>
                      </a:r>
                      <a:endParaRPr kumimoji="0" lang="en-CA" sz="2400" b="0" i="0" u="none" strike="noStrike" cap="none" normalizeH="0" baseline="0">
                        <a:ln>
                          <a:noFill/>
                        </a:ln>
                        <a:solidFill>
                          <a:schemeClr val="bg2"/>
                        </a:solidFill>
                        <a:effectLst/>
                        <a:latin typeface="Arial" charset="0"/>
                        <a:ea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400" u="none" strike="noStrike" cap="none" normalizeH="0" baseline="0">
                          <a:ln>
                            <a:noFill/>
                          </a:ln>
                          <a:effectLst/>
                        </a:rPr>
                        <a:t>3</a:t>
                      </a:r>
                      <a:endParaRPr kumimoji="0" lang="en-CA" sz="2400" b="0" i="0" u="none" strike="noStrike" cap="none" normalizeH="0" baseline="0">
                        <a:ln>
                          <a:noFill/>
                        </a:ln>
                        <a:solidFill>
                          <a:schemeClr val="bg2"/>
                        </a:solidFill>
                        <a:effectLst/>
                        <a:latin typeface="Arial" charset="0"/>
                        <a:ea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400" u="none" strike="noStrike" cap="none" normalizeH="0" baseline="0">
                          <a:ln>
                            <a:noFill/>
                          </a:ln>
                          <a:effectLst/>
                        </a:rPr>
                        <a:t>A</a:t>
                      </a:r>
                      <a:endParaRPr kumimoji="0" lang="en-CA" sz="2400" b="0" i="0" u="none" strike="noStrike" cap="none" normalizeH="0" baseline="0">
                        <a:ln>
                          <a:noFill/>
                        </a:ln>
                        <a:solidFill>
                          <a:schemeClr val="bg2"/>
                        </a:solidFill>
                        <a:effectLst/>
                        <a:latin typeface="Arial" charset="0"/>
                        <a:ea typeface="ＭＳ Ｐゴシック" charset="0"/>
                      </a:endParaRPr>
                    </a:p>
                  </a:txBody>
                  <a:tcPr horzOverflow="overflow"/>
                </a:tc>
              </a:tr>
              <a:tr h="25876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400" u="none" strike="noStrike" cap="none" normalizeH="0" baseline="0">
                          <a:ln>
                            <a:noFill/>
                          </a:ln>
                          <a:effectLst/>
                        </a:rPr>
                        <a:t>E</a:t>
                      </a:r>
                      <a:endParaRPr kumimoji="0" lang="en-CA" sz="2400" b="0" i="0" u="none" strike="noStrike" cap="none" normalizeH="0" baseline="0">
                        <a:ln>
                          <a:noFill/>
                        </a:ln>
                        <a:solidFill>
                          <a:schemeClr val="bg2"/>
                        </a:solidFill>
                        <a:effectLst/>
                        <a:latin typeface="Arial" charset="0"/>
                        <a:ea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400" u="none" strike="noStrike" cap="none" normalizeH="0" baseline="0">
                          <a:ln>
                            <a:noFill/>
                          </a:ln>
                          <a:effectLst/>
                        </a:rPr>
                        <a:t>2</a:t>
                      </a:r>
                      <a:endParaRPr kumimoji="0" lang="en-CA" sz="2400" b="0" i="0" u="none" strike="noStrike" cap="none" normalizeH="0" baseline="0">
                        <a:ln>
                          <a:noFill/>
                        </a:ln>
                        <a:solidFill>
                          <a:schemeClr val="bg2"/>
                        </a:solidFill>
                        <a:effectLst/>
                        <a:latin typeface="Arial" charset="0"/>
                        <a:ea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400" u="none" strike="noStrike" cap="none" normalizeH="0" baseline="0" dirty="0">
                          <a:ln>
                            <a:noFill/>
                          </a:ln>
                          <a:effectLst/>
                        </a:rPr>
                        <a:t>B, C</a:t>
                      </a:r>
                      <a:endParaRPr kumimoji="0" lang="en-CA" sz="2400" b="0" i="0" u="none" strike="noStrike" cap="none" normalizeH="0" baseline="0" dirty="0">
                        <a:ln>
                          <a:noFill/>
                        </a:ln>
                        <a:solidFill>
                          <a:schemeClr val="bg2"/>
                        </a:solidFill>
                        <a:effectLst/>
                        <a:latin typeface="Arial" charset="0"/>
                        <a:ea typeface="ＭＳ Ｐゴシック" charset="0"/>
                      </a:endParaRPr>
                    </a:p>
                  </a:txBody>
                  <a:tcPr horzOverflow="overflow"/>
                </a:tc>
              </a:tr>
            </a:tbl>
          </a:graphicData>
        </a:graphic>
      </p:graphicFrame>
      <p:sp>
        <p:nvSpPr>
          <p:cNvPr id="32" name="Rectangle 46"/>
          <p:cNvSpPr>
            <a:spLocks noChangeArrowheads="1"/>
          </p:cNvSpPr>
          <p:nvPr/>
        </p:nvSpPr>
        <p:spPr bwMode="auto">
          <a:xfrm>
            <a:off x="2971800" y="5486400"/>
            <a:ext cx="31242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342900" indent="-342900" eaLnBrk="1" hangingPunct="1">
              <a:spcBef>
                <a:spcPct val="20000"/>
              </a:spcBef>
              <a:buClr>
                <a:schemeClr val="hlink"/>
              </a:buClr>
              <a:buSzPct val="70000"/>
              <a:buFont typeface="Wingdings" charset="0"/>
              <a:buNone/>
            </a:pPr>
            <a:r>
              <a:rPr lang="en-CA" sz="2800" dirty="0">
                <a:solidFill>
                  <a:srgbClr val="000000"/>
                </a:solidFill>
                <a:latin typeface="Arial" charset="0"/>
              </a:rPr>
              <a:t>Activities Table</a:t>
            </a:r>
          </a:p>
        </p:txBody>
      </p:sp>
    </p:spTree>
    <p:extLst>
      <p:ext uri="{BB962C8B-B14F-4D97-AF65-F5344CB8AC3E}">
        <p14:creationId xmlns:p14="http://schemas.microsoft.com/office/powerpoint/2010/main" val="424787970"/>
      </p:ext>
    </p:extLst>
  </p:cSld>
  <p:clrMapOvr>
    <a:masterClrMapping/>
  </p:clrMapOvr>
  <p:timing>
    <p:tnLst>
      <p:par>
        <p:cTn id="1" dur="indefinite" restart="never" nodeType="tmRoot"/>
      </p:par>
    </p:tn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Critical Path Method</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339</a:t>
            </a:fld>
            <a:endParaRPr lang="en-US" dirty="0"/>
          </a:p>
        </p:txBody>
      </p:sp>
      <p:sp>
        <p:nvSpPr>
          <p:cNvPr id="7" name="Rectangle 3"/>
          <p:cNvSpPr txBox="1">
            <a:spLocks noChangeArrowheads="1"/>
          </p:cNvSpPr>
          <p:nvPr/>
        </p:nvSpPr>
        <p:spPr>
          <a:xfrm>
            <a:off x="1295400" y="1600200"/>
            <a:ext cx="6553200" cy="4114800"/>
          </a:xfrm>
          <a:prstGeom prst="rect">
            <a:avLst/>
          </a:prstGeom>
        </p:spPr>
        <p:txBody>
          <a:bodyPr/>
          <a:lstStyle>
            <a:lvl1pPr marL="342900" indent="-342900" algn="l" defTabSz="914400" rtl="0" eaLnBrk="1" latinLnBrk="0" hangingPunct="1">
              <a:spcBef>
                <a:spcPct val="20000"/>
              </a:spcBef>
              <a:buClr>
                <a:schemeClr val="accent1">
                  <a:lumMod val="50000"/>
                </a:schemeClr>
              </a:buClr>
              <a:buFont typeface="Courier New" pitchFamily="49" charset="0"/>
              <a:buChar char="o"/>
              <a:defRPr sz="2800" kern="1200">
                <a:solidFill>
                  <a:schemeClr val="tx1"/>
                </a:solidFill>
                <a:latin typeface="Helvetica"/>
                <a:ea typeface="+mn-ea"/>
                <a:cs typeface="Helvetica"/>
              </a:defRPr>
            </a:lvl1pPr>
            <a:lvl2pPr marL="742950" indent="-285750" algn="l" defTabSz="914400" rtl="0" eaLnBrk="1" latinLnBrk="0" hangingPunct="1">
              <a:spcBef>
                <a:spcPct val="20000"/>
              </a:spcBef>
              <a:buClr>
                <a:schemeClr val="accent1">
                  <a:lumMod val="50000"/>
                </a:schemeClr>
              </a:buClr>
              <a:buFont typeface="Courier New" pitchFamily="49" charset="0"/>
              <a:buChar char="o"/>
              <a:defRPr sz="2600" kern="1200">
                <a:solidFill>
                  <a:schemeClr val="tx1"/>
                </a:solidFill>
                <a:latin typeface="Helvetica"/>
                <a:ea typeface="+mn-ea"/>
                <a:cs typeface="Helvetica"/>
              </a:defRPr>
            </a:lvl2pPr>
            <a:lvl3pPr marL="1143000" indent="-228600" algn="l" defTabSz="914400" rtl="0" eaLnBrk="1" latinLnBrk="0" hangingPunct="1">
              <a:spcBef>
                <a:spcPct val="20000"/>
              </a:spcBef>
              <a:buClr>
                <a:schemeClr val="accent1">
                  <a:lumMod val="50000"/>
                </a:schemeClr>
              </a:buClr>
              <a:buFont typeface="Courier New" pitchFamily="49" charset="0"/>
              <a:buChar char="o"/>
              <a:defRPr sz="2400" kern="1200">
                <a:solidFill>
                  <a:schemeClr val="tx1"/>
                </a:solidFill>
                <a:latin typeface="Helvetica"/>
                <a:ea typeface="+mn-ea"/>
                <a:cs typeface="Helvetica"/>
              </a:defRPr>
            </a:lvl3pPr>
            <a:lvl4pPr marL="16002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4pPr>
            <a:lvl5pPr marL="20574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charset="0"/>
              <a:buNone/>
            </a:pPr>
            <a:r>
              <a:rPr lang="en-CA" dirty="0" smtClean="0">
                <a:solidFill>
                  <a:srgbClr val="000000"/>
                </a:solidFill>
              </a:rPr>
              <a:t>Graphical representation :</a:t>
            </a:r>
          </a:p>
          <a:p>
            <a:pPr>
              <a:buFont typeface="Wingdings" charset="0"/>
              <a:buNone/>
            </a:pPr>
            <a:endParaRPr lang="en-CA" dirty="0" smtClean="0">
              <a:solidFill>
                <a:schemeClr val="hlink"/>
              </a:solidFill>
            </a:endParaRPr>
          </a:p>
          <a:p>
            <a:pPr>
              <a:buFont typeface="Wingdings" charset="0"/>
              <a:buNone/>
            </a:pPr>
            <a:r>
              <a:rPr lang="en-CA" dirty="0" smtClean="0"/>
              <a:t>Activities :</a:t>
            </a:r>
          </a:p>
          <a:p>
            <a:pPr>
              <a:buFont typeface="Wingdings" charset="0"/>
              <a:buNone/>
            </a:pPr>
            <a:r>
              <a:rPr lang="en-CA" sz="2400" dirty="0" smtClean="0"/>
              <a:t>(edges)</a:t>
            </a:r>
          </a:p>
          <a:p>
            <a:pPr>
              <a:buFont typeface="Wingdings" charset="0"/>
              <a:buNone/>
            </a:pPr>
            <a:endParaRPr lang="en-CA" sz="2400" dirty="0" smtClean="0"/>
          </a:p>
          <a:p>
            <a:pPr>
              <a:buFont typeface="Wingdings" charset="0"/>
              <a:buNone/>
            </a:pPr>
            <a:r>
              <a:rPr lang="en-CA" dirty="0" smtClean="0"/>
              <a:t>Events :</a:t>
            </a:r>
          </a:p>
          <a:p>
            <a:pPr>
              <a:buFont typeface="Wingdings" charset="0"/>
              <a:buNone/>
            </a:pPr>
            <a:r>
              <a:rPr lang="en-CA" sz="2400" dirty="0" smtClean="0"/>
              <a:t>(vertices)</a:t>
            </a:r>
            <a:endParaRPr lang="en-CA" sz="2400" dirty="0"/>
          </a:p>
        </p:txBody>
      </p:sp>
      <p:sp>
        <p:nvSpPr>
          <p:cNvPr id="8" name="Line 35"/>
          <p:cNvSpPr>
            <a:spLocks noChangeShapeType="1"/>
          </p:cNvSpPr>
          <p:nvPr/>
        </p:nvSpPr>
        <p:spPr bwMode="auto">
          <a:xfrm flipV="1">
            <a:off x="3505200" y="2895600"/>
            <a:ext cx="2590800" cy="533400"/>
          </a:xfrm>
          <a:prstGeom prst="line">
            <a:avLst/>
          </a:prstGeom>
          <a:noFill/>
          <a:ln w="28575" cmpd="sng">
            <a:solidFill>
              <a:schemeClr val="tx1"/>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ln w="38100" cmpd="sng">
                <a:solidFill>
                  <a:schemeClr val="tx1"/>
                </a:solidFill>
              </a:ln>
            </a:endParaRPr>
          </a:p>
        </p:txBody>
      </p:sp>
      <p:sp>
        <p:nvSpPr>
          <p:cNvPr id="9" name="Oval 36"/>
          <p:cNvSpPr>
            <a:spLocks noChangeArrowheads="1"/>
          </p:cNvSpPr>
          <p:nvPr/>
        </p:nvSpPr>
        <p:spPr bwMode="auto">
          <a:xfrm>
            <a:off x="3886200" y="4343400"/>
            <a:ext cx="914400" cy="91440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 name="Text Box 37"/>
          <p:cNvSpPr txBox="1">
            <a:spLocks noChangeArrowheads="1"/>
          </p:cNvSpPr>
          <p:nvPr/>
        </p:nvSpPr>
        <p:spPr bwMode="auto">
          <a:xfrm>
            <a:off x="4495800" y="2743200"/>
            <a:ext cx="377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400"/>
              <a:t>C</a:t>
            </a:r>
          </a:p>
        </p:txBody>
      </p:sp>
      <p:sp>
        <p:nvSpPr>
          <p:cNvPr id="11" name="Text Box 38"/>
          <p:cNvSpPr txBox="1">
            <a:spLocks noChangeArrowheads="1"/>
          </p:cNvSpPr>
          <p:nvPr/>
        </p:nvSpPr>
        <p:spPr bwMode="auto">
          <a:xfrm>
            <a:off x="4643438" y="3141663"/>
            <a:ext cx="4119562"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r>
              <a:rPr lang="en-CA" sz="2400" dirty="0">
                <a:solidFill>
                  <a:schemeClr val="accent1"/>
                </a:solidFill>
                <a:latin typeface="Arial" charset="0"/>
                <a:sym typeface="Symbol" charset="0"/>
              </a:rPr>
              <a:t>T</a:t>
            </a:r>
          </a:p>
          <a:p>
            <a:r>
              <a:rPr lang="en-CA" sz="2400" dirty="0">
                <a:solidFill>
                  <a:schemeClr val="accent1"/>
                </a:solidFill>
                <a:latin typeface="Arial" charset="0"/>
              </a:rPr>
              <a:t>(Time </a:t>
            </a:r>
            <a:r>
              <a:rPr lang="en-CA" sz="2400" dirty="0" smtClean="0">
                <a:solidFill>
                  <a:schemeClr val="accent1"/>
                </a:solidFill>
                <a:latin typeface="Arial" charset="0"/>
              </a:rPr>
              <a:t>required</a:t>
            </a:r>
            <a:r>
              <a:rPr lang="en-CA" sz="2400" dirty="0">
                <a:solidFill>
                  <a:schemeClr val="accent1"/>
                </a:solidFill>
                <a:latin typeface="Arial" charset="0"/>
              </a:rPr>
              <a:t>. for activity)</a:t>
            </a:r>
          </a:p>
        </p:txBody>
      </p:sp>
    </p:spTree>
    <p:extLst>
      <p:ext uri="{BB962C8B-B14F-4D97-AF65-F5344CB8AC3E}">
        <p14:creationId xmlns:p14="http://schemas.microsoft.com/office/powerpoint/2010/main" val="778604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6534150" cy="854075"/>
          </a:xfrm>
        </p:spPr>
        <p:txBody>
          <a:bodyPr>
            <a:normAutofit fontScale="90000"/>
          </a:bodyPr>
          <a:lstStyle/>
          <a:p>
            <a:r>
              <a:rPr lang="en-US" dirty="0" smtClean="0"/>
              <a:t>Understanding the business case for sustainability in project management.</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13917893"/>
              </p:ext>
            </p:extLst>
          </p:nvPr>
        </p:nvGraphicFramePr>
        <p:xfrm>
          <a:off x="152400" y="1295400"/>
          <a:ext cx="8763000" cy="48815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447800" y="2743200"/>
            <a:ext cx="2057400" cy="2057400"/>
          </a:xfrm>
          <a:prstGeom prst="rect">
            <a:avLst/>
          </a:prstGeom>
        </p:spPr>
      </p:pic>
    </p:spTree>
    <p:extLst>
      <p:ext uri="{BB962C8B-B14F-4D97-AF65-F5344CB8AC3E}">
        <p14:creationId xmlns:p14="http://schemas.microsoft.com/office/powerpoint/2010/main" val="2147283049"/>
      </p:ext>
    </p:extLst>
  </p:cSld>
  <p:clrMapOvr>
    <a:masterClrMapping/>
  </p:clrMapOvr>
  <p:timing>
    <p:tnLst>
      <p:par>
        <p:cTn id="1" dur="indefinite" restart="never" nodeType="tmRoot"/>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Rot="1" noChangeArrowheads="1"/>
          </p:cNvSpPr>
          <p:nvPr>
            <p:ph type="title"/>
          </p:nvPr>
        </p:nvSpPr>
        <p:spPr/>
        <p:txBody>
          <a:bodyPr/>
          <a:lstStyle/>
          <a:p>
            <a:r>
              <a:rPr lang="en-CA" dirty="0"/>
              <a:t>Critical Path </a:t>
            </a:r>
            <a:r>
              <a:rPr lang="en-CA" dirty="0" smtClean="0"/>
              <a:t>Method</a:t>
            </a:r>
            <a:endParaRPr lang="en-CA" dirty="0"/>
          </a:p>
        </p:txBody>
      </p:sp>
      <p:sp>
        <p:nvSpPr>
          <p:cNvPr id="202755" name="Rectangle 3"/>
          <p:cNvSpPr>
            <a:spLocks noGrp="1" noChangeArrowheads="1"/>
          </p:cNvSpPr>
          <p:nvPr>
            <p:ph type="body" idx="1"/>
          </p:nvPr>
        </p:nvSpPr>
        <p:spPr>
          <a:xfrm>
            <a:off x="1179513" y="1323975"/>
            <a:ext cx="7056437" cy="1152525"/>
          </a:xfrm>
        </p:spPr>
        <p:txBody>
          <a:bodyPr/>
          <a:lstStyle/>
          <a:p>
            <a:pPr>
              <a:buFont typeface="Wingdings" charset="0"/>
              <a:buNone/>
            </a:pPr>
            <a:r>
              <a:rPr lang="en-CA" sz="2800" u="sng" dirty="0" smtClean="0">
                <a:solidFill>
                  <a:schemeClr val="accent1"/>
                </a:solidFill>
              </a:rPr>
              <a:t>Dependency:</a:t>
            </a:r>
            <a:r>
              <a:rPr lang="en-CA" sz="2800" dirty="0" smtClean="0">
                <a:solidFill>
                  <a:schemeClr val="accent1"/>
                </a:solidFill>
              </a:rPr>
              <a:t> </a:t>
            </a:r>
            <a:endParaRPr lang="en-CA" sz="2800" dirty="0">
              <a:solidFill>
                <a:schemeClr val="accent1"/>
              </a:solidFill>
            </a:endParaRPr>
          </a:p>
          <a:p>
            <a:pPr>
              <a:buFont typeface="Wingdings" charset="0"/>
              <a:buNone/>
            </a:pPr>
            <a:r>
              <a:rPr lang="en-CA" sz="2800" dirty="0"/>
              <a:t>		</a:t>
            </a:r>
            <a:r>
              <a:rPr lang="en-CA" sz="2800" b="0" dirty="0"/>
              <a:t>Activities  B &amp; C precede Activity E</a:t>
            </a:r>
            <a:endParaRPr lang="en-CA" sz="2800" b="0" dirty="0">
              <a:solidFill>
                <a:schemeClr val="hlink"/>
              </a:solidFill>
            </a:endParaRPr>
          </a:p>
          <a:p>
            <a:pPr>
              <a:buFont typeface="Wingdings" charset="0"/>
              <a:buNone/>
            </a:pPr>
            <a:endParaRPr lang="en-CA" sz="2800" b="0" dirty="0">
              <a:solidFill>
                <a:schemeClr val="hlink"/>
              </a:solidFill>
            </a:endParaRPr>
          </a:p>
          <a:p>
            <a:pPr>
              <a:buFont typeface="Wingdings" charset="0"/>
              <a:buNone/>
            </a:pPr>
            <a:endParaRPr lang="en-CA" sz="2400" dirty="0"/>
          </a:p>
          <a:p>
            <a:pPr>
              <a:buFont typeface="Wingdings" charset="0"/>
              <a:buNone/>
            </a:pPr>
            <a:endParaRPr lang="en-CA" sz="2400" dirty="0"/>
          </a:p>
          <a:p>
            <a:pPr>
              <a:buFont typeface="Wingdings" charset="0"/>
              <a:buNone/>
            </a:pPr>
            <a:endParaRPr lang="en-CA" sz="2400" dirty="0"/>
          </a:p>
        </p:txBody>
      </p:sp>
      <p:sp>
        <p:nvSpPr>
          <p:cNvPr id="202756" name="Line 4"/>
          <p:cNvSpPr>
            <a:spLocks noChangeShapeType="1"/>
          </p:cNvSpPr>
          <p:nvPr/>
        </p:nvSpPr>
        <p:spPr bwMode="auto">
          <a:xfrm flipV="1">
            <a:off x="1752600" y="3810000"/>
            <a:ext cx="2514600" cy="609600"/>
          </a:xfrm>
          <a:prstGeom prst="line">
            <a:avLst/>
          </a:prstGeom>
          <a:noFill/>
          <a:ln w="12700">
            <a:solidFill>
              <a:schemeClr val="tx1"/>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solidFill>
                <a:srgbClr val="000000"/>
              </a:solidFill>
            </a:endParaRPr>
          </a:p>
        </p:txBody>
      </p:sp>
      <p:sp>
        <p:nvSpPr>
          <p:cNvPr id="202757" name="Oval 5"/>
          <p:cNvSpPr>
            <a:spLocks noChangeArrowheads="1"/>
          </p:cNvSpPr>
          <p:nvPr/>
        </p:nvSpPr>
        <p:spPr bwMode="auto">
          <a:xfrm>
            <a:off x="4191000" y="3124200"/>
            <a:ext cx="914400" cy="91440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2758" name="Text Box 6"/>
          <p:cNvSpPr txBox="1">
            <a:spLocks noChangeArrowheads="1"/>
          </p:cNvSpPr>
          <p:nvPr/>
        </p:nvSpPr>
        <p:spPr bwMode="auto">
          <a:xfrm>
            <a:off x="2743200" y="3667125"/>
            <a:ext cx="441325"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800">
                <a:latin typeface="Arial" charset="0"/>
              </a:rPr>
              <a:t>C</a:t>
            </a:r>
          </a:p>
        </p:txBody>
      </p:sp>
      <p:sp>
        <p:nvSpPr>
          <p:cNvPr id="202759" name="Line 7"/>
          <p:cNvSpPr>
            <a:spLocks noChangeShapeType="1"/>
          </p:cNvSpPr>
          <p:nvPr/>
        </p:nvSpPr>
        <p:spPr bwMode="auto">
          <a:xfrm>
            <a:off x="1676400" y="2819400"/>
            <a:ext cx="2514600" cy="533400"/>
          </a:xfrm>
          <a:prstGeom prst="line">
            <a:avLst/>
          </a:prstGeom>
          <a:noFill/>
          <a:ln w="12700">
            <a:solidFill>
              <a:schemeClr val="tx1"/>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p>
        </p:txBody>
      </p:sp>
      <p:sp>
        <p:nvSpPr>
          <p:cNvPr id="202760" name="Text Box 8"/>
          <p:cNvSpPr txBox="1">
            <a:spLocks noChangeArrowheads="1"/>
          </p:cNvSpPr>
          <p:nvPr/>
        </p:nvSpPr>
        <p:spPr bwMode="auto">
          <a:xfrm>
            <a:off x="2895600" y="2667000"/>
            <a:ext cx="420688"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800">
                <a:latin typeface="Arial" charset="0"/>
              </a:rPr>
              <a:t>B</a:t>
            </a:r>
          </a:p>
        </p:txBody>
      </p:sp>
      <p:sp>
        <p:nvSpPr>
          <p:cNvPr id="202761" name="Text Box 9"/>
          <p:cNvSpPr txBox="1">
            <a:spLocks noChangeArrowheads="1"/>
          </p:cNvSpPr>
          <p:nvPr/>
        </p:nvSpPr>
        <p:spPr bwMode="auto">
          <a:xfrm>
            <a:off x="5867400" y="3057525"/>
            <a:ext cx="420688"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800">
                <a:latin typeface="Arial" charset="0"/>
              </a:rPr>
              <a:t>E</a:t>
            </a:r>
          </a:p>
        </p:txBody>
      </p:sp>
      <p:sp>
        <p:nvSpPr>
          <p:cNvPr id="202762" name="Line 10"/>
          <p:cNvSpPr>
            <a:spLocks noChangeShapeType="1"/>
          </p:cNvSpPr>
          <p:nvPr/>
        </p:nvSpPr>
        <p:spPr bwMode="auto">
          <a:xfrm>
            <a:off x="5105400" y="3581400"/>
            <a:ext cx="1981200" cy="0"/>
          </a:xfrm>
          <a:prstGeom prst="line">
            <a:avLst/>
          </a:prstGeom>
          <a:noFill/>
          <a:ln w="12700">
            <a:solidFill>
              <a:schemeClr val="tx1"/>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p>
        </p:txBody>
      </p:sp>
      <p:sp>
        <p:nvSpPr>
          <p:cNvPr id="202763" name="Rectangle 11"/>
          <p:cNvSpPr>
            <a:spLocks noChangeArrowheads="1"/>
          </p:cNvSpPr>
          <p:nvPr/>
        </p:nvSpPr>
        <p:spPr bwMode="auto">
          <a:xfrm>
            <a:off x="1295400" y="4953000"/>
            <a:ext cx="65532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342900" indent="-342900" eaLnBrk="1" hangingPunct="1">
              <a:spcBef>
                <a:spcPct val="20000"/>
              </a:spcBef>
              <a:buClr>
                <a:schemeClr val="hlink"/>
              </a:buClr>
              <a:buSzPct val="70000"/>
              <a:buFont typeface="Wingdings" charset="0"/>
              <a:buNone/>
            </a:pPr>
            <a:r>
              <a:rPr lang="en-CA" sz="2800">
                <a:solidFill>
                  <a:srgbClr val="000000"/>
                </a:solidFill>
                <a:latin typeface="Arial" charset="0"/>
              </a:rPr>
              <a:t>This “Event” cannot occur before </a:t>
            </a:r>
            <a:r>
              <a:rPr lang="en-CA" sz="2800" u="sng">
                <a:solidFill>
                  <a:srgbClr val="000000"/>
                </a:solidFill>
                <a:latin typeface="Arial" charset="0"/>
              </a:rPr>
              <a:t>both</a:t>
            </a:r>
            <a:r>
              <a:rPr lang="en-CA" sz="2800">
                <a:solidFill>
                  <a:srgbClr val="000000"/>
                </a:solidFill>
                <a:latin typeface="Arial" charset="0"/>
              </a:rPr>
              <a:t> activities B &amp; C have been completed</a:t>
            </a:r>
          </a:p>
          <a:p>
            <a:pPr marL="342900" indent="-342900" eaLnBrk="1" hangingPunct="1">
              <a:spcBef>
                <a:spcPct val="20000"/>
              </a:spcBef>
              <a:buClr>
                <a:schemeClr val="hlink"/>
              </a:buClr>
              <a:buSzPct val="70000"/>
              <a:buFont typeface="Wingdings" charset="0"/>
              <a:buNone/>
            </a:pPr>
            <a:endParaRPr lang="en-CA" sz="3200">
              <a:solidFill>
                <a:srgbClr val="000000"/>
              </a:solidFill>
              <a:effectLst>
                <a:outerShdw blurRad="38100" dist="38100" dir="2700000" algn="tl">
                  <a:srgbClr val="000000"/>
                </a:outerShdw>
              </a:effectLst>
            </a:endParaRPr>
          </a:p>
        </p:txBody>
      </p:sp>
      <p:sp>
        <p:nvSpPr>
          <p:cNvPr id="202764" name="Line 12"/>
          <p:cNvSpPr>
            <a:spLocks noChangeShapeType="1"/>
          </p:cNvSpPr>
          <p:nvPr/>
        </p:nvSpPr>
        <p:spPr bwMode="auto">
          <a:xfrm flipV="1">
            <a:off x="2971800" y="4114800"/>
            <a:ext cx="1295400" cy="838200"/>
          </a:xfrm>
          <a:prstGeom prst="line">
            <a:avLst/>
          </a:prstGeom>
          <a:noFill/>
          <a:ln w="12700">
            <a:solidFill>
              <a:srgbClr val="FF0000"/>
            </a:solidFill>
            <a:round/>
            <a:headEnd type="none" w="sm" len="sm"/>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solidFill>
                <a:srgbClr val="000000"/>
              </a:solidFill>
            </a:endParaRPr>
          </a:p>
        </p:txBody>
      </p:sp>
    </p:spTree>
    <p:extLst>
      <p:ext uri="{BB962C8B-B14F-4D97-AF65-F5344CB8AC3E}">
        <p14:creationId xmlns:p14="http://schemas.microsoft.com/office/powerpoint/2010/main" val="1030779734"/>
      </p:ext>
    </p:extLst>
  </p:cSld>
  <p:clrMapOvr>
    <a:masterClrMapping/>
  </p:clrMapOvr>
  <p:timing>
    <p:tnLst>
      <p:par>
        <p:cTn id="1" dur="indefinite" restart="never" nodeType="tmRoot"/>
      </p:par>
    </p:tn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1026"/>
          <p:cNvSpPr>
            <a:spLocks noGrp="1" noRot="1" noChangeArrowheads="1"/>
          </p:cNvSpPr>
          <p:nvPr>
            <p:ph type="title"/>
          </p:nvPr>
        </p:nvSpPr>
        <p:spPr>
          <a:xfrm>
            <a:off x="457200" y="762000"/>
            <a:ext cx="8229600" cy="1143000"/>
          </a:xfrm>
        </p:spPr>
        <p:txBody>
          <a:bodyPr/>
          <a:lstStyle/>
          <a:p>
            <a:r>
              <a:rPr lang="en-CA" dirty="0"/>
              <a:t>Critical Path Method</a:t>
            </a:r>
            <a:br>
              <a:rPr lang="en-CA" dirty="0"/>
            </a:br>
            <a:r>
              <a:rPr lang="en-CA" sz="3600" dirty="0" smtClean="0"/>
              <a:t>Example</a:t>
            </a:r>
            <a:endParaRPr lang="en-CA" sz="3600" dirty="0"/>
          </a:p>
        </p:txBody>
      </p:sp>
      <p:graphicFrame>
        <p:nvGraphicFramePr>
          <p:cNvPr id="222281" name="Group 1097"/>
          <p:cNvGraphicFramePr>
            <a:graphicFrameLocks noGrp="1"/>
          </p:cNvGraphicFramePr>
          <p:nvPr>
            <p:extLst/>
          </p:nvPr>
        </p:nvGraphicFramePr>
        <p:xfrm>
          <a:off x="1600200" y="2514600"/>
          <a:ext cx="6172200" cy="3108960"/>
        </p:xfrm>
        <a:graphic>
          <a:graphicData uri="http://schemas.openxmlformats.org/drawingml/2006/table">
            <a:tbl>
              <a:tblPr>
                <a:tableStyleId>{3C2FFA5D-87B4-456A-9821-1D502468CF0F}</a:tableStyleId>
              </a:tblPr>
              <a:tblGrid>
                <a:gridCol w="1803400"/>
                <a:gridCol w="2089150"/>
                <a:gridCol w="2279650"/>
              </a:tblGrid>
              <a:tr h="3302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800" u="none" strike="noStrike" cap="none" normalizeH="0" baseline="0">
                          <a:ln>
                            <a:noFill/>
                          </a:ln>
                          <a:effectLst/>
                        </a:rPr>
                        <a:t>Activity</a:t>
                      </a:r>
                      <a:endParaRPr kumimoji="0" lang="en-CA" sz="2800" b="0" i="0" u="none" strike="noStrike" cap="none" normalizeH="0" baseline="0">
                        <a:ln>
                          <a:noFill/>
                        </a:ln>
                        <a:solidFill>
                          <a:schemeClr val="bg2"/>
                        </a:solidFill>
                        <a:effectLst/>
                        <a:latin typeface="Arial" charset="0"/>
                        <a:ea typeface="ＭＳ Ｐゴシック" charset="0"/>
                      </a:endParaRPr>
                    </a:p>
                  </a:txBody>
                  <a:tcPr horzOverflow="overflow">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800" u="none" strike="noStrike" cap="none" normalizeH="0" baseline="0">
                          <a:ln>
                            <a:noFill/>
                          </a:ln>
                          <a:effectLst/>
                        </a:rPr>
                        <a:t>Duration</a:t>
                      </a:r>
                      <a:endParaRPr kumimoji="0" lang="en-CA" sz="2800" b="0" i="0" u="none" strike="noStrike" cap="none" normalizeH="0" baseline="0">
                        <a:ln>
                          <a:noFill/>
                        </a:ln>
                        <a:solidFill>
                          <a:schemeClr val="bg2"/>
                        </a:solidFill>
                        <a:effectLst/>
                        <a:latin typeface="Arial" charset="0"/>
                        <a:ea typeface="ＭＳ Ｐゴシック" charset="0"/>
                      </a:endParaRPr>
                    </a:p>
                  </a:txBody>
                  <a:tcPr horzOverflow="overflow">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400" u="none" strike="noStrike" kern="1200" cap="none" normalizeH="0" baseline="0" dirty="0">
                          <a:ln>
                            <a:noFill/>
                          </a:ln>
                          <a:solidFill>
                            <a:schemeClr val="dk1"/>
                          </a:solidFill>
                          <a:effectLst/>
                          <a:latin typeface="+mn-lt"/>
                          <a:ea typeface="+mn-ea"/>
                          <a:cs typeface="+mn-cs"/>
                        </a:rPr>
                        <a:t>Precedence</a:t>
                      </a:r>
                    </a:p>
                  </a:txBody>
                  <a:tcPr horzOverflow="overflow">
                    <a:solidFill>
                      <a:schemeClr val="accent1"/>
                    </a:solidFill>
                  </a:tcPr>
                </a:tc>
              </a:tr>
              <a:tr h="31591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800" u="none" strike="noStrike" cap="none" normalizeH="0" baseline="0">
                          <a:ln>
                            <a:noFill/>
                          </a:ln>
                          <a:effectLst/>
                        </a:rPr>
                        <a:t>A</a:t>
                      </a:r>
                      <a:endParaRPr kumimoji="0" lang="en-CA" sz="2800" b="0" i="0" u="none" strike="noStrike" cap="none" normalizeH="0" baseline="0">
                        <a:ln>
                          <a:noFill/>
                        </a:ln>
                        <a:solidFill>
                          <a:schemeClr val="bg2"/>
                        </a:solidFill>
                        <a:effectLst/>
                        <a:latin typeface="Arial" charset="0"/>
                        <a:ea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800" u="none" strike="noStrike" cap="none" normalizeH="0" baseline="0">
                          <a:ln>
                            <a:noFill/>
                          </a:ln>
                          <a:effectLst/>
                        </a:rPr>
                        <a:t>4</a:t>
                      </a:r>
                      <a:endParaRPr kumimoji="0" lang="en-CA" sz="2800" b="0" i="0" u="none" strike="noStrike" cap="none" normalizeH="0" baseline="0">
                        <a:ln>
                          <a:noFill/>
                        </a:ln>
                        <a:solidFill>
                          <a:schemeClr val="bg2"/>
                        </a:solidFill>
                        <a:effectLst/>
                        <a:latin typeface="Arial" charset="0"/>
                        <a:ea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800" u="none" strike="noStrike" cap="none" normalizeH="0" baseline="0">
                          <a:ln>
                            <a:noFill/>
                          </a:ln>
                          <a:effectLst/>
                        </a:rPr>
                        <a:t>-</a:t>
                      </a:r>
                      <a:endParaRPr kumimoji="0" lang="en-CA" sz="2800" b="0" i="0" u="none" strike="noStrike" cap="none" normalizeH="0" baseline="0">
                        <a:ln>
                          <a:noFill/>
                        </a:ln>
                        <a:solidFill>
                          <a:schemeClr val="bg2"/>
                        </a:solidFill>
                        <a:effectLst/>
                        <a:latin typeface="Arial" charset="0"/>
                        <a:ea typeface="ＭＳ Ｐゴシック" charset="0"/>
                      </a:endParaRPr>
                    </a:p>
                  </a:txBody>
                  <a:tcPr horzOverflow="overflow"/>
                </a:tc>
              </a:tr>
              <a:tr h="3016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800" u="none" strike="noStrike" cap="none" normalizeH="0" baseline="0">
                          <a:ln>
                            <a:noFill/>
                          </a:ln>
                          <a:effectLst/>
                        </a:rPr>
                        <a:t>B</a:t>
                      </a:r>
                      <a:endParaRPr kumimoji="0" lang="en-CA" sz="2800" b="0" i="0" u="none" strike="noStrike" cap="none" normalizeH="0" baseline="0">
                        <a:ln>
                          <a:noFill/>
                        </a:ln>
                        <a:solidFill>
                          <a:schemeClr val="bg2"/>
                        </a:solidFill>
                        <a:effectLst/>
                        <a:latin typeface="Arial" charset="0"/>
                        <a:ea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800" u="none" strike="noStrike" cap="none" normalizeH="0" baseline="0">
                          <a:ln>
                            <a:noFill/>
                          </a:ln>
                          <a:effectLst/>
                        </a:rPr>
                        <a:t>5</a:t>
                      </a:r>
                      <a:endParaRPr kumimoji="0" lang="en-CA" sz="2800" b="0" i="0" u="none" strike="noStrike" cap="none" normalizeH="0" baseline="0">
                        <a:ln>
                          <a:noFill/>
                        </a:ln>
                        <a:solidFill>
                          <a:schemeClr val="bg2"/>
                        </a:solidFill>
                        <a:effectLst/>
                        <a:latin typeface="Arial" charset="0"/>
                        <a:ea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800" u="none" strike="noStrike" cap="none" normalizeH="0" baseline="0">
                          <a:ln>
                            <a:noFill/>
                          </a:ln>
                          <a:effectLst/>
                        </a:rPr>
                        <a:t>-</a:t>
                      </a:r>
                      <a:endParaRPr kumimoji="0" lang="en-CA" sz="2800" b="0" i="0" u="none" strike="noStrike" cap="none" normalizeH="0" baseline="0">
                        <a:ln>
                          <a:noFill/>
                        </a:ln>
                        <a:solidFill>
                          <a:schemeClr val="bg2"/>
                        </a:solidFill>
                        <a:effectLst/>
                        <a:latin typeface="Arial" charset="0"/>
                        <a:ea typeface="ＭＳ Ｐゴシック" charset="0"/>
                      </a:endParaRPr>
                    </a:p>
                  </a:txBody>
                  <a:tcPr horzOverflow="overflow"/>
                </a:tc>
              </a:tr>
              <a:tr h="28733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800" u="none" strike="noStrike" cap="none" normalizeH="0" baseline="0">
                          <a:ln>
                            <a:noFill/>
                          </a:ln>
                          <a:effectLst/>
                        </a:rPr>
                        <a:t>C</a:t>
                      </a:r>
                      <a:endParaRPr kumimoji="0" lang="en-CA" sz="2800" b="0" i="0" u="none" strike="noStrike" cap="none" normalizeH="0" baseline="0">
                        <a:ln>
                          <a:noFill/>
                        </a:ln>
                        <a:solidFill>
                          <a:schemeClr val="bg2"/>
                        </a:solidFill>
                        <a:effectLst/>
                        <a:latin typeface="Arial" charset="0"/>
                        <a:ea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800" u="none" strike="noStrike" cap="none" normalizeH="0" baseline="0">
                          <a:ln>
                            <a:noFill/>
                          </a:ln>
                          <a:effectLst/>
                        </a:rPr>
                        <a:t>3</a:t>
                      </a:r>
                      <a:endParaRPr kumimoji="0" lang="en-CA" sz="2800" b="0" i="0" u="none" strike="noStrike" cap="none" normalizeH="0" baseline="0">
                        <a:ln>
                          <a:noFill/>
                        </a:ln>
                        <a:solidFill>
                          <a:schemeClr val="bg2"/>
                        </a:solidFill>
                        <a:effectLst/>
                        <a:latin typeface="Arial" charset="0"/>
                        <a:ea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800" u="none" strike="noStrike" cap="none" normalizeH="0" baseline="0">
                          <a:ln>
                            <a:noFill/>
                          </a:ln>
                          <a:effectLst/>
                        </a:rPr>
                        <a:t>A</a:t>
                      </a:r>
                      <a:endParaRPr kumimoji="0" lang="en-CA" sz="2800" b="0" i="0" u="none" strike="noStrike" cap="none" normalizeH="0" baseline="0">
                        <a:ln>
                          <a:noFill/>
                        </a:ln>
                        <a:solidFill>
                          <a:schemeClr val="bg2"/>
                        </a:solidFill>
                        <a:effectLst/>
                        <a:latin typeface="Arial" charset="0"/>
                        <a:ea typeface="ＭＳ Ｐゴシック" charset="0"/>
                      </a:endParaRPr>
                    </a:p>
                  </a:txBody>
                  <a:tcPr horzOverflow="overflow"/>
                </a:tc>
              </a:tr>
              <a:tr h="2730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800" u="none" strike="noStrike" cap="none" normalizeH="0" baseline="0">
                          <a:ln>
                            <a:noFill/>
                          </a:ln>
                          <a:effectLst/>
                        </a:rPr>
                        <a:t>D</a:t>
                      </a:r>
                      <a:endParaRPr kumimoji="0" lang="en-CA" sz="2800" b="0" i="0" u="none" strike="noStrike" cap="none" normalizeH="0" baseline="0">
                        <a:ln>
                          <a:noFill/>
                        </a:ln>
                        <a:solidFill>
                          <a:schemeClr val="bg2"/>
                        </a:solidFill>
                        <a:effectLst/>
                        <a:latin typeface="Arial" charset="0"/>
                        <a:ea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800" u="none" strike="noStrike" cap="none" normalizeH="0" baseline="0">
                          <a:ln>
                            <a:noFill/>
                          </a:ln>
                          <a:effectLst/>
                        </a:rPr>
                        <a:t>3</a:t>
                      </a:r>
                      <a:endParaRPr kumimoji="0" lang="en-CA" sz="2800" b="0" i="0" u="none" strike="noStrike" cap="none" normalizeH="0" baseline="0">
                        <a:ln>
                          <a:noFill/>
                        </a:ln>
                        <a:solidFill>
                          <a:schemeClr val="bg2"/>
                        </a:solidFill>
                        <a:effectLst/>
                        <a:latin typeface="Arial" charset="0"/>
                        <a:ea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800" u="none" strike="noStrike" cap="none" normalizeH="0" baseline="0">
                          <a:ln>
                            <a:noFill/>
                          </a:ln>
                          <a:effectLst/>
                        </a:rPr>
                        <a:t>A</a:t>
                      </a:r>
                      <a:endParaRPr kumimoji="0" lang="en-CA" sz="2800" b="0" i="0" u="none" strike="noStrike" cap="none" normalizeH="0" baseline="0">
                        <a:ln>
                          <a:noFill/>
                        </a:ln>
                        <a:solidFill>
                          <a:schemeClr val="bg2"/>
                        </a:solidFill>
                        <a:effectLst/>
                        <a:latin typeface="Arial" charset="0"/>
                        <a:ea typeface="ＭＳ Ｐゴシック" charset="0"/>
                      </a:endParaRPr>
                    </a:p>
                  </a:txBody>
                  <a:tcPr horzOverflow="overflow"/>
                </a:tc>
              </a:tr>
              <a:tr h="25876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800" u="none" strike="noStrike" cap="none" normalizeH="0" baseline="0" dirty="0">
                          <a:ln>
                            <a:noFill/>
                          </a:ln>
                          <a:effectLst/>
                        </a:rPr>
                        <a:t>E</a:t>
                      </a:r>
                      <a:endParaRPr kumimoji="0" lang="en-CA" sz="2800" b="0" i="0" u="none" strike="noStrike" cap="none" normalizeH="0" baseline="0" dirty="0">
                        <a:ln>
                          <a:noFill/>
                        </a:ln>
                        <a:solidFill>
                          <a:schemeClr val="bg2"/>
                        </a:solidFill>
                        <a:effectLst/>
                        <a:latin typeface="Arial" charset="0"/>
                        <a:ea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800" u="none" strike="noStrike" cap="none" normalizeH="0" baseline="0">
                          <a:ln>
                            <a:noFill/>
                          </a:ln>
                          <a:effectLst/>
                        </a:rPr>
                        <a:t>2</a:t>
                      </a:r>
                      <a:endParaRPr kumimoji="0" lang="en-CA" sz="2800" b="0" i="0" u="none" strike="noStrike" cap="none" normalizeH="0" baseline="0">
                        <a:ln>
                          <a:noFill/>
                        </a:ln>
                        <a:solidFill>
                          <a:schemeClr val="bg2"/>
                        </a:solidFill>
                        <a:effectLst/>
                        <a:latin typeface="Arial" charset="0"/>
                        <a:ea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800" u="none" strike="noStrike" cap="none" normalizeH="0" baseline="0" dirty="0">
                          <a:ln>
                            <a:noFill/>
                          </a:ln>
                          <a:effectLst/>
                        </a:rPr>
                        <a:t>B, C</a:t>
                      </a:r>
                      <a:endParaRPr kumimoji="0" lang="en-CA" sz="2800" b="0" i="0" u="none" strike="noStrike" cap="none" normalizeH="0" baseline="0" dirty="0">
                        <a:ln>
                          <a:noFill/>
                        </a:ln>
                        <a:solidFill>
                          <a:schemeClr val="bg2"/>
                        </a:solidFill>
                        <a:effectLst/>
                        <a:latin typeface="Arial" charset="0"/>
                        <a:ea typeface="ＭＳ Ｐゴシック" charset="0"/>
                      </a:endParaRPr>
                    </a:p>
                  </a:txBody>
                  <a:tcPr horzOverflow="overflow"/>
                </a:tc>
              </a:tr>
            </a:tbl>
          </a:graphicData>
        </a:graphic>
      </p:graphicFrame>
      <p:sp>
        <p:nvSpPr>
          <p:cNvPr id="222242" name="Rectangle 1058"/>
          <p:cNvSpPr>
            <a:spLocks noChangeArrowheads="1"/>
          </p:cNvSpPr>
          <p:nvPr/>
        </p:nvSpPr>
        <p:spPr bwMode="auto">
          <a:xfrm>
            <a:off x="2971800" y="5562600"/>
            <a:ext cx="31242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342900" indent="-342900" eaLnBrk="1" hangingPunct="1">
              <a:spcBef>
                <a:spcPct val="20000"/>
              </a:spcBef>
              <a:buClr>
                <a:schemeClr val="hlink"/>
              </a:buClr>
              <a:buSzPct val="70000"/>
              <a:buFont typeface="Wingdings" charset="0"/>
              <a:buNone/>
            </a:pPr>
            <a:endParaRPr lang="en-CA" sz="3200">
              <a:effectLst>
                <a:outerShdw blurRad="38100" dist="38100" dir="2700000" algn="tl">
                  <a:srgbClr val="000000"/>
                </a:outerShdw>
              </a:effectLst>
            </a:endParaRPr>
          </a:p>
        </p:txBody>
      </p:sp>
    </p:spTree>
    <p:extLst>
      <p:ext uri="{BB962C8B-B14F-4D97-AF65-F5344CB8AC3E}">
        <p14:creationId xmlns:p14="http://schemas.microsoft.com/office/powerpoint/2010/main" val="564408989"/>
      </p:ext>
    </p:extLst>
  </p:cSld>
  <p:clrMapOvr>
    <a:masterClrMapping/>
  </p:clrMapOvr>
  <p:timing>
    <p:tnLst>
      <p:par>
        <p:cTn id="1" dur="indefinite" restart="never" nodeType="tmRoot"/>
      </p:par>
    </p:tn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Rot="1" noChangeArrowheads="1"/>
          </p:cNvSpPr>
          <p:nvPr>
            <p:ph type="title"/>
          </p:nvPr>
        </p:nvSpPr>
        <p:spPr/>
        <p:txBody>
          <a:bodyPr/>
          <a:lstStyle/>
          <a:p>
            <a:r>
              <a:rPr lang="en-CA" dirty="0"/>
              <a:t>Critical Path </a:t>
            </a:r>
            <a:r>
              <a:rPr lang="en-CA" dirty="0" smtClean="0"/>
              <a:t>Method</a:t>
            </a:r>
            <a:endParaRPr lang="en-CA" dirty="0"/>
          </a:p>
        </p:txBody>
      </p:sp>
      <p:sp>
        <p:nvSpPr>
          <p:cNvPr id="203779" name="Rectangle 3"/>
          <p:cNvSpPr>
            <a:spLocks noGrp="1" noChangeArrowheads="1"/>
          </p:cNvSpPr>
          <p:nvPr>
            <p:ph type="body" idx="1"/>
          </p:nvPr>
        </p:nvSpPr>
        <p:spPr>
          <a:xfrm>
            <a:off x="914400" y="1524000"/>
            <a:ext cx="7239000" cy="609600"/>
          </a:xfrm>
        </p:spPr>
        <p:txBody>
          <a:bodyPr/>
          <a:lstStyle/>
          <a:p>
            <a:pPr>
              <a:buFont typeface="Wingdings" charset="0"/>
              <a:buNone/>
            </a:pPr>
            <a:r>
              <a:rPr lang="en-CA" sz="2800" b="0" dirty="0">
                <a:solidFill>
                  <a:srgbClr val="000000"/>
                </a:solidFill>
              </a:rPr>
              <a:t>The </a:t>
            </a:r>
            <a:r>
              <a:rPr lang="en-CA" sz="2800" b="0" dirty="0" smtClean="0">
                <a:solidFill>
                  <a:srgbClr val="000000"/>
                </a:solidFill>
              </a:rPr>
              <a:t>sequence </a:t>
            </a:r>
            <a:r>
              <a:rPr lang="en-CA" sz="2800" b="0" dirty="0">
                <a:solidFill>
                  <a:srgbClr val="000000"/>
                </a:solidFill>
              </a:rPr>
              <a:t>graph is constructed:</a:t>
            </a:r>
          </a:p>
        </p:txBody>
      </p:sp>
      <p:sp>
        <p:nvSpPr>
          <p:cNvPr id="203780" name="Line 4"/>
          <p:cNvSpPr>
            <a:spLocks noChangeShapeType="1"/>
          </p:cNvSpPr>
          <p:nvPr/>
        </p:nvSpPr>
        <p:spPr bwMode="auto">
          <a:xfrm>
            <a:off x="1524000" y="3962400"/>
            <a:ext cx="2209800" cy="990600"/>
          </a:xfrm>
          <a:prstGeom prst="line">
            <a:avLst/>
          </a:prstGeom>
          <a:noFill/>
          <a:ln w="12700">
            <a:solidFill>
              <a:srgbClr val="000000"/>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solidFill>
                <a:srgbClr val="000000"/>
              </a:solidFill>
            </a:endParaRPr>
          </a:p>
        </p:txBody>
      </p:sp>
      <p:sp>
        <p:nvSpPr>
          <p:cNvPr id="203782" name="Text Box 6"/>
          <p:cNvSpPr txBox="1">
            <a:spLocks noChangeArrowheads="1"/>
          </p:cNvSpPr>
          <p:nvPr/>
        </p:nvSpPr>
        <p:spPr bwMode="auto">
          <a:xfrm>
            <a:off x="4648200" y="3051175"/>
            <a:ext cx="3683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000">
                <a:solidFill>
                  <a:srgbClr val="000000"/>
                </a:solidFill>
                <a:latin typeface="Arial" charset="0"/>
              </a:rPr>
              <a:t>C</a:t>
            </a:r>
          </a:p>
        </p:txBody>
      </p:sp>
      <p:sp>
        <p:nvSpPr>
          <p:cNvPr id="203783" name="Line 7"/>
          <p:cNvSpPr>
            <a:spLocks noChangeShapeType="1"/>
          </p:cNvSpPr>
          <p:nvPr/>
        </p:nvSpPr>
        <p:spPr bwMode="auto">
          <a:xfrm flipV="1">
            <a:off x="1524000" y="2895600"/>
            <a:ext cx="1600200" cy="685800"/>
          </a:xfrm>
          <a:prstGeom prst="line">
            <a:avLst/>
          </a:prstGeom>
          <a:noFill/>
          <a:ln w="12700">
            <a:solidFill>
              <a:srgbClr val="000000"/>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solidFill>
                <a:srgbClr val="000000"/>
              </a:solidFill>
            </a:endParaRPr>
          </a:p>
        </p:txBody>
      </p:sp>
      <p:sp>
        <p:nvSpPr>
          <p:cNvPr id="203784" name="Text Box 8"/>
          <p:cNvSpPr txBox="1">
            <a:spLocks noChangeArrowheads="1"/>
          </p:cNvSpPr>
          <p:nvPr/>
        </p:nvSpPr>
        <p:spPr bwMode="auto">
          <a:xfrm>
            <a:off x="2133600" y="3889375"/>
            <a:ext cx="354013"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000">
                <a:solidFill>
                  <a:srgbClr val="000000"/>
                </a:solidFill>
                <a:latin typeface="Arial" charset="0"/>
              </a:rPr>
              <a:t>B</a:t>
            </a:r>
          </a:p>
        </p:txBody>
      </p:sp>
      <p:sp>
        <p:nvSpPr>
          <p:cNvPr id="203785" name="Text Box 9"/>
          <p:cNvSpPr txBox="1">
            <a:spLocks noChangeArrowheads="1"/>
          </p:cNvSpPr>
          <p:nvPr/>
        </p:nvSpPr>
        <p:spPr bwMode="auto">
          <a:xfrm>
            <a:off x="5638800" y="4727575"/>
            <a:ext cx="354013"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000">
                <a:solidFill>
                  <a:srgbClr val="000000"/>
                </a:solidFill>
                <a:latin typeface="Arial" charset="0"/>
              </a:rPr>
              <a:t>E</a:t>
            </a:r>
          </a:p>
        </p:txBody>
      </p:sp>
      <p:sp>
        <p:nvSpPr>
          <p:cNvPr id="203786" name="Line 10"/>
          <p:cNvSpPr>
            <a:spLocks noChangeShapeType="1"/>
          </p:cNvSpPr>
          <p:nvPr/>
        </p:nvSpPr>
        <p:spPr bwMode="auto">
          <a:xfrm>
            <a:off x="4343400" y="5105400"/>
            <a:ext cx="2895600" cy="0"/>
          </a:xfrm>
          <a:prstGeom prst="line">
            <a:avLst/>
          </a:prstGeom>
          <a:noFill/>
          <a:ln w="12700">
            <a:solidFill>
              <a:srgbClr val="000000"/>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solidFill>
                <a:srgbClr val="000000"/>
              </a:solidFill>
            </a:endParaRPr>
          </a:p>
        </p:txBody>
      </p:sp>
      <p:sp>
        <p:nvSpPr>
          <p:cNvPr id="203792" name="Oval 16"/>
          <p:cNvSpPr>
            <a:spLocks noChangeArrowheads="1"/>
          </p:cNvSpPr>
          <p:nvPr/>
        </p:nvSpPr>
        <p:spPr bwMode="auto">
          <a:xfrm>
            <a:off x="990600" y="3429000"/>
            <a:ext cx="609600" cy="60960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endParaRPr>
          </a:p>
        </p:txBody>
      </p:sp>
      <p:sp>
        <p:nvSpPr>
          <p:cNvPr id="203793" name="Oval 17"/>
          <p:cNvSpPr>
            <a:spLocks noChangeArrowheads="1"/>
          </p:cNvSpPr>
          <p:nvPr/>
        </p:nvSpPr>
        <p:spPr bwMode="auto">
          <a:xfrm>
            <a:off x="3733800" y="4800600"/>
            <a:ext cx="609600" cy="60960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endParaRPr>
          </a:p>
        </p:txBody>
      </p:sp>
      <p:sp>
        <p:nvSpPr>
          <p:cNvPr id="203794" name="Oval 18"/>
          <p:cNvSpPr>
            <a:spLocks noChangeArrowheads="1"/>
          </p:cNvSpPr>
          <p:nvPr/>
        </p:nvSpPr>
        <p:spPr bwMode="auto">
          <a:xfrm>
            <a:off x="3124200" y="2514600"/>
            <a:ext cx="609600" cy="60960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endParaRPr>
          </a:p>
        </p:txBody>
      </p:sp>
      <p:sp>
        <p:nvSpPr>
          <p:cNvPr id="203795" name="Oval 19"/>
          <p:cNvSpPr>
            <a:spLocks noChangeArrowheads="1"/>
          </p:cNvSpPr>
          <p:nvPr/>
        </p:nvSpPr>
        <p:spPr bwMode="auto">
          <a:xfrm>
            <a:off x="5410200" y="2438400"/>
            <a:ext cx="609600" cy="60960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endParaRPr>
          </a:p>
        </p:txBody>
      </p:sp>
      <p:sp>
        <p:nvSpPr>
          <p:cNvPr id="203796" name="Text Box 20"/>
          <p:cNvSpPr txBox="1">
            <a:spLocks noChangeArrowheads="1"/>
          </p:cNvSpPr>
          <p:nvPr/>
        </p:nvSpPr>
        <p:spPr bwMode="auto">
          <a:xfrm>
            <a:off x="2133600" y="2822575"/>
            <a:ext cx="377026"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000">
                <a:solidFill>
                  <a:srgbClr val="000000"/>
                </a:solidFill>
                <a:latin typeface="Arial" charset="0"/>
              </a:rPr>
              <a:t>A</a:t>
            </a:r>
          </a:p>
        </p:txBody>
      </p:sp>
      <p:sp>
        <p:nvSpPr>
          <p:cNvPr id="203797" name="Oval 21"/>
          <p:cNvSpPr>
            <a:spLocks noChangeArrowheads="1"/>
          </p:cNvSpPr>
          <p:nvPr/>
        </p:nvSpPr>
        <p:spPr bwMode="auto">
          <a:xfrm>
            <a:off x="7239000" y="4800600"/>
            <a:ext cx="609600" cy="60960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endParaRPr>
          </a:p>
        </p:txBody>
      </p:sp>
      <p:sp>
        <p:nvSpPr>
          <p:cNvPr id="203798" name="Oval 22"/>
          <p:cNvSpPr>
            <a:spLocks noChangeArrowheads="1"/>
          </p:cNvSpPr>
          <p:nvPr/>
        </p:nvSpPr>
        <p:spPr bwMode="auto">
          <a:xfrm>
            <a:off x="5257800" y="3505200"/>
            <a:ext cx="609600" cy="60960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endParaRPr>
          </a:p>
        </p:txBody>
      </p:sp>
      <p:sp>
        <p:nvSpPr>
          <p:cNvPr id="203799" name="Line 23"/>
          <p:cNvSpPr>
            <a:spLocks noChangeShapeType="1"/>
          </p:cNvSpPr>
          <p:nvPr/>
        </p:nvSpPr>
        <p:spPr bwMode="auto">
          <a:xfrm flipV="1">
            <a:off x="3733800" y="2743200"/>
            <a:ext cx="1676400" cy="0"/>
          </a:xfrm>
          <a:prstGeom prst="line">
            <a:avLst/>
          </a:prstGeom>
          <a:noFill/>
          <a:ln w="12700">
            <a:solidFill>
              <a:srgbClr val="000000"/>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solidFill>
                <a:srgbClr val="000000"/>
              </a:solidFill>
            </a:endParaRPr>
          </a:p>
        </p:txBody>
      </p:sp>
      <p:sp>
        <p:nvSpPr>
          <p:cNvPr id="203800" name="Line 24"/>
          <p:cNvSpPr>
            <a:spLocks noChangeShapeType="1"/>
          </p:cNvSpPr>
          <p:nvPr/>
        </p:nvSpPr>
        <p:spPr bwMode="auto">
          <a:xfrm>
            <a:off x="3733800" y="2971800"/>
            <a:ext cx="1524000" cy="762000"/>
          </a:xfrm>
          <a:prstGeom prst="line">
            <a:avLst/>
          </a:prstGeom>
          <a:noFill/>
          <a:ln w="12700">
            <a:solidFill>
              <a:srgbClr val="000000"/>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solidFill>
                <a:srgbClr val="000000"/>
              </a:solidFill>
            </a:endParaRPr>
          </a:p>
        </p:txBody>
      </p:sp>
      <p:sp>
        <p:nvSpPr>
          <p:cNvPr id="203801" name="Text Box 25"/>
          <p:cNvSpPr txBox="1">
            <a:spLocks noChangeArrowheads="1"/>
          </p:cNvSpPr>
          <p:nvPr/>
        </p:nvSpPr>
        <p:spPr bwMode="auto">
          <a:xfrm>
            <a:off x="4495800" y="2289175"/>
            <a:ext cx="3683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000">
                <a:solidFill>
                  <a:srgbClr val="000000"/>
                </a:solidFill>
                <a:latin typeface="Arial" charset="0"/>
              </a:rPr>
              <a:t>D</a:t>
            </a:r>
          </a:p>
        </p:txBody>
      </p:sp>
      <p:sp>
        <p:nvSpPr>
          <p:cNvPr id="203803" name="Rectangle 27"/>
          <p:cNvSpPr>
            <a:spLocks noChangeArrowheads="1"/>
          </p:cNvSpPr>
          <p:nvPr/>
        </p:nvSpPr>
        <p:spPr bwMode="auto">
          <a:xfrm>
            <a:off x="6096000" y="3810000"/>
            <a:ext cx="25908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342900" indent="-342900" eaLnBrk="1" hangingPunct="1">
              <a:spcBef>
                <a:spcPct val="20000"/>
              </a:spcBef>
              <a:buClr>
                <a:schemeClr val="hlink"/>
              </a:buClr>
              <a:buSzPct val="70000"/>
              <a:buFont typeface="Wingdings" charset="0"/>
              <a:buNone/>
            </a:pPr>
            <a:r>
              <a:rPr lang="en-CA" sz="2800" dirty="0" smtClean="0">
                <a:solidFill>
                  <a:srgbClr val="000000"/>
                </a:solidFill>
                <a:latin typeface="Arial" charset="0"/>
              </a:rPr>
              <a:t>What now?</a:t>
            </a:r>
            <a:endParaRPr lang="en-CA" sz="2800" dirty="0">
              <a:solidFill>
                <a:srgbClr val="000000"/>
              </a:solidFill>
              <a:latin typeface="Arial" charset="0"/>
            </a:endParaRPr>
          </a:p>
        </p:txBody>
      </p:sp>
      <p:sp>
        <p:nvSpPr>
          <p:cNvPr id="203804" name="Text Box 28"/>
          <p:cNvSpPr txBox="1">
            <a:spLocks noChangeArrowheads="1"/>
          </p:cNvSpPr>
          <p:nvPr/>
        </p:nvSpPr>
        <p:spPr bwMode="auto">
          <a:xfrm>
            <a:off x="762000" y="4100513"/>
            <a:ext cx="726306"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000" dirty="0" smtClean="0">
                <a:solidFill>
                  <a:srgbClr val="000000"/>
                </a:solidFill>
                <a:latin typeface="Arial" charset="0"/>
              </a:rPr>
              <a:t>Start</a:t>
            </a:r>
            <a:endParaRPr lang="en-CA" sz="2000" dirty="0">
              <a:solidFill>
                <a:srgbClr val="000000"/>
              </a:solidFill>
              <a:latin typeface="Arial" charset="0"/>
            </a:endParaRPr>
          </a:p>
        </p:txBody>
      </p:sp>
      <p:sp>
        <p:nvSpPr>
          <p:cNvPr id="203805" name="Text Box 29"/>
          <p:cNvSpPr txBox="1">
            <a:spLocks noChangeArrowheads="1"/>
          </p:cNvSpPr>
          <p:nvPr/>
        </p:nvSpPr>
        <p:spPr bwMode="auto">
          <a:xfrm>
            <a:off x="7086600" y="5395913"/>
            <a:ext cx="641021"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000" dirty="0" smtClean="0">
                <a:solidFill>
                  <a:srgbClr val="000000"/>
                </a:solidFill>
                <a:latin typeface="Arial" charset="0"/>
              </a:rPr>
              <a:t>End</a:t>
            </a:r>
            <a:endParaRPr lang="en-CA" sz="2000" dirty="0">
              <a:solidFill>
                <a:srgbClr val="000000"/>
              </a:solidFill>
              <a:latin typeface="Arial" charset="0"/>
            </a:endParaRPr>
          </a:p>
        </p:txBody>
      </p:sp>
    </p:spTree>
    <p:extLst>
      <p:ext uri="{BB962C8B-B14F-4D97-AF65-F5344CB8AC3E}">
        <p14:creationId xmlns:p14="http://schemas.microsoft.com/office/powerpoint/2010/main" val="586609324"/>
      </p:ext>
    </p:extLst>
  </p:cSld>
  <p:clrMapOvr>
    <a:masterClrMapping/>
  </p:clrMapOvr>
  <p:timing>
    <p:tnLst>
      <p:par>
        <p:cTn id="1" dur="indefinite" restart="never" nodeType="tmRoot"/>
      </p:par>
    </p:tn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Rot="1" noChangeArrowheads="1"/>
          </p:cNvSpPr>
          <p:nvPr>
            <p:ph type="title"/>
          </p:nvPr>
        </p:nvSpPr>
        <p:spPr/>
        <p:txBody>
          <a:bodyPr/>
          <a:lstStyle/>
          <a:p>
            <a:r>
              <a:rPr lang="en-CA"/>
              <a:t>Critical Path Method (CPM)</a:t>
            </a:r>
          </a:p>
        </p:txBody>
      </p:sp>
      <p:sp>
        <p:nvSpPr>
          <p:cNvPr id="204803" name="Rectangle 3"/>
          <p:cNvSpPr>
            <a:spLocks noGrp="1" noChangeArrowheads="1"/>
          </p:cNvSpPr>
          <p:nvPr>
            <p:ph type="body" idx="1"/>
          </p:nvPr>
        </p:nvSpPr>
        <p:spPr>
          <a:xfrm>
            <a:off x="990600" y="1371600"/>
            <a:ext cx="7315200" cy="990600"/>
          </a:xfrm>
        </p:spPr>
        <p:txBody>
          <a:bodyPr/>
          <a:lstStyle/>
          <a:p>
            <a:pPr marL="0" indent="0">
              <a:lnSpc>
                <a:spcPct val="90000"/>
              </a:lnSpc>
              <a:buNone/>
            </a:pPr>
            <a:r>
              <a:rPr lang="en-CA" sz="2800" b="0" dirty="0">
                <a:solidFill>
                  <a:srgbClr val="000000"/>
                </a:solidFill>
              </a:rPr>
              <a:t>Events are consolidated to provide the specified precedence</a:t>
            </a:r>
            <a:r>
              <a:rPr lang="en-CA" sz="2800" b="0" dirty="0" smtClean="0">
                <a:solidFill>
                  <a:srgbClr val="000000"/>
                </a:solidFill>
              </a:rPr>
              <a:t>.</a:t>
            </a:r>
            <a:endParaRPr lang="en-CA" sz="2800" b="0" dirty="0">
              <a:solidFill>
                <a:srgbClr val="000000"/>
              </a:solidFill>
            </a:endParaRPr>
          </a:p>
        </p:txBody>
      </p:sp>
      <p:sp>
        <p:nvSpPr>
          <p:cNvPr id="204804" name="Line 4"/>
          <p:cNvSpPr>
            <a:spLocks noChangeShapeType="1"/>
          </p:cNvSpPr>
          <p:nvPr/>
        </p:nvSpPr>
        <p:spPr bwMode="auto">
          <a:xfrm>
            <a:off x="1828800" y="4419600"/>
            <a:ext cx="2209800" cy="990600"/>
          </a:xfrm>
          <a:prstGeom prst="line">
            <a:avLst/>
          </a:prstGeom>
          <a:noFill/>
          <a:ln w="12700">
            <a:solidFill>
              <a:srgbClr val="000000"/>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solidFill>
                <a:srgbClr val="000000"/>
              </a:solidFill>
            </a:endParaRPr>
          </a:p>
        </p:txBody>
      </p:sp>
      <p:sp>
        <p:nvSpPr>
          <p:cNvPr id="204805" name="Text Box 5"/>
          <p:cNvSpPr txBox="1">
            <a:spLocks noChangeArrowheads="1"/>
          </p:cNvSpPr>
          <p:nvPr/>
        </p:nvSpPr>
        <p:spPr bwMode="auto">
          <a:xfrm>
            <a:off x="4114800" y="4117975"/>
            <a:ext cx="3683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000">
                <a:solidFill>
                  <a:srgbClr val="000000"/>
                </a:solidFill>
                <a:latin typeface="Arial" charset="0"/>
              </a:rPr>
              <a:t>C</a:t>
            </a:r>
          </a:p>
        </p:txBody>
      </p:sp>
      <p:sp>
        <p:nvSpPr>
          <p:cNvPr id="204806" name="Line 6"/>
          <p:cNvSpPr>
            <a:spLocks noChangeShapeType="1"/>
          </p:cNvSpPr>
          <p:nvPr/>
        </p:nvSpPr>
        <p:spPr bwMode="auto">
          <a:xfrm flipV="1">
            <a:off x="1828800" y="3352800"/>
            <a:ext cx="1600200" cy="685800"/>
          </a:xfrm>
          <a:prstGeom prst="line">
            <a:avLst/>
          </a:prstGeom>
          <a:noFill/>
          <a:ln w="12700">
            <a:solidFill>
              <a:schemeClr val="tx1"/>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solidFill>
                <a:srgbClr val="000000"/>
              </a:solidFill>
            </a:endParaRPr>
          </a:p>
        </p:txBody>
      </p:sp>
      <p:sp>
        <p:nvSpPr>
          <p:cNvPr id="204807" name="Text Box 7"/>
          <p:cNvSpPr txBox="1">
            <a:spLocks noChangeArrowheads="1"/>
          </p:cNvSpPr>
          <p:nvPr/>
        </p:nvSpPr>
        <p:spPr bwMode="auto">
          <a:xfrm>
            <a:off x="2438400" y="4346575"/>
            <a:ext cx="354013"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000">
                <a:solidFill>
                  <a:srgbClr val="000000"/>
                </a:solidFill>
                <a:latin typeface="Arial" charset="0"/>
              </a:rPr>
              <a:t>B</a:t>
            </a:r>
          </a:p>
        </p:txBody>
      </p:sp>
      <p:sp>
        <p:nvSpPr>
          <p:cNvPr id="204808" name="Text Box 8"/>
          <p:cNvSpPr txBox="1">
            <a:spLocks noChangeArrowheads="1"/>
          </p:cNvSpPr>
          <p:nvPr/>
        </p:nvSpPr>
        <p:spPr bwMode="auto">
          <a:xfrm>
            <a:off x="5943600" y="5184775"/>
            <a:ext cx="354013"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000">
                <a:solidFill>
                  <a:srgbClr val="000000"/>
                </a:solidFill>
                <a:latin typeface="Arial" charset="0"/>
              </a:rPr>
              <a:t>E</a:t>
            </a:r>
          </a:p>
        </p:txBody>
      </p:sp>
      <p:sp>
        <p:nvSpPr>
          <p:cNvPr id="204809" name="Line 9"/>
          <p:cNvSpPr>
            <a:spLocks noChangeShapeType="1"/>
          </p:cNvSpPr>
          <p:nvPr/>
        </p:nvSpPr>
        <p:spPr bwMode="auto">
          <a:xfrm>
            <a:off x="4648200" y="5562600"/>
            <a:ext cx="2895600" cy="0"/>
          </a:xfrm>
          <a:prstGeom prst="line">
            <a:avLst/>
          </a:prstGeom>
          <a:noFill/>
          <a:ln w="12700">
            <a:solidFill>
              <a:srgbClr val="000000"/>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solidFill>
                <a:srgbClr val="000000"/>
              </a:solidFill>
            </a:endParaRPr>
          </a:p>
        </p:txBody>
      </p:sp>
      <p:sp>
        <p:nvSpPr>
          <p:cNvPr id="204810" name="Oval 10"/>
          <p:cNvSpPr>
            <a:spLocks noChangeArrowheads="1"/>
          </p:cNvSpPr>
          <p:nvPr/>
        </p:nvSpPr>
        <p:spPr bwMode="auto">
          <a:xfrm>
            <a:off x="1295400" y="3886200"/>
            <a:ext cx="609600" cy="60960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endParaRPr>
          </a:p>
        </p:txBody>
      </p:sp>
      <p:sp>
        <p:nvSpPr>
          <p:cNvPr id="204811" name="Oval 11"/>
          <p:cNvSpPr>
            <a:spLocks noChangeArrowheads="1"/>
          </p:cNvSpPr>
          <p:nvPr/>
        </p:nvSpPr>
        <p:spPr bwMode="auto">
          <a:xfrm>
            <a:off x="4038600" y="5257800"/>
            <a:ext cx="609600" cy="60960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endParaRPr>
          </a:p>
        </p:txBody>
      </p:sp>
      <p:sp>
        <p:nvSpPr>
          <p:cNvPr id="204812" name="Oval 12"/>
          <p:cNvSpPr>
            <a:spLocks noChangeArrowheads="1"/>
          </p:cNvSpPr>
          <p:nvPr/>
        </p:nvSpPr>
        <p:spPr bwMode="auto">
          <a:xfrm>
            <a:off x="3429000" y="2971800"/>
            <a:ext cx="609600" cy="60960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endParaRPr>
          </a:p>
        </p:txBody>
      </p:sp>
      <p:sp>
        <p:nvSpPr>
          <p:cNvPr id="204814" name="Text Box 14"/>
          <p:cNvSpPr txBox="1">
            <a:spLocks noChangeArrowheads="1"/>
          </p:cNvSpPr>
          <p:nvPr/>
        </p:nvSpPr>
        <p:spPr bwMode="auto">
          <a:xfrm>
            <a:off x="2438400" y="3279775"/>
            <a:ext cx="377026"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000">
                <a:solidFill>
                  <a:srgbClr val="000000"/>
                </a:solidFill>
                <a:latin typeface="Arial" charset="0"/>
              </a:rPr>
              <a:t>A</a:t>
            </a:r>
          </a:p>
        </p:txBody>
      </p:sp>
      <p:sp>
        <p:nvSpPr>
          <p:cNvPr id="204815" name="Oval 15"/>
          <p:cNvSpPr>
            <a:spLocks noChangeArrowheads="1"/>
          </p:cNvSpPr>
          <p:nvPr/>
        </p:nvSpPr>
        <p:spPr bwMode="auto">
          <a:xfrm>
            <a:off x="7543800" y="5257800"/>
            <a:ext cx="609600" cy="60960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endParaRPr>
          </a:p>
        </p:txBody>
      </p:sp>
      <p:sp>
        <p:nvSpPr>
          <p:cNvPr id="204817" name="Line 17"/>
          <p:cNvSpPr>
            <a:spLocks noChangeShapeType="1"/>
          </p:cNvSpPr>
          <p:nvPr/>
        </p:nvSpPr>
        <p:spPr bwMode="auto">
          <a:xfrm>
            <a:off x="4038600" y="3352800"/>
            <a:ext cx="3581400" cy="1981200"/>
          </a:xfrm>
          <a:prstGeom prst="line">
            <a:avLst/>
          </a:prstGeom>
          <a:noFill/>
          <a:ln w="12700">
            <a:solidFill>
              <a:srgbClr val="000000"/>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solidFill>
                <a:srgbClr val="000000"/>
              </a:solidFill>
            </a:endParaRPr>
          </a:p>
        </p:txBody>
      </p:sp>
      <p:sp>
        <p:nvSpPr>
          <p:cNvPr id="204818" name="Line 18"/>
          <p:cNvSpPr>
            <a:spLocks noChangeShapeType="1"/>
          </p:cNvSpPr>
          <p:nvPr/>
        </p:nvSpPr>
        <p:spPr bwMode="auto">
          <a:xfrm>
            <a:off x="3886200" y="3581400"/>
            <a:ext cx="457200" cy="1676400"/>
          </a:xfrm>
          <a:prstGeom prst="line">
            <a:avLst/>
          </a:prstGeom>
          <a:noFill/>
          <a:ln w="12700">
            <a:solidFill>
              <a:srgbClr val="000000"/>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solidFill>
                <a:srgbClr val="000000"/>
              </a:solidFill>
            </a:endParaRPr>
          </a:p>
        </p:txBody>
      </p:sp>
      <p:sp>
        <p:nvSpPr>
          <p:cNvPr id="204819" name="Text Box 19"/>
          <p:cNvSpPr txBox="1">
            <a:spLocks noChangeArrowheads="1"/>
          </p:cNvSpPr>
          <p:nvPr/>
        </p:nvSpPr>
        <p:spPr bwMode="auto">
          <a:xfrm>
            <a:off x="5715000" y="3813175"/>
            <a:ext cx="3683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000">
                <a:solidFill>
                  <a:srgbClr val="000000"/>
                </a:solidFill>
                <a:latin typeface="Arial" charset="0"/>
              </a:rPr>
              <a:t>D</a:t>
            </a:r>
          </a:p>
        </p:txBody>
      </p:sp>
      <p:sp>
        <p:nvSpPr>
          <p:cNvPr id="204821" name="Text Box 21"/>
          <p:cNvSpPr txBox="1">
            <a:spLocks noChangeArrowheads="1"/>
          </p:cNvSpPr>
          <p:nvPr/>
        </p:nvSpPr>
        <p:spPr bwMode="auto">
          <a:xfrm>
            <a:off x="1066800" y="4557713"/>
            <a:ext cx="726306"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000" dirty="0" smtClean="0">
                <a:solidFill>
                  <a:srgbClr val="000000"/>
                </a:solidFill>
                <a:latin typeface="Arial" charset="0"/>
              </a:rPr>
              <a:t>Start</a:t>
            </a:r>
            <a:endParaRPr lang="en-CA" sz="2000" dirty="0">
              <a:solidFill>
                <a:srgbClr val="000000"/>
              </a:solidFill>
              <a:latin typeface="Arial" charset="0"/>
            </a:endParaRPr>
          </a:p>
        </p:txBody>
      </p:sp>
      <p:sp>
        <p:nvSpPr>
          <p:cNvPr id="204822" name="Text Box 22"/>
          <p:cNvSpPr txBox="1">
            <a:spLocks noChangeArrowheads="1"/>
          </p:cNvSpPr>
          <p:nvPr/>
        </p:nvSpPr>
        <p:spPr bwMode="auto">
          <a:xfrm>
            <a:off x="7543800" y="4495800"/>
            <a:ext cx="641021"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000" dirty="0" smtClean="0">
                <a:solidFill>
                  <a:srgbClr val="000000"/>
                </a:solidFill>
                <a:latin typeface="Arial" charset="0"/>
              </a:rPr>
              <a:t>End</a:t>
            </a:r>
            <a:endParaRPr lang="en-CA" sz="2000" dirty="0">
              <a:solidFill>
                <a:srgbClr val="000000"/>
              </a:solidFill>
              <a:latin typeface="Arial" charset="0"/>
            </a:endParaRPr>
          </a:p>
        </p:txBody>
      </p:sp>
    </p:spTree>
    <p:extLst>
      <p:ext uri="{BB962C8B-B14F-4D97-AF65-F5344CB8AC3E}">
        <p14:creationId xmlns:p14="http://schemas.microsoft.com/office/powerpoint/2010/main" val="45485091"/>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Rot="1" noChangeArrowheads="1"/>
          </p:cNvSpPr>
          <p:nvPr>
            <p:ph type="title"/>
          </p:nvPr>
        </p:nvSpPr>
        <p:spPr/>
        <p:txBody>
          <a:bodyPr/>
          <a:lstStyle/>
          <a:p>
            <a:r>
              <a:rPr lang="en-CA"/>
              <a:t>Dummy Activity Example</a:t>
            </a:r>
          </a:p>
        </p:txBody>
      </p:sp>
      <p:sp>
        <p:nvSpPr>
          <p:cNvPr id="223235" name="Rectangle 3"/>
          <p:cNvSpPr>
            <a:spLocks noGrp="1" noChangeArrowheads="1"/>
          </p:cNvSpPr>
          <p:nvPr>
            <p:ph type="body" idx="1"/>
          </p:nvPr>
        </p:nvSpPr>
        <p:spPr>
          <a:xfrm>
            <a:off x="762000" y="1371600"/>
            <a:ext cx="7467600" cy="2514600"/>
          </a:xfrm>
        </p:spPr>
        <p:txBody>
          <a:bodyPr>
            <a:normAutofit lnSpcReduction="10000"/>
          </a:bodyPr>
          <a:lstStyle/>
          <a:p>
            <a:pPr>
              <a:lnSpc>
                <a:spcPct val="90000"/>
              </a:lnSpc>
              <a:buFont typeface="Wingdings" charset="0"/>
              <a:buNone/>
            </a:pPr>
            <a:r>
              <a:rPr lang="en-CA" sz="2400" b="0" dirty="0">
                <a:solidFill>
                  <a:srgbClr val="000000"/>
                </a:solidFill>
              </a:rPr>
              <a:t>To</a:t>
            </a:r>
            <a:r>
              <a:rPr lang="en-CA" sz="2400" b="0" dirty="0">
                <a:solidFill>
                  <a:schemeClr val="bg1"/>
                </a:solidFill>
              </a:rPr>
              <a:t> </a:t>
            </a:r>
            <a:r>
              <a:rPr lang="en-CA" sz="2400" b="0" dirty="0">
                <a:solidFill>
                  <a:srgbClr val="000000"/>
                </a:solidFill>
              </a:rPr>
              <a:t>be able to </a:t>
            </a:r>
            <a:r>
              <a:rPr lang="en-CA" sz="2400" dirty="0" smtClean="0">
                <a:solidFill>
                  <a:srgbClr val="000000"/>
                </a:solidFill>
              </a:rPr>
              <a:t>install a door frame</a:t>
            </a:r>
            <a:r>
              <a:rPr lang="en-CA" sz="2400" b="0" dirty="0" smtClean="0">
                <a:solidFill>
                  <a:srgbClr val="000000"/>
                </a:solidFill>
              </a:rPr>
              <a:t>, </a:t>
            </a:r>
            <a:r>
              <a:rPr lang="en-CA" sz="2400" b="0" dirty="0">
                <a:solidFill>
                  <a:srgbClr val="000000"/>
                </a:solidFill>
              </a:rPr>
              <a:t>the </a:t>
            </a:r>
            <a:r>
              <a:rPr lang="en-CA" sz="2400" b="0" dirty="0" smtClean="0">
                <a:solidFill>
                  <a:srgbClr val="000000"/>
                </a:solidFill>
              </a:rPr>
              <a:t>tasks required are </a:t>
            </a:r>
            <a:r>
              <a:rPr lang="en-CA" sz="2400" b="0" dirty="0">
                <a:solidFill>
                  <a:srgbClr val="000000"/>
                </a:solidFill>
              </a:rPr>
              <a:t>:</a:t>
            </a:r>
          </a:p>
          <a:p>
            <a:pPr>
              <a:lnSpc>
                <a:spcPct val="90000"/>
              </a:lnSpc>
              <a:buFont typeface="Wingdings" charset="0"/>
              <a:buNone/>
            </a:pPr>
            <a:endParaRPr lang="en-CA" sz="800" b="0" dirty="0">
              <a:solidFill>
                <a:srgbClr val="000000"/>
              </a:solidFill>
            </a:endParaRPr>
          </a:p>
          <a:p>
            <a:pPr lvl="1">
              <a:lnSpc>
                <a:spcPct val="90000"/>
              </a:lnSpc>
            </a:pPr>
            <a:r>
              <a:rPr lang="en-CA" sz="2400" b="0" dirty="0">
                <a:solidFill>
                  <a:srgbClr val="000000"/>
                </a:solidFill>
              </a:rPr>
              <a:t>Design </a:t>
            </a:r>
            <a:r>
              <a:rPr lang="en-CA" sz="2400" b="0" dirty="0" smtClean="0">
                <a:solidFill>
                  <a:srgbClr val="000000"/>
                </a:solidFill>
              </a:rPr>
              <a:t>frame   </a:t>
            </a:r>
            <a:r>
              <a:rPr lang="en-CA" sz="2400" b="0" dirty="0">
                <a:solidFill>
                  <a:srgbClr val="000000"/>
                </a:solidFill>
              </a:rPr>
              <a:t>	A		-</a:t>
            </a:r>
          </a:p>
          <a:p>
            <a:pPr lvl="1">
              <a:lnSpc>
                <a:spcPct val="90000"/>
              </a:lnSpc>
            </a:pPr>
            <a:r>
              <a:rPr lang="en-CA" sz="2400" b="0" dirty="0">
                <a:solidFill>
                  <a:srgbClr val="000000"/>
                </a:solidFill>
              </a:rPr>
              <a:t>Build </a:t>
            </a:r>
            <a:r>
              <a:rPr lang="en-CA" sz="2400" b="0" dirty="0" smtClean="0">
                <a:solidFill>
                  <a:srgbClr val="000000"/>
                </a:solidFill>
              </a:rPr>
              <a:t>frame</a:t>
            </a:r>
            <a:r>
              <a:rPr lang="en-CA" sz="2400" b="0" dirty="0">
                <a:solidFill>
                  <a:srgbClr val="000000"/>
                </a:solidFill>
              </a:rPr>
              <a:t>		B		A</a:t>
            </a:r>
          </a:p>
          <a:p>
            <a:pPr lvl="1">
              <a:lnSpc>
                <a:spcPct val="90000"/>
              </a:lnSpc>
            </a:pPr>
            <a:r>
              <a:rPr lang="en-CA" sz="2400" b="0" dirty="0" smtClean="0">
                <a:solidFill>
                  <a:srgbClr val="000000"/>
                </a:solidFill>
              </a:rPr>
              <a:t>Install frame</a:t>
            </a:r>
            <a:r>
              <a:rPr lang="en-CA" sz="2400" b="0" dirty="0">
                <a:solidFill>
                  <a:srgbClr val="000000"/>
                </a:solidFill>
              </a:rPr>
              <a:t>		C		-</a:t>
            </a:r>
          </a:p>
          <a:p>
            <a:pPr lvl="1">
              <a:lnSpc>
                <a:spcPct val="90000"/>
              </a:lnSpc>
            </a:pPr>
            <a:r>
              <a:rPr lang="en-CA" sz="2400" b="0" dirty="0" smtClean="0">
                <a:solidFill>
                  <a:srgbClr val="000000"/>
                </a:solidFill>
              </a:rPr>
              <a:t>Seal Frame	</a:t>
            </a:r>
            <a:r>
              <a:rPr lang="en-CA" sz="2400" b="0" dirty="0">
                <a:solidFill>
                  <a:srgbClr val="000000"/>
                </a:solidFill>
              </a:rPr>
              <a:t>	D		A,C</a:t>
            </a:r>
          </a:p>
          <a:p>
            <a:pPr>
              <a:lnSpc>
                <a:spcPct val="90000"/>
              </a:lnSpc>
              <a:buFont typeface="Wingdings" charset="0"/>
              <a:buNone/>
            </a:pPr>
            <a:endParaRPr lang="en-CA" sz="2800" b="0" dirty="0">
              <a:solidFill>
                <a:srgbClr val="000000"/>
              </a:solidFill>
            </a:endParaRPr>
          </a:p>
        </p:txBody>
      </p:sp>
      <p:sp>
        <p:nvSpPr>
          <p:cNvPr id="223236" name="Line 4"/>
          <p:cNvSpPr>
            <a:spLocks noChangeShapeType="1"/>
          </p:cNvSpPr>
          <p:nvPr/>
        </p:nvSpPr>
        <p:spPr bwMode="auto">
          <a:xfrm>
            <a:off x="1331913" y="4886325"/>
            <a:ext cx="828675" cy="317500"/>
          </a:xfrm>
          <a:prstGeom prst="line">
            <a:avLst/>
          </a:prstGeom>
          <a:noFill/>
          <a:ln w="12700">
            <a:solidFill>
              <a:schemeClr val="tx1"/>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p>
        </p:txBody>
      </p:sp>
      <p:sp>
        <p:nvSpPr>
          <p:cNvPr id="223237" name="Text Box 5"/>
          <p:cNvSpPr txBox="1">
            <a:spLocks noChangeArrowheads="1"/>
          </p:cNvSpPr>
          <p:nvPr/>
        </p:nvSpPr>
        <p:spPr bwMode="auto">
          <a:xfrm>
            <a:off x="1258888" y="5227638"/>
            <a:ext cx="441325" cy="519112"/>
          </a:xfrm>
          <a:prstGeom prst="rect">
            <a:avLst/>
          </a:prstGeom>
          <a:noFill/>
          <a:ln w="12700">
            <a:no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800" b="1">
                <a:latin typeface="Arial" charset="0"/>
              </a:rPr>
              <a:t>C</a:t>
            </a:r>
          </a:p>
        </p:txBody>
      </p:sp>
      <p:sp>
        <p:nvSpPr>
          <p:cNvPr id="223238" name="Line 6"/>
          <p:cNvSpPr>
            <a:spLocks noChangeShapeType="1"/>
          </p:cNvSpPr>
          <p:nvPr/>
        </p:nvSpPr>
        <p:spPr bwMode="auto">
          <a:xfrm flipV="1">
            <a:off x="1331913" y="5410200"/>
            <a:ext cx="877887" cy="412750"/>
          </a:xfrm>
          <a:prstGeom prst="line">
            <a:avLst/>
          </a:prstGeom>
          <a:noFill/>
          <a:ln w="12700">
            <a:solidFill>
              <a:schemeClr val="tx1"/>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p>
        </p:txBody>
      </p:sp>
      <p:sp>
        <p:nvSpPr>
          <p:cNvPr id="223239" name="Text Box 7"/>
          <p:cNvSpPr txBox="1">
            <a:spLocks noChangeArrowheads="1"/>
          </p:cNvSpPr>
          <p:nvPr/>
        </p:nvSpPr>
        <p:spPr bwMode="auto">
          <a:xfrm>
            <a:off x="7620000" y="4495800"/>
            <a:ext cx="441325" cy="519113"/>
          </a:xfrm>
          <a:prstGeom prst="rect">
            <a:avLst/>
          </a:prstGeom>
          <a:noFill/>
          <a:ln w="12700">
            <a:no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800" b="1">
                <a:latin typeface="Arial" charset="0"/>
              </a:rPr>
              <a:t>B</a:t>
            </a:r>
          </a:p>
        </p:txBody>
      </p:sp>
      <p:sp>
        <p:nvSpPr>
          <p:cNvPr id="223243" name="Oval 11"/>
          <p:cNvSpPr>
            <a:spLocks noChangeArrowheads="1"/>
          </p:cNvSpPr>
          <p:nvPr/>
        </p:nvSpPr>
        <p:spPr bwMode="auto">
          <a:xfrm>
            <a:off x="2124075" y="5102225"/>
            <a:ext cx="393700" cy="411163"/>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3245" name="Text Box 13"/>
          <p:cNvSpPr txBox="1">
            <a:spLocks noChangeArrowheads="1"/>
          </p:cNvSpPr>
          <p:nvPr/>
        </p:nvSpPr>
        <p:spPr bwMode="auto">
          <a:xfrm>
            <a:off x="1331913" y="4435475"/>
            <a:ext cx="441325" cy="519113"/>
          </a:xfrm>
          <a:prstGeom prst="rect">
            <a:avLst/>
          </a:prstGeom>
          <a:noFill/>
          <a:ln w="12700">
            <a:no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800" b="1">
                <a:latin typeface="Arial" charset="0"/>
              </a:rPr>
              <a:t>A</a:t>
            </a:r>
          </a:p>
        </p:txBody>
      </p:sp>
      <p:sp>
        <p:nvSpPr>
          <p:cNvPr id="223249" name="Text Box 17"/>
          <p:cNvSpPr txBox="1">
            <a:spLocks noChangeArrowheads="1"/>
          </p:cNvSpPr>
          <p:nvPr/>
        </p:nvSpPr>
        <p:spPr bwMode="auto">
          <a:xfrm>
            <a:off x="2743200" y="4876800"/>
            <a:ext cx="441325" cy="519113"/>
          </a:xfrm>
          <a:prstGeom prst="rect">
            <a:avLst/>
          </a:prstGeom>
          <a:noFill/>
          <a:ln w="12700">
            <a:no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800" b="1">
                <a:latin typeface="Arial" charset="0"/>
              </a:rPr>
              <a:t>D</a:t>
            </a:r>
          </a:p>
        </p:txBody>
      </p:sp>
      <p:sp>
        <p:nvSpPr>
          <p:cNvPr id="223254" name="Line 22"/>
          <p:cNvSpPr>
            <a:spLocks noChangeShapeType="1"/>
          </p:cNvSpPr>
          <p:nvPr/>
        </p:nvSpPr>
        <p:spPr bwMode="auto">
          <a:xfrm>
            <a:off x="2555875" y="5318125"/>
            <a:ext cx="863600" cy="0"/>
          </a:xfrm>
          <a:prstGeom prst="line">
            <a:avLst/>
          </a:prstGeom>
          <a:noFill/>
          <a:ln w="12700">
            <a:solidFill>
              <a:schemeClr val="tx1"/>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p>
        </p:txBody>
      </p:sp>
      <p:sp>
        <p:nvSpPr>
          <p:cNvPr id="223255" name="Line 23"/>
          <p:cNvSpPr>
            <a:spLocks noChangeShapeType="1"/>
          </p:cNvSpPr>
          <p:nvPr/>
        </p:nvSpPr>
        <p:spPr bwMode="auto">
          <a:xfrm>
            <a:off x="6229350" y="5749925"/>
            <a:ext cx="863600" cy="0"/>
          </a:xfrm>
          <a:prstGeom prst="line">
            <a:avLst/>
          </a:prstGeom>
          <a:noFill/>
          <a:ln w="12700">
            <a:solidFill>
              <a:schemeClr val="tx1"/>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p>
        </p:txBody>
      </p:sp>
      <p:sp>
        <p:nvSpPr>
          <p:cNvPr id="223256" name="Line 24"/>
          <p:cNvSpPr>
            <a:spLocks noChangeShapeType="1"/>
          </p:cNvSpPr>
          <p:nvPr/>
        </p:nvSpPr>
        <p:spPr bwMode="auto">
          <a:xfrm>
            <a:off x="6229350" y="4886325"/>
            <a:ext cx="863600" cy="0"/>
          </a:xfrm>
          <a:prstGeom prst="line">
            <a:avLst/>
          </a:prstGeom>
          <a:noFill/>
          <a:ln w="12700">
            <a:solidFill>
              <a:schemeClr val="tx1"/>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p>
        </p:txBody>
      </p:sp>
      <p:sp>
        <p:nvSpPr>
          <p:cNvPr id="223257" name="Line 25"/>
          <p:cNvSpPr>
            <a:spLocks noChangeShapeType="1"/>
          </p:cNvSpPr>
          <p:nvPr/>
        </p:nvSpPr>
        <p:spPr bwMode="auto">
          <a:xfrm>
            <a:off x="7524750" y="5749925"/>
            <a:ext cx="863600" cy="0"/>
          </a:xfrm>
          <a:prstGeom prst="line">
            <a:avLst/>
          </a:prstGeom>
          <a:noFill/>
          <a:ln w="12700">
            <a:solidFill>
              <a:schemeClr val="tx1"/>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p>
        </p:txBody>
      </p:sp>
      <p:sp>
        <p:nvSpPr>
          <p:cNvPr id="223258" name="Line 26"/>
          <p:cNvSpPr>
            <a:spLocks noChangeShapeType="1"/>
          </p:cNvSpPr>
          <p:nvPr/>
        </p:nvSpPr>
        <p:spPr bwMode="auto">
          <a:xfrm>
            <a:off x="7524750" y="4886325"/>
            <a:ext cx="863600" cy="0"/>
          </a:xfrm>
          <a:prstGeom prst="line">
            <a:avLst/>
          </a:prstGeom>
          <a:noFill/>
          <a:ln w="12700">
            <a:solidFill>
              <a:schemeClr val="tx1"/>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p>
        </p:txBody>
      </p:sp>
      <p:sp>
        <p:nvSpPr>
          <p:cNvPr id="223259" name="Oval 27"/>
          <p:cNvSpPr>
            <a:spLocks noChangeArrowheads="1"/>
          </p:cNvSpPr>
          <p:nvPr/>
        </p:nvSpPr>
        <p:spPr bwMode="auto">
          <a:xfrm>
            <a:off x="7092950" y="4670425"/>
            <a:ext cx="393700" cy="411163"/>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3260" name="Oval 28"/>
          <p:cNvSpPr>
            <a:spLocks noChangeArrowheads="1"/>
          </p:cNvSpPr>
          <p:nvPr/>
        </p:nvSpPr>
        <p:spPr bwMode="auto">
          <a:xfrm>
            <a:off x="7092950" y="5534025"/>
            <a:ext cx="393700" cy="411163"/>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3261" name="Text Box 29"/>
          <p:cNvSpPr txBox="1">
            <a:spLocks noChangeArrowheads="1"/>
          </p:cNvSpPr>
          <p:nvPr/>
        </p:nvSpPr>
        <p:spPr bwMode="auto">
          <a:xfrm>
            <a:off x="3810000" y="4572000"/>
            <a:ext cx="441325" cy="519113"/>
          </a:xfrm>
          <a:prstGeom prst="rect">
            <a:avLst/>
          </a:prstGeom>
          <a:noFill/>
          <a:ln w="12700">
            <a:no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800" b="1">
                <a:latin typeface="Arial" charset="0"/>
              </a:rPr>
              <a:t>A</a:t>
            </a:r>
          </a:p>
        </p:txBody>
      </p:sp>
      <p:sp>
        <p:nvSpPr>
          <p:cNvPr id="223262" name="Text Box 30"/>
          <p:cNvSpPr txBox="1">
            <a:spLocks noChangeArrowheads="1"/>
          </p:cNvSpPr>
          <p:nvPr/>
        </p:nvSpPr>
        <p:spPr bwMode="auto">
          <a:xfrm>
            <a:off x="6324600" y="4495800"/>
            <a:ext cx="441325" cy="519113"/>
          </a:xfrm>
          <a:prstGeom prst="rect">
            <a:avLst/>
          </a:prstGeom>
          <a:noFill/>
          <a:ln w="12700">
            <a:no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800" b="1">
                <a:latin typeface="Arial" charset="0"/>
              </a:rPr>
              <a:t>A</a:t>
            </a:r>
          </a:p>
        </p:txBody>
      </p:sp>
      <p:sp>
        <p:nvSpPr>
          <p:cNvPr id="223263" name="Text Box 31"/>
          <p:cNvSpPr txBox="1">
            <a:spLocks noChangeArrowheads="1"/>
          </p:cNvSpPr>
          <p:nvPr/>
        </p:nvSpPr>
        <p:spPr bwMode="auto">
          <a:xfrm>
            <a:off x="3779838" y="5299075"/>
            <a:ext cx="441325" cy="519113"/>
          </a:xfrm>
          <a:prstGeom prst="rect">
            <a:avLst/>
          </a:prstGeom>
          <a:noFill/>
          <a:ln w="12700">
            <a:no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800" b="1">
                <a:latin typeface="Arial" charset="0"/>
              </a:rPr>
              <a:t>C</a:t>
            </a:r>
          </a:p>
        </p:txBody>
      </p:sp>
      <p:sp>
        <p:nvSpPr>
          <p:cNvPr id="223264" name="Text Box 32"/>
          <p:cNvSpPr txBox="1">
            <a:spLocks noChangeArrowheads="1"/>
          </p:cNvSpPr>
          <p:nvPr/>
        </p:nvSpPr>
        <p:spPr bwMode="auto">
          <a:xfrm>
            <a:off x="6324600" y="5334000"/>
            <a:ext cx="441325" cy="519113"/>
          </a:xfrm>
          <a:prstGeom prst="rect">
            <a:avLst/>
          </a:prstGeom>
          <a:noFill/>
          <a:ln w="12700">
            <a:no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800" b="1">
                <a:latin typeface="Arial" charset="0"/>
              </a:rPr>
              <a:t>C</a:t>
            </a:r>
          </a:p>
        </p:txBody>
      </p:sp>
      <p:sp>
        <p:nvSpPr>
          <p:cNvPr id="223265" name="Text Box 33"/>
          <p:cNvSpPr txBox="1">
            <a:spLocks noChangeArrowheads="1"/>
          </p:cNvSpPr>
          <p:nvPr/>
        </p:nvSpPr>
        <p:spPr bwMode="auto">
          <a:xfrm>
            <a:off x="5181600" y="5257800"/>
            <a:ext cx="441325" cy="519113"/>
          </a:xfrm>
          <a:prstGeom prst="rect">
            <a:avLst/>
          </a:prstGeom>
          <a:noFill/>
          <a:ln w="12700">
            <a:no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800" b="1">
                <a:latin typeface="Arial" charset="0"/>
              </a:rPr>
              <a:t>D</a:t>
            </a:r>
          </a:p>
        </p:txBody>
      </p:sp>
      <p:sp>
        <p:nvSpPr>
          <p:cNvPr id="223266" name="Text Box 34"/>
          <p:cNvSpPr txBox="1">
            <a:spLocks noChangeArrowheads="1"/>
          </p:cNvSpPr>
          <p:nvPr/>
        </p:nvSpPr>
        <p:spPr bwMode="auto">
          <a:xfrm>
            <a:off x="7696200" y="5334000"/>
            <a:ext cx="441325" cy="519113"/>
          </a:xfrm>
          <a:prstGeom prst="rect">
            <a:avLst/>
          </a:prstGeom>
          <a:noFill/>
          <a:ln w="12700">
            <a:no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800" b="1">
                <a:latin typeface="Arial" charset="0"/>
              </a:rPr>
              <a:t>D</a:t>
            </a:r>
          </a:p>
        </p:txBody>
      </p:sp>
      <p:sp>
        <p:nvSpPr>
          <p:cNvPr id="223267" name="Line 35"/>
          <p:cNvSpPr>
            <a:spLocks noChangeShapeType="1"/>
          </p:cNvSpPr>
          <p:nvPr/>
        </p:nvSpPr>
        <p:spPr bwMode="auto">
          <a:xfrm>
            <a:off x="7308850" y="5102225"/>
            <a:ext cx="0" cy="431800"/>
          </a:xfrm>
          <a:prstGeom prst="line">
            <a:avLst/>
          </a:prstGeom>
          <a:noFill/>
          <a:ln w="12700">
            <a:solidFill>
              <a:schemeClr val="tx1"/>
            </a:solidFill>
            <a:prstDash val="dash"/>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p>
        </p:txBody>
      </p:sp>
      <p:sp>
        <p:nvSpPr>
          <p:cNvPr id="223268" name="Oval 36"/>
          <p:cNvSpPr>
            <a:spLocks noChangeArrowheads="1"/>
          </p:cNvSpPr>
          <p:nvPr/>
        </p:nvSpPr>
        <p:spPr bwMode="auto">
          <a:xfrm>
            <a:off x="4500563" y="5173663"/>
            <a:ext cx="393700" cy="411162"/>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3269" name="Line 37"/>
          <p:cNvSpPr>
            <a:spLocks noChangeShapeType="1"/>
          </p:cNvSpPr>
          <p:nvPr/>
        </p:nvSpPr>
        <p:spPr bwMode="auto">
          <a:xfrm flipV="1">
            <a:off x="4859338" y="4886325"/>
            <a:ext cx="808037" cy="360363"/>
          </a:xfrm>
          <a:prstGeom prst="line">
            <a:avLst/>
          </a:prstGeom>
          <a:noFill/>
          <a:ln w="12700">
            <a:solidFill>
              <a:schemeClr val="tx1"/>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p>
        </p:txBody>
      </p:sp>
      <p:sp>
        <p:nvSpPr>
          <p:cNvPr id="223270" name="Line 38"/>
          <p:cNvSpPr>
            <a:spLocks noChangeShapeType="1"/>
          </p:cNvSpPr>
          <p:nvPr/>
        </p:nvSpPr>
        <p:spPr bwMode="auto">
          <a:xfrm flipV="1">
            <a:off x="3708400" y="5486400"/>
            <a:ext cx="863600" cy="407988"/>
          </a:xfrm>
          <a:prstGeom prst="line">
            <a:avLst/>
          </a:prstGeom>
          <a:noFill/>
          <a:ln w="12700">
            <a:solidFill>
              <a:schemeClr val="tx1"/>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p>
        </p:txBody>
      </p:sp>
      <p:sp>
        <p:nvSpPr>
          <p:cNvPr id="223271" name="Line 39"/>
          <p:cNvSpPr>
            <a:spLocks noChangeShapeType="1"/>
          </p:cNvSpPr>
          <p:nvPr/>
        </p:nvSpPr>
        <p:spPr bwMode="auto">
          <a:xfrm>
            <a:off x="3708400" y="4957763"/>
            <a:ext cx="828675" cy="317500"/>
          </a:xfrm>
          <a:prstGeom prst="line">
            <a:avLst/>
          </a:prstGeom>
          <a:noFill/>
          <a:ln w="12700">
            <a:solidFill>
              <a:schemeClr val="tx1"/>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p>
        </p:txBody>
      </p:sp>
      <p:sp>
        <p:nvSpPr>
          <p:cNvPr id="223272" name="Line 40"/>
          <p:cNvSpPr>
            <a:spLocks noChangeShapeType="1"/>
          </p:cNvSpPr>
          <p:nvPr/>
        </p:nvSpPr>
        <p:spPr bwMode="auto">
          <a:xfrm>
            <a:off x="4859338" y="5534025"/>
            <a:ext cx="828675" cy="317500"/>
          </a:xfrm>
          <a:prstGeom prst="line">
            <a:avLst/>
          </a:prstGeom>
          <a:noFill/>
          <a:ln w="12700">
            <a:solidFill>
              <a:schemeClr val="tx1"/>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p>
        </p:txBody>
      </p:sp>
      <p:sp>
        <p:nvSpPr>
          <p:cNvPr id="223273" name="Text Box 41"/>
          <p:cNvSpPr txBox="1">
            <a:spLocks noChangeArrowheads="1"/>
          </p:cNvSpPr>
          <p:nvPr/>
        </p:nvSpPr>
        <p:spPr bwMode="auto">
          <a:xfrm>
            <a:off x="5029200" y="4572000"/>
            <a:ext cx="441325" cy="519113"/>
          </a:xfrm>
          <a:prstGeom prst="rect">
            <a:avLst/>
          </a:prstGeom>
          <a:noFill/>
          <a:ln w="12700">
            <a:no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800" b="1">
                <a:latin typeface="Arial" charset="0"/>
              </a:rPr>
              <a:t>B</a:t>
            </a:r>
          </a:p>
        </p:txBody>
      </p:sp>
    </p:spTree>
    <p:extLst>
      <p:ext uri="{BB962C8B-B14F-4D97-AF65-F5344CB8AC3E}">
        <p14:creationId xmlns:p14="http://schemas.microsoft.com/office/powerpoint/2010/main" val="2111229752"/>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Rot="1" noChangeArrowheads="1"/>
          </p:cNvSpPr>
          <p:nvPr>
            <p:ph type="title"/>
          </p:nvPr>
        </p:nvSpPr>
        <p:spPr/>
        <p:txBody>
          <a:bodyPr/>
          <a:lstStyle/>
          <a:p>
            <a:r>
              <a:rPr lang="en-CA" dirty="0"/>
              <a:t>Critical </a:t>
            </a:r>
            <a:r>
              <a:rPr lang="en-CA" dirty="0" smtClean="0"/>
              <a:t>Path Method</a:t>
            </a:r>
            <a:endParaRPr lang="en-CA" dirty="0"/>
          </a:p>
        </p:txBody>
      </p:sp>
      <p:sp>
        <p:nvSpPr>
          <p:cNvPr id="208899" name="Rectangle 3"/>
          <p:cNvSpPr>
            <a:spLocks noGrp="1" noChangeArrowheads="1"/>
          </p:cNvSpPr>
          <p:nvPr>
            <p:ph type="body" idx="1"/>
          </p:nvPr>
        </p:nvSpPr>
        <p:spPr>
          <a:xfrm>
            <a:off x="990600" y="1752600"/>
            <a:ext cx="7086600" cy="762000"/>
          </a:xfrm>
        </p:spPr>
        <p:txBody>
          <a:bodyPr/>
          <a:lstStyle/>
          <a:p>
            <a:pPr marL="0" indent="0">
              <a:lnSpc>
                <a:spcPct val="90000"/>
              </a:lnSpc>
              <a:buNone/>
            </a:pPr>
            <a:r>
              <a:rPr lang="en-CA" sz="2800" b="0" dirty="0">
                <a:solidFill>
                  <a:srgbClr val="000000"/>
                </a:solidFill>
              </a:rPr>
              <a:t>Activity </a:t>
            </a:r>
            <a:r>
              <a:rPr lang="en-CA" sz="2800" b="0" dirty="0" smtClean="0">
                <a:solidFill>
                  <a:srgbClr val="000000"/>
                </a:solidFill>
              </a:rPr>
              <a:t>times  </a:t>
            </a:r>
            <a:r>
              <a:rPr lang="en-CA" sz="2800" b="0" dirty="0">
                <a:solidFill>
                  <a:schemeClr val="accent1"/>
                </a:solidFill>
              </a:rPr>
              <a:t>(duration) </a:t>
            </a:r>
            <a:r>
              <a:rPr lang="en-CA" sz="2800" b="0" dirty="0">
                <a:solidFill>
                  <a:srgbClr val="000000"/>
                </a:solidFill>
              </a:rPr>
              <a:t>are added next :</a:t>
            </a:r>
          </a:p>
        </p:txBody>
      </p:sp>
      <p:sp>
        <p:nvSpPr>
          <p:cNvPr id="25" name="Line 4"/>
          <p:cNvSpPr>
            <a:spLocks noChangeShapeType="1"/>
          </p:cNvSpPr>
          <p:nvPr/>
        </p:nvSpPr>
        <p:spPr bwMode="auto">
          <a:xfrm>
            <a:off x="1600200" y="3886200"/>
            <a:ext cx="2209800" cy="990600"/>
          </a:xfrm>
          <a:prstGeom prst="line">
            <a:avLst/>
          </a:prstGeom>
          <a:noFill/>
          <a:ln w="12700">
            <a:solidFill>
              <a:schemeClr val="tx1"/>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p>
        </p:txBody>
      </p:sp>
      <p:sp>
        <p:nvSpPr>
          <p:cNvPr id="26" name="Text Box 5"/>
          <p:cNvSpPr txBox="1">
            <a:spLocks noChangeArrowheads="1"/>
          </p:cNvSpPr>
          <p:nvPr/>
        </p:nvSpPr>
        <p:spPr bwMode="auto">
          <a:xfrm>
            <a:off x="3886200" y="3486150"/>
            <a:ext cx="441325"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800" b="1" dirty="0">
                <a:solidFill>
                  <a:srgbClr val="000000"/>
                </a:solidFill>
                <a:latin typeface="Arial" charset="0"/>
              </a:rPr>
              <a:t>C</a:t>
            </a:r>
          </a:p>
        </p:txBody>
      </p:sp>
      <p:sp>
        <p:nvSpPr>
          <p:cNvPr id="27" name="Line 6"/>
          <p:cNvSpPr>
            <a:spLocks noChangeShapeType="1"/>
          </p:cNvSpPr>
          <p:nvPr/>
        </p:nvSpPr>
        <p:spPr bwMode="auto">
          <a:xfrm flipV="1">
            <a:off x="1600200" y="2819400"/>
            <a:ext cx="1600200" cy="685800"/>
          </a:xfrm>
          <a:prstGeom prst="line">
            <a:avLst/>
          </a:prstGeom>
          <a:noFill/>
          <a:ln w="12700">
            <a:solidFill>
              <a:schemeClr val="tx1"/>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p>
        </p:txBody>
      </p:sp>
      <p:sp>
        <p:nvSpPr>
          <p:cNvPr id="28" name="Text Box 7"/>
          <p:cNvSpPr txBox="1">
            <a:spLocks noChangeArrowheads="1"/>
          </p:cNvSpPr>
          <p:nvPr/>
        </p:nvSpPr>
        <p:spPr bwMode="auto">
          <a:xfrm>
            <a:off x="2438400" y="3867150"/>
            <a:ext cx="441325"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800" b="1">
                <a:solidFill>
                  <a:srgbClr val="000000"/>
                </a:solidFill>
                <a:latin typeface="Arial" charset="0"/>
              </a:rPr>
              <a:t>B</a:t>
            </a:r>
          </a:p>
        </p:txBody>
      </p:sp>
      <p:sp>
        <p:nvSpPr>
          <p:cNvPr id="29" name="Text Box 8"/>
          <p:cNvSpPr txBox="1">
            <a:spLocks noChangeArrowheads="1"/>
          </p:cNvSpPr>
          <p:nvPr/>
        </p:nvSpPr>
        <p:spPr bwMode="auto">
          <a:xfrm>
            <a:off x="5715000" y="4629150"/>
            <a:ext cx="420688"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800" b="1">
                <a:solidFill>
                  <a:schemeClr val="bg1"/>
                </a:solidFill>
                <a:latin typeface="Arial" charset="0"/>
              </a:rPr>
              <a:t>E</a:t>
            </a:r>
          </a:p>
        </p:txBody>
      </p:sp>
      <p:sp>
        <p:nvSpPr>
          <p:cNvPr id="30" name="Line 9"/>
          <p:cNvSpPr>
            <a:spLocks noChangeShapeType="1"/>
          </p:cNvSpPr>
          <p:nvPr/>
        </p:nvSpPr>
        <p:spPr bwMode="auto">
          <a:xfrm>
            <a:off x="4419600" y="5105400"/>
            <a:ext cx="2895600" cy="0"/>
          </a:xfrm>
          <a:prstGeom prst="line">
            <a:avLst/>
          </a:prstGeom>
          <a:noFill/>
          <a:ln w="12700">
            <a:solidFill>
              <a:schemeClr val="tx1"/>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p>
        </p:txBody>
      </p:sp>
      <p:sp>
        <p:nvSpPr>
          <p:cNvPr id="31" name="Oval 10"/>
          <p:cNvSpPr>
            <a:spLocks noChangeArrowheads="1"/>
          </p:cNvSpPr>
          <p:nvPr/>
        </p:nvSpPr>
        <p:spPr bwMode="auto">
          <a:xfrm>
            <a:off x="1066800" y="3352800"/>
            <a:ext cx="609600" cy="60960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2" name="Oval 11"/>
          <p:cNvSpPr>
            <a:spLocks noChangeArrowheads="1"/>
          </p:cNvSpPr>
          <p:nvPr/>
        </p:nvSpPr>
        <p:spPr bwMode="auto">
          <a:xfrm>
            <a:off x="3810000" y="4800600"/>
            <a:ext cx="609600" cy="60960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3" name="Oval 12"/>
          <p:cNvSpPr>
            <a:spLocks noChangeArrowheads="1"/>
          </p:cNvSpPr>
          <p:nvPr/>
        </p:nvSpPr>
        <p:spPr bwMode="auto">
          <a:xfrm>
            <a:off x="3200400" y="2438400"/>
            <a:ext cx="609600" cy="60960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4" name="Text Box 13"/>
          <p:cNvSpPr txBox="1">
            <a:spLocks noChangeArrowheads="1"/>
          </p:cNvSpPr>
          <p:nvPr/>
        </p:nvSpPr>
        <p:spPr bwMode="auto">
          <a:xfrm>
            <a:off x="2209800" y="2647950"/>
            <a:ext cx="441325"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800" b="1" dirty="0">
                <a:solidFill>
                  <a:srgbClr val="000000"/>
                </a:solidFill>
                <a:latin typeface="Arial" charset="0"/>
              </a:rPr>
              <a:t>A</a:t>
            </a:r>
          </a:p>
        </p:txBody>
      </p:sp>
      <p:sp>
        <p:nvSpPr>
          <p:cNvPr id="35" name="Oval 14"/>
          <p:cNvSpPr>
            <a:spLocks noChangeArrowheads="1"/>
          </p:cNvSpPr>
          <p:nvPr/>
        </p:nvSpPr>
        <p:spPr bwMode="auto">
          <a:xfrm>
            <a:off x="7315200" y="4800600"/>
            <a:ext cx="609600" cy="60960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6" name="Line 15"/>
          <p:cNvSpPr>
            <a:spLocks noChangeShapeType="1"/>
          </p:cNvSpPr>
          <p:nvPr/>
        </p:nvSpPr>
        <p:spPr bwMode="auto">
          <a:xfrm>
            <a:off x="3810000" y="2819400"/>
            <a:ext cx="3581400" cy="1981200"/>
          </a:xfrm>
          <a:prstGeom prst="line">
            <a:avLst/>
          </a:prstGeom>
          <a:noFill/>
          <a:ln w="12700">
            <a:solidFill>
              <a:schemeClr val="tx1"/>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ln>
                <a:solidFill>
                  <a:schemeClr val="tx1"/>
                </a:solidFill>
              </a:ln>
            </a:endParaRPr>
          </a:p>
        </p:txBody>
      </p:sp>
      <p:sp>
        <p:nvSpPr>
          <p:cNvPr id="37" name="Line 16"/>
          <p:cNvSpPr>
            <a:spLocks noChangeShapeType="1"/>
          </p:cNvSpPr>
          <p:nvPr/>
        </p:nvSpPr>
        <p:spPr bwMode="auto">
          <a:xfrm>
            <a:off x="3657600" y="3048000"/>
            <a:ext cx="457200" cy="1676400"/>
          </a:xfrm>
          <a:prstGeom prst="line">
            <a:avLst/>
          </a:prstGeom>
          <a:noFill/>
          <a:ln w="12700">
            <a:solidFill>
              <a:schemeClr val="tx1"/>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p>
        </p:txBody>
      </p:sp>
      <p:sp>
        <p:nvSpPr>
          <p:cNvPr id="38" name="Text Box 17"/>
          <p:cNvSpPr txBox="1">
            <a:spLocks noChangeArrowheads="1"/>
          </p:cNvSpPr>
          <p:nvPr/>
        </p:nvSpPr>
        <p:spPr bwMode="auto">
          <a:xfrm>
            <a:off x="5334000" y="3257550"/>
            <a:ext cx="441325"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800" b="1">
                <a:solidFill>
                  <a:srgbClr val="000000"/>
                </a:solidFill>
                <a:latin typeface="Arial" charset="0"/>
              </a:rPr>
              <a:t>D</a:t>
            </a:r>
          </a:p>
        </p:txBody>
      </p:sp>
      <p:sp>
        <p:nvSpPr>
          <p:cNvPr id="39" name="Text Box 18"/>
          <p:cNvSpPr txBox="1">
            <a:spLocks noChangeArrowheads="1"/>
          </p:cNvSpPr>
          <p:nvPr/>
        </p:nvSpPr>
        <p:spPr bwMode="auto">
          <a:xfrm>
            <a:off x="762000" y="3886200"/>
            <a:ext cx="83869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400" dirty="0" smtClean="0">
                <a:solidFill>
                  <a:srgbClr val="000000"/>
                </a:solidFill>
                <a:latin typeface="Arial" charset="0"/>
              </a:rPr>
              <a:t>Start</a:t>
            </a:r>
            <a:endParaRPr lang="en-CA" sz="2400" dirty="0">
              <a:solidFill>
                <a:srgbClr val="000000"/>
              </a:solidFill>
              <a:latin typeface="Arial" charset="0"/>
            </a:endParaRPr>
          </a:p>
        </p:txBody>
      </p:sp>
      <p:sp>
        <p:nvSpPr>
          <p:cNvPr id="40" name="Text Box 19"/>
          <p:cNvSpPr txBox="1">
            <a:spLocks noChangeArrowheads="1"/>
          </p:cNvSpPr>
          <p:nvPr/>
        </p:nvSpPr>
        <p:spPr bwMode="auto">
          <a:xfrm>
            <a:off x="7239000" y="3962400"/>
            <a:ext cx="732292"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400" dirty="0" smtClean="0">
                <a:solidFill>
                  <a:srgbClr val="000000"/>
                </a:solidFill>
                <a:latin typeface="Arial" charset="0"/>
              </a:rPr>
              <a:t>End</a:t>
            </a:r>
            <a:endParaRPr lang="en-CA" sz="2400" dirty="0">
              <a:solidFill>
                <a:srgbClr val="000000"/>
              </a:solidFill>
              <a:latin typeface="Arial" charset="0"/>
            </a:endParaRPr>
          </a:p>
        </p:txBody>
      </p:sp>
      <p:sp>
        <p:nvSpPr>
          <p:cNvPr id="41" name="Text Box 20"/>
          <p:cNvSpPr txBox="1">
            <a:spLocks noChangeArrowheads="1"/>
          </p:cNvSpPr>
          <p:nvPr/>
        </p:nvSpPr>
        <p:spPr bwMode="auto">
          <a:xfrm>
            <a:off x="2362200" y="4324350"/>
            <a:ext cx="382588"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800" b="1" dirty="0">
                <a:solidFill>
                  <a:srgbClr val="FF0000"/>
                </a:solidFill>
                <a:latin typeface="Arial" charset="0"/>
              </a:rPr>
              <a:t>5</a:t>
            </a:r>
          </a:p>
        </p:txBody>
      </p:sp>
      <p:sp>
        <p:nvSpPr>
          <p:cNvPr id="42" name="Text Box 21"/>
          <p:cNvSpPr txBox="1">
            <a:spLocks noChangeArrowheads="1"/>
          </p:cNvSpPr>
          <p:nvPr/>
        </p:nvSpPr>
        <p:spPr bwMode="auto">
          <a:xfrm>
            <a:off x="3429000" y="3638550"/>
            <a:ext cx="382588"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800" b="1" dirty="0">
                <a:solidFill>
                  <a:srgbClr val="FF0000"/>
                </a:solidFill>
                <a:latin typeface="Arial" charset="0"/>
              </a:rPr>
              <a:t>3</a:t>
            </a:r>
          </a:p>
        </p:txBody>
      </p:sp>
      <p:sp>
        <p:nvSpPr>
          <p:cNvPr id="43" name="Text Box 22"/>
          <p:cNvSpPr txBox="1">
            <a:spLocks noChangeArrowheads="1"/>
          </p:cNvSpPr>
          <p:nvPr/>
        </p:nvSpPr>
        <p:spPr bwMode="auto">
          <a:xfrm>
            <a:off x="5181600" y="3790950"/>
            <a:ext cx="382588"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800" b="1" dirty="0">
                <a:solidFill>
                  <a:srgbClr val="FF0000"/>
                </a:solidFill>
                <a:latin typeface="Arial" charset="0"/>
              </a:rPr>
              <a:t>3</a:t>
            </a:r>
          </a:p>
        </p:txBody>
      </p:sp>
      <p:sp>
        <p:nvSpPr>
          <p:cNvPr id="44" name="Text Box 23"/>
          <p:cNvSpPr txBox="1">
            <a:spLocks noChangeArrowheads="1"/>
          </p:cNvSpPr>
          <p:nvPr/>
        </p:nvSpPr>
        <p:spPr bwMode="auto">
          <a:xfrm>
            <a:off x="5715000" y="5086350"/>
            <a:ext cx="382588"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800" b="1" dirty="0">
                <a:solidFill>
                  <a:srgbClr val="FF0000"/>
                </a:solidFill>
                <a:latin typeface="Arial" charset="0"/>
              </a:rPr>
              <a:t>2</a:t>
            </a:r>
          </a:p>
        </p:txBody>
      </p:sp>
      <p:sp>
        <p:nvSpPr>
          <p:cNvPr id="45" name="Text Box 24"/>
          <p:cNvSpPr txBox="1">
            <a:spLocks noChangeArrowheads="1"/>
          </p:cNvSpPr>
          <p:nvPr/>
        </p:nvSpPr>
        <p:spPr bwMode="auto">
          <a:xfrm>
            <a:off x="2362200" y="3028950"/>
            <a:ext cx="382588"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800" b="1" dirty="0">
                <a:solidFill>
                  <a:srgbClr val="FF0000"/>
                </a:solidFill>
                <a:latin typeface="Arial" charset="0"/>
              </a:rPr>
              <a:t>4</a:t>
            </a:r>
          </a:p>
        </p:txBody>
      </p:sp>
    </p:spTree>
    <p:extLst>
      <p:ext uri="{BB962C8B-B14F-4D97-AF65-F5344CB8AC3E}">
        <p14:creationId xmlns:p14="http://schemas.microsoft.com/office/powerpoint/2010/main" val="566142483"/>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Rot="1" noChangeArrowheads="1"/>
          </p:cNvSpPr>
          <p:nvPr>
            <p:ph type="title"/>
          </p:nvPr>
        </p:nvSpPr>
        <p:spPr/>
        <p:txBody>
          <a:bodyPr/>
          <a:lstStyle/>
          <a:p>
            <a:r>
              <a:rPr lang="en-CA" dirty="0"/>
              <a:t>Critical Path </a:t>
            </a:r>
            <a:r>
              <a:rPr lang="en-CA" dirty="0" smtClean="0"/>
              <a:t>Method</a:t>
            </a:r>
            <a:endParaRPr lang="en-CA" dirty="0"/>
          </a:p>
        </p:txBody>
      </p:sp>
      <p:sp>
        <p:nvSpPr>
          <p:cNvPr id="209924" name="Line 4"/>
          <p:cNvSpPr>
            <a:spLocks noChangeShapeType="1"/>
          </p:cNvSpPr>
          <p:nvPr/>
        </p:nvSpPr>
        <p:spPr bwMode="auto">
          <a:xfrm>
            <a:off x="1600200" y="3886200"/>
            <a:ext cx="2209800" cy="990600"/>
          </a:xfrm>
          <a:prstGeom prst="line">
            <a:avLst/>
          </a:prstGeom>
          <a:noFill/>
          <a:ln w="12700">
            <a:solidFill>
              <a:schemeClr val="tx1"/>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p>
        </p:txBody>
      </p:sp>
      <p:sp>
        <p:nvSpPr>
          <p:cNvPr id="209925" name="Text Box 5"/>
          <p:cNvSpPr txBox="1">
            <a:spLocks noChangeArrowheads="1"/>
          </p:cNvSpPr>
          <p:nvPr/>
        </p:nvSpPr>
        <p:spPr bwMode="auto">
          <a:xfrm>
            <a:off x="3886200" y="3486150"/>
            <a:ext cx="441325"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800" b="1" dirty="0">
                <a:solidFill>
                  <a:srgbClr val="000000"/>
                </a:solidFill>
                <a:latin typeface="Arial" charset="0"/>
              </a:rPr>
              <a:t>C</a:t>
            </a:r>
          </a:p>
        </p:txBody>
      </p:sp>
      <p:sp>
        <p:nvSpPr>
          <p:cNvPr id="209926" name="Line 6"/>
          <p:cNvSpPr>
            <a:spLocks noChangeShapeType="1"/>
          </p:cNvSpPr>
          <p:nvPr/>
        </p:nvSpPr>
        <p:spPr bwMode="auto">
          <a:xfrm flipV="1">
            <a:off x="1600200" y="2819400"/>
            <a:ext cx="1600200" cy="685800"/>
          </a:xfrm>
          <a:prstGeom prst="line">
            <a:avLst/>
          </a:prstGeom>
          <a:noFill/>
          <a:ln w="38100" cmpd="sng">
            <a:solidFill>
              <a:srgbClr val="FF0000"/>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p>
        </p:txBody>
      </p:sp>
      <p:sp>
        <p:nvSpPr>
          <p:cNvPr id="209927" name="Text Box 7"/>
          <p:cNvSpPr txBox="1">
            <a:spLocks noChangeArrowheads="1"/>
          </p:cNvSpPr>
          <p:nvPr/>
        </p:nvSpPr>
        <p:spPr bwMode="auto">
          <a:xfrm>
            <a:off x="2438400" y="3867150"/>
            <a:ext cx="441325"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800" b="1">
                <a:solidFill>
                  <a:srgbClr val="000000"/>
                </a:solidFill>
                <a:latin typeface="Arial" charset="0"/>
              </a:rPr>
              <a:t>B</a:t>
            </a:r>
          </a:p>
        </p:txBody>
      </p:sp>
      <p:sp>
        <p:nvSpPr>
          <p:cNvPr id="209928" name="Text Box 8"/>
          <p:cNvSpPr txBox="1">
            <a:spLocks noChangeArrowheads="1"/>
          </p:cNvSpPr>
          <p:nvPr/>
        </p:nvSpPr>
        <p:spPr bwMode="auto">
          <a:xfrm>
            <a:off x="5715000" y="4629150"/>
            <a:ext cx="420688"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800" b="1">
                <a:solidFill>
                  <a:schemeClr val="bg1"/>
                </a:solidFill>
                <a:latin typeface="Arial" charset="0"/>
              </a:rPr>
              <a:t>E</a:t>
            </a:r>
          </a:p>
        </p:txBody>
      </p:sp>
      <p:sp>
        <p:nvSpPr>
          <p:cNvPr id="209929" name="Line 9"/>
          <p:cNvSpPr>
            <a:spLocks noChangeShapeType="1"/>
          </p:cNvSpPr>
          <p:nvPr/>
        </p:nvSpPr>
        <p:spPr bwMode="auto">
          <a:xfrm>
            <a:off x="4419600" y="5105400"/>
            <a:ext cx="2895600" cy="0"/>
          </a:xfrm>
          <a:prstGeom prst="line">
            <a:avLst/>
          </a:prstGeom>
          <a:noFill/>
          <a:ln w="38100" cmpd="sng">
            <a:solidFill>
              <a:srgbClr val="FF0000"/>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p>
        </p:txBody>
      </p:sp>
      <p:sp>
        <p:nvSpPr>
          <p:cNvPr id="209930" name="Oval 10"/>
          <p:cNvSpPr>
            <a:spLocks noChangeArrowheads="1"/>
          </p:cNvSpPr>
          <p:nvPr/>
        </p:nvSpPr>
        <p:spPr bwMode="auto">
          <a:xfrm>
            <a:off x="1066800" y="3352800"/>
            <a:ext cx="609600" cy="60960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9931" name="Oval 11"/>
          <p:cNvSpPr>
            <a:spLocks noChangeArrowheads="1"/>
          </p:cNvSpPr>
          <p:nvPr/>
        </p:nvSpPr>
        <p:spPr bwMode="auto">
          <a:xfrm>
            <a:off x="3810000" y="4800600"/>
            <a:ext cx="609600" cy="60960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9932" name="Oval 12"/>
          <p:cNvSpPr>
            <a:spLocks noChangeArrowheads="1"/>
          </p:cNvSpPr>
          <p:nvPr/>
        </p:nvSpPr>
        <p:spPr bwMode="auto">
          <a:xfrm>
            <a:off x="3200400" y="2438400"/>
            <a:ext cx="609600" cy="60960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9933" name="Text Box 13"/>
          <p:cNvSpPr txBox="1">
            <a:spLocks noChangeArrowheads="1"/>
          </p:cNvSpPr>
          <p:nvPr/>
        </p:nvSpPr>
        <p:spPr bwMode="auto">
          <a:xfrm>
            <a:off x="2209800" y="2647950"/>
            <a:ext cx="441325"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800" b="1" dirty="0">
                <a:solidFill>
                  <a:srgbClr val="000000"/>
                </a:solidFill>
                <a:latin typeface="Arial" charset="0"/>
              </a:rPr>
              <a:t>A</a:t>
            </a:r>
          </a:p>
        </p:txBody>
      </p:sp>
      <p:sp>
        <p:nvSpPr>
          <p:cNvPr id="209934" name="Oval 14"/>
          <p:cNvSpPr>
            <a:spLocks noChangeArrowheads="1"/>
          </p:cNvSpPr>
          <p:nvPr/>
        </p:nvSpPr>
        <p:spPr bwMode="auto">
          <a:xfrm>
            <a:off x="7315200" y="4800600"/>
            <a:ext cx="609600" cy="60960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9935" name="Line 15"/>
          <p:cNvSpPr>
            <a:spLocks noChangeShapeType="1"/>
          </p:cNvSpPr>
          <p:nvPr/>
        </p:nvSpPr>
        <p:spPr bwMode="auto">
          <a:xfrm>
            <a:off x="3810000" y="2819400"/>
            <a:ext cx="3581400" cy="1981200"/>
          </a:xfrm>
          <a:prstGeom prst="line">
            <a:avLst/>
          </a:prstGeom>
          <a:noFill/>
          <a:ln w="12700">
            <a:solidFill>
              <a:schemeClr val="tx1"/>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ln>
                <a:solidFill>
                  <a:schemeClr val="tx1"/>
                </a:solidFill>
              </a:ln>
            </a:endParaRPr>
          </a:p>
        </p:txBody>
      </p:sp>
      <p:sp>
        <p:nvSpPr>
          <p:cNvPr id="209936" name="Line 16"/>
          <p:cNvSpPr>
            <a:spLocks noChangeShapeType="1"/>
          </p:cNvSpPr>
          <p:nvPr/>
        </p:nvSpPr>
        <p:spPr bwMode="auto">
          <a:xfrm>
            <a:off x="3657600" y="3048000"/>
            <a:ext cx="457200" cy="1676400"/>
          </a:xfrm>
          <a:prstGeom prst="line">
            <a:avLst/>
          </a:prstGeom>
          <a:noFill/>
          <a:ln w="38100" cmpd="sng">
            <a:solidFill>
              <a:srgbClr val="FF0000"/>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p>
        </p:txBody>
      </p:sp>
      <p:sp>
        <p:nvSpPr>
          <p:cNvPr id="209937" name="Text Box 17"/>
          <p:cNvSpPr txBox="1">
            <a:spLocks noChangeArrowheads="1"/>
          </p:cNvSpPr>
          <p:nvPr/>
        </p:nvSpPr>
        <p:spPr bwMode="auto">
          <a:xfrm>
            <a:off x="5334000" y="3257550"/>
            <a:ext cx="441325"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800" b="1">
                <a:solidFill>
                  <a:srgbClr val="000000"/>
                </a:solidFill>
                <a:latin typeface="Arial" charset="0"/>
              </a:rPr>
              <a:t>D</a:t>
            </a:r>
          </a:p>
        </p:txBody>
      </p:sp>
      <p:sp>
        <p:nvSpPr>
          <p:cNvPr id="209938" name="Text Box 18"/>
          <p:cNvSpPr txBox="1">
            <a:spLocks noChangeArrowheads="1"/>
          </p:cNvSpPr>
          <p:nvPr/>
        </p:nvSpPr>
        <p:spPr bwMode="auto">
          <a:xfrm>
            <a:off x="762000" y="3886200"/>
            <a:ext cx="83869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400" dirty="0" smtClean="0">
                <a:solidFill>
                  <a:srgbClr val="000000"/>
                </a:solidFill>
                <a:latin typeface="Arial" charset="0"/>
              </a:rPr>
              <a:t>Start</a:t>
            </a:r>
            <a:endParaRPr lang="en-CA" sz="2400" dirty="0">
              <a:solidFill>
                <a:srgbClr val="000000"/>
              </a:solidFill>
              <a:latin typeface="Arial" charset="0"/>
            </a:endParaRPr>
          </a:p>
        </p:txBody>
      </p:sp>
      <p:sp>
        <p:nvSpPr>
          <p:cNvPr id="209939" name="Text Box 19"/>
          <p:cNvSpPr txBox="1">
            <a:spLocks noChangeArrowheads="1"/>
          </p:cNvSpPr>
          <p:nvPr/>
        </p:nvSpPr>
        <p:spPr bwMode="auto">
          <a:xfrm>
            <a:off x="7315200" y="4114800"/>
            <a:ext cx="732292"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400" dirty="0" smtClean="0">
                <a:solidFill>
                  <a:srgbClr val="000000"/>
                </a:solidFill>
                <a:latin typeface="Arial" charset="0"/>
              </a:rPr>
              <a:t>End</a:t>
            </a:r>
            <a:endParaRPr lang="en-CA" sz="2400" dirty="0">
              <a:solidFill>
                <a:srgbClr val="000000"/>
              </a:solidFill>
              <a:latin typeface="Arial" charset="0"/>
            </a:endParaRPr>
          </a:p>
        </p:txBody>
      </p:sp>
      <p:sp>
        <p:nvSpPr>
          <p:cNvPr id="209940" name="Text Box 20"/>
          <p:cNvSpPr txBox="1">
            <a:spLocks noChangeArrowheads="1"/>
          </p:cNvSpPr>
          <p:nvPr/>
        </p:nvSpPr>
        <p:spPr bwMode="auto">
          <a:xfrm>
            <a:off x="2362200" y="4324350"/>
            <a:ext cx="382588"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800" b="1" dirty="0">
                <a:solidFill>
                  <a:srgbClr val="FF0000"/>
                </a:solidFill>
                <a:latin typeface="Arial" charset="0"/>
              </a:rPr>
              <a:t>5</a:t>
            </a:r>
          </a:p>
        </p:txBody>
      </p:sp>
      <p:sp>
        <p:nvSpPr>
          <p:cNvPr id="209941" name="Text Box 21"/>
          <p:cNvSpPr txBox="1">
            <a:spLocks noChangeArrowheads="1"/>
          </p:cNvSpPr>
          <p:nvPr/>
        </p:nvSpPr>
        <p:spPr bwMode="auto">
          <a:xfrm>
            <a:off x="3429000" y="3638550"/>
            <a:ext cx="382588"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800" b="1" dirty="0">
                <a:solidFill>
                  <a:srgbClr val="FF0000"/>
                </a:solidFill>
                <a:latin typeface="Arial" charset="0"/>
              </a:rPr>
              <a:t>3</a:t>
            </a:r>
          </a:p>
        </p:txBody>
      </p:sp>
      <p:sp>
        <p:nvSpPr>
          <p:cNvPr id="209942" name="Text Box 22"/>
          <p:cNvSpPr txBox="1">
            <a:spLocks noChangeArrowheads="1"/>
          </p:cNvSpPr>
          <p:nvPr/>
        </p:nvSpPr>
        <p:spPr bwMode="auto">
          <a:xfrm>
            <a:off x="5181600" y="3790950"/>
            <a:ext cx="382588"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800" b="1" dirty="0">
                <a:solidFill>
                  <a:srgbClr val="FF0000"/>
                </a:solidFill>
                <a:latin typeface="Arial" charset="0"/>
              </a:rPr>
              <a:t>3</a:t>
            </a:r>
          </a:p>
        </p:txBody>
      </p:sp>
      <p:sp>
        <p:nvSpPr>
          <p:cNvPr id="209943" name="Text Box 23"/>
          <p:cNvSpPr txBox="1">
            <a:spLocks noChangeArrowheads="1"/>
          </p:cNvSpPr>
          <p:nvPr/>
        </p:nvSpPr>
        <p:spPr bwMode="auto">
          <a:xfrm>
            <a:off x="5715000" y="5086350"/>
            <a:ext cx="382588"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800" b="1" dirty="0">
                <a:solidFill>
                  <a:srgbClr val="FF0000"/>
                </a:solidFill>
                <a:latin typeface="Arial" charset="0"/>
              </a:rPr>
              <a:t>2</a:t>
            </a:r>
          </a:p>
        </p:txBody>
      </p:sp>
      <p:sp>
        <p:nvSpPr>
          <p:cNvPr id="209944" name="Text Box 24"/>
          <p:cNvSpPr txBox="1">
            <a:spLocks noChangeArrowheads="1"/>
          </p:cNvSpPr>
          <p:nvPr/>
        </p:nvSpPr>
        <p:spPr bwMode="auto">
          <a:xfrm>
            <a:off x="2362200" y="3028950"/>
            <a:ext cx="382588"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800" b="1" dirty="0">
                <a:solidFill>
                  <a:srgbClr val="FF0000"/>
                </a:solidFill>
                <a:latin typeface="Arial" charset="0"/>
              </a:rPr>
              <a:t>4</a:t>
            </a:r>
          </a:p>
        </p:txBody>
      </p:sp>
      <p:sp>
        <p:nvSpPr>
          <p:cNvPr id="2" name="Rectangle 1"/>
          <p:cNvSpPr/>
          <p:nvPr/>
        </p:nvSpPr>
        <p:spPr>
          <a:xfrm>
            <a:off x="304800" y="1143000"/>
            <a:ext cx="5943600" cy="844847"/>
          </a:xfrm>
          <a:prstGeom prst="rect">
            <a:avLst/>
          </a:prstGeom>
        </p:spPr>
        <p:txBody>
          <a:bodyPr wrap="square">
            <a:spAutoFit/>
          </a:bodyPr>
          <a:lstStyle/>
          <a:p>
            <a:pPr>
              <a:lnSpc>
                <a:spcPct val="90000"/>
              </a:lnSpc>
              <a:buNone/>
            </a:pPr>
            <a:r>
              <a:rPr lang="en-CA" dirty="0">
                <a:latin typeface="Helvetica"/>
                <a:cs typeface="Helvetica"/>
              </a:rPr>
              <a:t>The CRITICAL PATH is the path through the project on which any delay will cause the completion of the entire project to be delayed:</a:t>
            </a:r>
          </a:p>
        </p:txBody>
      </p:sp>
    </p:spTree>
    <p:extLst>
      <p:ext uri="{BB962C8B-B14F-4D97-AF65-F5344CB8AC3E}">
        <p14:creationId xmlns:p14="http://schemas.microsoft.com/office/powerpoint/2010/main" val="1804155571"/>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6786" name="Rectangle 2"/>
          <p:cNvSpPr>
            <a:spLocks noGrp="1" noChangeArrowheads="1"/>
          </p:cNvSpPr>
          <p:nvPr>
            <p:ph type="title"/>
          </p:nvPr>
        </p:nvSpPr>
        <p:spPr/>
        <p:txBody>
          <a:bodyPr/>
          <a:lstStyle/>
          <a:p>
            <a:r>
              <a:rPr lang="en-GB" dirty="0"/>
              <a:t>Estimating Accuracy</a:t>
            </a:r>
          </a:p>
        </p:txBody>
      </p:sp>
      <p:grpSp>
        <p:nvGrpSpPr>
          <p:cNvPr id="2" name="Group 32"/>
          <p:cNvGrpSpPr/>
          <p:nvPr/>
        </p:nvGrpSpPr>
        <p:grpSpPr>
          <a:xfrm>
            <a:off x="1223597" y="1307918"/>
            <a:ext cx="6696808" cy="4564062"/>
            <a:chOff x="1910216" y="1394050"/>
            <a:chExt cx="7254875" cy="4564062"/>
          </a:xfrm>
        </p:grpSpPr>
        <p:grpSp>
          <p:nvGrpSpPr>
            <p:cNvPr id="5" name="Group 3"/>
            <p:cNvGrpSpPr>
              <a:grpSpLocks/>
            </p:cNvGrpSpPr>
            <p:nvPr/>
          </p:nvGrpSpPr>
          <p:grpSpPr bwMode="auto">
            <a:xfrm>
              <a:off x="2129291" y="3529237"/>
              <a:ext cx="7035800" cy="2428875"/>
              <a:chOff x="1120" y="1035"/>
              <a:chExt cx="4228" cy="1804"/>
            </a:xfrm>
          </p:grpSpPr>
          <p:sp>
            <p:nvSpPr>
              <p:cNvPr id="1526788" name="AutoShape 4"/>
              <p:cNvSpPr>
                <a:spLocks noChangeArrowheads="1"/>
              </p:cNvSpPr>
              <p:nvPr/>
            </p:nvSpPr>
            <p:spPr bwMode="auto">
              <a:xfrm>
                <a:off x="1681" y="1111"/>
                <a:ext cx="2842" cy="1057"/>
              </a:xfrm>
              <a:prstGeom prst="rightArrow">
                <a:avLst>
                  <a:gd name="adj1" fmla="val 59509"/>
                  <a:gd name="adj2" fmla="val 25443"/>
                </a:avLst>
              </a:prstGeom>
              <a:solidFill>
                <a:srgbClr val="EAEAEA"/>
              </a:solidFill>
              <a:ln w="9525">
                <a:noFill/>
                <a:miter lim="800000"/>
                <a:headEnd/>
                <a:tailEnd/>
              </a:ln>
              <a:effectLst/>
            </p:spPr>
            <p:txBody>
              <a:bodyPr wrap="none" anchor="ctr"/>
              <a:lstStyle/>
              <a:p>
                <a:endParaRPr lang="en-US" b="1" dirty="0"/>
              </a:p>
            </p:txBody>
          </p:sp>
          <p:sp>
            <p:nvSpPr>
              <p:cNvPr id="1526789" name="AutoShape 5"/>
              <p:cNvSpPr>
                <a:spLocks noChangeArrowheads="1"/>
              </p:cNvSpPr>
              <p:nvPr/>
            </p:nvSpPr>
            <p:spPr bwMode="auto">
              <a:xfrm>
                <a:off x="1145" y="1132"/>
                <a:ext cx="679" cy="1057"/>
              </a:xfrm>
              <a:prstGeom prst="rightArrow">
                <a:avLst>
                  <a:gd name="adj1" fmla="val 50000"/>
                  <a:gd name="adj2" fmla="val 25000"/>
                </a:avLst>
              </a:prstGeom>
              <a:solidFill>
                <a:srgbClr val="EAEAEA"/>
              </a:solidFill>
              <a:ln w="9525">
                <a:noFill/>
                <a:miter lim="800000"/>
                <a:headEnd/>
                <a:tailEnd/>
              </a:ln>
              <a:effectLst/>
            </p:spPr>
            <p:txBody>
              <a:bodyPr wrap="none" anchor="ctr"/>
              <a:lstStyle/>
              <a:p>
                <a:endParaRPr lang="en-US" b="1" dirty="0"/>
              </a:p>
            </p:txBody>
          </p:sp>
          <p:sp>
            <p:nvSpPr>
              <p:cNvPr id="1526790" name="AutoShape 6"/>
              <p:cNvSpPr>
                <a:spLocks noChangeArrowheads="1"/>
              </p:cNvSpPr>
              <p:nvPr/>
            </p:nvSpPr>
            <p:spPr bwMode="auto">
              <a:xfrm>
                <a:off x="1378" y="2227"/>
                <a:ext cx="521" cy="612"/>
              </a:xfrm>
              <a:prstGeom prst="homePlate">
                <a:avLst>
                  <a:gd name="adj" fmla="val 35699"/>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en-US" b="1" dirty="0"/>
              </a:p>
            </p:txBody>
          </p:sp>
          <p:sp>
            <p:nvSpPr>
              <p:cNvPr id="1526791" name="AutoShape 7"/>
              <p:cNvSpPr>
                <a:spLocks noChangeArrowheads="1"/>
              </p:cNvSpPr>
              <p:nvPr/>
            </p:nvSpPr>
            <p:spPr bwMode="auto">
              <a:xfrm>
                <a:off x="1741" y="2227"/>
                <a:ext cx="775" cy="612"/>
              </a:xfrm>
              <a:prstGeom prst="chevron">
                <a:avLst>
                  <a:gd name="adj" fmla="val 28985"/>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endParaRPr lang="en-US" b="1" dirty="0"/>
              </a:p>
            </p:txBody>
          </p:sp>
          <p:sp>
            <p:nvSpPr>
              <p:cNvPr id="1526792" name="AutoShape 8"/>
              <p:cNvSpPr>
                <a:spLocks noChangeArrowheads="1"/>
              </p:cNvSpPr>
              <p:nvPr/>
            </p:nvSpPr>
            <p:spPr bwMode="auto">
              <a:xfrm>
                <a:off x="2367" y="2227"/>
                <a:ext cx="798" cy="612"/>
              </a:xfrm>
              <a:prstGeom prst="chevron">
                <a:avLst>
                  <a:gd name="adj" fmla="val 30081"/>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endParaRPr lang="en-US" b="1" dirty="0"/>
              </a:p>
            </p:txBody>
          </p:sp>
          <p:sp>
            <p:nvSpPr>
              <p:cNvPr id="1526793" name="AutoShape 9"/>
              <p:cNvSpPr>
                <a:spLocks noChangeArrowheads="1"/>
              </p:cNvSpPr>
              <p:nvPr/>
            </p:nvSpPr>
            <p:spPr bwMode="auto">
              <a:xfrm>
                <a:off x="3005" y="2227"/>
                <a:ext cx="964" cy="612"/>
              </a:xfrm>
              <a:prstGeom prst="chevron">
                <a:avLst>
                  <a:gd name="adj" fmla="val 30541"/>
                </a:avLst>
              </a:prstGeom>
              <a:ln>
                <a:headEnd/>
                <a:tailEnd/>
              </a:ln>
            </p:spPr>
            <p:style>
              <a:lnRef idx="1">
                <a:schemeClr val="accent4"/>
              </a:lnRef>
              <a:fillRef idx="3">
                <a:schemeClr val="accent4"/>
              </a:fillRef>
              <a:effectRef idx="2">
                <a:schemeClr val="accent4"/>
              </a:effectRef>
              <a:fontRef idx="minor">
                <a:schemeClr val="lt1"/>
              </a:fontRef>
            </p:style>
            <p:txBody>
              <a:bodyPr wrap="none" anchor="ctr"/>
              <a:lstStyle/>
              <a:p>
                <a:endParaRPr lang="en-US" b="1" dirty="0"/>
              </a:p>
            </p:txBody>
          </p:sp>
          <p:sp>
            <p:nvSpPr>
              <p:cNvPr id="1526794" name="AutoShape 10"/>
              <p:cNvSpPr>
                <a:spLocks noChangeArrowheads="1"/>
              </p:cNvSpPr>
              <p:nvPr/>
            </p:nvSpPr>
            <p:spPr bwMode="auto">
              <a:xfrm>
                <a:off x="3808" y="2227"/>
                <a:ext cx="591" cy="612"/>
              </a:xfrm>
              <a:prstGeom prst="chevron">
                <a:avLst>
                  <a:gd name="adj" fmla="val 31782"/>
                </a:avLst>
              </a:prstGeom>
              <a:ln>
                <a:headEnd/>
                <a:tailEnd/>
              </a:ln>
            </p:spPr>
            <p:style>
              <a:lnRef idx="1">
                <a:schemeClr val="accent6"/>
              </a:lnRef>
              <a:fillRef idx="3">
                <a:schemeClr val="accent6"/>
              </a:fillRef>
              <a:effectRef idx="2">
                <a:schemeClr val="accent6"/>
              </a:effectRef>
              <a:fontRef idx="minor">
                <a:schemeClr val="lt1"/>
              </a:fontRef>
            </p:style>
            <p:txBody>
              <a:bodyPr wrap="none" anchor="ctr"/>
              <a:lstStyle/>
              <a:p>
                <a:endParaRPr lang="en-US" b="1" dirty="0"/>
              </a:p>
            </p:txBody>
          </p:sp>
          <p:sp>
            <p:nvSpPr>
              <p:cNvPr id="1526795" name="Text Box 11"/>
              <p:cNvSpPr txBox="1">
                <a:spLocks noChangeArrowheads="1"/>
              </p:cNvSpPr>
              <p:nvPr/>
            </p:nvSpPr>
            <p:spPr bwMode="auto">
              <a:xfrm>
                <a:off x="1418" y="2435"/>
                <a:ext cx="389" cy="274"/>
              </a:xfrm>
              <a:prstGeom prst="rect">
                <a:avLst/>
              </a:prstGeom>
              <a:noFill/>
              <a:ln w="9525">
                <a:noFill/>
                <a:miter lim="800000"/>
                <a:headEnd/>
                <a:tailEnd/>
              </a:ln>
              <a:effectLst/>
            </p:spPr>
            <p:txBody>
              <a:bodyPr wrap="none">
                <a:spAutoFit/>
              </a:bodyPr>
              <a:lstStyle/>
              <a:p>
                <a:pPr algn="l"/>
                <a:r>
                  <a:rPr lang="en-GB" b="1" dirty="0">
                    <a:solidFill>
                      <a:schemeClr val="bg1"/>
                    </a:solidFill>
                  </a:rPr>
                  <a:t>Idea</a:t>
                </a:r>
              </a:p>
            </p:txBody>
          </p:sp>
          <p:sp>
            <p:nvSpPr>
              <p:cNvPr id="1526796" name="Text Box 12"/>
              <p:cNvSpPr txBox="1">
                <a:spLocks noChangeArrowheads="1"/>
              </p:cNvSpPr>
              <p:nvPr/>
            </p:nvSpPr>
            <p:spPr bwMode="auto">
              <a:xfrm>
                <a:off x="1948" y="2359"/>
                <a:ext cx="475" cy="480"/>
              </a:xfrm>
              <a:prstGeom prst="rect">
                <a:avLst/>
              </a:prstGeom>
              <a:noFill/>
              <a:ln w="9525">
                <a:noFill/>
                <a:miter lim="800000"/>
                <a:headEnd/>
                <a:tailEnd/>
              </a:ln>
              <a:effectLst/>
            </p:spPr>
            <p:txBody>
              <a:bodyPr wrap="none">
                <a:spAutoFit/>
              </a:bodyPr>
              <a:lstStyle/>
              <a:p>
                <a:r>
                  <a:rPr lang="en-GB" b="1" dirty="0">
                    <a:solidFill>
                      <a:schemeClr val="bg1"/>
                    </a:solidFill>
                  </a:rPr>
                  <a:t>Quick</a:t>
                </a:r>
              </a:p>
              <a:p>
                <a:r>
                  <a:rPr lang="en-GB" b="1" dirty="0">
                    <a:solidFill>
                      <a:schemeClr val="bg1"/>
                    </a:solidFill>
                  </a:rPr>
                  <a:t>L</a:t>
                </a:r>
                <a:r>
                  <a:rPr lang="en-GB" b="1" dirty="0" smtClean="0">
                    <a:solidFill>
                      <a:schemeClr val="bg1"/>
                    </a:solidFill>
                  </a:rPr>
                  <a:t>ook</a:t>
                </a:r>
                <a:endParaRPr lang="en-GB" b="1" dirty="0">
                  <a:solidFill>
                    <a:schemeClr val="bg1"/>
                  </a:solidFill>
                </a:endParaRPr>
              </a:p>
            </p:txBody>
          </p:sp>
          <p:sp>
            <p:nvSpPr>
              <p:cNvPr id="1526797" name="Text Box 13"/>
              <p:cNvSpPr txBox="1">
                <a:spLocks noChangeArrowheads="1"/>
              </p:cNvSpPr>
              <p:nvPr/>
            </p:nvSpPr>
            <p:spPr bwMode="auto">
              <a:xfrm>
                <a:off x="2530" y="2359"/>
                <a:ext cx="643" cy="480"/>
              </a:xfrm>
              <a:prstGeom prst="rect">
                <a:avLst/>
              </a:prstGeom>
              <a:noFill/>
              <a:ln w="9525">
                <a:noFill/>
                <a:miter lim="800000"/>
                <a:headEnd/>
                <a:tailEnd/>
              </a:ln>
              <a:effectLst/>
            </p:spPr>
            <p:txBody>
              <a:bodyPr wrap="none">
                <a:spAutoFit/>
              </a:bodyPr>
              <a:lstStyle/>
              <a:p>
                <a:r>
                  <a:rPr lang="en-GB" b="1" dirty="0">
                    <a:solidFill>
                      <a:schemeClr val="bg1"/>
                    </a:solidFill>
                  </a:rPr>
                  <a:t>Detailed</a:t>
                </a:r>
              </a:p>
              <a:p>
                <a:r>
                  <a:rPr lang="en-GB" b="1" dirty="0">
                    <a:solidFill>
                      <a:schemeClr val="bg1"/>
                    </a:solidFill>
                  </a:rPr>
                  <a:t>L</a:t>
                </a:r>
                <a:r>
                  <a:rPr lang="en-GB" b="1" dirty="0" smtClean="0">
                    <a:solidFill>
                      <a:schemeClr val="bg1"/>
                    </a:solidFill>
                  </a:rPr>
                  <a:t>ook</a:t>
                </a:r>
                <a:endParaRPr lang="en-GB" b="1" dirty="0">
                  <a:solidFill>
                    <a:schemeClr val="bg1"/>
                  </a:solidFill>
                </a:endParaRPr>
              </a:p>
            </p:txBody>
          </p:sp>
          <p:sp>
            <p:nvSpPr>
              <p:cNvPr id="1526798" name="Text Box 14"/>
              <p:cNvSpPr txBox="1">
                <a:spLocks noChangeArrowheads="1"/>
              </p:cNvSpPr>
              <p:nvPr/>
            </p:nvSpPr>
            <p:spPr bwMode="auto">
              <a:xfrm>
                <a:off x="3282" y="2419"/>
                <a:ext cx="422" cy="274"/>
              </a:xfrm>
              <a:prstGeom prst="rect">
                <a:avLst/>
              </a:prstGeom>
              <a:noFill/>
              <a:ln w="9525">
                <a:noFill/>
                <a:miter lim="800000"/>
                <a:headEnd/>
                <a:tailEnd/>
              </a:ln>
              <a:effectLst/>
            </p:spPr>
            <p:txBody>
              <a:bodyPr wrap="none">
                <a:spAutoFit/>
              </a:bodyPr>
              <a:lstStyle/>
              <a:p>
                <a:r>
                  <a:rPr lang="en-GB" b="1" dirty="0">
                    <a:solidFill>
                      <a:schemeClr val="bg1"/>
                    </a:solidFill>
                  </a:rPr>
                  <a:t>Do </a:t>
                </a:r>
                <a:r>
                  <a:rPr lang="en-GB" b="1" dirty="0" smtClean="0">
                    <a:solidFill>
                      <a:schemeClr val="bg1"/>
                    </a:solidFill>
                  </a:rPr>
                  <a:t>It</a:t>
                </a:r>
                <a:endParaRPr lang="en-GB" b="1" dirty="0">
                  <a:solidFill>
                    <a:schemeClr val="bg1"/>
                  </a:solidFill>
                </a:endParaRPr>
              </a:p>
            </p:txBody>
          </p:sp>
          <p:sp>
            <p:nvSpPr>
              <p:cNvPr id="1526799" name="Text Box 15"/>
              <p:cNvSpPr txBox="1">
                <a:spLocks noChangeArrowheads="1"/>
              </p:cNvSpPr>
              <p:nvPr/>
            </p:nvSpPr>
            <p:spPr bwMode="auto">
              <a:xfrm>
                <a:off x="3938" y="2359"/>
                <a:ext cx="482" cy="480"/>
              </a:xfrm>
              <a:prstGeom prst="rect">
                <a:avLst/>
              </a:prstGeom>
              <a:noFill/>
              <a:ln w="9525">
                <a:noFill/>
                <a:miter lim="800000"/>
                <a:headEnd/>
                <a:tailEnd/>
              </a:ln>
              <a:effectLst/>
            </p:spPr>
            <p:txBody>
              <a:bodyPr wrap="none">
                <a:spAutoFit/>
              </a:bodyPr>
              <a:lstStyle/>
              <a:p>
                <a:r>
                  <a:rPr lang="en-GB" b="1" dirty="0">
                    <a:solidFill>
                      <a:schemeClr val="bg1"/>
                    </a:solidFill>
                  </a:rPr>
                  <a:t>Finish</a:t>
                </a:r>
              </a:p>
              <a:p>
                <a:r>
                  <a:rPr lang="en-GB" b="1" dirty="0">
                    <a:solidFill>
                      <a:schemeClr val="bg1"/>
                    </a:solidFill>
                  </a:rPr>
                  <a:t>off</a:t>
                </a:r>
              </a:p>
            </p:txBody>
          </p:sp>
          <p:sp>
            <p:nvSpPr>
              <p:cNvPr id="1526800" name="AutoShape 16"/>
              <p:cNvSpPr>
                <a:spLocks noChangeArrowheads="1"/>
              </p:cNvSpPr>
              <p:nvPr/>
            </p:nvSpPr>
            <p:spPr bwMode="auto">
              <a:xfrm>
                <a:off x="4287" y="1035"/>
                <a:ext cx="1061" cy="1057"/>
              </a:xfrm>
              <a:prstGeom prst="rightArrow">
                <a:avLst>
                  <a:gd name="adj1" fmla="val 50000"/>
                  <a:gd name="adj2" fmla="val 25095"/>
                </a:avLst>
              </a:prstGeom>
              <a:ln>
                <a:headEnd/>
                <a:tailEnd/>
              </a:ln>
            </p:spPr>
            <p:style>
              <a:lnRef idx="3">
                <a:schemeClr val="lt1"/>
              </a:lnRef>
              <a:fillRef idx="1">
                <a:schemeClr val="accent6"/>
              </a:fillRef>
              <a:effectRef idx="1">
                <a:schemeClr val="accent6"/>
              </a:effectRef>
              <a:fontRef idx="minor">
                <a:schemeClr val="lt1"/>
              </a:fontRef>
            </p:style>
            <p:txBody>
              <a:bodyPr wrap="none" anchor="ctr"/>
              <a:lstStyle/>
              <a:p>
                <a:pPr algn="ctr"/>
                <a:r>
                  <a:rPr lang="en-GB" b="1" dirty="0"/>
                  <a:t>Use</a:t>
                </a:r>
              </a:p>
            </p:txBody>
          </p:sp>
          <p:sp>
            <p:nvSpPr>
              <p:cNvPr id="1526801" name="AutoShape 17"/>
              <p:cNvSpPr>
                <a:spLocks noChangeArrowheads="1"/>
              </p:cNvSpPr>
              <p:nvPr/>
            </p:nvSpPr>
            <p:spPr bwMode="auto">
              <a:xfrm>
                <a:off x="1611" y="1043"/>
                <a:ext cx="2878" cy="1057"/>
              </a:xfrm>
              <a:prstGeom prst="rightArrow">
                <a:avLst>
                  <a:gd name="adj1" fmla="val 51750"/>
                  <a:gd name="adj2" fmla="val 26963"/>
                </a:avLst>
              </a:prstGeom>
              <a:ln>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a:r>
                  <a:rPr lang="en-GB" b="1" dirty="0"/>
                  <a:t>Produce</a:t>
                </a:r>
              </a:p>
            </p:txBody>
          </p:sp>
          <p:sp>
            <p:nvSpPr>
              <p:cNvPr id="1526802" name="AutoShape 18"/>
              <p:cNvSpPr>
                <a:spLocks noChangeArrowheads="1"/>
              </p:cNvSpPr>
              <p:nvPr/>
            </p:nvSpPr>
            <p:spPr bwMode="auto">
              <a:xfrm>
                <a:off x="1120" y="1043"/>
                <a:ext cx="771" cy="1057"/>
              </a:xfrm>
              <a:prstGeom prst="rightArrow">
                <a:avLst>
                  <a:gd name="adj1" fmla="val 50046"/>
                  <a:gd name="adj2" fmla="val 37921"/>
                </a:avLst>
              </a:prstGeom>
              <a:ln>
                <a:headEnd/>
                <a:tailEnd/>
              </a:ln>
            </p:spPr>
            <p:style>
              <a:lnRef idx="3">
                <a:schemeClr val="lt1"/>
              </a:lnRef>
              <a:fillRef idx="1">
                <a:schemeClr val="accent1"/>
              </a:fillRef>
              <a:effectRef idx="1">
                <a:schemeClr val="accent1"/>
              </a:effectRef>
              <a:fontRef idx="minor">
                <a:schemeClr val="lt1"/>
              </a:fontRef>
            </p:style>
            <p:txBody>
              <a:bodyPr wrap="none" anchor="ctr"/>
              <a:lstStyle/>
              <a:p>
                <a:r>
                  <a:rPr lang="en-GB" b="1" dirty="0"/>
                  <a:t>Need</a:t>
                </a:r>
              </a:p>
            </p:txBody>
          </p:sp>
        </p:grpSp>
        <p:sp>
          <p:nvSpPr>
            <p:cNvPr id="1526811" name="Freeform 27"/>
            <p:cNvSpPr>
              <a:spLocks/>
            </p:cNvSpPr>
            <p:nvPr/>
          </p:nvSpPr>
          <p:spPr bwMode="auto">
            <a:xfrm>
              <a:off x="2230891" y="1394050"/>
              <a:ext cx="5518150" cy="2074862"/>
            </a:xfrm>
            <a:custGeom>
              <a:avLst/>
              <a:gdLst/>
              <a:ahLst/>
              <a:cxnLst>
                <a:cxn ang="0">
                  <a:pos x="0" y="0"/>
                </a:cxn>
                <a:cxn ang="0">
                  <a:pos x="543" y="164"/>
                </a:cxn>
                <a:cxn ang="0">
                  <a:pos x="1056" y="493"/>
                </a:cxn>
                <a:cxn ang="0">
                  <a:pos x="1819" y="1060"/>
                </a:cxn>
                <a:cxn ang="0">
                  <a:pos x="3209" y="1307"/>
                </a:cxn>
              </a:cxnLst>
              <a:rect l="0" t="0" r="r" b="b"/>
              <a:pathLst>
                <a:path w="3209" h="1307">
                  <a:moveTo>
                    <a:pt x="0" y="0"/>
                  </a:moveTo>
                  <a:cubicBezTo>
                    <a:pt x="184" y="41"/>
                    <a:pt x="367" y="82"/>
                    <a:pt x="543" y="164"/>
                  </a:cubicBezTo>
                  <a:cubicBezTo>
                    <a:pt x="719" y="246"/>
                    <a:pt x="843" y="344"/>
                    <a:pt x="1056" y="493"/>
                  </a:cubicBezTo>
                  <a:cubicBezTo>
                    <a:pt x="1269" y="642"/>
                    <a:pt x="1460" y="924"/>
                    <a:pt x="1819" y="1060"/>
                  </a:cubicBezTo>
                  <a:cubicBezTo>
                    <a:pt x="2178" y="1196"/>
                    <a:pt x="2920" y="1256"/>
                    <a:pt x="3209" y="1307"/>
                  </a:cubicBezTo>
                </a:path>
              </a:pathLst>
            </a:custGeom>
            <a:ln>
              <a:headEnd type="none" w="sm" len="sm"/>
              <a:tailEnd type="none" w="sm" len="sm"/>
            </a:ln>
          </p:spPr>
          <p:style>
            <a:lnRef idx="3">
              <a:schemeClr val="accent2"/>
            </a:lnRef>
            <a:fillRef idx="0">
              <a:schemeClr val="accent2"/>
            </a:fillRef>
            <a:effectRef idx="2">
              <a:schemeClr val="accent2"/>
            </a:effectRef>
            <a:fontRef idx="minor">
              <a:schemeClr val="tx1"/>
            </a:fontRef>
          </p:style>
          <p:txBody>
            <a:bodyPr wrap="none"/>
            <a:lstStyle/>
            <a:p>
              <a:endParaRPr lang="en-US" b="1" dirty="0"/>
            </a:p>
          </p:txBody>
        </p:sp>
        <p:sp>
          <p:nvSpPr>
            <p:cNvPr id="1526812" name="Text Box 28"/>
            <p:cNvSpPr txBox="1">
              <a:spLocks noChangeArrowheads="1"/>
            </p:cNvSpPr>
            <p:nvPr/>
          </p:nvSpPr>
          <p:spPr bwMode="auto">
            <a:xfrm>
              <a:off x="1910216" y="1686150"/>
              <a:ext cx="2073275" cy="646331"/>
            </a:xfrm>
            <a:prstGeom prst="rect">
              <a:avLst/>
            </a:prstGeom>
            <a:noFill/>
            <a:ln w="12700" cap="sq">
              <a:noFill/>
              <a:miter lim="800000"/>
              <a:headEnd type="none" w="sm" len="sm"/>
              <a:tailEnd type="none" w="sm" len="sm"/>
            </a:ln>
            <a:effectLst/>
          </p:spPr>
          <p:txBody>
            <a:bodyPr>
              <a:spAutoFit/>
            </a:bodyPr>
            <a:lstStyle/>
            <a:p>
              <a:pPr algn="l" eaLnBrk="1" hangingPunct="1"/>
              <a:r>
                <a:rPr lang="en-GB" b="1" dirty="0"/>
                <a:t>Level of </a:t>
              </a:r>
              <a:r>
                <a:rPr lang="en-GB" b="1" dirty="0" smtClean="0"/>
                <a:t>Uncertainty</a:t>
              </a:r>
              <a:endParaRPr lang="en-US" b="1" dirty="0"/>
            </a:p>
          </p:txBody>
        </p:sp>
        <p:grpSp>
          <p:nvGrpSpPr>
            <p:cNvPr id="6" name="Group 29"/>
            <p:cNvGrpSpPr>
              <a:grpSpLocks/>
            </p:cNvGrpSpPr>
            <p:nvPr/>
          </p:nvGrpSpPr>
          <p:grpSpPr bwMode="auto">
            <a:xfrm>
              <a:off x="2243591" y="1408337"/>
              <a:ext cx="5903912" cy="2378075"/>
              <a:chOff x="1288" y="814"/>
              <a:chExt cx="3433" cy="1498"/>
            </a:xfrm>
          </p:grpSpPr>
          <p:sp>
            <p:nvSpPr>
              <p:cNvPr id="1526814" name="Freeform 30"/>
              <p:cNvSpPr>
                <a:spLocks/>
              </p:cNvSpPr>
              <p:nvPr/>
            </p:nvSpPr>
            <p:spPr bwMode="auto">
              <a:xfrm>
                <a:off x="1288" y="814"/>
                <a:ext cx="3411" cy="1498"/>
              </a:xfrm>
              <a:custGeom>
                <a:avLst/>
                <a:gdLst/>
                <a:ahLst/>
                <a:cxnLst>
                  <a:cxn ang="0">
                    <a:pos x="0" y="1498"/>
                  </a:cxn>
                  <a:cxn ang="0">
                    <a:pos x="614" y="1362"/>
                  </a:cxn>
                  <a:cxn ang="0">
                    <a:pos x="1062" y="1088"/>
                  </a:cxn>
                  <a:cxn ang="0">
                    <a:pos x="1683" y="439"/>
                  </a:cxn>
                  <a:cxn ang="0">
                    <a:pos x="2771" y="91"/>
                  </a:cxn>
                  <a:cxn ang="0">
                    <a:pos x="3411" y="0"/>
                  </a:cxn>
                </a:cxnLst>
                <a:rect l="0" t="0" r="r" b="b"/>
                <a:pathLst>
                  <a:path w="3411" h="1498">
                    <a:moveTo>
                      <a:pt x="0" y="1498"/>
                    </a:moveTo>
                    <a:cubicBezTo>
                      <a:pt x="102" y="1475"/>
                      <a:pt x="437" y="1430"/>
                      <a:pt x="614" y="1362"/>
                    </a:cubicBezTo>
                    <a:cubicBezTo>
                      <a:pt x="791" y="1294"/>
                      <a:pt x="884" y="1242"/>
                      <a:pt x="1062" y="1088"/>
                    </a:cubicBezTo>
                    <a:cubicBezTo>
                      <a:pt x="1240" y="934"/>
                      <a:pt x="1398" y="605"/>
                      <a:pt x="1683" y="439"/>
                    </a:cubicBezTo>
                    <a:cubicBezTo>
                      <a:pt x="1968" y="273"/>
                      <a:pt x="2483" y="164"/>
                      <a:pt x="2771" y="91"/>
                    </a:cubicBezTo>
                    <a:cubicBezTo>
                      <a:pt x="3059" y="18"/>
                      <a:pt x="3278" y="19"/>
                      <a:pt x="3411" y="0"/>
                    </a:cubicBezTo>
                  </a:path>
                </a:pathLst>
              </a:custGeom>
              <a:ln>
                <a:headEnd type="none" w="sm" len="sm"/>
                <a:tailEnd type="none" w="sm" len="sm"/>
              </a:ln>
            </p:spPr>
            <p:style>
              <a:lnRef idx="3">
                <a:schemeClr val="accent1"/>
              </a:lnRef>
              <a:fillRef idx="0">
                <a:schemeClr val="accent1"/>
              </a:fillRef>
              <a:effectRef idx="2">
                <a:schemeClr val="accent1"/>
              </a:effectRef>
              <a:fontRef idx="minor">
                <a:schemeClr val="tx1"/>
              </a:fontRef>
            </p:style>
            <p:txBody>
              <a:bodyPr wrap="none"/>
              <a:lstStyle/>
              <a:p>
                <a:endParaRPr lang="en-US" b="1" dirty="0"/>
              </a:p>
            </p:txBody>
          </p:sp>
          <p:sp>
            <p:nvSpPr>
              <p:cNvPr id="1526815" name="Text Box 31"/>
              <p:cNvSpPr txBox="1">
                <a:spLocks noChangeArrowheads="1"/>
              </p:cNvSpPr>
              <p:nvPr/>
            </p:nvSpPr>
            <p:spPr bwMode="auto">
              <a:xfrm>
                <a:off x="3516" y="1016"/>
                <a:ext cx="1205" cy="407"/>
              </a:xfrm>
              <a:prstGeom prst="rect">
                <a:avLst/>
              </a:prstGeom>
              <a:noFill/>
              <a:ln w="12700" cap="sq">
                <a:noFill/>
                <a:miter lim="800000"/>
                <a:headEnd type="none" w="sm" len="sm"/>
                <a:tailEnd type="none" w="sm" len="sm"/>
              </a:ln>
              <a:effectLst/>
            </p:spPr>
            <p:txBody>
              <a:bodyPr>
                <a:spAutoFit/>
              </a:bodyPr>
              <a:lstStyle/>
              <a:p>
                <a:pPr algn="l" eaLnBrk="1" hangingPunct="1"/>
                <a:r>
                  <a:rPr lang="en-GB" b="1" dirty="0"/>
                  <a:t>Estimating Accuracy</a:t>
                </a:r>
                <a:endParaRPr lang="en-US" b="1" dirty="0"/>
              </a:p>
            </p:txBody>
          </p:sp>
        </p:grpSp>
      </p:grpSp>
      <p:sp>
        <p:nvSpPr>
          <p:cNvPr id="3" name="Slide Number Placeholder 2"/>
          <p:cNvSpPr>
            <a:spLocks noGrp="1"/>
          </p:cNvSpPr>
          <p:nvPr>
            <p:ph type="sldNum" sz="quarter" idx="12"/>
          </p:nvPr>
        </p:nvSpPr>
        <p:spPr/>
        <p:txBody>
          <a:bodyPr/>
          <a:lstStyle/>
          <a:p>
            <a:fld id="{4BE819A1-3DD8-4179-BFD0-BF7D359F8DBD}" type="slidenum">
              <a:rPr lang="en-US" smtClean="0"/>
              <a:pPr/>
              <a:t>347</a:t>
            </a:fld>
            <a:endParaRPr lang="en-US" dirty="0"/>
          </a:p>
        </p:txBody>
      </p:sp>
      <p:pic>
        <p:nvPicPr>
          <p:cNvPr id="4" name="Picture 3"/>
          <p:cNvPicPr>
            <a:picLocks noChangeAspect="1"/>
          </p:cNvPicPr>
          <p:nvPr/>
        </p:nvPicPr>
        <p:blipFill>
          <a:blip r:embed="rId3" cstate="print"/>
          <a:stretch>
            <a:fillRect/>
          </a:stretch>
        </p:blipFill>
        <p:spPr>
          <a:xfrm>
            <a:off x="1066800" y="1066800"/>
            <a:ext cx="6970110" cy="5053330"/>
          </a:xfrm>
          <a:prstGeom prst="rect">
            <a:avLst/>
          </a:prstGeom>
        </p:spPr>
      </p:pic>
    </p:spTree>
    <p:extLst>
      <p:ext uri="{BB962C8B-B14F-4D97-AF65-F5344CB8AC3E}">
        <p14:creationId xmlns:p14="http://schemas.microsoft.com/office/powerpoint/2010/main" val="5916556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114800"/>
            <a:ext cx="7772400" cy="1362075"/>
          </a:xfrm>
        </p:spPr>
        <p:txBody>
          <a:bodyPr>
            <a:normAutofit fontScale="90000"/>
          </a:bodyPr>
          <a:lstStyle/>
          <a:p>
            <a:r>
              <a:rPr lang="en-US" dirty="0" smtClean="0"/>
              <a:t>Procurement Management</a:t>
            </a:r>
            <a:endParaRPr lang="en-US" dirty="0"/>
          </a:p>
        </p:txBody>
      </p:sp>
      <p:pic>
        <p:nvPicPr>
          <p:cNvPr id="6" name="Picture 2" descr="http://www.thatsoftwareguy.com/istock_qd.jpg"/>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85800" y="762000"/>
            <a:ext cx="3695700" cy="29432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
        <p:nvSpPr>
          <p:cNvPr id="4" name="Slide Number Placeholder 3"/>
          <p:cNvSpPr>
            <a:spLocks noGrp="1"/>
          </p:cNvSpPr>
          <p:nvPr>
            <p:ph type="sldNum" sz="quarter" idx="12"/>
          </p:nvPr>
        </p:nvSpPr>
        <p:spPr/>
        <p:txBody>
          <a:bodyPr/>
          <a:lstStyle/>
          <a:p>
            <a:fld id="{4BE819A1-3DD8-4179-BFD0-BF7D359F8DBD}" type="slidenum">
              <a:rPr lang="en-US" smtClean="0"/>
              <a:pPr/>
              <a:t>348</a:t>
            </a:fld>
            <a:endParaRPr lang="en-US" dirty="0"/>
          </a:p>
        </p:txBody>
      </p:sp>
    </p:spTree>
    <p:extLst>
      <p:ext uri="{BB962C8B-B14F-4D97-AF65-F5344CB8AC3E}">
        <p14:creationId xmlns:p14="http://schemas.microsoft.com/office/powerpoint/2010/main" val="1394953788"/>
      </p:ext>
    </p:extLst>
  </p:cSld>
  <p:clrMapOvr>
    <a:masterClrMapping/>
  </p:clrMapOvr>
  <p:timing>
    <p:tnLst>
      <p:par>
        <p:cTn id="1" dur="indefinite" restart="never" nodeType="tmRoot"/>
      </p:par>
    </p:tnLst>
  </p:timing>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5746" name="Rectangle 2"/>
          <p:cNvSpPr>
            <a:spLocks noGrp="1" noChangeArrowheads="1"/>
          </p:cNvSpPr>
          <p:nvPr>
            <p:ph type="title"/>
          </p:nvPr>
        </p:nvSpPr>
        <p:spPr/>
        <p:txBody>
          <a:bodyPr/>
          <a:lstStyle/>
          <a:p>
            <a:r>
              <a:rPr lang="en-GB" dirty="0"/>
              <a:t>Procurement Terms</a:t>
            </a:r>
          </a:p>
        </p:txBody>
      </p:sp>
      <p:sp>
        <p:nvSpPr>
          <p:cNvPr id="1695747" name="Rectangle 3"/>
          <p:cNvSpPr>
            <a:spLocks noGrp="1" noChangeArrowheads="1"/>
          </p:cNvSpPr>
          <p:nvPr>
            <p:ph type="body" idx="1"/>
          </p:nvPr>
        </p:nvSpPr>
        <p:spPr>
          <a:xfrm>
            <a:off x="457200" y="1447800"/>
            <a:ext cx="8229600" cy="4114800"/>
          </a:xfrm>
        </p:spPr>
        <p:txBody>
          <a:bodyPr>
            <a:noAutofit/>
          </a:bodyPr>
          <a:lstStyle/>
          <a:p>
            <a:pPr marL="0" indent="0">
              <a:buNone/>
            </a:pPr>
            <a:r>
              <a:rPr lang="en-US" sz="1600" b="1" dirty="0" smtClean="0"/>
              <a:t>Sustainable </a:t>
            </a:r>
            <a:r>
              <a:rPr lang="en-US" sz="1600" b="1" dirty="0"/>
              <a:t>Procurement </a:t>
            </a:r>
            <a:endParaRPr lang="en-US" sz="1600" dirty="0"/>
          </a:p>
          <a:p>
            <a:pPr marL="0" indent="0">
              <a:buNone/>
            </a:pPr>
            <a:r>
              <a:rPr lang="en-US" sz="1600" dirty="0"/>
              <a:t>A</a:t>
            </a:r>
            <a:r>
              <a:rPr lang="en-US" sz="1600" dirty="0" smtClean="0"/>
              <a:t> </a:t>
            </a:r>
            <a:r>
              <a:rPr lang="en-US" sz="1600" dirty="0"/>
              <a:t>process whereby </a:t>
            </a:r>
            <a:r>
              <a:rPr lang="en-US" sz="1600" dirty="0" smtClean="0"/>
              <a:t>organizations </a:t>
            </a:r>
            <a:r>
              <a:rPr lang="en-US" sz="1600" dirty="0"/>
              <a:t>meet their needs for goods, services, works and utilities in a way that achieves value for money on a whole life basis in terms of generating benefits not only to the </a:t>
            </a:r>
            <a:r>
              <a:rPr lang="en-US" sz="1600" dirty="0" smtClean="0"/>
              <a:t>organization, </a:t>
            </a:r>
            <a:r>
              <a:rPr lang="en-US" sz="1600" dirty="0"/>
              <a:t>but also to society and the economy, whilst </a:t>
            </a:r>
            <a:r>
              <a:rPr lang="en-US" sz="1600" dirty="0" smtClean="0"/>
              <a:t>minimizing </a:t>
            </a:r>
            <a:r>
              <a:rPr lang="en-US" sz="1600" dirty="0"/>
              <a:t>damage to the environment</a:t>
            </a:r>
            <a:r>
              <a:rPr lang="en-US" sz="1600" dirty="0" smtClean="0"/>
              <a:t>.</a:t>
            </a:r>
            <a:endParaRPr lang="en-US" sz="1600" dirty="0"/>
          </a:p>
          <a:p>
            <a:pPr marL="0" indent="0">
              <a:buNone/>
            </a:pPr>
            <a:endParaRPr lang="en-US" sz="1600" dirty="0" smtClean="0"/>
          </a:p>
          <a:p>
            <a:pPr marL="0" indent="0">
              <a:buNone/>
            </a:pPr>
            <a:r>
              <a:rPr lang="en-US" sz="1600" dirty="0" smtClean="0"/>
              <a:t>Sustainable </a:t>
            </a:r>
            <a:r>
              <a:rPr lang="en-US" sz="1600" dirty="0"/>
              <a:t>Procurement seeks to achieve the appropriate balance between the three pillars of sustainable development i.e. economic, social and environmental.</a:t>
            </a:r>
          </a:p>
          <a:p>
            <a:pPr lvl="0"/>
            <a:r>
              <a:rPr lang="en-US" sz="1600" dirty="0"/>
              <a:t>Economic factors include the costs of products and services over their entire life cycle, such as: acquisition, maintenance, operations and end-of-life management costs (including waste disposal) in line with good financial management;</a:t>
            </a:r>
          </a:p>
          <a:p>
            <a:pPr lvl="0"/>
            <a:r>
              <a:rPr lang="en-US" sz="1600" dirty="0"/>
              <a:t>Social factors include social justice and equity; safety and security; human rights and employment conditions;</a:t>
            </a:r>
          </a:p>
          <a:p>
            <a:pPr lvl="0"/>
            <a:r>
              <a:rPr lang="en-US" sz="1600" dirty="0"/>
              <a:t>Environmental factors include emissions to air, land and water, climate change, biodiversity, natural resource use and water scarcity over the whole product life cycle.</a:t>
            </a:r>
          </a:p>
          <a:p>
            <a:endParaRPr lang="en-US" dirty="0"/>
          </a:p>
          <a:p>
            <a:pPr marL="0" indent="0">
              <a:lnSpc>
                <a:spcPct val="110000"/>
              </a:lnSpc>
              <a:buNone/>
            </a:pPr>
            <a:r>
              <a:rPr lang="en-US" sz="900" dirty="0" smtClean="0"/>
              <a:t/>
            </a:r>
            <a:br>
              <a:rPr lang="en-US" sz="900" dirty="0" smtClean="0"/>
            </a:br>
            <a:r>
              <a:rPr lang="en-US" sz="900" dirty="0" smtClean="0">
                <a:solidFill>
                  <a:srgbClr val="7F7F7F"/>
                </a:solidFill>
              </a:rPr>
              <a:t>http</a:t>
            </a:r>
            <a:r>
              <a:rPr lang="en-US" sz="900" dirty="0">
                <a:solidFill>
                  <a:srgbClr val="7F7F7F"/>
                </a:solidFill>
              </a:rPr>
              <a:t>://</a:t>
            </a:r>
            <a:r>
              <a:rPr lang="en-US" sz="900" dirty="0" err="1">
                <a:solidFill>
                  <a:srgbClr val="7F7F7F"/>
                </a:solidFill>
              </a:rPr>
              <a:t>www.unep.org</a:t>
            </a:r>
            <a:r>
              <a:rPr lang="en-US" sz="900" dirty="0">
                <a:solidFill>
                  <a:srgbClr val="7F7F7F"/>
                </a:solidFill>
              </a:rPr>
              <a:t>/</a:t>
            </a:r>
            <a:r>
              <a:rPr lang="en-US" sz="900" dirty="0" err="1">
                <a:solidFill>
                  <a:srgbClr val="7F7F7F"/>
                </a:solidFill>
              </a:rPr>
              <a:t>resourceefficiency</a:t>
            </a:r>
            <a:r>
              <a:rPr lang="en-US" sz="900" dirty="0">
                <a:solidFill>
                  <a:srgbClr val="7F7F7F"/>
                </a:solidFill>
              </a:rPr>
              <a:t>/Consumption/</a:t>
            </a:r>
            <a:r>
              <a:rPr lang="en-US" sz="900" dirty="0" err="1">
                <a:solidFill>
                  <a:srgbClr val="7F7F7F"/>
                </a:solidFill>
              </a:rPr>
              <a:t>SustainableProcurement</a:t>
            </a:r>
            <a:r>
              <a:rPr lang="en-US" sz="900" dirty="0">
                <a:solidFill>
                  <a:srgbClr val="7F7F7F"/>
                </a:solidFill>
              </a:rPr>
              <a:t>/</a:t>
            </a:r>
            <a:r>
              <a:rPr lang="en-US" sz="900" dirty="0" err="1">
                <a:solidFill>
                  <a:srgbClr val="7F7F7F"/>
                </a:solidFill>
              </a:rPr>
              <a:t>WhatisSustainablePublicProcurement</a:t>
            </a:r>
            <a:r>
              <a:rPr lang="en-US" sz="900" dirty="0">
                <a:solidFill>
                  <a:srgbClr val="7F7F7F"/>
                </a:solidFill>
              </a:rPr>
              <a:t>/</a:t>
            </a:r>
            <a:r>
              <a:rPr lang="en-US" sz="900" dirty="0" err="1">
                <a:solidFill>
                  <a:srgbClr val="7F7F7F"/>
                </a:solidFill>
              </a:rPr>
              <a:t>tabid</a:t>
            </a:r>
            <a:r>
              <a:rPr lang="en-US" sz="900" dirty="0">
                <a:solidFill>
                  <a:srgbClr val="7F7F7F"/>
                </a:solidFill>
              </a:rPr>
              <a:t>/101245/</a:t>
            </a:r>
            <a:r>
              <a:rPr lang="en-US" sz="900" dirty="0" err="1">
                <a:solidFill>
                  <a:srgbClr val="7F7F7F"/>
                </a:solidFill>
              </a:rPr>
              <a:t>Default.aspx</a:t>
            </a:r>
            <a:endParaRPr lang="en-GB" sz="900" dirty="0">
              <a:solidFill>
                <a:srgbClr val="7F7F7F"/>
              </a:solidFill>
            </a:endParaRPr>
          </a:p>
        </p:txBody>
      </p:sp>
      <p:sp>
        <p:nvSpPr>
          <p:cNvPr id="3" name="Slide Number Placeholder 2"/>
          <p:cNvSpPr>
            <a:spLocks noGrp="1"/>
          </p:cNvSpPr>
          <p:nvPr>
            <p:ph type="sldNum" sz="quarter" idx="12"/>
          </p:nvPr>
        </p:nvSpPr>
        <p:spPr/>
        <p:txBody>
          <a:bodyPr/>
          <a:lstStyle/>
          <a:p>
            <a:fld id="{4BE819A1-3DD8-4179-BFD0-BF7D359F8DBD}" type="slidenum">
              <a:rPr lang="en-US" smtClean="0"/>
              <a:pPr/>
              <a:t>349</a:t>
            </a:fld>
            <a:endParaRPr lang="en-US" dirty="0"/>
          </a:p>
        </p:txBody>
      </p:sp>
    </p:spTree>
    <p:extLst>
      <p:ext uri="{BB962C8B-B14F-4D97-AF65-F5344CB8AC3E}">
        <p14:creationId xmlns:p14="http://schemas.microsoft.com/office/powerpoint/2010/main" val="1794117867"/>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29550" cy="854075"/>
          </a:xfrm>
        </p:spPr>
        <p:txBody>
          <a:bodyPr>
            <a:normAutofit/>
          </a:bodyPr>
          <a:lstStyle/>
          <a:p>
            <a:r>
              <a:rPr lang="en-US" dirty="0" smtClean="0"/>
              <a:t>Define Priorities: Map the Value Chain</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1985723"/>
              </p:ext>
            </p:extLst>
          </p:nvPr>
        </p:nvGraphicFramePr>
        <p:xfrm>
          <a:off x="628650" y="2895600"/>
          <a:ext cx="7886700" cy="10715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752600" y="4424363"/>
            <a:ext cx="1214437" cy="1214437"/>
          </a:xfrm>
          <a:prstGeom prst="rect">
            <a:avLst/>
          </a:prstGeom>
        </p:spPr>
      </p:pic>
      <p:pic>
        <p:nvPicPr>
          <p:cNvPr id="7" name="Picture 6"/>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810000" y="4429126"/>
            <a:ext cx="1200150" cy="1200150"/>
          </a:xfrm>
          <a:prstGeom prst="rect">
            <a:avLst/>
          </a:prstGeom>
        </p:spPr>
      </p:pic>
      <p:pic>
        <p:nvPicPr>
          <p:cNvPr id="8" name="Picture 7"/>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810000" y="1447800"/>
            <a:ext cx="1219200" cy="1219200"/>
          </a:xfrm>
          <a:prstGeom prst="rect">
            <a:avLst/>
          </a:prstGeom>
        </p:spPr>
      </p:pic>
      <p:pic>
        <p:nvPicPr>
          <p:cNvPr id="9" name="Picture 8"/>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330730" y="1450182"/>
            <a:ext cx="1214437" cy="1214437"/>
          </a:xfrm>
          <a:prstGeom prst="rect">
            <a:avLst/>
          </a:prstGeom>
        </p:spPr>
      </p:pic>
      <p:pic>
        <p:nvPicPr>
          <p:cNvPr id="10" name="Picture 9"/>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148802" y="4398364"/>
            <a:ext cx="1214023" cy="1214023"/>
          </a:xfrm>
          <a:prstGeom prst="rect">
            <a:avLst/>
          </a:prstGeom>
        </p:spPr>
      </p:pic>
      <p:cxnSp>
        <p:nvCxnSpPr>
          <p:cNvPr id="12" name="Straight Arrow Connector 11"/>
          <p:cNvCxnSpPr>
            <a:endCxn id="6" idx="0"/>
          </p:cNvCxnSpPr>
          <p:nvPr/>
        </p:nvCxnSpPr>
        <p:spPr>
          <a:xfrm>
            <a:off x="2359818" y="3733800"/>
            <a:ext cx="1" cy="6905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endCxn id="7" idx="0"/>
          </p:cNvCxnSpPr>
          <p:nvPr/>
        </p:nvCxnSpPr>
        <p:spPr>
          <a:xfrm>
            <a:off x="3574048" y="3733800"/>
            <a:ext cx="836027" cy="6953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endCxn id="7" idx="0"/>
          </p:cNvCxnSpPr>
          <p:nvPr/>
        </p:nvCxnSpPr>
        <p:spPr>
          <a:xfrm flipH="1">
            <a:off x="4410075" y="3733800"/>
            <a:ext cx="1207086" cy="6953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endCxn id="8" idx="2"/>
          </p:cNvCxnSpPr>
          <p:nvPr/>
        </p:nvCxnSpPr>
        <p:spPr>
          <a:xfrm flipV="1">
            <a:off x="4419600" y="2667000"/>
            <a:ext cx="0" cy="457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endCxn id="10" idx="0"/>
          </p:cNvCxnSpPr>
          <p:nvPr/>
        </p:nvCxnSpPr>
        <p:spPr>
          <a:xfrm>
            <a:off x="6755813" y="3733800"/>
            <a:ext cx="1" cy="6645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endCxn id="9" idx="2"/>
          </p:cNvCxnSpPr>
          <p:nvPr/>
        </p:nvCxnSpPr>
        <p:spPr>
          <a:xfrm flipV="1">
            <a:off x="7937948" y="2664619"/>
            <a:ext cx="1" cy="4595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495759" y="2478795"/>
            <a:ext cx="2619563" cy="369332"/>
          </a:xfrm>
          <a:prstGeom prst="rect">
            <a:avLst/>
          </a:prstGeom>
          <a:noFill/>
        </p:spPr>
        <p:txBody>
          <a:bodyPr wrap="none" rtlCol="0">
            <a:spAutoFit/>
          </a:bodyPr>
          <a:lstStyle/>
          <a:p>
            <a:r>
              <a:rPr lang="en-US" dirty="0" smtClean="0"/>
              <a:t>Increasing Positive Impact</a:t>
            </a:r>
            <a:endParaRPr lang="en-US" dirty="0"/>
          </a:p>
        </p:txBody>
      </p:sp>
      <p:sp>
        <p:nvSpPr>
          <p:cNvPr id="31" name="TextBox 30"/>
          <p:cNvSpPr txBox="1"/>
          <p:nvPr/>
        </p:nvSpPr>
        <p:spPr>
          <a:xfrm>
            <a:off x="469309" y="3998097"/>
            <a:ext cx="2802114" cy="369332"/>
          </a:xfrm>
          <a:prstGeom prst="rect">
            <a:avLst/>
          </a:prstGeom>
          <a:noFill/>
        </p:spPr>
        <p:txBody>
          <a:bodyPr wrap="none" rtlCol="0">
            <a:spAutoFit/>
          </a:bodyPr>
          <a:lstStyle/>
          <a:p>
            <a:r>
              <a:rPr lang="en-US" dirty="0" smtClean="0"/>
              <a:t>Minimizing Negative Impact</a:t>
            </a:r>
            <a:endParaRPr lang="en-US" dirty="0"/>
          </a:p>
        </p:txBody>
      </p:sp>
    </p:spTree>
    <p:extLst>
      <p:ext uri="{BB962C8B-B14F-4D97-AF65-F5344CB8AC3E}">
        <p14:creationId xmlns:p14="http://schemas.microsoft.com/office/powerpoint/2010/main" val="688973881"/>
      </p:ext>
    </p:extLst>
  </p:cSld>
  <p:clrMapOvr>
    <a:masterClrMapping/>
  </p:clrMapOvr>
  <p:timing>
    <p:tnLst>
      <p:par>
        <p:cTn id="1" dur="indefinite" restart="never" nodeType="tmRoot"/>
      </p:par>
    </p:tn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p:txBody>
          <a:bodyPr/>
          <a:lstStyle/>
          <a:p>
            <a:r>
              <a:rPr lang="en-GB"/>
              <a:t>A risk based approach</a:t>
            </a:r>
            <a:endParaRPr lang="en-US"/>
          </a:p>
        </p:txBody>
      </p:sp>
      <p:sp>
        <p:nvSpPr>
          <p:cNvPr id="287747" name="Rectangle 3"/>
          <p:cNvSpPr>
            <a:spLocks noGrp="1" noChangeArrowheads="1"/>
          </p:cNvSpPr>
          <p:nvPr>
            <p:ph type="body" idx="1"/>
          </p:nvPr>
        </p:nvSpPr>
        <p:spPr>
          <a:xfrm>
            <a:off x="457200" y="1600201"/>
            <a:ext cx="3048000" cy="2971799"/>
          </a:xfrm>
        </p:spPr>
        <p:txBody>
          <a:bodyPr>
            <a:normAutofit/>
          </a:bodyPr>
          <a:lstStyle/>
          <a:p>
            <a:r>
              <a:rPr lang="en-GB" sz="2000" dirty="0"/>
              <a:t>Best practice on the development and implementation of </a:t>
            </a:r>
            <a:r>
              <a:rPr lang="en-GB" sz="2000" dirty="0" smtClean="0"/>
              <a:t>sustainable </a:t>
            </a:r>
            <a:r>
              <a:rPr lang="en-GB" sz="2000" dirty="0"/>
              <a:t>procurement is based on </a:t>
            </a:r>
            <a:r>
              <a:rPr lang="en-GB" sz="2000" dirty="0" smtClean="0"/>
              <a:t>risk.</a:t>
            </a:r>
          </a:p>
          <a:p>
            <a:r>
              <a:rPr lang="en-GB" sz="2000" dirty="0" smtClean="0"/>
              <a:t>Utilize a flexible framework</a:t>
            </a:r>
            <a:endParaRPr lang="en-GB" sz="2000" dirty="0"/>
          </a:p>
        </p:txBody>
      </p:sp>
      <p:graphicFrame>
        <p:nvGraphicFramePr>
          <p:cNvPr id="2" name="Diagram 1"/>
          <p:cNvGraphicFramePr/>
          <p:nvPr>
            <p:extLst/>
          </p:nvPr>
        </p:nvGraphicFramePr>
        <p:xfrm>
          <a:off x="2438400" y="14478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5562600" y="5791200"/>
            <a:ext cx="3417779" cy="261610"/>
          </a:xfrm>
          <a:prstGeom prst="rect">
            <a:avLst/>
          </a:prstGeom>
          <a:noFill/>
        </p:spPr>
        <p:txBody>
          <a:bodyPr wrap="none" rtlCol="0">
            <a:spAutoFit/>
          </a:bodyPr>
          <a:lstStyle/>
          <a:p>
            <a:r>
              <a:rPr lang="en-US" sz="1100" dirty="0" err="1" smtClean="0">
                <a:solidFill>
                  <a:srgbClr val="7F7F7F"/>
                </a:solidFill>
              </a:rPr>
              <a:t>Src</a:t>
            </a:r>
            <a:r>
              <a:rPr lang="en-US" sz="1100" dirty="0" smtClean="0">
                <a:solidFill>
                  <a:srgbClr val="7F7F7F"/>
                </a:solidFill>
              </a:rPr>
              <a:t>: UK Government Flexible Framework  Guidance Pg. 3 </a:t>
            </a:r>
            <a:endParaRPr lang="en-US" sz="1100" dirty="0">
              <a:solidFill>
                <a:srgbClr val="7F7F7F"/>
              </a:solidFill>
            </a:endParaRPr>
          </a:p>
        </p:txBody>
      </p:sp>
    </p:spTree>
    <p:extLst>
      <p:ext uri="{BB962C8B-B14F-4D97-AF65-F5344CB8AC3E}">
        <p14:creationId xmlns:p14="http://schemas.microsoft.com/office/powerpoint/2010/main" val="1918380018"/>
      </p:ext>
    </p:extLst>
  </p:cSld>
  <p:clrMapOvr>
    <a:masterClrMapping/>
  </p:clrMapOvr>
  <p:timing>
    <p:tnLst>
      <p:par>
        <p:cTn id="1" dur="indefinite" restart="never" nodeType="tmRoot"/>
      </p:par>
    </p:tnLst>
  </p:timing>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533400" y="609600"/>
            <a:ext cx="5761038" cy="719138"/>
          </a:xfrm>
        </p:spPr>
        <p:txBody>
          <a:bodyPr/>
          <a:lstStyle/>
          <a:p>
            <a:r>
              <a:rPr lang="en-GB" sz="3200" b="1" dirty="0">
                <a:solidFill>
                  <a:schemeClr val="accent2"/>
                </a:solidFill>
              </a:rPr>
              <a:t> </a:t>
            </a:r>
            <a:r>
              <a:rPr lang="en-GB" sz="2200" b="1" dirty="0"/>
              <a:t>Foundation </a:t>
            </a:r>
            <a:r>
              <a:rPr lang="en-GB" sz="2200" dirty="0"/>
              <a:t>:Level 1, People</a:t>
            </a:r>
          </a:p>
        </p:txBody>
      </p:sp>
      <p:sp>
        <p:nvSpPr>
          <p:cNvPr id="32771" name="Rectangle 3"/>
          <p:cNvSpPr>
            <a:spLocks noGrp="1" noChangeArrowheads="1"/>
          </p:cNvSpPr>
          <p:nvPr>
            <p:ph type="body" idx="1"/>
          </p:nvPr>
        </p:nvSpPr>
        <p:spPr>
          <a:xfrm>
            <a:off x="685800" y="1447800"/>
            <a:ext cx="7848600" cy="1779587"/>
          </a:xfrm>
        </p:spPr>
        <p:txBody>
          <a:bodyPr/>
          <a:lstStyle/>
          <a:p>
            <a:pPr>
              <a:lnSpc>
                <a:spcPct val="90000"/>
              </a:lnSpc>
            </a:pPr>
            <a:r>
              <a:rPr lang="en-GB" sz="1800" dirty="0"/>
              <a:t>Sustainable procurement Champion </a:t>
            </a:r>
            <a:r>
              <a:rPr lang="en-GB" sz="1800" dirty="0" smtClean="0"/>
              <a:t>identified</a:t>
            </a:r>
            <a:endParaRPr lang="en-GB" sz="1800" dirty="0"/>
          </a:p>
          <a:p>
            <a:pPr>
              <a:lnSpc>
                <a:spcPct val="90000"/>
              </a:lnSpc>
            </a:pPr>
            <a:r>
              <a:rPr lang="en-GB" sz="1800" dirty="0"/>
              <a:t>Key procurement staff have received basic training in sustainable procurement </a:t>
            </a:r>
            <a:r>
              <a:rPr lang="en-GB" sz="1800" dirty="0" smtClean="0"/>
              <a:t>principles</a:t>
            </a:r>
            <a:endParaRPr lang="en-GB" sz="1800" dirty="0"/>
          </a:p>
          <a:p>
            <a:pPr>
              <a:lnSpc>
                <a:spcPct val="90000"/>
              </a:lnSpc>
            </a:pPr>
            <a:r>
              <a:rPr lang="en-GB" sz="1800" dirty="0"/>
              <a:t>Sustainable procurement is included as part of a key employee induction programme</a:t>
            </a:r>
          </a:p>
          <a:p>
            <a:pPr>
              <a:lnSpc>
                <a:spcPct val="90000"/>
              </a:lnSpc>
            </a:pPr>
            <a:endParaRPr lang="en-GB" sz="1800" dirty="0"/>
          </a:p>
        </p:txBody>
      </p:sp>
      <p:sp>
        <p:nvSpPr>
          <p:cNvPr id="32772" name="Rectangle 4"/>
          <p:cNvSpPr>
            <a:spLocks noChangeArrowheads="1"/>
          </p:cNvSpPr>
          <p:nvPr/>
        </p:nvSpPr>
        <p:spPr bwMode="auto">
          <a:xfrm>
            <a:off x="179388" y="3200400"/>
            <a:ext cx="8785225" cy="7191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eaLnBrk="1" hangingPunct="1"/>
            <a:r>
              <a:rPr lang="en-GB" sz="3200" b="1" dirty="0">
                <a:solidFill>
                  <a:schemeClr val="accent2"/>
                </a:solidFill>
              </a:rPr>
              <a:t> </a:t>
            </a:r>
            <a:r>
              <a:rPr lang="en-GB" sz="3200" b="1" dirty="0" smtClean="0">
                <a:solidFill>
                  <a:schemeClr val="accent2"/>
                </a:solidFill>
              </a:rPr>
              <a:t>    </a:t>
            </a:r>
            <a:r>
              <a:rPr lang="en-GB" sz="2200" b="1" dirty="0" smtClean="0">
                <a:latin typeface="Helvetica"/>
                <a:cs typeface="Helvetica"/>
              </a:rPr>
              <a:t>Embed </a:t>
            </a:r>
            <a:r>
              <a:rPr lang="en-GB" sz="2200" dirty="0">
                <a:latin typeface="Helvetica"/>
                <a:cs typeface="Helvetica"/>
              </a:rPr>
              <a:t>:Level 2, Policy Strategy &amp; </a:t>
            </a:r>
            <a:r>
              <a:rPr lang="en-GB" sz="2200" dirty="0" err="1">
                <a:latin typeface="Helvetica"/>
                <a:cs typeface="Helvetica"/>
              </a:rPr>
              <a:t>Comm</a:t>
            </a:r>
            <a:r>
              <a:rPr lang="ja-JP" altLang="en-GB" sz="2200" dirty="0">
                <a:latin typeface="Helvetica"/>
                <a:cs typeface="Helvetica"/>
              </a:rPr>
              <a:t>’</a:t>
            </a:r>
            <a:r>
              <a:rPr lang="en-GB" sz="2200" dirty="0">
                <a:latin typeface="Helvetica"/>
                <a:cs typeface="Helvetica"/>
              </a:rPr>
              <a:t>s </a:t>
            </a:r>
          </a:p>
        </p:txBody>
      </p:sp>
      <p:sp>
        <p:nvSpPr>
          <p:cNvPr id="32773" name="Text Box 5"/>
          <p:cNvSpPr txBox="1">
            <a:spLocks noChangeArrowheads="1"/>
          </p:cNvSpPr>
          <p:nvPr/>
        </p:nvSpPr>
        <p:spPr bwMode="auto">
          <a:xfrm>
            <a:off x="179388" y="4149725"/>
            <a:ext cx="8496300" cy="14773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742950" lvl="1" indent="-285750">
              <a:buFont typeface="Courier New"/>
              <a:buChar char="o"/>
            </a:pPr>
            <a:r>
              <a:rPr lang="en-GB" dirty="0" smtClean="0">
                <a:latin typeface="Helvetica"/>
                <a:cs typeface="Helvetica"/>
              </a:rPr>
              <a:t>Review </a:t>
            </a:r>
            <a:r>
              <a:rPr lang="en-GB" dirty="0">
                <a:latin typeface="Helvetica"/>
                <a:cs typeface="Helvetica"/>
              </a:rPr>
              <a:t>and enhance sustainable procurement policy, in </a:t>
            </a:r>
            <a:r>
              <a:rPr lang="en-GB" dirty="0" smtClean="0">
                <a:latin typeface="Helvetica"/>
                <a:cs typeface="Helvetica"/>
              </a:rPr>
              <a:t>particular consider </a:t>
            </a:r>
            <a:r>
              <a:rPr lang="en-GB" dirty="0">
                <a:latin typeface="Helvetica"/>
                <a:cs typeface="Helvetica"/>
              </a:rPr>
              <a:t>supplier engagement</a:t>
            </a:r>
          </a:p>
          <a:p>
            <a:pPr marL="742950" lvl="1" indent="-285750">
              <a:spcBef>
                <a:spcPct val="50000"/>
              </a:spcBef>
              <a:buFont typeface="Courier New"/>
              <a:buChar char="o"/>
            </a:pPr>
            <a:r>
              <a:rPr lang="en-GB" dirty="0" smtClean="0">
                <a:latin typeface="Helvetica"/>
                <a:cs typeface="Helvetica"/>
              </a:rPr>
              <a:t>Ensure </a:t>
            </a:r>
            <a:r>
              <a:rPr lang="en-GB" dirty="0">
                <a:latin typeface="Helvetica"/>
                <a:cs typeface="Helvetica"/>
              </a:rPr>
              <a:t>it is part of a wider sustainable development </a:t>
            </a:r>
            <a:r>
              <a:rPr lang="en-GB" dirty="0" smtClean="0">
                <a:latin typeface="Helvetica"/>
                <a:cs typeface="Helvetica"/>
              </a:rPr>
              <a:t>strategy</a:t>
            </a:r>
          </a:p>
          <a:p>
            <a:pPr marL="742950" lvl="1" indent="-285750">
              <a:spcBef>
                <a:spcPct val="50000"/>
              </a:spcBef>
              <a:buFont typeface="Courier New"/>
              <a:buChar char="o"/>
            </a:pPr>
            <a:r>
              <a:rPr lang="en-GB" dirty="0" smtClean="0">
                <a:latin typeface="Helvetica"/>
                <a:cs typeface="Helvetica"/>
              </a:rPr>
              <a:t>Communicate </a:t>
            </a:r>
            <a:r>
              <a:rPr lang="en-GB" dirty="0">
                <a:latin typeface="Helvetica"/>
                <a:cs typeface="Helvetica"/>
              </a:rPr>
              <a:t>to staff, suppliers and key </a:t>
            </a:r>
            <a:r>
              <a:rPr lang="en-GB" dirty="0" smtClean="0">
                <a:latin typeface="Helvetica"/>
                <a:cs typeface="Helvetica"/>
              </a:rPr>
              <a:t>stakeholders</a:t>
            </a:r>
            <a:endParaRPr lang="en-GB" dirty="0"/>
          </a:p>
        </p:txBody>
      </p:sp>
      <p:sp>
        <p:nvSpPr>
          <p:cNvPr id="7" name="TextBox 6"/>
          <p:cNvSpPr txBox="1"/>
          <p:nvPr/>
        </p:nvSpPr>
        <p:spPr>
          <a:xfrm>
            <a:off x="609600" y="76200"/>
            <a:ext cx="3764773" cy="584776"/>
          </a:xfrm>
          <a:prstGeom prst="rect">
            <a:avLst/>
          </a:prstGeom>
          <a:noFill/>
        </p:spPr>
        <p:txBody>
          <a:bodyPr wrap="none" rtlCol="0">
            <a:spAutoFit/>
          </a:bodyPr>
          <a:lstStyle/>
          <a:p>
            <a:r>
              <a:rPr lang="en-US" sz="3200" dirty="0" smtClean="0">
                <a:latin typeface="Helvetica"/>
                <a:cs typeface="Helvetica"/>
              </a:rPr>
              <a:t>Flexible Framework</a:t>
            </a:r>
            <a:endParaRPr lang="en-US" sz="3200" dirty="0">
              <a:latin typeface="Helvetica"/>
              <a:cs typeface="Helvetica"/>
            </a:endParaRPr>
          </a:p>
        </p:txBody>
      </p:sp>
    </p:spTree>
    <p:extLst>
      <p:ext uri="{BB962C8B-B14F-4D97-AF65-F5344CB8AC3E}">
        <p14:creationId xmlns:p14="http://schemas.microsoft.com/office/powerpoint/2010/main" val="828429274"/>
      </p:ext>
    </p:extLst>
  </p:cSld>
  <p:clrMapOvr>
    <a:masterClrMapping/>
  </p:clrMapOvr>
  <p:transition/>
  <p:timing>
    <p:tnLst>
      <p:par>
        <p:cTn id="1" dur="indefinite" restart="never" nodeType="tmRoot"/>
      </p:par>
    </p:tnLst>
  </p:timing>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a:xfrm>
            <a:off x="533400" y="576262"/>
            <a:ext cx="7127875" cy="719138"/>
          </a:xfrm>
        </p:spPr>
        <p:txBody>
          <a:bodyPr/>
          <a:lstStyle/>
          <a:p>
            <a:r>
              <a:rPr lang="en-GB" sz="3200" b="1" dirty="0"/>
              <a:t> </a:t>
            </a:r>
            <a:r>
              <a:rPr lang="en-GB" sz="2200" b="1" dirty="0"/>
              <a:t>Practice: </a:t>
            </a:r>
            <a:r>
              <a:rPr lang="en-GB" sz="2200" dirty="0"/>
              <a:t>level 3, </a:t>
            </a:r>
            <a:r>
              <a:rPr lang="en-GB" sz="2200" dirty="0" smtClean="0"/>
              <a:t>Procurement </a:t>
            </a:r>
            <a:r>
              <a:rPr lang="en-GB" sz="2200" dirty="0"/>
              <a:t>P</a:t>
            </a:r>
            <a:r>
              <a:rPr lang="en-GB" sz="2200" dirty="0" smtClean="0"/>
              <a:t>rocess</a:t>
            </a:r>
            <a:endParaRPr lang="en-GB" sz="2200" dirty="0"/>
          </a:p>
        </p:txBody>
      </p:sp>
      <p:sp>
        <p:nvSpPr>
          <p:cNvPr id="172035" name="Rectangle 3"/>
          <p:cNvSpPr>
            <a:spLocks noGrp="1" noChangeArrowheads="1"/>
          </p:cNvSpPr>
          <p:nvPr>
            <p:ph type="body" idx="1"/>
          </p:nvPr>
        </p:nvSpPr>
        <p:spPr>
          <a:xfrm>
            <a:off x="685800" y="1268413"/>
            <a:ext cx="7848600" cy="2232025"/>
          </a:xfrm>
        </p:spPr>
        <p:txBody>
          <a:bodyPr>
            <a:normAutofit fontScale="85000" lnSpcReduction="10000"/>
          </a:bodyPr>
          <a:lstStyle/>
          <a:p>
            <a:r>
              <a:rPr lang="en-GB" dirty="0"/>
              <a:t>All contracts are assessed for general sustainability risks and management actions identified</a:t>
            </a:r>
          </a:p>
          <a:p>
            <a:r>
              <a:rPr lang="en-GB" dirty="0"/>
              <a:t>Risks managed throughout all stages of the procurement process</a:t>
            </a:r>
          </a:p>
          <a:p>
            <a:r>
              <a:rPr lang="en-GB" dirty="0"/>
              <a:t>Targets to improve sustainability are agreed with key suppliers.</a:t>
            </a:r>
          </a:p>
          <a:p>
            <a:endParaRPr lang="en-GB" dirty="0"/>
          </a:p>
          <a:p>
            <a:endParaRPr lang="en-GB" dirty="0"/>
          </a:p>
        </p:txBody>
      </p:sp>
      <p:sp>
        <p:nvSpPr>
          <p:cNvPr id="172036" name="Rectangle 4"/>
          <p:cNvSpPr>
            <a:spLocks noChangeArrowheads="1"/>
          </p:cNvSpPr>
          <p:nvPr/>
        </p:nvSpPr>
        <p:spPr bwMode="auto">
          <a:xfrm>
            <a:off x="663575" y="3284538"/>
            <a:ext cx="8785225" cy="7191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eaLnBrk="1" hangingPunct="1"/>
            <a:r>
              <a:rPr lang="en-GB" sz="3200" b="1" dirty="0">
                <a:solidFill>
                  <a:schemeClr val="accent2"/>
                </a:solidFill>
                <a:latin typeface="Helvetica"/>
                <a:cs typeface="Helvetica"/>
              </a:rPr>
              <a:t> </a:t>
            </a:r>
            <a:r>
              <a:rPr lang="en-GB" sz="2200" b="1" dirty="0">
                <a:solidFill>
                  <a:srgbClr val="000000"/>
                </a:solidFill>
                <a:latin typeface="Helvetica"/>
                <a:cs typeface="Helvetica"/>
              </a:rPr>
              <a:t>Enhance</a:t>
            </a:r>
            <a:r>
              <a:rPr lang="en-GB" sz="2200" dirty="0">
                <a:solidFill>
                  <a:srgbClr val="000000"/>
                </a:solidFill>
                <a:latin typeface="Helvetica"/>
                <a:cs typeface="Helvetica"/>
              </a:rPr>
              <a:t>: level 4, Engaging Suppliers</a:t>
            </a:r>
          </a:p>
        </p:txBody>
      </p:sp>
      <p:sp>
        <p:nvSpPr>
          <p:cNvPr id="172037" name="Text Box 5"/>
          <p:cNvSpPr txBox="1">
            <a:spLocks noChangeArrowheads="1"/>
          </p:cNvSpPr>
          <p:nvPr/>
        </p:nvSpPr>
        <p:spPr bwMode="auto">
          <a:xfrm>
            <a:off x="250825" y="4149725"/>
            <a:ext cx="8496300" cy="30777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742950" lvl="1" indent="-285750">
              <a:buFont typeface="Courier New"/>
              <a:buChar char="o"/>
            </a:pPr>
            <a:r>
              <a:rPr lang="en-GB" sz="2000" dirty="0" smtClean="0">
                <a:latin typeface="Helvetica"/>
                <a:cs typeface="Helvetica"/>
              </a:rPr>
              <a:t>Key </a:t>
            </a:r>
            <a:r>
              <a:rPr lang="en-GB" sz="2000" dirty="0">
                <a:latin typeface="Helvetica"/>
                <a:cs typeface="Helvetica"/>
              </a:rPr>
              <a:t>suppliers targeted for intensive </a:t>
            </a:r>
            <a:r>
              <a:rPr lang="en-GB" sz="2000" dirty="0" smtClean="0">
                <a:latin typeface="Helvetica"/>
                <a:cs typeface="Helvetica"/>
              </a:rPr>
              <a:t>development</a:t>
            </a:r>
          </a:p>
          <a:p>
            <a:pPr marL="742950" lvl="1" indent="-285750">
              <a:buFont typeface="Courier New"/>
              <a:buChar char="o"/>
            </a:pPr>
            <a:r>
              <a:rPr lang="en-GB" sz="2000" dirty="0" smtClean="0">
                <a:latin typeface="Helvetica"/>
                <a:cs typeface="Helvetica"/>
              </a:rPr>
              <a:t>Sustainability </a:t>
            </a:r>
            <a:r>
              <a:rPr lang="en-GB" sz="2000" dirty="0">
                <a:latin typeface="Helvetica"/>
                <a:cs typeface="Helvetica"/>
              </a:rPr>
              <a:t>audits and supply chain improvement </a:t>
            </a:r>
            <a:r>
              <a:rPr lang="en-GB" sz="2000" dirty="0" smtClean="0">
                <a:latin typeface="Helvetica"/>
                <a:cs typeface="Helvetica"/>
              </a:rPr>
              <a:t>programmes in place</a:t>
            </a:r>
          </a:p>
          <a:p>
            <a:pPr marL="742950" lvl="1" indent="-285750">
              <a:buFont typeface="Courier New"/>
              <a:buChar char="o"/>
            </a:pPr>
            <a:r>
              <a:rPr lang="en-GB" sz="2000" dirty="0" smtClean="0">
                <a:latin typeface="Helvetica"/>
                <a:cs typeface="Helvetica"/>
              </a:rPr>
              <a:t>Achievements </a:t>
            </a:r>
            <a:r>
              <a:rPr lang="en-GB" sz="2000" dirty="0">
                <a:latin typeface="Helvetica"/>
                <a:cs typeface="Helvetica"/>
              </a:rPr>
              <a:t>are formally </a:t>
            </a:r>
            <a:r>
              <a:rPr lang="en-GB" sz="2000" dirty="0" smtClean="0">
                <a:latin typeface="Helvetica"/>
                <a:cs typeface="Helvetica"/>
              </a:rPr>
              <a:t>recorded</a:t>
            </a:r>
          </a:p>
          <a:p>
            <a:pPr marL="742950" lvl="1" indent="-285750">
              <a:buFont typeface="Courier New"/>
              <a:buChar char="o"/>
            </a:pPr>
            <a:r>
              <a:rPr lang="en-GB" sz="2000" dirty="0" smtClean="0">
                <a:latin typeface="Helvetica"/>
                <a:cs typeface="Helvetica"/>
              </a:rPr>
              <a:t>Executive </a:t>
            </a:r>
            <a:r>
              <a:rPr lang="en-GB" sz="2000" dirty="0">
                <a:latin typeface="Helvetica"/>
                <a:cs typeface="Helvetica"/>
              </a:rPr>
              <a:t>involved in the supplier engagement programme.</a:t>
            </a:r>
          </a:p>
          <a:p>
            <a:pPr lvl="1">
              <a:buFontTx/>
              <a:buChar char="•"/>
            </a:pPr>
            <a:endParaRPr lang="en-GB" sz="2000" dirty="0">
              <a:latin typeface="Helvetica"/>
              <a:cs typeface="Helvetica"/>
            </a:endParaRPr>
          </a:p>
          <a:p>
            <a:pPr lvl="1">
              <a:buFontTx/>
              <a:buChar char="•"/>
            </a:pPr>
            <a:endParaRPr lang="en-GB" sz="2000" dirty="0">
              <a:latin typeface="Helvetica"/>
              <a:cs typeface="Helvetica"/>
            </a:endParaRPr>
          </a:p>
          <a:p>
            <a:pPr lvl="1">
              <a:buFontTx/>
              <a:buChar char="•"/>
            </a:pPr>
            <a:endParaRPr lang="en-GB" dirty="0">
              <a:latin typeface="Helvetica"/>
              <a:cs typeface="Helvetica"/>
            </a:endParaRPr>
          </a:p>
          <a:p>
            <a:pPr lvl="1">
              <a:buFontTx/>
              <a:buChar char="•"/>
            </a:pPr>
            <a:endParaRPr lang="en-GB" dirty="0">
              <a:latin typeface="Helvetica"/>
              <a:cs typeface="Helvetica"/>
            </a:endParaRPr>
          </a:p>
          <a:p>
            <a:pPr lvl="1">
              <a:buFontTx/>
              <a:buChar char="•"/>
            </a:pPr>
            <a:endParaRPr lang="en-GB" dirty="0">
              <a:latin typeface="Helvetica"/>
              <a:cs typeface="Helvetica"/>
            </a:endParaRPr>
          </a:p>
        </p:txBody>
      </p:sp>
      <p:sp>
        <p:nvSpPr>
          <p:cNvPr id="6" name="TextBox 5"/>
          <p:cNvSpPr txBox="1"/>
          <p:nvPr/>
        </p:nvSpPr>
        <p:spPr>
          <a:xfrm>
            <a:off x="609600" y="76200"/>
            <a:ext cx="3449782" cy="584776"/>
          </a:xfrm>
          <a:prstGeom prst="rect">
            <a:avLst/>
          </a:prstGeom>
          <a:noFill/>
        </p:spPr>
        <p:txBody>
          <a:bodyPr wrap="none" rtlCol="0">
            <a:spAutoFit/>
          </a:bodyPr>
          <a:lstStyle/>
          <a:p>
            <a:r>
              <a:rPr lang="en-US" sz="3200" dirty="0" smtClean="0"/>
              <a:t>Flexible Framework</a:t>
            </a:r>
            <a:endParaRPr lang="en-US" sz="3200" dirty="0"/>
          </a:p>
        </p:txBody>
      </p:sp>
    </p:spTree>
    <p:extLst>
      <p:ext uri="{BB962C8B-B14F-4D97-AF65-F5344CB8AC3E}">
        <p14:creationId xmlns:p14="http://schemas.microsoft.com/office/powerpoint/2010/main" val="1274324617"/>
      </p:ext>
    </p:extLst>
  </p:cSld>
  <p:clrMapOvr>
    <a:masterClrMapping/>
  </p:clrMapOvr>
  <p:transition/>
  <p:timing>
    <p:tnLst>
      <p:par>
        <p:cTn id="1" dur="indefinite" restart="never" nodeType="tmRoot"/>
      </p:par>
    </p:tnLst>
  </p:timing>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762000" y="1125538"/>
            <a:ext cx="7265988" cy="719137"/>
          </a:xfrm>
        </p:spPr>
        <p:txBody>
          <a:bodyPr/>
          <a:lstStyle/>
          <a:p>
            <a:r>
              <a:rPr lang="en-GB" sz="2200" b="1" dirty="0" smtClean="0"/>
              <a:t>Lead: </a:t>
            </a:r>
            <a:r>
              <a:rPr lang="en-GB" sz="2200" dirty="0"/>
              <a:t>Level 5 </a:t>
            </a:r>
            <a:r>
              <a:rPr lang="en-GB" sz="2200" dirty="0" smtClean="0"/>
              <a:t>Measurements </a:t>
            </a:r>
            <a:r>
              <a:rPr lang="en-GB" sz="2200" dirty="0"/>
              <a:t>and Results</a:t>
            </a:r>
          </a:p>
        </p:txBody>
      </p:sp>
      <p:sp>
        <p:nvSpPr>
          <p:cNvPr id="173059" name="Rectangle 3"/>
          <p:cNvSpPr>
            <a:spLocks noGrp="1" noChangeArrowheads="1"/>
          </p:cNvSpPr>
          <p:nvPr>
            <p:ph type="body" idx="1"/>
          </p:nvPr>
        </p:nvSpPr>
        <p:spPr>
          <a:xfrm>
            <a:off x="762000" y="1981200"/>
            <a:ext cx="7848600" cy="3240088"/>
          </a:xfrm>
        </p:spPr>
        <p:txBody>
          <a:bodyPr>
            <a:normAutofit/>
          </a:bodyPr>
          <a:lstStyle/>
          <a:p>
            <a:r>
              <a:rPr lang="en-GB" sz="2200" dirty="0"/>
              <a:t>Measures used to drive </a:t>
            </a:r>
            <a:r>
              <a:rPr lang="en-GB" sz="2200" dirty="0" smtClean="0"/>
              <a:t>organizational </a:t>
            </a:r>
            <a:r>
              <a:rPr lang="en-GB" sz="2200" dirty="0"/>
              <a:t>sustainable development strategy </a:t>
            </a:r>
            <a:r>
              <a:rPr lang="en-GB" sz="2200" dirty="0" smtClean="0"/>
              <a:t>direction</a:t>
            </a:r>
            <a:endParaRPr lang="en-GB" sz="2200" dirty="0"/>
          </a:p>
          <a:p>
            <a:r>
              <a:rPr lang="en-GB" sz="2200" dirty="0"/>
              <a:t>Progress formally benchmarked with peer </a:t>
            </a:r>
            <a:r>
              <a:rPr lang="en-GB" sz="2200" dirty="0" smtClean="0"/>
              <a:t>organisations</a:t>
            </a:r>
            <a:endParaRPr lang="en-GB" sz="2200" dirty="0"/>
          </a:p>
          <a:p>
            <a:r>
              <a:rPr lang="en-GB" sz="2200" dirty="0"/>
              <a:t>Benefits from sustainable procurement are clearly </a:t>
            </a:r>
            <a:r>
              <a:rPr lang="en-GB" sz="2200" dirty="0" smtClean="0"/>
              <a:t>evidenced</a:t>
            </a:r>
            <a:endParaRPr lang="en-GB" sz="2200" dirty="0"/>
          </a:p>
          <a:p>
            <a:r>
              <a:rPr lang="en-GB" sz="2200" dirty="0"/>
              <a:t>Independent audit reports available in the public domain.</a:t>
            </a:r>
          </a:p>
        </p:txBody>
      </p:sp>
      <p:sp>
        <p:nvSpPr>
          <p:cNvPr id="4" name="TextBox 3"/>
          <p:cNvSpPr txBox="1"/>
          <p:nvPr/>
        </p:nvSpPr>
        <p:spPr>
          <a:xfrm>
            <a:off x="609600" y="76200"/>
            <a:ext cx="3449782" cy="584776"/>
          </a:xfrm>
          <a:prstGeom prst="rect">
            <a:avLst/>
          </a:prstGeom>
          <a:noFill/>
        </p:spPr>
        <p:txBody>
          <a:bodyPr wrap="none" rtlCol="0">
            <a:spAutoFit/>
          </a:bodyPr>
          <a:lstStyle/>
          <a:p>
            <a:r>
              <a:rPr lang="en-US" sz="3200" dirty="0" smtClean="0"/>
              <a:t>Flexible Framework</a:t>
            </a:r>
            <a:endParaRPr lang="en-US" sz="3200" dirty="0"/>
          </a:p>
        </p:txBody>
      </p:sp>
    </p:spTree>
    <p:extLst>
      <p:ext uri="{BB962C8B-B14F-4D97-AF65-F5344CB8AC3E}">
        <p14:creationId xmlns:p14="http://schemas.microsoft.com/office/powerpoint/2010/main" val="719426388"/>
      </p:ext>
    </p:extLst>
  </p:cSld>
  <p:clrMapOvr>
    <a:masterClrMapping/>
  </p:clrMapOvr>
  <p:transition/>
  <p:timing>
    <p:tnLst>
      <p:par>
        <p:cTn id="1" dur="indefinite" restart="never" nodeType="tmRoot"/>
      </p:par>
    </p:tnLst>
  </p:timing>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5746" name="Rectangle 2"/>
          <p:cNvSpPr>
            <a:spLocks noGrp="1" noChangeArrowheads="1"/>
          </p:cNvSpPr>
          <p:nvPr>
            <p:ph type="title"/>
          </p:nvPr>
        </p:nvSpPr>
        <p:spPr>
          <a:xfrm>
            <a:off x="381000" y="228600"/>
            <a:ext cx="6400800" cy="838200"/>
          </a:xfrm>
        </p:spPr>
        <p:txBody>
          <a:bodyPr>
            <a:normAutofit fontScale="90000"/>
          </a:bodyPr>
          <a:lstStyle/>
          <a:p>
            <a:r>
              <a:rPr lang="en-GB" dirty="0" smtClean="0"/>
              <a:t>Common Project Procurement Terminology</a:t>
            </a:r>
            <a:endParaRPr lang="en-GB" dirty="0"/>
          </a:p>
        </p:txBody>
      </p:sp>
      <p:sp>
        <p:nvSpPr>
          <p:cNvPr id="1695747" name="Rectangle 3"/>
          <p:cNvSpPr>
            <a:spLocks noGrp="1" noChangeArrowheads="1"/>
          </p:cNvSpPr>
          <p:nvPr>
            <p:ph type="body" idx="1"/>
          </p:nvPr>
        </p:nvSpPr>
        <p:spPr/>
        <p:txBody>
          <a:bodyPr/>
          <a:lstStyle/>
          <a:p>
            <a:pPr>
              <a:lnSpc>
                <a:spcPct val="110000"/>
              </a:lnSpc>
            </a:pPr>
            <a:r>
              <a:rPr lang="en-GB" dirty="0"/>
              <a:t>Acquisition</a:t>
            </a:r>
          </a:p>
          <a:p>
            <a:pPr>
              <a:lnSpc>
                <a:spcPct val="110000"/>
              </a:lnSpc>
            </a:pPr>
            <a:r>
              <a:rPr lang="en-GB" dirty="0"/>
              <a:t>Contracts</a:t>
            </a:r>
          </a:p>
          <a:p>
            <a:pPr lvl="1">
              <a:lnSpc>
                <a:spcPct val="115000"/>
              </a:lnSpc>
            </a:pPr>
            <a:r>
              <a:rPr lang="en-GB" sz="2200" dirty="0"/>
              <a:t>Firm Fixed Price, Fixed Price</a:t>
            </a:r>
          </a:p>
          <a:p>
            <a:pPr lvl="1">
              <a:lnSpc>
                <a:spcPct val="115000"/>
              </a:lnSpc>
            </a:pPr>
            <a:r>
              <a:rPr lang="en-GB" sz="2200" dirty="0"/>
              <a:t>Cost plus Incentive</a:t>
            </a:r>
          </a:p>
          <a:p>
            <a:pPr lvl="1">
              <a:lnSpc>
                <a:spcPct val="115000"/>
              </a:lnSpc>
            </a:pPr>
            <a:r>
              <a:rPr lang="en-GB" sz="2200" dirty="0"/>
              <a:t>Cost plus Fixed Fee</a:t>
            </a:r>
          </a:p>
          <a:p>
            <a:pPr lvl="1">
              <a:lnSpc>
                <a:spcPct val="115000"/>
              </a:lnSpc>
            </a:pPr>
            <a:r>
              <a:rPr lang="en-GB" sz="2200" dirty="0"/>
              <a:t>Cost - reimbursable</a:t>
            </a:r>
          </a:p>
          <a:p>
            <a:pPr>
              <a:lnSpc>
                <a:spcPct val="110000"/>
              </a:lnSpc>
            </a:pPr>
            <a:r>
              <a:rPr lang="en-GB" dirty="0"/>
              <a:t>Changes &amp; Variation Orders</a:t>
            </a:r>
          </a:p>
        </p:txBody>
      </p:sp>
      <p:sp>
        <p:nvSpPr>
          <p:cNvPr id="3" name="Slide Number Placeholder 2"/>
          <p:cNvSpPr>
            <a:spLocks noGrp="1"/>
          </p:cNvSpPr>
          <p:nvPr>
            <p:ph type="sldNum" sz="quarter" idx="12"/>
          </p:nvPr>
        </p:nvSpPr>
        <p:spPr/>
        <p:txBody>
          <a:bodyPr/>
          <a:lstStyle/>
          <a:p>
            <a:fld id="{4BE819A1-3DD8-4179-BFD0-BF7D359F8DBD}" type="slidenum">
              <a:rPr lang="en-US" smtClean="0"/>
              <a:pPr/>
              <a:t>354</a:t>
            </a:fld>
            <a:endParaRPr lang="en-US" dirty="0"/>
          </a:p>
        </p:txBody>
      </p:sp>
    </p:spTree>
    <p:extLst>
      <p:ext uri="{BB962C8B-B14F-4D97-AF65-F5344CB8AC3E}">
        <p14:creationId xmlns:p14="http://schemas.microsoft.com/office/powerpoint/2010/main" val="1066370506"/>
      </p:ext>
    </p:extLst>
  </p:cSld>
  <p:clrMapOvr>
    <a:masterClrMapping/>
  </p:clrMapOvr>
  <p:transition/>
  <p:timing>
    <p:tnLst>
      <p:par>
        <p:cTn id="1" dur="indefinite" restart="never" nodeType="tmRoot"/>
      </p:par>
    </p:tnLst>
  </p:timing>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7794" name="Rectangle 2"/>
          <p:cNvSpPr>
            <a:spLocks noGrp="1" noChangeArrowheads="1"/>
          </p:cNvSpPr>
          <p:nvPr>
            <p:ph type="title"/>
          </p:nvPr>
        </p:nvSpPr>
        <p:spPr/>
        <p:txBody>
          <a:bodyPr/>
          <a:lstStyle/>
          <a:p>
            <a:r>
              <a:rPr lang="en-GB" dirty="0"/>
              <a:t>Contract </a:t>
            </a:r>
            <a:r>
              <a:rPr lang="en-GB" dirty="0" smtClean="0"/>
              <a:t>vs. Risk</a:t>
            </a:r>
            <a:endParaRPr lang="en-GB" dirty="0"/>
          </a:p>
        </p:txBody>
      </p:sp>
      <p:grpSp>
        <p:nvGrpSpPr>
          <p:cNvPr id="2" name="Group 21"/>
          <p:cNvGrpSpPr/>
          <p:nvPr/>
        </p:nvGrpSpPr>
        <p:grpSpPr>
          <a:xfrm>
            <a:off x="1080722" y="1658036"/>
            <a:ext cx="6982557" cy="4096782"/>
            <a:chOff x="1716088" y="1919288"/>
            <a:chExt cx="7564437" cy="4096782"/>
          </a:xfrm>
        </p:grpSpPr>
        <p:sp>
          <p:nvSpPr>
            <p:cNvPr id="1697795" name="Line 3"/>
            <p:cNvSpPr>
              <a:spLocks noChangeShapeType="1"/>
            </p:cNvSpPr>
            <p:nvPr/>
          </p:nvSpPr>
          <p:spPr bwMode="auto">
            <a:xfrm flipV="1">
              <a:off x="3817938" y="2208213"/>
              <a:ext cx="0" cy="2989262"/>
            </a:xfrm>
            <a:prstGeom prst="line">
              <a:avLst/>
            </a:prstGeom>
            <a:noFill/>
            <a:ln w="28575" cap="sq">
              <a:solidFill>
                <a:schemeClr val="tx1"/>
              </a:solidFill>
              <a:round/>
              <a:headEnd type="none" w="sm" len="sm"/>
              <a:tailEnd type="stealth" w="med" len="med"/>
            </a:ln>
            <a:effectLst/>
          </p:spPr>
          <p:txBody>
            <a:bodyPr wrap="none"/>
            <a:lstStyle/>
            <a:p>
              <a:endParaRPr lang="en-US" dirty="0"/>
            </a:p>
          </p:txBody>
        </p:sp>
        <p:sp>
          <p:nvSpPr>
            <p:cNvPr id="1697796" name="Text Box 4"/>
            <p:cNvSpPr txBox="1">
              <a:spLocks noChangeArrowheads="1"/>
            </p:cNvSpPr>
            <p:nvPr/>
          </p:nvSpPr>
          <p:spPr bwMode="auto">
            <a:xfrm>
              <a:off x="1716088" y="3276600"/>
              <a:ext cx="1908175" cy="923330"/>
            </a:xfrm>
            <a:prstGeom prst="rect">
              <a:avLst/>
            </a:prstGeom>
            <a:noFill/>
            <a:ln w="12700" cap="sq">
              <a:noFill/>
              <a:miter lim="800000"/>
              <a:headEnd type="none" w="sm" len="sm"/>
              <a:tailEnd type="none" w="sm" len="sm"/>
            </a:ln>
            <a:effectLst/>
          </p:spPr>
          <p:txBody>
            <a:bodyPr>
              <a:spAutoFit/>
            </a:bodyPr>
            <a:lstStyle/>
            <a:p>
              <a:pPr algn="r" eaLnBrk="1" hangingPunct="1"/>
              <a:r>
                <a:rPr lang="en-GB" b="1" dirty="0"/>
                <a:t>Technical &amp; Schedule Performance</a:t>
              </a:r>
            </a:p>
          </p:txBody>
        </p:sp>
        <p:sp>
          <p:nvSpPr>
            <p:cNvPr id="1697797" name="Line 5"/>
            <p:cNvSpPr>
              <a:spLocks noChangeShapeType="1"/>
            </p:cNvSpPr>
            <p:nvPr/>
          </p:nvSpPr>
          <p:spPr bwMode="auto">
            <a:xfrm>
              <a:off x="3825875" y="5203825"/>
              <a:ext cx="3586163" cy="1588"/>
            </a:xfrm>
            <a:prstGeom prst="line">
              <a:avLst/>
            </a:prstGeom>
            <a:noFill/>
            <a:ln w="28575" cap="sq">
              <a:solidFill>
                <a:schemeClr val="tx1"/>
              </a:solidFill>
              <a:round/>
              <a:headEnd type="none" w="sm" len="sm"/>
              <a:tailEnd type="stealth" w="med" len="med"/>
            </a:ln>
            <a:effectLst/>
          </p:spPr>
          <p:txBody>
            <a:bodyPr wrap="none"/>
            <a:lstStyle/>
            <a:p>
              <a:endParaRPr lang="en-US" dirty="0"/>
            </a:p>
          </p:txBody>
        </p:sp>
        <p:sp>
          <p:nvSpPr>
            <p:cNvPr id="1697798" name="Text Box 6"/>
            <p:cNvSpPr txBox="1">
              <a:spLocks noChangeArrowheads="1"/>
            </p:cNvSpPr>
            <p:nvPr/>
          </p:nvSpPr>
          <p:spPr bwMode="auto">
            <a:xfrm>
              <a:off x="4686300" y="5646738"/>
              <a:ext cx="2090017" cy="369332"/>
            </a:xfrm>
            <a:prstGeom prst="rect">
              <a:avLst/>
            </a:prstGeom>
            <a:noFill/>
            <a:ln w="12700" cap="sq">
              <a:noFill/>
              <a:miter lim="800000"/>
              <a:headEnd type="none" w="sm" len="sm"/>
              <a:tailEnd type="none" w="sm" len="sm"/>
            </a:ln>
            <a:effectLst/>
          </p:spPr>
          <p:txBody>
            <a:bodyPr wrap="none">
              <a:spAutoFit/>
            </a:bodyPr>
            <a:lstStyle/>
            <a:p>
              <a:pPr algn="l" eaLnBrk="1" hangingPunct="1"/>
              <a:r>
                <a:rPr lang="en-GB" b="1" dirty="0"/>
                <a:t>Price/Cost Control</a:t>
              </a:r>
            </a:p>
          </p:txBody>
        </p:sp>
        <p:sp>
          <p:nvSpPr>
            <p:cNvPr id="1697799" name="Text Box 7"/>
            <p:cNvSpPr txBox="1">
              <a:spLocks noChangeArrowheads="1"/>
            </p:cNvSpPr>
            <p:nvPr/>
          </p:nvSpPr>
          <p:spPr bwMode="auto">
            <a:xfrm>
              <a:off x="3034555" y="2057400"/>
              <a:ext cx="670670" cy="369332"/>
            </a:xfrm>
            <a:prstGeom prst="rect">
              <a:avLst/>
            </a:prstGeom>
            <a:noFill/>
            <a:ln w="12700" cap="sq">
              <a:noFill/>
              <a:miter lim="800000"/>
              <a:headEnd/>
              <a:tailEnd/>
            </a:ln>
            <a:effectLst/>
          </p:spPr>
          <p:txBody>
            <a:bodyPr wrap="none">
              <a:spAutoFit/>
            </a:bodyPr>
            <a:lstStyle/>
            <a:p>
              <a:pPr algn="r" eaLnBrk="1" hangingPunct="1"/>
              <a:r>
                <a:rPr lang="en-GB" b="1" dirty="0">
                  <a:solidFill>
                    <a:schemeClr val="tx2"/>
                  </a:solidFill>
                </a:rPr>
                <a:t>High</a:t>
              </a:r>
            </a:p>
          </p:txBody>
        </p:sp>
        <p:sp>
          <p:nvSpPr>
            <p:cNvPr id="1697800" name="Text Box 8"/>
            <p:cNvSpPr txBox="1">
              <a:spLocks noChangeArrowheads="1"/>
            </p:cNvSpPr>
            <p:nvPr/>
          </p:nvSpPr>
          <p:spPr bwMode="auto">
            <a:xfrm>
              <a:off x="3059556" y="5011738"/>
              <a:ext cx="625032" cy="369332"/>
            </a:xfrm>
            <a:prstGeom prst="rect">
              <a:avLst/>
            </a:prstGeom>
            <a:noFill/>
            <a:ln w="12700" cap="sq">
              <a:noFill/>
              <a:miter lim="800000"/>
              <a:headEnd/>
              <a:tailEnd/>
            </a:ln>
            <a:effectLst/>
          </p:spPr>
          <p:txBody>
            <a:bodyPr wrap="none">
              <a:spAutoFit/>
            </a:bodyPr>
            <a:lstStyle/>
            <a:p>
              <a:pPr algn="r" eaLnBrk="1" hangingPunct="1"/>
              <a:r>
                <a:rPr lang="en-GB" b="1" dirty="0">
                  <a:solidFill>
                    <a:srgbClr val="5B6973"/>
                  </a:solidFill>
                </a:rPr>
                <a:t>Low</a:t>
              </a:r>
            </a:p>
          </p:txBody>
        </p:sp>
        <p:sp>
          <p:nvSpPr>
            <p:cNvPr id="1697801" name="Text Box 9"/>
            <p:cNvSpPr txBox="1">
              <a:spLocks noChangeArrowheads="1"/>
            </p:cNvSpPr>
            <p:nvPr/>
          </p:nvSpPr>
          <p:spPr bwMode="auto">
            <a:xfrm>
              <a:off x="6976318" y="5343525"/>
              <a:ext cx="670670" cy="369332"/>
            </a:xfrm>
            <a:prstGeom prst="rect">
              <a:avLst/>
            </a:prstGeom>
            <a:noFill/>
            <a:ln w="12700" cap="sq">
              <a:noFill/>
              <a:miter lim="800000"/>
              <a:headEnd/>
              <a:tailEnd/>
            </a:ln>
            <a:effectLst/>
          </p:spPr>
          <p:txBody>
            <a:bodyPr wrap="none">
              <a:spAutoFit/>
            </a:bodyPr>
            <a:lstStyle/>
            <a:p>
              <a:pPr algn="r" eaLnBrk="1" hangingPunct="1"/>
              <a:r>
                <a:rPr lang="en-GB" b="1" dirty="0">
                  <a:solidFill>
                    <a:srgbClr val="5B6973"/>
                  </a:solidFill>
                </a:rPr>
                <a:t>High</a:t>
              </a:r>
            </a:p>
          </p:txBody>
        </p:sp>
        <p:sp>
          <p:nvSpPr>
            <p:cNvPr id="1697802" name="Text Box 10"/>
            <p:cNvSpPr txBox="1">
              <a:spLocks noChangeArrowheads="1"/>
            </p:cNvSpPr>
            <p:nvPr/>
          </p:nvSpPr>
          <p:spPr bwMode="auto">
            <a:xfrm>
              <a:off x="3746943" y="5383213"/>
              <a:ext cx="625032" cy="369332"/>
            </a:xfrm>
            <a:prstGeom prst="rect">
              <a:avLst/>
            </a:prstGeom>
            <a:noFill/>
            <a:ln w="12700" cap="sq">
              <a:noFill/>
              <a:miter lim="800000"/>
              <a:headEnd/>
              <a:tailEnd/>
            </a:ln>
            <a:effectLst/>
          </p:spPr>
          <p:txBody>
            <a:bodyPr wrap="none">
              <a:spAutoFit/>
            </a:bodyPr>
            <a:lstStyle/>
            <a:p>
              <a:pPr algn="r" eaLnBrk="1" hangingPunct="1"/>
              <a:r>
                <a:rPr lang="en-GB" b="1" dirty="0">
                  <a:solidFill>
                    <a:srgbClr val="5B6973"/>
                  </a:solidFill>
                </a:rPr>
                <a:t>Low</a:t>
              </a:r>
            </a:p>
          </p:txBody>
        </p:sp>
        <p:sp>
          <p:nvSpPr>
            <p:cNvPr id="1697803" name="Oval 11"/>
            <p:cNvSpPr>
              <a:spLocks noChangeArrowheads="1"/>
            </p:cNvSpPr>
            <p:nvPr/>
          </p:nvSpPr>
          <p:spPr bwMode="auto">
            <a:xfrm>
              <a:off x="4094163" y="2192338"/>
              <a:ext cx="203200" cy="203200"/>
            </a:xfrm>
            <a:prstGeom prst="ellipse">
              <a:avLst/>
            </a:prstGeom>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wrap="none" anchor="ctr"/>
            <a:lstStyle/>
            <a:p>
              <a:endParaRPr lang="en-US" dirty="0"/>
            </a:p>
          </p:txBody>
        </p:sp>
        <p:sp>
          <p:nvSpPr>
            <p:cNvPr id="1697804" name="Oval 12"/>
            <p:cNvSpPr>
              <a:spLocks noChangeArrowheads="1"/>
            </p:cNvSpPr>
            <p:nvPr/>
          </p:nvSpPr>
          <p:spPr bwMode="auto">
            <a:xfrm>
              <a:off x="4681538" y="2647950"/>
              <a:ext cx="203200" cy="203200"/>
            </a:xfrm>
            <a:prstGeom prst="ellipse">
              <a:avLst/>
            </a:prstGeom>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wrap="none" anchor="ctr"/>
            <a:lstStyle/>
            <a:p>
              <a:endParaRPr lang="en-US" dirty="0"/>
            </a:p>
          </p:txBody>
        </p:sp>
        <p:sp>
          <p:nvSpPr>
            <p:cNvPr id="1697805" name="Oval 13"/>
            <p:cNvSpPr>
              <a:spLocks noChangeArrowheads="1"/>
            </p:cNvSpPr>
            <p:nvPr/>
          </p:nvSpPr>
          <p:spPr bwMode="auto">
            <a:xfrm>
              <a:off x="6546850" y="4148138"/>
              <a:ext cx="203200" cy="203200"/>
            </a:xfrm>
            <a:prstGeom prst="ellipse">
              <a:avLst/>
            </a:prstGeom>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wrap="none" anchor="ctr"/>
            <a:lstStyle/>
            <a:p>
              <a:endParaRPr lang="en-US" dirty="0"/>
            </a:p>
          </p:txBody>
        </p:sp>
        <p:sp>
          <p:nvSpPr>
            <p:cNvPr id="1697806" name="Oval 14"/>
            <p:cNvSpPr>
              <a:spLocks noChangeArrowheads="1"/>
            </p:cNvSpPr>
            <p:nvPr/>
          </p:nvSpPr>
          <p:spPr bwMode="auto">
            <a:xfrm>
              <a:off x="7199313" y="4643438"/>
              <a:ext cx="203200" cy="203200"/>
            </a:xfrm>
            <a:prstGeom prst="ellipse">
              <a:avLst/>
            </a:prstGeom>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wrap="none" anchor="ctr"/>
            <a:lstStyle/>
            <a:p>
              <a:endParaRPr lang="en-US" dirty="0"/>
            </a:p>
          </p:txBody>
        </p:sp>
        <p:sp>
          <p:nvSpPr>
            <p:cNvPr id="1697807" name="Text Box 15"/>
            <p:cNvSpPr txBox="1">
              <a:spLocks noChangeArrowheads="1"/>
            </p:cNvSpPr>
            <p:nvPr/>
          </p:nvSpPr>
          <p:spPr bwMode="auto">
            <a:xfrm>
              <a:off x="4168621" y="1919288"/>
              <a:ext cx="1836891" cy="369332"/>
            </a:xfrm>
            <a:prstGeom prst="rect">
              <a:avLst/>
            </a:prstGeom>
            <a:noFill/>
            <a:ln w="12700" cap="sq">
              <a:noFill/>
              <a:miter lim="800000"/>
              <a:headEnd/>
              <a:tailEnd/>
            </a:ln>
            <a:effectLst/>
          </p:spPr>
          <p:txBody>
            <a:bodyPr wrap="none">
              <a:spAutoFit/>
            </a:bodyPr>
            <a:lstStyle/>
            <a:p>
              <a:pPr algn="r" eaLnBrk="1" hangingPunct="1"/>
              <a:r>
                <a:rPr lang="en-GB" b="1" dirty="0"/>
                <a:t>Firm </a:t>
              </a:r>
              <a:r>
                <a:rPr lang="en-GB" b="1" dirty="0" smtClean="0"/>
                <a:t>Fixed </a:t>
              </a:r>
              <a:r>
                <a:rPr lang="en-GB" b="1" dirty="0"/>
                <a:t>P</a:t>
              </a:r>
              <a:r>
                <a:rPr lang="en-GB" b="1" dirty="0" smtClean="0"/>
                <a:t>rice</a:t>
              </a:r>
              <a:endParaRPr lang="en-GB" b="1" dirty="0"/>
            </a:p>
          </p:txBody>
        </p:sp>
        <p:sp>
          <p:nvSpPr>
            <p:cNvPr id="1697808" name="Text Box 16"/>
            <p:cNvSpPr txBox="1">
              <a:spLocks noChangeArrowheads="1"/>
            </p:cNvSpPr>
            <p:nvPr/>
          </p:nvSpPr>
          <p:spPr bwMode="auto">
            <a:xfrm>
              <a:off x="4727996" y="2400300"/>
              <a:ext cx="1312442" cy="369332"/>
            </a:xfrm>
            <a:prstGeom prst="rect">
              <a:avLst/>
            </a:prstGeom>
            <a:noFill/>
            <a:ln w="12700" cap="sq">
              <a:noFill/>
              <a:miter lim="800000"/>
              <a:headEnd/>
              <a:tailEnd/>
            </a:ln>
            <a:effectLst/>
          </p:spPr>
          <p:txBody>
            <a:bodyPr wrap="none">
              <a:spAutoFit/>
            </a:bodyPr>
            <a:lstStyle/>
            <a:p>
              <a:pPr algn="r" eaLnBrk="1" hangingPunct="1"/>
              <a:r>
                <a:rPr lang="en-GB" b="1" dirty="0"/>
                <a:t>Fixed </a:t>
              </a:r>
              <a:r>
                <a:rPr lang="en-GB" b="1" dirty="0" smtClean="0"/>
                <a:t>Price</a:t>
              </a:r>
              <a:endParaRPr lang="en-GB" b="1" dirty="0"/>
            </a:p>
          </p:txBody>
        </p:sp>
        <p:sp>
          <p:nvSpPr>
            <p:cNvPr id="1697809" name="Text Box 17"/>
            <p:cNvSpPr txBox="1">
              <a:spLocks noChangeArrowheads="1"/>
            </p:cNvSpPr>
            <p:nvPr/>
          </p:nvSpPr>
          <p:spPr bwMode="auto">
            <a:xfrm>
              <a:off x="6500193" y="3867150"/>
              <a:ext cx="1551606" cy="369332"/>
            </a:xfrm>
            <a:prstGeom prst="rect">
              <a:avLst/>
            </a:prstGeom>
            <a:noFill/>
            <a:ln w="12700" cap="sq">
              <a:noFill/>
              <a:miter lim="800000"/>
              <a:headEnd/>
              <a:tailEnd/>
            </a:ln>
            <a:effectLst/>
          </p:spPr>
          <p:txBody>
            <a:bodyPr wrap="none">
              <a:spAutoFit/>
            </a:bodyPr>
            <a:lstStyle/>
            <a:p>
              <a:pPr algn="r" eaLnBrk="1" hangingPunct="1"/>
              <a:r>
                <a:rPr lang="en-GB" b="1" dirty="0"/>
                <a:t>Cost </a:t>
              </a:r>
              <a:r>
                <a:rPr lang="en-GB" b="1" dirty="0" smtClean="0"/>
                <a:t>Plus </a:t>
              </a:r>
              <a:r>
                <a:rPr lang="en-GB" b="1" dirty="0"/>
                <a:t>F</a:t>
              </a:r>
              <a:r>
                <a:rPr lang="en-GB" b="1" dirty="0" smtClean="0"/>
                <a:t>ee</a:t>
              </a:r>
              <a:endParaRPr lang="en-GB" b="1" dirty="0"/>
            </a:p>
          </p:txBody>
        </p:sp>
        <p:sp>
          <p:nvSpPr>
            <p:cNvPr id="1697810" name="Text Box 18"/>
            <p:cNvSpPr txBox="1">
              <a:spLocks noChangeArrowheads="1"/>
            </p:cNvSpPr>
            <p:nvPr/>
          </p:nvSpPr>
          <p:spPr bwMode="auto">
            <a:xfrm>
              <a:off x="7153692" y="4364038"/>
              <a:ext cx="2126833" cy="369332"/>
            </a:xfrm>
            <a:prstGeom prst="rect">
              <a:avLst/>
            </a:prstGeom>
            <a:noFill/>
            <a:ln w="12700" cap="sq">
              <a:noFill/>
              <a:miter lim="800000"/>
              <a:headEnd/>
              <a:tailEnd/>
            </a:ln>
            <a:effectLst/>
          </p:spPr>
          <p:txBody>
            <a:bodyPr wrap="none">
              <a:spAutoFit/>
            </a:bodyPr>
            <a:lstStyle/>
            <a:p>
              <a:pPr algn="r" eaLnBrk="1" hangingPunct="1"/>
              <a:r>
                <a:rPr lang="en-GB" b="1" dirty="0"/>
                <a:t>Cost </a:t>
              </a:r>
              <a:r>
                <a:rPr lang="en-GB" b="1" dirty="0" smtClean="0"/>
                <a:t>Reimbursable</a:t>
              </a:r>
              <a:endParaRPr lang="en-GB" b="1" dirty="0"/>
            </a:p>
          </p:txBody>
        </p:sp>
        <p:sp>
          <p:nvSpPr>
            <p:cNvPr id="1697811" name="Text Box 19"/>
            <p:cNvSpPr txBox="1">
              <a:spLocks noChangeArrowheads="1"/>
            </p:cNvSpPr>
            <p:nvPr/>
          </p:nvSpPr>
          <p:spPr bwMode="auto">
            <a:xfrm>
              <a:off x="5783263" y="3308350"/>
              <a:ext cx="2586037" cy="369332"/>
            </a:xfrm>
            <a:prstGeom prst="rect">
              <a:avLst/>
            </a:prstGeom>
            <a:noFill/>
            <a:ln w="12700" cap="sq">
              <a:noFill/>
              <a:miter lim="800000"/>
              <a:headEnd/>
              <a:tailEnd/>
            </a:ln>
            <a:effectLst/>
          </p:spPr>
          <p:txBody>
            <a:bodyPr>
              <a:spAutoFit/>
            </a:bodyPr>
            <a:lstStyle/>
            <a:p>
              <a:pPr algn="l" eaLnBrk="1" hangingPunct="1"/>
              <a:r>
                <a:rPr lang="en-GB" b="1" dirty="0"/>
                <a:t>Cost </a:t>
              </a:r>
              <a:r>
                <a:rPr lang="en-GB" b="1" dirty="0" smtClean="0"/>
                <a:t>Plus </a:t>
              </a:r>
              <a:r>
                <a:rPr lang="en-GB" b="1" dirty="0"/>
                <a:t>I</a:t>
              </a:r>
              <a:r>
                <a:rPr lang="en-GB" b="1" dirty="0" smtClean="0"/>
                <a:t>ncentives</a:t>
              </a:r>
              <a:endParaRPr lang="en-GB" b="1" dirty="0"/>
            </a:p>
          </p:txBody>
        </p:sp>
        <p:sp>
          <p:nvSpPr>
            <p:cNvPr id="1697812" name="Oval 20"/>
            <p:cNvSpPr>
              <a:spLocks noChangeArrowheads="1"/>
            </p:cNvSpPr>
            <p:nvPr/>
          </p:nvSpPr>
          <p:spPr bwMode="auto">
            <a:xfrm>
              <a:off x="5873750" y="3606800"/>
              <a:ext cx="201613" cy="203200"/>
            </a:xfrm>
            <a:prstGeom prst="ellipse">
              <a:avLst/>
            </a:prstGeom>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wrap="none" anchor="ctr"/>
            <a:lstStyle/>
            <a:p>
              <a:endParaRPr lang="en-US" dirty="0"/>
            </a:p>
          </p:txBody>
        </p:sp>
      </p:grpSp>
      <p:sp>
        <p:nvSpPr>
          <p:cNvPr id="3" name="Slide Number Placeholder 2"/>
          <p:cNvSpPr>
            <a:spLocks noGrp="1"/>
          </p:cNvSpPr>
          <p:nvPr>
            <p:ph type="sldNum" sz="quarter" idx="12"/>
          </p:nvPr>
        </p:nvSpPr>
        <p:spPr/>
        <p:txBody>
          <a:bodyPr/>
          <a:lstStyle/>
          <a:p>
            <a:fld id="{4BE819A1-3DD8-4179-BFD0-BF7D359F8DBD}" type="slidenum">
              <a:rPr lang="en-US" smtClean="0"/>
              <a:pPr/>
              <a:t>355</a:t>
            </a:fld>
            <a:endParaRPr lang="en-US" dirty="0"/>
          </a:p>
        </p:txBody>
      </p:sp>
    </p:spTree>
    <p:extLst>
      <p:ext uri="{BB962C8B-B14F-4D97-AF65-F5344CB8AC3E}">
        <p14:creationId xmlns:p14="http://schemas.microsoft.com/office/powerpoint/2010/main" val="1503987995"/>
      </p:ext>
    </p:extLst>
  </p:cSld>
  <p:clrMapOvr>
    <a:masterClrMapping/>
  </p:clrMapOvr>
  <p:timing>
    <p:tnLst>
      <p:par>
        <p:cTn id="1" dur="indefinite" restart="never" nodeType="tmRoot"/>
      </p:par>
    </p:tnLst>
  </p:timing>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42" name="Rectangle 2"/>
          <p:cNvSpPr>
            <a:spLocks noGrp="1" noChangeArrowheads="1"/>
          </p:cNvSpPr>
          <p:nvPr>
            <p:ph type="title"/>
          </p:nvPr>
        </p:nvSpPr>
        <p:spPr/>
        <p:txBody>
          <a:bodyPr/>
          <a:lstStyle/>
          <a:p>
            <a:r>
              <a:rPr lang="en-GB" dirty="0"/>
              <a:t>Acquisition Plan</a:t>
            </a:r>
            <a:endParaRPr lang="en-US" dirty="0"/>
          </a:p>
        </p:txBody>
      </p:sp>
      <p:grpSp>
        <p:nvGrpSpPr>
          <p:cNvPr id="2" name="Group 7"/>
          <p:cNvGrpSpPr/>
          <p:nvPr/>
        </p:nvGrpSpPr>
        <p:grpSpPr>
          <a:xfrm>
            <a:off x="1600200" y="1422400"/>
            <a:ext cx="6629400" cy="4614638"/>
            <a:chOff x="2448170" y="1422400"/>
            <a:chExt cx="4991974" cy="4614638"/>
          </a:xfrm>
        </p:grpSpPr>
        <p:grpSp>
          <p:nvGrpSpPr>
            <p:cNvPr id="4" name="Group 6"/>
            <p:cNvGrpSpPr/>
            <p:nvPr/>
          </p:nvGrpSpPr>
          <p:grpSpPr>
            <a:xfrm>
              <a:off x="2743214" y="1987326"/>
              <a:ext cx="3808413" cy="4049712"/>
              <a:chOff x="3454400" y="2103438"/>
              <a:chExt cx="3808413" cy="4049712"/>
            </a:xfrm>
          </p:grpSpPr>
          <p:sp>
            <p:nvSpPr>
              <p:cNvPr id="1699843" name="AutoShape 3"/>
              <p:cNvSpPr>
                <a:spLocks noChangeArrowheads="1"/>
              </p:cNvSpPr>
              <p:nvPr/>
            </p:nvSpPr>
            <p:spPr bwMode="auto">
              <a:xfrm>
                <a:off x="3454400" y="2103438"/>
                <a:ext cx="3700463" cy="4049712"/>
              </a:xfrm>
              <a:prstGeom prst="flowChartDocument">
                <a:avLst/>
              </a:prstGeom>
              <a:ln>
                <a:headEnd type="none" w="sm" len="sm"/>
                <a:tailEnd type="none" w="sm" len="sm"/>
              </a:ln>
            </p:spPr>
            <p:style>
              <a:lnRef idx="3">
                <a:schemeClr val="lt1"/>
              </a:lnRef>
              <a:fillRef idx="1">
                <a:schemeClr val="accent3"/>
              </a:fillRef>
              <a:effectRef idx="1">
                <a:schemeClr val="accent3"/>
              </a:effectRef>
              <a:fontRef idx="minor">
                <a:schemeClr val="lt1"/>
              </a:fontRef>
            </p:style>
            <p:txBody>
              <a:bodyPr wrap="none" anchor="ctr"/>
              <a:lstStyle/>
              <a:p>
                <a:endParaRPr lang="en-US" dirty="0"/>
              </a:p>
            </p:txBody>
          </p:sp>
          <p:sp>
            <p:nvSpPr>
              <p:cNvPr id="1699844" name="Text Box 4"/>
              <p:cNvSpPr txBox="1">
                <a:spLocks noChangeArrowheads="1"/>
              </p:cNvSpPr>
              <p:nvPr/>
            </p:nvSpPr>
            <p:spPr bwMode="auto">
              <a:xfrm>
                <a:off x="3544888" y="2173512"/>
                <a:ext cx="3717925" cy="3194721"/>
              </a:xfrm>
              <a:prstGeom prst="rect">
                <a:avLst/>
              </a:prstGeom>
              <a:noFill/>
              <a:ln w="12700" cap="sq">
                <a:noFill/>
                <a:miter lim="800000"/>
                <a:headEnd type="none" w="sm" len="sm"/>
                <a:tailEnd type="none" w="sm" len="sm"/>
              </a:ln>
              <a:effectLst/>
            </p:spPr>
            <p:txBody>
              <a:bodyPr>
                <a:spAutoFit/>
              </a:bodyPr>
              <a:lstStyle/>
              <a:p>
                <a:pPr marL="261938" indent="-261938" algn="l" eaLnBrk="1" hangingPunct="1">
                  <a:spcAft>
                    <a:spcPct val="70000"/>
                  </a:spcAft>
                  <a:buFontTx/>
                  <a:buChar char="•"/>
                </a:pPr>
                <a:r>
                  <a:rPr lang="en-GB" b="1" dirty="0" smtClean="0">
                    <a:solidFill>
                      <a:schemeClr val="bg1"/>
                    </a:solidFill>
                  </a:rPr>
                  <a:t>Sustainable Procurement Policy</a:t>
                </a:r>
              </a:p>
              <a:p>
                <a:pPr marL="261938" indent="-261938" algn="l" eaLnBrk="1" hangingPunct="1">
                  <a:spcAft>
                    <a:spcPct val="70000"/>
                  </a:spcAft>
                  <a:buFontTx/>
                  <a:buChar char="•"/>
                </a:pPr>
                <a:r>
                  <a:rPr lang="en-GB" b="1" dirty="0" smtClean="0">
                    <a:solidFill>
                      <a:schemeClr val="bg1"/>
                    </a:solidFill>
                  </a:rPr>
                  <a:t>Strategy</a:t>
                </a:r>
                <a:endParaRPr lang="en-GB" b="1" dirty="0">
                  <a:solidFill>
                    <a:schemeClr val="bg1"/>
                  </a:solidFill>
                </a:endParaRPr>
              </a:p>
              <a:p>
                <a:pPr marL="261938" indent="-261938" algn="l" eaLnBrk="1" hangingPunct="1">
                  <a:spcAft>
                    <a:spcPct val="70000"/>
                  </a:spcAft>
                  <a:buFontTx/>
                  <a:buChar char="•"/>
                </a:pPr>
                <a:r>
                  <a:rPr lang="en-GB" b="1" dirty="0">
                    <a:solidFill>
                      <a:schemeClr val="bg1"/>
                    </a:solidFill>
                  </a:rPr>
                  <a:t>P</a:t>
                </a:r>
                <a:r>
                  <a:rPr lang="en-GB" b="1" dirty="0" smtClean="0">
                    <a:solidFill>
                      <a:schemeClr val="bg1"/>
                    </a:solidFill>
                  </a:rPr>
                  <a:t>roducts </a:t>
                </a:r>
                <a:r>
                  <a:rPr lang="en-GB" b="1" dirty="0">
                    <a:solidFill>
                      <a:schemeClr val="bg1"/>
                    </a:solidFill>
                  </a:rPr>
                  <a:t>R</a:t>
                </a:r>
                <a:r>
                  <a:rPr lang="en-GB" b="1" dirty="0" smtClean="0">
                    <a:solidFill>
                      <a:schemeClr val="bg1"/>
                    </a:solidFill>
                  </a:rPr>
                  <a:t>equired</a:t>
                </a:r>
                <a:endParaRPr lang="en-GB" b="1" dirty="0">
                  <a:solidFill>
                    <a:schemeClr val="bg1"/>
                  </a:solidFill>
                </a:endParaRPr>
              </a:p>
              <a:p>
                <a:pPr marL="261938" indent="-261938" algn="l" eaLnBrk="1" hangingPunct="1">
                  <a:spcAft>
                    <a:spcPct val="70000"/>
                  </a:spcAft>
                  <a:buFontTx/>
                  <a:buChar char="•"/>
                </a:pPr>
                <a:r>
                  <a:rPr lang="en-GB" b="1" dirty="0" smtClean="0">
                    <a:solidFill>
                      <a:schemeClr val="bg1"/>
                    </a:solidFill>
                  </a:rPr>
                  <a:t>Quality Requirements</a:t>
                </a:r>
                <a:endParaRPr lang="en-GB" b="1" dirty="0">
                  <a:solidFill>
                    <a:schemeClr val="bg1"/>
                  </a:solidFill>
                </a:endParaRPr>
              </a:p>
              <a:p>
                <a:pPr marL="261938" indent="-261938" algn="l" eaLnBrk="1" hangingPunct="1">
                  <a:spcAft>
                    <a:spcPct val="70000"/>
                  </a:spcAft>
                  <a:buFontTx/>
                  <a:buChar char="•"/>
                </a:pPr>
                <a:r>
                  <a:rPr lang="en-GB" b="1" dirty="0" smtClean="0">
                    <a:solidFill>
                      <a:schemeClr val="bg1"/>
                    </a:solidFill>
                  </a:rPr>
                  <a:t>Supplier/Contractor </a:t>
                </a:r>
                <a:r>
                  <a:rPr lang="en-GB" b="1" dirty="0">
                    <a:solidFill>
                      <a:schemeClr val="bg1"/>
                    </a:solidFill>
                  </a:rPr>
                  <a:t>S</a:t>
                </a:r>
                <a:r>
                  <a:rPr lang="en-GB" b="1" dirty="0" smtClean="0">
                    <a:solidFill>
                      <a:schemeClr val="bg1"/>
                    </a:solidFill>
                  </a:rPr>
                  <a:t>election </a:t>
                </a:r>
                <a:r>
                  <a:rPr lang="en-GB" b="1" dirty="0">
                    <a:solidFill>
                      <a:schemeClr val="bg1"/>
                    </a:solidFill>
                  </a:rPr>
                  <a:t>&amp; </a:t>
                </a:r>
                <a:r>
                  <a:rPr lang="en-GB" b="1" dirty="0" smtClean="0">
                    <a:solidFill>
                      <a:schemeClr val="bg1"/>
                    </a:solidFill>
                  </a:rPr>
                  <a:t>Control</a:t>
                </a:r>
                <a:endParaRPr lang="en-GB" b="1" dirty="0">
                  <a:solidFill>
                    <a:schemeClr val="bg1"/>
                  </a:solidFill>
                </a:endParaRPr>
              </a:p>
              <a:p>
                <a:pPr marL="261938" indent="-261938" algn="l" eaLnBrk="1" hangingPunct="1">
                  <a:spcAft>
                    <a:spcPct val="70000"/>
                  </a:spcAft>
                  <a:buFontTx/>
                  <a:buChar char="•"/>
                </a:pPr>
                <a:r>
                  <a:rPr lang="en-GB" b="1" dirty="0">
                    <a:solidFill>
                      <a:schemeClr val="bg1"/>
                    </a:solidFill>
                  </a:rPr>
                  <a:t>Q</a:t>
                </a:r>
                <a:r>
                  <a:rPr lang="en-GB" b="1" dirty="0" smtClean="0">
                    <a:solidFill>
                      <a:schemeClr val="bg1"/>
                    </a:solidFill>
                  </a:rPr>
                  <a:t>uality </a:t>
                </a:r>
                <a:r>
                  <a:rPr lang="en-GB" b="1" dirty="0">
                    <a:solidFill>
                      <a:schemeClr val="bg1"/>
                    </a:solidFill>
                  </a:rPr>
                  <a:t>P</a:t>
                </a:r>
                <a:r>
                  <a:rPr lang="en-GB" b="1" dirty="0" smtClean="0">
                    <a:solidFill>
                      <a:schemeClr val="bg1"/>
                    </a:solidFill>
                  </a:rPr>
                  <a:t>lanning </a:t>
                </a:r>
                <a:r>
                  <a:rPr lang="en-GB" b="1" dirty="0">
                    <a:solidFill>
                      <a:schemeClr val="bg1"/>
                    </a:solidFill>
                  </a:rPr>
                  <a:t>R</a:t>
                </a:r>
                <a:r>
                  <a:rPr lang="en-GB" b="1" dirty="0" smtClean="0">
                    <a:solidFill>
                      <a:schemeClr val="bg1"/>
                    </a:solidFill>
                  </a:rPr>
                  <a:t>equirements</a:t>
                </a:r>
                <a:endParaRPr lang="en-GB" b="1" dirty="0">
                  <a:solidFill>
                    <a:schemeClr val="bg1"/>
                  </a:solidFill>
                </a:endParaRPr>
              </a:p>
              <a:p>
                <a:pPr marL="261938" indent="-261938" algn="l" eaLnBrk="1" hangingPunct="1">
                  <a:spcAft>
                    <a:spcPct val="70000"/>
                  </a:spcAft>
                  <a:buFontTx/>
                  <a:buChar char="•"/>
                </a:pPr>
                <a:r>
                  <a:rPr lang="en-GB" b="1" dirty="0">
                    <a:solidFill>
                      <a:schemeClr val="bg1"/>
                    </a:solidFill>
                  </a:rPr>
                  <a:t>R</a:t>
                </a:r>
                <a:r>
                  <a:rPr lang="en-GB" b="1" dirty="0" smtClean="0">
                    <a:solidFill>
                      <a:schemeClr val="bg1"/>
                    </a:solidFill>
                  </a:rPr>
                  <a:t>egulatory Requirements</a:t>
                </a:r>
              </a:p>
            </p:txBody>
          </p:sp>
        </p:grpSp>
        <p:sp>
          <p:nvSpPr>
            <p:cNvPr id="1699845" name="Rectangle 5"/>
            <p:cNvSpPr>
              <a:spLocks noChangeArrowheads="1"/>
            </p:cNvSpPr>
            <p:nvPr/>
          </p:nvSpPr>
          <p:spPr bwMode="auto">
            <a:xfrm>
              <a:off x="2448170" y="1422400"/>
              <a:ext cx="4991974" cy="369332"/>
            </a:xfrm>
            <a:prstGeom prst="rect">
              <a:avLst/>
            </a:prstGeom>
            <a:noFill/>
            <a:ln w="12700" cap="sq">
              <a:noFill/>
              <a:miter lim="800000"/>
              <a:headEnd type="none" w="sm" len="sm"/>
              <a:tailEnd type="none" w="sm" len="sm"/>
            </a:ln>
            <a:effectLst/>
          </p:spPr>
          <p:txBody>
            <a:bodyPr wrap="square">
              <a:spAutoFit/>
            </a:bodyPr>
            <a:lstStyle/>
            <a:p>
              <a:pPr algn="l" eaLnBrk="1" hangingPunct="1">
                <a:spcAft>
                  <a:spcPct val="50000"/>
                </a:spcAft>
              </a:pPr>
              <a:r>
                <a:rPr lang="en-GB" b="1" dirty="0"/>
                <a:t>Acquisitions, </a:t>
              </a:r>
              <a:r>
                <a:rPr lang="en-GB" b="1" dirty="0" smtClean="0"/>
                <a:t>Materials</a:t>
              </a:r>
              <a:r>
                <a:rPr lang="en-GB" b="1" dirty="0"/>
                <a:t>, </a:t>
              </a:r>
              <a:r>
                <a:rPr lang="en-GB" b="1" dirty="0" smtClean="0"/>
                <a:t>Sub </a:t>
              </a:r>
              <a:r>
                <a:rPr lang="en-GB" b="1" dirty="0"/>
                <a:t>C</a:t>
              </a:r>
              <a:r>
                <a:rPr lang="en-GB" b="1" dirty="0" smtClean="0"/>
                <a:t>ontracts </a:t>
              </a:r>
              <a:r>
                <a:rPr lang="en-GB" b="1" dirty="0"/>
                <a:t>and </a:t>
              </a:r>
              <a:r>
                <a:rPr lang="en-GB" b="1" dirty="0" smtClean="0"/>
                <a:t>Services</a:t>
              </a:r>
              <a:endParaRPr lang="en-GB" b="1" dirty="0"/>
            </a:p>
          </p:txBody>
        </p:sp>
      </p:grpSp>
      <p:sp>
        <p:nvSpPr>
          <p:cNvPr id="3" name="Slide Number Placeholder 2"/>
          <p:cNvSpPr>
            <a:spLocks noGrp="1"/>
          </p:cNvSpPr>
          <p:nvPr>
            <p:ph type="sldNum" sz="quarter" idx="12"/>
          </p:nvPr>
        </p:nvSpPr>
        <p:spPr/>
        <p:txBody>
          <a:bodyPr/>
          <a:lstStyle/>
          <a:p>
            <a:fld id="{4BE819A1-3DD8-4179-BFD0-BF7D359F8DBD}" type="slidenum">
              <a:rPr lang="en-US" smtClean="0"/>
              <a:pPr/>
              <a:t>356</a:t>
            </a:fld>
            <a:endParaRPr lang="en-US" dirty="0"/>
          </a:p>
        </p:txBody>
      </p:sp>
    </p:spTree>
    <p:extLst>
      <p:ext uri="{BB962C8B-B14F-4D97-AF65-F5344CB8AC3E}">
        <p14:creationId xmlns:p14="http://schemas.microsoft.com/office/powerpoint/2010/main" val="550132417"/>
      </p:ext>
    </p:extLst>
  </p:cSld>
  <p:clrMapOvr>
    <a:masterClrMapping/>
  </p:clrMapOvr>
  <p:timing>
    <p:tnLst>
      <p:par>
        <p:cTn id="1" dur="indefinite" restart="never" nodeType="tmRoot"/>
      </p:par>
    </p:tnLst>
  </p:timing>
</p:sld>
</file>

<file path=ppt/slides/slide3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01890" name="Rectangle 2"/>
          <p:cNvSpPr>
            <a:spLocks noGrp="1" noChangeArrowheads="1"/>
          </p:cNvSpPr>
          <p:nvPr>
            <p:ph type="title"/>
          </p:nvPr>
        </p:nvSpPr>
        <p:spPr>
          <a:xfrm>
            <a:off x="228600" y="1"/>
            <a:ext cx="8774723" cy="1108075"/>
          </a:xfrm>
        </p:spPr>
        <p:txBody>
          <a:bodyPr/>
          <a:lstStyle/>
          <a:p>
            <a:r>
              <a:rPr lang="en-GB" dirty="0"/>
              <a:t>Procurement Selection </a:t>
            </a:r>
            <a:r>
              <a:rPr lang="en-GB" dirty="0" smtClean="0"/>
              <a:t>Process</a:t>
            </a:r>
            <a:endParaRPr lang="en-US" dirty="0"/>
          </a:p>
        </p:txBody>
      </p:sp>
      <p:sp>
        <p:nvSpPr>
          <p:cNvPr id="1701891" name="Rectangle 3"/>
          <p:cNvSpPr>
            <a:spLocks noGrp="1" noChangeArrowheads="1"/>
          </p:cNvSpPr>
          <p:nvPr>
            <p:ph type="body" idx="1"/>
          </p:nvPr>
        </p:nvSpPr>
        <p:spPr/>
        <p:txBody>
          <a:bodyPr/>
          <a:lstStyle/>
          <a:p>
            <a:pPr marL="465138" lvl="1">
              <a:lnSpc>
                <a:spcPct val="110000"/>
              </a:lnSpc>
            </a:pPr>
            <a:r>
              <a:rPr lang="en-GB" sz="2200" dirty="0">
                <a:solidFill>
                  <a:schemeClr val="accent6">
                    <a:lumMod val="10000"/>
                  </a:schemeClr>
                </a:solidFill>
              </a:rPr>
              <a:t>Define Procurement Strategy &amp; Requirements</a:t>
            </a:r>
            <a:endParaRPr lang="en-US" sz="2200" dirty="0">
              <a:solidFill>
                <a:schemeClr val="accent6">
                  <a:lumMod val="10000"/>
                </a:schemeClr>
              </a:solidFill>
            </a:endParaRPr>
          </a:p>
          <a:p>
            <a:pPr marL="465138" lvl="1">
              <a:lnSpc>
                <a:spcPct val="110000"/>
              </a:lnSpc>
            </a:pPr>
            <a:r>
              <a:rPr lang="en-GB" sz="2200" dirty="0">
                <a:solidFill>
                  <a:schemeClr val="accent6">
                    <a:lumMod val="10000"/>
                  </a:schemeClr>
                </a:solidFill>
              </a:rPr>
              <a:t>Research the market &amp; identify potential suppliers</a:t>
            </a:r>
            <a:endParaRPr lang="en-US" sz="2200" dirty="0">
              <a:solidFill>
                <a:schemeClr val="accent6">
                  <a:lumMod val="10000"/>
                </a:schemeClr>
              </a:solidFill>
            </a:endParaRPr>
          </a:p>
          <a:p>
            <a:pPr marL="465138" lvl="1">
              <a:lnSpc>
                <a:spcPct val="110000"/>
              </a:lnSpc>
            </a:pPr>
            <a:r>
              <a:rPr lang="en-GB" sz="2200" dirty="0">
                <a:solidFill>
                  <a:schemeClr val="accent6">
                    <a:lumMod val="10000"/>
                  </a:schemeClr>
                </a:solidFill>
              </a:rPr>
              <a:t>Check track record/capability &amp; </a:t>
            </a:r>
            <a:r>
              <a:rPr lang="en-GB" sz="2200" dirty="0" smtClean="0">
                <a:solidFill>
                  <a:schemeClr val="accent6">
                    <a:lumMod val="10000"/>
                  </a:schemeClr>
                </a:solidFill>
              </a:rPr>
              <a:t>shortlist</a:t>
            </a:r>
          </a:p>
          <a:p>
            <a:pPr marL="465138" lvl="1">
              <a:lnSpc>
                <a:spcPct val="110000"/>
              </a:lnSpc>
            </a:pPr>
            <a:r>
              <a:rPr lang="en-GB" sz="2200" dirty="0" smtClean="0">
                <a:solidFill>
                  <a:schemeClr val="accent6">
                    <a:lumMod val="10000"/>
                  </a:schemeClr>
                </a:solidFill>
              </a:rPr>
              <a:t>Invite Tenders</a:t>
            </a:r>
            <a:endParaRPr lang="en-US" sz="2200" dirty="0" smtClean="0">
              <a:solidFill>
                <a:schemeClr val="accent6">
                  <a:lumMod val="10000"/>
                </a:schemeClr>
              </a:solidFill>
            </a:endParaRPr>
          </a:p>
          <a:p>
            <a:pPr marL="465138" lvl="1">
              <a:lnSpc>
                <a:spcPct val="110000"/>
              </a:lnSpc>
            </a:pPr>
            <a:r>
              <a:rPr lang="en-GB" sz="2200" dirty="0" smtClean="0">
                <a:solidFill>
                  <a:schemeClr val="accent6">
                    <a:lumMod val="10000"/>
                  </a:schemeClr>
                </a:solidFill>
              </a:rPr>
              <a:t>Evaluate Tenders</a:t>
            </a:r>
          </a:p>
          <a:p>
            <a:pPr marL="465138" lvl="1">
              <a:lnSpc>
                <a:spcPct val="110000"/>
              </a:lnSpc>
            </a:pPr>
            <a:r>
              <a:rPr lang="en-GB" sz="2200" dirty="0" smtClean="0">
                <a:solidFill>
                  <a:schemeClr val="accent6">
                    <a:lumMod val="10000"/>
                  </a:schemeClr>
                </a:solidFill>
              </a:rPr>
              <a:t>Select Supplier &amp; Negotiate Contractual Terms </a:t>
            </a:r>
            <a:endParaRPr lang="en-US" sz="2200" dirty="0">
              <a:solidFill>
                <a:schemeClr val="accent6">
                  <a:lumMod val="10000"/>
                </a:schemeClr>
              </a:solidFill>
            </a:endParaRPr>
          </a:p>
        </p:txBody>
      </p:sp>
      <p:sp>
        <p:nvSpPr>
          <p:cNvPr id="2" name="Footer Placeholder 1"/>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357</a:t>
            </a:fld>
            <a:endParaRPr lang="en-US" dirty="0"/>
          </a:p>
        </p:txBody>
      </p:sp>
    </p:spTree>
    <p:extLst>
      <p:ext uri="{BB962C8B-B14F-4D97-AF65-F5344CB8AC3E}">
        <p14:creationId xmlns:p14="http://schemas.microsoft.com/office/powerpoint/2010/main" val="68297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01891">
                                            <p:txEl>
                                              <p:pRg st="0" end="0"/>
                                            </p:txEl>
                                          </p:spTgt>
                                        </p:tgtEl>
                                        <p:attrNameLst>
                                          <p:attrName>style.visibility</p:attrName>
                                        </p:attrNameLst>
                                      </p:cBhvr>
                                      <p:to>
                                        <p:strVal val="visible"/>
                                      </p:to>
                                    </p:set>
                                    <p:animEffect transition="in" filter="wipe(left)">
                                      <p:cBhvr>
                                        <p:cTn id="7" dur="500"/>
                                        <p:tgtEl>
                                          <p:spTgt spid="170189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01891">
                                            <p:txEl>
                                              <p:pRg st="1" end="1"/>
                                            </p:txEl>
                                          </p:spTgt>
                                        </p:tgtEl>
                                        <p:attrNameLst>
                                          <p:attrName>style.visibility</p:attrName>
                                        </p:attrNameLst>
                                      </p:cBhvr>
                                      <p:to>
                                        <p:strVal val="visible"/>
                                      </p:to>
                                    </p:set>
                                    <p:animEffect transition="in" filter="wipe(left)">
                                      <p:cBhvr>
                                        <p:cTn id="12" dur="500"/>
                                        <p:tgtEl>
                                          <p:spTgt spid="170189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01891">
                                            <p:txEl>
                                              <p:pRg st="2" end="2"/>
                                            </p:txEl>
                                          </p:spTgt>
                                        </p:tgtEl>
                                        <p:attrNameLst>
                                          <p:attrName>style.visibility</p:attrName>
                                        </p:attrNameLst>
                                      </p:cBhvr>
                                      <p:to>
                                        <p:strVal val="visible"/>
                                      </p:to>
                                    </p:set>
                                    <p:animEffect transition="in" filter="wipe(left)">
                                      <p:cBhvr>
                                        <p:cTn id="17" dur="500"/>
                                        <p:tgtEl>
                                          <p:spTgt spid="170189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701891">
                                            <p:txEl>
                                              <p:pRg st="3" end="3"/>
                                            </p:txEl>
                                          </p:spTgt>
                                        </p:tgtEl>
                                        <p:attrNameLst>
                                          <p:attrName>style.visibility</p:attrName>
                                        </p:attrNameLst>
                                      </p:cBhvr>
                                      <p:to>
                                        <p:strVal val="visible"/>
                                      </p:to>
                                    </p:set>
                                    <p:animEffect transition="in" filter="wipe(left)">
                                      <p:cBhvr>
                                        <p:cTn id="22" dur="500"/>
                                        <p:tgtEl>
                                          <p:spTgt spid="170189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701891">
                                            <p:txEl>
                                              <p:pRg st="4" end="4"/>
                                            </p:txEl>
                                          </p:spTgt>
                                        </p:tgtEl>
                                        <p:attrNameLst>
                                          <p:attrName>style.visibility</p:attrName>
                                        </p:attrNameLst>
                                      </p:cBhvr>
                                      <p:to>
                                        <p:strVal val="visible"/>
                                      </p:to>
                                    </p:set>
                                    <p:animEffect transition="in" filter="wipe(left)">
                                      <p:cBhvr>
                                        <p:cTn id="27" dur="500"/>
                                        <p:tgtEl>
                                          <p:spTgt spid="170189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701891">
                                            <p:txEl>
                                              <p:pRg st="5" end="5"/>
                                            </p:txEl>
                                          </p:spTgt>
                                        </p:tgtEl>
                                        <p:attrNameLst>
                                          <p:attrName>style.visibility</p:attrName>
                                        </p:attrNameLst>
                                      </p:cBhvr>
                                      <p:to>
                                        <p:strVal val="visible"/>
                                      </p:to>
                                    </p:set>
                                    <p:animEffect transition="in" filter="wipe(left)">
                                      <p:cBhvr>
                                        <p:cTn id="32" dur="500"/>
                                        <p:tgtEl>
                                          <p:spTgt spid="170189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01891" grpId="0" build="p" bldLvl="2" autoUpdateAnimBg="0"/>
    </p:bldLst>
  </p:timing>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3938" name="Rectangle 2"/>
          <p:cNvSpPr>
            <a:spLocks noGrp="1" noChangeArrowheads="1"/>
          </p:cNvSpPr>
          <p:nvPr>
            <p:ph type="title" sz="quarter" idx="4294967295"/>
          </p:nvPr>
        </p:nvSpPr>
        <p:spPr>
          <a:xfrm>
            <a:off x="609600" y="1"/>
            <a:ext cx="8400425" cy="870857"/>
          </a:xfrm>
        </p:spPr>
        <p:txBody>
          <a:bodyPr/>
          <a:lstStyle/>
          <a:p>
            <a:r>
              <a:rPr lang="en-US" dirty="0" smtClean="0"/>
              <a:t>Evaluation and Selection </a:t>
            </a:r>
            <a:r>
              <a:rPr lang="en-US" dirty="0"/>
              <a:t>Criteria</a:t>
            </a:r>
          </a:p>
        </p:txBody>
      </p:sp>
      <p:sp>
        <p:nvSpPr>
          <p:cNvPr id="1703940" name="Text Box 4"/>
          <p:cNvSpPr txBox="1">
            <a:spLocks noChangeArrowheads="1"/>
          </p:cNvSpPr>
          <p:nvPr/>
        </p:nvSpPr>
        <p:spPr bwMode="auto">
          <a:xfrm>
            <a:off x="4339743" y="1978406"/>
            <a:ext cx="3316614" cy="3293209"/>
          </a:xfrm>
          <a:prstGeom prst="rect">
            <a:avLst/>
          </a:prstGeom>
          <a:noFill/>
          <a:ln w="12700" algn="ctr">
            <a:noFill/>
            <a:miter lim="800000"/>
            <a:headEnd/>
            <a:tailEnd/>
          </a:ln>
          <a:effectLst/>
        </p:spPr>
        <p:txBody>
          <a:bodyPr wrap="none">
            <a:spAutoFit/>
          </a:bodyPr>
          <a:lstStyle/>
          <a:p>
            <a:pPr marL="266700" indent="-266700" algn="l" eaLnBrk="1" hangingPunct="1">
              <a:spcAft>
                <a:spcPct val="50000"/>
              </a:spcAft>
              <a:buFontTx/>
              <a:buChar char="•"/>
            </a:pPr>
            <a:r>
              <a:rPr lang="en-GB" sz="1600" b="1" dirty="0"/>
              <a:t>Price</a:t>
            </a:r>
          </a:p>
          <a:p>
            <a:pPr marL="266700" indent="-266700" algn="l" eaLnBrk="1" hangingPunct="1">
              <a:spcAft>
                <a:spcPct val="50000"/>
              </a:spcAft>
              <a:buFontTx/>
              <a:buChar char="•"/>
            </a:pPr>
            <a:r>
              <a:rPr lang="en-GB" sz="1600" b="1" dirty="0"/>
              <a:t>Quality</a:t>
            </a:r>
          </a:p>
          <a:p>
            <a:pPr marL="266700" indent="-266700" algn="l" eaLnBrk="1" hangingPunct="1">
              <a:spcAft>
                <a:spcPct val="50000"/>
              </a:spcAft>
              <a:buFontTx/>
              <a:buChar char="•"/>
            </a:pPr>
            <a:r>
              <a:rPr lang="en-GB" sz="1600" b="1" dirty="0"/>
              <a:t>Timescales – </a:t>
            </a:r>
            <a:r>
              <a:rPr lang="en-GB" sz="1600" b="1" dirty="0" smtClean="0"/>
              <a:t>Delivery </a:t>
            </a:r>
            <a:r>
              <a:rPr lang="en-GB" sz="1600" b="1" dirty="0"/>
              <a:t>D</a:t>
            </a:r>
            <a:r>
              <a:rPr lang="en-GB" sz="1600" b="1" dirty="0" smtClean="0"/>
              <a:t>ates</a:t>
            </a:r>
            <a:endParaRPr lang="en-GB" sz="1600" b="1" dirty="0"/>
          </a:p>
          <a:p>
            <a:pPr marL="266700" indent="-266700" algn="l" eaLnBrk="1" hangingPunct="1">
              <a:spcAft>
                <a:spcPct val="50000"/>
              </a:spcAft>
              <a:buFontTx/>
              <a:buChar char="•"/>
            </a:pPr>
            <a:r>
              <a:rPr lang="en-GB" sz="1600" b="1" dirty="0"/>
              <a:t>Contract </a:t>
            </a:r>
            <a:r>
              <a:rPr lang="en-GB" sz="1600" b="1" dirty="0" smtClean="0"/>
              <a:t>Terms </a:t>
            </a:r>
            <a:r>
              <a:rPr lang="en-GB" sz="1600" b="1" dirty="0"/>
              <a:t>– </a:t>
            </a:r>
            <a:r>
              <a:rPr lang="en-GB" sz="1600" b="1" dirty="0" smtClean="0"/>
              <a:t>Guarantees</a:t>
            </a:r>
            <a:r>
              <a:rPr lang="en-GB" sz="1600" b="1" dirty="0"/>
              <a:t>, etc.</a:t>
            </a:r>
          </a:p>
          <a:p>
            <a:pPr marL="266700" indent="-266700" algn="l" eaLnBrk="1" hangingPunct="1">
              <a:spcAft>
                <a:spcPct val="50000"/>
              </a:spcAft>
              <a:buFontTx/>
              <a:buChar char="•"/>
            </a:pPr>
            <a:r>
              <a:rPr lang="en-GB" sz="1600" b="1" dirty="0"/>
              <a:t>Support </a:t>
            </a:r>
            <a:r>
              <a:rPr lang="en-GB" sz="1600" b="1" dirty="0" smtClean="0"/>
              <a:t>Costs/Arrangements</a:t>
            </a:r>
            <a:endParaRPr lang="en-GB" sz="1600" b="1" dirty="0"/>
          </a:p>
          <a:p>
            <a:pPr marL="266700" indent="-266700" algn="l" eaLnBrk="1" hangingPunct="1">
              <a:spcAft>
                <a:spcPct val="50000"/>
              </a:spcAft>
              <a:buFontTx/>
              <a:buChar char="•"/>
            </a:pPr>
            <a:r>
              <a:rPr lang="en-GB" sz="1600" b="1" dirty="0"/>
              <a:t>Risk Management</a:t>
            </a:r>
          </a:p>
          <a:p>
            <a:pPr marL="266700" indent="-266700" algn="l" eaLnBrk="1" hangingPunct="1">
              <a:spcAft>
                <a:spcPct val="50000"/>
              </a:spcAft>
              <a:buFontTx/>
              <a:buChar char="•"/>
            </a:pPr>
            <a:r>
              <a:rPr lang="en-GB" sz="1600" b="1" dirty="0"/>
              <a:t>Quality Management</a:t>
            </a:r>
          </a:p>
          <a:p>
            <a:pPr marL="266700" indent="-266700" algn="l" eaLnBrk="1" hangingPunct="1">
              <a:spcAft>
                <a:spcPct val="50000"/>
              </a:spcAft>
              <a:buFontTx/>
              <a:buChar char="•"/>
            </a:pPr>
            <a:r>
              <a:rPr lang="en-GB" sz="1600" b="1" dirty="0"/>
              <a:t>Responsiveness to </a:t>
            </a:r>
            <a:r>
              <a:rPr lang="en-GB" sz="1600" b="1" dirty="0" smtClean="0"/>
              <a:t>Changes</a:t>
            </a:r>
          </a:p>
          <a:p>
            <a:pPr marL="266700" indent="-266700" algn="l" eaLnBrk="1" hangingPunct="1">
              <a:spcAft>
                <a:spcPct val="50000"/>
              </a:spcAft>
              <a:buFontTx/>
              <a:buChar char="•"/>
            </a:pPr>
            <a:r>
              <a:rPr lang="en-GB" sz="1600" b="1" dirty="0" smtClean="0">
                <a:solidFill>
                  <a:srgbClr val="1D6D47"/>
                </a:solidFill>
              </a:rPr>
              <a:t>Sustainability Factor*</a:t>
            </a:r>
            <a:endParaRPr lang="en-US" sz="1600" b="1" dirty="0">
              <a:solidFill>
                <a:srgbClr val="1D6D47"/>
              </a:solidFill>
            </a:endParaRPr>
          </a:p>
        </p:txBody>
      </p:sp>
      <p:pic>
        <p:nvPicPr>
          <p:cNvPr id="1900546" name="Picture 2" descr="C:\Users\Joel\AppData\Local\Microsoft\Windows\Temporary Internet Files\Content.IE5\HZXSKWCP\MC900432663[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3675" y="1705881"/>
            <a:ext cx="3121688" cy="3381829"/>
          </a:xfrm>
          <a:prstGeom prst="rect">
            <a:avLst/>
          </a:prstGeom>
          <a:noFill/>
          <a:extLst>
            <a:ext uri="{909E8E84-426E-40dd-AFC4-6F175D3DCCD1}">
              <a14:hiddenFill xmlns:a14="http://schemas.microsoft.com/office/drawing/2010/main" xmlns="">
                <a:solidFill>
                  <a:srgbClr val="FFFFFF"/>
                </a:solidFill>
              </a14:hiddenFill>
            </a:ext>
          </a:extLst>
        </p:spPr>
      </p:pic>
      <p:sp>
        <p:nvSpPr>
          <p:cNvPr id="3" name="Slide Number Placeholder 2"/>
          <p:cNvSpPr>
            <a:spLocks noGrp="1"/>
          </p:cNvSpPr>
          <p:nvPr>
            <p:ph type="sldNum" sz="quarter" idx="12"/>
          </p:nvPr>
        </p:nvSpPr>
        <p:spPr/>
        <p:txBody>
          <a:bodyPr/>
          <a:lstStyle/>
          <a:p>
            <a:fld id="{4BE819A1-3DD8-4179-BFD0-BF7D359F8DBD}" type="slidenum">
              <a:rPr lang="en-US" smtClean="0"/>
              <a:pPr/>
              <a:t>358</a:t>
            </a:fld>
            <a:endParaRPr lang="en-US" dirty="0"/>
          </a:p>
        </p:txBody>
      </p:sp>
    </p:spTree>
    <p:extLst>
      <p:ext uri="{BB962C8B-B14F-4D97-AF65-F5344CB8AC3E}">
        <p14:creationId xmlns:p14="http://schemas.microsoft.com/office/powerpoint/2010/main" val="1358103051"/>
      </p:ext>
    </p:extLst>
  </p:cSld>
  <p:clrMapOvr>
    <a:masterClrMapping/>
  </p:clrMapOvr>
  <p:timing>
    <p:tnLst>
      <p:par>
        <p:cTn id="1" dur="indefinite" restart="never" nodeType="tmRoot"/>
      </p:par>
    </p:tnLst>
  </p:timing>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149" y="1268762"/>
            <a:ext cx="9036496" cy="14340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150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27784" y="2852936"/>
            <a:ext cx="3612972" cy="33021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95972" y="4724400"/>
            <a:ext cx="1354824" cy="1222946"/>
          </a:xfrm>
          <a:prstGeom prst="rect">
            <a:avLst/>
          </a:prstGeom>
        </p:spPr>
      </p:pic>
      <p:sp>
        <p:nvSpPr>
          <p:cNvPr id="2" name="Title 1"/>
          <p:cNvSpPr>
            <a:spLocks noGrp="1"/>
          </p:cNvSpPr>
          <p:nvPr>
            <p:ph type="title" idx="4294967295"/>
          </p:nvPr>
        </p:nvSpPr>
        <p:spPr/>
        <p:txBody>
          <a:bodyPr/>
          <a:lstStyle/>
          <a:p>
            <a:r>
              <a:rPr lang="en-US" dirty="0" smtClean="0"/>
              <a:t>Green Vendor Scorecard</a:t>
            </a:r>
            <a:endParaRPr lang="en-US" dirty="0"/>
          </a:p>
        </p:txBody>
      </p:sp>
      <p:sp>
        <p:nvSpPr>
          <p:cNvPr id="3" name="Footer Placeholder 2"/>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pPr/>
              <a:t>359</a:t>
            </a:fld>
            <a:endParaRPr lang="en-US" dirty="0"/>
          </a:p>
        </p:txBody>
      </p:sp>
    </p:spTree>
    <p:extLst>
      <p:ext uri="{BB962C8B-B14F-4D97-AF65-F5344CB8AC3E}">
        <p14:creationId xmlns:p14="http://schemas.microsoft.com/office/powerpoint/2010/main" val="85690116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6689086" cy="854075"/>
          </a:xfrm>
        </p:spPr>
        <p:txBody>
          <a:bodyPr>
            <a:normAutofit/>
          </a:bodyPr>
          <a:lstStyle/>
          <a:p>
            <a:r>
              <a:rPr lang="en-US" dirty="0" smtClean="0"/>
              <a:t>Select Indicators and </a:t>
            </a:r>
            <a:r>
              <a:rPr lang="en-US" dirty="0"/>
              <a:t>c</a:t>
            </a:r>
            <a:r>
              <a:rPr lang="en-US" dirty="0" smtClean="0"/>
              <a:t>ollect data</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7760662"/>
              </p:ext>
            </p:extLst>
          </p:nvPr>
        </p:nvGraphicFramePr>
        <p:xfrm>
          <a:off x="304800" y="1947232"/>
          <a:ext cx="8610600" cy="2590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ounded Rectangle 4"/>
          <p:cNvSpPr/>
          <p:nvPr/>
        </p:nvSpPr>
        <p:spPr>
          <a:xfrm>
            <a:off x="533400" y="5300031"/>
            <a:ext cx="1371600" cy="990600"/>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dirty="0" smtClean="0">
                <a:solidFill>
                  <a:schemeClr val="tx1"/>
                </a:solidFill>
                <a:latin typeface=""/>
              </a:rPr>
              <a:t>R&amp;D</a:t>
            </a:r>
            <a:r>
              <a:rPr lang="en-US" sz="1050" dirty="0">
                <a:solidFill>
                  <a:schemeClr val="tx1"/>
                </a:solidFill>
                <a:latin typeface=""/>
              </a:rPr>
              <a:t>, manufacturing,</a:t>
            </a:r>
          </a:p>
          <a:p>
            <a:r>
              <a:rPr lang="en-US" sz="1050" dirty="0">
                <a:solidFill>
                  <a:schemeClr val="tx1"/>
                </a:solidFill>
                <a:latin typeface=""/>
              </a:rPr>
              <a:t>marketing spend</a:t>
            </a:r>
          </a:p>
          <a:p>
            <a:r>
              <a:rPr lang="en-US" sz="1050" dirty="0">
                <a:solidFill>
                  <a:schemeClr val="tx1"/>
                </a:solidFill>
                <a:latin typeface=""/>
              </a:rPr>
              <a:t>($ spent).</a:t>
            </a:r>
            <a:endParaRPr lang="en-US" sz="2800" dirty="0">
              <a:solidFill>
                <a:schemeClr val="tx1"/>
              </a:solidFill>
            </a:endParaRPr>
          </a:p>
        </p:txBody>
      </p:sp>
      <p:sp>
        <p:nvSpPr>
          <p:cNvPr id="6" name="TextBox 5"/>
          <p:cNvSpPr txBox="1"/>
          <p:nvPr/>
        </p:nvSpPr>
        <p:spPr>
          <a:xfrm>
            <a:off x="699209" y="4625901"/>
            <a:ext cx="977191" cy="369332"/>
          </a:xfrm>
          <a:prstGeom prst="rect">
            <a:avLst/>
          </a:prstGeom>
          <a:noFill/>
        </p:spPr>
        <p:txBody>
          <a:bodyPr wrap="none" rtlCol="0">
            <a:spAutoFit/>
          </a:bodyPr>
          <a:lstStyle/>
          <a:p>
            <a:r>
              <a:rPr lang="en-US" smtClean="0"/>
              <a:t>Example</a:t>
            </a:r>
            <a:endParaRPr lang="en-US" dirty="0"/>
          </a:p>
        </p:txBody>
      </p:sp>
      <p:cxnSp>
        <p:nvCxnSpPr>
          <p:cNvPr id="8" name="Straight Arrow Connector 7"/>
          <p:cNvCxnSpPr/>
          <p:nvPr/>
        </p:nvCxnSpPr>
        <p:spPr>
          <a:xfrm>
            <a:off x="1143000" y="4995233"/>
            <a:ext cx="0" cy="228598"/>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2196390" y="5300031"/>
            <a:ext cx="1537410" cy="990600"/>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tx1"/>
                </a:solidFill>
                <a:latin typeface=""/>
              </a:rPr>
              <a:t>Water purification</a:t>
            </a:r>
          </a:p>
          <a:p>
            <a:r>
              <a:rPr lang="en-US" sz="1000" dirty="0">
                <a:solidFill>
                  <a:schemeClr val="tx1"/>
                </a:solidFill>
                <a:latin typeface=""/>
              </a:rPr>
              <a:t>tablet </a:t>
            </a:r>
            <a:r>
              <a:rPr lang="en-US" sz="1000" dirty="0" smtClean="0">
                <a:solidFill>
                  <a:schemeClr val="tx1"/>
                </a:solidFill>
                <a:latin typeface=""/>
              </a:rPr>
              <a:t>sales (qualitative</a:t>
            </a:r>
            <a:r>
              <a:rPr lang="en-US" sz="1000" dirty="0">
                <a:solidFill>
                  <a:schemeClr val="tx1"/>
                </a:solidFill>
                <a:latin typeface=""/>
              </a:rPr>
              <a:t> </a:t>
            </a:r>
            <a:r>
              <a:rPr lang="en-US" sz="1000" dirty="0" smtClean="0">
                <a:solidFill>
                  <a:schemeClr val="tx1"/>
                </a:solidFill>
                <a:latin typeface=""/>
              </a:rPr>
              <a:t>description </a:t>
            </a:r>
          </a:p>
          <a:p>
            <a:r>
              <a:rPr lang="en-US" sz="1000" dirty="0" smtClean="0">
                <a:solidFill>
                  <a:schemeClr val="tx1"/>
                </a:solidFill>
                <a:latin typeface=""/>
              </a:rPr>
              <a:t>of marketing and </a:t>
            </a:r>
            <a:r>
              <a:rPr lang="en-US" sz="1000" dirty="0">
                <a:solidFill>
                  <a:schemeClr val="tx1"/>
                </a:solidFill>
                <a:latin typeface=""/>
              </a:rPr>
              <a:t>distribution efforts).</a:t>
            </a:r>
            <a:endParaRPr lang="en-US" sz="2400" dirty="0">
              <a:solidFill>
                <a:schemeClr val="tx1"/>
              </a:solidFill>
            </a:endParaRPr>
          </a:p>
        </p:txBody>
      </p:sp>
      <p:sp>
        <p:nvSpPr>
          <p:cNvPr id="12" name="TextBox 11"/>
          <p:cNvSpPr txBox="1"/>
          <p:nvPr/>
        </p:nvSpPr>
        <p:spPr>
          <a:xfrm>
            <a:off x="2362200" y="4625901"/>
            <a:ext cx="977191" cy="369332"/>
          </a:xfrm>
          <a:prstGeom prst="rect">
            <a:avLst/>
          </a:prstGeom>
          <a:noFill/>
        </p:spPr>
        <p:txBody>
          <a:bodyPr wrap="none" rtlCol="0">
            <a:spAutoFit/>
          </a:bodyPr>
          <a:lstStyle/>
          <a:p>
            <a:r>
              <a:rPr lang="en-US" smtClean="0"/>
              <a:t>Example</a:t>
            </a:r>
            <a:endParaRPr lang="en-US" dirty="0"/>
          </a:p>
        </p:txBody>
      </p:sp>
      <p:cxnSp>
        <p:nvCxnSpPr>
          <p:cNvPr id="13" name="Straight Arrow Connector 12"/>
          <p:cNvCxnSpPr/>
          <p:nvPr/>
        </p:nvCxnSpPr>
        <p:spPr>
          <a:xfrm>
            <a:off x="2805991" y="4995233"/>
            <a:ext cx="0" cy="228598"/>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3935582" y="5300031"/>
            <a:ext cx="1398418" cy="990600"/>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tx1"/>
                </a:solidFill>
                <a:latin typeface=""/>
              </a:rPr>
              <a:t>Tablets sold (# sold </a:t>
            </a:r>
            <a:r>
              <a:rPr lang="en-US" sz="1000" dirty="0" smtClean="0">
                <a:solidFill>
                  <a:schemeClr val="tx1"/>
                </a:solidFill>
                <a:latin typeface=""/>
              </a:rPr>
              <a:t>and demographic information regarding consumers</a:t>
            </a:r>
            <a:endParaRPr lang="en-US" sz="1000" dirty="0">
              <a:solidFill>
                <a:schemeClr val="tx1"/>
              </a:solidFill>
              <a:latin typeface=""/>
            </a:endParaRPr>
          </a:p>
          <a:p>
            <a:r>
              <a:rPr lang="en-US" sz="1000" dirty="0">
                <a:solidFill>
                  <a:schemeClr val="tx1"/>
                </a:solidFill>
                <a:latin typeface=""/>
              </a:rPr>
              <a:t>buying the </a:t>
            </a:r>
            <a:r>
              <a:rPr lang="en-US" sz="1000" dirty="0" smtClean="0">
                <a:solidFill>
                  <a:schemeClr val="tx1"/>
                </a:solidFill>
                <a:latin typeface=""/>
              </a:rPr>
              <a:t>tablets</a:t>
            </a:r>
            <a:r>
              <a:rPr lang="en-US" sz="1000" dirty="0">
                <a:solidFill>
                  <a:schemeClr val="tx1"/>
                </a:solidFill>
                <a:latin typeface=""/>
              </a:rPr>
              <a:t>).</a:t>
            </a:r>
            <a:endParaRPr lang="en-US" sz="2400" dirty="0">
              <a:solidFill>
                <a:schemeClr val="tx1"/>
              </a:solidFill>
            </a:endParaRPr>
          </a:p>
        </p:txBody>
      </p:sp>
      <p:sp>
        <p:nvSpPr>
          <p:cNvPr id="15" name="TextBox 14"/>
          <p:cNvSpPr txBox="1"/>
          <p:nvPr/>
        </p:nvSpPr>
        <p:spPr>
          <a:xfrm>
            <a:off x="4101392" y="4625901"/>
            <a:ext cx="977191" cy="369332"/>
          </a:xfrm>
          <a:prstGeom prst="rect">
            <a:avLst/>
          </a:prstGeom>
          <a:noFill/>
        </p:spPr>
        <p:txBody>
          <a:bodyPr wrap="none" rtlCol="0">
            <a:spAutoFit/>
          </a:bodyPr>
          <a:lstStyle/>
          <a:p>
            <a:r>
              <a:rPr lang="en-US" smtClean="0"/>
              <a:t>Example</a:t>
            </a:r>
            <a:endParaRPr lang="en-US" dirty="0"/>
          </a:p>
        </p:txBody>
      </p:sp>
      <p:cxnSp>
        <p:nvCxnSpPr>
          <p:cNvPr id="16" name="Straight Arrow Connector 15"/>
          <p:cNvCxnSpPr/>
          <p:nvPr/>
        </p:nvCxnSpPr>
        <p:spPr>
          <a:xfrm>
            <a:off x="4545183" y="4995233"/>
            <a:ext cx="0" cy="228598"/>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5716268" y="5300031"/>
            <a:ext cx="1219200" cy="990600"/>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tx1"/>
                </a:solidFill>
                <a:latin typeface=""/>
              </a:rPr>
              <a:t>Purified water</a:t>
            </a:r>
          </a:p>
          <a:p>
            <a:r>
              <a:rPr lang="en-US" sz="1000" dirty="0">
                <a:solidFill>
                  <a:schemeClr val="tx1"/>
                </a:solidFill>
                <a:latin typeface=""/>
              </a:rPr>
              <a:t>consumed (% of </a:t>
            </a:r>
            <a:r>
              <a:rPr lang="en-US" sz="1000" dirty="0" smtClean="0">
                <a:solidFill>
                  <a:schemeClr val="tx1"/>
                </a:solidFill>
                <a:latin typeface=""/>
              </a:rPr>
              <a:t>total water </a:t>
            </a:r>
          </a:p>
          <a:p>
            <a:r>
              <a:rPr lang="en-US" sz="1000" dirty="0" smtClean="0">
                <a:solidFill>
                  <a:schemeClr val="tx1"/>
                </a:solidFill>
                <a:latin typeface=""/>
              </a:rPr>
              <a:t>consumed</a:t>
            </a:r>
            <a:r>
              <a:rPr lang="en-US" sz="1000" dirty="0">
                <a:solidFill>
                  <a:schemeClr val="tx1"/>
                </a:solidFill>
                <a:latin typeface=""/>
              </a:rPr>
              <a:t>).</a:t>
            </a:r>
            <a:endParaRPr lang="en-US" sz="2400" dirty="0">
              <a:solidFill>
                <a:schemeClr val="tx1"/>
              </a:solidFill>
            </a:endParaRPr>
          </a:p>
        </p:txBody>
      </p:sp>
      <p:sp>
        <p:nvSpPr>
          <p:cNvPr id="18" name="TextBox 17"/>
          <p:cNvSpPr txBox="1"/>
          <p:nvPr/>
        </p:nvSpPr>
        <p:spPr>
          <a:xfrm>
            <a:off x="5882077" y="4625901"/>
            <a:ext cx="977191" cy="369332"/>
          </a:xfrm>
          <a:prstGeom prst="rect">
            <a:avLst/>
          </a:prstGeom>
          <a:noFill/>
        </p:spPr>
        <p:txBody>
          <a:bodyPr wrap="none" rtlCol="0">
            <a:spAutoFit/>
          </a:bodyPr>
          <a:lstStyle/>
          <a:p>
            <a:r>
              <a:rPr lang="en-US" smtClean="0"/>
              <a:t>Example</a:t>
            </a:r>
            <a:endParaRPr lang="en-US" dirty="0"/>
          </a:p>
        </p:txBody>
      </p:sp>
      <p:cxnSp>
        <p:nvCxnSpPr>
          <p:cNvPr id="19" name="Straight Arrow Connector 18"/>
          <p:cNvCxnSpPr/>
          <p:nvPr/>
        </p:nvCxnSpPr>
        <p:spPr>
          <a:xfrm>
            <a:off x="6325868" y="4995233"/>
            <a:ext cx="0" cy="228598"/>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0" name="Rounded Rectangle 19"/>
          <p:cNvSpPr/>
          <p:nvPr/>
        </p:nvSpPr>
        <p:spPr>
          <a:xfrm>
            <a:off x="7317736" y="5334000"/>
            <a:ext cx="1597664" cy="990600"/>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tx1"/>
                </a:solidFill>
                <a:latin typeface=""/>
              </a:rPr>
              <a:t>Reduced incidence</a:t>
            </a:r>
          </a:p>
          <a:p>
            <a:r>
              <a:rPr lang="en-US" sz="1000" dirty="0">
                <a:solidFill>
                  <a:schemeClr val="tx1"/>
                </a:solidFill>
                <a:latin typeface=""/>
              </a:rPr>
              <a:t>of water-borne </a:t>
            </a:r>
            <a:r>
              <a:rPr lang="en-US" sz="1000" dirty="0" smtClean="0">
                <a:solidFill>
                  <a:schemeClr val="tx1"/>
                </a:solidFill>
                <a:latin typeface=""/>
              </a:rPr>
              <a:t>diseases (% reduction </a:t>
            </a:r>
          </a:p>
          <a:p>
            <a:r>
              <a:rPr lang="en-US" sz="1000" dirty="0" err="1" smtClean="0">
                <a:solidFill>
                  <a:schemeClr val="tx1"/>
                </a:solidFill>
                <a:latin typeface=""/>
              </a:rPr>
              <a:t>Vs.pre</a:t>
            </a:r>
            <a:r>
              <a:rPr lang="en-US" sz="1000" dirty="0" smtClean="0">
                <a:solidFill>
                  <a:schemeClr val="tx1"/>
                </a:solidFill>
                <a:latin typeface=""/>
              </a:rPr>
              <a:t>-sales</a:t>
            </a:r>
            <a:r>
              <a:rPr lang="en-US" sz="1000" dirty="0">
                <a:solidFill>
                  <a:schemeClr val="tx1"/>
                </a:solidFill>
                <a:latin typeface=""/>
              </a:rPr>
              <a:t>).</a:t>
            </a:r>
            <a:endParaRPr lang="en-US" sz="2400" dirty="0">
              <a:solidFill>
                <a:schemeClr val="tx1"/>
              </a:solidFill>
            </a:endParaRPr>
          </a:p>
        </p:txBody>
      </p:sp>
      <p:sp>
        <p:nvSpPr>
          <p:cNvPr id="21" name="TextBox 20"/>
          <p:cNvSpPr txBox="1"/>
          <p:nvPr/>
        </p:nvSpPr>
        <p:spPr>
          <a:xfrm>
            <a:off x="7662761" y="4659870"/>
            <a:ext cx="977191" cy="369332"/>
          </a:xfrm>
          <a:prstGeom prst="rect">
            <a:avLst/>
          </a:prstGeom>
          <a:noFill/>
        </p:spPr>
        <p:txBody>
          <a:bodyPr wrap="none" rtlCol="0">
            <a:spAutoFit/>
          </a:bodyPr>
          <a:lstStyle/>
          <a:p>
            <a:r>
              <a:rPr lang="en-US" smtClean="0"/>
              <a:t>Example</a:t>
            </a:r>
            <a:endParaRPr lang="en-US" dirty="0"/>
          </a:p>
        </p:txBody>
      </p:sp>
      <p:cxnSp>
        <p:nvCxnSpPr>
          <p:cNvPr id="22" name="Straight Arrow Connector 21"/>
          <p:cNvCxnSpPr/>
          <p:nvPr/>
        </p:nvCxnSpPr>
        <p:spPr>
          <a:xfrm>
            <a:off x="8106552" y="5029202"/>
            <a:ext cx="0" cy="228598"/>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28649" y="1148502"/>
            <a:ext cx="7829551" cy="646331"/>
          </a:xfrm>
          <a:prstGeom prst="rect">
            <a:avLst/>
          </a:prstGeom>
          <a:noFill/>
        </p:spPr>
        <p:txBody>
          <a:bodyPr wrap="square" rtlCol="0">
            <a:spAutoFit/>
          </a:bodyPr>
          <a:lstStyle/>
          <a:p>
            <a:r>
              <a:rPr lang="en-US" b="1" dirty="0" smtClean="0"/>
              <a:t>Example: </a:t>
            </a:r>
            <a:r>
              <a:rPr lang="en-US" dirty="0" smtClean="0"/>
              <a:t>A Project to develop water </a:t>
            </a:r>
            <a:r>
              <a:rPr lang="en-US" dirty="0"/>
              <a:t>purification tablets </a:t>
            </a:r>
            <a:r>
              <a:rPr lang="en-US" dirty="0" smtClean="0"/>
              <a:t>has the </a:t>
            </a:r>
            <a:r>
              <a:rPr lang="en-US" dirty="0"/>
              <a:t>potential to reduce incidence of </a:t>
            </a:r>
            <a:r>
              <a:rPr lang="en-US" dirty="0" smtClean="0"/>
              <a:t>water-borne diseases</a:t>
            </a:r>
            <a:endParaRPr lang="en-US" dirty="0"/>
          </a:p>
        </p:txBody>
      </p:sp>
    </p:spTree>
    <p:extLst>
      <p:ext uri="{BB962C8B-B14F-4D97-AF65-F5344CB8AC3E}">
        <p14:creationId xmlns:p14="http://schemas.microsoft.com/office/powerpoint/2010/main" val="54704983"/>
      </p:ext>
    </p:extLst>
  </p:cSld>
  <p:clrMapOvr>
    <a:masterClrMapping/>
  </p:clrMapOvr>
  <p:timing>
    <p:tnLst>
      <p:par>
        <p:cTn id="1" dur="indefinite" restart="never" nodeType="tmRoot"/>
      </p:par>
    </p:tn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5986" name="Rectangle 2"/>
          <p:cNvSpPr>
            <a:spLocks noGrp="1" noChangeArrowheads="1"/>
          </p:cNvSpPr>
          <p:nvPr>
            <p:ph type="title"/>
          </p:nvPr>
        </p:nvSpPr>
        <p:spPr/>
        <p:txBody>
          <a:bodyPr/>
          <a:lstStyle/>
          <a:p>
            <a:r>
              <a:rPr lang="en-GB" dirty="0"/>
              <a:t>Contractual Relationships</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360</a:t>
            </a:fld>
            <a:endParaRPr lang="en-US" dirty="0"/>
          </a:p>
        </p:txBody>
      </p:sp>
      <p:sp>
        <p:nvSpPr>
          <p:cNvPr id="4" name="Rectangle 3"/>
          <p:cNvSpPr/>
          <p:nvPr/>
        </p:nvSpPr>
        <p:spPr>
          <a:xfrm>
            <a:off x="228600" y="1066800"/>
            <a:ext cx="4572000" cy="923330"/>
          </a:xfrm>
          <a:prstGeom prst="rect">
            <a:avLst/>
          </a:prstGeom>
        </p:spPr>
        <p:txBody>
          <a:bodyPr>
            <a:spAutoFit/>
          </a:bodyPr>
          <a:lstStyle/>
          <a:p>
            <a:r>
              <a:rPr lang="en-GB" b="1" dirty="0" smtClean="0"/>
              <a:t>Stakeholders outside of the  organization </a:t>
            </a:r>
            <a:r>
              <a:rPr lang="en-GB" dirty="0"/>
              <a:t>who contribute to the project via </a:t>
            </a:r>
            <a:r>
              <a:rPr lang="en-GB" dirty="0" smtClean="0"/>
              <a:t>a set procurement </a:t>
            </a:r>
            <a:r>
              <a:rPr lang="en-GB" dirty="0"/>
              <a:t>process</a:t>
            </a:r>
            <a:endParaRPr lang="en-US" dirty="0"/>
          </a:p>
        </p:txBody>
      </p:sp>
      <p:pic>
        <p:nvPicPr>
          <p:cNvPr id="17" name="Picture 2"/>
          <p:cNvPicPr>
            <a:picLocks noChangeAspect="1" noChangeArrowheads="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53160" y="2199640"/>
            <a:ext cx="6443935" cy="3733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8" name="Picture 17" descr="ISO21500.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6600" y="1524000"/>
            <a:ext cx="1744830" cy="812800"/>
          </a:xfrm>
          <a:prstGeom prst="rect">
            <a:avLst/>
          </a:prstGeom>
        </p:spPr>
      </p:pic>
      <p:sp>
        <p:nvSpPr>
          <p:cNvPr id="19" name="Oval 18"/>
          <p:cNvSpPr/>
          <p:nvPr/>
        </p:nvSpPr>
        <p:spPr>
          <a:xfrm>
            <a:off x="6629400" y="3810000"/>
            <a:ext cx="762000" cy="457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pitchFamily="34" charset="0"/>
            </a:endParaRPr>
          </a:p>
        </p:txBody>
      </p:sp>
    </p:spTree>
    <p:extLst>
      <p:ext uri="{BB962C8B-B14F-4D97-AF65-F5344CB8AC3E}">
        <p14:creationId xmlns:p14="http://schemas.microsoft.com/office/powerpoint/2010/main" val="1088321037"/>
      </p:ext>
    </p:extLst>
  </p:cSld>
  <p:clrMapOvr>
    <a:masterClrMapping/>
  </p:clrMapOvr>
  <p:transition/>
  <p:timing>
    <p:tnLst>
      <p:par>
        <p:cTn id="1" dur="indefinite" restart="never" nodeType="tmRoot"/>
      </p:par>
    </p:tnLst>
  </p:timing>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09800"/>
            <a:ext cx="7886700" cy="2852737"/>
          </a:xfrm>
        </p:spPr>
        <p:txBody>
          <a:bodyPr/>
          <a:lstStyle/>
          <a:p>
            <a:r>
              <a:rPr lang="en-US" dirty="0" smtClean="0"/>
              <a:t>Cost management</a:t>
            </a:r>
            <a:endParaRPr lang="en-US" dirty="0"/>
          </a:p>
        </p:txBody>
      </p:sp>
      <p:pic>
        <p:nvPicPr>
          <p:cNvPr id="27650" name="Picture 2" descr="http://1.bp.blogspot.com/-bD6IWKz5240/T9FEA58n90I/AAAAAAAADak/N_AnLxwZR50/s1600/iStock_money-tree.jpg"/>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38200" y="762000"/>
            <a:ext cx="2514600" cy="23906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
        <p:nvSpPr>
          <p:cNvPr id="3" name="Footer Placeholder 2"/>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pPr/>
              <a:t>361</a:t>
            </a:fld>
            <a:endParaRPr lang="en-US" dirty="0"/>
          </a:p>
        </p:txBody>
      </p:sp>
    </p:spTree>
    <p:extLst>
      <p:ext uri="{BB962C8B-B14F-4D97-AF65-F5344CB8AC3E}">
        <p14:creationId xmlns:p14="http://schemas.microsoft.com/office/powerpoint/2010/main" val="2140304586"/>
      </p:ext>
    </p:extLst>
  </p:cSld>
  <p:clrMapOvr>
    <a:masterClrMapping/>
  </p:clrMapOvr>
  <p:timing>
    <p:tnLst>
      <p:par>
        <p:cTn id="1" dur="indefinite" restart="never" nodeType="tmRoot"/>
      </p:par>
    </p:tnLst>
  </p:timing>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4610" name="Rectangle 2"/>
          <p:cNvSpPr>
            <a:spLocks noGrp="1" noChangeArrowheads="1"/>
          </p:cNvSpPr>
          <p:nvPr>
            <p:ph type="title"/>
          </p:nvPr>
        </p:nvSpPr>
        <p:spPr/>
        <p:txBody>
          <a:bodyPr/>
          <a:lstStyle/>
          <a:p>
            <a:pPr algn="r"/>
            <a:r>
              <a:rPr lang="en-GB" dirty="0"/>
              <a:t>Estimates, Budgets &amp; Costs</a:t>
            </a:r>
            <a:endParaRPr lang="en-US" dirty="0"/>
          </a:p>
        </p:txBody>
      </p:sp>
      <p:grpSp>
        <p:nvGrpSpPr>
          <p:cNvPr id="4" name="Group 37"/>
          <p:cNvGrpSpPr/>
          <p:nvPr/>
        </p:nvGrpSpPr>
        <p:grpSpPr>
          <a:xfrm>
            <a:off x="831607" y="1388832"/>
            <a:ext cx="7480788" cy="4847630"/>
            <a:chOff x="1801813" y="1200150"/>
            <a:chExt cx="8104187" cy="4847630"/>
          </a:xfrm>
        </p:grpSpPr>
        <p:sp>
          <p:nvSpPr>
            <p:cNvPr id="964611" name="Text Box 3"/>
            <p:cNvSpPr txBox="1">
              <a:spLocks noChangeArrowheads="1"/>
            </p:cNvSpPr>
            <p:nvPr/>
          </p:nvSpPr>
          <p:spPr bwMode="auto">
            <a:xfrm>
              <a:off x="1827213" y="2216150"/>
              <a:ext cx="1220787" cy="646331"/>
            </a:xfrm>
            <a:prstGeom prst="rect">
              <a:avLst/>
            </a:prstGeom>
            <a:noFill/>
            <a:ln w="12700" algn="ctr">
              <a:noFill/>
              <a:miter lim="800000"/>
              <a:headEnd/>
              <a:tailEnd/>
            </a:ln>
            <a:effectLst/>
          </p:spPr>
          <p:txBody>
            <a:bodyPr>
              <a:spAutoFit/>
            </a:bodyPr>
            <a:lstStyle/>
            <a:p>
              <a:pPr algn="r" eaLnBrk="1" hangingPunct="1"/>
              <a:r>
                <a:rPr lang="en-GB" b="1" dirty="0"/>
                <a:t>Initial Estimate</a:t>
              </a:r>
              <a:endParaRPr lang="en-US" b="1" dirty="0"/>
            </a:p>
          </p:txBody>
        </p:sp>
        <p:sp>
          <p:nvSpPr>
            <p:cNvPr id="964612" name="Text Box 4"/>
            <p:cNvSpPr txBox="1">
              <a:spLocks noChangeArrowheads="1"/>
            </p:cNvSpPr>
            <p:nvPr/>
          </p:nvSpPr>
          <p:spPr bwMode="auto">
            <a:xfrm>
              <a:off x="5830888" y="3028950"/>
              <a:ext cx="933659" cy="369332"/>
            </a:xfrm>
            <a:prstGeom prst="rect">
              <a:avLst/>
            </a:prstGeom>
            <a:noFill/>
            <a:ln w="12700" algn="ctr">
              <a:noFill/>
              <a:miter lim="800000"/>
              <a:headEnd/>
              <a:tailEnd/>
            </a:ln>
            <a:effectLst/>
          </p:spPr>
          <p:txBody>
            <a:bodyPr wrap="none">
              <a:spAutoFit/>
            </a:bodyPr>
            <a:lstStyle/>
            <a:p>
              <a:pPr algn="l" eaLnBrk="1" hangingPunct="1"/>
              <a:r>
                <a:rPr lang="en-GB" b="1" dirty="0"/>
                <a:t>Budget</a:t>
              </a:r>
              <a:endParaRPr lang="en-US" b="1" dirty="0"/>
            </a:p>
          </p:txBody>
        </p:sp>
        <p:sp>
          <p:nvSpPr>
            <p:cNvPr id="964613" name="Text Box 5"/>
            <p:cNvSpPr txBox="1">
              <a:spLocks noChangeArrowheads="1"/>
            </p:cNvSpPr>
            <p:nvPr/>
          </p:nvSpPr>
          <p:spPr bwMode="auto">
            <a:xfrm>
              <a:off x="7824788" y="5111750"/>
              <a:ext cx="2081212" cy="646331"/>
            </a:xfrm>
            <a:prstGeom prst="rect">
              <a:avLst/>
            </a:prstGeom>
            <a:noFill/>
            <a:ln w="12700" algn="ctr">
              <a:noFill/>
              <a:miter lim="800000"/>
              <a:headEnd/>
              <a:tailEnd/>
            </a:ln>
            <a:effectLst/>
          </p:spPr>
          <p:txBody>
            <a:bodyPr>
              <a:spAutoFit/>
            </a:bodyPr>
            <a:lstStyle/>
            <a:p>
              <a:pPr algn="l" eaLnBrk="1" hangingPunct="1"/>
              <a:r>
                <a:rPr lang="en-GB" b="1" dirty="0"/>
                <a:t>Cost </a:t>
              </a:r>
              <a:r>
                <a:rPr lang="en-GB" b="1" dirty="0" smtClean="0"/>
                <a:t>Monitored </a:t>
              </a:r>
              <a:r>
                <a:rPr lang="en-GB" b="1" dirty="0"/>
                <a:t>A</a:t>
              </a:r>
              <a:r>
                <a:rPr lang="en-GB" b="1" dirty="0" smtClean="0"/>
                <a:t>gainst </a:t>
              </a:r>
              <a:r>
                <a:rPr lang="en-GB" b="1" dirty="0"/>
                <a:t>B</a:t>
              </a:r>
              <a:r>
                <a:rPr lang="en-GB" b="1" dirty="0" smtClean="0"/>
                <a:t>udgets</a:t>
              </a:r>
              <a:endParaRPr lang="en-US" b="1" dirty="0"/>
            </a:p>
          </p:txBody>
        </p:sp>
        <p:sp>
          <p:nvSpPr>
            <p:cNvPr id="964614" name="Text Box 6"/>
            <p:cNvSpPr txBox="1">
              <a:spLocks noChangeArrowheads="1"/>
            </p:cNvSpPr>
            <p:nvPr/>
          </p:nvSpPr>
          <p:spPr bwMode="auto">
            <a:xfrm>
              <a:off x="3490913" y="4146550"/>
              <a:ext cx="2611437" cy="1200329"/>
            </a:xfrm>
            <a:prstGeom prst="rect">
              <a:avLst/>
            </a:prstGeom>
            <a:noFill/>
            <a:ln w="12700" algn="ctr">
              <a:noFill/>
              <a:miter lim="800000"/>
              <a:headEnd/>
              <a:tailEnd/>
            </a:ln>
            <a:effectLst/>
          </p:spPr>
          <p:txBody>
            <a:bodyPr>
              <a:spAutoFit/>
            </a:bodyPr>
            <a:lstStyle/>
            <a:p>
              <a:pPr algn="l" eaLnBrk="1" hangingPunct="1"/>
              <a:r>
                <a:rPr lang="en-GB" b="1" dirty="0"/>
                <a:t>Estimates </a:t>
              </a:r>
              <a:r>
                <a:rPr lang="en-GB" b="1" dirty="0" smtClean="0"/>
                <a:t>Refined</a:t>
              </a:r>
              <a:endParaRPr lang="en-GB" b="1" dirty="0"/>
            </a:p>
            <a:p>
              <a:pPr algn="l" eaLnBrk="1" hangingPunct="1"/>
              <a:endParaRPr lang="en-GB" b="1" dirty="0"/>
            </a:p>
            <a:p>
              <a:pPr algn="l" eaLnBrk="1" hangingPunct="1"/>
              <a:r>
                <a:rPr lang="en-GB" b="1" dirty="0"/>
                <a:t>Allowance for </a:t>
              </a:r>
              <a:r>
                <a:rPr lang="en-GB" b="1" dirty="0" smtClean="0"/>
                <a:t>Risk </a:t>
              </a:r>
              <a:r>
                <a:rPr lang="en-GB" b="1" dirty="0"/>
                <a:t>&amp; C</a:t>
              </a:r>
              <a:r>
                <a:rPr lang="en-GB" b="1" dirty="0" smtClean="0"/>
                <a:t>ontingency Included</a:t>
              </a:r>
              <a:endParaRPr lang="en-US" b="1" dirty="0"/>
            </a:p>
          </p:txBody>
        </p:sp>
        <p:sp>
          <p:nvSpPr>
            <p:cNvPr id="964615" name="Rectangle 7"/>
            <p:cNvSpPr>
              <a:spLocks noChangeArrowheads="1"/>
            </p:cNvSpPr>
            <p:nvPr/>
          </p:nvSpPr>
          <p:spPr bwMode="auto">
            <a:xfrm>
              <a:off x="1801813" y="3454400"/>
              <a:ext cx="1390650" cy="596900"/>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wrap="none" anchor="ctr"/>
            <a:lstStyle/>
            <a:p>
              <a:endParaRPr lang="en-US" dirty="0"/>
            </a:p>
          </p:txBody>
        </p:sp>
        <p:sp>
          <p:nvSpPr>
            <p:cNvPr id="964616" name="Text Box 8"/>
            <p:cNvSpPr txBox="1">
              <a:spLocks noChangeArrowheads="1"/>
            </p:cNvSpPr>
            <p:nvPr/>
          </p:nvSpPr>
          <p:spPr bwMode="auto">
            <a:xfrm>
              <a:off x="1978025" y="3600450"/>
              <a:ext cx="1048273" cy="369332"/>
            </a:xfrm>
            <a:prstGeom prst="rect">
              <a:avLst/>
            </a:prstGeom>
            <a:noFill/>
            <a:ln w="12700" algn="ctr">
              <a:noFill/>
              <a:miter lim="800000"/>
              <a:headEnd/>
              <a:tailEnd/>
            </a:ln>
            <a:effectLst/>
          </p:spPr>
          <p:txBody>
            <a:bodyPr wrap="none">
              <a:spAutoFit/>
            </a:bodyPr>
            <a:lstStyle/>
            <a:p>
              <a:pPr algn="l" eaLnBrk="1" hangingPunct="1"/>
              <a:r>
                <a:rPr lang="en-GB" b="1" dirty="0">
                  <a:solidFill>
                    <a:schemeClr val="bg1"/>
                  </a:solidFill>
                </a:rPr>
                <a:t>Concept</a:t>
              </a:r>
              <a:endParaRPr lang="en-US" b="1" dirty="0">
                <a:solidFill>
                  <a:schemeClr val="bg1"/>
                </a:solidFill>
              </a:endParaRPr>
            </a:p>
          </p:txBody>
        </p:sp>
        <p:sp>
          <p:nvSpPr>
            <p:cNvPr id="964617" name="Rectangle 9"/>
            <p:cNvSpPr>
              <a:spLocks noChangeArrowheads="1"/>
            </p:cNvSpPr>
            <p:nvPr/>
          </p:nvSpPr>
          <p:spPr bwMode="auto">
            <a:xfrm>
              <a:off x="3576638" y="3454400"/>
              <a:ext cx="2201862" cy="596900"/>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wrap="none" anchor="ctr"/>
            <a:lstStyle/>
            <a:p>
              <a:endParaRPr lang="en-US" dirty="0"/>
            </a:p>
          </p:txBody>
        </p:sp>
        <p:sp>
          <p:nvSpPr>
            <p:cNvPr id="964618" name="Text Box 10"/>
            <p:cNvSpPr txBox="1">
              <a:spLocks noChangeArrowheads="1"/>
            </p:cNvSpPr>
            <p:nvPr/>
          </p:nvSpPr>
          <p:spPr bwMode="auto">
            <a:xfrm>
              <a:off x="4056063" y="3600450"/>
              <a:ext cx="1231518" cy="369332"/>
            </a:xfrm>
            <a:prstGeom prst="rect">
              <a:avLst/>
            </a:prstGeom>
            <a:noFill/>
            <a:ln w="12700" algn="ctr">
              <a:noFill/>
              <a:miter lim="800000"/>
              <a:headEnd/>
              <a:tailEnd/>
            </a:ln>
            <a:effectLst/>
          </p:spPr>
          <p:txBody>
            <a:bodyPr wrap="none">
              <a:spAutoFit/>
            </a:bodyPr>
            <a:lstStyle/>
            <a:p>
              <a:pPr algn="l" eaLnBrk="1" hangingPunct="1"/>
              <a:r>
                <a:rPr lang="en-GB" b="1" dirty="0">
                  <a:solidFill>
                    <a:schemeClr val="bg1"/>
                  </a:solidFill>
                </a:rPr>
                <a:t>Definition</a:t>
              </a:r>
              <a:endParaRPr lang="en-US" b="1" dirty="0">
                <a:solidFill>
                  <a:schemeClr val="bg1"/>
                </a:solidFill>
              </a:endParaRPr>
            </a:p>
          </p:txBody>
        </p:sp>
        <p:sp>
          <p:nvSpPr>
            <p:cNvPr id="964619" name="Rectangle 11"/>
            <p:cNvSpPr>
              <a:spLocks noChangeArrowheads="1"/>
            </p:cNvSpPr>
            <p:nvPr/>
          </p:nvSpPr>
          <p:spPr bwMode="auto">
            <a:xfrm>
              <a:off x="6411913" y="3454400"/>
              <a:ext cx="3095625" cy="596900"/>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wrap="none" anchor="ctr"/>
            <a:lstStyle/>
            <a:p>
              <a:endParaRPr lang="en-US" dirty="0"/>
            </a:p>
          </p:txBody>
        </p:sp>
        <p:sp>
          <p:nvSpPr>
            <p:cNvPr id="964620" name="Text Box 12"/>
            <p:cNvSpPr txBox="1">
              <a:spLocks noChangeArrowheads="1"/>
            </p:cNvSpPr>
            <p:nvPr/>
          </p:nvSpPr>
          <p:spPr bwMode="auto">
            <a:xfrm>
              <a:off x="6792913" y="3613150"/>
              <a:ext cx="1868845" cy="369332"/>
            </a:xfrm>
            <a:prstGeom prst="rect">
              <a:avLst/>
            </a:prstGeom>
            <a:noFill/>
            <a:ln w="12700" algn="ctr">
              <a:noFill/>
              <a:miter lim="800000"/>
              <a:headEnd/>
              <a:tailEnd/>
            </a:ln>
            <a:effectLst/>
          </p:spPr>
          <p:txBody>
            <a:bodyPr wrap="none">
              <a:spAutoFit/>
            </a:bodyPr>
            <a:lstStyle/>
            <a:p>
              <a:pPr algn="l" eaLnBrk="1" hangingPunct="1"/>
              <a:r>
                <a:rPr lang="en-GB" b="1" dirty="0">
                  <a:solidFill>
                    <a:schemeClr val="bg1"/>
                  </a:solidFill>
                </a:rPr>
                <a:t>Implementation</a:t>
              </a:r>
              <a:endParaRPr lang="en-US" b="1" dirty="0">
                <a:solidFill>
                  <a:schemeClr val="bg1"/>
                </a:solidFill>
              </a:endParaRPr>
            </a:p>
          </p:txBody>
        </p:sp>
        <p:sp>
          <p:nvSpPr>
            <p:cNvPr id="964621" name="AutoShape 13"/>
            <p:cNvSpPr>
              <a:spLocks noChangeArrowheads="1"/>
            </p:cNvSpPr>
            <p:nvPr/>
          </p:nvSpPr>
          <p:spPr bwMode="auto">
            <a:xfrm>
              <a:off x="3260725" y="1714500"/>
              <a:ext cx="592138" cy="609600"/>
            </a:xfrm>
            <a:prstGeom prst="flowChartDocument">
              <a:avLst/>
            </a:prstGeom>
            <a:ln>
              <a:headEnd/>
              <a:tailEnd/>
            </a:ln>
          </p:spPr>
          <p:style>
            <a:lnRef idx="3">
              <a:schemeClr val="lt1"/>
            </a:lnRef>
            <a:fillRef idx="1">
              <a:schemeClr val="accent2"/>
            </a:fillRef>
            <a:effectRef idx="1">
              <a:schemeClr val="accent2"/>
            </a:effectRef>
            <a:fontRef idx="minor">
              <a:schemeClr val="lt1"/>
            </a:fontRef>
          </p:style>
          <p:txBody>
            <a:bodyPr wrap="none" anchor="ctr"/>
            <a:lstStyle/>
            <a:p>
              <a:endParaRPr lang="en-US" dirty="0"/>
            </a:p>
          </p:txBody>
        </p:sp>
        <p:cxnSp>
          <p:nvCxnSpPr>
            <p:cNvPr id="964622" name="AutoShape 14"/>
            <p:cNvCxnSpPr>
              <a:cxnSpLocks noChangeShapeType="1"/>
              <a:stCxn id="964611" idx="3"/>
              <a:endCxn id="964621" idx="2"/>
            </p:cNvCxnSpPr>
            <p:nvPr/>
          </p:nvCxnSpPr>
          <p:spPr bwMode="auto">
            <a:xfrm flipV="1">
              <a:off x="3048000" y="2283799"/>
              <a:ext cx="508795" cy="255517"/>
            </a:xfrm>
            <a:prstGeom prst="bentConnector2">
              <a:avLst/>
            </a:prstGeom>
            <a:noFill/>
            <a:ln w="12700">
              <a:solidFill>
                <a:schemeClr val="tx1"/>
              </a:solidFill>
              <a:miter lim="800000"/>
              <a:headEnd/>
              <a:tailEnd type="triangle" w="med" len="med"/>
            </a:ln>
            <a:effectLst/>
          </p:spPr>
        </p:cxnSp>
        <p:sp>
          <p:nvSpPr>
            <p:cNvPr id="964623" name="Text Box 15"/>
            <p:cNvSpPr txBox="1">
              <a:spLocks noChangeArrowheads="1"/>
            </p:cNvSpPr>
            <p:nvPr/>
          </p:nvSpPr>
          <p:spPr bwMode="auto">
            <a:xfrm>
              <a:off x="2541588" y="1200150"/>
              <a:ext cx="2579688" cy="646331"/>
            </a:xfrm>
            <a:prstGeom prst="rect">
              <a:avLst/>
            </a:prstGeom>
            <a:noFill/>
            <a:ln w="12700" algn="ctr">
              <a:noFill/>
              <a:miter lim="800000"/>
              <a:headEnd/>
              <a:tailEnd/>
            </a:ln>
            <a:effectLst/>
          </p:spPr>
          <p:txBody>
            <a:bodyPr>
              <a:spAutoFit/>
            </a:bodyPr>
            <a:lstStyle/>
            <a:p>
              <a:pPr algn="l" eaLnBrk="1" hangingPunct="1"/>
              <a:r>
                <a:rPr lang="en-GB" b="1" dirty="0"/>
                <a:t>Investment </a:t>
              </a:r>
              <a:r>
                <a:rPr lang="en-GB" b="1" dirty="0" smtClean="0"/>
                <a:t>Appraisal </a:t>
              </a:r>
              <a:r>
                <a:rPr lang="en-GB" b="1" dirty="0"/>
                <a:t>&amp; Business Case</a:t>
              </a:r>
              <a:endParaRPr lang="en-US" b="1" dirty="0"/>
            </a:p>
          </p:txBody>
        </p:sp>
        <p:sp>
          <p:nvSpPr>
            <p:cNvPr id="964624" name="Line 16"/>
            <p:cNvSpPr>
              <a:spLocks noChangeShapeType="1"/>
            </p:cNvSpPr>
            <p:nvPr/>
          </p:nvSpPr>
          <p:spPr bwMode="auto">
            <a:xfrm>
              <a:off x="3741738" y="2286000"/>
              <a:ext cx="0" cy="1079500"/>
            </a:xfrm>
            <a:prstGeom prst="line">
              <a:avLst/>
            </a:prstGeom>
            <a:noFill/>
            <a:ln w="12700">
              <a:solidFill>
                <a:schemeClr val="tx1"/>
              </a:solidFill>
              <a:round/>
              <a:headEnd/>
              <a:tailEnd type="triangle" w="med" len="med"/>
            </a:ln>
            <a:effectLst/>
          </p:spPr>
          <p:txBody>
            <a:bodyPr wrap="none"/>
            <a:lstStyle/>
            <a:p>
              <a:endParaRPr lang="en-US" dirty="0"/>
            </a:p>
          </p:txBody>
        </p:sp>
        <p:sp>
          <p:nvSpPr>
            <p:cNvPr id="964625" name="Text Box 17"/>
            <p:cNvSpPr txBox="1">
              <a:spLocks noChangeArrowheads="1"/>
            </p:cNvSpPr>
            <p:nvPr/>
          </p:nvSpPr>
          <p:spPr bwMode="auto">
            <a:xfrm>
              <a:off x="5059363" y="1847850"/>
              <a:ext cx="1652587" cy="923330"/>
            </a:xfrm>
            <a:prstGeom prst="rect">
              <a:avLst/>
            </a:prstGeom>
            <a:noFill/>
            <a:ln w="12700" algn="ctr">
              <a:noFill/>
              <a:miter lim="800000"/>
              <a:headEnd/>
              <a:tailEnd/>
            </a:ln>
            <a:effectLst/>
          </p:spPr>
          <p:txBody>
            <a:bodyPr>
              <a:spAutoFit/>
            </a:bodyPr>
            <a:lstStyle/>
            <a:p>
              <a:pPr eaLnBrk="1" hangingPunct="1"/>
              <a:r>
                <a:rPr lang="en-GB" b="1" dirty="0"/>
                <a:t>Estimate </a:t>
              </a:r>
              <a:r>
                <a:rPr lang="en-GB" b="1" dirty="0" smtClean="0"/>
                <a:t>Agreed </a:t>
              </a:r>
              <a:r>
                <a:rPr lang="en-GB" b="1" dirty="0"/>
                <a:t>by </a:t>
              </a:r>
              <a:r>
                <a:rPr lang="en-GB" b="1" dirty="0" smtClean="0"/>
                <a:t>Sponsor </a:t>
              </a:r>
              <a:endParaRPr lang="en-US" b="1" dirty="0"/>
            </a:p>
          </p:txBody>
        </p:sp>
        <p:sp>
          <p:nvSpPr>
            <p:cNvPr id="964626" name="Line 18"/>
            <p:cNvSpPr>
              <a:spLocks noChangeShapeType="1"/>
            </p:cNvSpPr>
            <p:nvPr/>
          </p:nvSpPr>
          <p:spPr bwMode="auto">
            <a:xfrm flipV="1">
              <a:off x="5627688" y="2565400"/>
              <a:ext cx="0" cy="876300"/>
            </a:xfrm>
            <a:prstGeom prst="line">
              <a:avLst/>
            </a:prstGeom>
            <a:noFill/>
            <a:ln w="12700">
              <a:solidFill>
                <a:schemeClr val="tx1"/>
              </a:solidFill>
              <a:round/>
              <a:headEnd/>
              <a:tailEnd type="triangle" w="med" len="med"/>
            </a:ln>
            <a:effectLst/>
          </p:spPr>
          <p:txBody>
            <a:bodyPr wrap="none"/>
            <a:lstStyle/>
            <a:p>
              <a:endParaRPr lang="en-US" dirty="0"/>
            </a:p>
          </p:txBody>
        </p:sp>
        <p:sp>
          <p:nvSpPr>
            <p:cNvPr id="964627" name="Line 19"/>
            <p:cNvSpPr>
              <a:spLocks noChangeShapeType="1"/>
            </p:cNvSpPr>
            <p:nvPr/>
          </p:nvSpPr>
          <p:spPr bwMode="auto">
            <a:xfrm flipV="1">
              <a:off x="2532063" y="2692400"/>
              <a:ext cx="0" cy="723900"/>
            </a:xfrm>
            <a:prstGeom prst="line">
              <a:avLst/>
            </a:prstGeom>
            <a:noFill/>
            <a:ln w="12700">
              <a:solidFill>
                <a:schemeClr val="tx1"/>
              </a:solidFill>
              <a:round/>
              <a:headEnd/>
              <a:tailEnd type="triangle" w="med" len="med"/>
            </a:ln>
            <a:effectLst/>
          </p:spPr>
          <p:txBody>
            <a:bodyPr wrap="none"/>
            <a:lstStyle/>
            <a:p>
              <a:endParaRPr lang="en-US" dirty="0"/>
            </a:p>
          </p:txBody>
        </p:sp>
        <p:sp>
          <p:nvSpPr>
            <p:cNvPr id="964628" name="Line 20"/>
            <p:cNvSpPr>
              <a:spLocks noChangeShapeType="1"/>
            </p:cNvSpPr>
            <p:nvPr/>
          </p:nvSpPr>
          <p:spPr bwMode="auto">
            <a:xfrm>
              <a:off x="6205538" y="2590800"/>
              <a:ext cx="0" cy="469900"/>
            </a:xfrm>
            <a:prstGeom prst="line">
              <a:avLst/>
            </a:prstGeom>
            <a:noFill/>
            <a:ln w="12700">
              <a:solidFill>
                <a:schemeClr val="tx1"/>
              </a:solidFill>
              <a:round/>
              <a:headEnd/>
              <a:tailEnd type="triangle" w="med" len="med"/>
            </a:ln>
            <a:effectLst/>
          </p:spPr>
          <p:txBody>
            <a:bodyPr wrap="none"/>
            <a:lstStyle/>
            <a:p>
              <a:endParaRPr lang="en-US" dirty="0"/>
            </a:p>
          </p:txBody>
        </p:sp>
        <p:sp>
          <p:nvSpPr>
            <p:cNvPr id="964629" name="Rectangle 21"/>
            <p:cNvSpPr>
              <a:spLocks noChangeArrowheads="1"/>
            </p:cNvSpPr>
            <p:nvPr/>
          </p:nvSpPr>
          <p:spPr bwMode="auto">
            <a:xfrm>
              <a:off x="6370638" y="4356100"/>
              <a:ext cx="495300" cy="241300"/>
            </a:xfrm>
            <a:prstGeom prst="rect">
              <a:avLst/>
            </a:prstGeom>
            <a:ln>
              <a:headEnd/>
              <a:tailEnd/>
            </a:ln>
          </p:spPr>
          <p:style>
            <a:lnRef idx="3">
              <a:schemeClr val="lt1"/>
            </a:lnRef>
            <a:fillRef idx="1">
              <a:schemeClr val="accent4"/>
            </a:fillRef>
            <a:effectRef idx="1">
              <a:schemeClr val="accent4"/>
            </a:effectRef>
            <a:fontRef idx="minor">
              <a:schemeClr val="lt1"/>
            </a:fontRef>
          </p:style>
          <p:txBody>
            <a:bodyPr wrap="none" anchor="ctr"/>
            <a:lstStyle/>
            <a:p>
              <a:endParaRPr lang="en-US" dirty="0"/>
            </a:p>
          </p:txBody>
        </p:sp>
        <p:sp>
          <p:nvSpPr>
            <p:cNvPr id="964630" name="Rectangle 22"/>
            <p:cNvSpPr>
              <a:spLocks noChangeArrowheads="1"/>
            </p:cNvSpPr>
            <p:nvPr/>
          </p:nvSpPr>
          <p:spPr bwMode="auto">
            <a:xfrm>
              <a:off x="6604000" y="4572000"/>
              <a:ext cx="495300" cy="241300"/>
            </a:xfrm>
            <a:prstGeom prst="rect">
              <a:avLst/>
            </a:prstGeom>
            <a:ln>
              <a:headEnd/>
              <a:tailEnd/>
            </a:ln>
          </p:spPr>
          <p:style>
            <a:lnRef idx="3">
              <a:schemeClr val="lt1"/>
            </a:lnRef>
            <a:fillRef idx="1">
              <a:schemeClr val="accent4"/>
            </a:fillRef>
            <a:effectRef idx="1">
              <a:schemeClr val="accent4"/>
            </a:effectRef>
            <a:fontRef idx="minor">
              <a:schemeClr val="lt1"/>
            </a:fontRef>
          </p:style>
          <p:txBody>
            <a:bodyPr wrap="none" anchor="ctr"/>
            <a:lstStyle/>
            <a:p>
              <a:endParaRPr lang="en-US" dirty="0"/>
            </a:p>
          </p:txBody>
        </p:sp>
        <p:sp>
          <p:nvSpPr>
            <p:cNvPr id="964631" name="Rectangle 23"/>
            <p:cNvSpPr>
              <a:spLocks noChangeArrowheads="1"/>
            </p:cNvSpPr>
            <p:nvPr/>
          </p:nvSpPr>
          <p:spPr bwMode="auto">
            <a:xfrm>
              <a:off x="6837363" y="4787900"/>
              <a:ext cx="495300" cy="241300"/>
            </a:xfrm>
            <a:prstGeom prst="rect">
              <a:avLst/>
            </a:prstGeom>
            <a:ln>
              <a:headEnd/>
              <a:tailEnd/>
            </a:ln>
          </p:spPr>
          <p:style>
            <a:lnRef idx="3">
              <a:schemeClr val="lt1"/>
            </a:lnRef>
            <a:fillRef idx="1">
              <a:schemeClr val="accent4"/>
            </a:fillRef>
            <a:effectRef idx="1">
              <a:schemeClr val="accent4"/>
            </a:effectRef>
            <a:fontRef idx="minor">
              <a:schemeClr val="lt1"/>
            </a:fontRef>
          </p:style>
          <p:txBody>
            <a:bodyPr wrap="none" anchor="ctr"/>
            <a:lstStyle/>
            <a:p>
              <a:endParaRPr lang="en-US" dirty="0"/>
            </a:p>
          </p:txBody>
        </p:sp>
        <p:sp>
          <p:nvSpPr>
            <p:cNvPr id="964632" name="Text Box 24"/>
            <p:cNvSpPr txBox="1">
              <a:spLocks noChangeArrowheads="1"/>
            </p:cNvSpPr>
            <p:nvPr/>
          </p:nvSpPr>
          <p:spPr bwMode="auto">
            <a:xfrm>
              <a:off x="6146800" y="5124450"/>
              <a:ext cx="1557338" cy="923330"/>
            </a:xfrm>
            <a:prstGeom prst="rect">
              <a:avLst/>
            </a:prstGeom>
            <a:noFill/>
            <a:ln w="12700" algn="ctr">
              <a:noFill/>
              <a:miter lim="800000"/>
              <a:headEnd/>
              <a:tailEnd/>
            </a:ln>
            <a:effectLst/>
          </p:spPr>
          <p:txBody>
            <a:bodyPr>
              <a:spAutoFit/>
            </a:bodyPr>
            <a:lstStyle/>
            <a:p>
              <a:pPr algn="l" eaLnBrk="1" hangingPunct="1"/>
              <a:r>
                <a:rPr lang="en-GB" b="1" dirty="0"/>
                <a:t>Budget </a:t>
              </a:r>
              <a:r>
                <a:rPr lang="en-GB" b="1" dirty="0" smtClean="0"/>
                <a:t>Allocated </a:t>
              </a:r>
              <a:r>
                <a:rPr lang="en-GB" b="1" dirty="0"/>
                <a:t>to WPs</a:t>
              </a:r>
              <a:endParaRPr lang="en-US" b="1" dirty="0"/>
            </a:p>
          </p:txBody>
        </p:sp>
        <p:sp>
          <p:nvSpPr>
            <p:cNvPr id="964633" name="Text Box 25"/>
            <p:cNvSpPr txBox="1">
              <a:spLocks noChangeArrowheads="1"/>
            </p:cNvSpPr>
            <p:nvPr/>
          </p:nvSpPr>
          <p:spPr bwMode="auto">
            <a:xfrm>
              <a:off x="8154988" y="4311650"/>
              <a:ext cx="326827" cy="369332"/>
            </a:xfrm>
            <a:prstGeom prst="rect">
              <a:avLst/>
            </a:prstGeom>
            <a:noFill/>
            <a:ln w="12700" algn="ctr">
              <a:noFill/>
              <a:miter lim="800000"/>
              <a:headEnd/>
              <a:tailEnd/>
            </a:ln>
            <a:effectLst/>
          </p:spPr>
          <p:txBody>
            <a:bodyPr wrap="none">
              <a:spAutoFit/>
            </a:bodyPr>
            <a:lstStyle/>
            <a:p>
              <a:pPr algn="l" eaLnBrk="1" hangingPunct="1"/>
              <a:r>
                <a:rPr lang="en-GB" b="1" dirty="0" smtClean="0"/>
                <a:t>$</a:t>
              </a:r>
              <a:endParaRPr lang="en-US" b="1" dirty="0"/>
            </a:p>
          </p:txBody>
        </p:sp>
        <p:sp>
          <p:nvSpPr>
            <p:cNvPr id="964634" name="Text Box 26"/>
            <p:cNvSpPr txBox="1">
              <a:spLocks noChangeArrowheads="1"/>
            </p:cNvSpPr>
            <p:nvPr/>
          </p:nvSpPr>
          <p:spPr bwMode="auto">
            <a:xfrm>
              <a:off x="8389938" y="4527550"/>
              <a:ext cx="326827" cy="369332"/>
            </a:xfrm>
            <a:prstGeom prst="rect">
              <a:avLst/>
            </a:prstGeom>
            <a:noFill/>
            <a:ln w="12700" algn="ctr">
              <a:noFill/>
              <a:miter lim="800000"/>
              <a:headEnd/>
              <a:tailEnd/>
            </a:ln>
            <a:effectLst/>
          </p:spPr>
          <p:txBody>
            <a:bodyPr wrap="none">
              <a:spAutoFit/>
            </a:bodyPr>
            <a:lstStyle/>
            <a:p>
              <a:pPr algn="l" eaLnBrk="1" hangingPunct="1"/>
              <a:r>
                <a:rPr lang="en-GB" b="1" dirty="0" smtClean="0"/>
                <a:t>$</a:t>
              </a:r>
              <a:endParaRPr lang="en-US" b="1" dirty="0"/>
            </a:p>
          </p:txBody>
        </p:sp>
        <p:sp>
          <p:nvSpPr>
            <p:cNvPr id="964635" name="Text Box 27"/>
            <p:cNvSpPr txBox="1">
              <a:spLocks noChangeArrowheads="1"/>
            </p:cNvSpPr>
            <p:nvPr/>
          </p:nvSpPr>
          <p:spPr bwMode="auto">
            <a:xfrm>
              <a:off x="8623300" y="4743450"/>
              <a:ext cx="326827" cy="369332"/>
            </a:xfrm>
            <a:prstGeom prst="rect">
              <a:avLst/>
            </a:prstGeom>
            <a:noFill/>
            <a:ln w="12700" algn="ctr">
              <a:noFill/>
              <a:miter lim="800000"/>
              <a:headEnd/>
              <a:tailEnd/>
            </a:ln>
            <a:effectLst/>
          </p:spPr>
          <p:txBody>
            <a:bodyPr wrap="none">
              <a:spAutoFit/>
            </a:bodyPr>
            <a:lstStyle/>
            <a:p>
              <a:pPr algn="l" eaLnBrk="1" hangingPunct="1"/>
              <a:r>
                <a:rPr lang="en-GB" b="1" dirty="0" smtClean="0"/>
                <a:t>$</a:t>
              </a:r>
              <a:endParaRPr lang="en-US" b="1" dirty="0"/>
            </a:p>
          </p:txBody>
        </p:sp>
        <p:sp>
          <p:nvSpPr>
            <p:cNvPr id="964636" name="Line 28"/>
            <p:cNvSpPr>
              <a:spLocks noChangeShapeType="1"/>
            </p:cNvSpPr>
            <p:nvPr/>
          </p:nvSpPr>
          <p:spPr bwMode="auto">
            <a:xfrm>
              <a:off x="7072313" y="4483100"/>
              <a:ext cx="1114425" cy="0"/>
            </a:xfrm>
            <a:prstGeom prst="line">
              <a:avLst/>
            </a:prstGeom>
            <a:noFill/>
            <a:ln w="12700">
              <a:solidFill>
                <a:schemeClr val="tx1"/>
              </a:solidFill>
              <a:round/>
              <a:headEnd type="triangle" w="med" len="med"/>
              <a:tailEnd type="triangle" w="med" len="med"/>
            </a:ln>
            <a:effectLst/>
          </p:spPr>
          <p:txBody>
            <a:bodyPr wrap="none"/>
            <a:lstStyle/>
            <a:p>
              <a:endParaRPr lang="en-US" dirty="0"/>
            </a:p>
          </p:txBody>
        </p:sp>
        <p:sp>
          <p:nvSpPr>
            <p:cNvPr id="964637" name="Line 29"/>
            <p:cNvSpPr>
              <a:spLocks noChangeShapeType="1"/>
            </p:cNvSpPr>
            <p:nvPr/>
          </p:nvSpPr>
          <p:spPr bwMode="auto">
            <a:xfrm>
              <a:off x="7305675" y="4699000"/>
              <a:ext cx="1114425" cy="0"/>
            </a:xfrm>
            <a:prstGeom prst="line">
              <a:avLst/>
            </a:prstGeom>
            <a:noFill/>
            <a:ln w="12700">
              <a:solidFill>
                <a:schemeClr val="tx1"/>
              </a:solidFill>
              <a:round/>
              <a:headEnd type="triangle" w="med" len="med"/>
              <a:tailEnd type="triangle" w="med" len="med"/>
            </a:ln>
            <a:effectLst/>
          </p:spPr>
          <p:txBody>
            <a:bodyPr wrap="none"/>
            <a:lstStyle/>
            <a:p>
              <a:endParaRPr lang="en-US" dirty="0"/>
            </a:p>
          </p:txBody>
        </p:sp>
        <p:sp>
          <p:nvSpPr>
            <p:cNvPr id="964638" name="Line 30"/>
            <p:cNvSpPr>
              <a:spLocks noChangeShapeType="1"/>
            </p:cNvSpPr>
            <p:nvPr/>
          </p:nvSpPr>
          <p:spPr bwMode="auto">
            <a:xfrm>
              <a:off x="7539038" y="4914900"/>
              <a:ext cx="1114425" cy="0"/>
            </a:xfrm>
            <a:prstGeom prst="line">
              <a:avLst/>
            </a:prstGeom>
            <a:noFill/>
            <a:ln w="12700">
              <a:solidFill>
                <a:schemeClr val="tx1"/>
              </a:solidFill>
              <a:round/>
              <a:headEnd type="triangle" w="med" len="med"/>
              <a:tailEnd type="triangle" w="med" len="med"/>
            </a:ln>
            <a:effectLst/>
          </p:spPr>
          <p:txBody>
            <a:bodyPr wrap="none"/>
            <a:lstStyle/>
            <a:p>
              <a:endParaRPr lang="en-US" dirty="0"/>
            </a:p>
          </p:txBody>
        </p:sp>
        <p:sp>
          <p:nvSpPr>
            <p:cNvPr id="964639" name="Rectangle 31"/>
            <p:cNvSpPr>
              <a:spLocks noChangeArrowheads="1"/>
            </p:cNvSpPr>
            <p:nvPr/>
          </p:nvSpPr>
          <p:spPr bwMode="auto">
            <a:xfrm>
              <a:off x="6480175" y="2286000"/>
              <a:ext cx="1017588" cy="546100"/>
            </a:xfrm>
            <a:prstGeom prst="rect">
              <a:avLst/>
            </a:prstGeom>
            <a:ln>
              <a:headEnd/>
              <a:tailEnd/>
            </a:ln>
          </p:spPr>
          <p:style>
            <a:lnRef idx="3">
              <a:schemeClr val="lt1"/>
            </a:lnRef>
            <a:fillRef idx="1">
              <a:schemeClr val="accent4"/>
            </a:fillRef>
            <a:effectRef idx="1">
              <a:schemeClr val="accent4"/>
            </a:effectRef>
            <a:fontRef idx="minor">
              <a:schemeClr val="lt1"/>
            </a:fontRef>
          </p:style>
          <p:txBody>
            <a:bodyPr wrap="none" anchor="ctr"/>
            <a:lstStyle/>
            <a:p>
              <a:endParaRPr lang="en-US" dirty="0"/>
            </a:p>
          </p:txBody>
        </p:sp>
        <p:sp>
          <p:nvSpPr>
            <p:cNvPr id="964640" name="Freeform 32"/>
            <p:cNvSpPr>
              <a:spLocks/>
            </p:cNvSpPr>
            <p:nvPr/>
          </p:nvSpPr>
          <p:spPr bwMode="auto">
            <a:xfrm>
              <a:off x="6480175" y="2287588"/>
              <a:ext cx="1046163" cy="531812"/>
            </a:xfrm>
            <a:custGeom>
              <a:avLst/>
              <a:gdLst/>
              <a:ahLst/>
              <a:cxnLst>
                <a:cxn ang="0">
                  <a:pos x="0" y="415"/>
                </a:cxn>
                <a:cxn ang="0">
                  <a:pos x="224" y="343"/>
                </a:cxn>
                <a:cxn ang="0">
                  <a:pos x="632" y="55"/>
                </a:cxn>
                <a:cxn ang="0">
                  <a:pos x="832" y="15"/>
                </a:cxn>
              </a:cxnLst>
              <a:rect l="0" t="0" r="r" b="b"/>
              <a:pathLst>
                <a:path w="832" h="415">
                  <a:moveTo>
                    <a:pt x="0" y="415"/>
                  </a:moveTo>
                  <a:cubicBezTo>
                    <a:pt x="37" y="403"/>
                    <a:pt x="119" y="403"/>
                    <a:pt x="224" y="343"/>
                  </a:cubicBezTo>
                  <a:cubicBezTo>
                    <a:pt x="329" y="283"/>
                    <a:pt x="531" y="110"/>
                    <a:pt x="632" y="55"/>
                  </a:cubicBezTo>
                  <a:cubicBezTo>
                    <a:pt x="733" y="0"/>
                    <a:pt x="790" y="23"/>
                    <a:pt x="832" y="15"/>
                  </a:cubicBezTo>
                </a:path>
              </a:pathLst>
            </a:custGeom>
            <a:noFill/>
            <a:ln w="12700" cmpd="sng">
              <a:solidFill>
                <a:schemeClr val="tx1"/>
              </a:solidFill>
              <a:prstDash val="solid"/>
              <a:round/>
              <a:headEnd/>
              <a:tailEnd/>
            </a:ln>
            <a:effectLst/>
          </p:spPr>
          <p:txBody>
            <a:bodyPr wrap="none"/>
            <a:lstStyle/>
            <a:p>
              <a:endParaRPr lang="en-US" dirty="0"/>
            </a:p>
          </p:txBody>
        </p:sp>
        <p:sp>
          <p:nvSpPr>
            <p:cNvPr id="964641" name="Line 33"/>
            <p:cNvSpPr>
              <a:spLocks noChangeShapeType="1"/>
            </p:cNvSpPr>
            <p:nvPr/>
          </p:nvSpPr>
          <p:spPr bwMode="auto">
            <a:xfrm>
              <a:off x="6246813" y="3365500"/>
              <a:ext cx="0" cy="927100"/>
            </a:xfrm>
            <a:prstGeom prst="line">
              <a:avLst/>
            </a:prstGeom>
            <a:noFill/>
            <a:ln w="12700">
              <a:solidFill>
                <a:schemeClr val="tx1"/>
              </a:solidFill>
              <a:round/>
              <a:headEnd/>
              <a:tailEnd type="triangle" w="med" len="med"/>
            </a:ln>
            <a:effectLst/>
          </p:spPr>
          <p:txBody>
            <a:bodyPr wrap="none"/>
            <a:lstStyle/>
            <a:p>
              <a:endParaRPr lang="en-US" dirty="0"/>
            </a:p>
          </p:txBody>
        </p:sp>
        <p:sp>
          <p:nvSpPr>
            <p:cNvPr id="964642" name="Freeform 34"/>
            <p:cNvSpPr>
              <a:spLocks/>
            </p:cNvSpPr>
            <p:nvPr/>
          </p:nvSpPr>
          <p:spPr bwMode="auto">
            <a:xfrm>
              <a:off x="6383338" y="4357688"/>
              <a:ext cx="495300" cy="239712"/>
            </a:xfrm>
            <a:custGeom>
              <a:avLst/>
              <a:gdLst/>
              <a:ahLst/>
              <a:cxnLst>
                <a:cxn ang="0">
                  <a:pos x="0" y="415"/>
                </a:cxn>
                <a:cxn ang="0">
                  <a:pos x="224" y="343"/>
                </a:cxn>
                <a:cxn ang="0">
                  <a:pos x="632" y="55"/>
                </a:cxn>
                <a:cxn ang="0">
                  <a:pos x="832" y="15"/>
                </a:cxn>
              </a:cxnLst>
              <a:rect l="0" t="0" r="r" b="b"/>
              <a:pathLst>
                <a:path w="832" h="415">
                  <a:moveTo>
                    <a:pt x="0" y="415"/>
                  </a:moveTo>
                  <a:cubicBezTo>
                    <a:pt x="37" y="403"/>
                    <a:pt x="119" y="403"/>
                    <a:pt x="224" y="343"/>
                  </a:cubicBezTo>
                  <a:cubicBezTo>
                    <a:pt x="329" y="283"/>
                    <a:pt x="531" y="110"/>
                    <a:pt x="632" y="55"/>
                  </a:cubicBezTo>
                  <a:cubicBezTo>
                    <a:pt x="733" y="0"/>
                    <a:pt x="790" y="23"/>
                    <a:pt x="832" y="15"/>
                  </a:cubicBezTo>
                </a:path>
              </a:pathLst>
            </a:custGeom>
            <a:noFill/>
            <a:ln w="12700" cmpd="sng">
              <a:solidFill>
                <a:schemeClr val="tx1"/>
              </a:solidFill>
              <a:prstDash val="solid"/>
              <a:round/>
              <a:headEnd/>
              <a:tailEnd/>
            </a:ln>
            <a:effectLst/>
          </p:spPr>
          <p:txBody>
            <a:bodyPr wrap="none"/>
            <a:lstStyle/>
            <a:p>
              <a:endParaRPr lang="en-US" dirty="0"/>
            </a:p>
          </p:txBody>
        </p:sp>
        <p:sp>
          <p:nvSpPr>
            <p:cNvPr id="964643" name="Freeform 35"/>
            <p:cNvSpPr>
              <a:spLocks/>
            </p:cNvSpPr>
            <p:nvPr/>
          </p:nvSpPr>
          <p:spPr bwMode="auto">
            <a:xfrm>
              <a:off x="6618288" y="4573588"/>
              <a:ext cx="495300" cy="239712"/>
            </a:xfrm>
            <a:custGeom>
              <a:avLst/>
              <a:gdLst/>
              <a:ahLst/>
              <a:cxnLst>
                <a:cxn ang="0">
                  <a:pos x="0" y="415"/>
                </a:cxn>
                <a:cxn ang="0">
                  <a:pos x="224" y="343"/>
                </a:cxn>
                <a:cxn ang="0">
                  <a:pos x="632" y="55"/>
                </a:cxn>
                <a:cxn ang="0">
                  <a:pos x="832" y="15"/>
                </a:cxn>
              </a:cxnLst>
              <a:rect l="0" t="0" r="r" b="b"/>
              <a:pathLst>
                <a:path w="832" h="415">
                  <a:moveTo>
                    <a:pt x="0" y="415"/>
                  </a:moveTo>
                  <a:cubicBezTo>
                    <a:pt x="37" y="403"/>
                    <a:pt x="119" y="403"/>
                    <a:pt x="224" y="343"/>
                  </a:cubicBezTo>
                  <a:cubicBezTo>
                    <a:pt x="329" y="283"/>
                    <a:pt x="531" y="110"/>
                    <a:pt x="632" y="55"/>
                  </a:cubicBezTo>
                  <a:cubicBezTo>
                    <a:pt x="733" y="0"/>
                    <a:pt x="790" y="23"/>
                    <a:pt x="832" y="15"/>
                  </a:cubicBezTo>
                </a:path>
              </a:pathLst>
            </a:custGeom>
            <a:noFill/>
            <a:ln w="12700" cmpd="sng">
              <a:solidFill>
                <a:schemeClr val="tx1"/>
              </a:solidFill>
              <a:prstDash val="solid"/>
              <a:round/>
              <a:headEnd/>
              <a:tailEnd/>
            </a:ln>
            <a:effectLst/>
          </p:spPr>
          <p:txBody>
            <a:bodyPr wrap="none"/>
            <a:lstStyle/>
            <a:p>
              <a:endParaRPr lang="en-US" dirty="0"/>
            </a:p>
          </p:txBody>
        </p:sp>
        <p:sp>
          <p:nvSpPr>
            <p:cNvPr id="964644" name="Freeform 36"/>
            <p:cNvSpPr>
              <a:spLocks/>
            </p:cNvSpPr>
            <p:nvPr/>
          </p:nvSpPr>
          <p:spPr bwMode="auto">
            <a:xfrm>
              <a:off x="6851650" y="4789488"/>
              <a:ext cx="495300" cy="239712"/>
            </a:xfrm>
            <a:custGeom>
              <a:avLst/>
              <a:gdLst/>
              <a:ahLst/>
              <a:cxnLst>
                <a:cxn ang="0">
                  <a:pos x="0" y="415"/>
                </a:cxn>
                <a:cxn ang="0">
                  <a:pos x="224" y="343"/>
                </a:cxn>
                <a:cxn ang="0">
                  <a:pos x="632" y="55"/>
                </a:cxn>
                <a:cxn ang="0">
                  <a:pos x="832" y="15"/>
                </a:cxn>
              </a:cxnLst>
              <a:rect l="0" t="0" r="r" b="b"/>
              <a:pathLst>
                <a:path w="832" h="415">
                  <a:moveTo>
                    <a:pt x="0" y="415"/>
                  </a:moveTo>
                  <a:cubicBezTo>
                    <a:pt x="37" y="403"/>
                    <a:pt x="119" y="403"/>
                    <a:pt x="224" y="343"/>
                  </a:cubicBezTo>
                  <a:cubicBezTo>
                    <a:pt x="329" y="283"/>
                    <a:pt x="531" y="110"/>
                    <a:pt x="632" y="55"/>
                  </a:cubicBezTo>
                  <a:cubicBezTo>
                    <a:pt x="733" y="0"/>
                    <a:pt x="790" y="23"/>
                    <a:pt x="832" y="15"/>
                  </a:cubicBezTo>
                </a:path>
              </a:pathLst>
            </a:custGeom>
            <a:noFill/>
            <a:ln w="12700" cmpd="sng">
              <a:solidFill>
                <a:schemeClr val="tx1"/>
              </a:solidFill>
              <a:prstDash val="solid"/>
              <a:round/>
              <a:headEnd/>
              <a:tailEnd/>
            </a:ln>
            <a:effectLst/>
          </p:spPr>
          <p:txBody>
            <a:bodyPr wrap="none"/>
            <a:lstStyle/>
            <a:p>
              <a:endParaRPr lang="en-US" dirty="0"/>
            </a:p>
          </p:txBody>
        </p:sp>
      </p:grpSp>
      <p:sp>
        <p:nvSpPr>
          <p:cNvPr id="2" name="Footer Placeholder 1"/>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362</a:t>
            </a:fld>
            <a:endParaRPr lang="en-US" dirty="0"/>
          </a:p>
        </p:txBody>
      </p:sp>
    </p:spTree>
    <p:extLst>
      <p:ext uri="{BB962C8B-B14F-4D97-AF65-F5344CB8AC3E}">
        <p14:creationId xmlns:p14="http://schemas.microsoft.com/office/powerpoint/2010/main" val="1748089652"/>
      </p:ext>
    </p:extLst>
  </p:cSld>
  <p:clrMapOvr>
    <a:masterClrMapping/>
  </p:clrMapOvr>
  <p:transition/>
  <p:timing>
    <p:tnLst>
      <p:par>
        <p:cTn id="1" dur="indefinite" restart="never" nodeType="tmRoot"/>
      </p:par>
    </p:tnLst>
  </p:timing>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8706" name="Rectangle 2"/>
          <p:cNvSpPr>
            <a:spLocks noGrp="1" noChangeArrowheads="1"/>
          </p:cNvSpPr>
          <p:nvPr>
            <p:ph type="title"/>
          </p:nvPr>
        </p:nvSpPr>
        <p:spPr/>
        <p:txBody>
          <a:bodyPr/>
          <a:lstStyle/>
          <a:p>
            <a:r>
              <a:rPr lang="en-GB" dirty="0"/>
              <a:t>Project Cost Plan</a:t>
            </a:r>
            <a:endParaRPr lang="en-US" dirty="0"/>
          </a:p>
        </p:txBody>
      </p:sp>
      <p:grpSp>
        <p:nvGrpSpPr>
          <p:cNvPr id="2" name="Group 232"/>
          <p:cNvGrpSpPr/>
          <p:nvPr/>
        </p:nvGrpSpPr>
        <p:grpSpPr>
          <a:xfrm>
            <a:off x="2315756" y="838200"/>
            <a:ext cx="4353766" cy="5091112"/>
            <a:chOff x="3065463" y="1173163"/>
            <a:chExt cx="4716580" cy="5091112"/>
          </a:xfrm>
        </p:grpSpPr>
        <p:grpSp>
          <p:nvGrpSpPr>
            <p:cNvPr id="4" name="Group 3"/>
            <p:cNvGrpSpPr>
              <a:grpSpLocks/>
            </p:cNvGrpSpPr>
            <p:nvPr/>
          </p:nvGrpSpPr>
          <p:grpSpPr bwMode="auto">
            <a:xfrm>
              <a:off x="3065463" y="1173163"/>
              <a:ext cx="4716580" cy="2554288"/>
              <a:chOff x="1782" y="739"/>
              <a:chExt cx="2743" cy="1609"/>
            </a:xfrm>
          </p:grpSpPr>
          <p:grpSp>
            <p:nvGrpSpPr>
              <p:cNvPr id="5" name="Group 4"/>
              <p:cNvGrpSpPr>
                <a:grpSpLocks/>
              </p:cNvGrpSpPr>
              <p:nvPr/>
            </p:nvGrpSpPr>
            <p:grpSpPr bwMode="auto">
              <a:xfrm>
                <a:off x="3926" y="2020"/>
                <a:ext cx="282" cy="113"/>
                <a:chOff x="3926" y="2020"/>
                <a:chExt cx="282" cy="113"/>
              </a:xfrm>
            </p:grpSpPr>
            <p:sp>
              <p:nvSpPr>
                <p:cNvPr id="968709" name="Oval 5"/>
                <p:cNvSpPr>
                  <a:spLocks noChangeArrowheads="1"/>
                </p:cNvSpPr>
                <p:nvPr/>
              </p:nvSpPr>
              <p:spPr bwMode="auto">
                <a:xfrm>
                  <a:off x="3926" y="2020"/>
                  <a:ext cx="282" cy="113"/>
                </a:xfrm>
                <a:prstGeom prst="ellipse">
                  <a:avLst/>
                </a:prstGeom>
                <a:solidFill>
                  <a:srgbClr val="FFFFCC"/>
                </a:solidFill>
                <a:ln w="0">
                  <a:solidFill>
                    <a:srgbClr val="000000"/>
                  </a:solidFill>
                  <a:round/>
                  <a:headEnd/>
                  <a:tailEnd/>
                </a:ln>
              </p:spPr>
              <p:txBody>
                <a:bodyPr/>
                <a:lstStyle/>
                <a:p>
                  <a:endParaRPr lang="en-US" sz="1000" dirty="0">
                    <a:latin typeface="+mn-lt"/>
                  </a:endParaRPr>
                </a:p>
              </p:txBody>
            </p:sp>
            <p:sp>
              <p:nvSpPr>
                <p:cNvPr id="968710" name="Oval 6"/>
                <p:cNvSpPr>
                  <a:spLocks noChangeArrowheads="1"/>
                </p:cNvSpPr>
                <p:nvPr/>
              </p:nvSpPr>
              <p:spPr bwMode="auto">
                <a:xfrm>
                  <a:off x="3926" y="2020"/>
                  <a:ext cx="282" cy="113"/>
                </a:xfrm>
                <a:prstGeom prst="ellipse">
                  <a:avLst/>
                </a:prstGeom>
                <a:noFill/>
                <a:ln w="7938" cap="rnd">
                  <a:solidFill>
                    <a:srgbClr val="000000"/>
                  </a:solidFill>
                  <a:round/>
                  <a:headEnd/>
                  <a:tailEnd/>
                </a:ln>
              </p:spPr>
              <p:txBody>
                <a:bodyPr/>
                <a:lstStyle/>
                <a:p>
                  <a:endParaRPr lang="en-US" sz="1000" dirty="0">
                    <a:latin typeface="+mn-lt"/>
                  </a:endParaRPr>
                </a:p>
              </p:txBody>
            </p:sp>
          </p:grpSp>
          <p:sp>
            <p:nvSpPr>
              <p:cNvPr id="968711" name="Rectangle 7"/>
              <p:cNvSpPr>
                <a:spLocks noChangeArrowheads="1"/>
              </p:cNvSpPr>
              <p:nvPr/>
            </p:nvSpPr>
            <p:spPr bwMode="auto">
              <a:xfrm>
                <a:off x="3208" y="739"/>
                <a:ext cx="5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Project Months </a:t>
                </a:r>
                <a:endParaRPr lang="en-US" sz="1000" b="1" dirty="0">
                  <a:latin typeface="+mn-lt"/>
                </a:endParaRPr>
              </a:p>
            </p:txBody>
          </p:sp>
          <p:sp>
            <p:nvSpPr>
              <p:cNvPr id="968712" name="Rectangle 8"/>
              <p:cNvSpPr>
                <a:spLocks noChangeArrowheads="1"/>
              </p:cNvSpPr>
              <p:nvPr/>
            </p:nvSpPr>
            <p:spPr bwMode="auto">
              <a:xfrm>
                <a:off x="1798" y="909"/>
                <a:ext cx="518"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Cost Categories</a:t>
                </a:r>
                <a:endParaRPr lang="en-US" sz="1000" b="1" dirty="0">
                  <a:latin typeface="+mn-lt"/>
                </a:endParaRPr>
              </a:p>
            </p:txBody>
          </p:sp>
          <p:sp>
            <p:nvSpPr>
              <p:cNvPr id="968713" name="Rectangle 9"/>
              <p:cNvSpPr>
                <a:spLocks noChangeArrowheads="1"/>
              </p:cNvSpPr>
              <p:nvPr/>
            </p:nvSpPr>
            <p:spPr bwMode="auto">
              <a:xfrm>
                <a:off x="2575" y="869"/>
                <a:ext cx="41"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a:t>
                </a:r>
                <a:endParaRPr lang="en-US" sz="1000" b="1" dirty="0">
                  <a:latin typeface="+mn-lt"/>
                </a:endParaRPr>
              </a:p>
            </p:txBody>
          </p:sp>
          <p:sp>
            <p:nvSpPr>
              <p:cNvPr id="968714" name="Rectangle 10"/>
              <p:cNvSpPr>
                <a:spLocks noChangeArrowheads="1"/>
              </p:cNvSpPr>
              <p:nvPr/>
            </p:nvSpPr>
            <p:spPr bwMode="auto">
              <a:xfrm>
                <a:off x="2877" y="869"/>
                <a:ext cx="41"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a:t>
                </a:r>
                <a:endParaRPr lang="en-US" sz="1000" b="1" dirty="0">
                  <a:latin typeface="+mn-lt"/>
                </a:endParaRPr>
              </a:p>
            </p:txBody>
          </p:sp>
          <p:sp>
            <p:nvSpPr>
              <p:cNvPr id="968715" name="Rectangle 11"/>
              <p:cNvSpPr>
                <a:spLocks noChangeArrowheads="1"/>
              </p:cNvSpPr>
              <p:nvPr/>
            </p:nvSpPr>
            <p:spPr bwMode="auto">
              <a:xfrm>
                <a:off x="3164" y="869"/>
                <a:ext cx="41"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3</a:t>
                </a:r>
                <a:endParaRPr lang="en-US" sz="1000" b="1" dirty="0">
                  <a:latin typeface="+mn-lt"/>
                </a:endParaRPr>
              </a:p>
            </p:txBody>
          </p:sp>
          <p:sp>
            <p:nvSpPr>
              <p:cNvPr id="968716" name="Rectangle 12"/>
              <p:cNvSpPr>
                <a:spLocks noChangeArrowheads="1"/>
              </p:cNvSpPr>
              <p:nvPr/>
            </p:nvSpPr>
            <p:spPr bwMode="auto">
              <a:xfrm>
                <a:off x="3466" y="869"/>
                <a:ext cx="41"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4</a:t>
                </a:r>
                <a:endParaRPr lang="en-US" sz="1000" b="1" dirty="0">
                  <a:latin typeface="+mn-lt"/>
                </a:endParaRPr>
              </a:p>
            </p:txBody>
          </p:sp>
          <p:sp>
            <p:nvSpPr>
              <p:cNvPr id="968717" name="Rectangle 13"/>
              <p:cNvSpPr>
                <a:spLocks noChangeArrowheads="1"/>
              </p:cNvSpPr>
              <p:nvPr/>
            </p:nvSpPr>
            <p:spPr bwMode="auto">
              <a:xfrm>
                <a:off x="3766" y="869"/>
                <a:ext cx="41"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a:t>
                </a:r>
                <a:endParaRPr lang="en-US" sz="1000" b="1" dirty="0">
                  <a:latin typeface="+mn-lt"/>
                </a:endParaRPr>
              </a:p>
            </p:txBody>
          </p:sp>
          <p:sp>
            <p:nvSpPr>
              <p:cNvPr id="968718" name="Rectangle 14"/>
              <p:cNvSpPr>
                <a:spLocks noChangeArrowheads="1"/>
              </p:cNvSpPr>
              <p:nvPr/>
            </p:nvSpPr>
            <p:spPr bwMode="auto">
              <a:xfrm>
                <a:off x="4075" y="869"/>
                <a:ext cx="41"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6</a:t>
                </a:r>
                <a:endParaRPr lang="en-US" sz="1000" b="1" dirty="0">
                  <a:latin typeface="+mn-lt"/>
                </a:endParaRPr>
              </a:p>
            </p:txBody>
          </p:sp>
          <p:sp>
            <p:nvSpPr>
              <p:cNvPr id="968719" name="Rectangle 15"/>
              <p:cNvSpPr>
                <a:spLocks noChangeArrowheads="1"/>
              </p:cNvSpPr>
              <p:nvPr/>
            </p:nvSpPr>
            <p:spPr bwMode="auto">
              <a:xfrm>
                <a:off x="4295" y="869"/>
                <a:ext cx="166"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Total</a:t>
                </a:r>
                <a:endParaRPr lang="en-US" sz="1000" b="1" dirty="0">
                  <a:latin typeface="+mn-lt"/>
                </a:endParaRPr>
              </a:p>
            </p:txBody>
          </p:sp>
          <p:sp>
            <p:nvSpPr>
              <p:cNvPr id="968720" name="Rectangle 16"/>
              <p:cNvSpPr>
                <a:spLocks noChangeArrowheads="1"/>
              </p:cNvSpPr>
              <p:nvPr/>
            </p:nvSpPr>
            <p:spPr bwMode="auto">
              <a:xfrm>
                <a:off x="2009" y="1025"/>
                <a:ext cx="386"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Resource A </a:t>
                </a:r>
                <a:endParaRPr lang="en-US" sz="1000" b="1" dirty="0">
                  <a:latin typeface="+mn-lt"/>
                </a:endParaRPr>
              </a:p>
            </p:txBody>
          </p:sp>
          <p:sp>
            <p:nvSpPr>
              <p:cNvPr id="968721" name="Rectangle 17"/>
              <p:cNvSpPr>
                <a:spLocks noChangeArrowheads="1"/>
              </p:cNvSpPr>
              <p:nvPr/>
            </p:nvSpPr>
            <p:spPr bwMode="auto">
              <a:xfrm>
                <a:off x="2559" y="1025"/>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50</a:t>
                </a:r>
                <a:endParaRPr lang="en-US" sz="1000" b="1" dirty="0">
                  <a:latin typeface="+mn-lt"/>
                </a:endParaRPr>
              </a:p>
            </p:txBody>
          </p:sp>
          <p:sp>
            <p:nvSpPr>
              <p:cNvPr id="968722" name="Rectangle 18"/>
              <p:cNvSpPr>
                <a:spLocks noChangeArrowheads="1"/>
              </p:cNvSpPr>
              <p:nvPr/>
            </p:nvSpPr>
            <p:spPr bwMode="auto">
              <a:xfrm>
                <a:off x="2860" y="1025"/>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75</a:t>
                </a:r>
                <a:endParaRPr lang="en-US" sz="1000" b="1" dirty="0">
                  <a:latin typeface="+mn-lt"/>
                </a:endParaRPr>
              </a:p>
            </p:txBody>
          </p:sp>
          <p:sp>
            <p:nvSpPr>
              <p:cNvPr id="968723" name="Rectangle 19"/>
              <p:cNvSpPr>
                <a:spLocks noChangeArrowheads="1"/>
              </p:cNvSpPr>
              <p:nvPr/>
            </p:nvSpPr>
            <p:spPr bwMode="auto">
              <a:xfrm>
                <a:off x="3160" y="1025"/>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75</a:t>
                </a:r>
                <a:endParaRPr lang="en-US" sz="1000" b="1" dirty="0">
                  <a:latin typeface="+mn-lt"/>
                </a:endParaRPr>
              </a:p>
            </p:txBody>
          </p:sp>
          <p:sp>
            <p:nvSpPr>
              <p:cNvPr id="968724" name="Rectangle 20"/>
              <p:cNvSpPr>
                <a:spLocks noChangeArrowheads="1"/>
              </p:cNvSpPr>
              <p:nvPr/>
            </p:nvSpPr>
            <p:spPr bwMode="auto">
              <a:xfrm>
                <a:off x="3425" y="1025"/>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100</a:t>
                </a:r>
                <a:endParaRPr lang="en-US" sz="1000" b="1" dirty="0">
                  <a:latin typeface="+mn-lt"/>
                </a:endParaRPr>
              </a:p>
            </p:txBody>
          </p:sp>
          <p:sp>
            <p:nvSpPr>
              <p:cNvPr id="968725" name="Rectangle 21"/>
              <p:cNvSpPr>
                <a:spLocks noChangeArrowheads="1"/>
              </p:cNvSpPr>
              <p:nvPr/>
            </p:nvSpPr>
            <p:spPr bwMode="auto">
              <a:xfrm>
                <a:off x="3727" y="1025"/>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100</a:t>
                </a:r>
                <a:endParaRPr lang="en-US" sz="1000" b="1" dirty="0">
                  <a:latin typeface="+mn-lt"/>
                </a:endParaRPr>
              </a:p>
            </p:txBody>
          </p:sp>
          <p:sp>
            <p:nvSpPr>
              <p:cNvPr id="968726" name="Rectangle 22"/>
              <p:cNvSpPr>
                <a:spLocks noChangeArrowheads="1"/>
              </p:cNvSpPr>
              <p:nvPr/>
            </p:nvSpPr>
            <p:spPr bwMode="auto">
              <a:xfrm>
                <a:off x="4065" y="1025"/>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40</a:t>
                </a:r>
                <a:endParaRPr lang="en-US" sz="1000" b="1" dirty="0">
                  <a:latin typeface="+mn-lt"/>
                </a:endParaRPr>
              </a:p>
            </p:txBody>
          </p:sp>
          <p:sp>
            <p:nvSpPr>
              <p:cNvPr id="968727" name="Rectangle 23"/>
              <p:cNvSpPr>
                <a:spLocks noChangeArrowheads="1"/>
              </p:cNvSpPr>
              <p:nvPr/>
            </p:nvSpPr>
            <p:spPr bwMode="auto">
              <a:xfrm>
                <a:off x="4334" y="1023"/>
                <a:ext cx="124"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440</a:t>
                </a:r>
                <a:endParaRPr lang="en-US" sz="1000" b="1" dirty="0">
                  <a:latin typeface="+mn-lt"/>
                </a:endParaRPr>
              </a:p>
            </p:txBody>
          </p:sp>
          <p:sp>
            <p:nvSpPr>
              <p:cNvPr id="968728" name="Rectangle 24"/>
              <p:cNvSpPr>
                <a:spLocks noChangeArrowheads="1"/>
              </p:cNvSpPr>
              <p:nvPr/>
            </p:nvSpPr>
            <p:spPr bwMode="auto">
              <a:xfrm>
                <a:off x="2009" y="1146"/>
                <a:ext cx="366"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Resource B</a:t>
                </a:r>
                <a:endParaRPr lang="en-US" sz="1000" b="1" dirty="0">
                  <a:latin typeface="+mn-lt"/>
                </a:endParaRPr>
              </a:p>
            </p:txBody>
          </p:sp>
          <p:sp>
            <p:nvSpPr>
              <p:cNvPr id="968729" name="Rectangle 25"/>
              <p:cNvSpPr>
                <a:spLocks noChangeArrowheads="1"/>
              </p:cNvSpPr>
              <p:nvPr/>
            </p:nvSpPr>
            <p:spPr bwMode="auto">
              <a:xfrm>
                <a:off x="2559" y="1146"/>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30</a:t>
                </a:r>
                <a:endParaRPr lang="en-US" sz="1000" b="1" dirty="0">
                  <a:latin typeface="+mn-lt"/>
                </a:endParaRPr>
              </a:p>
            </p:txBody>
          </p:sp>
          <p:sp>
            <p:nvSpPr>
              <p:cNvPr id="968730" name="Rectangle 26"/>
              <p:cNvSpPr>
                <a:spLocks noChangeArrowheads="1"/>
              </p:cNvSpPr>
              <p:nvPr/>
            </p:nvSpPr>
            <p:spPr bwMode="auto">
              <a:xfrm>
                <a:off x="2860" y="1146"/>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40</a:t>
                </a:r>
                <a:endParaRPr lang="en-US" sz="1000" b="1" dirty="0">
                  <a:latin typeface="+mn-lt"/>
                </a:endParaRPr>
              </a:p>
            </p:txBody>
          </p:sp>
          <p:sp>
            <p:nvSpPr>
              <p:cNvPr id="968731" name="Rectangle 27"/>
              <p:cNvSpPr>
                <a:spLocks noChangeArrowheads="1"/>
              </p:cNvSpPr>
              <p:nvPr/>
            </p:nvSpPr>
            <p:spPr bwMode="auto">
              <a:xfrm>
                <a:off x="3160" y="1146"/>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40</a:t>
                </a:r>
                <a:endParaRPr lang="en-US" sz="1000" b="1" dirty="0">
                  <a:latin typeface="+mn-lt"/>
                </a:endParaRPr>
              </a:p>
            </p:txBody>
          </p:sp>
          <p:sp>
            <p:nvSpPr>
              <p:cNvPr id="968732" name="Rectangle 28"/>
              <p:cNvSpPr>
                <a:spLocks noChangeArrowheads="1"/>
              </p:cNvSpPr>
              <p:nvPr/>
            </p:nvSpPr>
            <p:spPr bwMode="auto">
              <a:xfrm>
                <a:off x="3462" y="1146"/>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40</a:t>
                </a:r>
                <a:endParaRPr lang="en-US" sz="1000" b="1" dirty="0">
                  <a:latin typeface="+mn-lt"/>
                </a:endParaRPr>
              </a:p>
            </p:txBody>
          </p:sp>
          <p:sp>
            <p:nvSpPr>
              <p:cNvPr id="968733" name="Rectangle 29"/>
              <p:cNvSpPr>
                <a:spLocks noChangeArrowheads="1"/>
              </p:cNvSpPr>
              <p:nvPr/>
            </p:nvSpPr>
            <p:spPr bwMode="auto">
              <a:xfrm>
                <a:off x="3763" y="1146"/>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40</a:t>
                </a:r>
                <a:endParaRPr lang="en-US" sz="1000" b="1" dirty="0">
                  <a:latin typeface="+mn-lt"/>
                </a:endParaRPr>
              </a:p>
            </p:txBody>
          </p:sp>
          <p:sp>
            <p:nvSpPr>
              <p:cNvPr id="968734" name="Rectangle 30"/>
              <p:cNvSpPr>
                <a:spLocks noChangeArrowheads="1"/>
              </p:cNvSpPr>
              <p:nvPr/>
            </p:nvSpPr>
            <p:spPr bwMode="auto">
              <a:xfrm>
                <a:off x="4065" y="1146"/>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20</a:t>
                </a:r>
                <a:endParaRPr lang="en-US" sz="1000" b="1" dirty="0">
                  <a:latin typeface="+mn-lt"/>
                </a:endParaRPr>
              </a:p>
            </p:txBody>
          </p:sp>
          <p:sp>
            <p:nvSpPr>
              <p:cNvPr id="968735" name="Rectangle 31"/>
              <p:cNvSpPr>
                <a:spLocks noChangeArrowheads="1"/>
              </p:cNvSpPr>
              <p:nvPr/>
            </p:nvSpPr>
            <p:spPr bwMode="auto">
              <a:xfrm>
                <a:off x="4334" y="1144"/>
                <a:ext cx="124"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210</a:t>
                </a:r>
                <a:endParaRPr lang="en-US" sz="1000" b="1" dirty="0">
                  <a:latin typeface="+mn-lt"/>
                </a:endParaRPr>
              </a:p>
            </p:txBody>
          </p:sp>
          <p:sp>
            <p:nvSpPr>
              <p:cNvPr id="968736" name="Rectangle 32"/>
              <p:cNvSpPr>
                <a:spLocks noChangeArrowheads="1"/>
              </p:cNvSpPr>
              <p:nvPr/>
            </p:nvSpPr>
            <p:spPr bwMode="auto">
              <a:xfrm>
                <a:off x="2009" y="1268"/>
                <a:ext cx="365"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Resource C</a:t>
                </a:r>
                <a:endParaRPr lang="en-US" sz="1000" b="1" dirty="0">
                  <a:latin typeface="+mn-lt"/>
                </a:endParaRPr>
              </a:p>
            </p:txBody>
          </p:sp>
          <p:sp>
            <p:nvSpPr>
              <p:cNvPr id="968737" name="Rectangle 33"/>
              <p:cNvSpPr>
                <a:spLocks noChangeArrowheads="1"/>
              </p:cNvSpPr>
              <p:nvPr/>
            </p:nvSpPr>
            <p:spPr bwMode="auto">
              <a:xfrm>
                <a:off x="2559" y="1268"/>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50</a:t>
                </a:r>
                <a:endParaRPr lang="en-US" sz="1000" b="1" dirty="0">
                  <a:latin typeface="+mn-lt"/>
                </a:endParaRPr>
              </a:p>
            </p:txBody>
          </p:sp>
          <p:sp>
            <p:nvSpPr>
              <p:cNvPr id="968738" name="Rectangle 34"/>
              <p:cNvSpPr>
                <a:spLocks noChangeArrowheads="1"/>
              </p:cNvSpPr>
              <p:nvPr/>
            </p:nvSpPr>
            <p:spPr bwMode="auto">
              <a:xfrm>
                <a:off x="2822" y="1268"/>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100</a:t>
                </a:r>
                <a:endParaRPr lang="en-US" sz="1000" b="1" dirty="0">
                  <a:latin typeface="+mn-lt"/>
                </a:endParaRPr>
              </a:p>
            </p:txBody>
          </p:sp>
          <p:sp>
            <p:nvSpPr>
              <p:cNvPr id="968739" name="Rectangle 35"/>
              <p:cNvSpPr>
                <a:spLocks noChangeArrowheads="1"/>
              </p:cNvSpPr>
              <p:nvPr/>
            </p:nvSpPr>
            <p:spPr bwMode="auto">
              <a:xfrm>
                <a:off x="3124" y="1268"/>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100</a:t>
                </a:r>
                <a:endParaRPr lang="en-US" sz="1000" b="1" dirty="0">
                  <a:latin typeface="+mn-lt"/>
                </a:endParaRPr>
              </a:p>
            </p:txBody>
          </p:sp>
          <p:sp>
            <p:nvSpPr>
              <p:cNvPr id="968740" name="Rectangle 36"/>
              <p:cNvSpPr>
                <a:spLocks noChangeArrowheads="1"/>
              </p:cNvSpPr>
              <p:nvPr/>
            </p:nvSpPr>
            <p:spPr bwMode="auto">
              <a:xfrm>
                <a:off x="3462" y="1268"/>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50</a:t>
                </a:r>
                <a:endParaRPr lang="en-US" sz="1000" b="1" dirty="0">
                  <a:latin typeface="+mn-lt"/>
                </a:endParaRPr>
              </a:p>
            </p:txBody>
          </p:sp>
          <p:sp>
            <p:nvSpPr>
              <p:cNvPr id="968741" name="Rectangle 37"/>
              <p:cNvSpPr>
                <a:spLocks noChangeArrowheads="1"/>
              </p:cNvSpPr>
              <p:nvPr/>
            </p:nvSpPr>
            <p:spPr bwMode="auto">
              <a:xfrm>
                <a:off x="3763" y="1268"/>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50</a:t>
                </a:r>
                <a:endParaRPr lang="en-US" sz="1000" b="1" dirty="0">
                  <a:latin typeface="+mn-lt"/>
                </a:endParaRPr>
              </a:p>
            </p:txBody>
          </p:sp>
          <p:sp>
            <p:nvSpPr>
              <p:cNvPr id="968742" name="Rectangle 38"/>
              <p:cNvSpPr>
                <a:spLocks noChangeArrowheads="1"/>
              </p:cNvSpPr>
              <p:nvPr/>
            </p:nvSpPr>
            <p:spPr bwMode="auto">
              <a:xfrm>
                <a:off x="4334" y="1266"/>
                <a:ext cx="124"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350</a:t>
                </a:r>
                <a:endParaRPr lang="en-US" sz="1000" b="1" dirty="0">
                  <a:latin typeface="+mn-lt"/>
                </a:endParaRPr>
              </a:p>
            </p:txBody>
          </p:sp>
          <p:sp>
            <p:nvSpPr>
              <p:cNvPr id="968743" name="Rectangle 39"/>
              <p:cNvSpPr>
                <a:spLocks noChangeArrowheads="1"/>
              </p:cNvSpPr>
              <p:nvPr/>
            </p:nvSpPr>
            <p:spPr bwMode="auto">
              <a:xfrm>
                <a:off x="1946" y="1392"/>
                <a:ext cx="190"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Total </a:t>
                </a:r>
                <a:endParaRPr lang="en-US" sz="1000" b="1" dirty="0">
                  <a:latin typeface="+mn-lt"/>
                </a:endParaRPr>
              </a:p>
            </p:txBody>
          </p:sp>
          <p:sp>
            <p:nvSpPr>
              <p:cNvPr id="968744" name="Rectangle 40"/>
              <p:cNvSpPr>
                <a:spLocks noChangeArrowheads="1"/>
              </p:cNvSpPr>
              <p:nvPr/>
            </p:nvSpPr>
            <p:spPr bwMode="auto">
              <a:xfrm>
                <a:off x="2134" y="1392"/>
                <a:ext cx="189" cy="97"/>
              </a:xfrm>
              <a:prstGeom prst="rect">
                <a:avLst/>
              </a:prstGeom>
              <a:noFill/>
              <a:ln w="9525">
                <a:noFill/>
                <a:miter lim="800000"/>
                <a:headEnd/>
                <a:tailEnd/>
              </a:ln>
            </p:spPr>
            <p:txBody>
              <a:bodyPr wrap="none" lIns="0" tIns="0" rIns="0" bIns="0">
                <a:spAutoFit/>
              </a:bodyPr>
              <a:lstStyle/>
              <a:p>
                <a:pPr algn="l" eaLnBrk="1" hangingPunct="1"/>
                <a:r>
                  <a:rPr lang="en-US" sz="1000" b="1" dirty="0" smtClean="0">
                    <a:solidFill>
                      <a:srgbClr val="000000"/>
                    </a:solidFill>
                    <a:latin typeface="+mn-lt"/>
                  </a:rPr>
                  <a:t>Labor</a:t>
                </a:r>
                <a:endParaRPr lang="en-US" sz="1000" b="1" dirty="0">
                  <a:latin typeface="+mn-lt"/>
                </a:endParaRPr>
              </a:p>
            </p:txBody>
          </p:sp>
          <p:sp>
            <p:nvSpPr>
              <p:cNvPr id="968745" name="Rectangle 41"/>
              <p:cNvSpPr>
                <a:spLocks noChangeArrowheads="1"/>
              </p:cNvSpPr>
              <p:nvPr/>
            </p:nvSpPr>
            <p:spPr bwMode="auto">
              <a:xfrm>
                <a:off x="2522" y="1394"/>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130</a:t>
                </a:r>
                <a:endParaRPr lang="en-US" sz="1000" b="1" dirty="0">
                  <a:latin typeface="+mn-lt"/>
                </a:endParaRPr>
              </a:p>
            </p:txBody>
          </p:sp>
          <p:sp>
            <p:nvSpPr>
              <p:cNvPr id="968746" name="Rectangle 42"/>
              <p:cNvSpPr>
                <a:spLocks noChangeArrowheads="1"/>
              </p:cNvSpPr>
              <p:nvPr/>
            </p:nvSpPr>
            <p:spPr bwMode="auto">
              <a:xfrm>
                <a:off x="2822" y="1394"/>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215</a:t>
                </a:r>
                <a:endParaRPr lang="en-US" sz="1000" b="1" dirty="0">
                  <a:latin typeface="+mn-lt"/>
                </a:endParaRPr>
              </a:p>
            </p:txBody>
          </p:sp>
          <p:sp>
            <p:nvSpPr>
              <p:cNvPr id="968747" name="Rectangle 43"/>
              <p:cNvSpPr>
                <a:spLocks noChangeArrowheads="1"/>
              </p:cNvSpPr>
              <p:nvPr/>
            </p:nvSpPr>
            <p:spPr bwMode="auto">
              <a:xfrm>
                <a:off x="3124" y="1394"/>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215</a:t>
                </a:r>
                <a:endParaRPr lang="en-US" sz="1000" b="1" dirty="0">
                  <a:latin typeface="+mn-lt"/>
                </a:endParaRPr>
              </a:p>
            </p:txBody>
          </p:sp>
          <p:sp>
            <p:nvSpPr>
              <p:cNvPr id="968748" name="Rectangle 44"/>
              <p:cNvSpPr>
                <a:spLocks noChangeArrowheads="1"/>
              </p:cNvSpPr>
              <p:nvPr/>
            </p:nvSpPr>
            <p:spPr bwMode="auto">
              <a:xfrm>
                <a:off x="3425" y="1394"/>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190</a:t>
                </a:r>
                <a:endParaRPr lang="en-US" sz="1000" b="1" dirty="0">
                  <a:latin typeface="+mn-lt"/>
                </a:endParaRPr>
              </a:p>
            </p:txBody>
          </p:sp>
          <p:sp>
            <p:nvSpPr>
              <p:cNvPr id="968749" name="Rectangle 45"/>
              <p:cNvSpPr>
                <a:spLocks noChangeArrowheads="1"/>
              </p:cNvSpPr>
              <p:nvPr/>
            </p:nvSpPr>
            <p:spPr bwMode="auto">
              <a:xfrm>
                <a:off x="3727" y="1394"/>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190</a:t>
                </a:r>
                <a:endParaRPr lang="en-US" sz="1000" b="1" dirty="0">
                  <a:latin typeface="+mn-lt"/>
                </a:endParaRPr>
              </a:p>
            </p:txBody>
          </p:sp>
          <p:sp>
            <p:nvSpPr>
              <p:cNvPr id="968750" name="Rectangle 46"/>
              <p:cNvSpPr>
                <a:spLocks noChangeArrowheads="1"/>
              </p:cNvSpPr>
              <p:nvPr/>
            </p:nvSpPr>
            <p:spPr bwMode="auto">
              <a:xfrm>
                <a:off x="4065" y="1394"/>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60</a:t>
                </a:r>
                <a:endParaRPr lang="en-US" sz="1000" b="1" dirty="0">
                  <a:latin typeface="+mn-lt"/>
                </a:endParaRPr>
              </a:p>
            </p:txBody>
          </p:sp>
          <p:sp>
            <p:nvSpPr>
              <p:cNvPr id="968751" name="Rectangle 47"/>
              <p:cNvSpPr>
                <a:spLocks noChangeArrowheads="1"/>
              </p:cNvSpPr>
              <p:nvPr/>
            </p:nvSpPr>
            <p:spPr bwMode="auto">
              <a:xfrm>
                <a:off x="4292" y="1392"/>
                <a:ext cx="166"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1000</a:t>
                </a:r>
                <a:endParaRPr lang="en-US" sz="1000" b="1" dirty="0">
                  <a:latin typeface="+mn-lt"/>
                </a:endParaRPr>
              </a:p>
            </p:txBody>
          </p:sp>
          <p:sp>
            <p:nvSpPr>
              <p:cNvPr id="968752" name="Rectangle 48"/>
              <p:cNvSpPr>
                <a:spLocks noChangeArrowheads="1"/>
              </p:cNvSpPr>
              <p:nvPr/>
            </p:nvSpPr>
            <p:spPr bwMode="auto">
              <a:xfrm>
                <a:off x="2093" y="1517"/>
                <a:ext cx="309"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Materials</a:t>
                </a:r>
                <a:endParaRPr lang="en-US" sz="1000" b="1" dirty="0">
                  <a:latin typeface="+mn-lt"/>
                </a:endParaRPr>
              </a:p>
            </p:txBody>
          </p:sp>
          <p:sp>
            <p:nvSpPr>
              <p:cNvPr id="968753" name="Rectangle 49"/>
              <p:cNvSpPr>
                <a:spLocks noChangeArrowheads="1"/>
              </p:cNvSpPr>
              <p:nvPr/>
            </p:nvSpPr>
            <p:spPr bwMode="auto">
              <a:xfrm>
                <a:off x="2860" y="1517"/>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50</a:t>
                </a:r>
                <a:endParaRPr lang="en-US" sz="1000" b="1" dirty="0">
                  <a:latin typeface="+mn-lt"/>
                </a:endParaRPr>
              </a:p>
            </p:txBody>
          </p:sp>
          <p:sp>
            <p:nvSpPr>
              <p:cNvPr id="968754" name="Rectangle 50"/>
              <p:cNvSpPr>
                <a:spLocks noChangeArrowheads="1"/>
              </p:cNvSpPr>
              <p:nvPr/>
            </p:nvSpPr>
            <p:spPr bwMode="auto">
              <a:xfrm>
                <a:off x="3160" y="1517"/>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50</a:t>
                </a:r>
                <a:endParaRPr lang="en-US" sz="1000" b="1" dirty="0">
                  <a:latin typeface="+mn-lt"/>
                </a:endParaRPr>
              </a:p>
            </p:txBody>
          </p:sp>
          <p:sp>
            <p:nvSpPr>
              <p:cNvPr id="968755" name="Rectangle 51"/>
              <p:cNvSpPr>
                <a:spLocks noChangeArrowheads="1"/>
              </p:cNvSpPr>
              <p:nvPr/>
            </p:nvSpPr>
            <p:spPr bwMode="auto">
              <a:xfrm>
                <a:off x="3462" y="1517"/>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50</a:t>
                </a:r>
                <a:endParaRPr lang="en-US" sz="1000" b="1" dirty="0">
                  <a:latin typeface="+mn-lt"/>
                </a:endParaRPr>
              </a:p>
            </p:txBody>
          </p:sp>
          <p:sp>
            <p:nvSpPr>
              <p:cNvPr id="968756" name="Rectangle 52"/>
              <p:cNvSpPr>
                <a:spLocks noChangeArrowheads="1"/>
              </p:cNvSpPr>
              <p:nvPr/>
            </p:nvSpPr>
            <p:spPr bwMode="auto">
              <a:xfrm>
                <a:off x="3763" y="1517"/>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50</a:t>
                </a:r>
                <a:endParaRPr lang="en-US" sz="1000" b="1" dirty="0">
                  <a:latin typeface="+mn-lt"/>
                </a:endParaRPr>
              </a:p>
            </p:txBody>
          </p:sp>
          <p:sp>
            <p:nvSpPr>
              <p:cNvPr id="968757" name="Rectangle 53"/>
              <p:cNvSpPr>
                <a:spLocks noChangeArrowheads="1"/>
              </p:cNvSpPr>
              <p:nvPr/>
            </p:nvSpPr>
            <p:spPr bwMode="auto">
              <a:xfrm>
                <a:off x="4027" y="1517"/>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100</a:t>
                </a:r>
                <a:endParaRPr lang="en-US" sz="1000" b="1" dirty="0">
                  <a:latin typeface="+mn-lt"/>
                </a:endParaRPr>
              </a:p>
            </p:txBody>
          </p:sp>
          <p:sp>
            <p:nvSpPr>
              <p:cNvPr id="968758" name="Rectangle 54"/>
              <p:cNvSpPr>
                <a:spLocks noChangeArrowheads="1"/>
              </p:cNvSpPr>
              <p:nvPr/>
            </p:nvSpPr>
            <p:spPr bwMode="auto">
              <a:xfrm>
                <a:off x="4334" y="1515"/>
                <a:ext cx="124"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300</a:t>
                </a:r>
                <a:endParaRPr lang="en-US" sz="1000" b="1" dirty="0">
                  <a:latin typeface="+mn-lt"/>
                </a:endParaRPr>
              </a:p>
            </p:txBody>
          </p:sp>
          <p:sp>
            <p:nvSpPr>
              <p:cNvPr id="968759" name="Rectangle 55"/>
              <p:cNvSpPr>
                <a:spLocks noChangeArrowheads="1"/>
              </p:cNvSpPr>
              <p:nvPr/>
            </p:nvSpPr>
            <p:spPr bwMode="auto">
              <a:xfrm>
                <a:off x="1930" y="1638"/>
                <a:ext cx="455"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Sub Contracts</a:t>
                </a:r>
                <a:endParaRPr lang="en-US" sz="1000" b="1" dirty="0">
                  <a:latin typeface="+mn-lt"/>
                </a:endParaRPr>
              </a:p>
            </p:txBody>
          </p:sp>
          <p:sp>
            <p:nvSpPr>
              <p:cNvPr id="968760" name="Rectangle 56"/>
              <p:cNvSpPr>
                <a:spLocks noChangeArrowheads="1"/>
              </p:cNvSpPr>
              <p:nvPr/>
            </p:nvSpPr>
            <p:spPr bwMode="auto">
              <a:xfrm>
                <a:off x="2860" y="1638"/>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30</a:t>
                </a:r>
                <a:endParaRPr lang="en-US" sz="1000" b="1" dirty="0">
                  <a:latin typeface="+mn-lt"/>
                </a:endParaRPr>
              </a:p>
            </p:txBody>
          </p:sp>
          <p:sp>
            <p:nvSpPr>
              <p:cNvPr id="968761" name="Rectangle 57"/>
              <p:cNvSpPr>
                <a:spLocks noChangeArrowheads="1"/>
              </p:cNvSpPr>
              <p:nvPr/>
            </p:nvSpPr>
            <p:spPr bwMode="auto">
              <a:xfrm>
                <a:off x="3124" y="1638"/>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100</a:t>
                </a:r>
                <a:endParaRPr lang="en-US" sz="1000" b="1" dirty="0">
                  <a:latin typeface="+mn-lt"/>
                </a:endParaRPr>
              </a:p>
            </p:txBody>
          </p:sp>
          <p:sp>
            <p:nvSpPr>
              <p:cNvPr id="968762" name="Rectangle 58"/>
              <p:cNvSpPr>
                <a:spLocks noChangeArrowheads="1"/>
              </p:cNvSpPr>
              <p:nvPr/>
            </p:nvSpPr>
            <p:spPr bwMode="auto">
              <a:xfrm>
                <a:off x="3425" y="1638"/>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250</a:t>
                </a:r>
                <a:endParaRPr lang="en-US" sz="1000" b="1" dirty="0">
                  <a:latin typeface="+mn-lt"/>
                </a:endParaRPr>
              </a:p>
            </p:txBody>
          </p:sp>
          <p:sp>
            <p:nvSpPr>
              <p:cNvPr id="968763" name="Rectangle 59"/>
              <p:cNvSpPr>
                <a:spLocks noChangeArrowheads="1"/>
              </p:cNvSpPr>
              <p:nvPr/>
            </p:nvSpPr>
            <p:spPr bwMode="auto">
              <a:xfrm>
                <a:off x="3727" y="1638"/>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150</a:t>
                </a:r>
                <a:endParaRPr lang="en-US" sz="1000" b="1" dirty="0">
                  <a:latin typeface="+mn-lt"/>
                </a:endParaRPr>
              </a:p>
            </p:txBody>
          </p:sp>
          <p:sp>
            <p:nvSpPr>
              <p:cNvPr id="968764" name="Rectangle 60"/>
              <p:cNvSpPr>
                <a:spLocks noChangeArrowheads="1"/>
              </p:cNvSpPr>
              <p:nvPr/>
            </p:nvSpPr>
            <p:spPr bwMode="auto">
              <a:xfrm>
                <a:off x="4065" y="1638"/>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50</a:t>
                </a:r>
                <a:endParaRPr lang="en-US" sz="1000" b="1" dirty="0">
                  <a:latin typeface="+mn-lt"/>
                </a:endParaRPr>
              </a:p>
            </p:txBody>
          </p:sp>
          <p:sp>
            <p:nvSpPr>
              <p:cNvPr id="968765" name="Rectangle 61"/>
              <p:cNvSpPr>
                <a:spLocks noChangeArrowheads="1"/>
              </p:cNvSpPr>
              <p:nvPr/>
            </p:nvSpPr>
            <p:spPr bwMode="auto">
              <a:xfrm>
                <a:off x="4334" y="1636"/>
                <a:ext cx="124"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580</a:t>
                </a:r>
                <a:endParaRPr lang="en-US" sz="1000" b="1" dirty="0">
                  <a:latin typeface="+mn-lt"/>
                </a:endParaRPr>
              </a:p>
            </p:txBody>
          </p:sp>
          <p:sp>
            <p:nvSpPr>
              <p:cNvPr id="968766" name="Rectangle 62"/>
              <p:cNvSpPr>
                <a:spLocks noChangeArrowheads="1"/>
              </p:cNvSpPr>
              <p:nvPr/>
            </p:nvSpPr>
            <p:spPr bwMode="auto">
              <a:xfrm>
                <a:off x="2067" y="1759"/>
                <a:ext cx="30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Expenses</a:t>
                </a:r>
                <a:endParaRPr lang="en-US" sz="1000" b="1" dirty="0">
                  <a:latin typeface="+mn-lt"/>
                </a:endParaRPr>
              </a:p>
            </p:txBody>
          </p:sp>
          <p:sp>
            <p:nvSpPr>
              <p:cNvPr id="968767" name="Rectangle 63"/>
              <p:cNvSpPr>
                <a:spLocks noChangeArrowheads="1"/>
              </p:cNvSpPr>
              <p:nvPr/>
            </p:nvSpPr>
            <p:spPr bwMode="auto">
              <a:xfrm>
                <a:off x="2559" y="1759"/>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10</a:t>
                </a:r>
                <a:endParaRPr lang="en-US" sz="1000" b="1" dirty="0">
                  <a:latin typeface="+mn-lt"/>
                </a:endParaRPr>
              </a:p>
            </p:txBody>
          </p:sp>
          <p:sp>
            <p:nvSpPr>
              <p:cNvPr id="968768" name="Rectangle 64"/>
              <p:cNvSpPr>
                <a:spLocks noChangeArrowheads="1"/>
              </p:cNvSpPr>
              <p:nvPr/>
            </p:nvSpPr>
            <p:spPr bwMode="auto">
              <a:xfrm>
                <a:off x="2860" y="1759"/>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20</a:t>
                </a:r>
                <a:endParaRPr lang="en-US" sz="1000" b="1" dirty="0">
                  <a:latin typeface="+mn-lt"/>
                </a:endParaRPr>
              </a:p>
            </p:txBody>
          </p:sp>
          <p:sp>
            <p:nvSpPr>
              <p:cNvPr id="968769" name="Rectangle 65"/>
              <p:cNvSpPr>
                <a:spLocks noChangeArrowheads="1"/>
              </p:cNvSpPr>
              <p:nvPr/>
            </p:nvSpPr>
            <p:spPr bwMode="auto">
              <a:xfrm>
                <a:off x="3160" y="1759"/>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20</a:t>
                </a:r>
                <a:endParaRPr lang="en-US" sz="1000" b="1" dirty="0">
                  <a:latin typeface="+mn-lt"/>
                </a:endParaRPr>
              </a:p>
            </p:txBody>
          </p:sp>
          <p:sp>
            <p:nvSpPr>
              <p:cNvPr id="968770" name="Rectangle 66"/>
              <p:cNvSpPr>
                <a:spLocks noChangeArrowheads="1"/>
              </p:cNvSpPr>
              <p:nvPr/>
            </p:nvSpPr>
            <p:spPr bwMode="auto">
              <a:xfrm>
                <a:off x="3462" y="1759"/>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20</a:t>
                </a:r>
                <a:endParaRPr lang="en-US" sz="1000" b="1" dirty="0">
                  <a:latin typeface="+mn-lt"/>
                </a:endParaRPr>
              </a:p>
            </p:txBody>
          </p:sp>
          <p:sp>
            <p:nvSpPr>
              <p:cNvPr id="968771" name="Rectangle 67"/>
              <p:cNvSpPr>
                <a:spLocks noChangeArrowheads="1"/>
              </p:cNvSpPr>
              <p:nvPr/>
            </p:nvSpPr>
            <p:spPr bwMode="auto">
              <a:xfrm>
                <a:off x="3763" y="1759"/>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20</a:t>
                </a:r>
                <a:endParaRPr lang="en-US" sz="1000" b="1" dirty="0">
                  <a:latin typeface="+mn-lt"/>
                </a:endParaRPr>
              </a:p>
            </p:txBody>
          </p:sp>
          <p:sp>
            <p:nvSpPr>
              <p:cNvPr id="968772" name="Rectangle 68"/>
              <p:cNvSpPr>
                <a:spLocks noChangeArrowheads="1"/>
              </p:cNvSpPr>
              <p:nvPr/>
            </p:nvSpPr>
            <p:spPr bwMode="auto">
              <a:xfrm>
                <a:off x="4065" y="1759"/>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20</a:t>
                </a:r>
                <a:endParaRPr lang="en-US" sz="1000" b="1" dirty="0">
                  <a:latin typeface="+mn-lt"/>
                </a:endParaRPr>
              </a:p>
            </p:txBody>
          </p:sp>
          <p:sp>
            <p:nvSpPr>
              <p:cNvPr id="968773" name="Rectangle 69"/>
              <p:cNvSpPr>
                <a:spLocks noChangeArrowheads="1"/>
              </p:cNvSpPr>
              <p:nvPr/>
            </p:nvSpPr>
            <p:spPr bwMode="auto">
              <a:xfrm>
                <a:off x="4334" y="1757"/>
                <a:ext cx="124"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110</a:t>
                </a:r>
                <a:endParaRPr lang="en-US" sz="1000" b="1" dirty="0">
                  <a:latin typeface="+mn-lt"/>
                </a:endParaRPr>
              </a:p>
            </p:txBody>
          </p:sp>
          <p:sp>
            <p:nvSpPr>
              <p:cNvPr id="968774" name="Rectangle 70"/>
              <p:cNvSpPr>
                <a:spLocks noChangeArrowheads="1"/>
              </p:cNvSpPr>
              <p:nvPr/>
            </p:nvSpPr>
            <p:spPr bwMode="auto">
              <a:xfrm>
                <a:off x="1972" y="1892"/>
                <a:ext cx="407"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Period Costs</a:t>
                </a:r>
                <a:endParaRPr lang="en-US" sz="1000" b="1" dirty="0">
                  <a:latin typeface="+mn-lt"/>
                </a:endParaRPr>
              </a:p>
            </p:txBody>
          </p:sp>
          <p:sp>
            <p:nvSpPr>
              <p:cNvPr id="968775" name="Rectangle 71"/>
              <p:cNvSpPr>
                <a:spLocks noChangeArrowheads="1"/>
              </p:cNvSpPr>
              <p:nvPr/>
            </p:nvSpPr>
            <p:spPr bwMode="auto">
              <a:xfrm>
                <a:off x="2522" y="1892"/>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140</a:t>
                </a:r>
                <a:endParaRPr lang="en-US" sz="1000" b="1" dirty="0">
                  <a:latin typeface="+mn-lt"/>
                </a:endParaRPr>
              </a:p>
            </p:txBody>
          </p:sp>
          <p:sp>
            <p:nvSpPr>
              <p:cNvPr id="968776" name="Rectangle 72"/>
              <p:cNvSpPr>
                <a:spLocks noChangeArrowheads="1"/>
              </p:cNvSpPr>
              <p:nvPr/>
            </p:nvSpPr>
            <p:spPr bwMode="auto">
              <a:xfrm>
                <a:off x="2822" y="1892"/>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315</a:t>
                </a:r>
                <a:endParaRPr lang="en-US" sz="1000" b="1" dirty="0">
                  <a:latin typeface="+mn-lt"/>
                </a:endParaRPr>
              </a:p>
            </p:txBody>
          </p:sp>
          <p:sp>
            <p:nvSpPr>
              <p:cNvPr id="968777" name="Rectangle 73"/>
              <p:cNvSpPr>
                <a:spLocks noChangeArrowheads="1"/>
              </p:cNvSpPr>
              <p:nvPr/>
            </p:nvSpPr>
            <p:spPr bwMode="auto">
              <a:xfrm>
                <a:off x="3124" y="1892"/>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385</a:t>
                </a:r>
                <a:endParaRPr lang="en-US" sz="1000" b="1" dirty="0">
                  <a:latin typeface="+mn-lt"/>
                </a:endParaRPr>
              </a:p>
            </p:txBody>
          </p:sp>
          <p:sp>
            <p:nvSpPr>
              <p:cNvPr id="968778" name="Rectangle 74"/>
              <p:cNvSpPr>
                <a:spLocks noChangeArrowheads="1"/>
              </p:cNvSpPr>
              <p:nvPr/>
            </p:nvSpPr>
            <p:spPr bwMode="auto">
              <a:xfrm>
                <a:off x="3425" y="1892"/>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510</a:t>
                </a:r>
                <a:endParaRPr lang="en-US" sz="1000" b="1" dirty="0">
                  <a:latin typeface="+mn-lt"/>
                </a:endParaRPr>
              </a:p>
            </p:txBody>
          </p:sp>
          <p:sp>
            <p:nvSpPr>
              <p:cNvPr id="968779" name="Rectangle 75"/>
              <p:cNvSpPr>
                <a:spLocks noChangeArrowheads="1"/>
              </p:cNvSpPr>
              <p:nvPr/>
            </p:nvSpPr>
            <p:spPr bwMode="auto">
              <a:xfrm>
                <a:off x="3727" y="1892"/>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410</a:t>
                </a:r>
                <a:endParaRPr lang="en-US" sz="1000" b="1" dirty="0">
                  <a:latin typeface="+mn-lt"/>
                </a:endParaRPr>
              </a:p>
            </p:txBody>
          </p:sp>
          <p:sp>
            <p:nvSpPr>
              <p:cNvPr id="968780" name="Rectangle 76"/>
              <p:cNvSpPr>
                <a:spLocks noChangeArrowheads="1"/>
              </p:cNvSpPr>
              <p:nvPr/>
            </p:nvSpPr>
            <p:spPr bwMode="auto">
              <a:xfrm>
                <a:off x="4027" y="1892"/>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230</a:t>
                </a:r>
                <a:endParaRPr lang="en-US" sz="1000" b="1" dirty="0">
                  <a:latin typeface="+mn-lt"/>
                </a:endParaRPr>
              </a:p>
            </p:txBody>
          </p:sp>
          <p:sp>
            <p:nvSpPr>
              <p:cNvPr id="968781" name="Rectangle 77"/>
              <p:cNvSpPr>
                <a:spLocks noChangeArrowheads="1"/>
              </p:cNvSpPr>
              <p:nvPr/>
            </p:nvSpPr>
            <p:spPr bwMode="auto">
              <a:xfrm>
                <a:off x="1782" y="2032"/>
                <a:ext cx="579"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Cumulative Costs</a:t>
                </a:r>
                <a:endParaRPr lang="en-US" sz="1000" b="1" dirty="0">
                  <a:latin typeface="+mn-lt"/>
                </a:endParaRPr>
              </a:p>
            </p:txBody>
          </p:sp>
          <p:sp>
            <p:nvSpPr>
              <p:cNvPr id="968782" name="Rectangle 78"/>
              <p:cNvSpPr>
                <a:spLocks noChangeArrowheads="1"/>
              </p:cNvSpPr>
              <p:nvPr/>
            </p:nvSpPr>
            <p:spPr bwMode="auto">
              <a:xfrm>
                <a:off x="2522" y="2032"/>
                <a:ext cx="124"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140</a:t>
                </a:r>
                <a:endParaRPr lang="en-US" sz="1000" b="1" dirty="0">
                  <a:latin typeface="+mn-lt"/>
                </a:endParaRPr>
              </a:p>
            </p:txBody>
          </p:sp>
          <p:sp>
            <p:nvSpPr>
              <p:cNvPr id="968783" name="Rectangle 79"/>
              <p:cNvSpPr>
                <a:spLocks noChangeArrowheads="1"/>
              </p:cNvSpPr>
              <p:nvPr/>
            </p:nvSpPr>
            <p:spPr bwMode="auto">
              <a:xfrm>
                <a:off x="2822" y="2032"/>
                <a:ext cx="124"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455</a:t>
                </a:r>
                <a:endParaRPr lang="en-US" sz="1000" b="1" dirty="0">
                  <a:latin typeface="+mn-lt"/>
                </a:endParaRPr>
              </a:p>
            </p:txBody>
          </p:sp>
          <p:sp>
            <p:nvSpPr>
              <p:cNvPr id="968784" name="Rectangle 80"/>
              <p:cNvSpPr>
                <a:spLocks noChangeArrowheads="1"/>
              </p:cNvSpPr>
              <p:nvPr/>
            </p:nvSpPr>
            <p:spPr bwMode="auto">
              <a:xfrm>
                <a:off x="3124" y="2032"/>
                <a:ext cx="124"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840</a:t>
                </a:r>
                <a:endParaRPr lang="en-US" sz="1000" b="1" dirty="0">
                  <a:latin typeface="+mn-lt"/>
                </a:endParaRPr>
              </a:p>
            </p:txBody>
          </p:sp>
          <p:sp>
            <p:nvSpPr>
              <p:cNvPr id="968785" name="Rectangle 81"/>
              <p:cNvSpPr>
                <a:spLocks noChangeArrowheads="1"/>
              </p:cNvSpPr>
              <p:nvPr/>
            </p:nvSpPr>
            <p:spPr bwMode="auto">
              <a:xfrm>
                <a:off x="3383" y="2032"/>
                <a:ext cx="166"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1350</a:t>
                </a:r>
                <a:endParaRPr lang="en-US" sz="1000" b="1" dirty="0">
                  <a:latin typeface="+mn-lt"/>
                </a:endParaRPr>
              </a:p>
            </p:txBody>
          </p:sp>
          <p:sp>
            <p:nvSpPr>
              <p:cNvPr id="968786" name="Rectangle 82"/>
              <p:cNvSpPr>
                <a:spLocks noChangeArrowheads="1"/>
              </p:cNvSpPr>
              <p:nvPr/>
            </p:nvSpPr>
            <p:spPr bwMode="auto">
              <a:xfrm>
                <a:off x="3684" y="2032"/>
                <a:ext cx="166"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1760</a:t>
                </a:r>
                <a:endParaRPr lang="en-US" sz="1000" b="1" dirty="0">
                  <a:latin typeface="+mn-lt"/>
                </a:endParaRPr>
              </a:p>
            </p:txBody>
          </p:sp>
          <p:sp>
            <p:nvSpPr>
              <p:cNvPr id="968787" name="Rectangle 83"/>
              <p:cNvSpPr>
                <a:spLocks noChangeArrowheads="1"/>
              </p:cNvSpPr>
              <p:nvPr/>
            </p:nvSpPr>
            <p:spPr bwMode="auto">
              <a:xfrm>
                <a:off x="3985" y="2034"/>
                <a:ext cx="166"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1990</a:t>
                </a:r>
                <a:endParaRPr lang="en-US" sz="1000" b="1" dirty="0">
                  <a:latin typeface="+mn-lt"/>
                </a:endParaRPr>
              </a:p>
            </p:txBody>
          </p:sp>
          <p:sp>
            <p:nvSpPr>
              <p:cNvPr id="968788" name="Line 84"/>
              <p:cNvSpPr>
                <a:spLocks noChangeShapeType="1"/>
              </p:cNvSpPr>
              <p:nvPr/>
            </p:nvSpPr>
            <p:spPr bwMode="auto">
              <a:xfrm>
                <a:off x="4250" y="992"/>
                <a:ext cx="1" cy="1127"/>
              </a:xfrm>
              <a:prstGeom prst="line">
                <a:avLst/>
              </a:prstGeom>
              <a:noFill/>
              <a:ln w="7938" cap="rnd">
                <a:solidFill>
                  <a:srgbClr val="000000"/>
                </a:solidFill>
                <a:round/>
                <a:headEnd/>
                <a:tailEnd/>
              </a:ln>
            </p:spPr>
            <p:txBody>
              <a:bodyPr/>
              <a:lstStyle/>
              <a:p>
                <a:endParaRPr lang="en-US" sz="1000" dirty="0">
                  <a:latin typeface="+mn-lt"/>
                </a:endParaRPr>
              </a:p>
            </p:txBody>
          </p:sp>
          <p:sp>
            <p:nvSpPr>
              <p:cNvPr id="968789" name="Rectangle 85"/>
              <p:cNvSpPr>
                <a:spLocks noChangeArrowheads="1"/>
              </p:cNvSpPr>
              <p:nvPr/>
            </p:nvSpPr>
            <p:spPr bwMode="auto">
              <a:xfrm>
                <a:off x="4302" y="1893"/>
                <a:ext cx="166"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1990</a:t>
                </a:r>
                <a:endParaRPr lang="en-US" sz="1000" b="1" dirty="0">
                  <a:latin typeface="+mn-lt"/>
                </a:endParaRPr>
              </a:p>
            </p:txBody>
          </p:sp>
          <p:sp>
            <p:nvSpPr>
              <p:cNvPr id="968790" name="Line 86"/>
              <p:cNvSpPr>
                <a:spLocks noChangeShapeType="1"/>
              </p:cNvSpPr>
              <p:nvPr/>
            </p:nvSpPr>
            <p:spPr bwMode="auto">
              <a:xfrm>
                <a:off x="1897" y="1358"/>
                <a:ext cx="2579" cy="1"/>
              </a:xfrm>
              <a:prstGeom prst="line">
                <a:avLst/>
              </a:prstGeom>
              <a:noFill/>
              <a:ln w="7938" cap="rnd">
                <a:solidFill>
                  <a:srgbClr val="000000"/>
                </a:solidFill>
                <a:round/>
                <a:headEnd/>
                <a:tailEnd/>
              </a:ln>
            </p:spPr>
            <p:txBody>
              <a:bodyPr/>
              <a:lstStyle/>
              <a:p>
                <a:endParaRPr lang="en-US" sz="1000" dirty="0">
                  <a:latin typeface="+mn-lt"/>
                </a:endParaRPr>
              </a:p>
            </p:txBody>
          </p:sp>
          <p:sp>
            <p:nvSpPr>
              <p:cNvPr id="968791" name="Line 87"/>
              <p:cNvSpPr>
                <a:spLocks noChangeShapeType="1"/>
              </p:cNvSpPr>
              <p:nvPr/>
            </p:nvSpPr>
            <p:spPr bwMode="auto">
              <a:xfrm>
                <a:off x="1890" y="1887"/>
                <a:ext cx="2579" cy="1"/>
              </a:xfrm>
              <a:prstGeom prst="line">
                <a:avLst/>
              </a:prstGeom>
              <a:noFill/>
              <a:ln w="7938" cap="rnd">
                <a:solidFill>
                  <a:srgbClr val="000000"/>
                </a:solidFill>
                <a:round/>
                <a:headEnd/>
                <a:tailEnd/>
              </a:ln>
            </p:spPr>
            <p:txBody>
              <a:bodyPr/>
              <a:lstStyle/>
              <a:p>
                <a:endParaRPr lang="en-US" sz="1000" dirty="0">
                  <a:latin typeface="+mn-lt"/>
                </a:endParaRPr>
              </a:p>
            </p:txBody>
          </p:sp>
          <p:sp>
            <p:nvSpPr>
              <p:cNvPr id="968792" name="Line 88"/>
              <p:cNvSpPr>
                <a:spLocks noChangeShapeType="1"/>
              </p:cNvSpPr>
              <p:nvPr/>
            </p:nvSpPr>
            <p:spPr bwMode="auto">
              <a:xfrm>
                <a:off x="1897" y="2027"/>
                <a:ext cx="2579" cy="1"/>
              </a:xfrm>
              <a:prstGeom prst="line">
                <a:avLst/>
              </a:prstGeom>
              <a:noFill/>
              <a:ln w="7938" cap="rnd">
                <a:solidFill>
                  <a:srgbClr val="000000"/>
                </a:solidFill>
                <a:round/>
                <a:headEnd/>
                <a:tailEnd/>
              </a:ln>
            </p:spPr>
            <p:txBody>
              <a:bodyPr/>
              <a:lstStyle/>
              <a:p>
                <a:endParaRPr lang="en-US" sz="1000" dirty="0">
                  <a:latin typeface="+mn-lt"/>
                </a:endParaRPr>
              </a:p>
            </p:txBody>
          </p:sp>
          <p:sp>
            <p:nvSpPr>
              <p:cNvPr id="968793" name="Rectangle 89"/>
              <p:cNvSpPr>
                <a:spLocks noChangeArrowheads="1"/>
              </p:cNvSpPr>
              <p:nvPr/>
            </p:nvSpPr>
            <p:spPr bwMode="auto">
              <a:xfrm>
                <a:off x="3806" y="2251"/>
                <a:ext cx="719"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Budget at Completion</a:t>
                </a:r>
                <a:endParaRPr lang="en-US" sz="1000" b="1" dirty="0">
                  <a:latin typeface="+mn-lt"/>
                </a:endParaRPr>
              </a:p>
            </p:txBody>
          </p:sp>
          <p:sp>
            <p:nvSpPr>
              <p:cNvPr id="968794" name="Freeform 90"/>
              <p:cNvSpPr>
                <a:spLocks noEditPoints="1"/>
              </p:cNvSpPr>
              <p:nvPr/>
            </p:nvSpPr>
            <p:spPr bwMode="auto">
              <a:xfrm>
                <a:off x="4099" y="2133"/>
                <a:ext cx="59" cy="100"/>
              </a:xfrm>
              <a:custGeom>
                <a:avLst/>
                <a:gdLst/>
                <a:ahLst/>
                <a:cxnLst>
                  <a:cxn ang="0">
                    <a:pos x="308" y="558"/>
                  </a:cxn>
                  <a:cxn ang="0">
                    <a:pos x="88" y="181"/>
                  </a:cxn>
                  <a:cxn ang="0">
                    <a:pos x="94" y="160"/>
                  </a:cxn>
                  <a:cxn ang="0">
                    <a:pos x="114" y="166"/>
                  </a:cxn>
                  <a:cxn ang="0">
                    <a:pos x="333" y="543"/>
                  </a:cxn>
                  <a:cxn ang="0">
                    <a:pos x="328" y="563"/>
                  </a:cxn>
                  <a:cxn ang="0">
                    <a:pos x="308" y="558"/>
                  </a:cxn>
                  <a:cxn ang="0">
                    <a:pos x="17" y="268"/>
                  </a:cxn>
                  <a:cxn ang="0">
                    <a:pos x="0" y="0"/>
                  </a:cxn>
                  <a:cxn ang="0">
                    <a:pos x="225" y="148"/>
                  </a:cxn>
                  <a:cxn ang="0">
                    <a:pos x="17" y="268"/>
                  </a:cxn>
                </a:cxnLst>
                <a:rect l="0" t="0" r="r" b="b"/>
                <a:pathLst>
                  <a:path w="338" h="568">
                    <a:moveTo>
                      <a:pt x="308" y="558"/>
                    </a:moveTo>
                    <a:lnTo>
                      <a:pt x="88" y="181"/>
                    </a:lnTo>
                    <a:cubicBezTo>
                      <a:pt x="84" y="174"/>
                      <a:pt x="86" y="165"/>
                      <a:pt x="94" y="160"/>
                    </a:cubicBezTo>
                    <a:cubicBezTo>
                      <a:pt x="101" y="156"/>
                      <a:pt x="110" y="159"/>
                      <a:pt x="114" y="166"/>
                    </a:cubicBezTo>
                    <a:lnTo>
                      <a:pt x="333" y="543"/>
                    </a:lnTo>
                    <a:cubicBezTo>
                      <a:pt x="338" y="550"/>
                      <a:pt x="335" y="559"/>
                      <a:pt x="328" y="563"/>
                    </a:cubicBezTo>
                    <a:cubicBezTo>
                      <a:pt x="321" y="568"/>
                      <a:pt x="312" y="565"/>
                      <a:pt x="308" y="558"/>
                    </a:cubicBezTo>
                    <a:close/>
                    <a:moveTo>
                      <a:pt x="17" y="268"/>
                    </a:moveTo>
                    <a:lnTo>
                      <a:pt x="0" y="0"/>
                    </a:lnTo>
                    <a:lnTo>
                      <a:pt x="225" y="148"/>
                    </a:lnTo>
                    <a:lnTo>
                      <a:pt x="17" y="268"/>
                    </a:lnTo>
                    <a:close/>
                  </a:path>
                </a:pathLst>
              </a:custGeom>
              <a:solidFill>
                <a:srgbClr val="0000FF"/>
              </a:solidFill>
              <a:ln w="1588" cap="flat">
                <a:solidFill>
                  <a:srgbClr val="0000FF"/>
                </a:solidFill>
                <a:prstDash val="solid"/>
                <a:bevel/>
                <a:headEnd/>
                <a:tailEnd/>
              </a:ln>
            </p:spPr>
            <p:txBody>
              <a:bodyPr/>
              <a:lstStyle/>
              <a:p>
                <a:endParaRPr lang="en-US" sz="1000" dirty="0">
                  <a:latin typeface="+mn-lt"/>
                </a:endParaRPr>
              </a:p>
            </p:txBody>
          </p:sp>
          <p:grpSp>
            <p:nvGrpSpPr>
              <p:cNvPr id="6" name="Group 91"/>
              <p:cNvGrpSpPr>
                <a:grpSpLocks/>
              </p:cNvGrpSpPr>
              <p:nvPr/>
            </p:nvGrpSpPr>
            <p:grpSpPr bwMode="auto">
              <a:xfrm>
                <a:off x="3926" y="2020"/>
                <a:ext cx="282" cy="113"/>
                <a:chOff x="3926" y="2020"/>
                <a:chExt cx="282" cy="113"/>
              </a:xfrm>
            </p:grpSpPr>
            <p:sp>
              <p:nvSpPr>
                <p:cNvPr id="968796" name="Oval 92"/>
                <p:cNvSpPr>
                  <a:spLocks noChangeArrowheads="1"/>
                </p:cNvSpPr>
                <p:nvPr/>
              </p:nvSpPr>
              <p:spPr bwMode="auto">
                <a:xfrm>
                  <a:off x="3926" y="2020"/>
                  <a:ext cx="282" cy="113"/>
                </a:xfrm>
                <a:prstGeom prst="ellipse">
                  <a:avLst/>
                </a:prstGeom>
                <a:solidFill>
                  <a:srgbClr val="FFFFCC"/>
                </a:solidFill>
                <a:ln w="0">
                  <a:solidFill>
                    <a:srgbClr val="000000"/>
                  </a:solidFill>
                  <a:round/>
                  <a:headEnd/>
                  <a:tailEnd/>
                </a:ln>
              </p:spPr>
              <p:txBody>
                <a:bodyPr/>
                <a:lstStyle/>
                <a:p>
                  <a:endParaRPr lang="en-US" sz="1000" dirty="0">
                    <a:latin typeface="+mn-lt"/>
                  </a:endParaRPr>
                </a:p>
              </p:txBody>
            </p:sp>
            <p:sp>
              <p:nvSpPr>
                <p:cNvPr id="968797" name="Oval 93"/>
                <p:cNvSpPr>
                  <a:spLocks noChangeArrowheads="1"/>
                </p:cNvSpPr>
                <p:nvPr/>
              </p:nvSpPr>
              <p:spPr bwMode="auto">
                <a:xfrm>
                  <a:off x="3926" y="2020"/>
                  <a:ext cx="282" cy="113"/>
                </a:xfrm>
                <a:prstGeom prst="ellipse">
                  <a:avLst/>
                </a:prstGeom>
                <a:noFill/>
                <a:ln w="7938" cap="rnd">
                  <a:solidFill>
                    <a:srgbClr val="000000"/>
                  </a:solidFill>
                  <a:round/>
                  <a:headEnd/>
                  <a:tailEnd/>
                </a:ln>
              </p:spPr>
              <p:txBody>
                <a:bodyPr/>
                <a:lstStyle/>
                <a:p>
                  <a:endParaRPr lang="en-US" sz="1000" dirty="0">
                    <a:latin typeface="+mn-lt"/>
                  </a:endParaRPr>
                </a:p>
              </p:txBody>
            </p:sp>
          </p:grpSp>
          <p:sp>
            <p:nvSpPr>
              <p:cNvPr id="968798" name="Rectangle 94"/>
              <p:cNvSpPr>
                <a:spLocks noChangeArrowheads="1"/>
              </p:cNvSpPr>
              <p:nvPr/>
            </p:nvSpPr>
            <p:spPr bwMode="auto">
              <a:xfrm>
                <a:off x="3208" y="739"/>
                <a:ext cx="5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Project Months </a:t>
                </a:r>
                <a:endParaRPr lang="en-US" sz="1000" b="1" dirty="0">
                  <a:latin typeface="+mn-lt"/>
                </a:endParaRPr>
              </a:p>
            </p:txBody>
          </p:sp>
          <p:sp>
            <p:nvSpPr>
              <p:cNvPr id="968799" name="Rectangle 95"/>
              <p:cNvSpPr>
                <a:spLocks noChangeArrowheads="1"/>
              </p:cNvSpPr>
              <p:nvPr/>
            </p:nvSpPr>
            <p:spPr bwMode="auto">
              <a:xfrm>
                <a:off x="1798" y="909"/>
                <a:ext cx="518"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Cost Categories</a:t>
                </a:r>
                <a:endParaRPr lang="en-US" sz="1000" b="1" dirty="0">
                  <a:latin typeface="+mn-lt"/>
                </a:endParaRPr>
              </a:p>
            </p:txBody>
          </p:sp>
          <p:sp>
            <p:nvSpPr>
              <p:cNvPr id="968800" name="Rectangle 96"/>
              <p:cNvSpPr>
                <a:spLocks noChangeArrowheads="1"/>
              </p:cNvSpPr>
              <p:nvPr/>
            </p:nvSpPr>
            <p:spPr bwMode="auto">
              <a:xfrm>
                <a:off x="2575" y="869"/>
                <a:ext cx="41"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a:t>
                </a:r>
                <a:endParaRPr lang="en-US" sz="1000" b="1" dirty="0">
                  <a:latin typeface="+mn-lt"/>
                </a:endParaRPr>
              </a:p>
            </p:txBody>
          </p:sp>
          <p:sp>
            <p:nvSpPr>
              <p:cNvPr id="968801" name="Rectangle 97"/>
              <p:cNvSpPr>
                <a:spLocks noChangeArrowheads="1"/>
              </p:cNvSpPr>
              <p:nvPr/>
            </p:nvSpPr>
            <p:spPr bwMode="auto">
              <a:xfrm>
                <a:off x="2877" y="869"/>
                <a:ext cx="41"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a:t>
                </a:r>
                <a:endParaRPr lang="en-US" sz="1000" b="1" dirty="0">
                  <a:latin typeface="+mn-lt"/>
                </a:endParaRPr>
              </a:p>
            </p:txBody>
          </p:sp>
          <p:sp>
            <p:nvSpPr>
              <p:cNvPr id="968802" name="Rectangle 98"/>
              <p:cNvSpPr>
                <a:spLocks noChangeArrowheads="1"/>
              </p:cNvSpPr>
              <p:nvPr/>
            </p:nvSpPr>
            <p:spPr bwMode="auto">
              <a:xfrm>
                <a:off x="3164" y="869"/>
                <a:ext cx="41"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3</a:t>
                </a:r>
                <a:endParaRPr lang="en-US" sz="1000" b="1" dirty="0">
                  <a:latin typeface="+mn-lt"/>
                </a:endParaRPr>
              </a:p>
            </p:txBody>
          </p:sp>
          <p:sp>
            <p:nvSpPr>
              <p:cNvPr id="968803" name="Rectangle 99"/>
              <p:cNvSpPr>
                <a:spLocks noChangeArrowheads="1"/>
              </p:cNvSpPr>
              <p:nvPr/>
            </p:nvSpPr>
            <p:spPr bwMode="auto">
              <a:xfrm>
                <a:off x="3466" y="869"/>
                <a:ext cx="41"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4</a:t>
                </a:r>
                <a:endParaRPr lang="en-US" sz="1000" b="1" dirty="0">
                  <a:latin typeface="+mn-lt"/>
                </a:endParaRPr>
              </a:p>
            </p:txBody>
          </p:sp>
          <p:sp>
            <p:nvSpPr>
              <p:cNvPr id="968804" name="Rectangle 100"/>
              <p:cNvSpPr>
                <a:spLocks noChangeArrowheads="1"/>
              </p:cNvSpPr>
              <p:nvPr/>
            </p:nvSpPr>
            <p:spPr bwMode="auto">
              <a:xfrm>
                <a:off x="3766" y="869"/>
                <a:ext cx="41"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a:t>
                </a:r>
                <a:endParaRPr lang="en-US" sz="1000" b="1" dirty="0">
                  <a:latin typeface="+mn-lt"/>
                </a:endParaRPr>
              </a:p>
            </p:txBody>
          </p:sp>
          <p:sp>
            <p:nvSpPr>
              <p:cNvPr id="968805" name="Rectangle 101"/>
              <p:cNvSpPr>
                <a:spLocks noChangeArrowheads="1"/>
              </p:cNvSpPr>
              <p:nvPr/>
            </p:nvSpPr>
            <p:spPr bwMode="auto">
              <a:xfrm>
                <a:off x="4075" y="869"/>
                <a:ext cx="41"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6</a:t>
                </a:r>
                <a:endParaRPr lang="en-US" sz="1000" b="1" dirty="0">
                  <a:latin typeface="+mn-lt"/>
                </a:endParaRPr>
              </a:p>
            </p:txBody>
          </p:sp>
          <p:sp>
            <p:nvSpPr>
              <p:cNvPr id="968806" name="Rectangle 102"/>
              <p:cNvSpPr>
                <a:spLocks noChangeArrowheads="1"/>
              </p:cNvSpPr>
              <p:nvPr/>
            </p:nvSpPr>
            <p:spPr bwMode="auto">
              <a:xfrm>
                <a:off x="4295" y="869"/>
                <a:ext cx="166"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Total</a:t>
                </a:r>
                <a:endParaRPr lang="en-US" sz="1000" b="1" dirty="0">
                  <a:latin typeface="+mn-lt"/>
                </a:endParaRPr>
              </a:p>
            </p:txBody>
          </p:sp>
          <p:sp>
            <p:nvSpPr>
              <p:cNvPr id="968807" name="Rectangle 103"/>
              <p:cNvSpPr>
                <a:spLocks noChangeArrowheads="1"/>
              </p:cNvSpPr>
              <p:nvPr/>
            </p:nvSpPr>
            <p:spPr bwMode="auto">
              <a:xfrm>
                <a:off x="2009" y="1025"/>
                <a:ext cx="386"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Resource A </a:t>
                </a:r>
                <a:endParaRPr lang="en-US" sz="1000" b="1" dirty="0">
                  <a:latin typeface="+mn-lt"/>
                </a:endParaRPr>
              </a:p>
            </p:txBody>
          </p:sp>
          <p:sp>
            <p:nvSpPr>
              <p:cNvPr id="968808" name="Rectangle 104"/>
              <p:cNvSpPr>
                <a:spLocks noChangeArrowheads="1"/>
              </p:cNvSpPr>
              <p:nvPr/>
            </p:nvSpPr>
            <p:spPr bwMode="auto">
              <a:xfrm>
                <a:off x="2559" y="1025"/>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50</a:t>
                </a:r>
                <a:endParaRPr lang="en-US" sz="1000" b="1" dirty="0">
                  <a:latin typeface="+mn-lt"/>
                </a:endParaRPr>
              </a:p>
            </p:txBody>
          </p:sp>
          <p:sp>
            <p:nvSpPr>
              <p:cNvPr id="968809" name="Rectangle 105"/>
              <p:cNvSpPr>
                <a:spLocks noChangeArrowheads="1"/>
              </p:cNvSpPr>
              <p:nvPr/>
            </p:nvSpPr>
            <p:spPr bwMode="auto">
              <a:xfrm>
                <a:off x="2860" y="1025"/>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75</a:t>
                </a:r>
                <a:endParaRPr lang="en-US" sz="1000" b="1" dirty="0">
                  <a:latin typeface="+mn-lt"/>
                </a:endParaRPr>
              </a:p>
            </p:txBody>
          </p:sp>
          <p:sp>
            <p:nvSpPr>
              <p:cNvPr id="968810" name="Rectangle 106"/>
              <p:cNvSpPr>
                <a:spLocks noChangeArrowheads="1"/>
              </p:cNvSpPr>
              <p:nvPr/>
            </p:nvSpPr>
            <p:spPr bwMode="auto">
              <a:xfrm>
                <a:off x="3160" y="1025"/>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75</a:t>
                </a:r>
                <a:endParaRPr lang="en-US" sz="1000" b="1" dirty="0">
                  <a:latin typeface="+mn-lt"/>
                </a:endParaRPr>
              </a:p>
            </p:txBody>
          </p:sp>
          <p:sp>
            <p:nvSpPr>
              <p:cNvPr id="968811" name="Rectangle 107"/>
              <p:cNvSpPr>
                <a:spLocks noChangeArrowheads="1"/>
              </p:cNvSpPr>
              <p:nvPr/>
            </p:nvSpPr>
            <p:spPr bwMode="auto">
              <a:xfrm>
                <a:off x="3425" y="1025"/>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100</a:t>
                </a:r>
                <a:endParaRPr lang="en-US" sz="1000" b="1" dirty="0">
                  <a:latin typeface="+mn-lt"/>
                </a:endParaRPr>
              </a:p>
            </p:txBody>
          </p:sp>
          <p:sp>
            <p:nvSpPr>
              <p:cNvPr id="968812" name="Rectangle 108"/>
              <p:cNvSpPr>
                <a:spLocks noChangeArrowheads="1"/>
              </p:cNvSpPr>
              <p:nvPr/>
            </p:nvSpPr>
            <p:spPr bwMode="auto">
              <a:xfrm>
                <a:off x="3727" y="1025"/>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100</a:t>
                </a:r>
                <a:endParaRPr lang="en-US" sz="1000" b="1" dirty="0">
                  <a:latin typeface="+mn-lt"/>
                </a:endParaRPr>
              </a:p>
            </p:txBody>
          </p:sp>
          <p:sp>
            <p:nvSpPr>
              <p:cNvPr id="968813" name="Rectangle 109"/>
              <p:cNvSpPr>
                <a:spLocks noChangeArrowheads="1"/>
              </p:cNvSpPr>
              <p:nvPr/>
            </p:nvSpPr>
            <p:spPr bwMode="auto">
              <a:xfrm>
                <a:off x="4065" y="1025"/>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40</a:t>
                </a:r>
                <a:endParaRPr lang="en-US" sz="1000" b="1" dirty="0">
                  <a:latin typeface="+mn-lt"/>
                </a:endParaRPr>
              </a:p>
            </p:txBody>
          </p:sp>
          <p:sp>
            <p:nvSpPr>
              <p:cNvPr id="968814" name="Rectangle 110"/>
              <p:cNvSpPr>
                <a:spLocks noChangeArrowheads="1"/>
              </p:cNvSpPr>
              <p:nvPr/>
            </p:nvSpPr>
            <p:spPr bwMode="auto">
              <a:xfrm>
                <a:off x="4334" y="1023"/>
                <a:ext cx="124"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440</a:t>
                </a:r>
                <a:endParaRPr lang="en-US" sz="1000" b="1" dirty="0">
                  <a:latin typeface="+mn-lt"/>
                </a:endParaRPr>
              </a:p>
            </p:txBody>
          </p:sp>
          <p:sp>
            <p:nvSpPr>
              <p:cNvPr id="968815" name="Rectangle 111"/>
              <p:cNvSpPr>
                <a:spLocks noChangeArrowheads="1"/>
              </p:cNvSpPr>
              <p:nvPr/>
            </p:nvSpPr>
            <p:spPr bwMode="auto">
              <a:xfrm>
                <a:off x="2009" y="1146"/>
                <a:ext cx="366"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Resource B</a:t>
                </a:r>
                <a:endParaRPr lang="en-US" sz="1000" b="1" dirty="0">
                  <a:latin typeface="+mn-lt"/>
                </a:endParaRPr>
              </a:p>
            </p:txBody>
          </p:sp>
          <p:sp>
            <p:nvSpPr>
              <p:cNvPr id="968816" name="Rectangle 112"/>
              <p:cNvSpPr>
                <a:spLocks noChangeArrowheads="1"/>
              </p:cNvSpPr>
              <p:nvPr/>
            </p:nvSpPr>
            <p:spPr bwMode="auto">
              <a:xfrm>
                <a:off x="2559" y="1146"/>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30</a:t>
                </a:r>
                <a:endParaRPr lang="en-US" sz="1000" b="1" dirty="0">
                  <a:latin typeface="+mn-lt"/>
                </a:endParaRPr>
              </a:p>
            </p:txBody>
          </p:sp>
          <p:sp>
            <p:nvSpPr>
              <p:cNvPr id="968817" name="Rectangle 113"/>
              <p:cNvSpPr>
                <a:spLocks noChangeArrowheads="1"/>
              </p:cNvSpPr>
              <p:nvPr/>
            </p:nvSpPr>
            <p:spPr bwMode="auto">
              <a:xfrm>
                <a:off x="2860" y="1146"/>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40</a:t>
                </a:r>
                <a:endParaRPr lang="en-US" sz="1000" b="1" dirty="0">
                  <a:latin typeface="+mn-lt"/>
                </a:endParaRPr>
              </a:p>
            </p:txBody>
          </p:sp>
          <p:sp>
            <p:nvSpPr>
              <p:cNvPr id="968818" name="Rectangle 114"/>
              <p:cNvSpPr>
                <a:spLocks noChangeArrowheads="1"/>
              </p:cNvSpPr>
              <p:nvPr/>
            </p:nvSpPr>
            <p:spPr bwMode="auto">
              <a:xfrm>
                <a:off x="3160" y="1146"/>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40</a:t>
                </a:r>
                <a:endParaRPr lang="en-US" sz="1000" b="1" dirty="0">
                  <a:latin typeface="+mn-lt"/>
                </a:endParaRPr>
              </a:p>
            </p:txBody>
          </p:sp>
          <p:sp>
            <p:nvSpPr>
              <p:cNvPr id="968819" name="Rectangle 115"/>
              <p:cNvSpPr>
                <a:spLocks noChangeArrowheads="1"/>
              </p:cNvSpPr>
              <p:nvPr/>
            </p:nvSpPr>
            <p:spPr bwMode="auto">
              <a:xfrm>
                <a:off x="3462" y="1146"/>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40</a:t>
                </a:r>
                <a:endParaRPr lang="en-US" sz="1000" b="1" dirty="0">
                  <a:latin typeface="+mn-lt"/>
                </a:endParaRPr>
              </a:p>
            </p:txBody>
          </p:sp>
          <p:sp>
            <p:nvSpPr>
              <p:cNvPr id="968820" name="Rectangle 116"/>
              <p:cNvSpPr>
                <a:spLocks noChangeArrowheads="1"/>
              </p:cNvSpPr>
              <p:nvPr/>
            </p:nvSpPr>
            <p:spPr bwMode="auto">
              <a:xfrm>
                <a:off x="3763" y="1146"/>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40</a:t>
                </a:r>
                <a:endParaRPr lang="en-US" sz="1000" b="1" dirty="0">
                  <a:latin typeface="+mn-lt"/>
                </a:endParaRPr>
              </a:p>
            </p:txBody>
          </p:sp>
          <p:sp>
            <p:nvSpPr>
              <p:cNvPr id="968821" name="Rectangle 117"/>
              <p:cNvSpPr>
                <a:spLocks noChangeArrowheads="1"/>
              </p:cNvSpPr>
              <p:nvPr/>
            </p:nvSpPr>
            <p:spPr bwMode="auto">
              <a:xfrm>
                <a:off x="4065" y="1146"/>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20</a:t>
                </a:r>
                <a:endParaRPr lang="en-US" sz="1000" b="1" dirty="0">
                  <a:latin typeface="+mn-lt"/>
                </a:endParaRPr>
              </a:p>
            </p:txBody>
          </p:sp>
          <p:sp>
            <p:nvSpPr>
              <p:cNvPr id="968822" name="Rectangle 118"/>
              <p:cNvSpPr>
                <a:spLocks noChangeArrowheads="1"/>
              </p:cNvSpPr>
              <p:nvPr/>
            </p:nvSpPr>
            <p:spPr bwMode="auto">
              <a:xfrm>
                <a:off x="4334" y="1144"/>
                <a:ext cx="124"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210</a:t>
                </a:r>
                <a:endParaRPr lang="en-US" sz="1000" b="1" dirty="0">
                  <a:latin typeface="+mn-lt"/>
                </a:endParaRPr>
              </a:p>
            </p:txBody>
          </p:sp>
          <p:sp>
            <p:nvSpPr>
              <p:cNvPr id="968823" name="Rectangle 119"/>
              <p:cNvSpPr>
                <a:spLocks noChangeArrowheads="1"/>
              </p:cNvSpPr>
              <p:nvPr/>
            </p:nvSpPr>
            <p:spPr bwMode="auto">
              <a:xfrm>
                <a:off x="2009" y="1268"/>
                <a:ext cx="365"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Resource C</a:t>
                </a:r>
                <a:endParaRPr lang="en-US" sz="1000" b="1" dirty="0">
                  <a:latin typeface="+mn-lt"/>
                </a:endParaRPr>
              </a:p>
            </p:txBody>
          </p:sp>
          <p:sp>
            <p:nvSpPr>
              <p:cNvPr id="968824" name="Rectangle 120"/>
              <p:cNvSpPr>
                <a:spLocks noChangeArrowheads="1"/>
              </p:cNvSpPr>
              <p:nvPr/>
            </p:nvSpPr>
            <p:spPr bwMode="auto">
              <a:xfrm>
                <a:off x="2559" y="1268"/>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50</a:t>
                </a:r>
                <a:endParaRPr lang="en-US" sz="1000" b="1" dirty="0">
                  <a:latin typeface="+mn-lt"/>
                </a:endParaRPr>
              </a:p>
            </p:txBody>
          </p:sp>
          <p:sp>
            <p:nvSpPr>
              <p:cNvPr id="968825" name="Rectangle 121"/>
              <p:cNvSpPr>
                <a:spLocks noChangeArrowheads="1"/>
              </p:cNvSpPr>
              <p:nvPr/>
            </p:nvSpPr>
            <p:spPr bwMode="auto">
              <a:xfrm>
                <a:off x="2822" y="1268"/>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100</a:t>
                </a:r>
                <a:endParaRPr lang="en-US" sz="1000" b="1" dirty="0">
                  <a:latin typeface="+mn-lt"/>
                </a:endParaRPr>
              </a:p>
            </p:txBody>
          </p:sp>
          <p:sp>
            <p:nvSpPr>
              <p:cNvPr id="968826" name="Rectangle 122"/>
              <p:cNvSpPr>
                <a:spLocks noChangeArrowheads="1"/>
              </p:cNvSpPr>
              <p:nvPr/>
            </p:nvSpPr>
            <p:spPr bwMode="auto">
              <a:xfrm>
                <a:off x="3124" y="1268"/>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100</a:t>
                </a:r>
                <a:endParaRPr lang="en-US" sz="1000" b="1" dirty="0">
                  <a:latin typeface="+mn-lt"/>
                </a:endParaRPr>
              </a:p>
            </p:txBody>
          </p:sp>
          <p:sp>
            <p:nvSpPr>
              <p:cNvPr id="968827" name="Rectangle 123"/>
              <p:cNvSpPr>
                <a:spLocks noChangeArrowheads="1"/>
              </p:cNvSpPr>
              <p:nvPr/>
            </p:nvSpPr>
            <p:spPr bwMode="auto">
              <a:xfrm>
                <a:off x="3462" y="1268"/>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50</a:t>
                </a:r>
                <a:endParaRPr lang="en-US" sz="1000" b="1" dirty="0">
                  <a:latin typeface="+mn-lt"/>
                </a:endParaRPr>
              </a:p>
            </p:txBody>
          </p:sp>
          <p:sp>
            <p:nvSpPr>
              <p:cNvPr id="968828" name="Rectangle 124"/>
              <p:cNvSpPr>
                <a:spLocks noChangeArrowheads="1"/>
              </p:cNvSpPr>
              <p:nvPr/>
            </p:nvSpPr>
            <p:spPr bwMode="auto">
              <a:xfrm>
                <a:off x="3763" y="1268"/>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50</a:t>
                </a:r>
                <a:endParaRPr lang="en-US" sz="1000" b="1" dirty="0">
                  <a:latin typeface="+mn-lt"/>
                </a:endParaRPr>
              </a:p>
            </p:txBody>
          </p:sp>
          <p:sp>
            <p:nvSpPr>
              <p:cNvPr id="968829" name="Rectangle 125"/>
              <p:cNvSpPr>
                <a:spLocks noChangeArrowheads="1"/>
              </p:cNvSpPr>
              <p:nvPr/>
            </p:nvSpPr>
            <p:spPr bwMode="auto">
              <a:xfrm>
                <a:off x="4334" y="1266"/>
                <a:ext cx="124"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350</a:t>
                </a:r>
                <a:endParaRPr lang="en-US" sz="1000" b="1" dirty="0">
                  <a:latin typeface="+mn-lt"/>
                </a:endParaRPr>
              </a:p>
            </p:txBody>
          </p:sp>
          <p:sp>
            <p:nvSpPr>
              <p:cNvPr id="968830" name="Rectangle 126"/>
              <p:cNvSpPr>
                <a:spLocks noChangeArrowheads="1"/>
              </p:cNvSpPr>
              <p:nvPr/>
            </p:nvSpPr>
            <p:spPr bwMode="auto">
              <a:xfrm>
                <a:off x="1946" y="1392"/>
                <a:ext cx="190"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Total </a:t>
                </a:r>
                <a:endParaRPr lang="en-US" sz="1000" b="1" dirty="0">
                  <a:latin typeface="+mn-lt"/>
                </a:endParaRPr>
              </a:p>
            </p:txBody>
          </p:sp>
          <p:sp>
            <p:nvSpPr>
              <p:cNvPr id="968831" name="Rectangle 127"/>
              <p:cNvSpPr>
                <a:spLocks noChangeArrowheads="1"/>
              </p:cNvSpPr>
              <p:nvPr/>
            </p:nvSpPr>
            <p:spPr bwMode="auto">
              <a:xfrm>
                <a:off x="2134" y="1392"/>
                <a:ext cx="189" cy="97"/>
              </a:xfrm>
              <a:prstGeom prst="rect">
                <a:avLst/>
              </a:prstGeom>
              <a:noFill/>
              <a:ln w="9525">
                <a:noFill/>
                <a:miter lim="800000"/>
                <a:headEnd/>
                <a:tailEnd/>
              </a:ln>
            </p:spPr>
            <p:txBody>
              <a:bodyPr wrap="none" lIns="0" tIns="0" rIns="0" bIns="0">
                <a:spAutoFit/>
              </a:bodyPr>
              <a:lstStyle/>
              <a:p>
                <a:pPr algn="l" eaLnBrk="1" hangingPunct="1"/>
                <a:r>
                  <a:rPr lang="en-US" sz="1000" b="1" dirty="0" smtClean="0">
                    <a:solidFill>
                      <a:srgbClr val="000000"/>
                    </a:solidFill>
                    <a:latin typeface="+mn-lt"/>
                  </a:rPr>
                  <a:t>Labor</a:t>
                </a:r>
                <a:endParaRPr lang="en-US" sz="1000" b="1" dirty="0">
                  <a:latin typeface="+mn-lt"/>
                </a:endParaRPr>
              </a:p>
            </p:txBody>
          </p:sp>
          <p:sp>
            <p:nvSpPr>
              <p:cNvPr id="968832" name="Rectangle 128"/>
              <p:cNvSpPr>
                <a:spLocks noChangeArrowheads="1"/>
              </p:cNvSpPr>
              <p:nvPr/>
            </p:nvSpPr>
            <p:spPr bwMode="auto">
              <a:xfrm>
                <a:off x="2522" y="1394"/>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130</a:t>
                </a:r>
                <a:endParaRPr lang="en-US" sz="1000" b="1" dirty="0">
                  <a:latin typeface="+mn-lt"/>
                </a:endParaRPr>
              </a:p>
            </p:txBody>
          </p:sp>
          <p:sp>
            <p:nvSpPr>
              <p:cNvPr id="968833" name="Rectangle 129"/>
              <p:cNvSpPr>
                <a:spLocks noChangeArrowheads="1"/>
              </p:cNvSpPr>
              <p:nvPr/>
            </p:nvSpPr>
            <p:spPr bwMode="auto">
              <a:xfrm>
                <a:off x="2822" y="1394"/>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215</a:t>
                </a:r>
                <a:endParaRPr lang="en-US" sz="1000" b="1" dirty="0">
                  <a:latin typeface="+mn-lt"/>
                </a:endParaRPr>
              </a:p>
            </p:txBody>
          </p:sp>
          <p:sp>
            <p:nvSpPr>
              <p:cNvPr id="968834" name="Rectangle 130"/>
              <p:cNvSpPr>
                <a:spLocks noChangeArrowheads="1"/>
              </p:cNvSpPr>
              <p:nvPr/>
            </p:nvSpPr>
            <p:spPr bwMode="auto">
              <a:xfrm>
                <a:off x="3124" y="1394"/>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215</a:t>
                </a:r>
                <a:endParaRPr lang="en-US" sz="1000" b="1" dirty="0">
                  <a:latin typeface="+mn-lt"/>
                </a:endParaRPr>
              </a:p>
            </p:txBody>
          </p:sp>
          <p:sp>
            <p:nvSpPr>
              <p:cNvPr id="968835" name="Rectangle 131"/>
              <p:cNvSpPr>
                <a:spLocks noChangeArrowheads="1"/>
              </p:cNvSpPr>
              <p:nvPr/>
            </p:nvSpPr>
            <p:spPr bwMode="auto">
              <a:xfrm>
                <a:off x="3425" y="1394"/>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190</a:t>
                </a:r>
                <a:endParaRPr lang="en-US" sz="1000" b="1" dirty="0">
                  <a:latin typeface="+mn-lt"/>
                </a:endParaRPr>
              </a:p>
            </p:txBody>
          </p:sp>
          <p:sp>
            <p:nvSpPr>
              <p:cNvPr id="968836" name="Rectangle 132"/>
              <p:cNvSpPr>
                <a:spLocks noChangeArrowheads="1"/>
              </p:cNvSpPr>
              <p:nvPr/>
            </p:nvSpPr>
            <p:spPr bwMode="auto">
              <a:xfrm>
                <a:off x="3727" y="1394"/>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190</a:t>
                </a:r>
                <a:endParaRPr lang="en-US" sz="1000" b="1" dirty="0">
                  <a:latin typeface="+mn-lt"/>
                </a:endParaRPr>
              </a:p>
            </p:txBody>
          </p:sp>
          <p:sp>
            <p:nvSpPr>
              <p:cNvPr id="968837" name="Rectangle 133"/>
              <p:cNvSpPr>
                <a:spLocks noChangeArrowheads="1"/>
              </p:cNvSpPr>
              <p:nvPr/>
            </p:nvSpPr>
            <p:spPr bwMode="auto">
              <a:xfrm>
                <a:off x="4065" y="1394"/>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60</a:t>
                </a:r>
                <a:endParaRPr lang="en-US" sz="1000" b="1" dirty="0">
                  <a:latin typeface="+mn-lt"/>
                </a:endParaRPr>
              </a:p>
            </p:txBody>
          </p:sp>
          <p:sp>
            <p:nvSpPr>
              <p:cNvPr id="968838" name="Rectangle 134"/>
              <p:cNvSpPr>
                <a:spLocks noChangeArrowheads="1"/>
              </p:cNvSpPr>
              <p:nvPr/>
            </p:nvSpPr>
            <p:spPr bwMode="auto">
              <a:xfrm>
                <a:off x="4292" y="1392"/>
                <a:ext cx="166"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1000</a:t>
                </a:r>
                <a:endParaRPr lang="en-US" sz="1000" b="1" dirty="0">
                  <a:latin typeface="+mn-lt"/>
                </a:endParaRPr>
              </a:p>
            </p:txBody>
          </p:sp>
          <p:sp>
            <p:nvSpPr>
              <p:cNvPr id="968839" name="Rectangle 135"/>
              <p:cNvSpPr>
                <a:spLocks noChangeArrowheads="1"/>
              </p:cNvSpPr>
              <p:nvPr/>
            </p:nvSpPr>
            <p:spPr bwMode="auto">
              <a:xfrm>
                <a:off x="2093" y="1517"/>
                <a:ext cx="309"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Materials</a:t>
                </a:r>
                <a:endParaRPr lang="en-US" sz="1000" b="1" dirty="0">
                  <a:latin typeface="+mn-lt"/>
                </a:endParaRPr>
              </a:p>
            </p:txBody>
          </p:sp>
          <p:sp>
            <p:nvSpPr>
              <p:cNvPr id="968840" name="Rectangle 136"/>
              <p:cNvSpPr>
                <a:spLocks noChangeArrowheads="1"/>
              </p:cNvSpPr>
              <p:nvPr/>
            </p:nvSpPr>
            <p:spPr bwMode="auto">
              <a:xfrm>
                <a:off x="2860" y="1517"/>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50</a:t>
                </a:r>
                <a:endParaRPr lang="en-US" sz="1000" b="1" dirty="0">
                  <a:latin typeface="+mn-lt"/>
                </a:endParaRPr>
              </a:p>
            </p:txBody>
          </p:sp>
          <p:sp>
            <p:nvSpPr>
              <p:cNvPr id="968841" name="Rectangle 137"/>
              <p:cNvSpPr>
                <a:spLocks noChangeArrowheads="1"/>
              </p:cNvSpPr>
              <p:nvPr/>
            </p:nvSpPr>
            <p:spPr bwMode="auto">
              <a:xfrm>
                <a:off x="3160" y="1517"/>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50</a:t>
                </a:r>
                <a:endParaRPr lang="en-US" sz="1000" b="1" dirty="0">
                  <a:latin typeface="+mn-lt"/>
                </a:endParaRPr>
              </a:p>
            </p:txBody>
          </p:sp>
          <p:sp>
            <p:nvSpPr>
              <p:cNvPr id="968842" name="Rectangle 138"/>
              <p:cNvSpPr>
                <a:spLocks noChangeArrowheads="1"/>
              </p:cNvSpPr>
              <p:nvPr/>
            </p:nvSpPr>
            <p:spPr bwMode="auto">
              <a:xfrm>
                <a:off x="3462" y="1517"/>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50</a:t>
                </a:r>
                <a:endParaRPr lang="en-US" sz="1000" b="1" dirty="0">
                  <a:latin typeface="+mn-lt"/>
                </a:endParaRPr>
              </a:p>
            </p:txBody>
          </p:sp>
          <p:sp>
            <p:nvSpPr>
              <p:cNvPr id="968843" name="Rectangle 139"/>
              <p:cNvSpPr>
                <a:spLocks noChangeArrowheads="1"/>
              </p:cNvSpPr>
              <p:nvPr/>
            </p:nvSpPr>
            <p:spPr bwMode="auto">
              <a:xfrm>
                <a:off x="3763" y="1517"/>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50</a:t>
                </a:r>
                <a:endParaRPr lang="en-US" sz="1000" b="1" dirty="0">
                  <a:latin typeface="+mn-lt"/>
                </a:endParaRPr>
              </a:p>
            </p:txBody>
          </p:sp>
          <p:sp>
            <p:nvSpPr>
              <p:cNvPr id="968844" name="Rectangle 140"/>
              <p:cNvSpPr>
                <a:spLocks noChangeArrowheads="1"/>
              </p:cNvSpPr>
              <p:nvPr/>
            </p:nvSpPr>
            <p:spPr bwMode="auto">
              <a:xfrm>
                <a:off x="4027" y="1517"/>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100</a:t>
                </a:r>
                <a:endParaRPr lang="en-US" sz="1000" b="1" dirty="0">
                  <a:latin typeface="+mn-lt"/>
                </a:endParaRPr>
              </a:p>
            </p:txBody>
          </p:sp>
          <p:sp>
            <p:nvSpPr>
              <p:cNvPr id="968845" name="Rectangle 141"/>
              <p:cNvSpPr>
                <a:spLocks noChangeArrowheads="1"/>
              </p:cNvSpPr>
              <p:nvPr/>
            </p:nvSpPr>
            <p:spPr bwMode="auto">
              <a:xfrm>
                <a:off x="4334" y="1515"/>
                <a:ext cx="124"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300</a:t>
                </a:r>
                <a:endParaRPr lang="en-US" sz="1000" b="1" dirty="0">
                  <a:latin typeface="+mn-lt"/>
                </a:endParaRPr>
              </a:p>
            </p:txBody>
          </p:sp>
          <p:sp>
            <p:nvSpPr>
              <p:cNvPr id="968846" name="Rectangle 142"/>
              <p:cNvSpPr>
                <a:spLocks noChangeArrowheads="1"/>
              </p:cNvSpPr>
              <p:nvPr/>
            </p:nvSpPr>
            <p:spPr bwMode="auto">
              <a:xfrm>
                <a:off x="1930" y="1638"/>
                <a:ext cx="455"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Sub Contracts</a:t>
                </a:r>
                <a:endParaRPr lang="en-US" sz="1000" b="1" dirty="0">
                  <a:latin typeface="+mn-lt"/>
                </a:endParaRPr>
              </a:p>
            </p:txBody>
          </p:sp>
          <p:sp>
            <p:nvSpPr>
              <p:cNvPr id="968847" name="Rectangle 143"/>
              <p:cNvSpPr>
                <a:spLocks noChangeArrowheads="1"/>
              </p:cNvSpPr>
              <p:nvPr/>
            </p:nvSpPr>
            <p:spPr bwMode="auto">
              <a:xfrm>
                <a:off x="2860" y="1638"/>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30</a:t>
                </a:r>
                <a:endParaRPr lang="en-US" sz="1000" b="1" dirty="0">
                  <a:latin typeface="+mn-lt"/>
                </a:endParaRPr>
              </a:p>
            </p:txBody>
          </p:sp>
          <p:sp>
            <p:nvSpPr>
              <p:cNvPr id="968848" name="Rectangle 144"/>
              <p:cNvSpPr>
                <a:spLocks noChangeArrowheads="1"/>
              </p:cNvSpPr>
              <p:nvPr/>
            </p:nvSpPr>
            <p:spPr bwMode="auto">
              <a:xfrm>
                <a:off x="3124" y="1638"/>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100</a:t>
                </a:r>
                <a:endParaRPr lang="en-US" sz="1000" b="1" dirty="0">
                  <a:latin typeface="+mn-lt"/>
                </a:endParaRPr>
              </a:p>
            </p:txBody>
          </p:sp>
          <p:sp>
            <p:nvSpPr>
              <p:cNvPr id="968849" name="Rectangle 145"/>
              <p:cNvSpPr>
                <a:spLocks noChangeArrowheads="1"/>
              </p:cNvSpPr>
              <p:nvPr/>
            </p:nvSpPr>
            <p:spPr bwMode="auto">
              <a:xfrm>
                <a:off x="3425" y="1638"/>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250</a:t>
                </a:r>
                <a:endParaRPr lang="en-US" sz="1000" b="1" dirty="0">
                  <a:latin typeface="+mn-lt"/>
                </a:endParaRPr>
              </a:p>
            </p:txBody>
          </p:sp>
          <p:sp>
            <p:nvSpPr>
              <p:cNvPr id="968850" name="Rectangle 146"/>
              <p:cNvSpPr>
                <a:spLocks noChangeArrowheads="1"/>
              </p:cNvSpPr>
              <p:nvPr/>
            </p:nvSpPr>
            <p:spPr bwMode="auto">
              <a:xfrm>
                <a:off x="3727" y="1638"/>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150</a:t>
                </a:r>
                <a:endParaRPr lang="en-US" sz="1000" b="1" dirty="0">
                  <a:latin typeface="+mn-lt"/>
                </a:endParaRPr>
              </a:p>
            </p:txBody>
          </p:sp>
          <p:sp>
            <p:nvSpPr>
              <p:cNvPr id="968851" name="Rectangle 147"/>
              <p:cNvSpPr>
                <a:spLocks noChangeArrowheads="1"/>
              </p:cNvSpPr>
              <p:nvPr/>
            </p:nvSpPr>
            <p:spPr bwMode="auto">
              <a:xfrm>
                <a:off x="4065" y="1638"/>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50</a:t>
                </a:r>
                <a:endParaRPr lang="en-US" sz="1000" b="1" dirty="0">
                  <a:latin typeface="+mn-lt"/>
                </a:endParaRPr>
              </a:p>
            </p:txBody>
          </p:sp>
          <p:sp>
            <p:nvSpPr>
              <p:cNvPr id="968852" name="Rectangle 148"/>
              <p:cNvSpPr>
                <a:spLocks noChangeArrowheads="1"/>
              </p:cNvSpPr>
              <p:nvPr/>
            </p:nvSpPr>
            <p:spPr bwMode="auto">
              <a:xfrm>
                <a:off x="4334" y="1636"/>
                <a:ext cx="124"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580</a:t>
                </a:r>
                <a:endParaRPr lang="en-US" sz="1000" b="1" dirty="0">
                  <a:latin typeface="+mn-lt"/>
                </a:endParaRPr>
              </a:p>
            </p:txBody>
          </p:sp>
          <p:sp>
            <p:nvSpPr>
              <p:cNvPr id="968853" name="Rectangle 149"/>
              <p:cNvSpPr>
                <a:spLocks noChangeArrowheads="1"/>
              </p:cNvSpPr>
              <p:nvPr/>
            </p:nvSpPr>
            <p:spPr bwMode="auto">
              <a:xfrm>
                <a:off x="2067" y="1759"/>
                <a:ext cx="30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Expenses</a:t>
                </a:r>
                <a:endParaRPr lang="en-US" sz="1000" b="1" dirty="0">
                  <a:latin typeface="+mn-lt"/>
                </a:endParaRPr>
              </a:p>
            </p:txBody>
          </p:sp>
          <p:sp>
            <p:nvSpPr>
              <p:cNvPr id="968854" name="Rectangle 150"/>
              <p:cNvSpPr>
                <a:spLocks noChangeArrowheads="1"/>
              </p:cNvSpPr>
              <p:nvPr/>
            </p:nvSpPr>
            <p:spPr bwMode="auto">
              <a:xfrm>
                <a:off x="2559" y="1759"/>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10</a:t>
                </a:r>
                <a:endParaRPr lang="en-US" sz="1000" b="1" dirty="0">
                  <a:latin typeface="+mn-lt"/>
                </a:endParaRPr>
              </a:p>
            </p:txBody>
          </p:sp>
          <p:sp>
            <p:nvSpPr>
              <p:cNvPr id="968855" name="Rectangle 151"/>
              <p:cNvSpPr>
                <a:spLocks noChangeArrowheads="1"/>
              </p:cNvSpPr>
              <p:nvPr/>
            </p:nvSpPr>
            <p:spPr bwMode="auto">
              <a:xfrm>
                <a:off x="2860" y="1759"/>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20</a:t>
                </a:r>
                <a:endParaRPr lang="en-US" sz="1000" b="1" dirty="0">
                  <a:latin typeface="+mn-lt"/>
                </a:endParaRPr>
              </a:p>
            </p:txBody>
          </p:sp>
          <p:sp>
            <p:nvSpPr>
              <p:cNvPr id="968856" name="Rectangle 152"/>
              <p:cNvSpPr>
                <a:spLocks noChangeArrowheads="1"/>
              </p:cNvSpPr>
              <p:nvPr/>
            </p:nvSpPr>
            <p:spPr bwMode="auto">
              <a:xfrm>
                <a:off x="3160" y="1759"/>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20</a:t>
                </a:r>
                <a:endParaRPr lang="en-US" sz="1000" b="1" dirty="0">
                  <a:latin typeface="+mn-lt"/>
                </a:endParaRPr>
              </a:p>
            </p:txBody>
          </p:sp>
          <p:sp>
            <p:nvSpPr>
              <p:cNvPr id="968857" name="Rectangle 153"/>
              <p:cNvSpPr>
                <a:spLocks noChangeArrowheads="1"/>
              </p:cNvSpPr>
              <p:nvPr/>
            </p:nvSpPr>
            <p:spPr bwMode="auto">
              <a:xfrm>
                <a:off x="3462" y="1759"/>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20</a:t>
                </a:r>
                <a:endParaRPr lang="en-US" sz="1000" b="1" dirty="0">
                  <a:latin typeface="+mn-lt"/>
                </a:endParaRPr>
              </a:p>
            </p:txBody>
          </p:sp>
          <p:sp>
            <p:nvSpPr>
              <p:cNvPr id="968858" name="Rectangle 154"/>
              <p:cNvSpPr>
                <a:spLocks noChangeArrowheads="1"/>
              </p:cNvSpPr>
              <p:nvPr/>
            </p:nvSpPr>
            <p:spPr bwMode="auto">
              <a:xfrm>
                <a:off x="3763" y="1759"/>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20</a:t>
                </a:r>
                <a:endParaRPr lang="en-US" sz="1000" b="1" dirty="0">
                  <a:latin typeface="+mn-lt"/>
                </a:endParaRPr>
              </a:p>
            </p:txBody>
          </p:sp>
          <p:sp>
            <p:nvSpPr>
              <p:cNvPr id="968859" name="Rectangle 155"/>
              <p:cNvSpPr>
                <a:spLocks noChangeArrowheads="1"/>
              </p:cNvSpPr>
              <p:nvPr/>
            </p:nvSpPr>
            <p:spPr bwMode="auto">
              <a:xfrm>
                <a:off x="4065" y="1759"/>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20</a:t>
                </a:r>
                <a:endParaRPr lang="en-US" sz="1000" b="1" dirty="0">
                  <a:latin typeface="+mn-lt"/>
                </a:endParaRPr>
              </a:p>
            </p:txBody>
          </p:sp>
          <p:sp>
            <p:nvSpPr>
              <p:cNvPr id="968860" name="Rectangle 156"/>
              <p:cNvSpPr>
                <a:spLocks noChangeArrowheads="1"/>
              </p:cNvSpPr>
              <p:nvPr/>
            </p:nvSpPr>
            <p:spPr bwMode="auto">
              <a:xfrm>
                <a:off x="4334" y="1757"/>
                <a:ext cx="124"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110</a:t>
                </a:r>
                <a:endParaRPr lang="en-US" sz="1000" b="1" dirty="0">
                  <a:latin typeface="+mn-lt"/>
                </a:endParaRPr>
              </a:p>
            </p:txBody>
          </p:sp>
          <p:sp>
            <p:nvSpPr>
              <p:cNvPr id="968861" name="Rectangle 157"/>
              <p:cNvSpPr>
                <a:spLocks noChangeArrowheads="1"/>
              </p:cNvSpPr>
              <p:nvPr/>
            </p:nvSpPr>
            <p:spPr bwMode="auto">
              <a:xfrm>
                <a:off x="1972" y="1892"/>
                <a:ext cx="407"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Period Costs</a:t>
                </a:r>
                <a:endParaRPr lang="en-US" sz="1000" b="1" dirty="0">
                  <a:latin typeface="+mn-lt"/>
                </a:endParaRPr>
              </a:p>
            </p:txBody>
          </p:sp>
          <p:sp>
            <p:nvSpPr>
              <p:cNvPr id="968862" name="Rectangle 158"/>
              <p:cNvSpPr>
                <a:spLocks noChangeArrowheads="1"/>
              </p:cNvSpPr>
              <p:nvPr/>
            </p:nvSpPr>
            <p:spPr bwMode="auto">
              <a:xfrm>
                <a:off x="2522" y="1892"/>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140</a:t>
                </a:r>
                <a:endParaRPr lang="en-US" sz="1000" b="1" dirty="0">
                  <a:latin typeface="+mn-lt"/>
                </a:endParaRPr>
              </a:p>
            </p:txBody>
          </p:sp>
          <p:sp>
            <p:nvSpPr>
              <p:cNvPr id="968863" name="Rectangle 159"/>
              <p:cNvSpPr>
                <a:spLocks noChangeArrowheads="1"/>
              </p:cNvSpPr>
              <p:nvPr/>
            </p:nvSpPr>
            <p:spPr bwMode="auto">
              <a:xfrm>
                <a:off x="2822" y="1892"/>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315</a:t>
                </a:r>
                <a:endParaRPr lang="en-US" sz="1000" b="1" dirty="0">
                  <a:latin typeface="+mn-lt"/>
                </a:endParaRPr>
              </a:p>
            </p:txBody>
          </p:sp>
          <p:sp>
            <p:nvSpPr>
              <p:cNvPr id="968864" name="Rectangle 160"/>
              <p:cNvSpPr>
                <a:spLocks noChangeArrowheads="1"/>
              </p:cNvSpPr>
              <p:nvPr/>
            </p:nvSpPr>
            <p:spPr bwMode="auto">
              <a:xfrm>
                <a:off x="3124" y="1892"/>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385</a:t>
                </a:r>
                <a:endParaRPr lang="en-US" sz="1000" b="1" dirty="0">
                  <a:latin typeface="+mn-lt"/>
                </a:endParaRPr>
              </a:p>
            </p:txBody>
          </p:sp>
          <p:sp>
            <p:nvSpPr>
              <p:cNvPr id="968865" name="Rectangle 161"/>
              <p:cNvSpPr>
                <a:spLocks noChangeArrowheads="1"/>
              </p:cNvSpPr>
              <p:nvPr/>
            </p:nvSpPr>
            <p:spPr bwMode="auto">
              <a:xfrm>
                <a:off x="3425" y="1892"/>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510</a:t>
                </a:r>
                <a:endParaRPr lang="en-US" sz="1000" b="1" dirty="0">
                  <a:latin typeface="+mn-lt"/>
                </a:endParaRPr>
              </a:p>
            </p:txBody>
          </p:sp>
          <p:sp>
            <p:nvSpPr>
              <p:cNvPr id="968866" name="Rectangle 162"/>
              <p:cNvSpPr>
                <a:spLocks noChangeArrowheads="1"/>
              </p:cNvSpPr>
              <p:nvPr/>
            </p:nvSpPr>
            <p:spPr bwMode="auto">
              <a:xfrm>
                <a:off x="3727" y="1892"/>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410</a:t>
                </a:r>
                <a:endParaRPr lang="en-US" sz="1000" b="1" dirty="0">
                  <a:latin typeface="+mn-lt"/>
                </a:endParaRPr>
              </a:p>
            </p:txBody>
          </p:sp>
          <p:sp>
            <p:nvSpPr>
              <p:cNvPr id="968867" name="Rectangle 163"/>
              <p:cNvSpPr>
                <a:spLocks noChangeArrowheads="1"/>
              </p:cNvSpPr>
              <p:nvPr/>
            </p:nvSpPr>
            <p:spPr bwMode="auto">
              <a:xfrm>
                <a:off x="4027" y="1892"/>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230</a:t>
                </a:r>
                <a:endParaRPr lang="en-US" sz="1000" b="1" dirty="0">
                  <a:latin typeface="+mn-lt"/>
                </a:endParaRPr>
              </a:p>
            </p:txBody>
          </p:sp>
          <p:sp>
            <p:nvSpPr>
              <p:cNvPr id="968868" name="Rectangle 164"/>
              <p:cNvSpPr>
                <a:spLocks noChangeArrowheads="1"/>
              </p:cNvSpPr>
              <p:nvPr/>
            </p:nvSpPr>
            <p:spPr bwMode="auto">
              <a:xfrm>
                <a:off x="1782" y="2032"/>
                <a:ext cx="579"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Cumulative Costs</a:t>
                </a:r>
                <a:endParaRPr lang="en-US" sz="1000" b="1" dirty="0">
                  <a:latin typeface="+mn-lt"/>
                </a:endParaRPr>
              </a:p>
            </p:txBody>
          </p:sp>
          <p:sp>
            <p:nvSpPr>
              <p:cNvPr id="968869" name="Rectangle 165"/>
              <p:cNvSpPr>
                <a:spLocks noChangeArrowheads="1"/>
              </p:cNvSpPr>
              <p:nvPr/>
            </p:nvSpPr>
            <p:spPr bwMode="auto">
              <a:xfrm>
                <a:off x="2522" y="2032"/>
                <a:ext cx="124"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140</a:t>
                </a:r>
                <a:endParaRPr lang="en-US" sz="1000" b="1" dirty="0">
                  <a:latin typeface="+mn-lt"/>
                </a:endParaRPr>
              </a:p>
            </p:txBody>
          </p:sp>
          <p:sp>
            <p:nvSpPr>
              <p:cNvPr id="968870" name="Rectangle 166"/>
              <p:cNvSpPr>
                <a:spLocks noChangeArrowheads="1"/>
              </p:cNvSpPr>
              <p:nvPr/>
            </p:nvSpPr>
            <p:spPr bwMode="auto">
              <a:xfrm>
                <a:off x="2822" y="2032"/>
                <a:ext cx="124"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455</a:t>
                </a:r>
                <a:endParaRPr lang="en-US" sz="1000" b="1" dirty="0">
                  <a:latin typeface="+mn-lt"/>
                </a:endParaRPr>
              </a:p>
            </p:txBody>
          </p:sp>
          <p:sp>
            <p:nvSpPr>
              <p:cNvPr id="968871" name="Rectangle 167"/>
              <p:cNvSpPr>
                <a:spLocks noChangeArrowheads="1"/>
              </p:cNvSpPr>
              <p:nvPr/>
            </p:nvSpPr>
            <p:spPr bwMode="auto">
              <a:xfrm>
                <a:off x="3124" y="2032"/>
                <a:ext cx="124"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840</a:t>
                </a:r>
                <a:endParaRPr lang="en-US" sz="1000" b="1" dirty="0">
                  <a:latin typeface="+mn-lt"/>
                </a:endParaRPr>
              </a:p>
            </p:txBody>
          </p:sp>
          <p:sp>
            <p:nvSpPr>
              <p:cNvPr id="968872" name="Rectangle 168"/>
              <p:cNvSpPr>
                <a:spLocks noChangeArrowheads="1"/>
              </p:cNvSpPr>
              <p:nvPr/>
            </p:nvSpPr>
            <p:spPr bwMode="auto">
              <a:xfrm>
                <a:off x="3383" y="2032"/>
                <a:ext cx="166"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1350</a:t>
                </a:r>
                <a:endParaRPr lang="en-US" sz="1000" b="1" dirty="0">
                  <a:latin typeface="+mn-lt"/>
                </a:endParaRPr>
              </a:p>
            </p:txBody>
          </p:sp>
          <p:sp>
            <p:nvSpPr>
              <p:cNvPr id="968873" name="Rectangle 169"/>
              <p:cNvSpPr>
                <a:spLocks noChangeArrowheads="1"/>
              </p:cNvSpPr>
              <p:nvPr/>
            </p:nvSpPr>
            <p:spPr bwMode="auto">
              <a:xfrm>
                <a:off x="3684" y="2032"/>
                <a:ext cx="166"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1760</a:t>
                </a:r>
                <a:endParaRPr lang="en-US" sz="1000" b="1" dirty="0">
                  <a:latin typeface="+mn-lt"/>
                </a:endParaRPr>
              </a:p>
            </p:txBody>
          </p:sp>
          <p:sp>
            <p:nvSpPr>
              <p:cNvPr id="968874" name="Rectangle 170"/>
              <p:cNvSpPr>
                <a:spLocks noChangeArrowheads="1"/>
              </p:cNvSpPr>
              <p:nvPr/>
            </p:nvSpPr>
            <p:spPr bwMode="auto">
              <a:xfrm>
                <a:off x="3985" y="2034"/>
                <a:ext cx="166"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1990</a:t>
                </a:r>
                <a:endParaRPr lang="en-US" sz="1000" b="1" dirty="0">
                  <a:latin typeface="+mn-lt"/>
                </a:endParaRPr>
              </a:p>
            </p:txBody>
          </p:sp>
          <p:sp>
            <p:nvSpPr>
              <p:cNvPr id="968875" name="Line 171"/>
              <p:cNvSpPr>
                <a:spLocks noChangeShapeType="1"/>
              </p:cNvSpPr>
              <p:nvPr/>
            </p:nvSpPr>
            <p:spPr bwMode="auto">
              <a:xfrm>
                <a:off x="4250" y="992"/>
                <a:ext cx="1" cy="1127"/>
              </a:xfrm>
              <a:prstGeom prst="line">
                <a:avLst/>
              </a:prstGeom>
              <a:noFill/>
              <a:ln w="7938" cap="rnd">
                <a:solidFill>
                  <a:srgbClr val="000000"/>
                </a:solidFill>
                <a:round/>
                <a:headEnd/>
                <a:tailEnd/>
              </a:ln>
            </p:spPr>
            <p:txBody>
              <a:bodyPr/>
              <a:lstStyle/>
              <a:p>
                <a:endParaRPr lang="en-US" sz="1000" dirty="0">
                  <a:latin typeface="+mn-lt"/>
                </a:endParaRPr>
              </a:p>
            </p:txBody>
          </p:sp>
          <p:sp>
            <p:nvSpPr>
              <p:cNvPr id="968876" name="Rectangle 172"/>
              <p:cNvSpPr>
                <a:spLocks noChangeArrowheads="1"/>
              </p:cNvSpPr>
              <p:nvPr/>
            </p:nvSpPr>
            <p:spPr bwMode="auto">
              <a:xfrm>
                <a:off x="4302" y="1893"/>
                <a:ext cx="166"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1990</a:t>
                </a:r>
                <a:endParaRPr lang="en-US" sz="1000" b="1" dirty="0">
                  <a:latin typeface="+mn-lt"/>
                </a:endParaRPr>
              </a:p>
            </p:txBody>
          </p:sp>
          <p:sp>
            <p:nvSpPr>
              <p:cNvPr id="968877" name="Line 173"/>
              <p:cNvSpPr>
                <a:spLocks noChangeShapeType="1"/>
              </p:cNvSpPr>
              <p:nvPr/>
            </p:nvSpPr>
            <p:spPr bwMode="auto">
              <a:xfrm>
                <a:off x="1897" y="1358"/>
                <a:ext cx="2579" cy="1"/>
              </a:xfrm>
              <a:prstGeom prst="line">
                <a:avLst/>
              </a:prstGeom>
              <a:noFill/>
              <a:ln w="7938" cap="rnd">
                <a:solidFill>
                  <a:srgbClr val="000000"/>
                </a:solidFill>
                <a:round/>
                <a:headEnd/>
                <a:tailEnd/>
              </a:ln>
            </p:spPr>
            <p:txBody>
              <a:bodyPr/>
              <a:lstStyle/>
              <a:p>
                <a:endParaRPr lang="en-US" sz="1000" dirty="0">
                  <a:latin typeface="+mn-lt"/>
                </a:endParaRPr>
              </a:p>
            </p:txBody>
          </p:sp>
          <p:sp>
            <p:nvSpPr>
              <p:cNvPr id="968878" name="Line 174"/>
              <p:cNvSpPr>
                <a:spLocks noChangeShapeType="1"/>
              </p:cNvSpPr>
              <p:nvPr/>
            </p:nvSpPr>
            <p:spPr bwMode="auto">
              <a:xfrm>
                <a:off x="1890" y="1887"/>
                <a:ext cx="2579" cy="1"/>
              </a:xfrm>
              <a:prstGeom prst="line">
                <a:avLst/>
              </a:prstGeom>
              <a:noFill/>
              <a:ln w="7938" cap="rnd">
                <a:solidFill>
                  <a:srgbClr val="000000"/>
                </a:solidFill>
                <a:round/>
                <a:headEnd/>
                <a:tailEnd/>
              </a:ln>
            </p:spPr>
            <p:txBody>
              <a:bodyPr/>
              <a:lstStyle/>
              <a:p>
                <a:endParaRPr lang="en-US" sz="1000" dirty="0">
                  <a:latin typeface="+mn-lt"/>
                </a:endParaRPr>
              </a:p>
            </p:txBody>
          </p:sp>
          <p:sp>
            <p:nvSpPr>
              <p:cNvPr id="968879" name="Line 175"/>
              <p:cNvSpPr>
                <a:spLocks noChangeShapeType="1"/>
              </p:cNvSpPr>
              <p:nvPr/>
            </p:nvSpPr>
            <p:spPr bwMode="auto">
              <a:xfrm>
                <a:off x="1897" y="2027"/>
                <a:ext cx="2579" cy="1"/>
              </a:xfrm>
              <a:prstGeom prst="line">
                <a:avLst/>
              </a:prstGeom>
              <a:noFill/>
              <a:ln w="7938" cap="rnd">
                <a:solidFill>
                  <a:srgbClr val="000000"/>
                </a:solidFill>
                <a:round/>
                <a:headEnd/>
                <a:tailEnd/>
              </a:ln>
            </p:spPr>
            <p:txBody>
              <a:bodyPr/>
              <a:lstStyle/>
              <a:p>
                <a:endParaRPr lang="en-US" sz="1000" dirty="0">
                  <a:latin typeface="+mn-lt"/>
                </a:endParaRPr>
              </a:p>
            </p:txBody>
          </p:sp>
          <p:sp>
            <p:nvSpPr>
              <p:cNvPr id="968880" name="Rectangle 176"/>
              <p:cNvSpPr>
                <a:spLocks noChangeArrowheads="1"/>
              </p:cNvSpPr>
              <p:nvPr/>
            </p:nvSpPr>
            <p:spPr bwMode="auto">
              <a:xfrm>
                <a:off x="3806" y="2251"/>
                <a:ext cx="719"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Budget at Completion</a:t>
                </a:r>
                <a:endParaRPr lang="en-US" sz="1000" b="1" dirty="0">
                  <a:latin typeface="+mn-lt"/>
                </a:endParaRPr>
              </a:p>
            </p:txBody>
          </p:sp>
          <p:sp>
            <p:nvSpPr>
              <p:cNvPr id="968881" name="Freeform 177"/>
              <p:cNvSpPr>
                <a:spLocks noEditPoints="1"/>
              </p:cNvSpPr>
              <p:nvPr/>
            </p:nvSpPr>
            <p:spPr bwMode="auto">
              <a:xfrm>
                <a:off x="4099" y="2133"/>
                <a:ext cx="59" cy="100"/>
              </a:xfrm>
              <a:custGeom>
                <a:avLst/>
                <a:gdLst/>
                <a:ahLst/>
                <a:cxnLst>
                  <a:cxn ang="0">
                    <a:pos x="308" y="558"/>
                  </a:cxn>
                  <a:cxn ang="0">
                    <a:pos x="88" y="181"/>
                  </a:cxn>
                  <a:cxn ang="0">
                    <a:pos x="94" y="160"/>
                  </a:cxn>
                  <a:cxn ang="0">
                    <a:pos x="114" y="166"/>
                  </a:cxn>
                  <a:cxn ang="0">
                    <a:pos x="333" y="543"/>
                  </a:cxn>
                  <a:cxn ang="0">
                    <a:pos x="328" y="563"/>
                  </a:cxn>
                  <a:cxn ang="0">
                    <a:pos x="308" y="558"/>
                  </a:cxn>
                  <a:cxn ang="0">
                    <a:pos x="17" y="268"/>
                  </a:cxn>
                  <a:cxn ang="0">
                    <a:pos x="0" y="0"/>
                  </a:cxn>
                  <a:cxn ang="0">
                    <a:pos x="225" y="148"/>
                  </a:cxn>
                  <a:cxn ang="0">
                    <a:pos x="17" y="268"/>
                  </a:cxn>
                </a:cxnLst>
                <a:rect l="0" t="0" r="r" b="b"/>
                <a:pathLst>
                  <a:path w="338" h="568">
                    <a:moveTo>
                      <a:pt x="308" y="558"/>
                    </a:moveTo>
                    <a:lnTo>
                      <a:pt x="88" y="181"/>
                    </a:lnTo>
                    <a:cubicBezTo>
                      <a:pt x="84" y="174"/>
                      <a:pt x="86" y="165"/>
                      <a:pt x="94" y="160"/>
                    </a:cubicBezTo>
                    <a:cubicBezTo>
                      <a:pt x="101" y="156"/>
                      <a:pt x="110" y="159"/>
                      <a:pt x="114" y="166"/>
                    </a:cubicBezTo>
                    <a:lnTo>
                      <a:pt x="333" y="543"/>
                    </a:lnTo>
                    <a:cubicBezTo>
                      <a:pt x="338" y="550"/>
                      <a:pt x="335" y="559"/>
                      <a:pt x="328" y="563"/>
                    </a:cubicBezTo>
                    <a:cubicBezTo>
                      <a:pt x="321" y="568"/>
                      <a:pt x="312" y="565"/>
                      <a:pt x="308" y="558"/>
                    </a:cubicBezTo>
                    <a:close/>
                    <a:moveTo>
                      <a:pt x="17" y="268"/>
                    </a:moveTo>
                    <a:lnTo>
                      <a:pt x="0" y="0"/>
                    </a:lnTo>
                    <a:lnTo>
                      <a:pt x="225" y="148"/>
                    </a:lnTo>
                    <a:lnTo>
                      <a:pt x="17" y="268"/>
                    </a:lnTo>
                    <a:close/>
                  </a:path>
                </a:pathLst>
              </a:custGeom>
              <a:solidFill>
                <a:srgbClr val="0000FF"/>
              </a:solidFill>
              <a:ln w="1588" cap="flat">
                <a:solidFill>
                  <a:srgbClr val="0000FF"/>
                </a:solidFill>
                <a:prstDash val="solid"/>
                <a:bevel/>
                <a:headEnd/>
                <a:tailEnd/>
              </a:ln>
            </p:spPr>
            <p:txBody>
              <a:bodyPr/>
              <a:lstStyle/>
              <a:p>
                <a:endParaRPr lang="en-US" sz="1000" dirty="0">
                  <a:latin typeface="+mn-lt"/>
                </a:endParaRPr>
              </a:p>
            </p:txBody>
          </p:sp>
        </p:grpSp>
        <p:sp>
          <p:nvSpPr>
            <p:cNvPr id="968883" name="Rectangle 179"/>
            <p:cNvSpPr>
              <a:spLocks noChangeArrowheads="1"/>
            </p:cNvSpPr>
            <p:nvPr/>
          </p:nvSpPr>
          <p:spPr bwMode="auto">
            <a:xfrm>
              <a:off x="4073525" y="6105525"/>
              <a:ext cx="71201" cy="153888"/>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0</a:t>
              </a:r>
              <a:endParaRPr lang="en-US" sz="1000" b="1" dirty="0">
                <a:latin typeface="+mn-lt"/>
              </a:endParaRPr>
            </a:p>
          </p:txBody>
        </p:sp>
        <p:sp>
          <p:nvSpPr>
            <p:cNvPr id="968884" name="Rectangle 180"/>
            <p:cNvSpPr>
              <a:spLocks noChangeArrowheads="1"/>
            </p:cNvSpPr>
            <p:nvPr/>
          </p:nvSpPr>
          <p:spPr bwMode="auto">
            <a:xfrm>
              <a:off x="4170363" y="4005263"/>
              <a:ext cx="17462" cy="2246312"/>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885" name="Rectangle 181"/>
            <p:cNvSpPr>
              <a:spLocks noChangeArrowheads="1"/>
            </p:cNvSpPr>
            <p:nvPr/>
          </p:nvSpPr>
          <p:spPr bwMode="auto">
            <a:xfrm>
              <a:off x="4695825" y="4013200"/>
              <a:ext cx="7938" cy="2238375"/>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886" name="Rectangle 182"/>
            <p:cNvSpPr>
              <a:spLocks noChangeArrowheads="1"/>
            </p:cNvSpPr>
            <p:nvPr/>
          </p:nvSpPr>
          <p:spPr bwMode="auto">
            <a:xfrm>
              <a:off x="5214938" y="4013200"/>
              <a:ext cx="7937" cy="2238375"/>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887" name="Rectangle 183"/>
            <p:cNvSpPr>
              <a:spLocks noChangeArrowheads="1"/>
            </p:cNvSpPr>
            <p:nvPr/>
          </p:nvSpPr>
          <p:spPr bwMode="auto">
            <a:xfrm>
              <a:off x="5732463" y="4013200"/>
              <a:ext cx="7937" cy="2238375"/>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888" name="Rectangle 184"/>
            <p:cNvSpPr>
              <a:spLocks noChangeArrowheads="1"/>
            </p:cNvSpPr>
            <p:nvPr/>
          </p:nvSpPr>
          <p:spPr bwMode="auto">
            <a:xfrm>
              <a:off x="6251575" y="4013200"/>
              <a:ext cx="7938" cy="2238375"/>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889" name="Rectangle 185"/>
            <p:cNvSpPr>
              <a:spLocks noChangeArrowheads="1"/>
            </p:cNvSpPr>
            <p:nvPr/>
          </p:nvSpPr>
          <p:spPr bwMode="auto">
            <a:xfrm>
              <a:off x="6770688" y="4013200"/>
              <a:ext cx="9525" cy="2238375"/>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890" name="Rectangle 186"/>
            <p:cNvSpPr>
              <a:spLocks noChangeArrowheads="1"/>
            </p:cNvSpPr>
            <p:nvPr/>
          </p:nvSpPr>
          <p:spPr bwMode="auto">
            <a:xfrm>
              <a:off x="7286625" y="4005263"/>
              <a:ext cx="17463" cy="2246312"/>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891" name="Rectangle 187"/>
            <p:cNvSpPr>
              <a:spLocks noChangeArrowheads="1"/>
            </p:cNvSpPr>
            <p:nvPr/>
          </p:nvSpPr>
          <p:spPr bwMode="auto">
            <a:xfrm>
              <a:off x="4170363" y="6246813"/>
              <a:ext cx="3135312" cy="17462"/>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892" name="Freeform 188"/>
            <p:cNvSpPr>
              <a:spLocks/>
            </p:cNvSpPr>
            <p:nvPr/>
          </p:nvSpPr>
          <p:spPr bwMode="auto">
            <a:xfrm>
              <a:off x="4176713" y="4467225"/>
              <a:ext cx="3074987" cy="1768475"/>
            </a:xfrm>
            <a:custGeom>
              <a:avLst/>
              <a:gdLst/>
              <a:ahLst/>
              <a:cxnLst>
                <a:cxn ang="0">
                  <a:pos x="0" y="1114"/>
                </a:cxn>
                <a:cxn ang="0">
                  <a:pos x="303" y="1050"/>
                </a:cxn>
                <a:cxn ang="0">
                  <a:pos x="605" y="874"/>
                </a:cxn>
                <a:cxn ang="0">
                  <a:pos x="901" y="620"/>
                </a:cxn>
                <a:cxn ang="0">
                  <a:pos x="1204" y="367"/>
                </a:cxn>
                <a:cxn ang="0">
                  <a:pos x="1507" y="127"/>
                </a:cxn>
                <a:cxn ang="0">
                  <a:pos x="1789" y="0"/>
                </a:cxn>
              </a:cxnLst>
              <a:rect l="0" t="0" r="r" b="b"/>
              <a:pathLst>
                <a:path w="1789" h="1114">
                  <a:moveTo>
                    <a:pt x="0" y="1114"/>
                  </a:moveTo>
                  <a:lnTo>
                    <a:pt x="303" y="1050"/>
                  </a:lnTo>
                  <a:lnTo>
                    <a:pt x="605" y="874"/>
                  </a:lnTo>
                  <a:lnTo>
                    <a:pt x="901" y="620"/>
                  </a:lnTo>
                  <a:lnTo>
                    <a:pt x="1204" y="367"/>
                  </a:lnTo>
                  <a:lnTo>
                    <a:pt x="1507" y="127"/>
                  </a:lnTo>
                  <a:lnTo>
                    <a:pt x="1789" y="0"/>
                  </a:lnTo>
                </a:path>
              </a:pathLst>
            </a:custGeom>
            <a:noFill/>
            <a:ln w="25400" cap="flat">
              <a:solidFill>
                <a:srgbClr val="000000"/>
              </a:solidFill>
              <a:prstDash val="solid"/>
              <a:round/>
              <a:headEnd/>
              <a:tailEnd/>
            </a:ln>
          </p:spPr>
          <p:txBody>
            <a:bodyPr/>
            <a:lstStyle/>
            <a:p>
              <a:endParaRPr lang="en-US" sz="1000" dirty="0">
                <a:latin typeface="+mn-lt"/>
              </a:endParaRPr>
            </a:p>
          </p:txBody>
        </p:sp>
        <p:sp>
          <p:nvSpPr>
            <p:cNvPr id="968893" name="Rectangle 189"/>
            <p:cNvSpPr>
              <a:spLocks noChangeArrowheads="1"/>
            </p:cNvSpPr>
            <p:nvPr/>
          </p:nvSpPr>
          <p:spPr bwMode="auto">
            <a:xfrm>
              <a:off x="4000500" y="3857625"/>
              <a:ext cx="71201" cy="153888"/>
            </a:xfrm>
            <a:prstGeom prst="rect">
              <a:avLst/>
            </a:prstGeom>
            <a:noFill/>
            <a:ln w="9525">
              <a:noFill/>
              <a:miter lim="800000"/>
              <a:headEnd/>
              <a:tailEnd/>
            </a:ln>
          </p:spPr>
          <p:txBody>
            <a:bodyPr wrap="none" lIns="0" tIns="0" rIns="0" bIns="0">
              <a:spAutoFit/>
            </a:bodyPr>
            <a:lstStyle/>
            <a:p>
              <a:pPr algn="l" eaLnBrk="1" hangingPunct="1"/>
              <a:r>
                <a:rPr lang="en-US" sz="1000" dirty="0" smtClean="0">
                  <a:solidFill>
                    <a:srgbClr val="000000"/>
                  </a:solidFill>
                  <a:latin typeface="+mn-lt"/>
                </a:rPr>
                <a:t>$</a:t>
              </a:r>
              <a:endParaRPr lang="en-US" sz="1000" b="1" dirty="0">
                <a:latin typeface="+mn-lt"/>
              </a:endParaRPr>
            </a:p>
          </p:txBody>
        </p:sp>
        <p:sp>
          <p:nvSpPr>
            <p:cNvPr id="968894" name="Rectangle 190"/>
            <p:cNvSpPr>
              <a:spLocks noChangeArrowheads="1"/>
            </p:cNvSpPr>
            <p:nvPr/>
          </p:nvSpPr>
          <p:spPr bwMode="auto">
            <a:xfrm>
              <a:off x="4068763" y="3857625"/>
              <a:ext cx="72937" cy="153888"/>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K</a:t>
              </a:r>
              <a:endParaRPr lang="en-US" sz="1000" b="1" dirty="0">
                <a:latin typeface="+mn-lt"/>
              </a:endParaRPr>
            </a:p>
          </p:txBody>
        </p:sp>
        <p:sp>
          <p:nvSpPr>
            <p:cNvPr id="968895" name="Rectangle 191"/>
            <p:cNvSpPr>
              <a:spLocks noChangeArrowheads="1"/>
            </p:cNvSpPr>
            <p:nvPr/>
          </p:nvSpPr>
          <p:spPr bwMode="auto">
            <a:xfrm>
              <a:off x="3875088" y="4311650"/>
              <a:ext cx="284800" cy="153888"/>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2000</a:t>
              </a:r>
              <a:endParaRPr lang="en-US" sz="1000" b="1" dirty="0">
                <a:latin typeface="+mn-lt"/>
              </a:endParaRPr>
            </a:p>
          </p:txBody>
        </p:sp>
        <p:sp>
          <p:nvSpPr>
            <p:cNvPr id="968896" name="Rectangle 192"/>
            <p:cNvSpPr>
              <a:spLocks noChangeArrowheads="1"/>
            </p:cNvSpPr>
            <p:nvPr/>
          </p:nvSpPr>
          <p:spPr bwMode="auto">
            <a:xfrm>
              <a:off x="3875088" y="4756150"/>
              <a:ext cx="284800" cy="153888"/>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1500</a:t>
              </a:r>
              <a:endParaRPr lang="en-US" sz="1000" b="1" dirty="0">
                <a:latin typeface="+mn-lt"/>
              </a:endParaRPr>
            </a:p>
          </p:txBody>
        </p:sp>
        <p:sp>
          <p:nvSpPr>
            <p:cNvPr id="968897" name="Rectangle 193"/>
            <p:cNvSpPr>
              <a:spLocks noChangeArrowheads="1"/>
            </p:cNvSpPr>
            <p:nvPr/>
          </p:nvSpPr>
          <p:spPr bwMode="auto">
            <a:xfrm>
              <a:off x="3875088" y="5208588"/>
              <a:ext cx="284800" cy="153888"/>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1000</a:t>
              </a:r>
              <a:endParaRPr lang="en-US" sz="1000" b="1" dirty="0">
                <a:latin typeface="+mn-lt"/>
              </a:endParaRPr>
            </a:p>
          </p:txBody>
        </p:sp>
        <p:sp>
          <p:nvSpPr>
            <p:cNvPr id="968898" name="Rectangle 194"/>
            <p:cNvSpPr>
              <a:spLocks noChangeArrowheads="1"/>
            </p:cNvSpPr>
            <p:nvPr/>
          </p:nvSpPr>
          <p:spPr bwMode="auto">
            <a:xfrm>
              <a:off x="3946525" y="5662613"/>
              <a:ext cx="213601" cy="153888"/>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500</a:t>
              </a:r>
              <a:endParaRPr lang="en-US" sz="1000" b="1" dirty="0">
                <a:latin typeface="+mn-lt"/>
              </a:endParaRPr>
            </a:p>
          </p:txBody>
        </p:sp>
        <p:sp>
          <p:nvSpPr>
            <p:cNvPr id="968899" name="Rectangle 195"/>
            <p:cNvSpPr>
              <a:spLocks noChangeArrowheads="1"/>
            </p:cNvSpPr>
            <p:nvPr/>
          </p:nvSpPr>
          <p:spPr bwMode="auto">
            <a:xfrm>
              <a:off x="4170363" y="3995738"/>
              <a:ext cx="3135312" cy="17462"/>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900" name="Rectangle 196"/>
            <p:cNvSpPr>
              <a:spLocks noChangeArrowheads="1"/>
            </p:cNvSpPr>
            <p:nvPr/>
          </p:nvSpPr>
          <p:spPr bwMode="auto">
            <a:xfrm>
              <a:off x="4170363" y="4449763"/>
              <a:ext cx="3135312" cy="7937"/>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901" name="Rectangle 197"/>
            <p:cNvSpPr>
              <a:spLocks noChangeArrowheads="1"/>
            </p:cNvSpPr>
            <p:nvPr/>
          </p:nvSpPr>
          <p:spPr bwMode="auto">
            <a:xfrm>
              <a:off x="4170363" y="4899025"/>
              <a:ext cx="3135312" cy="9525"/>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902" name="Rectangle 198"/>
            <p:cNvSpPr>
              <a:spLocks noChangeArrowheads="1"/>
            </p:cNvSpPr>
            <p:nvPr/>
          </p:nvSpPr>
          <p:spPr bwMode="auto">
            <a:xfrm>
              <a:off x="4170363" y="5349875"/>
              <a:ext cx="3135312" cy="7938"/>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903" name="Rectangle 199"/>
            <p:cNvSpPr>
              <a:spLocks noChangeArrowheads="1"/>
            </p:cNvSpPr>
            <p:nvPr/>
          </p:nvSpPr>
          <p:spPr bwMode="auto">
            <a:xfrm>
              <a:off x="4170363" y="5800725"/>
              <a:ext cx="3135312" cy="7938"/>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904" name="Freeform 200"/>
            <p:cNvSpPr>
              <a:spLocks noEditPoints="1"/>
            </p:cNvSpPr>
            <p:nvPr/>
          </p:nvSpPr>
          <p:spPr bwMode="auto">
            <a:xfrm>
              <a:off x="4167188" y="4445000"/>
              <a:ext cx="3076575" cy="1789113"/>
            </a:xfrm>
            <a:custGeom>
              <a:avLst/>
              <a:gdLst/>
              <a:ahLst/>
              <a:cxnLst>
                <a:cxn ang="0">
                  <a:pos x="298" y="6124"/>
                </a:cxn>
                <a:cxn ang="0">
                  <a:pos x="51" y="6401"/>
                </a:cxn>
                <a:cxn ang="0">
                  <a:pos x="522" y="5972"/>
                </a:cxn>
                <a:cxn ang="0">
                  <a:pos x="870" y="5845"/>
                </a:cxn>
                <a:cxn ang="0">
                  <a:pos x="522" y="5972"/>
                </a:cxn>
                <a:cxn ang="0">
                  <a:pos x="1120" y="5566"/>
                </a:cxn>
                <a:cxn ang="0">
                  <a:pos x="1382" y="5472"/>
                </a:cxn>
                <a:cxn ang="0">
                  <a:pos x="1093" y="5693"/>
                </a:cxn>
                <a:cxn ang="0">
                  <a:pos x="1536" y="5233"/>
                </a:cxn>
                <a:cxn ang="0">
                  <a:pos x="1874" y="5079"/>
                </a:cxn>
                <a:cxn ang="0">
                  <a:pos x="1536" y="5233"/>
                </a:cxn>
                <a:cxn ang="0">
                  <a:pos x="2309" y="4615"/>
                </a:cxn>
                <a:cxn ang="0">
                  <a:pos x="2084" y="4910"/>
                </a:cxn>
                <a:cxn ang="0">
                  <a:pos x="2524" y="4450"/>
                </a:cxn>
                <a:cxn ang="0">
                  <a:pos x="2865" y="4302"/>
                </a:cxn>
                <a:cxn ang="0">
                  <a:pos x="2524" y="4450"/>
                </a:cxn>
                <a:cxn ang="0">
                  <a:pos x="3309" y="3847"/>
                </a:cxn>
                <a:cxn ang="0">
                  <a:pos x="3079" y="4137"/>
                </a:cxn>
                <a:cxn ang="0">
                  <a:pos x="3524" y="3683"/>
                </a:cxn>
                <a:cxn ang="0">
                  <a:pos x="3864" y="3535"/>
                </a:cxn>
                <a:cxn ang="0">
                  <a:pos x="3524" y="3683"/>
                </a:cxn>
                <a:cxn ang="0">
                  <a:pos x="4038" y="3288"/>
                </a:cxn>
                <a:cxn ang="0">
                  <a:pos x="4352" y="3132"/>
                </a:cxn>
                <a:cxn ang="0">
                  <a:pos x="4078" y="3370"/>
                </a:cxn>
                <a:cxn ang="0">
                  <a:pos x="4496" y="2887"/>
                </a:cxn>
                <a:cxn ang="0">
                  <a:pos x="4826" y="2718"/>
                </a:cxn>
                <a:cxn ang="0">
                  <a:pos x="4496" y="2887"/>
                </a:cxn>
                <a:cxn ang="0">
                  <a:pos x="5241" y="2235"/>
                </a:cxn>
                <a:cxn ang="0">
                  <a:pos x="5030" y="2540"/>
                </a:cxn>
                <a:cxn ang="0">
                  <a:pos x="5444" y="2057"/>
                </a:cxn>
                <a:cxn ang="0">
                  <a:pos x="5775" y="1888"/>
                </a:cxn>
                <a:cxn ang="0">
                  <a:pos x="5444" y="2057"/>
                </a:cxn>
                <a:cxn ang="0">
                  <a:pos x="5956" y="1610"/>
                </a:cxn>
                <a:cxn ang="0">
                  <a:pos x="6258" y="1489"/>
                </a:cxn>
                <a:cxn ang="0">
                  <a:pos x="5978" y="1710"/>
                </a:cxn>
                <a:cxn ang="0">
                  <a:pos x="6417" y="1253"/>
                </a:cxn>
                <a:cxn ang="0">
                  <a:pos x="6757" y="1103"/>
                </a:cxn>
                <a:cxn ang="0">
                  <a:pos x="6417" y="1253"/>
                </a:cxn>
                <a:cxn ang="0">
                  <a:pos x="7198" y="648"/>
                </a:cxn>
                <a:cxn ang="0">
                  <a:pos x="7218" y="639"/>
                </a:cxn>
                <a:cxn ang="0">
                  <a:pos x="7235" y="727"/>
                </a:cxn>
                <a:cxn ang="0">
                  <a:pos x="6970" y="938"/>
                </a:cxn>
                <a:cxn ang="0">
                  <a:pos x="7482" y="581"/>
                </a:cxn>
                <a:cxn ang="0">
                  <a:pos x="7853" y="592"/>
                </a:cxn>
                <a:cxn ang="0">
                  <a:pos x="7482" y="581"/>
                </a:cxn>
                <a:cxn ang="0">
                  <a:pos x="8449" y="369"/>
                </a:cxn>
                <a:cxn ang="0">
                  <a:pos x="8116" y="534"/>
                </a:cxn>
                <a:cxn ang="0">
                  <a:pos x="8712" y="311"/>
                </a:cxn>
                <a:cxn ang="0">
                  <a:pos x="9083" y="322"/>
                </a:cxn>
                <a:cxn ang="0">
                  <a:pos x="8712" y="311"/>
                </a:cxn>
                <a:cxn ang="0">
                  <a:pos x="9680" y="100"/>
                </a:cxn>
                <a:cxn ang="0">
                  <a:pos x="9347" y="265"/>
                </a:cxn>
                <a:cxn ang="0">
                  <a:pos x="9943" y="42"/>
                </a:cxn>
                <a:cxn ang="0">
                  <a:pos x="10155" y="87"/>
                </a:cxn>
                <a:cxn ang="0">
                  <a:pos x="9943" y="42"/>
                </a:cxn>
              </a:cxnLst>
              <a:rect l="0" t="0" r="r" b="b"/>
              <a:pathLst>
                <a:path w="10155" h="6401">
                  <a:moveTo>
                    <a:pt x="0" y="6326"/>
                  </a:moveTo>
                  <a:lnTo>
                    <a:pt x="298" y="6124"/>
                  </a:lnTo>
                  <a:lnTo>
                    <a:pt x="349" y="6199"/>
                  </a:lnTo>
                  <a:lnTo>
                    <a:pt x="51" y="6401"/>
                  </a:lnTo>
                  <a:lnTo>
                    <a:pt x="0" y="6326"/>
                  </a:lnTo>
                  <a:close/>
                  <a:moveTo>
                    <a:pt x="522" y="5972"/>
                  </a:moveTo>
                  <a:lnTo>
                    <a:pt x="819" y="5770"/>
                  </a:lnTo>
                  <a:lnTo>
                    <a:pt x="870" y="5845"/>
                  </a:lnTo>
                  <a:lnTo>
                    <a:pt x="572" y="6047"/>
                  </a:lnTo>
                  <a:lnTo>
                    <a:pt x="522" y="5972"/>
                  </a:lnTo>
                  <a:close/>
                  <a:moveTo>
                    <a:pt x="1043" y="5619"/>
                  </a:moveTo>
                  <a:lnTo>
                    <a:pt x="1120" y="5566"/>
                  </a:lnTo>
                  <a:lnTo>
                    <a:pt x="1325" y="5402"/>
                  </a:lnTo>
                  <a:lnTo>
                    <a:pt x="1382" y="5472"/>
                  </a:lnTo>
                  <a:lnTo>
                    <a:pt x="1171" y="5641"/>
                  </a:lnTo>
                  <a:lnTo>
                    <a:pt x="1093" y="5693"/>
                  </a:lnTo>
                  <a:lnTo>
                    <a:pt x="1043" y="5619"/>
                  </a:lnTo>
                  <a:close/>
                  <a:moveTo>
                    <a:pt x="1536" y="5233"/>
                  </a:moveTo>
                  <a:lnTo>
                    <a:pt x="1817" y="5008"/>
                  </a:lnTo>
                  <a:lnTo>
                    <a:pt x="1874" y="5079"/>
                  </a:lnTo>
                  <a:lnTo>
                    <a:pt x="1593" y="5303"/>
                  </a:lnTo>
                  <a:lnTo>
                    <a:pt x="1536" y="5233"/>
                  </a:lnTo>
                  <a:close/>
                  <a:moveTo>
                    <a:pt x="2028" y="4840"/>
                  </a:moveTo>
                  <a:lnTo>
                    <a:pt x="2309" y="4615"/>
                  </a:lnTo>
                  <a:lnTo>
                    <a:pt x="2366" y="4685"/>
                  </a:lnTo>
                  <a:lnTo>
                    <a:pt x="2084" y="4910"/>
                  </a:lnTo>
                  <a:lnTo>
                    <a:pt x="2028" y="4840"/>
                  </a:lnTo>
                  <a:close/>
                  <a:moveTo>
                    <a:pt x="2524" y="4450"/>
                  </a:moveTo>
                  <a:lnTo>
                    <a:pt x="2810" y="4230"/>
                  </a:lnTo>
                  <a:lnTo>
                    <a:pt x="2865" y="4302"/>
                  </a:lnTo>
                  <a:lnTo>
                    <a:pt x="2579" y="4521"/>
                  </a:lnTo>
                  <a:lnTo>
                    <a:pt x="2524" y="4450"/>
                  </a:lnTo>
                  <a:close/>
                  <a:moveTo>
                    <a:pt x="3024" y="4066"/>
                  </a:moveTo>
                  <a:lnTo>
                    <a:pt x="3309" y="3847"/>
                  </a:lnTo>
                  <a:lnTo>
                    <a:pt x="3364" y="3918"/>
                  </a:lnTo>
                  <a:lnTo>
                    <a:pt x="3079" y="4137"/>
                  </a:lnTo>
                  <a:lnTo>
                    <a:pt x="3024" y="4066"/>
                  </a:lnTo>
                  <a:close/>
                  <a:moveTo>
                    <a:pt x="3524" y="3683"/>
                  </a:moveTo>
                  <a:lnTo>
                    <a:pt x="3809" y="3463"/>
                  </a:lnTo>
                  <a:lnTo>
                    <a:pt x="3864" y="3535"/>
                  </a:lnTo>
                  <a:lnTo>
                    <a:pt x="3578" y="3754"/>
                  </a:lnTo>
                  <a:lnTo>
                    <a:pt x="3524" y="3683"/>
                  </a:lnTo>
                  <a:close/>
                  <a:moveTo>
                    <a:pt x="4023" y="3299"/>
                  </a:moveTo>
                  <a:lnTo>
                    <a:pt x="4038" y="3288"/>
                  </a:lnTo>
                  <a:lnTo>
                    <a:pt x="4293" y="3065"/>
                  </a:lnTo>
                  <a:lnTo>
                    <a:pt x="4352" y="3132"/>
                  </a:lnTo>
                  <a:lnTo>
                    <a:pt x="4093" y="3359"/>
                  </a:lnTo>
                  <a:lnTo>
                    <a:pt x="4078" y="3370"/>
                  </a:lnTo>
                  <a:lnTo>
                    <a:pt x="4023" y="3299"/>
                  </a:lnTo>
                  <a:close/>
                  <a:moveTo>
                    <a:pt x="4496" y="2887"/>
                  </a:moveTo>
                  <a:lnTo>
                    <a:pt x="4767" y="2650"/>
                  </a:lnTo>
                  <a:lnTo>
                    <a:pt x="4826" y="2718"/>
                  </a:lnTo>
                  <a:lnTo>
                    <a:pt x="4555" y="2955"/>
                  </a:lnTo>
                  <a:lnTo>
                    <a:pt x="4496" y="2887"/>
                  </a:lnTo>
                  <a:close/>
                  <a:moveTo>
                    <a:pt x="4970" y="2472"/>
                  </a:moveTo>
                  <a:lnTo>
                    <a:pt x="5241" y="2235"/>
                  </a:lnTo>
                  <a:lnTo>
                    <a:pt x="5300" y="2303"/>
                  </a:lnTo>
                  <a:lnTo>
                    <a:pt x="5030" y="2540"/>
                  </a:lnTo>
                  <a:lnTo>
                    <a:pt x="4970" y="2472"/>
                  </a:lnTo>
                  <a:close/>
                  <a:moveTo>
                    <a:pt x="5444" y="2057"/>
                  </a:moveTo>
                  <a:lnTo>
                    <a:pt x="5715" y="1820"/>
                  </a:lnTo>
                  <a:lnTo>
                    <a:pt x="5775" y="1888"/>
                  </a:lnTo>
                  <a:lnTo>
                    <a:pt x="5504" y="2125"/>
                  </a:lnTo>
                  <a:lnTo>
                    <a:pt x="5444" y="2057"/>
                  </a:lnTo>
                  <a:close/>
                  <a:moveTo>
                    <a:pt x="5918" y="1642"/>
                  </a:moveTo>
                  <a:lnTo>
                    <a:pt x="5956" y="1610"/>
                  </a:lnTo>
                  <a:lnTo>
                    <a:pt x="6203" y="1418"/>
                  </a:lnTo>
                  <a:lnTo>
                    <a:pt x="6258" y="1489"/>
                  </a:lnTo>
                  <a:lnTo>
                    <a:pt x="6015" y="1677"/>
                  </a:lnTo>
                  <a:lnTo>
                    <a:pt x="5978" y="1710"/>
                  </a:lnTo>
                  <a:lnTo>
                    <a:pt x="5918" y="1642"/>
                  </a:lnTo>
                  <a:close/>
                  <a:moveTo>
                    <a:pt x="6417" y="1253"/>
                  </a:moveTo>
                  <a:lnTo>
                    <a:pt x="6701" y="1032"/>
                  </a:lnTo>
                  <a:lnTo>
                    <a:pt x="6757" y="1103"/>
                  </a:lnTo>
                  <a:lnTo>
                    <a:pt x="6472" y="1324"/>
                  </a:lnTo>
                  <a:lnTo>
                    <a:pt x="6417" y="1253"/>
                  </a:lnTo>
                  <a:close/>
                  <a:moveTo>
                    <a:pt x="6915" y="867"/>
                  </a:moveTo>
                  <a:lnTo>
                    <a:pt x="7198" y="648"/>
                  </a:lnTo>
                  <a:cubicBezTo>
                    <a:pt x="7203" y="644"/>
                    <a:pt x="7209" y="641"/>
                    <a:pt x="7216" y="640"/>
                  </a:cubicBezTo>
                  <a:lnTo>
                    <a:pt x="7218" y="639"/>
                  </a:lnTo>
                  <a:lnTo>
                    <a:pt x="7237" y="727"/>
                  </a:lnTo>
                  <a:lnTo>
                    <a:pt x="7235" y="727"/>
                  </a:lnTo>
                  <a:lnTo>
                    <a:pt x="7253" y="719"/>
                  </a:lnTo>
                  <a:lnTo>
                    <a:pt x="6970" y="938"/>
                  </a:lnTo>
                  <a:lnTo>
                    <a:pt x="6915" y="867"/>
                  </a:lnTo>
                  <a:close/>
                  <a:moveTo>
                    <a:pt x="7482" y="581"/>
                  </a:moveTo>
                  <a:lnTo>
                    <a:pt x="7833" y="504"/>
                  </a:lnTo>
                  <a:lnTo>
                    <a:pt x="7853" y="592"/>
                  </a:lnTo>
                  <a:lnTo>
                    <a:pt x="7501" y="669"/>
                  </a:lnTo>
                  <a:lnTo>
                    <a:pt x="7482" y="581"/>
                  </a:lnTo>
                  <a:close/>
                  <a:moveTo>
                    <a:pt x="8097" y="446"/>
                  </a:moveTo>
                  <a:lnTo>
                    <a:pt x="8449" y="369"/>
                  </a:lnTo>
                  <a:lnTo>
                    <a:pt x="8468" y="457"/>
                  </a:lnTo>
                  <a:lnTo>
                    <a:pt x="8116" y="534"/>
                  </a:lnTo>
                  <a:lnTo>
                    <a:pt x="8097" y="446"/>
                  </a:lnTo>
                  <a:close/>
                  <a:moveTo>
                    <a:pt x="8712" y="311"/>
                  </a:moveTo>
                  <a:lnTo>
                    <a:pt x="9064" y="234"/>
                  </a:lnTo>
                  <a:lnTo>
                    <a:pt x="9083" y="322"/>
                  </a:lnTo>
                  <a:lnTo>
                    <a:pt x="8732" y="399"/>
                  </a:lnTo>
                  <a:lnTo>
                    <a:pt x="8712" y="311"/>
                  </a:lnTo>
                  <a:close/>
                  <a:moveTo>
                    <a:pt x="9328" y="177"/>
                  </a:moveTo>
                  <a:lnTo>
                    <a:pt x="9680" y="100"/>
                  </a:lnTo>
                  <a:lnTo>
                    <a:pt x="9699" y="187"/>
                  </a:lnTo>
                  <a:lnTo>
                    <a:pt x="9347" y="265"/>
                  </a:lnTo>
                  <a:lnTo>
                    <a:pt x="9328" y="177"/>
                  </a:lnTo>
                  <a:close/>
                  <a:moveTo>
                    <a:pt x="9943" y="42"/>
                  </a:moveTo>
                  <a:lnTo>
                    <a:pt x="10136" y="0"/>
                  </a:lnTo>
                  <a:lnTo>
                    <a:pt x="10155" y="87"/>
                  </a:lnTo>
                  <a:lnTo>
                    <a:pt x="9963" y="130"/>
                  </a:lnTo>
                  <a:lnTo>
                    <a:pt x="9943" y="42"/>
                  </a:lnTo>
                  <a:close/>
                </a:path>
              </a:pathLst>
            </a:custGeom>
            <a:solidFill>
              <a:srgbClr val="000000"/>
            </a:solidFill>
            <a:ln w="1588" cap="flat">
              <a:solidFill>
                <a:srgbClr val="000000"/>
              </a:solidFill>
              <a:prstDash val="solid"/>
              <a:bevel/>
              <a:headEnd/>
              <a:tailEnd/>
            </a:ln>
          </p:spPr>
          <p:txBody>
            <a:bodyPr/>
            <a:lstStyle/>
            <a:p>
              <a:endParaRPr lang="en-US" sz="1000" dirty="0">
                <a:latin typeface="+mn-lt"/>
              </a:endParaRPr>
            </a:p>
          </p:txBody>
        </p:sp>
        <p:sp>
          <p:nvSpPr>
            <p:cNvPr id="968907" name="Freeform 203"/>
            <p:cNvSpPr>
              <a:spLocks noEditPoints="1"/>
            </p:cNvSpPr>
            <p:nvPr/>
          </p:nvSpPr>
          <p:spPr bwMode="auto">
            <a:xfrm>
              <a:off x="5114925" y="4743450"/>
              <a:ext cx="430213" cy="417513"/>
            </a:xfrm>
            <a:custGeom>
              <a:avLst/>
              <a:gdLst/>
              <a:ahLst/>
              <a:cxnLst>
                <a:cxn ang="0">
                  <a:pos x="27" y="6"/>
                </a:cxn>
                <a:cxn ang="0">
                  <a:pos x="1290" y="1341"/>
                </a:cxn>
                <a:cxn ang="0">
                  <a:pos x="1289" y="1362"/>
                </a:cxn>
                <a:cxn ang="0">
                  <a:pos x="1268" y="1361"/>
                </a:cxn>
                <a:cxn ang="0">
                  <a:pos x="6" y="27"/>
                </a:cxn>
                <a:cxn ang="0">
                  <a:pos x="6" y="6"/>
                </a:cxn>
                <a:cxn ang="0">
                  <a:pos x="27" y="6"/>
                </a:cxn>
                <a:cxn ang="0">
                  <a:pos x="1339" y="1240"/>
                </a:cxn>
                <a:cxn ang="0">
                  <a:pos x="1416" y="1496"/>
                </a:cxn>
                <a:cxn ang="0">
                  <a:pos x="1164" y="1405"/>
                </a:cxn>
                <a:cxn ang="0">
                  <a:pos x="1339" y="1240"/>
                </a:cxn>
              </a:cxnLst>
              <a:rect l="0" t="0" r="r" b="b"/>
              <a:pathLst>
                <a:path w="1416" h="1496">
                  <a:moveTo>
                    <a:pt x="27" y="6"/>
                  </a:moveTo>
                  <a:lnTo>
                    <a:pt x="1290" y="1341"/>
                  </a:lnTo>
                  <a:cubicBezTo>
                    <a:pt x="1296" y="1347"/>
                    <a:pt x="1295" y="1356"/>
                    <a:pt x="1289" y="1362"/>
                  </a:cubicBezTo>
                  <a:cubicBezTo>
                    <a:pt x="1283" y="1368"/>
                    <a:pt x="1274" y="1368"/>
                    <a:pt x="1268" y="1361"/>
                  </a:cubicBezTo>
                  <a:lnTo>
                    <a:pt x="6" y="27"/>
                  </a:lnTo>
                  <a:cubicBezTo>
                    <a:pt x="0" y="21"/>
                    <a:pt x="0" y="11"/>
                    <a:pt x="6" y="6"/>
                  </a:cubicBezTo>
                  <a:cubicBezTo>
                    <a:pt x="12" y="0"/>
                    <a:pt x="22" y="0"/>
                    <a:pt x="27" y="6"/>
                  </a:cubicBezTo>
                  <a:close/>
                  <a:moveTo>
                    <a:pt x="1339" y="1240"/>
                  </a:moveTo>
                  <a:lnTo>
                    <a:pt x="1416" y="1496"/>
                  </a:lnTo>
                  <a:lnTo>
                    <a:pt x="1164" y="1405"/>
                  </a:lnTo>
                  <a:lnTo>
                    <a:pt x="1339" y="1240"/>
                  </a:lnTo>
                  <a:close/>
                </a:path>
              </a:pathLst>
            </a:custGeom>
            <a:solidFill>
              <a:srgbClr val="000000"/>
            </a:solidFill>
            <a:ln w="1588" cap="flat">
              <a:solidFill>
                <a:srgbClr val="000000"/>
              </a:solidFill>
              <a:prstDash val="solid"/>
              <a:bevel/>
              <a:headEnd/>
              <a:tailEnd/>
            </a:ln>
          </p:spPr>
          <p:txBody>
            <a:bodyPr/>
            <a:lstStyle/>
            <a:p>
              <a:endParaRPr lang="en-US" sz="1000" dirty="0">
                <a:latin typeface="+mn-lt"/>
              </a:endParaRPr>
            </a:p>
          </p:txBody>
        </p:sp>
        <p:sp>
          <p:nvSpPr>
            <p:cNvPr id="968909" name="Rectangle 205"/>
            <p:cNvSpPr>
              <a:spLocks noChangeArrowheads="1"/>
            </p:cNvSpPr>
            <p:nvPr/>
          </p:nvSpPr>
          <p:spPr bwMode="auto">
            <a:xfrm>
              <a:off x="6161088" y="5580063"/>
              <a:ext cx="781464" cy="153888"/>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Spend Profile </a:t>
              </a:r>
              <a:endParaRPr lang="en-US" sz="1000" b="1" dirty="0">
                <a:latin typeface="+mn-lt"/>
              </a:endParaRPr>
            </a:p>
          </p:txBody>
        </p:sp>
        <p:sp>
          <p:nvSpPr>
            <p:cNvPr id="968910" name="Rectangle 206"/>
            <p:cNvSpPr>
              <a:spLocks noChangeArrowheads="1"/>
            </p:cNvSpPr>
            <p:nvPr/>
          </p:nvSpPr>
          <p:spPr bwMode="auto">
            <a:xfrm>
              <a:off x="6073775" y="5740400"/>
              <a:ext cx="889133" cy="153888"/>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(Planned Value)</a:t>
              </a:r>
              <a:endParaRPr lang="en-US" sz="1000" b="1" dirty="0">
                <a:latin typeface="+mn-lt"/>
              </a:endParaRPr>
            </a:p>
          </p:txBody>
        </p:sp>
        <p:sp>
          <p:nvSpPr>
            <p:cNvPr id="968911" name="Freeform 207"/>
            <p:cNvSpPr>
              <a:spLocks noEditPoints="1"/>
            </p:cNvSpPr>
            <p:nvPr/>
          </p:nvSpPr>
          <p:spPr bwMode="auto">
            <a:xfrm>
              <a:off x="5789613" y="5473700"/>
              <a:ext cx="341312" cy="195263"/>
            </a:xfrm>
            <a:custGeom>
              <a:avLst/>
              <a:gdLst/>
              <a:ahLst/>
              <a:cxnLst>
                <a:cxn ang="0">
                  <a:pos x="1113" y="693"/>
                </a:cxn>
                <a:cxn ang="0">
                  <a:pos x="164" y="117"/>
                </a:cxn>
                <a:cxn ang="0">
                  <a:pos x="159" y="96"/>
                </a:cxn>
                <a:cxn ang="0">
                  <a:pos x="179" y="91"/>
                </a:cxn>
                <a:cxn ang="0">
                  <a:pos x="1128" y="668"/>
                </a:cxn>
                <a:cxn ang="0">
                  <a:pos x="1133" y="688"/>
                </a:cxn>
                <a:cxn ang="0">
                  <a:pos x="1113" y="693"/>
                </a:cxn>
                <a:cxn ang="0">
                  <a:pos x="143" y="228"/>
                </a:cxn>
                <a:cxn ang="0">
                  <a:pos x="0" y="0"/>
                </a:cxn>
                <a:cxn ang="0">
                  <a:pos x="268" y="22"/>
                </a:cxn>
                <a:cxn ang="0">
                  <a:pos x="143" y="228"/>
                </a:cxn>
              </a:cxnLst>
              <a:rect l="0" t="0" r="r" b="b"/>
              <a:pathLst>
                <a:path w="1138" h="698">
                  <a:moveTo>
                    <a:pt x="1113" y="693"/>
                  </a:moveTo>
                  <a:lnTo>
                    <a:pt x="164" y="117"/>
                  </a:lnTo>
                  <a:cubicBezTo>
                    <a:pt x="157" y="113"/>
                    <a:pt x="154" y="104"/>
                    <a:pt x="159" y="96"/>
                  </a:cubicBezTo>
                  <a:cubicBezTo>
                    <a:pt x="163" y="89"/>
                    <a:pt x="172" y="87"/>
                    <a:pt x="179" y="91"/>
                  </a:cubicBezTo>
                  <a:lnTo>
                    <a:pt x="1128" y="668"/>
                  </a:lnTo>
                  <a:cubicBezTo>
                    <a:pt x="1135" y="672"/>
                    <a:pt x="1138" y="681"/>
                    <a:pt x="1133" y="688"/>
                  </a:cubicBezTo>
                  <a:cubicBezTo>
                    <a:pt x="1129" y="695"/>
                    <a:pt x="1120" y="698"/>
                    <a:pt x="1113" y="693"/>
                  </a:cubicBezTo>
                  <a:close/>
                  <a:moveTo>
                    <a:pt x="143" y="228"/>
                  </a:moveTo>
                  <a:lnTo>
                    <a:pt x="0" y="0"/>
                  </a:lnTo>
                  <a:lnTo>
                    <a:pt x="268" y="22"/>
                  </a:lnTo>
                  <a:lnTo>
                    <a:pt x="143" y="228"/>
                  </a:lnTo>
                  <a:close/>
                </a:path>
              </a:pathLst>
            </a:custGeom>
            <a:solidFill>
              <a:srgbClr val="000000"/>
            </a:solidFill>
            <a:ln w="1588" cap="flat">
              <a:solidFill>
                <a:srgbClr val="000000"/>
              </a:solidFill>
              <a:prstDash val="solid"/>
              <a:bevel/>
              <a:headEnd/>
              <a:tailEnd/>
            </a:ln>
          </p:spPr>
          <p:txBody>
            <a:bodyPr/>
            <a:lstStyle/>
            <a:p>
              <a:endParaRPr lang="en-US" sz="1000" dirty="0">
                <a:latin typeface="+mn-lt"/>
              </a:endParaRPr>
            </a:p>
          </p:txBody>
        </p:sp>
        <p:sp>
          <p:nvSpPr>
            <p:cNvPr id="968912" name="Rectangle 208"/>
            <p:cNvSpPr>
              <a:spLocks noChangeArrowheads="1"/>
            </p:cNvSpPr>
            <p:nvPr/>
          </p:nvSpPr>
          <p:spPr bwMode="auto">
            <a:xfrm>
              <a:off x="4073525" y="6105525"/>
              <a:ext cx="71201" cy="153888"/>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0</a:t>
              </a:r>
              <a:endParaRPr lang="en-US" sz="1000" b="1" dirty="0">
                <a:latin typeface="+mn-lt"/>
              </a:endParaRPr>
            </a:p>
          </p:txBody>
        </p:sp>
        <p:sp>
          <p:nvSpPr>
            <p:cNvPr id="968913" name="Rectangle 209"/>
            <p:cNvSpPr>
              <a:spLocks noChangeArrowheads="1"/>
            </p:cNvSpPr>
            <p:nvPr/>
          </p:nvSpPr>
          <p:spPr bwMode="auto">
            <a:xfrm>
              <a:off x="4170363" y="4005263"/>
              <a:ext cx="17462" cy="2246312"/>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914" name="Rectangle 210"/>
            <p:cNvSpPr>
              <a:spLocks noChangeArrowheads="1"/>
            </p:cNvSpPr>
            <p:nvPr/>
          </p:nvSpPr>
          <p:spPr bwMode="auto">
            <a:xfrm>
              <a:off x="4695825" y="4013200"/>
              <a:ext cx="7938" cy="2238375"/>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915" name="Rectangle 211"/>
            <p:cNvSpPr>
              <a:spLocks noChangeArrowheads="1"/>
            </p:cNvSpPr>
            <p:nvPr/>
          </p:nvSpPr>
          <p:spPr bwMode="auto">
            <a:xfrm>
              <a:off x="5214938" y="4013200"/>
              <a:ext cx="7937" cy="2238375"/>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916" name="Rectangle 212"/>
            <p:cNvSpPr>
              <a:spLocks noChangeArrowheads="1"/>
            </p:cNvSpPr>
            <p:nvPr/>
          </p:nvSpPr>
          <p:spPr bwMode="auto">
            <a:xfrm>
              <a:off x="5732463" y="4013200"/>
              <a:ext cx="7937" cy="2238375"/>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917" name="Rectangle 213"/>
            <p:cNvSpPr>
              <a:spLocks noChangeArrowheads="1"/>
            </p:cNvSpPr>
            <p:nvPr/>
          </p:nvSpPr>
          <p:spPr bwMode="auto">
            <a:xfrm>
              <a:off x="6251575" y="4013200"/>
              <a:ext cx="7938" cy="2238375"/>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918" name="Rectangle 214"/>
            <p:cNvSpPr>
              <a:spLocks noChangeArrowheads="1"/>
            </p:cNvSpPr>
            <p:nvPr/>
          </p:nvSpPr>
          <p:spPr bwMode="auto">
            <a:xfrm>
              <a:off x="6770688" y="4013200"/>
              <a:ext cx="9525" cy="2238375"/>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919" name="Rectangle 215"/>
            <p:cNvSpPr>
              <a:spLocks noChangeArrowheads="1"/>
            </p:cNvSpPr>
            <p:nvPr/>
          </p:nvSpPr>
          <p:spPr bwMode="auto">
            <a:xfrm>
              <a:off x="7286625" y="4005263"/>
              <a:ext cx="17463" cy="2246312"/>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920" name="Rectangle 216"/>
            <p:cNvSpPr>
              <a:spLocks noChangeArrowheads="1"/>
            </p:cNvSpPr>
            <p:nvPr/>
          </p:nvSpPr>
          <p:spPr bwMode="auto">
            <a:xfrm>
              <a:off x="4170363" y="6246813"/>
              <a:ext cx="3135312" cy="17462"/>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921" name="Freeform 217"/>
            <p:cNvSpPr>
              <a:spLocks/>
            </p:cNvSpPr>
            <p:nvPr/>
          </p:nvSpPr>
          <p:spPr bwMode="auto">
            <a:xfrm>
              <a:off x="4176713" y="4467225"/>
              <a:ext cx="3074987" cy="1768475"/>
            </a:xfrm>
            <a:custGeom>
              <a:avLst/>
              <a:gdLst/>
              <a:ahLst/>
              <a:cxnLst>
                <a:cxn ang="0">
                  <a:pos x="0" y="1114"/>
                </a:cxn>
                <a:cxn ang="0">
                  <a:pos x="303" y="1050"/>
                </a:cxn>
                <a:cxn ang="0">
                  <a:pos x="605" y="874"/>
                </a:cxn>
                <a:cxn ang="0">
                  <a:pos x="901" y="620"/>
                </a:cxn>
                <a:cxn ang="0">
                  <a:pos x="1204" y="367"/>
                </a:cxn>
                <a:cxn ang="0">
                  <a:pos x="1507" y="127"/>
                </a:cxn>
                <a:cxn ang="0">
                  <a:pos x="1789" y="0"/>
                </a:cxn>
              </a:cxnLst>
              <a:rect l="0" t="0" r="r" b="b"/>
              <a:pathLst>
                <a:path w="1789" h="1114">
                  <a:moveTo>
                    <a:pt x="0" y="1114"/>
                  </a:moveTo>
                  <a:lnTo>
                    <a:pt x="303" y="1050"/>
                  </a:lnTo>
                  <a:lnTo>
                    <a:pt x="605" y="874"/>
                  </a:lnTo>
                  <a:lnTo>
                    <a:pt x="901" y="620"/>
                  </a:lnTo>
                  <a:lnTo>
                    <a:pt x="1204" y="367"/>
                  </a:lnTo>
                  <a:lnTo>
                    <a:pt x="1507" y="127"/>
                  </a:lnTo>
                  <a:lnTo>
                    <a:pt x="1789" y="0"/>
                  </a:lnTo>
                </a:path>
              </a:pathLst>
            </a:custGeom>
            <a:noFill/>
            <a:ln w="25400" cap="flat">
              <a:solidFill>
                <a:srgbClr val="000000"/>
              </a:solidFill>
              <a:prstDash val="solid"/>
              <a:round/>
              <a:headEnd/>
              <a:tailEnd/>
            </a:ln>
          </p:spPr>
          <p:txBody>
            <a:bodyPr/>
            <a:lstStyle/>
            <a:p>
              <a:endParaRPr lang="en-US" sz="1000" dirty="0">
                <a:latin typeface="+mn-lt"/>
              </a:endParaRPr>
            </a:p>
          </p:txBody>
        </p:sp>
        <p:sp>
          <p:nvSpPr>
            <p:cNvPr id="968922" name="Rectangle 218"/>
            <p:cNvSpPr>
              <a:spLocks noChangeArrowheads="1"/>
            </p:cNvSpPr>
            <p:nvPr/>
          </p:nvSpPr>
          <p:spPr bwMode="auto">
            <a:xfrm>
              <a:off x="4000500" y="3857625"/>
              <a:ext cx="71201" cy="153888"/>
            </a:xfrm>
            <a:prstGeom prst="rect">
              <a:avLst/>
            </a:prstGeom>
            <a:noFill/>
            <a:ln w="9525">
              <a:noFill/>
              <a:miter lim="800000"/>
              <a:headEnd/>
              <a:tailEnd/>
            </a:ln>
          </p:spPr>
          <p:txBody>
            <a:bodyPr wrap="none" lIns="0" tIns="0" rIns="0" bIns="0">
              <a:spAutoFit/>
            </a:bodyPr>
            <a:lstStyle/>
            <a:p>
              <a:pPr algn="l" eaLnBrk="1" hangingPunct="1"/>
              <a:r>
                <a:rPr lang="en-US" sz="1000" dirty="0" smtClean="0">
                  <a:solidFill>
                    <a:srgbClr val="000000"/>
                  </a:solidFill>
                  <a:latin typeface="+mn-lt"/>
                </a:rPr>
                <a:t>$</a:t>
              </a:r>
              <a:endParaRPr lang="en-US" sz="1000" b="1" dirty="0">
                <a:latin typeface="+mn-lt"/>
              </a:endParaRPr>
            </a:p>
          </p:txBody>
        </p:sp>
        <p:sp>
          <p:nvSpPr>
            <p:cNvPr id="968923" name="Rectangle 219"/>
            <p:cNvSpPr>
              <a:spLocks noChangeArrowheads="1"/>
            </p:cNvSpPr>
            <p:nvPr/>
          </p:nvSpPr>
          <p:spPr bwMode="auto">
            <a:xfrm>
              <a:off x="4068763" y="3857625"/>
              <a:ext cx="72937" cy="153888"/>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K</a:t>
              </a:r>
              <a:endParaRPr lang="en-US" sz="1000" b="1" dirty="0">
                <a:latin typeface="+mn-lt"/>
              </a:endParaRPr>
            </a:p>
          </p:txBody>
        </p:sp>
        <p:sp>
          <p:nvSpPr>
            <p:cNvPr id="968924" name="Rectangle 220"/>
            <p:cNvSpPr>
              <a:spLocks noChangeArrowheads="1"/>
            </p:cNvSpPr>
            <p:nvPr/>
          </p:nvSpPr>
          <p:spPr bwMode="auto">
            <a:xfrm>
              <a:off x="3875088" y="4311650"/>
              <a:ext cx="284800" cy="153888"/>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2000</a:t>
              </a:r>
              <a:endParaRPr lang="en-US" sz="1000" b="1" dirty="0">
                <a:latin typeface="+mn-lt"/>
              </a:endParaRPr>
            </a:p>
          </p:txBody>
        </p:sp>
        <p:sp>
          <p:nvSpPr>
            <p:cNvPr id="968925" name="Rectangle 221"/>
            <p:cNvSpPr>
              <a:spLocks noChangeArrowheads="1"/>
            </p:cNvSpPr>
            <p:nvPr/>
          </p:nvSpPr>
          <p:spPr bwMode="auto">
            <a:xfrm>
              <a:off x="3875088" y="4756150"/>
              <a:ext cx="284800" cy="153888"/>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1500</a:t>
              </a:r>
              <a:endParaRPr lang="en-US" sz="1000" b="1" dirty="0">
                <a:latin typeface="+mn-lt"/>
              </a:endParaRPr>
            </a:p>
          </p:txBody>
        </p:sp>
        <p:sp>
          <p:nvSpPr>
            <p:cNvPr id="968926" name="Rectangle 222"/>
            <p:cNvSpPr>
              <a:spLocks noChangeArrowheads="1"/>
            </p:cNvSpPr>
            <p:nvPr/>
          </p:nvSpPr>
          <p:spPr bwMode="auto">
            <a:xfrm>
              <a:off x="3875088" y="5208588"/>
              <a:ext cx="284800" cy="153888"/>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1000</a:t>
              </a:r>
              <a:endParaRPr lang="en-US" sz="1000" b="1" dirty="0">
                <a:latin typeface="+mn-lt"/>
              </a:endParaRPr>
            </a:p>
          </p:txBody>
        </p:sp>
        <p:sp>
          <p:nvSpPr>
            <p:cNvPr id="968927" name="Rectangle 223"/>
            <p:cNvSpPr>
              <a:spLocks noChangeArrowheads="1"/>
            </p:cNvSpPr>
            <p:nvPr/>
          </p:nvSpPr>
          <p:spPr bwMode="auto">
            <a:xfrm>
              <a:off x="3946525" y="5662613"/>
              <a:ext cx="213601" cy="153888"/>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500</a:t>
              </a:r>
              <a:endParaRPr lang="en-US" sz="1000" b="1" dirty="0">
                <a:latin typeface="+mn-lt"/>
              </a:endParaRPr>
            </a:p>
          </p:txBody>
        </p:sp>
        <p:sp>
          <p:nvSpPr>
            <p:cNvPr id="968928" name="Rectangle 224"/>
            <p:cNvSpPr>
              <a:spLocks noChangeArrowheads="1"/>
            </p:cNvSpPr>
            <p:nvPr/>
          </p:nvSpPr>
          <p:spPr bwMode="auto">
            <a:xfrm>
              <a:off x="4170363" y="3995738"/>
              <a:ext cx="3135312" cy="17462"/>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929" name="Rectangle 225"/>
            <p:cNvSpPr>
              <a:spLocks noChangeArrowheads="1"/>
            </p:cNvSpPr>
            <p:nvPr/>
          </p:nvSpPr>
          <p:spPr bwMode="auto">
            <a:xfrm>
              <a:off x="4170363" y="4449763"/>
              <a:ext cx="3135312" cy="7937"/>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930" name="Rectangle 226"/>
            <p:cNvSpPr>
              <a:spLocks noChangeArrowheads="1"/>
            </p:cNvSpPr>
            <p:nvPr/>
          </p:nvSpPr>
          <p:spPr bwMode="auto">
            <a:xfrm>
              <a:off x="4170363" y="4899025"/>
              <a:ext cx="3135312" cy="9525"/>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931" name="Rectangle 227"/>
            <p:cNvSpPr>
              <a:spLocks noChangeArrowheads="1"/>
            </p:cNvSpPr>
            <p:nvPr/>
          </p:nvSpPr>
          <p:spPr bwMode="auto">
            <a:xfrm>
              <a:off x="4170363" y="5349875"/>
              <a:ext cx="3135312" cy="7938"/>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932" name="Rectangle 228"/>
            <p:cNvSpPr>
              <a:spLocks noChangeArrowheads="1"/>
            </p:cNvSpPr>
            <p:nvPr/>
          </p:nvSpPr>
          <p:spPr bwMode="auto">
            <a:xfrm>
              <a:off x="4170363" y="5800725"/>
              <a:ext cx="3135312" cy="7938"/>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933" name="Freeform 229"/>
            <p:cNvSpPr>
              <a:spLocks noEditPoints="1"/>
            </p:cNvSpPr>
            <p:nvPr/>
          </p:nvSpPr>
          <p:spPr bwMode="auto">
            <a:xfrm>
              <a:off x="4167188" y="4445000"/>
              <a:ext cx="3076575" cy="1789113"/>
            </a:xfrm>
            <a:custGeom>
              <a:avLst/>
              <a:gdLst/>
              <a:ahLst/>
              <a:cxnLst>
                <a:cxn ang="0">
                  <a:pos x="298" y="6124"/>
                </a:cxn>
                <a:cxn ang="0">
                  <a:pos x="51" y="6401"/>
                </a:cxn>
                <a:cxn ang="0">
                  <a:pos x="522" y="5972"/>
                </a:cxn>
                <a:cxn ang="0">
                  <a:pos x="870" y="5845"/>
                </a:cxn>
                <a:cxn ang="0">
                  <a:pos x="522" y="5972"/>
                </a:cxn>
                <a:cxn ang="0">
                  <a:pos x="1120" y="5566"/>
                </a:cxn>
                <a:cxn ang="0">
                  <a:pos x="1382" y="5472"/>
                </a:cxn>
                <a:cxn ang="0">
                  <a:pos x="1093" y="5693"/>
                </a:cxn>
                <a:cxn ang="0">
                  <a:pos x="1536" y="5233"/>
                </a:cxn>
                <a:cxn ang="0">
                  <a:pos x="1874" y="5079"/>
                </a:cxn>
                <a:cxn ang="0">
                  <a:pos x="1536" y="5233"/>
                </a:cxn>
                <a:cxn ang="0">
                  <a:pos x="2309" y="4615"/>
                </a:cxn>
                <a:cxn ang="0">
                  <a:pos x="2084" y="4910"/>
                </a:cxn>
                <a:cxn ang="0">
                  <a:pos x="2524" y="4450"/>
                </a:cxn>
                <a:cxn ang="0">
                  <a:pos x="2865" y="4302"/>
                </a:cxn>
                <a:cxn ang="0">
                  <a:pos x="2524" y="4450"/>
                </a:cxn>
                <a:cxn ang="0">
                  <a:pos x="3309" y="3847"/>
                </a:cxn>
                <a:cxn ang="0">
                  <a:pos x="3079" y="4137"/>
                </a:cxn>
                <a:cxn ang="0">
                  <a:pos x="3524" y="3683"/>
                </a:cxn>
                <a:cxn ang="0">
                  <a:pos x="3864" y="3535"/>
                </a:cxn>
                <a:cxn ang="0">
                  <a:pos x="3524" y="3683"/>
                </a:cxn>
                <a:cxn ang="0">
                  <a:pos x="4038" y="3288"/>
                </a:cxn>
                <a:cxn ang="0">
                  <a:pos x="4352" y="3132"/>
                </a:cxn>
                <a:cxn ang="0">
                  <a:pos x="4078" y="3370"/>
                </a:cxn>
                <a:cxn ang="0">
                  <a:pos x="4496" y="2887"/>
                </a:cxn>
                <a:cxn ang="0">
                  <a:pos x="4826" y="2718"/>
                </a:cxn>
                <a:cxn ang="0">
                  <a:pos x="4496" y="2887"/>
                </a:cxn>
                <a:cxn ang="0">
                  <a:pos x="5241" y="2235"/>
                </a:cxn>
                <a:cxn ang="0">
                  <a:pos x="5030" y="2540"/>
                </a:cxn>
                <a:cxn ang="0">
                  <a:pos x="5444" y="2057"/>
                </a:cxn>
                <a:cxn ang="0">
                  <a:pos x="5775" y="1888"/>
                </a:cxn>
                <a:cxn ang="0">
                  <a:pos x="5444" y="2057"/>
                </a:cxn>
                <a:cxn ang="0">
                  <a:pos x="5956" y="1610"/>
                </a:cxn>
                <a:cxn ang="0">
                  <a:pos x="6258" y="1489"/>
                </a:cxn>
                <a:cxn ang="0">
                  <a:pos x="5978" y="1710"/>
                </a:cxn>
                <a:cxn ang="0">
                  <a:pos x="6417" y="1253"/>
                </a:cxn>
                <a:cxn ang="0">
                  <a:pos x="6757" y="1103"/>
                </a:cxn>
                <a:cxn ang="0">
                  <a:pos x="6417" y="1253"/>
                </a:cxn>
                <a:cxn ang="0">
                  <a:pos x="7198" y="648"/>
                </a:cxn>
                <a:cxn ang="0">
                  <a:pos x="7218" y="639"/>
                </a:cxn>
                <a:cxn ang="0">
                  <a:pos x="7235" y="727"/>
                </a:cxn>
                <a:cxn ang="0">
                  <a:pos x="6970" y="938"/>
                </a:cxn>
                <a:cxn ang="0">
                  <a:pos x="7482" y="581"/>
                </a:cxn>
                <a:cxn ang="0">
                  <a:pos x="7853" y="592"/>
                </a:cxn>
                <a:cxn ang="0">
                  <a:pos x="7482" y="581"/>
                </a:cxn>
                <a:cxn ang="0">
                  <a:pos x="8449" y="369"/>
                </a:cxn>
                <a:cxn ang="0">
                  <a:pos x="8116" y="534"/>
                </a:cxn>
                <a:cxn ang="0">
                  <a:pos x="8712" y="311"/>
                </a:cxn>
                <a:cxn ang="0">
                  <a:pos x="9083" y="322"/>
                </a:cxn>
                <a:cxn ang="0">
                  <a:pos x="8712" y="311"/>
                </a:cxn>
                <a:cxn ang="0">
                  <a:pos x="9680" y="100"/>
                </a:cxn>
                <a:cxn ang="0">
                  <a:pos x="9347" y="265"/>
                </a:cxn>
                <a:cxn ang="0">
                  <a:pos x="9943" y="42"/>
                </a:cxn>
                <a:cxn ang="0">
                  <a:pos x="10155" y="87"/>
                </a:cxn>
                <a:cxn ang="0">
                  <a:pos x="9943" y="42"/>
                </a:cxn>
              </a:cxnLst>
              <a:rect l="0" t="0" r="r" b="b"/>
              <a:pathLst>
                <a:path w="10155" h="6401">
                  <a:moveTo>
                    <a:pt x="0" y="6326"/>
                  </a:moveTo>
                  <a:lnTo>
                    <a:pt x="298" y="6124"/>
                  </a:lnTo>
                  <a:lnTo>
                    <a:pt x="349" y="6199"/>
                  </a:lnTo>
                  <a:lnTo>
                    <a:pt x="51" y="6401"/>
                  </a:lnTo>
                  <a:lnTo>
                    <a:pt x="0" y="6326"/>
                  </a:lnTo>
                  <a:close/>
                  <a:moveTo>
                    <a:pt x="522" y="5972"/>
                  </a:moveTo>
                  <a:lnTo>
                    <a:pt x="819" y="5770"/>
                  </a:lnTo>
                  <a:lnTo>
                    <a:pt x="870" y="5845"/>
                  </a:lnTo>
                  <a:lnTo>
                    <a:pt x="572" y="6047"/>
                  </a:lnTo>
                  <a:lnTo>
                    <a:pt x="522" y="5972"/>
                  </a:lnTo>
                  <a:close/>
                  <a:moveTo>
                    <a:pt x="1043" y="5619"/>
                  </a:moveTo>
                  <a:lnTo>
                    <a:pt x="1120" y="5566"/>
                  </a:lnTo>
                  <a:lnTo>
                    <a:pt x="1325" y="5402"/>
                  </a:lnTo>
                  <a:lnTo>
                    <a:pt x="1382" y="5472"/>
                  </a:lnTo>
                  <a:lnTo>
                    <a:pt x="1171" y="5641"/>
                  </a:lnTo>
                  <a:lnTo>
                    <a:pt x="1093" y="5693"/>
                  </a:lnTo>
                  <a:lnTo>
                    <a:pt x="1043" y="5619"/>
                  </a:lnTo>
                  <a:close/>
                  <a:moveTo>
                    <a:pt x="1536" y="5233"/>
                  </a:moveTo>
                  <a:lnTo>
                    <a:pt x="1817" y="5008"/>
                  </a:lnTo>
                  <a:lnTo>
                    <a:pt x="1874" y="5079"/>
                  </a:lnTo>
                  <a:lnTo>
                    <a:pt x="1593" y="5303"/>
                  </a:lnTo>
                  <a:lnTo>
                    <a:pt x="1536" y="5233"/>
                  </a:lnTo>
                  <a:close/>
                  <a:moveTo>
                    <a:pt x="2028" y="4840"/>
                  </a:moveTo>
                  <a:lnTo>
                    <a:pt x="2309" y="4615"/>
                  </a:lnTo>
                  <a:lnTo>
                    <a:pt x="2366" y="4685"/>
                  </a:lnTo>
                  <a:lnTo>
                    <a:pt x="2084" y="4910"/>
                  </a:lnTo>
                  <a:lnTo>
                    <a:pt x="2028" y="4840"/>
                  </a:lnTo>
                  <a:close/>
                  <a:moveTo>
                    <a:pt x="2524" y="4450"/>
                  </a:moveTo>
                  <a:lnTo>
                    <a:pt x="2810" y="4230"/>
                  </a:lnTo>
                  <a:lnTo>
                    <a:pt x="2865" y="4302"/>
                  </a:lnTo>
                  <a:lnTo>
                    <a:pt x="2579" y="4521"/>
                  </a:lnTo>
                  <a:lnTo>
                    <a:pt x="2524" y="4450"/>
                  </a:lnTo>
                  <a:close/>
                  <a:moveTo>
                    <a:pt x="3024" y="4066"/>
                  </a:moveTo>
                  <a:lnTo>
                    <a:pt x="3309" y="3847"/>
                  </a:lnTo>
                  <a:lnTo>
                    <a:pt x="3364" y="3918"/>
                  </a:lnTo>
                  <a:lnTo>
                    <a:pt x="3079" y="4137"/>
                  </a:lnTo>
                  <a:lnTo>
                    <a:pt x="3024" y="4066"/>
                  </a:lnTo>
                  <a:close/>
                  <a:moveTo>
                    <a:pt x="3524" y="3683"/>
                  </a:moveTo>
                  <a:lnTo>
                    <a:pt x="3809" y="3463"/>
                  </a:lnTo>
                  <a:lnTo>
                    <a:pt x="3864" y="3535"/>
                  </a:lnTo>
                  <a:lnTo>
                    <a:pt x="3578" y="3754"/>
                  </a:lnTo>
                  <a:lnTo>
                    <a:pt x="3524" y="3683"/>
                  </a:lnTo>
                  <a:close/>
                  <a:moveTo>
                    <a:pt x="4023" y="3299"/>
                  </a:moveTo>
                  <a:lnTo>
                    <a:pt x="4038" y="3288"/>
                  </a:lnTo>
                  <a:lnTo>
                    <a:pt x="4293" y="3065"/>
                  </a:lnTo>
                  <a:lnTo>
                    <a:pt x="4352" y="3132"/>
                  </a:lnTo>
                  <a:lnTo>
                    <a:pt x="4093" y="3359"/>
                  </a:lnTo>
                  <a:lnTo>
                    <a:pt x="4078" y="3370"/>
                  </a:lnTo>
                  <a:lnTo>
                    <a:pt x="4023" y="3299"/>
                  </a:lnTo>
                  <a:close/>
                  <a:moveTo>
                    <a:pt x="4496" y="2887"/>
                  </a:moveTo>
                  <a:lnTo>
                    <a:pt x="4767" y="2650"/>
                  </a:lnTo>
                  <a:lnTo>
                    <a:pt x="4826" y="2718"/>
                  </a:lnTo>
                  <a:lnTo>
                    <a:pt x="4555" y="2955"/>
                  </a:lnTo>
                  <a:lnTo>
                    <a:pt x="4496" y="2887"/>
                  </a:lnTo>
                  <a:close/>
                  <a:moveTo>
                    <a:pt x="4970" y="2472"/>
                  </a:moveTo>
                  <a:lnTo>
                    <a:pt x="5241" y="2235"/>
                  </a:lnTo>
                  <a:lnTo>
                    <a:pt x="5300" y="2303"/>
                  </a:lnTo>
                  <a:lnTo>
                    <a:pt x="5030" y="2540"/>
                  </a:lnTo>
                  <a:lnTo>
                    <a:pt x="4970" y="2472"/>
                  </a:lnTo>
                  <a:close/>
                  <a:moveTo>
                    <a:pt x="5444" y="2057"/>
                  </a:moveTo>
                  <a:lnTo>
                    <a:pt x="5715" y="1820"/>
                  </a:lnTo>
                  <a:lnTo>
                    <a:pt x="5775" y="1888"/>
                  </a:lnTo>
                  <a:lnTo>
                    <a:pt x="5504" y="2125"/>
                  </a:lnTo>
                  <a:lnTo>
                    <a:pt x="5444" y="2057"/>
                  </a:lnTo>
                  <a:close/>
                  <a:moveTo>
                    <a:pt x="5918" y="1642"/>
                  </a:moveTo>
                  <a:lnTo>
                    <a:pt x="5956" y="1610"/>
                  </a:lnTo>
                  <a:lnTo>
                    <a:pt x="6203" y="1418"/>
                  </a:lnTo>
                  <a:lnTo>
                    <a:pt x="6258" y="1489"/>
                  </a:lnTo>
                  <a:lnTo>
                    <a:pt x="6015" y="1677"/>
                  </a:lnTo>
                  <a:lnTo>
                    <a:pt x="5978" y="1710"/>
                  </a:lnTo>
                  <a:lnTo>
                    <a:pt x="5918" y="1642"/>
                  </a:lnTo>
                  <a:close/>
                  <a:moveTo>
                    <a:pt x="6417" y="1253"/>
                  </a:moveTo>
                  <a:lnTo>
                    <a:pt x="6701" y="1032"/>
                  </a:lnTo>
                  <a:lnTo>
                    <a:pt x="6757" y="1103"/>
                  </a:lnTo>
                  <a:lnTo>
                    <a:pt x="6472" y="1324"/>
                  </a:lnTo>
                  <a:lnTo>
                    <a:pt x="6417" y="1253"/>
                  </a:lnTo>
                  <a:close/>
                  <a:moveTo>
                    <a:pt x="6915" y="867"/>
                  </a:moveTo>
                  <a:lnTo>
                    <a:pt x="7198" y="648"/>
                  </a:lnTo>
                  <a:cubicBezTo>
                    <a:pt x="7203" y="644"/>
                    <a:pt x="7209" y="641"/>
                    <a:pt x="7216" y="640"/>
                  </a:cubicBezTo>
                  <a:lnTo>
                    <a:pt x="7218" y="639"/>
                  </a:lnTo>
                  <a:lnTo>
                    <a:pt x="7237" y="727"/>
                  </a:lnTo>
                  <a:lnTo>
                    <a:pt x="7235" y="727"/>
                  </a:lnTo>
                  <a:lnTo>
                    <a:pt x="7253" y="719"/>
                  </a:lnTo>
                  <a:lnTo>
                    <a:pt x="6970" y="938"/>
                  </a:lnTo>
                  <a:lnTo>
                    <a:pt x="6915" y="867"/>
                  </a:lnTo>
                  <a:close/>
                  <a:moveTo>
                    <a:pt x="7482" y="581"/>
                  </a:moveTo>
                  <a:lnTo>
                    <a:pt x="7833" y="504"/>
                  </a:lnTo>
                  <a:lnTo>
                    <a:pt x="7853" y="592"/>
                  </a:lnTo>
                  <a:lnTo>
                    <a:pt x="7501" y="669"/>
                  </a:lnTo>
                  <a:lnTo>
                    <a:pt x="7482" y="581"/>
                  </a:lnTo>
                  <a:close/>
                  <a:moveTo>
                    <a:pt x="8097" y="446"/>
                  </a:moveTo>
                  <a:lnTo>
                    <a:pt x="8449" y="369"/>
                  </a:lnTo>
                  <a:lnTo>
                    <a:pt x="8468" y="457"/>
                  </a:lnTo>
                  <a:lnTo>
                    <a:pt x="8116" y="534"/>
                  </a:lnTo>
                  <a:lnTo>
                    <a:pt x="8097" y="446"/>
                  </a:lnTo>
                  <a:close/>
                  <a:moveTo>
                    <a:pt x="8712" y="311"/>
                  </a:moveTo>
                  <a:lnTo>
                    <a:pt x="9064" y="234"/>
                  </a:lnTo>
                  <a:lnTo>
                    <a:pt x="9083" y="322"/>
                  </a:lnTo>
                  <a:lnTo>
                    <a:pt x="8732" y="399"/>
                  </a:lnTo>
                  <a:lnTo>
                    <a:pt x="8712" y="311"/>
                  </a:lnTo>
                  <a:close/>
                  <a:moveTo>
                    <a:pt x="9328" y="177"/>
                  </a:moveTo>
                  <a:lnTo>
                    <a:pt x="9680" y="100"/>
                  </a:lnTo>
                  <a:lnTo>
                    <a:pt x="9699" y="187"/>
                  </a:lnTo>
                  <a:lnTo>
                    <a:pt x="9347" y="265"/>
                  </a:lnTo>
                  <a:lnTo>
                    <a:pt x="9328" y="177"/>
                  </a:lnTo>
                  <a:close/>
                  <a:moveTo>
                    <a:pt x="9943" y="42"/>
                  </a:moveTo>
                  <a:lnTo>
                    <a:pt x="10136" y="0"/>
                  </a:lnTo>
                  <a:lnTo>
                    <a:pt x="10155" y="87"/>
                  </a:lnTo>
                  <a:lnTo>
                    <a:pt x="9963" y="130"/>
                  </a:lnTo>
                  <a:lnTo>
                    <a:pt x="9943" y="42"/>
                  </a:lnTo>
                  <a:close/>
                </a:path>
              </a:pathLst>
            </a:custGeom>
            <a:solidFill>
              <a:srgbClr val="000000"/>
            </a:solidFill>
            <a:ln w="1588" cap="flat">
              <a:solidFill>
                <a:srgbClr val="000000"/>
              </a:solidFill>
              <a:prstDash val="solid"/>
              <a:bevel/>
              <a:headEnd/>
              <a:tailEnd/>
            </a:ln>
          </p:spPr>
          <p:txBody>
            <a:bodyPr/>
            <a:lstStyle/>
            <a:p>
              <a:endParaRPr lang="en-US" sz="1000" dirty="0">
                <a:latin typeface="+mn-lt"/>
              </a:endParaRPr>
            </a:p>
          </p:txBody>
        </p:sp>
        <p:sp>
          <p:nvSpPr>
            <p:cNvPr id="968935" name="Rectangle 231"/>
            <p:cNvSpPr>
              <a:spLocks noChangeArrowheads="1"/>
            </p:cNvSpPr>
            <p:nvPr/>
          </p:nvSpPr>
          <p:spPr bwMode="gray">
            <a:xfrm>
              <a:off x="4249738" y="4473575"/>
              <a:ext cx="1458732" cy="153888"/>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Planned Committed Costs</a:t>
              </a:r>
              <a:endParaRPr lang="en-US" sz="1000" b="1" dirty="0">
                <a:latin typeface="+mn-lt"/>
              </a:endParaRPr>
            </a:p>
          </p:txBody>
        </p:sp>
        <p:sp>
          <p:nvSpPr>
            <p:cNvPr id="968936" name="Freeform 232"/>
            <p:cNvSpPr>
              <a:spLocks noEditPoints="1"/>
            </p:cNvSpPr>
            <p:nvPr/>
          </p:nvSpPr>
          <p:spPr bwMode="auto">
            <a:xfrm>
              <a:off x="5114925" y="4743450"/>
              <a:ext cx="430213" cy="417513"/>
            </a:xfrm>
            <a:custGeom>
              <a:avLst/>
              <a:gdLst/>
              <a:ahLst/>
              <a:cxnLst>
                <a:cxn ang="0">
                  <a:pos x="27" y="6"/>
                </a:cxn>
                <a:cxn ang="0">
                  <a:pos x="1290" y="1341"/>
                </a:cxn>
                <a:cxn ang="0">
                  <a:pos x="1289" y="1362"/>
                </a:cxn>
                <a:cxn ang="0">
                  <a:pos x="1268" y="1361"/>
                </a:cxn>
                <a:cxn ang="0">
                  <a:pos x="6" y="27"/>
                </a:cxn>
                <a:cxn ang="0">
                  <a:pos x="6" y="6"/>
                </a:cxn>
                <a:cxn ang="0">
                  <a:pos x="27" y="6"/>
                </a:cxn>
                <a:cxn ang="0">
                  <a:pos x="1339" y="1240"/>
                </a:cxn>
                <a:cxn ang="0">
                  <a:pos x="1416" y="1496"/>
                </a:cxn>
                <a:cxn ang="0">
                  <a:pos x="1164" y="1405"/>
                </a:cxn>
                <a:cxn ang="0">
                  <a:pos x="1339" y="1240"/>
                </a:cxn>
              </a:cxnLst>
              <a:rect l="0" t="0" r="r" b="b"/>
              <a:pathLst>
                <a:path w="1416" h="1496">
                  <a:moveTo>
                    <a:pt x="27" y="6"/>
                  </a:moveTo>
                  <a:lnTo>
                    <a:pt x="1290" y="1341"/>
                  </a:lnTo>
                  <a:cubicBezTo>
                    <a:pt x="1296" y="1347"/>
                    <a:pt x="1295" y="1356"/>
                    <a:pt x="1289" y="1362"/>
                  </a:cubicBezTo>
                  <a:cubicBezTo>
                    <a:pt x="1283" y="1368"/>
                    <a:pt x="1274" y="1368"/>
                    <a:pt x="1268" y="1361"/>
                  </a:cubicBezTo>
                  <a:lnTo>
                    <a:pt x="6" y="27"/>
                  </a:lnTo>
                  <a:cubicBezTo>
                    <a:pt x="0" y="21"/>
                    <a:pt x="0" y="11"/>
                    <a:pt x="6" y="6"/>
                  </a:cubicBezTo>
                  <a:cubicBezTo>
                    <a:pt x="12" y="0"/>
                    <a:pt x="22" y="0"/>
                    <a:pt x="27" y="6"/>
                  </a:cubicBezTo>
                  <a:close/>
                  <a:moveTo>
                    <a:pt x="1339" y="1240"/>
                  </a:moveTo>
                  <a:lnTo>
                    <a:pt x="1416" y="1496"/>
                  </a:lnTo>
                  <a:lnTo>
                    <a:pt x="1164" y="1405"/>
                  </a:lnTo>
                  <a:lnTo>
                    <a:pt x="1339" y="1240"/>
                  </a:lnTo>
                  <a:close/>
                </a:path>
              </a:pathLst>
            </a:custGeom>
            <a:solidFill>
              <a:srgbClr val="000000"/>
            </a:solidFill>
            <a:ln w="1588" cap="flat">
              <a:solidFill>
                <a:srgbClr val="000000"/>
              </a:solidFill>
              <a:prstDash val="solid"/>
              <a:bevel/>
              <a:headEnd/>
              <a:tailEnd/>
            </a:ln>
          </p:spPr>
          <p:txBody>
            <a:bodyPr/>
            <a:lstStyle/>
            <a:p>
              <a:endParaRPr lang="en-US" sz="1000" dirty="0">
                <a:latin typeface="+mn-lt"/>
              </a:endParaRPr>
            </a:p>
          </p:txBody>
        </p:sp>
        <p:sp>
          <p:nvSpPr>
            <p:cNvPr id="968937" name="Rectangle 233"/>
            <p:cNvSpPr>
              <a:spLocks noChangeArrowheads="1"/>
            </p:cNvSpPr>
            <p:nvPr/>
          </p:nvSpPr>
          <p:spPr bwMode="gray">
            <a:xfrm>
              <a:off x="5965825" y="5529263"/>
              <a:ext cx="1250950" cy="401637"/>
            </a:xfrm>
            <a:prstGeom prst="rect">
              <a:avLst/>
            </a:prstGeom>
            <a:noFill/>
            <a:ln w="9525">
              <a:noFill/>
              <a:miter lim="800000"/>
              <a:headEnd/>
              <a:tailEnd/>
            </a:ln>
          </p:spPr>
          <p:txBody>
            <a:bodyPr/>
            <a:lstStyle/>
            <a:p>
              <a:endParaRPr lang="en-US" sz="1000" dirty="0">
                <a:latin typeface="+mn-lt"/>
              </a:endParaRPr>
            </a:p>
          </p:txBody>
        </p:sp>
        <p:sp>
          <p:nvSpPr>
            <p:cNvPr id="968938" name="Rectangle 234"/>
            <p:cNvSpPr>
              <a:spLocks noChangeArrowheads="1"/>
            </p:cNvSpPr>
            <p:nvPr/>
          </p:nvSpPr>
          <p:spPr bwMode="gray">
            <a:xfrm>
              <a:off x="6161088" y="5580063"/>
              <a:ext cx="781464" cy="153888"/>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Spend Profile </a:t>
              </a:r>
              <a:endParaRPr lang="en-US" sz="1000" b="1" dirty="0">
                <a:latin typeface="+mn-lt"/>
              </a:endParaRPr>
            </a:p>
          </p:txBody>
        </p:sp>
        <p:sp>
          <p:nvSpPr>
            <p:cNvPr id="968939" name="Rectangle 235"/>
            <p:cNvSpPr>
              <a:spLocks noChangeArrowheads="1"/>
            </p:cNvSpPr>
            <p:nvPr/>
          </p:nvSpPr>
          <p:spPr bwMode="auto">
            <a:xfrm>
              <a:off x="6073775" y="5740400"/>
              <a:ext cx="889133" cy="153888"/>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(Planned Value)</a:t>
              </a:r>
              <a:endParaRPr lang="en-US" sz="1000" b="1" dirty="0">
                <a:latin typeface="+mn-lt"/>
              </a:endParaRPr>
            </a:p>
          </p:txBody>
        </p:sp>
        <p:sp>
          <p:nvSpPr>
            <p:cNvPr id="968940" name="Freeform 236"/>
            <p:cNvSpPr>
              <a:spLocks noEditPoints="1"/>
            </p:cNvSpPr>
            <p:nvPr/>
          </p:nvSpPr>
          <p:spPr bwMode="auto">
            <a:xfrm>
              <a:off x="5789613" y="5473700"/>
              <a:ext cx="341312" cy="195263"/>
            </a:xfrm>
            <a:custGeom>
              <a:avLst/>
              <a:gdLst/>
              <a:ahLst/>
              <a:cxnLst>
                <a:cxn ang="0">
                  <a:pos x="1113" y="693"/>
                </a:cxn>
                <a:cxn ang="0">
                  <a:pos x="164" y="117"/>
                </a:cxn>
                <a:cxn ang="0">
                  <a:pos x="159" y="96"/>
                </a:cxn>
                <a:cxn ang="0">
                  <a:pos x="179" y="91"/>
                </a:cxn>
                <a:cxn ang="0">
                  <a:pos x="1128" y="668"/>
                </a:cxn>
                <a:cxn ang="0">
                  <a:pos x="1133" y="688"/>
                </a:cxn>
                <a:cxn ang="0">
                  <a:pos x="1113" y="693"/>
                </a:cxn>
                <a:cxn ang="0">
                  <a:pos x="143" y="228"/>
                </a:cxn>
                <a:cxn ang="0">
                  <a:pos x="0" y="0"/>
                </a:cxn>
                <a:cxn ang="0">
                  <a:pos x="268" y="22"/>
                </a:cxn>
                <a:cxn ang="0">
                  <a:pos x="143" y="228"/>
                </a:cxn>
              </a:cxnLst>
              <a:rect l="0" t="0" r="r" b="b"/>
              <a:pathLst>
                <a:path w="1138" h="698">
                  <a:moveTo>
                    <a:pt x="1113" y="693"/>
                  </a:moveTo>
                  <a:lnTo>
                    <a:pt x="164" y="117"/>
                  </a:lnTo>
                  <a:cubicBezTo>
                    <a:pt x="157" y="113"/>
                    <a:pt x="154" y="104"/>
                    <a:pt x="159" y="96"/>
                  </a:cubicBezTo>
                  <a:cubicBezTo>
                    <a:pt x="163" y="89"/>
                    <a:pt x="172" y="87"/>
                    <a:pt x="179" y="91"/>
                  </a:cubicBezTo>
                  <a:lnTo>
                    <a:pt x="1128" y="668"/>
                  </a:lnTo>
                  <a:cubicBezTo>
                    <a:pt x="1135" y="672"/>
                    <a:pt x="1138" y="681"/>
                    <a:pt x="1133" y="688"/>
                  </a:cubicBezTo>
                  <a:cubicBezTo>
                    <a:pt x="1129" y="695"/>
                    <a:pt x="1120" y="698"/>
                    <a:pt x="1113" y="693"/>
                  </a:cubicBezTo>
                  <a:close/>
                  <a:moveTo>
                    <a:pt x="143" y="228"/>
                  </a:moveTo>
                  <a:lnTo>
                    <a:pt x="0" y="0"/>
                  </a:lnTo>
                  <a:lnTo>
                    <a:pt x="268" y="22"/>
                  </a:lnTo>
                  <a:lnTo>
                    <a:pt x="143" y="228"/>
                  </a:lnTo>
                  <a:close/>
                </a:path>
              </a:pathLst>
            </a:custGeom>
            <a:solidFill>
              <a:srgbClr val="000000"/>
            </a:solidFill>
            <a:ln w="1588" cap="flat">
              <a:solidFill>
                <a:srgbClr val="000000"/>
              </a:solidFill>
              <a:prstDash val="solid"/>
              <a:bevel/>
              <a:headEnd/>
              <a:tailEnd/>
            </a:ln>
          </p:spPr>
          <p:txBody>
            <a:bodyPr/>
            <a:lstStyle/>
            <a:p>
              <a:endParaRPr lang="en-US" sz="1000" dirty="0">
                <a:latin typeface="+mn-lt"/>
              </a:endParaRPr>
            </a:p>
          </p:txBody>
        </p:sp>
      </p:grpSp>
      <p:sp>
        <p:nvSpPr>
          <p:cNvPr id="3" name="Slide Number Placeholder 2"/>
          <p:cNvSpPr>
            <a:spLocks noGrp="1"/>
          </p:cNvSpPr>
          <p:nvPr>
            <p:ph type="sldNum" sz="quarter" idx="12"/>
          </p:nvPr>
        </p:nvSpPr>
        <p:spPr/>
        <p:txBody>
          <a:bodyPr/>
          <a:lstStyle/>
          <a:p>
            <a:fld id="{4BE819A1-3DD8-4179-BFD0-BF7D359F8DBD}" type="slidenum">
              <a:rPr lang="en-US" smtClean="0"/>
              <a:pPr/>
              <a:t>363</a:t>
            </a:fld>
            <a:endParaRPr lang="en-US" dirty="0"/>
          </a:p>
        </p:txBody>
      </p:sp>
    </p:spTree>
    <p:extLst>
      <p:ext uri="{BB962C8B-B14F-4D97-AF65-F5344CB8AC3E}">
        <p14:creationId xmlns:p14="http://schemas.microsoft.com/office/powerpoint/2010/main" val="644324986"/>
      </p:ext>
    </p:extLst>
  </p:cSld>
  <p:clrMapOvr>
    <a:masterClrMapping/>
  </p:clrMapOvr>
  <p:transition/>
  <p:timing>
    <p:tnLst>
      <p:par>
        <p:cTn id="1" dur="indefinite" restart="never" nodeType="tmRoot"/>
      </p:par>
    </p:tnLst>
  </p:timing>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02" name="Rectangle 2"/>
          <p:cNvSpPr>
            <a:spLocks noGrp="1" noChangeArrowheads="1"/>
          </p:cNvSpPr>
          <p:nvPr>
            <p:ph type="title"/>
          </p:nvPr>
        </p:nvSpPr>
        <p:spPr/>
        <p:txBody>
          <a:bodyPr>
            <a:normAutofit fontScale="90000"/>
          </a:bodyPr>
          <a:lstStyle/>
          <a:p>
            <a:r>
              <a:rPr lang="en-GB" dirty="0"/>
              <a:t>Benefits of Cost Management</a:t>
            </a:r>
            <a:endParaRPr lang="en-US" dirty="0"/>
          </a:p>
        </p:txBody>
      </p:sp>
      <p:sp>
        <p:nvSpPr>
          <p:cNvPr id="972803" name="Rectangle 3"/>
          <p:cNvSpPr>
            <a:spLocks noGrp="1" noChangeArrowheads="1"/>
          </p:cNvSpPr>
          <p:nvPr>
            <p:ph type="body" idx="1"/>
          </p:nvPr>
        </p:nvSpPr>
        <p:spPr/>
        <p:txBody>
          <a:bodyPr/>
          <a:lstStyle/>
          <a:p>
            <a:r>
              <a:rPr lang="en-GB" dirty="0"/>
              <a:t>M</a:t>
            </a:r>
            <a:r>
              <a:rPr lang="en-GB" dirty="0" smtClean="0"/>
              <a:t>ore </a:t>
            </a:r>
            <a:r>
              <a:rPr lang="en-GB" dirty="0"/>
              <a:t>likely to achieve </a:t>
            </a:r>
            <a:r>
              <a:rPr lang="en-GB" dirty="0" smtClean="0"/>
              <a:t>Budget</a:t>
            </a:r>
            <a:endParaRPr lang="en-GB" dirty="0"/>
          </a:p>
          <a:p>
            <a:r>
              <a:rPr lang="en-GB" dirty="0"/>
              <a:t>C</a:t>
            </a:r>
            <a:r>
              <a:rPr lang="en-GB" dirty="0" smtClean="0"/>
              <a:t>ontrol </a:t>
            </a:r>
            <a:r>
              <a:rPr lang="en-GB" dirty="0"/>
              <a:t>expenditure within </a:t>
            </a:r>
            <a:r>
              <a:rPr lang="en-GB" dirty="0" smtClean="0"/>
              <a:t>Ability </a:t>
            </a:r>
            <a:r>
              <a:rPr lang="en-GB" dirty="0"/>
              <a:t>to </a:t>
            </a:r>
            <a:r>
              <a:rPr lang="en-GB" dirty="0" smtClean="0"/>
              <a:t>Pay</a:t>
            </a:r>
            <a:endParaRPr lang="en-GB" dirty="0"/>
          </a:p>
          <a:p>
            <a:r>
              <a:rPr lang="en-GB" dirty="0"/>
              <a:t>C</a:t>
            </a:r>
            <a:r>
              <a:rPr lang="en-GB" dirty="0" smtClean="0"/>
              <a:t>ontrol </a:t>
            </a:r>
            <a:r>
              <a:rPr lang="en-GB" dirty="0"/>
              <a:t>cash flow</a:t>
            </a:r>
          </a:p>
          <a:p>
            <a:r>
              <a:rPr lang="en-GB" dirty="0"/>
              <a:t>L</a:t>
            </a:r>
            <a:r>
              <a:rPr lang="en-GB" dirty="0" smtClean="0"/>
              <a:t>earn </a:t>
            </a:r>
            <a:r>
              <a:rPr lang="en-GB" dirty="0"/>
              <a:t>L</a:t>
            </a:r>
            <a:r>
              <a:rPr lang="en-GB" dirty="0" smtClean="0"/>
              <a:t>essons</a:t>
            </a:r>
            <a:endParaRPr lang="en-GB" dirty="0"/>
          </a:p>
          <a:p>
            <a:r>
              <a:rPr lang="en-GB" dirty="0"/>
              <a:t>I</a:t>
            </a:r>
            <a:r>
              <a:rPr lang="en-GB" dirty="0" smtClean="0"/>
              <a:t>mprove </a:t>
            </a:r>
            <a:r>
              <a:rPr lang="en-GB" dirty="0"/>
              <a:t>E</a:t>
            </a:r>
            <a:r>
              <a:rPr lang="en-GB" dirty="0" smtClean="0"/>
              <a:t>stimating </a:t>
            </a:r>
            <a:r>
              <a:rPr lang="en-GB" dirty="0"/>
              <a:t>A</a:t>
            </a:r>
            <a:r>
              <a:rPr lang="en-GB" dirty="0" smtClean="0"/>
              <a:t>ccuracy  </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364</a:t>
            </a:fld>
            <a:endParaRPr lang="en-US" dirty="0"/>
          </a:p>
        </p:txBody>
      </p:sp>
    </p:spTree>
    <p:extLst>
      <p:ext uri="{BB962C8B-B14F-4D97-AF65-F5344CB8AC3E}">
        <p14:creationId xmlns:p14="http://schemas.microsoft.com/office/powerpoint/2010/main" val="10819378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728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7280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7280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7280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7280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22" name="Rectangle 2"/>
          <p:cNvSpPr>
            <a:spLocks noGrp="1" noChangeArrowheads="1"/>
          </p:cNvSpPr>
          <p:nvPr>
            <p:ph type="title"/>
          </p:nvPr>
        </p:nvSpPr>
        <p:spPr/>
        <p:txBody>
          <a:bodyPr/>
          <a:lstStyle/>
          <a:p>
            <a:r>
              <a:rPr lang="en-GB" dirty="0" smtClean="0"/>
              <a:t>Project Costs</a:t>
            </a:r>
            <a:endParaRPr lang="en-US" dirty="0"/>
          </a:p>
        </p:txBody>
      </p:sp>
      <p:sp>
        <p:nvSpPr>
          <p:cNvPr id="1208323" name="Rectangle 3"/>
          <p:cNvSpPr>
            <a:spLocks noGrp="1" noChangeArrowheads="1"/>
          </p:cNvSpPr>
          <p:nvPr>
            <p:ph type="body" idx="1"/>
          </p:nvPr>
        </p:nvSpPr>
        <p:spPr>
          <a:xfrm>
            <a:off x="644374" y="1338948"/>
            <a:ext cx="7195038" cy="4495800"/>
          </a:xfrm>
        </p:spPr>
        <p:txBody>
          <a:bodyPr>
            <a:normAutofit fontScale="92500" lnSpcReduction="10000"/>
          </a:bodyPr>
          <a:lstStyle/>
          <a:p>
            <a:pPr>
              <a:lnSpc>
                <a:spcPct val="110000"/>
              </a:lnSpc>
            </a:pPr>
            <a:r>
              <a:rPr lang="en-GB" dirty="0"/>
              <a:t>Committed – Placement of an order for work to be done.  The money has already been allocated to the resource.</a:t>
            </a:r>
          </a:p>
          <a:p>
            <a:pPr>
              <a:lnSpc>
                <a:spcPct val="110000"/>
              </a:lnSpc>
            </a:pPr>
            <a:r>
              <a:rPr lang="en-GB" dirty="0"/>
              <a:t>Accrual – Work that has been done but for which payment has not yet been </a:t>
            </a:r>
            <a:r>
              <a:rPr lang="en-GB" dirty="0" smtClean="0"/>
              <a:t>made</a:t>
            </a:r>
          </a:p>
          <a:p>
            <a:r>
              <a:rPr lang="en-GB" dirty="0" smtClean="0"/>
              <a:t>Actual – Real expenditure that has left the budget and has already been spent.</a:t>
            </a:r>
          </a:p>
          <a:p>
            <a:r>
              <a:rPr lang="en-GB" dirty="0" smtClean="0"/>
              <a:t>Forecast Out-turn – The total of Committed Costs, Accruals and Actual costs plus the estimate of the costs remaining in the work packages left to complete the project</a:t>
            </a:r>
            <a:endParaRPr lang="en-US" dirty="0" smtClean="0"/>
          </a:p>
        </p:txBody>
      </p:sp>
      <p:sp>
        <p:nvSpPr>
          <p:cNvPr id="3" name="Slide Number Placeholder 2"/>
          <p:cNvSpPr>
            <a:spLocks noGrp="1"/>
          </p:cNvSpPr>
          <p:nvPr>
            <p:ph type="sldNum" sz="quarter" idx="12"/>
          </p:nvPr>
        </p:nvSpPr>
        <p:spPr/>
        <p:txBody>
          <a:bodyPr/>
          <a:lstStyle/>
          <a:p>
            <a:fld id="{4BE819A1-3DD8-4179-BFD0-BF7D359F8DBD}" type="slidenum">
              <a:rPr lang="en-US" smtClean="0"/>
              <a:pPr/>
              <a:t>365</a:t>
            </a:fld>
            <a:endParaRPr lang="en-US" dirty="0"/>
          </a:p>
        </p:txBody>
      </p:sp>
    </p:spTree>
    <p:extLst>
      <p:ext uri="{BB962C8B-B14F-4D97-AF65-F5344CB8AC3E}">
        <p14:creationId xmlns:p14="http://schemas.microsoft.com/office/powerpoint/2010/main" val="1783430655"/>
      </p:ext>
    </p:extLst>
  </p:cSld>
  <p:clrMapOvr>
    <a:masterClrMapping/>
  </p:clrMapOvr>
  <p:transition/>
  <p:timing>
    <p:tnLst>
      <p:par>
        <p:cTn id="1" dur="indefinite" restart="never" nodeType="tmRoot"/>
      </p:par>
    </p:tnLst>
  </p:timing>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267200"/>
            <a:ext cx="7772400" cy="914400"/>
          </a:xfrm>
        </p:spPr>
        <p:txBody>
          <a:bodyPr>
            <a:normAutofit fontScale="90000"/>
          </a:bodyPr>
          <a:lstStyle/>
          <a:p>
            <a:r>
              <a:rPr lang="en-US" dirty="0" smtClean="0"/>
              <a:t>Earned Value Management</a:t>
            </a:r>
            <a:endParaRPr lang="en-US" dirty="0"/>
          </a:p>
        </p:txBody>
      </p:sp>
      <p:pic>
        <p:nvPicPr>
          <p:cNvPr id="28674"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990600" y="762000"/>
            <a:ext cx="2396534" cy="2362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chemeClr val="accent1"/>
                </a:solidFill>
              </a14:hiddenFill>
            </a:ext>
          </a:extLst>
        </p:spPr>
      </p:pic>
      <p:sp>
        <p:nvSpPr>
          <p:cNvPr id="4" name="Slide Number Placeholder 3"/>
          <p:cNvSpPr>
            <a:spLocks noGrp="1"/>
          </p:cNvSpPr>
          <p:nvPr>
            <p:ph type="sldNum" sz="quarter" idx="12"/>
          </p:nvPr>
        </p:nvSpPr>
        <p:spPr/>
        <p:txBody>
          <a:bodyPr/>
          <a:lstStyle/>
          <a:p>
            <a:fld id="{4BE819A1-3DD8-4179-BFD0-BF7D359F8DBD}" type="slidenum">
              <a:rPr lang="en-US" smtClean="0"/>
              <a:pPr/>
              <a:t>366</a:t>
            </a:fld>
            <a:endParaRPr lang="en-US" dirty="0"/>
          </a:p>
        </p:txBody>
      </p:sp>
    </p:spTree>
    <p:extLst>
      <p:ext uri="{BB962C8B-B14F-4D97-AF65-F5344CB8AC3E}">
        <p14:creationId xmlns:p14="http://schemas.microsoft.com/office/powerpoint/2010/main" val="1428974714"/>
      </p:ext>
    </p:extLst>
  </p:cSld>
  <p:clrMapOvr>
    <a:masterClrMapping/>
  </p:clrMapOvr>
  <p:timing>
    <p:tnLst>
      <p:par>
        <p:cTn id="1" dur="indefinite" restart="never" nodeType="tmRoot"/>
      </p:par>
    </p:tnLst>
  </p:timing>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6898" name="Rectangle 2"/>
          <p:cNvSpPr>
            <a:spLocks noGrp="1" noChangeArrowheads="1"/>
          </p:cNvSpPr>
          <p:nvPr>
            <p:ph type="title"/>
          </p:nvPr>
        </p:nvSpPr>
        <p:spPr>
          <a:xfrm>
            <a:off x="533400" y="1"/>
            <a:ext cx="8476625" cy="1108075"/>
          </a:xfrm>
        </p:spPr>
        <p:txBody>
          <a:bodyPr/>
          <a:lstStyle/>
          <a:p>
            <a:r>
              <a:rPr lang="en-GB" dirty="0" smtClean="0"/>
              <a:t>Pre-Requisites to EVM</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367</a:t>
            </a:fld>
            <a:endParaRPr lang="en-US" dirty="0"/>
          </a:p>
        </p:txBody>
      </p:sp>
      <p:sp>
        <p:nvSpPr>
          <p:cNvPr id="4" name="TextBox 3"/>
          <p:cNvSpPr txBox="1"/>
          <p:nvPr/>
        </p:nvSpPr>
        <p:spPr>
          <a:xfrm>
            <a:off x="381000" y="1447800"/>
            <a:ext cx="6058069" cy="3139321"/>
          </a:xfrm>
          <a:prstGeom prst="rect">
            <a:avLst/>
          </a:prstGeom>
          <a:noFill/>
        </p:spPr>
        <p:txBody>
          <a:bodyPr wrap="none" rtlCol="0">
            <a:spAutoFit/>
          </a:bodyPr>
          <a:lstStyle/>
          <a:p>
            <a:pPr marL="285750" indent="-285750">
              <a:buFont typeface="Arial"/>
              <a:buChar char="•"/>
            </a:pPr>
            <a:r>
              <a:rPr lang="en-US" dirty="0" smtClean="0"/>
              <a:t>Define the Work Breakdown Structure (WBS)</a:t>
            </a:r>
          </a:p>
          <a:p>
            <a:pPr marL="285750" indent="-285750">
              <a:buFont typeface="Arial"/>
              <a:buChar char="•"/>
            </a:pPr>
            <a:r>
              <a:rPr lang="en-US" dirty="0" smtClean="0"/>
              <a:t>Identify the Organization / Who is on the team</a:t>
            </a:r>
          </a:p>
          <a:p>
            <a:pPr marL="285750" indent="-285750">
              <a:buFont typeface="Arial"/>
              <a:buChar char="•"/>
            </a:pPr>
            <a:r>
              <a:rPr lang="en-US" dirty="0" smtClean="0"/>
              <a:t>Integrate the WBS and OBS (Who will do what)</a:t>
            </a:r>
          </a:p>
          <a:p>
            <a:pPr marL="285750" indent="-285750">
              <a:buFont typeface="Arial"/>
              <a:buChar char="•"/>
            </a:pPr>
            <a:r>
              <a:rPr lang="en-US" dirty="0" smtClean="0"/>
              <a:t>Schedule the work / When to do the what</a:t>
            </a:r>
          </a:p>
          <a:p>
            <a:pPr marL="285750" indent="-285750">
              <a:buFont typeface="Arial"/>
              <a:buChar char="•"/>
            </a:pPr>
            <a:r>
              <a:rPr lang="en-US" dirty="0" smtClean="0"/>
              <a:t>Identify milestones / When will we know we are there</a:t>
            </a:r>
          </a:p>
          <a:p>
            <a:pPr marL="285750" indent="-285750">
              <a:buFont typeface="Arial"/>
              <a:buChar char="•"/>
            </a:pPr>
            <a:r>
              <a:rPr lang="en-US" dirty="0" smtClean="0"/>
              <a:t>Set time phased Budget / How much can we spend</a:t>
            </a:r>
          </a:p>
          <a:p>
            <a:pPr marL="285750" indent="-285750">
              <a:buFont typeface="Arial"/>
              <a:buChar char="•"/>
            </a:pPr>
            <a:r>
              <a:rPr lang="en-US" dirty="0" smtClean="0"/>
              <a:t>Record direct costs / Maintain the budget</a:t>
            </a:r>
          </a:p>
          <a:p>
            <a:pPr marL="285750" indent="-285750">
              <a:buFont typeface="Arial"/>
              <a:buChar char="•"/>
            </a:pPr>
            <a:r>
              <a:rPr lang="en-US" dirty="0" smtClean="0"/>
              <a:t>Determine variances / What are the differences</a:t>
            </a:r>
          </a:p>
          <a:p>
            <a:pPr marL="285750" indent="-285750">
              <a:buFont typeface="Arial"/>
              <a:buChar char="•"/>
            </a:pPr>
            <a:r>
              <a:rPr lang="en-US" dirty="0" smtClean="0"/>
              <a:t>Sum Data and Variance / What is the impact of the variance</a:t>
            </a:r>
          </a:p>
          <a:p>
            <a:pPr marL="285750" indent="-285750">
              <a:buFont typeface="Arial"/>
              <a:buChar char="•"/>
            </a:pPr>
            <a:r>
              <a:rPr lang="en-US" dirty="0" smtClean="0"/>
              <a:t>Manage Action Plans / Determine action items</a:t>
            </a:r>
          </a:p>
          <a:p>
            <a:pPr marL="285750" indent="-285750">
              <a:buFont typeface="Arial"/>
              <a:buChar char="•"/>
            </a:pPr>
            <a:r>
              <a:rPr lang="en-US" dirty="0" smtClean="0"/>
              <a:t>Incorporate Changes / …</a:t>
            </a:r>
            <a:endParaRPr lang="en-US" dirty="0"/>
          </a:p>
        </p:txBody>
      </p:sp>
    </p:spTree>
    <p:extLst>
      <p:ext uri="{BB962C8B-B14F-4D97-AF65-F5344CB8AC3E}">
        <p14:creationId xmlns:p14="http://schemas.microsoft.com/office/powerpoint/2010/main" val="1468393797"/>
      </p:ext>
    </p:extLst>
  </p:cSld>
  <p:clrMapOvr>
    <a:masterClrMapping/>
  </p:clrMapOvr>
  <p:transition/>
  <p:timing>
    <p:tnLst>
      <p:par>
        <p:cTn id="1" dur="indefinite" restart="never" nodeType="tmRoot"/>
      </p:par>
    </p:tnLst>
  </p:timing>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1234" name="Rectangle 2"/>
          <p:cNvSpPr>
            <a:spLocks noGrp="1" noChangeArrowheads="1"/>
          </p:cNvSpPr>
          <p:nvPr>
            <p:ph type="title" idx="4294967295"/>
          </p:nvPr>
        </p:nvSpPr>
        <p:spPr>
          <a:xfrm>
            <a:off x="304800" y="1"/>
            <a:ext cx="8705225" cy="1108075"/>
          </a:xfrm>
        </p:spPr>
        <p:txBody>
          <a:bodyPr/>
          <a:lstStyle/>
          <a:p>
            <a:r>
              <a:rPr lang="en-GB" dirty="0"/>
              <a:t>Earned Value Parameters</a:t>
            </a:r>
            <a:endParaRPr lang="en-US" dirty="0"/>
          </a:p>
        </p:txBody>
      </p:sp>
      <p:grpSp>
        <p:nvGrpSpPr>
          <p:cNvPr id="2" name="Group 11"/>
          <p:cNvGrpSpPr/>
          <p:nvPr/>
        </p:nvGrpSpPr>
        <p:grpSpPr>
          <a:xfrm>
            <a:off x="1066800" y="1751014"/>
            <a:ext cx="7086954" cy="3395664"/>
            <a:chOff x="1754188" y="1751013"/>
            <a:chExt cx="7677532" cy="3395664"/>
          </a:xfrm>
        </p:grpSpPr>
        <p:sp>
          <p:nvSpPr>
            <p:cNvPr id="991235" name="Oval 3"/>
            <p:cNvSpPr>
              <a:spLocks noChangeArrowheads="1"/>
            </p:cNvSpPr>
            <p:nvPr/>
          </p:nvSpPr>
          <p:spPr bwMode="auto">
            <a:xfrm>
              <a:off x="1754188" y="3871912"/>
              <a:ext cx="3525838" cy="1168400"/>
            </a:xfrm>
            <a:prstGeom prst="ellipse">
              <a:avLst/>
            </a:prstGeom>
            <a:solidFill>
              <a:schemeClr val="accent2"/>
            </a:solidFill>
            <a:ln>
              <a:headEnd/>
              <a:tailEnd/>
            </a:ln>
          </p:spPr>
          <p:style>
            <a:lnRef idx="3">
              <a:schemeClr val="lt1"/>
            </a:lnRef>
            <a:fillRef idx="1">
              <a:schemeClr val="accent1"/>
            </a:fillRef>
            <a:effectRef idx="1">
              <a:schemeClr val="accent1"/>
            </a:effectRef>
            <a:fontRef idx="minor">
              <a:schemeClr val="lt1"/>
            </a:fontRef>
          </p:style>
          <p:txBody>
            <a:bodyPr anchor="ctr"/>
            <a:lstStyle/>
            <a:p>
              <a:pPr eaLnBrk="1" hangingPunct="1"/>
              <a:r>
                <a:rPr lang="en-GB" sz="1200" b="1" dirty="0">
                  <a:latin typeface="+mn-lt"/>
                </a:rPr>
                <a:t>Value of work planned at specific time taken from baseline estimates and schedules</a:t>
              </a:r>
              <a:endParaRPr lang="en-US" sz="1200" b="1" dirty="0">
                <a:latin typeface="+mn-lt"/>
              </a:endParaRPr>
            </a:p>
          </p:txBody>
        </p:sp>
        <p:sp>
          <p:nvSpPr>
            <p:cNvPr id="991236" name="Text Box 4"/>
            <p:cNvSpPr txBox="1">
              <a:spLocks noChangeArrowheads="1"/>
            </p:cNvSpPr>
            <p:nvPr/>
          </p:nvSpPr>
          <p:spPr bwMode="auto">
            <a:xfrm>
              <a:off x="2579688" y="3505200"/>
              <a:ext cx="1258887" cy="276999"/>
            </a:xfrm>
            <a:prstGeom prst="rect">
              <a:avLst/>
            </a:prstGeom>
            <a:noFill/>
            <a:ln w="9525" algn="ctr">
              <a:noFill/>
              <a:miter lim="800000"/>
              <a:headEnd/>
              <a:tailEnd/>
            </a:ln>
            <a:effectLst/>
          </p:spPr>
          <p:txBody>
            <a:bodyPr wrap="square">
              <a:spAutoFit/>
            </a:bodyPr>
            <a:lstStyle/>
            <a:p>
              <a:pPr eaLnBrk="1" hangingPunct="1"/>
              <a:r>
                <a:rPr lang="en-GB" sz="1200" b="1" dirty="0">
                  <a:latin typeface="+mn-lt"/>
                </a:rPr>
                <a:t>Planned Value </a:t>
              </a:r>
            </a:p>
          </p:txBody>
        </p:sp>
        <p:grpSp>
          <p:nvGrpSpPr>
            <p:cNvPr id="3" name="Group 5"/>
            <p:cNvGrpSpPr>
              <a:grpSpLocks/>
            </p:cNvGrpSpPr>
            <p:nvPr/>
          </p:nvGrpSpPr>
          <p:grpSpPr bwMode="auto">
            <a:xfrm>
              <a:off x="6573774" y="3505202"/>
              <a:ext cx="2857946" cy="1641475"/>
              <a:chOff x="3822" y="2208"/>
              <a:chExt cx="1662" cy="1034"/>
            </a:xfrm>
          </p:grpSpPr>
          <p:sp>
            <p:nvSpPr>
              <p:cNvPr id="991238" name="Oval 6"/>
              <p:cNvSpPr>
                <a:spLocks noChangeArrowheads="1"/>
              </p:cNvSpPr>
              <p:nvPr/>
            </p:nvSpPr>
            <p:spPr bwMode="auto">
              <a:xfrm>
                <a:off x="3822" y="2400"/>
                <a:ext cx="1662" cy="842"/>
              </a:xfrm>
              <a:prstGeom prst="ellipse">
                <a:avLst/>
              </a:prstGeom>
              <a:solidFill>
                <a:schemeClr val="accent6">
                  <a:lumMod val="75000"/>
                </a:schemeClr>
              </a:solidFill>
              <a:ln>
                <a:headEnd/>
                <a:tailEnd/>
              </a:ln>
            </p:spPr>
            <p:style>
              <a:lnRef idx="3">
                <a:schemeClr val="lt1"/>
              </a:lnRef>
              <a:fillRef idx="1">
                <a:schemeClr val="accent1"/>
              </a:fillRef>
              <a:effectRef idx="1">
                <a:schemeClr val="accent1"/>
              </a:effectRef>
              <a:fontRef idx="minor">
                <a:schemeClr val="lt1"/>
              </a:fontRef>
            </p:style>
            <p:txBody>
              <a:bodyPr anchor="ctr"/>
              <a:lstStyle/>
              <a:p>
                <a:pPr eaLnBrk="1" hangingPunct="1"/>
                <a:r>
                  <a:rPr lang="en-GB" sz="1200" b="1" dirty="0"/>
                  <a:t>Costs for work accomplished – i.e. bills, invoices, etc.</a:t>
                </a:r>
                <a:endParaRPr lang="en-US" sz="1200" b="1" dirty="0"/>
              </a:p>
            </p:txBody>
          </p:sp>
          <p:sp>
            <p:nvSpPr>
              <p:cNvPr id="991239" name="Text Box 7"/>
              <p:cNvSpPr txBox="1">
                <a:spLocks noChangeArrowheads="1"/>
              </p:cNvSpPr>
              <p:nvPr/>
            </p:nvSpPr>
            <p:spPr bwMode="auto">
              <a:xfrm>
                <a:off x="4164" y="2208"/>
                <a:ext cx="624" cy="174"/>
              </a:xfrm>
              <a:prstGeom prst="rect">
                <a:avLst/>
              </a:prstGeom>
              <a:noFill/>
              <a:ln w="9525" algn="ctr">
                <a:noFill/>
                <a:miter lim="800000"/>
                <a:headEnd/>
                <a:tailEnd/>
              </a:ln>
              <a:effectLst/>
            </p:spPr>
            <p:txBody>
              <a:bodyPr wrap="square">
                <a:spAutoFit/>
              </a:bodyPr>
              <a:lstStyle/>
              <a:p>
                <a:pPr eaLnBrk="1" hangingPunct="1"/>
                <a:r>
                  <a:rPr lang="en-GB" sz="1200" b="1" dirty="0">
                    <a:latin typeface="+mn-lt"/>
                  </a:rPr>
                  <a:t>Actual Cost</a:t>
                </a:r>
              </a:p>
            </p:txBody>
          </p:sp>
        </p:grpSp>
        <p:grpSp>
          <p:nvGrpSpPr>
            <p:cNvPr id="4" name="Group 8"/>
            <p:cNvGrpSpPr>
              <a:grpSpLocks/>
            </p:cNvGrpSpPr>
            <p:nvPr/>
          </p:nvGrpSpPr>
          <p:grpSpPr bwMode="auto">
            <a:xfrm>
              <a:off x="3990976" y="1751013"/>
              <a:ext cx="3467100" cy="1449387"/>
              <a:chOff x="2321" y="1103"/>
              <a:chExt cx="2016" cy="913"/>
            </a:xfrm>
          </p:grpSpPr>
          <p:sp>
            <p:nvSpPr>
              <p:cNvPr id="991241" name="Oval 9"/>
              <p:cNvSpPr>
                <a:spLocks noChangeArrowheads="1"/>
              </p:cNvSpPr>
              <p:nvPr/>
            </p:nvSpPr>
            <p:spPr bwMode="auto">
              <a:xfrm>
                <a:off x="2321" y="1296"/>
                <a:ext cx="2016" cy="720"/>
              </a:xfrm>
              <a:prstGeom prst="ellipse">
                <a:avLst/>
              </a:prstGeom>
              <a:solidFill>
                <a:srgbClr val="0070C0"/>
              </a:solidFill>
              <a:ln>
                <a:headEnd/>
                <a:tailEnd/>
              </a:ln>
            </p:spPr>
            <p:style>
              <a:lnRef idx="3">
                <a:schemeClr val="lt1"/>
              </a:lnRef>
              <a:fillRef idx="1">
                <a:schemeClr val="accent1"/>
              </a:fillRef>
              <a:effectRef idx="1">
                <a:schemeClr val="accent1"/>
              </a:effectRef>
              <a:fontRef idx="minor">
                <a:schemeClr val="lt1"/>
              </a:fontRef>
            </p:style>
            <p:txBody>
              <a:bodyPr anchor="ctr"/>
              <a:lstStyle/>
              <a:p>
                <a:pPr eaLnBrk="1" hangingPunct="1"/>
                <a:r>
                  <a:rPr lang="en-GB" sz="1200" b="1" dirty="0">
                    <a:latin typeface="+mn-lt"/>
                  </a:rPr>
                  <a:t>Value of useful work achieved at specific time based on performance measurements</a:t>
                </a:r>
                <a:endParaRPr lang="en-US" sz="1200" b="1" dirty="0">
                  <a:latin typeface="+mn-lt"/>
                </a:endParaRPr>
              </a:p>
            </p:txBody>
          </p:sp>
          <p:sp>
            <p:nvSpPr>
              <p:cNvPr id="991242" name="Text Box 10"/>
              <p:cNvSpPr txBox="1">
                <a:spLocks noChangeArrowheads="1"/>
              </p:cNvSpPr>
              <p:nvPr/>
            </p:nvSpPr>
            <p:spPr bwMode="auto">
              <a:xfrm>
                <a:off x="2989" y="1103"/>
                <a:ext cx="679" cy="174"/>
              </a:xfrm>
              <a:prstGeom prst="rect">
                <a:avLst/>
              </a:prstGeom>
              <a:noFill/>
              <a:ln w="9525" algn="ctr">
                <a:noFill/>
                <a:miter lim="800000"/>
                <a:headEnd/>
                <a:tailEnd/>
              </a:ln>
              <a:effectLst/>
            </p:spPr>
            <p:txBody>
              <a:bodyPr wrap="square">
                <a:spAutoFit/>
              </a:bodyPr>
              <a:lstStyle/>
              <a:p>
                <a:pPr eaLnBrk="1" hangingPunct="1"/>
                <a:r>
                  <a:rPr lang="en-GB" sz="1200" b="1" dirty="0">
                    <a:latin typeface="+mn-lt"/>
                  </a:rPr>
                  <a:t>Earned Value</a:t>
                </a:r>
              </a:p>
            </p:txBody>
          </p:sp>
        </p:grpSp>
      </p:grpSp>
      <p:sp>
        <p:nvSpPr>
          <p:cNvPr id="5" name="Slide Number Placeholder 4"/>
          <p:cNvSpPr>
            <a:spLocks noGrp="1"/>
          </p:cNvSpPr>
          <p:nvPr>
            <p:ph type="sldNum" sz="quarter" idx="12"/>
          </p:nvPr>
        </p:nvSpPr>
        <p:spPr/>
        <p:txBody>
          <a:bodyPr/>
          <a:lstStyle/>
          <a:p>
            <a:fld id="{4BE819A1-3DD8-4179-BFD0-BF7D359F8DBD}" type="slidenum">
              <a:rPr lang="en-US" smtClean="0"/>
              <a:pPr/>
              <a:t>368</a:t>
            </a:fld>
            <a:endParaRPr lang="en-US" dirty="0"/>
          </a:p>
        </p:txBody>
      </p:sp>
    </p:spTree>
    <p:extLst>
      <p:ext uri="{BB962C8B-B14F-4D97-AF65-F5344CB8AC3E}">
        <p14:creationId xmlns:p14="http://schemas.microsoft.com/office/powerpoint/2010/main" val="387675469"/>
      </p:ext>
    </p:extLst>
  </p:cSld>
  <p:clrMapOvr>
    <a:masterClrMapping/>
  </p:clrMapOvr>
  <p:transition/>
  <p:timing>
    <p:tnLst>
      <p:par>
        <p:cTn id="1" dur="indefinite" restart="never" nodeType="tmRoot"/>
      </p:par>
    </p:tnLst>
  </p:timing>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8946" name="Rectangle 2"/>
          <p:cNvSpPr>
            <a:spLocks noGrp="1" noChangeArrowheads="1"/>
          </p:cNvSpPr>
          <p:nvPr>
            <p:ph type="title"/>
          </p:nvPr>
        </p:nvSpPr>
        <p:spPr/>
        <p:txBody>
          <a:bodyPr/>
          <a:lstStyle/>
          <a:p>
            <a:r>
              <a:rPr lang="en-GB" dirty="0"/>
              <a:t>Earned Value Principles</a:t>
            </a:r>
            <a:endParaRPr lang="en-US" dirty="0"/>
          </a:p>
        </p:txBody>
      </p:sp>
      <p:grpSp>
        <p:nvGrpSpPr>
          <p:cNvPr id="2" name="Group 70"/>
          <p:cNvGrpSpPr/>
          <p:nvPr/>
        </p:nvGrpSpPr>
        <p:grpSpPr>
          <a:xfrm>
            <a:off x="3869256" y="2083853"/>
            <a:ext cx="3611929" cy="2628900"/>
            <a:chOff x="4757738" y="3333750"/>
            <a:chExt cx="3912923" cy="2628900"/>
          </a:xfrm>
        </p:grpSpPr>
        <p:grpSp>
          <p:nvGrpSpPr>
            <p:cNvPr id="5" name="Group 5"/>
            <p:cNvGrpSpPr>
              <a:grpSpLocks/>
            </p:cNvGrpSpPr>
            <p:nvPr/>
          </p:nvGrpSpPr>
          <p:grpSpPr bwMode="auto">
            <a:xfrm>
              <a:off x="5056982" y="4802188"/>
              <a:ext cx="510778" cy="276225"/>
              <a:chOff x="2300" y="1689"/>
              <a:chExt cx="297" cy="174"/>
            </a:xfrm>
          </p:grpSpPr>
          <p:sp>
            <p:nvSpPr>
              <p:cNvPr id="978950" name="Rectangle 6"/>
              <p:cNvSpPr>
                <a:spLocks noChangeArrowheads="1"/>
              </p:cNvSpPr>
              <p:nvPr/>
            </p:nvSpPr>
            <p:spPr bwMode="auto">
              <a:xfrm>
                <a:off x="2300" y="1689"/>
                <a:ext cx="297" cy="174"/>
              </a:xfrm>
              <a:prstGeom prst="rect">
                <a:avLst/>
              </a:prstGeom>
              <a:solidFill>
                <a:srgbClr val="BBE0E3"/>
              </a:solidFill>
              <a:ln w="9525">
                <a:noFill/>
                <a:miter lim="800000"/>
                <a:headEnd/>
                <a:tailEnd/>
              </a:ln>
            </p:spPr>
            <p:txBody>
              <a:bodyPr/>
              <a:lstStyle/>
              <a:p>
                <a:endParaRPr lang="en-US" dirty="0"/>
              </a:p>
            </p:txBody>
          </p:sp>
          <p:sp>
            <p:nvSpPr>
              <p:cNvPr id="978951" name="Rectangle 7"/>
              <p:cNvSpPr>
                <a:spLocks noChangeArrowheads="1"/>
              </p:cNvSpPr>
              <p:nvPr/>
            </p:nvSpPr>
            <p:spPr bwMode="auto">
              <a:xfrm>
                <a:off x="2300" y="1689"/>
                <a:ext cx="297" cy="174"/>
              </a:xfrm>
              <a:prstGeom prst="rect">
                <a:avLst/>
              </a:prstGeom>
              <a:noFill/>
              <a:ln w="12700" cap="rnd">
                <a:solidFill>
                  <a:srgbClr val="000000"/>
                </a:solidFill>
                <a:miter lim="800000"/>
                <a:headEnd/>
                <a:tailEnd/>
              </a:ln>
            </p:spPr>
            <p:txBody>
              <a:bodyPr/>
              <a:lstStyle/>
              <a:p>
                <a:endParaRPr lang="en-US" dirty="0"/>
              </a:p>
            </p:txBody>
          </p:sp>
        </p:grpSp>
        <p:grpSp>
          <p:nvGrpSpPr>
            <p:cNvPr id="6" name="Group 8"/>
            <p:cNvGrpSpPr>
              <a:grpSpLocks/>
            </p:cNvGrpSpPr>
            <p:nvPr/>
          </p:nvGrpSpPr>
          <p:grpSpPr bwMode="auto">
            <a:xfrm>
              <a:off x="6016626" y="4802188"/>
              <a:ext cx="512498" cy="276225"/>
              <a:chOff x="2858" y="1689"/>
              <a:chExt cx="298" cy="174"/>
            </a:xfrm>
          </p:grpSpPr>
          <p:sp>
            <p:nvSpPr>
              <p:cNvPr id="978953" name="Rectangle 9"/>
              <p:cNvSpPr>
                <a:spLocks noChangeArrowheads="1"/>
              </p:cNvSpPr>
              <p:nvPr/>
            </p:nvSpPr>
            <p:spPr bwMode="auto">
              <a:xfrm>
                <a:off x="2858" y="1689"/>
                <a:ext cx="298" cy="174"/>
              </a:xfrm>
              <a:prstGeom prst="rect">
                <a:avLst/>
              </a:prstGeom>
              <a:solidFill>
                <a:srgbClr val="BBE0E3"/>
              </a:solidFill>
              <a:ln w="9525">
                <a:noFill/>
                <a:miter lim="800000"/>
                <a:headEnd/>
                <a:tailEnd/>
              </a:ln>
            </p:spPr>
            <p:txBody>
              <a:bodyPr/>
              <a:lstStyle/>
              <a:p>
                <a:endParaRPr lang="en-US" dirty="0"/>
              </a:p>
            </p:txBody>
          </p:sp>
          <p:sp>
            <p:nvSpPr>
              <p:cNvPr id="978954" name="Rectangle 10"/>
              <p:cNvSpPr>
                <a:spLocks noChangeArrowheads="1"/>
              </p:cNvSpPr>
              <p:nvPr/>
            </p:nvSpPr>
            <p:spPr bwMode="auto">
              <a:xfrm>
                <a:off x="2858" y="1689"/>
                <a:ext cx="298" cy="174"/>
              </a:xfrm>
              <a:prstGeom prst="rect">
                <a:avLst/>
              </a:prstGeom>
              <a:noFill/>
              <a:ln w="12700" cap="rnd">
                <a:solidFill>
                  <a:srgbClr val="000000"/>
                </a:solidFill>
                <a:miter lim="800000"/>
                <a:headEnd/>
                <a:tailEnd/>
              </a:ln>
            </p:spPr>
            <p:txBody>
              <a:bodyPr/>
              <a:lstStyle/>
              <a:p>
                <a:endParaRPr lang="en-US" dirty="0"/>
              </a:p>
            </p:txBody>
          </p:sp>
        </p:grpSp>
        <p:grpSp>
          <p:nvGrpSpPr>
            <p:cNvPr id="7" name="Group 11"/>
            <p:cNvGrpSpPr>
              <a:grpSpLocks/>
            </p:cNvGrpSpPr>
            <p:nvPr/>
          </p:nvGrpSpPr>
          <p:grpSpPr bwMode="auto">
            <a:xfrm>
              <a:off x="7179205" y="4802188"/>
              <a:ext cx="510778" cy="276225"/>
              <a:chOff x="3534" y="1689"/>
              <a:chExt cx="297" cy="174"/>
            </a:xfrm>
          </p:grpSpPr>
          <p:sp>
            <p:nvSpPr>
              <p:cNvPr id="978956" name="Rectangle 12"/>
              <p:cNvSpPr>
                <a:spLocks noChangeArrowheads="1"/>
              </p:cNvSpPr>
              <p:nvPr/>
            </p:nvSpPr>
            <p:spPr bwMode="auto">
              <a:xfrm>
                <a:off x="3534" y="1689"/>
                <a:ext cx="297" cy="174"/>
              </a:xfrm>
              <a:prstGeom prst="rect">
                <a:avLst/>
              </a:prstGeom>
              <a:solidFill>
                <a:srgbClr val="BBE0E3"/>
              </a:solidFill>
              <a:ln w="9525">
                <a:noFill/>
                <a:miter lim="800000"/>
                <a:headEnd/>
                <a:tailEnd/>
              </a:ln>
            </p:spPr>
            <p:txBody>
              <a:bodyPr/>
              <a:lstStyle/>
              <a:p>
                <a:endParaRPr lang="en-US" dirty="0"/>
              </a:p>
            </p:txBody>
          </p:sp>
          <p:sp>
            <p:nvSpPr>
              <p:cNvPr id="978957" name="Rectangle 13"/>
              <p:cNvSpPr>
                <a:spLocks noChangeArrowheads="1"/>
              </p:cNvSpPr>
              <p:nvPr/>
            </p:nvSpPr>
            <p:spPr bwMode="auto">
              <a:xfrm>
                <a:off x="3534" y="1689"/>
                <a:ext cx="297" cy="174"/>
              </a:xfrm>
              <a:prstGeom prst="rect">
                <a:avLst/>
              </a:prstGeom>
              <a:noFill/>
              <a:ln w="12700" cap="rnd">
                <a:solidFill>
                  <a:srgbClr val="000000"/>
                </a:solidFill>
                <a:miter lim="800000"/>
                <a:headEnd/>
                <a:tailEnd/>
              </a:ln>
            </p:spPr>
            <p:txBody>
              <a:bodyPr/>
              <a:lstStyle/>
              <a:p>
                <a:endParaRPr lang="en-US" dirty="0"/>
              </a:p>
            </p:txBody>
          </p:sp>
        </p:grpSp>
        <p:grpSp>
          <p:nvGrpSpPr>
            <p:cNvPr id="8" name="Group 14"/>
            <p:cNvGrpSpPr>
              <a:grpSpLocks/>
            </p:cNvGrpSpPr>
            <p:nvPr/>
          </p:nvGrpSpPr>
          <p:grpSpPr bwMode="auto">
            <a:xfrm>
              <a:off x="7985787" y="4802188"/>
              <a:ext cx="512498" cy="276225"/>
              <a:chOff x="4003" y="1689"/>
              <a:chExt cx="298" cy="174"/>
            </a:xfrm>
          </p:grpSpPr>
          <p:sp>
            <p:nvSpPr>
              <p:cNvPr id="978959" name="Rectangle 15"/>
              <p:cNvSpPr>
                <a:spLocks noChangeArrowheads="1"/>
              </p:cNvSpPr>
              <p:nvPr/>
            </p:nvSpPr>
            <p:spPr bwMode="auto">
              <a:xfrm>
                <a:off x="4003" y="1689"/>
                <a:ext cx="298" cy="174"/>
              </a:xfrm>
              <a:prstGeom prst="rect">
                <a:avLst/>
              </a:prstGeom>
              <a:solidFill>
                <a:srgbClr val="BBE0E3"/>
              </a:solidFill>
              <a:ln w="9525">
                <a:noFill/>
                <a:miter lim="800000"/>
                <a:headEnd/>
                <a:tailEnd/>
              </a:ln>
            </p:spPr>
            <p:txBody>
              <a:bodyPr/>
              <a:lstStyle/>
              <a:p>
                <a:endParaRPr lang="en-US" dirty="0"/>
              </a:p>
            </p:txBody>
          </p:sp>
          <p:sp>
            <p:nvSpPr>
              <p:cNvPr id="978960" name="Rectangle 16"/>
              <p:cNvSpPr>
                <a:spLocks noChangeArrowheads="1"/>
              </p:cNvSpPr>
              <p:nvPr/>
            </p:nvSpPr>
            <p:spPr bwMode="auto">
              <a:xfrm>
                <a:off x="4003" y="1689"/>
                <a:ext cx="298" cy="174"/>
              </a:xfrm>
              <a:prstGeom prst="rect">
                <a:avLst/>
              </a:prstGeom>
              <a:noFill/>
              <a:ln w="12700" cap="rnd">
                <a:solidFill>
                  <a:srgbClr val="000000"/>
                </a:solidFill>
                <a:miter lim="800000"/>
                <a:headEnd/>
                <a:tailEnd/>
              </a:ln>
            </p:spPr>
            <p:txBody>
              <a:bodyPr/>
              <a:lstStyle/>
              <a:p>
                <a:endParaRPr lang="en-US" dirty="0"/>
              </a:p>
            </p:txBody>
          </p:sp>
        </p:grpSp>
        <p:grpSp>
          <p:nvGrpSpPr>
            <p:cNvPr id="9" name="Group 17"/>
            <p:cNvGrpSpPr>
              <a:grpSpLocks/>
            </p:cNvGrpSpPr>
            <p:nvPr/>
          </p:nvGrpSpPr>
          <p:grpSpPr bwMode="auto">
            <a:xfrm>
              <a:off x="5622793" y="4151313"/>
              <a:ext cx="510778" cy="276225"/>
              <a:chOff x="2629" y="1279"/>
              <a:chExt cx="297" cy="174"/>
            </a:xfrm>
          </p:grpSpPr>
          <p:sp>
            <p:nvSpPr>
              <p:cNvPr id="978962" name="Rectangle 18"/>
              <p:cNvSpPr>
                <a:spLocks noChangeArrowheads="1"/>
              </p:cNvSpPr>
              <p:nvPr/>
            </p:nvSpPr>
            <p:spPr bwMode="auto">
              <a:xfrm>
                <a:off x="2629" y="1279"/>
                <a:ext cx="297" cy="174"/>
              </a:xfrm>
              <a:prstGeom prst="rect">
                <a:avLst/>
              </a:prstGeom>
              <a:solidFill>
                <a:srgbClr val="BBE0E3"/>
              </a:solidFill>
              <a:ln w="9525">
                <a:noFill/>
                <a:miter lim="800000"/>
                <a:headEnd/>
                <a:tailEnd/>
              </a:ln>
            </p:spPr>
            <p:txBody>
              <a:bodyPr/>
              <a:lstStyle/>
              <a:p>
                <a:endParaRPr lang="en-US" dirty="0"/>
              </a:p>
            </p:txBody>
          </p:sp>
          <p:sp>
            <p:nvSpPr>
              <p:cNvPr id="978963" name="Rectangle 19"/>
              <p:cNvSpPr>
                <a:spLocks noChangeArrowheads="1"/>
              </p:cNvSpPr>
              <p:nvPr/>
            </p:nvSpPr>
            <p:spPr bwMode="auto">
              <a:xfrm>
                <a:off x="2629" y="1279"/>
                <a:ext cx="297" cy="174"/>
              </a:xfrm>
              <a:prstGeom prst="rect">
                <a:avLst/>
              </a:prstGeom>
              <a:noFill/>
              <a:ln w="12700" cap="rnd">
                <a:solidFill>
                  <a:srgbClr val="000000"/>
                </a:solidFill>
                <a:miter lim="800000"/>
                <a:headEnd/>
                <a:tailEnd/>
              </a:ln>
            </p:spPr>
            <p:txBody>
              <a:bodyPr/>
              <a:lstStyle/>
              <a:p>
                <a:endParaRPr lang="en-US" dirty="0"/>
              </a:p>
            </p:txBody>
          </p:sp>
        </p:grpSp>
        <p:grpSp>
          <p:nvGrpSpPr>
            <p:cNvPr id="10" name="Group 20"/>
            <p:cNvGrpSpPr>
              <a:grpSpLocks/>
            </p:cNvGrpSpPr>
            <p:nvPr/>
          </p:nvGrpSpPr>
          <p:grpSpPr bwMode="auto">
            <a:xfrm>
              <a:off x="7559279" y="4149725"/>
              <a:ext cx="510778" cy="274638"/>
              <a:chOff x="3755" y="1278"/>
              <a:chExt cx="297" cy="173"/>
            </a:xfrm>
          </p:grpSpPr>
          <p:sp>
            <p:nvSpPr>
              <p:cNvPr id="978965" name="Rectangle 21"/>
              <p:cNvSpPr>
                <a:spLocks noChangeArrowheads="1"/>
              </p:cNvSpPr>
              <p:nvPr/>
            </p:nvSpPr>
            <p:spPr bwMode="auto">
              <a:xfrm>
                <a:off x="3755" y="1278"/>
                <a:ext cx="297" cy="173"/>
              </a:xfrm>
              <a:prstGeom prst="rect">
                <a:avLst/>
              </a:prstGeom>
              <a:solidFill>
                <a:srgbClr val="BBE0E3"/>
              </a:solidFill>
              <a:ln w="9525">
                <a:noFill/>
                <a:miter lim="800000"/>
                <a:headEnd/>
                <a:tailEnd/>
              </a:ln>
            </p:spPr>
            <p:txBody>
              <a:bodyPr/>
              <a:lstStyle/>
              <a:p>
                <a:endParaRPr lang="en-US" dirty="0"/>
              </a:p>
            </p:txBody>
          </p:sp>
          <p:sp>
            <p:nvSpPr>
              <p:cNvPr id="978966" name="Rectangle 22"/>
              <p:cNvSpPr>
                <a:spLocks noChangeArrowheads="1"/>
              </p:cNvSpPr>
              <p:nvPr/>
            </p:nvSpPr>
            <p:spPr bwMode="auto">
              <a:xfrm>
                <a:off x="3755" y="1278"/>
                <a:ext cx="297" cy="173"/>
              </a:xfrm>
              <a:prstGeom prst="rect">
                <a:avLst/>
              </a:prstGeom>
              <a:noFill/>
              <a:ln w="12700" cap="rnd">
                <a:solidFill>
                  <a:srgbClr val="000000"/>
                </a:solidFill>
                <a:miter lim="800000"/>
                <a:headEnd/>
                <a:tailEnd/>
              </a:ln>
            </p:spPr>
            <p:txBody>
              <a:bodyPr/>
              <a:lstStyle/>
              <a:p>
                <a:endParaRPr lang="en-US" dirty="0"/>
              </a:p>
            </p:txBody>
          </p:sp>
        </p:grpSp>
        <p:grpSp>
          <p:nvGrpSpPr>
            <p:cNvPr id="11" name="Group 23"/>
            <p:cNvGrpSpPr>
              <a:grpSpLocks/>
            </p:cNvGrpSpPr>
            <p:nvPr/>
          </p:nvGrpSpPr>
          <p:grpSpPr bwMode="auto">
            <a:xfrm>
              <a:off x="6582437" y="3648075"/>
              <a:ext cx="512498" cy="274638"/>
              <a:chOff x="3187" y="962"/>
              <a:chExt cx="298" cy="173"/>
            </a:xfrm>
          </p:grpSpPr>
          <p:sp>
            <p:nvSpPr>
              <p:cNvPr id="978968" name="Rectangle 24"/>
              <p:cNvSpPr>
                <a:spLocks noChangeArrowheads="1"/>
              </p:cNvSpPr>
              <p:nvPr/>
            </p:nvSpPr>
            <p:spPr bwMode="auto">
              <a:xfrm>
                <a:off x="3187" y="962"/>
                <a:ext cx="298" cy="173"/>
              </a:xfrm>
              <a:prstGeom prst="rect">
                <a:avLst/>
              </a:prstGeom>
              <a:solidFill>
                <a:srgbClr val="BBE0E3"/>
              </a:solidFill>
              <a:ln w="9525">
                <a:noFill/>
                <a:miter lim="800000"/>
                <a:headEnd/>
                <a:tailEnd/>
              </a:ln>
            </p:spPr>
            <p:txBody>
              <a:bodyPr/>
              <a:lstStyle/>
              <a:p>
                <a:endParaRPr lang="en-US" dirty="0"/>
              </a:p>
            </p:txBody>
          </p:sp>
          <p:sp>
            <p:nvSpPr>
              <p:cNvPr id="978969" name="Rectangle 25"/>
              <p:cNvSpPr>
                <a:spLocks noChangeArrowheads="1"/>
              </p:cNvSpPr>
              <p:nvPr/>
            </p:nvSpPr>
            <p:spPr bwMode="auto">
              <a:xfrm>
                <a:off x="3187" y="962"/>
                <a:ext cx="298" cy="173"/>
              </a:xfrm>
              <a:prstGeom prst="rect">
                <a:avLst/>
              </a:prstGeom>
              <a:noFill/>
              <a:ln w="12700" cap="rnd">
                <a:solidFill>
                  <a:srgbClr val="000000"/>
                </a:solidFill>
                <a:miter lim="800000"/>
                <a:headEnd/>
                <a:tailEnd/>
              </a:ln>
            </p:spPr>
            <p:txBody>
              <a:bodyPr/>
              <a:lstStyle/>
              <a:p>
                <a:endParaRPr lang="en-US" dirty="0"/>
              </a:p>
            </p:txBody>
          </p:sp>
        </p:grpSp>
        <p:sp>
          <p:nvSpPr>
            <p:cNvPr id="978970" name="Freeform 26"/>
            <p:cNvSpPr>
              <a:spLocks/>
            </p:cNvSpPr>
            <p:nvPr/>
          </p:nvSpPr>
          <p:spPr bwMode="auto">
            <a:xfrm>
              <a:off x="5879042" y="3922713"/>
              <a:ext cx="961364" cy="228600"/>
            </a:xfrm>
            <a:custGeom>
              <a:avLst/>
              <a:gdLst/>
              <a:ahLst/>
              <a:cxnLst>
                <a:cxn ang="0">
                  <a:pos x="559" y="0"/>
                </a:cxn>
                <a:cxn ang="0">
                  <a:pos x="559" y="72"/>
                </a:cxn>
                <a:cxn ang="0">
                  <a:pos x="0" y="72"/>
                </a:cxn>
                <a:cxn ang="0">
                  <a:pos x="0" y="144"/>
                </a:cxn>
              </a:cxnLst>
              <a:rect l="0" t="0" r="r" b="b"/>
              <a:pathLst>
                <a:path w="559" h="144">
                  <a:moveTo>
                    <a:pt x="559" y="0"/>
                  </a:moveTo>
                  <a:lnTo>
                    <a:pt x="559" y="72"/>
                  </a:lnTo>
                  <a:lnTo>
                    <a:pt x="0" y="72"/>
                  </a:lnTo>
                  <a:lnTo>
                    <a:pt x="0" y="144"/>
                  </a:lnTo>
                </a:path>
              </a:pathLst>
            </a:custGeom>
            <a:noFill/>
            <a:ln w="12700" cap="rnd">
              <a:solidFill>
                <a:srgbClr val="000000"/>
              </a:solidFill>
              <a:prstDash val="solid"/>
              <a:round/>
              <a:headEnd/>
              <a:tailEnd/>
            </a:ln>
          </p:spPr>
          <p:txBody>
            <a:bodyPr/>
            <a:lstStyle/>
            <a:p>
              <a:endParaRPr lang="en-US" dirty="0"/>
            </a:p>
          </p:txBody>
        </p:sp>
        <p:sp>
          <p:nvSpPr>
            <p:cNvPr id="978971" name="Freeform 27"/>
            <p:cNvSpPr>
              <a:spLocks/>
            </p:cNvSpPr>
            <p:nvPr/>
          </p:nvSpPr>
          <p:spPr bwMode="auto">
            <a:xfrm>
              <a:off x="6840406" y="3922713"/>
              <a:ext cx="973402" cy="227013"/>
            </a:xfrm>
            <a:custGeom>
              <a:avLst/>
              <a:gdLst/>
              <a:ahLst/>
              <a:cxnLst>
                <a:cxn ang="0">
                  <a:pos x="0" y="0"/>
                </a:cxn>
                <a:cxn ang="0">
                  <a:pos x="0" y="72"/>
                </a:cxn>
                <a:cxn ang="0">
                  <a:pos x="566" y="72"/>
                </a:cxn>
                <a:cxn ang="0">
                  <a:pos x="566" y="143"/>
                </a:cxn>
              </a:cxnLst>
              <a:rect l="0" t="0" r="r" b="b"/>
              <a:pathLst>
                <a:path w="566" h="143">
                  <a:moveTo>
                    <a:pt x="0" y="0"/>
                  </a:moveTo>
                  <a:lnTo>
                    <a:pt x="0" y="72"/>
                  </a:lnTo>
                  <a:lnTo>
                    <a:pt x="566" y="72"/>
                  </a:lnTo>
                  <a:lnTo>
                    <a:pt x="566" y="143"/>
                  </a:lnTo>
                </a:path>
              </a:pathLst>
            </a:custGeom>
            <a:noFill/>
            <a:ln w="12700" cap="rnd">
              <a:solidFill>
                <a:srgbClr val="000000"/>
              </a:solidFill>
              <a:prstDash val="solid"/>
              <a:round/>
              <a:headEnd/>
              <a:tailEnd/>
            </a:ln>
          </p:spPr>
          <p:txBody>
            <a:bodyPr/>
            <a:lstStyle/>
            <a:p>
              <a:endParaRPr lang="en-US" dirty="0"/>
            </a:p>
          </p:txBody>
        </p:sp>
        <p:sp>
          <p:nvSpPr>
            <p:cNvPr id="978972" name="Freeform 28"/>
            <p:cNvSpPr>
              <a:spLocks/>
            </p:cNvSpPr>
            <p:nvPr/>
          </p:nvSpPr>
          <p:spPr bwMode="auto">
            <a:xfrm>
              <a:off x="5311511" y="4427538"/>
              <a:ext cx="567531" cy="374650"/>
            </a:xfrm>
            <a:custGeom>
              <a:avLst/>
              <a:gdLst/>
              <a:ahLst/>
              <a:cxnLst>
                <a:cxn ang="0">
                  <a:pos x="330" y="0"/>
                </a:cxn>
                <a:cxn ang="0">
                  <a:pos x="330" y="118"/>
                </a:cxn>
                <a:cxn ang="0">
                  <a:pos x="0" y="118"/>
                </a:cxn>
                <a:cxn ang="0">
                  <a:pos x="0" y="236"/>
                </a:cxn>
              </a:cxnLst>
              <a:rect l="0" t="0" r="r" b="b"/>
              <a:pathLst>
                <a:path w="330" h="236">
                  <a:moveTo>
                    <a:pt x="330" y="0"/>
                  </a:moveTo>
                  <a:lnTo>
                    <a:pt x="330" y="118"/>
                  </a:lnTo>
                  <a:lnTo>
                    <a:pt x="0" y="118"/>
                  </a:lnTo>
                  <a:lnTo>
                    <a:pt x="0" y="236"/>
                  </a:lnTo>
                </a:path>
              </a:pathLst>
            </a:custGeom>
            <a:noFill/>
            <a:ln w="12700" cap="rnd">
              <a:solidFill>
                <a:srgbClr val="000000"/>
              </a:solidFill>
              <a:prstDash val="solid"/>
              <a:round/>
              <a:headEnd/>
              <a:tailEnd/>
            </a:ln>
          </p:spPr>
          <p:txBody>
            <a:bodyPr/>
            <a:lstStyle/>
            <a:p>
              <a:endParaRPr lang="en-US" dirty="0"/>
            </a:p>
          </p:txBody>
        </p:sp>
        <p:sp>
          <p:nvSpPr>
            <p:cNvPr id="978973" name="Freeform 29"/>
            <p:cNvSpPr>
              <a:spLocks/>
            </p:cNvSpPr>
            <p:nvPr/>
          </p:nvSpPr>
          <p:spPr bwMode="auto">
            <a:xfrm>
              <a:off x="5879042" y="4427538"/>
              <a:ext cx="392113" cy="374650"/>
            </a:xfrm>
            <a:custGeom>
              <a:avLst/>
              <a:gdLst/>
              <a:ahLst/>
              <a:cxnLst>
                <a:cxn ang="0">
                  <a:pos x="0" y="0"/>
                </a:cxn>
                <a:cxn ang="0">
                  <a:pos x="0" y="118"/>
                </a:cxn>
                <a:cxn ang="0">
                  <a:pos x="228" y="118"/>
                </a:cxn>
                <a:cxn ang="0">
                  <a:pos x="228" y="236"/>
                </a:cxn>
              </a:cxnLst>
              <a:rect l="0" t="0" r="r" b="b"/>
              <a:pathLst>
                <a:path w="228" h="236">
                  <a:moveTo>
                    <a:pt x="0" y="0"/>
                  </a:moveTo>
                  <a:lnTo>
                    <a:pt x="0" y="118"/>
                  </a:lnTo>
                  <a:lnTo>
                    <a:pt x="228" y="118"/>
                  </a:lnTo>
                  <a:lnTo>
                    <a:pt x="228" y="236"/>
                  </a:lnTo>
                </a:path>
              </a:pathLst>
            </a:custGeom>
            <a:noFill/>
            <a:ln w="12700" cap="rnd">
              <a:solidFill>
                <a:srgbClr val="000000"/>
              </a:solidFill>
              <a:prstDash val="solid"/>
              <a:round/>
              <a:headEnd/>
              <a:tailEnd/>
            </a:ln>
          </p:spPr>
          <p:txBody>
            <a:bodyPr/>
            <a:lstStyle/>
            <a:p>
              <a:endParaRPr lang="en-US" dirty="0"/>
            </a:p>
          </p:txBody>
        </p:sp>
        <p:sp>
          <p:nvSpPr>
            <p:cNvPr id="978974" name="Freeform 30"/>
            <p:cNvSpPr>
              <a:spLocks/>
            </p:cNvSpPr>
            <p:nvPr/>
          </p:nvSpPr>
          <p:spPr bwMode="auto">
            <a:xfrm>
              <a:off x="7433734" y="4424363"/>
              <a:ext cx="380074" cy="377825"/>
            </a:xfrm>
            <a:custGeom>
              <a:avLst/>
              <a:gdLst/>
              <a:ahLst/>
              <a:cxnLst>
                <a:cxn ang="0">
                  <a:pos x="221" y="0"/>
                </a:cxn>
                <a:cxn ang="0">
                  <a:pos x="221" y="119"/>
                </a:cxn>
                <a:cxn ang="0">
                  <a:pos x="0" y="119"/>
                </a:cxn>
                <a:cxn ang="0">
                  <a:pos x="0" y="238"/>
                </a:cxn>
              </a:cxnLst>
              <a:rect l="0" t="0" r="r" b="b"/>
              <a:pathLst>
                <a:path w="221" h="238">
                  <a:moveTo>
                    <a:pt x="221" y="0"/>
                  </a:moveTo>
                  <a:lnTo>
                    <a:pt x="221" y="119"/>
                  </a:lnTo>
                  <a:lnTo>
                    <a:pt x="0" y="119"/>
                  </a:lnTo>
                  <a:lnTo>
                    <a:pt x="0" y="238"/>
                  </a:lnTo>
                </a:path>
              </a:pathLst>
            </a:custGeom>
            <a:noFill/>
            <a:ln w="12700" cap="rnd">
              <a:solidFill>
                <a:srgbClr val="000000"/>
              </a:solidFill>
              <a:prstDash val="solid"/>
              <a:round/>
              <a:headEnd/>
              <a:tailEnd/>
            </a:ln>
          </p:spPr>
          <p:txBody>
            <a:bodyPr/>
            <a:lstStyle/>
            <a:p>
              <a:endParaRPr lang="en-US" dirty="0"/>
            </a:p>
          </p:txBody>
        </p:sp>
        <p:sp>
          <p:nvSpPr>
            <p:cNvPr id="978975" name="Freeform 31"/>
            <p:cNvSpPr>
              <a:spLocks/>
            </p:cNvSpPr>
            <p:nvPr/>
          </p:nvSpPr>
          <p:spPr bwMode="auto">
            <a:xfrm>
              <a:off x="7813808" y="4424363"/>
              <a:ext cx="429948" cy="377825"/>
            </a:xfrm>
            <a:custGeom>
              <a:avLst/>
              <a:gdLst/>
              <a:ahLst/>
              <a:cxnLst>
                <a:cxn ang="0">
                  <a:pos x="0" y="0"/>
                </a:cxn>
                <a:cxn ang="0">
                  <a:pos x="0" y="119"/>
                </a:cxn>
                <a:cxn ang="0">
                  <a:pos x="250" y="119"/>
                </a:cxn>
                <a:cxn ang="0">
                  <a:pos x="250" y="238"/>
                </a:cxn>
              </a:cxnLst>
              <a:rect l="0" t="0" r="r" b="b"/>
              <a:pathLst>
                <a:path w="250" h="238">
                  <a:moveTo>
                    <a:pt x="0" y="0"/>
                  </a:moveTo>
                  <a:lnTo>
                    <a:pt x="0" y="119"/>
                  </a:lnTo>
                  <a:lnTo>
                    <a:pt x="250" y="119"/>
                  </a:lnTo>
                  <a:lnTo>
                    <a:pt x="250" y="238"/>
                  </a:lnTo>
                </a:path>
              </a:pathLst>
            </a:custGeom>
            <a:noFill/>
            <a:ln w="12700" cap="rnd">
              <a:solidFill>
                <a:srgbClr val="000000"/>
              </a:solidFill>
              <a:prstDash val="solid"/>
              <a:round/>
              <a:headEnd/>
              <a:tailEnd/>
            </a:ln>
          </p:spPr>
          <p:txBody>
            <a:bodyPr/>
            <a:lstStyle/>
            <a:p>
              <a:endParaRPr lang="en-US" dirty="0"/>
            </a:p>
          </p:txBody>
        </p:sp>
        <p:grpSp>
          <p:nvGrpSpPr>
            <p:cNvPr id="12" name="Group 32"/>
            <p:cNvGrpSpPr>
              <a:grpSpLocks/>
            </p:cNvGrpSpPr>
            <p:nvPr/>
          </p:nvGrpSpPr>
          <p:grpSpPr bwMode="auto">
            <a:xfrm>
              <a:off x="5056982" y="4802188"/>
              <a:ext cx="510778" cy="454025"/>
              <a:chOff x="2300" y="1689"/>
              <a:chExt cx="297" cy="174"/>
            </a:xfrm>
          </p:grpSpPr>
          <p:sp>
            <p:nvSpPr>
              <p:cNvPr id="978977" name="Rectangle 33"/>
              <p:cNvSpPr>
                <a:spLocks noChangeArrowheads="1"/>
              </p:cNvSpPr>
              <p:nvPr/>
            </p:nvSpPr>
            <p:spPr bwMode="auto">
              <a:xfrm>
                <a:off x="2300" y="1689"/>
                <a:ext cx="297" cy="174"/>
              </a:xfrm>
              <a:prstGeom prst="rect">
                <a:avLst/>
              </a:prstGeom>
              <a:solidFill>
                <a:srgbClr val="0033CC"/>
              </a:solidFill>
              <a:ln w="9525">
                <a:noFill/>
                <a:miter lim="800000"/>
                <a:headEnd/>
                <a:tailEnd/>
              </a:ln>
            </p:spPr>
            <p:txBody>
              <a:bodyPr/>
              <a:lstStyle/>
              <a:p>
                <a:endParaRPr lang="en-US" dirty="0"/>
              </a:p>
            </p:txBody>
          </p:sp>
          <p:sp>
            <p:nvSpPr>
              <p:cNvPr id="978978" name="Rectangle 34"/>
              <p:cNvSpPr>
                <a:spLocks noChangeArrowheads="1"/>
              </p:cNvSpPr>
              <p:nvPr/>
            </p:nvSpPr>
            <p:spPr bwMode="auto">
              <a:xfrm>
                <a:off x="2300" y="1689"/>
                <a:ext cx="297" cy="174"/>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a:lstStyle/>
              <a:p>
                <a:endParaRPr lang="en-US" dirty="0"/>
              </a:p>
            </p:txBody>
          </p:sp>
        </p:grpSp>
        <p:grpSp>
          <p:nvGrpSpPr>
            <p:cNvPr id="13" name="Group 35"/>
            <p:cNvGrpSpPr>
              <a:grpSpLocks/>
            </p:cNvGrpSpPr>
            <p:nvPr/>
          </p:nvGrpSpPr>
          <p:grpSpPr bwMode="auto">
            <a:xfrm>
              <a:off x="6016626" y="4802188"/>
              <a:ext cx="512498" cy="441325"/>
              <a:chOff x="2858" y="1689"/>
              <a:chExt cx="298" cy="174"/>
            </a:xfrm>
          </p:grpSpPr>
          <p:sp>
            <p:nvSpPr>
              <p:cNvPr id="978980" name="Rectangle 36"/>
              <p:cNvSpPr>
                <a:spLocks noChangeArrowheads="1"/>
              </p:cNvSpPr>
              <p:nvPr/>
            </p:nvSpPr>
            <p:spPr bwMode="auto">
              <a:xfrm>
                <a:off x="2858" y="1689"/>
                <a:ext cx="298" cy="174"/>
              </a:xfrm>
              <a:prstGeom prst="rect">
                <a:avLst/>
              </a:prstGeom>
              <a:solidFill>
                <a:srgbClr val="0033CC"/>
              </a:solidFill>
              <a:ln w="9525">
                <a:noFill/>
                <a:miter lim="800000"/>
                <a:headEnd/>
                <a:tailEnd/>
              </a:ln>
            </p:spPr>
            <p:txBody>
              <a:bodyPr/>
              <a:lstStyle/>
              <a:p>
                <a:endParaRPr lang="en-US" dirty="0"/>
              </a:p>
            </p:txBody>
          </p:sp>
          <p:sp>
            <p:nvSpPr>
              <p:cNvPr id="978981" name="Rectangle 37"/>
              <p:cNvSpPr>
                <a:spLocks noChangeArrowheads="1"/>
              </p:cNvSpPr>
              <p:nvPr/>
            </p:nvSpPr>
            <p:spPr bwMode="auto">
              <a:xfrm>
                <a:off x="2858" y="1689"/>
                <a:ext cx="298" cy="174"/>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a:lstStyle/>
              <a:p>
                <a:endParaRPr lang="en-US" dirty="0"/>
              </a:p>
            </p:txBody>
          </p:sp>
        </p:grpSp>
        <p:grpSp>
          <p:nvGrpSpPr>
            <p:cNvPr id="14" name="Group 38"/>
            <p:cNvGrpSpPr>
              <a:grpSpLocks/>
            </p:cNvGrpSpPr>
            <p:nvPr/>
          </p:nvGrpSpPr>
          <p:grpSpPr bwMode="auto">
            <a:xfrm>
              <a:off x="7110413" y="4802188"/>
              <a:ext cx="579570" cy="441325"/>
              <a:chOff x="3534" y="1689"/>
              <a:chExt cx="297" cy="174"/>
            </a:xfrm>
          </p:grpSpPr>
          <p:sp>
            <p:nvSpPr>
              <p:cNvPr id="978983" name="Rectangle 39"/>
              <p:cNvSpPr>
                <a:spLocks noChangeArrowheads="1"/>
              </p:cNvSpPr>
              <p:nvPr/>
            </p:nvSpPr>
            <p:spPr bwMode="auto">
              <a:xfrm>
                <a:off x="3534" y="1689"/>
                <a:ext cx="297" cy="174"/>
              </a:xfrm>
              <a:prstGeom prst="rect">
                <a:avLst/>
              </a:prstGeom>
              <a:solidFill>
                <a:srgbClr val="FFFF99"/>
              </a:solidFill>
              <a:ln w="9525">
                <a:noFill/>
                <a:miter lim="800000"/>
                <a:headEnd/>
                <a:tailEnd/>
              </a:ln>
            </p:spPr>
            <p:txBody>
              <a:bodyPr/>
              <a:lstStyle/>
              <a:p>
                <a:endParaRPr lang="en-US" dirty="0"/>
              </a:p>
            </p:txBody>
          </p:sp>
          <p:sp>
            <p:nvSpPr>
              <p:cNvPr id="978984" name="Rectangle 40"/>
              <p:cNvSpPr>
                <a:spLocks noChangeArrowheads="1"/>
              </p:cNvSpPr>
              <p:nvPr/>
            </p:nvSpPr>
            <p:spPr bwMode="auto">
              <a:xfrm>
                <a:off x="3534" y="1689"/>
                <a:ext cx="297" cy="174"/>
              </a:xfrm>
              <a:prstGeom prst="rect">
                <a:avLst/>
              </a:prstGeom>
              <a:solidFill>
                <a:srgbClr val="FFFF99"/>
              </a:solidFill>
              <a:ln w="12700" cap="rnd">
                <a:solidFill>
                  <a:srgbClr val="000000"/>
                </a:solidFill>
                <a:miter lim="800000"/>
                <a:headEnd/>
                <a:tailEnd/>
              </a:ln>
            </p:spPr>
            <p:txBody>
              <a:bodyPr/>
              <a:lstStyle/>
              <a:p>
                <a:endParaRPr lang="en-US" dirty="0"/>
              </a:p>
            </p:txBody>
          </p:sp>
        </p:grpSp>
        <p:grpSp>
          <p:nvGrpSpPr>
            <p:cNvPr id="15" name="Group 41"/>
            <p:cNvGrpSpPr>
              <a:grpSpLocks/>
            </p:cNvGrpSpPr>
            <p:nvPr/>
          </p:nvGrpSpPr>
          <p:grpSpPr bwMode="auto">
            <a:xfrm>
              <a:off x="7958270" y="4802188"/>
              <a:ext cx="567531" cy="466725"/>
              <a:chOff x="4003" y="1689"/>
              <a:chExt cx="298" cy="174"/>
            </a:xfrm>
          </p:grpSpPr>
          <p:sp>
            <p:nvSpPr>
              <p:cNvPr id="978986" name="Rectangle 42"/>
              <p:cNvSpPr>
                <a:spLocks noChangeArrowheads="1"/>
              </p:cNvSpPr>
              <p:nvPr/>
            </p:nvSpPr>
            <p:spPr bwMode="auto">
              <a:xfrm>
                <a:off x="4003" y="1689"/>
                <a:ext cx="298" cy="174"/>
              </a:xfrm>
              <a:prstGeom prst="rect">
                <a:avLst/>
              </a:prstGeom>
              <a:solidFill>
                <a:srgbClr val="01FFC9"/>
              </a:solidFill>
              <a:ln w="9525">
                <a:noFill/>
                <a:miter lim="800000"/>
                <a:headEnd/>
                <a:tailEnd/>
              </a:ln>
            </p:spPr>
            <p:txBody>
              <a:bodyPr/>
              <a:lstStyle/>
              <a:p>
                <a:endParaRPr lang="en-US" dirty="0"/>
              </a:p>
            </p:txBody>
          </p:sp>
          <p:sp>
            <p:nvSpPr>
              <p:cNvPr id="978987" name="Rectangle 43"/>
              <p:cNvSpPr>
                <a:spLocks noChangeArrowheads="1"/>
              </p:cNvSpPr>
              <p:nvPr/>
            </p:nvSpPr>
            <p:spPr bwMode="auto">
              <a:xfrm>
                <a:off x="4003" y="1689"/>
                <a:ext cx="298" cy="174"/>
              </a:xfrm>
              <a:prstGeom prst="rect">
                <a:avLst/>
              </a:prstGeom>
              <a:solidFill>
                <a:srgbClr val="01FFC9"/>
              </a:solidFill>
              <a:ln w="12700" cap="rnd">
                <a:solidFill>
                  <a:srgbClr val="000000"/>
                </a:solidFill>
                <a:miter lim="800000"/>
                <a:headEnd/>
                <a:tailEnd/>
              </a:ln>
            </p:spPr>
            <p:txBody>
              <a:bodyPr/>
              <a:lstStyle/>
              <a:p>
                <a:endParaRPr lang="en-US" dirty="0"/>
              </a:p>
            </p:txBody>
          </p:sp>
        </p:grpSp>
        <p:grpSp>
          <p:nvGrpSpPr>
            <p:cNvPr id="16" name="Group 44"/>
            <p:cNvGrpSpPr>
              <a:grpSpLocks/>
            </p:cNvGrpSpPr>
            <p:nvPr/>
          </p:nvGrpSpPr>
          <p:grpSpPr bwMode="auto">
            <a:xfrm>
              <a:off x="5622793" y="4151313"/>
              <a:ext cx="510778" cy="276225"/>
              <a:chOff x="2629" y="1279"/>
              <a:chExt cx="297" cy="174"/>
            </a:xfrm>
          </p:grpSpPr>
          <p:sp>
            <p:nvSpPr>
              <p:cNvPr id="978989" name="Rectangle 45"/>
              <p:cNvSpPr>
                <a:spLocks noChangeArrowheads="1"/>
              </p:cNvSpPr>
              <p:nvPr/>
            </p:nvSpPr>
            <p:spPr bwMode="auto">
              <a:xfrm>
                <a:off x="2629" y="1279"/>
                <a:ext cx="297" cy="174"/>
              </a:xfrm>
              <a:prstGeom prst="rect">
                <a:avLst/>
              </a:prstGeom>
              <a:solidFill>
                <a:srgbClr val="0033CC"/>
              </a:solidFill>
              <a:ln w="9525">
                <a:noFill/>
                <a:miter lim="800000"/>
                <a:headEnd/>
                <a:tailEnd/>
              </a:ln>
            </p:spPr>
            <p:txBody>
              <a:bodyPr/>
              <a:lstStyle/>
              <a:p>
                <a:endParaRPr lang="en-US" dirty="0"/>
              </a:p>
            </p:txBody>
          </p:sp>
          <p:sp>
            <p:nvSpPr>
              <p:cNvPr id="978990" name="Rectangle 46"/>
              <p:cNvSpPr>
                <a:spLocks noChangeArrowheads="1"/>
              </p:cNvSpPr>
              <p:nvPr/>
            </p:nvSpPr>
            <p:spPr bwMode="auto">
              <a:xfrm>
                <a:off x="2629" y="1279"/>
                <a:ext cx="297" cy="174"/>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a:lstStyle/>
              <a:p>
                <a:endParaRPr lang="en-US" dirty="0"/>
              </a:p>
            </p:txBody>
          </p:sp>
        </p:grpSp>
        <p:grpSp>
          <p:nvGrpSpPr>
            <p:cNvPr id="17" name="Group 47"/>
            <p:cNvGrpSpPr>
              <a:grpSpLocks/>
            </p:cNvGrpSpPr>
            <p:nvPr/>
          </p:nvGrpSpPr>
          <p:grpSpPr bwMode="auto">
            <a:xfrm>
              <a:off x="7559279" y="4149725"/>
              <a:ext cx="510778" cy="274638"/>
              <a:chOff x="3755" y="1278"/>
              <a:chExt cx="297" cy="173"/>
            </a:xfrm>
          </p:grpSpPr>
          <p:sp>
            <p:nvSpPr>
              <p:cNvPr id="978992" name="Rectangle 48"/>
              <p:cNvSpPr>
                <a:spLocks noChangeArrowheads="1"/>
              </p:cNvSpPr>
              <p:nvPr/>
            </p:nvSpPr>
            <p:spPr bwMode="auto">
              <a:xfrm>
                <a:off x="3755" y="1278"/>
                <a:ext cx="297" cy="173"/>
              </a:xfrm>
              <a:prstGeom prst="rect">
                <a:avLst/>
              </a:prstGeom>
              <a:ln>
                <a:headEnd/>
                <a:tailEnd/>
              </a:ln>
            </p:spPr>
            <p:style>
              <a:lnRef idx="3">
                <a:schemeClr val="lt1"/>
              </a:lnRef>
              <a:fillRef idx="1">
                <a:schemeClr val="accent4"/>
              </a:fillRef>
              <a:effectRef idx="1">
                <a:schemeClr val="accent4"/>
              </a:effectRef>
              <a:fontRef idx="minor">
                <a:schemeClr val="lt1"/>
              </a:fontRef>
            </p:style>
            <p:txBody>
              <a:bodyPr/>
              <a:lstStyle/>
              <a:p>
                <a:endParaRPr lang="en-US" dirty="0"/>
              </a:p>
            </p:txBody>
          </p:sp>
          <p:sp>
            <p:nvSpPr>
              <p:cNvPr id="978993" name="Rectangle 49"/>
              <p:cNvSpPr>
                <a:spLocks noChangeArrowheads="1"/>
              </p:cNvSpPr>
              <p:nvPr/>
            </p:nvSpPr>
            <p:spPr bwMode="auto">
              <a:xfrm>
                <a:off x="3755" y="1278"/>
                <a:ext cx="297" cy="173"/>
              </a:xfrm>
              <a:prstGeom prst="rect">
                <a:avLst/>
              </a:prstGeom>
              <a:noFill/>
              <a:ln w="12700" cap="rnd">
                <a:solidFill>
                  <a:srgbClr val="000000"/>
                </a:solidFill>
                <a:miter lim="800000"/>
                <a:headEnd/>
                <a:tailEnd/>
              </a:ln>
            </p:spPr>
            <p:txBody>
              <a:bodyPr/>
              <a:lstStyle/>
              <a:p>
                <a:endParaRPr lang="en-US" dirty="0"/>
              </a:p>
            </p:txBody>
          </p:sp>
        </p:grpSp>
        <p:grpSp>
          <p:nvGrpSpPr>
            <p:cNvPr id="18" name="Group 50"/>
            <p:cNvGrpSpPr>
              <a:grpSpLocks/>
            </p:cNvGrpSpPr>
            <p:nvPr/>
          </p:nvGrpSpPr>
          <p:grpSpPr bwMode="auto">
            <a:xfrm>
              <a:off x="6582437" y="3648075"/>
              <a:ext cx="512498" cy="274638"/>
              <a:chOff x="3187" y="962"/>
              <a:chExt cx="298" cy="173"/>
            </a:xfrm>
          </p:grpSpPr>
          <p:sp>
            <p:nvSpPr>
              <p:cNvPr id="978995" name="Rectangle 51"/>
              <p:cNvSpPr>
                <a:spLocks noChangeArrowheads="1"/>
              </p:cNvSpPr>
              <p:nvPr/>
            </p:nvSpPr>
            <p:spPr bwMode="auto">
              <a:xfrm>
                <a:off x="3187" y="962"/>
                <a:ext cx="298" cy="173"/>
              </a:xfrm>
              <a:prstGeom prst="rect">
                <a:avLst/>
              </a:prstGeom>
              <a:ln>
                <a:headEnd/>
                <a:tailEnd/>
              </a:ln>
            </p:spPr>
            <p:style>
              <a:lnRef idx="3">
                <a:schemeClr val="lt1"/>
              </a:lnRef>
              <a:fillRef idx="1">
                <a:schemeClr val="accent4"/>
              </a:fillRef>
              <a:effectRef idx="1">
                <a:schemeClr val="accent4"/>
              </a:effectRef>
              <a:fontRef idx="minor">
                <a:schemeClr val="lt1"/>
              </a:fontRef>
            </p:style>
            <p:txBody>
              <a:bodyPr/>
              <a:lstStyle/>
              <a:p>
                <a:endParaRPr lang="en-US" dirty="0"/>
              </a:p>
            </p:txBody>
          </p:sp>
          <p:sp>
            <p:nvSpPr>
              <p:cNvPr id="978996" name="Rectangle 52"/>
              <p:cNvSpPr>
                <a:spLocks noChangeArrowheads="1"/>
              </p:cNvSpPr>
              <p:nvPr/>
            </p:nvSpPr>
            <p:spPr bwMode="auto">
              <a:xfrm>
                <a:off x="3187" y="962"/>
                <a:ext cx="298" cy="173"/>
              </a:xfrm>
              <a:prstGeom prst="rect">
                <a:avLst/>
              </a:prstGeom>
              <a:noFill/>
              <a:ln w="12700" cap="rnd">
                <a:solidFill>
                  <a:srgbClr val="000000"/>
                </a:solidFill>
                <a:miter lim="800000"/>
                <a:headEnd/>
                <a:tailEnd/>
              </a:ln>
            </p:spPr>
            <p:txBody>
              <a:bodyPr/>
              <a:lstStyle/>
              <a:p>
                <a:endParaRPr lang="en-US" dirty="0"/>
              </a:p>
            </p:txBody>
          </p:sp>
        </p:grpSp>
        <p:sp>
          <p:nvSpPr>
            <p:cNvPr id="978997" name="Freeform 53"/>
            <p:cNvSpPr>
              <a:spLocks/>
            </p:cNvSpPr>
            <p:nvPr/>
          </p:nvSpPr>
          <p:spPr bwMode="auto">
            <a:xfrm>
              <a:off x="5879042" y="3922713"/>
              <a:ext cx="961364" cy="228600"/>
            </a:xfrm>
            <a:custGeom>
              <a:avLst/>
              <a:gdLst/>
              <a:ahLst/>
              <a:cxnLst>
                <a:cxn ang="0">
                  <a:pos x="559" y="0"/>
                </a:cxn>
                <a:cxn ang="0">
                  <a:pos x="559" y="72"/>
                </a:cxn>
                <a:cxn ang="0">
                  <a:pos x="0" y="72"/>
                </a:cxn>
                <a:cxn ang="0">
                  <a:pos x="0" y="144"/>
                </a:cxn>
              </a:cxnLst>
              <a:rect l="0" t="0" r="r" b="b"/>
              <a:pathLst>
                <a:path w="559" h="144">
                  <a:moveTo>
                    <a:pt x="559" y="0"/>
                  </a:moveTo>
                  <a:lnTo>
                    <a:pt x="559" y="72"/>
                  </a:lnTo>
                  <a:lnTo>
                    <a:pt x="0" y="72"/>
                  </a:lnTo>
                  <a:lnTo>
                    <a:pt x="0" y="144"/>
                  </a:lnTo>
                </a:path>
              </a:pathLst>
            </a:custGeom>
            <a:noFill/>
            <a:ln w="12700" cap="rnd">
              <a:solidFill>
                <a:srgbClr val="000000"/>
              </a:solidFill>
              <a:prstDash val="solid"/>
              <a:round/>
              <a:headEnd/>
              <a:tailEnd/>
            </a:ln>
          </p:spPr>
          <p:txBody>
            <a:bodyPr/>
            <a:lstStyle/>
            <a:p>
              <a:endParaRPr lang="en-US" dirty="0"/>
            </a:p>
          </p:txBody>
        </p:sp>
        <p:sp>
          <p:nvSpPr>
            <p:cNvPr id="978998" name="Freeform 54"/>
            <p:cNvSpPr>
              <a:spLocks/>
            </p:cNvSpPr>
            <p:nvPr/>
          </p:nvSpPr>
          <p:spPr bwMode="auto">
            <a:xfrm>
              <a:off x="6840406" y="3922713"/>
              <a:ext cx="973402" cy="227013"/>
            </a:xfrm>
            <a:custGeom>
              <a:avLst/>
              <a:gdLst/>
              <a:ahLst/>
              <a:cxnLst>
                <a:cxn ang="0">
                  <a:pos x="0" y="0"/>
                </a:cxn>
                <a:cxn ang="0">
                  <a:pos x="0" y="72"/>
                </a:cxn>
                <a:cxn ang="0">
                  <a:pos x="566" y="72"/>
                </a:cxn>
                <a:cxn ang="0">
                  <a:pos x="566" y="143"/>
                </a:cxn>
              </a:cxnLst>
              <a:rect l="0" t="0" r="r" b="b"/>
              <a:pathLst>
                <a:path w="566" h="143">
                  <a:moveTo>
                    <a:pt x="0" y="0"/>
                  </a:moveTo>
                  <a:lnTo>
                    <a:pt x="0" y="72"/>
                  </a:lnTo>
                  <a:lnTo>
                    <a:pt x="566" y="72"/>
                  </a:lnTo>
                  <a:lnTo>
                    <a:pt x="566" y="143"/>
                  </a:lnTo>
                </a:path>
              </a:pathLst>
            </a:custGeom>
            <a:noFill/>
            <a:ln w="12700" cap="rnd">
              <a:solidFill>
                <a:srgbClr val="000000"/>
              </a:solidFill>
              <a:prstDash val="solid"/>
              <a:round/>
              <a:headEnd/>
              <a:tailEnd/>
            </a:ln>
          </p:spPr>
          <p:txBody>
            <a:bodyPr/>
            <a:lstStyle/>
            <a:p>
              <a:endParaRPr lang="en-US" dirty="0"/>
            </a:p>
          </p:txBody>
        </p:sp>
        <p:sp>
          <p:nvSpPr>
            <p:cNvPr id="978999" name="Freeform 55"/>
            <p:cNvSpPr>
              <a:spLocks/>
            </p:cNvSpPr>
            <p:nvPr/>
          </p:nvSpPr>
          <p:spPr bwMode="auto">
            <a:xfrm>
              <a:off x="5311511" y="4427538"/>
              <a:ext cx="567531" cy="374650"/>
            </a:xfrm>
            <a:custGeom>
              <a:avLst/>
              <a:gdLst/>
              <a:ahLst/>
              <a:cxnLst>
                <a:cxn ang="0">
                  <a:pos x="330" y="0"/>
                </a:cxn>
                <a:cxn ang="0">
                  <a:pos x="330" y="118"/>
                </a:cxn>
                <a:cxn ang="0">
                  <a:pos x="0" y="118"/>
                </a:cxn>
                <a:cxn ang="0">
                  <a:pos x="0" y="236"/>
                </a:cxn>
              </a:cxnLst>
              <a:rect l="0" t="0" r="r" b="b"/>
              <a:pathLst>
                <a:path w="330" h="236">
                  <a:moveTo>
                    <a:pt x="330" y="0"/>
                  </a:moveTo>
                  <a:lnTo>
                    <a:pt x="330" y="118"/>
                  </a:lnTo>
                  <a:lnTo>
                    <a:pt x="0" y="118"/>
                  </a:lnTo>
                  <a:lnTo>
                    <a:pt x="0" y="236"/>
                  </a:lnTo>
                </a:path>
              </a:pathLst>
            </a:custGeom>
            <a:noFill/>
            <a:ln w="12700" cap="rnd">
              <a:solidFill>
                <a:srgbClr val="000000"/>
              </a:solidFill>
              <a:prstDash val="solid"/>
              <a:round/>
              <a:headEnd/>
              <a:tailEnd/>
            </a:ln>
          </p:spPr>
          <p:txBody>
            <a:bodyPr/>
            <a:lstStyle/>
            <a:p>
              <a:endParaRPr lang="en-US" dirty="0"/>
            </a:p>
          </p:txBody>
        </p:sp>
        <p:sp>
          <p:nvSpPr>
            <p:cNvPr id="979000" name="Freeform 56"/>
            <p:cNvSpPr>
              <a:spLocks/>
            </p:cNvSpPr>
            <p:nvPr/>
          </p:nvSpPr>
          <p:spPr bwMode="auto">
            <a:xfrm>
              <a:off x="5879042" y="4427538"/>
              <a:ext cx="392113" cy="374650"/>
            </a:xfrm>
            <a:custGeom>
              <a:avLst/>
              <a:gdLst/>
              <a:ahLst/>
              <a:cxnLst>
                <a:cxn ang="0">
                  <a:pos x="0" y="0"/>
                </a:cxn>
                <a:cxn ang="0">
                  <a:pos x="0" y="118"/>
                </a:cxn>
                <a:cxn ang="0">
                  <a:pos x="228" y="118"/>
                </a:cxn>
                <a:cxn ang="0">
                  <a:pos x="228" y="236"/>
                </a:cxn>
              </a:cxnLst>
              <a:rect l="0" t="0" r="r" b="b"/>
              <a:pathLst>
                <a:path w="228" h="236">
                  <a:moveTo>
                    <a:pt x="0" y="0"/>
                  </a:moveTo>
                  <a:lnTo>
                    <a:pt x="0" y="118"/>
                  </a:lnTo>
                  <a:lnTo>
                    <a:pt x="228" y="118"/>
                  </a:lnTo>
                  <a:lnTo>
                    <a:pt x="228" y="236"/>
                  </a:lnTo>
                </a:path>
              </a:pathLst>
            </a:custGeom>
            <a:noFill/>
            <a:ln w="12700" cap="rnd">
              <a:solidFill>
                <a:srgbClr val="000000"/>
              </a:solidFill>
              <a:prstDash val="solid"/>
              <a:round/>
              <a:headEnd/>
              <a:tailEnd/>
            </a:ln>
          </p:spPr>
          <p:txBody>
            <a:bodyPr/>
            <a:lstStyle/>
            <a:p>
              <a:endParaRPr lang="en-US" dirty="0"/>
            </a:p>
          </p:txBody>
        </p:sp>
        <p:sp>
          <p:nvSpPr>
            <p:cNvPr id="979001" name="Freeform 57"/>
            <p:cNvSpPr>
              <a:spLocks/>
            </p:cNvSpPr>
            <p:nvPr/>
          </p:nvSpPr>
          <p:spPr bwMode="auto">
            <a:xfrm>
              <a:off x="7433734" y="4424363"/>
              <a:ext cx="380074" cy="377825"/>
            </a:xfrm>
            <a:custGeom>
              <a:avLst/>
              <a:gdLst/>
              <a:ahLst/>
              <a:cxnLst>
                <a:cxn ang="0">
                  <a:pos x="221" y="0"/>
                </a:cxn>
                <a:cxn ang="0">
                  <a:pos x="221" y="119"/>
                </a:cxn>
                <a:cxn ang="0">
                  <a:pos x="0" y="119"/>
                </a:cxn>
                <a:cxn ang="0">
                  <a:pos x="0" y="238"/>
                </a:cxn>
              </a:cxnLst>
              <a:rect l="0" t="0" r="r" b="b"/>
              <a:pathLst>
                <a:path w="221" h="238">
                  <a:moveTo>
                    <a:pt x="221" y="0"/>
                  </a:moveTo>
                  <a:lnTo>
                    <a:pt x="221" y="119"/>
                  </a:lnTo>
                  <a:lnTo>
                    <a:pt x="0" y="119"/>
                  </a:lnTo>
                  <a:lnTo>
                    <a:pt x="0" y="238"/>
                  </a:lnTo>
                </a:path>
              </a:pathLst>
            </a:custGeom>
            <a:noFill/>
            <a:ln w="12700" cap="rnd">
              <a:solidFill>
                <a:srgbClr val="000000"/>
              </a:solidFill>
              <a:prstDash val="solid"/>
              <a:round/>
              <a:headEnd/>
              <a:tailEnd/>
            </a:ln>
          </p:spPr>
          <p:txBody>
            <a:bodyPr/>
            <a:lstStyle/>
            <a:p>
              <a:endParaRPr lang="en-US" dirty="0"/>
            </a:p>
          </p:txBody>
        </p:sp>
        <p:sp>
          <p:nvSpPr>
            <p:cNvPr id="979002" name="Freeform 58"/>
            <p:cNvSpPr>
              <a:spLocks/>
            </p:cNvSpPr>
            <p:nvPr/>
          </p:nvSpPr>
          <p:spPr bwMode="auto">
            <a:xfrm>
              <a:off x="7813808" y="4424363"/>
              <a:ext cx="429948" cy="377825"/>
            </a:xfrm>
            <a:custGeom>
              <a:avLst/>
              <a:gdLst/>
              <a:ahLst/>
              <a:cxnLst>
                <a:cxn ang="0">
                  <a:pos x="0" y="0"/>
                </a:cxn>
                <a:cxn ang="0">
                  <a:pos x="0" y="119"/>
                </a:cxn>
                <a:cxn ang="0">
                  <a:pos x="250" y="119"/>
                </a:cxn>
                <a:cxn ang="0">
                  <a:pos x="250" y="238"/>
                </a:cxn>
              </a:cxnLst>
              <a:rect l="0" t="0" r="r" b="b"/>
              <a:pathLst>
                <a:path w="250" h="238">
                  <a:moveTo>
                    <a:pt x="0" y="0"/>
                  </a:moveTo>
                  <a:lnTo>
                    <a:pt x="0" y="119"/>
                  </a:lnTo>
                  <a:lnTo>
                    <a:pt x="250" y="119"/>
                  </a:lnTo>
                  <a:lnTo>
                    <a:pt x="250" y="238"/>
                  </a:lnTo>
                </a:path>
              </a:pathLst>
            </a:custGeom>
            <a:noFill/>
            <a:ln w="12700" cap="rnd">
              <a:solidFill>
                <a:srgbClr val="000000"/>
              </a:solidFill>
              <a:prstDash val="solid"/>
              <a:round/>
              <a:headEnd/>
              <a:tailEnd/>
            </a:ln>
          </p:spPr>
          <p:txBody>
            <a:bodyPr/>
            <a:lstStyle/>
            <a:p>
              <a:endParaRPr lang="en-US" dirty="0"/>
            </a:p>
          </p:txBody>
        </p:sp>
        <p:sp>
          <p:nvSpPr>
            <p:cNvPr id="979003" name="Text Box 59"/>
            <p:cNvSpPr txBox="1">
              <a:spLocks noChangeArrowheads="1"/>
            </p:cNvSpPr>
            <p:nvPr/>
          </p:nvSpPr>
          <p:spPr bwMode="auto">
            <a:xfrm>
              <a:off x="8032221" y="3930650"/>
              <a:ext cx="638440" cy="461665"/>
            </a:xfrm>
            <a:prstGeom prst="rect">
              <a:avLst/>
            </a:prstGeom>
            <a:noFill/>
            <a:ln w="12700" cap="sq">
              <a:noFill/>
              <a:miter lim="800000"/>
              <a:headEnd type="none" w="sm" len="sm"/>
              <a:tailEnd type="none" w="sm" len="sm"/>
            </a:ln>
            <a:effectLst/>
          </p:spPr>
          <p:txBody>
            <a:bodyPr wrap="none">
              <a:spAutoFit/>
            </a:bodyPr>
            <a:lstStyle/>
            <a:p>
              <a:pPr algn="l" eaLnBrk="1" hangingPunct="1"/>
              <a:r>
                <a:rPr lang="en-GB" sz="1200" b="1" dirty="0"/>
                <a:t>Pipe</a:t>
              </a:r>
            </a:p>
            <a:p>
              <a:pPr algn="l" eaLnBrk="1" hangingPunct="1"/>
              <a:r>
                <a:rPr lang="en-GB" sz="1200" b="1" dirty="0"/>
                <a:t>Works</a:t>
              </a:r>
              <a:endParaRPr lang="en-US" sz="1200" b="1" dirty="0"/>
            </a:p>
          </p:txBody>
        </p:sp>
        <p:sp>
          <p:nvSpPr>
            <p:cNvPr id="979004" name="Text Box 60"/>
            <p:cNvSpPr txBox="1">
              <a:spLocks noChangeArrowheads="1"/>
            </p:cNvSpPr>
            <p:nvPr/>
          </p:nvSpPr>
          <p:spPr bwMode="auto">
            <a:xfrm>
              <a:off x="4757738" y="3894138"/>
              <a:ext cx="1016397" cy="457200"/>
            </a:xfrm>
            <a:prstGeom prst="rect">
              <a:avLst/>
            </a:prstGeom>
            <a:noFill/>
            <a:ln w="12700" cap="sq">
              <a:noFill/>
              <a:miter lim="800000"/>
              <a:headEnd type="none" w="sm" len="sm"/>
              <a:tailEnd type="none" w="sm" len="sm"/>
            </a:ln>
            <a:effectLst/>
          </p:spPr>
          <p:txBody>
            <a:bodyPr>
              <a:spAutoFit/>
            </a:bodyPr>
            <a:lstStyle/>
            <a:p>
              <a:pPr algn="l" eaLnBrk="1" hangingPunct="1"/>
              <a:r>
                <a:rPr lang="en-GB" sz="1200" b="1" dirty="0"/>
                <a:t>Ground Works</a:t>
              </a:r>
              <a:endParaRPr lang="en-US" sz="1200" b="1" dirty="0"/>
            </a:p>
          </p:txBody>
        </p:sp>
        <p:sp>
          <p:nvSpPr>
            <p:cNvPr id="979005" name="Text Box 61"/>
            <p:cNvSpPr txBox="1">
              <a:spLocks noChangeArrowheads="1"/>
            </p:cNvSpPr>
            <p:nvPr/>
          </p:nvSpPr>
          <p:spPr bwMode="auto">
            <a:xfrm>
              <a:off x="7151688" y="5645150"/>
              <a:ext cx="1349606" cy="276999"/>
            </a:xfrm>
            <a:prstGeom prst="rect">
              <a:avLst/>
            </a:prstGeom>
            <a:noFill/>
            <a:ln w="12700" cap="sq">
              <a:noFill/>
              <a:miter lim="800000"/>
              <a:headEnd type="none" w="sm" len="sm"/>
              <a:tailEnd type="none" w="sm" len="sm"/>
            </a:ln>
            <a:effectLst/>
          </p:spPr>
          <p:txBody>
            <a:bodyPr wrap="none">
              <a:spAutoFit/>
            </a:bodyPr>
            <a:lstStyle/>
            <a:p>
              <a:pPr algn="l" eaLnBrk="1" hangingPunct="1"/>
              <a:r>
                <a:rPr lang="en-GB" sz="1200" b="1" dirty="0"/>
                <a:t>Work completed</a:t>
              </a:r>
              <a:endParaRPr lang="en-US" sz="1200" b="1" dirty="0"/>
            </a:p>
          </p:txBody>
        </p:sp>
        <p:sp>
          <p:nvSpPr>
            <p:cNvPr id="979006" name="Text Box 62"/>
            <p:cNvSpPr txBox="1">
              <a:spLocks noChangeArrowheads="1"/>
            </p:cNvSpPr>
            <p:nvPr/>
          </p:nvSpPr>
          <p:spPr bwMode="auto">
            <a:xfrm>
              <a:off x="5971911" y="4318000"/>
              <a:ext cx="371475" cy="336550"/>
            </a:xfrm>
            <a:prstGeom prst="rect">
              <a:avLst/>
            </a:prstGeom>
            <a:noFill/>
            <a:ln w="12700" cap="sq">
              <a:noFill/>
              <a:miter lim="800000"/>
              <a:headEnd type="none" w="sm" len="sm"/>
              <a:tailEnd type="none" w="sm" len="sm"/>
            </a:ln>
            <a:effectLst/>
          </p:spPr>
          <p:txBody>
            <a:bodyPr>
              <a:spAutoFit/>
            </a:bodyPr>
            <a:lstStyle/>
            <a:p>
              <a:pPr algn="l" eaLnBrk="1" hangingPunct="1">
                <a:spcBef>
                  <a:spcPct val="50000"/>
                </a:spcBef>
              </a:pPr>
              <a:r>
                <a:rPr lang="en-US" sz="1600" b="1" dirty="0">
                  <a:sym typeface="Wingdings 2" pitchFamily="18" charset="2"/>
                </a:rPr>
                <a:t></a:t>
              </a:r>
            </a:p>
          </p:txBody>
        </p:sp>
        <p:sp>
          <p:nvSpPr>
            <p:cNvPr id="979007" name="Text Box 63"/>
            <p:cNvSpPr txBox="1">
              <a:spLocks noChangeArrowheads="1"/>
            </p:cNvSpPr>
            <p:nvPr/>
          </p:nvSpPr>
          <p:spPr bwMode="auto">
            <a:xfrm>
              <a:off x="6921236" y="5626100"/>
              <a:ext cx="371475" cy="336550"/>
            </a:xfrm>
            <a:prstGeom prst="rect">
              <a:avLst/>
            </a:prstGeom>
            <a:noFill/>
            <a:ln w="12700" cap="sq">
              <a:noFill/>
              <a:miter lim="800000"/>
              <a:headEnd type="none" w="sm" len="sm"/>
              <a:tailEnd type="none" w="sm" len="sm"/>
            </a:ln>
            <a:effectLst/>
          </p:spPr>
          <p:txBody>
            <a:bodyPr>
              <a:spAutoFit/>
            </a:bodyPr>
            <a:lstStyle/>
            <a:p>
              <a:pPr algn="l" eaLnBrk="1" hangingPunct="1">
                <a:spcBef>
                  <a:spcPct val="50000"/>
                </a:spcBef>
              </a:pPr>
              <a:r>
                <a:rPr lang="en-US" sz="1600" b="1" dirty="0">
                  <a:sym typeface="Wingdings 2" pitchFamily="18" charset="2"/>
                </a:rPr>
                <a:t></a:t>
              </a:r>
            </a:p>
          </p:txBody>
        </p:sp>
        <p:sp>
          <p:nvSpPr>
            <p:cNvPr id="979008" name="Text Box 64"/>
            <p:cNvSpPr txBox="1">
              <a:spLocks noChangeArrowheads="1"/>
            </p:cNvSpPr>
            <p:nvPr/>
          </p:nvSpPr>
          <p:spPr bwMode="auto">
            <a:xfrm>
              <a:off x="5407819" y="5130800"/>
              <a:ext cx="371475" cy="336550"/>
            </a:xfrm>
            <a:prstGeom prst="rect">
              <a:avLst/>
            </a:prstGeom>
            <a:noFill/>
            <a:ln w="12700" cap="sq">
              <a:noFill/>
              <a:miter lim="800000"/>
              <a:headEnd type="none" w="sm" len="sm"/>
              <a:tailEnd type="none" w="sm" len="sm"/>
            </a:ln>
            <a:effectLst/>
          </p:spPr>
          <p:txBody>
            <a:bodyPr>
              <a:spAutoFit/>
            </a:bodyPr>
            <a:lstStyle/>
            <a:p>
              <a:pPr algn="l" eaLnBrk="1" hangingPunct="1">
                <a:spcBef>
                  <a:spcPct val="50000"/>
                </a:spcBef>
              </a:pPr>
              <a:r>
                <a:rPr lang="en-US" sz="1600" b="1" dirty="0">
                  <a:sym typeface="Wingdings 2" pitchFamily="18" charset="2"/>
                </a:rPr>
                <a:t></a:t>
              </a:r>
            </a:p>
          </p:txBody>
        </p:sp>
        <p:sp>
          <p:nvSpPr>
            <p:cNvPr id="979009" name="Text Box 65"/>
            <p:cNvSpPr txBox="1">
              <a:spLocks noChangeArrowheads="1"/>
            </p:cNvSpPr>
            <p:nvPr/>
          </p:nvSpPr>
          <p:spPr bwMode="auto">
            <a:xfrm>
              <a:off x="6398419" y="5118100"/>
              <a:ext cx="371475" cy="336550"/>
            </a:xfrm>
            <a:prstGeom prst="rect">
              <a:avLst/>
            </a:prstGeom>
            <a:noFill/>
            <a:ln w="12700" cap="sq">
              <a:noFill/>
              <a:miter lim="800000"/>
              <a:headEnd type="none" w="sm" len="sm"/>
              <a:tailEnd type="none" w="sm" len="sm"/>
            </a:ln>
            <a:effectLst/>
          </p:spPr>
          <p:txBody>
            <a:bodyPr>
              <a:spAutoFit/>
            </a:bodyPr>
            <a:lstStyle/>
            <a:p>
              <a:pPr algn="l" eaLnBrk="1" hangingPunct="1">
                <a:spcBef>
                  <a:spcPct val="50000"/>
                </a:spcBef>
              </a:pPr>
              <a:r>
                <a:rPr lang="en-US" sz="1600" b="1" dirty="0">
                  <a:sym typeface="Wingdings 2" pitchFamily="18" charset="2"/>
                </a:rPr>
                <a:t></a:t>
              </a:r>
            </a:p>
          </p:txBody>
        </p:sp>
        <p:sp>
          <p:nvSpPr>
            <p:cNvPr id="979010" name="Text Box 66"/>
            <p:cNvSpPr txBox="1">
              <a:spLocks noChangeArrowheads="1"/>
            </p:cNvSpPr>
            <p:nvPr/>
          </p:nvSpPr>
          <p:spPr bwMode="auto">
            <a:xfrm>
              <a:off x="7499086" y="5143500"/>
              <a:ext cx="371475" cy="336550"/>
            </a:xfrm>
            <a:prstGeom prst="rect">
              <a:avLst/>
            </a:prstGeom>
            <a:noFill/>
            <a:ln w="12700" cap="sq">
              <a:noFill/>
              <a:miter lim="800000"/>
              <a:headEnd type="none" w="sm" len="sm"/>
              <a:tailEnd type="none" w="sm" len="sm"/>
            </a:ln>
            <a:effectLst/>
          </p:spPr>
          <p:txBody>
            <a:bodyPr>
              <a:spAutoFit/>
            </a:bodyPr>
            <a:lstStyle/>
            <a:p>
              <a:pPr algn="l" eaLnBrk="1" hangingPunct="1">
                <a:spcBef>
                  <a:spcPct val="50000"/>
                </a:spcBef>
              </a:pPr>
              <a:r>
                <a:rPr lang="en-US" sz="1600" b="1" dirty="0">
                  <a:sym typeface="Wingdings 2" pitchFamily="18" charset="2"/>
                </a:rPr>
                <a:t></a:t>
              </a:r>
            </a:p>
          </p:txBody>
        </p:sp>
        <p:sp>
          <p:nvSpPr>
            <p:cNvPr id="979011" name="Text Box 67"/>
            <p:cNvSpPr txBox="1">
              <a:spLocks noChangeArrowheads="1"/>
            </p:cNvSpPr>
            <p:nvPr/>
          </p:nvSpPr>
          <p:spPr bwMode="auto">
            <a:xfrm>
              <a:off x="7096655" y="4781550"/>
              <a:ext cx="634603" cy="457200"/>
            </a:xfrm>
            <a:prstGeom prst="rect">
              <a:avLst/>
            </a:prstGeom>
            <a:ln>
              <a:headEnd type="none" w="sm" len="sm"/>
              <a:tailEnd type="none" w="sm" len="sm"/>
            </a:ln>
          </p:spPr>
          <p:style>
            <a:lnRef idx="3">
              <a:schemeClr val="lt1"/>
            </a:lnRef>
            <a:fillRef idx="1">
              <a:schemeClr val="accent5"/>
            </a:fillRef>
            <a:effectRef idx="1">
              <a:schemeClr val="accent5"/>
            </a:effectRef>
            <a:fontRef idx="minor">
              <a:schemeClr val="lt1"/>
            </a:fontRef>
          </p:style>
          <p:txBody>
            <a:bodyPr>
              <a:spAutoFit/>
            </a:bodyPr>
            <a:lstStyle/>
            <a:p>
              <a:pPr algn="l" eaLnBrk="1" hangingPunct="1"/>
              <a:r>
                <a:rPr lang="en-GB" sz="1200" b="1" dirty="0"/>
                <a:t>buy pipe</a:t>
              </a:r>
              <a:endParaRPr lang="en-US" sz="1200" b="1" dirty="0"/>
            </a:p>
          </p:txBody>
        </p:sp>
        <p:sp>
          <p:nvSpPr>
            <p:cNvPr id="979012" name="Text Box 68"/>
            <p:cNvSpPr txBox="1">
              <a:spLocks noChangeArrowheads="1"/>
            </p:cNvSpPr>
            <p:nvPr/>
          </p:nvSpPr>
          <p:spPr bwMode="auto">
            <a:xfrm>
              <a:off x="7963430" y="4794250"/>
              <a:ext cx="624284" cy="457200"/>
            </a:xfrm>
            <a:prstGeom prst="rect">
              <a:avLst/>
            </a:prstGeom>
            <a:ln>
              <a:headEnd type="none" w="sm" len="sm"/>
              <a:tailEnd type="none" w="sm" len="sm"/>
            </a:ln>
          </p:spPr>
          <p:style>
            <a:lnRef idx="3">
              <a:schemeClr val="lt1"/>
            </a:lnRef>
            <a:fillRef idx="1">
              <a:schemeClr val="accent6"/>
            </a:fillRef>
            <a:effectRef idx="1">
              <a:schemeClr val="accent6"/>
            </a:effectRef>
            <a:fontRef idx="minor">
              <a:schemeClr val="lt1"/>
            </a:fontRef>
          </p:style>
          <p:txBody>
            <a:bodyPr>
              <a:spAutoFit/>
            </a:bodyPr>
            <a:lstStyle/>
            <a:p>
              <a:pPr algn="l" eaLnBrk="1" hangingPunct="1"/>
              <a:r>
                <a:rPr lang="en-GB" sz="1200" b="1" dirty="0"/>
                <a:t>lay pipe</a:t>
              </a:r>
              <a:endParaRPr lang="en-US" sz="1200" b="1" dirty="0"/>
            </a:p>
          </p:txBody>
        </p:sp>
        <p:sp>
          <p:nvSpPr>
            <p:cNvPr id="979013" name="Text Box 69"/>
            <p:cNvSpPr txBox="1">
              <a:spLocks noChangeArrowheads="1"/>
            </p:cNvSpPr>
            <p:nvPr/>
          </p:nvSpPr>
          <p:spPr bwMode="auto">
            <a:xfrm>
              <a:off x="6078538" y="3333750"/>
              <a:ext cx="1116139" cy="276999"/>
            </a:xfrm>
            <a:prstGeom prst="rect">
              <a:avLst/>
            </a:prstGeom>
            <a:noFill/>
            <a:ln w="12700" cap="sq">
              <a:noFill/>
              <a:miter lim="800000"/>
              <a:headEnd type="none" w="sm" len="sm"/>
              <a:tailEnd type="none" w="sm" len="sm"/>
            </a:ln>
            <a:effectLst/>
          </p:spPr>
          <p:txBody>
            <a:bodyPr wrap="none">
              <a:spAutoFit/>
            </a:bodyPr>
            <a:lstStyle/>
            <a:p>
              <a:pPr algn="l" eaLnBrk="1" hangingPunct="1"/>
              <a:r>
                <a:rPr lang="en-GB" sz="1200" b="1" dirty="0"/>
                <a:t>New Pipeline</a:t>
              </a:r>
              <a:endParaRPr lang="en-US" sz="1200" b="1" dirty="0"/>
            </a:p>
          </p:txBody>
        </p:sp>
      </p:grpSp>
      <p:pic>
        <p:nvPicPr>
          <p:cNvPr id="19015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4409" y="1670728"/>
            <a:ext cx="2356338" cy="3276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p:cNvSpPr txBox="1"/>
          <p:nvPr/>
        </p:nvSpPr>
        <p:spPr>
          <a:xfrm>
            <a:off x="1079902" y="4947329"/>
            <a:ext cx="1688123" cy="369332"/>
          </a:xfrm>
          <a:prstGeom prst="rect">
            <a:avLst/>
          </a:prstGeom>
          <a:noFill/>
        </p:spPr>
        <p:txBody>
          <a:bodyPr wrap="square" rtlCol="0">
            <a:spAutoFit/>
          </a:bodyPr>
          <a:lstStyle/>
          <a:p>
            <a:r>
              <a:rPr lang="en-US" dirty="0" smtClean="0"/>
              <a:t>Alaska Pipeline</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pPr/>
              <a:t>369</a:t>
            </a:fld>
            <a:endParaRPr lang="en-US" dirty="0"/>
          </a:p>
        </p:txBody>
      </p:sp>
    </p:spTree>
    <p:extLst>
      <p:ext uri="{BB962C8B-B14F-4D97-AF65-F5344CB8AC3E}">
        <p14:creationId xmlns:p14="http://schemas.microsoft.com/office/powerpoint/2010/main" val="1523907250"/>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Define Priorities</a:t>
            </a:r>
            <a:endParaRPr lang="en-US" dirty="0"/>
          </a:p>
        </p:txBody>
      </p:sp>
      <p:sp>
        <p:nvSpPr>
          <p:cNvPr id="3" name="Content Placeholder 2"/>
          <p:cNvSpPr>
            <a:spLocks noGrp="1"/>
          </p:cNvSpPr>
          <p:nvPr>
            <p:ph idx="1"/>
          </p:nvPr>
        </p:nvSpPr>
        <p:spPr/>
        <p:txBody>
          <a:bodyPr>
            <a:normAutofit fontScale="92500" lnSpcReduction="10000"/>
          </a:bodyPr>
          <a:lstStyle/>
          <a:p>
            <a:pPr marL="514350" indent="-514350">
              <a:buFont typeface="+mj-lt"/>
              <a:buAutoNum type="arabicPeriod"/>
            </a:pPr>
            <a:r>
              <a:rPr lang="en-US" b="1" dirty="0">
                <a:latin typeface=""/>
              </a:rPr>
              <a:t>Consider the magnitude</a:t>
            </a:r>
            <a:r>
              <a:rPr lang="en-US" dirty="0">
                <a:latin typeface=""/>
              </a:rPr>
              <a:t>, severity, and </a:t>
            </a:r>
            <a:r>
              <a:rPr lang="en-US" dirty="0" smtClean="0">
                <a:latin typeface=""/>
              </a:rPr>
              <a:t>likelihood  of current and potential negative impacts the the project and </a:t>
            </a:r>
            <a:r>
              <a:rPr lang="en-US" dirty="0" err="1" smtClean="0">
                <a:latin typeface=""/>
              </a:rPr>
              <a:t>ourtcome</a:t>
            </a:r>
            <a:r>
              <a:rPr lang="en-US" dirty="0" smtClean="0">
                <a:latin typeface=""/>
              </a:rPr>
              <a:t> “asset” will have. </a:t>
            </a:r>
            <a:r>
              <a:rPr lang="en-US" dirty="0">
                <a:latin typeface=""/>
              </a:rPr>
              <a:t>T</a:t>
            </a:r>
            <a:r>
              <a:rPr lang="en-US" dirty="0" smtClean="0">
                <a:latin typeface=""/>
              </a:rPr>
              <a:t>he importance of such impacts to key stakeholders and the opportunity to strengthen competitiveness through sustainable practices. </a:t>
            </a:r>
            <a:br>
              <a:rPr lang="en-US" dirty="0" smtClean="0">
                <a:latin typeface=""/>
              </a:rPr>
            </a:br>
            <a:endParaRPr lang="en-US" dirty="0" smtClean="0">
              <a:latin typeface=""/>
            </a:endParaRPr>
          </a:p>
          <a:p>
            <a:pPr marL="514350" indent="-514350">
              <a:buFont typeface="+mj-lt"/>
              <a:buAutoNum type="arabicPeriod"/>
            </a:pPr>
            <a:r>
              <a:rPr lang="en-US" b="1" dirty="0" smtClean="0">
                <a:latin typeface=""/>
              </a:rPr>
              <a:t>Assess the opportunity </a:t>
            </a:r>
            <a:r>
              <a:rPr lang="en-US" dirty="0" smtClean="0">
                <a:latin typeface=""/>
              </a:rPr>
              <a:t>for your projects to gain advantage from its current or potential positive impacts across the SDGs. (This may include opportunities to innovate, develop new products and solutions or target new market segments.)</a:t>
            </a:r>
            <a:endParaRPr lang="en-US" dirty="0"/>
          </a:p>
        </p:txBody>
      </p:sp>
    </p:spTree>
    <p:extLst>
      <p:ext uri="{BB962C8B-B14F-4D97-AF65-F5344CB8AC3E}">
        <p14:creationId xmlns:p14="http://schemas.microsoft.com/office/powerpoint/2010/main" val="526573153"/>
      </p:ext>
    </p:extLst>
  </p:cSld>
  <p:clrMapOvr>
    <a:masterClrMapping/>
  </p:clrMapOvr>
  <p:timing>
    <p:tnLst>
      <p:par>
        <p:cTn id="1" dur="indefinite" restart="never" nodeType="tmRoot"/>
      </p:par>
    </p:tnLst>
  </p:timing>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1009" name="Rectangle 17"/>
          <p:cNvSpPr>
            <a:spLocks noGrp="1" noChangeArrowheads="1"/>
          </p:cNvSpPr>
          <p:nvPr>
            <p:ph type="title"/>
          </p:nvPr>
        </p:nvSpPr>
        <p:spPr/>
        <p:txBody>
          <a:bodyPr/>
          <a:lstStyle/>
          <a:p>
            <a:r>
              <a:rPr lang="en-GB" dirty="0"/>
              <a:t>Earned Value Measurement</a:t>
            </a:r>
            <a:endParaRPr lang="en-US" dirty="0"/>
          </a:p>
        </p:txBody>
      </p:sp>
      <p:grpSp>
        <p:nvGrpSpPr>
          <p:cNvPr id="5" name="Group 37"/>
          <p:cNvGrpSpPr/>
          <p:nvPr/>
        </p:nvGrpSpPr>
        <p:grpSpPr>
          <a:xfrm>
            <a:off x="664552" y="1758954"/>
            <a:ext cx="7892181" cy="4005263"/>
            <a:chOff x="904875" y="1962150"/>
            <a:chExt cx="8549862" cy="4005263"/>
          </a:xfrm>
        </p:grpSpPr>
        <p:sp>
          <p:nvSpPr>
            <p:cNvPr id="980994" name="Rectangle 2"/>
            <p:cNvSpPr>
              <a:spLocks noChangeArrowheads="1"/>
            </p:cNvSpPr>
            <p:nvPr/>
          </p:nvSpPr>
          <p:spPr bwMode="auto">
            <a:xfrm>
              <a:off x="2765425" y="4127500"/>
              <a:ext cx="6465888" cy="279400"/>
            </a:xfrm>
            <a:prstGeom prst="rect">
              <a:avLst/>
            </a:prstGeom>
            <a:noFill/>
            <a:ln w="12700">
              <a:solidFill>
                <a:schemeClr val="tx1"/>
              </a:solidFill>
              <a:prstDash val="dash"/>
              <a:miter lim="800000"/>
              <a:headEnd type="none" w="sm" len="sm"/>
              <a:tailEnd type="none" w="sm" len="sm"/>
            </a:ln>
            <a:effectLst/>
          </p:spPr>
          <p:txBody>
            <a:bodyPr wrap="none" anchor="ctr"/>
            <a:lstStyle/>
            <a:p>
              <a:endParaRPr lang="en-US" dirty="0"/>
            </a:p>
          </p:txBody>
        </p:sp>
        <p:sp>
          <p:nvSpPr>
            <p:cNvPr id="980995" name="Line 3"/>
            <p:cNvSpPr>
              <a:spLocks noChangeShapeType="1"/>
            </p:cNvSpPr>
            <p:nvPr/>
          </p:nvSpPr>
          <p:spPr bwMode="auto">
            <a:xfrm>
              <a:off x="9245600" y="3365500"/>
              <a:ext cx="0" cy="698500"/>
            </a:xfrm>
            <a:prstGeom prst="line">
              <a:avLst/>
            </a:prstGeom>
            <a:noFill/>
            <a:ln w="12700" cap="sq">
              <a:solidFill>
                <a:schemeClr val="tx1"/>
              </a:solidFill>
              <a:round/>
              <a:headEnd type="none" w="sm" len="sm"/>
              <a:tailEnd type="none" w="sm" len="sm"/>
            </a:ln>
            <a:effectLst/>
          </p:spPr>
          <p:txBody>
            <a:bodyPr wrap="none"/>
            <a:lstStyle/>
            <a:p>
              <a:endParaRPr lang="en-US" dirty="0"/>
            </a:p>
          </p:txBody>
        </p:sp>
        <p:sp>
          <p:nvSpPr>
            <p:cNvPr id="980996" name="Line 4"/>
            <p:cNvSpPr>
              <a:spLocks noChangeShapeType="1"/>
            </p:cNvSpPr>
            <p:nvPr/>
          </p:nvSpPr>
          <p:spPr bwMode="auto">
            <a:xfrm>
              <a:off x="6053138" y="3378200"/>
              <a:ext cx="0" cy="673100"/>
            </a:xfrm>
            <a:prstGeom prst="line">
              <a:avLst/>
            </a:prstGeom>
            <a:noFill/>
            <a:ln w="12700" cap="sq">
              <a:solidFill>
                <a:schemeClr val="tx1"/>
              </a:solidFill>
              <a:round/>
              <a:headEnd type="none" w="sm" len="sm"/>
              <a:tailEnd type="none" w="sm" len="sm"/>
            </a:ln>
            <a:effectLst/>
          </p:spPr>
          <p:txBody>
            <a:bodyPr wrap="none"/>
            <a:lstStyle/>
            <a:p>
              <a:endParaRPr lang="en-US" dirty="0"/>
            </a:p>
          </p:txBody>
        </p:sp>
        <p:sp>
          <p:nvSpPr>
            <p:cNvPr id="980997" name="Line 5"/>
            <p:cNvSpPr>
              <a:spLocks noChangeShapeType="1"/>
            </p:cNvSpPr>
            <p:nvPr/>
          </p:nvSpPr>
          <p:spPr bwMode="auto">
            <a:xfrm>
              <a:off x="7677150" y="3365500"/>
              <a:ext cx="0" cy="685800"/>
            </a:xfrm>
            <a:prstGeom prst="line">
              <a:avLst/>
            </a:prstGeom>
            <a:noFill/>
            <a:ln w="12700" cap="sq">
              <a:solidFill>
                <a:schemeClr val="tx1"/>
              </a:solidFill>
              <a:round/>
              <a:headEnd type="none" w="sm" len="sm"/>
              <a:tailEnd type="none" w="sm" len="sm"/>
            </a:ln>
            <a:effectLst/>
          </p:spPr>
          <p:txBody>
            <a:bodyPr wrap="none"/>
            <a:lstStyle/>
            <a:p>
              <a:endParaRPr lang="en-US" dirty="0"/>
            </a:p>
          </p:txBody>
        </p:sp>
        <p:grpSp>
          <p:nvGrpSpPr>
            <p:cNvPr id="6" name="Group 6"/>
            <p:cNvGrpSpPr>
              <a:grpSpLocks/>
            </p:cNvGrpSpPr>
            <p:nvPr/>
          </p:nvGrpSpPr>
          <p:grpSpPr bwMode="auto">
            <a:xfrm>
              <a:off x="4110038" y="2546350"/>
              <a:ext cx="5344699" cy="666750"/>
              <a:chOff x="2406" y="1828"/>
              <a:chExt cx="3107" cy="420"/>
            </a:xfrm>
          </p:grpSpPr>
          <p:sp>
            <p:nvSpPr>
              <p:cNvPr id="980999" name="AutoShape 7"/>
              <p:cNvSpPr>
                <a:spLocks/>
              </p:cNvSpPr>
              <p:nvPr/>
            </p:nvSpPr>
            <p:spPr bwMode="auto">
              <a:xfrm rot="5400000">
                <a:off x="3960" y="624"/>
                <a:ext cx="40" cy="2744"/>
              </a:xfrm>
              <a:prstGeom prst="leftBracket">
                <a:avLst>
                  <a:gd name="adj" fmla="val 571667"/>
                </a:avLst>
              </a:prstGeom>
              <a:noFill/>
              <a:ln w="12700">
                <a:solidFill>
                  <a:schemeClr val="tx1"/>
                </a:solidFill>
                <a:round/>
                <a:headEnd/>
                <a:tailEnd/>
              </a:ln>
              <a:effectLst/>
            </p:spPr>
            <p:txBody>
              <a:bodyPr wrap="none" anchor="ctr"/>
              <a:lstStyle/>
              <a:p>
                <a:endParaRPr lang="en-US" dirty="0"/>
              </a:p>
            </p:txBody>
          </p:sp>
          <p:sp>
            <p:nvSpPr>
              <p:cNvPr id="981000" name="Text Box 8"/>
              <p:cNvSpPr txBox="1">
                <a:spLocks noChangeArrowheads="1"/>
              </p:cNvSpPr>
              <p:nvPr/>
            </p:nvSpPr>
            <p:spPr bwMode="auto">
              <a:xfrm>
                <a:off x="2406" y="1988"/>
                <a:ext cx="307" cy="174"/>
              </a:xfrm>
              <a:prstGeom prst="rect">
                <a:avLst/>
              </a:prstGeom>
              <a:noFill/>
              <a:ln w="12700" cap="sq">
                <a:noFill/>
                <a:miter lim="800000"/>
                <a:headEnd type="none" w="sm" len="sm"/>
                <a:tailEnd type="none" w="sm" len="sm"/>
              </a:ln>
              <a:effectLst/>
            </p:spPr>
            <p:txBody>
              <a:bodyPr wrap="none">
                <a:spAutoFit/>
              </a:bodyPr>
              <a:lstStyle/>
              <a:p>
                <a:pPr algn="l" eaLnBrk="1" hangingPunct="1"/>
                <a:r>
                  <a:rPr lang="en-GB" sz="1200" b="1" dirty="0"/>
                  <a:t>2 wk</a:t>
                </a:r>
                <a:endParaRPr lang="en-US" sz="1200" b="1" dirty="0"/>
              </a:p>
            </p:txBody>
          </p:sp>
          <p:sp>
            <p:nvSpPr>
              <p:cNvPr id="981001" name="Text Box 9"/>
              <p:cNvSpPr txBox="1">
                <a:spLocks noChangeArrowheads="1"/>
              </p:cNvSpPr>
              <p:nvPr/>
            </p:nvSpPr>
            <p:spPr bwMode="auto">
              <a:xfrm>
                <a:off x="3358" y="1996"/>
                <a:ext cx="307" cy="174"/>
              </a:xfrm>
              <a:prstGeom prst="rect">
                <a:avLst/>
              </a:prstGeom>
              <a:noFill/>
              <a:ln w="12700" cap="sq">
                <a:noFill/>
                <a:miter lim="800000"/>
                <a:headEnd type="none" w="sm" len="sm"/>
                <a:tailEnd type="none" w="sm" len="sm"/>
              </a:ln>
              <a:effectLst/>
            </p:spPr>
            <p:txBody>
              <a:bodyPr wrap="none">
                <a:spAutoFit/>
              </a:bodyPr>
              <a:lstStyle/>
              <a:p>
                <a:pPr algn="l" eaLnBrk="1" hangingPunct="1"/>
                <a:r>
                  <a:rPr lang="en-GB" sz="1200" b="1" dirty="0"/>
                  <a:t>4 wk</a:t>
                </a:r>
                <a:endParaRPr lang="en-US" sz="1200" b="1" dirty="0"/>
              </a:p>
            </p:txBody>
          </p:sp>
          <p:sp>
            <p:nvSpPr>
              <p:cNvPr id="981002" name="Text Box 10"/>
              <p:cNvSpPr txBox="1">
                <a:spLocks noChangeArrowheads="1"/>
              </p:cNvSpPr>
              <p:nvPr/>
            </p:nvSpPr>
            <p:spPr bwMode="auto">
              <a:xfrm>
                <a:off x="4278" y="2004"/>
                <a:ext cx="307" cy="174"/>
              </a:xfrm>
              <a:prstGeom prst="rect">
                <a:avLst/>
              </a:prstGeom>
              <a:noFill/>
              <a:ln w="12700" cap="sq">
                <a:noFill/>
                <a:miter lim="800000"/>
                <a:headEnd type="none" w="sm" len="sm"/>
                <a:tailEnd type="none" w="sm" len="sm"/>
              </a:ln>
              <a:effectLst/>
            </p:spPr>
            <p:txBody>
              <a:bodyPr wrap="none">
                <a:spAutoFit/>
              </a:bodyPr>
              <a:lstStyle/>
              <a:p>
                <a:pPr algn="l" eaLnBrk="1" hangingPunct="1"/>
                <a:r>
                  <a:rPr lang="en-GB" sz="1200" b="1" dirty="0"/>
                  <a:t>6 wk</a:t>
                </a:r>
                <a:endParaRPr lang="en-US" sz="1200" b="1" dirty="0"/>
              </a:p>
            </p:txBody>
          </p:sp>
          <p:sp>
            <p:nvSpPr>
              <p:cNvPr id="981003" name="Text Box 11"/>
              <p:cNvSpPr txBox="1">
                <a:spLocks noChangeArrowheads="1"/>
              </p:cNvSpPr>
              <p:nvPr/>
            </p:nvSpPr>
            <p:spPr bwMode="auto">
              <a:xfrm>
                <a:off x="5206" y="2004"/>
                <a:ext cx="307" cy="174"/>
              </a:xfrm>
              <a:prstGeom prst="rect">
                <a:avLst/>
              </a:prstGeom>
              <a:noFill/>
              <a:ln w="12700" cap="sq">
                <a:noFill/>
                <a:miter lim="800000"/>
                <a:headEnd type="none" w="sm" len="sm"/>
                <a:tailEnd type="none" w="sm" len="sm"/>
              </a:ln>
              <a:effectLst/>
            </p:spPr>
            <p:txBody>
              <a:bodyPr wrap="none">
                <a:spAutoFit/>
              </a:bodyPr>
              <a:lstStyle/>
              <a:p>
                <a:pPr algn="l" eaLnBrk="1" hangingPunct="1"/>
                <a:r>
                  <a:rPr lang="en-GB" sz="1200" b="1" dirty="0"/>
                  <a:t>8 wk</a:t>
                </a:r>
                <a:endParaRPr lang="en-US" sz="1200" b="1" dirty="0"/>
              </a:p>
            </p:txBody>
          </p:sp>
          <p:sp>
            <p:nvSpPr>
              <p:cNvPr id="981004" name="AutoShape 12"/>
              <p:cNvSpPr>
                <a:spLocks noChangeArrowheads="1"/>
              </p:cNvSpPr>
              <p:nvPr/>
            </p:nvSpPr>
            <p:spPr bwMode="auto">
              <a:xfrm rot="10800000">
                <a:off x="5304" y="2160"/>
                <a:ext cx="154" cy="80"/>
              </a:xfrm>
              <a:prstGeom prst="triangle">
                <a:avLst>
                  <a:gd name="adj" fmla="val 50000"/>
                </a:avLst>
              </a:prstGeom>
              <a:solidFill>
                <a:srgbClr val="0033CC"/>
              </a:solidFill>
              <a:ln w="12700" cap="sq">
                <a:solidFill>
                  <a:schemeClr val="tx1"/>
                </a:solidFill>
                <a:miter lim="800000"/>
                <a:headEnd type="none" w="sm" len="sm"/>
                <a:tailEnd type="none" w="sm" len="sm"/>
              </a:ln>
              <a:effectLst/>
            </p:spPr>
            <p:txBody>
              <a:bodyPr wrap="none" anchor="ctr"/>
              <a:lstStyle/>
              <a:p>
                <a:endParaRPr lang="en-US" dirty="0"/>
              </a:p>
            </p:txBody>
          </p:sp>
          <p:sp>
            <p:nvSpPr>
              <p:cNvPr id="981005" name="AutoShape 13"/>
              <p:cNvSpPr>
                <a:spLocks noChangeArrowheads="1"/>
              </p:cNvSpPr>
              <p:nvPr/>
            </p:nvSpPr>
            <p:spPr bwMode="auto">
              <a:xfrm rot="10800000">
                <a:off x="2488" y="2152"/>
                <a:ext cx="154" cy="80"/>
              </a:xfrm>
              <a:prstGeom prst="triangle">
                <a:avLst>
                  <a:gd name="adj" fmla="val 50000"/>
                </a:avLst>
              </a:prstGeom>
              <a:solidFill>
                <a:srgbClr val="0033CC"/>
              </a:solidFill>
              <a:ln w="12700" cap="sq">
                <a:solidFill>
                  <a:schemeClr val="tx1"/>
                </a:solidFill>
                <a:miter lim="800000"/>
                <a:headEnd type="none" w="sm" len="sm"/>
                <a:tailEnd type="none" w="sm" len="sm"/>
              </a:ln>
              <a:effectLst/>
            </p:spPr>
            <p:txBody>
              <a:bodyPr wrap="none" anchor="ctr"/>
              <a:lstStyle/>
              <a:p>
                <a:endParaRPr lang="en-US" dirty="0"/>
              </a:p>
            </p:txBody>
          </p:sp>
          <p:sp>
            <p:nvSpPr>
              <p:cNvPr id="981006" name="AutoShape 14"/>
              <p:cNvSpPr>
                <a:spLocks noChangeArrowheads="1"/>
              </p:cNvSpPr>
              <p:nvPr/>
            </p:nvSpPr>
            <p:spPr bwMode="auto">
              <a:xfrm rot="10800000">
                <a:off x="3464" y="2152"/>
                <a:ext cx="154" cy="80"/>
              </a:xfrm>
              <a:prstGeom prst="triangle">
                <a:avLst>
                  <a:gd name="adj" fmla="val 50000"/>
                </a:avLst>
              </a:prstGeom>
              <a:solidFill>
                <a:srgbClr val="0033CC"/>
              </a:solidFill>
              <a:ln w="12700" cap="sq">
                <a:solidFill>
                  <a:schemeClr val="tx1"/>
                </a:solidFill>
                <a:miter lim="800000"/>
                <a:headEnd type="none" w="sm" len="sm"/>
                <a:tailEnd type="none" w="sm" len="sm"/>
              </a:ln>
              <a:effectLst/>
            </p:spPr>
            <p:txBody>
              <a:bodyPr wrap="none" anchor="ctr"/>
              <a:lstStyle/>
              <a:p>
                <a:endParaRPr lang="en-US" dirty="0"/>
              </a:p>
            </p:txBody>
          </p:sp>
          <p:sp>
            <p:nvSpPr>
              <p:cNvPr id="981007" name="AutoShape 15"/>
              <p:cNvSpPr>
                <a:spLocks noChangeArrowheads="1"/>
              </p:cNvSpPr>
              <p:nvPr/>
            </p:nvSpPr>
            <p:spPr bwMode="auto">
              <a:xfrm rot="10800000">
                <a:off x="4392" y="2168"/>
                <a:ext cx="154" cy="80"/>
              </a:xfrm>
              <a:prstGeom prst="triangle">
                <a:avLst>
                  <a:gd name="adj" fmla="val 50000"/>
                </a:avLst>
              </a:prstGeom>
              <a:solidFill>
                <a:srgbClr val="0033CC"/>
              </a:solidFill>
              <a:ln w="12700" cap="sq">
                <a:solidFill>
                  <a:schemeClr val="tx1"/>
                </a:solidFill>
                <a:miter lim="800000"/>
                <a:headEnd type="none" w="sm" len="sm"/>
                <a:tailEnd type="none" w="sm" len="sm"/>
              </a:ln>
              <a:effectLst/>
            </p:spPr>
            <p:txBody>
              <a:bodyPr wrap="none" anchor="ctr"/>
              <a:lstStyle/>
              <a:p>
                <a:endParaRPr lang="en-US" dirty="0"/>
              </a:p>
            </p:txBody>
          </p:sp>
          <p:sp>
            <p:nvSpPr>
              <p:cNvPr id="981008" name="Text Box 16"/>
              <p:cNvSpPr txBox="1">
                <a:spLocks noChangeArrowheads="1"/>
              </p:cNvSpPr>
              <p:nvPr/>
            </p:nvSpPr>
            <p:spPr bwMode="auto">
              <a:xfrm>
                <a:off x="3638" y="1828"/>
                <a:ext cx="628" cy="174"/>
              </a:xfrm>
              <a:prstGeom prst="rect">
                <a:avLst/>
              </a:prstGeom>
              <a:solidFill>
                <a:schemeClr val="bg1"/>
              </a:solidFill>
              <a:ln w="12700" algn="ctr">
                <a:noFill/>
                <a:miter lim="800000"/>
                <a:headEnd/>
                <a:tailEnd/>
              </a:ln>
              <a:effectLst/>
            </p:spPr>
            <p:txBody>
              <a:bodyPr wrap="none">
                <a:spAutoFit/>
              </a:bodyPr>
              <a:lstStyle/>
              <a:p>
                <a:pPr algn="l" eaLnBrk="1" hangingPunct="1"/>
                <a:r>
                  <a:rPr lang="en-GB" sz="1200" b="1" dirty="0"/>
                  <a:t>C</a:t>
                </a:r>
                <a:r>
                  <a:rPr lang="en-GB" sz="1200" b="1" dirty="0" smtClean="0"/>
                  <a:t>heck </a:t>
                </a:r>
                <a:r>
                  <a:rPr lang="en-GB" sz="1200" b="1" dirty="0"/>
                  <a:t>P</a:t>
                </a:r>
                <a:r>
                  <a:rPr lang="en-GB" sz="1200" b="1" dirty="0" smtClean="0"/>
                  <a:t>oints</a:t>
                </a:r>
                <a:endParaRPr lang="en-US" sz="1200" b="1" dirty="0"/>
              </a:p>
            </p:txBody>
          </p:sp>
        </p:grpSp>
        <p:sp>
          <p:nvSpPr>
            <p:cNvPr id="981010" name="Text Box 18"/>
            <p:cNvSpPr txBox="1">
              <a:spLocks noChangeArrowheads="1"/>
            </p:cNvSpPr>
            <p:nvPr/>
          </p:nvSpPr>
          <p:spPr bwMode="auto">
            <a:xfrm>
              <a:off x="4440238" y="3041650"/>
              <a:ext cx="906499" cy="276999"/>
            </a:xfrm>
            <a:prstGeom prst="rect">
              <a:avLst/>
            </a:prstGeom>
            <a:noFill/>
            <a:ln w="12700" algn="ctr">
              <a:noFill/>
              <a:miter lim="800000"/>
              <a:headEnd/>
              <a:tailEnd/>
            </a:ln>
            <a:effectLst/>
          </p:spPr>
          <p:txBody>
            <a:bodyPr wrap="none">
              <a:spAutoFit/>
            </a:bodyPr>
            <a:lstStyle/>
            <a:p>
              <a:pPr algn="l" eaLnBrk="1" hangingPunct="1"/>
              <a:r>
                <a:rPr lang="en-GB" sz="1200" b="1" dirty="0"/>
                <a:t>Time Now</a:t>
              </a:r>
              <a:endParaRPr lang="en-US" sz="1200" b="1" dirty="0"/>
            </a:p>
          </p:txBody>
        </p:sp>
        <p:grpSp>
          <p:nvGrpSpPr>
            <p:cNvPr id="7" name="Group 19"/>
            <p:cNvGrpSpPr>
              <a:grpSpLocks/>
            </p:cNvGrpSpPr>
            <p:nvPr/>
          </p:nvGrpSpPr>
          <p:grpSpPr bwMode="auto">
            <a:xfrm>
              <a:off x="4375150" y="4470402"/>
              <a:ext cx="3760788" cy="1001713"/>
              <a:chOff x="2560" y="3040"/>
              <a:chExt cx="2187" cy="631"/>
            </a:xfrm>
          </p:grpSpPr>
          <p:sp>
            <p:nvSpPr>
              <p:cNvPr id="981012" name="Text Box 20"/>
              <p:cNvSpPr txBox="1">
                <a:spLocks noChangeArrowheads="1"/>
              </p:cNvSpPr>
              <p:nvPr/>
            </p:nvSpPr>
            <p:spPr bwMode="auto">
              <a:xfrm>
                <a:off x="3334" y="3380"/>
                <a:ext cx="1413" cy="291"/>
              </a:xfrm>
              <a:prstGeom prst="rect">
                <a:avLst/>
              </a:prstGeom>
              <a:noFill/>
              <a:ln w="28575" algn="ctr">
                <a:solidFill>
                  <a:srgbClr val="FF0000"/>
                </a:solidFill>
                <a:miter lim="800000"/>
                <a:headEnd/>
                <a:tailEnd/>
              </a:ln>
              <a:effectLst/>
            </p:spPr>
            <p:txBody>
              <a:bodyPr>
                <a:spAutoFit/>
              </a:bodyPr>
              <a:lstStyle/>
              <a:p>
                <a:pPr algn="l" eaLnBrk="1" hangingPunct="1"/>
                <a:r>
                  <a:rPr lang="en-GB" sz="1200" b="1" dirty="0"/>
                  <a:t>Actual </a:t>
                </a:r>
                <a:r>
                  <a:rPr lang="en-GB" sz="1200" b="1" dirty="0" smtClean="0"/>
                  <a:t>Costs </a:t>
                </a:r>
                <a:r>
                  <a:rPr lang="en-GB" sz="1200" b="1" dirty="0"/>
                  <a:t>recorded at Time Now = </a:t>
                </a:r>
                <a:r>
                  <a:rPr lang="en-GB" sz="1200" b="1" dirty="0" smtClean="0"/>
                  <a:t>$30K</a:t>
                </a:r>
                <a:endParaRPr lang="en-US" sz="1200" b="1" dirty="0"/>
              </a:p>
            </p:txBody>
          </p:sp>
          <p:sp>
            <p:nvSpPr>
              <p:cNvPr id="981013" name="Freeform 21"/>
              <p:cNvSpPr>
                <a:spLocks/>
              </p:cNvSpPr>
              <p:nvPr/>
            </p:nvSpPr>
            <p:spPr bwMode="auto">
              <a:xfrm>
                <a:off x="2560" y="3040"/>
                <a:ext cx="784" cy="416"/>
              </a:xfrm>
              <a:custGeom>
                <a:avLst/>
                <a:gdLst/>
                <a:ahLst/>
                <a:cxnLst>
                  <a:cxn ang="0">
                    <a:pos x="0" y="0"/>
                  </a:cxn>
                  <a:cxn ang="0">
                    <a:pos x="0" y="416"/>
                  </a:cxn>
                  <a:cxn ang="0">
                    <a:pos x="784" y="416"/>
                  </a:cxn>
                </a:cxnLst>
                <a:rect l="0" t="0" r="r" b="b"/>
                <a:pathLst>
                  <a:path w="784" h="416">
                    <a:moveTo>
                      <a:pt x="0" y="0"/>
                    </a:moveTo>
                    <a:lnTo>
                      <a:pt x="0" y="416"/>
                    </a:lnTo>
                    <a:lnTo>
                      <a:pt x="784" y="416"/>
                    </a:lnTo>
                  </a:path>
                </a:pathLst>
              </a:custGeom>
              <a:noFill/>
              <a:ln w="28575" cmpd="sng">
                <a:solidFill>
                  <a:srgbClr val="FF0000"/>
                </a:solidFill>
                <a:prstDash val="solid"/>
                <a:round/>
                <a:headEnd type="triangle" w="lg" len="lg"/>
                <a:tailEnd type="none" w="med" len="med"/>
              </a:ln>
              <a:effectLst/>
            </p:spPr>
            <p:txBody>
              <a:bodyPr wrap="none"/>
              <a:lstStyle/>
              <a:p>
                <a:endParaRPr lang="en-US" dirty="0"/>
              </a:p>
            </p:txBody>
          </p:sp>
        </p:grpSp>
        <p:grpSp>
          <p:nvGrpSpPr>
            <p:cNvPr id="8" name="Group 22"/>
            <p:cNvGrpSpPr>
              <a:grpSpLocks/>
            </p:cNvGrpSpPr>
            <p:nvPr/>
          </p:nvGrpSpPr>
          <p:grpSpPr bwMode="auto">
            <a:xfrm>
              <a:off x="904875" y="4470400"/>
              <a:ext cx="3113088" cy="1497013"/>
              <a:chOff x="542" y="3040"/>
              <a:chExt cx="1810" cy="943"/>
            </a:xfrm>
          </p:grpSpPr>
          <p:sp>
            <p:nvSpPr>
              <p:cNvPr id="981015" name="Text Box 23"/>
              <p:cNvSpPr txBox="1">
                <a:spLocks noChangeArrowheads="1"/>
              </p:cNvSpPr>
              <p:nvPr/>
            </p:nvSpPr>
            <p:spPr bwMode="auto">
              <a:xfrm>
                <a:off x="542" y="3332"/>
                <a:ext cx="1808" cy="651"/>
              </a:xfrm>
              <a:prstGeom prst="rect">
                <a:avLst/>
              </a:prstGeom>
              <a:solidFill>
                <a:schemeClr val="bg1"/>
              </a:solidFill>
              <a:ln w="28575" algn="ctr">
                <a:solidFill>
                  <a:srgbClr val="0070C0"/>
                </a:solidFill>
                <a:miter lim="800000"/>
                <a:headEnd/>
                <a:tailEnd/>
              </a:ln>
              <a:effectLst/>
            </p:spPr>
            <p:txBody>
              <a:bodyPr>
                <a:spAutoFit/>
              </a:bodyPr>
              <a:lstStyle/>
              <a:p>
                <a:pPr algn="l" eaLnBrk="1" hangingPunct="1"/>
                <a:r>
                  <a:rPr lang="en-GB" sz="1200" b="1" dirty="0"/>
                  <a:t>Earned Value at Time Now</a:t>
                </a:r>
              </a:p>
              <a:p>
                <a:pPr algn="l" eaLnBrk="1" hangingPunct="1"/>
                <a:endParaRPr lang="en-GB" sz="1200" b="1" dirty="0"/>
              </a:p>
              <a:p>
                <a:pPr lvl="1" algn="l" eaLnBrk="1" hangingPunct="1"/>
                <a:r>
                  <a:rPr lang="en-GB" sz="1200" b="1" dirty="0"/>
                  <a:t>= % </a:t>
                </a:r>
                <a:r>
                  <a:rPr lang="en-GB" sz="1200" b="1" dirty="0" smtClean="0"/>
                  <a:t>Progress </a:t>
                </a:r>
                <a:r>
                  <a:rPr lang="en-GB" sz="1200" b="1" dirty="0"/>
                  <a:t>x </a:t>
                </a:r>
                <a:r>
                  <a:rPr lang="en-GB" sz="1200" b="1" dirty="0" smtClean="0"/>
                  <a:t>Budget</a:t>
                </a:r>
                <a:endParaRPr lang="en-GB" sz="1200" b="1" dirty="0"/>
              </a:p>
              <a:p>
                <a:pPr lvl="1" algn="l" eaLnBrk="1" hangingPunct="1"/>
                <a:r>
                  <a:rPr lang="en-GB" sz="1200" b="1" dirty="0"/>
                  <a:t>= 20% x </a:t>
                </a:r>
                <a:r>
                  <a:rPr lang="en-GB" sz="1200" b="1" dirty="0" smtClean="0"/>
                  <a:t>$100K</a:t>
                </a:r>
                <a:endParaRPr lang="en-GB" sz="1200" b="1" dirty="0"/>
              </a:p>
              <a:p>
                <a:pPr lvl="1" algn="l" eaLnBrk="1" hangingPunct="1"/>
                <a:r>
                  <a:rPr lang="en-GB" sz="1200" b="1" dirty="0"/>
                  <a:t>= </a:t>
                </a:r>
                <a:r>
                  <a:rPr lang="en-GB" sz="1200" b="1" dirty="0" smtClean="0"/>
                  <a:t>$20K</a:t>
                </a:r>
                <a:endParaRPr lang="en-US" sz="1200" b="1" dirty="0"/>
              </a:p>
            </p:txBody>
          </p:sp>
          <p:sp>
            <p:nvSpPr>
              <p:cNvPr id="981016" name="Line 24"/>
              <p:cNvSpPr>
                <a:spLocks noChangeShapeType="1"/>
              </p:cNvSpPr>
              <p:nvPr/>
            </p:nvSpPr>
            <p:spPr bwMode="auto">
              <a:xfrm flipV="1">
                <a:off x="2352" y="3040"/>
                <a:ext cx="0" cy="288"/>
              </a:xfrm>
              <a:prstGeom prst="line">
                <a:avLst/>
              </a:prstGeom>
              <a:noFill/>
              <a:ln w="28575">
                <a:solidFill>
                  <a:srgbClr val="0033CC"/>
                </a:solidFill>
                <a:round/>
                <a:headEnd/>
                <a:tailEnd type="triangle" w="lg" len="lg"/>
              </a:ln>
              <a:effectLst/>
            </p:spPr>
            <p:txBody>
              <a:bodyPr wrap="none"/>
              <a:lstStyle/>
              <a:p>
                <a:endParaRPr lang="en-US" dirty="0"/>
              </a:p>
            </p:txBody>
          </p:sp>
        </p:grpSp>
        <p:grpSp>
          <p:nvGrpSpPr>
            <p:cNvPr id="9" name="Group 25"/>
            <p:cNvGrpSpPr>
              <a:grpSpLocks/>
            </p:cNvGrpSpPr>
            <p:nvPr/>
          </p:nvGrpSpPr>
          <p:grpSpPr bwMode="auto">
            <a:xfrm>
              <a:off x="2779713" y="1962150"/>
              <a:ext cx="2789237" cy="2457450"/>
              <a:chOff x="1632" y="1460"/>
              <a:chExt cx="1622" cy="1548"/>
            </a:xfrm>
          </p:grpSpPr>
          <p:sp>
            <p:nvSpPr>
              <p:cNvPr id="981018" name="Rectangle 26"/>
              <p:cNvSpPr>
                <a:spLocks noChangeArrowheads="1"/>
              </p:cNvSpPr>
              <p:nvPr/>
            </p:nvSpPr>
            <p:spPr bwMode="auto">
              <a:xfrm>
                <a:off x="1632" y="2872"/>
                <a:ext cx="936" cy="136"/>
              </a:xfrm>
              <a:prstGeom prst="rect">
                <a:avLst/>
              </a:prstGeom>
              <a:solidFill>
                <a:srgbClr val="EAEAEA"/>
              </a:solidFill>
              <a:ln w="28575" algn="ctr">
                <a:solidFill>
                  <a:schemeClr val="tx1"/>
                </a:solidFill>
                <a:prstDash val="dash"/>
                <a:miter lim="800000"/>
                <a:headEnd/>
                <a:tailEnd/>
              </a:ln>
              <a:effectLst/>
            </p:spPr>
            <p:txBody>
              <a:bodyPr wrap="none" anchor="ctr"/>
              <a:lstStyle/>
              <a:p>
                <a:endParaRPr lang="en-US" dirty="0"/>
              </a:p>
            </p:txBody>
          </p:sp>
          <p:grpSp>
            <p:nvGrpSpPr>
              <p:cNvPr id="10" name="Group 27"/>
              <p:cNvGrpSpPr>
                <a:grpSpLocks/>
              </p:cNvGrpSpPr>
              <p:nvPr/>
            </p:nvGrpSpPr>
            <p:grpSpPr bwMode="auto">
              <a:xfrm>
                <a:off x="2006" y="1460"/>
                <a:ext cx="1248" cy="500"/>
                <a:chOff x="2006" y="1460"/>
                <a:chExt cx="1248" cy="500"/>
              </a:xfrm>
            </p:grpSpPr>
            <p:sp>
              <p:nvSpPr>
                <p:cNvPr id="981020" name="Text Box 28"/>
                <p:cNvSpPr txBox="1">
                  <a:spLocks noChangeArrowheads="1"/>
                </p:cNvSpPr>
                <p:nvPr/>
              </p:nvSpPr>
              <p:spPr bwMode="auto">
                <a:xfrm>
                  <a:off x="2006" y="1460"/>
                  <a:ext cx="1248" cy="291"/>
                </a:xfrm>
                <a:prstGeom prst="rect">
                  <a:avLst/>
                </a:prstGeom>
                <a:noFill/>
                <a:ln w="28575" algn="ctr">
                  <a:solidFill>
                    <a:srgbClr val="339966"/>
                  </a:solidFill>
                  <a:miter lim="800000"/>
                  <a:headEnd/>
                  <a:tailEnd/>
                </a:ln>
                <a:effectLst/>
              </p:spPr>
              <p:txBody>
                <a:bodyPr>
                  <a:spAutoFit/>
                </a:bodyPr>
                <a:lstStyle/>
                <a:p>
                  <a:pPr algn="l" eaLnBrk="1" hangingPunct="1"/>
                  <a:r>
                    <a:rPr lang="en-GB" sz="1200" b="1" dirty="0"/>
                    <a:t>Planned Value at Time Now = </a:t>
                  </a:r>
                  <a:r>
                    <a:rPr lang="en-GB" sz="1200" b="1" dirty="0" smtClean="0"/>
                    <a:t>$25K</a:t>
                  </a:r>
                  <a:endParaRPr lang="en-US" sz="1200" b="1" dirty="0"/>
                </a:p>
              </p:txBody>
            </p:sp>
            <p:sp>
              <p:nvSpPr>
                <p:cNvPr id="981021" name="Line 29"/>
                <p:cNvSpPr>
                  <a:spLocks noChangeShapeType="1"/>
                </p:cNvSpPr>
                <p:nvPr/>
              </p:nvSpPr>
              <p:spPr bwMode="auto">
                <a:xfrm>
                  <a:off x="2560" y="1768"/>
                  <a:ext cx="0" cy="192"/>
                </a:xfrm>
                <a:prstGeom prst="line">
                  <a:avLst/>
                </a:prstGeom>
                <a:noFill/>
                <a:ln w="28575">
                  <a:solidFill>
                    <a:srgbClr val="339966"/>
                  </a:solidFill>
                  <a:round/>
                  <a:headEnd/>
                  <a:tailEnd type="triangle" w="lg" len="lg"/>
                </a:ln>
                <a:effectLst/>
              </p:spPr>
              <p:txBody>
                <a:bodyPr wrap="none"/>
                <a:lstStyle/>
                <a:p>
                  <a:endParaRPr lang="en-US" dirty="0"/>
                </a:p>
              </p:txBody>
            </p:sp>
          </p:grpSp>
        </p:grpSp>
        <p:grpSp>
          <p:nvGrpSpPr>
            <p:cNvPr id="11" name="Group 30"/>
            <p:cNvGrpSpPr>
              <a:grpSpLocks/>
            </p:cNvGrpSpPr>
            <p:nvPr/>
          </p:nvGrpSpPr>
          <p:grpSpPr bwMode="auto">
            <a:xfrm>
              <a:off x="2748533" y="3390900"/>
              <a:ext cx="1640280" cy="1031875"/>
              <a:chOff x="1614" y="2360"/>
              <a:chExt cx="954" cy="650"/>
            </a:xfrm>
          </p:grpSpPr>
          <p:grpSp>
            <p:nvGrpSpPr>
              <p:cNvPr id="12" name="Group 31"/>
              <p:cNvGrpSpPr>
                <a:grpSpLocks/>
              </p:cNvGrpSpPr>
              <p:nvPr/>
            </p:nvGrpSpPr>
            <p:grpSpPr bwMode="auto">
              <a:xfrm>
                <a:off x="1614" y="2360"/>
                <a:ext cx="954" cy="440"/>
                <a:chOff x="1614" y="2360"/>
                <a:chExt cx="954" cy="440"/>
              </a:xfrm>
            </p:grpSpPr>
            <p:sp>
              <p:nvSpPr>
                <p:cNvPr id="981024" name="Line 32"/>
                <p:cNvSpPr>
                  <a:spLocks noChangeShapeType="1"/>
                </p:cNvSpPr>
                <p:nvPr/>
              </p:nvSpPr>
              <p:spPr bwMode="auto">
                <a:xfrm flipH="1">
                  <a:off x="2568" y="2360"/>
                  <a:ext cx="0" cy="440"/>
                </a:xfrm>
                <a:prstGeom prst="line">
                  <a:avLst/>
                </a:prstGeom>
                <a:noFill/>
                <a:ln w="12700" cap="sq">
                  <a:solidFill>
                    <a:schemeClr val="tx1"/>
                  </a:solidFill>
                  <a:round/>
                  <a:headEnd type="none" w="sm" len="sm"/>
                  <a:tailEnd type="none" w="sm" len="sm"/>
                </a:ln>
                <a:effectLst/>
              </p:spPr>
              <p:txBody>
                <a:bodyPr wrap="none"/>
                <a:lstStyle/>
                <a:p>
                  <a:endParaRPr lang="en-US" dirty="0"/>
                </a:p>
              </p:txBody>
            </p:sp>
            <p:sp>
              <p:nvSpPr>
                <p:cNvPr id="981027" name="Text Box 35"/>
                <p:cNvSpPr txBox="1">
                  <a:spLocks noChangeArrowheads="1"/>
                </p:cNvSpPr>
                <p:nvPr/>
              </p:nvSpPr>
              <p:spPr bwMode="auto">
                <a:xfrm>
                  <a:off x="1614" y="2394"/>
                  <a:ext cx="666" cy="288"/>
                </a:xfrm>
                <a:prstGeom prst="rect">
                  <a:avLst/>
                </a:prstGeom>
                <a:solidFill>
                  <a:schemeClr val="bg1"/>
                </a:solidFill>
                <a:ln w="12700" cap="sq">
                  <a:noFill/>
                  <a:miter lim="800000"/>
                  <a:headEnd type="none" w="sm" len="sm"/>
                  <a:tailEnd type="none" w="sm" len="sm"/>
                </a:ln>
                <a:effectLst/>
              </p:spPr>
              <p:txBody>
                <a:bodyPr>
                  <a:spAutoFit/>
                </a:bodyPr>
                <a:lstStyle/>
                <a:p>
                  <a:pPr algn="l" eaLnBrk="1" hangingPunct="1"/>
                  <a:r>
                    <a:rPr lang="en-GB" sz="1200" b="1" dirty="0"/>
                    <a:t>20 % </a:t>
                  </a:r>
                  <a:r>
                    <a:rPr lang="en-GB" sz="1200" b="1" dirty="0" smtClean="0"/>
                    <a:t>Progress</a:t>
                  </a:r>
                  <a:endParaRPr lang="en-US" sz="1200" b="1" dirty="0"/>
                </a:p>
              </p:txBody>
            </p:sp>
          </p:grpSp>
          <p:sp>
            <p:nvSpPr>
              <p:cNvPr id="981028" name="Rectangle 36"/>
              <p:cNvSpPr>
                <a:spLocks noChangeArrowheads="1"/>
              </p:cNvSpPr>
              <p:nvPr/>
            </p:nvSpPr>
            <p:spPr bwMode="auto">
              <a:xfrm>
                <a:off x="1632" y="2872"/>
                <a:ext cx="720" cy="138"/>
              </a:xfrm>
              <a:prstGeom prst="rect">
                <a:avLst/>
              </a:prstGeom>
              <a:solidFill>
                <a:srgbClr val="B2B2B2"/>
              </a:solidFill>
              <a:ln w="28575" cap="sq">
                <a:solidFill>
                  <a:schemeClr val="tx1"/>
                </a:solidFill>
                <a:miter lim="800000"/>
                <a:headEnd type="none" w="sm" len="sm"/>
                <a:tailEnd type="none" w="sm" len="sm"/>
              </a:ln>
              <a:effectLst/>
            </p:spPr>
            <p:txBody>
              <a:bodyPr wrap="none" anchor="ctr"/>
              <a:lstStyle/>
              <a:p>
                <a:endParaRPr lang="en-US" dirty="0"/>
              </a:p>
            </p:txBody>
          </p:sp>
        </p:grpSp>
      </p:grpSp>
      <p:sp>
        <p:nvSpPr>
          <p:cNvPr id="3" name="Slide Number Placeholder 2"/>
          <p:cNvSpPr>
            <a:spLocks noGrp="1"/>
          </p:cNvSpPr>
          <p:nvPr>
            <p:ph type="sldNum" sz="quarter" idx="12"/>
          </p:nvPr>
        </p:nvSpPr>
        <p:spPr/>
        <p:txBody>
          <a:bodyPr/>
          <a:lstStyle/>
          <a:p>
            <a:fld id="{4BE819A1-3DD8-4179-BFD0-BF7D359F8DBD}" type="slidenum">
              <a:rPr lang="en-US" smtClean="0"/>
              <a:pPr/>
              <a:t>370</a:t>
            </a:fld>
            <a:endParaRPr lang="en-US" dirty="0"/>
          </a:p>
        </p:txBody>
      </p:sp>
      <p:pic>
        <p:nvPicPr>
          <p:cNvPr id="2" name="Picture 1"/>
          <p:cNvPicPr>
            <a:picLocks noChangeAspect="1"/>
          </p:cNvPicPr>
          <p:nvPr/>
        </p:nvPicPr>
        <p:blipFill>
          <a:blip r:embed="rId3" cstate="print"/>
          <a:stretch>
            <a:fillRect/>
          </a:stretch>
        </p:blipFill>
        <p:spPr>
          <a:xfrm flipH="1">
            <a:off x="489759" y="2368430"/>
            <a:ext cx="1798421" cy="1762119"/>
          </a:xfrm>
          <a:prstGeom prst="rect">
            <a:avLst/>
          </a:prstGeom>
        </p:spPr>
      </p:pic>
      <p:pic>
        <p:nvPicPr>
          <p:cNvPr id="4" name="Picture 3"/>
          <p:cNvPicPr>
            <a:picLocks noChangeAspect="1"/>
          </p:cNvPicPr>
          <p:nvPr/>
        </p:nvPicPr>
        <p:blipFill rotWithShape="1">
          <a:blip r:embed="rId4" cstate="print">
            <a:clrChange>
              <a:clrFrom>
                <a:srgbClr val="FFFFFF"/>
              </a:clrFrom>
              <a:clrTo>
                <a:srgbClr val="FFFFFF">
                  <a:alpha val="0"/>
                </a:srgbClr>
              </a:clrTo>
            </a:clrChange>
          </a:blip>
          <a:srcRect r="60000"/>
          <a:stretch/>
        </p:blipFill>
        <p:spPr>
          <a:xfrm>
            <a:off x="3134744" y="3022556"/>
            <a:ext cx="689735" cy="916659"/>
          </a:xfrm>
          <a:prstGeom prst="rect">
            <a:avLst/>
          </a:prstGeom>
        </p:spPr>
      </p:pic>
    </p:spTree>
    <p:extLst>
      <p:ext uri="{BB962C8B-B14F-4D97-AF65-F5344CB8AC3E}">
        <p14:creationId xmlns:p14="http://schemas.microsoft.com/office/powerpoint/2010/main" val="719567"/>
      </p:ext>
    </p:extLst>
  </p:cSld>
  <p:clrMapOvr>
    <a:masterClrMapping/>
  </p:clrMapOvr>
  <p:transition/>
  <p:timing>
    <p:tnLst>
      <p:par>
        <p:cTn id="1" dur="indefinite" restart="never" nodeType="tmRoot"/>
      </p:par>
    </p:tnLst>
  </p:timing>
</p:sld>
</file>

<file path=ppt/slides/slide3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89187" name="Rectangle 3"/>
          <p:cNvSpPr>
            <a:spLocks noGrp="1" noChangeArrowheads="1"/>
          </p:cNvSpPr>
          <p:nvPr>
            <p:ph type="title"/>
          </p:nvPr>
        </p:nvSpPr>
        <p:spPr/>
        <p:txBody>
          <a:bodyPr/>
          <a:lstStyle/>
          <a:p>
            <a:r>
              <a:rPr lang="en-GB" dirty="0"/>
              <a:t>Future Performance</a:t>
            </a:r>
            <a:endParaRPr lang="en-US" dirty="0"/>
          </a:p>
        </p:txBody>
      </p:sp>
      <p:grpSp>
        <p:nvGrpSpPr>
          <p:cNvPr id="5" name="Group 10"/>
          <p:cNvGrpSpPr/>
          <p:nvPr/>
        </p:nvGrpSpPr>
        <p:grpSpPr>
          <a:xfrm>
            <a:off x="778853" y="1680032"/>
            <a:ext cx="7586296" cy="4145697"/>
            <a:chOff x="1636713" y="1854200"/>
            <a:chExt cx="8218487" cy="4145697"/>
          </a:xfrm>
        </p:grpSpPr>
        <p:sp>
          <p:nvSpPr>
            <p:cNvPr id="989186" name="Freeform 2"/>
            <p:cNvSpPr>
              <a:spLocks/>
            </p:cNvSpPr>
            <p:nvPr/>
          </p:nvSpPr>
          <p:spPr bwMode="auto">
            <a:xfrm>
              <a:off x="3192463" y="1854200"/>
              <a:ext cx="5021262" cy="3898900"/>
            </a:xfrm>
            <a:custGeom>
              <a:avLst/>
              <a:gdLst/>
              <a:ahLst/>
              <a:cxnLst>
                <a:cxn ang="0">
                  <a:pos x="216" y="120"/>
                </a:cxn>
                <a:cxn ang="0">
                  <a:pos x="1488" y="0"/>
                </a:cxn>
                <a:cxn ang="0">
                  <a:pos x="2016" y="960"/>
                </a:cxn>
                <a:cxn ang="0">
                  <a:pos x="1224" y="1624"/>
                </a:cxn>
                <a:cxn ang="0">
                  <a:pos x="0" y="1264"/>
                </a:cxn>
                <a:cxn ang="0">
                  <a:pos x="216" y="120"/>
                </a:cxn>
              </a:cxnLst>
              <a:rect l="0" t="0" r="r" b="b"/>
              <a:pathLst>
                <a:path w="2016" h="1624">
                  <a:moveTo>
                    <a:pt x="216" y="120"/>
                  </a:moveTo>
                  <a:lnTo>
                    <a:pt x="1488" y="0"/>
                  </a:lnTo>
                  <a:lnTo>
                    <a:pt x="2016" y="960"/>
                  </a:lnTo>
                  <a:lnTo>
                    <a:pt x="1224" y="1624"/>
                  </a:lnTo>
                  <a:lnTo>
                    <a:pt x="0" y="1264"/>
                  </a:lnTo>
                  <a:lnTo>
                    <a:pt x="216" y="120"/>
                  </a:lnTo>
                  <a:close/>
                </a:path>
              </a:pathLst>
            </a:custGeom>
            <a:ln>
              <a:headEnd/>
              <a:tailEnd/>
            </a:ln>
          </p:spPr>
          <p:style>
            <a:lnRef idx="1">
              <a:schemeClr val="accent5"/>
            </a:lnRef>
            <a:fillRef idx="3">
              <a:schemeClr val="accent5"/>
            </a:fillRef>
            <a:effectRef idx="2">
              <a:schemeClr val="accent5"/>
            </a:effectRef>
            <a:fontRef idx="minor">
              <a:schemeClr val="lt1"/>
            </a:fontRef>
          </p:style>
          <p:txBody>
            <a:bodyPr wrap="none"/>
            <a:lstStyle/>
            <a:p>
              <a:endParaRPr lang="en-US" dirty="0"/>
            </a:p>
          </p:txBody>
        </p:sp>
        <p:sp>
          <p:nvSpPr>
            <p:cNvPr id="989188" name="Text Box 4"/>
            <p:cNvSpPr txBox="1">
              <a:spLocks noChangeArrowheads="1"/>
            </p:cNvSpPr>
            <p:nvPr/>
          </p:nvSpPr>
          <p:spPr bwMode="auto">
            <a:xfrm>
              <a:off x="4221163" y="3146876"/>
              <a:ext cx="3087687" cy="923330"/>
            </a:xfrm>
            <a:prstGeom prst="rect">
              <a:avLst/>
            </a:prstGeom>
            <a:noFill/>
            <a:ln w="12700" algn="ctr">
              <a:noFill/>
              <a:miter lim="800000"/>
              <a:headEnd/>
              <a:tailEnd/>
            </a:ln>
            <a:effectLst/>
          </p:spPr>
          <p:txBody>
            <a:bodyPr>
              <a:spAutoFit/>
            </a:bodyPr>
            <a:lstStyle/>
            <a:p>
              <a:pPr eaLnBrk="1" hangingPunct="1"/>
              <a:r>
                <a:rPr lang="en-GB" b="1" dirty="0">
                  <a:solidFill>
                    <a:schemeClr val="accent6">
                      <a:lumMod val="50000"/>
                    </a:schemeClr>
                  </a:solidFill>
                </a:rPr>
                <a:t>Future performance may be different to current performance</a:t>
              </a:r>
              <a:endParaRPr lang="en-US" b="1" dirty="0">
                <a:solidFill>
                  <a:schemeClr val="accent6">
                    <a:lumMod val="50000"/>
                  </a:schemeClr>
                </a:solidFill>
              </a:endParaRPr>
            </a:p>
          </p:txBody>
        </p:sp>
        <p:sp>
          <p:nvSpPr>
            <p:cNvPr id="989189" name="Rectangle 5"/>
            <p:cNvSpPr>
              <a:spLocks noChangeArrowheads="1"/>
            </p:cNvSpPr>
            <p:nvPr/>
          </p:nvSpPr>
          <p:spPr bwMode="auto">
            <a:xfrm>
              <a:off x="1692275" y="4068763"/>
              <a:ext cx="3205163" cy="830997"/>
            </a:xfrm>
            <a:prstGeom prst="rect">
              <a:avLst/>
            </a:prstGeom>
            <a:noFill/>
            <a:ln w="12700" algn="ctr">
              <a:noFill/>
              <a:miter lim="800000"/>
              <a:headEnd/>
              <a:tailEnd/>
            </a:ln>
            <a:effectLst/>
          </p:spPr>
          <p:txBody>
            <a:bodyPr>
              <a:spAutoFit/>
            </a:bodyPr>
            <a:lstStyle/>
            <a:p>
              <a:pPr lvl="1" algn="l" eaLnBrk="1" hangingPunct="1"/>
              <a:r>
                <a:rPr lang="en-GB" sz="1600" b="1" dirty="0">
                  <a:latin typeface="Helvetica"/>
                  <a:cs typeface="Helvetica"/>
                </a:rPr>
                <a:t>P</a:t>
              </a:r>
              <a:r>
                <a:rPr lang="en-GB" sz="1600" b="1" dirty="0" smtClean="0">
                  <a:latin typeface="Helvetica"/>
                  <a:cs typeface="Helvetica"/>
                </a:rPr>
                <a:t>roactive </a:t>
              </a:r>
              <a:r>
                <a:rPr lang="en-GB" sz="1600" b="1" dirty="0">
                  <a:latin typeface="Helvetica"/>
                  <a:cs typeface="Helvetica"/>
                </a:rPr>
                <a:t>measures are taken to recover variances</a:t>
              </a:r>
            </a:p>
          </p:txBody>
        </p:sp>
        <p:sp>
          <p:nvSpPr>
            <p:cNvPr id="989190" name="Rectangle 6"/>
            <p:cNvSpPr>
              <a:spLocks noChangeArrowheads="1"/>
            </p:cNvSpPr>
            <p:nvPr/>
          </p:nvSpPr>
          <p:spPr bwMode="auto">
            <a:xfrm>
              <a:off x="5911055" y="2155368"/>
              <a:ext cx="3833017" cy="584776"/>
            </a:xfrm>
            <a:prstGeom prst="rect">
              <a:avLst/>
            </a:prstGeom>
            <a:noFill/>
            <a:ln w="12700" algn="ctr">
              <a:noFill/>
              <a:miter lim="800000"/>
              <a:headEnd/>
              <a:tailEnd/>
            </a:ln>
            <a:effectLst/>
          </p:spPr>
          <p:txBody>
            <a:bodyPr wrap="square">
              <a:spAutoFit/>
            </a:bodyPr>
            <a:lstStyle/>
            <a:p>
              <a:pPr lvl="1" algn="l" eaLnBrk="1" hangingPunct="1"/>
              <a:r>
                <a:rPr lang="en-GB" sz="1600" b="1" dirty="0">
                  <a:latin typeface="Helvetica"/>
                  <a:cs typeface="Helvetica"/>
                </a:rPr>
                <a:t>N</a:t>
              </a:r>
              <a:r>
                <a:rPr lang="en-GB" sz="1600" b="1" dirty="0" smtClean="0">
                  <a:latin typeface="Helvetica"/>
                  <a:cs typeface="Helvetica"/>
                </a:rPr>
                <a:t>ature </a:t>
              </a:r>
              <a:r>
                <a:rPr lang="en-GB" sz="1600" b="1" dirty="0">
                  <a:latin typeface="Helvetica"/>
                  <a:cs typeface="Helvetica"/>
                </a:rPr>
                <a:t>of future work is different to completed work</a:t>
              </a:r>
            </a:p>
          </p:txBody>
        </p:sp>
        <p:sp>
          <p:nvSpPr>
            <p:cNvPr id="989191" name="Rectangle 7"/>
            <p:cNvSpPr>
              <a:spLocks noChangeArrowheads="1"/>
            </p:cNvSpPr>
            <p:nvPr/>
          </p:nvSpPr>
          <p:spPr bwMode="auto">
            <a:xfrm>
              <a:off x="4037013" y="5168900"/>
              <a:ext cx="3392487" cy="830997"/>
            </a:xfrm>
            <a:prstGeom prst="rect">
              <a:avLst/>
            </a:prstGeom>
            <a:noFill/>
            <a:ln w="12700" algn="ctr">
              <a:noFill/>
              <a:miter lim="800000"/>
              <a:headEnd/>
              <a:tailEnd/>
            </a:ln>
            <a:effectLst/>
          </p:spPr>
          <p:txBody>
            <a:bodyPr>
              <a:spAutoFit/>
            </a:bodyPr>
            <a:lstStyle/>
            <a:p>
              <a:pPr lvl="1" algn="l" eaLnBrk="1" hangingPunct="1"/>
              <a:r>
                <a:rPr lang="en-GB" sz="1600" b="1" dirty="0">
                  <a:latin typeface="Helvetica"/>
                  <a:cs typeface="Helvetica"/>
                </a:rPr>
                <a:t>C</a:t>
              </a:r>
              <a:r>
                <a:rPr lang="en-GB" sz="1600" b="1" dirty="0" smtClean="0">
                  <a:latin typeface="Helvetica"/>
                  <a:cs typeface="Helvetica"/>
                </a:rPr>
                <a:t>ompleted </a:t>
              </a:r>
              <a:r>
                <a:rPr lang="en-GB" sz="1600" b="1" dirty="0">
                  <a:latin typeface="Helvetica"/>
                  <a:cs typeface="Helvetica"/>
                </a:rPr>
                <a:t>work includes learning that will not apply to future work </a:t>
              </a:r>
            </a:p>
          </p:txBody>
        </p:sp>
        <p:sp>
          <p:nvSpPr>
            <p:cNvPr id="989192" name="Rectangle 8"/>
            <p:cNvSpPr>
              <a:spLocks noChangeArrowheads="1"/>
            </p:cNvSpPr>
            <p:nvPr/>
          </p:nvSpPr>
          <p:spPr bwMode="auto">
            <a:xfrm>
              <a:off x="1636713" y="2235200"/>
              <a:ext cx="3646487" cy="830997"/>
            </a:xfrm>
            <a:prstGeom prst="rect">
              <a:avLst/>
            </a:prstGeom>
            <a:noFill/>
            <a:ln w="12700" algn="ctr">
              <a:noFill/>
              <a:miter lim="800000"/>
              <a:headEnd/>
              <a:tailEnd/>
            </a:ln>
            <a:effectLst/>
          </p:spPr>
          <p:txBody>
            <a:bodyPr>
              <a:spAutoFit/>
            </a:bodyPr>
            <a:lstStyle/>
            <a:p>
              <a:pPr lvl="1" algn="l" eaLnBrk="1" hangingPunct="1"/>
              <a:r>
                <a:rPr lang="en-GB" sz="1600" b="1" dirty="0">
                  <a:latin typeface="Helvetica"/>
                  <a:cs typeface="Helvetica"/>
                </a:rPr>
                <a:t>F</a:t>
              </a:r>
              <a:r>
                <a:rPr lang="en-GB" sz="1600" b="1" dirty="0" smtClean="0">
                  <a:latin typeface="Helvetica"/>
                  <a:cs typeface="Helvetica"/>
                </a:rPr>
                <a:t>uture </a:t>
              </a:r>
              <a:r>
                <a:rPr lang="en-GB" sz="1600" b="1" dirty="0">
                  <a:latin typeface="Helvetica"/>
                  <a:cs typeface="Helvetica"/>
                </a:rPr>
                <a:t>activities are easier or more difficult than completed activities</a:t>
              </a:r>
            </a:p>
          </p:txBody>
        </p:sp>
        <p:sp>
          <p:nvSpPr>
            <p:cNvPr id="989193" name="Text Box 9"/>
            <p:cNvSpPr txBox="1">
              <a:spLocks noChangeArrowheads="1"/>
            </p:cNvSpPr>
            <p:nvPr/>
          </p:nvSpPr>
          <p:spPr bwMode="auto">
            <a:xfrm>
              <a:off x="6738938" y="4108450"/>
              <a:ext cx="3116262" cy="584776"/>
            </a:xfrm>
            <a:prstGeom prst="rect">
              <a:avLst/>
            </a:prstGeom>
            <a:noFill/>
            <a:ln w="12700" algn="ctr">
              <a:noFill/>
              <a:miter lim="800000"/>
              <a:headEnd/>
              <a:tailEnd/>
            </a:ln>
            <a:effectLst/>
          </p:spPr>
          <p:txBody>
            <a:bodyPr>
              <a:spAutoFit/>
            </a:bodyPr>
            <a:lstStyle/>
            <a:p>
              <a:pPr algn="l" eaLnBrk="1" hangingPunct="1"/>
              <a:r>
                <a:rPr lang="en-GB" sz="1600" b="1" dirty="0">
                  <a:latin typeface="Helvetica"/>
                  <a:cs typeface="Helvetica"/>
                </a:rPr>
                <a:t>C</a:t>
              </a:r>
              <a:r>
                <a:rPr lang="en-GB" sz="1600" b="1" dirty="0" smtClean="0">
                  <a:latin typeface="Helvetica"/>
                  <a:cs typeface="Helvetica"/>
                </a:rPr>
                <a:t>ompleted </a:t>
              </a:r>
              <a:r>
                <a:rPr lang="en-GB" sz="1600" b="1" dirty="0">
                  <a:latin typeface="Helvetica"/>
                  <a:cs typeface="Helvetica"/>
                </a:rPr>
                <a:t>work includes non-recurring elements</a:t>
              </a:r>
              <a:endParaRPr lang="en-US" sz="1600" b="1" dirty="0">
                <a:latin typeface="Helvetica"/>
                <a:cs typeface="Helvetica"/>
              </a:endParaRPr>
            </a:p>
          </p:txBody>
        </p:sp>
      </p:grpSp>
      <p:sp>
        <p:nvSpPr>
          <p:cNvPr id="2" name="Footer Placeholder 1"/>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371</a:t>
            </a:fld>
            <a:endParaRPr lang="en-US" dirty="0"/>
          </a:p>
        </p:txBody>
      </p:sp>
      <p:sp>
        <p:nvSpPr>
          <p:cNvPr id="4" name="TextBox 3"/>
          <p:cNvSpPr txBox="1"/>
          <p:nvPr/>
        </p:nvSpPr>
        <p:spPr>
          <a:xfrm>
            <a:off x="685800" y="3124200"/>
            <a:ext cx="8001000" cy="677108"/>
          </a:xfrm>
          <a:prstGeom prst="rect">
            <a:avLst/>
          </a:prstGeom>
          <a:solidFill>
            <a:schemeClr val="bg1"/>
          </a:solidFill>
        </p:spPr>
        <p:txBody>
          <a:bodyPr wrap="square" rtlCol="0">
            <a:spAutoFit/>
          </a:bodyPr>
          <a:lstStyle/>
          <a:p>
            <a:pPr marL="0" lvl="1"/>
            <a:r>
              <a:rPr lang="en-GB" sz="2400" b="1" dirty="0">
                <a:latin typeface="Halv"/>
                <a:cs typeface="Halv"/>
              </a:rPr>
              <a:t>EAC = Actual Cost + Estimated Cost to Go / CPI</a:t>
            </a:r>
          </a:p>
          <a:p>
            <a:endParaRPr lang="en-US" sz="1400" dirty="0">
              <a:solidFill>
                <a:srgbClr val="FF0000"/>
              </a:solidFill>
              <a:latin typeface="Halv"/>
              <a:cs typeface="Halv"/>
            </a:endParaRPr>
          </a:p>
        </p:txBody>
      </p:sp>
    </p:spTree>
    <p:extLst>
      <p:ext uri="{BB962C8B-B14F-4D97-AF65-F5344CB8AC3E}">
        <p14:creationId xmlns:p14="http://schemas.microsoft.com/office/powerpoint/2010/main" val="5403086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08034" name="Text Box 2"/>
          <p:cNvSpPr txBox="1">
            <a:spLocks noChangeArrowheads="1"/>
          </p:cNvSpPr>
          <p:nvPr/>
        </p:nvSpPr>
        <p:spPr bwMode="auto">
          <a:xfrm>
            <a:off x="682051" y="1287463"/>
            <a:ext cx="7058758" cy="4994275"/>
          </a:xfrm>
          <a:prstGeom prst="rect">
            <a:avLst/>
          </a:prstGeom>
          <a:noFill/>
          <a:ln w="12700" cap="sq" algn="ctr">
            <a:noFill/>
            <a:miter lim="800000"/>
            <a:headEnd/>
            <a:tailEnd/>
          </a:ln>
          <a:effectLst/>
        </p:spPr>
        <p:txBody>
          <a:bodyPr lIns="91433" tIns="45717" rIns="91433" bIns="45717"/>
          <a:lstStyle/>
          <a:p>
            <a:pPr marL="342900" indent="-342900" algn="l" eaLnBrk="1" hangingPunct="1">
              <a:lnSpc>
                <a:spcPct val="110000"/>
              </a:lnSpc>
              <a:spcAft>
                <a:spcPct val="50000"/>
              </a:spcAft>
              <a:buFont typeface="Courier New" pitchFamily="49" charset="0"/>
              <a:buChar char="o"/>
            </a:pPr>
            <a:r>
              <a:rPr lang="en-GB" sz="2200" dirty="0">
                <a:solidFill>
                  <a:schemeClr val="accent6">
                    <a:lumMod val="10000"/>
                  </a:schemeClr>
                </a:solidFill>
                <a:latin typeface="Helvetica"/>
                <a:cs typeface="Helvetica"/>
              </a:rPr>
              <a:t>Measures the efficiency of work in progress</a:t>
            </a:r>
          </a:p>
          <a:p>
            <a:pPr marL="342900" indent="-342900" algn="l" eaLnBrk="1" hangingPunct="1">
              <a:lnSpc>
                <a:spcPct val="110000"/>
              </a:lnSpc>
              <a:spcAft>
                <a:spcPct val="50000"/>
              </a:spcAft>
              <a:buFont typeface="Courier New" pitchFamily="49" charset="0"/>
              <a:buChar char="o"/>
            </a:pPr>
            <a:r>
              <a:rPr lang="en-GB" sz="2200" dirty="0">
                <a:solidFill>
                  <a:schemeClr val="accent6">
                    <a:lumMod val="10000"/>
                  </a:schemeClr>
                </a:solidFill>
                <a:latin typeface="Helvetica"/>
                <a:cs typeface="Helvetica"/>
              </a:rPr>
              <a:t>Provides auditable and repeatable answers to:</a:t>
            </a:r>
          </a:p>
          <a:p>
            <a:pPr marL="800100" lvl="1" indent="-342900" algn="l" eaLnBrk="1" hangingPunct="1">
              <a:lnSpc>
                <a:spcPct val="110000"/>
              </a:lnSpc>
              <a:spcAft>
                <a:spcPct val="50000"/>
              </a:spcAft>
              <a:buFont typeface="Courier New" pitchFamily="49" charset="0"/>
              <a:buChar char="o"/>
            </a:pPr>
            <a:r>
              <a:rPr lang="en-GB" sz="2200" dirty="0">
                <a:solidFill>
                  <a:schemeClr val="accent6">
                    <a:lumMod val="10000"/>
                  </a:schemeClr>
                </a:solidFill>
                <a:latin typeface="Helvetica"/>
                <a:cs typeface="Helvetica"/>
              </a:rPr>
              <a:t>Current performance </a:t>
            </a:r>
          </a:p>
          <a:p>
            <a:pPr marL="800100" lvl="1" indent="-342900" algn="l" eaLnBrk="1" hangingPunct="1">
              <a:lnSpc>
                <a:spcPct val="110000"/>
              </a:lnSpc>
              <a:spcAft>
                <a:spcPct val="50000"/>
              </a:spcAft>
              <a:buFont typeface="Courier New" pitchFamily="49" charset="0"/>
              <a:buChar char="o"/>
            </a:pPr>
            <a:r>
              <a:rPr lang="en-GB" sz="2200" dirty="0">
                <a:solidFill>
                  <a:schemeClr val="accent6">
                    <a:lumMod val="10000"/>
                  </a:schemeClr>
                </a:solidFill>
                <a:latin typeface="Helvetica"/>
                <a:cs typeface="Helvetica"/>
              </a:rPr>
              <a:t>Future out-turn predictions</a:t>
            </a:r>
          </a:p>
          <a:p>
            <a:pPr marL="800100" lvl="1" indent="-342900" algn="l" eaLnBrk="1" hangingPunct="1">
              <a:lnSpc>
                <a:spcPct val="110000"/>
              </a:lnSpc>
              <a:spcAft>
                <a:spcPct val="50000"/>
              </a:spcAft>
              <a:buFont typeface="Courier New" pitchFamily="49" charset="0"/>
              <a:buChar char="o"/>
            </a:pPr>
            <a:r>
              <a:rPr lang="en-GB" sz="2200" dirty="0">
                <a:solidFill>
                  <a:schemeClr val="accent6">
                    <a:lumMod val="10000"/>
                  </a:schemeClr>
                </a:solidFill>
                <a:latin typeface="Helvetica"/>
                <a:cs typeface="Helvetica"/>
              </a:rPr>
              <a:t>Future performance improvement </a:t>
            </a:r>
            <a:r>
              <a:rPr lang="en-GB" sz="2200" dirty="0" smtClean="0">
                <a:solidFill>
                  <a:schemeClr val="accent6">
                    <a:lumMod val="10000"/>
                  </a:schemeClr>
                </a:solidFill>
                <a:latin typeface="Helvetica"/>
                <a:cs typeface="Helvetica"/>
              </a:rPr>
              <a:t>needs</a:t>
            </a:r>
          </a:p>
          <a:p>
            <a:pPr marL="342900" indent="-342900" algn="l" eaLnBrk="1" hangingPunct="1">
              <a:lnSpc>
                <a:spcPct val="110000"/>
              </a:lnSpc>
              <a:spcAft>
                <a:spcPct val="50000"/>
              </a:spcAft>
              <a:buFont typeface="Courier New" pitchFamily="49" charset="0"/>
              <a:buChar char="o"/>
            </a:pPr>
            <a:r>
              <a:rPr lang="en-GB" sz="2200" dirty="0" smtClean="0">
                <a:solidFill>
                  <a:schemeClr val="accent6">
                    <a:lumMod val="10000"/>
                  </a:schemeClr>
                </a:solidFill>
                <a:latin typeface="Helvetica"/>
                <a:cs typeface="Helvetica"/>
              </a:rPr>
              <a:t>Provides reliable information to aid decision making</a:t>
            </a:r>
          </a:p>
          <a:p>
            <a:pPr marL="342900" indent="-342900" algn="l" eaLnBrk="1" hangingPunct="1">
              <a:lnSpc>
                <a:spcPct val="110000"/>
              </a:lnSpc>
              <a:spcAft>
                <a:spcPct val="50000"/>
              </a:spcAft>
              <a:buFont typeface="Courier New" pitchFamily="49" charset="0"/>
              <a:buChar char="o"/>
            </a:pPr>
            <a:r>
              <a:rPr lang="en-GB" sz="2200" dirty="0" smtClean="0">
                <a:solidFill>
                  <a:schemeClr val="accent6">
                    <a:lumMod val="10000"/>
                  </a:schemeClr>
                </a:solidFill>
                <a:latin typeface="Helvetica"/>
                <a:cs typeface="Helvetica"/>
              </a:rPr>
              <a:t>Facilitates trend analysis</a:t>
            </a:r>
          </a:p>
          <a:p>
            <a:pPr marL="342900" indent="-342900" algn="l" eaLnBrk="1" hangingPunct="1">
              <a:lnSpc>
                <a:spcPct val="110000"/>
              </a:lnSpc>
              <a:spcAft>
                <a:spcPct val="50000"/>
              </a:spcAft>
              <a:buFont typeface="Courier New" pitchFamily="49" charset="0"/>
              <a:buChar char="o"/>
            </a:pPr>
            <a:r>
              <a:rPr lang="en-GB" sz="2200" dirty="0" smtClean="0">
                <a:solidFill>
                  <a:schemeClr val="accent6">
                    <a:lumMod val="10000"/>
                  </a:schemeClr>
                </a:solidFill>
                <a:latin typeface="Helvetica"/>
                <a:cs typeface="Helvetica"/>
              </a:rPr>
              <a:t>Provides data for future estimates of similar work </a:t>
            </a:r>
            <a:endParaRPr lang="en-GB" sz="2200" dirty="0">
              <a:solidFill>
                <a:schemeClr val="accent6">
                  <a:lumMod val="10000"/>
                </a:schemeClr>
              </a:solidFill>
              <a:latin typeface="Helvetica"/>
              <a:cs typeface="Helvetica"/>
            </a:endParaRPr>
          </a:p>
        </p:txBody>
      </p:sp>
      <p:sp>
        <p:nvSpPr>
          <p:cNvPr id="1708035" name="Text Box 3"/>
          <p:cNvSpPr txBox="1">
            <a:spLocks noChangeArrowheads="1"/>
          </p:cNvSpPr>
          <p:nvPr/>
        </p:nvSpPr>
        <p:spPr bwMode="auto">
          <a:xfrm>
            <a:off x="621323" y="5694363"/>
            <a:ext cx="183174" cy="336550"/>
          </a:xfrm>
          <a:prstGeom prst="rect">
            <a:avLst/>
          </a:prstGeom>
          <a:noFill/>
          <a:ln w="9525">
            <a:noFill/>
            <a:miter lim="800000"/>
            <a:headEnd/>
            <a:tailEnd/>
          </a:ln>
          <a:effectLst/>
        </p:spPr>
        <p:txBody>
          <a:bodyPr wrap="none">
            <a:spAutoFit/>
          </a:bodyPr>
          <a:lstStyle/>
          <a:p>
            <a:pPr algn="l"/>
            <a:endParaRPr lang="en-US" sz="1600" dirty="0">
              <a:latin typeface="Times New Roman" pitchFamily="18" charset="0"/>
            </a:endParaRPr>
          </a:p>
        </p:txBody>
      </p:sp>
      <p:sp>
        <p:nvSpPr>
          <p:cNvPr id="1708036" name="Rectangle 4"/>
          <p:cNvSpPr>
            <a:spLocks noGrp="1" noChangeArrowheads="1"/>
          </p:cNvSpPr>
          <p:nvPr>
            <p:ph type="title"/>
          </p:nvPr>
        </p:nvSpPr>
        <p:spPr>
          <a:xfrm>
            <a:off x="621323" y="1"/>
            <a:ext cx="8522677" cy="1108075"/>
          </a:xfrm>
        </p:spPr>
        <p:txBody>
          <a:bodyPr/>
          <a:lstStyle/>
          <a:p>
            <a:r>
              <a:rPr lang="en-GB" dirty="0"/>
              <a:t>Advantages </a:t>
            </a:r>
            <a:r>
              <a:rPr lang="en-GB" dirty="0" smtClean="0"/>
              <a:t>of Earned Value</a:t>
            </a:r>
            <a:endParaRPr lang="en-GB" dirty="0"/>
          </a:p>
        </p:txBody>
      </p:sp>
      <p:sp>
        <p:nvSpPr>
          <p:cNvPr id="2" name="Footer Placeholder 1"/>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372</a:t>
            </a:fld>
            <a:endParaRPr lang="en-US" dirty="0"/>
          </a:p>
        </p:txBody>
      </p:sp>
    </p:spTree>
    <p:extLst>
      <p:ext uri="{BB962C8B-B14F-4D97-AF65-F5344CB8AC3E}">
        <p14:creationId xmlns:p14="http://schemas.microsoft.com/office/powerpoint/2010/main" val="1072620323"/>
      </p:ext>
    </p:extLst>
  </p:cSld>
  <p:clrMapOvr>
    <a:masterClrMapping/>
  </p:clrMapOvr>
  <p:timing>
    <p:tnLst>
      <p:par>
        <p:cTn id="1" dur="indefinite" restart="never" nodeType="tmRoot"/>
      </p:par>
    </p:tnLst>
  </p:timing>
</p:sld>
</file>

<file path=ppt/slides/slide3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08034" name="Text Box 2"/>
          <p:cNvSpPr txBox="1">
            <a:spLocks noChangeArrowheads="1"/>
          </p:cNvSpPr>
          <p:nvPr/>
        </p:nvSpPr>
        <p:spPr bwMode="auto">
          <a:xfrm>
            <a:off x="647827" y="1676401"/>
            <a:ext cx="7058758" cy="3429000"/>
          </a:xfrm>
          <a:prstGeom prst="rect">
            <a:avLst/>
          </a:prstGeom>
          <a:noFill/>
          <a:ln w="12700" cap="sq" algn="ctr">
            <a:noFill/>
            <a:miter lim="800000"/>
            <a:headEnd/>
            <a:tailEnd/>
          </a:ln>
          <a:effectLst/>
        </p:spPr>
        <p:txBody>
          <a:bodyPr lIns="91433" tIns="45717" rIns="91433" bIns="45717"/>
          <a:lstStyle/>
          <a:p>
            <a:pPr marL="342900" indent="-342900" algn="l" eaLnBrk="1" hangingPunct="1">
              <a:lnSpc>
                <a:spcPct val="110000"/>
              </a:lnSpc>
              <a:spcAft>
                <a:spcPct val="50000"/>
              </a:spcAft>
              <a:buFont typeface="Courier New" pitchFamily="49" charset="0"/>
              <a:buChar char="o"/>
            </a:pPr>
            <a:r>
              <a:rPr lang="en-GB" sz="2200" dirty="0" smtClean="0">
                <a:solidFill>
                  <a:schemeClr val="accent6">
                    <a:lumMod val="10000"/>
                  </a:schemeClr>
                </a:solidFill>
                <a:latin typeface="Helvetica"/>
                <a:cs typeface="Helvetica"/>
              </a:rPr>
              <a:t>Because </a:t>
            </a:r>
            <a:r>
              <a:rPr lang="en-GB" sz="2200" dirty="0">
                <a:solidFill>
                  <a:schemeClr val="accent6">
                    <a:lumMod val="10000"/>
                  </a:schemeClr>
                </a:solidFill>
                <a:latin typeface="Helvetica"/>
                <a:cs typeface="Helvetica"/>
              </a:rPr>
              <a:t>the technique takes a whole view, over-performance in one area may hide under-performance in another</a:t>
            </a:r>
          </a:p>
          <a:p>
            <a:pPr marL="342900" indent="-342900" algn="l" eaLnBrk="1" hangingPunct="1">
              <a:lnSpc>
                <a:spcPct val="110000"/>
              </a:lnSpc>
              <a:spcAft>
                <a:spcPct val="50000"/>
              </a:spcAft>
              <a:buFont typeface="Courier New" pitchFamily="49" charset="0"/>
              <a:buChar char="o"/>
            </a:pPr>
            <a:r>
              <a:rPr lang="en-GB" sz="2200" dirty="0">
                <a:solidFill>
                  <a:schemeClr val="accent6">
                    <a:lumMod val="10000"/>
                  </a:schemeClr>
                </a:solidFill>
                <a:latin typeface="Helvetica"/>
                <a:cs typeface="Helvetica"/>
              </a:rPr>
              <a:t>EVM requires considerable data administration and effort</a:t>
            </a:r>
          </a:p>
        </p:txBody>
      </p:sp>
      <p:sp>
        <p:nvSpPr>
          <p:cNvPr id="1708035" name="Text Box 3"/>
          <p:cNvSpPr txBox="1">
            <a:spLocks noChangeArrowheads="1"/>
          </p:cNvSpPr>
          <p:nvPr/>
        </p:nvSpPr>
        <p:spPr bwMode="auto">
          <a:xfrm>
            <a:off x="621323" y="5694363"/>
            <a:ext cx="183174" cy="336550"/>
          </a:xfrm>
          <a:prstGeom prst="rect">
            <a:avLst/>
          </a:prstGeom>
          <a:noFill/>
          <a:ln w="9525">
            <a:noFill/>
            <a:miter lim="800000"/>
            <a:headEnd/>
            <a:tailEnd/>
          </a:ln>
          <a:effectLst/>
        </p:spPr>
        <p:txBody>
          <a:bodyPr wrap="none">
            <a:spAutoFit/>
          </a:bodyPr>
          <a:lstStyle/>
          <a:p>
            <a:pPr algn="l"/>
            <a:endParaRPr lang="en-US" sz="1600" dirty="0">
              <a:latin typeface="Times New Roman" pitchFamily="18" charset="0"/>
            </a:endParaRPr>
          </a:p>
        </p:txBody>
      </p:sp>
      <p:sp>
        <p:nvSpPr>
          <p:cNvPr id="1708036" name="Rectangle 4"/>
          <p:cNvSpPr>
            <a:spLocks noGrp="1" noChangeArrowheads="1"/>
          </p:cNvSpPr>
          <p:nvPr>
            <p:ph type="title"/>
          </p:nvPr>
        </p:nvSpPr>
        <p:spPr/>
        <p:txBody>
          <a:bodyPr/>
          <a:lstStyle/>
          <a:p>
            <a:r>
              <a:rPr lang="en-GB" dirty="0" smtClean="0"/>
              <a:t>Disadvantages of EVM</a:t>
            </a:r>
            <a:endParaRPr lang="en-GB" dirty="0"/>
          </a:p>
        </p:txBody>
      </p:sp>
      <p:sp>
        <p:nvSpPr>
          <p:cNvPr id="2" name="Footer Placeholder 1"/>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373</a:t>
            </a:fld>
            <a:endParaRPr lang="en-US" dirty="0"/>
          </a:p>
        </p:txBody>
      </p:sp>
    </p:spTree>
    <p:extLst>
      <p:ext uri="{BB962C8B-B14F-4D97-AF65-F5344CB8AC3E}">
        <p14:creationId xmlns:p14="http://schemas.microsoft.com/office/powerpoint/2010/main" val="1728356139"/>
      </p:ext>
    </p:extLst>
  </p:cSld>
  <p:clrMapOvr>
    <a:masterClrMapping/>
  </p:clrMapOvr>
  <p:timing>
    <p:tnLst>
      <p:par>
        <p:cTn id="1" dur="indefinite" restart="never" nodeType="tmRoot"/>
      </p:par>
    </p:tnLst>
  </p:timing>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657601"/>
            <a:ext cx="7772400" cy="914400"/>
          </a:xfrm>
        </p:spPr>
        <p:txBody>
          <a:bodyPr>
            <a:normAutofit fontScale="90000"/>
          </a:bodyPr>
          <a:lstStyle/>
          <a:p>
            <a:r>
              <a:rPr lang="en-US" dirty="0" smtClean="0"/>
              <a:t>Reporting Management</a:t>
            </a:r>
            <a:endParaRPr lang="en-US" dirty="0"/>
          </a:p>
        </p:txBody>
      </p:sp>
      <p:pic>
        <p:nvPicPr>
          <p:cNvPr id="28674"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990600" y="762000"/>
            <a:ext cx="2396534" cy="2362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chemeClr val="accent1"/>
                </a:solidFill>
              </a14:hiddenFill>
            </a:ext>
          </a:extLst>
        </p:spPr>
      </p:pic>
      <p:sp>
        <p:nvSpPr>
          <p:cNvPr id="4" name="Slide Number Placeholder 3"/>
          <p:cNvSpPr>
            <a:spLocks noGrp="1"/>
          </p:cNvSpPr>
          <p:nvPr>
            <p:ph type="sldNum" sz="quarter" idx="12"/>
          </p:nvPr>
        </p:nvSpPr>
        <p:spPr/>
        <p:txBody>
          <a:bodyPr/>
          <a:lstStyle/>
          <a:p>
            <a:fld id="{4BE819A1-3DD8-4179-BFD0-BF7D359F8DBD}" type="slidenum">
              <a:rPr lang="en-US" smtClean="0"/>
              <a:pPr/>
              <a:t>374</a:t>
            </a:fld>
            <a:endParaRPr lang="en-US" dirty="0"/>
          </a:p>
        </p:txBody>
      </p:sp>
    </p:spTree>
    <p:extLst>
      <p:ext uri="{BB962C8B-B14F-4D97-AF65-F5344CB8AC3E}">
        <p14:creationId xmlns:p14="http://schemas.microsoft.com/office/powerpoint/2010/main" val="1390974090"/>
      </p:ext>
    </p:extLst>
  </p:cSld>
  <p:clrMapOvr>
    <a:masterClrMapping/>
  </p:clrMapOvr>
  <p:timing>
    <p:tnLst>
      <p:par>
        <p:cTn id="1" dur="indefinite" restart="never" nodeType="tmRoot"/>
      </p:par>
    </p:tnLst>
  </p:timing>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dirty="0" smtClean="0"/>
              <a:t>Collecting Data for Analyzing</a:t>
            </a:r>
            <a:endParaRPr lang="en-US" dirty="0"/>
          </a:p>
        </p:txBody>
      </p:sp>
      <p:sp>
        <p:nvSpPr>
          <p:cNvPr id="21507" name="Rectangle 3"/>
          <p:cNvSpPr>
            <a:spLocks noGrp="1" noChangeArrowheads="1"/>
          </p:cNvSpPr>
          <p:nvPr>
            <p:ph type="body" idx="1"/>
          </p:nvPr>
        </p:nvSpPr>
        <p:spPr>
          <a:xfrm>
            <a:off x="304800" y="1524000"/>
            <a:ext cx="8839200" cy="4171950"/>
          </a:xfrm>
        </p:spPr>
        <p:txBody>
          <a:bodyPr/>
          <a:lstStyle/>
          <a:p>
            <a:r>
              <a:rPr lang="en-US" dirty="0" smtClean="0"/>
              <a:t>Monitoring progress can serve </a:t>
            </a:r>
            <a:r>
              <a:rPr lang="en-US" dirty="0"/>
              <a:t>to maintain high morale on the project team </a:t>
            </a:r>
            <a:r>
              <a:rPr lang="en-US" dirty="0" smtClean="0"/>
              <a:t>and can also alert </a:t>
            </a:r>
            <a:r>
              <a:rPr lang="en-US" dirty="0"/>
              <a:t>team members to problems that will have to be solved</a:t>
            </a:r>
          </a:p>
          <a:p>
            <a:r>
              <a:rPr lang="en-US" dirty="0"/>
              <a:t>The purpose of the </a:t>
            </a:r>
            <a:r>
              <a:rPr lang="en-US" dirty="0" smtClean="0"/>
              <a:t>control system </a:t>
            </a:r>
            <a:r>
              <a:rPr lang="en-US" dirty="0"/>
              <a:t>is to gather and report </a:t>
            </a:r>
            <a:r>
              <a:rPr lang="en-US" dirty="0" smtClean="0"/>
              <a:t>data to help support decisions to make corrective actions.</a:t>
            </a:r>
            <a:endParaRPr lang="en-US" dirty="0"/>
          </a:p>
        </p:txBody>
      </p:sp>
    </p:spTree>
    <p:extLst>
      <p:ext uri="{BB962C8B-B14F-4D97-AF65-F5344CB8AC3E}">
        <p14:creationId xmlns:p14="http://schemas.microsoft.com/office/powerpoint/2010/main" val="594549388"/>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dirty="0"/>
              <a:t>How to Collect </a:t>
            </a:r>
            <a:r>
              <a:rPr lang="en-US" dirty="0" smtClean="0"/>
              <a:t>Data - 1</a:t>
            </a:r>
            <a:endParaRPr lang="en-US" dirty="0"/>
          </a:p>
        </p:txBody>
      </p:sp>
      <p:sp>
        <p:nvSpPr>
          <p:cNvPr id="22531" name="Rectangle 3"/>
          <p:cNvSpPr>
            <a:spLocks noGrp="1" noChangeArrowheads="1"/>
          </p:cNvSpPr>
          <p:nvPr>
            <p:ph type="body" idx="1"/>
          </p:nvPr>
        </p:nvSpPr>
        <p:spPr>
          <a:xfrm>
            <a:off x="228600" y="1295400"/>
            <a:ext cx="8686800" cy="4724400"/>
          </a:xfrm>
        </p:spPr>
        <p:txBody>
          <a:bodyPr/>
          <a:lstStyle/>
          <a:p>
            <a:r>
              <a:rPr lang="en-US" sz="2800" dirty="0"/>
              <a:t>Significant differences from plan should be highlighted or </a:t>
            </a:r>
            <a:r>
              <a:rPr lang="ja-JP" altLang="en-US" sz="2800" dirty="0">
                <a:latin typeface="Arial"/>
              </a:rPr>
              <a:t>“</a:t>
            </a:r>
            <a:r>
              <a:rPr lang="en-US" sz="2800" dirty="0"/>
              <a:t>flagged</a:t>
            </a:r>
            <a:r>
              <a:rPr lang="ja-JP" altLang="en-US" sz="2800" dirty="0">
                <a:latin typeface="Arial"/>
              </a:rPr>
              <a:t>”</a:t>
            </a:r>
            <a:r>
              <a:rPr lang="en-US" sz="2800" dirty="0"/>
              <a:t> so that they cannot be </a:t>
            </a:r>
            <a:r>
              <a:rPr lang="en-US" sz="2800" dirty="0" smtClean="0"/>
              <a:t>overlooked.</a:t>
            </a:r>
          </a:p>
          <a:p>
            <a:r>
              <a:rPr lang="en-US" sz="2800" dirty="0" smtClean="0"/>
              <a:t>An </a:t>
            </a:r>
            <a:r>
              <a:rPr lang="en-US" sz="2800" dirty="0"/>
              <a:t>internal audit serves the purpose of ensuring all information gathered is honest</a:t>
            </a:r>
          </a:p>
          <a:p>
            <a:r>
              <a:rPr lang="en-US" sz="2800" dirty="0" smtClean="0"/>
              <a:t>To prevent bias, all reports should be developed using factual and verifiable information. </a:t>
            </a:r>
            <a:r>
              <a:rPr lang="en-US" sz="1200" dirty="0" smtClean="0"/>
              <a:t>(Refer back to ISO 9001…)</a:t>
            </a:r>
            <a:endParaRPr lang="en-US" sz="1200" dirty="0"/>
          </a:p>
        </p:txBody>
      </p:sp>
    </p:spTree>
    <p:extLst>
      <p:ext uri="{BB962C8B-B14F-4D97-AF65-F5344CB8AC3E}">
        <p14:creationId xmlns:p14="http://schemas.microsoft.com/office/powerpoint/2010/main" val="350154625"/>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dirty="0"/>
              <a:t>How to Collect </a:t>
            </a:r>
            <a:r>
              <a:rPr lang="en-US" dirty="0" smtClean="0"/>
              <a:t>Data - 2</a:t>
            </a:r>
            <a:endParaRPr lang="en-US" dirty="0"/>
          </a:p>
        </p:txBody>
      </p:sp>
      <p:sp>
        <p:nvSpPr>
          <p:cNvPr id="23555" name="Rectangle 3"/>
          <p:cNvSpPr>
            <a:spLocks noGrp="1" noChangeArrowheads="1"/>
          </p:cNvSpPr>
          <p:nvPr>
            <p:ph type="body" idx="1"/>
          </p:nvPr>
        </p:nvSpPr>
        <p:spPr>
          <a:xfrm>
            <a:off x="457200" y="1828800"/>
            <a:ext cx="8229600" cy="4724400"/>
          </a:xfrm>
        </p:spPr>
        <p:txBody>
          <a:bodyPr/>
          <a:lstStyle/>
          <a:p>
            <a:r>
              <a:rPr lang="en-US" sz="2800"/>
              <a:t>The project manager is often dependent on team members to call attention to problems</a:t>
            </a:r>
          </a:p>
          <a:p>
            <a:r>
              <a:rPr lang="en-US" sz="2800"/>
              <a:t>The project manager must make sure that the bearer of bad news is not punished; nor the admitter-to-error executed</a:t>
            </a:r>
          </a:p>
          <a:p>
            <a:r>
              <a:rPr lang="en-US" sz="2800"/>
              <a:t>The hider-of-mistakes may be shot with impunity - and then sent to corporate Siberia</a:t>
            </a:r>
          </a:p>
        </p:txBody>
      </p:sp>
    </p:spTree>
    <p:extLst>
      <p:ext uri="{BB962C8B-B14F-4D97-AF65-F5344CB8AC3E}">
        <p14:creationId xmlns:p14="http://schemas.microsoft.com/office/powerpoint/2010/main" val="943589595"/>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normAutofit fontScale="90000"/>
          </a:bodyPr>
          <a:lstStyle/>
          <a:p>
            <a:r>
              <a:rPr lang="en-US" dirty="0"/>
              <a:t>Information Needs and the Reporting </a:t>
            </a:r>
            <a:r>
              <a:rPr lang="en-US" dirty="0" smtClean="0"/>
              <a:t>Process - 1</a:t>
            </a:r>
            <a:endParaRPr lang="en-US" dirty="0"/>
          </a:p>
        </p:txBody>
      </p:sp>
      <p:sp>
        <p:nvSpPr>
          <p:cNvPr id="24579" name="Rectangle 3"/>
          <p:cNvSpPr>
            <a:spLocks noGrp="1" noChangeArrowheads="1"/>
          </p:cNvSpPr>
          <p:nvPr>
            <p:ph type="body" idx="1"/>
          </p:nvPr>
        </p:nvSpPr>
        <p:spPr>
          <a:xfrm>
            <a:off x="381000" y="1828800"/>
            <a:ext cx="8763000" cy="4724400"/>
          </a:xfrm>
        </p:spPr>
        <p:txBody>
          <a:bodyPr/>
          <a:lstStyle/>
          <a:p>
            <a:r>
              <a:rPr lang="en-US" sz="2800"/>
              <a:t>The monitoring system ought to be constructed so that it addresses every level of management</a:t>
            </a:r>
          </a:p>
          <a:p>
            <a:r>
              <a:rPr lang="en-US" sz="2800"/>
              <a:t>Reports do not need to be of the same depth or at the same frequency for each level</a:t>
            </a:r>
          </a:p>
          <a:p>
            <a:r>
              <a:rPr lang="en-US" sz="2800"/>
              <a:t>The relationship of project reports to the project action plan or WBS is the key to the determination of both report content and frequency</a:t>
            </a:r>
          </a:p>
        </p:txBody>
      </p:sp>
    </p:spTree>
    <p:extLst>
      <p:ext uri="{BB962C8B-B14F-4D97-AF65-F5344CB8AC3E}">
        <p14:creationId xmlns:p14="http://schemas.microsoft.com/office/powerpoint/2010/main" val="1891073717"/>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normAutofit fontScale="90000"/>
          </a:bodyPr>
          <a:lstStyle/>
          <a:p>
            <a:r>
              <a:rPr lang="en-US" dirty="0"/>
              <a:t>Information Needs and the Reporting </a:t>
            </a:r>
            <a:r>
              <a:rPr lang="en-US" dirty="0" smtClean="0"/>
              <a:t>Process - 2</a:t>
            </a:r>
            <a:endParaRPr lang="en-US" dirty="0"/>
          </a:p>
        </p:txBody>
      </p:sp>
      <p:sp>
        <p:nvSpPr>
          <p:cNvPr id="25603" name="Rectangle 3"/>
          <p:cNvSpPr>
            <a:spLocks noGrp="1" noChangeArrowheads="1"/>
          </p:cNvSpPr>
          <p:nvPr>
            <p:ph type="body" idx="1"/>
          </p:nvPr>
        </p:nvSpPr>
        <p:spPr>
          <a:xfrm>
            <a:off x="381000" y="1676400"/>
            <a:ext cx="8763000" cy="4724400"/>
          </a:xfrm>
        </p:spPr>
        <p:txBody>
          <a:bodyPr/>
          <a:lstStyle/>
          <a:p>
            <a:r>
              <a:rPr lang="en-US" sz="2800" dirty="0"/>
              <a:t>Reports must contain data relevant to the control of specific tasks that are being carried out according to a specific schedule</a:t>
            </a:r>
          </a:p>
          <a:p>
            <a:r>
              <a:rPr lang="en-US" sz="2800" dirty="0"/>
              <a:t>The frequency of reporting should be great enough to allow control to be exerted during or before the period in which the task is scheduled for completion</a:t>
            </a:r>
          </a:p>
          <a:p>
            <a:r>
              <a:rPr lang="en-US" sz="2800" dirty="0"/>
              <a:t>The timing of reports should generally correspond to the timing of project milestones</a:t>
            </a:r>
          </a:p>
        </p:txBody>
      </p:sp>
    </p:spTree>
    <p:extLst>
      <p:ext uri="{BB962C8B-B14F-4D97-AF65-F5344CB8AC3E}">
        <p14:creationId xmlns:p14="http://schemas.microsoft.com/office/powerpoint/2010/main" val="5179860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rapezoid 14"/>
          <p:cNvSpPr/>
          <p:nvPr/>
        </p:nvSpPr>
        <p:spPr>
          <a:xfrm rot="16200000">
            <a:off x="2742272" y="2666072"/>
            <a:ext cx="3733800" cy="3278456"/>
          </a:xfrm>
          <a:prstGeom prst="trapezoid">
            <a:avLst/>
          </a:prstGeom>
          <a:solidFill>
            <a:srgbClr val="9CB833"/>
          </a:solidFill>
          <a:ln w="12700">
            <a:miter lim="400000"/>
          </a:ln>
        </p:spPr>
        <p:txBody>
          <a:bodyPr lIns="45719" rIns="45719" anchor="ctr"/>
          <a:lstStyle/>
          <a:p>
            <a:pPr algn="ctr"/>
            <a:endParaRPr lang="en-US" kern="0">
              <a:solidFill>
                <a:srgbClr val="FFFFFF"/>
              </a:solidFill>
              <a:latin typeface="Lato Light"/>
              <a:ea typeface="Lato Light"/>
              <a:cs typeface="Lato Light"/>
            </a:endParaRPr>
          </a:p>
        </p:txBody>
      </p:sp>
      <p:sp>
        <p:nvSpPr>
          <p:cNvPr id="2" name="Title 1"/>
          <p:cNvSpPr>
            <a:spLocks noGrp="1"/>
          </p:cNvSpPr>
          <p:nvPr>
            <p:ph type="title"/>
          </p:nvPr>
        </p:nvSpPr>
        <p:spPr/>
        <p:txBody>
          <a:bodyPr/>
          <a:lstStyle/>
          <a:p>
            <a:r>
              <a:rPr lang="en-US" dirty="0" smtClean="0"/>
              <a:t>Minding the Gap</a:t>
            </a:r>
            <a:endParaRPr lang="en-US" dirty="0"/>
          </a:p>
        </p:txBody>
      </p:sp>
      <p:sp>
        <p:nvSpPr>
          <p:cNvPr id="5" name="Oval 4"/>
          <p:cNvSpPr/>
          <p:nvPr/>
        </p:nvSpPr>
        <p:spPr>
          <a:xfrm>
            <a:off x="4783015" y="2229652"/>
            <a:ext cx="4343400" cy="4038600"/>
          </a:xfrm>
          <a:prstGeom prst="ellipse">
            <a:avLst/>
          </a:prstGeom>
          <a:solidFill>
            <a:srgbClr val="F98634"/>
          </a:solidFill>
          <a:ln w="12700">
            <a:miter lim="400000"/>
          </a:ln>
        </p:spPr>
        <p:txBody>
          <a:bodyPr lIns="45719" rIns="45719" anchor="ctr"/>
          <a:lstStyle/>
          <a:p>
            <a:pPr algn="ctr"/>
            <a:endParaRPr lang="en-US" kern="0">
              <a:solidFill>
                <a:srgbClr val="FFFFFF"/>
              </a:solidFill>
              <a:latin typeface="Lato Light"/>
              <a:ea typeface="Lato Light"/>
              <a:cs typeface="Lato Light"/>
            </a:endParaRPr>
          </a:p>
        </p:txBody>
      </p:sp>
      <p:sp>
        <p:nvSpPr>
          <p:cNvPr id="6" name="Oval 5"/>
          <p:cNvSpPr/>
          <p:nvPr/>
        </p:nvSpPr>
        <p:spPr>
          <a:xfrm>
            <a:off x="323270" y="2618848"/>
            <a:ext cx="3276600" cy="3276600"/>
          </a:xfrm>
          <a:prstGeom prst="ellipse">
            <a:avLst/>
          </a:prstGeom>
          <a:solidFill>
            <a:srgbClr val="D44024"/>
          </a:solidFill>
          <a:ln w="12700">
            <a:miter lim="400000"/>
          </a:ln>
        </p:spPr>
        <p:txBody>
          <a:bodyPr lIns="45719" rIns="45719" anchor="ctr"/>
          <a:lstStyle/>
          <a:p>
            <a:pPr algn="ctr"/>
            <a:endParaRPr lang="en-US" kern="0" dirty="0">
              <a:solidFill>
                <a:srgbClr val="FFFFFF"/>
              </a:solidFill>
              <a:latin typeface="Lato Light"/>
              <a:ea typeface="Lato Light"/>
              <a:cs typeface="Lato Light"/>
            </a:endParaRPr>
          </a:p>
        </p:txBody>
      </p:sp>
      <p:sp>
        <p:nvSpPr>
          <p:cNvPr id="7" name="TextBox 6"/>
          <p:cNvSpPr txBox="1"/>
          <p:nvPr/>
        </p:nvSpPr>
        <p:spPr>
          <a:xfrm>
            <a:off x="472997" y="3689645"/>
            <a:ext cx="2935529" cy="1569660"/>
          </a:xfrm>
          <a:prstGeom prst="rect">
            <a:avLst/>
          </a:prstGeom>
          <a:noFill/>
        </p:spPr>
        <p:txBody>
          <a:bodyPr wrap="square" rtlCol="0">
            <a:spAutoFit/>
          </a:bodyPr>
          <a:lstStyle/>
          <a:p>
            <a:pPr algn="ctr"/>
            <a:r>
              <a:rPr lang="en-US" sz="2400" b="1" dirty="0" smtClean="0">
                <a:solidFill>
                  <a:schemeClr val="bg1"/>
                </a:solidFill>
              </a:rPr>
              <a:t>Combined Impact of Project</a:t>
            </a:r>
          </a:p>
          <a:p>
            <a:pPr algn="ctr"/>
            <a:r>
              <a:rPr lang="en-US" sz="2400" b="1" dirty="0" smtClean="0">
                <a:solidFill>
                  <a:schemeClr val="bg1"/>
                </a:solidFill>
              </a:rPr>
              <a:t>Objectives</a:t>
            </a:r>
          </a:p>
          <a:p>
            <a:pPr algn="ctr"/>
            <a:r>
              <a:rPr lang="en-US" sz="2400" b="1" dirty="0" smtClean="0">
                <a:solidFill>
                  <a:schemeClr val="bg1"/>
                </a:solidFill>
              </a:rPr>
              <a:t>(Most Companies)</a:t>
            </a:r>
            <a:endParaRPr lang="en-US" sz="2400" b="1" dirty="0">
              <a:solidFill>
                <a:schemeClr val="bg1"/>
              </a:solidFill>
            </a:endParaRPr>
          </a:p>
        </p:txBody>
      </p:sp>
      <p:sp>
        <p:nvSpPr>
          <p:cNvPr id="8" name="TextBox 7"/>
          <p:cNvSpPr txBox="1"/>
          <p:nvPr/>
        </p:nvSpPr>
        <p:spPr>
          <a:xfrm>
            <a:off x="5141912" y="3703131"/>
            <a:ext cx="3659980" cy="707886"/>
          </a:xfrm>
          <a:prstGeom prst="rect">
            <a:avLst/>
          </a:prstGeom>
          <a:noFill/>
        </p:spPr>
        <p:txBody>
          <a:bodyPr wrap="square" rtlCol="0">
            <a:spAutoFit/>
          </a:bodyPr>
          <a:lstStyle/>
          <a:p>
            <a:pPr algn="ctr"/>
            <a:r>
              <a:rPr lang="en-US" sz="2000" b="1" dirty="0" smtClean="0">
                <a:solidFill>
                  <a:schemeClr val="bg1"/>
                </a:solidFill>
              </a:rPr>
              <a:t>Global Societal Needs</a:t>
            </a:r>
          </a:p>
          <a:p>
            <a:pPr algn="ctr"/>
            <a:r>
              <a:rPr lang="en-US" sz="2000" b="1" dirty="0" smtClean="0">
                <a:solidFill>
                  <a:schemeClr val="bg1"/>
                </a:solidFill>
              </a:rPr>
              <a:t>(Where Companies should be)</a:t>
            </a:r>
            <a:endParaRPr lang="en-US" sz="2000" b="1" dirty="0">
              <a:solidFill>
                <a:schemeClr val="bg1"/>
              </a:solidFill>
            </a:endParaRPr>
          </a:p>
        </p:txBody>
      </p:sp>
      <p:sp>
        <p:nvSpPr>
          <p:cNvPr id="11" name="TextBox 10"/>
          <p:cNvSpPr txBox="1"/>
          <p:nvPr/>
        </p:nvSpPr>
        <p:spPr>
          <a:xfrm>
            <a:off x="723320" y="1078468"/>
            <a:ext cx="2508507" cy="369332"/>
          </a:xfrm>
          <a:prstGeom prst="rect">
            <a:avLst/>
          </a:prstGeom>
          <a:noFill/>
        </p:spPr>
        <p:txBody>
          <a:bodyPr wrap="none" rtlCol="0">
            <a:spAutoFit/>
          </a:bodyPr>
          <a:lstStyle/>
          <a:p>
            <a:r>
              <a:rPr lang="en-US" dirty="0" smtClean="0"/>
              <a:t>The Inside Out Approach</a:t>
            </a:r>
            <a:endParaRPr lang="en-US" dirty="0"/>
          </a:p>
        </p:txBody>
      </p:sp>
      <p:sp>
        <p:nvSpPr>
          <p:cNvPr id="12" name="TextBox 11"/>
          <p:cNvSpPr txBox="1"/>
          <p:nvPr/>
        </p:nvSpPr>
        <p:spPr>
          <a:xfrm>
            <a:off x="5649288" y="683161"/>
            <a:ext cx="2488182" cy="369332"/>
          </a:xfrm>
          <a:prstGeom prst="rect">
            <a:avLst/>
          </a:prstGeom>
          <a:noFill/>
        </p:spPr>
        <p:txBody>
          <a:bodyPr wrap="none" rtlCol="0">
            <a:spAutoFit/>
          </a:bodyPr>
          <a:lstStyle/>
          <a:p>
            <a:r>
              <a:rPr lang="en-US" dirty="0" smtClean="0"/>
              <a:t>The Outside In Approach</a:t>
            </a:r>
            <a:endParaRPr lang="en-US" dirty="0"/>
          </a:p>
        </p:txBody>
      </p:sp>
      <p:sp>
        <p:nvSpPr>
          <p:cNvPr id="13" name="TextBox 12"/>
          <p:cNvSpPr txBox="1"/>
          <p:nvPr/>
        </p:nvSpPr>
        <p:spPr>
          <a:xfrm>
            <a:off x="493805" y="1394936"/>
            <a:ext cx="3471437" cy="738664"/>
          </a:xfrm>
          <a:prstGeom prst="rect">
            <a:avLst/>
          </a:prstGeom>
          <a:noFill/>
        </p:spPr>
        <p:txBody>
          <a:bodyPr wrap="square" rtlCol="0">
            <a:spAutoFit/>
          </a:bodyPr>
          <a:lstStyle/>
          <a:p>
            <a:r>
              <a:rPr lang="en-US" sz="1400" dirty="0"/>
              <a:t>Today’s internally focused approach to goal setting is not </a:t>
            </a:r>
            <a:r>
              <a:rPr lang="en-US" sz="1400" dirty="0" smtClean="0"/>
              <a:t>enough to </a:t>
            </a:r>
            <a:r>
              <a:rPr lang="en-US" sz="1400" dirty="0"/>
              <a:t>address global needs.</a:t>
            </a:r>
          </a:p>
        </p:txBody>
      </p:sp>
      <p:sp>
        <p:nvSpPr>
          <p:cNvPr id="14" name="TextBox 13"/>
          <p:cNvSpPr txBox="1"/>
          <p:nvPr/>
        </p:nvSpPr>
        <p:spPr>
          <a:xfrm>
            <a:off x="4495800" y="1052493"/>
            <a:ext cx="4343400" cy="954107"/>
          </a:xfrm>
          <a:prstGeom prst="rect">
            <a:avLst/>
          </a:prstGeom>
          <a:noFill/>
        </p:spPr>
        <p:txBody>
          <a:bodyPr wrap="square" rtlCol="0">
            <a:spAutoFit/>
          </a:bodyPr>
          <a:lstStyle/>
          <a:p>
            <a:r>
              <a:rPr lang="en-US" sz="1400" dirty="0"/>
              <a:t>By looking at what is needed externally from a global </a:t>
            </a:r>
            <a:r>
              <a:rPr lang="en-US" sz="1400" dirty="0" smtClean="0"/>
              <a:t>perspective and </a:t>
            </a:r>
            <a:r>
              <a:rPr lang="en-US" sz="1400" dirty="0"/>
              <a:t>setting goals accordingly, </a:t>
            </a:r>
            <a:r>
              <a:rPr lang="en-US" sz="1400" dirty="0" smtClean="0"/>
              <a:t>projects can </a:t>
            </a:r>
            <a:r>
              <a:rPr lang="en-US" sz="1400" dirty="0"/>
              <a:t>bridge the </a:t>
            </a:r>
            <a:r>
              <a:rPr lang="en-US" sz="1400" dirty="0" smtClean="0"/>
              <a:t>gap between </a:t>
            </a:r>
            <a:r>
              <a:rPr lang="en-US" sz="1400" dirty="0"/>
              <a:t>current performance </a:t>
            </a:r>
            <a:r>
              <a:rPr lang="en-US" sz="1400" dirty="0" smtClean="0"/>
              <a:t>(Business as Usual) and Increased performance</a:t>
            </a:r>
            <a:r>
              <a:rPr lang="en-US" sz="1400" dirty="0"/>
              <a:t> </a:t>
            </a:r>
            <a:r>
              <a:rPr lang="en-US" sz="1400" dirty="0" smtClean="0"/>
              <a:t>(Supporting SDGs)</a:t>
            </a:r>
            <a:endParaRPr lang="en-US" sz="1400" dirty="0"/>
          </a:p>
        </p:txBody>
      </p:sp>
      <p:cxnSp>
        <p:nvCxnSpPr>
          <p:cNvPr id="18" name="Straight Connector 17"/>
          <p:cNvCxnSpPr/>
          <p:nvPr/>
        </p:nvCxnSpPr>
        <p:spPr>
          <a:xfrm>
            <a:off x="4609171" y="1052493"/>
            <a:ext cx="400142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628650" y="1394937"/>
            <a:ext cx="2971220" cy="16368"/>
          </a:xfrm>
          <a:prstGeom prst="line">
            <a:avLst/>
          </a:prstGeom>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6553201" y="5715000"/>
            <a:ext cx="685800" cy="512538"/>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smtClean="0"/>
              <a:t>SDGs</a:t>
            </a:r>
            <a:endParaRPr lang="en-US" sz="1100" b="1"/>
          </a:p>
        </p:txBody>
      </p:sp>
      <p:cxnSp>
        <p:nvCxnSpPr>
          <p:cNvPr id="28" name="Straight Arrow Connector 27"/>
          <p:cNvCxnSpPr/>
          <p:nvPr/>
        </p:nvCxnSpPr>
        <p:spPr>
          <a:xfrm flipV="1">
            <a:off x="6892866" y="4396592"/>
            <a:ext cx="513" cy="1308775"/>
          </a:xfrm>
          <a:prstGeom prst="straightConnector1">
            <a:avLst/>
          </a:prstGeom>
          <a:ln w="476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4" name="Oval 33"/>
          <p:cNvSpPr/>
          <p:nvPr/>
        </p:nvSpPr>
        <p:spPr>
          <a:xfrm>
            <a:off x="6574401" y="2273802"/>
            <a:ext cx="685800" cy="512538"/>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smtClean="0"/>
              <a:t>SDGs</a:t>
            </a:r>
            <a:endParaRPr lang="en-US" sz="1100" b="1"/>
          </a:p>
        </p:txBody>
      </p:sp>
      <p:cxnSp>
        <p:nvCxnSpPr>
          <p:cNvPr id="35" name="Straight Arrow Connector 34"/>
          <p:cNvCxnSpPr/>
          <p:nvPr/>
        </p:nvCxnSpPr>
        <p:spPr>
          <a:xfrm>
            <a:off x="6917301" y="2873180"/>
            <a:ext cx="1" cy="752095"/>
          </a:xfrm>
          <a:prstGeom prst="straightConnector1">
            <a:avLst/>
          </a:prstGeom>
          <a:ln w="476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7" name="Oval 46"/>
          <p:cNvSpPr/>
          <p:nvPr/>
        </p:nvSpPr>
        <p:spPr>
          <a:xfrm>
            <a:off x="1543723" y="2057400"/>
            <a:ext cx="685800" cy="512538"/>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rPr>
              <a:t>SDGs</a:t>
            </a:r>
            <a:endParaRPr lang="en-US" sz="1100" b="1" dirty="0">
              <a:solidFill>
                <a:schemeClr val="tx1"/>
              </a:solidFill>
            </a:endParaRPr>
          </a:p>
        </p:txBody>
      </p:sp>
      <p:cxnSp>
        <p:nvCxnSpPr>
          <p:cNvPr id="48" name="Straight Arrow Connector 47"/>
          <p:cNvCxnSpPr/>
          <p:nvPr/>
        </p:nvCxnSpPr>
        <p:spPr>
          <a:xfrm flipV="1">
            <a:off x="1940761" y="2786340"/>
            <a:ext cx="0" cy="903306"/>
          </a:xfrm>
          <a:prstGeom prst="straightConnector1">
            <a:avLst/>
          </a:prstGeom>
          <a:ln w="476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1" name="Oval 50"/>
          <p:cNvSpPr/>
          <p:nvPr/>
        </p:nvSpPr>
        <p:spPr>
          <a:xfrm>
            <a:off x="1634673" y="5915931"/>
            <a:ext cx="685800" cy="512538"/>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rPr>
              <a:t>SDGs</a:t>
            </a:r>
            <a:endParaRPr lang="en-US" sz="1100" b="1" dirty="0">
              <a:solidFill>
                <a:schemeClr val="tx1"/>
              </a:solidFill>
            </a:endParaRPr>
          </a:p>
        </p:txBody>
      </p:sp>
      <p:cxnSp>
        <p:nvCxnSpPr>
          <p:cNvPr id="52" name="Straight Arrow Connector 51"/>
          <p:cNvCxnSpPr>
            <a:endCxn id="6" idx="4"/>
          </p:cNvCxnSpPr>
          <p:nvPr/>
        </p:nvCxnSpPr>
        <p:spPr>
          <a:xfrm>
            <a:off x="1940761" y="5259305"/>
            <a:ext cx="20809" cy="636143"/>
          </a:xfrm>
          <a:prstGeom prst="straightConnector1">
            <a:avLst/>
          </a:prstGeom>
          <a:ln w="476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716549" y="3815907"/>
            <a:ext cx="982961" cy="646331"/>
          </a:xfrm>
          <a:prstGeom prst="rect">
            <a:avLst/>
          </a:prstGeom>
          <a:noFill/>
        </p:spPr>
        <p:txBody>
          <a:bodyPr wrap="none" rtlCol="0">
            <a:spAutoFit/>
          </a:bodyPr>
          <a:lstStyle/>
          <a:p>
            <a:r>
              <a:rPr lang="en-US" sz="3600" smtClean="0">
                <a:solidFill>
                  <a:schemeClr val="bg1"/>
                </a:solidFill>
              </a:rPr>
              <a:t>GAP</a:t>
            </a:r>
            <a:endParaRPr lang="en-US" sz="3600">
              <a:solidFill>
                <a:schemeClr val="bg1"/>
              </a:solidFill>
            </a:endParaRPr>
          </a:p>
        </p:txBody>
      </p:sp>
    </p:spTree>
    <p:extLst>
      <p:ext uri="{BB962C8B-B14F-4D97-AF65-F5344CB8AC3E}">
        <p14:creationId xmlns:p14="http://schemas.microsoft.com/office/powerpoint/2010/main" val="343549295"/>
      </p:ext>
    </p:extLst>
  </p:cSld>
  <p:clrMapOvr>
    <a:masterClrMapping/>
  </p:clrMapOvr>
  <p:timing>
    <p:tnLst>
      <p:par>
        <p:cTn id="1" dur="indefinite" restart="never" nodeType="tmRoot"/>
      </p:par>
    </p:tnLst>
  </p:timing>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normAutofit fontScale="90000"/>
          </a:bodyPr>
          <a:lstStyle/>
          <a:p>
            <a:r>
              <a:rPr lang="en-US" dirty="0"/>
              <a:t>Information Needs and the Reporting </a:t>
            </a:r>
            <a:r>
              <a:rPr lang="en-US" dirty="0" smtClean="0"/>
              <a:t>Process - 3</a:t>
            </a:r>
            <a:endParaRPr lang="en-US" dirty="0"/>
          </a:p>
        </p:txBody>
      </p:sp>
      <p:sp>
        <p:nvSpPr>
          <p:cNvPr id="26627" name="Rectangle 3"/>
          <p:cNvSpPr>
            <a:spLocks noGrp="1" noChangeArrowheads="1"/>
          </p:cNvSpPr>
          <p:nvPr>
            <p:ph type="body" idx="1"/>
          </p:nvPr>
        </p:nvSpPr>
        <p:spPr>
          <a:xfrm>
            <a:off x="381000" y="1905000"/>
            <a:ext cx="8763000" cy="4724400"/>
          </a:xfrm>
        </p:spPr>
        <p:txBody>
          <a:bodyPr/>
          <a:lstStyle/>
          <a:p>
            <a:r>
              <a:rPr lang="en-US" sz="2800"/>
              <a:t>The nature of the monitoring system should be consistent with the logic of the planning, budgeting, and scheduling systems</a:t>
            </a:r>
          </a:p>
          <a:p>
            <a:r>
              <a:rPr lang="en-US" sz="2800"/>
              <a:t>The primary objective is to ensure achievement of the project plan through control</a:t>
            </a:r>
          </a:p>
          <a:p>
            <a:r>
              <a:rPr lang="en-US" sz="2800"/>
              <a:t>The scheduling and resource usage columns of the project action plan will serve as the key to the design of project reports</a:t>
            </a:r>
          </a:p>
          <a:p>
            <a:endParaRPr lang="en-US" sz="2800"/>
          </a:p>
        </p:txBody>
      </p:sp>
    </p:spTree>
    <p:extLst>
      <p:ext uri="{BB962C8B-B14F-4D97-AF65-F5344CB8AC3E}">
        <p14:creationId xmlns:p14="http://schemas.microsoft.com/office/powerpoint/2010/main" val="2039800042"/>
      </p:ext>
    </p:extLst>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normAutofit fontScale="90000"/>
          </a:bodyPr>
          <a:lstStyle/>
          <a:p>
            <a:r>
              <a:rPr lang="en-US" dirty="0"/>
              <a:t>Information Needs and the Reporting </a:t>
            </a:r>
            <a:r>
              <a:rPr lang="en-US" dirty="0" smtClean="0"/>
              <a:t>Process - 4</a:t>
            </a:r>
            <a:endParaRPr lang="en-US" dirty="0"/>
          </a:p>
        </p:txBody>
      </p:sp>
      <p:sp>
        <p:nvSpPr>
          <p:cNvPr id="27651" name="Rectangle 3"/>
          <p:cNvSpPr>
            <a:spLocks noGrp="1" noChangeArrowheads="1"/>
          </p:cNvSpPr>
          <p:nvPr>
            <p:ph type="body" idx="1"/>
          </p:nvPr>
        </p:nvSpPr>
        <p:spPr>
          <a:xfrm>
            <a:off x="228600" y="1524000"/>
            <a:ext cx="8915400" cy="4191000"/>
          </a:xfrm>
        </p:spPr>
        <p:txBody>
          <a:bodyPr>
            <a:normAutofit/>
          </a:bodyPr>
          <a:lstStyle/>
          <a:p>
            <a:r>
              <a:rPr lang="en-US" sz="2400" dirty="0"/>
              <a:t>Benefits of detailed, timely reports delivered to the proper </a:t>
            </a:r>
            <a:r>
              <a:rPr lang="en-US" sz="2400" dirty="0" smtClean="0"/>
              <a:t>stakeholders:</a:t>
            </a:r>
            <a:endParaRPr lang="en-US" sz="2400" dirty="0"/>
          </a:p>
          <a:p>
            <a:pPr lvl="1"/>
            <a:r>
              <a:rPr lang="en-US" sz="2000" dirty="0"/>
              <a:t>Mutual understanding of the goals of the project</a:t>
            </a:r>
          </a:p>
          <a:p>
            <a:pPr lvl="1"/>
            <a:r>
              <a:rPr lang="en-US" sz="2000" dirty="0"/>
              <a:t>Awareness of the progress of </a:t>
            </a:r>
            <a:r>
              <a:rPr lang="en-US" sz="2000" dirty="0" smtClean="0"/>
              <a:t>activities</a:t>
            </a:r>
            <a:endParaRPr lang="en-US" sz="2000" dirty="0"/>
          </a:p>
          <a:p>
            <a:pPr lvl="1"/>
            <a:r>
              <a:rPr lang="en-US" sz="2000" dirty="0"/>
              <a:t>More realistic planning for the needs of all </a:t>
            </a:r>
            <a:r>
              <a:rPr lang="en-US" sz="2000" dirty="0" smtClean="0"/>
              <a:t>involved</a:t>
            </a:r>
            <a:endParaRPr lang="en-US" sz="2000" dirty="0"/>
          </a:p>
          <a:p>
            <a:pPr lvl="1"/>
            <a:r>
              <a:rPr lang="en-US" sz="2000" dirty="0"/>
              <a:t>Understanding the relationships of individual tasks </a:t>
            </a:r>
            <a:r>
              <a:rPr lang="en-US" sz="2000" dirty="0" smtClean="0"/>
              <a:t>to the success of the overall </a:t>
            </a:r>
            <a:r>
              <a:rPr lang="en-US" sz="2000" dirty="0"/>
              <a:t>project</a:t>
            </a:r>
          </a:p>
          <a:p>
            <a:pPr lvl="1"/>
            <a:r>
              <a:rPr lang="en-US" sz="2000" dirty="0"/>
              <a:t>Early warning signals of potential problems and delays</a:t>
            </a:r>
          </a:p>
          <a:p>
            <a:pPr lvl="1"/>
            <a:r>
              <a:rPr lang="en-US" sz="2000" dirty="0"/>
              <a:t>Faster management action in response to unacceptable or inappropriate work</a:t>
            </a:r>
          </a:p>
          <a:p>
            <a:pPr lvl="1"/>
            <a:r>
              <a:rPr lang="en-US" sz="2000" dirty="0"/>
              <a:t>Higher visibility to top management</a:t>
            </a:r>
          </a:p>
        </p:txBody>
      </p:sp>
    </p:spTree>
    <p:extLst>
      <p:ext uri="{BB962C8B-B14F-4D97-AF65-F5344CB8AC3E}">
        <p14:creationId xmlns:p14="http://schemas.microsoft.com/office/powerpoint/2010/main" val="490365186"/>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dirty="0"/>
              <a:t>Report </a:t>
            </a:r>
            <a:r>
              <a:rPr lang="en-US" dirty="0" smtClean="0"/>
              <a:t>Types - 1</a:t>
            </a:r>
            <a:endParaRPr lang="en-US" dirty="0"/>
          </a:p>
        </p:txBody>
      </p:sp>
      <p:sp>
        <p:nvSpPr>
          <p:cNvPr id="28675" name="Rectangle 3"/>
          <p:cNvSpPr>
            <a:spLocks noGrp="1" noChangeArrowheads="1"/>
          </p:cNvSpPr>
          <p:nvPr>
            <p:ph type="body" idx="1"/>
          </p:nvPr>
        </p:nvSpPr>
        <p:spPr>
          <a:xfrm>
            <a:off x="381000" y="1371600"/>
            <a:ext cx="8178800" cy="4171950"/>
          </a:xfrm>
        </p:spPr>
        <p:txBody>
          <a:bodyPr/>
          <a:lstStyle/>
          <a:p>
            <a:r>
              <a:rPr lang="en-US" dirty="0"/>
              <a:t>For the purposes of project management, we can consider three distinct types of reports:</a:t>
            </a:r>
          </a:p>
          <a:p>
            <a:pPr lvl="1"/>
            <a:r>
              <a:rPr lang="en-US" dirty="0" smtClean="0"/>
              <a:t>General</a:t>
            </a:r>
            <a:endParaRPr lang="en-US" dirty="0"/>
          </a:p>
          <a:p>
            <a:pPr lvl="1"/>
            <a:r>
              <a:rPr lang="en-US" dirty="0"/>
              <a:t>Exception</a:t>
            </a:r>
          </a:p>
          <a:p>
            <a:pPr lvl="1"/>
            <a:r>
              <a:rPr lang="en-US" dirty="0"/>
              <a:t>Special </a:t>
            </a:r>
            <a:r>
              <a:rPr lang="en-US" dirty="0" smtClean="0"/>
              <a:t>analysis</a:t>
            </a:r>
            <a:endParaRPr lang="en-US" dirty="0"/>
          </a:p>
          <a:p>
            <a:r>
              <a:rPr lang="en-US" dirty="0" smtClean="0"/>
              <a:t>These reports are driven by either</a:t>
            </a:r>
          </a:p>
          <a:p>
            <a:pPr lvl="1"/>
            <a:r>
              <a:rPr lang="en-US" dirty="0" smtClean="0"/>
              <a:t>Event</a:t>
            </a:r>
          </a:p>
          <a:p>
            <a:pPr lvl="1"/>
            <a:r>
              <a:rPr lang="en-US" dirty="0" smtClean="0"/>
              <a:t>Time </a:t>
            </a:r>
          </a:p>
          <a:p>
            <a:pPr lvl="1"/>
            <a:endParaRPr lang="en-US" dirty="0" smtClean="0"/>
          </a:p>
        </p:txBody>
      </p:sp>
    </p:spTree>
    <p:extLst>
      <p:ext uri="{BB962C8B-B14F-4D97-AF65-F5344CB8AC3E}">
        <p14:creationId xmlns:p14="http://schemas.microsoft.com/office/powerpoint/2010/main" val="1672927563"/>
      </p:ext>
    </p:extLst>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533400" y="1855631"/>
            <a:ext cx="5486400" cy="854075"/>
          </a:xfrm>
        </p:spPr>
        <p:txBody>
          <a:bodyPr/>
          <a:lstStyle/>
          <a:p>
            <a:r>
              <a:rPr lang="en-US" dirty="0"/>
              <a:t>Report </a:t>
            </a:r>
            <a:r>
              <a:rPr lang="en-US" dirty="0" smtClean="0"/>
              <a:t>Types - 3</a:t>
            </a:r>
            <a:endParaRPr lang="en-US" dirty="0"/>
          </a:p>
        </p:txBody>
      </p:sp>
      <p:sp>
        <p:nvSpPr>
          <p:cNvPr id="29699" name="Rectangle 3"/>
          <p:cNvSpPr>
            <a:spLocks noGrp="1" noChangeArrowheads="1"/>
          </p:cNvSpPr>
          <p:nvPr>
            <p:ph type="body" idx="1"/>
          </p:nvPr>
        </p:nvSpPr>
        <p:spPr>
          <a:xfrm>
            <a:off x="457200" y="2667000"/>
            <a:ext cx="8077200" cy="3657600"/>
          </a:xfrm>
        </p:spPr>
        <p:txBody>
          <a:bodyPr/>
          <a:lstStyle/>
          <a:p>
            <a:r>
              <a:rPr lang="en-US" dirty="0"/>
              <a:t>Exception reports are useful in two cases:</a:t>
            </a:r>
          </a:p>
          <a:p>
            <a:pPr lvl="1">
              <a:lnSpc>
                <a:spcPct val="110000"/>
              </a:lnSpc>
            </a:pPr>
            <a:r>
              <a:rPr lang="en-US" dirty="0"/>
              <a:t>First, they are directly oriented to project management decision making and should be distributed to the team members who will have a prime responsibility for decisions</a:t>
            </a:r>
          </a:p>
          <a:p>
            <a:pPr lvl="1">
              <a:lnSpc>
                <a:spcPct val="110000"/>
              </a:lnSpc>
            </a:pPr>
            <a:r>
              <a:rPr lang="en-US" dirty="0"/>
              <a:t>Second, they may be used when a decision is made on an exception basis and it is desirable to inform other managers as well as to document the decision</a:t>
            </a:r>
          </a:p>
        </p:txBody>
      </p:sp>
      <p:sp>
        <p:nvSpPr>
          <p:cNvPr id="5" name="Rectangle 2"/>
          <p:cNvSpPr txBox="1">
            <a:spLocks noChangeArrowheads="1"/>
          </p:cNvSpPr>
          <p:nvPr/>
        </p:nvSpPr>
        <p:spPr>
          <a:xfrm>
            <a:off x="628650" y="365125"/>
            <a:ext cx="5486400" cy="8540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Helvetica" charset="0"/>
                <a:ea typeface="Helvetica" charset="0"/>
                <a:cs typeface="Helvetica" charset="0"/>
              </a:defRPr>
            </a:lvl1pPr>
          </a:lstStyle>
          <a:p>
            <a:r>
              <a:rPr lang="en-US" smtClean="0"/>
              <a:t>Report Types - 2</a:t>
            </a:r>
            <a:endParaRPr lang="en-US" dirty="0"/>
          </a:p>
        </p:txBody>
      </p:sp>
      <p:sp>
        <p:nvSpPr>
          <p:cNvPr id="6" name="Rectangle 3"/>
          <p:cNvSpPr txBox="1">
            <a:spLocks noChangeArrowheads="1"/>
          </p:cNvSpPr>
          <p:nvPr/>
        </p:nvSpPr>
        <p:spPr>
          <a:xfrm>
            <a:off x="533400" y="1295400"/>
            <a:ext cx="8077200" cy="762000"/>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Helvetica" charset="0"/>
                <a:ea typeface="Helvetica" charset="0"/>
                <a:cs typeface="Helvetica"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Helvetica" charset="0"/>
                <a:ea typeface="Helvetica" charset="0"/>
                <a:cs typeface="Helvetica"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Helvetica" charset="0"/>
                <a:ea typeface="Helvetica" charset="0"/>
                <a:cs typeface="Helvetica"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mtClean="0"/>
              <a:t>General reports</a:t>
            </a:r>
          </a:p>
          <a:p>
            <a:pPr lvl="1"/>
            <a:endParaRPr lang="en-US" dirty="0"/>
          </a:p>
        </p:txBody>
      </p:sp>
    </p:spTree>
    <p:extLst>
      <p:ext uri="{BB962C8B-B14F-4D97-AF65-F5344CB8AC3E}">
        <p14:creationId xmlns:p14="http://schemas.microsoft.com/office/powerpoint/2010/main" val="774720610"/>
      </p:ext>
    </p:extLst>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dirty="0"/>
              <a:t>Report </a:t>
            </a:r>
            <a:r>
              <a:rPr lang="en-US" dirty="0" smtClean="0"/>
              <a:t>Types - 4</a:t>
            </a:r>
            <a:endParaRPr lang="en-US" dirty="0"/>
          </a:p>
        </p:txBody>
      </p:sp>
      <p:sp>
        <p:nvSpPr>
          <p:cNvPr id="30723" name="Rectangle 3"/>
          <p:cNvSpPr>
            <a:spLocks noGrp="1" noChangeArrowheads="1"/>
          </p:cNvSpPr>
          <p:nvPr>
            <p:ph type="body" idx="1"/>
          </p:nvPr>
        </p:nvSpPr>
        <p:spPr>
          <a:xfrm>
            <a:off x="304800" y="1371600"/>
            <a:ext cx="8382000" cy="4876800"/>
          </a:xfrm>
        </p:spPr>
        <p:txBody>
          <a:bodyPr/>
          <a:lstStyle/>
          <a:p>
            <a:r>
              <a:rPr lang="en-US" dirty="0"/>
              <a:t>Special analysis reports are used to disseminate the results of special studies conducted as a part of the project</a:t>
            </a:r>
          </a:p>
          <a:p>
            <a:pPr lvl="1"/>
            <a:r>
              <a:rPr lang="en-US" dirty="0"/>
              <a:t>These reports may also be used in response to </a:t>
            </a:r>
            <a:r>
              <a:rPr lang="en-US" dirty="0" smtClean="0"/>
              <a:t>issues and risks that </a:t>
            </a:r>
            <a:r>
              <a:rPr lang="en-US" dirty="0"/>
              <a:t>arise during the project</a:t>
            </a:r>
          </a:p>
          <a:p>
            <a:pPr lvl="1"/>
            <a:r>
              <a:rPr lang="en-US" dirty="0" smtClean="0"/>
              <a:t>Should cover </a:t>
            </a:r>
            <a:r>
              <a:rPr lang="en-US" dirty="0"/>
              <a:t>matters </a:t>
            </a:r>
            <a:r>
              <a:rPr lang="en-US" dirty="0" smtClean="0"/>
              <a:t>of </a:t>
            </a:r>
            <a:r>
              <a:rPr lang="en-US" dirty="0"/>
              <a:t>interest to other project managers, or make use of </a:t>
            </a:r>
            <a:r>
              <a:rPr lang="en-US" dirty="0" smtClean="0"/>
              <a:t>analytical </a:t>
            </a:r>
            <a:r>
              <a:rPr lang="en-US" dirty="0"/>
              <a:t>methods that might be helpful on other </a:t>
            </a:r>
            <a:r>
              <a:rPr lang="en-US" dirty="0" smtClean="0"/>
              <a:t>projects through lessons learned.</a:t>
            </a:r>
            <a:endParaRPr lang="en-US" dirty="0"/>
          </a:p>
        </p:txBody>
      </p:sp>
    </p:spTree>
    <p:extLst>
      <p:ext uri="{BB962C8B-B14F-4D97-AF65-F5344CB8AC3E}">
        <p14:creationId xmlns:p14="http://schemas.microsoft.com/office/powerpoint/2010/main" val="535940509"/>
      </p:ext>
    </p:extLst>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dirty="0" smtClean="0"/>
              <a:t>Meetings - 1</a:t>
            </a:r>
            <a:endParaRPr lang="en-US" dirty="0"/>
          </a:p>
        </p:txBody>
      </p:sp>
      <p:sp>
        <p:nvSpPr>
          <p:cNvPr id="31747" name="Rectangle 3"/>
          <p:cNvSpPr>
            <a:spLocks noGrp="1" noChangeArrowheads="1"/>
          </p:cNvSpPr>
          <p:nvPr>
            <p:ph type="body" idx="1"/>
          </p:nvPr>
        </p:nvSpPr>
        <p:spPr>
          <a:xfrm>
            <a:off x="533400" y="1524000"/>
            <a:ext cx="8610600" cy="4648200"/>
          </a:xfrm>
        </p:spPr>
        <p:txBody>
          <a:bodyPr/>
          <a:lstStyle/>
          <a:p>
            <a:r>
              <a:rPr lang="en-US"/>
              <a:t>Most often, reports are delivered in face-to-face meetings, and in telephone conference calls</a:t>
            </a:r>
          </a:p>
          <a:p>
            <a:r>
              <a:rPr lang="en-US"/>
              <a:t>Some simple rules can lead to more productive meetings:</a:t>
            </a:r>
          </a:p>
          <a:p>
            <a:pPr lvl="1"/>
            <a:r>
              <a:rPr lang="en-US"/>
              <a:t>Use meetings for making group decisions</a:t>
            </a:r>
          </a:p>
          <a:p>
            <a:pPr lvl="1"/>
            <a:r>
              <a:rPr lang="en-US"/>
              <a:t>Have preset starting and stopping times</a:t>
            </a:r>
          </a:p>
          <a:p>
            <a:pPr lvl="1"/>
            <a:r>
              <a:rPr lang="en-US"/>
              <a:t>Make sure that homework is done prior to the meeting</a:t>
            </a:r>
          </a:p>
        </p:txBody>
      </p:sp>
    </p:spTree>
    <p:extLst>
      <p:ext uri="{BB962C8B-B14F-4D97-AF65-F5344CB8AC3E}">
        <p14:creationId xmlns:p14="http://schemas.microsoft.com/office/powerpoint/2010/main" val="1005719245"/>
      </p:ext>
    </p:extLst>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dirty="0" smtClean="0"/>
              <a:t>Meetings - 2</a:t>
            </a:r>
            <a:endParaRPr lang="en-US" dirty="0"/>
          </a:p>
        </p:txBody>
      </p:sp>
      <p:sp>
        <p:nvSpPr>
          <p:cNvPr id="32771" name="Rectangle 3"/>
          <p:cNvSpPr>
            <a:spLocks noGrp="1" noChangeArrowheads="1"/>
          </p:cNvSpPr>
          <p:nvPr>
            <p:ph type="body" idx="1"/>
          </p:nvPr>
        </p:nvSpPr>
        <p:spPr>
          <a:xfrm>
            <a:off x="533400" y="1752600"/>
            <a:ext cx="8610600" cy="4648200"/>
          </a:xfrm>
        </p:spPr>
        <p:txBody>
          <a:bodyPr/>
          <a:lstStyle/>
          <a:p>
            <a:r>
              <a:rPr lang="en-US"/>
              <a:t>Some simple rules for more productive meetings (cont.):</a:t>
            </a:r>
          </a:p>
          <a:p>
            <a:pPr lvl="1">
              <a:lnSpc>
                <a:spcPct val="110000"/>
              </a:lnSpc>
            </a:pPr>
            <a:r>
              <a:rPr lang="en-US"/>
              <a:t>Avoid attributing remarks or viewpoints to individuals in the meeting minutes</a:t>
            </a:r>
          </a:p>
          <a:p>
            <a:pPr lvl="1">
              <a:lnSpc>
                <a:spcPct val="110000"/>
              </a:lnSpc>
            </a:pPr>
            <a:r>
              <a:rPr lang="en-US"/>
              <a:t>Avoid overly formal rules of procedure</a:t>
            </a:r>
          </a:p>
          <a:p>
            <a:pPr lvl="1">
              <a:lnSpc>
                <a:spcPct val="110000"/>
              </a:lnSpc>
            </a:pPr>
            <a:r>
              <a:rPr lang="en-US"/>
              <a:t>If a serious problem or crisis arises, call a meeting for the purpose of dealing with that issue only</a:t>
            </a:r>
          </a:p>
        </p:txBody>
      </p:sp>
    </p:spTree>
    <p:extLst>
      <p:ext uri="{BB962C8B-B14F-4D97-AF65-F5344CB8AC3E}">
        <p14:creationId xmlns:p14="http://schemas.microsoft.com/office/powerpoint/2010/main" val="279565178"/>
      </p:ext>
    </p:extLst>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06400" y="228600"/>
            <a:ext cx="8356600" cy="1143000"/>
          </a:xfrm>
        </p:spPr>
        <p:txBody>
          <a:bodyPr/>
          <a:lstStyle/>
          <a:p>
            <a:r>
              <a:rPr lang="en-US"/>
              <a:t>Common Reporting Problems</a:t>
            </a:r>
          </a:p>
        </p:txBody>
      </p:sp>
      <p:sp>
        <p:nvSpPr>
          <p:cNvPr id="33795" name="Rectangle 3"/>
          <p:cNvSpPr>
            <a:spLocks noGrp="1" noChangeArrowheads="1"/>
          </p:cNvSpPr>
          <p:nvPr>
            <p:ph type="body" idx="1"/>
          </p:nvPr>
        </p:nvSpPr>
        <p:spPr>
          <a:xfrm>
            <a:off x="533400" y="1752600"/>
            <a:ext cx="8229600" cy="4724400"/>
          </a:xfrm>
        </p:spPr>
        <p:txBody>
          <a:bodyPr/>
          <a:lstStyle/>
          <a:p>
            <a:r>
              <a:rPr lang="en-US" sz="2800"/>
              <a:t>There are three common difficulties in the design of project reports:</a:t>
            </a:r>
          </a:p>
          <a:p>
            <a:pPr lvl="1"/>
            <a:endParaRPr lang="en-US"/>
          </a:p>
          <a:p>
            <a:pPr lvl="1"/>
            <a:r>
              <a:rPr lang="en-US" sz="2400"/>
              <a:t>There is usually too much detail, both in the reports themselves and the input being solicited from workers</a:t>
            </a:r>
          </a:p>
          <a:p>
            <a:pPr lvl="1"/>
            <a:r>
              <a:rPr lang="en-US" sz="2400"/>
              <a:t>Poor interface between the project information system and the parent firm</a:t>
            </a:r>
            <a:r>
              <a:rPr lang="ja-JP" altLang="en-US" sz="2400">
                <a:latin typeface="Arial"/>
              </a:rPr>
              <a:t>’</a:t>
            </a:r>
            <a:r>
              <a:rPr lang="en-US" sz="2400"/>
              <a:t>s information system</a:t>
            </a:r>
          </a:p>
          <a:p>
            <a:pPr lvl="1"/>
            <a:r>
              <a:rPr lang="en-US" sz="2400"/>
              <a:t>Poor correspondence between the planning and the monitoring systems</a:t>
            </a:r>
          </a:p>
          <a:p>
            <a:pPr lvl="1"/>
            <a:endParaRPr lang="en-US"/>
          </a:p>
        </p:txBody>
      </p:sp>
    </p:spTree>
    <p:extLst>
      <p:ext uri="{BB962C8B-B14F-4D97-AF65-F5344CB8AC3E}">
        <p14:creationId xmlns:p14="http://schemas.microsoft.com/office/powerpoint/2010/main" val="2105210657"/>
      </p:ext>
    </p:extLst>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6180" name="Rectangle 4"/>
          <p:cNvSpPr>
            <a:spLocks noGrp="1" noChangeArrowheads="1"/>
          </p:cNvSpPr>
          <p:nvPr>
            <p:ph type="title"/>
          </p:nvPr>
        </p:nvSpPr>
        <p:spPr/>
        <p:txBody>
          <a:bodyPr/>
          <a:lstStyle/>
          <a:p>
            <a:r>
              <a:rPr lang="en-GB" dirty="0"/>
              <a:t>Tolerances and Triggers</a:t>
            </a:r>
          </a:p>
        </p:txBody>
      </p:sp>
      <p:grpSp>
        <p:nvGrpSpPr>
          <p:cNvPr id="2" name="Group 46"/>
          <p:cNvGrpSpPr/>
          <p:nvPr/>
        </p:nvGrpSpPr>
        <p:grpSpPr>
          <a:xfrm>
            <a:off x="862138" y="1508581"/>
            <a:ext cx="7419725" cy="4556899"/>
            <a:chOff x="1620838" y="1581150"/>
            <a:chExt cx="8038035" cy="4556899"/>
          </a:xfrm>
        </p:grpSpPr>
        <p:sp>
          <p:nvSpPr>
            <p:cNvPr id="946178" name="AutoShape 2"/>
            <p:cNvSpPr>
              <a:spLocks noChangeArrowheads="1"/>
            </p:cNvSpPr>
            <p:nvPr/>
          </p:nvSpPr>
          <p:spPr bwMode="auto">
            <a:xfrm>
              <a:off x="3013075" y="3898900"/>
              <a:ext cx="536575" cy="1117600"/>
            </a:xfrm>
            <a:prstGeom prst="upDownArrow">
              <a:avLst>
                <a:gd name="adj1" fmla="val 50000"/>
                <a:gd name="adj2" fmla="val 41657"/>
              </a:avLst>
            </a:prstGeom>
            <a:ln>
              <a:headEnd/>
              <a:tailEnd/>
            </a:ln>
          </p:spPr>
          <p:style>
            <a:lnRef idx="3">
              <a:schemeClr val="lt1"/>
            </a:lnRef>
            <a:fillRef idx="1">
              <a:schemeClr val="accent3"/>
            </a:fillRef>
            <a:effectRef idx="1">
              <a:schemeClr val="accent3"/>
            </a:effectRef>
            <a:fontRef idx="minor">
              <a:schemeClr val="lt1"/>
            </a:fontRef>
          </p:style>
          <p:txBody>
            <a:bodyPr wrap="none" anchor="ctr"/>
            <a:lstStyle/>
            <a:p>
              <a:endParaRPr lang="en-US" sz="1200" b="1" dirty="0"/>
            </a:p>
          </p:txBody>
        </p:sp>
        <p:sp>
          <p:nvSpPr>
            <p:cNvPr id="946179" name="AutoShape 3"/>
            <p:cNvSpPr>
              <a:spLocks noChangeArrowheads="1"/>
            </p:cNvSpPr>
            <p:nvPr/>
          </p:nvSpPr>
          <p:spPr bwMode="auto">
            <a:xfrm>
              <a:off x="3013075" y="2197100"/>
              <a:ext cx="536575" cy="1117600"/>
            </a:xfrm>
            <a:prstGeom prst="upDownArrow">
              <a:avLst>
                <a:gd name="adj1" fmla="val 50000"/>
                <a:gd name="adj2" fmla="val 41657"/>
              </a:avLst>
            </a:prstGeom>
            <a:ln>
              <a:headEnd/>
              <a:tailEnd/>
            </a:ln>
          </p:spPr>
          <p:style>
            <a:lnRef idx="3">
              <a:schemeClr val="lt1"/>
            </a:lnRef>
            <a:fillRef idx="1">
              <a:schemeClr val="accent3"/>
            </a:fillRef>
            <a:effectRef idx="1">
              <a:schemeClr val="accent3"/>
            </a:effectRef>
            <a:fontRef idx="minor">
              <a:schemeClr val="lt1"/>
            </a:fontRef>
          </p:style>
          <p:txBody>
            <a:bodyPr wrap="none" anchor="ctr"/>
            <a:lstStyle/>
            <a:p>
              <a:endParaRPr lang="en-US" sz="1200" b="1" dirty="0"/>
            </a:p>
          </p:txBody>
        </p:sp>
        <p:sp>
          <p:nvSpPr>
            <p:cNvPr id="946181" name="Rectangle 5"/>
            <p:cNvSpPr>
              <a:spLocks noChangeArrowheads="1"/>
            </p:cNvSpPr>
            <p:nvPr/>
          </p:nvSpPr>
          <p:spPr bwMode="auto">
            <a:xfrm>
              <a:off x="2201863" y="1663700"/>
              <a:ext cx="2146300" cy="457200"/>
            </a:xfrm>
            <a:prstGeom prst="rect">
              <a:avLst/>
            </a:prstGeom>
            <a:ln>
              <a:headEnd type="none" w="sm" len="sm"/>
              <a:tailEnd type="none" w="lg" len="med"/>
            </a:ln>
          </p:spPr>
          <p:style>
            <a:lnRef idx="1">
              <a:schemeClr val="accent1"/>
            </a:lnRef>
            <a:fillRef idx="3">
              <a:schemeClr val="accent1"/>
            </a:fillRef>
            <a:effectRef idx="2">
              <a:schemeClr val="accent1"/>
            </a:effectRef>
            <a:fontRef idx="minor">
              <a:schemeClr val="lt1"/>
            </a:fontRef>
          </p:style>
          <p:txBody>
            <a:bodyPr wrap="none" lIns="90000" tIns="46800" rIns="90000" bIns="46800" anchor="ctr"/>
            <a:lstStyle/>
            <a:p>
              <a:pPr eaLnBrk="1" hangingPunct="1"/>
              <a:r>
                <a:rPr lang="en-GB" sz="1200" b="1" dirty="0"/>
                <a:t>Project Sponsor</a:t>
              </a:r>
            </a:p>
          </p:txBody>
        </p:sp>
        <p:sp>
          <p:nvSpPr>
            <p:cNvPr id="946182" name="Rectangle 6"/>
            <p:cNvSpPr>
              <a:spLocks noChangeArrowheads="1"/>
            </p:cNvSpPr>
            <p:nvPr/>
          </p:nvSpPr>
          <p:spPr bwMode="auto">
            <a:xfrm>
              <a:off x="2228850" y="3390900"/>
              <a:ext cx="2146300" cy="457200"/>
            </a:xfrm>
            <a:prstGeom prst="rect">
              <a:avLst/>
            </a:prstGeom>
            <a:ln>
              <a:headEnd type="none" w="sm" len="sm"/>
              <a:tailEnd type="none" w="lg" len="med"/>
            </a:ln>
          </p:spPr>
          <p:style>
            <a:lnRef idx="1">
              <a:schemeClr val="accent1"/>
            </a:lnRef>
            <a:fillRef idx="3">
              <a:schemeClr val="accent1"/>
            </a:fillRef>
            <a:effectRef idx="2">
              <a:schemeClr val="accent1"/>
            </a:effectRef>
            <a:fontRef idx="minor">
              <a:schemeClr val="lt1"/>
            </a:fontRef>
          </p:style>
          <p:txBody>
            <a:bodyPr wrap="none" lIns="90000" tIns="46800" rIns="90000" bIns="46800" anchor="ctr"/>
            <a:lstStyle/>
            <a:p>
              <a:pPr eaLnBrk="1" hangingPunct="1"/>
              <a:r>
                <a:rPr lang="en-GB" sz="1200" b="1" dirty="0"/>
                <a:t>Project Manager</a:t>
              </a:r>
            </a:p>
          </p:txBody>
        </p:sp>
        <p:sp>
          <p:nvSpPr>
            <p:cNvPr id="946183" name="Rectangle 7"/>
            <p:cNvSpPr>
              <a:spLocks noChangeArrowheads="1"/>
            </p:cNvSpPr>
            <p:nvPr/>
          </p:nvSpPr>
          <p:spPr bwMode="auto">
            <a:xfrm>
              <a:off x="2270125" y="5194410"/>
              <a:ext cx="2146300" cy="279180"/>
            </a:xfrm>
            <a:prstGeom prst="rect">
              <a:avLst/>
            </a:prstGeom>
            <a:ln>
              <a:headEnd type="none" w="sm" len="sm"/>
              <a:tailEnd type="none" w="lg" len="med"/>
            </a:ln>
          </p:spPr>
          <p:style>
            <a:lnRef idx="1">
              <a:schemeClr val="accent1"/>
            </a:lnRef>
            <a:fillRef idx="3">
              <a:schemeClr val="accent1"/>
            </a:fillRef>
            <a:effectRef idx="2">
              <a:schemeClr val="accent1"/>
            </a:effectRef>
            <a:fontRef idx="minor">
              <a:schemeClr val="lt1"/>
            </a:fontRef>
          </p:style>
          <p:txBody>
            <a:bodyPr lIns="90000" tIns="46800" rIns="90000" bIns="46800" anchor="ctr">
              <a:spAutoFit/>
            </a:bodyPr>
            <a:lstStyle/>
            <a:p>
              <a:pPr eaLnBrk="1" hangingPunct="1"/>
              <a:r>
                <a:rPr lang="en-GB" sz="1200" b="1" dirty="0"/>
                <a:t>Work Package Manager</a:t>
              </a:r>
            </a:p>
          </p:txBody>
        </p:sp>
        <p:sp>
          <p:nvSpPr>
            <p:cNvPr id="946184" name="Rectangle 8"/>
            <p:cNvSpPr>
              <a:spLocks noChangeArrowheads="1"/>
            </p:cNvSpPr>
            <p:nvPr/>
          </p:nvSpPr>
          <p:spPr bwMode="auto">
            <a:xfrm>
              <a:off x="2214563" y="2489200"/>
              <a:ext cx="2146300" cy="520700"/>
            </a:xfrm>
            <a:prstGeom prst="rect">
              <a:avLst/>
            </a:prstGeom>
            <a:ln>
              <a:headEnd type="none" w="sm" len="sm"/>
              <a:tailEnd type="none" w="lg" len="med"/>
            </a:ln>
          </p:spPr>
          <p:style>
            <a:lnRef idx="1">
              <a:schemeClr val="accent6"/>
            </a:lnRef>
            <a:fillRef idx="3">
              <a:schemeClr val="accent6"/>
            </a:fillRef>
            <a:effectRef idx="2">
              <a:schemeClr val="accent6"/>
            </a:effectRef>
            <a:fontRef idx="minor">
              <a:schemeClr val="lt1"/>
            </a:fontRef>
          </p:style>
          <p:txBody>
            <a:bodyPr lIns="90000" tIns="46800" rIns="90000" bIns="46800" anchor="ctr"/>
            <a:lstStyle/>
            <a:p>
              <a:pPr eaLnBrk="1" hangingPunct="1"/>
              <a:r>
                <a:rPr lang="en-GB" sz="1200" b="1" dirty="0"/>
                <a:t>Project </a:t>
              </a:r>
              <a:r>
                <a:rPr lang="en-GB" sz="1200" b="1" dirty="0" smtClean="0"/>
                <a:t>Criteria </a:t>
              </a:r>
              <a:r>
                <a:rPr lang="en-GB" sz="1200" b="1" dirty="0"/>
                <a:t>&amp; Tolerances</a:t>
              </a:r>
            </a:p>
          </p:txBody>
        </p:sp>
        <p:sp>
          <p:nvSpPr>
            <p:cNvPr id="946185" name="Rectangle 9"/>
            <p:cNvSpPr>
              <a:spLocks noChangeArrowheads="1"/>
            </p:cNvSpPr>
            <p:nvPr/>
          </p:nvSpPr>
          <p:spPr bwMode="auto">
            <a:xfrm>
              <a:off x="2243138" y="4191000"/>
              <a:ext cx="2146300" cy="533400"/>
            </a:xfrm>
            <a:prstGeom prst="rect">
              <a:avLst/>
            </a:prstGeom>
            <a:ln>
              <a:headEnd type="none" w="sm" len="sm"/>
              <a:tailEnd type="none" w="lg" len="med"/>
            </a:ln>
          </p:spPr>
          <p:style>
            <a:lnRef idx="1">
              <a:schemeClr val="accent6"/>
            </a:lnRef>
            <a:fillRef idx="3">
              <a:schemeClr val="accent6"/>
            </a:fillRef>
            <a:effectRef idx="2">
              <a:schemeClr val="accent6"/>
            </a:effectRef>
            <a:fontRef idx="minor">
              <a:schemeClr val="lt1"/>
            </a:fontRef>
          </p:style>
          <p:txBody>
            <a:bodyPr lIns="90000" tIns="46800" rIns="90000" bIns="46800" anchor="ctr"/>
            <a:lstStyle/>
            <a:p>
              <a:pPr eaLnBrk="1" hangingPunct="1"/>
              <a:r>
                <a:rPr lang="en-GB" sz="1200" b="1" dirty="0"/>
                <a:t>Work Package </a:t>
              </a:r>
              <a:r>
                <a:rPr lang="en-GB" sz="1200" b="1" dirty="0" smtClean="0"/>
                <a:t>Criteria </a:t>
              </a:r>
              <a:r>
                <a:rPr lang="en-GB" sz="1200" b="1" dirty="0"/>
                <a:t>&amp; Tolerances</a:t>
              </a:r>
            </a:p>
          </p:txBody>
        </p:sp>
        <p:grpSp>
          <p:nvGrpSpPr>
            <p:cNvPr id="4" name="Group 10"/>
            <p:cNvGrpSpPr>
              <a:grpSpLocks/>
            </p:cNvGrpSpPr>
            <p:nvPr/>
          </p:nvGrpSpPr>
          <p:grpSpPr bwMode="auto">
            <a:xfrm>
              <a:off x="4481513" y="2933700"/>
              <a:ext cx="527050" cy="2039938"/>
              <a:chOff x="2734" y="1848"/>
              <a:chExt cx="306" cy="1285"/>
            </a:xfrm>
          </p:grpSpPr>
          <p:sp>
            <p:nvSpPr>
              <p:cNvPr id="946187" name="Text Box 11"/>
              <p:cNvSpPr txBox="1">
                <a:spLocks noChangeArrowheads="1"/>
              </p:cNvSpPr>
              <p:nvPr/>
            </p:nvSpPr>
            <p:spPr bwMode="gray">
              <a:xfrm rot="16200000">
                <a:off x="2617" y="2785"/>
                <a:ext cx="521" cy="176"/>
              </a:xfrm>
              <a:prstGeom prst="rect">
                <a:avLst/>
              </a:prstGeom>
              <a:noFill/>
              <a:ln w="9525">
                <a:noFill/>
                <a:miter lim="800000"/>
                <a:headEnd type="none" w="sm" len="sm"/>
                <a:tailEnd type="none" w="lg" len="med"/>
              </a:ln>
              <a:effectLst/>
            </p:spPr>
            <p:txBody>
              <a:bodyPr wrap="none" lIns="90000" tIns="46800" rIns="90000" bIns="46800">
                <a:spAutoFit/>
              </a:bodyPr>
              <a:lstStyle/>
              <a:p>
                <a:pPr algn="l" eaLnBrk="1" hangingPunct="1"/>
                <a:r>
                  <a:rPr lang="en-GB" sz="1200" b="1" dirty="0">
                    <a:solidFill>
                      <a:schemeClr val="tx2"/>
                    </a:solidFill>
                  </a:rPr>
                  <a:t>Escalation</a:t>
                </a:r>
              </a:p>
            </p:txBody>
          </p:sp>
          <p:sp>
            <p:nvSpPr>
              <p:cNvPr id="946188" name="AutoShape 12"/>
              <p:cNvSpPr>
                <a:spLocks noChangeArrowheads="1"/>
              </p:cNvSpPr>
              <p:nvPr/>
            </p:nvSpPr>
            <p:spPr bwMode="auto">
              <a:xfrm>
                <a:off x="2734" y="1848"/>
                <a:ext cx="306" cy="615"/>
              </a:xfrm>
              <a:prstGeom prst="upArrow">
                <a:avLst>
                  <a:gd name="adj1" fmla="val 50000"/>
                  <a:gd name="adj2" fmla="val 50245"/>
                </a:avLst>
              </a:prstGeom>
              <a:ln>
                <a:headEnd type="none" w="sm" len="sm"/>
                <a:tailEnd type="none" w="lg" len="med"/>
              </a:ln>
            </p:spPr>
            <p:style>
              <a:lnRef idx="3">
                <a:schemeClr val="lt1"/>
              </a:lnRef>
              <a:fillRef idx="1">
                <a:schemeClr val="accent3"/>
              </a:fillRef>
              <a:effectRef idx="1">
                <a:schemeClr val="accent3"/>
              </a:effectRef>
              <a:fontRef idx="minor">
                <a:schemeClr val="lt1"/>
              </a:fontRef>
            </p:style>
            <p:txBody>
              <a:bodyPr wrap="none" lIns="90000" tIns="46800" rIns="90000" bIns="46800" anchor="ctr"/>
              <a:lstStyle/>
              <a:p>
                <a:endParaRPr lang="en-US" sz="1200" b="1" dirty="0"/>
              </a:p>
            </p:txBody>
          </p:sp>
        </p:grpSp>
        <p:grpSp>
          <p:nvGrpSpPr>
            <p:cNvPr id="5" name="Group 13"/>
            <p:cNvGrpSpPr>
              <a:grpSpLocks/>
            </p:cNvGrpSpPr>
            <p:nvPr/>
          </p:nvGrpSpPr>
          <p:grpSpPr bwMode="auto">
            <a:xfrm>
              <a:off x="1620838" y="2513013"/>
              <a:ext cx="525462" cy="2135188"/>
              <a:chOff x="942" y="2159"/>
              <a:chExt cx="306" cy="1345"/>
            </a:xfrm>
          </p:grpSpPr>
          <p:sp>
            <p:nvSpPr>
              <p:cNvPr id="946190" name="Text Box 14"/>
              <p:cNvSpPr txBox="1">
                <a:spLocks noChangeArrowheads="1"/>
              </p:cNvSpPr>
              <p:nvPr/>
            </p:nvSpPr>
            <p:spPr bwMode="auto">
              <a:xfrm rot="16200000">
                <a:off x="800" y="2347"/>
                <a:ext cx="551" cy="176"/>
              </a:xfrm>
              <a:prstGeom prst="rect">
                <a:avLst/>
              </a:prstGeom>
              <a:noFill/>
              <a:ln w="9525">
                <a:noFill/>
                <a:miter lim="800000"/>
                <a:headEnd type="none" w="sm" len="sm"/>
                <a:tailEnd type="none" w="lg" len="med"/>
              </a:ln>
              <a:effectLst/>
            </p:spPr>
            <p:txBody>
              <a:bodyPr wrap="none" lIns="90000" tIns="46800" rIns="90000" bIns="46800">
                <a:spAutoFit/>
              </a:bodyPr>
              <a:lstStyle/>
              <a:p>
                <a:pPr algn="l" eaLnBrk="1" hangingPunct="1"/>
                <a:r>
                  <a:rPr lang="en-GB" sz="1200" b="1" dirty="0">
                    <a:solidFill>
                      <a:schemeClr val="tx2"/>
                    </a:solidFill>
                  </a:rPr>
                  <a:t>Delegation</a:t>
                </a:r>
              </a:p>
            </p:txBody>
          </p:sp>
          <p:sp>
            <p:nvSpPr>
              <p:cNvPr id="946191" name="AutoShape 15"/>
              <p:cNvSpPr>
                <a:spLocks noChangeArrowheads="1"/>
              </p:cNvSpPr>
              <p:nvPr/>
            </p:nvSpPr>
            <p:spPr bwMode="auto">
              <a:xfrm flipV="1">
                <a:off x="942" y="2889"/>
                <a:ext cx="306" cy="615"/>
              </a:xfrm>
              <a:prstGeom prst="upArrow">
                <a:avLst>
                  <a:gd name="adj1" fmla="val 50000"/>
                  <a:gd name="adj2" fmla="val 50245"/>
                </a:avLst>
              </a:prstGeom>
              <a:ln>
                <a:headEnd type="none" w="sm" len="sm"/>
                <a:tailEnd type="none" w="lg" len="med"/>
              </a:ln>
            </p:spPr>
            <p:style>
              <a:lnRef idx="3">
                <a:schemeClr val="lt1"/>
              </a:lnRef>
              <a:fillRef idx="1">
                <a:schemeClr val="accent3"/>
              </a:fillRef>
              <a:effectRef idx="1">
                <a:schemeClr val="accent3"/>
              </a:effectRef>
              <a:fontRef idx="minor">
                <a:schemeClr val="lt1"/>
              </a:fontRef>
            </p:style>
            <p:txBody>
              <a:bodyPr wrap="none" lIns="90000" tIns="46800" rIns="90000" bIns="46800" anchor="ctr"/>
              <a:lstStyle/>
              <a:p>
                <a:endParaRPr lang="en-US" sz="1200" b="1" dirty="0"/>
              </a:p>
            </p:txBody>
          </p:sp>
        </p:grpSp>
        <p:sp>
          <p:nvSpPr>
            <p:cNvPr id="946192" name="Text Box 16"/>
            <p:cNvSpPr txBox="1">
              <a:spLocks noChangeArrowheads="1"/>
            </p:cNvSpPr>
            <p:nvPr/>
          </p:nvSpPr>
          <p:spPr bwMode="auto">
            <a:xfrm>
              <a:off x="2473325" y="5861050"/>
              <a:ext cx="1424349" cy="276999"/>
            </a:xfrm>
            <a:prstGeom prst="rect">
              <a:avLst/>
            </a:prstGeom>
            <a:noFill/>
            <a:ln w="12700" algn="ctr">
              <a:noFill/>
              <a:miter lim="800000"/>
              <a:headEnd/>
              <a:tailEnd/>
            </a:ln>
            <a:effectLst/>
          </p:spPr>
          <p:txBody>
            <a:bodyPr wrap="none">
              <a:spAutoFit/>
            </a:bodyPr>
            <a:lstStyle/>
            <a:p>
              <a:pPr algn="l" eaLnBrk="1" hangingPunct="1"/>
              <a:r>
                <a:rPr lang="en-GB" sz="1200" b="1" dirty="0"/>
                <a:t>Baseline Planning</a:t>
              </a:r>
              <a:endParaRPr lang="en-US" sz="1200" b="1" dirty="0"/>
            </a:p>
          </p:txBody>
        </p:sp>
        <p:grpSp>
          <p:nvGrpSpPr>
            <p:cNvPr id="6" name="Group 17"/>
            <p:cNvGrpSpPr>
              <a:grpSpLocks/>
            </p:cNvGrpSpPr>
            <p:nvPr/>
          </p:nvGrpSpPr>
          <p:grpSpPr bwMode="auto">
            <a:xfrm>
              <a:off x="6421440" y="3098801"/>
              <a:ext cx="1241818" cy="1527176"/>
              <a:chOff x="3734" y="1952"/>
              <a:chExt cx="722" cy="962"/>
            </a:xfrm>
          </p:grpSpPr>
          <p:sp>
            <p:nvSpPr>
              <p:cNvPr id="946194" name="Oval 18"/>
              <p:cNvSpPr>
                <a:spLocks noChangeArrowheads="1"/>
              </p:cNvSpPr>
              <p:nvPr/>
            </p:nvSpPr>
            <p:spPr bwMode="auto">
              <a:xfrm>
                <a:off x="4056" y="2040"/>
                <a:ext cx="88" cy="88"/>
              </a:xfrm>
              <a:prstGeom prst="ellipse">
                <a:avLst/>
              </a:prstGeom>
              <a:solidFill>
                <a:schemeClr val="accent1"/>
              </a:solidFill>
              <a:ln w="12700" algn="ctr">
                <a:solidFill>
                  <a:schemeClr val="tx1"/>
                </a:solidFill>
                <a:round/>
                <a:headEnd/>
                <a:tailEnd/>
              </a:ln>
              <a:effectLst/>
            </p:spPr>
            <p:txBody>
              <a:bodyPr wrap="none" anchor="ctr"/>
              <a:lstStyle/>
              <a:p>
                <a:endParaRPr lang="en-US" sz="1200" b="1" dirty="0"/>
              </a:p>
            </p:txBody>
          </p:sp>
          <p:sp>
            <p:nvSpPr>
              <p:cNvPr id="946195" name="Oval 19"/>
              <p:cNvSpPr>
                <a:spLocks noChangeArrowheads="1"/>
              </p:cNvSpPr>
              <p:nvPr/>
            </p:nvSpPr>
            <p:spPr bwMode="auto">
              <a:xfrm>
                <a:off x="4208" y="2128"/>
                <a:ext cx="88" cy="88"/>
              </a:xfrm>
              <a:prstGeom prst="ellipse">
                <a:avLst/>
              </a:prstGeom>
              <a:solidFill>
                <a:schemeClr val="accent1"/>
              </a:solidFill>
              <a:ln w="12700" algn="ctr">
                <a:solidFill>
                  <a:schemeClr val="tx1"/>
                </a:solidFill>
                <a:round/>
                <a:headEnd/>
                <a:tailEnd/>
              </a:ln>
              <a:effectLst/>
            </p:spPr>
            <p:txBody>
              <a:bodyPr wrap="none" anchor="ctr"/>
              <a:lstStyle/>
              <a:p>
                <a:endParaRPr lang="en-US" sz="1200" b="1" dirty="0"/>
              </a:p>
            </p:txBody>
          </p:sp>
          <p:sp>
            <p:nvSpPr>
              <p:cNvPr id="946196" name="Oval 20"/>
              <p:cNvSpPr>
                <a:spLocks noChangeArrowheads="1"/>
              </p:cNvSpPr>
              <p:nvPr/>
            </p:nvSpPr>
            <p:spPr bwMode="auto">
              <a:xfrm>
                <a:off x="4368" y="1952"/>
                <a:ext cx="88" cy="88"/>
              </a:xfrm>
              <a:prstGeom prst="ellipse">
                <a:avLst/>
              </a:prstGeom>
              <a:solidFill>
                <a:schemeClr val="accent1"/>
              </a:solidFill>
              <a:ln w="12700" algn="ctr">
                <a:solidFill>
                  <a:schemeClr val="tx1"/>
                </a:solidFill>
                <a:round/>
                <a:headEnd/>
                <a:tailEnd/>
              </a:ln>
              <a:effectLst/>
            </p:spPr>
            <p:txBody>
              <a:bodyPr wrap="none" anchor="ctr"/>
              <a:lstStyle/>
              <a:p>
                <a:endParaRPr lang="en-US" sz="1200" b="1" dirty="0"/>
              </a:p>
            </p:txBody>
          </p:sp>
          <p:sp>
            <p:nvSpPr>
              <p:cNvPr id="946197" name="Line 21"/>
              <p:cNvSpPr>
                <a:spLocks noChangeShapeType="1"/>
              </p:cNvSpPr>
              <p:nvPr/>
            </p:nvSpPr>
            <p:spPr bwMode="auto">
              <a:xfrm flipV="1">
                <a:off x="4104" y="2184"/>
                <a:ext cx="0" cy="496"/>
              </a:xfrm>
              <a:prstGeom prst="line">
                <a:avLst/>
              </a:prstGeom>
              <a:noFill/>
              <a:ln w="12700">
                <a:solidFill>
                  <a:schemeClr val="tx1"/>
                </a:solidFill>
                <a:round/>
                <a:headEnd/>
                <a:tailEnd type="triangle" w="med" len="med"/>
              </a:ln>
              <a:effectLst/>
            </p:spPr>
            <p:txBody>
              <a:bodyPr wrap="none"/>
              <a:lstStyle/>
              <a:p>
                <a:endParaRPr lang="en-US" sz="1200" b="1" dirty="0"/>
              </a:p>
            </p:txBody>
          </p:sp>
          <p:sp>
            <p:nvSpPr>
              <p:cNvPr id="946198" name="Text Box 22"/>
              <p:cNvSpPr txBox="1">
                <a:spLocks noChangeArrowheads="1"/>
              </p:cNvSpPr>
              <p:nvPr/>
            </p:nvSpPr>
            <p:spPr bwMode="auto">
              <a:xfrm>
                <a:off x="3734" y="2740"/>
                <a:ext cx="630" cy="174"/>
              </a:xfrm>
              <a:prstGeom prst="rect">
                <a:avLst/>
              </a:prstGeom>
              <a:noFill/>
              <a:ln w="12700" algn="ctr">
                <a:noFill/>
                <a:miter lim="800000"/>
                <a:headEnd/>
                <a:tailEnd/>
              </a:ln>
              <a:effectLst/>
            </p:spPr>
            <p:txBody>
              <a:bodyPr wrap="none">
                <a:spAutoFit/>
              </a:bodyPr>
              <a:lstStyle/>
              <a:p>
                <a:pPr algn="l" eaLnBrk="1" hangingPunct="1"/>
                <a:r>
                  <a:rPr lang="en-GB" sz="1200" b="1" dirty="0"/>
                  <a:t>Check points</a:t>
                </a:r>
                <a:endParaRPr lang="en-US" sz="1200" b="1" dirty="0"/>
              </a:p>
            </p:txBody>
          </p:sp>
        </p:grpSp>
        <p:grpSp>
          <p:nvGrpSpPr>
            <p:cNvPr id="7" name="Group 23"/>
            <p:cNvGrpSpPr>
              <a:grpSpLocks/>
            </p:cNvGrpSpPr>
            <p:nvPr/>
          </p:nvGrpSpPr>
          <p:grpSpPr bwMode="auto">
            <a:xfrm>
              <a:off x="7783513" y="2292350"/>
              <a:ext cx="1190625" cy="603250"/>
              <a:chOff x="4526" y="1444"/>
              <a:chExt cx="692" cy="380"/>
            </a:xfrm>
          </p:grpSpPr>
          <p:sp>
            <p:nvSpPr>
              <p:cNvPr id="946200" name="Oval 24"/>
              <p:cNvSpPr>
                <a:spLocks noChangeArrowheads="1"/>
              </p:cNvSpPr>
              <p:nvPr/>
            </p:nvSpPr>
            <p:spPr bwMode="auto">
              <a:xfrm>
                <a:off x="4536" y="1736"/>
                <a:ext cx="88" cy="88"/>
              </a:xfrm>
              <a:prstGeom prst="ellipse">
                <a:avLst/>
              </a:prstGeom>
              <a:solidFill>
                <a:srgbClr val="FF0000"/>
              </a:solidFill>
              <a:ln w="12700" algn="ctr">
                <a:solidFill>
                  <a:schemeClr val="tx1"/>
                </a:solidFill>
                <a:round/>
                <a:headEnd/>
                <a:tailEnd/>
              </a:ln>
              <a:effectLst/>
            </p:spPr>
            <p:txBody>
              <a:bodyPr wrap="none" anchor="ctr"/>
              <a:lstStyle/>
              <a:p>
                <a:endParaRPr lang="en-US" sz="1200" b="1" dirty="0"/>
              </a:p>
            </p:txBody>
          </p:sp>
          <p:sp>
            <p:nvSpPr>
              <p:cNvPr id="946201" name="Text Box 25"/>
              <p:cNvSpPr txBox="1">
                <a:spLocks noChangeArrowheads="1"/>
              </p:cNvSpPr>
              <p:nvPr/>
            </p:nvSpPr>
            <p:spPr bwMode="auto">
              <a:xfrm>
                <a:off x="4526" y="1444"/>
                <a:ext cx="692" cy="288"/>
              </a:xfrm>
              <a:prstGeom prst="rect">
                <a:avLst/>
              </a:prstGeom>
              <a:noFill/>
              <a:ln w="12700" algn="ctr">
                <a:noFill/>
                <a:miter lim="800000"/>
                <a:headEnd/>
                <a:tailEnd/>
              </a:ln>
              <a:effectLst/>
            </p:spPr>
            <p:txBody>
              <a:bodyPr>
                <a:spAutoFit/>
              </a:bodyPr>
              <a:lstStyle/>
              <a:p>
                <a:pPr algn="l" eaLnBrk="1" hangingPunct="1"/>
                <a:r>
                  <a:rPr lang="en-GB" sz="1200" b="1" dirty="0"/>
                  <a:t>Escalation Trigger</a:t>
                </a:r>
                <a:endParaRPr lang="en-US" sz="1200" b="1" dirty="0"/>
              </a:p>
            </p:txBody>
          </p:sp>
        </p:grpSp>
        <p:grpSp>
          <p:nvGrpSpPr>
            <p:cNvPr id="8" name="Group 26"/>
            <p:cNvGrpSpPr>
              <a:grpSpLocks/>
            </p:cNvGrpSpPr>
            <p:nvPr/>
          </p:nvGrpSpPr>
          <p:grpSpPr bwMode="auto">
            <a:xfrm>
              <a:off x="8007350" y="3022600"/>
              <a:ext cx="1558925" cy="1504950"/>
              <a:chOff x="4656" y="1904"/>
              <a:chExt cx="906" cy="948"/>
            </a:xfrm>
          </p:grpSpPr>
          <p:sp>
            <p:nvSpPr>
              <p:cNvPr id="946203" name="Oval 27"/>
              <p:cNvSpPr>
                <a:spLocks noChangeArrowheads="1"/>
              </p:cNvSpPr>
              <p:nvPr/>
            </p:nvSpPr>
            <p:spPr bwMode="auto">
              <a:xfrm>
                <a:off x="4656" y="1904"/>
                <a:ext cx="88" cy="88"/>
              </a:xfrm>
              <a:prstGeom prst="ellipse">
                <a:avLst/>
              </a:prstGeom>
              <a:solidFill>
                <a:schemeClr val="accent1"/>
              </a:solidFill>
              <a:ln w="12700" algn="ctr">
                <a:solidFill>
                  <a:schemeClr val="tx1"/>
                </a:solidFill>
                <a:round/>
                <a:headEnd/>
                <a:tailEnd/>
              </a:ln>
              <a:effectLst/>
            </p:spPr>
            <p:txBody>
              <a:bodyPr wrap="none" anchor="ctr"/>
              <a:lstStyle/>
              <a:p>
                <a:endParaRPr lang="en-US" sz="1200" b="1" dirty="0"/>
              </a:p>
            </p:txBody>
          </p:sp>
          <p:sp>
            <p:nvSpPr>
              <p:cNvPr id="946204" name="Oval 28"/>
              <p:cNvSpPr>
                <a:spLocks noChangeArrowheads="1"/>
              </p:cNvSpPr>
              <p:nvPr/>
            </p:nvSpPr>
            <p:spPr bwMode="auto">
              <a:xfrm>
                <a:off x="4792" y="2040"/>
                <a:ext cx="88" cy="88"/>
              </a:xfrm>
              <a:prstGeom prst="ellipse">
                <a:avLst/>
              </a:prstGeom>
              <a:solidFill>
                <a:schemeClr val="accent1"/>
              </a:solidFill>
              <a:ln w="12700" algn="ctr">
                <a:solidFill>
                  <a:schemeClr val="tx1"/>
                </a:solidFill>
                <a:round/>
                <a:headEnd/>
                <a:tailEnd/>
              </a:ln>
              <a:effectLst/>
            </p:spPr>
            <p:txBody>
              <a:bodyPr wrap="none" anchor="ctr"/>
              <a:lstStyle/>
              <a:p>
                <a:endParaRPr lang="en-US" sz="1200" b="1" dirty="0"/>
              </a:p>
            </p:txBody>
          </p:sp>
          <p:sp>
            <p:nvSpPr>
              <p:cNvPr id="946205" name="Oval 29"/>
              <p:cNvSpPr>
                <a:spLocks noChangeArrowheads="1"/>
              </p:cNvSpPr>
              <p:nvPr/>
            </p:nvSpPr>
            <p:spPr bwMode="auto">
              <a:xfrm>
                <a:off x="4928" y="2176"/>
                <a:ext cx="88" cy="88"/>
              </a:xfrm>
              <a:prstGeom prst="ellipse">
                <a:avLst/>
              </a:prstGeom>
              <a:solidFill>
                <a:schemeClr val="accent1"/>
              </a:solidFill>
              <a:ln w="12700" algn="ctr">
                <a:solidFill>
                  <a:schemeClr val="tx1"/>
                </a:solidFill>
                <a:round/>
                <a:headEnd/>
                <a:tailEnd/>
              </a:ln>
              <a:effectLst/>
            </p:spPr>
            <p:txBody>
              <a:bodyPr wrap="none" anchor="ctr"/>
              <a:lstStyle/>
              <a:p>
                <a:endParaRPr lang="en-US" sz="1200" b="1" dirty="0"/>
              </a:p>
            </p:txBody>
          </p:sp>
          <p:sp>
            <p:nvSpPr>
              <p:cNvPr id="946206" name="Oval 30"/>
              <p:cNvSpPr>
                <a:spLocks noChangeArrowheads="1"/>
              </p:cNvSpPr>
              <p:nvPr/>
            </p:nvSpPr>
            <p:spPr bwMode="auto">
              <a:xfrm>
                <a:off x="5040" y="2288"/>
                <a:ext cx="88" cy="88"/>
              </a:xfrm>
              <a:prstGeom prst="ellipse">
                <a:avLst/>
              </a:prstGeom>
              <a:solidFill>
                <a:schemeClr val="accent1"/>
              </a:solidFill>
              <a:ln w="12700" algn="ctr">
                <a:solidFill>
                  <a:schemeClr val="tx1"/>
                </a:solidFill>
                <a:round/>
                <a:headEnd/>
                <a:tailEnd/>
              </a:ln>
              <a:effectLst/>
            </p:spPr>
            <p:txBody>
              <a:bodyPr wrap="none" anchor="ctr"/>
              <a:lstStyle/>
              <a:p>
                <a:endParaRPr lang="en-US" sz="1200" b="1" dirty="0"/>
              </a:p>
            </p:txBody>
          </p:sp>
          <p:sp>
            <p:nvSpPr>
              <p:cNvPr id="946207" name="Oval 31"/>
              <p:cNvSpPr>
                <a:spLocks noChangeArrowheads="1"/>
              </p:cNvSpPr>
              <p:nvPr/>
            </p:nvSpPr>
            <p:spPr bwMode="auto">
              <a:xfrm>
                <a:off x="5176" y="2424"/>
                <a:ext cx="88" cy="88"/>
              </a:xfrm>
              <a:prstGeom prst="ellipse">
                <a:avLst/>
              </a:prstGeom>
              <a:solidFill>
                <a:srgbClr val="FF0000"/>
              </a:solidFill>
              <a:ln w="12700" algn="ctr">
                <a:solidFill>
                  <a:schemeClr val="tx1"/>
                </a:solidFill>
                <a:round/>
                <a:headEnd/>
                <a:tailEnd/>
              </a:ln>
              <a:effectLst/>
            </p:spPr>
            <p:txBody>
              <a:bodyPr wrap="none" anchor="ctr"/>
              <a:lstStyle/>
              <a:p>
                <a:endParaRPr lang="en-US" sz="1200" b="1" dirty="0"/>
              </a:p>
            </p:txBody>
          </p:sp>
          <p:sp>
            <p:nvSpPr>
              <p:cNvPr id="946208" name="Text Box 32"/>
              <p:cNvSpPr txBox="1">
                <a:spLocks noChangeArrowheads="1"/>
              </p:cNvSpPr>
              <p:nvPr/>
            </p:nvSpPr>
            <p:spPr bwMode="auto">
              <a:xfrm>
                <a:off x="4870" y="2564"/>
                <a:ext cx="692" cy="288"/>
              </a:xfrm>
              <a:prstGeom prst="rect">
                <a:avLst/>
              </a:prstGeom>
              <a:noFill/>
              <a:ln w="12700" algn="ctr">
                <a:noFill/>
                <a:miter lim="800000"/>
                <a:headEnd/>
                <a:tailEnd/>
              </a:ln>
              <a:effectLst/>
            </p:spPr>
            <p:txBody>
              <a:bodyPr>
                <a:spAutoFit/>
              </a:bodyPr>
              <a:lstStyle/>
              <a:p>
                <a:pPr algn="l" eaLnBrk="1" hangingPunct="1"/>
                <a:r>
                  <a:rPr lang="en-GB" sz="1200" b="1" dirty="0"/>
                  <a:t>Escalation Trigger</a:t>
                </a:r>
                <a:endParaRPr lang="en-US" sz="1200" b="1" dirty="0"/>
              </a:p>
            </p:txBody>
          </p:sp>
        </p:grpSp>
        <p:grpSp>
          <p:nvGrpSpPr>
            <p:cNvPr id="9" name="Group 47"/>
            <p:cNvGrpSpPr/>
            <p:nvPr/>
          </p:nvGrpSpPr>
          <p:grpSpPr>
            <a:xfrm>
              <a:off x="5241925" y="1581150"/>
              <a:ext cx="4416948" cy="4098926"/>
              <a:chOff x="5241925" y="1581150"/>
              <a:chExt cx="4416948" cy="4098926"/>
            </a:xfrm>
          </p:grpSpPr>
          <p:grpSp>
            <p:nvGrpSpPr>
              <p:cNvPr id="10" name="Group 33"/>
              <p:cNvGrpSpPr>
                <a:grpSpLocks/>
              </p:cNvGrpSpPr>
              <p:nvPr/>
            </p:nvGrpSpPr>
            <p:grpSpPr bwMode="auto">
              <a:xfrm>
                <a:off x="5241925" y="1581150"/>
                <a:ext cx="4416948" cy="4098926"/>
                <a:chOff x="3048" y="996"/>
                <a:chExt cx="2568" cy="2582"/>
              </a:xfrm>
            </p:grpSpPr>
            <p:sp>
              <p:nvSpPr>
                <p:cNvPr id="946210" name="Line 34"/>
                <p:cNvSpPr>
                  <a:spLocks noChangeShapeType="1"/>
                </p:cNvSpPr>
                <p:nvPr/>
              </p:nvSpPr>
              <p:spPr bwMode="auto">
                <a:xfrm>
                  <a:off x="3736" y="1824"/>
                  <a:ext cx="1832" cy="0"/>
                </a:xfrm>
                <a:prstGeom prst="line">
                  <a:avLst/>
                </a:prstGeom>
                <a:noFill/>
                <a:ln w="19050">
                  <a:solidFill>
                    <a:schemeClr val="tx1"/>
                  </a:solidFill>
                  <a:prstDash val="dash"/>
                  <a:round/>
                  <a:headEnd type="none" w="sm" len="sm"/>
                  <a:tailEnd type="none" w="lg" len="med"/>
                </a:ln>
                <a:effectLst/>
              </p:spPr>
              <p:txBody>
                <a:bodyPr lIns="90000" tIns="46800" rIns="90000" bIns="46800"/>
                <a:lstStyle/>
                <a:p>
                  <a:endParaRPr lang="en-US" sz="1200" b="1" dirty="0"/>
                </a:p>
              </p:txBody>
            </p:sp>
            <p:sp>
              <p:nvSpPr>
                <p:cNvPr id="946211" name="Line 35"/>
                <p:cNvSpPr>
                  <a:spLocks noChangeShapeType="1"/>
                </p:cNvSpPr>
                <p:nvPr/>
              </p:nvSpPr>
              <p:spPr bwMode="auto">
                <a:xfrm>
                  <a:off x="3768" y="2432"/>
                  <a:ext cx="1848" cy="0"/>
                </a:xfrm>
                <a:prstGeom prst="line">
                  <a:avLst/>
                </a:prstGeom>
                <a:noFill/>
                <a:ln w="19050">
                  <a:solidFill>
                    <a:schemeClr val="tx1"/>
                  </a:solidFill>
                  <a:prstDash val="dash"/>
                  <a:round/>
                  <a:headEnd type="none" w="sm" len="sm"/>
                  <a:tailEnd type="none" w="lg" len="med"/>
                </a:ln>
                <a:effectLst/>
              </p:spPr>
              <p:txBody>
                <a:bodyPr lIns="90000" tIns="46800" rIns="90000" bIns="46800"/>
                <a:lstStyle/>
                <a:p>
                  <a:endParaRPr lang="en-US" sz="1200" b="1" dirty="0"/>
                </a:p>
              </p:txBody>
            </p:sp>
            <p:sp>
              <p:nvSpPr>
                <p:cNvPr id="946212" name="Text Box 36"/>
                <p:cNvSpPr txBox="1">
                  <a:spLocks noChangeArrowheads="1"/>
                </p:cNvSpPr>
                <p:nvPr/>
              </p:nvSpPr>
              <p:spPr bwMode="auto">
                <a:xfrm>
                  <a:off x="3048" y="1728"/>
                  <a:ext cx="573" cy="176"/>
                </a:xfrm>
                <a:prstGeom prst="rect">
                  <a:avLst/>
                </a:prstGeom>
                <a:noFill/>
                <a:ln w="9525">
                  <a:noFill/>
                  <a:miter lim="800000"/>
                  <a:headEnd type="none" w="sm" len="sm"/>
                  <a:tailEnd type="none" w="lg" len="med"/>
                </a:ln>
                <a:effectLst/>
              </p:spPr>
              <p:txBody>
                <a:bodyPr wrap="none" lIns="90000" tIns="46800" rIns="90000" bIns="46800">
                  <a:spAutoFit/>
                </a:bodyPr>
                <a:lstStyle/>
                <a:p>
                  <a:pPr algn="l" eaLnBrk="1" hangingPunct="1"/>
                  <a:r>
                    <a:rPr lang="en-GB" sz="1200" b="1" dirty="0"/>
                    <a:t>Upper limit</a:t>
                  </a:r>
                </a:p>
              </p:txBody>
            </p:sp>
            <p:sp>
              <p:nvSpPr>
                <p:cNvPr id="946213" name="Line 37"/>
                <p:cNvSpPr>
                  <a:spLocks noChangeShapeType="1"/>
                </p:cNvSpPr>
                <p:nvPr/>
              </p:nvSpPr>
              <p:spPr bwMode="auto">
                <a:xfrm flipV="1">
                  <a:off x="3720" y="2136"/>
                  <a:ext cx="1856" cy="0"/>
                </a:xfrm>
                <a:prstGeom prst="line">
                  <a:avLst/>
                </a:prstGeom>
                <a:noFill/>
                <a:ln w="19050">
                  <a:solidFill>
                    <a:schemeClr val="tx1"/>
                  </a:solidFill>
                  <a:round/>
                  <a:headEnd/>
                  <a:tailEnd/>
                </a:ln>
                <a:effectLst/>
              </p:spPr>
              <p:txBody>
                <a:bodyPr wrap="none"/>
                <a:lstStyle/>
                <a:p>
                  <a:endParaRPr lang="en-US" sz="1200" b="1" dirty="0"/>
                </a:p>
              </p:txBody>
            </p:sp>
            <p:sp>
              <p:nvSpPr>
                <p:cNvPr id="946214" name="Text Box 38"/>
                <p:cNvSpPr txBox="1">
                  <a:spLocks noChangeArrowheads="1"/>
                </p:cNvSpPr>
                <p:nvPr/>
              </p:nvSpPr>
              <p:spPr bwMode="auto">
                <a:xfrm>
                  <a:off x="3382" y="2044"/>
                  <a:ext cx="292" cy="174"/>
                </a:xfrm>
                <a:prstGeom prst="rect">
                  <a:avLst/>
                </a:prstGeom>
                <a:noFill/>
                <a:ln w="12700" algn="ctr">
                  <a:noFill/>
                  <a:miter lim="800000"/>
                  <a:headEnd/>
                  <a:tailEnd/>
                </a:ln>
                <a:effectLst/>
              </p:spPr>
              <p:txBody>
                <a:bodyPr wrap="none">
                  <a:spAutoFit/>
                </a:bodyPr>
                <a:lstStyle/>
                <a:p>
                  <a:pPr algn="l" eaLnBrk="1" hangingPunct="1"/>
                  <a:r>
                    <a:rPr lang="en-GB" sz="1200" b="1" dirty="0"/>
                    <a:t>Plan</a:t>
                  </a:r>
                  <a:endParaRPr lang="en-US" sz="1200" b="1" dirty="0"/>
                </a:p>
              </p:txBody>
            </p:sp>
            <p:sp>
              <p:nvSpPr>
                <p:cNvPr id="946215" name="Text Box 39"/>
                <p:cNvSpPr txBox="1">
                  <a:spLocks noChangeArrowheads="1"/>
                </p:cNvSpPr>
                <p:nvPr/>
              </p:nvSpPr>
              <p:spPr bwMode="auto">
                <a:xfrm>
                  <a:off x="3088" y="2352"/>
                  <a:ext cx="570" cy="176"/>
                </a:xfrm>
                <a:prstGeom prst="rect">
                  <a:avLst/>
                </a:prstGeom>
                <a:noFill/>
                <a:ln w="9525">
                  <a:noFill/>
                  <a:miter lim="800000"/>
                  <a:headEnd type="none" w="sm" len="sm"/>
                  <a:tailEnd type="none" w="lg" len="med"/>
                </a:ln>
                <a:effectLst/>
              </p:spPr>
              <p:txBody>
                <a:bodyPr wrap="none" lIns="90000" tIns="46800" rIns="90000" bIns="46800">
                  <a:spAutoFit/>
                </a:bodyPr>
                <a:lstStyle/>
                <a:p>
                  <a:pPr algn="l" eaLnBrk="1" hangingPunct="1"/>
                  <a:r>
                    <a:rPr lang="en-GB" sz="1200" b="1" dirty="0"/>
                    <a:t>Lower limit</a:t>
                  </a:r>
                </a:p>
              </p:txBody>
            </p:sp>
            <p:sp>
              <p:nvSpPr>
                <p:cNvPr id="946217" name="Text Box 41"/>
                <p:cNvSpPr txBox="1">
                  <a:spLocks noChangeArrowheads="1"/>
                </p:cNvSpPr>
                <p:nvPr/>
              </p:nvSpPr>
              <p:spPr bwMode="auto">
                <a:xfrm>
                  <a:off x="4310" y="3404"/>
                  <a:ext cx="649" cy="174"/>
                </a:xfrm>
                <a:prstGeom prst="rect">
                  <a:avLst/>
                </a:prstGeom>
                <a:noFill/>
                <a:ln w="12700" algn="ctr">
                  <a:noFill/>
                  <a:miter lim="800000"/>
                  <a:headEnd/>
                  <a:tailEnd/>
                </a:ln>
                <a:effectLst/>
              </p:spPr>
              <p:txBody>
                <a:bodyPr wrap="none">
                  <a:spAutoFit/>
                </a:bodyPr>
                <a:lstStyle/>
                <a:p>
                  <a:pPr algn="l" eaLnBrk="1" hangingPunct="1"/>
                  <a:r>
                    <a:rPr lang="en-GB" sz="1200" b="1" dirty="0"/>
                    <a:t>Elapsed Time</a:t>
                  </a:r>
                  <a:endParaRPr lang="en-US" sz="1200" b="1" dirty="0"/>
                </a:p>
              </p:txBody>
            </p:sp>
            <p:sp>
              <p:nvSpPr>
                <p:cNvPr id="946218" name="Line 42"/>
                <p:cNvSpPr>
                  <a:spLocks noChangeShapeType="1"/>
                </p:cNvSpPr>
                <p:nvPr/>
              </p:nvSpPr>
              <p:spPr bwMode="auto">
                <a:xfrm>
                  <a:off x="3808" y="1488"/>
                  <a:ext cx="0" cy="1200"/>
                </a:xfrm>
                <a:prstGeom prst="line">
                  <a:avLst/>
                </a:prstGeom>
                <a:noFill/>
                <a:ln w="28575">
                  <a:solidFill>
                    <a:schemeClr val="tx1"/>
                  </a:solidFill>
                  <a:round/>
                  <a:headEnd/>
                  <a:tailEnd/>
                </a:ln>
                <a:effectLst/>
              </p:spPr>
              <p:txBody>
                <a:bodyPr wrap="none"/>
                <a:lstStyle/>
                <a:p>
                  <a:endParaRPr lang="en-US" sz="1200" b="1" dirty="0"/>
                </a:p>
              </p:txBody>
            </p:sp>
            <p:sp>
              <p:nvSpPr>
                <p:cNvPr id="946219" name="Text Box 43"/>
                <p:cNvSpPr txBox="1">
                  <a:spLocks noChangeArrowheads="1"/>
                </p:cNvSpPr>
                <p:nvPr/>
              </p:nvSpPr>
              <p:spPr bwMode="auto">
                <a:xfrm>
                  <a:off x="3382" y="996"/>
                  <a:ext cx="827" cy="291"/>
                </a:xfrm>
                <a:prstGeom prst="rect">
                  <a:avLst/>
                </a:prstGeom>
                <a:noFill/>
                <a:ln w="12700" algn="ctr">
                  <a:noFill/>
                  <a:miter lim="800000"/>
                  <a:headEnd/>
                  <a:tailEnd/>
                </a:ln>
                <a:effectLst/>
              </p:spPr>
              <p:txBody>
                <a:bodyPr>
                  <a:spAutoFit/>
                </a:bodyPr>
                <a:lstStyle/>
                <a:p>
                  <a:pPr eaLnBrk="1" hangingPunct="1"/>
                  <a:r>
                    <a:rPr lang="en-GB" sz="1200" b="1" dirty="0"/>
                    <a:t>Key Performance Indicator</a:t>
                  </a:r>
                  <a:endParaRPr lang="en-US" sz="1200" b="1" dirty="0"/>
                </a:p>
              </p:txBody>
            </p:sp>
          </p:grpSp>
          <p:cxnSp>
            <p:nvCxnSpPr>
              <p:cNvPr id="46" name="Straight Arrow Connector 45"/>
              <p:cNvCxnSpPr/>
              <p:nvPr/>
            </p:nvCxnSpPr>
            <p:spPr bwMode="auto">
              <a:xfrm>
                <a:off x="6531429" y="5007429"/>
                <a:ext cx="2989942" cy="1"/>
              </a:xfrm>
              <a:prstGeom prst="straightConnector1">
                <a:avLst/>
              </a:prstGeom>
              <a:noFill/>
              <a:ln w="9525" cap="flat" cmpd="sng" algn="ctr">
                <a:solidFill>
                  <a:schemeClr val="accent6">
                    <a:lumMod val="10000"/>
                  </a:schemeClr>
                </a:solidFill>
                <a:prstDash val="solid"/>
                <a:round/>
                <a:headEnd type="none" w="med" len="med"/>
                <a:tailEnd type="arrow"/>
              </a:ln>
              <a:effectLst/>
            </p:spPr>
          </p:cxnSp>
        </p:grpSp>
      </p:grpSp>
      <p:sp>
        <p:nvSpPr>
          <p:cNvPr id="3" name="Slide Number Placeholder 2"/>
          <p:cNvSpPr>
            <a:spLocks noGrp="1"/>
          </p:cNvSpPr>
          <p:nvPr>
            <p:ph type="sldNum" sz="quarter" idx="12"/>
          </p:nvPr>
        </p:nvSpPr>
        <p:spPr/>
        <p:txBody>
          <a:bodyPr/>
          <a:lstStyle/>
          <a:p>
            <a:fld id="{4BE819A1-3DD8-4179-BFD0-BF7D359F8DBD}" type="slidenum">
              <a:rPr lang="en-US" smtClean="0"/>
              <a:pPr/>
              <a:t>388</a:t>
            </a:fld>
            <a:endParaRPr lang="en-US" dirty="0"/>
          </a:p>
        </p:txBody>
      </p:sp>
    </p:spTree>
    <p:extLst>
      <p:ext uri="{BB962C8B-B14F-4D97-AF65-F5344CB8AC3E}">
        <p14:creationId xmlns:p14="http://schemas.microsoft.com/office/powerpoint/2010/main" val="334944227"/>
      </p:ext>
    </p:extLst>
  </p:cSld>
  <p:clrMapOvr>
    <a:masterClrMapping/>
  </p:clrMapOvr>
  <p:transition/>
  <p:timing>
    <p:tnLst>
      <p:par>
        <p:cTn id="1" dur="indefinite" restart="never" nodeType="tmRoot"/>
      </p:par>
    </p:tnLst>
  </p:timing>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Scoring Model</a:t>
            </a:r>
            <a:endParaRPr lang="en-GB"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335607134"/>
              </p:ext>
            </p:extLst>
          </p:nvPr>
        </p:nvGraphicFramePr>
        <p:xfrm>
          <a:off x="189035" y="1476376"/>
          <a:ext cx="8680938" cy="4619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p:cNvSpPr>
            <a:spLocks noGrp="1"/>
          </p:cNvSpPr>
          <p:nvPr>
            <p:ph type="ftr" sz="quarter" idx="4294967295"/>
          </p:nvPr>
        </p:nvSpPr>
        <p:spPr>
          <a:xfrm>
            <a:off x="1" y="6324600"/>
            <a:ext cx="9143999" cy="457200"/>
          </a:xfrm>
          <a:prstGeom prst="rect">
            <a:avLst/>
          </a:prstGeom>
        </p:spPr>
        <p:txBody>
          <a:bodyPr/>
          <a:lstStyle/>
          <a:p>
            <a:pPr>
              <a:defRPr/>
            </a:pPr>
            <a:r>
              <a:rPr lang="en-US" dirty="0" smtClean="0"/>
              <a:t>© 2009 CMCS FZCO </a:t>
            </a:r>
            <a:endParaRPr lang="en-US" dirty="0"/>
          </a:p>
        </p:txBody>
      </p:sp>
    </p:spTree>
    <p:extLst>
      <p:ext uri="{BB962C8B-B14F-4D97-AF65-F5344CB8AC3E}">
        <p14:creationId xmlns:p14="http://schemas.microsoft.com/office/powerpoint/2010/main" val="1655500689"/>
      </p:ext>
    </p:extLst>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ular Callout 4"/>
          <p:cNvSpPr/>
          <p:nvPr/>
        </p:nvSpPr>
        <p:spPr>
          <a:xfrm>
            <a:off x="2133600" y="1447800"/>
            <a:ext cx="6781800" cy="2819400"/>
          </a:xfrm>
          <a:prstGeom prst="wedgeRectCallout">
            <a:avLst>
              <a:gd name="adj1" fmla="val -50392"/>
              <a:gd name="adj2" fmla="val 8980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628650" y="365125"/>
            <a:ext cx="7372350" cy="854075"/>
          </a:xfrm>
        </p:spPr>
        <p:txBody>
          <a:bodyPr>
            <a:normAutofit fontScale="90000"/>
          </a:bodyPr>
          <a:lstStyle/>
          <a:p>
            <a:r>
              <a:rPr lang="en-US" dirty="0" smtClean="0"/>
              <a:t>Understand and share the commitment internally</a:t>
            </a:r>
            <a:endParaRPr lang="en-US" dirty="0"/>
          </a:p>
        </p:txBody>
      </p:sp>
      <p:sp>
        <p:nvSpPr>
          <p:cNvPr id="3" name="Content Placeholder 2"/>
          <p:cNvSpPr>
            <a:spLocks noGrp="1"/>
          </p:cNvSpPr>
          <p:nvPr>
            <p:ph idx="1"/>
          </p:nvPr>
        </p:nvSpPr>
        <p:spPr>
          <a:xfrm>
            <a:off x="2133600" y="1447801"/>
            <a:ext cx="6686550" cy="2819399"/>
          </a:xfrm>
          <a:noFill/>
        </p:spPr>
        <p:txBody>
          <a:bodyPr>
            <a:normAutofit/>
          </a:bodyPr>
          <a:lstStyle/>
          <a:p>
            <a:pPr marL="0" indent="0">
              <a:buNone/>
            </a:pPr>
            <a:r>
              <a:rPr lang="en-US" sz="2400" dirty="0" smtClean="0">
                <a:latin typeface="Calibri" charset="0"/>
                <a:ea typeface="Calibri" charset="0"/>
                <a:cs typeface="Calibri" charset="0"/>
              </a:rPr>
              <a:t>1. Understanding a company’s goals can </a:t>
            </a:r>
            <a:r>
              <a:rPr lang="en-US" sz="2400" dirty="0">
                <a:latin typeface="Calibri" charset="0"/>
                <a:ea typeface="Calibri" charset="0"/>
                <a:cs typeface="Calibri" charset="0"/>
              </a:rPr>
              <a:t>be an effective communication </a:t>
            </a:r>
            <a:r>
              <a:rPr lang="en-US" sz="2400" dirty="0" smtClean="0">
                <a:latin typeface="Calibri" charset="0"/>
                <a:ea typeface="Calibri" charset="0"/>
                <a:cs typeface="Calibri" charset="0"/>
              </a:rPr>
              <a:t>tool because </a:t>
            </a:r>
            <a:r>
              <a:rPr lang="en-US" sz="2400" dirty="0">
                <a:latin typeface="Calibri" charset="0"/>
                <a:ea typeface="Calibri" charset="0"/>
                <a:cs typeface="Calibri" charset="0"/>
              </a:rPr>
              <a:t>they express in simple and </a:t>
            </a:r>
            <a:r>
              <a:rPr lang="en-US" sz="2400" dirty="0" smtClean="0">
                <a:latin typeface="Calibri" charset="0"/>
                <a:ea typeface="Calibri" charset="0"/>
                <a:cs typeface="Calibri" charset="0"/>
              </a:rPr>
              <a:t>practical terms </a:t>
            </a:r>
            <a:r>
              <a:rPr lang="en-US" sz="2400" dirty="0">
                <a:latin typeface="Calibri" charset="0"/>
                <a:ea typeface="Calibri" charset="0"/>
                <a:cs typeface="Calibri" charset="0"/>
              </a:rPr>
              <a:t>the company’s aspirations on </a:t>
            </a:r>
            <a:r>
              <a:rPr lang="en-US" sz="2400" dirty="0" smtClean="0">
                <a:latin typeface="Calibri" charset="0"/>
                <a:ea typeface="Calibri" charset="0"/>
                <a:cs typeface="Calibri" charset="0"/>
              </a:rPr>
              <a:t>sustainable development</a:t>
            </a:r>
            <a:r>
              <a:rPr lang="en-US" sz="2400" dirty="0">
                <a:latin typeface="Calibri" charset="0"/>
                <a:ea typeface="Calibri" charset="0"/>
                <a:cs typeface="Calibri" charset="0"/>
              </a:rPr>
              <a:t>. </a:t>
            </a:r>
            <a:endParaRPr lang="en-US" sz="2400" dirty="0" smtClean="0">
              <a:latin typeface="Calibri" charset="0"/>
              <a:ea typeface="Calibri" charset="0"/>
              <a:cs typeface="Calibri" charset="0"/>
            </a:endParaRPr>
          </a:p>
          <a:p>
            <a:pPr marL="0" indent="0">
              <a:buNone/>
            </a:pPr>
            <a:r>
              <a:rPr lang="en-US" sz="2400" dirty="0" smtClean="0">
                <a:latin typeface="Calibri" charset="0"/>
                <a:ea typeface="Calibri" charset="0"/>
                <a:cs typeface="Calibri" charset="0"/>
              </a:rPr>
              <a:t>2. Doing </a:t>
            </a:r>
            <a:r>
              <a:rPr lang="en-US" sz="2400" dirty="0">
                <a:latin typeface="Calibri" charset="0"/>
                <a:ea typeface="Calibri" charset="0"/>
                <a:cs typeface="Calibri" charset="0"/>
              </a:rPr>
              <a:t>so may inspire and </a:t>
            </a:r>
            <a:r>
              <a:rPr lang="en-US" sz="2400" dirty="0" smtClean="0">
                <a:latin typeface="Calibri" charset="0"/>
                <a:ea typeface="Calibri" charset="0"/>
                <a:cs typeface="Calibri" charset="0"/>
              </a:rPr>
              <a:t>engage the project team </a:t>
            </a:r>
            <a:r>
              <a:rPr lang="en-US" sz="2400" dirty="0">
                <a:latin typeface="Calibri" charset="0"/>
                <a:ea typeface="Calibri" charset="0"/>
                <a:cs typeface="Calibri" charset="0"/>
              </a:rPr>
              <a:t>and </a:t>
            </a:r>
            <a:r>
              <a:rPr lang="en-US" sz="2400" dirty="0" smtClean="0">
                <a:latin typeface="Calibri" charset="0"/>
                <a:ea typeface="Calibri" charset="0"/>
                <a:cs typeface="Calibri" charset="0"/>
              </a:rPr>
              <a:t>stakeholder. It provides </a:t>
            </a:r>
            <a:r>
              <a:rPr lang="en-US" sz="2400" dirty="0">
                <a:latin typeface="Calibri" charset="0"/>
                <a:ea typeface="Calibri" charset="0"/>
                <a:cs typeface="Calibri" charset="0"/>
              </a:rPr>
              <a:t>a good basis for constructive </a:t>
            </a:r>
            <a:r>
              <a:rPr lang="en-US" sz="2400" dirty="0" smtClean="0">
                <a:latin typeface="Calibri" charset="0"/>
                <a:ea typeface="Calibri" charset="0"/>
                <a:cs typeface="Calibri" charset="0"/>
              </a:rPr>
              <a:t>dialogue with </a:t>
            </a:r>
            <a:r>
              <a:rPr lang="en-US" sz="2400" dirty="0">
                <a:latin typeface="Calibri" charset="0"/>
                <a:ea typeface="Calibri" charset="0"/>
                <a:cs typeface="Calibri" charset="0"/>
              </a:rPr>
              <a:t>external stakeholders.</a:t>
            </a:r>
          </a:p>
        </p:txBody>
      </p:sp>
      <p:pic>
        <p:nvPicPr>
          <p:cNvPr id="4" name="Picture 3"/>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H="1">
            <a:off x="54219" y="4156979"/>
            <a:ext cx="2384886" cy="2272030"/>
          </a:xfrm>
          <a:prstGeom prst="rect">
            <a:avLst/>
          </a:prstGeom>
        </p:spPr>
      </p:pic>
    </p:spTree>
    <p:extLst>
      <p:ext uri="{BB962C8B-B14F-4D97-AF65-F5344CB8AC3E}">
        <p14:creationId xmlns:p14="http://schemas.microsoft.com/office/powerpoint/2010/main" val="383756803"/>
      </p:ext>
    </p:extLst>
  </p:cSld>
  <p:clrMapOvr>
    <a:masterClrMapping/>
  </p:clrMapOvr>
  <p:timing>
    <p:tnLst>
      <p:par>
        <p:cTn id="1" dur="indefinite" restart="never" nodeType="tmRoot"/>
      </p:par>
    </p:tnLst>
  </p:timing>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Developing Weighted Project Score Formula</a:t>
            </a:r>
            <a:endParaRPr lang="en-GB" dirty="0"/>
          </a:p>
        </p:txBody>
      </p:sp>
      <p:sp>
        <p:nvSpPr>
          <p:cNvPr id="3" name="Content Placeholder 2"/>
          <p:cNvSpPr>
            <a:spLocks noGrp="1"/>
          </p:cNvSpPr>
          <p:nvPr>
            <p:ph sz="half" idx="1"/>
          </p:nvPr>
        </p:nvSpPr>
        <p:spPr>
          <a:xfrm>
            <a:off x="152400" y="1825625"/>
            <a:ext cx="4724400" cy="3127375"/>
          </a:xfrm>
        </p:spPr>
        <p:txBody>
          <a:bodyPr>
            <a:normAutofit/>
          </a:bodyPr>
          <a:lstStyle/>
          <a:p>
            <a:r>
              <a:rPr lang="en-GB" sz="1800" dirty="0" smtClean="0"/>
              <a:t>Project Score = 	</a:t>
            </a:r>
          </a:p>
          <a:p>
            <a:r>
              <a:rPr lang="en-GB" sz="1800" dirty="0" smtClean="0"/>
              <a:t>Financial Risk v Return * 20% + </a:t>
            </a:r>
          </a:p>
          <a:p>
            <a:r>
              <a:rPr lang="en-GB" sz="1800" dirty="0" smtClean="0"/>
              <a:t>Strategic Fit * 20% + </a:t>
            </a:r>
          </a:p>
          <a:p>
            <a:r>
              <a:rPr lang="en-GB" sz="1800" dirty="0" smtClean="0"/>
              <a:t>Product * 10% + </a:t>
            </a:r>
          </a:p>
          <a:p>
            <a:r>
              <a:rPr lang="en-GB" sz="1800" dirty="0" smtClean="0"/>
              <a:t>Market  Attractiveness * 20% + </a:t>
            </a:r>
          </a:p>
          <a:p>
            <a:r>
              <a:rPr lang="en-GB" sz="1800" dirty="0" smtClean="0"/>
              <a:t>Technology Adoption Life Cycle * 10% + </a:t>
            </a:r>
          </a:p>
          <a:p>
            <a:r>
              <a:rPr lang="en-GB" sz="1800" dirty="0" smtClean="0"/>
              <a:t>Synergies* 10% +</a:t>
            </a:r>
          </a:p>
          <a:p>
            <a:r>
              <a:rPr lang="en-GB" sz="1800" dirty="0" smtClean="0"/>
              <a:t>Technical Feasibility * 10%</a:t>
            </a:r>
            <a:endParaRPr lang="en-GB" sz="2000" dirty="0" smtClean="0"/>
          </a:p>
          <a:p>
            <a:endParaRPr lang="en-GB" dirty="0"/>
          </a:p>
        </p:txBody>
      </p:sp>
      <p:graphicFrame>
        <p:nvGraphicFramePr>
          <p:cNvPr id="6" name="Content Placeholder 5"/>
          <p:cNvGraphicFramePr>
            <a:graphicFrameLocks noGrp="1"/>
          </p:cNvGraphicFramePr>
          <p:nvPr>
            <p:ph sz="half" idx="2"/>
            <p:extLst>
              <p:ext uri="{D42A27DB-BD31-4B8C-83A1-F6EECF244321}">
                <p14:modId xmlns:p14="http://schemas.microsoft.com/office/powerpoint/2010/main" val="140034148"/>
              </p:ext>
            </p:extLst>
          </p:nvPr>
        </p:nvGraphicFramePr>
        <p:xfrm>
          <a:off x="4724400" y="1371600"/>
          <a:ext cx="3858357" cy="408622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01949491"/>
      </p:ext>
    </p:extLst>
  </p:cSld>
  <p:clrMapOvr>
    <a:masterClrMapping/>
  </p:clrMapOvr>
  <p:transition spd="slow"/>
  <p:timing>
    <p:tnLst>
      <p:par>
        <p:cTn id="1" dur="indefinite" restart="never" nodeType="tmRoot"/>
      </p:par>
    </p:tnLst>
  </p:timing>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8226" name="Rectangle 2"/>
          <p:cNvSpPr>
            <a:spLocks noGrp="1" noChangeArrowheads="1"/>
          </p:cNvSpPr>
          <p:nvPr>
            <p:ph type="title"/>
          </p:nvPr>
        </p:nvSpPr>
        <p:spPr>
          <a:xfrm>
            <a:off x="228600" y="1"/>
            <a:ext cx="8774723" cy="1108075"/>
          </a:xfrm>
        </p:spPr>
        <p:txBody>
          <a:bodyPr/>
          <a:lstStyle/>
          <a:p>
            <a:r>
              <a:rPr lang="en-GB" sz="2800" dirty="0"/>
              <a:t>Triggers &amp; Key Performance Indicators</a:t>
            </a:r>
          </a:p>
        </p:txBody>
      </p:sp>
      <p:grpSp>
        <p:nvGrpSpPr>
          <p:cNvPr id="2" name="Group 33"/>
          <p:cNvGrpSpPr/>
          <p:nvPr/>
        </p:nvGrpSpPr>
        <p:grpSpPr>
          <a:xfrm>
            <a:off x="1510079" y="1303566"/>
            <a:ext cx="6123842" cy="4781550"/>
            <a:chOff x="2198688" y="1390650"/>
            <a:chExt cx="6634162" cy="4781550"/>
          </a:xfrm>
        </p:grpSpPr>
        <p:sp>
          <p:nvSpPr>
            <p:cNvPr id="948227" name="Text Box 3"/>
            <p:cNvSpPr txBox="1">
              <a:spLocks noChangeArrowheads="1"/>
            </p:cNvSpPr>
            <p:nvPr/>
          </p:nvSpPr>
          <p:spPr bwMode="auto">
            <a:xfrm>
              <a:off x="2368105" y="5073650"/>
              <a:ext cx="497333" cy="279180"/>
            </a:xfrm>
            <a:prstGeom prst="rect">
              <a:avLst/>
            </a:prstGeom>
            <a:noFill/>
            <a:ln w="9525">
              <a:noFill/>
              <a:miter lim="800000"/>
              <a:headEnd type="none" w="sm" len="sm"/>
              <a:tailEnd type="none" w="sm" len="sm"/>
            </a:ln>
            <a:effectLst/>
          </p:spPr>
          <p:txBody>
            <a:bodyPr wrap="none" lIns="90000" tIns="46800" rIns="90000" bIns="46800">
              <a:spAutoFit/>
            </a:bodyPr>
            <a:lstStyle/>
            <a:p>
              <a:pPr algn="r" eaLnBrk="1" hangingPunct="1"/>
              <a:r>
                <a:rPr lang="en-GB" sz="1200" b="1" dirty="0"/>
                <a:t>0.85</a:t>
              </a:r>
            </a:p>
          </p:txBody>
        </p:sp>
        <p:sp>
          <p:nvSpPr>
            <p:cNvPr id="948228" name="Text Box 4"/>
            <p:cNvSpPr txBox="1">
              <a:spLocks noChangeArrowheads="1"/>
            </p:cNvSpPr>
            <p:nvPr/>
          </p:nvSpPr>
          <p:spPr bwMode="auto">
            <a:xfrm>
              <a:off x="2368105" y="4598988"/>
              <a:ext cx="497333" cy="279180"/>
            </a:xfrm>
            <a:prstGeom prst="rect">
              <a:avLst/>
            </a:prstGeom>
            <a:noFill/>
            <a:ln w="9525">
              <a:noFill/>
              <a:miter lim="800000"/>
              <a:headEnd type="none" w="sm" len="sm"/>
              <a:tailEnd type="none" w="sm" len="sm"/>
            </a:ln>
            <a:effectLst/>
          </p:spPr>
          <p:txBody>
            <a:bodyPr wrap="none" lIns="90000" tIns="46800" rIns="90000" bIns="46800">
              <a:spAutoFit/>
            </a:bodyPr>
            <a:lstStyle/>
            <a:p>
              <a:pPr algn="r" eaLnBrk="1" hangingPunct="1"/>
              <a:r>
                <a:rPr lang="en-GB" sz="1200" b="1" dirty="0"/>
                <a:t>0.90</a:t>
              </a:r>
            </a:p>
          </p:txBody>
        </p:sp>
        <p:sp>
          <p:nvSpPr>
            <p:cNvPr id="948229" name="Text Box 5"/>
            <p:cNvSpPr txBox="1">
              <a:spLocks noChangeArrowheads="1"/>
            </p:cNvSpPr>
            <p:nvPr/>
          </p:nvSpPr>
          <p:spPr bwMode="auto">
            <a:xfrm>
              <a:off x="2368105" y="4124325"/>
              <a:ext cx="497333" cy="279180"/>
            </a:xfrm>
            <a:prstGeom prst="rect">
              <a:avLst/>
            </a:prstGeom>
            <a:noFill/>
            <a:ln w="9525">
              <a:noFill/>
              <a:miter lim="800000"/>
              <a:headEnd type="none" w="sm" len="sm"/>
              <a:tailEnd type="none" w="sm" len="sm"/>
            </a:ln>
            <a:effectLst/>
          </p:spPr>
          <p:txBody>
            <a:bodyPr wrap="none" lIns="90000" tIns="46800" rIns="90000" bIns="46800">
              <a:spAutoFit/>
            </a:bodyPr>
            <a:lstStyle/>
            <a:p>
              <a:pPr algn="r" eaLnBrk="1" hangingPunct="1"/>
              <a:r>
                <a:rPr lang="en-GB" sz="1200" b="1" dirty="0"/>
                <a:t>1.00</a:t>
              </a:r>
            </a:p>
          </p:txBody>
        </p:sp>
        <p:sp>
          <p:nvSpPr>
            <p:cNvPr id="948230" name="Text Box 6"/>
            <p:cNvSpPr txBox="1">
              <a:spLocks noChangeArrowheads="1"/>
            </p:cNvSpPr>
            <p:nvPr/>
          </p:nvSpPr>
          <p:spPr bwMode="auto">
            <a:xfrm>
              <a:off x="2368105" y="3649663"/>
              <a:ext cx="497333" cy="279180"/>
            </a:xfrm>
            <a:prstGeom prst="rect">
              <a:avLst/>
            </a:prstGeom>
            <a:noFill/>
            <a:ln w="9525">
              <a:noFill/>
              <a:miter lim="800000"/>
              <a:headEnd type="none" w="sm" len="sm"/>
              <a:tailEnd type="none" w="sm" len="sm"/>
            </a:ln>
            <a:effectLst/>
          </p:spPr>
          <p:txBody>
            <a:bodyPr wrap="none" lIns="90000" tIns="46800" rIns="90000" bIns="46800">
              <a:spAutoFit/>
            </a:bodyPr>
            <a:lstStyle/>
            <a:p>
              <a:pPr algn="r" eaLnBrk="1" hangingPunct="1"/>
              <a:r>
                <a:rPr lang="en-GB" sz="1200" b="1" dirty="0"/>
                <a:t>1.05</a:t>
              </a:r>
            </a:p>
          </p:txBody>
        </p:sp>
        <p:sp>
          <p:nvSpPr>
            <p:cNvPr id="948231" name="Text Box 7"/>
            <p:cNvSpPr txBox="1">
              <a:spLocks noChangeArrowheads="1"/>
            </p:cNvSpPr>
            <p:nvPr/>
          </p:nvSpPr>
          <p:spPr bwMode="auto">
            <a:xfrm>
              <a:off x="2368105" y="3175000"/>
              <a:ext cx="497333" cy="279180"/>
            </a:xfrm>
            <a:prstGeom prst="rect">
              <a:avLst/>
            </a:prstGeom>
            <a:noFill/>
            <a:ln w="9525">
              <a:noFill/>
              <a:miter lim="800000"/>
              <a:headEnd type="none" w="sm" len="sm"/>
              <a:tailEnd type="none" w="sm" len="sm"/>
            </a:ln>
            <a:effectLst/>
          </p:spPr>
          <p:txBody>
            <a:bodyPr wrap="none" lIns="90000" tIns="46800" rIns="90000" bIns="46800">
              <a:spAutoFit/>
            </a:bodyPr>
            <a:lstStyle/>
            <a:p>
              <a:pPr algn="r" eaLnBrk="1" hangingPunct="1"/>
              <a:r>
                <a:rPr lang="en-GB" sz="1200" b="1" dirty="0"/>
                <a:t>1.10</a:t>
              </a:r>
            </a:p>
          </p:txBody>
        </p:sp>
        <p:sp>
          <p:nvSpPr>
            <p:cNvPr id="948232" name="Text Box 8"/>
            <p:cNvSpPr txBox="1">
              <a:spLocks noChangeArrowheads="1"/>
            </p:cNvSpPr>
            <p:nvPr/>
          </p:nvSpPr>
          <p:spPr bwMode="auto">
            <a:xfrm>
              <a:off x="2368105" y="2700338"/>
              <a:ext cx="497333" cy="279180"/>
            </a:xfrm>
            <a:prstGeom prst="rect">
              <a:avLst/>
            </a:prstGeom>
            <a:noFill/>
            <a:ln w="9525">
              <a:noFill/>
              <a:miter lim="800000"/>
              <a:headEnd type="none" w="sm" len="sm"/>
              <a:tailEnd type="none" w="sm" len="sm"/>
            </a:ln>
            <a:effectLst/>
          </p:spPr>
          <p:txBody>
            <a:bodyPr wrap="none" lIns="90000" tIns="46800" rIns="90000" bIns="46800">
              <a:spAutoFit/>
            </a:bodyPr>
            <a:lstStyle/>
            <a:p>
              <a:pPr algn="r" eaLnBrk="1" hangingPunct="1"/>
              <a:r>
                <a:rPr lang="en-GB" sz="1200" b="1" dirty="0"/>
                <a:t>1.15</a:t>
              </a:r>
            </a:p>
          </p:txBody>
        </p:sp>
        <p:sp>
          <p:nvSpPr>
            <p:cNvPr id="948233" name="Text Box 9"/>
            <p:cNvSpPr txBox="1">
              <a:spLocks noChangeArrowheads="1"/>
            </p:cNvSpPr>
            <p:nvPr/>
          </p:nvSpPr>
          <p:spPr bwMode="auto">
            <a:xfrm>
              <a:off x="2368105" y="2225675"/>
              <a:ext cx="497333" cy="279180"/>
            </a:xfrm>
            <a:prstGeom prst="rect">
              <a:avLst/>
            </a:prstGeom>
            <a:noFill/>
            <a:ln w="9525">
              <a:noFill/>
              <a:miter lim="800000"/>
              <a:headEnd type="none" w="sm" len="sm"/>
              <a:tailEnd type="none" w="sm" len="sm"/>
            </a:ln>
            <a:effectLst/>
          </p:spPr>
          <p:txBody>
            <a:bodyPr wrap="none" lIns="90000" tIns="46800" rIns="90000" bIns="46800">
              <a:spAutoFit/>
            </a:bodyPr>
            <a:lstStyle/>
            <a:p>
              <a:pPr algn="r" eaLnBrk="1" hangingPunct="1"/>
              <a:r>
                <a:rPr lang="en-GB" sz="1200" b="1" dirty="0"/>
                <a:t>1.20</a:t>
              </a:r>
            </a:p>
          </p:txBody>
        </p:sp>
        <p:sp>
          <p:nvSpPr>
            <p:cNvPr id="948234" name="Line 10"/>
            <p:cNvSpPr>
              <a:spLocks noChangeShapeType="1"/>
            </p:cNvSpPr>
            <p:nvPr/>
          </p:nvSpPr>
          <p:spPr bwMode="auto">
            <a:xfrm>
              <a:off x="2921000" y="2120900"/>
              <a:ext cx="0" cy="3429000"/>
            </a:xfrm>
            <a:prstGeom prst="line">
              <a:avLst/>
            </a:prstGeom>
            <a:noFill/>
            <a:ln w="9525">
              <a:solidFill>
                <a:schemeClr val="tx1"/>
              </a:solidFill>
              <a:round/>
              <a:headEnd type="none" w="sm" len="sm"/>
              <a:tailEnd type="none" w="sm" len="sm"/>
            </a:ln>
            <a:effectLst/>
          </p:spPr>
          <p:txBody>
            <a:bodyPr lIns="90000" tIns="46800" rIns="90000" bIns="46800"/>
            <a:lstStyle/>
            <a:p>
              <a:endParaRPr lang="en-US" sz="1200" b="1" dirty="0"/>
            </a:p>
          </p:txBody>
        </p:sp>
        <p:sp>
          <p:nvSpPr>
            <p:cNvPr id="948235" name="Line 11"/>
            <p:cNvSpPr>
              <a:spLocks noChangeShapeType="1"/>
            </p:cNvSpPr>
            <p:nvPr/>
          </p:nvSpPr>
          <p:spPr bwMode="auto">
            <a:xfrm>
              <a:off x="2962275" y="4267200"/>
              <a:ext cx="5118100" cy="0"/>
            </a:xfrm>
            <a:prstGeom prst="line">
              <a:avLst/>
            </a:prstGeom>
            <a:noFill/>
            <a:ln w="9525">
              <a:solidFill>
                <a:schemeClr val="tx1"/>
              </a:solidFill>
              <a:round/>
              <a:headEnd type="none" w="sm" len="sm"/>
              <a:tailEnd type="none" w="sm" len="sm"/>
            </a:ln>
            <a:effectLst/>
          </p:spPr>
          <p:txBody>
            <a:bodyPr lIns="90000" tIns="46800" rIns="90000" bIns="46800"/>
            <a:lstStyle/>
            <a:p>
              <a:endParaRPr lang="en-US" sz="1200" b="1" dirty="0"/>
            </a:p>
          </p:txBody>
        </p:sp>
        <p:sp>
          <p:nvSpPr>
            <p:cNvPr id="948236" name="Freeform 12"/>
            <p:cNvSpPr>
              <a:spLocks/>
            </p:cNvSpPr>
            <p:nvPr/>
          </p:nvSpPr>
          <p:spPr bwMode="auto">
            <a:xfrm>
              <a:off x="3044825" y="3632199"/>
              <a:ext cx="4647746" cy="2013857"/>
            </a:xfrm>
            <a:custGeom>
              <a:avLst/>
              <a:gdLst/>
              <a:ahLst/>
              <a:cxnLst>
                <a:cxn ang="0">
                  <a:pos x="0" y="400"/>
                </a:cxn>
                <a:cxn ang="0">
                  <a:pos x="480" y="784"/>
                </a:cxn>
                <a:cxn ang="0">
                  <a:pos x="1488" y="736"/>
                </a:cxn>
                <a:cxn ang="0">
                  <a:pos x="1968" y="256"/>
                </a:cxn>
                <a:cxn ang="0">
                  <a:pos x="2352" y="16"/>
                </a:cxn>
                <a:cxn ang="0">
                  <a:pos x="2784" y="160"/>
                </a:cxn>
                <a:cxn ang="0">
                  <a:pos x="3072" y="208"/>
                </a:cxn>
              </a:cxnLst>
              <a:rect l="0" t="0" r="r" b="b"/>
              <a:pathLst>
                <a:path w="3072" h="840">
                  <a:moveTo>
                    <a:pt x="0" y="400"/>
                  </a:moveTo>
                  <a:cubicBezTo>
                    <a:pt x="116" y="564"/>
                    <a:pt x="232" y="728"/>
                    <a:pt x="480" y="784"/>
                  </a:cubicBezTo>
                  <a:cubicBezTo>
                    <a:pt x="728" y="840"/>
                    <a:pt x="1240" y="824"/>
                    <a:pt x="1488" y="736"/>
                  </a:cubicBezTo>
                  <a:cubicBezTo>
                    <a:pt x="1736" y="648"/>
                    <a:pt x="1824" y="376"/>
                    <a:pt x="1968" y="256"/>
                  </a:cubicBezTo>
                  <a:cubicBezTo>
                    <a:pt x="2112" y="136"/>
                    <a:pt x="2216" y="32"/>
                    <a:pt x="2352" y="16"/>
                  </a:cubicBezTo>
                  <a:cubicBezTo>
                    <a:pt x="2488" y="0"/>
                    <a:pt x="2664" y="128"/>
                    <a:pt x="2784" y="160"/>
                  </a:cubicBezTo>
                  <a:cubicBezTo>
                    <a:pt x="2904" y="192"/>
                    <a:pt x="2988" y="200"/>
                    <a:pt x="3072" y="208"/>
                  </a:cubicBezTo>
                </a:path>
              </a:pathLst>
            </a:custGeom>
            <a:noFill/>
            <a:ln w="9525" cap="flat" cmpd="sng">
              <a:solidFill>
                <a:schemeClr val="tx2"/>
              </a:solidFill>
              <a:prstDash val="solid"/>
              <a:round/>
              <a:headEnd type="none" w="sm" len="sm"/>
              <a:tailEnd type="none" w="sm" len="sm"/>
            </a:ln>
            <a:effectLst/>
          </p:spPr>
          <p:txBody>
            <a:bodyPr lIns="90000" tIns="46800" rIns="90000" bIns="46800"/>
            <a:lstStyle/>
            <a:p>
              <a:endParaRPr lang="en-US" sz="1200" b="1" dirty="0"/>
            </a:p>
          </p:txBody>
        </p:sp>
        <p:sp>
          <p:nvSpPr>
            <p:cNvPr id="948237" name="Line 13"/>
            <p:cNvSpPr>
              <a:spLocks noChangeShapeType="1"/>
            </p:cNvSpPr>
            <p:nvPr/>
          </p:nvSpPr>
          <p:spPr bwMode="auto">
            <a:xfrm>
              <a:off x="3054350" y="3352800"/>
              <a:ext cx="5035550" cy="0"/>
            </a:xfrm>
            <a:prstGeom prst="line">
              <a:avLst/>
            </a:prstGeom>
            <a:noFill/>
            <a:ln w="9525">
              <a:solidFill>
                <a:schemeClr val="tx1"/>
              </a:solidFill>
              <a:prstDash val="dash"/>
              <a:round/>
              <a:headEnd type="none" w="sm" len="sm"/>
              <a:tailEnd type="none" w="lg" len="med"/>
            </a:ln>
            <a:effectLst/>
          </p:spPr>
          <p:txBody>
            <a:bodyPr lIns="90000" tIns="46800" rIns="90000" bIns="46800"/>
            <a:lstStyle/>
            <a:p>
              <a:endParaRPr lang="en-US" sz="1200" b="1" dirty="0"/>
            </a:p>
          </p:txBody>
        </p:sp>
        <p:sp>
          <p:nvSpPr>
            <p:cNvPr id="948238" name="Line 14"/>
            <p:cNvSpPr>
              <a:spLocks noChangeShapeType="1"/>
            </p:cNvSpPr>
            <p:nvPr/>
          </p:nvSpPr>
          <p:spPr bwMode="auto">
            <a:xfrm>
              <a:off x="3054350" y="2286000"/>
              <a:ext cx="5035550" cy="0"/>
            </a:xfrm>
            <a:prstGeom prst="line">
              <a:avLst/>
            </a:prstGeom>
            <a:noFill/>
            <a:ln w="9525">
              <a:solidFill>
                <a:schemeClr val="tx1"/>
              </a:solidFill>
              <a:prstDash val="dash"/>
              <a:round/>
              <a:headEnd type="none" w="sm" len="sm"/>
              <a:tailEnd type="none" w="lg" len="med"/>
            </a:ln>
            <a:effectLst/>
          </p:spPr>
          <p:txBody>
            <a:bodyPr lIns="90000" tIns="46800" rIns="90000" bIns="46800"/>
            <a:lstStyle/>
            <a:p>
              <a:endParaRPr lang="en-US" sz="1200" b="1" dirty="0"/>
            </a:p>
          </p:txBody>
        </p:sp>
        <p:sp>
          <p:nvSpPr>
            <p:cNvPr id="948239" name="Line 15"/>
            <p:cNvSpPr>
              <a:spLocks noChangeShapeType="1"/>
            </p:cNvSpPr>
            <p:nvPr/>
          </p:nvSpPr>
          <p:spPr bwMode="auto">
            <a:xfrm>
              <a:off x="3054350" y="4800600"/>
              <a:ext cx="5035550" cy="0"/>
            </a:xfrm>
            <a:prstGeom prst="line">
              <a:avLst/>
            </a:prstGeom>
            <a:noFill/>
            <a:ln w="9525">
              <a:solidFill>
                <a:schemeClr val="tx1"/>
              </a:solidFill>
              <a:prstDash val="dash"/>
              <a:round/>
              <a:headEnd type="none" w="sm" len="sm"/>
              <a:tailEnd type="none" w="lg" len="med"/>
            </a:ln>
            <a:effectLst/>
          </p:spPr>
          <p:txBody>
            <a:bodyPr lIns="90000" tIns="46800" rIns="90000" bIns="46800"/>
            <a:lstStyle/>
            <a:p>
              <a:endParaRPr lang="en-US" sz="1200" b="1" dirty="0"/>
            </a:p>
          </p:txBody>
        </p:sp>
        <p:sp>
          <p:nvSpPr>
            <p:cNvPr id="948240" name="Line 16"/>
            <p:cNvSpPr>
              <a:spLocks noChangeShapeType="1"/>
            </p:cNvSpPr>
            <p:nvPr/>
          </p:nvSpPr>
          <p:spPr bwMode="auto">
            <a:xfrm>
              <a:off x="3054350" y="5486400"/>
              <a:ext cx="5035550" cy="0"/>
            </a:xfrm>
            <a:prstGeom prst="line">
              <a:avLst/>
            </a:prstGeom>
            <a:noFill/>
            <a:ln w="9525">
              <a:solidFill>
                <a:schemeClr val="tx1"/>
              </a:solidFill>
              <a:prstDash val="dash"/>
              <a:round/>
              <a:headEnd type="none" w="sm" len="sm"/>
              <a:tailEnd type="none" w="lg" len="med"/>
            </a:ln>
            <a:effectLst/>
          </p:spPr>
          <p:txBody>
            <a:bodyPr lIns="90000" tIns="46800" rIns="90000" bIns="46800"/>
            <a:lstStyle/>
            <a:p>
              <a:endParaRPr lang="en-US" sz="1200" b="1" dirty="0"/>
            </a:p>
          </p:txBody>
        </p:sp>
        <p:sp>
          <p:nvSpPr>
            <p:cNvPr id="948241" name="Oval 17"/>
            <p:cNvSpPr>
              <a:spLocks noChangeArrowheads="1"/>
            </p:cNvSpPr>
            <p:nvPr/>
          </p:nvSpPr>
          <p:spPr bwMode="auto">
            <a:xfrm>
              <a:off x="8337550" y="2590800"/>
              <a:ext cx="495300" cy="457200"/>
            </a:xfrm>
            <a:prstGeom prst="ellipse">
              <a:avLst/>
            </a:prstGeom>
            <a:ln>
              <a:headEnd type="none" w="sm" len="sm"/>
              <a:tailEnd type="none" w="lg" len="med"/>
            </a:ln>
          </p:spPr>
          <p:style>
            <a:lnRef idx="3">
              <a:schemeClr val="lt1"/>
            </a:lnRef>
            <a:fillRef idx="1">
              <a:schemeClr val="accent6"/>
            </a:fillRef>
            <a:effectRef idx="1">
              <a:schemeClr val="accent6"/>
            </a:effectRef>
            <a:fontRef idx="minor">
              <a:schemeClr val="lt1"/>
            </a:fontRef>
          </p:style>
          <p:txBody>
            <a:bodyPr wrap="none" lIns="90000" tIns="46800" rIns="90000" bIns="46800" anchor="ctr"/>
            <a:lstStyle/>
            <a:p>
              <a:pPr eaLnBrk="1" hangingPunct="1"/>
              <a:r>
                <a:rPr lang="en-GB" sz="1200" b="1" dirty="0"/>
                <a:t>A</a:t>
              </a:r>
            </a:p>
          </p:txBody>
        </p:sp>
        <p:sp>
          <p:nvSpPr>
            <p:cNvPr id="948242" name="Oval 18"/>
            <p:cNvSpPr>
              <a:spLocks noChangeArrowheads="1"/>
            </p:cNvSpPr>
            <p:nvPr/>
          </p:nvSpPr>
          <p:spPr bwMode="auto">
            <a:xfrm>
              <a:off x="8337550" y="3886200"/>
              <a:ext cx="495300" cy="457200"/>
            </a:xfrm>
            <a:prstGeom prst="ellipse">
              <a:avLst/>
            </a:prstGeom>
            <a:ln>
              <a:headEnd type="none" w="sm" len="sm"/>
              <a:tailEnd type="none" w="lg" len="med"/>
            </a:ln>
          </p:spPr>
          <p:style>
            <a:lnRef idx="3">
              <a:schemeClr val="lt1"/>
            </a:lnRef>
            <a:fillRef idx="1">
              <a:schemeClr val="accent3"/>
            </a:fillRef>
            <a:effectRef idx="1">
              <a:schemeClr val="accent3"/>
            </a:effectRef>
            <a:fontRef idx="minor">
              <a:schemeClr val="lt1"/>
            </a:fontRef>
          </p:style>
          <p:txBody>
            <a:bodyPr wrap="none" lIns="90000" tIns="46800" rIns="90000" bIns="46800" anchor="ctr"/>
            <a:lstStyle/>
            <a:p>
              <a:pPr eaLnBrk="1" hangingPunct="1"/>
              <a:r>
                <a:rPr lang="en-GB" sz="1200" b="1" dirty="0"/>
                <a:t>G</a:t>
              </a:r>
            </a:p>
          </p:txBody>
        </p:sp>
        <p:sp>
          <p:nvSpPr>
            <p:cNvPr id="948243" name="Oval 19"/>
            <p:cNvSpPr>
              <a:spLocks noChangeArrowheads="1"/>
            </p:cNvSpPr>
            <p:nvPr/>
          </p:nvSpPr>
          <p:spPr bwMode="auto">
            <a:xfrm>
              <a:off x="8337550" y="4876800"/>
              <a:ext cx="495300" cy="457200"/>
            </a:xfrm>
            <a:prstGeom prst="ellipse">
              <a:avLst/>
            </a:prstGeom>
            <a:ln>
              <a:headEnd type="none" w="sm" len="sm"/>
              <a:tailEnd type="none" w="lg" len="med"/>
            </a:ln>
          </p:spPr>
          <p:style>
            <a:lnRef idx="3">
              <a:schemeClr val="lt1"/>
            </a:lnRef>
            <a:fillRef idx="1">
              <a:schemeClr val="accent6"/>
            </a:fillRef>
            <a:effectRef idx="1">
              <a:schemeClr val="accent6"/>
            </a:effectRef>
            <a:fontRef idx="minor">
              <a:schemeClr val="lt1"/>
            </a:fontRef>
          </p:style>
          <p:txBody>
            <a:bodyPr wrap="none" lIns="90000" tIns="46800" rIns="90000" bIns="46800" anchor="ctr"/>
            <a:lstStyle/>
            <a:p>
              <a:pPr eaLnBrk="1" hangingPunct="1"/>
              <a:r>
                <a:rPr lang="en-GB" sz="1200" b="1" dirty="0"/>
                <a:t>A</a:t>
              </a:r>
            </a:p>
          </p:txBody>
        </p:sp>
        <p:sp>
          <p:nvSpPr>
            <p:cNvPr id="948244" name="Oval 20"/>
            <p:cNvSpPr>
              <a:spLocks noChangeArrowheads="1"/>
            </p:cNvSpPr>
            <p:nvPr/>
          </p:nvSpPr>
          <p:spPr bwMode="auto">
            <a:xfrm>
              <a:off x="8337550" y="5715000"/>
              <a:ext cx="495300" cy="457200"/>
            </a:xfrm>
            <a:prstGeom prst="ellipse">
              <a:avLst/>
            </a:prstGeom>
            <a:ln>
              <a:headEnd type="none" w="sm" len="sm"/>
              <a:tailEnd type="none" w="lg" len="med"/>
            </a:ln>
          </p:spPr>
          <p:style>
            <a:lnRef idx="3">
              <a:schemeClr val="lt1"/>
            </a:lnRef>
            <a:fillRef idx="1">
              <a:schemeClr val="accent2"/>
            </a:fillRef>
            <a:effectRef idx="1">
              <a:schemeClr val="accent2"/>
            </a:effectRef>
            <a:fontRef idx="minor">
              <a:schemeClr val="lt1"/>
            </a:fontRef>
          </p:style>
          <p:txBody>
            <a:bodyPr wrap="none" lIns="90000" tIns="46800" rIns="90000" bIns="46800" anchor="ctr"/>
            <a:lstStyle/>
            <a:p>
              <a:pPr eaLnBrk="1" hangingPunct="1"/>
              <a:r>
                <a:rPr lang="en-GB" sz="1200" b="1" dirty="0"/>
                <a:t>R</a:t>
              </a:r>
            </a:p>
          </p:txBody>
        </p:sp>
        <p:sp>
          <p:nvSpPr>
            <p:cNvPr id="948245" name="Oval 21"/>
            <p:cNvSpPr>
              <a:spLocks noChangeArrowheads="1"/>
            </p:cNvSpPr>
            <p:nvPr/>
          </p:nvSpPr>
          <p:spPr bwMode="auto">
            <a:xfrm>
              <a:off x="8337550" y="1524000"/>
              <a:ext cx="495300" cy="457200"/>
            </a:xfrm>
            <a:prstGeom prst="ellipse">
              <a:avLst/>
            </a:prstGeom>
            <a:ln>
              <a:headEnd type="none" w="sm" len="sm"/>
              <a:tailEnd type="none" w="lg" len="med"/>
            </a:ln>
          </p:spPr>
          <p:style>
            <a:lnRef idx="3">
              <a:schemeClr val="lt1"/>
            </a:lnRef>
            <a:fillRef idx="1">
              <a:schemeClr val="accent2"/>
            </a:fillRef>
            <a:effectRef idx="1">
              <a:schemeClr val="accent2"/>
            </a:effectRef>
            <a:fontRef idx="minor">
              <a:schemeClr val="lt1"/>
            </a:fontRef>
          </p:style>
          <p:txBody>
            <a:bodyPr wrap="none" lIns="90000" tIns="46800" rIns="90000" bIns="46800" anchor="ctr"/>
            <a:lstStyle/>
            <a:p>
              <a:pPr eaLnBrk="1" hangingPunct="1"/>
              <a:r>
                <a:rPr lang="en-GB" sz="1200" b="1" dirty="0"/>
                <a:t>R</a:t>
              </a:r>
            </a:p>
          </p:txBody>
        </p:sp>
        <p:sp>
          <p:nvSpPr>
            <p:cNvPr id="948246" name="Line 22"/>
            <p:cNvSpPr>
              <a:spLocks noChangeShapeType="1"/>
            </p:cNvSpPr>
            <p:nvPr/>
          </p:nvSpPr>
          <p:spPr bwMode="auto">
            <a:xfrm>
              <a:off x="8007350" y="3505200"/>
              <a:ext cx="0" cy="1219200"/>
            </a:xfrm>
            <a:prstGeom prst="line">
              <a:avLst/>
            </a:prstGeom>
            <a:noFill/>
            <a:ln w="9525">
              <a:solidFill>
                <a:schemeClr val="tx1"/>
              </a:solidFill>
              <a:round/>
              <a:headEnd type="triangle" w="med" len="med"/>
              <a:tailEnd type="triangle" w="med" len="med"/>
            </a:ln>
            <a:effectLst/>
          </p:spPr>
          <p:txBody>
            <a:bodyPr lIns="90000" tIns="46800" rIns="90000" bIns="46800"/>
            <a:lstStyle/>
            <a:p>
              <a:endParaRPr lang="en-US" sz="1200" b="1" dirty="0"/>
            </a:p>
          </p:txBody>
        </p:sp>
        <p:sp>
          <p:nvSpPr>
            <p:cNvPr id="948247" name="Line 23"/>
            <p:cNvSpPr>
              <a:spLocks noChangeShapeType="1"/>
            </p:cNvSpPr>
            <p:nvPr/>
          </p:nvSpPr>
          <p:spPr bwMode="auto">
            <a:xfrm>
              <a:off x="8007350" y="4876800"/>
              <a:ext cx="0" cy="533400"/>
            </a:xfrm>
            <a:prstGeom prst="line">
              <a:avLst/>
            </a:prstGeom>
            <a:noFill/>
            <a:ln w="9525">
              <a:solidFill>
                <a:schemeClr val="tx1"/>
              </a:solidFill>
              <a:round/>
              <a:headEnd type="triangle" w="med" len="med"/>
              <a:tailEnd type="triangle" w="med" len="med"/>
            </a:ln>
            <a:effectLst/>
          </p:spPr>
          <p:txBody>
            <a:bodyPr lIns="90000" tIns="46800" rIns="90000" bIns="46800"/>
            <a:lstStyle/>
            <a:p>
              <a:endParaRPr lang="en-US" sz="1200" b="1" dirty="0"/>
            </a:p>
          </p:txBody>
        </p:sp>
        <p:sp>
          <p:nvSpPr>
            <p:cNvPr id="948248" name="Line 24"/>
            <p:cNvSpPr>
              <a:spLocks noChangeShapeType="1"/>
            </p:cNvSpPr>
            <p:nvPr/>
          </p:nvSpPr>
          <p:spPr bwMode="auto">
            <a:xfrm>
              <a:off x="8007350" y="5562600"/>
              <a:ext cx="0" cy="609600"/>
            </a:xfrm>
            <a:prstGeom prst="line">
              <a:avLst/>
            </a:prstGeom>
            <a:noFill/>
            <a:ln w="9525">
              <a:solidFill>
                <a:schemeClr val="tx1"/>
              </a:solidFill>
              <a:round/>
              <a:headEnd type="triangle" w="med" len="med"/>
              <a:tailEnd/>
            </a:ln>
            <a:effectLst/>
          </p:spPr>
          <p:txBody>
            <a:bodyPr lIns="90000" tIns="46800" rIns="90000" bIns="46800"/>
            <a:lstStyle/>
            <a:p>
              <a:endParaRPr lang="en-US" sz="1200" b="1" dirty="0"/>
            </a:p>
          </p:txBody>
        </p:sp>
        <p:sp>
          <p:nvSpPr>
            <p:cNvPr id="948249" name="Line 25"/>
            <p:cNvSpPr>
              <a:spLocks noChangeShapeType="1"/>
            </p:cNvSpPr>
            <p:nvPr/>
          </p:nvSpPr>
          <p:spPr bwMode="auto">
            <a:xfrm>
              <a:off x="8007350" y="2438400"/>
              <a:ext cx="0" cy="762000"/>
            </a:xfrm>
            <a:prstGeom prst="line">
              <a:avLst/>
            </a:prstGeom>
            <a:noFill/>
            <a:ln w="9525">
              <a:solidFill>
                <a:schemeClr val="tx1"/>
              </a:solidFill>
              <a:round/>
              <a:headEnd type="triangle" w="med" len="med"/>
              <a:tailEnd type="triangle" w="med" len="med"/>
            </a:ln>
            <a:effectLst/>
          </p:spPr>
          <p:txBody>
            <a:bodyPr lIns="90000" tIns="46800" rIns="90000" bIns="46800"/>
            <a:lstStyle/>
            <a:p>
              <a:endParaRPr lang="en-US" sz="1200" b="1" dirty="0"/>
            </a:p>
          </p:txBody>
        </p:sp>
        <p:sp>
          <p:nvSpPr>
            <p:cNvPr id="948250" name="Line 26"/>
            <p:cNvSpPr>
              <a:spLocks noChangeShapeType="1"/>
            </p:cNvSpPr>
            <p:nvPr/>
          </p:nvSpPr>
          <p:spPr bwMode="auto">
            <a:xfrm>
              <a:off x="8007350" y="1524000"/>
              <a:ext cx="0" cy="685800"/>
            </a:xfrm>
            <a:prstGeom prst="line">
              <a:avLst/>
            </a:prstGeom>
            <a:noFill/>
            <a:ln w="9525">
              <a:solidFill>
                <a:schemeClr val="tx1"/>
              </a:solidFill>
              <a:round/>
              <a:headEnd/>
              <a:tailEnd type="triangle" w="med" len="med"/>
            </a:ln>
            <a:effectLst/>
          </p:spPr>
          <p:txBody>
            <a:bodyPr lIns="90000" tIns="46800" rIns="90000" bIns="46800"/>
            <a:lstStyle/>
            <a:p>
              <a:endParaRPr lang="en-US" sz="1200" b="1" dirty="0"/>
            </a:p>
          </p:txBody>
        </p:sp>
        <p:sp>
          <p:nvSpPr>
            <p:cNvPr id="948251" name="Text Box 27"/>
            <p:cNvSpPr txBox="1">
              <a:spLocks noChangeArrowheads="1"/>
            </p:cNvSpPr>
            <p:nvPr/>
          </p:nvSpPr>
          <p:spPr bwMode="gray">
            <a:xfrm>
              <a:off x="5345113" y="3937000"/>
              <a:ext cx="1497330" cy="279180"/>
            </a:xfrm>
            <a:prstGeom prst="rect">
              <a:avLst/>
            </a:prstGeom>
            <a:solidFill>
              <a:schemeClr val="bg1"/>
            </a:solidFill>
            <a:ln w="9525">
              <a:noFill/>
              <a:miter lim="800000"/>
              <a:headEnd type="none" w="sm" len="sm"/>
              <a:tailEnd type="none" w="lg" len="med"/>
            </a:ln>
            <a:effectLst/>
          </p:spPr>
          <p:txBody>
            <a:bodyPr wrap="none" lIns="90000" tIns="46800" rIns="90000" bIns="46800">
              <a:spAutoFit/>
            </a:bodyPr>
            <a:lstStyle/>
            <a:p>
              <a:pPr algn="l" eaLnBrk="1" hangingPunct="1"/>
              <a:r>
                <a:rPr lang="en-GB" sz="1200" b="1" dirty="0"/>
                <a:t>No action required</a:t>
              </a:r>
            </a:p>
          </p:txBody>
        </p:sp>
        <p:sp>
          <p:nvSpPr>
            <p:cNvPr id="948252" name="Rectangle 28"/>
            <p:cNvSpPr>
              <a:spLocks noChangeArrowheads="1"/>
            </p:cNvSpPr>
            <p:nvPr/>
          </p:nvSpPr>
          <p:spPr bwMode="auto">
            <a:xfrm>
              <a:off x="5329239" y="2717800"/>
              <a:ext cx="948847" cy="279180"/>
            </a:xfrm>
            <a:prstGeom prst="rect">
              <a:avLst/>
            </a:prstGeom>
            <a:noFill/>
            <a:ln w="9525">
              <a:noFill/>
              <a:miter lim="800000"/>
              <a:headEnd type="none" w="sm" len="sm"/>
              <a:tailEnd type="none" w="lg" len="med"/>
            </a:ln>
            <a:effectLst/>
          </p:spPr>
          <p:txBody>
            <a:bodyPr wrap="none" lIns="90000" tIns="46800" rIns="90000" bIns="46800">
              <a:spAutoFit/>
            </a:bodyPr>
            <a:lstStyle/>
            <a:p>
              <a:pPr algn="l" eaLnBrk="1" hangingPunct="1"/>
              <a:r>
                <a:rPr lang="en-GB" sz="1200" b="1" dirty="0"/>
                <a:t>Investigate</a:t>
              </a:r>
            </a:p>
          </p:txBody>
        </p:sp>
        <p:sp>
          <p:nvSpPr>
            <p:cNvPr id="948253" name="Rectangle 29"/>
            <p:cNvSpPr>
              <a:spLocks noChangeArrowheads="1"/>
            </p:cNvSpPr>
            <p:nvPr/>
          </p:nvSpPr>
          <p:spPr bwMode="auto">
            <a:xfrm>
              <a:off x="5338763" y="1651000"/>
              <a:ext cx="1415919" cy="279180"/>
            </a:xfrm>
            <a:prstGeom prst="rect">
              <a:avLst/>
            </a:prstGeom>
            <a:noFill/>
            <a:ln w="9525">
              <a:noFill/>
              <a:miter lim="800000"/>
              <a:headEnd type="none" w="sm" len="sm"/>
              <a:tailEnd type="none" w="lg" len="med"/>
            </a:ln>
            <a:effectLst/>
          </p:spPr>
          <p:txBody>
            <a:bodyPr wrap="none" lIns="90000" tIns="46800" rIns="90000" bIns="46800">
              <a:spAutoFit/>
            </a:bodyPr>
            <a:lstStyle/>
            <a:p>
              <a:pPr algn="l" eaLnBrk="1" hangingPunct="1"/>
              <a:r>
                <a:rPr lang="en-GB" sz="1200" b="1" dirty="0"/>
                <a:t>Immediate action</a:t>
              </a:r>
            </a:p>
          </p:txBody>
        </p:sp>
        <p:sp>
          <p:nvSpPr>
            <p:cNvPr id="948254" name="Rectangle 30"/>
            <p:cNvSpPr>
              <a:spLocks noChangeArrowheads="1"/>
            </p:cNvSpPr>
            <p:nvPr/>
          </p:nvSpPr>
          <p:spPr bwMode="auto">
            <a:xfrm>
              <a:off x="5346700" y="5018088"/>
              <a:ext cx="948847" cy="279180"/>
            </a:xfrm>
            <a:prstGeom prst="rect">
              <a:avLst/>
            </a:prstGeom>
            <a:noFill/>
            <a:ln w="9525">
              <a:noFill/>
              <a:miter lim="800000"/>
              <a:headEnd type="none" w="sm" len="sm"/>
              <a:tailEnd type="none" w="lg" len="med"/>
            </a:ln>
            <a:effectLst/>
          </p:spPr>
          <p:txBody>
            <a:bodyPr wrap="none" lIns="90000" tIns="46800" rIns="90000" bIns="46800">
              <a:spAutoFit/>
            </a:bodyPr>
            <a:lstStyle/>
            <a:p>
              <a:pPr algn="l" eaLnBrk="1" hangingPunct="1"/>
              <a:r>
                <a:rPr lang="en-GB" sz="1200" b="1" dirty="0"/>
                <a:t>Investigate</a:t>
              </a:r>
            </a:p>
          </p:txBody>
        </p:sp>
        <p:sp>
          <p:nvSpPr>
            <p:cNvPr id="948255" name="Rectangle 31"/>
            <p:cNvSpPr>
              <a:spLocks noChangeArrowheads="1"/>
            </p:cNvSpPr>
            <p:nvPr/>
          </p:nvSpPr>
          <p:spPr bwMode="auto">
            <a:xfrm>
              <a:off x="5356225" y="5780088"/>
              <a:ext cx="1415919" cy="279180"/>
            </a:xfrm>
            <a:prstGeom prst="rect">
              <a:avLst/>
            </a:prstGeom>
            <a:noFill/>
            <a:ln w="9525">
              <a:noFill/>
              <a:miter lim="800000"/>
              <a:headEnd type="none" w="sm" len="sm"/>
              <a:tailEnd type="none" w="lg" len="med"/>
            </a:ln>
            <a:effectLst/>
          </p:spPr>
          <p:txBody>
            <a:bodyPr wrap="none" lIns="90000" tIns="46800" rIns="90000" bIns="46800">
              <a:spAutoFit/>
            </a:bodyPr>
            <a:lstStyle/>
            <a:p>
              <a:pPr algn="l" eaLnBrk="1" hangingPunct="1"/>
              <a:r>
                <a:rPr lang="en-GB" sz="1200" b="1" dirty="0"/>
                <a:t>Immediate action</a:t>
              </a:r>
            </a:p>
          </p:txBody>
        </p:sp>
        <p:sp>
          <p:nvSpPr>
            <p:cNvPr id="948256" name="Text Box 32"/>
            <p:cNvSpPr txBox="1">
              <a:spLocks noChangeArrowheads="1"/>
            </p:cNvSpPr>
            <p:nvPr/>
          </p:nvSpPr>
          <p:spPr bwMode="auto">
            <a:xfrm>
              <a:off x="2198688" y="1390650"/>
              <a:ext cx="1449387" cy="461665"/>
            </a:xfrm>
            <a:prstGeom prst="rect">
              <a:avLst/>
            </a:prstGeom>
            <a:noFill/>
            <a:ln w="12700" algn="ctr">
              <a:noFill/>
              <a:miter lim="800000"/>
              <a:headEnd/>
              <a:tailEnd/>
            </a:ln>
            <a:effectLst/>
          </p:spPr>
          <p:txBody>
            <a:bodyPr>
              <a:spAutoFit/>
            </a:bodyPr>
            <a:lstStyle/>
            <a:p>
              <a:pPr eaLnBrk="1" hangingPunct="1"/>
              <a:r>
                <a:rPr lang="en-GB" sz="1200" b="1" dirty="0"/>
                <a:t>Key Performance Indicator</a:t>
              </a:r>
              <a:endParaRPr lang="en-US" sz="1200" b="1" dirty="0"/>
            </a:p>
          </p:txBody>
        </p:sp>
      </p:grpSp>
      <p:sp>
        <p:nvSpPr>
          <p:cNvPr id="3" name="Slide Number Placeholder 2"/>
          <p:cNvSpPr>
            <a:spLocks noGrp="1"/>
          </p:cNvSpPr>
          <p:nvPr>
            <p:ph type="sldNum" sz="quarter" idx="12"/>
          </p:nvPr>
        </p:nvSpPr>
        <p:spPr/>
        <p:txBody>
          <a:bodyPr/>
          <a:lstStyle/>
          <a:p>
            <a:fld id="{4BE819A1-3DD8-4179-BFD0-BF7D359F8DBD}" type="slidenum">
              <a:rPr lang="en-US" smtClean="0"/>
              <a:pPr/>
              <a:t>391</a:t>
            </a:fld>
            <a:endParaRPr lang="en-US" dirty="0"/>
          </a:p>
        </p:txBody>
      </p:sp>
    </p:spTree>
    <p:extLst>
      <p:ext uri="{BB962C8B-B14F-4D97-AF65-F5344CB8AC3E}">
        <p14:creationId xmlns:p14="http://schemas.microsoft.com/office/powerpoint/2010/main" val="1933911555"/>
      </p:ext>
    </p:extLst>
  </p:cSld>
  <p:clrMapOvr>
    <a:masterClrMapping/>
  </p:clrMapOvr>
  <p:transition/>
  <p:timing>
    <p:tnLst>
      <p:par>
        <p:cTn id="1" dur="indefinite" restart="never" nodeType="tmRoot"/>
      </p:par>
    </p:tnLst>
  </p:timing>
</p:sld>
</file>

<file path=ppt/slides/slide3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81410" name="Rectangle 2"/>
          <p:cNvSpPr>
            <a:spLocks noGrp="1" noChangeArrowheads="1"/>
          </p:cNvSpPr>
          <p:nvPr>
            <p:ph type="title"/>
          </p:nvPr>
        </p:nvSpPr>
        <p:spPr/>
        <p:txBody>
          <a:bodyPr/>
          <a:lstStyle/>
          <a:p>
            <a:r>
              <a:rPr lang="en-GB" dirty="0"/>
              <a:t>Methods and the Life Cycle</a:t>
            </a:r>
            <a:endParaRPr lang="en-US" dirty="0"/>
          </a:p>
        </p:txBody>
      </p:sp>
      <p:sp>
        <p:nvSpPr>
          <p:cNvPr id="1681411" name="Rectangle 3"/>
          <p:cNvSpPr>
            <a:spLocks noGrp="1" noChangeArrowheads="1"/>
          </p:cNvSpPr>
          <p:nvPr>
            <p:ph type="body" idx="1"/>
          </p:nvPr>
        </p:nvSpPr>
        <p:spPr/>
        <p:txBody>
          <a:bodyPr/>
          <a:lstStyle/>
          <a:p>
            <a:r>
              <a:rPr lang="en-US" dirty="0"/>
              <a:t>Process Descriptions for each Phase</a:t>
            </a:r>
          </a:p>
          <a:p>
            <a:r>
              <a:rPr lang="en-US" dirty="0"/>
              <a:t>Inputs and Outputs for processes</a:t>
            </a:r>
          </a:p>
          <a:p>
            <a:r>
              <a:rPr lang="en-US" dirty="0"/>
              <a:t>Documentation and Templates</a:t>
            </a:r>
          </a:p>
          <a:p>
            <a:r>
              <a:rPr lang="en-GB" dirty="0" smtClean="0"/>
              <a:t>Organization</a:t>
            </a:r>
            <a:r>
              <a:rPr lang="en-US" dirty="0" smtClean="0"/>
              <a:t> </a:t>
            </a:r>
            <a:r>
              <a:rPr lang="en-US" dirty="0"/>
              <a:t>Guidelines</a:t>
            </a:r>
          </a:p>
          <a:p>
            <a:r>
              <a:rPr lang="en-US" dirty="0"/>
              <a:t>Clear Roles and Responsibilities</a:t>
            </a:r>
          </a:p>
          <a:p>
            <a:r>
              <a:rPr lang="en-US" dirty="0"/>
              <a:t>Clearer Procedures for Specific skills</a:t>
            </a:r>
          </a:p>
        </p:txBody>
      </p:sp>
      <p:sp>
        <p:nvSpPr>
          <p:cNvPr id="3" name="Slide Number Placeholder 2"/>
          <p:cNvSpPr>
            <a:spLocks noGrp="1"/>
          </p:cNvSpPr>
          <p:nvPr>
            <p:ph type="sldNum" sz="quarter" idx="12"/>
          </p:nvPr>
        </p:nvSpPr>
        <p:spPr/>
        <p:txBody>
          <a:bodyPr/>
          <a:lstStyle/>
          <a:p>
            <a:fld id="{4BE819A1-3DD8-4179-BFD0-BF7D359F8DBD}" type="slidenum">
              <a:rPr lang="en-US" smtClean="0"/>
              <a:pPr/>
              <a:t>392</a:t>
            </a:fld>
            <a:endParaRPr lang="en-US" dirty="0"/>
          </a:p>
        </p:txBody>
      </p:sp>
    </p:spTree>
    <p:extLst>
      <p:ext uri="{BB962C8B-B14F-4D97-AF65-F5344CB8AC3E}">
        <p14:creationId xmlns:p14="http://schemas.microsoft.com/office/powerpoint/2010/main" val="8787743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81411">
                                            <p:txEl>
                                              <p:pRg st="0" end="0"/>
                                            </p:txEl>
                                          </p:spTgt>
                                        </p:tgtEl>
                                        <p:attrNameLst>
                                          <p:attrName>style.visibility</p:attrName>
                                        </p:attrNameLst>
                                      </p:cBhvr>
                                      <p:to>
                                        <p:strVal val="visible"/>
                                      </p:to>
                                    </p:set>
                                    <p:animEffect transition="in" filter="wipe(left)">
                                      <p:cBhvr>
                                        <p:cTn id="7" dur="500"/>
                                        <p:tgtEl>
                                          <p:spTgt spid="16814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81411">
                                            <p:txEl>
                                              <p:pRg st="1" end="1"/>
                                            </p:txEl>
                                          </p:spTgt>
                                        </p:tgtEl>
                                        <p:attrNameLst>
                                          <p:attrName>style.visibility</p:attrName>
                                        </p:attrNameLst>
                                      </p:cBhvr>
                                      <p:to>
                                        <p:strVal val="visible"/>
                                      </p:to>
                                    </p:set>
                                    <p:animEffect transition="in" filter="wipe(left)">
                                      <p:cBhvr>
                                        <p:cTn id="12" dur="500"/>
                                        <p:tgtEl>
                                          <p:spTgt spid="16814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81411">
                                            <p:txEl>
                                              <p:pRg st="2" end="2"/>
                                            </p:txEl>
                                          </p:spTgt>
                                        </p:tgtEl>
                                        <p:attrNameLst>
                                          <p:attrName>style.visibility</p:attrName>
                                        </p:attrNameLst>
                                      </p:cBhvr>
                                      <p:to>
                                        <p:strVal val="visible"/>
                                      </p:to>
                                    </p:set>
                                    <p:animEffect transition="in" filter="wipe(left)">
                                      <p:cBhvr>
                                        <p:cTn id="17" dur="500"/>
                                        <p:tgtEl>
                                          <p:spTgt spid="16814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81411">
                                            <p:txEl>
                                              <p:pRg st="3" end="3"/>
                                            </p:txEl>
                                          </p:spTgt>
                                        </p:tgtEl>
                                        <p:attrNameLst>
                                          <p:attrName>style.visibility</p:attrName>
                                        </p:attrNameLst>
                                      </p:cBhvr>
                                      <p:to>
                                        <p:strVal val="visible"/>
                                      </p:to>
                                    </p:set>
                                    <p:animEffect transition="in" filter="wipe(left)">
                                      <p:cBhvr>
                                        <p:cTn id="22" dur="500"/>
                                        <p:tgtEl>
                                          <p:spTgt spid="16814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81411">
                                            <p:txEl>
                                              <p:pRg st="4" end="4"/>
                                            </p:txEl>
                                          </p:spTgt>
                                        </p:tgtEl>
                                        <p:attrNameLst>
                                          <p:attrName>style.visibility</p:attrName>
                                        </p:attrNameLst>
                                      </p:cBhvr>
                                      <p:to>
                                        <p:strVal val="visible"/>
                                      </p:to>
                                    </p:set>
                                    <p:animEffect transition="in" filter="wipe(left)">
                                      <p:cBhvr>
                                        <p:cTn id="27" dur="500"/>
                                        <p:tgtEl>
                                          <p:spTgt spid="168141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681411">
                                            <p:txEl>
                                              <p:pRg st="5" end="5"/>
                                            </p:txEl>
                                          </p:spTgt>
                                        </p:tgtEl>
                                        <p:attrNameLst>
                                          <p:attrName>style.visibility</p:attrName>
                                        </p:attrNameLst>
                                      </p:cBhvr>
                                      <p:to>
                                        <p:strVal val="visible"/>
                                      </p:to>
                                    </p:set>
                                    <p:animEffect transition="in" filter="wipe(left)">
                                      <p:cBhvr>
                                        <p:cTn id="32" dur="500"/>
                                        <p:tgtEl>
                                          <p:spTgt spid="16814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1411" grpId="0" build="p" autoUpdateAnimBg="0"/>
    </p:bldLst>
  </p:timing>
</p:sld>
</file>

<file path=ppt/slides/slide3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83458" name="Rectangle 2"/>
          <p:cNvSpPr>
            <a:spLocks noGrp="1" noChangeArrowheads="1"/>
          </p:cNvSpPr>
          <p:nvPr>
            <p:ph type="title"/>
          </p:nvPr>
        </p:nvSpPr>
        <p:spPr/>
        <p:txBody>
          <a:bodyPr/>
          <a:lstStyle/>
          <a:p>
            <a:r>
              <a:rPr lang="en-GB" dirty="0"/>
              <a:t>Methods Benefits</a:t>
            </a:r>
            <a:endParaRPr lang="en-US" dirty="0"/>
          </a:p>
        </p:txBody>
      </p:sp>
      <p:sp>
        <p:nvSpPr>
          <p:cNvPr id="1683459" name="Rectangle 3"/>
          <p:cNvSpPr>
            <a:spLocks noGrp="1" noChangeArrowheads="1"/>
          </p:cNvSpPr>
          <p:nvPr>
            <p:ph type="body" idx="1"/>
          </p:nvPr>
        </p:nvSpPr>
        <p:spPr/>
        <p:txBody>
          <a:bodyPr/>
          <a:lstStyle/>
          <a:p>
            <a:r>
              <a:rPr lang="en-US" dirty="0"/>
              <a:t>Consistency</a:t>
            </a:r>
          </a:p>
          <a:p>
            <a:r>
              <a:rPr lang="en-US" dirty="0"/>
              <a:t>Continuous Improvement</a:t>
            </a:r>
          </a:p>
          <a:p>
            <a:r>
              <a:rPr lang="en-US" dirty="0"/>
              <a:t>Common Understanding between the Project Team and Stakeholders</a:t>
            </a:r>
          </a:p>
        </p:txBody>
      </p:sp>
      <p:sp>
        <p:nvSpPr>
          <p:cNvPr id="3" name="Slide Number Placeholder 2"/>
          <p:cNvSpPr>
            <a:spLocks noGrp="1"/>
          </p:cNvSpPr>
          <p:nvPr>
            <p:ph type="sldNum" sz="quarter" idx="12"/>
          </p:nvPr>
        </p:nvSpPr>
        <p:spPr/>
        <p:txBody>
          <a:bodyPr/>
          <a:lstStyle/>
          <a:p>
            <a:fld id="{4BE819A1-3DD8-4179-BFD0-BF7D359F8DBD}" type="slidenum">
              <a:rPr lang="en-US" smtClean="0"/>
              <a:pPr/>
              <a:t>393</a:t>
            </a:fld>
            <a:endParaRPr lang="en-US" dirty="0"/>
          </a:p>
        </p:txBody>
      </p:sp>
    </p:spTree>
    <p:extLst>
      <p:ext uri="{BB962C8B-B14F-4D97-AF65-F5344CB8AC3E}">
        <p14:creationId xmlns:p14="http://schemas.microsoft.com/office/powerpoint/2010/main" val="17803347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83459">
                                            <p:txEl>
                                              <p:pRg st="0" end="0"/>
                                            </p:txEl>
                                          </p:spTgt>
                                        </p:tgtEl>
                                        <p:attrNameLst>
                                          <p:attrName>style.visibility</p:attrName>
                                        </p:attrNameLst>
                                      </p:cBhvr>
                                      <p:to>
                                        <p:strVal val="visible"/>
                                      </p:to>
                                    </p:set>
                                    <p:animEffect transition="in" filter="wipe(left)">
                                      <p:cBhvr>
                                        <p:cTn id="7" dur="500"/>
                                        <p:tgtEl>
                                          <p:spTgt spid="16834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83459">
                                            <p:txEl>
                                              <p:pRg st="1" end="1"/>
                                            </p:txEl>
                                          </p:spTgt>
                                        </p:tgtEl>
                                        <p:attrNameLst>
                                          <p:attrName>style.visibility</p:attrName>
                                        </p:attrNameLst>
                                      </p:cBhvr>
                                      <p:to>
                                        <p:strVal val="visible"/>
                                      </p:to>
                                    </p:set>
                                    <p:animEffect transition="in" filter="wipe(left)">
                                      <p:cBhvr>
                                        <p:cTn id="12" dur="500"/>
                                        <p:tgtEl>
                                          <p:spTgt spid="168345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83459">
                                            <p:txEl>
                                              <p:pRg st="2" end="2"/>
                                            </p:txEl>
                                          </p:spTgt>
                                        </p:tgtEl>
                                        <p:attrNameLst>
                                          <p:attrName>style.visibility</p:attrName>
                                        </p:attrNameLst>
                                      </p:cBhvr>
                                      <p:to>
                                        <p:strVal val="visible"/>
                                      </p:to>
                                    </p:set>
                                    <p:animEffect transition="in" filter="wipe(left)">
                                      <p:cBhvr>
                                        <p:cTn id="17" dur="500"/>
                                        <p:tgtEl>
                                          <p:spTgt spid="168345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3459" grpId="0" build="p" autoUpdateAnimBg="0"/>
    </p:bldLst>
  </p:timing>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6475" y="2809875"/>
            <a:ext cx="7886700" cy="2852737"/>
          </a:xfrm>
        </p:spPr>
        <p:txBody>
          <a:bodyPr/>
          <a:lstStyle/>
          <a:p>
            <a:r>
              <a:rPr lang="en-US" dirty="0" smtClean="0"/>
              <a:t>Change Control</a:t>
            </a:r>
            <a:endParaRPr lang="en-US" dirty="0"/>
          </a:p>
        </p:txBody>
      </p:sp>
      <p:sp>
        <p:nvSpPr>
          <p:cNvPr id="3" name="Text Placeholder 2"/>
          <p:cNvSpPr>
            <a:spLocks noGrp="1"/>
          </p:cNvSpPr>
          <p:nvPr>
            <p:ph type="body" idx="1"/>
          </p:nvPr>
        </p:nvSpPr>
        <p:spPr>
          <a:xfrm>
            <a:off x="560768" y="5672271"/>
            <a:ext cx="7772400" cy="1500187"/>
          </a:xfrm>
        </p:spPr>
        <p:txBody>
          <a:bodyPr/>
          <a:lstStyle/>
          <a:p>
            <a:r>
              <a:rPr lang="en-US" dirty="0" smtClean="0"/>
              <a:t>The one constant you can always count on is change.</a:t>
            </a:r>
            <a:endParaRPr lang="en-US" dirty="0"/>
          </a:p>
        </p:txBody>
      </p:sp>
      <p:pic>
        <p:nvPicPr>
          <p:cNvPr id="26626" name="Picture 2" descr="http://1.bp.blogspot.com/-2y6HO_qKRBA/T1wKWUBnEvI/AAAAAAAAAJY/j2ETxjMvwLc/s1600/change-architect-sign1.jpg"/>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38200" y="685800"/>
            <a:ext cx="4419600" cy="3314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
        <p:nvSpPr>
          <p:cNvPr id="5" name="Slide Number Placeholder 4"/>
          <p:cNvSpPr>
            <a:spLocks noGrp="1"/>
          </p:cNvSpPr>
          <p:nvPr>
            <p:ph type="sldNum" sz="quarter" idx="12"/>
          </p:nvPr>
        </p:nvSpPr>
        <p:spPr/>
        <p:txBody>
          <a:bodyPr/>
          <a:lstStyle/>
          <a:p>
            <a:fld id="{4BE819A1-3DD8-4179-BFD0-BF7D359F8DBD}" type="slidenum">
              <a:rPr lang="en-US" smtClean="0"/>
              <a:pPr/>
              <a:t>394</a:t>
            </a:fld>
            <a:endParaRPr lang="en-US" dirty="0"/>
          </a:p>
        </p:txBody>
      </p:sp>
    </p:spTree>
    <p:extLst>
      <p:ext uri="{BB962C8B-B14F-4D97-AF65-F5344CB8AC3E}">
        <p14:creationId xmlns:p14="http://schemas.microsoft.com/office/powerpoint/2010/main" val="1102286060"/>
      </p:ext>
    </p:extLst>
  </p:cSld>
  <p:clrMapOvr>
    <a:masterClrMapping/>
  </p:clrMapOvr>
  <p:timing>
    <p:tnLst>
      <p:par>
        <p:cTn id="1" dur="indefinite" restart="never" nodeType="tmRoot"/>
      </p:par>
    </p:tnLst>
  </p:timing>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1474" name="Rectangle 2"/>
          <p:cNvSpPr>
            <a:spLocks noGrp="1" noChangeArrowheads="1"/>
          </p:cNvSpPr>
          <p:nvPr>
            <p:ph type="title"/>
          </p:nvPr>
        </p:nvSpPr>
        <p:spPr/>
        <p:txBody>
          <a:bodyPr/>
          <a:lstStyle/>
          <a:p>
            <a:r>
              <a:rPr lang="en-GB" dirty="0"/>
              <a:t>Need for Change Control</a:t>
            </a:r>
            <a:endParaRPr lang="en-US" dirty="0"/>
          </a:p>
        </p:txBody>
      </p:sp>
      <p:sp>
        <p:nvSpPr>
          <p:cNvPr id="1001475" name="Rectangle 3"/>
          <p:cNvSpPr>
            <a:spLocks noGrp="1" noChangeArrowheads="1"/>
          </p:cNvSpPr>
          <p:nvPr>
            <p:ph type="body" idx="1"/>
          </p:nvPr>
        </p:nvSpPr>
        <p:spPr/>
        <p:txBody>
          <a:bodyPr/>
          <a:lstStyle/>
          <a:p>
            <a:r>
              <a:rPr lang="en-GB" dirty="0"/>
              <a:t>T</a:t>
            </a:r>
            <a:r>
              <a:rPr lang="en-GB" dirty="0" smtClean="0"/>
              <a:t>o </a:t>
            </a:r>
            <a:r>
              <a:rPr lang="en-GB" dirty="0"/>
              <a:t>control adverse impact of uncontrolled changes</a:t>
            </a:r>
          </a:p>
          <a:p>
            <a:r>
              <a:rPr lang="en-GB" dirty="0"/>
              <a:t>T</a:t>
            </a:r>
            <a:r>
              <a:rPr lang="en-GB" dirty="0" smtClean="0"/>
              <a:t>o </a:t>
            </a:r>
            <a:r>
              <a:rPr lang="en-GB" dirty="0"/>
              <a:t>enable beneficial changes </a:t>
            </a:r>
          </a:p>
          <a:p>
            <a:r>
              <a:rPr lang="en-GB" dirty="0"/>
              <a:t>T</a:t>
            </a:r>
            <a:r>
              <a:rPr lang="en-GB" dirty="0" smtClean="0"/>
              <a:t>o </a:t>
            </a:r>
            <a:r>
              <a:rPr lang="en-GB" dirty="0"/>
              <a:t>communicate changes to stakeholders</a:t>
            </a:r>
          </a:p>
          <a:p>
            <a:r>
              <a:rPr lang="en-GB" dirty="0"/>
              <a:t>T</a:t>
            </a:r>
            <a:r>
              <a:rPr lang="en-GB" dirty="0" smtClean="0"/>
              <a:t>o </a:t>
            </a:r>
            <a:r>
              <a:rPr lang="en-GB" dirty="0"/>
              <a:t>maintain baselines for effective control</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395</a:t>
            </a:fld>
            <a:endParaRPr lang="en-US" dirty="0"/>
          </a:p>
        </p:txBody>
      </p:sp>
    </p:spTree>
    <p:extLst>
      <p:ext uri="{BB962C8B-B14F-4D97-AF65-F5344CB8AC3E}">
        <p14:creationId xmlns:p14="http://schemas.microsoft.com/office/powerpoint/2010/main" val="1927871398"/>
      </p:ext>
    </p:extLst>
  </p:cSld>
  <p:clrMapOvr>
    <a:masterClrMapping/>
  </p:clrMapOvr>
  <p:transition/>
  <p:timing>
    <p:tnLst>
      <p:par>
        <p:cTn id="1" dur="indefinite" restart="never" nodeType="tmRoot"/>
      </p:par>
    </p:tnLst>
  </p:timing>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22" name="Rectangle 2"/>
          <p:cNvSpPr>
            <a:spLocks noGrp="1" noChangeArrowheads="1"/>
          </p:cNvSpPr>
          <p:nvPr>
            <p:ph type="title"/>
          </p:nvPr>
        </p:nvSpPr>
        <p:spPr/>
        <p:txBody>
          <a:bodyPr/>
          <a:lstStyle/>
          <a:p>
            <a:pPr algn="r"/>
            <a:r>
              <a:rPr lang="en-GB" dirty="0"/>
              <a:t>Roles</a:t>
            </a:r>
          </a:p>
        </p:txBody>
      </p:sp>
      <p:grpSp>
        <p:nvGrpSpPr>
          <p:cNvPr id="2" name="Group 27"/>
          <p:cNvGrpSpPr>
            <a:grpSpLocks/>
          </p:cNvGrpSpPr>
          <p:nvPr/>
        </p:nvGrpSpPr>
        <p:grpSpPr bwMode="auto">
          <a:xfrm>
            <a:off x="1029433" y="1463902"/>
            <a:ext cx="7085134" cy="4433888"/>
            <a:chOff x="1187" y="913"/>
            <a:chExt cx="4835" cy="2793"/>
          </a:xfrm>
        </p:grpSpPr>
        <p:sp>
          <p:nvSpPr>
            <p:cNvPr id="1003523" name="Text Box 3"/>
            <p:cNvSpPr txBox="1">
              <a:spLocks noChangeArrowheads="1"/>
            </p:cNvSpPr>
            <p:nvPr/>
          </p:nvSpPr>
          <p:spPr bwMode="auto">
            <a:xfrm>
              <a:off x="1187" y="913"/>
              <a:ext cx="1552" cy="639"/>
            </a:xfrm>
            <a:prstGeom prst="rect">
              <a:avLst/>
            </a:prstGeom>
            <a:solidFill>
              <a:schemeClr val="accent6">
                <a:lumMod val="75000"/>
              </a:schemeClr>
            </a:solidFill>
            <a:ln>
              <a:headEnd/>
              <a:tailEnd/>
            </a:ln>
          </p:spPr>
          <p:style>
            <a:lnRef idx="0">
              <a:schemeClr val="accent1"/>
            </a:lnRef>
            <a:fillRef idx="3">
              <a:schemeClr val="accent1"/>
            </a:fillRef>
            <a:effectRef idx="3">
              <a:schemeClr val="accent1"/>
            </a:effectRef>
            <a:fontRef idx="minor">
              <a:schemeClr val="lt1"/>
            </a:fontRef>
          </p:style>
          <p:txBody>
            <a:bodyPr>
              <a:spAutoFit/>
            </a:bodyPr>
            <a:lstStyle/>
            <a:p>
              <a:pPr marL="266700" indent="-266700" algn="l" eaLnBrk="1" hangingPunct="1"/>
              <a:r>
                <a:rPr lang="en-GB" sz="1200" b="1" dirty="0">
                  <a:solidFill>
                    <a:schemeClr val="tx1"/>
                  </a:solidFill>
                </a:rPr>
                <a:t>External Stakeholders</a:t>
              </a:r>
            </a:p>
            <a:p>
              <a:pPr marL="622300" lvl="1" indent="-165100" algn="l" eaLnBrk="1" hangingPunct="1">
                <a:buFontTx/>
                <a:buChar char="•"/>
              </a:pPr>
              <a:r>
                <a:rPr lang="en-GB" sz="1200" b="1" dirty="0">
                  <a:solidFill>
                    <a:schemeClr val="tx1"/>
                  </a:solidFill>
                </a:rPr>
                <a:t>Customers</a:t>
              </a:r>
            </a:p>
            <a:p>
              <a:pPr marL="622300" lvl="1" indent="-165100" algn="l" eaLnBrk="1" hangingPunct="1">
                <a:buFontTx/>
                <a:buChar char="•"/>
              </a:pPr>
              <a:r>
                <a:rPr lang="en-GB" sz="1200" b="1" dirty="0">
                  <a:solidFill>
                    <a:schemeClr val="tx1"/>
                  </a:solidFill>
                </a:rPr>
                <a:t>Users</a:t>
              </a:r>
            </a:p>
            <a:p>
              <a:pPr marL="622300" lvl="1" indent="-165100" algn="l" eaLnBrk="1" hangingPunct="1">
                <a:buFontTx/>
                <a:buChar char="•"/>
              </a:pPr>
              <a:r>
                <a:rPr lang="en-GB" sz="1200" b="1" dirty="0">
                  <a:solidFill>
                    <a:schemeClr val="tx1"/>
                  </a:solidFill>
                </a:rPr>
                <a:t>Experts</a:t>
              </a:r>
            </a:p>
            <a:p>
              <a:pPr marL="622300" lvl="1" indent="-165100" algn="l" eaLnBrk="1" hangingPunct="1">
                <a:buFontTx/>
                <a:buChar char="•"/>
              </a:pPr>
              <a:r>
                <a:rPr lang="en-GB" sz="1200" b="1" dirty="0">
                  <a:solidFill>
                    <a:schemeClr val="tx1"/>
                  </a:solidFill>
                </a:rPr>
                <a:t>Regulators</a:t>
              </a:r>
              <a:endParaRPr lang="en-US" sz="1200" b="1" dirty="0">
                <a:solidFill>
                  <a:schemeClr val="tx1"/>
                </a:solidFill>
              </a:endParaRPr>
            </a:p>
          </p:txBody>
        </p:sp>
        <p:cxnSp>
          <p:nvCxnSpPr>
            <p:cNvPr id="1003524" name="AutoShape 4"/>
            <p:cNvCxnSpPr>
              <a:cxnSpLocks noChangeShapeType="1"/>
            </p:cNvCxnSpPr>
            <p:nvPr/>
          </p:nvCxnSpPr>
          <p:spPr bwMode="auto">
            <a:xfrm>
              <a:off x="2767" y="1233"/>
              <a:ext cx="588" cy="590"/>
            </a:xfrm>
            <a:prstGeom prst="bentConnector2">
              <a:avLst/>
            </a:prstGeom>
            <a:noFill/>
            <a:ln w="28575">
              <a:solidFill>
                <a:srgbClr val="FF3300"/>
              </a:solidFill>
              <a:miter lim="800000"/>
              <a:headEnd type="triangle" w="med" len="med"/>
              <a:tailEnd type="triangle" w="med" len="med"/>
            </a:ln>
            <a:effectLst/>
          </p:spPr>
        </p:cxnSp>
        <p:sp>
          <p:nvSpPr>
            <p:cNvPr id="1003525" name="Text Box 5"/>
            <p:cNvSpPr txBox="1">
              <a:spLocks noChangeArrowheads="1"/>
            </p:cNvSpPr>
            <p:nvPr/>
          </p:nvSpPr>
          <p:spPr bwMode="auto">
            <a:xfrm>
              <a:off x="4770" y="1151"/>
              <a:ext cx="944" cy="294"/>
            </a:xfrm>
            <a:prstGeom prst="rect">
              <a:avLst/>
            </a:prstGeom>
            <a:solidFill>
              <a:schemeClr val="accent6">
                <a:lumMod val="75000"/>
              </a:schemeClr>
            </a:solidFill>
            <a:ln>
              <a:headEnd/>
              <a:tailEnd/>
            </a:ln>
          </p:spPr>
          <p:style>
            <a:lnRef idx="0">
              <a:schemeClr val="accent1"/>
            </a:lnRef>
            <a:fillRef idx="3">
              <a:schemeClr val="accent1"/>
            </a:fillRef>
            <a:effectRef idx="3">
              <a:schemeClr val="accent1"/>
            </a:effectRef>
            <a:fontRef idx="minor">
              <a:schemeClr val="lt1"/>
            </a:fontRef>
          </p:style>
          <p:txBody>
            <a:bodyPr>
              <a:spAutoFit/>
            </a:bodyPr>
            <a:lstStyle/>
            <a:p>
              <a:pPr eaLnBrk="1" hangingPunct="1"/>
              <a:r>
                <a:rPr lang="en-GB" sz="1200" b="1" dirty="0">
                  <a:solidFill>
                    <a:schemeClr val="tx1"/>
                  </a:solidFill>
                </a:rPr>
                <a:t>Corporate Management</a:t>
              </a:r>
              <a:endParaRPr lang="en-US" sz="1200" b="1" dirty="0">
                <a:solidFill>
                  <a:schemeClr val="tx1"/>
                </a:solidFill>
              </a:endParaRPr>
            </a:p>
          </p:txBody>
        </p:sp>
        <p:cxnSp>
          <p:nvCxnSpPr>
            <p:cNvPr id="1003526" name="AutoShape 6"/>
            <p:cNvCxnSpPr>
              <a:cxnSpLocks noChangeShapeType="1"/>
              <a:stCxn id="1003527" idx="3"/>
              <a:endCxn id="1003525" idx="1"/>
            </p:cNvCxnSpPr>
            <p:nvPr/>
          </p:nvCxnSpPr>
          <p:spPr bwMode="auto">
            <a:xfrm flipV="1">
              <a:off x="3918" y="1298"/>
              <a:ext cx="852" cy="615"/>
            </a:xfrm>
            <a:prstGeom prst="bentConnector3">
              <a:avLst>
                <a:gd name="adj1" fmla="val 49884"/>
              </a:avLst>
            </a:prstGeom>
            <a:noFill/>
            <a:ln w="28575">
              <a:solidFill>
                <a:srgbClr val="FF3300"/>
              </a:solidFill>
              <a:miter lim="800000"/>
              <a:headEnd type="triangle" w="med" len="med"/>
              <a:tailEnd/>
            </a:ln>
            <a:effectLst/>
          </p:spPr>
        </p:cxnSp>
        <p:sp>
          <p:nvSpPr>
            <p:cNvPr id="1003527" name="Text Box 7"/>
            <p:cNvSpPr txBox="1">
              <a:spLocks noChangeArrowheads="1"/>
            </p:cNvSpPr>
            <p:nvPr/>
          </p:nvSpPr>
          <p:spPr bwMode="auto">
            <a:xfrm>
              <a:off x="2833" y="1823"/>
              <a:ext cx="1085" cy="179"/>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spAutoFit/>
            </a:bodyPr>
            <a:lstStyle/>
            <a:p>
              <a:pPr algn="l" eaLnBrk="1" hangingPunct="1"/>
              <a:r>
                <a:rPr lang="en-GB" sz="1200" b="1" dirty="0"/>
                <a:t>Project Sponsor</a:t>
              </a:r>
              <a:endParaRPr lang="en-US" sz="1200" b="1" dirty="0"/>
            </a:p>
          </p:txBody>
        </p:sp>
        <p:sp>
          <p:nvSpPr>
            <p:cNvPr id="1003528" name="Text Box 8"/>
            <p:cNvSpPr txBox="1">
              <a:spLocks noChangeArrowheads="1"/>
            </p:cNvSpPr>
            <p:nvPr/>
          </p:nvSpPr>
          <p:spPr bwMode="auto">
            <a:xfrm>
              <a:off x="2833" y="2780"/>
              <a:ext cx="849" cy="174"/>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wrap="none">
              <a:spAutoFit/>
            </a:bodyPr>
            <a:lstStyle/>
            <a:p>
              <a:pPr algn="l" eaLnBrk="1" hangingPunct="1"/>
              <a:r>
                <a:rPr lang="en-GB" sz="1200" b="1" dirty="0"/>
                <a:t>Project Manager</a:t>
              </a:r>
              <a:endParaRPr lang="en-US" sz="1200" b="1" dirty="0"/>
            </a:p>
          </p:txBody>
        </p:sp>
        <p:cxnSp>
          <p:nvCxnSpPr>
            <p:cNvPr id="1003529" name="AutoShape 9"/>
            <p:cNvCxnSpPr>
              <a:cxnSpLocks noChangeShapeType="1"/>
            </p:cNvCxnSpPr>
            <p:nvPr/>
          </p:nvCxnSpPr>
          <p:spPr bwMode="auto">
            <a:xfrm rot="16200000" flipH="1">
              <a:off x="2968" y="2389"/>
              <a:ext cx="778" cy="3"/>
            </a:xfrm>
            <a:prstGeom prst="bentConnector3">
              <a:avLst>
                <a:gd name="adj1" fmla="val 50000"/>
              </a:avLst>
            </a:prstGeom>
            <a:noFill/>
            <a:ln w="28575">
              <a:solidFill>
                <a:srgbClr val="FF3300"/>
              </a:solidFill>
              <a:miter lim="800000"/>
              <a:headEnd type="triangle" w="med" len="med"/>
              <a:tailEnd type="triangle" w="med" len="med"/>
            </a:ln>
            <a:effectLst/>
          </p:spPr>
        </p:cxnSp>
        <p:grpSp>
          <p:nvGrpSpPr>
            <p:cNvPr id="4" name="Group 10"/>
            <p:cNvGrpSpPr>
              <a:grpSpLocks/>
            </p:cNvGrpSpPr>
            <p:nvPr/>
          </p:nvGrpSpPr>
          <p:grpSpPr bwMode="auto">
            <a:xfrm>
              <a:off x="1906" y="2954"/>
              <a:ext cx="2726" cy="752"/>
              <a:chOff x="1310" y="2954"/>
              <a:chExt cx="2516" cy="752"/>
            </a:xfrm>
          </p:grpSpPr>
          <p:sp>
            <p:nvSpPr>
              <p:cNvPr id="1003531" name="Text Box 11"/>
              <p:cNvSpPr txBox="1">
                <a:spLocks noChangeArrowheads="1"/>
              </p:cNvSpPr>
              <p:nvPr/>
            </p:nvSpPr>
            <p:spPr bwMode="auto">
              <a:xfrm>
                <a:off x="1310" y="3532"/>
                <a:ext cx="626" cy="174"/>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wrap="none">
                <a:spAutoFit/>
              </a:bodyPr>
              <a:lstStyle/>
              <a:p>
                <a:pPr algn="l" eaLnBrk="1" hangingPunct="1"/>
                <a:r>
                  <a:rPr lang="en-GB" sz="1200" b="1" dirty="0"/>
                  <a:t>Team Leader</a:t>
                </a:r>
                <a:endParaRPr lang="en-US" sz="1200" b="1" dirty="0"/>
              </a:p>
            </p:txBody>
          </p:sp>
          <p:sp>
            <p:nvSpPr>
              <p:cNvPr id="1003532" name="Text Box 12"/>
              <p:cNvSpPr txBox="1">
                <a:spLocks noChangeArrowheads="1"/>
              </p:cNvSpPr>
              <p:nvPr/>
            </p:nvSpPr>
            <p:spPr bwMode="auto">
              <a:xfrm>
                <a:off x="2256" y="3526"/>
                <a:ext cx="626" cy="174"/>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wrap="none">
                <a:spAutoFit/>
              </a:bodyPr>
              <a:lstStyle/>
              <a:p>
                <a:pPr algn="l" eaLnBrk="1" hangingPunct="1"/>
                <a:r>
                  <a:rPr lang="en-GB" sz="1200" b="1" dirty="0"/>
                  <a:t>Team Leader</a:t>
                </a:r>
                <a:endParaRPr lang="en-US" sz="1200" b="1" dirty="0"/>
              </a:p>
            </p:txBody>
          </p:sp>
          <p:sp>
            <p:nvSpPr>
              <p:cNvPr id="1003533" name="Text Box 13"/>
              <p:cNvSpPr txBox="1">
                <a:spLocks noChangeArrowheads="1"/>
              </p:cNvSpPr>
              <p:nvPr/>
            </p:nvSpPr>
            <p:spPr bwMode="auto">
              <a:xfrm>
                <a:off x="3200" y="3526"/>
                <a:ext cx="626" cy="174"/>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wrap="none">
                <a:spAutoFit/>
              </a:bodyPr>
              <a:lstStyle/>
              <a:p>
                <a:pPr algn="l" eaLnBrk="1" hangingPunct="1"/>
                <a:r>
                  <a:rPr lang="en-GB" sz="1200" b="1" dirty="0"/>
                  <a:t>Team Leader</a:t>
                </a:r>
                <a:endParaRPr lang="en-US" sz="1200" b="1" dirty="0"/>
              </a:p>
            </p:txBody>
          </p:sp>
          <p:cxnSp>
            <p:nvCxnSpPr>
              <p:cNvPr id="1003534" name="AutoShape 14"/>
              <p:cNvCxnSpPr>
                <a:cxnSpLocks noChangeShapeType="1"/>
                <a:stCxn id="1003531" idx="0"/>
                <a:endCxn id="1003528" idx="2"/>
              </p:cNvCxnSpPr>
              <p:nvPr/>
            </p:nvCxnSpPr>
            <p:spPr bwMode="auto">
              <a:xfrm rot="5400000" flipH="1" flipV="1">
                <a:off x="1801" y="2776"/>
                <a:ext cx="578" cy="934"/>
              </a:xfrm>
              <a:prstGeom prst="bentConnector3">
                <a:avLst>
                  <a:gd name="adj1" fmla="val 50000"/>
                </a:avLst>
              </a:prstGeom>
              <a:noFill/>
              <a:ln w="28575">
                <a:solidFill>
                  <a:schemeClr val="tx2"/>
                </a:solidFill>
                <a:miter lim="800000"/>
                <a:headEnd type="triangle" w="med" len="med"/>
                <a:tailEnd type="triangle" w="med" len="med"/>
              </a:ln>
              <a:effectLst/>
            </p:spPr>
          </p:cxnSp>
          <p:cxnSp>
            <p:nvCxnSpPr>
              <p:cNvPr id="1003535" name="AutoShape 15"/>
              <p:cNvCxnSpPr>
                <a:cxnSpLocks noChangeShapeType="1"/>
                <a:stCxn id="1003528" idx="2"/>
                <a:endCxn id="1003532" idx="0"/>
              </p:cNvCxnSpPr>
              <p:nvPr/>
            </p:nvCxnSpPr>
            <p:spPr bwMode="auto">
              <a:xfrm>
                <a:off x="2557" y="2954"/>
                <a:ext cx="12" cy="572"/>
              </a:xfrm>
              <a:prstGeom prst="straightConnector1">
                <a:avLst/>
              </a:prstGeom>
              <a:noFill/>
              <a:ln w="28575">
                <a:solidFill>
                  <a:schemeClr val="tx2"/>
                </a:solidFill>
                <a:round/>
                <a:headEnd type="triangle" w="med" len="med"/>
                <a:tailEnd type="triangle" w="med" len="med"/>
              </a:ln>
              <a:effectLst/>
            </p:spPr>
          </p:cxnSp>
          <p:cxnSp>
            <p:nvCxnSpPr>
              <p:cNvPr id="1003536" name="AutoShape 16"/>
              <p:cNvCxnSpPr>
                <a:cxnSpLocks noChangeShapeType="1"/>
                <a:stCxn id="1003528" idx="2"/>
                <a:endCxn id="1003533" idx="0"/>
              </p:cNvCxnSpPr>
              <p:nvPr/>
            </p:nvCxnSpPr>
            <p:spPr bwMode="auto">
              <a:xfrm rot="16200000" flipH="1">
                <a:off x="2749" y="2762"/>
                <a:ext cx="572" cy="956"/>
              </a:xfrm>
              <a:prstGeom prst="bentConnector3">
                <a:avLst>
                  <a:gd name="adj1" fmla="val 50000"/>
                </a:avLst>
              </a:prstGeom>
              <a:noFill/>
              <a:ln w="28575">
                <a:solidFill>
                  <a:schemeClr val="tx2"/>
                </a:solidFill>
                <a:miter lim="800000"/>
                <a:headEnd type="triangle" w="med" len="med"/>
                <a:tailEnd type="triangle" w="med" len="med"/>
              </a:ln>
              <a:effectLst/>
            </p:spPr>
          </p:cxnSp>
        </p:grpSp>
        <p:sp>
          <p:nvSpPr>
            <p:cNvPr id="1003537" name="Text Box 17"/>
            <p:cNvSpPr txBox="1">
              <a:spLocks noChangeArrowheads="1"/>
            </p:cNvSpPr>
            <p:nvPr/>
          </p:nvSpPr>
          <p:spPr bwMode="auto">
            <a:xfrm>
              <a:off x="1265" y="2991"/>
              <a:ext cx="655" cy="409"/>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spAutoFit/>
            </a:bodyPr>
            <a:lstStyle/>
            <a:p>
              <a:pPr eaLnBrk="1" hangingPunct="1"/>
              <a:r>
                <a:rPr lang="en-GB" sz="1200" b="1" dirty="0"/>
                <a:t>Project Support Office</a:t>
              </a:r>
              <a:endParaRPr lang="en-US" sz="1200" b="1" dirty="0"/>
            </a:p>
          </p:txBody>
        </p:sp>
        <p:cxnSp>
          <p:nvCxnSpPr>
            <p:cNvPr id="1003538" name="AutoShape 18"/>
            <p:cNvCxnSpPr>
              <a:cxnSpLocks noChangeShapeType="1"/>
            </p:cNvCxnSpPr>
            <p:nvPr/>
          </p:nvCxnSpPr>
          <p:spPr bwMode="auto">
            <a:xfrm rot="10800000" flipV="1">
              <a:off x="1677" y="2870"/>
              <a:ext cx="1145" cy="121"/>
            </a:xfrm>
            <a:prstGeom prst="bentConnector2">
              <a:avLst/>
            </a:prstGeom>
            <a:noFill/>
            <a:ln w="28575">
              <a:solidFill>
                <a:srgbClr val="FF3300"/>
              </a:solidFill>
              <a:miter lim="800000"/>
              <a:headEnd type="triangle" w="med" len="med"/>
              <a:tailEnd type="triangle" w="med" len="med"/>
            </a:ln>
            <a:effectLst/>
          </p:spPr>
        </p:cxnSp>
        <p:sp>
          <p:nvSpPr>
            <p:cNvPr id="1003539" name="Freeform 19"/>
            <p:cNvSpPr>
              <a:spLocks/>
            </p:cNvSpPr>
            <p:nvPr/>
          </p:nvSpPr>
          <p:spPr bwMode="auto">
            <a:xfrm flipH="1">
              <a:off x="1605" y="3456"/>
              <a:ext cx="242" cy="174"/>
            </a:xfrm>
            <a:custGeom>
              <a:avLst/>
              <a:gdLst/>
              <a:ahLst/>
              <a:cxnLst>
                <a:cxn ang="0">
                  <a:pos x="192" y="0"/>
                </a:cxn>
                <a:cxn ang="0">
                  <a:pos x="192" y="184"/>
                </a:cxn>
                <a:cxn ang="0">
                  <a:pos x="0" y="184"/>
                </a:cxn>
              </a:cxnLst>
              <a:rect l="0" t="0" r="r" b="b"/>
              <a:pathLst>
                <a:path w="192" h="184">
                  <a:moveTo>
                    <a:pt x="192" y="0"/>
                  </a:moveTo>
                  <a:lnTo>
                    <a:pt x="192" y="184"/>
                  </a:lnTo>
                  <a:lnTo>
                    <a:pt x="0" y="184"/>
                  </a:lnTo>
                </a:path>
              </a:pathLst>
            </a:custGeom>
            <a:noFill/>
            <a:ln w="28575" cap="flat" cmpd="sng">
              <a:solidFill>
                <a:srgbClr val="FF3300"/>
              </a:solidFill>
              <a:prstDash val="dash"/>
              <a:round/>
              <a:headEnd type="triangle" w="lg" len="med"/>
              <a:tailEnd type="triangle" w="lg" len="med"/>
            </a:ln>
            <a:effectLst/>
          </p:spPr>
          <p:txBody>
            <a:bodyPr>
              <a:spAutoFit/>
            </a:bodyPr>
            <a:lstStyle/>
            <a:p>
              <a:endParaRPr lang="en-US" sz="1200" b="1" dirty="0"/>
            </a:p>
          </p:txBody>
        </p:sp>
        <p:grpSp>
          <p:nvGrpSpPr>
            <p:cNvPr id="5" name="Group 20"/>
            <p:cNvGrpSpPr>
              <a:grpSpLocks/>
            </p:cNvGrpSpPr>
            <p:nvPr/>
          </p:nvGrpSpPr>
          <p:grpSpPr bwMode="auto">
            <a:xfrm>
              <a:off x="1367" y="1617"/>
              <a:ext cx="1556" cy="1096"/>
              <a:chOff x="1085" y="1617"/>
              <a:chExt cx="1436" cy="1096"/>
            </a:xfrm>
          </p:grpSpPr>
          <p:sp>
            <p:nvSpPr>
              <p:cNvPr id="1003541" name="Text Box 21"/>
              <p:cNvSpPr txBox="1">
                <a:spLocks noChangeArrowheads="1"/>
              </p:cNvSpPr>
              <p:nvPr/>
            </p:nvSpPr>
            <p:spPr bwMode="auto">
              <a:xfrm>
                <a:off x="1085" y="2097"/>
                <a:ext cx="941" cy="291"/>
              </a:xfrm>
              <a:prstGeom prst="rect">
                <a:avLst/>
              </a:prstGeom>
              <a:noFill/>
              <a:ln w="28575" algn="ctr">
                <a:solidFill>
                  <a:schemeClr val="tx2"/>
                </a:solidFill>
                <a:prstDash val="dash"/>
                <a:miter lim="800000"/>
                <a:headEnd type="none" w="lg" len="med"/>
                <a:tailEnd type="none" w="lg" len="med"/>
              </a:ln>
              <a:effectLst/>
            </p:spPr>
            <p:txBody>
              <a:bodyPr>
                <a:spAutoFit/>
              </a:bodyPr>
              <a:lstStyle/>
              <a:p>
                <a:pPr eaLnBrk="1" hangingPunct="1"/>
                <a:r>
                  <a:rPr lang="en-GB" sz="1200" b="1" dirty="0"/>
                  <a:t>Change Control Board</a:t>
                </a:r>
                <a:endParaRPr lang="en-US" sz="1200" b="1" dirty="0"/>
              </a:p>
            </p:txBody>
          </p:sp>
          <p:sp>
            <p:nvSpPr>
              <p:cNvPr id="1003542" name="Line 22"/>
              <p:cNvSpPr>
                <a:spLocks noChangeShapeType="1"/>
              </p:cNvSpPr>
              <p:nvPr/>
            </p:nvSpPr>
            <p:spPr bwMode="auto">
              <a:xfrm flipH="1">
                <a:off x="2104" y="1875"/>
                <a:ext cx="344" cy="214"/>
              </a:xfrm>
              <a:prstGeom prst="line">
                <a:avLst/>
              </a:prstGeom>
              <a:noFill/>
              <a:ln w="28575">
                <a:solidFill>
                  <a:schemeClr val="tx2"/>
                </a:solidFill>
                <a:prstDash val="dash"/>
                <a:round/>
                <a:headEnd type="triangle" w="lg" len="med"/>
                <a:tailEnd type="triangle" w="lg" len="med"/>
              </a:ln>
              <a:effectLst/>
            </p:spPr>
            <p:txBody>
              <a:bodyPr>
                <a:spAutoFit/>
              </a:bodyPr>
              <a:lstStyle/>
              <a:p>
                <a:endParaRPr lang="en-US" sz="1200" b="1" dirty="0"/>
              </a:p>
            </p:txBody>
          </p:sp>
          <p:sp>
            <p:nvSpPr>
              <p:cNvPr id="1003543" name="Line 23"/>
              <p:cNvSpPr>
                <a:spLocks noChangeShapeType="1"/>
              </p:cNvSpPr>
              <p:nvPr/>
            </p:nvSpPr>
            <p:spPr bwMode="auto">
              <a:xfrm flipH="1">
                <a:off x="1577" y="1617"/>
                <a:ext cx="8" cy="428"/>
              </a:xfrm>
              <a:prstGeom prst="line">
                <a:avLst/>
              </a:prstGeom>
              <a:noFill/>
              <a:ln w="28575">
                <a:solidFill>
                  <a:schemeClr val="tx2"/>
                </a:solidFill>
                <a:prstDash val="dash"/>
                <a:round/>
                <a:headEnd type="triangle" w="lg" len="med"/>
                <a:tailEnd type="triangle" w="lg" len="med"/>
              </a:ln>
              <a:effectLst/>
            </p:spPr>
            <p:txBody>
              <a:bodyPr>
                <a:spAutoFit/>
              </a:bodyPr>
              <a:lstStyle/>
              <a:p>
                <a:endParaRPr lang="en-US" sz="1200" b="1" dirty="0"/>
              </a:p>
            </p:txBody>
          </p:sp>
          <p:sp>
            <p:nvSpPr>
              <p:cNvPr id="1003544" name="Line 24"/>
              <p:cNvSpPr>
                <a:spLocks noChangeShapeType="1"/>
              </p:cNvSpPr>
              <p:nvPr/>
            </p:nvSpPr>
            <p:spPr bwMode="auto">
              <a:xfrm flipH="1" flipV="1">
                <a:off x="2145" y="2431"/>
                <a:ext cx="376" cy="282"/>
              </a:xfrm>
              <a:prstGeom prst="line">
                <a:avLst/>
              </a:prstGeom>
              <a:noFill/>
              <a:ln w="28575">
                <a:solidFill>
                  <a:schemeClr val="tx2"/>
                </a:solidFill>
                <a:prstDash val="dash"/>
                <a:round/>
                <a:headEnd type="triangle" w="lg" len="med"/>
                <a:tailEnd type="triangle" w="lg" len="med"/>
              </a:ln>
              <a:effectLst/>
            </p:spPr>
            <p:txBody>
              <a:bodyPr>
                <a:spAutoFit/>
              </a:bodyPr>
              <a:lstStyle/>
              <a:p>
                <a:endParaRPr lang="en-US" sz="1200" b="1" dirty="0"/>
              </a:p>
            </p:txBody>
          </p:sp>
        </p:grpSp>
        <p:sp>
          <p:nvSpPr>
            <p:cNvPr id="1003545" name="Text Box 25"/>
            <p:cNvSpPr txBox="1">
              <a:spLocks noChangeArrowheads="1"/>
            </p:cNvSpPr>
            <p:nvPr/>
          </p:nvSpPr>
          <p:spPr bwMode="auto">
            <a:xfrm>
              <a:off x="5068" y="2001"/>
              <a:ext cx="954" cy="756"/>
            </a:xfrm>
            <a:prstGeom prst="rect">
              <a:avLst/>
            </a:prstGeom>
            <a:solidFill>
              <a:schemeClr val="accent6">
                <a:lumMod val="75000"/>
              </a:schemeClr>
            </a:solidFill>
            <a:ln>
              <a:headEnd type="none" w="lg" len="med"/>
              <a:tailEnd type="none" w="lg" len="med"/>
            </a:ln>
          </p:spPr>
          <p:style>
            <a:lnRef idx="0">
              <a:schemeClr val="accent1"/>
            </a:lnRef>
            <a:fillRef idx="3">
              <a:schemeClr val="accent1"/>
            </a:fillRef>
            <a:effectRef idx="3">
              <a:schemeClr val="accent1"/>
            </a:effectRef>
            <a:fontRef idx="minor">
              <a:schemeClr val="lt1"/>
            </a:fontRef>
          </p:style>
          <p:txBody>
            <a:bodyPr>
              <a:spAutoFit/>
            </a:bodyPr>
            <a:lstStyle/>
            <a:p>
              <a:pPr eaLnBrk="1" hangingPunct="1"/>
              <a:r>
                <a:rPr lang="en-GB" sz="1200" b="1" dirty="0" smtClean="0">
                  <a:solidFill>
                    <a:schemeClr val="tx1"/>
                  </a:solidFill>
                </a:rPr>
                <a:t>Sustainability Manager</a:t>
              </a:r>
              <a:endParaRPr lang="en-GB" sz="1200" b="1" dirty="0">
                <a:solidFill>
                  <a:schemeClr val="tx1"/>
                </a:solidFill>
              </a:endParaRPr>
            </a:p>
            <a:p>
              <a:pPr eaLnBrk="1" hangingPunct="1"/>
              <a:endParaRPr lang="en-GB" sz="1200" b="1" dirty="0">
                <a:solidFill>
                  <a:schemeClr val="tx1"/>
                </a:solidFill>
              </a:endParaRPr>
            </a:p>
            <a:p>
              <a:pPr eaLnBrk="1" hangingPunct="1"/>
              <a:r>
                <a:rPr lang="en-GB" sz="1200" b="1" dirty="0">
                  <a:solidFill>
                    <a:schemeClr val="tx1"/>
                  </a:solidFill>
                </a:rPr>
                <a:t>Functions</a:t>
              </a:r>
            </a:p>
            <a:p>
              <a:pPr eaLnBrk="1" hangingPunct="1"/>
              <a:endParaRPr lang="en-GB" sz="1200" b="1" dirty="0">
                <a:solidFill>
                  <a:schemeClr val="tx1"/>
                </a:solidFill>
              </a:endParaRPr>
            </a:p>
            <a:p>
              <a:pPr eaLnBrk="1" hangingPunct="1"/>
              <a:r>
                <a:rPr lang="en-GB" sz="1200" b="1" dirty="0">
                  <a:solidFill>
                    <a:schemeClr val="tx1"/>
                  </a:solidFill>
                </a:rPr>
                <a:t>Quality Assurance</a:t>
              </a:r>
              <a:endParaRPr lang="en-US" sz="1200" b="1" dirty="0">
                <a:solidFill>
                  <a:schemeClr val="tx1"/>
                </a:solidFill>
              </a:endParaRPr>
            </a:p>
          </p:txBody>
        </p:sp>
        <p:cxnSp>
          <p:nvCxnSpPr>
            <p:cNvPr id="1003546" name="AutoShape 26"/>
            <p:cNvCxnSpPr>
              <a:cxnSpLocks noChangeShapeType="1"/>
            </p:cNvCxnSpPr>
            <p:nvPr/>
          </p:nvCxnSpPr>
          <p:spPr bwMode="auto">
            <a:xfrm rot="10800000" flipV="1">
              <a:off x="3942" y="2446"/>
              <a:ext cx="1092" cy="424"/>
            </a:xfrm>
            <a:prstGeom prst="bentConnector3">
              <a:avLst>
                <a:gd name="adj1" fmla="val 50000"/>
              </a:avLst>
            </a:prstGeom>
            <a:noFill/>
            <a:ln w="28575">
              <a:solidFill>
                <a:srgbClr val="FF3300"/>
              </a:solidFill>
              <a:miter lim="800000"/>
              <a:headEnd type="triangle" w="med" len="med"/>
              <a:tailEnd type="triangle" w="med" len="med"/>
            </a:ln>
            <a:effectLst/>
          </p:spPr>
        </p:cxnSp>
      </p:grpSp>
      <p:sp>
        <p:nvSpPr>
          <p:cNvPr id="3" name="Slide Number Placeholder 2"/>
          <p:cNvSpPr>
            <a:spLocks noGrp="1"/>
          </p:cNvSpPr>
          <p:nvPr>
            <p:ph type="sldNum" sz="quarter" idx="12"/>
          </p:nvPr>
        </p:nvSpPr>
        <p:spPr/>
        <p:txBody>
          <a:bodyPr/>
          <a:lstStyle/>
          <a:p>
            <a:fld id="{4BE819A1-3DD8-4179-BFD0-BF7D359F8DBD}" type="slidenum">
              <a:rPr lang="en-US" smtClean="0"/>
              <a:pPr/>
              <a:t>396</a:t>
            </a:fld>
            <a:endParaRPr lang="en-US" dirty="0"/>
          </a:p>
        </p:txBody>
      </p:sp>
    </p:spTree>
    <p:extLst>
      <p:ext uri="{BB962C8B-B14F-4D97-AF65-F5344CB8AC3E}">
        <p14:creationId xmlns:p14="http://schemas.microsoft.com/office/powerpoint/2010/main" val="1111094569"/>
      </p:ext>
    </p:extLst>
  </p:cSld>
  <p:clrMapOvr>
    <a:masterClrMapping/>
  </p:clrMapOvr>
  <p:timing>
    <p:tnLst>
      <p:par>
        <p:cTn id="1" dur="indefinite" restart="never" nodeType="tmRoot"/>
      </p:par>
    </p:tnLst>
  </p:timing>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5571" name="Rectangle 3"/>
          <p:cNvSpPr>
            <a:spLocks noGrp="1" noChangeArrowheads="1"/>
          </p:cNvSpPr>
          <p:nvPr>
            <p:ph type="title"/>
          </p:nvPr>
        </p:nvSpPr>
        <p:spPr/>
        <p:txBody>
          <a:bodyPr/>
          <a:lstStyle/>
          <a:p>
            <a:r>
              <a:rPr lang="en-GB" dirty="0" smtClean="0"/>
              <a:t>Change Control Process</a:t>
            </a:r>
            <a:endParaRPr lang="en-GB" dirty="0"/>
          </a:p>
        </p:txBody>
      </p:sp>
      <p:grpSp>
        <p:nvGrpSpPr>
          <p:cNvPr id="2" name="Group 27"/>
          <p:cNvGrpSpPr/>
          <p:nvPr/>
        </p:nvGrpSpPr>
        <p:grpSpPr>
          <a:xfrm>
            <a:off x="1336431" y="1363667"/>
            <a:ext cx="6471138" cy="4724400"/>
            <a:chOff x="1835150" y="1566863"/>
            <a:chExt cx="7010400" cy="4724400"/>
          </a:xfrm>
        </p:grpSpPr>
        <p:sp>
          <p:nvSpPr>
            <p:cNvPr id="1005570" name="Rectangle 2"/>
            <p:cNvSpPr>
              <a:spLocks noChangeArrowheads="1"/>
            </p:cNvSpPr>
            <p:nvPr/>
          </p:nvSpPr>
          <p:spPr bwMode="auto">
            <a:xfrm>
              <a:off x="1855788" y="2627313"/>
              <a:ext cx="1681162" cy="2989262"/>
            </a:xfrm>
            <a:prstGeom prst="rect">
              <a:avLst/>
            </a:prstGeom>
            <a:ln>
              <a:headEnd type="none" w="sm" len="sm"/>
              <a:tailEnd type="none" w="sm" len="sm"/>
            </a:ln>
          </p:spPr>
          <p:style>
            <a:lnRef idx="0">
              <a:schemeClr val="accent6"/>
            </a:lnRef>
            <a:fillRef idx="3">
              <a:schemeClr val="accent6"/>
            </a:fillRef>
            <a:effectRef idx="3">
              <a:schemeClr val="accent6"/>
            </a:effectRef>
            <a:fontRef idx="minor">
              <a:schemeClr val="lt1"/>
            </a:fontRef>
          </p:style>
          <p:txBody>
            <a:bodyPr wrap="none" anchor="ctr"/>
            <a:lstStyle/>
            <a:p>
              <a:endParaRPr lang="en-US" b="1" dirty="0"/>
            </a:p>
          </p:txBody>
        </p:sp>
        <p:sp>
          <p:nvSpPr>
            <p:cNvPr id="1005572" name="Rectangle 4"/>
            <p:cNvSpPr>
              <a:spLocks noChangeArrowheads="1"/>
            </p:cNvSpPr>
            <p:nvPr/>
          </p:nvSpPr>
          <p:spPr bwMode="auto">
            <a:xfrm>
              <a:off x="4567238" y="1566863"/>
              <a:ext cx="1568450" cy="533400"/>
            </a:xfrm>
            <a:prstGeom prst="rect">
              <a:avLst/>
            </a:prstGeom>
            <a:ln>
              <a:headEnd type="none" w="sm" len="sm"/>
              <a:tailEnd type="none" w="lg" len="med"/>
            </a:ln>
          </p:spPr>
          <p:style>
            <a:lnRef idx="0">
              <a:schemeClr val="accent1"/>
            </a:lnRef>
            <a:fillRef idx="3">
              <a:schemeClr val="accent1"/>
            </a:fillRef>
            <a:effectRef idx="3">
              <a:schemeClr val="accent1"/>
            </a:effectRef>
            <a:fontRef idx="minor">
              <a:schemeClr val="lt1"/>
            </a:fontRef>
          </p:style>
          <p:txBody>
            <a:bodyPr wrap="none" lIns="90000" tIns="46800" rIns="90000" bIns="46800" anchor="ctr"/>
            <a:lstStyle/>
            <a:p>
              <a:pPr eaLnBrk="1" hangingPunct="1"/>
              <a:r>
                <a:rPr lang="en-GB" b="1" dirty="0"/>
                <a:t>Request</a:t>
              </a:r>
            </a:p>
          </p:txBody>
        </p:sp>
        <p:sp>
          <p:nvSpPr>
            <p:cNvPr id="1005573" name="Rectangle 5"/>
            <p:cNvSpPr>
              <a:spLocks noChangeArrowheads="1"/>
            </p:cNvSpPr>
            <p:nvPr/>
          </p:nvSpPr>
          <p:spPr bwMode="auto">
            <a:xfrm>
              <a:off x="4567238" y="2405063"/>
              <a:ext cx="1568450" cy="533400"/>
            </a:xfrm>
            <a:prstGeom prst="rect">
              <a:avLst/>
            </a:prstGeom>
            <a:ln>
              <a:headEnd type="none" w="sm" len="sm"/>
              <a:tailEnd type="none" w="lg" len="med"/>
            </a:ln>
          </p:spPr>
          <p:style>
            <a:lnRef idx="0">
              <a:schemeClr val="accent1"/>
            </a:lnRef>
            <a:fillRef idx="3">
              <a:schemeClr val="accent1"/>
            </a:fillRef>
            <a:effectRef idx="3">
              <a:schemeClr val="accent1"/>
            </a:effectRef>
            <a:fontRef idx="minor">
              <a:schemeClr val="lt1"/>
            </a:fontRef>
          </p:style>
          <p:txBody>
            <a:bodyPr wrap="none" lIns="90000" tIns="46800" rIns="90000" bIns="46800" anchor="ctr"/>
            <a:lstStyle/>
            <a:p>
              <a:pPr eaLnBrk="1" hangingPunct="1"/>
              <a:r>
                <a:rPr lang="en-GB" b="1" dirty="0"/>
                <a:t>Registration</a:t>
              </a:r>
            </a:p>
          </p:txBody>
        </p:sp>
        <p:sp>
          <p:nvSpPr>
            <p:cNvPr id="1005574" name="Rectangle 6"/>
            <p:cNvSpPr>
              <a:spLocks noChangeArrowheads="1"/>
            </p:cNvSpPr>
            <p:nvPr/>
          </p:nvSpPr>
          <p:spPr bwMode="auto">
            <a:xfrm>
              <a:off x="4567238" y="3243263"/>
              <a:ext cx="1568450" cy="533400"/>
            </a:xfrm>
            <a:prstGeom prst="rect">
              <a:avLst/>
            </a:prstGeom>
            <a:ln>
              <a:headEnd type="none" w="sm" len="sm"/>
              <a:tailEnd type="none" w="lg" len="med"/>
            </a:ln>
          </p:spPr>
          <p:style>
            <a:lnRef idx="0">
              <a:schemeClr val="accent1"/>
            </a:lnRef>
            <a:fillRef idx="3">
              <a:schemeClr val="accent1"/>
            </a:fillRef>
            <a:effectRef idx="3">
              <a:schemeClr val="accent1"/>
            </a:effectRef>
            <a:fontRef idx="minor">
              <a:schemeClr val="lt1"/>
            </a:fontRef>
          </p:style>
          <p:txBody>
            <a:bodyPr wrap="none" lIns="90000" tIns="46800" rIns="90000" bIns="46800" anchor="ctr"/>
            <a:lstStyle/>
            <a:p>
              <a:pPr eaLnBrk="1" hangingPunct="1"/>
              <a:r>
                <a:rPr lang="en-GB" b="1" dirty="0"/>
                <a:t>Assessment</a:t>
              </a:r>
            </a:p>
          </p:txBody>
        </p:sp>
        <p:sp>
          <p:nvSpPr>
            <p:cNvPr id="1005575" name="Rectangle 7"/>
            <p:cNvSpPr>
              <a:spLocks noChangeArrowheads="1"/>
            </p:cNvSpPr>
            <p:nvPr/>
          </p:nvSpPr>
          <p:spPr bwMode="auto">
            <a:xfrm>
              <a:off x="4567238" y="4843463"/>
              <a:ext cx="1568450" cy="533400"/>
            </a:xfrm>
            <a:prstGeom prst="rect">
              <a:avLst/>
            </a:prstGeom>
            <a:ln>
              <a:headEnd type="none" w="sm" len="sm"/>
              <a:tailEnd type="none" w="lg" len="med"/>
            </a:ln>
          </p:spPr>
          <p:style>
            <a:lnRef idx="0">
              <a:schemeClr val="accent1"/>
            </a:lnRef>
            <a:fillRef idx="3">
              <a:schemeClr val="accent1"/>
            </a:fillRef>
            <a:effectRef idx="3">
              <a:schemeClr val="accent1"/>
            </a:effectRef>
            <a:fontRef idx="minor">
              <a:schemeClr val="lt1"/>
            </a:fontRef>
          </p:style>
          <p:txBody>
            <a:bodyPr wrap="none" lIns="90000" tIns="46800" rIns="90000" bIns="46800" anchor="ctr"/>
            <a:lstStyle/>
            <a:p>
              <a:pPr eaLnBrk="1" hangingPunct="1"/>
              <a:r>
                <a:rPr lang="en-GB" b="1" dirty="0"/>
                <a:t>Update the </a:t>
              </a:r>
              <a:br>
                <a:rPr lang="en-GB" b="1" dirty="0"/>
              </a:br>
              <a:r>
                <a:rPr lang="en-GB" b="1" dirty="0" smtClean="0"/>
                <a:t>Plan</a:t>
              </a:r>
              <a:endParaRPr lang="en-GB" b="1" dirty="0"/>
            </a:p>
          </p:txBody>
        </p:sp>
        <p:sp>
          <p:nvSpPr>
            <p:cNvPr id="1005576" name="Rectangle 8"/>
            <p:cNvSpPr>
              <a:spLocks noChangeArrowheads="1"/>
            </p:cNvSpPr>
            <p:nvPr/>
          </p:nvSpPr>
          <p:spPr bwMode="auto">
            <a:xfrm>
              <a:off x="4567238" y="5757863"/>
              <a:ext cx="1568450" cy="533400"/>
            </a:xfrm>
            <a:prstGeom prst="rect">
              <a:avLst/>
            </a:prstGeom>
            <a:ln>
              <a:headEnd type="none" w="sm" len="sm"/>
              <a:tailEnd type="none" w="lg" len="med"/>
            </a:ln>
          </p:spPr>
          <p:style>
            <a:lnRef idx="0">
              <a:schemeClr val="accent1"/>
            </a:lnRef>
            <a:fillRef idx="3">
              <a:schemeClr val="accent1"/>
            </a:fillRef>
            <a:effectRef idx="3">
              <a:schemeClr val="accent1"/>
            </a:effectRef>
            <a:fontRef idx="minor">
              <a:schemeClr val="lt1"/>
            </a:fontRef>
          </p:style>
          <p:txBody>
            <a:bodyPr wrap="none" lIns="90000" tIns="46800" rIns="90000" bIns="46800" anchor="ctr"/>
            <a:lstStyle/>
            <a:p>
              <a:pPr eaLnBrk="1" hangingPunct="1"/>
              <a:r>
                <a:rPr lang="en-GB" b="1" dirty="0"/>
                <a:t>Implement</a:t>
              </a:r>
            </a:p>
          </p:txBody>
        </p:sp>
        <p:cxnSp>
          <p:nvCxnSpPr>
            <p:cNvPr id="1005577" name="AutoShape 9"/>
            <p:cNvCxnSpPr>
              <a:cxnSpLocks noChangeShapeType="1"/>
            </p:cNvCxnSpPr>
            <p:nvPr/>
          </p:nvCxnSpPr>
          <p:spPr bwMode="auto">
            <a:xfrm>
              <a:off x="5308600" y="2100263"/>
              <a:ext cx="0" cy="304800"/>
            </a:xfrm>
            <a:prstGeom prst="straightConnector1">
              <a:avLst/>
            </a:prstGeom>
            <a:noFill/>
            <a:ln w="9525">
              <a:solidFill>
                <a:schemeClr val="tx1"/>
              </a:solidFill>
              <a:round/>
              <a:headEnd type="none" w="sm" len="sm"/>
              <a:tailEnd type="triangle" w="lg" len="med"/>
            </a:ln>
            <a:effectLst/>
          </p:spPr>
        </p:cxnSp>
        <p:cxnSp>
          <p:nvCxnSpPr>
            <p:cNvPr id="1005578" name="AutoShape 10"/>
            <p:cNvCxnSpPr>
              <a:cxnSpLocks noChangeShapeType="1"/>
            </p:cNvCxnSpPr>
            <p:nvPr/>
          </p:nvCxnSpPr>
          <p:spPr bwMode="auto">
            <a:xfrm>
              <a:off x="5308600" y="2938463"/>
              <a:ext cx="0" cy="304800"/>
            </a:xfrm>
            <a:prstGeom prst="straightConnector1">
              <a:avLst/>
            </a:prstGeom>
            <a:noFill/>
            <a:ln w="9525">
              <a:solidFill>
                <a:schemeClr val="tx1"/>
              </a:solidFill>
              <a:round/>
              <a:headEnd type="none" w="sm" len="sm"/>
              <a:tailEnd type="triangle" w="lg" len="med"/>
            </a:ln>
            <a:effectLst/>
          </p:spPr>
        </p:cxnSp>
        <p:cxnSp>
          <p:nvCxnSpPr>
            <p:cNvPr id="1005579" name="AutoShape 11"/>
            <p:cNvCxnSpPr>
              <a:cxnSpLocks noChangeShapeType="1"/>
            </p:cNvCxnSpPr>
            <p:nvPr/>
          </p:nvCxnSpPr>
          <p:spPr bwMode="auto">
            <a:xfrm>
              <a:off x="5308600" y="3776663"/>
              <a:ext cx="0" cy="228600"/>
            </a:xfrm>
            <a:prstGeom prst="straightConnector1">
              <a:avLst/>
            </a:prstGeom>
            <a:noFill/>
            <a:ln w="9525">
              <a:solidFill>
                <a:schemeClr val="tx1"/>
              </a:solidFill>
              <a:round/>
              <a:headEnd type="none" w="sm" len="sm"/>
              <a:tailEnd type="triangle" w="lg" len="med"/>
            </a:ln>
            <a:effectLst/>
          </p:spPr>
        </p:cxnSp>
        <p:cxnSp>
          <p:nvCxnSpPr>
            <p:cNvPr id="1005580" name="AutoShape 12"/>
            <p:cNvCxnSpPr>
              <a:cxnSpLocks noChangeShapeType="1"/>
            </p:cNvCxnSpPr>
            <p:nvPr/>
          </p:nvCxnSpPr>
          <p:spPr bwMode="auto">
            <a:xfrm>
              <a:off x="5308600" y="5376863"/>
              <a:ext cx="0" cy="381000"/>
            </a:xfrm>
            <a:prstGeom prst="straightConnector1">
              <a:avLst/>
            </a:prstGeom>
            <a:noFill/>
            <a:ln w="9525">
              <a:solidFill>
                <a:schemeClr val="tx1"/>
              </a:solidFill>
              <a:round/>
              <a:headEnd type="none" w="sm" len="sm"/>
              <a:tailEnd type="triangle" w="lg" len="med"/>
            </a:ln>
            <a:effectLst/>
          </p:spPr>
        </p:cxnSp>
        <p:cxnSp>
          <p:nvCxnSpPr>
            <p:cNvPr id="1005581" name="AutoShape 13"/>
            <p:cNvCxnSpPr>
              <a:cxnSpLocks noChangeShapeType="1"/>
            </p:cNvCxnSpPr>
            <p:nvPr/>
          </p:nvCxnSpPr>
          <p:spPr bwMode="auto">
            <a:xfrm>
              <a:off x="5308600" y="4614863"/>
              <a:ext cx="0" cy="228600"/>
            </a:xfrm>
            <a:prstGeom prst="straightConnector1">
              <a:avLst/>
            </a:prstGeom>
            <a:noFill/>
            <a:ln w="9525">
              <a:solidFill>
                <a:schemeClr val="tx1"/>
              </a:solidFill>
              <a:round/>
              <a:headEnd type="none" w="sm" len="sm"/>
              <a:tailEnd type="triangle" w="lg" len="med"/>
            </a:ln>
            <a:effectLst/>
          </p:spPr>
        </p:cxnSp>
        <p:sp>
          <p:nvSpPr>
            <p:cNvPr id="1005582" name="AutoShape 14"/>
            <p:cNvSpPr>
              <a:spLocks noChangeArrowheads="1"/>
            </p:cNvSpPr>
            <p:nvPr/>
          </p:nvSpPr>
          <p:spPr bwMode="auto">
            <a:xfrm>
              <a:off x="4184650" y="4005263"/>
              <a:ext cx="2063750" cy="609600"/>
            </a:xfrm>
            <a:prstGeom prst="diamond">
              <a:avLst/>
            </a:prstGeom>
            <a:ln>
              <a:headEnd type="none" w="sm" len="sm"/>
              <a:tailEnd type="none" w="lg" len="med"/>
            </a:ln>
          </p:spPr>
          <p:style>
            <a:lnRef idx="0">
              <a:schemeClr val="accent2"/>
            </a:lnRef>
            <a:fillRef idx="3">
              <a:schemeClr val="accent2"/>
            </a:fillRef>
            <a:effectRef idx="3">
              <a:schemeClr val="accent2"/>
            </a:effectRef>
            <a:fontRef idx="minor">
              <a:schemeClr val="lt1"/>
            </a:fontRef>
          </p:style>
          <p:txBody>
            <a:bodyPr wrap="none" lIns="90000" tIns="46800" rIns="90000" bIns="46800" anchor="ctr"/>
            <a:lstStyle/>
            <a:p>
              <a:pPr algn="ctr" eaLnBrk="1" hangingPunct="1"/>
              <a:r>
                <a:rPr lang="en-GB" sz="1400" b="1" dirty="0"/>
                <a:t>Accept or Reject</a:t>
              </a:r>
            </a:p>
          </p:txBody>
        </p:sp>
        <p:sp>
          <p:nvSpPr>
            <p:cNvPr id="1005583" name="Rectangle 15"/>
            <p:cNvSpPr>
              <a:spLocks noChangeArrowheads="1"/>
            </p:cNvSpPr>
            <p:nvPr/>
          </p:nvSpPr>
          <p:spPr bwMode="auto">
            <a:xfrm>
              <a:off x="7277100" y="4843463"/>
              <a:ext cx="1568450" cy="533400"/>
            </a:xfrm>
            <a:prstGeom prst="rect">
              <a:avLst/>
            </a:prstGeom>
            <a:ln>
              <a:headEnd type="none" w="sm" len="sm"/>
              <a:tailEnd type="none" w="lg" len="med"/>
            </a:ln>
          </p:spPr>
          <p:style>
            <a:lnRef idx="0">
              <a:schemeClr val="accent1"/>
            </a:lnRef>
            <a:fillRef idx="3">
              <a:schemeClr val="accent1"/>
            </a:fillRef>
            <a:effectRef idx="3">
              <a:schemeClr val="accent1"/>
            </a:effectRef>
            <a:fontRef idx="minor">
              <a:schemeClr val="lt1"/>
            </a:fontRef>
          </p:style>
          <p:txBody>
            <a:bodyPr wrap="none" lIns="90000" tIns="46800" rIns="90000" bIns="46800" anchor="ctr"/>
            <a:lstStyle/>
            <a:p>
              <a:pPr eaLnBrk="1" hangingPunct="1"/>
              <a:r>
                <a:rPr lang="en-GB" b="1" dirty="0"/>
                <a:t>Inform</a:t>
              </a:r>
              <a:br>
                <a:rPr lang="en-GB" b="1" dirty="0"/>
              </a:br>
              <a:r>
                <a:rPr lang="en-GB" b="1" dirty="0" smtClean="0"/>
                <a:t>Requestor</a:t>
              </a:r>
              <a:endParaRPr lang="en-GB" b="1" dirty="0"/>
            </a:p>
          </p:txBody>
        </p:sp>
        <p:cxnSp>
          <p:nvCxnSpPr>
            <p:cNvPr id="1005584" name="AutoShape 16"/>
            <p:cNvCxnSpPr>
              <a:cxnSpLocks noChangeShapeType="1"/>
            </p:cNvCxnSpPr>
            <p:nvPr/>
          </p:nvCxnSpPr>
          <p:spPr bwMode="auto">
            <a:xfrm>
              <a:off x="6400800" y="4310063"/>
              <a:ext cx="1547813" cy="533400"/>
            </a:xfrm>
            <a:prstGeom prst="bentConnector2">
              <a:avLst/>
            </a:prstGeom>
            <a:noFill/>
            <a:ln w="9525">
              <a:solidFill>
                <a:schemeClr val="tx1"/>
              </a:solidFill>
              <a:miter lim="800000"/>
              <a:headEnd type="none" w="sm" len="sm"/>
              <a:tailEnd type="triangle" w="lg" len="med"/>
            </a:ln>
            <a:effectLst/>
          </p:spPr>
        </p:cxnSp>
        <p:cxnSp>
          <p:nvCxnSpPr>
            <p:cNvPr id="1005585" name="AutoShape 17"/>
            <p:cNvCxnSpPr>
              <a:cxnSpLocks noChangeShapeType="1"/>
            </p:cNvCxnSpPr>
            <p:nvPr/>
          </p:nvCxnSpPr>
          <p:spPr bwMode="auto">
            <a:xfrm>
              <a:off x="6172200" y="5110163"/>
              <a:ext cx="1052513" cy="0"/>
            </a:xfrm>
            <a:prstGeom prst="straightConnector1">
              <a:avLst/>
            </a:prstGeom>
            <a:noFill/>
            <a:ln w="9525">
              <a:solidFill>
                <a:schemeClr val="tx1"/>
              </a:solidFill>
              <a:round/>
              <a:headEnd type="none" w="sm" len="sm"/>
              <a:tailEnd type="triangle" w="lg" len="med"/>
            </a:ln>
            <a:effectLst/>
          </p:spPr>
        </p:cxnSp>
        <p:sp>
          <p:nvSpPr>
            <p:cNvPr id="1005586" name="Text Box 18"/>
            <p:cNvSpPr txBox="1">
              <a:spLocks noChangeArrowheads="1"/>
            </p:cNvSpPr>
            <p:nvPr/>
          </p:nvSpPr>
          <p:spPr bwMode="auto">
            <a:xfrm>
              <a:off x="4712970" y="4527550"/>
              <a:ext cx="531163" cy="371513"/>
            </a:xfrm>
            <a:prstGeom prst="rect">
              <a:avLst/>
            </a:prstGeom>
            <a:noFill/>
            <a:ln w="9525">
              <a:noFill/>
              <a:miter lim="800000"/>
              <a:headEnd type="none" w="sm" len="sm"/>
              <a:tailEnd type="none" w="lg" len="med"/>
            </a:ln>
            <a:effectLst/>
          </p:spPr>
          <p:txBody>
            <a:bodyPr wrap="none" lIns="90000" tIns="46800" rIns="90000" bIns="46800">
              <a:spAutoFit/>
            </a:bodyPr>
            <a:lstStyle/>
            <a:p>
              <a:pPr algn="l" eaLnBrk="1" hangingPunct="1"/>
              <a:r>
                <a:rPr lang="en-GB" b="1" dirty="0"/>
                <a:t>Yes</a:t>
              </a:r>
            </a:p>
          </p:txBody>
        </p:sp>
        <p:sp>
          <p:nvSpPr>
            <p:cNvPr id="1005587" name="Text Box 19"/>
            <p:cNvSpPr txBox="1">
              <a:spLocks noChangeArrowheads="1"/>
            </p:cNvSpPr>
            <p:nvPr/>
          </p:nvSpPr>
          <p:spPr bwMode="auto">
            <a:xfrm>
              <a:off x="6761163" y="3994150"/>
              <a:ext cx="495597" cy="371513"/>
            </a:xfrm>
            <a:prstGeom prst="rect">
              <a:avLst/>
            </a:prstGeom>
            <a:noFill/>
            <a:ln w="9525">
              <a:noFill/>
              <a:miter lim="800000"/>
              <a:headEnd type="none" w="sm" len="sm"/>
              <a:tailEnd type="none" w="lg" len="med"/>
            </a:ln>
            <a:effectLst/>
          </p:spPr>
          <p:txBody>
            <a:bodyPr wrap="none" lIns="90000" tIns="46800" rIns="90000" bIns="46800">
              <a:spAutoFit/>
            </a:bodyPr>
            <a:lstStyle/>
            <a:p>
              <a:pPr algn="l" eaLnBrk="1" hangingPunct="1"/>
              <a:r>
                <a:rPr lang="en-GB" b="1" dirty="0"/>
                <a:t>No</a:t>
              </a:r>
            </a:p>
          </p:txBody>
        </p:sp>
        <p:sp>
          <p:nvSpPr>
            <p:cNvPr id="1005588" name="AutoShape 20"/>
            <p:cNvSpPr>
              <a:spLocks noChangeArrowheads="1"/>
            </p:cNvSpPr>
            <p:nvPr/>
          </p:nvSpPr>
          <p:spPr bwMode="auto">
            <a:xfrm>
              <a:off x="7635875" y="2049463"/>
              <a:ext cx="1093788" cy="1143000"/>
            </a:xfrm>
            <a:prstGeom prst="flowChartDocument">
              <a:avLst/>
            </a:prstGeom>
            <a:ln>
              <a:headEnd type="none" w="sm" len="sm"/>
              <a:tailEnd type="none" w="sm" len="sm"/>
            </a:ln>
          </p:spPr>
          <p:style>
            <a:lnRef idx="0">
              <a:schemeClr val="accent6"/>
            </a:lnRef>
            <a:fillRef idx="3">
              <a:schemeClr val="accent6"/>
            </a:fillRef>
            <a:effectRef idx="3">
              <a:schemeClr val="accent6"/>
            </a:effectRef>
            <a:fontRef idx="minor">
              <a:schemeClr val="lt1"/>
            </a:fontRef>
          </p:style>
          <p:txBody>
            <a:bodyPr anchor="ctr"/>
            <a:lstStyle/>
            <a:p>
              <a:pPr eaLnBrk="1" hangingPunct="1"/>
              <a:r>
                <a:rPr lang="en-GB" b="1" dirty="0"/>
                <a:t>Change Log</a:t>
              </a:r>
              <a:endParaRPr lang="en-US" b="1" dirty="0"/>
            </a:p>
          </p:txBody>
        </p:sp>
        <p:sp>
          <p:nvSpPr>
            <p:cNvPr id="1005589" name="Line 21"/>
            <p:cNvSpPr>
              <a:spLocks noChangeShapeType="1"/>
            </p:cNvSpPr>
            <p:nvPr/>
          </p:nvSpPr>
          <p:spPr bwMode="auto">
            <a:xfrm>
              <a:off x="6373813" y="2616200"/>
              <a:ext cx="1160462" cy="0"/>
            </a:xfrm>
            <a:prstGeom prst="line">
              <a:avLst/>
            </a:prstGeom>
            <a:noFill/>
            <a:ln w="12700" cap="sq">
              <a:solidFill>
                <a:schemeClr val="tx1"/>
              </a:solidFill>
              <a:round/>
              <a:headEnd type="none" w="sm" len="sm"/>
              <a:tailEnd type="triangle" w="lg" len="med"/>
            </a:ln>
            <a:effectLst/>
          </p:spPr>
          <p:txBody>
            <a:bodyPr wrap="none"/>
            <a:lstStyle/>
            <a:p>
              <a:endParaRPr lang="en-US" b="1" dirty="0"/>
            </a:p>
          </p:txBody>
        </p:sp>
        <p:sp>
          <p:nvSpPr>
            <p:cNvPr id="1005590" name="AutoShape 22"/>
            <p:cNvSpPr>
              <a:spLocks noChangeArrowheads="1"/>
            </p:cNvSpPr>
            <p:nvPr/>
          </p:nvSpPr>
          <p:spPr bwMode="auto">
            <a:xfrm flipH="1">
              <a:off x="1936750" y="3497263"/>
              <a:ext cx="1057275" cy="976312"/>
            </a:xfrm>
            <a:custGeom>
              <a:avLst/>
              <a:gdLst>
                <a:gd name="G0" fmla="+- 5982799 0 0"/>
                <a:gd name="G1" fmla="+- -6379292 0 0"/>
                <a:gd name="G2" fmla="+- 5982799 0 -6379292"/>
                <a:gd name="G3" fmla="+- 10800 0 0"/>
                <a:gd name="G4" fmla="+- 0 0 5982799"/>
                <a:gd name="T0" fmla="*/ 360 256 1"/>
                <a:gd name="T1" fmla="*/ 0 256 1"/>
                <a:gd name="G5" fmla="+- G2 T0 T1"/>
                <a:gd name="G6" fmla="?: G2 G2 G5"/>
                <a:gd name="G7" fmla="+- 0 0 G6"/>
                <a:gd name="G8" fmla="+- 5462 0 0"/>
                <a:gd name="G9" fmla="+- 0 0 -6379292"/>
                <a:gd name="G10" fmla="+- 5462 0 2700"/>
                <a:gd name="G11" fmla="cos G10 5982799"/>
                <a:gd name="G12" fmla="sin G10 5982799"/>
                <a:gd name="G13" fmla="cos 13500 5982799"/>
                <a:gd name="G14" fmla="sin 13500 5982799"/>
                <a:gd name="G15" fmla="+- G11 10800 0"/>
                <a:gd name="G16" fmla="+- G12 10800 0"/>
                <a:gd name="G17" fmla="+- G13 10800 0"/>
                <a:gd name="G18" fmla="+- G14 10800 0"/>
                <a:gd name="G19" fmla="*/ 5462 1 2"/>
                <a:gd name="G20" fmla="+- G19 5400 0"/>
                <a:gd name="G21" fmla="cos G20 5982799"/>
                <a:gd name="G22" fmla="sin G20 5982799"/>
                <a:gd name="G23" fmla="+- G21 10800 0"/>
                <a:gd name="G24" fmla="+- G12 G23 G22"/>
                <a:gd name="G25" fmla="+- G22 G23 G11"/>
                <a:gd name="G26" fmla="cos 10800 5982799"/>
                <a:gd name="G27" fmla="sin 10800 5982799"/>
                <a:gd name="G28" fmla="cos 5462 5982799"/>
                <a:gd name="G29" fmla="sin 5462 5982799"/>
                <a:gd name="G30" fmla="+- G26 10800 0"/>
                <a:gd name="G31" fmla="+- G27 10800 0"/>
                <a:gd name="G32" fmla="+- G28 10800 0"/>
                <a:gd name="G33" fmla="+- G29 10800 0"/>
                <a:gd name="G34" fmla="+- G19 5400 0"/>
                <a:gd name="G35" fmla="cos G34 -6379292"/>
                <a:gd name="G36" fmla="sin G34 -6379292"/>
                <a:gd name="G37" fmla="+/ -6379292 5982799 2"/>
                <a:gd name="T2" fmla="*/ 180 256 1"/>
                <a:gd name="T3" fmla="*/ 0 256 1"/>
                <a:gd name="G38" fmla="+- G37 T2 T3"/>
                <a:gd name="G39" fmla="?: G2 G37 G38"/>
                <a:gd name="G40" fmla="cos 10800 G39"/>
                <a:gd name="G41" fmla="sin 10800 G39"/>
                <a:gd name="G42" fmla="cos 5462 G39"/>
                <a:gd name="G43" fmla="sin 5462 G39"/>
                <a:gd name="G44" fmla="+- G40 10800 0"/>
                <a:gd name="G45" fmla="+- G41 10800 0"/>
                <a:gd name="G46" fmla="+- G42 10800 0"/>
                <a:gd name="G47" fmla="+- G43 10800 0"/>
                <a:gd name="G48" fmla="+- G35 10800 0"/>
                <a:gd name="G49" fmla="+- G36 10800 0"/>
                <a:gd name="T4" fmla="*/ 21584 w 21600"/>
                <a:gd name="T5" fmla="*/ 10230 h 21600"/>
                <a:gd name="T6" fmla="*/ 9761 w 21600"/>
                <a:gd name="T7" fmla="*/ 2735 h 21600"/>
                <a:gd name="T8" fmla="*/ 16254 w 21600"/>
                <a:gd name="T9" fmla="*/ 10511 h 21600"/>
                <a:gd name="T10" fmla="*/ 10496 w 21600"/>
                <a:gd name="T11" fmla="*/ 24296 h 21600"/>
                <a:gd name="T12" fmla="*/ 5249 w 21600"/>
                <a:gd name="T13" fmla="*/ 18807 h 21600"/>
                <a:gd name="T14" fmla="*/ 10737 w 21600"/>
                <a:gd name="T15" fmla="*/ 13561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0677" y="16260"/>
                  </a:moveTo>
                  <a:cubicBezTo>
                    <a:pt x="10717" y="16261"/>
                    <a:pt x="10758" y="16262"/>
                    <a:pt x="10800" y="16262"/>
                  </a:cubicBezTo>
                  <a:cubicBezTo>
                    <a:pt x="13816" y="16262"/>
                    <a:pt x="16262" y="13816"/>
                    <a:pt x="16262" y="10800"/>
                  </a:cubicBezTo>
                  <a:cubicBezTo>
                    <a:pt x="16262" y="7783"/>
                    <a:pt x="13816" y="5338"/>
                    <a:pt x="10800" y="5338"/>
                  </a:cubicBezTo>
                  <a:cubicBezTo>
                    <a:pt x="10566" y="5337"/>
                    <a:pt x="10333" y="5352"/>
                    <a:pt x="10102" y="5382"/>
                  </a:cubicBezTo>
                  <a:lnTo>
                    <a:pt x="9420" y="88"/>
                  </a:lnTo>
                  <a:cubicBezTo>
                    <a:pt x="9877" y="29"/>
                    <a:pt x="10338" y="-1"/>
                    <a:pt x="10800" y="0"/>
                  </a:cubicBezTo>
                  <a:cubicBezTo>
                    <a:pt x="16764" y="0"/>
                    <a:pt x="21600" y="4835"/>
                    <a:pt x="21600" y="10800"/>
                  </a:cubicBezTo>
                  <a:cubicBezTo>
                    <a:pt x="21600" y="16764"/>
                    <a:pt x="16764" y="21600"/>
                    <a:pt x="10800" y="21600"/>
                  </a:cubicBezTo>
                  <a:cubicBezTo>
                    <a:pt x="10718" y="21600"/>
                    <a:pt x="10637" y="21599"/>
                    <a:pt x="10556" y="21597"/>
                  </a:cubicBezTo>
                  <a:lnTo>
                    <a:pt x="10496" y="24296"/>
                  </a:lnTo>
                  <a:lnTo>
                    <a:pt x="5249" y="18807"/>
                  </a:lnTo>
                  <a:lnTo>
                    <a:pt x="10737" y="13561"/>
                  </a:lnTo>
                  <a:lnTo>
                    <a:pt x="10677" y="16260"/>
                  </a:lnTo>
                  <a:close/>
                </a:path>
              </a:pathLst>
            </a:custGeom>
            <a:solidFill>
              <a:schemeClr val="accent1"/>
            </a:solidFill>
            <a:ln w="12700" cap="sq">
              <a:solidFill>
                <a:schemeClr val="tx1"/>
              </a:solidFill>
              <a:miter lim="800000"/>
              <a:headEnd type="none" w="sm" len="sm"/>
              <a:tailEnd type="none" w="sm" len="sm"/>
            </a:ln>
            <a:effectLst/>
          </p:spPr>
          <p:txBody>
            <a:bodyPr wrap="none" anchor="ctr"/>
            <a:lstStyle/>
            <a:p>
              <a:endParaRPr lang="en-US" b="1" dirty="0"/>
            </a:p>
          </p:txBody>
        </p:sp>
        <p:sp>
          <p:nvSpPr>
            <p:cNvPr id="1005591" name="AutoShape 23"/>
            <p:cNvSpPr>
              <a:spLocks noChangeArrowheads="1"/>
            </p:cNvSpPr>
            <p:nvPr/>
          </p:nvSpPr>
          <p:spPr bwMode="auto">
            <a:xfrm rot="10800000">
              <a:off x="2262188" y="4206875"/>
              <a:ext cx="1057275" cy="976313"/>
            </a:xfrm>
            <a:custGeom>
              <a:avLst/>
              <a:gdLst>
                <a:gd name="G0" fmla="+- -5770812 0 0"/>
                <a:gd name="G1" fmla="+- 5843126 0 0"/>
                <a:gd name="G2" fmla="+- -5770812 0 5843126"/>
                <a:gd name="G3" fmla="+- 10800 0 0"/>
                <a:gd name="G4" fmla="+- 0 0 -5770812"/>
                <a:gd name="T0" fmla="*/ 360 256 1"/>
                <a:gd name="T1" fmla="*/ 0 256 1"/>
                <a:gd name="G5" fmla="+- G2 T0 T1"/>
                <a:gd name="G6" fmla="?: G2 G2 G5"/>
                <a:gd name="G7" fmla="+- 0 0 G6"/>
                <a:gd name="G8" fmla="+- 4656 0 0"/>
                <a:gd name="G9" fmla="+- 0 0 5843126"/>
                <a:gd name="G10" fmla="+- 4656 0 2700"/>
                <a:gd name="G11" fmla="cos G10 -5770812"/>
                <a:gd name="G12" fmla="sin G10 -5770812"/>
                <a:gd name="G13" fmla="cos 13500 -5770812"/>
                <a:gd name="G14" fmla="sin 13500 -5770812"/>
                <a:gd name="G15" fmla="+- G11 10800 0"/>
                <a:gd name="G16" fmla="+- G12 10800 0"/>
                <a:gd name="G17" fmla="+- G13 10800 0"/>
                <a:gd name="G18" fmla="+- G14 10800 0"/>
                <a:gd name="G19" fmla="*/ 4656 1 2"/>
                <a:gd name="G20" fmla="+- G19 5400 0"/>
                <a:gd name="G21" fmla="cos G20 -5770812"/>
                <a:gd name="G22" fmla="sin G20 -5770812"/>
                <a:gd name="G23" fmla="+- G21 10800 0"/>
                <a:gd name="G24" fmla="+- G12 G23 G22"/>
                <a:gd name="G25" fmla="+- G22 G23 G11"/>
                <a:gd name="G26" fmla="cos 10800 -5770812"/>
                <a:gd name="G27" fmla="sin 10800 -5770812"/>
                <a:gd name="G28" fmla="cos 4656 -5770812"/>
                <a:gd name="G29" fmla="sin 4656 -5770812"/>
                <a:gd name="G30" fmla="+- G26 10800 0"/>
                <a:gd name="G31" fmla="+- G27 10800 0"/>
                <a:gd name="G32" fmla="+- G28 10800 0"/>
                <a:gd name="G33" fmla="+- G29 10800 0"/>
                <a:gd name="G34" fmla="+- G19 5400 0"/>
                <a:gd name="G35" fmla="cos G34 5843126"/>
                <a:gd name="G36" fmla="sin G34 5843126"/>
                <a:gd name="G37" fmla="+/ 5843126 -5770812 2"/>
                <a:gd name="T2" fmla="*/ 180 256 1"/>
                <a:gd name="T3" fmla="*/ 0 256 1"/>
                <a:gd name="G38" fmla="+- G37 T2 T3"/>
                <a:gd name="G39" fmla="?: G2 G37 G38"/>
                <a:gd name="G40" fmla="cos 10800 G39"/>
                <a:gd name="G41" fmla="sin 10800 G39"/>
                <a:gd name="G42" fmla="cos 4656 G39"/>
                <a:gd name="G43" fmla="sin 4656 G39"/>
                <a:gd name="G44" fmla="+- G40 10800 0"/>
                <a:gd name="G45" fmla="+- G41 10800 0"/>
                <a:gd name="G46" fmla="+- G42 10800 0"/>
                <a:gd name="G47" fmla="+- G43 10800 0"/>
                <a:gd name="G48" fmla="+- G35 10800 0"/>
                <a:gd name="G49" fmla="+- G36 10800 0"/>
                <a:gd name="T4" fmla="*/ 0 w 21600"/>
                <a:gd name="T5" fmla="*/ 10696 h 21600"/>
                <a:gd name="T6" fmla="*/ 10913 w 21600"/>
                <a:gd name="T7" fmla="*/ 18527 h 21600"/>
                <a:gd name="T8" fmla="*/ 6144 w 21600"/>
                <a:gd name="T9" fmla="*/ 10755 h 21600"/>
                <a:gd name="T10" fmla="*/ 11258 w 21600"/>
                <a:gd name="T11" fmla="*/ -2693 h 21600"/>
                <a:gd name="T12" fmla="*/ 16831 w 21600"/>
                <a:gd name="T13" fmla="*/ 3272 h 21600"/>
                <a:gd name="T14" fmla="*/ 10866 w 21600"/>
                <a:gd name="T15" fmla="*/ 8845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0957" y="6146"/>
                  </a:moveTo>
                  <a:cubicBezTo>
                    <a:pt x="10905" y="6144"/>
                    <a:pt x="10852" y="6144"/>
                    <a:pt x="10800" y="6144"/>
                  </a:cubicBezTo>
                  <a:cubicBezTo>
                    <a:pt x="8228" y="6144"/>
                    <a:pt x="6144" y="8228"/>
                    <a:pt x="6144" y="10800"/>
                  </a:cubicBezTo>
                  <a:cubicBezTo>
                    <a:pt x="6144" y="13371"/>
                    <a:pt x="8228" y="15456"/>
                    <a:pt x="10800" y="15456"/>
                  </a:cubicBezTo>
                  <a:cubicBezTo>
                    <a:pt x="10822" y="15456"/>
                    <a:pt x="10845" y="15455"/>
                    <a:pt x="10868" y="15455"/>
                  </a:cubicBezTo>
                  <a:lnTo>
                    <a:pt x="10958" y="21598"/>
                  </a:lnTo>
                  <a:cubicBezTo>
                    <a:pt x="10905" y="21599"/>
                    <a:pt x="10852" y="21599"/>
                    <a:pt x="10800" y="21600"/>
                  </a:cubicBezTo>
                  <a:cubicBezTo>
                    <a:pt x="4835" y="21600"/>
                    <a:pt x="0" y="16764"/>
                    <a:pt x="0" y="10800"/>
                  </a:cubicBezTo>
                  <a:cubicBezTo>
                    <a:pt x="0" y="4835"/>
                    <a:pt x="4835" y="0"/>
                    <a:pt x="10800" y="0"/>
                  </a:cubicBezTo>
                  <a:cubicBezTo>
                    <a:pt x="10922" y="-1"/>
                    <a:pt x="11044" y="2"/>
                    <a:pt x="11166" y="6"/>
                  </a:cubicBezTo>
                  <a:lnTo>
                    <a:pt x="11258" y="-2693"/>
                  </a:lnTo>
                  <a:lnTo>
                    <a:pt x="16831" y="3272"/>
                  </a:lnTo>
                  <a:lnTo>
                    <a:pt x="10866" y="8845"/>
                  </a:lnTo>
                  <a:lnTo>
                    <a:pt x="10957" y="6146"/>
                  </a:lnTo>
                  <a:close/>
                </a:path>
              </a:pathLst>
            </a:custGeom>
            <a:solidFill>
              <a:schemeClr val="accent1"/>
            </a:solidFill>
            <a:ln w="12700" cap="sq">
              <a:solidFill>
                <a:schemeClr val="tx1"/>
              </a:solidFill>
              <a:miter lim="800000"/>
              <a:headEnd type="none" w="sm" len="sm"/>
              <a:tailEnd type="none" w="sm" len="sm"/>
            </a:ln>
            <a:effectLst/>
          </p:spPr>
          <p:txBody>
            <a:bodyPr wrap="none" anchor="ctr"/>
            <a:lstStyle/>
            <a:p>
              <a:endParaRPr lang="en-US" b="1" dirty="0"/>
            </a:p>
          </p:txBody>
        </p:sp>
        <p:sp>
          <p:nvSpPr>
            <p:cNvPr id="1005592" name="Line 24"/>
            <p:cNvSpPr>
              <a:spLocks noChangeShapeType="1"/>
            </p:cNvSpPr>
            <p:nvPr/>
          </p:nvSpPr>
          <p:spPr bwMode="auto">
            <a:xfrm flipH="1">
              <a:off x="3614738" y="3497263"/>
              <a:ext cx="850900" cy="0"/>
            </a:xfrm>
            <a:prstGeom prst="line">
              <a:avLst/>
            </a:prstGeom>
            <a:noFill/>
            <a:ln w="12700" cap="sq">
              <a:solidFill>
                <a:schemeClr val="tx1"/>
              </a:solidFill>
              <a:round/>
              <a:headEnd type="triangle" w="lg" len="med"/>
              <a:tailEnd type="triangle" w="lg" len="med"/>
            </a:ln>
            <a:effectLst/>
          </p:spPr>
          <p:txBody>
            <a:bodyPr wrap="none"/>
            <a:lstStyle/>
            <a:p>
              <a:endParaRPr lang="en-US" b="1" dirty="0"/>
            </a:p>
          </p:txBody>
        </p:sp>
        <p:sp>
          <p:nvSpPr>
            <p:cNvPr id="1005593" name="Text Box 25"/>
            <p:cNvSpPr txBox="1">
              <a:spLocks noChangeArrowheads="1"/>
            </p:cNvSpPr>
            <p:nvPr/>
          </p:nvSpPr>
          <p:spPr bwMode="auto">
            <a:xfrm>
              <a:off x="1835150" y="2681288"/>
              <a:ext cx="1608138" cy="923330"/>
            </a:xfrm>
            <a:prstGeom prst="rect">
              <a:avLst/>
            </a:prstGeom>
            <a:noFill/>
            <a:ln w="12700" cap="sq">
              <a:noFill/>
              <a:miter lim="800000"/>
              <a:headEnd type="none" w="sm" len="sm"/>
              <a:tailEnd type="none" w="sm" len="sm"/>
            </a:ln>
            <a:effectLst/>
          </p:spPr>
          <p:txBody>
            <a:bodyPr>
              <a:spAutoFit/>
            </a:bodyPr>
            <a:lstStyle/>
            <a:p>
              <a:pPr eaLnBrk="1" hangingPunct="1"/>
              <a:r>
                <a:rPr lang="en-GB" b="1" dirty="0">
                  <a:solidFill>
                    <a:schemeClr val="bg1"/>
                  </a:solidFill>
                </a:rPr>
                <a:t>Configuration Management Process</a:t>
              </a:r>
              <a:endParaRPr lang="en-US" b="1" dirty="0">
                <a:solidFill>
                  <a:schemeClr val="bg1"/>
                </a:solidFill>
              </a:endParaRPr>
            </a:p>
          </p:txBody>
        </p:sp>
        <p:sp>
          <p:nvSpPr>
            <p:cNvPr id="1005594" name="Line 26"/>
            <p:cNvSpPr>
              <a:spLocks noChangeShapeType="1"/>
            </p:cNvSpPr>
            <p:nvPr/>
          </p:nvSpPr>
          <p:spPr bwMode="auto">
            <a:xfrm flipH="1">
              <a:off x="3625850" y="5145088"/>
              <a:ext cx="815975" cy="0"/>
            </a:xfrm>
            <a:prstGeom prst="line">
              <a:avLst/>
            </a:prstGeom>
            <a:noFill/>
            <a:ln w="12700" cap="sq">
              <a:solidFill>
                <a:schemeClr val="tx1"/>
              </a:solidFill>
              <a:round/>
              <a:headEnd type="triangle" w="lg" len="med"/>
              <a:tailEnd type="triangle" w="lg" len="med"/>
            </a:ln>
            <a:effectLst/>
          </p:spPr>
          <p:txBody>
            <a:bodyPr wrap="none"/>
            <a:lstStyle/>
            <a:p>
              <a:endParaRPr lang="en-US" b="1" dirty="0"/>
            </a:p>
          </p:txBody>
        </p:sp>
      </p:grpSp>
      <p:sp>
        <p:nvSpPr>
          <p:cNvPr id="3" name="Slide Number Placeholder 2"/>
          <p:cNvSpPr>
            <a:spLocks noGrp="1"/>
          </p:cNvSpPr>
          <p:nvPr>
            <p:ph type="sldNum" sz="quarter" idx="12"/>
          </p:nvPr>
        </p:nvSpPr>
        <p:spPr/>
        <p:txBody>
          <a:bodyPr/>
          <a:lstStyle/>
          <a:p>
            <a:fld id="{4BE819A1-3DD8-4179-BFD0-BF7D359F8DBD}" type="slidenum">
              <a:rPr lang="en-US" smtClean="0"/>
              <a:pPr/>
              <a:t>397</a:t>
            </a:fld>
            <a:endParaRPr lang="en-US" dirty="0"/>
          </a:p>
        </p:txBody>
      </p:sp>
    </p:spTree>
    <p:extLst>
      <p:ext uri="{BB962C8B-B14F-4D97-AF65-F5344CB8AC3E}">
        <p14:creationId xmlns:p14="http://schemas.microsoft.com/office/powerpoint/2010/main" val="51850147"/>
      </p:ext>
    </p:extLst>
  </p:cSld>
  <p:clrMapOvr>
    <a:masterClrMapping/>
  </p:clrMapOvr>
  <p:transition/>
  <p:timing>
    <p:tnLst>
      <p:par>
        <p:cTn id="1" dur="indefinite" restart="never" nodeType="tmRoot"/>
      </p:par>
    </p:tnLst>
  </p:timing>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7631" name="Rectangle 15"/>
          <p:cNvSpPr>
            <a:spLocks noGrp="1" noChangeArrowheads="1"/>
          </p:cNvSpPr>
          <p:nvPr>
            <p:ph type="title"/>
          </p:nvPr>
        </p:nvSpPr>
        <p:spPr>
          <a:xfrm>
            <a:off x="381001" y="1"/>
            <a:ext cx="8622324" cy="761999"/>
          </a:xfrm>
        </p:spPr>
        <p:txBody>
          <a:bodyPr/>
          <a:lstStyle/>
          <a:p>
            <a:r>
              <a:rPr lang="en-GB" dirty="0" smtClean="0"/>
              <a:t>Key Documents – Change Request</a:t>
            </a:r>
            <a:endParaRPr lang="en-US" dirty="0"/>
          </a:p>
        </p:txBody>
      </p:sp>
      <p:graphicFrame>
        <p:nvGraphicFramePr>
          <p:cNvPr id="2" name="Table 1"/>
          <p:cNvGraphicFramePr>
            <a:graphicFrameLocks noGrp="1"/>
          </p:cNvGraphicFramePr>
          <p:nvPr>
            <p:extLst/>
          </p:nvPr>
        </p:nvGraphicFramePr>
        <p:xfrm>
          <a:off x="228600" y="838200"/>
          <a:ext cx="6400800" cy="5420838"/>
        </p:xfrm>
        <a:graphic>
          <a:graphicData uri="http://schemas.openxmlformats.org/drawingml/2006/table">
            <a:tbl>
              <a:tblPr firstRow="1" firstCol="1" bandRow="1">
                <a:tableStyleId>{9D7B26C5-4107-4FEC-AEDC-1716B250A1EF}</a:tableStyleId>
              </a:tblPr>
              <a:tblGrid>
                <a:gridCol w="2466307"/>
                <a:gridCol w="155406"/>
                <a:gridCol w="3779087"/>
              </a:tblGrid>
              <a:tr h="252988">
                <a:tc>
                  <a:txBody>
                    <a:bodyPr/>
                    <a:lstStyle/>
                    <a:p>
                      <a:pPr marL="0" marR="0" algn="l">
                        <a:spcBef>
                          <a:spcPts val="0"/>
                        </a:spcBef>
                        <a:spcAft>
                          <a:spcPts val="0"/>
                        </a:spcAft>
                        <a:tabLst>
                          <a:tab pos="2637155" algn="ctr"/>
                          <a:tab pos="5274310" algn="r"/>
                        </a:tabLst>
                      </a:pPr>
                      <a:r>
                        <a:rPr lang="en-GB" sz="1050" dirty="0">
                          <a:effectLst/>
                        </a:rPr>
                        <a:t>Change Request: </a:t>
                      </a:r>
                      <a:endParaRPr lang="en-US" sz="1000" dirty="0">
                        <a:effectLst/>
                      </a:endParaRPr>
                    </a:p>
                    <a:p>
                      <a:pPr marL="457200" marR="0" algn="l">
                        <a:spcBef>
                          <a:spcPts val="0"/>
                        </a:spcBef>
                        <a:spcAft>
                          <a:spcPts val="0"/>
                        </a:spcAft>
                        <a:tabLst>
                          <a:tab pos="2637155" algn="ctr"/>
                          <a:tab pos="5274310" algn="r"/>
                        </a:tabLst>
                      </a:pPr>
                      <a:r>
                        <a:rPr lang="en-GB" sz="1000" dirty="0">
                          <a:effectLst/>
                        </a:rPr>
                        <a:t> </a:t>
                      </a:r>
                      <a:endParaRPr lang="en-US" sz="1000" dirty="0">
                        <a:effectLst/>
                        <a:latin typeface="Arial"/>
                        <a:ea typeface="Times New Roman"/>
                        <a:cs typeface="Times New Roman"/>
                      </a:endParaRPr>
                    </a:p>
                  </a:txBody>
                  <a:tcPr marL="45538" marR="45538" marT="0" marB="0"/>
                </a:tc>
                <a:tc gridSpan="2">
                  <a:txBody>
                    <a:bodyPr/>
                    <a:lstStyle/>
                    <a:p>
                      <a:pPr marL="0" marR="0" algn="l">
                        <a:spcBef>
                          <a:spcPts val="0"/>
                        </a:spcBef>
                        <a:spcAft>
                          <a:spcPts val="0"/>
                        </a:spcAft>
                      </a:pPr>
                      <a:r>
                        <a:rPr lang="en-GB" sz="1000" dirty="0">
                          <a:effectLst/>
                        </a:rPr>
                        <a:t> </a:t>
                      </a:r>
                      <a:endParaRPr lang="en-US" sz="1000" dirty="0">
                        <a:effectLst/>
                      </a:endParaRPr>
                    </a:p>
                    <a:p>
                      <a:pPr marL="0" marR="0" algn="l">
                        <a:spcBef>
                          <a:spcPts val="0"/>
                        </a:spcBef>
                        <a:spcAft>
                          <a:spcPts val="0"/>
                        </a:spcAft>
                        <a:tabLst>
                          <a:tab pos="2637155" algn="ctr"/>
                          <a:tab pos="5274310" algn="r"/>
                        </a:tabLst>
                      </a:pPr>
                      <a:r>
                        <a:rPr lang="en-GB" sz="1000" dirty="0">
                          <a:effectLst/>
                        </a:rPr>
                        <a:t> </a:t>
                      </a:r>
                      <a:endParaRPr lang="en-US" sz="1000" dirty="0">
                        <a:effectLst/>
                        <a:latin typeface="Arial"/>
                        <a:ea typeface="Times New Roman"/>
                        <a:cs typeface="Times New Roman"/>
                      </a:endParaRPr>
                    </a:p>
                  </a:txBody>
                  <a:tcPr marL="45538" marR="45538" marT="0" marB="0"/>
                </a:tc>
                <a:tc hMerge="1">
                  <a:txBody>
                    <a:bodyPr/>
                    <a:lstStyle/>
                    <a:p>
                      <a:endParaRPr lang="en-US"/>
                    </a:p>
                  </a:txBody>
                  <a:tcPr/>
                </a:tc>
              </a:tr>
              <a:tr h="252988">
                <a:tc>
                  <a:txBody>
                    <a:bodyPr/>
                    <a:lstStyle/>
                    <a:p>
                      <a:pPr marL="0" marR="0" algn="l">
                        <a:spcBef>
                          <a:spcPts val="0"/>
                        </a:spcBef>
                        <a:spcAft>
                          <a:spcPts val="0"/>
                        </a:spcAft>
                        <a:tabLst>
                          <a:tab pos="2637155" algn="ctr"/>
                          <a:tab pos="5274310" algn="r"/>
                        </a:tabLst>
                      </a:pPr>
                      <a:r>
                        <a:rPr lang="en-GB" sz="1050" dirty="0">
                          <a:effectLst/>
                        </a:rPr>
                        <a:t>Activity Description: </a:t>
                      </a:r>
                      <a:endParaRPr lang="en-US" sz="1000" dirty="0">
                        <a:effectLst/>
                      </a:endParaRPr>
                    </a:p>
                    <a:p>
                      <a:pPr marL="0" marR="0" algn="l">
                        <a:spcBef>
                          <a:spcPts val="0"/>
                        </a:spcBef>
                        <a:spcAft>
                          <a:spcPts val="0"/>
                        </a:spcAft>
                        <a:tabLst>
                          <a:tab pos="2637155" algn="ctr"/>
                          <a:tab pos="5274310" algn="r"/>
                        </a:tabLst>
                      </a:pPr>
                      <a:r>
                        <a:rPr lang="en-GB" sz="1000" dirty="0">
                          <a:effectLst/>
                        </a:rPr>
                        <a:t> </a:t>
                      </a:r>
                      <a:endParaRPr lang="en-US" sz="1000" dirty="0">
                        <a:effectLst/>
                        <a:latin typeface="Arial"/>
                        <a:ea typeface="Times New Roman"/>
                        <a:cs typeface="Times New Roman"/>
                      </a:endParaRPr>
                    </a:p>
                  </a:txBody>
                  <a:tcPr marL="45538" marR="45538" marT="0" marB="0"/>
                </a:tc>
                <a:tc gridSpan="2">
                  <a:txBody>
                    <a:bodyPr/>
                    <a:lstStyle/>
                    <a:p>
                      <a:pPr marL="0" marR="0" algn="l">
                        <a:spcBef>
                          <a:spcPts val="0"/>
                        </a:spcBef>
                        <a:spcAft>
                          <a:spcPts val="0"/>
                        </a:spcAft>
                      </a:pPr>
                      <a:r>
                        <a:rPr lang="en-GB" sz="1000" dirty="0">
                          <a:effectLst/>
                        </a:rPr>
                        <a:t> </a:t>
                      </a:r>
                      <a:endParaRPr lang="en-US" sz="1000" dirty="0">
                        <a:effectLst/>
                      </a:endParaRPr>
                    </a:p>
                    <a:p>
                      <a:pPr marL="0" marR="0" algn="l">
                        <a:spcBef>
                          <a:spcPts val="0"/>
                        </a:spcBef>
                        <a:spcAft>
                          <a:spcPts val="0"/>
                        </a:spcAft>
                        <a:tabLst>
                          <a:tab pos="2637155" algn="ctr"/>
                          <a:tab pos="5274310" algn="r"/>
                        </a:tabLst>
                      </a:pPr>
                      <a:r>
                        <a:rPr lang="en-GB" sz="1000" dirty="0">
                          <a:effectLst/>
                        </a:rPr>
                        <a:t> </a:t>
                      </a:r>
                      <a:endParaRPr lang="en-US" sz="1000" dirty="0">
                        <a:effectLst/>
                        <a:latin typeface="Arial"/>
                        <a:ea typeface="Times New Roman"/>
                        <a:cs typeface="Times New Roman"/>
                      </a:endParaRPr>
                    </a:p>
                  </a:txBody>
                  <a:tcPr marL="45538" marR="45538" marT="0" marB="0"/>
                </a:tc>
                <a:tc hMerge="1">
                  <a:txBody>
                    <a:bodyPr/>
                    <a:lstStyle/>
                    <a:p>
                      <a:endParaRPr lang="en-US"/>
                    </a:p>
                  </a:txBody>
                  <a:tcPr/>
                </a:tc>
              </a:tr>
              <a:tr h="384542">
                <a:tc>
                  <a:txBody>
                    <a:bodyPr/>
                    <a:lstStyle/>
                    <a:p>
                      <a:pPr marL="0" marR="0" algn="l">
                        <a:spcBef>
                          <a:spcPts val="0"/>
                        </a:spcBef>
                        <a:spcAft>
                          <a:spcPts val="0"/>
                        </a:spcAft>
                        <a:tabLst>
                          <a:tab pos="2637155" algn="ctr"/>
                          <a:tab pos="5274310" algn="r"/>
                        </a:tabLst>
                      </a:pPr>
                      <a:r>
                        <a:rPr lang="en-GB" sz="1050" dirty="0">
                          <a:effectLst/>
                        </a:rPr>
                        <a:t>Description of Change Request: </a:t>
                      </a:r>
                      <a:endParaRPr lang="en-US" sz="1000" dirty="0">
                        <a:effectLst/>
                      </a:endParaRPr>
                    </a:p>
                    <a:p>
                      <a:pPr marL="0" marR="0" algn="l">
                        <a:spcBef>
                          <a:spcPts val="0"/>
                        </a:spcBef>
                        <a:spcAft>
                          <a:spcPts val="0"/>
                        </a:spcAft>
                      </a:pPr>
                      <a:r>
                        <a:rPr lang="en-GB" sz="1000" dirty="0">
                          <a:effectLst/>
                        </a:rPr>
                        <a:t> </a:t>
                      </a:r>
                      <a:endParaRPr lang="en-US" sz="1000" dirty="0">
                        <a:solidFill>
                          <a:srgbClr val="000000"/>
                        </a:solidFill>
                        <a:effectLst/>
                        <a:latin typeface="Arial"/>
                        <a:ea typeface="Calibri"/>
                      </a:endParaRPr>
                    </a:p>
                  </a:txBody>
                  <a:tcPr marL="45538" marR="45538" marT="0" marB="0"/>
                </a:tc>
                <a:tc gridSpan="2">
                  <a:txBody>
                    <a:bodyPr/>
                    <a:lstStyle/>
                    <a:p>
                      <a:pPr marL="0" marR="0" algn="l">
                        <a:spcBef>
                          <a:spcPts val="0"/>
                        </a:spcBef>
                        <a:spcAft>
                          <a:spcPts val="0"/>
                        </a:spcAft>
                      </a:pPr>
                      <a:r>
                        <a:rPr lang="en-GB" sz="1000" dirty="0">
                          <a:effectLst/>
                        </a:rPr>
                        <a:t> </a:t>
                      </a:r>
                      <a:endParaRPr lang="en-US" sz="1000" dirty="0">
                        <a:effectLst/>
                      </a:endParaRPr>
                    </a:p>
                    <a:p>
                      <a:pPr marL="0" marR="0" algn="l">
                        <a:spcBef>
                          <a:spcPts val="0"/>
                        </a:spcBef>
                        <a:spcAft>
                          <a:spcPts val="0"/>
                        </a:spcAft>
                      </a:pPr>
                      <a:r>
                        <a:rPr lang="en-GB" sz="1000" dirty="0">
                          <a:effectLst/>
                        </a:rPr>
                        <a:t> </a:t>
                      </a:r>
                      <a:endParaRPr lang="en-US" sz="1000" dirty="0">
                        <a:solidFill>
                          <a:srgbClr val="000000"/>
                        </a:solidFill>
                        <a:effectLst/>
                        <a:latin typeface="Arial"/>
                        <a:ea typeface="Calibri"/>
                      </a:endParaRPr>
                    </a:p>
                  </a:txBody>
                  <a:tcPr marL="45538" marR="45538" marT="0" marB="0"/>
                </a:tc>
                <a:tc hMerge="1">
                  <a:txBody>
                    <a:bodyPr/>
                    <a:lstStyle/>
                    <a:p>
                      <a:endParaRPr lang="en-US"/>
                    </a:p>
                  </a:txBody>
                  <a:tcPr/>
                </a:tc>
              </a:tr>
              <a:tr h="364303">
                <a:tc>
                  <a:txBody>
                    <a:bodyPr/>
                    <a:lstStyle/>
                    <a:p>
                      <a:pPr marL="0" marR="0" algn="l">
                        <a:spcBef>
                          <a:spcPts val="0"/>
                        </a:spcBef>
                        <a:spcAft>
                          <a:spcPts val="0"/>
                        </a:spcAft>
                      </a:pPr>
                      <a:r>
                        <a:rPr lang="en-GB" sz="1000" dirty="0">
                          <a:effectLst/>
                        </a:rPr>
                        <a:t>Reason for Change: </a:t>
                      </a:r>
                      <a:endParaRPr lang="en-US" sz="1000" dirty="0">
                        <a:effectLst/>
                      </a:endParaRPr>
                    </a:p>
                    <a:p>
                      <a:pPr marL="0" marR="0" algn="l">
                        <a:spcBef>
                          <a:spcPts val="0"/>
                        </a:spcBef>
                        <a:spcAft>
                          <a:spcPts val="0"/>
                        </a:spcAft>
                        <a:tabLst>
                          <a:tab pos="2637155" algn="ctr"/>
                          <a:tab pos="5274310" algn="r"/>
                        </a:tabLst>
                      </a:pPr>
                      <a:r>
                        <a:rPr lang="en-GB" sz="1600" dirty="0">
                          <a:effectLst/>
                        </a:rPr>
                        <a:t> </a:t>
                      </a:r>
                      <a:endParaRPr lang="en-US" sz="1000" dirty="0">
                        <a:effectLst/>
                        <a:latin typeface="Arial"/>
                        <a:ea typeface="Times New Roman"/>
                        <a:cs typeface="Times New Roman"/>
                      </a:endParaRPr>
                    </a:p>
                  </a:txBody>
                  <a:tcPr marL="45538" marR="45538" marT="0" marB="0"/>
                </a:tc>
                <a:tc gridSpan="2">
                  <a:txBody>
                    <a:bodyPr/>
                    <a:lstStyle/>
                    <a:p>
                      <a:pPr marL="0" marR="0" algn="l">
                        <a:spcBef>
                          <a:spcPts val="0"/>
                        </a:spcBef>
                        <a:spcAft>
                          <a:spcPts val="0"/>
                        </a:spcAft>
                      </a:pPr>
                      <a:r>
                        <a:rPr lang="en-GB" sz="1600" dirty="0">
                          <a:effectLst/>
                        </a:rPr>
                        <a:t> </a:t>
                      </a:r>
                      <a:endParaRPr lang="en-US" sz="1000" dirty="0">
                        <a:effectLst/>
                      </a:endParaRPr>
                    </a:p>
                    <a:p>
                      <a:pPr marL="0" marR="0" algn="l">
                        <a:spcBef>
                          <a:spcPts val="0"/>
                        </a:spcBef>
                        <a:spcAft>
                          <a:spcPts val="0"/>
                        </a:spcAft>
                        <a:tabLst>
                          <a:tab pos="2637155" algn="ctr"/>
                          <a:tab pos="5274310" algn="r"/>
                        </a:tabLst>
                      </a:pPr>
                      <a:r>
                        <a:rPr lang="en-GB" sz="1600" dirty="0">
                          <a:effectLst/>
                        </a:rPr>
                        <a:t> </a:t>
                      </a:r>
                      <a:endParaRPr lang="en-US" sz="1000" dirty="0">
                        <a:effectLst/>
                        <a:latin typeface="Arial"/>
                        <a:ea typeface="Times New Roman"/>
                        <a:cs typeface="Times New Roman"/>
                      </a:endParaRPr>
                    </a:p>
                  </a:txBody>
                  <a:tcPr marL="45538" marR="45538" marT="0" marB="0"/>
                </a:tc>
                <a:tc hMerge="1">
                  <a:txBody>
                    <a:bodyPr/>
                    <a:lstStyle/>
                    <a:p>
                      <a:endParaRPr lang="en-US"/>
                    </a:p>
                  </a:txBody>
                  <a:tcPr/>
                </a:tc>
              </a:tr>
              <a:tr h="161913">
                <a:tc gridSpan="3">
                  <a:txBody>
                    <a:bodyPr/>
                    <a:lstStyle/>
                    <a:p>
                      <a:pPr marL="0" marR="0" algn="ctr">
                        <a:spcBef>
                          <a:spcPts val="0"/>
                        </a:spcBef>
                        <a:spcAft>
                          <a:spcPts val="0"/>
                        </a:spcAft>
                        <a:tabLst>
                          <a:tab pos="2637155" algn="ctr"/>
                          <a:tab pos="5274310" algn="r"/>
                        </a:tabLst>
                      </a:pPr>
                      <a:r>
                        <a:rPr lang="en-GB" sz="1400" dirty="0">
                          <a:effectLst/>
                        </a:rPr>
                        <a:t>CHANGE IMPACT</a:t>
                      </a:r>
                      <a:endParaRPr lang="en-US" sz="1000" dirty="0">
                        <a:effectLst/>
                        <a:latin typeface="Arial"/>
                        <a:ea typeface="Times New Roman"/>
                        <a:cs typeface="Times New Roman"/>
                      </a:endParaRPr>
                    </a:p>
                  </a:txBody>
                  <a:tcPr marL="45538" marR="45538" marT="0" marB="0"/>
                </a:tc>
                <a:tc hMerge="1">
                  <a:txBody>
                    <a:bodyPr/>
                    <a:lstStyle/>
                    <a:p>
                      <a:endParaRPr lang="en-US"/>
                    </a:p>
                  </a:txBody>
                  <a:tcPr/>
                </a:tc>
                <a:tc hMerge="1">
                  <a:txBody>
                    <a:bodyPr/>
                    <a:lstStyle/>
                    <a:p>
                      <a:endParaRPr lang="en-US"/>
                    </a:p>
                  </a:txBody>
                  <a:tcPr/>
                </a:tc>
              </a:tr>
              <a:tr h="219257">
                <a:tc>
                  <a:txBody>
                    <a:bodyPr/>
                    <a:lstStyle/>
                    <a:p>
                      <a:pPr marL="0" marR="0" algn="l" defTabSz="914400" rtl="0" eaLnBrk="1" latinLnBrk="0" hangingPunct="1">
                        <a:spcBef>
                          <a:spcPts val="0"/>
                        </a:spcBef>
                        <a:spcAft>
                          <a:spcPts val="0"/>
                        </a:spcAft>
                        <a:tabLst>
                          <a:tab pos="2637155" algn="ctr"/>
                          <a:tab pos="5274310" algn="r"/>
                        </a:tabLst>
                      </a:pPr>
                      <a:r>
                        <a:rPr lang="en-GB" sz="1600" b="1" kern="1200" dirty="0">
                          <a:solidFill>
                            <a:schemeClr val="tx1"/>
                          </a:solidFill>
                          <a:effectLst>
                            <a:outerShdw blurRad="38100" dist="38100" dir="2700000" algn="tl">
                              <a:srgbClr val="000000">
                                <a:alpha val="43137"/>
                              </a:srgbClr>
                            </a:outerShdw>
                          </a:effectLst>
                          <a:latin typeface="+mn-lt"/>
                          <a:ea typeface="+mn-ea"/>
                          <a:cs typeface="+mn-cs"/>
                        </a:rPr>
                        <a:t>Impact on Schedule: </a:t>
                      </a:r>
                      <a:endParaRPr lang="en-US" sz="1600" b="1" kern="1200" dirty="0">
                        <a:solidFill>
                          <a:schemeClr val="tx1"/>
                        </a:solidFill>
                        <a:effectLst>
                          <a:outerShdw blurRad="38100" dist="38100" dir="2700000" algn="tl">
                            <a:srgbClr val="000000">
                              <a:alpha val="43137"/>
                            </a:srgbClr>
                          </a:outerShdw>
                        </a:effectLst>
                        <a:latin typeface="+mn-lt"/>
                        <a:ea typeface="+mn-ea"/>
                        <a:cs typeface="+mn-cs"/>
                      </a:endParaRPr>
                    </a:p>
                  </a:txBody>
                  <a:tcPr marL="45538" marR="45538" marT="0" marB="0"/>
                </a:tc>
                <a:tc gridSpan="2">
                  <a:txBody>
                    <a:bodyPr/>
                    <a:lstStyle/>
                    <a:p>
                      <a:pPr marL="0" marR="0" algn="l">
                        <a:spcBef>
                          <a:spcPts val="0"/>
                        </a:spcBef>
                        <a:spcAft>
                          <a:spcPts val="0"/>
                        </a:spcAft>
                        <a:tabLst>
                          <a:tab pos="2637155" algn="ctr"/>
                          <a:tab pos="5274310" algn="r"/>
                        </a:tabLst>
                      </a:pPr>
                      <a:r>
                        <a:rPr lang="en-GB" sz="1600" dirty="0">
                          <a:effectLst/>
                        </a:rPr>
                        <a:t> </a:t>
                      </a:r>
                      <a:endParaRPr lang="en-US" sz="1000" dirty="0">
                        <a:effectLst/>
                        <a:latin typeface="Arial"/>
                        <a:ea typeface="Times New Roman"/>
                        <a:cs typeface="Times New Roman"/>
                      </a:endParaRPr>
                    </a:p>
                  </a:txBody>
                  <a:tcPr marL="45538" marR="45538" marT="0" marB="0"/>
                </a:tc>
                <a:tc hMerge="1">
                  <a:txBody>
                    <a:bodyPr/>
                    <a:lstStyle/>
                    <a:p>
                      <a:endParaRPr lang="en-US"/>
                    </a:p>
                  </a:txBody>
                  <a:tcPr/>
                </a:tc>
              </a:tr>
              <a:tr h="182152">
                <a:tc>
                  <a:txBody>
                    <a:bodyPr/>
                    <a:lstStyle/>
                    <a:p>
                      <a:pPr marL="0" marR="0" algn="l">
                        <a:spcBef>
                          <a:spcPts val="0"/>
                        </a:spcBef>
                        <a:spcAft>
                          <a:spcPts val="0"/>
                        </a:spcAft>
                        <a:tabLst>
                          <a:tab pos="2637155" algn="ctr"/>
                          <a:tab pos="5274310" algn="r"/>
                        </a:tabLst>
                      </a:pPr>
                      <a:r>
                        <a:rPr lang="en-GB" sz="1600" dirty="0">
                          <a:effectLst>
                            <a:outerShdw blurRad="38100" dist="38100" dir="2700000" algn="tl">
                              <a:srgbClr val="000000">
                                <a:alpha val="43137"/>
                              </a:srgbClr>
                            </a:outerShdw>
                          </a:effectLst>
                        </a:rPr>
                        <a:t>Impact on Cost: </a:t>
                      </a:r>
                      <a:endParaRPr lang="en-US" sz="1600" dirty="0">
                        <a:effectLst>
                          <a:outerShdw blurRad="38100" dist="38100" dir="2700000" algn="tl">
                            <a:srgbClr val="000000">
                              <a:alpha val="43137"/>
                            </a:srgbClr>
                          </a:outerShdw>
                        </a:effectLst>
                        <a:latin typeface="Arial"/>
                        <a:ea typeface="Times New Roman"/>
                        <a:cs typeface="Times New Roman"/>
                      </a:endParaRPr>
                    </a:p>
                  </a:txBody>
                  <a:tcPr marL="45538" marR="45538" marT="0" marB="0"/>
                </a:tc>
                <a:tc gridSpan="2">
                  <a:txBody>
                    <a:bodyPr/>
                    <a:lstStyle/>
                    <a:p>
                      <a:pPr marL="0" marR="0" algn="l">
                        <a:spcBef>
                          <a:spcPts val="0"/>
                        </a:spcBef>
                        <a:spcAft>
                          <a:spcPts val="0"/>
                        </a:spcAft>
                        <a:tabLst>
                          <a:tab pos="2637155" algn="ctr"/>
                          <a:tab pos="5274310" algn="r"/>
                        </a:tabLst>
                      </a:pPr>
                      <a:r>
                        <a:rPr lang="en-GB" sz="1600" dirty="0">
                          <a:effectLst/>
                        </a:rPr>
                        <a:t> </a:t>
                      </a:r>
                      <a:endParaRPr lang="en-US" sz="1000" dirty="0">
                        <a:effectLst/>
                        <a:latin typeface="Arial"/>
                        <a:ea typeface="Times New Roman"/>
                        <a:cs typeface="Times New Roman"/>
                      </a:endParaRPr>
                    </a:p>
                  </a:txBody>
                  <a:tcPr marL="45538" marR="45538" marT="0" marB="0"/>
                </a:tc>
                <a:tc hMerge="1">
                  <a:txBody>
                    <a:bodyPr/>
                    <a:lstStyle/>
                    <a:p>
                      <a:endParaRPr lang="en-US"/>
                    </a:p>
                  </a:txBody>
                  <a:tcPr/>
                </a:tc>
              </a:tr>
              <a:tr h="121434">
                <a:tc>
                  <a:txBody>
                    <a:bodyPr/>
                    <a:lstStyle/>
                    <a:p>
                      <a:pPr marL="0" marR="0" algn="l" defTabSz="914400" rtl="0" eaLnBrk="1" latinLnBrk="0" hangingPunct="1">
                        <a:spcBef>
                          <a:spcPts val="0"/>
                        </a:spcBef>
                        <a:spcAft>
                          <a:spcPts val="0"/>
                        </a:spcAft>
                        <a:tabLst>
                          <a:tab pos="2637155" algn="ctr"/>
                          <a:tab pos="5274310" algn="r"/>
                        </a:tabLst>
                      </a:pPr>
                      <a:r>
                        <a:rPr lang="en-GB" sz="1600" b="1" kern="1200" dirty="0">
                          <a:solidFill>
                            <a:schemeClr val="tx1"/>
                          </a:solidFill>
                          <a:effectLst>
                            <a:outerShdw blurRad="38100" dist="38100" dir="2700000" algn="tl">
                              <a:srgbClr val="000000">
                                <a:alpha val="43137"/>
                              </a:srgbClr>
                            </a:outerShdw>
                          </a:effectLst>
                          <a:latin typeface="+mn-lt"/>
                          <a:ea typeface="+mn-ea"/>
                          <a:cs typeface="+mn-cs"/>
                        </a:rPr>
                        <a:t>Impact on Scope: </a:t>
                      </a:r>
                      <a:endParaRPr lang="en-US" sz="1600" b="1" kern="1200" dirty="0">
                        <a:solidFill>
                          <a:schemeClr val="tx1"/>
                        </a:solidFill>
                        <a:effectLst>
                          <a:outerShdw blurRad="38100" dist="38100" dir="2700000" algn="tl">
                            <a:srgbClr val="000000">
                              <a:alpha val="43137"/>
                            </a:srgbClr>
                          </a:outerShdw>
                        </a:effectLst>
                        <a:latin typeface="+mn-lt"/>
                        <a:ea typeface="+mn-ea"/>
                        <a:cs typeface="+mn-cs"/>
                      </a:endParaRPr>
                    </a:p>
                  </a:txBody>
                  <a:tcPr marL="45538" marR="45538" marT="0" marB="0"/>
                </a:tc>
                <a:tc gridSpan="2">
                  <a:txBody>
                    <a:bodyPr/>
                    <a:lstStyle/>
                    <a:p>
                      <a:pPr marL="0" marR="0" algn="l">
                        <a:spcBef>
                          <a:spcPts val="0"/>
                        </a:spcBef>
                        <a:spcAft>
                          <a:spcPts val="0"/>
                        </a:spcAft>
                        <a:tabLst>
                          <a:tab pos="2637155" algn="ctr"/>
                          <a:tab pos="5274310" algn="r"/>
                        </a:tabLst>
                      </a:pPr>
                      <a:r>
                        <a:rPr lang="en-GB" sz="1000" dirty="0">
                          <a:effectLst/>
                        </a:rPr>
                        <a:t> </a:t>
                      </a:r>
                      <a:endParaRPr lang="en-US" sz="1000" dirty="0">
                        <a:effectLst/>
                        <a:latin typeface="Arial"/>
                        <a:ea typeface="Times New Roman"/>
                        <a:cs typeface="Times New Roman"/>
                      </a:endParaRPr>
                    </a:p>
                  </a:txBody>
                  <a:tcPr marL="45538" marR="45538" marT="0" marB="0"/>
                </a:tc>
                <a:tc hMerge="1">
                  <a:txBody>
                    <a:bodyPr/>
                    <a:lstStyle/>
                    <a:p>
                      <a:endParaRPr lang="en-US"/>
                    </a:p>
                  </a:txBody>
                  <a:tcPr/>
                </a:tc>
              </a:tr>
              <a:tr h="223473">
                <a:tc>
                  <a:txBody>
                    <a:bodyPr/>
                    <a:lstStyle/>
                    <a:p>
                      <a:pPr marL="0" marR="0" algn="l">
                        <a:spcBef>
                          <a:spcPts val="0"/>
                        </a:spcBef>
                        <a:spcAft>
                          <a:spcPts val="0"/>
                        </a:spcAft>
                        <a:tabLst>
                          <a:tab pos="2637155" algn="ctr"/>
                          <a:tab pos="5274310" algn="r"/>
                        </a:tabLst>
                      </a:pPr>
                      <a:r>
                        <a:rPr lang="en-GB" sz="1400" dirty="0">
                          <a:effectLst>
                            <a:outerShdw blurRad="38100" dist="38100" dir="2700000" algn="tl">
                              <a:srgbClr val="000000">
                                <a:alpha val="43137"/>
                              </a:srgbClr>
                            </a:outerShdw>
                          </a:effectLst>
                        </a:rPr>
                        <a:t>Impact on Environment:</a:t>
                      </a:r>
                      <a:endParaRPr lang="en-US" sz="1400" dirty="0">
                        <a:effectLst>
                          <a:outerShdw blurRad="38100" dist="38100" dir="2700000" algn="tl">
                            <a:srgbClr val="000000">
                              <a:alpha val="43137"/>
                            </a:srgbClr>
                          </a:outerShdw>
                        </a:effectLst>
                        <a:latin typeface="Arial"/>
                        <a:ea typeface="Times New Roman"/>
                        <a:cs typeface="Times New Roman"/>
                      </a:endParaRPr>
                    </a:p>
                  </a:txBody>
                  <a:tcPr marL="45538" marR="45538" marT="0" marB="0"/>
                </a:tc>
                <a:tc gridSpan="2">
                  <a:txBody>
                    <a:bodyPr/>
                    <a:lstStyle/>
                    <a:p>
                      <a:pPr marL="0" marR="0" algn="l">
                        <a:spcBef>
                          <a:spcPts val="0"/>
                        </a:spcBef>
                        <a:spcAft>
                          <a:spcPts val="0"/>
                        </a:spcAft>
                        <a:tabLst>
                          <a:tab pos="2637155" algn="ctr"/>
                          <a:tab pos="5274310" algn="r"/>
                        </a:tabLst>
                      </a:pPr>
                      <a:r>
                        <a:rPr lang="en-GB" sz="1000" dirty="0">
                          <a:effectLst/>
                        </a:rPr>
                        <a:t> </a:t>
                      </a:r>
                      <a:endParaRPr lang="en-US" sz="1000" dirty="0">
                        <a:effectLst/>
                        <a:latin typeface="Arial"/>
                        <a:ea typeface="Times New Roman"/>
                        <a:cs typeface="Times New Roman"/>
                      </a:endParaRPr>
                    </a:p>
                  </a:txBody>
                  <a:tcPr marL="45538" marR="45538" marT="0" marB="0"/>
                </a:tc>
                <a:tc hMerge="1">
                  <a:txBody>
                    <a:bodyPr/>
                    <a:lstStyle/>
                    <a:p>
                      <a:endParaRPr lang="en-US"/>
                    </a:p>
                  </a:txBody>
                  <a:tcPr/>
                </a:tc>
              </a:tr>
              <a:tr h="232749">
                <a:tc>
                  <a:txBody>
                    <a:bodyPr/>
                    <a:lstStyle/>
                    <a:p>
                      <a:pPr marL="0" marR="0" algn="l" defTabSz="914400" rtl="0" eaLnBrk="1" latinLnBrk="0" hangingPunct="1">
                        <a:spcBef>
                          <a:spcPts val="0"/>
                        </a:spcBef>
                        <a:spcAft>
                          <a:spcPts val="0"/>
                        </a:spcAft>
                        <a:tabLst>
                          <a:tab pos="2637155" algn="ctr"/>
                          <a:tab pos="5274310" algn="r"/>
                        </a:tabLst>
                      </a:pPr>
                      <a:r>
                        <a:rPr lang="en-GB" sz="1600" b="1" kern="1200" dirty="0">
                          <a:solidFill>
                            <a:schemeClr val="tx1"/>
                          </a:solidFill>
                          <a:effectLst>
                            <a:outerShdw blurRad="38100" dist="38100" dir="2700000" algn="tl">
                              <a:srgbClr val="000000">
                                <a:alpha val="43137"/>
                              </a:srgbClr>
                            </a:outerShdw>
                          </a:effectLst>
                          <a:latin typeface="+mn-lt"/>
                          <a:ea typeface="+mn-ea"/>
                          <a:cs typeface="+mn-cs"/>
                        </a:rPr>
                        <a:t>Impact on Process: </a:t>
                      </a:r>
                      <a:endParaRPr lang="en-US" sz="1600" b="1" kern="1200" dirty="0">
                        <a:solidFill>
                          <a:schemeClr val="tx1"/>
                        </a:solidFill>
                        <a:effectLst>
                          <a:outerShdw blurRad="38100" dist="38100" dir="2700000" algn="tl">
                            <a:srgbClr val="000000">
                              <a:alpha val="43137"/>
                            </a:srgbClr>
                          </a:outerShdw>
                        </a:effectLst>
                        <a:latin typeface="+mn-lt"/>
                        <a:ea typeface="+mn-ea"/>
                        <a:cs typeface="+mn-cs"/>
                      </a:endParaRPr>
                    </a:p>
                  </a:txBody>
                  <a:tcPr marL="45538" marR="45538" marT="0" marB="0"/>
                </a:tc>
                <a:tc gridSpan="2">
                  <a:txBody>
                    <a:bodyPr/>
                    <a:lstStyle/>
                    <a:p>
                      <a:pPr marL="0" marR="0" algn="l">
                        <a:spcBef>
                          <a:spcPts val="0"/>
                        </a:spcBef>
                        <a:spcAft>
                          <a:spcPts val="0"/>
                        </a:spcAft>
                      </a:pPr>
                      <a:r>
                        <a:rPr lang="en-GB" sz="1000" dirty="0">
                          <a:effectLst/>
                        </a:rPr>
                        <a:t> </a:t>
                      </a:r>
                      <a:endParaRPr lang="en-US" sz="1000" dirty="0">
                        <a:effectLst/>
                      </a:endParaRPr>
                    </a:p>
                    <a:p>
                      <a:pPr marL="0" marR="0" algn="l">
                        <a:spcBef>
                          <a:spcPts val="0"/>
                        </a:spcBef>
                        <a:spcAft>
                          <a:spcPts val="0"/>
                        </a:spcAft>
                        <a:tabLst>
                          <a:tab pos="2637155" algn="ctr"/>
                          <a:tab pos="5274310" algn="r"/>
                        </a:tabLst>
                      </a:pPr>
                      <a:r>
                        <a:rPr lang="en-GB" sz="1000" dirty="0">
                          <a:effectLst/>
                        </a:rPr>
                        <a:t> </a:t>
                      </a:r>
                      <a:endParaRPr lang="en-US" sz="1000" dirty="0">
                        <a:effectLst/>
                        <a:latin typeface="Arial"/>
                        <a:ea typeface="Times New Roman"/>
                        <a:cs typeface="Times New Roman"/>
                      </a:endParaRPr>
                    </a:p>
                  </a:txBody>
                  <a:tcPr marL="45538" marR="45538" marT="0" marB="0"/>
                </a:tc>
                <a:tc hMerge="1">
                  <a:txBody>
                    <a:bodyPr/>
                    <a:lstStyle/>
                    <a:p>
                      <a:endParaRPr lang="en-US"/>
                    </a:p>
                  </a:txBody>
                  <a:tcPr/>
                </a:tc>
              </a:tr>
              <a:tr h="317079">
                <a:tc>
                  <a:txBody>
                    <a:bodyPr/>
                    <a:lstStyle/>
                    <a:p>
                      <a:pPr marL="0" marR="0" algn="l">
                        <a:spcBef>
                          <a:spcPts val="0"/>
                        </a:spcBef>
                        <a:spcAft>
                          <a:spcPts val="1000"/>
                        </a:spcAft>
                      </a:pPr>
                      <a:r>
                        <a:rPr lang="en-GB" sz="1400" dirty="0">
                          <a:effectLst>
                            <a:outerShdw blurRad="38100" dist="38100" dir="2700000" algn="tl">
                              <a:srgbClr val="000000">
                                <a:alpha val="43137"/>
                              </a:srgbClr>
                            </a:outerShdw>
                          </a:effectLst>
                        </a:rPr>
                        <a:t>Impact on Product: </a:t>
                      </a:r>
                      <a:endParaRPr lang="en-US" sz="1400" dirty="0">
                        <a:effectLst>
                          <a:outerShdw blurRad="38100" dist="38100" dir="2700000" algn="tl">
                            <a:srgbClr val="000000">
                              <a:alpha val="43137"/>
                            </a:srgbClr>
                          </a:outerShdw>
                        </a:effectLst>
                      </a:endParaRPr>
                    </a:p>
                  </a:txBody>
                  <a:tcPr marL="45538" marR="45538" marT="0" marB="0"/>
                </a:tc>
                <a:tc gridSpan="2">
                  <a:txBody>
                    <a:bodyPr/>
                    <a:lstStyle/>
                    <a:p>
                      <a:pPr marL="0" marR="0" algn="l">
                        <a:spcBef>
                          <a:spcPts val="0"/>
                        </a:spcBef>
                        <a:spcAft>
                          <a:spcPts val="0"/>
                        </a:spcAft>
                      </a:pPr>
                      <a:r>
                        <a:rPr lang="en-GB" sz="1000" dirty="0">
                          <a:effectLst/>
                        </a:rPr>
                        <a:t> </a:t>
                      </a:r>
                      <a:endParaRPr lang="en-US" sz="1000" dirty="0">
                        <a:effectLst/>
                      </a:endParaRPr>
                    </a:p>
                    <a:p>
                      <a:pPr marL="0" marR="0" algn="l">
                        <a:spcBef>
                          <a:spcPts val="0"/>
                        </a:spcBef>
                        <a:spcAft>
                          <a:spcPts val="1000"/>
                        </a:spcAft>
                      </a:pPr>
                      <a:r>
                        <a:rPr lang="en-GB" sz="1000" dirty="0">
                          <a:effectLst/>
                        </a:rPr>
                        <a:t> </a:t>
                      </a:r>
                      <a:endParaRPr lang="en-US" sz="1000" dirty="0">
                        <a:effectLst/>
                        <a:latin typeface="Arial"/>
                        <a:ea typeface="Times New Roman"/>
                        <a:cs typeface="Times New Roman"/>
                      </a:endParaRPr>
                    </a:p>
                  </a:txBody>
                  <a:tcPr marL="45538" marR="45538" marT="0" marB="0"/>
                </a:tc>
                <a:tc hMerge="1">
                  <a:txBody>
                    <a:bodyPr/>
                    <a:lstStyle/>
                    <a:p>
                      <a:endParaRPr lang="en-US"/>
                    </a:p>
                  </a:txBody>
                  <a:tcPr/>
                </a:tc>
              </a:tr>
              <a:tr h="232749">
                <a:tc>
                  <a:txBody>
                    <a:bodyPr/>
                    <a:lstStyle/>
                    <a:p>
                      <a:pPr marL="0" marR="0" algn="l">
                        <a:spcBef>
                          <a:spcPts val="0"/>
                        </a:spcBef>
                        <a:spcAft>
                          <a:spcPts val="0"/>
                        </a:spcAft>
                        <a:tabLst>
                          <a:tab pos="2637155" algn="ctr"/>
                          <a:tab pos="5274310" algn="r"/>
                        </a:tabLst>
                      </a:pPr>
                      <a:r>
                        <a:rPr lang="en-GB" sz="1400" dirty="0">
                          <a:effectLst>
                            <a:outerShdw blurRad="38100" dist="38100" dir="2700000" algn="tl">
                              <a:srgbClr val="000000">
                                <a:alpha val="43137"/>
                              </a:srgbClr>
                            </a:outerShdw>
                          </a:effectLst>
                        </a:rPr>
                        <a:t>Impact on Personal:</a:t>
                      </a:r>
                      <a:endParaRPr lang="en-US" sz="1400" dirty="0">
                        <a:effectLst>
                          <a:outerShdw blurRad="38100" dist="38100" dir="2700000" algn="tl">
                            <a:srgbClr val="000000">
                              <a:alpha val="43137"/>
                            </a:srgbClr>
                          </a:outerShdw>
                        </a:effectLst>
                      </a:endParaRPr>
                    </a:p>
                    <a:p>
                      <a:pPr marL="0" marR="0" algn="l">
                        <a:spcBef>
                          <a:spcPts val="0"/>
                        </a:spcBef>
                        <a:spcAft>
                          <a:spcPts val="0"/>
                        </a:spcAft>
                        <a:tabLst>
                          <a:tab pos="2637155" algn="ctr"/>
                          <a:tab pos="5274310" algn="r"/>
                        </a:tabLst>
                      </a:pPr>
                      <a:r>
                        <a:rPr lang="en-GB" sz="1000" dirty="0">
                          <a:effectLst/>
                        </a:rPr>
                        <a:t> </a:t>
                      </a:r>
                      <a:endParaRPr lang="en-US" sz="1000" dirty="0">
                        <a:effectLst/>
                        <a:latin typeface="Arial"/>
                        <a:ea typeface="Times New Roman"/>
                        <a:cs typeface="Times New Roman"/>
                      </a:endParaRPr>
                    </a:p>
                  </a:txBody>
                  <a:tcPr marL="45538" marR="45538" marT="0" marB="0"/>
                </a:tc>
                <a:tc gridSpan="2">
                  <a:txBody>
                    <a:bodyPr/>
                    <a:lstStyle/>
                    <a:p>
                      <a:pPr marL="0" marR="0" algn="l">
                        <a:spcBef>
                          <a:spcPts val="0"/>
                        </a:spcBef>
                        <a:spcAft>
                          <a:spcPts val="0"/>
                        </a:spcAft>
                      </a:pPr>
                      <a:r>
                        <a:rPr lang="en-GB" sz="1000" dirty="0">
                          <a:effectLst/>
                        </a:rPr>
                        <a:t> </a:t>
                      </a:r>
                      <a:endParaRPr lang="en-US" sz="1000" dirty="0">
                        <a:effectLst/>
                      </a:endParaRPr>
                    </a:p>
                    <a:p>
                      <a:pPr marL="0" marR="0" algn="l">
                        <a:spcBef>
                          <a:spcPts val="0"/>
                        </a:spcBef>
                        <a:spcAft>
                          <a:spcPts val="0"/>
                        </a:spcAft>
                        <a:tabLst>
                          <a:tab pos="2637155" algn="ctr"/>
                          <a:tab pos="5274310" algn="r"/>
                        </a:tabLst>
                      </a:pPr>
                      <a:r>
                        <a:rPr lang="en-GB" sz="1000" dirty="0">
                          <a:effectLst/>
                        </a:rPr>
                        <a:t> </a:t>
                      </a:r>
                      <a:endParaRPr lang="en-US" sz="1000" dirty="0">
                        <a:effectLst/>
                        <a:latin typeface="Arial"/>
                        <a:ea typeface="Times New Roman"/>
                        <a:cs typeface="Times New Roman"/>
                      </a:endParaRPr>
                    </a:p>
                  </a:txBody>
                  <a:tcPr marL="45538" marR="45538" marT="0" marB="0"/>
                </a:tc>
                <a:tc hMerge="1">
                  <a:txBody>
                    <a:bodyPr/>
                    <a:lstStyle/>
                    <a:p>
                      <a:endParaRPr lang="en-US"/>
                    </a:p>
                  </a:txBody>
                  <a:tcPr/>
                </a:tc>
              </a:tr>
              <a:tr h="162756">
                <a:tc gridSpan="3">
                  <a:txBody>
                    <a:bodyPr/>
                    <a:lstStyle/>
                    <a:p>
                      <a:pPr marL="0" marR="0" algn="ctr">
                        <a:spcBef>
                          <a:spcPts val="0"/>
                        </a:spcBef>
                        <a:spcAft>
                          <a:spcPts val="0"/>
                        </a:spcAft>
                        <a:tabLst>
                          <a:tab pos="2637155" algn="ctr"/>
                          <a:tab pos="5274310" algn="r"/>
                        </a:tabLst>
                      </a:pPr>
                      <a:r>
                        <a:rPr lang="en-GB" sz="1400" dirty="0">
                          <a:effectLst/>
                        </a:rPr>
                        <a:t>APROVAL REQUERIMENTS</a:t>
                      </a:r>
                      <a:endParaRPr lang="en-US" sz="1000" dirty="0">
                        <a:effectLst/>
                        <a:latin typeface="Arial"/>
                        <a:ea typeface="Times New Roman"/>
                        <a:cs typeface="Times New Roman"/>
                      </a:endParaRPr>
                    </a:p>
                  </a:txBody>
                  <a:tcPr marL="45538" marR="45538" marT="0" marB="0"/>
                </a:tc>
                <a:tc hMerge="1">
                  <a:txBody>
                    <a:bodyPr/>
                    <a:lstStyle/>
                    <a:p>
                      <a:endParaRPr lang="en-US"/>
                    </a:p>
                  </a:txBody>
                  <a:tcPr/>
                </a:tc>
                <a:tc hMerge="1">
                  <a:txBody>
                    <a:bodyPr/>
                    <a:lstStyle/>
                    <a:p>
                      <a:endParaRPr lang="en-US"/>
                    </a:p>
                  </a:txBody>
                  <a:tcPr/>
                </a:tc>
              </a:tr>
              <a:tr h="284190">
                <a:tc gridSpan="2">
                  <a:txBody>
                    <a:bodyPr/>
                    <a:lstStyle/>
                    <a:p>
                      <a:pPr marL="0" marR="0" algn="l">
                        <a:spcBef>
                          <a:spcPts val="0"/>
                        </a:spcBef>
                        <a:spcAft>
                          <a:spcPts val="0"/>
                        </a:spcAft>
                        <a:tabLst>
                          <a:tab pos="2637155" algn="ctr"/>
                          <a:tab pos="5274310" algn="r"/>
                        </a:tabLst>
                      </a:pPr>
                      <a:r>
                        <a:rPr lang="en-GB" sz="1050" dirty="0">
                          <a:effectLst/>
                        </a:rPr>
                        <a:t>Project Manager</a:t>
                      </a:r>
                      <a:endParaRPr lang="en-US" sz="1000" dirty="0">
                        <a:effectLst/>
                        <a:latin typeface="Arial"/>
                        <a:ea typeface="Times New Roman"/>
                        <a:cs typeface="Times New Roman"/>
                      </a:endParaRPr>
                    </a:p>
                  </a:txBody>
                  <a:tcPr marL="45538" marR="45538" marT="0" marB="0"/>
                </a:tc>
                <a:tc hMerge="1">
                  <a:txBody>
                    <a:bodyPr/>
                    <a:lstStyle/>
                    <a:p>
                      <a:endParaRPr lang="en-US"/>
                    </a:p>
                  </a:txBody>
                  <a:tcPr/>
                </a:tc>
                <a:tc>
                  <a:txBody>
                    <a:bodyPr/>
                    <a:lstStyle/>
                    <a:p>
                      <a:pPr marL="74295" marR="0" algn="l">
                        <a:spcBef>
                          <a:spcPts val="0"/>
                        </a:spcBef>
                        <a:spcAft>
                          <a:spcPts val="0"/>
                        </a:spcAft>
                        <a:tabLst>
                          <a:tab pos="2637155" algn="ctr"/>
                          <a:tab pos="5274310" algn="r"/>
                        </a:tabLst>
                      </a:pPr>
                      <a:r>
                        <a:rPr lang="en-GB" sz="1050" dirty="0">
                          <a:effectLst/>
                        </a:rPr>
                        <a:t>Date: </a:t>
                      </a:r>
                      <a:endParaRPr lang="en-US" sz="1000" dirty="0">
                        <a:effectLst/>
                        <a:latin typeface="Arial"/>
                        <a:ea typeface="Times New Roman"/>
                        <a:cs typeface="Times New Roman"/>
                      </a:endParaRPr>
                    </a:p>
                  </a:txBody>
                  <a:tcPr marL="45538" marR="45538" marT="0" marB="0"/>
                </a:tc>
              </a:tr>
              <a:tr h="293467">
                <a:tc gridSpan="2">
                  <a:txBody>
                    <a:bodyPr/>
                    <a:lstStyle/>
                    <a:p>
                      <a:pPr marL="0" marR="0" algn="l">
                        <a:spcBef>
                          <a:spcPts val="0"/>
                        </a:spcBef>
                        <a:spcAft>
                          <a:spcPts val="0"/>
                        </a:spcAft>
                        <a:tabLst>
                          <a:tab pos="2637155" algn="ctr"/>
                          <a:tab pos="5274310" algn="r"/>
                        </a:tabLst>
                      </a:pPr>
                      <a:r>
                        <a:rPr lang="en-GB" sz="1050" dirty="0">
                          <a:effectLst/>
                        </a:rPr>
                        <a:t>Activity Owner:</a:t>
                      </a:r>
                      <a:endParaRPr lang="en-US" sz="1000" dirty="0">
                        <a:effectLst/>
                      </a:endParaRPr>
                    </a:p>
                    <a:p>
                      <a:pPr marL="0" marR="0" algn="l">
                        <a:spcBef>
                          <a:spcPts val="0"/>
                        </a:spcBef>
                        <a:spcAft>
                          <a:spcPts val="0"/>
                        </a:spcAft>
                        <a:tabLst>
                          <a:tab pos="2637155" algn="ctr"/>
                          <a:tab pos="5274310" algn="r"/>
                        </a:tabLst>
                      </a:pPr>
                      <a:r>
                        <a:rPr lang="en-GB" sz="1400" dirty="0">
                          <a:effectLst/>
                        </a:rPr>
                        <a:t> </a:t>
                      </a:r>
                      <a:endParaRPr lang="en-US" sz="1000" dirty="0">
                        <a:effectLst/>
                        <a:latin typeface="Arial"/>
                        <a:ea typeface="Times New Roman"/>
                        <a:cs typeface="Times New Roman"/>
                      </a:endParaRPr>
                    </a:p>
                  </a:txBody>
                  <a:tcPr marL="45538" marR="45538" marT="0" marB="0"/>
                </a:tc>
                <a:tc hMerge="1">
                  <a:txBody>
                    <a:bodyPr/>
                    <a:lstStyle/>
                    <a:p>
                      <a:endParaRPr lang="en-US"/>
                    </a:p>
                  </a:txBody>
                  <a:tcPr/>
                </a:tc>
                <a:tc>
                  <a:txBody>
                    <a:bodyPr/>
                    <a:lstStyle/>
                    <a:p>
                      <a:pPr marL="45720" marR="0" algn="l">
                        <a:spcBef>
                          <a:spcPts val="0"/>
                        </a:spcBef>
                        <a:spcAft>
                          <a:spcPts val="0"/>
                        </a:spcAft>
                        <a:tabLst>
                          <a:tab pos="2637155" algn="ctr"/>
                          <a:tab pos="5274310" algn="r"/>
                        </a:tabLst>
                      </a:pPr>
                      <a:r>
                        <a:rPr lang="en-GB" sz="1050" dirty="0" smtClean="0">
                          <a:effectLst/>
                        </a:rPr>
                        <a:t> Date</a:t>
                      </a:r>
                      <a:r>
                        <a:rPr lang="en-GB" sz="1050" dirty="0">
                          <a:effectLst/>
                        </a:rPr>
                        <a:t>:</a:t>
                      </a:r>
                      <a:endParaRPr lang="en-US" sz="1000" dirty="0">
                        <a:effectLst/>
                      </a:endParaRPr>
                    </a:p>
                    <a:p>
                      <a:pPr marL="0" marR="0" algn="l">
                        <a:spcBef>
                          <a:spcPts val="0"/>
                        </a:spcBef>
                        <a:spcAft>
                          <a:spcPts val="0"/>
                        </a:spcAft>
                        <a:tabLst>
                          <a:tab pos="2637155" algn="ctr"/>
                          <a:tab pos="5274310" algn="r"/>
                        </a:tabLst>
                      </a:pPr>
                      <a:r>
                        <a:rPr lang="en-GB" sz="1400" dirty="0">
                          <a:effectLst/>
                        </a:rPr>
                        <a:t> </a:t>
                      </a:r>
                      <a:endParaRPr lang="en-US" sz="1000" dirty="0">
                        <a:effectLst/>
                        <a:latin typeface="Arial"/>
                        <a:ea typeface="Times New Roman"/>
                        <a:cs typeface="Times New Roman"/>
                      </a:endParaRPr>
                    </a:p>
                  </a:txBody>
                  <a:tcPr marL="45538" marR="45538" marT="0" marB="0"/>
                </a:tc>
              </a:tr>
              <a:tr h="263108">
                <a:tc gridSpan="2">
                  <a:txBody>
                    <a:bodyPr/>
                    <a:lstStyle/>
                    <a:p>
                      <a:pPr marL="0" marR="0" algn="l">
                        <a:spcBef>
                          <a:spcPts val="0"/>
                        </a:spcBef>
                        <a:spcAft>
                          <a:spcPts val="0"/>
                        </a:spcAft>
                        <a:tabLst>
                          <a:tab pos="2637155" algn="ctr"/>
                          <a:tab pos="5274310" algn="r"/>
                        </a:tabLst>
                      </a:pPr>
                      <a:r>
                        <a:rPr lang="en-GB" sz="1050" dirty="0">
                          <a:effectLst/>
                        </a:rPr>
                        <a:t>Project Sponsor:</a:t>
                      </a:r>
                      <a:endParaRPr lang="en-US" sz="1000" dirty="0">
                        <a:effectLst/>
                      </a:endParaRPr>
                    </a:p>
                    <a:p>
                      <a:pPr marL="0" marR="0" algn="l">
                        <a:spcBef>
                          <a:spcPts val="0"/>
                        </a:spcBef>
                        <a:spcAft>
                          <a:spcPts val="0"/>
                        </a:spcAft>
                        <a:tabLst>
                          <a:tab pos="2637155" algn="ctr"/>
                          <a:tab pos="5274310" algn="r"/>
                        </a:tabLst>
                      </a:pPr>
                      <a:r>
                        <a:rPr lang="en-GB" sz="1050" dirty="0">
                          <a:effectLst/>
                        </a:rPr>
                        <a:t> </a:t>
                      </a:r>
                      <a:endParaRPr lang="en-US" sz="1000" dirty="0">
                        <a:effectLst/>
                        <a:latin typeface="Arial"/>
                        <a:ea typeface="Times New Roman"/>
                        <a:cs typeface="Times New Roman"/>
                      </a:endParaRPr>
                    </a:p>
                  </a:txBody>
                  <a:tcPr marL="45538" marR="45538" marT="0" marB="0"/>
                </a:tc>
                <a:tc hMerge="1">
                  <a:txBody>
                    <a:bodyPr/>
                    <a:lstStyle/>
                    <a:p>
                      <a:endParaRPr lang="en-US"/>
                    </a:p>
                  </a:txBody>
                  <a:tcPr/>
                </a:tc>
                <a:tc>
                  <a:txBody>
                    <a:bodyPr/>
                    <a:lstStyle/>
                    <a:p>
                      <a:pPr marL="26670" marR="0" algn="l">
                        <a:spcBef>
                          <a:spcPts val="0"/>
                        </a:spcBef>
                        <a:spcAft>
                          <a:spcPts val="0"/>
                        </a:spcAft>
                        <a:tabLst>
                          <a:tab pos="2637155" algn="ctr"/>
                          <a:tab pos="5274310" algn="r"/>
                        </a:tabLst>
                      </a:pPr>
                      <a:r>
                        <a:rPr lang="en-GB" sz="1050" dirty="0" smtClean="0">
                          <a:effectLst/>
                        </a:rPr>
                        <a:t>  Date</a:t>
                      </a:r>
                      <a:r>
                        <a:rPr lang="en-GB" sz="1050" dirty="0">
                          <a:effectLst/>
                        </a:rPr>
                        <a:t>: </a:t>
                      </a:r>
                      <a:endParaRPr lang="en-US" sz="1000" dirty="0">
                        <a:effectLst/>
                      </a:endParaRPr>
                    </a:p>
                    <a:p>
                      <a:pPr marL="0" marR="0" algn="l">
                        <a:spcBef>
                          <a:spcPts val="0"/>
                        </a:spcBef>
                        <a:spcAft>
                          <a:spcPts val="0"/>
                        </a:spcAft>
                        <a:tabLst>
                          <a:tab pos="2637155" algn="ctr"/>
                          <a:tab pos="5274310" algn="r"/>
                        </a:tabLst>
                      </a:pPr>
                      <a:r>
                        <a:rPr lang="en-GB" sz="1050" dirty="0">
                          <a:effectLst/>
                        </a:rPr>
                        <a:t> </a:t>
                      </a:r>
                      <a:endParaRPr lang="en-US" sz="1000" dirty="0">
                        <a:effectLst/>
                        <a:latin typeface="Arial"/>
                        <a:ea typeface="Times New Roman"/>
                        <a:cs typeface="Times New Roman"/>
                      </a:endParaRPr>
                    </a:p>
                  </a:txBody>
                  <a:tcPr marL="45538" marR="45538" marT="0" marB="0"/>
                </a:tc>
              </a:tr>
              <a:tr h="576814">
                <a:tc gridSpan="3">
                  <a:txBody>
                    <a:bodyPr/>
                    <a:lstStyle/>
                    <a:p>
                      <a:pPr marL="0" marR="0" algn="l">
                        <a:spcBef>
                          <a:spcPts val="0"/>
                        </a:spcBef>
                        <a:spcAft>
                          <a:spcPts val="0"/>
                        </a:spcAft>
                        <a:tabLst>
                          <a:tab pos="2637155" algn="ctr"/>
                          <a:tab pos="5274310" algn="r"/>
                        </a:tabLst>
                      </a:pPr>
                      <a:r>
                        <a:rPr lang="en-GB" sz="900" dirty="0">
                          <a:effectLst/>
                        </a:rPr>
                        <a:t>Any other people who need to approve the change request. This is based on your change control procedures</a:t>
                      </a:r>
                      <a:endParaRPr lang="en-US" sz="1000" dirty="0">
                        <a:effectLst/>
                      </a:endParaRPr>
                    </a:p>
                    <a:p>
                      <a:pPr marL="0" marR="0" algn="l">
                        <a:spcBef>
                          <a:spcPts val="0"/>
                        </a:spcBef>
                        <a:spcAft>
                          <a:spcPts val="0"/>
                        </a:spcAft>
                        <a:tabLst>
                          <a:tab pos="2637155" algn="ctr"/>
                          <a:tab pos="5274310" algn="r"/>
                        </a:tabLst>
                      </a:pPr>
                      <a:r>
                        <a:rPr lang="en-GB" sz="900" dirty="0">
                          <a:effectLst/>
                        </a:rPr>
                        <a:t> </a:t>
                      </a:r>
                      <a:endParaRPr lang="en-US" sz="1000" dirty="0">
                        <a:effectLst/>
                      </a:endParaRPr>
                    </a:p>
                    <a:p>
                      <a:pPr marL="0" marR="0" algn="l">
                        <a:spcBef>
                          <a:spcPts val="0"/>
                        </a:spcBef>
                        <a:spcAft>
                          <a:spcPts val="0"/>
                        </a:spcAft>
                        <a:tabLst>
                          <a:tab pos="2637155" algn="ctr"/>
                          <a:tab pos="5274310" algn="r"/>
                        </a:tabLst>
                      </a:pPr>
                      <a:r>
                        <a:rPr lang="en-GB" sz="900" dirty="0">
                          <a:effectLst/>
                        </a:rPr>
                        <a:t> </a:t>
                      </a:r>
                      <a:endParaRPr lang="en-US" sz="1000" dirty="0">
                        <a:effectLst/>
                      </a:endParaRPr>
                    </a:p>
                    <a:p>
                      <a:pPr marL="0" marR="0" algn="l">
                        <a:spcBef>
                          <a:spcPts val="0"/>
                        </a:spcBef>
                        <a:spcAft>
                          <a:spcPts val="0"/>
                        </a:spcAft>
                        <a:tabLst>
                          <a:tab pos="2637155" algn="ctr"/>
                          <a:tab pos="5274310" algn="r"/>
                        </a:tabLst>
                      </a:pPr>
                      <a:r>
                        <a:rPr lang="en-GB" sz="1050" dirty="0">
                          <a:effectLst/>
                        </a:rPr>
                        <a:t> </a:t>
                      </a:r>
                      <a:endParaRPr lang="en-US" sz="1000" dirty="0">
                        <a:effectLst/>
                        <a:latin typeface="Arial"/>
                        <a:ea typeface="Times New Roman"/>
                        <a:cs typeface="Times New Roman"/>
                      </a:endParaRPr>
                    </a:p>
                  </a:txBody>
                  <a:tcPr marL="45538" marR="45538" marT="0" marB="0"/>
                </a:tc>
                <a:tc hMerge="1">
                  <a:txBody>
                    <a:bodyPr/>
                    <a:lstStyle/>
                    <a:p>
                      <a:endParaRPr lang="en-US"/>
                    </a:p>
                  </a:txBody>
                  <a:tcPr/>
                </a:tc>
                <a:tc hMerge="1">
                  <a:txBody>
                    <a:bodyPr/>
                    <a:lstStyle/>
                    <a:p>
                      <a:endParaRPr lang="en-US"/>
                    </a:p>
                  </a:txBody>
                  <a:tcPr/>
                </a:tc>
              </a:tr>
            </a:tbl>
          </a:graphicData>
        </a:graphic>
      </p:graphicFrame>
      <p:sp>
        <p:nvSpPr>
          <p:cNvPr id="3" name="Rectangle 2"/>
          <p:cNvSpPr/>
          <p:nvPr/>
        </p:nvSpPr>
        <p:spPr>
          <a:xfrm>
            <a:off x="228600" y="2590800"/>
            <a:ext cx="1981200" cy="1905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6781800" y="2133600"/>
            <a:ext cx="1676400" cy="646331"/>
          </a:xfrm>
          <a:prstGeom prst="rect">
            <a:avLst/>
          </a:prstGeom>
          <a:noFill/>
        </p:spPr>
        <p:txBody>
          <a:bodyPr wrap="square" rtlCol="0">
            <a:spAutoFit/>
          </a:bodyPr>
          <a:lstStyle/>
          <a:p>
            <a:r>
              <a:rPr lang="en-US" dirty="0" smtClean="0"/>
              <a:t>People, Planet, Profit Measures</a:t>
            </a:r>
            <a:endParaRPr lang="en-US" dirty="0"/>
          </a:p>
        </p:txBody>
      </p:sp>
      <p:cxnSp>
        <p:nvCxnSpPr>
          <p:cNvPr id="6" name="Curved Connector 5"/>
          <p:cNvCxnSpPr>
            <a:stCxn id="4" idx="1"/>
          </p:cNvCxnSpPr>
          <p:nvPr/>
        </p:nvCxnSpPr>
        <p:spPr>
          <a:xfrm rot="10800000" flipV="1">
            <a:off x="2286000" y="2456765"/>
            <a:ext cx="4495800" cy="1200833"/>
          </a:xfrm>
          <a:prstGeom prst="curvedConnector3">
            <a:avLst>
              <a:gd name="adj1" fmla="val 50000"/>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Footer Placeholder 4"/>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7" name="Slide Number Placeholder 6"/>
          <p:cNvSpPr>
            <a:spLocks noGrp="1"/>
          </p:cNvSpPr>
          <p:nvPr>
            <p:ph type="sldNum" sz="quarter" idx="12"/>
          </p:nvPr>
        </p:nvSpPr>
        <p:spPr/>
        <p:txBody>
          <a:bodyPr/>
          <a:lstStyle/>
          <a:p>
            <a:fld id="{4BE819A1-3DD8-4179-BFD0-BF7D359F8DBD}" type="slidenum">
              <a:rPr lang="en-US" smtClean="0"/>
              <a:pPr/>
              <a:t>398</a:t>
            </a:fld>
            <a:endParaRPr lang="en-US" dirty="0"/>
          </a:p>
        </p:txBody>
      </p:sp>
    </p:spTree>
    <p:extLst>
      <p:ext uri="{BB962C8B-B14F-4D97-AF65-F5344CB8AC3E}">
        <p14:creationId xmlns:p14="http://schemas.microsoft.com/office/powerpoint/2010/main" val="1398608912"/>
      </p:ext>
    </p:extLst>
  </p:cSld>
  <p:clrMapOvr>
    <a:masterClrMapping/>
  </p:clrMapOvr>
  <p:transition/>
  <p:timing>
    <p:tnLst>
      <p:par>
        <p:cTn id="1" dur="indefinite" restart="never" nodeType="tmRoot"/>
      </p:par>
    </p:tnLst>
  </p:timing>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Best Practice</a:t>
            </a:r>
            <a:endParaRPr lang="en-US" sz="2800" dirty="0"/>
          </a:p>
        </p:txBody>
      </p:sp>
      <p:sp>
        <p:nvSpPr>
          <p:cNvPr id="4" name="Content Placeholder 3"/>
          <p:cNvSpPr>
            <a:spLocks noGrp="1"/>
          </p:cNvSpPr>
          <p:nvPr>
            <p:ph idx="1"/>
          </p:nvPr>
        </p:nvSpPr>
        <p:spPr/>
        <p:txBody>
          <a:bodyPr/>
          <a:lstStyle/>
          <a:p>
            <a:r>
              <a:rPr lang="en-GB" dirty="0" smtClean="0"/>
              <a:t>Review what the original requirement was</a:t>
            </a:r>
          </a:p>
          <a:p>
            <a:r>
              <a:rPr lang="en-GB" dirty="0" smtClean="0"/>
              <a:t>Assess the Impact on the Sustainability Measures</a:t>
            </a:r>
          </a:p>
          <a:p>
            <a:r>
              <a:rPr lang="en-GB" dirty="0" smtClean="0"/>
              <a:t>Look for additional benefits within the change request</a:t>
            </a:r>
          </a:p>
          <a:p>
            <a:r>
              <a:rPr lang="en-GB" dirty="0" smtClean="0"/>
              <a:t>Recommend action or actions to be taken with summarised impact</a:t>
            </a:r>
          </a:p>
          <a:p>
            <a:r>
              <a:rPr lang="en-GB" dirty="0" smtClean="0"/>
              <a:t>Await Authorization</a:t>
            </a:r>
            <a:endParaRPr lang="en-GB"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8395" y="4788976"/>
            <a:ext cx="1257524" cy="1362318"/>
          </a:xfrm>
          <a:prstGeom prst="rect">
            <a:avLst/>
          </a:prstGeom>
        </p:spPr>
      </p:pic>
      <p:sp>
        <p:nvSpPr>
          <p:cNvPr id="5" name="Slide Number Placeholder 4"/>
          <p:cNvSpPr>
            <a:spLocks noGrp="1"/>
          </p:cNvSpPr>
          <p:nvPr>
            <p:ph type="sldNum" sz="quarter" idx="12"/>
          </p:nvPr>
        </p:nvSpPr>
        <p:spPr/>
        <p:txBody>
          <a:bodyPr/>
          <a:lstStyle/>
          <a:p>
            <a:fld id="{4BE819A1-3DD8-4179-BFD0-BF7D359F8DBD}" type="slidenum">
              <a:rPr lang="en-US" smtClean="0"/>
              <a:pPr/>
              <a:t>399</a:t>
            </a:fld>
            <a:endParaRPr lang="en-US" dirty="0"/>
          </a:p>
        </p:txBody>
      </p:sp>
    </p:spTree>
    <p:extLst>
      <p:ext uri="{BB962C8B-B14F-4D97-AF65-F5344CB8AC3E}">
        <p14:creationId xmlns:p14="http://schemas.microsoft.com/office/powerpoint/2010/main" val="16359535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Course Introduction</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4</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428645458"/>
              </p:ext>
            </p:extLst>
          </p:nvPr>
        </p:nvGraphicFramePr>
        <p:xfrm>
          <a:off x="179512" y="1268760"/>
          <a:ext cx="8784976" cy="4322256"/>
        </p:xfrm>
        <a:graphic>
          <a:graphicData uri="http://schemas.openxmlformats.org/drawingml/2006/table">
            <a:tbl>
              <a:tblPr/>
              <a:tblGrid>
                <a:gridCol w="1877888"/>
                <a:gridCol w="3505200"/>
                <a:gridCol w="3401888"/>
              </a:tblGrid>
              <a:tr h="311661">
                <a:tc>
                  <a:txBody>
                    <a:bodyPr/>
                    <a:lstStyle/>
                    <a:p>
                      <a:pPr>
                        <a:lnSpc>
                          <a:spcPct val="115000"/>
                        </a:lnSpc>
                        <a:spcAft>
                          <a:spcPts val="0"/>
                        </a:spcAft>
                      </a:pPr>
                      <a:r>
                        <a:rPr lang="en-GB" sz="1600" b="1" dirty="0" smtClean="0">
                          <a:solidFill>
                            <a:schemeClr val="bg1"/>
                          </a:solidFill>
                          <a:latin typeface="Helvetica"/>
                          <a:ea typeface="Calibri"/>
                          <a:cs typeface="Helvetica"/>
                        </a:rPr>
                        <a:t>Module 1</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Module</a:t>
                      </a:r>
                      <a:r>
                        <a:rPr lang="en-GB" sz="1600" b="1" baseline="0" dirty="0" smtClean="0">
                          <a:solidFill>
                            <a:schemeClr val="bg1"/>
                          </a:solidFill>
                          <a:latin typeface="Helvetica"/>
                          <a:ea typeface="Calibri"/>
                          <a:cs typeface="Helvetica"/>
                        </a:rPr>
                        <a:t> Covers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lnSpc>
                          <a:spcPct val="115000"/>
                        </a:lnSpc>
                        <a:spcAft>
                          <a:spcPts val="0"/>
                        </a:spcAft>
                      </a:pPr>
                      <a:r>
                        <a:rPr lang="en-GB" sz="1600" b="1" dirty="0">
                          <a:solidFill>
                            <a:schemeClr val="bg1"/>
                          </a:solidFill>
                          <a:latin typeface="Helvetica"/>
                          <a:ea typeface="Calibri"/>
                          <a:cs typeface="Helvetica"/>
                        </a:rPr>
                        <a:t>Learning outcomes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r>
              <a:tr h="3108419">
                <a:tc>
                  <a:txBody>
                    <a:bodyPr/>
                    <a:lstStyle/>
                    <a:p>
                      <a:pPr>
                        <a:lnSpc>
                          <a:spcPct val="100000"/>
                        </a:lnSpc>
                        <a:spcAft>
                          <a:spcPts val="0"/>
                        </a:spcAft>
                      </a:pPr>
                      <a:r>
                        <a:rPr lang="en-GB" sz="1600" dirty="0" smtClean="0">
                          <a:solidFill>
                            <a:schemeClr val="tx1"/>
                          </a:solidFill>
                          <a:latin typeface="Helvetica"/>
                          <a:ea typeface="Calibri"/>
                          <a:cs typeface="Helvetica"/>
                        </a:rPr>
                        <a:t>Introduction</a:t>
                      </a:r>
                      <a:endParaRPr lang="en-GB" sz="1600" baseline="0" dirty="0" smtClean="0">
                        <a:solidFill>
                          <a:schemeClr val="tx1"/>
                        </a:solidFill>
                        <a:latin typeface="Helvetica"/>
                        <a:ea typeface="Calibri"/>
                        <a:cs typeface="Helvetica"/>
                      </a:endParaRP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3">
                  <a:txBody>
                    <a:bodyPr/>
                    <a:lstStyle/>
                    <a:p>
                      <a:pPr marL="342900" indent="-342900">
                        <a:lnSpc>
                          <a:spcPct val="115000"/>
                        </a:lnSpc>
                        <a:spcAft>
                          <a:spcPts val="0"/>
                        </a:spcAft>
                        <a:buFont typeface="+mj-lt"/>
                        <a:buAutoNum type="arabicPeriod"/>
                      </a:pPr>
                      <a:r>
                        <a:rPr lang="en-GB" sz="1600" b="0" baseline="0" dirty="0" smtClean="0">
                          <a:solidFill>
                            <a:schemeClr val="tx1"/>
                          </a:solidFill>
                          <a:latin typeface="Helvetica"/>
                          <a:ea typeface="Calibri"/>
                          <a:cs typeface="Helvetica"/>
                        </a:rPr>
                        <a:t>Course Introduction</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nSpc>
                          <a:spcPct val="100000"/>
                        </a:lnSpc>
                        <a:spcAft>
                          <a:spcPts val="0"/>
                        </a:spcAft>
                      </a:pPr>
                      <a:r>
                        <a:rPr lang="en-GB" sz="1600" dirty="0" smtClean="0">
                          <a:solidFill>
                            <a:schemeClr val="tx2"/>
                          </a:solidFill>
                          <a:latin typeface="Helvetica"/>
                          <a:ea typeface="Calibri"/>
                          <a:cs typeface="Helvetica"/>
                        </a:rPr>
                        <a:t>This</a:t>
                      </a:r>
                      <a:r>
                        <a:rPr lang="en-GB" sz="1600" baseline="0" dirty="0" smtClean="0">
                          <a:solidFill>
                            <a:schemeClr val="tx2"/>
                          </a:solidFill>
                          <a:latin typeface="Helvetica"/>
                          <a:ea typeface="Calibri"/>
                          <a:cs typeface="Helvetica"/>
                        </a:rPr>
                        <a:t> module introduces GPM and sets course expectations</a:t>
                      </a:r>
                      <a:endParaRPr lang="en-GB" sz="1600" dirty="0" smtClean="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smtClean="0">
                          <a:solidFill>
                            <a:srgbClr val="FFFFFF"/>
                          </a:solidFill>
                          <a:latin typeface="Helvetica"/>
                          <a:ea typeface="Calibri"/>
                          <a:cs typeface="Helvetica"/>
                        </a:rPr>
                        <a:t>Version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l">
                        <a:lnSpc>
                          <a:spcPct val="100000"/>
                        </a:lnSpc>
                        <a:spcAft>
                          <a:spcPts val="0"/>
                        </a:spcAft>
                      </a:pPr>
                      <a:r>
                        <a:rPr lang="en-GB" sz="1600" dirty="0" smtClean="0">
                          <a:solidFill>
                            <a:schemeClr val="tx1"/>
                          </a:solidFill>
                          <a:latin typeface="Helvetica"/>
                          <a:ea typeface="Calibri"/>
                          <a:cs typeface="Helvetica"/>
                        </a:rPr>
                        <a:t>6.0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p14="http://schemas.microsoft.com/office/powerpoint/2010/main" val="89169123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Integrating the SDGS</a:t>
            </a:r>
            <a:endParaRPr lang="en-US" dirty="0"/>
          </a:p>
        </p:txBody>
      </p:sp>
      <p:sp>
        <p:nvSpPr>
          <p:cNvPr id="6" name="TextBox 5"/>
          <p:cNvSpPr txBox="1"/>
          <p:nvPr/>
        </p:nvSpPr>
        <p:spPr>
          <a:xfrm>
            <a:off x="3850039" y="1028651"/>
            <a:ext cx="4972515" cy="461665"/>
          </a:xfrm>
          <a:prstGeom prst="rect">
            <a:avLst/>
          </a:prstGeom>
          <a:noFill/>
        </p:spPr>
        <p:txBody>
          <a:bodyPr wrap="none" rtlCol="0">
            <a:spAutoFit/>
          </a:bodyPr>
          <a:lstStyle/>
          <a:p>
            <a:r>
              <a:rPr lang="en-US" sz="2400" smtClean="0"/>
              <a:t>Corporate Management Strategy 2016</a:t>
            </a:r>
            <a:endParaRPr lang="en-US" sz="2400"/>
          </a:p>
        </p:txBody>
      </p:sp>
      <p:sp>
        <p:nvSpPr>
          <p:cNvPr id="9" name="Rectangle 8"/>
          <p:cNvSpPr/>
          <p:nvPr/>
        </p:nvSpPr>
        <p:spPr>
          <a:xfrm>
            <a:off x="457200" y="1497310"/>
            <a:ext cx="8229600" cy="1143000"/>
          </a:xfrm>
          <a:prstGeom prst="rect">
            <a:avLst/>
          </a:prstGeom>
          <a:solidFill>
            <a:srgbClr val="F98634"/>
          </a:solidFill>
          <a:ln w="12700">
            <a:miter lim="400000"/>
          </a:ln>
        </p:spPr>
        <p:txBody>
          <a:bodyPr lIns="45719" rIns="45719" anchor="ctr"/>
          <a:lstStyle/>
          <a:p>
            <a:pPr algn="ctr"/>
            <a:r>
              <a:rPr lang="en-US" kern="0" dirty="0" smtClean="0">
                <a:solidFill>
                  <a:srgbClr val="FFFFFF"/>
                </a:solidFill>
                <a:latin typeface="Calibri" charset="0"/>
                <a:ea typeface="Calibri" charset="0"/>
                <a:cs typeface="Calibri" charset="0"/>
              </a:rPr>
              <a:t>KPI: Contribute to SDG 12</a:t>
            </a:r>
          </a:p>
          <a:p>
            <a:pPr algn="ctr"/>
            <a:r>
              <a:rPr lang="en-US" kern="0" dirty="0" smtClean="0">
                <a:solidFill>
                  <a:srgbClr val="FFFFFF"/>
                </a:solidFill>
                <a:latin typeface="Calibri" charset="0"/>
                <a:ea typeface="Calibri" charset="0"/>
                <a:cs typeface="Calibri" charset="0"/>
              </a:rPr>
              <a:t>Phasing out harmful* Chemicals in products by 2020</a:t>
            </a:r>
          </a:p>
          <a:p>
            <a:pPr algn="ctr"/>
            <a:r>
              <a:rPr lang="en-US" kern="0" dirty="0" smtClean="0">
                <a:solidFill>
                  <a:srgbClr val="FFFFFF"/>
                </a:solidFill>
                <a:latin typeface="Calibri" charset="0"/>
                <a:ea typeface="Calibri" charset="0"/>
                <a:cs typeface="Calibri" charset="0"/>
              </a:rPr>
              <a:t>Ensuring that all harmful chemicals are identified and phased out where possible, and alternatives identified by year ending 2016</a:t>
            </a:r>
            <a:endParaRPr lang="en-US" kern="0" dirty="0">
              <a:solidFill>
                <a:srgbClr val="FFFFFF"/>
              </a:solidFill>
              <a:latin typeface="Calibri" charset="0"/>
              <a:ea typeface="Calibri" charset="0"/>
              <a:cs typeface="Calibri" charset="0"/>
            </a:endParaRPr>
          </a:p>
        </p:txBody>
      </p:sp>
      <p:sp>
        <p:nvSpPr>
          <p:cNvPr id="11" name="Rectangle 10"/>
          <p:cNvSpPr/>
          <p:nvPr/>
        </p:nvSpPr>
        <p:spPr>
          <a:xfrm>
            <a:off x="457200" y="3229292"/>
            <a:ext cx="3962400" cy="733108"/>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Phase in governance for projects and programs in 2016  to ensure that when harmful chemicals are required, alternative materials are sourced.</a:t>
            </a:r>
            <a:endParaRPr lang="en-US" sz="1400" dirty="0"/>
          </a:p>
        </p:txBody>
      </p:sp>
      <p:sp>
        <p:nvSpPr>
          <p:cNvPr id="13" name="Rectangle 12"/>
          <p:cNvSpPr/>
          <p:nvPr/>
        </p:nvSpPr>
        <p:spPr>
          <a:xfrm>
            <a:off x="4572000" y="3229292"/>
            <a:ext cx="4018816" cy="733108"/>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rgbClr val="FFFFFF"/>
                </a:solidFill>
                <a:latin typeface=""/>
              </a:rPr>
              <a:t>Identify and phase out where possible all harmful </a:t>
            </a:r>
            <a:r>
              <a:rPr lang="en-US" sz="1200" dirty="0" smtClean="0">
                <a:solidFill>
                  <a:srgbClr val="FFFFFF"/>
                </a:solidFill>
                <a:latin typeface=""/>
              </a:rPr>
              <a:t>chemicals in </a:t>
            </a:r>
            <a:r>
              <a:rPr lang="en-US" sz="1200" dirty="0">
                <a:solidFill>
                  <a:srgbClr val="FFFFFF"/>
                </a:solidFill>
                <a:latin typeface=""/>
              </a:rPr>
              <a:t>purchased products and components by year ending 2016</a:t>
            </a:r>
            <a:r>
              <a:rPr lang="en-US" sz="900" dirty="0">
                <a:solidFill>
                  <a:srgbClr val="FFFFFF"/>
                </a:solidFill>
                <a:latin typeface=""/>
              </a:rPr>
              <a:t>.</a:t>
            </a:r>
            <a:endParaRPr lang="en-US" sz="2000" dirty="0"/>
          </a:p>
        </p:txBody>
      </p:sp>
      <p:sp>
        <p:nvSpPr>
          <p:cNvPr id="14" name="Down Arrow 13"/>
          <p:cNvSpPr/>
          <p:nvPr/>
        </p:nvSpPr>
        <p:spPr>
          <a:xfrm>
            <a:off x="3200400" y="2727920"/>
            <a:ext cx="27432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Actions</a:t>
            </a:r>
            <a:endParaRPr lang="en-US" dirty="0"/>
          </a:p>
        </p:txBody>
      </p:sp>
      <p:sp>
        <p:nvSpPr>
          <p:cNvPr id="15" name="Down Arrow 14"/>
          <p:cNvSpPr/>
          <p:nvPr/>
        </p:nvSpPr>
        <p:spPr>
          <a:xfrm>
            <a:off x="1828800" y="4038600"/>
            <a:ext cx="18288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Actions</a:t>
            </a:r>
            <a:endParaRPr lang="en-US" dirty="0"/>
          </a:p>
        </p:txBody>
      </p:sp>
      <p:sp>
        <p:nvSpPr>
          <p:cNvPr id="16" name="Down Arrow 15"/>
          <p:cNvSpPr/>
          <p:nvPr/>
        </p:nvSpPr>
        <p:spPr>
          <a:xfrm>
            <a:off x="5667008" y="4038600"/>
            <a:ext cx="18288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Actions</a:t>
            </a:r>
            <a:endParaRPr lang="en-US" dirty="0"/>
          </a:p>
        </p:txBody>
      </p:sp>
      <p:sp>
        <p:nvSpPr>
          <p:cNvPr id="17" name="Oval 16"/>
          <p:cNvSpPr/>
          <p:nvPr/>
        </p:nvSpPr>
        <p:spPr>
          <a:xfrm>
            <a:off x="1714500" y="4495800"/>
            <a:ext cx="2057400" cy="1752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Identify alternative materials for all identified harmful chemicals in products and components under responsibility by year 2016</a:t>
            </a:r>
            <a:endParaRPr lang="en-US" sz="1100" dirty="0"/>
          </a:p>
        </p:txBody>
      </p:sp>
      <p:sp>
        <p:nvSpPr>
          <p:cNvPr id="18" name="Oval 17"/>
          <p:cNvSpPr/>
          <p:nvPr/>
        </p:nvSpPr>
        <p:spPr>
          <a:xfrm>
            <a:off x="5638800" y="4495800"/>
            <a:ext cx="2057400" cy="1752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rgbClr val="FFFFFF"/>
                </a:solidFill>
                <a:latin typeface=""/>
              </a:rPr>
              <a:t>Ensure all supply</a:t>
            </a:r>
          </a:p>
          <a:p>
            <a:pPr algn="ctr"/>
            <a:r>
              <a:rPr lang="en-US" sz="1050" dirty="0">
                <a:solidFill>
                  <a:srgbClr val="FFFFFF"/>
                </a:solidFill>
                <a:latin typeface=""/>
              </a:rPr>
              <a:t>accounts comply with</a:t>
            </a:r>
          </a:p>
          <a:p>
            <a:pPr algn="ctr"/>
            <a:r>
              <a:rPr lang="en-US" sz="1050" dirty="0">
                <a:solidFill>
                  <a:srgbClr val="FFFFFF"/>
                </a:solidFill>
                <a:latin typeface=""/>
              </a:rPr>
              <a:t>purchasing policy on</a:t>
            </a:r>
          </a:p>
          <a:p>
            <a:pPr algn="ctr"/>
            <a:r>
              <a:rPr lang="en-US" sz="1050" dirty="0">
                <a:solidFill>
                  <a:srgbClr val="FFFFFF"/>
                </a:solidFill>
                <a:latin typeface=""/>
              </a:rPr>
              <a:t>harmful chemicals by</a:t>
            </a:r>
          </a:p>
          <a:p>
            <a:pPr algn="ctr"/>
            <a:r>
              <a:rPr lang="en-US" sz="1050" dirty="0">
                <a:solidFill>
                  <a:srgbClr val="FFFFFF"/>
                </a:solidFill>
                <a:latin typeface=""/>
              </a:rPr>
              <a:t>year ending 2016.</a:t>
            </a:r>
            <a:endParaRPr lang="en-US" sz="2800" dirty="0"/>
          </a:p>
        </p:txBody>
      </p:sp>
      <p:sp>
        <p:nvSpPr>
          <p:cNvPr id="19" name="TextBox 18"/>
          <p:cNvSpPr txBox="1"/>
          <p:nvPr/>
        </p:nvSpPr>
        <p:spPr>
          <a:xfrm>
            <a:off x="6153093" y="2862460"/>
            <a:ext cx="2533707" cy="369332"/>
          </a:xfrm>
          <a:prstGeom prst="rect">
            <a:avLst/>
          </a:prstGeom>
          <a:noFill/>
        </p:spPr>
        <p:txBody>
          <a:bodyPr wrap="none" rtlCol="0">
            <a:spAutoFit/>
          </a:bodyPr>
          <a:lstStyle/>
          <a:p>
            <a:r>
              <a:rPr lang="en-US" smtClean="0"/>
              <a:t>Operations Management</a:t>
            </a:r>
            <a:endParaRPr lang="en-US" dirty="0"/>
          </a:p>
        </p:txBody>
      </p:sp>
      <p:sp>
        <p:nvSpPr>
          <p:cNvPr id="20" name="TextBox 19"/>
          <p:cNvSpPr txBox="1"/>
          <p:nvPr/>
        </p:nvSpPr>
        <p:spPr>
          <a:xfrm>
            <a:off x="-29584" y="6333454"/>
            <a:ext cx="4935967" cy="200055"/>
          </a:xfrm>
          <a:prstGeom prst="rect">
            <a:avLst/>
          </a:prstGeom>
          <a:noFill/>
        </p:spPr>
        <p:txBody>
          <a:bodyPr wrap="none" rtlCol="0">
            <a:spAutoFit/>
          </a:bodyPr>
          <a:lstStyle/>
          <a:p>
            <a:r>
              <a:rPr lang="en-US" sz="700"/>
              <a:t>* Harmful chemicals as identified with input from internal and external experts, which go beyond those that are prohibited by law</a:t>
            </a:r>
          </a:p>
        </p:txBody>
      </p:sp>
      <p:sp>
        <p:nvSpPr>
          <p:cNvPr id="21" name="TextBox 20"/>
          <p:cNvSpPr txBox="1"/>
          <p:nvPr/>
        </p:nvSpPr>
        <p:spPr>
          <a:xfrm>
            <a:off x="447040" y="2862460"/>
            <a:ext cx="2031069" cy="369332"/>
          </a:xfrm>
          <a:prstGeom prst="rect">
            <a:avLst/>
          </a:prstGeom>
          <a:noFill/>
        </p:spPr>
        <p:txBody>
          <a:bodyPr wrap="none" rtlCol="0">
            <a:spAutoFit/>
          </a:bodyPr>
          <a:lstStyle/>
          <a:p>
            <a:r>
              <a:rPr lang="en-US" dirty="0" smtClean="0"/>
              <a:t>Project Governance</a:t>
            </a:r>
            <a:endParaRPr lang="en-US" dirty="0"/>
          </a:p>
        </p:txBody>
      </p:sp>
      <p:sp>
        <p:nvSpPr>
          <p:cNvPr id="23" name="TextBox 22"/>
          <p:cNvSpPr txBox="1"/>
          <p:nvPr/>
        </p:nvSpPr>
        <p:spPr>
          <a:xfrm>
            <a:off x="228600" y="4355068"/>
            <a:ext cx="2039084" cy="369332"/>
          </a:xfrm>
          <a:prstGeom prst="rect">
            <a:avLst/>
          </a:prstGeom>
          <a:noFill/>
        </p:spPr>
        <p:txBody>
          <a:bodyPr wrap="none" rtlCol="0">
            <a:spAutoFit/>
          </a:bodyPr>
          <a:lstStyle/>
          <a:p>
            <a:r>
              <a:rPr lang="en-US" dirty="0" smtClean="0"/>
              <a:t>Project Level Action</a:t>
            </a:r>
            <a:endParaRPr lang="en-US" dirty="0"/>
          </a:p>
        </p:txBody>
      </p:sp>
      <p:sp>
        <p:nvSpPr>
          <p:cNvPr id="24" name="TextBox 23"/>
          <p:cNvSpPr txBox="1"/>
          <p:nvPr/>
        </p:nvSpPr>
        <p:spPr>
          <a:xfrm>
            <a:off x="7173496" y="4366716"/>
            <a:ext cx="1849737" cy="369332"/>
          </a:xfrm>
          <a:prstGeom prst="rect">
            <a:avLst/>
          </a:prstGeom>
          <a:noFill/>
        </p:spPr>
        <p:txBody>
          <a:bodyPr wrap="none" rtlCol="0">
            <a:spAutoFit/>
          </a:bodyPr>
          <a:lstStyle/>
          <a:p>
            <a:r>
              <a:rPr lang="en-US" smtClean="0"/>
              <a:t>Op. </a:t>
            </a:r>
            <a:r>
              <a:rPr lang="en-US" dirty="0" smtClean="0"/>
              <a:t>Mgmt. Action</a:t>
            </a:r>
            <a:endParaRPr lang="en-US" dirty="0"/>
          </a:p>
        </p:txBody>
      </p:sp>
    </p:spTree>
    <p:extLst>
      <p:ext uri="{BB962C8B-B14F-4D97-AF65-F5344CB8AC3E}">
        <p14:creationId xmlns:p14="http://schemas.microsoft.com/office/powerpoint/2010/main" val="50673677"/>
      </p:ext>
    </p:extLst>
  </p:cSld>
  <p:clrMapOvr>
    <a:masterClrMapping/>
  </p:clrMapOvr>
  <p:timing>
    <p:tnLst>
      <p:par>
        <p:cTn id="1" dur="indefinite" restart="never" nodeType="tmRoot"/>
      </p:par>
    </p:tnLst>
  </p:timing>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400</a:t>
            </a:fld>
            <a:endParaRPr lang="en-US" dirty="0"/>
          </a:p>
        </p:txBody>
      </p:sp>
      <p:sp>
        <p:nvSpPr>
          <p:cNvPr id="6" name="Content Placeholder 5"/>
          <p:cNvSpPr>
            <a:spLocks noGrp="1"/>
          </p:cNvSpPr>
          <p:nvPr>
            <p:ph idx="1"/>
          </p:nvPr>
        </p:nvSpPr>
        <p:spPr/>
        <p:txBody>
          <a:bodyPr>
            <a:normAutofit/>
          </a:bodyPr>
          <a:lstStyle/>
          <a:p>
            <a:pPr>
              <a:lnSpc>
                <a:spcPct val="115000"/>
              </a:lnSpc>
            </a:pPr>
            <a:r>
              <a:rPr lang="en-GB" sz="2000" dirty="0">
                <a:ea typeface="Calibri"/>
              </a:rPr>
              <a:t>What is Project Control?</a:t>
            </a:r>
          </a:p>
          <a:p>
            <a:pPr>
              <a:lnSpc>
                <a:spcPct val="115000"/>
              </a:lnSpc>
            </a:pPr>
            <a:r>
              <a:rPr lang="en-GB" sz="2000" dirty="0">
                <a:ea typeface="Calibri"/>
              </a:rPr>
              <a:t>Managing Project Control</a:t>
            </a:r>
          </a:p>
          <a:p>
            <a:pPr>
              <a:lnSpc>
                <a:spcPct val="115000"/>
              </a:lnSpc>
            </a:pPr>
            <a:r>
              <a:rPr lang="en-GB" sz="2000" dirty="0">
                <a:ea typeface="Calibri"/>
              </a:rPr>
              <a:t>PBS/WBS/OBS</a:t>
            </a:r>
          </a:p>
          <a:p>
            <a:pPr>
              <a:lnSpc>
                <a:spcPct val="115000"/>
              </a:lnSpc>
            </a:pPr>
            <a:r>
              <a:rPr lang="en-GB" sz="2000" dirty="0">
                <a:ea typeface="Calibri"/>
              </a:rPr>
              <a:t>Estimating Accuracy</a:t>
            </a:r>
          </a:p>
          <a:p>
            <a:pPr>
              <a:lnSpc>
                <a:spcPct val="115000"/>
              </a:lnSpc>
            </a:pPr>
            <a:r>
              <a:rPr lang="en-GB" sz="2000" dirty="0">
                <a:ea typeface="Calibri"/>
              </a:rPr>
              <a:t>Procurement</a:t>
            </a:r>
          </a:p>
          <a:p>
            <a:pPr>
              <a:lnSpc>
                <a:spcPct val="115000"/>
              </a:lnSpc>
            </a:pPr>
            <a:r>
              <a:rPr lang="en-GB" sz="2000" dirty="0">
                <a:ea typeface="Calibri"/>
              </a:rPr>
              <a:t>Estimating/ Budgeting/ Costing</a:t>
            </a:r>
          </a:p>
          <a:p>
            <a:pPr>
              <a:lnSpc>
                <a:spcPct val="115000"/>
              </a:lnSpc>
            </a:pPr>
            <a:r>
              <a:rPr lang="en-GB" sz="2000" dirty="0">
                <a:ea typeface="Calibri"/>
              </a:rPr>
              <a:t>Earned Value Management</a:t>
            </a:r>
          </a:p>
          <a:p>
            <a:pPr>
              <a:lnSpc>
                <a:spcPct val="115000"/>
              </a:lnSpc>
            </a:pPr>
            <a:r>
              <a:rPr lang="en-GB" sz="2000" dirty="0">
                <a:ea typeface="Calibri"/>
              </a:rPr>
              <a:t>Analysis and </a:t>
            </a:r>
            <a:r>
              <a:rPr lang="en-GB" sz="2000" dirty="0" smtClean="0">
                <a:ea typeface="Calibri"/>
              </a:rPr>
              <a:t>Reporting</a:t>
            </a:r>
          </a:p>
          <a:p>
            <a:pPr>
              <a:lnSpc>
                <a:spcPct val="115000"/>
              </a:lnSpc>
            </a:pPr>
            <a:r>
              <a:rPr lang="en-GB" sz="2000" dirty="0" smtClean="0">
                <a:ea typeface="Calibri"/>
              </a:rPr>
              <a:t>Change Control</a:t>
            </a:r>
            <a:endParaRPr lang="en-GB" sz="2000" dirty="0">
              <a:ea typeface="Calibri"/>
            </a:endParaRPr>
          </a:p>
          <a:p>
            <a:pPr marL="0" indent="0">
              <a:buNone/>
            </a:pPr>
            <a:endParaRPr lang="en-US" dirty="0"/>
          </a:p>
        </p:txBody>
      </p:sp>
      <p:sp>
        <p:nvSpPr>
          <p:cNvPr id="7" name="Title 6"/>
          <p:cNvSpPr>
            <a:spLocks noGrp="1"/>
          </p:cNvSpPr>
          <p:nvPr>
            <p:ph type="title"/>
          </p:nvPr>
        </p:nvSpPr>
        <p:spPr>
          <a:xfrm>
            <a:off x="381000" y="0"/>
            <a:ext cx="6172200" cy="1143000"/>
          </a:xfrm>
        </p:spPr>
        <p:txBody>
          <a:bodyPr/>
          <a:lstStyle/>
          <a:p>
            <a:r>
              <a:rPr lang="en-US" dirty="0" smtClean="0"/>
              <a:t>We have covered</a:t>
            </a:r>
            <a:endParaRPr lang="en-US" dirty="0"/>
          </a:p>
        </p:txBody>
      </p:sp>
    </p:spTree>
    <p:extLst>
      <p:ext uri="{BB962C8B-B14F-4D97-AF65-F5344CB8AC3E}">
        <p14:creationId xmlns:p14="http://schemas.microsoft.com/office/powerpoint/2010/main" val="2143428929"/>
      </p:ext>
    </p:extLst>
  </p:cSld>
  <p:clrMapOvr>
    <a:masterClrMapping/>
  </p:clrMapOvr>
  <p:transition spd="slow"/>
  <p:timing>
    <p:tnLst>
      <p:par>
        <p:cTn id="1" dur="indefinite" restart="never" nodeType="tmRoot"/>
      </p:par>
    </p:tnLst>
  </p:timing>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BE819A1-3DD8-4179-BFD0-BF7D359F8DBD}" type="slidenum">
              <a:rPr lang="en-US" smtClean="0"/>
              <a:pPr/>
              <a:t>401</a:t>
            </a:fld>
            <a:endParaRPr lang="en-US" dirty="0"/>
          </a:p>
        </p:txBody>
      </p:sp>
      <p:sp>
        <p:nvSpPr>
          <p:cNvPr id="2" name="Title 1"/>
          <p:cNvSpPr>
            <a:spLocks noGrp="1"/>
          </p:cNvSpPr>
          <p:nvPr>
            <p:ph type="title"/>
          </p:nvPr>
        </p:nvSpPr>
        <p:spPr>
          <a:xfrm>
            <a:off x="381000" y="0"/>
            <a:ext cx="8458200" cy="1143000"/>
          </a:xfrm>
        </p:spPr>
        <p:txBody>
          <a:bodyPr/>
          <a:lstStyle/>
          <a:p>
            <a:r>
              <a:rPr lang="en-US" dirty="0" smtClean="0">
                <a:solidFill>
                  <a:schemeClr val="bg1">
                    <a:lumMod val="65000"/>
                  </a:schemeClr>
                </a:solidFill>
              </a:rPr>
              <a:t>Issue and Risk Management</a:t>
            </a:r>
            <a:endParaRPr lang="en-US" dirty="0">
              <a:solidFill>
                <a:schemeClr val="bg1">
                  <a:lumMod val="65000"/>
                </a:schemeClr>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382442055"/>
              </p:ext>
            </p:extLst>
          </p:nvPr>
        </p:nvGraphicFramePr>
        <p:xfrm>
          <a:off x="179512" y="1268760"/>
          <a:ext cx="8784976" cy="4322256"/>
        </p:xfrm>
        <a:graphic>
          <a:graphicData uri="http://schemas.openxmlformats.org/drawingml/2006/table">
            <a:tbl>
              <a:tblPr/>
              <a:tblGrid>
                <a:gridCol w="1877888"/>
                <a:gridCol w="3505200"/>
                <a:gridCol w="3401888"/>
              </a:tblGrid>
              <a:tr h="311661">
                <a:tc>
                  <a:txBody>
                    <a:bodyPr/>
                    <a:lstStyle/>
                    <a:p>
                      <a:pPr>
                        <a:lnSpc>
                          <a:spcPct val="115000"/>
                        </a:lnSpc>
                        <a:spcAft>
                          <a:spcPts val="0"/>
                        </a:spcAft>
                      </a:pPr>
                      <a:r>
                        <a:rPr lang="en-GB" sz="1600" b="1" dirty="0" smtClean="0">
                          <a:solidFill>
                            <a:schemeClr val="bg1"/>
                          </a:solidFill>
                          <a:latin typeface="Helvetica"/>
                          <a:ea typeface="Calibri"/>
                          <a:cs typeface="Helvetica"/>
                        </a:rPr>
                        <a:t>Module 13</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Module</a:t>
                      </a:r>
                      <a:r>
                        <a:rPr lang="en-GB" sz="1600" b="1" baseline="0" dirty="0" smtClean="0">
                          <a:solidFill>
                            <a:schemeClr val="bg1"/>
                          </a:solidFill>
                          <a:latin typeface="Helvetica"/>
                          <a:ea typeface="Calibri"/>
                          <a:cs typeface="Helvetica"/>
                        </a:rPr>
                        <a:t> Covers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Learning outcomes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3108419">
                <a:tc>
                  <a:txBody>
                    <a:bodyPr/>
                    <a:lstStyle/>
                    <a:p>
                      <a:pPr>
                        <a:lnSpc>
                          <a:spcPct val="100000"/>
                        </a:lnSpc>
                        <a:spcAft>
                          <a:spcPts val="0"/>
                        </a:spcAft>
                      </a:pPr>
                      <a:endParaRPr lang="en-GB" sz="1600" dirty="0" smtClean="0">
                        <a:solidFill>
                          <a:schemeClr val="tx1"/>
                        </a:solidFill>
                        <a:latin typeface="Helvetica"/>
                        <a:ea typeface="Calibri"/>
                        <a:cs typeface="Helvetica"/>
                      </a:endParaRPr>
                    </a:p>
                    <a:p>
                      <a:r>
                        <a:rPr lang="en-US" sz="1600" dirty="0" smtClean="0">
                          <a:solidFill>
                            <a:schemeClr val="bg1">
                              <a:lumMod val="65000"/>
                            </a:schemeClr>
                          </a:solidFill>
                        </a:rPr>
                        <a:t>Issue and Risk Management</a:t>
                      </a: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3">
                  <a:txBody>
                    <a:bodyPr/>
                    <a:lstStyle/>
                    <a:p>
                      <a:pPr marL="355600" indent="-355600">
                        <a:buFont typeface="Arial"/>
                        <a:buChar char="•"/>
                      </a:pPr>
                      <a:r>
                        <a:rPr lang="en-GB" sz="1600" dirty="0" smtClean="0"/>
                        <a:t>What is the definition of a risk?</a:t>
                      </a:r>
                    </a:p>
                    <a:p>
                      <a:pPr marL="355600" indent="-355600">
                        <a:buFont typeface="Arial"/>
                        <a:buChar char="•"/>
                      </a:pPr>
                      <a:r>
                        <a:rPr lang="en-GB" sz="1600" dirty="0" smtClean="0"/>
                        <a:t>Both positive and negative effects on project objectives</a:t>
                      </a:r>
                    </a:p>
                    <a:p>
                      <a:pPr marL="355600" indent="-355600">
                        <a:buFont typeface="Arial"/>
                        <a:buChar char="•"/>
                      </a:pPr>
                      <a:r>
                        <a:rPr lang="en-GB" sz="1600" dirty="0" smtClean="0"/>
                        <a:t>Threats and Opportunities</a:t>
                      </a:r>
                    </a:p>
                    <a:p>
                      <a:pPr marL="355600" indent="-355600">
                        <a:buFont typeface="Arial"/>
                        <a:buChar char="•"/>
                      </a:pPr>
                      <a:r>
                        <a:rPr lang="en-GB" sz="1600" dirty="0" smtClean="0"/>
                        <a:t>What are Issues?</a:t>
                      </a:r>
                    </a:p>
                    <a:p>
                      <a:pPr marL="355600" indent="-355600">
                        <a:buFont typeface="Arial"/>
                        <a:buChar char="•"/>
                      </a:pPr>
                      <a:r>
                        <a:rPr lang="en-GB" sz="1600" dirty="0" smtClean="0"/>
                        <a:t>How to</a:t>
                      </a:r>
                      <a:r>
                        <a:rPr lang="en-GB" sz="1600" baseline="0" dirty="0" smtClean="0"/>
                        <a:t> manage Risk and Issues</a:t>
                      </a:r>
                      <a:endParaRPr lang="en-GB" sz="1600" dirty="0" smtClean="0"/>
                    </a:p>
                    <a:p>
                      <a:pPr marL="0" indent="0">
                        <a:lnSpc>
                          <a:spcPct val="115000"/>
                        </a:lnSpc>
                        <a:spcAft>
                          <a:spcPts val="0"/>
                        </a:spcAft>
                        <a:buFont typeface="+mj-lt"/>
                        <a:buNone/>
                      </a:pPr>
                      <a:endParaRPr lang="en-GB" sz="1600" b="1" baseline="0" dirty="0" smtClean="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nSpc>
                          <a:spcPct val="100000"/>
                        </a:lnSpc>
                        <a:spcAft>
                          <a:spcPts val="0"/>
                        </a:spcAft>
                      </a:pPr>
                      <a:r>
                        <a:rPr lang="en-GB" sz="1600" dirty="0" smtClean="0">
                          <a:solidFill>
                            <a:schemeClr val="tx2"/>
                          </a:solidFill>
                          <a:latin typeface="Helvetica"/>
                          <a:ea typeface="Calibri"/>
                          <a:cs typeface="Helvetica"/>
                        </a:rPr>
                        <a:t>Gain an understanding of</a:t>
                      </a:r>
                      <a:r>
                        <a:rPr lang="en-GB" sz="1600" baseline="0" dirty="0" smtClean="0">
                          <a:solidFill>
                            <a:schemeClr val="tx2"/>
                          </a:solidFill>
                          <a:latin typeface="Helvetica"/>
                          <a:ea typeface="Calibri"/>
                          <a:cs typeface="Helvetica"/>
                        </a:rPr>
                        <a:t> risks, issues and how to manage them.</a:t>
                      </a:r>
                      <a:endParaRPr lang="en-GB" sz="1600" dirty="0" smtClean="0">
                        <a:solidFill>
                          <a:schemeClr val="tx2"/>
                        </a:solidFill>
                        <a:latin typeface="Helvetica"/>
                        <a:ea typeface="Calibri"/>
                        <a:cs typeface="Helvetica"/>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600" dirty="0" smtClean="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smtClean="0">
                          <a:solidFill>
                            <a:srgbClr val="FFFFFF"/>
                          </a:solidFill>
                          <a:latin typeface="Helvetica"/>
                          <a:ea typeface="Calibri"/>
                          <a:cs typeface="Helvetica"/>
                        </a:rPr>
                        <a:t>Version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l">
                        <a:lnSpc>
                          <a:spcPct val="100000"/>
                        </a:lnSpc>
                        <a:spcAft>
                          <a:spcPts val="0"/>
                        </a:spcAft>
                      </a:pPr>
                      <a:r>
                        <a:rPr lang="en-GB" sz="1600" dirty="0" smtClean="0">
                          <a:solidFill>
                            <a:schemeClr val="tx1"/>
                          </a:solidFill>
                          <a:latin typeface="Helvetica"/>
                          <a:ea typeface="Calibri"/>
                          <a:cs typeface="Helvetica"/>
                        </a:rPr>
                        <a:t>6.0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p14="http://schemas.microsoft.com/office/powerpoint/2010/main" val="1813405419"/>
      </p:ext>
    </p:extLst>
  </p:cSld>
  <p:clrMapOvr>
    <a:masterClrMapping/>
  </p:clrMapOvr>
  <p:timing>
    <p:tnLst>
      <p:par>
        <p:cTn id="1" dur="indefinite" restart="never" nodeType="tmRoot"/>
      </p:par>
    </p:tnLst>
  </p:timing>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Context</a:t>
            </a:r>
            <a:endParaRPr lang="en-GB" dirty="0"/>
          </a:p>
        </p:txBody>
      </p:sp>
      <p:sp>
        <p:nvSpPr>
          <p:cNvPr id="3" name="Content Placeholder 2"/>
          <p:cNvSpPr>
            <a:spLocks noGrp="1"/>
          </p:cNvSpPr>
          <p:nvPr>
            <p:ph idx="1"/>
          </p:nvPr>
        </p:nvSpPr>
        <p:spPr>
          <a:xfrm>
            <a:off x="457200" y="1219200"/>
            <a:ext cx="8229600" cy="4343400"/>
          </a:xfrm>
        </p:spPr>
        <p:txBody>
          <a:bodyPr>
            <a:normAutofit/>
          </a:bodyPr>
          <a:lstStyle/>
          <a:p>
            <a:r>
              <a:rPr lang="en-GB" sz="2000" dirty="0" smtClean="0"/>
              <a:t>External context can include:</a:t>
            </a:r>
          </a:p>
          <a:p>
            <a:pPr lvl="1"/>
            <a:r>
              <a:rPr lang="en-GB" sz="1600" dirty="0" smtClean="0"/>
              <a:t>Social and cultural, political, legal, regulatory, financial, technological, economic, natural and competitive environment whether international, national, regional or local</a:t>
            </a:r>
          </a:p>
          <a:p>
            <a:pPr lvl="1"/>
            <a:r>
              <a:rPr lang="en-GB" sz="1600" dirty="0" smtClean="0"/>
              <a:t>Key drivers and trends</a:t>
            </a:r>
          </a:p>
          <a:p>
            <a:pPr lvl="1"/>
            <a:r>
              <a:rPr lang="en-GB" sz="1600" dirty="0" smtClean="0"/>
              <a:t>Relationships with, perceptions and values of external stakeholders</a:t>
            </a:r>
          </a:p>
          <a:p>
            <a:r>
              <a:rPr lang="en-GB" sz="2000" dirty="0" smtClean="0"/>
              <a:t>Internal context can include:</a:t>
            </a:r>
          </a:p>
          <a:p>
            <a:pPr lvl="1"/>
            <a:r>
              <a:rPr lang="en-GB" sz="1600" dirty="0" smtClean="0"/>
              <a:t>Governance, organizational structures, roles and accountabilities</a:t>
            </a:r>
          </a:p>
          <a:p>
            <a:pPr lvl="1"/>
            <a:r>
              <a:rPr lang="en-GB" sz="1600" dirty="0" smtClean="0"/>
              <a:t>Policies, objectives and strategies</a:t>
            </a:r>
          </a:p>
          <a:p>
            <a:pPr lvl="1"/>
            <a:r>
              <a:rPr lang="en-GB" sz="1600" dirty="0" smtClean="0"/>
              <a:t>Capabilities</a:t>
            </a:r>
            <a:endParaRPr lang="en-GB" dirty="0" smtClean="0"/>
          </a:p>
          <a:p>
            <a:pPr lvl="1"/>
            <a:r>
              <a:rPr lang="en-GB" sz="1600" dirty="0" smtClean="0"/>
              <a:t>Relationships with, perceptions and values of internal stakeholders</a:t>
            </a:r>
          </a:p>
          <a:p>
            <a:pPr lvl="1"/>
            <a:r>
              <a:rPr lang="en-GB" sz="1600" dirty="0" smtClean="0"/>
              <a:t>The organization’s culture</a:t>
            </a:r>
          </a:p>
          <a:p>
            <a:pPr lvl="1"/>
            <a:r>
              <a:rPr lang="en-GB" sz="1600" dirty="0" smtClean="0"/>
              <a:t>Information systems, information flows and decision making processes</a:t>
            </a:r>
          </a:p>
          <a:p>
            <a:pPr lvl="1"/>
            <a:r>
              <a:rPr lang="en-GB" sz="1600" dirty="0" smtClean="0"/>
              <a:t>Standards, guidelines and models</a:t>
            </a:r>
          </a:p>
          <a:p>
            <a:pPr lvl="1"/>
            <a:r>
              <a:rPr lang="en-GB" sz="1600" dirty="0" smtClean="0"/>
              <a:t>Contractual relationships</a:t>
            </a:r>
          </a:p>
        </p:txBody>
      </p:sp>
    </p:spTree>
    <p:extLst>
      <p:ext uri="{BB962C8B-B14F-4D97-AF65-F5344CB8AC3E}">
        <p14:creationId xmlns:p14="http://schemas.microsoft.com/office/powerpoint/2010/main" val="1435312725"/>
      </p:ext>
    </p:extLst>
  </p:cSld>
  <p:clrMapOvr>
    <a:masterClrMapping/>
  </p:clrMapOvr>
  <p:timing>
    <p:tnLst>
      <p:par>
        <p:cTn id="1" dur="indefinite" restart="never" nodeType="tmRoot"/>
      </p:par>
    </p:tnLst>
  </p:timing>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228600"/>
            <a:ext cx="7024744" cy="722864"/>
          </a:xfrm>
        </p:spPr>
        <p:txBody>
          <a:bodyPr/>
          <a:lstStyle/>
          <a:p>
            <a:r>
              <a:rPr lang="en-US" dirty="0" smtClean="0"/>
              <a:t>Terminology</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403</a:t>
            </a:fld>
            <a:endParaRPr lang="en-US" dirty="0"/>
          </a:p>
        </p:txBody>
      </p:sp>
      <p:sp>
        <p:nvSpPr>
          <p:cNvPr id="6" name="Content Placeholder 2"/>
          <p:cNvSpPr>
            <a:spLocks noGrp="1"/>
          </p:cNvSpPr>
          <p:nvPr>
            <p:ph idx="1"/>
          </p:nvPr>
        </p:nvSpPr>
        <p:spPr>
          <a:xfrm>
            <a:off x="381000" y="1295400"/>
            <a:ext cx="8229600" cy="4343400"/>
          </a:xfrm>
        </p:spPr>
        <p:txBody>
          <a:bodyPr>
            <a:normAutofit fontScale="77500" lnSpcReduction="20000"/>
          </a:bodyPr>
          <a:lstStyle/>
          <a:p>
            <a:r>
              <a:rPr lang="en-GB" sz="1800" dirty="0" smtClean="0"/>
              <a:t>Risk Event</a:t>
            </a:r>
          </a:p>
          <a:p>
            <a:pPr lvl="1"/>
            <a:r>
              <a:rPr lang="en-GB" sz="1400" dirty="0" smtClean="0"/>
              <a:t>What might happen – Opportunity or </a:t>
            </a:r>
            <a:br>
              <a:rPr lang="en-GB" sz="1400" dirty="0" smtClean="0"/>
            </a:br>
            <a:r>
              <a:rPr lang="en-GB" sz="1400" dirty="0" smtClean="0"/>
              <a:t>Threat</a:t>
            </a:r>
          </a:p>
          <a:p>
            <a:r>
              <a:rPr lang="en-GB" sz="1800" dirty="0" smtClean="0"/>
              <a:t>Risk Probability</a:t>
            </a:r>
          </a:p>
          <a:p>
            <a:pPr lvl="1"/>
            <a:r>
              <a:rPr lang="en-GB" sz="1400" dirty="0" smtClean="0"/>
              <a:t>What is the chance of it happening</a:t>
            </a:r>
          </a:p>
          <a:p>
            <a:r>
              <a:rPr lang="en-GB" sz="1800" dirty="0" smtClean="0"/>
              <a:t>Risk Impact</a:t>
            </a:r>
          </a:p>
          <a:p>
            <a:pPr lvl="1"/>
            <a:r>
              <a:rPr lang="en-GB" sz="1400" dirty="0" smtClean="0"/>
              <a:t>If it happens, what are the consequences</a:t>
            </a:r>
          </a:p>
          <a:p>
            <a:r>
              <a:rPr lang="en-GB" sz="1800" dirty="0" smtClean="0"/>
              <a:t>Risk Planning</a:t>
            </a:r>
          </a:p>
          <a:p>
            <a:pPr lvl="1"/>
            <a:r>
              <a:rPr lang="en-GB" sz="1400" dirty="0" smtClean="0"/>
              <a:t>What can we do about it</a:t>
            </a:r>
          </a:p>
          <a:p>
            <a:r>
              <a:rPr lang="en-GB" sz="1800" dirty="0" smtClean="0"/>
              <a:t>Risk Mitigating</a:t>
            </a:r>
          </a:p>
          <a:p>
            <a:pPr lvl="1"/>
            <a:r>
              <a:rPr lang="en-GB" sz="1400" dirty="0" smtClean="0"/>
              <a:t>How can we reduce the chance of it happening</a:t>
            </a:r>
          </a:p>
          <a:p>
            <a:r>
              <a:rPr lang="en-GB" sz="1800" dirty="0" smtClean="0"/>
              <a:t>Risk Management</a:t>
            </a:r>
          </a:p>
          <a:p>
            <a:pPr lvl="1"/>
            <a:r>
              <a:rPr lang="en-GB" sz="1400" dirty="0" smtClean="0"/>
              <a:t>How do we stay on top of it</a:t>
            </a:r>
          </a:p>
          <a:p>
            <a:r>
              <a:rPr lang="en-GB" sz="1800" dirty="0" smtClean="0"/>
              <a:t>Inherent risk</a:t>
            </a:r>
          </a:p>
          <a:p>
            <a:pPr lvl="1"/>
            <a:r>
              <a:rPr lang="en-GB" sz="1400" dirty="0" smtClean="0"/>
              <a:t>The exposure arising from a specific risk before any action has been taken to manage it</a:t>
            </a:r>
          </a:p>
          <a:p>
            <a:r>
              <a:rPr lang="en-GB" sz="1800" dirty="0" smtClean="0"/>
              <a:t>Residual risk</a:t>
            </a:r>
          </a:p>
          <a:p>
            <a:pPr lvl="1"/>
            <a:r>
              <a:rPr lang="en-GB" sz="1400" dirty="0" smtClean="0"/>
              <a:t>The risk remaining after the risk response has been applied</a:t>
            </a:r>
          </a:p>
          <a:p>
            <a:r>
              <a:rPr lang="en-GB" sz="1800" dirty="0" smtClean="0"/>
              <a:t>Secondary risk</a:t>
            </a:r>
          </a:p>
          <a:p>
            <a:pPr lvl="1"/>
            <a:r>
              <a:rPr lang="en-GB" sz="1400" dirty="0" smtClean="0"/>
              <a:t>A risk event that may occur as a result of invoking a risk response or fallback plan</a:t>
            </a:r>
            <a:endParaRPr lang="en-GB" sz="1400" dirty="0"/>
          </a:p>
        </p:txBody>
      </p:sp>
      <p:pic>
        <p:nvPicPr>
          <p:cNvPr id="3" name="Picture 2"/>
          <p:cNvPicPr>
            <a:picLocks noChangeAspect="1"/>
          </p:cNvPicPr>
          <p:nvPr/>
        </p:nvPicPr>
        <p:blipFill>
          <a:blip r:embed="rId3" cstate="print"/>
          <a:stretch>
            <a:fillRect/>
          </a:stretch>
        </p:blipFill>
        <p:spPr>
          <a:xfrm>
            <a:off x="4343400" y="1371600"/>
            <a:ext cx="4582160" cy="1388394"/>
          </a:xfrm>
          <a:prstGeom prst="rect">
            <a:avLst/>
          </a:prstGeom>
        </p:spPr>
      </p:pic>
      <p:sp>
        <p:nvSpPr>
          <p:cNvPr id="7" name="TextBox 6"/>
          <p:cNvSpPr txBox="1"/>
          <p:nvPr/>
        </p:nvSpPr>
        <p:spPr>
          <a:xfrm>
            <a:off x="4343400" y="5867400"/>
            <a:ext cx="4493538" cy="261610"/>
          </a:xfrm>
          <a:prstGeom prst="rect">
            <a:avLst/>
          </a:prstGeom>
          <a:noFill/>
        </p:spPr>
        <p:txBody>
          <a:bodyPr wrap="none" rtlCol="0">
            <a:spAutoFit/>
          </a:bodyPr>
          <a:lstStyle/>
          <a:p>
            <a:r>
              <a:rPr lang="en-US" sz="1100" dirty="0">
                <a:solidFill>
                  <a:schemeClr val="bg1">
                    <a:lumMod val="50000"/>
                  </a:schemeClr>
                </a:solidFill>
              </a:rPr>
              <a:t>https://</a:t>
            </a:r>
            <a:r>
              <a:rPr lang="en-US" sz="1100" dirty="0" err="1">
                <a:solidFill>
                  <a:schemeClr val="bg1">
                    <a:lumMod val="50000"/>
                  </a:schemeClr>
                </a:solidFill>
              </a:rPr>
              <a:t>stancarey.files.wordpress.com</a:t>
            </a:r>
            <a:r>
              <a:rPr lang="en-US" sz="1100" dirty="0">
                <a:solidFill>
                  <a:schemeClr val="bg1">
                    <a:lumMod val="50000"/>
                  </a:schemeClr>
                </a:solidFill>
              </a:rPr>
              <a:t>/2013/01/</a:t>
            </a:r>
            <a:r>
              <a:rPr lang="en-US" sz="1100" dirty="0" err="1">
                <a:solidFill>
                  <a:schemeClr val="bg1">
                    <a:lumMod val="50000"/>
                  </a:schemeClr>
                </a:solidFill>
              </a:rPr>
              <a:t>dilbert</a:t>
            </a:r>
            <a:r>
              <a:rPr lang="en-US" sz="1100" dirty="0">
                <a:solidFill>
                  <a:schemeClr val="bg1">
                    <a:lumMod val="50000"/>
                  </a:schemeClr>
                </a:solidFill>
              </a:rPr>
              <a:t>-buzzword-</a:t>
            </a:r>
            <a:r>
              <a:rPr lang="en-US" sz="1100" dirty="0" err="1">
                <a:solidFill>
                  <a:schemeClr val="bg1">
                    <a:lumMod val="50000"/>
                  </a:schemeClr>
                </a:solidFill>
              </a:rPr>
              <a:t>bingo.gif</a:t>
            </a:r>
            <a:endParaRPr lang="en-US" sz="1100" dirty="0">
              <a:solidFill>
                <a:schemeClr val="bg1">
                  <a:lumMod val="50000"/>
                </a:schemeClr>
              </a:solidFill>
            </a:endParaRPr>
          </a:p>
        </p:txBody>
      </p:sp>
    </p:spTree>
    <p:extLst>
      <p:ext uri="{BB962C8B-B14F-4D97-AF65-F5344CB8AC3E}">
        <p14:creationId xmlns:p14="http://schemas.microsoft.com/office/powerpoint/2010/main" val="617162324"/>
      </p:ext>
    </p:extLst>
  </p:cSld>
  <p:clrMapOvr>
    <a:masterClrMapping/>
  </p:clrMapOvr>
  <p:timing>
    <p:tnLst>
      <p:par>
        <p:cTn id="1" dur="indefinite" restart="never" nodeType="tmRoot"/>
      </p:par>
    </p:tnLst>
  </p:timing>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9730" name="Rectangle 2"/>
          <p:cNvSpPr>
            <a:spLocks noGrp="1" noChangeArrowheads="1"/>
          </p:cNvSpPr>
          <p:nvPr>
            <p:ph type="title"/>
          </p:nvPr>
        </p:nvSpPr>
        <p:spPr/>
        <p:txBody>
          <a:bodyPr/>
          <a:lstStyle/>
          <a:p>
            <a:r>
              <a:rPr lang="en-GB" dirty="0"/>
              <a:t>Levels of Risk</a:t>
            </a:r>
            <a:endParaRPr lang="en-GB" sz="24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404</a:t>
            </a:fld>
            <a:endParaRPr lang="en-US" dirty="0"/>
          </a:p>
        </p:txBody>
      </p:sp>
      <p:graphicFrame>
        <p:nvGraphicFramePr>
          <p:cNvPr id="4" name="Diagram 3"/>
          <p:cNvGraphicFramePr/>
          <p:nvPr>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Group 22"/>
          <p:cNvGrpSpPr/>
          <p:nvPr/>
        </p:nvGrpSpPr>
        <p:grpSpPr>
          <a:xfrm rot="17823419">
            <a:off x="816582" y="3128269"/>
            <a:ext cx="4532456" cy="369501"/>
            <a:chOff x="2743199" y="406796"/>
            <a:chExt cx="2641600" cy="722312"/>
          </a:xfrm>
        </p:grpSpPr>
        <p:sp>
          <p:nvSpPr>
            <p:cNvPr id="24" name="Rounded Rectangle 23"/>
            <p:cNvSpPr/>
            <p:nvPr/>
          </p:nvSpPr>
          <p:spPr>
            <a:xfrm>
              <a:off x="2743199" y="406796"/>
              <a:ext cx="2641600" cy="722312"/>
            </a:xfrm>
            <a:prstGeom prst="roundRect">
              <a:avLst/>
            </a:prstGeom>
          </p:spPr>
          <p:style>
            <a:lnRef idx="1">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5" name="Rounded Rectangle 4"/>
            <p:cNvSpPr/>
            <p:nvPr/>
          </p:nvSpPr>
          <p:spPr>
            <a:xfrm>
              <a:off x="2778459" y="442056"/>
              <a:ext cx="2571080" cy="65179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2000" kern="1200" dirty="0" smtClean="0"/>
                <a:t>Social | Environmental | Economic</a:t>
              </a:r>
              <a:endParaRPr lang="en-US" sz="2000" kern="1200" dirty="0"/>
            </a:p>
          </p:txBody>
        </p:sp>
      </p:grpSp>
    </p:spTree>
    <p:extLst>
      <p:ext uri="{BB962C8B-B14F-4D97-AF65-F5344CB8AC3E}">
        <p14:creationId xmlns:p14="http://schemas.microsoft.com/office/powerpoint/2010/main" val="52089627"/>
      </p:ext>
    </p:extLst>
  </p:cSld>
  <p:clrMapOvr>
    <a:masterClrMapping/>
  </p:clrMapOvr>
  <p:timing>
    <p:tnLst>
      <p:par>
        <p:cTn id="1" dur="indefinite" restart="never" nodeType="tmRoot"/>
      </p:par>
    </p:tnLst>
  </p:timing>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a:t>Sustainability in Risk Management</a:t>
            </a:r>
            <a:endParaRPr lang="en-US" dirty="0"/>
          </a:p>
        </p:txBody>
      </p:sp>
      <p:pic>
        <p:nvPicPr>
          <p:cNvPr id="6146" name="Picture 2" descr="http://www.asiaforexmentor.com/webpages/risk.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5800" y="1905000"/>
            <a:ext cx="4932040" cy="369903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4BE819A1-3DD8-4179-BFD0-BF7D359F8DBD}" type="slidenum">
              <a:rPr lang="en-US" smtClean="0"/>
              <a:pPr/>
              <a:t>405</a:t>
            </a:fld>
            <a:endParaRPr lang="en-US" dirty="0"/>
          </a:p>
        </p:txBody>
      </p:sp>
      <p:sp>
        <p:nvSpPr>
          <p:cNvPr id="5" name="TextBox 4"/>
          <p:cNvSpPr txBox="1"/>
          <p:nvPr/>
        </p:nvSpPr>
        <p:spPr>
          <a:xfrm>
            <a:off x="3048000" y="1981200"/>
            <a:ext cx="5410200" cy="3046988"/>
          </a:xfrm>
          <a:prstGeom prst="rect">
            <a:avLst/>
          </a:prstGeom>
          <a:noFill/>
        </p:spPr>
        <p:txBody>
          <a:bodyPr wrap="square" rtlCol="0">
            <a:spAutoFit/>
          </a:bodyPr>
          <a:lstStyle/>
          <a:p>
            <a:r>
              <a:rPr lang="en-US" sz="2400" dirty="0" smtClean="0"/>
              <a:t>“Project Managers </a:t>
            </a:r>
            <a:r>
              <a:rPr lang="en-US" sz="2400" dirty="0"/>
              <a:t>need to evaluate all risk exposures relative </a:t>
            </a:r>
            <a:r>
              <a:rPr lang="en-US" sz="2400" dirty="0" smtClean="0"/>
              <a:t>to </a:t>
            </a:r>
            <a:r>
              <a:rPr lang="en-US" sz="2400" dirty="0"/>
              <a:t>potential sustainability issues, as well as how those </a:t>
            </a:r>
            <a:r>
              <a:rPr lang="en-US" sz="2400" dirty="0" smtClean="0"/>
              <a:t>sustainability </a:t>
            </a:r>
            <a:r>
              <a:rPr lang="en-US" sz="2400" dirty="0"/>
              <a:t>issues may impact other risks present within </a:t>
            </a:r>
            <a:r>
              <a:rPr lang="en-US" sz="2400" dirty="0" smtClean="0"/>
              <a:t>the </a:t>
            </a:r>
            <a:r>
              <a:rPr lang="en-US" sz="2400" dirty="0"/>
              <a:t>organization. Organizations can then prioritize the issues </a:t>
            </a:r>
            <a:r>
              <a:rPr lang="en-US" sz="2400" dirty="0" smtClean="0"/>
              <a:t>within </a:t>
            </a:r>
            <a:r>
              <a:rPr lang="en-US" sz="2400" dirty="0"/>
              <a:t>traditional considerations of impact </a:t>
            </a:r>
            <a:r>
              <a:rPr lang="en-US" sz="2400" dirty="0" smtClean="0"/>
              <a:t>and probability.” </a:t>
            </a:r>
            <a:endParaRPr lang="en-US" sz="2400" dirty="0"/>
          </a:p>
        </p:txBody>
      </p:sp>
    </p:spTree>
    <p:extLst>
      <p:ext uri="{BB962C8B-B14F-4D97-AF65-F5344CB8AC3E}">
        <p14:creationId xmlns:p14="http://schemas.microsoft.com/office/powerpoint/2010/main" val="688875285"/>
      </p:ext>
    </p:extLst>
  </p:cSld>
  <p:clrMapOvr>
    <a:masterClrMapping/>
  </p:clrMapOvr>
  <p:timing>
    <p:tnLst>
      <p:par>
        <p:cTn id="1" dur="indefinite" restart="never" nodeType="tmRoot"/>
      </p:par>
    </p:tnLst>
  </p:timing>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486400" y="1676400"/>
            <a:ext cx="2971800" cy="3046988"/>
          </a:xfrm>
          <a:prstGeom prst="rect">
            <a:avLst/>
          </a:prstGeom>
          <a:noFill/>
        </p:spPr>
        <p:txBody>
          <a:bodyPr wrap="square" rtlCol="0">
            <a:spAutoFit/>
          </a:bodyPr>
          <a:lstStyle/>
          <a:p>
            <a:r>
              <a:rPr lang="en-US" sz="3200" dirty="0" smtClean="0"/>
              <a:t>The project to deploy the the </a:t>
            </a:r>
            <a:r>
              <a:rPr lang="en-US" sz="3200" dirty="0" err="1" smtClean="0"/>
              <a:t>Deepwater</a:t>
            </a:r>
            <a:r>
              <a:rPr lang="en-US" sz="3200" dirty="0" smtClean="0"/>
              <a:t> Horizon did </a:t>
            </a:r>
            <a:r>
              <a:rPr lang="en-US" sz="3200" u="sng" dirty="0" smtClean="0"/>
              <a:t>not</a:t>
            </a:r>
            <a:r>
              <a:rPr lang="en-US" sz="3200" dirty="0" smtClean="0"/>
              <a:t> include an SMP or Risk Register.</a:t>
            </a:r>
            <a:endParaRPr lang="en-US" sz="3200" dirty="0"/>
          </a:p>
        </p:txBody>
      </p:sp>
      <p:pic>
        <p:nvPicPr>
          <p:cNvPr id="1031" name="Picture 7" descr="http://media.treehugger.com/assets/images/2012/02/20120227-gulf-oil-spill.jpg.492x0_q85_crop-smar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3899" y="1600200"/>
            <a:ext cx="2241269" cy="1598954"/>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
        <p:nvSpPr>
          <p:cNvPr id="5" name="Title 1"/>
          <p:cNvSpPr txBox="1">
            <a:spLocks/>
          </p:cNvSpPr>
          <p:nvPr/>
        </p:nvSpPr>
        <p:spPr>
          <a:xfrm>
            <a:off x="381000" y="266700"/>
            <a:ext cx="4519110" cy="838200"/>
          </a:xfrm>
          <a:prstGeom prst="rect">
            <a:avLst/>
          </a:prstGeom>
        </p:spPr>
        <p:txBody>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smtClean="0">
                <a:solidFill>
                  <a:schemeClr val="accent1">
                    <a:lumMod val="50000"/>
                  </a:schemeClr>
                </a:solidFill>
              </a:rPr>
              <a:t>Oil and Water</a:t>
            </a:r>
            <a:endParaRPr lang="en-US" b="1" dirty="0">
              <a:solidFill>
                <a:schemeClr val="accent1">
                  <a:lumMod val="50000"/>
                </a:schemeClr>
              </a:solidFill>
            </a:endParaRPr>
          </a:p>
        </p:txBody>
      </p:sp>
      <p:pic>
        <p:nvPicPr>
          <p:cNvPr id="6" name="Picture 2" descr="http://static.guim.co.uk/sys-images/Guardian/Pix/pictures/2010/2/2/1265134018292/BP-Chief-Executive-Tony-H-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0400" y="1625600"/>
            <a:ext cx="2262188" cy="1573554"/>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2" descr="http://inapcache.boston.com/universal/site_graphics/blogs/bigpicture/oilspill_05_12/o31_2330370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0400" y="3352800"/>
            <a:ext cx="2217503" cy="1525416"/>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5" descr="greenpeace-stopped-the-dumpi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04432" y="3352800"/>
            <a:ext cx="2253368" cy="1488382"/>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4352208"/>
      </p:ext>
    </p:extLst>
  </p:cSld>
  <p:clrMapOvr>
    <a:masterClrMapping/>
  </p:clrMapOvr>
  <p:timing>
    <p:tnLst>
      <p:par>
        <p:cTn id="1" dur="indefinite" restart="never" nodeType="tmRoot"/>
      </p:par>
    </p:tnLst>
  </p:timing>
</p:sld>
</file>

<file path=ppt/slides/slide4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11778" name="Rectangle 2"/>
          <p:cNvSpPr>
            <a:spLocks noGrp="1" noChangeArrowheads="1"/>
          </p:cNvSpPr>
          <p:nvPr>
            <p:ph type="title"/>
          </p:nvPr>
        </p:nvSpPr>
        <p:spPr>
          <a:xfrm>
            <a:off x="381000" y="1"/>
            <a:ext cx="8541727" cy="1108075"/>
          </a:xfrm>
        </p:spPr>
        <p:txBody>
          <a:bodyPr/>
          <a:lstStyle/>
          <a:p>
            <a:r>
              <a:rPr lang="en-GB" dirty="0" smtClean="0"/>
              <a:t>Risk Balance </a:t>
            </a:r>
            <a:endParaRPr lang="en-GB" sz="2400" dirty="0"/>
          </a:p>
        </p:txBody>
      </p:sp>
      <p:grpSp>
        <p:nvGrpSpPr>
          <p:cNvPr id="2" name="Group 3"/>
          <p:cNvGrpSpPr>
            <a:grpSpLocks/>
          </p:cNvGrpSpPr>
          <p:nvPr/>
        </p:nvGrpSpPr>
        <p:grpSpPr bwMode="auto">
          <a:xfrm>
            <a:off x="1724991" y="1866904"/>
            <a:ext cx="5721005" cy="3727450"/>
            <a:chOff x="1393" y="1304"/>
            <a:chExt cx="3604" cy="2348"/>
          </a:xfrm>
        </p:grpSpPr>
        <p:sp>
          <p:nvSpPr>
            <p:cNvPr id="1611780" name="Freeform 4"/>
            <p:cNvSpPr>
              <a:spLocks/>
            </p:cNvSpPr>
            <p:nvPr/>
          </p:nvSpPr>
          <p:spPr bwMode="auto">
            <a:xfrm rot="-1016066">
              <a:off x="2092" y="1395"/>
              <a:ext cx="2118" cy="303"/>
            </a:xfrm>
            <a:custGeom>
              <a:avLst/>
              <a:gdLst/>
              <a:ahLst/>
              <a:cxnLst>
                <a:cxn ang="0">
                  <a:pos x="0" y="303"/>
                </a:cxn>
                <a:cxn ang="0">
                  <a:pos x="2118" y="303"/>
                </a:cxn>
                <a:cxn ang="0">
                  <a:pos x="2118" y="196"/>
                </a:cxn>
                <a:cxn ang="0">
                  <a:pos x="1155" y="0"/>
                </a:cxn>
                <a:cxn ang="0">
                  <a:pos x="998" y="0"/>
                </a:cxn>
                <a:cxn ang="0">
                  <a:pos x="0" y="178"/>
                </a:cxn>
                <a:cxn ang="0">
                  <a:pos x="0" y="303"/>
                </a:cxn>
              </a:cxnLst>
              <a:rect l="0" t="0" r="r" b="b"/>
              <a:pathLst>
                <a:path w="2118" h="303">
                  <a:moveTo>
                    <a:pt x="0" y="303"/>
                  </a:moveTo>
                  <a:lnTo>
                    <a:pt x="2118" y="303"/>
                  </a:lnTo>
                  <a:lnTo>
                    <a:pt x="2118" y="196"/>
                  </a:lnTo>
                  <a:lnTo>
                    <a:pt x="1155" y="0"/>
                  </a:lnTo>
                  <a:lnTo>
                    <a:pt x="998" y="0"/>
                  </a:lnTo>
                  <a:lnTo>
                    <a:pt x="0" y="178"/>
                  </a:lnTo>
                  <a:lnTo>
                    <a:pt x="0" y="303"/>
                  </a:lnTo>
                  <a:close/>
                </a:path>
              </a:pathLst>
            </a:custGeom>
            <a:gradFill rotWithShape="1">
              <a:gsLst>
                <a:gs pos="0">
                  <a:schemeClr val="accent1"/>
                </a:gs>
                <a:gs pos="100000">
                  <a:schemeClr val="accent1">
                    <a:gamma/>
                    <a:shade val="76471"/>
                    <a:invGamma/>
                  </a:schemeClr>
                </a:gs>
              </a:gsLst>
              <a:lin ang="0" scaled="1"/>
            </a:gradFill>
            <a:ln w="9525">
              <a:solidFill>
                <a:srgbClr val="777777"/>
              </a:solidFill>
              <a:round/>
              <a:headEnd/>
              <a:tailEnd/>
            </a:ln>
            <a:effectLst>
              <a:outerShdw dist="107763" dir="2700000" algn="ctr" rotWithShape="0">
                <a:srgbClr val="DDDDDD">
                  <a:alpha val="50000"/>
                </a:srgbClr>
              </a:outerShdw>
            </a:effectLst>
          </p:spPr>
          <p:txBody>
            <a:bodyPr/>
            <a:lstStyle/>
            <a:p>
              <a:endParaRPr lang="en-US" b="1" dirty="0">
                <a:latin typeface="+mn-lt"/>
              </a:endParaRPr>
            </a:p>
          </p:txBody>
        </p:sp>
        <p:sp>
          <p:nvSpPr>
            <p:cNvPr id="1611781" name="Freeform 5"/>
            <p:cNvSpPr>
              <a:spLocks/>
            </p:cNvSpPr>
            <p:nvPr/>
          </p:nvSpPr>
          <p:spPr bwMode="auto">
            <a:xfrm>
              <a:off x="3523" y="2632"/>
              <a:ext cx="1214" cy="422"/>
            </a:xfrm>
            <a:custGeom>
              <a:avLst/>
              <a:gdLst/>
              <a:ahLst/>
              <a:cxnLst>
                <a:cxn ang="0">
                  <a:pos x="6" y="0"/>
                </a:cxn>
                <a:cxn ang="0">
                  <a:pos x="0" y="43"/>
                </a:cxn>
                <a:cxn ang="0">
                  <a:pos x="6" y="98"/>
                </a:cxn>
                <a:cxn ang="0">
                  <a:pos x="24" y="153"/>
                </a:cxn>
                <a:cxn ang="0">
                  <a:pos x="57" y="208"/>
                </a:cxn>
                <a:cxn ang="0">
                  <a:pos x="109" y="257"/>
                </a:cxn>
                <a:cxn ang="0">
                  <a:pos x="172" y="303"/>
                </a:cxn>
                <a:cxn ang="0">
                  <a:pos x="236" y="334"/>
                </a:cxn>
                <a:cxn ang="0">
                  <a:pos x="290" y="355"/>
                </a:cxn>
                <a:cxn ang="0">
                  <a:pos x="350" y="376"/>
                </a:cxn>
                <a:cxn ang="0">
                  <a:pos x="408" y="389"/>
                </a:cxn>
                <a:cxn ang="0">
                  <a:pos x="465" y="398"/>
                </a:cxn>
                <a:cxn ang="0">
                  <a:pos x="519" y="404"/>
                </a:cxn>
                <a:cxn ang="0">
                  <a:pos x="589" y="410"/>
                </a:cxn>
                <a:cxn ang="0">
                  <a:pos x="655" y="407"/>
                </a:cxn>
                <a:cxn ang="0">
                  <a:pos x="719" y="404"/>
                </a:cxn>
                <a:cxn ang="0">
                  <a:pos x="794" y="395"/>
                </a:cxn>
                <a:cxn ang="0">
                  <a:pos x="849" y="382"/>
                </a:cxn>
                <a:cxn ang="0">
                  <a:pos x="909" y="364"/>
                </a:cxn>
                <a:cxn ang="0">
                  <a:pos x="966" y="343"/>
                </a:cxn>
                <a:cxn ang="0">
                  <a:pos x="1006" y="327"/>
                </a:cxn>
                <a:cxn ang="0">
                  <a:pos x="1048" y="300"/>
                </a:cxn>
                <a:cxn ang="0">
                  <a:pos x="1081" y="278"/>
                </a:cxn>
                <a:cxn ang="0">
                  <a:pos x="1117" y="248"/>
                </a:cxn>
                <a:cxn ang="0">
                  <a:pos x="1151" y="220"/>
                </a:cxn>
                <a:cxn ang="0">
                  <a:pos x="1172" y="187"/>
                </a:cxn>
                <a:cxn ang="0">
                  <a:pos x="1193" y="150"/>
                </a:cxn>
                <a:cxn ang="0">
                  <a:pos x="1208" y="110"/>
                </a:cxn>
                <a:cxn ang="0">
                  <a:pos x="1214" y="61"/>
                </a:cxn>
                <a:cxn ang="0">
                  <a:pos x="1211" y="3"/>
                </a:cxn>
                <a:cxn ang="0">
                  <a:pos x="6" y="0"/>
                </a:cxn>
              </a:cxnLst>
              <a:rect l="0" t="0" r="r" b="b"/>
              <a:pathLst>
                <a:path w="1214" h="410">
                  <a:moveTo>
                    <a:pt x="6" y="0"/>
                  </a:moveTo>
                  <a:lnTo>
                    <a:pt x="0" y="43"/>
                  </a:lnTo>
                  <a:lnTo>
                    <a:pt x="6" y="98"/>
                  </a:lnTo>
                  <a:lnTo>
                    <a:pt x="24" y="153"/>
                  </a:lnTo>
                  <a:lnTo>
                    <a:pt x="57" y="208"/>
                  </a:lnTo>
                  <a:lnTo>
                    <a:pt x="109" y="257"/>
                  </a:lnTo>
                  <a:lnTo>
                    <a:pt x="172" y="303"/>
                  </a:lnTo>
                  <a:lnTo>
                    <a:pt x="236" y="334"/>
                  </a:lnTo>
                  <a:lnTo>
                    <a:pt x="290" y="355"/>
                  </a:lnTo>
                  <a:lnTo>
                    <a:pt x="350" y="376"/>
                  </a:lnTo>
                  <a:lnTo>
                    <a:pt x="408" y="389"/>
                  </a:lnTo>
                  <a:lnTo>
                    <a:pt x="465" y="398"/>
                  </a:lnTo>
                  <a:lnTo>
                    <a:pt x="519" y="404"/>
                  </a:lnTo>
                  <a:lnTo>
                    <a:pt x="589" y="410"/>
                  </a:lnTo>
                  <a:lnTo>
                    <a:pt x="655" y="407"/>
                  </a:lnTo>
                  <a:lnTo>
                    <a:pt x="719" y="404"/>
                  </a:lnTo>
                  <a:lnTo>
                    <a:pt x="794" y="395"/>
                  </a:lnTo>
                  <a:lnTo>
                    <a:pt x="849" y="382"/>
                  </a:lnTo>
                  <a:lnTo>
                    <a:pt x="909" y="364"/>
                  </a:lnTo>
                  <a:lnTo>
                    <a:pt x="966" y="343"/>
                  </a:lnTo>
                  <a:lnTo>
                    <a:pt x="1006" y="327"/>
                  </a:lnTo>
                  <a:lnTo>
                    <a:pt x="1048" y="300"/>
                  </a:lnTo>
                  <a:lnTo>
                    <a:pt x="1081" y="278"/>
                  </a:lnTo>
                  <a:lnTo>
                    <a:pt x="1117" y="248"/>
                  </a:lnTo>
                  <a:lnTo>
                    <a:pt x="1151" y="220"/>
                  </a:lnTo>
                  <a:lnTo>
                    <a:pt x="1172" y="187"/>
                  </a:lnTo>
                  <a:lnTo>
                    <a:pt x="1193" y="150"/>
                  </a:lnTo>
                  <a:lnTo>
                    <a:pt x="1208" y="110"/>
                  </a:lnTo>
                  <a:lnTo>
                    <a:pt x="1214" y="61"/>
                  </a:lnTo>
                  <a:lnTo>
                    <a:pt x="1211" y="3"/>
                  </a:lnTo>
                  <a:lnTo>
                    <a:pt x="6" y="0"/>
                  </a:lnTo>
                  <a:close/>
                </a:path>
              </a:pathLst>
            </a:custGeom>
            <a:ln>
              <a:headEnd/>
              <a:tailEnd/>
            </a:ln>
          </p:spPr>
          <p:style>
            <a:lnRef idx="1">
              <a:schemeClr val="accent3"/>
            </a:lnRef>
            <a:fillRef idx="3">
              <a:schemeClr val="accent3"/>
            </a:fillRef>
            <a:effectRef idx="2">
              <a:schemeClr val="accent3"/>
            </a:effectRef>
            <a:fontRef idx="minor">
              <a:schemeClr val="lt1"/>
            </a:fontRef>
          </p:style>
          <p:txBody>
            <a:bodyPr/>
            <a:lstStyle/>
            <a:p>
              <a:endParaRPr lang="en-US" b="1" dirty="0">
                <a:latin typeface="+mn-lt"/>
              </a:endParaRPr>
            </a:p>
          </p:txBody>
        </p:sp>
        <p:sp>
          <p:nvSpPr>
            <p:cNvPr id="1611782" name="Rectangle 6"/>
            <p:cNvSpPr>
              <a:spLocks noChangeArrowheads="1"/>
            </p:cNvSpPr>
            <p:nvPr/>
          </p:nvSpPr>
          <p:spPr bwMode="auto">
            <a:xfrm>
              <a:off x="3533" y="2610"/>
              <a:ext cx="1194" cy="60"/>
            </a:xfrm>
            <a:prstGeom prst="rect">
              <a:avLst/>
            </a:prstGeom>
            <a:solidFill>
              <a:schemeClr val="bg1"/>
            </a:solidFill>
            <a:ln w="9525">
              <a:noFill/>
              <a:miter lim="800000"/>
              <a:headEnd/>
              <a:tailEnd/>
            </a:ln>
            <a:effectLst/>
          </p:spPr>
          <p:txBody>
            <a:bodyPr wrap="none" anchor="ctr"/>
            <a:lstStyle/>
            <a:p>
              <a:endParaRPr lang="en-US" b="1" dirty="0">
                <a:latin typeface="+mn-lt"/>
              </a:endParaRPr>
            </a:p>
          </p:txBody>
        </p:sp>
        <p:sp>
          <p:nvSpPr>
            <p:cNvPr id="1611783" name="Line 7"/>
            <p:cNvSpPr>
              <a:spLocks noChangeShapeType="1"/>
            </p:cNvSpPr>
            <p:nvPr/>
          </p:nvSpPr>
          <p:spPr bwMode="auto">
            <a:xfrm>
              <a:off x="4137" y="1351"/>
              <a:ext cx="587" cy="1296"/>
            </a:xfrm>
            <a:prstGeom prst="line">
              <a:avLst/>
            </a:prstGeom>
            <a:noFill/>
            <a:ln w="38100" cmpd="dbl">
              <a:solidFill>
                <a:srgbClr val="000000"/>
              </a:solidFill>
              <a:round/>
              <a:headEnd/>
              <a:tailEnd/>
            </a:ln>
          </p:spPr>
          <p:txBody>
            <a:bodyPr/>
            <a:lstStyle/>
            <a:p>
              <a:endParaRPr lang="en-US" b="1" dirty="0">
                <a:latin typeface="+mn-lt"/>
              </a:endParaRPr>
            </a:p>
          </p:txBody>
        </p:sp>
        <p:sp>
          <p:nvSpPr>
            <p:cNvPr id="1611784" name="Line 8"/>
            <p:cNvSpPr>
              <a:spLocks noChangeShapeType="1"/>
            </p:cNvSpPr>
            <p:nvPr/>
          </p:nvSpPr>
          <p:spPr bwMode="auto">
            <a:xfrm flipH="1">
              <a:off x="3531" y="1351"/>
              <a:ext cx="606" cy="1314"/>
            </a:xfrm>
            <a:prstGeom prst="line">
              <a:avLst/>
            </a:prstGeom>
            <a:noFill/>
            <a:ln w="38100" cmpd="dbl">
              <a:solidFill>
                <a:srgbClr val="000000"/>
              </a:solidFill>
              <a:round/>
              <a:headEnd/>
              <a:tailEnd/>
            </a:ln>
          </p:spPr>
          <p:txBody>
            <a:bodyPr/>
            <a:lstStyle/>
            <a:p>
              <a:endParaRPr lang="en-US" b="1" dirty="0">
                <a:latin typeface="+mn-lt"/>
              </a:endParaRPr>
            </a:p>
          </p:txBody>
        </p:sp>
        <p:sp>
          <p:nvSpPr>
            <p:cNvPr id="1611785" name="Text Box 9"/>
            <p:cNvSpPr txBox="1">
              <a:spLocks noChangeArrowheads="1"/>
            </p:cNvSpPr>
            <p:nvPr/>
          </p:nvSpPr>
          <p:spPr bwMode="auto">
            <a:xfrm>
              <a:off x="1393" y="1874"/>
              <a:ext cx="610" cy="233"/>
            </a:xfrm>
            <a:prstGeom prst="rect">
              <a:avLst/>
            </a:prstGeom>
            <a:noFill/>
            <a:ln w="9525">
              <a:noFill/>
              <a:miter lim="800000"/>
              <a:headEnd/>
              <a:tailEnd/>
            </a:ln>
            <a:effectLst/>
          </p:spPr>
          <p:txBody>
            <a:bodyPr wrap="none">
              <a:spAutoFit/>
            </a:bodyPr>
            <a:lstStyle/>
            <a:p>
              <a:pPr algn="l"/>
              <a:r>
                <a:rPr lang="en-GB" b="1" dirty="0">
                  <a:latin typeface="+mn-lt"/>
                </a:rPr>
                <a:t>Benefits</a:t>
              </a:r>
            </a:p>
          </p:txBody>
        </p:sp>
        <p:sp>
          <p:nvSpPr>
            <p:cNvPr id="1611786" name="Text Box 10"/>
            <p:cNvSpPr txBox="1">
              <a:spLocks noChangeArrowheads="1"/>
            </p:cNvSpPr>
            <p:nvPr/>
          </p:nvSpPr>
          <p:spPr bwMode="auto">
            <a:xfrm>
              <a:off x="4226" y="1330"/>
              <a:ext cx="771" cy="233"/>
            </a:xfrm>
            <a:prstGeom prst="rect">
              <a:avLst/>
            </a:prstGeom>
            <a:noFill/>
            <a:ln w="9525">
              <a:noFill/>
              <a:miter lim="800000"/>
              <a:headEnd/>
              <a:tailEnd/>
            </a:ln>
            <a:effectLst/>
          </p:spPr>
          <p:txBody>
            <a:bodyPr wrap="none">
              <a:spAutoFit/>
            </a:bodyPr>
            <a:lstStyle/>
            <a:p>
              <a:pPr algn="l"/>
              <a:r>
                <a:rPr lang="en-GB" b="1" dirty="0">
                  <a:latin typeface="+mn-lt"/>
                </a:rPr>
                <a:t>Drawbacks</a:t>
              </a:r>
            </a:p>
          </p:txBody>
        </p:sp>
        <p:sp>
          <p:nvSpPr>
            <p:cNvPr id="1611787" name="Text Box 11"/>
            <p:cNvSpPr txBox="1">
              <a:spLocks noChangeArrowheads="1"/>
            </p:cNvSpPr>
            <p:nvPr/>
          </p:nvSpPr>
          <p:spPr bwMode="auto">
            <a:xfrm>
              <a:off x="3807" y="2813"/>
              <a:ext cx="633" cy="233"/>
            </a:xfrm>
            <a:prstGeom prst="rect">
              <a:avLst/>
            </a:prstGeom>
            <a:noFill/>
            <a:ln w="9525">
              <a:noFill/>
              <a:miter lim="800000"/>
              <a:headEnd/>
              <a:tailEnd/>
            </a:ln>
            <a:effectLst/>
          </p:spPr>
          <p:txBody>
            <a:bodyPr wrap="none">
              <a:spAutoFit/>
            </a:bodyPr>
            <a:lstStyle/>
            <a:p>
              <a:pPr algn="l"/>
              <a:r>
                <a:rPr lang="en-GB" b="1" dirty="0">
                  <a:latin typeface="+mn-lt"/>
                </a:rPr>
                <a:t>Visibility</a:t>
              </a:r>
            </a:p>
          </p:txBody>
        </p:sp>
        <p:sp>
          <p:nvSpPr>
            <p:cNvPr id="1611788" name="Text Box 12"/>
            <p:cNvSpPr txBox="1">
              <a:spLocks noChangeArrowheads="1"/>
            </p:cNvSpPr>
            <p:nvPr/>
          </p:nvSpPr>
          <p:spPr bwMode="auto">
            <a:xfrm>
              <a:off x="3770" y="2638"/>
              <a:ext cx="706" cy="233"/>
            </a:xfrm>
            <a:prstGeom prst="rect">
              <a:avLst/>
            </a:prstGeom>
            <a:noFill/>
            <a:ln w="9525">
              <a:noFill/>
              <a:miter lim="800000"/>
              <a:headEnd/>
              <a:tailEnd/>
            </a:ln>
            <a:effectLst/>
          </p:spPr>
          <p:txBody>
            <a:bodyPr wrap="none">
              <a:spAutoFit/>
            </a:bodyPr>
            <a:lstStyle/>
            <a:p>
              <a:pPr algn="l"/>
              <a:r>
                <a:rPr lang="en-GB" b="1" dirty="0">
                  <a:latin typeface="+mn-lt"/>
                </a:rPr>
                <a:t>Overhead</a:t>
              </a:r>
            </a:p>
          </p:txBody>
        </p:sp>
        <p:sp>
          <p:nvSpPr>
            <p:cNvPr id="1611789" name="Line 13"/>
            <p:cNvSpPr>
              <a:spLocks noChangeShapeType="1"/>
            </p:cNvSpPr>
            <p:nvPr/>
          </p:nvSpPr>
          <p:spPr bwMode="auto">
            <a:xfrm>
              <a:off x="4137" y="1351"/>
              <a:ext cx="1" cy="1316"/>
            </a:xfrm>
            <a:prstGeom prst="line">
              <a:avLst/>
            </a:prstGeom>
            <a:noFill/>
            <a:ln w="38100" cmpd="dbl">
              <a:solidFill>
                <a:srgbClr val="000000"/>
              </a:solidFill>
              <a:round/>
              <a:headEnd/>
              <a:tailEnd/>
            </a:ln>
          </p:spPr>
          <p:txBody>
            <a:bodyPr/>
            <a:lstStyle/>
            <a:p>
              <a:endParaRPr lang="en-US" b="1" dirty="0">
                <a:latin typeface="+mn-lt"/>
              </a:endParaRPr>
            </a:p>
          </p:txBody>
        </p:sp>
        <p:grpSp>
          <p:nvGrpSpPr>
            <p:cNvPr id="4" name="Group 14"/>
            <p:cNvGrpSpPr>
              <a:grpSpLocks/>
            </p:cNvGrpSpPr>
            <p:nvPr/>
          </p:nvGrpSpPr>
          <p:grpSpPr bwMode="auto">
            <a:xfrm>
              <a:off x="2653" y="1615"/>
              <a:ext cx="1045" cy="2037"/>
              <a:chOff x="2653" y="1615"/>
              <a:chExt cx="1045" cy="2005"/>
            </a:xfrm>
          </p:grpSpPr>
          <p:sp>
            <p:nvSpPr>
              <p:cNvPr id="1611791" name="Freeform 15"/>
              <p:cNvSpPr>
                <a:spLocks/>
              </p:cNvSpPr>
              <p:nvPr/>
            </p:nvSpPr>
            <p:spPr bwMode="auto">
              <a:xfrm>
                <a:off x="2653" y="1615"/>
                <a:ext cx="1045" cy="2005"/>
              </a:xfrm>
              <a:custGeom>
                <a:avLst/>
                <a:gdLst/>
                <a:ahLst/>
                <a:cxnLst>
                  <a:cxn ang="0">
                    <a:pos x="507" y="0"/>
                  </a:cxn>
                  <a:cxn ang="0">
                    <a:pos x="679" y="876"/>
                  </a:cxn>
                  <a:cxn ang="0">
                    <a:pos x="682" y="1641"/>
                  </a:cxn>
                  <a:cxn ang="0">
                    <a:pos x="821" y="1641"/>
                  </a:cxn>
                  <a:cxn ang="0">
                    <a:pos x="1045" y="1749"/>
                  </a:cxn>
                  <a:cxn ang="0">
                    <a:pos x="1045" y="1927"/>
                  </a:cxn>
                  <a:cxn ang="0">
                    <a:pos x="0" y="1927"/>
                  </a:cxn>
                  <a:cxn ang="0">
                    <a:pos x="0" y="1767"/>
                  </a:cxn>
                  <a:cxn ang="0">
                    <a:pos x="209" y="1642"/>
                  </a:cxn>
                  <a:cxn ang="0">
                    <a:pos x="331" y="1642"/>
                  </a:cxn>
                  <a:cxn ang="0">
                    <a:pos x="331" y="876"/>
                  </a:cxn>
                  <a:cxn ang="0">
                    <a:pos x="507" y="0"/>
                  </a:cxn>
                </a:cxnLst>
                <a:rect l="0" t="0" r="r" b="b"/>
                <a:pathLst>
                  <a:path w="1045" h="1927">
                    <a:moveTo>
                      <a:pt x="507" y="0"/>
                    </a:moveTo>
                    <a:lnTo>
                      <a:pt x="679" y="876"/>
                    </a:lnTo>
                    <a:lnTo>
                      <a:pt x="682" y="1641"/>
                    </a:lnTo>
                    <a:lnTo>
                      <a:pt x="821" y="1641"/>
                    </a:lnTo>
                    <a:lnTo>
                      <a:pt x="1045" y="1749"/>
                    </a:lnTo>
                    <a:lnTo>
                      <a:pt x="1045" y="1927"/>
                    </a:lnTo>
                    <a:lnTo>
                      <a:pt x="0" y="1927"/>
                    </a:lnTo>
                    <a:lnTo>
                      <a:pt x="0" y="1767"/>
                    </a:lnTo>
                    <a:lnTo>
                      <a:pt x="209" y="1642"/>
                    </a:lnTo>
                    <a:lnTo>
                      <a:pt x="331" y="1642"/>
                    </a:lnTo>
                    <a:lnTo>
                      <a:pt x="331" y="876"/>
                    </a:lnTo>
                    <a:lnTo>
                      <a:pt x="507" y="0"/>
                    </a:lnTo>
                    <a:close/>
                  </a:path>
                </a:pathLst>
              </a:custGeom>
              <a:solidFill>
                <a:schemeClr val="accent1"/>
              </a:solidFill>
              <a:ln w="12700">
                <a:solidFill>
                  <a:srgbClr val="777777"/>
                </a:solidFill>
                <a:prstDash val="solid"/>
                <a:round/>
                <a:headEnd/>
                <a:tailEnd/>
              </a:ln>
              <a:effectLst>
                <a:outerShdw dist="107763" dir="2700000" algn="ctr" rotWithShape="0">
                  <a:srgbClr val="DDDDDD">
                    <a:alpha val="50000"/>
                  </a:srgbClr>
                </a:outerShdw>
              </a:effectLst>
            </p:spPr>
            <p:txBody>
              <a:bodyPr/>
              <a:lstStyle/>
              <a:p>
                <a:endParaRPr lang="en-US" b="1" dirty="0">
                  <a:latin typeface="+mn-lt"/>
                </a:endParaRPr>
              </a:p>
            </p:txBody>
          </p:sp>
          <p:sp>
            <p:nvSpPr>
              <p:cNvPr id="1611792" name="Freeform 16"/>
              <p:cNvSpPr>
                <a:spLocks/>
              </p:cNvSpPr>
              <p:nvPr/>
            </p:nvSpPr>
            <p:spPr bwMode="auto">
              <a:xfrm>
                <a:off x="3142" y="1676"/>
                <a:ext cx="551" cy="1938"/>
              </a:xfrm>
              <a:custGeom>
                <a:avLst/>
                <a:gdLst/>
                <a:ahLst/>
                <a:cxnLst>
                  <a:cxn ang="0">
                    <a:pos x="13" y="0"/>
                  </a:cxn>
                  <a:cxn ang="0">
                    <a:pos x="185" y="911"/>
                  </a:cxn>
                  <a:cxn ang="0">
                    <a:pos x="188" y="1707"/>
                  </a:cxn>
                  <a:cxn ang="0">
                    <a:pos x="327" y="1707"/>
                  </a:cxn>
                  <a:cxn ang="0">
                    <a:pos x="551" y="1820"/>
                  </a:cxn>
                  <a:cxn ang="0">
                    <a:pos x="551" y="2005"/>
                  </a:cxn>
                  <a:cxn ang="0">
                    <a:pos x="0" y="2002"/>
                  </a:cxn>
                  <a:cxn ang="0">
                    <a:pos x="10" y="1896"/>
                  </a:cxn>
                  <a:cxn ang="0">
                    <a:pos x="10" y="1800"/>
                  </a:cxn>
                  <a:cxn ang="0">
                    <a:pos x="10" y="1695"/>
                  </a:cxn>
                  <a:cxn ang="0">
                    <a:pos x="10" y="927"/>
                  </a:cxn>
                  <a:cxn ang="0">
                    <a:pos x="13" y="0"/>
                  </a:cxn>
                </a:cxnLst>
                <a:rect l="0" t="0" r="r" b="b"/>
                <a:pathLst>
                  <a:path w="551" h="2005">
                    <a:moveTo>
                      <a:pt x="13" y="0"/>
                    </a:moveTo>
                    <a:lnTo>
                      <a:pt x="185" y="911"/>
                    </a:lnTo>
                    <a:lnTo>
                      <a:pt x="188" y="1707"/>
                    </a:lnTo>
                    <a:lnTo>
                      <a:pt x="327" y="1707"/>
                    </a:lnTo>
                    <a:lnTo>
                      <a:pt x="551" y="1820"/>
                    </a:lnTo>
                    <a:lnTo>
                      <a:pt x="551" y="2005"/>
                    </a:lnTo>
                    <a:lnTo>
                      <a:pt x="0" y="2002"/>
                    </a:lnTo>
                    <a:lnTo>
                      <a:pt x="10" y="1896"/>
                    </a:lnTo>
                    <a:lnTo>
                      <a:pt x="10" y="1800"/>
                    </a:lnTo>
                    <a:lnTo>
                      <a:pt x="10" y="1695"/>
                    </a:lnTo>
                    <a:lnTo>
                      <a:pt x="10" y="927"/>
                    </a:lnTo>
                    <a:lnTo>
                      <a:pt x="13" y="0"/>
                    </a:lnTo>
                    <a:close/>
                  </a:path>
                </a:pathLst>
              </a:custGeom>
              <a:gradFill rotWithShape="1">
                <a:gsLst>
                  <a:gs pos="0">
                    <a:schemeClr val="accent1"/>
                  </a:gs>
                  <a:gs pos="100000">
                    <a:schemeClr val="accent1">
                      <a:gamma/>
                      <a:shade val="49020"/>
                      <a:invGamma/>
                    </a:schemeClr>
                  </a:gs>
                </a:gsLst>
                <a:lin ang="0" scaled="1"/>
              </a:gradFill>
              <a:ln w="12700">
                <a:noFill/>
                <a:prstDash val="solid"/>
                <a:round/>
                <a:headEnd/>
                <a:tailEnd/>
              </a:ln>
              <a:effectLst/>
            </p:spPr>
            <p:txBody>
              <a:bodyPr/>
              <a:lstStyle/>
              <a:p>
                <a:endParaRPr lang="en-US" b="1" dirty="0">
                  <a:latin typeface="+mn-lt"/>
                </a:endParaRPr>
              </a:p>
            </p:txBody>
          </p:sp>
        </p:grpSp>
        <p:sp>
          <p:nvSpPr>
            <p:cNvPr id="1611793" name="Oval 17"/>
            <p:cNvSpPr>
              <a:spLocks noChangeArrowheads="1"/>
            </p:cNvSpPr>
            <p:nvPr/>
          </p:nvSpPr>
          <p:spPr bwMode="auto">
            <a:xfrm>
              <a:off x="4095" y="1304"/>
              <a:ext cx="76" cy="76"/>
            </a:xfrm>
            <a:prstGeom prst="ellipse">
              <a:avLst/>
            </a:prstGeom>
            <a:ln>
              <a:headEnd/>
              <a:tailEnd/>
            </a:ln>
          </p:spPr>
          <p:style>
            <a:lnRef idx="0">
              <a:schemeClr val="accent5"/>
            </a:lnRef>
            <a:fillRef idx="3">
              <a:schemeClr val="accent5"/>
            </a:fillRef>
            <a:effectRef idx="3">
              <a:schemeClr val="accent5"/>
            </a:effectRef>
            <a:fontRef idx="minor">
              <a:schemeClr val="lt1"/>
            </a:fontRef>
          </p:style>
          <p:txBody>
            <a:bodyPr/>
            <a:lstStyle/>
            <a:p>
              <a:endParaRPr lang="en-US" b="1" dirty="0">
                <a:latin typeface="+mn-lt"/>
              </a:endParaRPr>
            </a:p>
          </p:txBody>
        </p:sp>
        <p:sp>
          <p:nvSpPr>
            <p:cNvPr id="1611794" name="Oval 18"/>
            <p:cNvSpPr>
              <a:spLocks noChangeArrowheads="1"/>
            </p:cNvSpPr>
            <p:nvPr/>
          </p:nvSpPr>
          <p:spPr bwMode="auto">
            <a:xfrm>
              <a:off x="3091" y="1492"/>
              <a:ext cx="141" cy="141"/>
            </a:xfrm>
            <a:prstGeom prst="ellipse">
              <a:avLst/>
            </a:prstGeom>
            <a:ln>
              <a:headEnd/>
              <a:tailEnd/>
            </a:ln>
          </p:spPr>
          <p:style>
            <a:lnRef idx="0">
              <a:schemeClr val="accent5"/>
            </a:lnRef>
            <a:fillRef idx="3">
              <a:schemeClr val="accent5"/>
            </a:fillRef>
            <a:effectRef idx="3">
              <a:schemeClr val="accent5"/>
            </a:effectRef>
            <a:fontRef idx="minor">
              <a:schemeClr val="lt1"/>
            </a:fontRef>
          </p:style>
          <p:txBody>
            <a:bodyPr/>
            <a:lstStyle/>
            <a:p>
              <a:endParaRPr lang="en-US" b="1" dirty="0">
                <a:latin typeface="+mn-lt"/>
              </a:endParaRPr>
            </a:p>
          </p:txBody>
        </p:sp>
        <p:sp>
          <p:nvSpPr>
            <p:cNvPr id="1611795" name="Rectangle 19"/>
            <p:cNvSpPr>
              <a:spLocks noChangeArrowheads="1"/>
            </p:cNvSpPr>
            <p:nvPr/>
          </p:nvSpPr>
          <p:spPr bwMode="auto">
            <a:xfrm>
              <a:off x="1624" y="3147"/>
              <a:ext cx="1194" cy="60"/>
            </a:xfrm>
            <a:prstGeom prst="rect">
              <a:avLst/>
            </a:prstGeom>
            <a:solidFill>
              <a:schemeClr val="bg1"/>
            </a:solidFill>
            <a:ln w="9525">
              <a:noFill/>
              <a:miter lim="800000"/>
              <a:headEnd/>
              <a:tailEnd/>
            </a:ln>
            <a:effectLst/>
          </p:spPr>
          <p:txBody>
            <a:bodyPr wrap="none" anchor="ctr"/>
            <a:lstStyle/>
            <a:p>
              <a:endParaRPr lang="en-US" b="1" dirty="0">
                <a:latin typeface="+mn-lt"/>
              </a:endParaRPr>
            </a:p>
          </p:txBody>
        </p:sp>
        <p:sp>
          <p:nvSpPr>
            <p:cNvPr id="1611796" name="Freeform 20"/>
            <p:cNvSpPr>
              <a:spLocks/>
            </p:cNvSpPr>
            <p:nvPr/>
          </p:nvSpPr>
          <p:spPr bwMode="auto">
            <a:xfrm>
              <a:off x="1614" y="3157"/>
              <a:ext cx="1214" cy="410"/>
            </a:xfrm>
            <a:custGeom>
              <a:avLst/>
              <a:gdLst/>
              <a:ahLst/>
              <a:cxnLst>
                <a:cxn ang="0">
                  <a:pos x="6" y="0"/>
                </a:cxn>
                <a:cxn ang="0">
                  <a:pos x="0" y="43"/>
                </a:cxn>
                <a:cxn ang="0">
                  <a:pos x="6" y="98"/>
                </a:cxn>
                <a:cxn ang="0">
                  <a:pos x="24" y="153"/>
                </a:cxn>
                <a:cxn ang="0">
                  <a:pos x="57" y="208"/>
                </a:cxn>
                <a:cxn ang="0">
                  <a:pos x="109" y="257"/>
                </a:cxn>
                <a:cxn ang="0">
                  <a:pos x="172" y="303"/>
                </a:cxn>
                <a:cxn ang="0">
                  <a:pos x="236" y="334"/>
                </a:cxn>
                <a:cxn ang="0">
                  <a:pos x="290" y="355"/>
                </a:cxn>
                <a:cxn ang="0">
                  <a:pos x="350" y="376"/>
                </a:cxn>
                <a:cxn ang="0">
                  <a:pos x="408" y="389"/>
                </a:cxn>
                <a:cxn ang="0">
                  <a:pos x="465" y="398"/>
                </a:cxn>
                <a:cxn ang="0">
                  <a:pos x="519" y="404"/>
                </a:cxn>
                <a:cxn ang="0">
                  <a:pos x="589" y="410"/>
                </a:cxn>
                <a:cxn ang="0">
                  <a:pos x="655" y="407"/>
                </a:cxn>
                <a:cxn ang="0">
                  <a:pos x="719" y="404"/>
                </a:cxn>
                <a:cxn ang="0">
                  <a:pos x="794" y="395"/>
                </a:cxn>
                <a:cxn ang="0">
                  <a:pos x="849" y="382"/>
                </a:cxn>
                <a:cxn ang="0">
                  <a:pos x="909" y="364"/>
                </a:cxn>
                <a:cxn ang="0">
                  <a:pos x="966" y="343"/>
                </a:cxn>
                <a:cxn ang="0">
                  <a:pos x="1006" y="327"/>
                </a:cxn>
                <a:cxn ang="0">
                  <a:pos x="1048" y="300"/>
                </a:cxn>
                <a:cxn ang="0">
                  <a:pos x="1081" y="278"/>
                </a:cxn>
                <a:cxn ang="0">
                  <a:pos x="1117" y="248"/>
                </a:cxn>
                <a:cxn ang="0">
                  <a:pos x="1151" y="220"/>
                </a:cxn>
                <a:cxn ang="0">
                  <a:pos x="1172" y="187"/>
                </a:cxn>
                <a:cxn ang="0">
                  <a:pos x="1193" y="150"/>
                </a:cxn>
                <a:cxn ang="0">
                  <a:pos x="1208" y="110"/>
                </a:cxn>
                <a:cxn ang="0">
                  <a:pos x="1214" y="61"/>
                </a:cxn>
                <a:cxn ang="0">
                  <a:pos x="1211" y="3"/>
                </a:cxn>
                <a:cxn ang="0">
                  <a:pos x="6" y="0"/>
                </a:cxn>
              </a:cxnLst>
              <a:rect l="0" t="0" r="r" b="b"/>
              <a:pathLst>
                <a:path w="1214" h="410">
                  <a:moveTo>
                    <a:pt x="6" y="0"/>
                  </a:moveTo>
                  <a:lnTo>
                    <a:pt x="0" y="43"/>
                  </a:lnTo>
                  <a:lnTo>
                    <a:pt x="6" y="98"/>
                  </a:lnTo>
                  <a:lnTo>
                    <a:pt x="24" y="153"/>
                  </a:lnTo>
                  <a:lnTo>
                    <a:pt x="57" y="208"/>
                  </a:lnTo>
                  <a:lnTo>
                    <a:pt x="109" y="257"/>
                  </a:lnTo>
                  <a:lnTo>
                    <a:pt x="172" y="303"/>
                  </a:lnTo>
                  <a:lnTo>
                    <a:pt x="236" y="334"/>
                  </a:lnTo>
                  <a:lnTo>
                    <a:pt x="290" y="355"/>
                  </a:lnTo>
                  <a:lnTo>
                    <a:pt x="350" y="376"/>
                  </a:lnTo>
                  <a:lnTo>
                    <a:pt x="408" y="389"/>
                  </a:lnTo>
                  <a:lnTo>
                    <a:pt x="465" y="398"/>
                  </a:lnTo>
                  <a:lnTo>
                    <a:pt x="519" y="404"/>
                  </a:lnTo>
                  <a:lnTo>
                    <a:pt x="589" y="410"/>
                  </a:lnTo>
                  <a:lnTo>
                    <a:pt x="655" y="407"/>
                  </a:lnTo>
                  <a:lnTo>
                    <a:pt x="719" y="404"/>
                  </a:lnTo>
                  <a:lnTo>
                    <a:pt x="794" y="395"/>
                  </a:lnTo>
                  <a:lnTo>
                    <a:pt x="849" y="382"/>
                  </a:lnTo>
                  <a:lnTo>
                    <a:pt x="909" y="364"/>
                  </a:lnTo>
                  <a:lnTo>
                    <a:pt x="966" y="343"/>
                  </a:lnTo>
                  <a:lnTo>
                    <a:pt x="1006" y="327"/>
                  </a:lnTo>
                  <a:lnTo>
                    <a:pt x="1048" y="300"/>
                  </a:lnTo>
                  <a:lnTo>
                    <a:pt x="1081" y="278"/>
                  </a:lnTo>
                  <a:lnTo>
                    <a:pt x="1117" y="248"/>
                  </a:lnTo>
                  <a:lnTo>
                    <a:pt x="1151" y="220"/>
                  </a:lnTo>
                  <a:lnTo>
                    <a:pt x="1172" y="187"/>
                  </a:lnTo>
                  <a:lnTo>
                    <a:pt x="1193" y="150"/>
                  </a:lnTo>
                  <a:lnTo>
                    <a:pt x="1208" y="110"/>
                  </a:lnTo>
                  <a:lnTo>
                    <a:pt x="1214" y="61"/>
                  </a:lnTo>
                  <a:lnTo>
                    <a:pt x="1211" y="3"/>
                  </a:lnTo>
                  <a:lnTo>
                    <a:pt x="6" y="0"/>
                  </a:lnTo>
                  <a:close/>
                </a:path>
              </a:pathLst>
            </a:custGeom>
            <a:ln>
              <a:headEnd/>
              <a:tailEnd/>
            </a:ln>
          </p:spPr>
          <p:style>
            <a:lnRef idx="0">
              <a:schemeClr val="accent3"/>
            </a:lnRef>
            <a:fillRef idx="3">
              <a:schemeClr val="accent3"/>
            </a:fillRef>
            <a:effectRef idx="3">
              <a:schemeClr val="accent3"/>
            </a:effectRef>
            <a:fontRef idx="minor">
              <a:schemeClr val="lt1"/>
            </a:fontRef>
          </p:style>
          <p:txBody>
            <a:bodyPr/>
            <a:lstStyle/>
            <a:p>
              <a:endParaRPr lang="en-US" b="1" dirty="0">
                <a:latin typeface="+mn-lt"/>
              </a:endParaRPr>
            </a:p>
          </p:txBody>
        </p:sp>
        <p:sp>
          <p:nvSpPr>
            <p:cNvPr id="1611797" name="Text Box 21"/>
            <p:cNvSpPr txBox="1">
              <a:spLocks noChangeArrowheads="1"/>
            </p:cNvSpPr>
            <p:nvPr/>
          </p:nvSpPr>
          <p:spPr bwMode="auto">
            <a:xfrm>
              <a:off x="1747" y="3232"/>
              <a:ext cx="407" cy="233"/>
            </a:xfrm>
            <a:prstGeom prst="rect">
              <a:avLst/>
            </a:prstGeom>
            <a:noFill/>
            <a:ln w="9525">
              <a:noFill/>
              <a:miter lim="800000"/>
              <a:headEnd/>
              <a:tailEnd/>
            </a:ln>
            <a:effectLst/>
          </p:spPr>
          <p:txBody>
            <a:bodyPr wrap="none">
              <a:spAutoFit/>
            </a:bodyPr>
            <a:lstStyle/>
            <a:p>
              <a:pPr algn="l"/>
              <a:r>
                <a:rPr lang="en-GB" b="1" dirty="0">
                  <a:latin typeface="+mn-lt"/>
                </a:rPr>
                <a:t>Hard</a:t>
              </a:r>
            </a:p>
          </p:txBody>
        </p:sp>
        <p:sp>
          <p:nvSpPr>
            <p:cNvPr id="1611798" name="Text Box 22"/>
            <p:cNvSpPr txBox="1">
              <a:spLocks noChangeArrowheads="1"/>
            </p:cNvSpPr>
            <p:nvPr/>
          </p:nvSpPr>
          <p:spPr bwMode="auto">
            <a:xfrm>
              <a:off x="2313" y="3200"/>
              <a:ext cx="360" cy="233"/>
            </a:xfrm>
            <a:prstGeom prst="rect">
              <a:avLst/>
            </a:prstGeom>
            <a:noFill/>
            <a:ln w="9525">
              <a:noFill/>
              <a:miter lim="800000"/>
              <a:headEnd/>
              <a:tailEnd/>
            </a:ln>
            <a:effectLst/>
          </p:spPr>
          <p:txBody>
            <a:bodyPr wrap="none">
              <a:spAutoFit/>
            </a:bodyPr>
            <a:lstStyle/>
            <a:p>
              <a:pPr algn="l"/>
              <a:r>
                <a:rPr lang="en-GB" b="1" dirty="0">
                  <a:latin typeface="+mn-lt"/>
                </a:rPr>
                <a:t>Soft</a:t>
              </a:r>
            </a:p>
          </p:txBody>
        </p:sp>
        <p:sp>
          <p:nvSpPr>
            <p:cNvPr id="1611799" name="Rectangle 23"/>
            <p:cNvSpPr>
              <a:spLocks noChangeArrowheads="1"/>
            </p:cNvSpPr>
            <p:nvPr/>
          </p:nvSpPr>
          <p:spPr bwMode="auto">
            <a:xfrm>
              <a:off x="1622" y="3138"/>
              <a:ext cx="1194" cy="60"/>
            </a:xfrm>
            <a:prstGeom prst="rect">
              <a:avLst/>
            </a:prstGeom>
            <a:solidFill>
              <a:schemeClr val="bg1"/>
            </a:solidFill>
            <a:ln w="9525">
              <a:noFill/>
              <a:miter lim="800000"/>
              <a:headEnd/>
              <a:tailEnd/>
            </a:ln>
            <a:effectLst/>
          </p:spPr>
          <p:txBody>
            <a:bodyPr wrap="none" anchor="ctr"/>
            <a:lstStyle/>
            <a:p>
              <a:endParaRPr lang="en-US" b="1" dirty="0">
                <a:latin typeface="+mn-lt"/>
              </a:endParaRPr>
            </a:p>
          </p:txBody>
        </p:sp>
        <p:sp>
          <p:nvSpPr>
            <p:cNvPr id="1611800" name="Line 24"/>
            <p:cNvSpPr>
              <a:spLocks noChangeShapeType="1"/>
            </p:cNvSpPr>
            <p:nvPr/>
          </p:nvSpPr>
          <p:spPr bwMode="auto">
            <a:xfrm flipH="1">
              <a:off x="1623" y="1879"/>
              <a:ext cx="614" cy="1323"/>
            </a:xfrm>
            <a:prstGeom prst="line">
              <a:avLst/>
            </a:prstGeom>
            <a:noFill/>
            <a:ln w="38100" cmpd="dbl">
              <a:solidFill>
                <a:srgbClr val="000000"/>
              </a:solidFill>
              <a:round/>
              <a:headEnd/>
              <a:tailEnd/>
            </a:ln>
          </p:spPr>
          <p:txBody>
            <a:bodyPr/>
            <a:lstStyle/>
            <a:p>
              <a:endParaRPr lang="en-US" b="1" dirty="0">
                <a:latin typeface="+mn-lt"/>
              </a:endParaRPr>
            </a:p>
          </p:txBody>
        </p:sp>
        <p:sp>
          <p:nvSpPr>
            <p:cNvPr id="1611801" name="Line 25"/>
            <p:cNvSpPr>
              <a:spLocks noChangeShapeType="1"/>
            </p:cNvSpPr>
            <p:nvPr/>
          </p:nvSpPr>
          <p:spPr bwMode="auto">
            <a:xfrm flipH="1">
              <a:off x="2221" y="1900"/>
              <a:ext cx="7" cy="1299"/>
            </a:xfrm>
            <a:prstGeom prst="line">
              <a:avLst/>
            </a:prstGeom>
            <a:noFill/>
            <a:ln w="38100" cmpd="dbl">
              <a:solidFill>
                <a:srgbClr val="000000"/>
              </a:solidFill>
              <a:round/>
              <a:headEnd/>
              <a:tailEnd/>
            </a:ln>
          </p:spPr>
          <p:txBody>
            <a:bodyPr/>
            <a:lstStyle/>
            <a:p>
              <a:endParaRPr lang="en-US" b="1" dirty="0">
                <a:latin typeface="+mn-lt"/>
              </a:endParaRPr>
            </a:p>
          </p:txBody>
        </p:sp>
        <p:sp>
          <p:nvSpPr>
            <p:cNvPr id="1611802" name="Line 26"/>
            <p:cNvSpPr>
              <a:spLocks noChangeShapeType="1"/>
            </p:cNvSpPr>
            <p:nvPr/>
          </p:nvSpPr>
          <p:spPr bwMode="auto">
            <a:xfrm>
              <a:off x="2228" y="1888"/>
              <a:ext cx="587" cy="1300"/>
            </a:xfrm>
            <a:prstGeom prst="line">
              <a:avLst/>
            </a:prstGeom>
            <a:noFill/>
            <a:ln w="38100" cmpd="dbl">
              <a:solidFill>
                <a:srgbClr val="000000"/>
              </a:solidFill>
              <a:round/>
              <a:headEnd/>
              <a:tailEnd/>
            </a:ln>
          </p:spPr>
          <p:txBody>
            <a:bodyPr/>
            <a:lstStyle/>
            <a:p>
              <a:endParaRPr lang="en-US" b="1" dirty="0">
                <a:latin typeface="+mn-lt"/>
              </a:endParaRPr>
            </a:p>
          </p:txBody>
        </p:sp>
        <p:sp>
          <p:nvSpPr>
            <p:cNvPr id="1611803" name="Oval 27"/>
            <p:cNvSpPr>
              <a:spLocks noChangeArrowheads="1"/>
            </p:cNvSpPr>
            <p:nvPr/>
          </p:nvSpPr>
          <p:spPr bwMode="auto">
            <a:xfrm>
              <a:off x="2190" y="1875"/>
              <a:ext cx="76" cy="76"/>
            </a:xfrm>
            <a:prstGeom prst="ellipse">
              <a:avLst/>
            </a:prstGeom>
            <a:ln>
              <a:headEnd/>
              <a:tailEnd/>
            </a:ln>
          </p:spPr>
          <p:style>
            <a:lnRef idx="0">
              <a:schemeClr val="accent5"/>
            </a:lnRef>
            <a:fillRef idx="3">
              <a:schemeClr val="accent5"/>
            </a:fillRef>
            <a:effectRef idx="3">
              <a:schemeClr val="accent5"/>
            </a:effectRef>
            <a:fontRef idx="minor">
              <a:schemeClr val="lt1"/>
            </a:fontRef>
          </p:style>
          <p:txBody>
            <a:bodyPr/>
            <a:lstStyle/>
            <a:p>
              <a:endParaRPr lang="en-US" b="1" dirty="0">
                <a:latin typeface="+mn-lt"/>
              </a:endParaRPr>
            </a:p>
          </p:txBody>
        </p:sp>
      </p:grpSp>
      <p:sp>
        <p:nvSpPr>
          <p:cNvPr id="3" name="Slide Number Placeholder 2"/>
          <p:cNvSpPr>
            <a:spLocks noGrp="1"/>
          </p:cNvSpPr>
          <p:nvPr>
            <p:ph type="sldNum" sz="quarter" idx="12"/>
          </p:nvPr>
        </p:nvSpPr>
        <p:spPr/>
        <p:txBody>
          <a:bodyPr/>
          <a:lstStyle/>
          <a:p>
            <a:fld id="{4BE819A1-3DD8-4179-BFD0-BF7D359F8DBD}" type="slidenum">
              <a:rPr lang="en-US" smtClean="0"/>
              <a:pPr/>
              <a:t>407</a:t>
            </a:fld>
            <a:endParaRPr lang="en-US" dirty="0"/>
          </a:p>
        </p:txBody>
      </p:sp>
    </p:spTree>
    <p:extLst>
      <p:ext uri="{BB962C8B-B14F-4D97-AF65-F5344CB8AC3E}">
        <p14:creationId xmlns:p14="http://schemas.microsoft.com/office/powerpoint/2010/main" val="7388497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5459" name="Rectangle 3"/>
          <p:cNvSpPr>
            <a:spLocks noGrp="1" noChangeArrowheads="1"/>
          </p:cNvSpPr>
          <p:nvPr>
            <p:ph type="title"/>
          </p:nvPr>
        </p:nvSpPr>
        <p:spPr/>
        <p:txBody>
          <a:bodyPr/>
          <a:lstStyle/>
          <a:p>
            <a:r>
              <a:rPr lang="en-GB" dirty="0" smtClean="0"/>
              <a:t>Risk Management Process</a:t>
            </a:r>
            <a:endParaRPr lang="en-GB" dirty="0"/>
          </a:p>
        </p:txBody>
      </p:sp>
      <p:sp>
        <p:nvSpPr>
          <p:cNvPr id="21" name="Freeform 2"/>
          <p:cNvSpPr>
            <a:spLocks/>
          </p:cNvSpPr>
          <p:nvPr/>
        </p:nvSpPr>
        <p:spPr bwMode="auto">
          <a:xfrm>
            <a:off x="2133600" y="1317526"/>
            <a:ext cx="2361155" cy="736289"/>
          </a:xfrm>
          <a:custGeom>
            <a:avLst/>
            <a:gdLst/>
            <a:ahLst/>
            <a:cxnLst>
              <a:cxn ang="0">
                <a:pos x="67" y="487"/>
              </a:cxn>
              <a:cxn ang="0">
                <a:pos x="52" y="484"/>
              </a:cxn>
              <a:cxn ang="0">
                <a:pos x="38" y="478"/>
              </a:cxn>
              <a:cxn ang="0">
                <a:pos x="26" y="469"/>
              </a:cxn>
              <a:cxn ang="0">
                <a:pos x="16" y="459"/>
              </a:cxn>
              <a:cxn ang="0">
                <a:pos x="9" y="447"/>
              </a:cxn>
              <a:cxn ang="0">
                <a:pos x="3" y="434"/>
              </a:cxn>
              <a:cxn ang="0">
                <a:pos x="0" y="419"/>
              </a:cxn>
              <a:cxn ang="0">
                <a:pos x="0" y="74"/>
              </a:cxn>
              <a:cxn ang="0">
                <a:pos x="1" y="60"/>
              </a:cxn>
              <a:cxn ang="0">
                <a:pos x="6" y="45"/>
              </a:cxn>
              <a:cxn ang="0">
                <a:pos x="11" y="33"/>
              </a:cxn>
              <a:cxn ang="0">
                <a:pos x="22" y="22"/>
              </a:cxn>
              <a:cxn ang="0">
                <a:pos x="32" y="13"/>
              </a:cxn>
              <a:cxn ang="0">
                <a:pos x="45" y="6"/>
              </a:cxn>
              <a:cxn ang="0">
                <a:pos x="60" y="1"/>
              </a:cxn>
              <a:cxn ang="0">
                <a:pos x="74" y="0"/>
              </a:cxn>
              <a:cxn ang="0">
                <a:pos x="1780" y="0"/>
              </a:cxn>
              <a:cxn ang="0">
                <a:pos x="1795" y="3"/>
              </a:cxn>
              <a:cxn ang="0">
                <a:pos x="1810" y="9"/>
              </a:cxn>
              <a:cxn ang="0">
                <a:pos x="1821" y="17"/>
              </a:cxn>
              <a:cxn ang="0">
                <a:pos x="1832" y="28"/>
              </a:cxn>
              <a:cxn ang="0">
                <a:pos x="1839" y="39"/>
              </a:cxn>
              <a:cxn ang="0">
                <a:pos x="1845" y="52"/>
              </a:cxn>
              <a:cxn ang="0">
                <a:pos x="1848" y="67"/>
              </a:cxn>
              <a:cxn ang="0">
                <a:pos x="1849" y="412"/>
              </a:cxn>
              <a:cxn ang="0">
                <a:pos x="1846" y="427"/>
              </a:cxn>
              <a:cxn ang="0">
                <a:pos x="1842" y="441"/>
              </a:cxn>
              <a:cxn ang="0">
                <a:pos x="1836" y="453"/>
              </a:cxn>
              <a:cxn ang="0">
                <a:pos x="1827" y="465"/>
              </a:cxn>
              <a:cxn ang="0">
                <a:pos x="1815" y="473"/>
              </a:cxn>
              <a:cxn ang="0">
                <a:pos x="1802" y="481"/>
              </a:cxn>
              <a:cxn ang="0">
                <a:pos x="1789" y="485"/>
              </a:cxn>
              <a:cxn ang="0">
                <a:pos x="1773" y="487"/>
              </a:cxn>
            </a:cxnLst>
            <a:rect l="0" t="0" r="r" b="b"/>
            <a:pathLst>
              <a:path w="1849" h="487">
                <a:moveTo>
                  <a:pt x="74" y="487"/>
                </a:moveTo>
                <a:lnTo>
                  <a:pt x="67" y="487"/>
                </a:lnTo>
                <a:lnTo>
                  <a:pt x="60" y="485"/>
                </a:lnTo>
                <a:lnTo>
                  <a:pt x="52" y="484"/>
                </a:lnTo>
                <a:lnTo>
                  <a:pt x="45" y="481"/>
                </a:lnTo>
                <a:lnTo>
                  <a:pt x="38" y="478"/>
                </a:lnTo>
                <a:lnTo>
                  <a:pt x="32" y="473"/>
                </a:lnTo>
                <a:lnTo>
                  <a:pt x="26" y="469"/>
                </a:lnTo>
                <a:lnTo>
                  <a:pt x="22" y="465"/>
                </a:lnTo>
                <a:lnTo>
                  <a:pt x="16" y="459"/>
                </a:lnTo>
                <a:lnTo>
                  <a:pt x="11" y="453"/>
                </a:lnTo>
                <a:lnTo>
                  <a:pt x="9" y="447"/>
                </a:lnTo>
                <a:lnTo>
                  <a:pt x="6" y="441"/>
                </a:lnTo>
                <a:lnTo>
                  <a:pt x="3" y="434"/>
                </a:lnTo>
                <a:lnTo>
                  <a:pt x="1" y="427"/>
                </a:lnTo>
                <a:lnTo>
                  <a:pt x="0" y="419"/>
                </a:lnTo>
                <a:lnTo>
                  <a:pt x="0" y="412"/>
                </a:lnTo>
                <a:lnTo>
                  <a:pt x="0" y="74"/>
                </a:lnTo>
                <a:lnTo>
                  <a:pt x="0" y="67"/>
                </a:lnTo>
                <a:lnTo>
                  <a:pt x="1" y="60"/>
                </a:lnTo>
                <a:lnTo>
                  <a:pt x="3" y="52"/>
                </a:lnTo>
                <a:lnTo>
                  <a:pt x="6" y="45"/>
                </a:lnTo>
                <a:lnTo>
                  <a:pt x="9" y="39"/>
                </a:lnTo>
                <a:lnTo>
                  <a:pt x="11" y="33"/>
                </a:lnTo>
                <a:lnTo>
                  <a:pt x="16" y="28"/>
                </a:lnTo>
                <a:lnTo>
                  <a:pt x="22" y="22"/>
                </a:lnTo>
                <a:lnTo>
                  <a:pt x="26" y="17"/>
                </a:lnTo>
                <a:lnTo>
                  <a:pt x="32" y="13"/>
                </a:lnTo>
                <a:lnTo>
                  <a:pt x="38" y="9"/>
                </a:lnTo>
                <a:lnTo>
                  <a:pt x="45" y="6"/>
                </a:lnTo>
                <a:lnTo>
                  <a:pt x="52" y="3"/>
                </a:lnTo>
                <a:lnTo>
                  <a:pt x="60" y="1"/>
                </a:lnTo>
                <a:lnTo>
                  <a:pt x="67" y="0"/>
                </a:lnTo>
                <a:lnTo>
                  <a:pt x="74" y="0"/>
                </a:lnTo>
                <a:lnTo>
                  <a:pt x="1773" y="0"/>
                </a:lnTo>
                <a:lnTo>
                  <a:pt x="1780" y="0"/>
                </a:lnTo>
                <a:lnTo>
                  <a:pt x="1789" y="1"/>
                </a:lnTo>
                <a:lnTo>
                  <a:pt x="1795" y="3"/>
                </a:lnTo>
                <a:lnTo>
                  <a:pt x="1802" y="6"/>
                </a:lnTo>
                <a:lnTo>
                  <a:pt x="1810" y="9"/>
                </a:lnTo>
                <a:lnTo>
                  <a:pt x="1815" y="13"/>
                </a:lnTo>
                <a:lnTo>
                  <a:pt x="1821" y="17"/>
                </a:lnTo>
                <a:lnTo>
                  <a:pt x="1827" y="22"/>
                </a:lnTo>
                <a:lnTo>
                  <a:pt x="1832" y="28"/>
                </a:lnTo>
                <a:lnTo>
                  <a:pt x="1836" y="33"/>
                </a:lnTo>
                <a:lnTo>
                  <a:pt x="1839" y="39"/>
                </a:lnTo>
                <a:lnTo>
                  <a:pt x="1842" y="45"/>
                </a:lnTo>
                <a:lnTo>
                  <a:pt x="1845" y="52"/>
                </a:lnTo>
                <a:lnTo>
                  <a:pt x="1846" y="60"/>
                </a:lnTo>
                <a:lnTo>
                  <a:pt x="1848" y="67"/>
                </a:lnTo>
                <a:lnTo>
                  <a:pt x="1849" y="74"/>
                </a:lnTo>
                <a:lnTo>
                  <a:pt x="1849" y="412"/>
                </a:lnTo>
                <a:lnTo>
                  <a:pt x="1848" y="419"/>
                </a:lnTo>
                <a:lnTo>
                  <a:pt x="1846" y="427"/>
                </a:lnTo>
                <a:lnTo>
                  <a:pt x="1845" y="434"/>
                </a:lnTo>
                <a:lnTo>
                  <a:pt x="1842" y="441"/>
                </a:lnTo>
                <a:lnTo>
                  <a:pt x="1839" y="447"/>
                </a:lnTo>
                <a:lnTo>
                  <a:pt x="1836" y="453"/>
                </a:lnTo>
                <a:lnTo>
                  <a:pt x="1832" y="459"/>
                </a:lnTo>
                <a:lnTo>
                  <a:pt x="1827" y="465"/>
                </a:lnTo>
                <a:lnTo>
                  <a:pt x="1821" y="469"/>
                </a:lnTo>
                <a:lnTo>
                  <a:pt x="1815" y="473"/>
                </a:lnTo>
                <a:lnTo>
                  <a:pt x="1810" y="478"/>
                </a:lnTo>
                <a:lnTo>
                  <a:pt x="1802" y="481"/>
                </a:lnTo>
                <a:lnTo>
                  <a:pt x="1795" y="484"/>
                </a:lnTo>
                <a:lnTo>
                  <a:pt x="1789" y="485"/>
                </a:lnTo>
                <a:lnTo>
                  <a:pt x="1780" y="487"/>
                </a:lnTo>
                <a:lnTo>
                  <a:pt x="1773" y="487"/>
                </a:lnTo>
                <a:lnTo>
                  <a:pt x="74" y="487"/>
                </a:lnTo>
                <a:close/>
              </a:path>
            </a:pathLst>
          </a:custGeom>
          <a:solidFill>
            <a:schemeClr val="accent5">
              <a:lumMod val="20000"/>
              <a:lumOff val="80000"/>
            </a:schemeClr>
          </a:solidFill>
          <a:ln w="9525">
            <a:noFill/>
            <a:round/>
            <a:headEnd/>
            <a:tailEnd/>
          </a:ln>
        </p:spPr>
        <p:txBody>
          <a:bodyPr/>
          <a:lstStyle/>
          <a:p>
            <a:endParaRPr lang="en-GB" dirty="0"/>
          </a:p>
        </p:txBody>
      </p:sp>
      <p:sp>
        <p:nvSpPr>
          <p:cNvPr id="22" name="Freeform 3"/>
          <p:cNvSpPr>
            <a:spLocks/>
          </p:cNvSpPr>
          <p:nvPr/>
        </p:nvSpPr>
        <p:spPr bwMode="auto">
          <a:xfrm>
            <a:off x="2133600" y="1317526"/>
            <a:ext cx="2361155" cy="736289"/>
          </a:xfrm>
          <a:custGeom>
            <a:avLst/>
            <a:gdLst/>
            <a:ahLst/>
            <a:cxnLst>
              <a:cxn ang="0">
                <a:pos x="67" y="487"/>
              </a:cxn>
              <a:cxn ang="0">
                <a:pos x="52" y="484"/>
              </a:cxn>
              <a:cxn ang="0">
                <a:pos x="38" y="478"/>
              </a:cxn>
              <a:cxn ang="0">
                <a:pos x="26" y="469"/>
              </a:cxn>
              <a:cxn ang="0">
                <a:pos x="16" y="459"/>
              </a:cxn>
              <a:cxn ang="0">
                <a:pos x="9" y="447"/>
              </a:cxn>
              <a:cxn ang="0">
                <a:pos x="3" y="434"/>
              </a:cxn>
              <a:cxn ang="0">
                <a:pos x="0" y="419"/>
              </a:cxn>
              <a:cxn ang="0">
                <a:pos x="0" y="74"/>
              </a:cxn>
              <a:cxn ang="0">
                <a:pos x="1" y="60"/>
              </a:cxn>
              <a:cxn ang="0">
                <a:pos x="6" y="45"/>
              </a:cxn>
              <a:cxn ang="0">
                <a:pos x="11" y="33"/>
              </a:cxn>
              <a:cxn ang="0">
                <a:pos x="22" y="22"/>
              </a:cxn>
              <a:cxn ang="0">
                <a:pos x="32" y="13"/>
              </a:cxn>
              <a:cxn ang="0">
                <a:pos x="45" y="6"/>
              </a:cxn>
              <a:cxn ang="0">
                <a:pos x="60" y="1"/>
              </a:cxn>
              <a:cxn ang="0">
                <a:pos x="74" y="0"/>
              </a:cxn>
              <a:cxn ang="0">
                <a:pos x="1780" y="0"/>
              </a:cxn>
              <a:cxn ang="0">
                <a:pos x="1795" y="3"/>
              </a:cxn>
              <a:cxn ang="0">
                <a:pos x="1810" y="9"/>
              </a:cxn>
              <a:cxn ang="0">
                <a:pos x="1821" y="17"/>
              </a:cxn>
              <a:cxn ang="0">
                <a:pos x="1832" y="28"/>
              </a:cxn>
              <a:cxn ang="0">
                <a:pos x="1839" y="39"/>
              </a:cxn>
              <a:cxn ang="0">
                <a:pos x="1845" y="52"/>
              </a:cxn>
              <a:cxn ang="0">
                <a:pos x="1848" y="67"/>
              </a:cxn>
              <a:cxn ang="0">
                <a:pos x="1849" y="412"/>
              </a:cxn>
              <a:cxn ang="0">
                <a:pos x="1846" y="427"/>
              </a:cxn>
              <a:cxn ang="0">
                <a:pos x="1843" y="441"/>
              </a:cxn>
              <a:cxn ang="0">
                <a:pos x="1836" y="453"/>
              </a:cxn>
              <a:cxn ang="0">
                <a:pos x="1827" y="465"/>
              </a:cxn>
              <a:cxn ang="0">
                <a:pos x="1815" y="473"/>
              </a:cxn>
              <a:cxn ang="0">
                <a:pos x="1802" y="481"/>
              </a:cxn>
              <a:cxn ang="0">
                <a:pos x="1789" y="485"/>
              </a:cxn>
              <a:cxn ang="0">
                <a:pos x="1773" y="487"/>
              </a:cxn>
            </a:cxnLst>
            <a:rect l="0" t="0" r="r" b="b"/>
            <a:pathLst>
              <a:path w="1849" h="487">
                <a:moveTo>
                  <a:pt x="74" y="487"/>
                </a:moveTo>
                <a:lnTo>
                  <a:pt x="67" y="487"/>
                </a:lnTo>
                <a:lnTo>
                  <a:pt x="60" y="485"/>
                </a:lnTo>
                <a:lnTo>
                  <a:pt x="52" y="484"/>
                </a:lnTo>
                <a:lnTo>
                  <a:pt x="45" y="481"/>
                </a:lnTo>
                <a:lnTo>
                  <a:pt x="38" y="478"/>
                </a:lnTo>
                <a:lnTo>
                  <a:pt x="32" y="473"/>
                </a:lnTo>
                <a:lnTo>
                  <a:pt x="26" y="469"/>
                </a:lnTo>
                <a:lnTo>
                  <a:pt x="22" y="465"/>
                </a:lnTo>
                <a:lnTo>
                  <a:pt x="16" y="459"/>
                </a:lnTo>
                <a:lnTo>
                  <a:pt x="11" y="453"/>
                </a:lnTo>
                <a:lnTo>
                  <a:pt x="9" y="447"/>
                </a:lnTo>
                <a:lnTo>
                  <a:pt x="6" y="441"/>
                </a:lnTo>
                <a:lnTo>
                  <a:pt x="3" y="434"/>
                </a:lnTo>
                <a:lnTo>
                  <a:pt x="1" y="427"/>
                </a:lnTo>
                <a:lnTo>
                  <a:pt x="0" y="419"/>
                </a:lnTo>
                <a:lnTo>
                  <a:pt x="0" y="412"/>
                </a:lnTo>
                <a:lnTo>
                  <a:pt x="0" y="74"/>
                </a:lnTo>
                <a:lnTo>
                  <a:pt x="0" y="67"/>
                </a:lnTo>
                <a:lnTo>
                  <a:pt x="1" y="60"/>
                </a:lnTo>
                <a:lnTo>
                  <a:pt x="3" y="52"/>
                </a:lnTo>
                <a:lnTo>
                  <a:pt x="6" y="45"/>
                </a:lnTo>
                <a:lnTo>
                  <a:pt x="9" y="39"/>
                </a:lnTo>
                <a:lnTo>
                  <a:pt x="11" y="33"/>
                </a:lnTo>
                <a:lnTo>
                  <a:pt x="16" y="28"/>
                </a:lnTo>
                <a:lnTo>
                  <a:pt x="22" y="22"/>
                </a:lnTo>
                <a:lnTo>
                  <a:pt x="26" y="17"/>
                </a:lnTo>
                <a:lnTo>
                  <a:pt x="32" y="13"/>
                </a:lnTo>
                <a:lnTo>
                  <a:pt x="38" y="9"/>
                </a:lnTo>
                <a:lnTo>
                  <a:pt x="45" y="6"/>
                </a:lnTo>
                <a:lnTo>
                  <a:pt x="52" y="3"/>
                </a:lnTo>
                <a:lnTo>
                  <a:pt x="60" y="1"/>
                </a:lnTo>
                <a:lnTo>
                  <a:pt x="67" y="0"/>
                </a:lnTo>
                <a:lnTo>
                  <a:pt x="74" y="0"/>
                </a:lnTo>
                <a:lnTo>
                  <a:pt x="1773" y="0"/>
                </a:lnTo>
                <a:lnTo>
                  <a:pt x="1780" y="0"/>
                </a:lnTo>
                <a:lnTo>
                  <a:pt x="1789" y="1"/>
                </a:lnTo>
                <a:lnTo>
                  <a:pt x="1795" y="3"/>
                </a:lnTo>
                <a:lnTo>
                  <a:pt x="1802" y="6"/>
                </a:lnTo>
                <a:lnTo>
                  <a:pt x="1810" y="9"/>
                </a:lnTo>
                <a:lnTo>
                  <a:pt x="1815" y="13"/>
                </a:lnTo>
                <a:lnTo>
                  <a:pt x="1821" y="17"/>
                </a:lnTo>
                <a:lnTo>
                  <a:pt x="1827" y="22"/>
                </a:lnTo>
                <a:lnTo>
                  <a:pt x="1832" y="28"/>
                </a:lnTo>
                <a:lnTo>
                  <a:pt x="1836" y="33"/>
                </a:lnTo>
                <a:lnTo>
                  <a:pt x="1839" y="39"/>
                </a:lnTo>
                <a:lnTo>
                  <a:pt x="1843" y="45"/>
                </a:lnTo>
                <a:lnTo>
                  <a:pt x="1845" y="52"/>
                </a:lnTo>
                <a:lnTo>
                  <a:pt x="1846" y="60"/>
                </a:lnTo>
                <a:lnTo>
                  <a:pt x="1848" y="67"/>
                </a:lnTo>
                <a:lnTo>
                  <a:pt x="1849" y="74"/>
                </a:lnTo>
                <a:lnTo>
                  <a:pt x="1849" y="412"/>
                </a:lnTo>
                <a:lnTo>
                  <a:pt x="1848" y="419"/>
                </a:lnTo>
                <a:lnTo>
                  <a:pt x="1846" y="427"/>
                </a:lnTo>
                <a:lnTo>
                  <a:pt x="1845" y="434"/>
                </a:lnTo>
                <a:lnTo>
                  <a:pt x="1843" y="441"/>
                </a:lnTo>
                <a:lnTo>
                  <a:pt x="1839" y="447"/>
                </a:lnTo>
                <a:lnTo>
                  <a:pt x="1836" y="453"/>
                </a:lnTo>
                <a:lnTo>
                  <a:pt x="1832" y="459"/>
                </a:lnTo>
                <a:lnTo>
                  <a:pt x="1827" y="465"/>
                </a:lnTo>
                <a:lnTo>
                  <a:pt x="1821" y="469"/>
                </a:lnTo>
                <a:lnTo>
                  <a:pt x="1815" y="473"/>
                </a:lnTo>
                <a:lnTo>
                  <a:pt x="1810" y="478"/>
                </a:lnTo>
                <a:lnTo>
                  <a:pt x="1802" y="481"/>
                </a:lnTo>
                <a:lnTo>
                  <a:pt x="1795" y="484"/>
                </a:lnTo>
                <a:lnTo>
                  <a:pt x="1789" y="485"/>
                </a:lnTo>
                <a:lnTo>
                  <a:pt x="1780" y="487"/>
                </a:lnTo>
                <a:lnTo>
                  <a:pt x="1773" y="487"/>
                </a:lnTo>
                <a:lnTo>
                  <a:pt x="74" y="487"/>
                </a:lnTo>
              </a:path>
            </a:pathLst>
          </a:custGeom>
          <a:noFill/>
          <a:ln w="28575">
            <a:solidFill>
              <a:srgbClr val="000000"/>
            </a:solidFill>
            <a:prstDash val="solid"/>
            <a:round/>
            <a:headEnd/>
            <a:tailEnd/>
          </a:ln>
        </p:spPr>
        <p:txBody>
          <a:bodyPr/>
          <a:lstStyle/>
          <a:p>
            <a:endParaRPr lang="en-GB" dirty="0"/>
          </a:p>
        </p:txBody>
      </p:sp>
      <p:sp>
        <p:nvSpPr>
          <p:cNvPr id="23" name="Rectangle 4"/>
          <p:cNvSpPr>
            <a:spLocks noChangeArrowheads="1"/>
          </p:cNvSpPr>
          <p:nvPr/>
        </p:nvSpPr>
        <p:spPr bwMode="auto">
          <a:xfrm>
            <a:off x="3097728" y="1384049"/>
            <a:ext cx="512074" cy="173867"/>
          </a:xfrm>
          <a:prstGeom prst="rect">
            <a:avLst/>
          </a:prstGeom>
          <a:noFill/>
          <a:ln w="9525">
            <a:noFill/>
            <a:miter lim="800000"/>
            <a:headEnd/>
            <a:tailEnd/>
          </a:ln>
        </p:spPr>
        <p:txBody>
          <a:bodyPr wrap="none" lIns="0" tIns="0" rIns="0" bIns="0">
            <a:spAutoFit/>
          </a:bodyPr>
          <a:lstStyle/>
          <a:p>
            <a:pPr algn="ctr" eaLnBrk="0" hangingPunct="0">
              <a:spcAft>
                <a:spcPct val="0"/>
              </a:spcAft>
              <a:buClrTx/>
              <a:buSzTx/>
              <a:buFontTx/>
              <a:buNone/>
            </a:pPr>
            <a:r>
              <a:rPr lang="en-GB" sz="1200" b="1" dirty="0"/>
              <a:t>INITIATE</a:t>
            </a:r>
            <a:endParaRPr lang="en-GB" sz="1800" dirty="0">
              <a:solidFill>
                <a:schemeClr val="tx1"/>
              </a:solidFill>
            </a:endParaRPr>
          </a:p>
        </p:txBody>
      </p:sp>
      <p:sp>
        <p:nvSpPr>
          <p:cNvPr id="24" name="Rectangle 5"/>
          <p:cNvSpPr>
            <a:spLocks noChangeArrowheads="1"/>
          </p:cNvSpPr>
          <p:nvPr/>
        </p:nvSpPr>
        <p:spPr bwMode="auto">
          <a:xfrm>
            <a:off x="2644396" y="1601761"/>
            <a:ext cx="1408520" cy="347734"/>
          </a:xfrm>
          <a:prstGeom prst="rect">
            <a:avLst/>
          </a:prstGeom>
          <a:noFill/>
          <a:ln w="9525">
            <a:noFill/>
            <a:miter lim="800000"/>
            <a:headEnd/>
            <a:tailEnd/>
          </a:ln>
        </p:spPr>
        <p:txBody>
          <a:bodyPr wrap="none" lIns="0" tIns="0" rIns="0" bIns="0">
            <a:spAutoFit/>
          </a:bodyPr>
          <a:lstStyle/>
          <a:p>
            <a:pPr algn="ctr" eaLnBrk="0" hangingPunct="0">
              <a:spcAft>
                <a:spcPct val="0"/>
              </a:spcAft>
              <a:buClrTx/>
              <a:buSzTx/>
              <a:buFontTx/>
              <a:buNone/>
            </a:pPr>
            <a:r>
              <a:rPr lang="en-GB" sz="1200" b="1" dirty="0"/>
              <a:t>Project definition</a:t>
            </a:r>
          </a:p>
          <a:p>
            <a:pPr algn="ctr" eaLnBrk="0" hangingPunct="0">
              <a:spcAft>
                <a:spcPct val="0"/>
              </a:spcAft>
              <a:buClrTx/>
              <a:buSzTx/>
              <a:buFontTx/>
              <a:buNone/>
            </a:pPr>
            <a:r>
              <a:rPr lang="en-GB" sz="1200" b="1" dirty="0"/>
              <a:t>Risk management focus</a:t>
            </a:r>
            <a:endParaRPr lang="en-GB" sz="1800" dirty="0">
              <a:solidFill>
                <a:schemeClr val="tx1"/>
              </a:solidFill>
            </a:endParaRPr>
          </a:p>
        </p:txBody>
      </p:sp>
      <p:sp>
        <p:nvSpPr>
          <p:cNvPr id="25" name="Freeform 6"/>
          <p:cNvSpPr>
            <a:spLocks/>
          </p:cNvSpPr>
          <p:nvPr/>
        </p:nvSpPr>
        <p:spPr bwMode="auto">
          <a:xfrm>
            <a:off x="2133600" y="2347122"/>
            <a:ext cx="2361155" cy="736290"/>
          </a:xfrm>
          <a:custGeom>
            <a:avLst/>
            <a:gdLst/>
            <a:ahLst/>
            <a:cxnLst>
              <a:cxn ang="0">
                <a:pos x="67" y="487"/>
              </a:cxn>
              <a:cxn ang="0">
                <a:pos x="52" y="484"/>
              </a:cxn>
              <a:cxn ang="0">
                <a:pos x="38" y="478"/>
              </a:cxn>
              <a:cxn ang="0">
                <a:pos x="26" y="471"/>
              </a:cxn>
              <a:cxn ang="0">
                <a:pos x="16" y="460"/>
              </a:cxn>
              <a:cxn ang="0">
                <a:pos x="9" y="447"/>
              </a:cxn>
              <a:cxn ang="0">
                <a:pos x="3" y="434"/>
              </a:cxn>
              <a:cxn ang="0">
                <a:pos x="0" y="419"/>
              </a:cxn>
              <a:cxn ang="0">
                <a:pos x="0" y="76"/>
              </a:cxn>
              <a:cxn ang="0">
                <a:pos x="1" y="60"/>
              </a:cxn>
              <a:cxn ang="0">
                <a:pos x="6" y="47"/>
              </a:cxn>
              <a:cxn ang="0">
                <a:pos x="11" y="34"/>
              </a:cxn>
              <a:cxn ang="0">
                <a:pos x="22" y="22"/>
              </a:cxn>
              <a:cxn ang="0">
                <a:pos x="32" y="13"/>
              </a:cxn>
              <a:cxn ang="0">
                <a:pos x="45" y="6"/>
              </a:cxn>
              <a:cxn ang="0">
                <a:pos x="60" y="1"/>
              </a:cxn>
              <a:cxn ang="0">
                <a:pos x="74" y="0"/>
              </a:cxn>
              <a:cxn ang="0">
                <a:pos x="1780" y="0"/>
              </a:cxn>
              <a:cxn ang="0">
                <a:pos x="1795" y="3"/>
              </a:cxn>
              <a:cxn ang="0">
                <a:pos x="1810" y="9"/>
              </a:cxn>
              <a:cxn ang="0">
                <a:pos x="1821" y="17"/>
              </a:cxn>
              <a:cxn ang="0">
                <a:pos x="1832" y="28"/>
              </a:cxn>
              <a:cxn ang="0">
                <a:pos x="1839" y="39"/>
              </a:cxn>
              <a:cxn ang="0">
                <a:pos x="1845" y="53"/>
              </a:cxn>
              <a:cxn ang="0">
                <a:pos x="1848" y="67"/>
              </a:cxn>
              <a:cxn ang="0">
                <a:pos x="1849" y="412"/>
              </a:cxn>
              <a:cxn ang="0">
                <a:pos x="1846" y="427"/>
              </a:cxn>
              <a:cxn ang="0">
                <a:pos x="1842" y="441"/>
              </a:cxn>
              <a:cxn ang="0">
                <a:pos x="1836" y="454"/>
              </a:cxn>
              <a:cxn ang="0">
                <a:pos x="1827" y="465"/>
              </a:cxn>
              <a:cxn ang="0">
                <a:pos x="1815" y="475"/>
              </a:cxn>
              <a:cxn ang="0">
                <a:pos x="1802" y="481"/>
              </a:cxn>
              <a:cxn ang="0">
                <a:pos x="1789" y="485"/>
              </a:cxn>
              <a:cxn ang="0">
                <a:pos x="1773" y="487"/>
              </a:cxn>
            </a:cxnLst>
            <a:rect l="0" t="0" r="r" b="b"/>
            <a:pathLst>
              <a:path w="1849" h="487">
                <a:moveTo>
                  <a:pt x="74" y="487"/>
                </a:moveTo>
                <a:lnTo>
                  <a:pt x="67" y="487"/>
                </a:lnTo>
                <a:lnTo>
                  <a:pt x="60" y="485"/>
                </a:lnTo>
                <a:lnTo>
                  <a:pt x="52" y="484"/>
                </a:lnTo>
                <a:lnTo>
                  <a:pt x="45" y="481"/>
                </a:lnTo>
                <a:lnTo>
                  <a:pt x="38" y="478"/>
                </a:lnTo>
                <a:lnTo>
                  <a:pt x="32" y="475"/>
                </a:lnTo>
                <a:lnTo>
                  <a:pt x="26" y="471"/>
                </a:lnTo>
                <a:lnTo>
                  <a:pt x="22" y="465"/>
                </a:lnTo>
                <a:lnTo>
                  <a:pt x="16" y="460"/>
                </a:lnTo>
                <a:lnTo>
                  <a:pt x="11" y="454"/>
                </a:lnTo>
                <a:lnTo>
                  <a:pt x="9" y="447"/>
                </a:lnTo>
                <a:lnTo>
                  <a:pt x="6" y="441"/>
                </a:lnTo>
                <a:lnTo>
                  <a:pt x="3" y="434"/>
                </a:lnTo>
                <a:lnTo>
                  <a:pt x="1" y="427"/>
                </a:lnTo>
                <a:lnTo>
                  <a:pt x="0" y="419"/>
                </a:lnTo>
                <a:lnTo>
                  <a:pt x="0" y="412"/>
                </a:lnTo>
                <a:lnTo>
                  <a:pt x="0" y="76"/>
                </a:lnTo>
                <a:lnTo>
                  <a:pt x="0" y="67"/>
                </a:lnTo>
                <a:lnTo>
                  <a:pt x="1" y="60"/>
                </a:lnTo>
                <a:lnTo>
                  <a:pt x="3" y="53"/>
                </a:lnTo>
                <a:lnTo>
                  <a:pt x="6" y="47"/>
                </a:lnTo>
                <a:lnTo>
                  <a:pt x="9" y="39"/>
                </a:lnTo>
                <a:lnTo>
                  <a:pt x="11" y="34"/>
                </a:lnTo>
                <a:lnTo>
                  <a:pt x="16" y="28"/>
                </a:lnTo>
                <a:lnTo>
                  <a:pt x="22" y="22"/>
                </a:lnTo>
                <a:lnTo>
                  <a:pt x="26" y="17"/>
                </a:lnTo>
                <a:lnTo>
                  <a:pt x="32" y="13"/>
                </a:lnTo>
                <a:lnTo>
                  <a:pt x="38" y="9"/>
                </a:lnTo>
                <a:lnTo>
                  <a:pt x="45" y="6"/>
                </a:lnTo>
                <a:lnTo>
                  <a:pt x="52" y="3"/>
                </a:lnTo>
                <a:lnTo>
                  <a:pt x="60" y="1"/>
                </a:lnTo>
                <a:lnTo>
                  <a:pt x="67" y="0"/>
                </a:lnTo>
                <a:lnTo>
                  <a:pt x="74" y="0"/>
                </a:lnTo>
                <a:lnTo>
                  <a:pt x="1773" y="0"/>
                </a:lnTo>
                <a:lnTo>
                  <a:pt x="1780" y="0"/>
                </a:lnTo>
                <a:lnTo>
                  <a:pt x="1789" y="1"/>
                </a:lnTo>
                <a:lnTo>
                  <a:pt x="1795" y="3"/>
                </a:lnTo>
                <a:lnTo>
                  <a:pt x="1802" y="6"/>
                </a:lnTo>
                <a:lnTo>
                  <a:pt x="1810" y="9"/>
                </a:lnTo>
                <a:lnTo>
                  <a:pt x="1815" y="13"/>
                </a:lnTo>
                <a:lnTo>
                  <a:pt x="1821" y="17"/>
                </a:lnTo>
                <a:lnTo>
                  <a:pt x="1827" y="22"/>
                </a:lnTo>
                <a:lnTo>
                  <a:pt x="1832" y="28"/>
                </a:lnTo>
                <a:lnTo>
                  <a:pt x="1836" y="34"/>
                </a:lnTo>
                <a:lnTo>
                  <a:pt x="1839" y="39"/>
                </a:lnTo>
                <a:lnTo>
                  <a:pt x="1842" y="47"/>
                </a:lnTo>
                <a:lnTo>
                  <a:pt x="1845" y="53"/>
                </a:lnTo>
                <a:lnTo>
                  <a:pt x="1846" y="60"/>
                </a:lnTo>
                <a:lnTo>
                  <a:pt x="1848" y="67"/>
                </a:lnTo>
                <a:lnTo>
                  <a:pt x="1849" y="76"/>
                </a:lnTo>
                <a:lnTo>
                  <a:pt x="1849" y="412"/>
                </a:lnTo>
                <a:lnTo>
                  <a:pt x="1848" y="419"/>
                </a:lnTo>
                <a:lnTo>
                  <a:pt x="1846" y="427"/>
                </a:lnTo>
                <a:lnTo>
                  <a:pt x="1845" y="434"/>
                </a:lnTo>
                <a:lnTo>
                  <a:pt x="1842" y="441"/>
                </a:lnTo>
                <a:lnTo>
                  <a:pt x="1839" y="447"/>
                </a:lnTo>
                <a:lnTo>
                  <a:pt x="1836" y="454"/>
                </a:lnTo>
                <a:lnTo>
                  <a:pt x="1832" y="460"/>
                </a:lnTo>
                <a:lnTo>
                  <a:pt x="1827" y="465"/>
                </a:lnTo>
                <a:lnTo>
                  <a:pt x="1821" y="471"/>
                </a:lnTo>
                <a:lnTo>
                  <a:pt x="1815" y="475"/>
                </a:lnTo>
                <a:lnTo>
                  <a:pt x="1810" y="478"/>
                </a:lnTo>
                <a:lnTo>
                  <a:pt x="1802" y="481"/>
                </a:lnTo>
                <a:lnTo>
                  <a:pt x="1795" y="484"/>
                </a:lnTo>
                <a:lnTo>
                  <a:pt x="1789" y="485"/>
                </a:lnTo>
                <a:lnTo>
                  <a:pt x="1780" y="487"/>
                </a:lnTo>
                <a:lnTo>
                  <a:pt x="1773" y="487"/>
                </a:lnTo>
                <a:lnTo>
                  <a:pt x="74" y="487"/>
                </a:lnTo>
                <a:close/>
              </a:path>
            </a:pathLst>
          </a:custGeom>
          <a:solidFill>
            <a:srgbClr val="FFFF5B"/>
          </a:solidFill>
          <a:ln w="9525">
            <a:noFill/>
            <a:round/>
            <a:headEnd/>
            <a:tailEnd/>
          </a:ln>
        </p:spPr>
        <p:txBody>
          <a:bodyPr/>
          <a:lstStyle/>
          <a:p>
            <a:endParaRPr lang="en-GB" dirty="0"/>
          </a:p>
        </p:txBody>
      </p:sp>
      <p:sp>
        <p:nvSpPr>
          <p:cNvPr id="26" name="Freeform 7"/>
          <p:cNvSpPr>
            <a:spLocks/>
          </p:cNvSpPr>
          <p:nvPr/>
        </p:nvSpPr>
        <p:spPr bwMode="auto">
          <a:xfrm>
            <a:off x="2133600" y="2347122"/>
            <a:ext cx="2361155" cy="736290"/>
          </a:xfrm>
          <a:custGeom>
            <a:avLst/>
            <a:gdLst/>
            <a:ahLst/>
            <a:cxnLst>
              <a:cxn ang="0">
                <a:pos x="67" y="487"/>
              </a:cxn>
              <a:cxn ang="0">
                <a:pos x="52" y="484"/>
              </a:cxn>
              <a:cxn ang="0">
                <a:pos x="38" y="478"/>
              </a:cxn>
              <a:cxn ang="0">
                <a:pos x="26" y="471"/>
              </a:cxn>
              <a:cxn ang="0">
                <a:pos x="16" y="460"/>
              </a:cxn>
              <a:cxn ang="0">
                <a:pos x="9" y="447"/>
              </a:cxn>
              <a:cxn ang="0">
                <a:pos x="3" y="434"/>
              </a:cxn>
              <a:cxn ang="0">
                <a:pos x="0" y="419"/>
              </a:cxn>
              <a:cxn ang="0">
                <a:pos x="0" y="76"/>
              </a:cxn>
              <a:cxn ang="0">
                <a:pos x="1" y="60"/>
              </a:cxn>
              <a:cxn ang="0">
                <a:pos x="6" y="47"/>
              </a:cxn>
              <a:cxn ang="0">
                <a:pos x="11" y="34"/>
              </a:cxn>
              <a:cxn ang="0">
                <a:pos x="22" y="22"/>
              </a:cxn>
              <a:cxn ang="0">
                <a:pos x="32" y="13"/>
              </a:cxn>
              <a:cxn ang="0">
                <a:pos x="45" y="6"/>
              </a:cxn>
              <a:cxn ang="0">
                <a:pos x="60" y="1"/>
              </a:cxn>
              <a:cxn ang="0">
                <a:pos x="74" y="0"/>
              </a:cxn>
              <a:cxn ang="0">
                <a:pos x="1780" y="0"/>
              </a:cxn>
              <a:cxn ang="0">
                <a:pos x="1795" y="3"/>
              </a:cxn>
              <a:cxn ang="0">
                <a:pos x="1810" y="9"/>
              </a:cxn>
              <a:cxn ang="0">
                <a:pos x="1821" y="17"/>
              </a:cxn>
              <a:cxn ang="0">
                <a:pos x="1832" y="28"/>
              </a:cxn>
              <a:cxn ang="0">
                <a:pos x="1839" y="39"/>
              </a:cxn>
              <a:cxn ang="0">
                <a:pos x="1845" y="53"/>
              </a:cxn>
              <a:cxn ang="0">
                <a:pos x="1848" y="67"/>
              </a:cxn>
              <a:cxn ang="0">
                <a:pos x="1849" y="412"/>
              </a:cxn>
              <a:cxn ang="0">
                <a:pos x="1846" y="427"/>
              </a:cxn>
              <a:cxn ang="0">
                <a:pos x="1843" y="441"/>
              </a:cxn>
              <a:cxn ang="0">
                <a:pos x="1836" y="454"/>
              </a:cxn>
              <a:cxn ang="0">
                <a:pos x="1827" y="465"/>
              </a:cxn>
              <a:cxn ang="0">
                <a:pos x="1815" y="475"/>
              </a:cxn>
              <a:cxn ang="0">
                <a:pos x="1802" y="481"/>
              </a:cxn>
              <a:cxn ang="0">
                <a:pos x="1789" y="485"/>
              </a:cxn>
              <a:cxn ang="0">
                <a:pos x="1773" y="487"/>
              </a:cxn>
            </a:cxnLst>
            <a:rect l="0" t="0" r="r" b="b"/>
            <a:pathLst>
              <a:path w="1849" h="487">
                <a:moveTo>
                  <a:pt x="74" y="487"/>
                </a:moveTo>
                <a:lnTo>
                  <a:pt x="67" y="487"/>
                </a:lnTo>
                <a:lnTo>
                  <a:pt x="60" y="485"/>
                </a:lnTo>
                <a:lnTo>
                  <a:pt x="52" y="484"/>
                </a:lnTo>
                <a:lnTo>
                  <a:pt x="45" y="481"/>
                </a:lnTo>
                <a:lnTo>
                  <a:pt x="38" y="478"/>
                </a:lnTo>
                <a:lnTo>
                  <a:pt x="32" y="475"/>
                </a:lnTo>
                <a:lnTo>
                  <a:pt x="26" y="471"/>
                </a:lnTo>
                <a:lnTo>
                  <a:pt x="22" y="465"/>
                </a:lnTo>
                <a:lnTo>
                  <a:pt x="16" y="460"/>
                </a:lnTo>
                <a:lnTo>
                  <a:pt x="11" y="454"/>
                </a:lnTo>
                <a:lnTo>
                  <a:pt x="9" y="447"/>
                </a:lnTo>
                <a:lnTo>
                  <a:pt x="6" y="441"/>
                </a:lnTo>
                <a:lnTo>
                  <a:pt x="3" y="434"/>
                </a:lnTo>
                <a:lnTo>
                  <a:pt x="1" y="427"/>
                </a:lnTo>
                <a:lnTo>
                  <a:pt x="0" y="419"/>
                </a:lnTo>
                <a:lnTo>
                  <a:pt x="0" y="412"/>
                </a:lnTo>
                <a:lnTo>
                  <a:pt x="0" y="76"/>
                </a:lnTo>
                <a:lnTo>
                  <a:pt x="0" y="67"/>
                </a:lnTo>
                <a:lnTo>
                  <a:pt x="1" y="60"/>
                </a:lnTo>
                <a:lnTo>
                  <a:pt x="3" y="53"/>
                </a:lnTo>
                <a:lnTo>
                  <a:pt x="6" y="47"/>
                </a:lnTo>
                <a:lnTo>
                  <a:pt x="9" y="39"/>
                </a:lnTo>
                <a:lnTo>
                  <a:pt x="11" y="34"/>
                </a:lnTo>
                <a:lnTo>
                  <a:pt x="16" y="28"/>
                </a:lnTo>
                <a:lnTo>
                  <a:pt x="22" y="22"/>
                </a:lnTo>
                <a:lnTo>
                  <a:pt x="26" y="17"/>
                </a:lnTo>
                <a:lnTo>
                  <a:pt x="32" y="13"/>
                </a:lnTo>
                <a:lnTo>
                  <a:pt x="38" y="9"/>
                </a:lnTo>
                <a:lnTo>
                  <a:pt x="45" y="6"/>
                </a:lnTo>
                <a:lnTo>
                  <a:pt x="52" y="3"/>
                </a:lnTo>
                <a:lnTo>
                  <a:pt x="60" y="1"/>
                </a:lnTo>
                <a:lnTo>
                  <a:pt x="67" y="0"/>
                </a:lnTo>
                <a:lnTo>
                  <a:pt x="74" y="0"/>
                </a:lnTo>
                <a:lnTo>
                  <a:pt x="1773" y="0"/>
                </a:lnTo>
                <a:lnTo>
                  <a:pt x="1780" y="0"/>
                </a:lnTo>
                <a:lnTo>
                  <a:pt x="1789" y="1"/>
                </a:lnTo>
                <a:lnTo>
                  <a:pt x="1795" y="3"/>
                </a:lnTo>
                <a:lnTo>
                  <a:pt x="1802" y="6"/>
                </a:lnTo>
                <a:lnTo>
                  <a:pt x="1810" y="9"/>
                </a:lnTo>
                <a:lnTo>
                  <a:pt x="1815" y="13"/>
                </a:lnTo>
                <a:lnTo>
                  <a:pt x="1821" y="17"/>
                </a:lnTo>
                <a:lnTo>
                  <a:pt x="1827" y="22"/>
                </a:lnTo>
                <a:lnTo>
                  <a:pt x="1832" y="28"/>
                </a:lnTo>
                <a:lnTo>
                  <a:pt x="1836" y="34"/>
                </a:lnTo>
                <a:lnTo>
                  <a:pt x="1839" y="39"/>
                </a:lnTo>
                <a:lnTo>
                  <a:pt x="1843" y="47"/>
                </a:lnTo>
                <a:lnTo>
                  <a:pt x="1845" y="53"/>
                </a:lnTo>
                <a:lnTo>
                  <a:pt x="1846" y="60"/>
                </a:lnTo>
                <a:lnTo>
                  <a:pt x="1848" y="67"/>
                </a:lnTo>
                <a:lnTo>
                  <a:pt x="1849" y="76"/>
                </a:lnTo>
                <a:lnTo>
                  <a:pt x="1849" y="412"/>
                </a:lnTo>
                <a:lnTo>
                  <a:pt x="1848" y="419"/>
                </a:lnTo>
                <a:lnTo>
                  <a:pt x="1846" y="427"/>
                </a:lnTo>
                <a:lnTo>
                  <a:pt x="1845" y="434"/>
                </a:lnTo>
                <a:lnTo>
                  <a:pt x="1843" y="441"/>
                </a:lnTo>
                <a:lnTo>
                  <a:pt x="1839" y="447"/>
                </a:lnTo>
                <a:lnTo>
                  <a:pt x="1836" y="454"/>
                </a:lnTo>
                <a:lnTo>
                  <a:pt x="1832" y="460"/>
                </a:lnTo>
                <a:lnTo>
                  <a:pt x="1827" y="465"/>
                </a:lnTo>
                <a:lnTo>
                  <a:pt x="1821" y="471"/>
                </a:lnTo>
                <a:lnTo>
                  <a:pt x="1815" y="475"/>
                </a:lnTo>
                <a:lnTo>
                  <a:pt x="1810" y="478"/>
                </a:lnTo>
                <a:lnTo>
                  <a:pt x="1802" y="481"/>
                </a:lnTo>
                <a:lnTo>
                  <a:pt x="1795" y="484"/>
                </a:lnTo>
                <a:lnTo>
                  <a:pt x="1789" y="485"/>
                </a:lnTo>
                <a:lnTo>
                  <a:pt x="1780" y="487"/>
                </a:lnTo>
                <a:lnTo>
                  <a:pt x="1773" y="487"/>
                </a:lnTo>
                <a:lnTo>
                  <a:pt x="74" y="487"/>
                </a:lnTo>
              </a:path>
            </a:pathLst>
          </a:custGeom>
          <a:solidFill>
            <a:schemeClr val="accent5">
              <a:lumMod val="40000"/>
              <a:lumOff val="60000"/>
            </a:schemeClr>
          </a:solidFill>
          <a:ln w="28575">
            <a:solidFill>
              <a:srgbClr val="000000"/>
            </a:solidFill>
            <a:prstDash val="solid"/>
            <a:round/>
            <a:headEnd/>
            <a:tailEnd/>
          </a:ln>
        </p:spPr>
        <p:txBody>
          <a:bodyPr/>
          <a:lstStyle/>
          <a:p>
            <a:endParaRPr lang="en-GB" dirty="0"/>
          </a:p>
        </p:txBody>
      </p:sp>
      <p:sp>
        <p:nvSpPr>
          <p:cNvPr id="27" name="Freeform 8"/>
          <p:cNvSpPr>
            <a:spLocks/>
          </p:cNvSpPr>
          <p:nvPr/>
        </p:nvSpPr>
        <p:spPr bwMode="auto">
          <a:xfrm>
            <a:off x="2133600" y="3376718"/>
            <a:ext cx="2361155" cy="736289"/>
          </a:xfrm>
          <a:custGeom>
            <a:avLst/>
            <a:gdLst/>
            <a:ahLst/>
            <a:cxnLst>
              <a:cxn ang="0">
                <a:pos x="67" y="487"/>
              </a:cxn>
              <a:cxn ang="0">
                <a:pos x="52" y="484"/>
              </a:cxn>
              <a:cxn ang="0">
                <a:pos x="38" y="478"/>
              </a:cxn>
              <a:cxn ang="0">
                <a:pos x="26" y="469"/>
              </a:cxn>
              <a:cxn ang="0">
                <a:pos x="16" y="459"/>
              </a:cxn>
              <a:cxn ang="0">
                <a:pos x="9" y="447"/>
              </a:cxn>
              <a:cxn ang="0">
                <a:pos x="3" y="434"/>
              </a:cxn>
              <a:cxn ang="0">
                <a:pos x="0" y="420"/>
              </a:cxn>
              <a:cxn ang="0">
                <a:pos x="0" y="76"/>
              </a:cxn>
              <a:cxn ang="0">
                <a:pos x="1" y="60"/>
              </a:cxn>
              <a:cxn ang="0">
                <a:pos x="6" y="47"/>
              </a:cxn>
              <a:cxn ang="0">
                <a:pos x="11" y="34"/>
              </a:cxn>
              <a:cxn ang="0">
                <a:pos x="22" y="22"/>
              </a:cxn>
              <a:cxn ang="0">
                <a:pos x="32" y="13"/>
              </a:cxn>
              <a:cxn ang="0">
                <a:pos x="45" y="6"/>
              </a:cxn>
              <a:cxn ang="0">
                <a:pos x="60" y="2"/>
              </a:cxn>
              <a:cxn ang="0">
                <a:pos x="74" y="0"/>
              </a:cxn>
              <a:cxn ang="0">
                <a:pos x="1782" y="2"/>
              </a:cxn>
              <a:cxn ang="0">
                <a:pos x="1796" y="4"/>
              </a:cxn>
              <a:cxn ang="0">
                <a:pos x="1810" y="10"/>
              </a:cxn>
              <a:cxn ang="0">
                <a:pos x="1821" y="18"/>
              </a:cxn>
              <a:cxn ang="0">
                <a:pos x="1832" y="28"/>
              </a:cxn>
              <a:cxn ang="0">
                <a:pos x="1839" y="40"/>
              </a:cxn>
              <a:cxn ang="0">
                <a:pos x="1845" y="53"/>
              </a:cxn>
              <a:cxn ang="0">
                <a:pos x="1848" y="67"/>
              </a:cxn>
              <a:cxn ang="0">
                <a:pos x="1849" y="412"/>
              </a:cxn>
              <a:cxn ang="0">
                <a:pos x="1846" y="427"/>
              </a:cxn>
              <a:cxn ang="0">
                <a:pos x="1842" y="441"/>
              </a:cxn>
              <a:cxn ang="0">
                <a:pos x="1836" y="453"/>
              </a:cxn>
              <a:cxn ang="0">
                <a:pos x="1827" y="465"/>
              </a:cxn>
              <a:cxn ang="0">
                <a:pos x="1815" y="474"/>
              </a:cxn>
              <a:cxn ang="0">
                <a:pos x="1802" y="481"/>
              </a:cxn>
              <a:cxn ang="0">
                <a:pos x="1789" y="485"/>
              </a:cxn>
              <a:cxn ang="0">
                <a:pos x="1773" y="487"/>
              </a:cxn>
            </a:cxnLst>
            <a:rect l="0" t="0" r="r" b="b"/>
            <a:pathLst>
              <a:path w="1849" h="487">
                <a:moveTo>
                  <a:pt x="74" y="487"/>
                </a:moveTo>
                <a:lnTo>
                  <a:pt x="67" y="487"/>
                </a:lnTo>
                <a:lnTo>
                  <a:pt x="60" y="485"/>
                </a:lnTo>
                <a:lnTo>
                  <a:pt x="52" y="484"/>
                </a:lnTo>
                <a:lnTo>
                  <a:pt x="45" y="481"/>
                </a:lnTo>
                <a:lnTo>
                  <a:pt x="38" y="478"/>
                </a:lnTo>
                <a:lnTo>
                  <a:pt x="32" y="474"/>
                </a:lnTo>
                <a:lnTo>
                  <a:pt x="26" y="469"/>
                </a:lnTo>
                <a:lnTo>
                  <a:pt x="22" y="465"/>
                </a:lnTo>
                <a:lnTo>
                  <a:pt x="16" y="459"/>
                </a:lnTo>
                <a:lnTo>
                  <a:pt x="11" y="453"/>
                </a:lnTo>
                <a:lnTo>
                  <a:pt x="9" y="447"/>
                </a:lnTo>
                <a:lnTo>
                  <a:pt x="6" y="441"/>
                </a:lnTo>
                <a:lnTo>
                  <a:pt x="3" y="434"/>
                </a:lnTo>
                <a:lnTo>
                  <a:pt x="1" y="427"/>
                </a:lnTo>
                <a:lnTo>
                  <a:pt x="0" y="420"/>
                </a:lnTo>
                <a:lnTo>
                  <a:pt x="0" y="412"/>
                </a:lnTo>
                <a:lnTo>
                  <a:pt x="0" y="76"/>
                </a:lnTo>
                <a:lnTo>
                  <a:pt x="0" y="67"/>
                </a:lnTo>
                <a:lnTo>
                  <a:pt x="1" y="60"/>
                </a:lnTo>
                <a:lnTo>
                  <a:pt x="3" y="53"/>
                </a:lnTo>
                <a:lnTo>
                  <a:pt x="6" y="47"/>
                </a:lnTo>
                <a:lnTo>
                  <a:pt x="9" y="40"/>
                </a:lnTo>
                <a:lnTo>
                  <a:pt x="11" y="34"/>
                </a:lnTo>
                <a:lnTo>
                  <a:pt x="16" y="28"/>
                </a:lnTo>
                <a:lnTo>
                  <a:pt x="22" y="22"/>
                </a:lnTo>
                <a:lnTo>
                  <a:pt x="26" y="18"/>
                </a:lnTo>
                <a:lnTo>
                  <a:pt x="32" y="13"/>
                </a:lnTo>
                <a:lnTo>
                  <a:pt x="38" y="10"/>
                </a:lnTo>
                <a:lnTo>
                  <a:pt x="45" y="6"/>
                </a:lnTo>
                <a:lnTo>
                  <a:pt x="52" y="4"/>
                </a:lnTo>
                <a:lnTo>
                  <a:pt x="60" y="2"/>
                </a:lnTo>
                <a:lnTo>
                  <a:pt x="67" y="2"/>
                </a:lnTo>
                <a:lnTo>
                  <a:pt x="74" y="0"/>
                </a:lnTo>
                <a:lnTo>
                  <a:pt x="1773" y="0"/>
                </a:lnTo>
                <a:lnTo>
                  <a:pt x="1782" y="2"/>
                </a:lnTo>
                <a:lnTo>
                  <a:pt x="1789" y="2"/>
                </a:lnTo>
                <a:lnTo>
                  <a:pt x="1796" y="4"/>
                </a:lnTo>
                <a:lnTo>
                  <a:pt x="1802" y="6"/>
                </a:lnTo>
                <a:lnTo>
                  <a:pt x="1810" y="10"/>
                </a:lnTo>
                <a:lnTo>
                  <a:pt x="1815" y="13"/>
                </a:lnTo>
                <a:lnTo>
                  <a:pt x="1821" y="18"/>
                </a:lnTo>
                <a:lnTo>
                  <a:pt x="1827" y="22"/>
                </a:lnTo>
                <a:lnTo>
                  <a:pt x="1832" y="28"/>
                </a:lnTo>
                <a:lnTo>
                  <a:pt x="1836" y="34"/>
                </a:lnTo>
                <a:lnTo>
                  <a:pt x="1839" y="40"/>
                </a:lnTo>
                <a:lnTo>
                  <a:pt x="1842" y="47"/>
                </a:lnTo>
                <a:lnTo>
                  <a:pt x="1845" y="53"/>
                </a:lnTo>
                <a:lnTo>
                  <a:pt x="1846" y="60"/>
                </a:lnTo>
                <a:lnTo>
                  <a:pt x="1848" y="67"/>
                </a:lnTo>
                <a:lnTo>
                  <a:pt x="1849" y="76"/>
                </a:lnTo>
                <a:lnTo>
                  <a:pt x="1849" y="412"/>
                </a:lnTo>
                <a:lnTo>
                  <a:pt x="1848" y="420"/>
                </a:lnTo>
                <a:lnTo>
                  <a:pt x="1846" y="427"/>
                </a:lnTo>
                <a:lnTo>
                  <a:pt x="1845" y="434"/>
                </a:lnTo>
                <a:lnTo>
                  <a:pt x="1842" y="441"/>
                </a:lnTo>
                <a:lnTo>
                  <a:pt x="1839" y="447"/>
                </a:lnTo>
                <a:lnTo>
                  <a:pt x="1836" y="453"/>
                </a:lnTo>
                <a:lnTo>
                  <a:pt x="1832" y="459"/>
                </a:lnTo>
                <a:lnTo>
                  <a:pt x="1827" y="465"/>
                </a:lnTo>
                <a:lnTo>
                  <a:pt x="1821" y="469"/>
                </a:lnTo>
                <a:lnTo>
                  <a:pt x="1815" y="474"/>
                </a:lnTo>
                <a:lnTo>
                  <a:pt x="1810" y="478"/>
                </a:lnTo>
                <a:lnTo>
                  <a:pt x="1802" y="481"/>
                </a:lnTo>
                <a:lnTo>
                  <a:pt x="1796" y="484"/>
                </a:lnTo>
                <a:lnTo>
                  <a:pt x="1789" y="485"/>
                </a:lnTo>
                <a:lnTo>
                  <a:pt x="1782" y="487"/>
                </a:lnTo>
                <a:lnTo>
                  <a:pt x="1773" y="487"/>
                </a:lnTo>
                <a:lnTo>
                  <a:pt x="74" y="487"/>
                </a:lnTo>
                <a:close/>
              </a:path>
            </a:pathLst>
          </a:custGeom>
          <a:solidFill>
            <a:schemeClr val="accent5">
              <a:lumMod val="60000"/>
              <a:lumOff val="40000"/>
            </a:schemeClr>
          </a:solidFill>
          <a:ln w="9525">
            <a:noFill/>
            <a:round/>
            <a:headEnd/>
            <a:tailEnd/>
          </a:ln>
        </p:spPr>
        <p:txBody>
          <a:bodyPr/>
          <a:lstStyle/>
          <a:p>
            <a:endParaRPr lang="en-GB" dirty="0"/>
          </a:p>
        </p:txBody>
      </p:sp>
      <p:sp>
        <p:nvSpPr>
          <p:cNvPr id="28" name="Freeform 9"/>
          <p:cNvSpPr>
            <a:spLocks/>
          </p:cNvSpPr>
          <p:nvPr/>
        </p:nvSpPr>
        <p:spPr bwMode="auto">
          <a:xfrm>
            <a:off x="2133600" y="3376718"/>
            <a:ext cx="2361155" cy="736289"/>
          </a:xfrm>
          <a:custGeom>
            <a:avLst/>
            <a:gdLst/>
            <a:ahLst/>
            <a:cxnLst>
              <a:cxn ang="0">
                <a:pos x="67" y="487"/>
              </a:cxn>
              <a:cxn ang="0">
                <a:pos x="52" y="484"/>
              </a:cxn>
              <a:cxn ang="0">
                <a:pos x="38" y="478"/>
              </a:cxn>
              <a:cxn ang="0">
                <a:pos x="26" y="469"/>
              </a:cxn>
              <a:cxn ang="0">
                <a:pos x="16" y="459"/>
              </a:cxn>
              <a:cxn ang="0">
                <a:pos x="9" y="447"/>
              </a:cxn>
              <a:cxn ang="0">
                <a:pos x="3" y="434"/>
              </a:cxn>
              <a:cxn ang="0">
                <a:pos x="0" y="420"/>
              </a:cxn>
              <a:cxn ang="0">
                <a:pos x="0" y="76"/>
              </a:cxn>
              <a:cxn ang="0">
                <a:pos x="1" y="60"/>
              </a:cxn>
              <a:cxn ang="0">
                <a:pos x="6" y="47"/>
              </a:cxn>
              <a:cxn ang="0">
                <a:pos x="11" y="34"/>
              </a:cxn>
              <a:cxn ang="0">
                <a:pos x="22" y="22"/>
              </a:cxn>
              <a:cxn ang="0">
                <a:pos x="32" y="13"/>
              </a:cxn>
              <a:cxn ang="0">
                <a:pos x="45" y="6"/>
              </a:cxn>
              <a:cxn ang="0">
                <a:pos x="60" y="2"/>
              </a:cxn>
              <a:cxn ang="0">
                <a:pos x="74" y="0"/>
              </a:cxn>
              <a:cxn ang="0">
                <a:pos x="1782" y="2"/>
              </a:cxn>
              <a:cxn ang="0">
                <a:pos x="1796" y="4"/>
              </a:cxn>
              <a:cxn ang="0">
                <a:pos x="1810" y="10"/>
              </a:cxn>
              <a:cxn ang="0">
                <a:pos x="1821" y="18"/>
              </a:cxn>
              <a:cxn ang="0">
                <a:pos x="1832" y="28"/>
              </a:cxn>
              <a:cxn ang="0">
                <a:pos x="1839" y="40"/>
              </a:cxn>
              <a:cxn ang="0">
                <a:pos x="1845" y="53"/>
              </a:cxn>
              <a:cxn ang="0">
                <a:pos x="1848" y="69"/>
              </a:cxn>
              <a:cxn ang="0">
                <a:pos x="1849" y="412"/>
              </a:cxn>
              <a:cxn ang="0">
                <a:pos x="1846" y="427"/>
              </a:cxn>
              <a:cxn ang="0">
                <a:pos x="1843" y="441"/>
              </a:cxn>
              <a:cxn ang="0">
                <a:pos x="1836" y="453"/>
              </a:cxn>
              <a:cxn ang="0">
                <a:pos x="1827" y="465"/>
              </a:cxn>
              <a:cxn ang="0">
                <a:pos x="1815" y="474"/>
              </a:cxn>
              <a:cxn ang="0">
                <a:pos x="1802" y="481"/>
              </a:cxn>
              <a:cxn ang="0">
                <a:pos x="1789" y="485"/>
              </a:cxn>
              <a:cxn ang="0">
                <a:pos x="1773" y="487"/>
              </a:cxn>
            </a:cxnLst>
            <a:rect l="0" t="0" r="r" b="b"/>
            <a:pathLst>
              <a:path w="1849" h="487">
                <a:moveTo>
                  <a:pt x="74" y="487"/>
                </a:moveTo>
                <a:lnTo>
                  <a:pt x="67" y="487"/>
                </a:lnTo>
                <a:lnTo>
                  <a:pt x="60" y="485"/>
                </a:lnTo>
                <a:lnTo>
                  <a:pt x="52" y="484"/>
                </a:lnTo>
                <a:lnTo>
                  <a:pt x="45" y="481"/>
                </a:lnTo>
                <a:lnTo>
                  <a:pt x="38" y="478"/>
                </a:lnTo>
                <a:lnTo>
                  <a:pt x="32" y="474"/>
                </a:lnTo>
                <a:lnTo>
                  <a:pt x="26" y="469"/>
                </a:lnTo>
                <a:lnTo>
                  <a:pt x="22" y="465"/>
                </a:lnTo>
                <a:lnTo>
                  <a:pt x="16" y="459"/>
                </a:lnTo>
                <a:lnTo>
                  <a:pt x="11" y="453"/>
                </a:lnTo>
                <a:lnTo>
                  <a:pt x="9" y="447"/>
                </a:lnTo>
                <a:lnTo>
                  <a:pt x="6" y="441"/>
                </a:lnTo>
                <a:lnTo>
                  <a:pt x="3" y="434"/>
                </a:lnTo>
                <a:lnTo>
                  <a:pt x="1" y="427"/>
                </a:lnTo>
                <a:lnTo>
                  <a:pt x="0" y="420"/>
                </a:lnTo>
                <a:lnTo>
                  <a:pt x="0" y="412"/>
                </a:lnTo>
                <a:lnTo>
                  <a:pt x="0" y="76"/>
                </a:lnTo>
                <a:lnTo>
                  <a:pt x="0" y="69"/>
                </a:lnTo>
                <a:lnTo>
                  <a:pt x="1" y="60"/>
                </a:lnTo>
                <a:lnTo>
                  <a:pt x="3" y="53"/>
                </a:lnTo>
                <a:lnTo>
                  <a:pt x="6" y="47"/>
                </a:lnTo>
                <a:lnTo>
                  <a:pt x="9" y="40"/>
                </a:lnTo>
                <a:lnTo>
                  <a:pt x="11" y="34"/>
                </a:lnTo>
                <a:lnTo>
                  <a:pt x="16" y="28"/>
                </a:lnTo>
                <a:lnTo>
                  <a:pt x="22" y="22"/>
                </a:lnTo>
                <a:lnTo>
                  <a:pt x="26" y="18"/>
                </a:lnTo>
                <a:lnTo>
                  <a:pt x="32" y="13"/>
                </a:lnTo>
                <a:lnTo>
                  <a:pt x="38" y="10"/>
                </a:lnTo>
                <a:lnTo>
                  <a:pt x="45" y="6"/>
                </a:lnTo>
                <a:lnTo>
                  <a:pt x="52" y="4"/>
                </a:lnTo>
                <a:lnTo>
                  <a:pt x="60" y="2"/>
                </a:lnTo>
                <a:lnTo>
                  <a:pt x="67" y="2"/>
                </a:lnTo>
                <a:lnTo>
                  <a:pt x="74" y="0"/>
                </a:lnTo>
                <a:lnTo>
                  <a:pt x="1773" y="0"/>
                </a:lnTo>
                <a:lnTo>
                  <a:pt x="1782" y="2"/>
                </a:lnTo>
                <a:lnTo>
                  <a:pt x="1789" y="2"/>
                </a:lnTo>
                <a:lnTo>
                  <a:pt x="1796" y="4"/>
                </a:lnTo>
                <a:lnTo>
                  <a:pt x="1802" y="6"/>
                </a:lnTo>
                <a:lnTo>
                  <a:pt x="1810" y="10"/>
                </a:lnTo>
                <a:lnTo>
                  <a:pt x="1815" y="13"/>
                </a:lnTo>
                <a:lnTo>
                  <a:pt x="1821" y="18"/>
                </a:lnTo>
                <a:lnTo>
                  <a:pt x="1827" y="22"/>
                </a:lnTo>
                <a:lnTo>
                  <a:pt x="1832" y="28"/>
                </a:lnTo>
                <a:lnTo>
                  <a:pt x="1836" y="34"/>
                </a:lnTo>
                <a:lnTo>
                  <a:pt x="1839" y="40"/>
                </a:lnTo>
                <a:lnTo>
                  <a:pt x="1843" y="47"/>
                </a:lnTo>
                <a:lnTo>
                  <a:pt x="1845" y="53"/>
                </a:lnTo>
                <a:lnTo>
                  <a:pt x="1846" y="60"/>
                </a:lnTo>
                <a:lnTo>
                  <a:pt x="1848" y="69"/>
                </a:lnTo>
                <a:lnTo>
                  <a:pt x="1849" y="76"/>
                </a:lnTo>
                <a:lnTo>
                  <a:pt x="1849" y="412"/>
                </a:lnTo>
                <a:lnTo>
                  <a:pt x="1848" y="420"/>
                </a:lnTo>
                <a:lnTo>
                  <a:pt x="1846" y="427"/>
                </a:lnTo>
                <a:lnTo>
                  <a:pt x="1845" y="434"/>
                </a:lnTo>
                <a:lnTo>
                  <a:pt x="1843" y="441"/>
                </a:lnTo>
                <a:lnTo>
                  <a:pt x="1839" y="447"/>
                </a:lnTo>
                <a:lnTo>
                  <a:pt x="1836" y="453"/>
                </a:lnTo>
                <a:lnTo>
                  <a:pt x="1832" y="459"/>
                </a:lnTo>
                <a:lnTo>
                  <a:pt x="1827" y="465"/>
                </a:lnTo>
                <a:lnTo>
                  <a:pt x="1821" y="469"/>
                </a:lnTo>
                <a:lnTo>
                  <a:pt x="1815" y="474"/>
                </a:lnTo>
                <a:lnTo>
                  <a:pt x="1810" y="478"/>
                </a:lnTo>
                <a:lnTo>
                  <a:pt x="1802" y="481"/>
                </a:lnTo>
                <a:lnTo>
                  <a:pt x="1796" y="484"/>
                </a:lnTo>
                <a:lnTo>
                  <a:pt x="1789" y="485"/>
                </a:lnTo>
                <a:lnTo>
                  <a:pt x="1782" y="487"/>
                </a:lnTo>
                <a:lnTo>
                  <a:pt x="1773" y="487"/>
                </a:lnTo>
                <a:lnTo>
                  <a:pt x="74" y="487"/>
                </a:lnTo>
              </a:path>
            </a:pathLst>
          </a:custGeom>
          <a:noFill/>
          <a:ln w="28575">
            <a:solidFill>
              <a:srgbClr val="000000"/>
            </a:solidFill>
            <a:prstDash val="solid"/>
            <a:round/>
            <a:headEnd/>
            <a:tailEnd/>
          </a:ln>
        </p:spPr>
        <p:txBody>
          <a:bodyPr/>
          <a:lstStyle/>
          <a:p>
            <a:endParaRPr lang="en-GB" dirty="0"/>
          </a:p>
        </p:txBody>
      </p:sp>
      <p:sp>
        <p:nvSpPr>
          <p:cNvPr id="29" name="Freeform 10"/>
          <p:cNvSpPr>
            <a:spLocks/>
          </p:cNvSpPr>
          <p:nvPr/>
        </p:nvSpPr>
        <p:spPr bwMode="auto">
          <a:xfrm>
            <a:off x="2133600" y="4409338"/>
            <a:ext cx="2361155" cy="733266"/>
          </a:xfrm>
          <a:custGeom>
            <a:avLst/>
            <a:gdLst/>
            <a:ahLst/>
            <a:cxnLst>
              <a:cxn ang="0">
                <a:pos x="67" y="485"/>
              </a:cxn>
              <a:cxn ang="0">
                <a:pos x="52" y="482"/>
              </a:cxn>
              <a:cxn ang="0">
                <a:pos x="38" y="476"/>
              </a:cxn>
              <a:cxn ang="0">
                <a:pos x="26" y="467"/>
              </a:cxn>
              <a:cxn ang="0">
                <a:pos x="16" y="459"/>
              </a:cxn>
              <a:cxn ang="0">
                <a:pos x="9" y="445"/>
              </a:cxn>
              <a:cxn ang="0">
                <a:pos x="3" y="432"/>
              </a:cxn>
              <a:cxn ang="0">
                <a:pos x="0" y="418"/>
              </a:cxn>
              <a:cxn ang="0">
                <a:pos x="0" y="74"/>
              </a:cxn>
              <a:cxn ang="0">
                <a:pos x="1" y="60"/>
              </a:cxn>
              <a:cxn ang="0">
                <a:pos x="6" y="45"/>
              </a:cxn>
              <a:cxn ang="0">
                <a:pos x="11" y="32"/>
              </a:cxn>
              <a:cxn ang="0">
                <a:pos x="22" y="22"/>
              </a:cxn>
              <a:cxn ang="0">
                <a:pos x="32" y="11"/>
              </a:cxn>
              <a:cxn ang="0">
                <a:pos x="45" y="6"/>
              </a:cxn>
              <a:cxn ang="0">
                <a:pos x="60" y="1"/>
              </a:cxn>
              <a:cxn ang="0">
                <a:pos x="74" y="0"/>
              </a:cxn>
              <a:cxn ang="0">
                <a:pos x="1782" y="0"/>
              </a:cxn>
              <a:cxn ang="0">
                <a:pos x="1796" y="3"/>
              </a:cxn>
              <a:cxn ang="0">
                <a:pos x="1810" y="8"/>
              </a:cxn>
              <a:cxn ang="0">
                <a:pos x="1821" y="16"/>
              </a:cxn>
              <a:cxn ang="0">
                <a:pos x="1832" y="26"/>
              </a:cxn>
              <a:cxn ang="0">
                <a:pos x="1839" y="39"/>
              </a:cxn>
              <a:cxn ang="0">
                <a:pos x="1845" y="52"/>
              </a:cxn>
              <a:cxn ang="0">
                <a:pos x="1848" y="67"/>
              </a:cxn>
              <a:cxn ang="0">
                <a:pos x="1849" y="410"/>
              </a:cxn>
              <a:cxn ang="0">
                <a:pos x="1846" y="425"/>
              </a:cxn>
              <a:cxn ang="0">
                <a:pos x="1843" y="440"/>
              </a:cxn>
              <a:cxn ang="0">
                <a:pos x="1836" y="453"/>
              </a:cxn>
              <a:cxn ang="0">
                <a:pos x="1827" y="463"/>
              </a:cxn>
              <a:cxn ang="0">
                <a:pos x="1815" y="472"/>
              </a:cxn>
              <a:cxn ang="0">
                <a:pos x="1802" y="479"/>
              </a:cxn>
              <a:cxn ang="0">
                <a:pos x="1789" y="483"/>
              </a:cxn>
              <a:cxn ang="0">
                <a:pos x="1773" y="485"/>
              </a:cxn>
            </a:cxnLst>
            <a:rect l="0" t="0" r="r" b="b"/>
            <a:pathLst>
              <a:path w="1849" h="485">
                <a:moveTo>
                  <a:pt x="74" y="485"/>
                </a:moveTo>
                <a:lnTo>
                  <a:pt x="67" y="485"/>
                </a:lnTo>
                <a:lnTo>
                  <a:pt x="60" y="483"/>
                </a:lnTo>
                <a:lnTo>
                  <a:pt x="52" y="482"/>
                </a:lnTo>
                <a:lnTo>
                  <a:pt x="45" y="479"/>
                </a:lnTo>
                <a:lnTo>
                  <a:pt x="38" y="476"/>
                </a:lnTo>
                <a:lnTo>
                  <a:pt x="32" y="472"/>
                </a:lnTo>
                <a:lnTo>
                  <a:pt x="26" y="467"/>
                </a:lnTo>
                <a:lnTo>
                  <a:pt x="22" y="463"/>
                </a:lnTo>
                <a:lnTo>
                  <a:pt x="16" y="459"/>
                </a:lnTo>
                <a:lnTo>
                  <a:pt x="11" y="453"/>
                </a:lnTo>
                <a:lnTo>
                  <a:pt x="9" y="445"/>
                </a:lnTo>
                <a:lnTo>
                  <a:pt x="6" y="440"/>
                </a:lnTo>
                <a:lnTo>
                  <a:pt x="3" y="432"/>
                </a:lnTo>
                <a:lnTo>
                  <a:pt x="1" y="425"/>
                </a:lnTo>
                <a:lnTo>
                  <a:pt x="0" y="418"/>
                </a:lnTo>
                <a:lnTo>
                  <a:pt x="0" y="410"/>
                </a:lnTo>
                <a:lnTo>
                  <a:pt x="0" y="74"/>
                </a:lnTo>
                <a:lnTo>
                  <a:pt x="0" y="67"/>
                </a:lnTo>
                <a:lnTo>
                  <a:pt x="1" y="60"/>
                </a:lnTo>
                <a:lnTo>
                  <a:pt x="3" y="52"/>
                </a:lnTo>
                <a:lnTo>
                  <a:pt x="6" y="45"/>
                </a:lnTo>
                <a:lnTo>
                  <a:pt x="9" y="39"/>
                </a:lnTo>
                <a:lnTo>
                  <a:pt x="11" y="32"/>
                </a:lnTo>
                <a:lnTo>
                  <a:pt x="16" y="26"/>
                </a:lnTo>
                <a:lnTo>
                  <a:pt x="22" y="22"/>
                </a:lnTo>
                <a:lnTo>
                  <a:pt x="26" y="16"/>
                </a:lnTo>
                <a:lnTo>
                  <a:pt x="32" y="11"/>
                </a:lnTo>
                <a:lnTo>
                  <a:pt x="38" y="8"/>
                </a:lnTo>
                <a:lnTo>
                  <a:pt x="45" y="6"/>
                </a:lnTo>
                <a:lnTo>
                  <a:pt x="52" y="3"/>
                </a:lnTo>
                <a:lnTo>
                  <a:pt x="60" y="1"/>
                </a:lnTo>
                <a:lnTo>
                  <a:pt x="67" y="0"/>
                </a:lnTo>
                <a:lnTo>
                  <a:pt x="74" y="0"/>
                </a:lnTo>
                <a:lnTo>
                  <a:pt x="1773" y="0"/>
                </a:lnTo>
                <a:lnTo>
                  <a:pt x="1782" y="0"/>
                </a:lnTo>
                <a:lnTo>
                  <a:pt x="1789" y="1"/>
                </a:lnTo>
                <a:lnTo>
                  <a:pt x="1796" y="3"/>
                </a:lnTo>
                <a:lnTo>
                  <a:pt x="1802" y="6"/>
                </a:lnTo>
                <a:lnTo>
                  <a:pt x="1810" y="8"/>
                </a:lnTo>
                <a:lnTo>
                  <a:pt x="1815" y="11"/>
                </a:lnTo>
                <a:lnTo>
                  <a:pt x="1821" y="16"/>
                </a:lnTo>
                <a:lnTo>
                  <a:pt x="1827" y="22"/>
                </a:lnTo>
                <a:lnTo>
                  <a:pt x="1832" y="26"/>
                </a:lnTo>
                <a:lnTo>
                  <a:pt x="1836" y="32"/>
                </a:lnTo>
                <a:lnTo>
                  <a:pt x="1839" y="39"/>
                </a:lnTo>
                <a:lnTo>
                  <a:pt x="1843" y="45"/>
                </a:lnTo>
                <a:lnTo>
                  <a:pt x="1845" y="52"/>
                </a:lnTo>
                <a:lnTo>
                  <a:pt x="1846" y="60"/>
                </a:lnTo>
                <a:lnTo>
                  <a:pt x="1848" y="67"/>
                </a:lnTo>
                <a:lnTo>
                  <a:pt x="1849" y="74"/>
                </a:lnTo>
                <a:lnTo>
                  <a:pt x="1849" y="410"/>
                </a:lnTo>
                <a:lnTo>
                  <a:pt x="1848" y="418"/>
                </a:lnTo>
                <a:lnTo>
                  <a:pt x="1846" y="425"/>
                </a:lnTo>
                <a:lnTo>
                  <a:pt x="1845" y="432"/>
                </a:lnTo>
                <a:lnTo>
                  <a:pt x="1843" y="440"/>
                </a:lnTo>
                <a:lnTo>
                  <a:pt x="1839" y="445"/>
                </a:lnTo>
                <a:lnTo>
                  <a:pt x="1836" y="453"/>
                </a:lnTo>
                <a:lnTo>
                  <a:pt x="1832" y="459"/>
                </a:lnTo>
                <a:lnTo>
                  <a:pt x="1827" y="463"/>
                </a:lnTo>
                <a:lnTo>
                  <a:pt x="1821" y="467"/>
                </a:lnTo>
                <a:lnTo>
                  <a:pt x="1815" y="472"/>
                </a:lnTo>
                <a:lnTo>
                  <a:pt x="1810" y="476"/>
                </a:lnTo>
                <a:lnTo>
                  <a:pt x="1802" y="479"/>
                </a:lnTo>
                <a:lnTo>
                  <a:pt x="1796" y="482"/>
                </a:lnTo>
                <a:lnTo>
                  <a:pt x="1789" y="483"/>
                </a:lnTo>
                <a:lnTo>
                  <a:pt x="1782" y="485"/>
                </a:lnTo>
                <a:lnTo>
                  <a:pt x="1773" y="485"/>
                </a:lnTo>
                <a:lnTo>
                  <a:pt x="74" y="485"/>
                </a:lnTo>
                <a:close/>
              </a:path>
            </a:pathLst>
          </a:custGeom>
          <a:solidFill>
            <a:srgbClr val="FFCC00"/>
          </a:solidFill>
          <a:ln w="9525">
            <a:noFill/>
            <a:round/>
            <a:headEnd/>
            <a:tailEnd/>
          </a:ln>
        </p:spPr>
        <p:txBody>
          <a:bodyPr/>
          <a:lstStyle/>
          <a:p>
            <a:endParaRPr lang="en-GB" dirty="0"/>
          </a:p>
        </p:txBody>
      </p:sp>
      <p:sp>
        <p:nvSpPr>
          <p:cNvPr id="30" name="Freeform 11"/>
          <p:cNvSpPr>
            <a:spLocks/>
          </p:cNvSpPr>
          <p:nvPr/>
        </p:nvSpPr>
        <p:spPr bwMode="auto">
          <a:xfrm>
            <a:off x="2133600" y="4409338"/>
            <a:ext cx="2361155" cy="733266"/>
          </a:xfrm>
          <a:custGeom>
            <a:avLst/>
            <a:gdLst/>
            <a:ahLst/>
            <a:cxnLst>
              <a:cxn ang="0">
                <a:pos x="67" y="485"/>
              </a:cxn>
              <a:cxn ang="0">
                <a:pos x="52" y="482"/>
              </a:cxn>
              <a:cxn ang="0">
                <a:pos x="38" y="476"/>
              </a:cxn>
              <a:cxn ang="0">
                <a:pos x="26" y="467"/>
              </a:cxn>
              <a:cxn ang="0">
                <a:pos x="16" y="459"/>
              </a:cxn>
              <a:cxn ang="0">
                <a:pos x="9" y="445"/>
              </a:cxn>
              <a:cxn ang="0">
                <a:pos x="3" y="432"/>
              </a:cxn>
              <a:cxn ang="0">
                <a:pos x="0" y="418"/>
              </a:cxn>
              <a:cxn ang="0">
                <a:pos x="0" y="74"/>
              </a:cxn>
              <a:cxn ang="0">
                <a:pos x="1" y="60"/>
              </a:cxn>
              <a:cxn ang="0">
                <a:pos x="6" y="45"/>
              </a:cxn>
              <a:cxn ang="0">
                <a:pos x="11" y="32"/>
              </a:cxn>
              <a:cxn ang="0">
                <a:pos x="22" y="22"/>
              </a:cxn>
              <a:cxn ang="0">
                <a:pos x="32" y="11"/>
              </a:cxn>
              <a:cxn ang="0">
                <a:pos x="45" y="6"/>
              </a:cxn>
              <a:cxn ang="0">
                <a:pos x="60" y="1"/>
              </a:cxn>
              <a:cxn ang="0">
                <a:pos x="74" y="0"/>
              </a:cxn>
              <a:cxn ang="0">
                <a:pos x="1782" y="0"/>
              </a:cxn>
              <a:cxn ang="0">
                <a:pos x="1796" y="3"/>
              </a:cxn>
              <a:cxn ang="0">
                <a:pos x="1810" y="8"/>
              </a:cxn>
              <a:cxn ang="0">
                <a:pos x="1821" y="16"/>
              </a:cxn>
              <a:cxn ang="0">
                <a:pos x="1832" y="26"/>
              </a:cxn>
              <a:cxn ang="0">
                <a:pos x="1839" y="39"/>
              </a:cxn>
              <a:cxn ang="0">
                <a:pos x="1845" y="52"/>
              </a:cxn>
              <a:cxn ang="0">
                <a:pos x="1848" y="67"/>
              </a:cxn>
              <a:cxn ang="0">
                <a:pos x="1849" y="410"/>
              </a:cxn>
              <a:cxn ang="0">
                <a:pos x="1846" y="425"/>
              </a:cxn>
              <a:cxn ang="0">
                <a:pos x="1843" y="440"/>
              </a:cxn>
              <a:cxn ang="0">
                <a:pos x="1836" y="453"/>
              </a:cxn>
              <a:cxn ang="0">
                <a:pos x="1827" y="463"/>
              </a:cxn>
              <a:cxn ang="0">
                <a:pos x="1815" y="472"/>
              </a:cxn>
              <a:cxn ang="0">
                <a:pos x="1802" y="479"/>
              </a:cxn>
              <a:cxn ang="0">
                <a:pos x="1789" y="483"/>
              </a:cxn>
              <a:cxn ang="0">
                <a:pos x="1773" y="485"/>
              </a:cxn>
            </a:cxnLst>
            <a:rect l="0" t="0" r="r" b="b"/>
            <a:pathLst>
              <a:path w="1849" h="485">
                <a:moveTo>
                  <a:pt x="74" y="485"/>
                </a:moveTo>
                <a:lnTo>
                  <a:pt x="67" y="485"/>
                </a:lnTo>
                <a:lnTo>
                  <a:pt x="60" y="483"/>
                </a:lnTo>
                <a:lnTo>
                  <a:pt x="52" y="482"/>
                </a:lnTo>
                <a:lnTo>
                  <a:pt x="45" y="479"/>
                </a:lnTo>
                <a:lnTo>
                  <a:pt x="38" y="476"/>
                </a:lnTo>
                <a:lnTo>
                  <a:pt x="32" y="472"/>
                </a:lnTo>
                <a:lnTo>
                  <a:pt x="26" y="467"/>
                </a:lnTo>
                <a:lnTo>
                  <a:pt x="22" y="463"/>
                </a:lnTo>
                <a:lnTo>
                  <a:pt x="16" y="459"/>
                </a:lnTo>
                <a:lnTo>
                  <a:pt x="11" y="453"/>
                </a:lnTo>
                <a:lnTo>
                  <a:pt x="9" y="445"/>
                </a:lnTo>
                <a:lnTo>
                  <a:pt x="6" y="440"/>
                </a:lnTo>
                <a:lnTo>
                  <a:pt x="3" y="432"/>
                </a:lnTo>
                <a:lnTo>
                  <a:pt x="1" y="425"/>
                </a:lnTo>
                <a:lnTo>
                  <a:pt x="0" y="418"/>
                </a:lnTo>
                <a:lnTo>
                  <a:pt x="0" y="410"/>
                </a:lnTo>
                <a:lnTo>
                  <a:pt x="0" y="74"/>
                </a:lnTo>
                <a:lnTo>
                  <a:pt x="0" y="67"/>
                </a:lnTo>
                <a:lnTo>
                  <a:pt x="1" y="60"/>
                </a:lnTo>
                <a:lnTo>
                  <a:pt x="3" y="52"/>
                </a:lnTo>
                <a:lnTo>
                  <a:pt x="6" y="45"/>
                </a:lnTo>
                <a:lnTo>
                  <a:pt x="9" y="39"/>
                </a:lnTo>
                <a:lnTo>
                  <a:pt x="11" y="32"/>
                </a:lnTo>
                <a:lnTo>
                  <a:pt x="16" y="26"/>
                </a:lnTo>
                <a:lnTo>
                  <a:pt x="22" y="22"/>
                </a:lnTo>
                <a:lnTo>
                  <a:pt x="26" y="16"/>
                </a:lnTo>
                <a:lnTo>
                  <a:pt x="32" y="11"/>
                </a:lnTo>
                <a:lnTo>
                  <a:pt x="38" y="8"/>
                </a:lnTo>
                <a:lnTo>
                  <a:pt x="45" y="6"/>
                </a:lnTo>
                <a:lnTo>
                  <a:pt x="52" y="3"/>
                </a:lnTo>
                <a:lnTo>
                  <a:pt x="60" y="1"/>
                </a:lnTo>
                <a:lnTo>
                  <a:pt x="67" y="0"/>
                </a:lnTo>
                <a:lnTo>
                  <a:pt x="74" y="0"/>
                </a:lnTo>
                <a:lnTo>
                  <a:pt x="1773" y="0"/>
                </a:lnTo>
                <a:lnTo>
                  <a:pt x="1782" y="0"/>
                </a:lnTo>
                <a:lnTo>
                  <a:pt x="1789" y="1"/>
                </a:lnTo>
                <a:lnTo>
                  <a:pt x="1796" y="3"/>
                </a:lnTo>
                <a:lnTo>
                  <a:pt x="1802" y="6"/>
                </a:lnTo>
                <a:lnTo>
                  <a:pt x="1810" y="8"/>
                </a:lnTo>
                <a:lnTo>
                  <a:pt x="1815" y="11"/>
                </a:lnTo>
                <a:lnTo>
                  <a:pt x="1821" y="16"/>
                </a:lnTo>
                <a:lnTo>
                  <a:pt x="1827" y="22"/>
                </a:lnTo>
                <a:lnTo>
                  <a:pt x="1832" y="26"/>
                </a:lnTo>
                <a:lnTo>
                  <a:pt x="1836" y="32"/>
                </a:lnTo>
                <a:lnTo>
                  <a:pt x="1839" y="39"/>
                </a:lnTo>
                <a:lnTo>
                  <a:pt x="1843" y="45"/>
                </a:lnTo>
                <a:lnTo>
                  <a:pt x="1845" y="52"/>
                </a:lnTo>
                <a:lnTo>
                  <a:pt x="1846" y="60"/>
                </a:lnTo>
                <a:lnTo>
                  <a:pt x="1848" y="67"/>
                </a:lnTo>
                <a:lnTo>
                  <a:pt x="1849" y="74"/>
                </a:lnTo>
                <a:lnTo>
                  <a:pt x="1849" y="410"/>
                </a:lnTo>
                <a:lnTo>
                  <a:pt x="1848" y="418"/>
                </a:lnTo>
                <a:lnTo>
                  <a:pt x="1846" y="425"/>
                </a:lnTo>
                <a:lnTo>
                  <a:pt x="1845" y="432"/>
                </a:lnTo>
                <a:lnTo>
                  <a:pt x="1843" y="440"/>
                </a:lnTo>
                <a:lnTo>
                  <a:pt x="1839" y="445"/>
                </a:lnTo>
                <a:lnTo>
                  <a:pt x="1836" y="453"/>
                </a:lnTo>
                <a:lnTo>
                  <a:pt x="1832" y="459"/>
                </a:lnTo>
                <a:lnTo>
                  <a:pt x="1827" y="463"/>
                </a:lnTo>
                <a:lnTo>
                  <a:pt x="1821" y="467"/>
                </a:lnTo>
                <a:lnTo>
                  <a:pt x="1815" y="472"/>
                </a:lnTo>
                <a:lnTo>
                  <a:pt x="1810" y="476"/>
                </a:lnTo>
                <a:lnTo>
                  <a:pt x="1802" y="479"/>
                </a:lnTo>
                <a:lnTo>
                  <a:pt x="1796" y="482"/>
                </a:lnTo>
                <a:lnTo>
                  <a:pt x="1789" y="483"/>
                </a:lnTo>
                <a:lnTo>
                  <a:pt x="1782" y="485"/>
                </a:lnTo>
                <a:lnTo>
                  <a:pt x="1773" y="485"/>
                </a:lnTo>
                <a:lnTo>
                  <a:pt x="74" y="485"/>
                </a:lnTo>
              </a:path>
            </a:pathLst>
          </a:custGeom>
          <a:solidFill>
            <a:schemeClr val="accent5">
              <a:lumMod val="75000"/>
            </a:schemeClr>
          </a:solidFill>
          <a:ln w="28575">
            <a:solidFill>
              <a:srgbClr val="000000"/>
            </a:solidFill>
            <a:prstDash val="solid"/>
            <a:round/>
            <a:headEnd/>
            <a:tailEnd/>
          </a:ln>
        </p:spPr>
        <p:txBody>
          <a:bodyPr/>
          <a:lstStyle/>
          <a:p>
            <a:endParaRPr lang="en-GB" dirty="0"/>
          </a:p>
        </p:txBody>
      </p:sp>
      <p:sp>
        <p:nvSpPr>
          <p:cNvPr id="31" name="Freeform 12"/>
          <p:cNvSpPr>
            <a:spLocks/>
          </p:cNvSpPr>
          <p:nvPr/>
        </p:nvSpPr>
        <p:spPr bwMode="auto">
          <a:xfrm>
            <a:off x="2133600" y="5435911"/>
            <a:ext cx="2361155" cy="736289"/>
          </a:xfrm>
          <a:custGeom>
            <a:avLst/>
            <a:gdLst/>
            <a:ahLst/>
            <a:cxnLst>
              <a:cxn ang="0">
                <a:pos x="67" y="487"/>
              </a:cxn>
              <a:cxn ang="0">
                <a:pos x="52" y="484"/>
              </a:cxn>
              <a:cxn ang="0">
                <a:pos x="38" y="478"/>
              </a:cxn>
              <a:cxn ang="0">
                <a:pos x="26" y="471"/>
              </a:cxn>
              <a:cxn ang="0">
                <a:pos x="16" y="461"/>
              </a:cxn>
              <a:cxn ang="0">
                <a:pos x="9" y="449"/>
              </a:cxn>
              <a:cxn ang="0">
                <a:pos x="3" y="434"/>
              </a:cxn>
              <a:cxn ang="0">
                <a:pos x="0" y="420"/>
              </a:cxn>
              <a:cxn ang="0">
                <a:pos x="0" y="76"/>
              </a:cxn>
              <a:cxn ang="0">
                <a:pos x="1" y="60"/>
              </a:cxn>
              <a:cxn ang="0">
                <a:pos x="6" y="47"/>
              </a:cxn>
              <a:cxn ang="0">
                <a:pos x="11" y="34"/>
              </a:cxn>
              <a:cxn ang="0">
                <a:pos x="22" y="22"/>
              </a:cxn>
              <a:cxn ang="0">
                <a:pos x="32" y="13"/>
              </a:cxn>
              <a:cxn ang="0">
                <a:pos x="45" y="6"/>
              </a:cxn>
              <a:cxn ang="0">
                <a:pos x="60" y="2"/>
              </a:cxn>
              <a:cxn ang="0">
                <a:pos x="74" y="0"/>
              </a:cxn>
              <a:cxn ang="0">
                <a:pos x="1780" y="2"/>
              </a:cxn>
              <a:cxn ang="0">
                <a:pos x="1795" y="5"/>
              </a:cxn>
              <a:cxn ang="0">
                <a:pos x="1810" y="9"/>
              </a:cxn>
              <a:cxn ang="0">
                <a:pos x="1821" y="18"/>
              </a:cxn>
              <a:cxn ang="0">
                <a:pos x="1832" y="28"/>
              </a:cxn>
              <a:cxn ang="0">
                <a:pos x="1839" y="40"/>
              </a:cxn>
              <a:cxn ang="0">
                <a:pos x="1845" y="53"/>
              </a:cxn>
              <a:cxn ang="0">
                <a:pos x="1848" y="68"/>
              </a:cxn>
              <a:cxn ang="0">
                <a:pos x="1849" y="413"/>
              </a:cxn>
              <a:cxn ang="0">
                <a:pos x="1846" y="427"/>
              </a:cxn>
              <a:cxn ang="0">
                <a:pos x="1843" y="442"/>
              </a:cxn>
              <a:cxn ang="0">
                <a:pos x="1836" y="455"/>
              </a:cxn>
              <a:cxn ang="0">
                <a:pos x="1827" y="465"/>
              </a:cxn>
              <a:cxn ang="0">
                <a:pos x="1815" y="475"/>
              </a:cxn>
              <a:cxn ang="0">
                <a:pos x="1802" y="481"/>
              </a:cxn>
              <a:cxn ang="0">
                <a:pos x="1789" y="486"/>
              </a:cxn>
              <a:cxn ang="0">
                <a:pos x="1773" y="487"/>
              </a:cxn>
            </a:cxnLst>
            <a:rect l="0" t="0" r="r" b="b"/>
            <a:pathLst>
              <a:path w="1849" h="487">
                <a:moveTo>
                  <a:pt x="74" y="487"/>
                </a:moveTo>
                <a:lnTo>
                  <a:pt x="67" y="487"/>
                </a:lnTo>
                <a:lnTo>
                  <a:pt x="60" y="486"/>
                </a:lnTo>
                <a:lnTo>
                  <a:pt x="52" y="484"/>
                </a:lnTo>
                <a:lnTo>
                  <a:pt x="45" y="481"/>
                </a:lnTo>
                <a:lnTo>
                  <a:pt x="38" y="478"/>
                </a:lnTo>
                <a:lnTo>
                  <a:pt x="32" y="475"/>
                </a:lnTo>
                <a:lnTo>
                  <a:pt x="26" y="471"/>
                </a:lnTo>
                <a:lnTo>
                  <a:pt x="22" y="465"/>
                </a:lnTo>
                <a:lnTo>
                  <a:pt x="16" y="461"/>
                </a:lnTo>
                <a:lnTo>
                  <a:pt x="11" y="455"/>
                </a:lnTo>
                <a:lnTo>
                  <a:pt x="9" y="449"/>
                </a:lnTo>
                <a:lnTo>
                  <a:pt x="6" y="442"/>
                </a:lnTo>
                <a:lnTo>
                  <a:pt x="3" y="434"/>
                </a:lnTo>
                <a:lnTo>
                  <a:pt x="1" y="427"/>
                </a:lnTo>
                <a:lnTo>
                  <a:pt x="0" y="420"/>
                </a:lnTo>
                <a:lnTo>
                  <a:pt x="0" y="413"/>
                </a:lnTo>
                <a:lnTo>
                  <a:pt x="0" y="76"/>
                </a:lnTo>
                <a:lnTo>
                  <a:pt x="0" y="68"/>
                </a:lnTo>
                <a:lnTo>
                  <a:pt x="1" y="60"/>
                </a:lnTo>
                <a:lnTo>
                  <a:pt x="3" y="53"/>
                </a:lnTo>
                <a:lnTo>
                  <a:pt x="6" y="47"/>
                </a:lnTo>
                <a:lnTo>
                  <a:pt x="9" y="40"/>
                </a:lnTo>
                <a:lnTo>
                  <a:pt x="11" y="34"/>
                </a:lnTo>
                <a:lnTo>
                  <a:pt x="16" y="28"/>
                </a:lnTo>
                <a:lnTo>
                  <a:pt x="22" y="22"/>
                </a:lnTo>
                <a:lnTo>
                  <a:pt x="26" y="18"/>
                </a:lnTo>
                <a:lnTo>
                  <a:pt x="32" y="13"/>
                </a:lnTo>
                <a:lnTo>
                  <a:pt x="38" y="9"/>
                </a:lnTo>
                <a:lnTo>
                  <a:pt x="45" y="6"/>
                </a:lnTo>
                <a:lnTo>
                  <a:pt x="52" y="5"/>
                </a:lnTo>
                <a:lnTo>
                  <a:pt x="60" y="2"/>
                </a:lnTo>
                <a:lnTo>
                  <a:pt x="67" y="2"/>
                </a:lnTo>
                <a:lnTo>
                  <a:pt x="74" y="0"/>
                </a:lnTo>
                <a:lnTo>
                  <a:pt x="1773" y="0"/>
                </a:lnTo>
                <a:lnTo>
                  <a:pt x="1780" y="2"/>
                </a:lnTo>
                <a:lnTo>
                  <a:pt x="1789" y="2"/>
                </a:lnTo>
                <a:lnTo>
                  <a:pt x="1795" y="5"/>
                </a:lnTo>
                <a:lnTo>
                  <a:pt x="1802" y="6"/>
                </a:lnTo>
                <a:lnTo>
                  <a:pt x="1810" y="9"/>
                </a:lnTo>
                <a:lnTo>
                  <a:pt x="1815" y="13"/>
                </a:lnTo>
                <a:lnTo>
                  <a:pt x="1821" y="18"/>
                </a:lnTo>
                <a:lnTo>
                  <a:pt x="1827" y="22"/>
                </a:lnTo>
                <a:lnTo>
                  <a:pt x="1832" y="28"/>
                </a:lnTo>
                <a:lnTo>
                  <a:pt x="1836" y="34"/>
                </a:lnTo>
                <a:lnTo>
                  <a:pt x="1839" y="40"/>
                </a:lnTo>
                <a:lnTo>
                  <a:pt x="1843" y="47"/>
                </a:lnTo>
                <a:lnTo>
                  <a:pt x="1845" y="53"/>
                </a:lnTo>
                <a:lnTo>
                  <a:pt x="1846" y="60"/>
                </a:lnTo>
                <a:lnTo>
                  <a:pt x="1848" y="68"/>
                </a:lnTo>
                <a:lnTo>
                  <a:pt x="1849" y="76"/>
                </a:lnTo>
                <a:lnTo>
                  <a:pt x="1849" y="413"/>
                </a:lnTo>
                <a:lnTo>
                  <a:pt x="1848" y="420"/>
                </a:lnTo>
                <a:lnTo>
                  <a:pt x="1846" y="427"/>
                </a:lnTo>
                <a:lnTo>
                  <a:pt x="1845" y="434"/>
                </a:lnTo>
                <a:lnTo>
                  <a:pt x="1843" y="442"/>
                </a:lnTo>
                <a:lnTo>
                  <a:pt x="1839" y="449"/>
                </a:lnTo>
                <a:lnTo>
                  <a:pt x="1836" y="455"/>
                </a:lnTo>
                <a:lnTo>
                  <a:pt x="1832" y="461"/>
                </a:lnTo>
                <a:lnTo>
                  <a:pt x="1827" y="465"/>
                </a:lnTo>
                <a:lnTo>
                  <a:pt x="1821" y="471"/>
                </a:lnTo>
                <a:lnTo>
                  <a:pt x="1815" y="475"/>
                </a:lnTo>
                <a:lnTo>
                  <a:pt x="1810" y="478"/>
                </a:lnTo>
                <a:lnTo>
                  <a:pt x="1802" y="481"/>
                </a:lnTo>
                <a:lnTo>
                  <a:pt x="1795" y="484"/>
                </a:lnTo>
                <a:lnTo>
                  <a:pt x="1789" y="486"/>
                </a:lnTo>
                <a:lnTo>
                  <a:pt x="1780" y="487"/>
                </a:lnTo>
                <a:lnTo>
                  <a:pt x="1773" y="487"/>
                </a:lnTo>
                <a:lnTo>
                  <a:pt x="74" y="487"/>
                </a:lnTo>
                <a:close/>
              </a:path>
            </a:pathLst>
          </a:custGeom>
          <a:solidFill>
            <a:schemeClr val="accent5">
              <a:lumMod val="50000"/>
            </a:schemeClr>
          </a:solidFill>
          <a:ln w="9525">
            <a:noFill/>
            <a:round/>
            <a:headEnd/>
            <a:tailEnd/>
          </a:ln>
        </p:spPr>
        <p:txBody>
          <a:bodyPr/>
          <a:lstStyle/>
          <a:p>
            <a:endParaRPr lang="en-GB" dirty="0"/>
          </a:p>
        </p:txBody>
      </p:sp>
      <p:sp>
        <p:nvSpPr>
          <p:cNvPr id="32" name="Freeform 13"/>
          <p:cNvSpPr>
            <a:spLocks/>
          </p:cNvSpPr>
          <p:nvPr/>
        </p:nvSpPr>
        <p:spPr bwMode="auto">
          <a:xfrm>
            <a:off x="2133600" y="5435911"/>
            <a:ext cx="2361155" cy="736289"/>
          </a:xfrm>
          <a:custGeom>
            <a:avLst/>
            <a:gdLst/>
            <a:ahLst/>
            <a:cxnLst>
              <a:cxn ang="0">
                <a:pos x="67" y="487"/>
              </a:cxn>
              <a:cxn ang="0">
                <a:pos x="52" y="484"/>
              </a:cxn>
              <a:cxn ang="0">
                <a:pos x="38" y="478"/>
              </a:cxn>
              <a:cxn ang="0">
                <a:pos x="26" y="471"/>
              </a:cxn>
              <a:cxn ang="0">
                <a:pos x="16" y="461"/>
              </a:cxn>
              <a:cxn ang="0">
                <a:pos x="9" y="449"/>
              </a:cxn>
              <a:cxn ang="0">
                <a:pos x="3" y="434"/>
              </a:cxn>
              <a:cxn ang="0">
                <a:pos x="0" y="420"/>
              </a:cxn>
              <a:cxn ang="0">
                <a:pos x="0" y="76"/>
              </a:cxn>
              <a:cxn ang="0">
                <a:pos x="1" y="60"/>
              </a:cxn>
              <a:cxn ang="0">
                <a:pos x="6" y="47"/>
              </a:cxn>
              <a:cxn ang="0">
                <a:pos x="11" y="34"/>
              </a:cxn>
              <a:cxn ang="0">
                <a:pos x="22" y="22"/>
              </a:cxn>
              <a:cxn ang="0">
                <a:pos x="32" y="13"/>
              </a:cxn>
              <a:cxn ang="0">
                <a:pos x="45" y="6"/>
              </a:cxn>
              <a:cxn ang="0">
                <a:pos x="60" y="2"/>
              </a:cxn>
              <a:cxn ang="0">
                <a:pos x="74" y="0"/>
              </a:cxn>
              <a:cxn ang="0">
                <a:pos x="1780" y="2"/>
              </a:cxn>
              <a:cxn ang="0">
                <a:pos x="1795" y="5"/>
              </a:cxn>
              <a:cxn ang="0">
                <a:pos x="1810" y="9"/>
              </a:cxn>
              <a:cxn ang="0">
                <a:pos x="1821" y="18"/>
              </a:cxn>
              <a:cxn ang="0">
                <a:pos x="1832" y="28"/>
              </a:cxn>
              <a:cxn ang="0">
                <a:pos x="1839" y="40"/>
              </a:cxn>
              <a:cxn ang="0">
                <a:pos x="1845" y="53"/>
              </a:cxn>
              <a:cxn ang="0">
                <a:pos x="1848" y="68"/>
              </a:cxn>
              <a:cxn ang="0">
                <a:pos x="1849" y="413"/>
              </a:cxn>
              <a:cxn ang="0">
                <a:pos x="1846" y="427"/>
              </a:cxn>
              <a:cxn ang="0">
                <a:pos x="1843" y="442"/>
              </a:cxn>
              <a:cxn ang="0">
                <a:pos x="1836" y="455"/>
              </a:cxn>
              <a:cxn ang="0">
                <a:pos x="1827" y="465"/>
              </a:cxn>
              <a:cxn ang="0">
                <a:pos x="1815" y="475"/>
              </a:cxn>
              <a:cxn ang="0">
                <a:pos x="1802" y="481"/>
              </a:cxn>
              <a:cxn ang="0">
                <a:pos x="1789" y="486"/>
              </a:cxn>
              <a:cxn ang="0">
                <a:pos x="1773" y="487"/>
              </a:cxn>
            </a:cxnLst>
            <a:rect l="0" t="0" r="r" b="b"/>
            <a:pathLst>
              <a:path w="1849" h="487">
                <a:moveTo>
                  <a:pt x="74" y="487"/>
                </a:moveTo>
                <a:lnTo>
                  <a:pt x="67" y="487"/>
                </a:lnTo>
                <a:lnTo>
                  <a:pt x="60" y="486"/>
                </a:lnTo>
                <a:lnTo>
                  <a:pt x="52" y="484"/>
                </a:lnTo>
                <a:lnTo>
                  <a:pt x="45" y="481"/>
                </a:lnTo>
                <a:lnTo>
                  <a:pt x="38" y="478"/>
                </a:lnTo>
                <a:lnTo>
                  <a:pt x="32" y="475"/>
                </a:lnTo>
                <a:lnTo>
                  <a:pt x="26" y="471"/>
                </a:lnTo>
                <a:lnTo>
                  <a:pt x="22" y="465"/>
                </a:lnTo>
                <a:lnTo>
                  <a:pt x="16" y="461"/>
                </a:lnTo>
                <a:lnTo>
                  <a:pt x="11" y="455"/>
                </a:lnTo>
                <a:lnTo>
                  <a:pt x="9" y="449"/>
                </a:lnTo>
                <a:lnTo>
                  <a:pt x="6" y="442"/>
                </a:lnTo>
                <a:lnTo>
                  <a:pt x="3" y="434"/>
                </a:lnTo>
                <a:lnTo>
                  <a:pt x="1" y="427"/>
                </a:lnTo>
                <a:lnTo>
                  <a:pt x="0" y="420"/>
                </a:lnTo>
                <a:lnTo>
                  <a:pt x="0" y="413"/>
                </a:lnTo>
                <a:lnTo>
                  <a:pt x="0" y="76"/>
                </a:lnTo>
                <a:lnTo>
                  <a:pt x="0" y="68"/>
                </a:lnTo>
                <a:lnTo>
                  <a:pt x="1" y="60"/>
                </a:lnTo>
                <a:lnTo>
                  <a:pt x="3" y="53"/>
                </a:lnTo>
                <a:lnTo>
                  <a:pt x="6" y="47"/>
                </a:lnTo>
                <a:lnTo>
                  <a:pt x="9" y="40"/>
                </a:lnTo>
                <a:lnTo>
                  <a:pt x="11" y="34"/>
                </a:lnTo>
                <a:lnTo>
                  <a:pt x="16" y="28"/>
                </a:lnTo>
                <a:lnTo>
                  <a:pt x="22" y="22"/>
                </a:lnTo>
                <a:lnTo>
                  <a:pt x="26" y="18"/>
                </a:lnTo>
                <a:lnTo>
                  <a:pt x="32" y="13"/>
                </a:lnTo>
                <a:lnTo>
                  <a:pt x="38" y="9"/>
                </a:lnTo>
                <a:lnTo>
                  <a:pt x="45" y="6"/>
                </a:lnTo>
                <a:lnTo>
                  <a:pt x="52" y="5"/>
                </a:lnTo>
                <a:lnTo>
                  <a:pt x="60" y="2"/>
                </a:lnTo>
                <a:lnTo>
                  <a:pt x="67" y="2"/>
                </a:lnTo>
                <a:lnTo>
                  <a:pt x="74" y="0"/>
                </a:lnTo>
                <a:lnTo>
                  <a:pt x="1773" y="0"/>
                </a:lnTo>
                <a:lnTo>
                  <a:pt x="1780" y="2"/>
                </a:lnTo>
                <a:lnTo>
                  <a:pt x="1789" y="2"/>
                </a:lnTo>
                <a:lnTo>
                  <a:pt x="1795" y="5"/>
                </a:lnTo>
                <a:lnTo>
                  <a:pt x="1802" y="6"/>
                </a:lnTo>
                <a:lnTo>
                  <a:pt x="1810" y="9"/>
                </a:lnTo>
                <a:lnTo>
                  <a:pt x="1815" y="13"/>
                </a:lnTo>
                <a:lnTo>
                  <a:pt x="1821" y="18"/>
                </a:lnTo>
                <a:lnTo>
                  <a:pt x="1827" y="22"/>
                </a:lnTo>
                <a:lnTo>
                  <a:pt x="1832" y="28"/>
                </a:lnTo>
                <a:lnTo>
                  <a:pt x="1836" y="34"/>
                </a:lnTo>
                <a:lnTo>
                  <a:pt x="1839" y="40"/>
                </a:lnTo>
                <a:lnTo>
                  <a:pt x="1843" y="47"/>
                </a:lnTo>
                <a:lnTo>
                  <a:pt x="1845" y="53"/>
                </a:lnTo>
                <a:lnTo>
                  <a:pt x="1846" y="60"/>
                </a:lnTo>
                <a:lnTo>
                  <a:pt x="1848" y="68"/>
                </a:lnTo>
                <a:lnTo>
                  <a:pt x="1849" y="76"/>
                </a:lnTo>
                <a:lnTo>
                  <a:pt x="1849" y="413"/>
                </a:lnTo>
                <a:lnTo>
                  <a:pt x="1848" y="420"/>
                </a:lnTo>
                <a:lnTo>
                  <a:pt x="1846" y="427"/>
                </a:lnTo>
                <a:lnTo>
                  <a:pt x="1845" y="434"/>
                </a:lnTo>
                <a:lnTo>
                  <a:pt x="1843" y="442"/>
                </a:lnTo>
                <a:lnTo>
                  <a:pt x="1839" y="449"/>
                </a:lnTo>
                <a:lnTo>
                  <a:pt x="1836" y="455"/>
                </a:lnTo>
                <a:lnTo>
                  <a:pt x="1832" y="461"/>
                </a:lnTo>
                <a:lnTo>
                  <a:pt x="1827" y="465"/>
                </a:lnTo>
                <a:lnTo>
                  <a:pt x="1821" y="471"/>
                </a:lnTo>
                <a:lnTo>
                  <a:pt x="1815" y="475"/>
                </a:lnTo>
                <a:lnTo>
                  <a:pt x="1810" y="478"/>
                </a:lnTo>
                <a:lnTo>
                  <a:pt x="1802" y="481"/>
                </a:lnTo>
                <a:lnTo>
                  <a:pt x="1795" y="484"/>
                </a:lnTo>
                <a:lnTo>
                  <a:pt x="1789" y="486"/>
                </a:lnTo>
                <a:lnTo>
                  <a:pt x="1780" y="487"/>
                </a:lnTo>
                <a:lnTo>
                  <a:pt x="1773" y="487"/>
                </a:lnTo>
                <a:lnTo>
                  <a:pt x="74" y="487"/>
                </a:lnTo>
              </a:path>
            </a:pathLst>
          </a:custGeom>
          <a:noFill/>
          <a:ln w="28575">
            <a:solidFill>
              <a:srgbClr val="000000"/>
            </a:solidFill>
            <a:prstDash val="solid"/>
            <a:round/>
            <a:headEnd/>
            <a:tailEnd/>
          </a:ln>
        </p:spPr>
        <p:txBody>
          <a:bodyPr/>
          <a:lstStyle/>
          <a:p>
            <a:endParaRPr lang="en-GB" dirty="0"/>
          </a:p>
        </p:txBody>
      </p:sp>
      <p:sp>
        <p:nvSpPr>
          <p:cNvPr id="33" name="Rectangle 14"/>
          <p:cNvSpPr>
            <a:spLocks noChangeArrowheads="1"/>
          </p:cNvSpPr>
          <p:nvPr/>
        </p:nvSpPr>
        <p:spPr bwMode="auto">
          <a:xfrm>
            <a:off x="3078573" y="2419692"/>
            <a:ext cx="559322" cy="173868"/>
          </a:xfrm>
          <a:prstGeom prst="rect">
            <a:avLst/>
          </a:prstGeom>
          <a:noFill/>
          <a:ln w="9525">
            <a:noFill/>
            <a:miter lim="800000"/>
            <a:headEnd/>
            <a:tailEnd/>
          </a:ln>
        </p:spPr>
        <p:txBody>
          <a:bodyPr wrap="none" lIns="0" tIns="0" rIns="0" bIns="0">
            <a:spAutoFit/>
          </a:bodyPr>
          <a:lstStyle/>
          <a:p>
            <a:pPr algn="ctr" eaLnBrk="0" hangingPunct="0">
              <a:spcAft>
                <a:spcPct val="0"/>
              </a:spcAft>
              <a:buClrTx/>
              <a:buSzTx/>
              <a:buFontTx/>
              <a:buNone/>
            </a:pPr>
            <a:r>
              <a:rPr lang="en-GB" sz="1200" b="1" dirty="0"/>
              <a:t>IDENTIFY</a:t>
            </a:r>
            <a:endParaRPr lang="en-GB" sz="1800" b="1" dirty="0">
              <a:solidFill>
                <a:schemeClr val="tx1"/>
              </a:solidFill>
            </a:endParaRPr>
          </a:p>
        </p:txBody>
      </p:sp>
      <p:sp>
        <p:nvSpPr>
          <p:cNvPr id="34" name="Rectangle 15"/>
          <p:cNvSpPr>
            <a:spLocks noChangeArrowheads="1"/>
          </p:cNvSpPr>
          <p:nvPr/>
        </p:nvSpPr>
        <p:spPr bwMode="auto">
          <a:xfrm>
            <a:off x="2825729" y="2619262"/>
            <a:ext cx="1054794" cy="173868"/>
          </a:xfrm>
          <a:prstGeom prst="rect">
            <a:avLst/>
          </a:prstGeom>
          <a:noFill/>
          <a:ln w="9525">
            <a:noFill/>
            <a:miter lim="800000"/>
            <a:headEnd/>
            <a:tailEnd/>
          </a:ln>
        </p:spPr>
        <p:txBody>
          <a:bodyPr wrap="none" lIns="0" tIns="0" rIns="0" bIns="0">
            <a:spAutoFit/>
          </a:bodyPr>
          <a:lstStyle/>
          <a:p>
            <a:pPr eaLnBrk="0" hangingPunct="0">
              <a:spcAft>
                <a:spcPct val="0"/>
              </a:spcAft>
              <a:buClrTx/>
              <a:buSzTx/>
              <a:buFontTx/>
              <a:buNone/>
            </a:pPr>
            <a:r>
              <a:rPr lang="en-GB" sz="1200" b="1" dirty="0"/>
              <a:t>What are the risks</a:t>
            </a:r>
            <a:endParaRPr lang="en-GB" sz="1800" dirty="0">
              <a:solidFill>
                <a:schemeClr val="tx1"/>
              </a:solidFill>
            </a:endParaRPr>
          </a:p>
        </p:txBody>
      </p:sp>
      <p:sp>
        <p:nvSpPr>
          <p:cNvPr id="35" name="Rectangle 16"/>
          <p:cNvSpPr>
            <a:spLocks noChangeArrowheads="1"/>
          </p:cNvSpPr>
          <p:nvPr/>
        </p:nvSpPr>
        <p:spPr bwMode="auto">
          <a:xfrm>
            <a:off x="2910011" y="2791617"/>
            <a:ext cx="884954" cy="173868"/>
          </a:xfrm>
          <a:prstGeom prst="rect">
            <a:avLst/>
          </a:prstGeom>
          <a:noFill/>
          <a:ln w="9525">
            <a:noFill/>
            <a:miter lim="800000"/>
            <a:headEnd/>
            <a:tailEnd/>
          </a:ln>
        </p:spPr>
        <p:txBody>
          <a:bodyPr wrap="none" lIns="0" tIns="0" rIns="0" bIns="0">
            <a:spAutoFit/>
          </a:bodyPr>
          <a:lstStyle/>
          <a:p>
            <a:pPr eaLnBrk="0" hangingPunct="0">
              <a:spcAft>
                <a:spcPct val="0"/>
              </a:spcAft>
              <a:buClrTx/>
              <a:buSzTx/>
              <a:buFontTx/>
              <a:buNone/>
            </a:pPr>
            <a:r>
              <a:rPr lang="en-GB" sz="1200" b="1" dirty="0"/>
              <a:t>Sources of risk</a:t>
            </a:r>
            <a:endParaRPr lang="en-GB" sz="1800" dirty="0">
              <a:solidFill>
                <a:schemeClr val="tx1"/>
              </a:solidFill>
            </a:endParaRPr>
          </a:p>
        </p:txBody>
      </p:sp>
      <p:sp>
        <p:nvSpPr>
          <p:cNvPr id="36" name="Rectangle 17"/>
          <p:cNvSpPr>
            <a:spLocks noChangeArrowheads="1"/>
          </p:cNvSpPr>
          <p:nvPr/>
        </p:nvSpPr>
        <p:spPr bwMode="auto">
          <a:xfrm>
            <a:off x="3104113" y="3459872"/>
            <a:ext cx="496749" cy="173868"/>
          </a:xfrm>
          <a:prstGeom prst="rect">
            <a:avLst/>
          </a:prstGeom>
          <a:noFill/>
          <a:ln w="9525">
            <a:noFill/>
            <a:miter lim="800000"/>
            <a:headEnd/>
            <a:tailEnd/>
          </a:ln>
        </p:spPr>
        <p:txBody>
          <a:bodyPr wrap="none" lIns="0" tIns="0" rIns="0" bIns="0">
            <a:spAutoFit/>
          </a:bodyPr>
          <a:lstStyle/>
          <a:p>
            <a:pPr algn="ctr" eaLnBrk="0" hangingPunct="0">
              <a:spcAft>
                <a:spcPct val="0"/>
              </a:spcAft>
              <a:buClrTx/>
              <a:buSzTx/>
              <a:buFontTx/>
              <a:buNone/>
            </a:pPr>
            <a:r>
              <a:rPr lang="en-GB" sz="1200" b="1" dirty="0"/>
              <a:t>ASSESS</a:t>
            </a:r>
            <a:endParaRPr lang="en-GB" sz="1800" dirty="0">
              <a:solidFill>
                <a:schemeClr val="tx1"/>
              </a:solidFill>
            </a:endParaRPr>
          </a:p>
        </p:txBody>
      </p:sp>
      <p:sp>
        <p:nvSpPr>
          <p:cNvPr id="37" name="Rectangle 18"/>
          <p:cNvSpPr>
            <a:spLocks noChangeArrowheads="1"/>
          </p:cNvSpPr>
          <p:nvPr/>
        </p:nvSpPr>
        <p:spPr bwMode="auto">
          <a:xfrm>
            <a:off x="2683983" y="3660953"/>
            <a:ext cx="1344671" cy="347734"/>
          </a:xfrm>
          <a:prstGeom prst="rect">
            <a:avLst/>
          </a:prstGeom>
          <a:noFill/>
          <a:ln w="9525">
            <a:noFill/>
            <a:miter lim="800000"/>
            <a:headEnd/>
            <a:tailEnd/>
          </a:ln>
        </p:spPr>
        <p:txBody>
          <a:bodyPr wrap="none" lIns="0" tIns="0" rIns="0" bIns="0">
            <a:spAutoFit/>
          </a:bodyPr>
          <a:lstStyle/>
          <a:p>
            <a:pPr algn="ctr" eaLnBrk="0" hangingPunct="0">
              <a:spcAft>
                <a:spcPct val="0"/>
              </a:spcAft>
              <a:buClrTx/>
              <a:buSzTx/>
              <a:buFontTx/>
              <a:buNone/>
            </a:pPr>
            <a:r>
              <a:rPr lang="en-GB" sz="1200" b="1" dirty="0"/>
              <a:t>Likelihood / Impact</a:t>
            </a:r>
          </a:p>
          <a:p>
            <a:pPr algn="ctr" eaLnBrk="0" hangingPunct="0">
              <a:spcAft>
                <a:spcPct val="0"/>
              </a:spcAft>
              <a:buClrTx/>
              <a:buSzTx/>
              <a:buFontTx/>
              <a:buNone/>
            </a:pPr>
            <a:r>
              <a:rPr lang="en-GB" sz="1200" b="1" dirty="0"/>
              <a:t>Ranking / Prioritisation</a:t>
            </a:r>
            <a:endParaRPr lang="en-GB" sz="1800" dirty="0">
              <a:solidFill>
                <a:schemeClr val="tx1"/>
              </a:solidFill>
            </a:endParaRPr>
          </a:p>
        </p:txBody>
      </p:sp>
      <p:sp>
        <p:nvSpPr>
          <p:cNvPr id="38" name="Rectangle 19"/>
          <p:cNvSpPr>
            <a:spLocks noChangeArrowheads="1"/>
          </p:cNvSpPr>
          <p:nvPr/>
        </p:nvSpPr>
        <p:spPr bwMode="auto">
          <a:xfrm>
            <a:off x="2593317" y="5525112"/>
            <a:ext cx="1519619" cy="173868"/>
          </a:xfrm>
          <a:prstGeom prst="rect">
            <a:avLst/>
          </a:prstGeom>
          <a:noFill/>
          <a:ln w="9525">
            <a:noFill/>
            <a:miter lim="800000"/>
            <a:headEnd/>
            <a:tailEnd/>
          </a:ln>
        </p:spPr>
        <p:txBody>
          <a:bodyPr wrap="none" lIns="0" tIns="0" rIns="0" bIns="0">
            <a:spAutoFit/>
          </a:bodyPr>
          <a:lstStyle/>
          <a:p>
            <a:pPr algn="ctr" eaLnBrk="0" hangingPunct="0">
              <a:spcAft>
                <a:spcPct val="0"/>
              </a:spcAft>
              <a:buClrTx/>
              <a:buSzTx/>
              <a:buFontTx/>
              <a:buNone/>
            </a:pPr>
            <a:r>
              <a:rPr lang="en-GB" sz="1200" b="1" dirty="0"/>
              <a:t>IMPLEMENT RESPONSES</a:t>
            </a:r>
            <a:endParaRPr lang="en-GB" sz="1800" dirty="0">
              <a:solidFill>
                <a:schemeClr val="tx1"/>
              </a:solidFill>
            </a:endParaRPr>
          </a:p>
        </p:txBody>
      </p:sp>
      <p:sp>
        <p:nvSpPr>
          <p:cNvPr id="39" name="Rectangle 20"/>
          <p:cNvSpPr>
            <a:spLocks noChangeArrowheads="1"/>
          </p:cNvSpPr>
          <p:nvPr/>
        </p:nvSpPr>
        <p:spPr bwMode="auto">
          <a:xfrm>
            <a:off x="2627795" y="5730729"/>
            <a:ext cx="1486417" cy="347734"/>
          </a:xfrm>
          <a:prstGeom prst="rect">
            <a:avLst/>
          </a:prstGeom>
          <a:noFill/>
          <a:ln w="9525">
            <a:noFill/>
            <a:miter lim="800000"/>
            <a:headEnd/>
            <a:tailEnd/>
          </a:ln>
        </p:spPr>
        <p:txBody>
          <a:bodyPr wrap="none" lIns="0" tIns="0" rIns="0" bIns="0">
            <a:spAutoFit/>
          </a:bodyPr>
          <a:lstStyle/>
          <a:p>
            <a:pPr algn="ctr" eaLnBrk="0" hangingPunct="0">
              <a:spcAft>
                <a:spcPct val="0"/>
              </a:spcAft>
              <a:buClrTx/>
              <a:buSzTx/>
              <a:buFontTx/>
              <a:buNone/>
            </a:pPr>
            <a:r>
              <a:rPr lang="en-GB" sz="1200" b="1" dirty="0"/>
              <a:t>Assigned responsibilities</a:t>
            </a:r>
          </a:p>
          <a:p>
            <a:pPr algn="ctr" eaLnBrk="0" hangingPunct="0">
              <a:spcAft>
                <a:spcPct val="0"/>
              </a:spcAft>
              <a:buClrTx/>
              <a:buSzTx/>
              <a:buFontTx/>
              <a:buNone/>
            </a:pPr>
            <a:r>
              <a:rPr lang="en-GB" sz="1200" b="1" dirty="0"/>
              <a:t>Monitor &amp; review</a:t>
            </a:r>
            <a:endParaRPr lang="en-GB" sz="1800" dirty="0">
              <a:solidFill>
                <a:schemeClr val="tx1"/>
              </a:solidFill>
            </a:endParaRPr>
          </a:p>
        </p:txBody>
      </p:sp>
      <p:sp>
        <p:nvSpPr>
          <p:cNvPr id="40" name="Freeform 21"/>
          <p:cNvSpPr>
            <a:spLocks noEditPoints="1"/>
          </p:cNvSpPr>
          <p:nvPr/>
        </p:nvSpPr>
        <p:spPr bwMode="auto">
          <a:xfrm>
            <a:off x="3296938" y="2091613"/>
            <a:ext cx="130253" cy="222247"/>
          </a:xfrm>
          <a:custGeom>
            <a:avLst/>
            <a:gdLst/>
            <a:ahLst/>
            <a:cxnLst>
              <a:cxn ang="0">
                <a:pos x="36" y="0"/>
              </a:cxn>
              <a:cxn ang="0">
                <a:pos x="36" y="102"/>
              </a:cxn>
              <a:cxn ang="0">
                <a:pos x="17" y="102"/>
              </a:cxn>
              <a:cxn ang="0">
                <a:pos x="17" y="0"/>
              </a:cxn>
              <a:cxn ang="0">
                <a:pos x="36" y="0"/>
              </a:cxn>
              <a:cxn ang="0">
                <a:pos x="54" y="93"/>
              </a:cxn>
              <a:cxn ang="0">
                <a:pos x="26" y="147"/>
              </a:cxn>
              <a:cxn ang="0">
                <a:pos x="0" y="93"/>
              </a:cxn>
              <a:cxn ang="0">
                <a:pos x="54" y="93"/>
              </a:cxn>
            </a:cxnLst>
            <a:rect l="0" t="0" r="r" b="b"/>
            <a:pathLst>
              <a:path w="54" h="147">
                <a:moveTo>
                  <a:pt x="36" y="0"/>
                </a:moveTo>
                <a:lnTo>
                  <a:pt x="36" y="102"/>
                </a:lnTo>
                <a:lnTo>
                  <a:pt x="17" y="102"/>
                </a:lnTo>
                <a:lnTo>
                  <a:pt x="17" y="0"/>
                </a:lnTo>
                <a:lnTo>
                  <a:pt x="36" y="0"/>
                </a:lnTo>
                <a:close/>
                <a:moveTo>
                  <a:pt x="54" y="93"/>
                </a:moveTo>
                <a:lnTo>
                  <a:pt x="26" y="147"/>
                </a:lnTo>
                <a:lnTo>
                  <a:pt x="0" y="93"/>
                </a:lnTo>
                <a:lnTo>
                  <a:pt x="54" y="93"/>
                </a:lnTo>
                <a:close/>
              </a:path>
            </a:pathLst>
          </a:custGeom>
          <a:solidFill>
            <a:srgbClr val="808080"/>
          </a:solidFill>
          <a:ln w="14351">
            <a:solidFill>
              <a:srgbClr val="000000"/>
            </a:solidFill>
            <a:prstDash val="solid"/>
            <a:round/>
            <a:headEnd/>
            <a:tailEnd/>
          </a:ln>
        </p:spPr>
        <p:txBody>
          <a:bodyPr/>
          <a:lstStyle/>
          <a:p>
            <a:endParaRPr lang="en-GB" dirty="0"/>
          </a:p>
        </p:txBody>
      </p:sp>
      <p:sp>
        <p:nvSpPr>
          <p:cNvPr id="41" name="Freeform 22"/>
          <p:cNvSpPr>
            <a:spLocks noEditPoints="1"/>
          </p:cNvSpPr>
          <p:nvPr/>
        </p:nvSpPr>
        <p:spPr bwMode="auto">
          <a:xfrm>
            <a:off x="3296938" y="3131792"/>
            <a:ext cx="130253" cy="225271"/>
          </a:xfrm>
          <a:custGeom>
            <a:avLst/>
            <a:gdLst/>
            <a:ahLst/>
            <a:cxnLst>
              <a:cxn ang="0">
                <a:pos x="36" y="0"/>
              </a:cxn>
              <a:cxn ang="0">
                <a:pos x="36" y="104"/>
              </a:cxn>
              <a:cxn ang="0">
                <a:pos x="17" y="104"/>
              </a:cxn>
              <a:cxn ang="0">
                <a:pos x="17" y="0"/>
              </a:cxn>
              <a:cxn ang="0">
                <a:pos x="36" y="0"/>
              </a:cxn>
              <a:cxn ang="0">
                <a:pos x="54" y="95"/>
              </a:cxn>
              <a:cxn ang="0">
                <a:pos x="26" y="149"/>
              </a:cxn>
              <a:cxn ang="0">
                <a:pos x="0" y="95"/>
              </a:cxn>
              <a:cxn ang="0">
                <a:pos x="54" y="95"/>
              </a:cxn>
            </a:cxnLst>
            <a:rect l="0" t="0" r="r" b="b"/>
            <a:pathLst>
              <a:path w="54" h="149">
                <a:moveTo>
                  <a:pt x="36" y="0"/>
                </a:moveTo>
                <a:lnTo>
                  <a:pt x="36" y="104"/>
                </a:lnTo>
                <a:lnTo>
                  <a:pt x="17" y="104"/>
                </a:lnTo>
                <a:lnTo>
                  <a:pt x="17" y="0"/>
                </a:lnTo>
                <a:lnTo>
                  <a:pt x="36" y="0"/>
                </a:lnTo>
                <a:close/>
                <a:moveTo>
                  <a:pt x="54" y="95"/>
                </a:moveTo>
                <a:lnTo>
                  <a:pt x="26" y="149"/>
                </a:lnTo>
                <a:lnTo>
                  <a:pt x="0" y="95"/>
                </a:lnTo>
                <a:lnTo>
                  <a:pt x="54" y="95"/>
                </a:lnTo>
                <a:close/>
              </a:path>
            </a:pathLst>
          </a:custGeom>
          <a:solidFill>
            <a:srgbClr val="808080"/>
          </a:solidFill>
          <a:ln w="14351">
            <a:solidFill>
              <a:srgbClr val="000000"/>
            </a:solidFill>
            <a:prstDash val="solid"/>
            <a:round/>
            <a:headEnd/>
            <a:tailEnd/>
          </a:ln>
        </p:spPr>
        <p:txBody>
          <a:bodyPr/>
          <a:lstStyle/>
          <a:p>
            <a:endParaRPr lang="en-GB" dirty="0"/>
          </a:p>
        </p:txBody>
      </p:sp>
      <p:sp>
        <p:nvSpPr>
          <p:cNvPr id="42" name="Freeform 23"/>
          <p:cNvSpPr>
            <a:spLocks noEditPoints="1"/>
          </p:cNvSpPr>
          <p:nvPr/>
        </p:nvSpPr>
        <p:spPr bwMode="auto">
          <a:xfrm>
            <a:off x="3296938" y="4155341"/>
            <a:ext cx="130253" cy="222248"/>
          </a:xfrm>
          <a:custGeom>
            <a:avLst/>
            <a:gdLst/>
            <a:ahLst/>
            <a:cxnLst>
              <a:cxn ang="0">
                <a:pos x="36" y="0"/>
              </a:cxn>
              <a:cxn ang="0">
                <a:pos x="36" y="102"/>
              </a:cxn>
              <a:cxn ang="0">
                <a:pos x="17" y="102"/>
              </a:cxn>
              <a:cxn ang="0">
                <a:pos x="17" y="0"/>
              </a:cxn>
              <a:cxn ang="0">
                <a:pos x="36" y="0"/>
              </a:cxn>
              <a:cxn ang="0">
                <a:pos x="54" y="93"/>
              </a:cxn>
              <a:cxn ang="0">
                <a:pos x="26" y="147"/>
              </a:cxn>
              <a:cxn ang="0">
                <a:pos x="0" y="93"/>
              </a:cxn>
              <a:cxn ang="0">
                <a:pos x="54" y="93"/>
              </a:cxn>
            </a:cxnLst>
            <a:rect l="0" t="0" r="r" b="b"/>
            <a:pathLst>
              <a:path w="54" h="147">
                <a:moveTo>
                  <a:pt x="36" y="0"/>
                </a:moveTo>
                <a:lnTo>
                  <a:pt x="36" y="102"/>
                </a:lnTo>
                <a:lnTo>
                  <a:pt x="17" y="102"/>
                </a:lnTo>
                <a:lnTo>
                  <a:pt x="17" y="0"/>
                </a:lnTo>
                <a:lnTo>
                  <a:pt x="36" y="0"/>
                </a:lnTo>
                <a:close/>
                <a:moveTo>
                  <a:pt x="54" y="93"/>
                </a:moveTo>
                <a:lnTo>
                  <a:pt x="26" y="147"/>
                </a:lnTo>
                <a:lnTo>
                  <a:pt x="0" y="93"/>
                </a:lnTo>
                <a:lnTo>
                  <a:pt x="54" y="93"/>
                </a:lnTo>
                <a:close/>
              </a:path>
            </a:pathLst>
          </a:custGeom>
          <a:solidFill>
            <a:srgbClr val="808080"/>
          </a:solidFill>
          <a:ln w="14351">
            <a:solidFill>
              <a:srgbClr val="000000"/>
            </a:solidFill>
            <a:prstDash val="solid"/>
            <a:round/>
            <a:headEnd/>
            <a:tailEnd/>
          </a:ln>
        </p:spPr>
        <p:txBody>
          <a:bodyPr/>
          <a:lstStyle/>
          <a:p>
            <a:endParaRPr lang="en-GB" dirty="0"/>
          </a:p>
        </p:txBody>
      </p:sp>
      <p:sp>
        <p:nvSpPr>
          <p:cNvPr id="43" name="Freeform 24"/>
          <p:cNvSpPr>
            <a:spLocks noEditPoints="1"/>
          </p:cNvSpPr>
          <p:nvPr/>
        </p:nvSpPr>
        <p:spPr bwMode="auto">
          <a:xfrm>
            <a:off x="3296938" y="5194009"/>
            <a:ext cx="130253" cy="222247"/>
          </a:xfrm>
          <a:custGeom>
            <a:avLst/>
            <a:gdLst/>
            <a:ahLst/>
            <a:cxnLst>
              <a:cxn ang="0">
                <a:pos x="36" y="0"/>
              </a:cxn>
              <a:cxn ang="0">
                <a:pos x="36" y="102"/>
              </a:cxn>
              <a:cxn ang="0">
                <a:pos x="17" y="102"/>
              </a:cxn>
              <a:cxn ang="0">
                <a:pos x="17" y="0"/>
              </a:cxn>
              <a:cxn ang="0">
                <a:pos x="36" y="0"/>
              </a:cxn>
              <a:cxn ang="0">
                <a:pos x="54" y="93"/>
              </a:cxn>
              <a:cxn ang="0">
                <a:pos x="26" y="147"/>
              </a:cxn>
              <a:cxn ang="0">
                <a:pos x="0" y="93"/>
              </a:cxn>
              <a:cxn ang="0">
                <a:pos x="54" y="93"/>
              </a:cxn>
            </a:cxnLst>
            <a:rect l="0" t="0" r="r" b="b"/>
            <a:pathLst>
              <a:path w="54" h="147">
                <a:moveTo>
                  <a:pt x="36" y="0"/>
                </a:moveTo>
                <a:lnTo>
                  <a:pt x="36" y="102"/>
                </a:lnTo>
                <a:lnTo>
                  <a:pt x="17" y="102"/>
                </a:lnTo>
                <a:lnTo>
                  <a:pt x="17" y="0"/>
                </a:lnTo>
                <a:lnTo>
                  <a:pt x="36" y="0"/>
                </a:lnTo>
                <a:close/>
                <a:moveTo>
                  <a:pt x="54" y="93"/>
                </a:moveTo>
                <a:lnTo>
                  <a:pt x="26" y="147"/>
                </a:lnTo>
                <a:lnTo>
                  <a:pt x="0" y="93"/>
                </a:lnTo>
                <a:lnTo>
                  <a:pt x="54" y="93"/>
                </a:lnTo>
                <a:close/>
              </a:path>
            </a:pathLst>
          </a:custGeom>
          <a:solidFill>
            <a:srgbClr val="808080"/>
          </a:solidFill>
          <a:ln w="14351">
            <a:solidFill>
              <a:srgbClr val="000000"/>
            </a:solidFill>
            <a:prstDash val="solid"/>
            <a:round/>
            <a:headEnd/>
            <a:tailEnd/>
          </a:ln>
        </p:spPr>
        <p:txBody>
          <a:bodyPr/>
          <a:lstStyle/>
          <a:p>
            <a:endParaRPr lang="en-GB" dirty="0"/>
          </a:p>
        </p:txBody>
      </p:sp>
      <p:sp>
        <p:nvSpPr>
          <p:cNvPr id="44" name="Freeform 25"/>
          <p:cNvSpPr>
            <a:spLocks/>
          </p:cNvSpPr>
          <p:nvPr/>
        </p:nvSpPr>
        <p:spPr bwMode="auto">
          <a:xfrm>
            <a:off x="6221246" y="1334156"/>
            <a:ext cx="501858" cy="4827461"/>
          </a:xfrm>
          <a:custGeom>
            <a:avLst/>
            <a:gdLst/>
            <a:ahLst/>
            <a:cxnLst>
              <a:cxn ang="0">
                <a:pos x="122" y="1657"/>
              </a:cxn>
              <a:cxn ang="0">
                <a:pos x="95" y="1653"/>
              </a:cxn>
              <a:cxn ang="0">
                <a:pos x="72" y="1643"/>
              </a:cxn>
              <a:cxn ang="0">
                <a:pos x="50" y="1628"/>
              </a:cxn>
              <a:cxn ang="0">
                <a:pos x="31" y="1609"/>
              </a:cxn>
              <a:cxn ang="0">
                <a:pos x="16" y="1587"/>
              </a:cxn>
              <a:cxn ang="0">
                <a:pos x="6" y="1562"/>
              </a:cxn>
              <a:cxn ang="0">
                <a:pos x="0" y="1536"/>
              </a:cxn>
              <a:cxn ang="0">
                <a:pos x="0" y="137"/>
              </a:cxn>
              <a:cxn ang="0">
                <a:pos x="3" y="109"/>
              </a:cxn>
              <a:cxn ang="0">
                <a:pos x="11" y="83"/>
              </a:cxn>
              <a:cxn ang="0">
                <a:pos x="24" y="61"/>
              </a:cxn>
              <a:cxn ang="0">
                <a:pos x="40" y="41"/>
              </a:cxn>
              <a:cxn ang="0">
                <a:pos x="60" y="23"/>
              </a:cxn>
              <a:cxn ang="0">
                <a:pos x="84" y="11"/>
              </a:cxn>
              <a:cxn ang="0">
                <a:pos x="108" y="3"/>
              </a:cxn>
              <a:cxn ang="0">
                <a:pos x="136" y="0"/>
              </a:cxn>
              <a:cxn ang="0">
                <a:pos x="1041" y="1"/>
              </a:cxn>
              <a:cxn ang="0">
                <a:pos x="1069" y="7"/>
              </a:cxn>
              <a:cxn ang="0">
                <a:pos x="1092" y="17"/>
              </a:cxn>
              <a:cxn ang="0">
                <a:pos x="1114" y="32"/>
              </a:cxn>
              <a:cxn ang="0">
                <a:pos x="1133" y="49"/>
              </a:cxn>
              <a:cxn ang="0">
                <a:pos x="1148" y="71"/>
              </a:cxn>
              <a:cxn ang="0">
                <a:pos x="1158" y="96"/>
              </a:cxn>
              <a:cxn ang="0">
                <a:pos x="1164" y="122"/>
              </a:cxn>
              <a:cxn ang="0">
                <a:pos x="1164" y="1523"/>
              </a:cxn>
              <a:cxn ang="0">
                <a:pos x="1161" y="1549"/>
              </a:cxn>
              <a:cxn ang="0">
                <a:pos x="1154" y="1575"/>
              </a:cxn>
              <a:cxn ang="0">
                <a:pos x="1141" y="1599"/>
              </a:cxn>
              <a:cxn ang="0">
                <a:pos x="1125" y="1619"/>
              </a:cxn>
              <a:cxn ang="0">
                <a:pos x="1104" y="1635"/>
              </a:cxn>
              <a:cxn ang="0">
                <a:pos x="1081" y="1647"/>
              </a:cxn>
              <a:cxn ang="0">
                <a:pos x="1056" y="1656"/>
              </a:cxn>
              <a:cxn ang="0">
                <a:pos x="1028" y="1659"/>
              </a:cxn>
            </a:cxnLst>
            <a:rect l="0" t="0" r="r" b="b"/>
            <a:pathLst>
              <a:path w="1164" h="1659">
                <a:moveTo>
                  <a:pt x="136" y="1659"/>
                </a:moveTo>
                <a:lnTo>
                  <a:pt x="122" y="1657"/>
                </a:lnTo>
                <a:lnTo>
                  <a:pt x="108" y="1656"/>
                </a:lnTo>
                <a:lnTo>
                  <a:pt x="95" y="1653"/>
                </a:lnTo>
                <a:lnTo>
                  <a:pt x="84" y="1647"/>
                </a:lnTo>
                <a:lnTo>
                  <a:pt x="72" y="1643"/>
                </a:lnTo>
                <a:lnTo>
                  <a:pt x="60" y="1635"/>
                </a:lnTo>
                <a:lnTo>
                  <a:pt x="50" y="1628"/>
                </a:lnTo>
                <a:lnTo>
                  <a:pt x="40" y="1619"/>
                </a:lnTo>
                <a:lnTo>
                  <a:pt x="31" y="1609"/>
                </a:lnTo>
                <a:lnTo>
                  <a:pt x="24" y="1599"/>
                </a:lnTo>
                <a:lnTo>
                  <a:pt x="16" y="1587"/>
                </a:lnTo>
                <a:lnTo>
                  <a:pt x="11" y="1575"/>
                </a:lnTo>
                <a:lnTo>
                  <a:pt x="6" y="1562"/>
                </a:lnTo>
                <a:lnTo>
                  <a:pt x="3" y="1549"/>
                </a:lnTo>
                <a:lnTo>
                  <a:pt x="0" y="1536"/>
                </a:lnTo>
                <a:lnTo>
                  <a:pt x="0" y="1523"/>
                </a:lnTo>
                <a:lnTo>
                  <a:pt x="0" y="137"/>
                </a:lnTo>
                <a:lnTo>
                  <a:pt x="0" y="122"/>
                </a:lnTo>
                <a:lnTo>
                  <a:pt x="3" y="109"/>
                </a:lnTo>
                <a:lnTo>
                  <a:pt x="6" y="96"/>
                </a:lnTo>
                <a:lnTo>
                  <a:pt x="11" y="83"/>
                </a:lnTo>
                <a:lnTo>
                  <a:pt x="16" y="71"/>
                </a:lnTo>
                <a:lnTo>
                  <a:pt x="24" y="61"/>
                </a:lnTo>
                <a:lnTo>
                  <a:pt x="31" y="49"/>
                </a:lnTo>
                <a:lnTo>
                  <a:pt x="40" y="41"/>
                </a:lnTo>
                <a:lnTo>
                  <a:pt x="50" y="32"/>
                </a:lnTo>
                <a:lnTo>
                  <a:pt x="60" y="23"/>
                </a:lnTo>
                <a:lnTo>
                  <a:pt x="72" y="17"/>
                </a:lnTo>
                <a:lnTo>
                  <a:pt x="84" y="11"/>
                </a:lnTo>
                <a:lnTo>
                  <a:pt x="95" y="7"/>
                </a:lnTo>
                <a:lnTo>
                  <a:pt x="108" y="3"/>
                </a:lnTo>
                <a:lnTo>
                  <a:pt x="122" y="1"/>
                </a:lnTo>
                <a:lnTo>
                  <a:pt x="136" y="0"/>
                </a:lnTo>
                <a:lnTo>
                  <a:pt x="1028" y="0"/>
                </a:lnTo>
                <a:lnTo>
                  <a:pt x="1041" y="1"/>
                </a:lnTo>
                <a:lnTo>
                  <a:pt x="1056" y="3"/>
                </a:lnTo>
                <a:lnTo>
                  <a:pt x="1069" y="7"/>
                </a:lnTo>
                <a:lnTo>
                  <a:pt x="1081" y="11"/>
                </a:lnTo>
                <a:lnTo>
                  <a:pt x="1092" y="17"/>
                </a:lnTo>
                <a:lnTo>
                  <a:pt x="1104" y="23"/>
                </a:lnTo>
                <a:lnTo>
                  <a:pt x="1114" y="32"/>
                </a:lnTo>
                <a:lnTo>
                  <a:pt x="1125" y="41"/>
                </a:lnTo>
                <a:lnTo>
                  <a:pt x="1133" y="49"/>
                </a:lnTo>
                <a:lnTo>
                  <a:pt x="1141" y="61"/>
                </a:lnTo>
                <a:lnTo>
                  <a:pt x="1148" y="71"/>
                </a:lnTo>
                <a:lnTo>
                  <a:pt x="1154" y="83"/>
                </a:lnTo>
                <a:lnTo>
                  <a:pt x="1158" y="96"/>
                </a:lnTo>
                <a:lnTo>
                  <a:pt x="1161" y="109"/>
                </a:lnTo>
                <a:lnTo>
                  <a:pt x="1164" y="122"/>
                </a:lnTo>
                <a:lnTo>
                  <a:pt x="1164" y="137"/>
                </a:lnTo>
                <a:lnTo>
                  <a:pt x="1164" y="1523"/>
                </a:lnTo>
                <a:lnTo>
                  <a:pt x="1164" y="1536"/>
                </a:lnTo>
                <a:lnTo>
                  <a:pt x="1161" y="1549"/>
                </a:lnTo>
                <a:lnTo>
                  <a:pt x="1158" y="1562"/>
                </a:lnTo>
                <a:lnTo>
                  <a:pt x="1154" y="1575"/>
                </a:lnTo>
                <a:lnTo>
                  <a:pt x="1148" y="1587"/>
                </a:lnTo>
                <a:lnTo>
                  <a:pt x="1141" y="1599"/>
                </a:lnTo>
                <a:lnTo>
                  <a:pt x="1133" y="1609"/>
                </a:lnTo>
                <a:lnTo>
                  <a:pt x="1125" y="1619"/>
                </a:lnTo>
                <a:lnTo>
                  <a:pt x="1114" y="1628"/>
                </a:lnTo>
                <a:lnTo>
                  <a:pt x="1104" y="1635"/>
                </a:lnTo>
                <a:lnTo>
                  <a:pt x="1092" y="1643"/>
                </a:lnTo>
                <a:lnTo>
                  <a:pt x="1081" y="1647"/>
                </a:lnTo>
                <a:lnTo>
                  <a:pt x="1069" y="1653"/>
                </a:lnTo>
                <a:lnTo>
                  <a:pt x="1056" y="1656"/>
                </a:lnTo>
                <a:lnTo>
                  <a:pt x="1041" y="1657"/>
                </a:lnTo>
                <a:lnTo>
                  <a:pt x="1028" y="1659"/>
                </a:lnTo>
                <a:lnTo>
                  <a:pt x="136" y="1659"/>
                </a:lnTo>
              </a:path>
            </a:pathLst>
          </a:custGeom>
          <a:solidFill>
            <a:schemeClr val="accent2"/>
          </a:solidFill>
          <a:ln w="28575">
            <a:solidFill>
              <a:srgbClr val="000000"/>
            </a:solidFill>
            <a:prstDash val="solid"/>
            <a:round/>
            <a:headEnd/>
            <a:tailEnd/>
          </a:ln>
        </p:spPr>
        <p:txBody>
          <a:bodyPr/>
          <a:lstStyle/>
          <a:p>
            <a:endParaRPr lang="en-GB" dirty="0"/>
          </a:p>
        </p:txBody>
      </p:sp>
      <p:sp>
        <p:nvSpPr>
          <p:cNvPr id="45" name="Rectangle 26"/>
          <p:cNvSpPr>
            <a:spLocks noChangeArrowheads="1"/>
          </p:cNvSpPr>
          <p:nvPr/>
        </p:nvSpPr>
        <p:spPr bwMode="auto">
          <a:xfrm rot="5400000">
            <a:off x="5750953" y="3744006"/>
            <a:ext cx="1434783" cy="146854"/>
          </a:xfrm>
          <a:prstGeom prst="rect">
            <a:avLst/>
          </a:prstGeom>
          <a:noFill/>
          <a:ln w="9525">
            <a:noFill/>
            <a:miter lim="800000"/>
            <a:headEnd/>
            <a:tailEnd/>
          </a:ln>
        </p:spPr>
        <p:txBody>
          <a:bodyPr wrap="none" lIns="0" tIns="0" rIns="0" bIns="0">
            <a:spAutoFit/>
          </a:bodyPr>
          <a:lstStyle/>
          <a:p>
            <a:pPr algn="ctr" eaLnBrk="0" hangingPunct="0">
              <a:spcAft>
                <a:spcPct val="0"/>
              </a:spcAft>
              <a:buClrTx/>
              <a:buSzTx/>
              <a:buFontTx/>
              <a:buNone/>
            </a:pPr>
            <a:r>
              <a:rPr lang="en-GB" sz="1200" b="1" dirty="0"/>
              <a:t>MANAGE  PROCESS</a:t>
            </a:r>
            <a:endParaRPr lang="en-GB" sz="1800" dirty="0">
              <a:solidFill>
                <a:schemeClr val="tx1"/>
              </a:solidFill>
            </a:endParaRPr>
          </a:p>
        </p:txBody>
      </p:sp>
      <p:sp>
        <p:nvSpPr>
          <p:cNvPr id="46" name="Rectangle 27"/>
          <p:cNvSpPr>
            <a:spLocks noChangeArrowheads="1"/>
          </p:cNvSpPr>
          <p:nvPr/>
        </p:nvSpPr>
        <p:spPr bwMode="auto">
          <a:xfrm>
            <a:off x="2798912" y="4509122"/>
            <a:ext cx="1130137" cy="173868"/>
          </a:xfrm>
          <a:prstGeom prst="rect">
            <a:avLst/>
          </a:prstGeom>
          <a:noFill/>
          <a:ln w="9525">
            <a:noFill/>
            <a:miter lim="800000"/>
            <a:headEnd/>
            <a:tailEnd/>
          </a:ln>
        </p:spPr>
        <p:txBody>
          <a:bodyPr wrap="none" lIns="0" tIns="0" rIns="0" bIns="0">
            <a:spAutoFit/>
          </a:bodyPr>
          <a:lstStyle/>
          <a:p>
            <a:pPr algn="ctr" eaLnBrk="0" hangingPunct="0">
              <a:spcAft>
                <a:spcPct val="0"/>
              </a:spcAft>
              <a:buClrTx/>
              <a:buSzTx/>
              <a:buFontTx/>
              <a:buNone/>
            </a:pPr>
            <a:r>
              <a:rPr lang="en-GB" sz="1200" b="1" dirty="0"/>
              <a:t>PLAN RESPONSES</a:t>
            </a:r>
            <a:endParaRPr lang="en-GB" sz="1800" dirty="0">
              <a:solidFill>
                <a:schemeClr val="tx1"/>
              </a:solidFill>
            </a:endParaRPr>
          </a:p>
        </p:txBody>
      </p:sp>
      <p:sp>
        <p:nvSpPr>
          <p:cNvPr id="47" name="Rectangle 28"/>
          <p:cNvSpPr>
            <a:spLocks noChangeArrowheads="1"/>
          </p:cNvSpPr>
          <p:nvPr/>
        </p:nvSpPr>
        <p:spPr bwMode="auto">
          <a:xfrm>
            <a:off x="2586932" y="4702644"/>
            <a:ext cx="1561760" cy="347734"/>
          </a:xfrm>
          <a:prstGeom prst="rect">
            <a:avLst/>
          </a:prstGeom>
          <a:noFill/>
          <a:ln w="9525">
            <a:noFill/>
            <a:miter lim="800000"/>
            <a:headEnd/>
            <a:tailEnd/>
          </a:ln>
        </p:spPr>
        <p:txBody>
          <a:bodyPr wrap="none" lIns="0" tIns="0" rIns="0" bIns="0">
            <a:spAutoFit/>
          </a:bodyPr>
          <a:lstStyle/>
          <a:p>
            <a:pPr algn="ctr" eaLnBrk="0" hangingPunct="0">
              <a:spcAft>
                <a:spcPct val="0"/>
              </a:spcAft>
              <a:buClrTx/>
              <a:buSzTx/>
              <a:buFontTx/>
              <a:buNone/>
            </a:pPr>
            <a:r>
              <a:rPr lang="en-GB" sz="1200" b="1" dirty="0"/>
              <a:t>Identify &amp; evaluate options</a:t>
            </a:r>
          </a:p>
          <a:p>
            <a:pPr algn="ctr" eaLnBrk="0" hangingPunct="0">
              <a:spcAft>
                <a:spcPct val="0"/>
              </a:spcAft>
              <a:buClrTx/>
              <a:buSzTx/>
              <a:buFontTx/>
              <a:buNone/>
            </a:pPr>
            <a:r>
              <a:rPr lang="en-GB" sz="1200" b="1" dirty="0"/>
              <a:t>Plan mitigation strategies</a:t>
            </a:r>
            <a:endParaRPr lang="en-GB" sz="1800" dirty="0">
              <a:solidFill>
                <a:schemeClr val="tx1"/>
              </a:solidFill>
            </a:endParaRPr>
          </a:p>
        </p:txBody>
      </p:sp>
      <p:sp>
        <p:nvSpPr>
          <p:cNvPr id="48" name="Line 30"/>
          <p:cNvSpPr>
            <a:spLocks noChangeShapeType="1"/>
          </p:cNvSpPr>
          <p:nvPr/>
        </p:nvSpPr>
        <p:spPr bwMode="auto">
          <a:xfrm flipH="1">
            <a:off x="4511357" y="1660724"/>
            <a:ext cx="1704782" cy="0"/>
          </a:xfrm>
          <a:prstGeom prst="line">
            <a:avLst/>
          </a:prstGeom>
          <a:noFill/>
          <a:ln w="31750">
            <a:solidFill>
              <a:srgbClr val="808080"/>
            </a:solidFill>
            <a:prstDash val="dash"/>
            <a:round/>
            <a:headEnd/>
            <a:tailEnd type="triangle" w="lg" len="med"/>
          </a:ln>
          <a:effectLst/>
        </p:spPr>
        <p:txBody>
          <a:bodyPr lIns="0" tIns="0" rIns="0" bIns="0"/>
          <a:lstStyle/>
          <a:p>
            <a:endParaRPr lang="en-GB" dirty="0"/>
          </a:p>
        </p:txBody>
      </p:sp>
      <p:cxnSp>
        <p:nvCxnSpPr>
          <p:cNvPr id="49" name="AutoShape 31"/>
          <p:cNvCxnSpPr>
            <a:cxnSpLocks noChangeShapeType="1"/>
            <a:stCxn id="30" idx="24"/>
            <a:endCxn id="28" idx="25"/>
          </p:cNvCxnSpPr>
          <p:nvPr/>
        </p:nvCxnSpPr>
        <p:spPr bwMode="auto">
          <a:xfrm flipV="1">
            <a:off x="4504971" y="3999616"/>
            <a:ext cx="1277" cy="511018"/>
          </a:xfrm>
          <a:prstGeom prst="bentConnector3">
            <a:avLst>
              <a:gd name="adj1" fmla="val 17600000"/>
            </a:avLst>
          </a:prstGeom>
          <a:noFill/>
          <a:ln w="31750">
            <a:solidFill>
              <a:srgbClr val="5F5F5F"/>
            </a:solidFill>
            <a:miter lim="800000"/>
            <a:headEnd/>
            <a:tailEnd type="triangle" w="lg" len="med"/>
          </a:ln>
          <a:effectLst/>
        </p:spPr>
      </p:cxnSp>
      <p:cxnSp>
        <p:nvCxnSpPr>
          <p:cNvPr id="50" name="AutoShape 32"/>
          <p:cNvCxnSpPr>
            <a:cxnSpLocks noChangeShapeType="1"/>
            <a:stCxn id="28" idx="24"/>
            <a:endCxn id="26" idx="25"/>
          </p:cNvCxnSpPr>
          <p:nvPr/>
        </p:nvCxnSpPr>
        <p:spPr bwMode="auto">
          <a:xfrm flipV="1">
            <a:off x="4504971" y="2970020"/>
            <a:ext cx="1277" cy="511018"/>
          </a:xfrm>
          <a:prstGeom prst="bentConnector3">
            <a:avLst>
              <a:gd name="adj1" fmla="val 17600000"/>
            </a:avLst>
          </a:prstGeom>
          <a:noFill/>
          <a:ln w="31750">
            <a:solidFill>
              <a:srgbClr val="5F5F5F"/>
            </a:solidFill>
            <a:miter lim="800000"/>
            <a:headEnd/>
            <a:tailEnd type="triangle" w="lg" len="med"/>
          </a:ln>
          <a:effectLst/>
        </p:spPr>
      </p:cxnSp>
      <p:cxnSp>
        <p:nvCxnSpPr>
          <p:cNvPr id="51" name="AutoShape 33"/>
          <p:cNvCxnSpPr>
            <a:cxnSpLocks noChangeShapeType="1"/>
            <a:stCxn id="30" idx="24"/>
          </p:cNvCxnSpPr>
          <p:nvPr/>
        </p:nvCxnSpPr>
        <p:spPr bwMode="auto">
          <a:xfrm flipV="1">
            <a:off x="4504971" y="2824879"/>
            <a:ext cx="360111" cy="1685756"/>
          </a:xfrm>
          <a:prstGeom prst="bentConnector2">
            <a:avLst/>
          </a:prstGeom>
          <a:noFill/>
          <a:ln w="9525">
            <a:noFill/>
            <a:miter lim="800000"/>
            <a:headEnd/>
            <a:tailEnd type="triangle" w="med" len="med"/>
          </a:ln>
          <a:effectLst/>
        </p:spPr>
      </p:cxnSp>
      <p:cxnSp>
        <p:nvCxnSpPr>
          <p:cNvPr id="52" name="AutoShape 34"/>
          <p:cNvCxnSpPr>
            <a:cxnSpLocks noChangeShapeType="1"/>
            <a:stCxn id="30" idx="26"/>
            <a:endCxn id="26" idx="24"/>
          </p:cNvCxnSpPr>
          <p:nvPr/>
        </p:nvCxnSpPr>
        <p:spPr bwMode="auto">
          <a:xfrm flipV="1">
            <a:off x="4502417" y="2448419"/>
            <a:ext cx="2554" cy="2603472"/>
          </a:xfrm>
          <a:prstGeom prst="bentConnector3">
            <a:avLst>
              <a:gd name="adj1" fmla="val 19200000"/>
            </a:avLst>
          </a:prstGeom>
          <a:noFill/>
          <a:ln w="31750">
            <a:solidFill>
              <a:srgbClr val="5F5F5F"/>
            </a:solidFill>
            <a:miter lim="800000"/>
            <a:headEnd/>
            <a:tailEnd type="triangle" w="med" len="med"/>
          </a:ln>
          <a:effectLst/>
        </p:spPr>
      </p:cxnSp>
      <p:sp>
        <p:nvSpPr>
          <p:cNvPr id="53" name="Line 35"/>
          <p:cNvSpPr>
            <a:spLocks noChangeShapeType="1"/>
          </p:cNvSpPr>
          <p:nvPr/>
        </p:nvSpPr>
        <p:spPr bwMode="auto">
          <a:xfrm flipH="1">
            <a:off x="4510079" y="2720559"/>
            <a:ext cx="1704783" cy="0"/>
          </a:xfrm>
          <a:prstGeom prst="line">
            <a:avLst/>
          </a:prstGeom>
          <a:noFill/>
          <a:ln w="31750">
            <a:solidFill>
              <a:srgbClr val="808080"/>
            </a:solidFill>
            <a:prstDash val="dash"/>
            <a:round/>
            <a:headEnd type="triangle" w="lg" len="med"/>
            <a:tailEnd type="triangle" w="lg" len="med"/>
          </a:ln>
          <a:effectLst/>
        </p:spPr>
        <p:txBody>
          <a:bodyPr lIns="0" tIns="0" rIns="0" bIns="0"/>
          <a:lstStyle/>
          <a:p>
            <a:endParaRPr lang="en-GB" dirty="0"/>
          </a:p>
        </p:txBody>
      </p:sp>
      <p:sp>
        <p:nvSpPr>
          <p:cNvPr id="54" name="Line 36"/>
          <p:cNvSpPr>
            <a:spLocks noChangeShapeType="1"/>
          </p:cNvSpPr>
          <p:nvPr/>
        </p:nvSpPr>
        <p:spPr bwMode="auto">
          <a:xfrm flipH="1">
            <a:off x="4510079" y="3736548"/>
            <a:ext cx="1704783" cy="0"/>
          </a:xfrm>
          <a:prstGeom prst="line">
            <a:avLst/>
          </a:prstGeom>
          <a:noFill/>
          <a:ln w="31750">
            <a:solidFill>
              <a:srgbClr val="808080"/>
            </a:solidFill>
            <a:prstDash val="dash"/>
            <a:round/>
            <a:headEnd type="triangle" w="lg" len="med"/>
            <a:tailEnd type="triangle" w="lg" len="med"/>
          </a:ln>
          <a:effectLst/>
        </p:spPr>
        <p:txBody>
          <a:bodyPr lIns="0" tIns="0" rIns="0" bIns="0"/>
          <a:lstStyle/>
          <a:p>
            <a:endParaRPr lang="en-GB" dirty="0"/>
          </a:p>
        </p:txBody>
      </p:sp>
      <p:sp>
        <p:nvSpPr>
          <p:cNvPr id="55" name="Line 37"/>
          <p:cNvSpPr>
            <a:spLocks noChangeShapeType="1"/>
          </p:cNvSpPr>
          <p:nvPr/>
        </p:nvSpPr>
        <p:spPr bwMode="auto">
          <a:xfrm flipH="1">
            <a:off x="4510079" y="4761608"/>
            <a:ext cx="1704783" cy="0"/>
          </a:xfrm>
          <a:prstGeom prst="line">
            <a:avLst/>
          </a:prstGeom>
          <a:noFill/>
          <a:ln w="31750">
            <a:solidFill>
              <a:srgbClr val="808080"/>
            </a:solidFill>
            <a:prstDash val="dash"/>
            <a:round/>
            <a:headEnd type="triangle" w="lg" len="med"/>
            <a:tailEnd type="triangle" w="lg" len="med"/>
          </a:ln>
          <a:effectLst/>
        </p:spPr>
        <p:txBody>
          <a:bodyPr lIns="0" tIns="0" rIns="0" bIns="0"/>
          <a:lstStyle/>
          <a:p>
            <a:endParaRPr lang="en-GB" dirty="0"/>
          </a:p>
        </p:txBody>
      </p:sp>
      <p:sp>
        <p:nvSpPr>
          <p:cNvPr id="56" name="Line 38"/>
          <p:cNvSpPr>
            <a:spLocks noChangeShapeType="1"/>
          </p:cNvSpPr>
          <p:nvPr/>
        </p:nvSpPr>
        <p:spPr bwMode="auto">
          <a:xfrm flipH="1">
            <a:off x="4510079" y="5822954"/>
            <a:ext cx="1704783" cy="0"/>
          </a:xfrm>
          <a:prstGeom prst="line">
            <a:avLst/>
          </a:prstGeom>
          <a:noFill/>
          <a:ln w="31750">
            <a:solidFill>
              <a:srgbClr val="808080"/>
            </a:solidFill>
            <a:prstDash val="dash"/>
            <a:round/>
            <a:headEnd type="triangle" w="lg" len="med"/>
            <a:tailEnd type="triangle" w="lg" len="med"/>
          </a:ln>
          <a:effectLst/>
        </p:spPr>
        <p:txBody>
          <a:bodyPr lIns="0" tIns="0" rIns="0" bIns="0"/>
          <a:lstStyle/>
          <a:p>
            <a:endParaRPr lang="en-GB" dirty="0"/>
          </a:p>
        </p:txBody>
      </p:sp>
      <p:cxnSp>
        <p:nvCxnSpPr>
          <p:cNvPr id="57" name="AutoShape 39"/>
          <p:cNvCxnSpPr>
            <a:cxnSpLocks noChangeShapeType="1"/>
            <a:stCxn id="32" idx="7"/>
            <a:endCxn id="26" idx="7"/>
          </p:cNvCxnSpPr>
          <p:nvPr/>
        </p:nvCxnSpPr>
        <p:spPr bwMode="auto">
          <a:xfrm rot="10800000" flipH="1">
            <a:off x="2122107" y="2980604"/>
            <a:ext cx="1277" cy="3090300"/>
          </a:xfrm>
          <a:prstGeom prst="bentConnector3">
            <a:avLst>
              <a:gd name="adj1" fmla="val -13500000"/>
            </a:avLst>
          </a:prstGeom>
          <a:noFill/>
          <a:ln w="9525">
            <a:noFill/>
            <a:miter lim="800000"/>
            <a:headEnd/>
            <a:tailEnd type="triangle" w="med" len="med"/>
          </a:ln>
          <a:effectLst/>
        </p:spPr>
      </p:cxnSp>
      <p:cxnSp>
        <p:nvCxnSpPr>
          <p:cNvPr id="58" name="AutoShape 40"/>
          <p:cNvCxnSpPr>
            <a:cxnSpLocks noChangeShapeType="1"/>
            <a:stCxn id="32" idx="8"/>
            <a:endCxn id="26" idx="7"/>
          </p:cNvCxnSpPr>
          <p:nvPr/>
        </p:nvCxnSpPr>
        <p:spPr bwMode="auto">
          <a:xfrm rot="10800000" flipH="1">
            <a:off x="2122107" y="2980604"/>
            <a:ext cx="1277" cy="2570211"/>
          </a:xfrm>
          <a:prstGeom prst="bentConnector3">
            <a:avLst>
              <a:gd name="adj1" fmla="val -33500000"/>
            </a:avLst>
          </a:prstGeom>
          <a:noFill/>
          <a:ln w="31750">
            <a:solidFill>
              <a:srgbClr val="5F5F5F"/>
            </a:solidFill>
            <a:miter lim="800000"/>
            <a:headEnd/>
            <a:tailEnd type="triangle" w="lg" len="med"/>
          </a:ln>
          <a:effectLst/>
        </p:spPr>
      </p:cxnSp>
      <p:cxnSp>
        <p:nvCxnSpPr>
          <p:cNvPr id="59" name="AutoShape 41"/>
          <p:cNvCxnSpPr>
            <a:cxnSpLocks noChangeShapeType="1"/>
            <a:stCxn id="32" idx="8"/>
            <a:endCxn id="28" idx="7"/>
          </p:cNvCxnSpPr>
          <p:nvPr/>
        </p:nvCxnSpPr>
        <p:spPr bwMode="auto">
          <a:xfrm rot="10800000" flipH="1">
            <a:off x="2122107" y="4011712"/>
            <a:ext cx="1277" cy="1539103"/>
          </a:xfrm>
          <a:prstGeom prst="bentConnector3">
            <a:avLst>
              <a:gd name="adj1" fmla="val -21700000"/>
            </a:avLst>
          </a:prstGeom>
          <a:noFill/>
          <a:ln w="31750">
            <a:solidFill>
              <a:srgbClr val="5F5F5F"/>
            </a:solidFill>
            <a:miter lim="800000"/>
            <a:headEnd/>
            <a:tailEnd type="triangle" w="lg" len="med"/>
          </a:ln>
          <a:effectLst/>
        </p:spPr>
      </p:cxnSp>
      <p:cxnSp>
        <p:nvCxnSpPr>
          <p:cNvPr id="60" name="AutoShape 42"/>
          <p:cNvCxnSpPr>
            <a:cxnSpLocks noChangeShapeType="1"/>
            <a:stCxn id="32" idx="8"/>
            <a:endCxn id="22" idx="7"/>
          </p:cNvCxnSpPr>
          <p:nvPr/>
        </p:nvCxnSpPr>
        <p:spPr bwMode="auto">
          <a:xfrm rot="10800000" flipH="1">
            <a:off x="2122107" y="1951007"/>
            <a:ext cx="1277" cy="3599807"/>
          </a:xfrm>
          <a:prstGeom prst="bentConnector3">
            <a:avLst>
              <a:gd name="adj1" fmla="val -46700000"/>
            </a:avLst>
          </a:prstGeom>
          <a:noFill/>
          <a:ln w="31750">
            <a:solidFill>
              <a:srgbClr val="5F5F5F"/>
            </a:solidFill>
            <a:miter lim="800000"/>
            <a:headEnd/>
            <a:tailEnd type="triangle" w="lg" len="med"/>
          </a:ln>
          <a:effectLst/>
        </p:spPr>
      </p:cxnSp>
    </p:spTree>
    <p:extLst>
      <p:ext uri="{BB962C8B-B14F-4D97-AF65-F5344CB8AC3E}">
        <p14:creationId xmlns:p14="http://schemas.microsoft.com/office/powerpoint/2010/main" val="1900805083"/>
      </p:ext>
    </p:extLst>
  </p:cSld>
  <p:clrMapOvr>
    <a:masterClrMapping/>
  </p:clrMapOvr>
  <p:transition/>
  <p:timing>
    <p:tnLst>
      <p:par>
        <p:cTn id="1" dur="indefinite" restart="never" nodeType="tmRoot"/>
      </p:par>
    </p:tnLst>
  </p:timing>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554" name="Rectangle 2"/>
          <p:cNvSpPr>
            <a:spLocks noGrp="1" noChangeArrowheads="1"/>
          </p:cNvSpPr>
          <p:nvPr>
            <p:ph type="title"/>
          </p:nvPr>
        </p:nvSpPr>
        <p:spPr/>
        <p:txBody>
          <a:bodyPr/>
          <a:lstStyle/>
          <a:p>
            <a:r>
              <a:rPr lang="en-GB" dirty="0" smtClean="0"/>
              <a:t>Risk Identification Methods</a:t>
            </a:r>
            <a:endParaRPr lang="en-GB" dirty="0"/>
          </a:p>
        </p:txBody>
      </p:sp>
      <p:sp>
        <p:nvSpPr>
          <p:cNvPr id="919555" name="Rectangle 3"/>
          <p:cNvSpPr>
            <a:spLocks noGrp="1" noChangeArrowheads="1"/>
          </p:cNvSpPr>
          <p:nvPr>
            <p:ph type="body" idx="1"/>
          </p:nvPr>
        </p:nvSpPr>
        <p:spPr>
          <a:xfrm>
            <a:off x="644374" y="1411518"/>
            <a:ext cx="7195038" cy="4495800"/>
          </a:xfrm>
        </p:spPr>
        <p:txBody>
          <a:bodyPr>
            <a:normAutofit fontScale="92500" lnSpcReduction="10000"/>
          </a:bodyPr>
          <a:lstStyle/>
          <a:p>
            <a:r>
              <a:rPr lang="en-GB" dirty="0" smtClean="0"/>
              <a:t>P5 Impact Analysis</a:t>
            </a:r>
          </a:p>
          <a:p>
            <a:r>
              <a:rPr lang="en-GB" dirty="0"/>
              <a:t>Brainstorming </a:t>
            </a:r>
          </a:p>
          <a:p>
            <a:r>
              <a:rPr lang="en-GB" dirty="0"/>
              <a:t>Interviews</a:t>
            </a:r>
          </a:p>
          <a:p>
            <a:r>
              <a:rPr lang="en-GB" dirty="0"/>
              <a:t>Risk Identification workshops</a:t>
            </a:r>
          </a:p>
          <a:p>
            <a:r>
              <a:rPr lang="en-GB" dirty="0"/>
              <a:t>Checklists</a:t>
            </a:r>
          </a:p>
          <a:p>
            <a:r>
              <a:rPr lang="en-GB" dirty="0"/>
              <a:t>Questionnaires</a:t>
            </a:r>
          </a:p>
          <a:p>
            <a:r>
              <a:rPr lang="en-GB" dirty="0"/>
              <a:t>Expert facilitation</a:t>
            </a:r>
          </a:p>
          <a:p>
            <a:r>
              <a:rPr lang="en-GB" dirty="0" smtClean="0"/>
              <a:t>Lessons Learned (Previous Projects)</a:t>
            </a:r>
            <a:endParaRPr lang="en-GB" dirty="0"/>
          </a:p>
          <a:p>
            <a:r>
              <a:rPr lang="en-GB" dirty="0"/>
              <a:t>Assumption analysis</a:t>
            </a:r>
          </a:p>
          <a:p>
            <a:r>
              <a:rPr lang="en-GB" dirty="0"/>
              <a:t>SWOT analysis</a:t>
            </a:r>
          </a:p>
        </p:txBody>
      </p:sp>
      <p:sp>
        <p:nvSpPr>
          <p:cNvPr id="3" name="Slide Number Placeholder 2"/>
          <p:cNvSpPr>
            <a:spLocks noGrp="1"/>
          </p:cNvSpPr>
          <p:nvPr>
            <p:ph type="sldNum" sz="quarter" idx="12"/>
          </p:nvPr>
        </p:nvSpPr>
        <p:spPr/>
        <p:txBody>
          <a:bodyPr/>
          <a:lstStyle/>
          <a:p>
            <a:fld id="{4BE819A1-3DD8-4179-BFD0-BF7D359F8DBD}" type="slidenum">
              <a:rPr lang="en-US" smtClean="0"/>
              <a:pPr/>
              <a:t>409</a:t>
            </a:fld>
            <a:endParaRPr lang="en-US" dirty="0"/>
          </a:p>
        </p:txBody>
      </p:sp>
    </p:spTree>
    <p:extLst>
      <p:ext uri="{BB962C8B-B14F-4D97-AF65-F5344CB8AC3E}">
        <p14:creationId xmlns:p14="http://schemas.microsoft.com/office/powerpoint/2010/main" val="663803355"/>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11015" y="2057400"/>
            <a:ext cx="5842992" cy="2819400"/>
          </a:xfrm>
        </p:spPr>
        <p:txBody>
          <a:bodyPr>
            <a:normAutofit fontScale="92500"/>
          </a:bodyPr>
          <a:lstStyle/>
          <a:p>
            <a:pPr marL="0" indent="0">
              <a:buNone/>
            </a:pPr>
            <a:r>
              <a:rPr lang="en-US" dirty="0" smtClean="0"/>
              <a:t>The GRI is a pioneering </a:t>
            </a:r>
            <a:r>
              <a:rPr lang="en-US" dirty="0"/>
              <a:t>nonprofit propose a framework for sustainability reporting. </a:t>
            </a:r>
            <a:endParaRPr lang="en-US" dirty="0" smtClean="0"/>
          </a:p>
          <a:p>
            <a:pPr marL="0" indent="0">
              <a:buNone/>
            </a:pPr>
            <a:r>
              <a:rPr lang="en-US" dirty="0" smtClean="0"/>
              <a:t>Companies </a:t>
            </a:r>
            <a:r>
              <a:rPr lang="en-US" dirty="0"/>
              <a:t>use this report to inform its shareholders and consumers through their performance of economic, social and </a:t>
            </a:r>
            <a:r>
              <a:rPr lang="en-US" dirty="0" smtClean="0"/>
              <a:t>environmental</a:t>
            </a:r>
          </a:p>
        </p:txBody>
      </p:sp>
      <p:sp>
        <p:nvSpPr>
          <p:cNvPr id="4" name="Slide Number Placeholder 3"/>
          <p:cNvSpPr>
            <a:spLocks noGrp="1"/>
          </p:cNvSpPr>
          <p:nvPr>
            <p:ph type="sldNum" sz="quarter" idx="12"/>
          </p:nvPr>
        </p:nvSpPr>
        <p:spPr/>
        <p:txBody>
          <a:bodyPr/>
          <a:lstStyle/>
          <a:p>
            <a:fld id="{4BE819A1-3DD8-4179-BFD0-BF7D359F8DBD}" type="slidenum">
              <a:rPr lang="en-US" smtClean="0"/>
              <a:pPr/>
              <a:t>41</a:t>
            </a:fld>
            <a:endParaRPr lang="en-US" dirty="0"/>
          </a:p>
        </p:txBody>
      </p:sp>
      <p:sp>
        <p:nvSpPr>
          <p:cNvPr id="2" name="1 Título"/>
          <p:cNvSpPr>
            <a:spLocks noGrp="1"/>
          </p:cNvSpPr>
          <p:nvPr>
            <p:ph type="title"/>
          </p:nvPr>
        </p:nvSpPr>
        <p:spPr/>
        <p:txBody>
          <a:bodyPr>
            <a:normAutofit/>
          </a:bodyPr>
          <a:lstStyle/>
          <a:p>
            <a:r>
              <a:rPr lang="en-US" dirty="0" smtClean="0"/>
              <a:t>Reporting</a:t>
            </a:r>
            <a:endParaRPr lang="en-US" dirty="0"/>
          </a:p>
        </p:txBody>
      </p:sp>
      <p:pic>
        <p:nvPicPr>
          <p:cNvPr id="4098" name="Picture 2" descr="The Global Reporting Initiative (GRI) is a non-profit organization that promotes economic sustainability. It produces one of the world's most prevalent standards for sustainability reporting - also known as ecological footprint reporting, Environmental So">
            <a:hlinkClick r:id="rId3"/>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119447" y="2286000"/>
            <a:ext cx="2838446" cy="114300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Rectangle 4"/>
          <p:cNvSpPr/>
          <p:nvPr/>
        </p:nvSpPr>
        <p:spPr>
          <a:xfrm>
            <a:off x="228600" y="5715000"/>
            <a:ext cx="3987778" cy="369332"/>
          </a:xfrm>
          <a:prstGeom prst="rect">
            <a:avLst/>
          </a:prstGeom>
        </p:spPr>
        <p:txBody>
          <a:bodyPr wrap="none">
            <a:spAutoFit/>
          </a:bodyPr>
          <a:lstStyle/>
          <a:p>
            <a:pPr algn="ctr"/>
            <a:r>
              <a:rPr lang="es-MX" i="1" dirty="0">
                <a:hlinkClick r:id="rId5"/>
              </a:rPr>
              <a:t>Learn more at www.globalreporting.org</a:t>
            </a:r>
            <a:r>
              <a:rPr lang="es-MX" i="1" dirty="0"/>
              <a:t> </a:t>
            </a:r>
            <a:endParaRPr lang="en-US" i="1" dirty="0"/>
          </a:p>
        </p:txBody>
      </p:sp>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60957" y="5715000"/>
            <a:ext cx="2265730" cy="711552"/>
          </a:xfrm>
          <a:prstGeom prst="rect">
            <a:avLst/>
          </a:prstGeom>
        </p:spPr>
      </p:pic>
      <p:sp>
        <p:nvSpPr>
          <p:cNvPr id="7" name="TextBox 6"/>
          <p:cNvSpPr txBox="1"/>
          <p:nvPr/>
        </p:nvSpPr>
        <p:spPr>
          <a:xfrm>
            <a:off x="6730477" y="5648677"/>
            <a:ext cx="1305165" cy="369332"/>
          </a:xfrm>
          <a:prstGeom prst="rect">
            <a:avLst/>
          </a:prstGeom>
          <a:noFill/>
        </p:spPr>
        <p:txBody>
          <a:bodyPr wrap="none" rtlCol="0">
            <a:spAutoFit/>
          </a:bodyPr>
          <a:lstStyle/>
          <a:p>
            <a:r>
              <a:rPr lang="en-US" dirty="0" smtClean="0">
                <a:solidFill>
                  <a:srgbClr val="002060"/>
                </a:solidFill>
              </a:rPr>
              <a:t>GPM Global</a:t>
            </a:r>
            <a:endParaRPr lang="en-US" dirty="0">
              <a:solidFill>
                <a:srgbClr val="002060"/>
              </a:solidFill>
            </a:endParaRPr>
          </a:p>
        </p:txBody>
      </p:sp>
    </p:spTree>
    <p:extLst>
      <p:ext uri="{BB962C8B-B14F-4D97-AF65-F5344CB8AC3E}">
        <p14:creationId xmlns:p14="http://schemas.microsoft.com/office/powerpoint/2010/main" val="552979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4098"/>
                                        </p:tgtEl>
                                        <p:attrNameLst>
                                          <p:attrName>style.visibility</p:attrName>
                                        </p:attrNameLst>
                                      </p:cBhvr>
                                      <p:to>
                                        <p:strVal val="visible"/>
                                      </p:to>
                                    </p:set>
                                    <p:anim calcmode="lin" valueType="num">
                                      <p:cBhvr>
                                        <p:cTn id="16" dur="500" fill="hold"/>
                                        <p:tgtEl>
                                          <p:spTgt spid="4098"/>
                                        </p:tgtEl>
                                        <p:attrNameLst>
                                          <p:attrName>ppt_w</p:attrName>
                                        </p:attrNameLst>
                                      </p:cBhvr>
                                      <p:tavLst>
                                        <p:tav tm="0">
                                          <p:val>
                                            <p:fltVal val="0"/>
                                          </p:val>
                                        </p:tav>
                                        <p:tav tm="100000">
                                          <p:val>
                                            <p:strVal val="#ppt_w"/>
                                          </p:val>
                                        </p:tav>
                                      </p:tavLst>
                                    </p:anim>
                                    <p:anim calcmode="lin" valueType="num">
                                      <p:cBhvr>
                                        <p:cTn id="17" dur="500" fill="hold"/>
                                        <p:tgtEl>
                                          <p:spTgt spid="4098"/>
                                        </p:tgtEl>
                                        <p:attrNameLst>
                                          <p:attrName>ppt_h</p:attrName>
                                        </p:attrNameLst>
                                      </p:cBhvr>
                                      <p:tavLst>
                                        <p:tav tm="0">
                                          <p:val>
                                            <p:fltVal val="0"/>
                                          </p:val>
                                        </p:tav>
                                        <p:tav tm="100000">
                                          <p:val>
                                            <p:strVal val="#ppt_h"/>
                                          </p:val>
                                        </p:tav>
                                      </p:tavLst>
                                    </p:anim>
                                    <p:animEffect transition="in" filter="fade">
                                      <p:cBhvr>
                                        <p:cTn id="18"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2018" name="Rectangle 2"/>
          <p:cNvSpPr>
            <a:spLocks noGrp="1" noChangeArrowheads="1"/>
          </p:cNvSpPr>
          <p:nvPr>
            <p:ph type="title"/>
          </p:nvPr>
        </p:nvSpPr>
        <p:spPr/>
        <p:txBody>
          <a:bodyPr/>
          <a:lstStyle/>
          <a:p>
            <a:r>
              <a:rPr lang="en-GB" dirty="0"/>
              <a:t>Risk Register</a:t>
            </a:r>
            <a:endParaRPr lang="en-GB" sz="2400" dirty="0"/>
          </a:p>
        </p:txBody>
      </p:sp>
      <p:grpSp>
        <p:nvGrpSpPr>
          <p:cNvPr id="2" name="Group 3"/>
          <p:cNvGrpSpPr>
            <a:grpSpLocks/>
          </p:cNvGrpSpPr>
          <p:nvPr/>
        </p:nvGrpSpPr>
        <p:grpSpPr bwMode="auto">
          <a:xfrm>
            <a:off x="919160" y="1361981"/>
            <a:ext cx="6968886" cy="3808413"/>
            <a:chOff x="1086" y="1194"/>
            <a:chExt cx="4390" cy="2399"/>
          </a:xfrm>
        </p:grpSpPr>
        <p:sp>
          <p:nvSpPr>
            <p:cNvPr id="1622025" name="Rectangle 9"/>
            <p:cNvSpPr>
              <a:spLocks noChangeArrowheads="1"/>
            </p:cNvSpPr>
            <p:nvPr/>
          </p:nvSpPr>
          <p:spPr bwMode="auto">
            <a:xfrm>
              <a:off x="3156" y="1346"/>
              <a:ext cx="3" cy="3"/>
            </a:xfrm>
            <a:prstGeom prst="rect">
              <a:avLst/>
            </a:prstGeom>
            <a:solidFill>
              <a:srgbClr val="000000"/>
            </a:solidFill>
            <a:ln w="9525">
              <a:noFill/>
              <a:miter lim="800000"/>
              <a:headEnd/>
              <a:tailEnd/>
            </a:ln>
          </p:spPr>
          <p:txBody>
            <a:bodyPr/>
            <a:lstStyle/>
            <a:p>
              <a:endParaRPr lang="en-US" dirty="0"/>
            </a:p>
          </p:txBody>
        </p:sp>
        <p:sp>
          <p:nvSpPr>
            <p:cNvPr id="1622026" name="Rectangle 10"/>
            <p:cNvSpPr>
              <a:spLocks noChangeArrowheads="1"/>
            </p:cNvSpPr>
            <p:nvPr/>
          </p:nvSpPr>
          <p:spPr bwMode="auto">
            <a:xfrm>
              <a:off x="3156" y="1480"/>
              <a:ext cx="3" cy="3"/>
            </a:xfrm>
            <a:prstGeom prst="rect">
              <a:avLst/>
            </a:prstGeom>
            <a:solidFill>
              <a:srgbClr val="000000"/>
            </a:solidFill>
            <a:ln w="9525">
              <a:noFill/>
              <a:miter lim="800000"/>
              <a:headEnd/>
              <a:tailEnd/>
            </a:ln>
          </p:spPr>
          <p:txBody>
            <a:bodyPr/>
            <a:lstStyle/>
            <a:p>
              <a:endParaRPr lang="en-US" dirty="0"/>
            </a:p>
          </p:txBody>
        </p:sp>
        <p:sp>
          <p:nvSpPr>
            <p:cNvPr id="1622027" name="Rectangle 11"/>
            <p:cNvSpPr>
              <a:spLocks noChangeArrowheads="1"/>
            </p:cNvSpPr>
            <p:nvPr/>
          </p:nvSpPr>
          <p:spPr bwMode="auto">
            <a:xfrm>
              <a:off x="4332" y="1364"/>
              <a:ext cx="3" cy="131"/>
            </a:xfrm>
            <a:prstGeom prst="rect">
              <a:avLst/>
            </a:prstGeom>
            <a:solidFill>
              <a:srgbClr val="000000"/>
            </a:solidFill>
            <a:ln w="9525">
              <a:noFill/>
              <a:miter lim="800000"/>
              <a:headEnd/>
              <a:tailEnd/>
            </a:ln>
          </p:spPr>
          <p:txBody>
            <a:bodyPr/>
            <a:lstStyle/>
            <a:p>
              <a:endParaRPr lang="en-US" dirty="0"/>
            </a:p>
          </p:txBody>
        </p:sp>
        <p:sp>
          <p:nvSpPr>
            <p:cNvPr id="1622028" name="Rectangle 12"/>
            <p:cNvSpPr>
              <a:spLocks noChangeArrowheads="1"/>
            </p:cNvSpPr>
            <p:nvPr/>
          </p:nvSpPr>
          <p:spPr bwMode="auto">
            <a:xfrm>
              <a:off x="1096" y="1203"/>
              <a:ext cx="4378" cy="2385"/>
            </a:xfrm>
            <a:prstGeom prst="rect">
              <a:avLst/>
            </a:prstGeom>
            <a:solidFill>
              <a:schemeClr val="bg1"/>
            </a:solidFill>
            <a:ln w="9525">
              <a:noFill/>
              <a:miter lim="800000"/>
              <a:headEnd/>
              <a:tailEnd/>
            </a:ln>
            <a:effectLst/>
          </p:spPr>
          <p:txBody>
            <a:bodyPr wrap="none" anchor="ctr"/>
            <a:lstStyle/>
            <a:p>
              <a:endParaRPr lang="en-US" dirty="0"/>
            </a:p>
          </p:txBody>
        </p:sp>
        <p:sp>
          <p:nvSpPr>
            <p:cNvPr id="1622029" name="Rectangle 13"/>
            <p:cNvSpPr>
              <a:spLocks noChangeArrowheads="1"/>
            </p:cNvSpPr>
            <p:nvPr/>
          </p:nvSpPr>
          <p:spPr bwMode="auto">
            <a:xfrm>
              <a:off x="3059" y="1228"/>
              <a:ext cx="568" cy="107"/>
            </a:xfrm>
            <a:prstGeom prst="rect">
              <a:avLst/>
            </a:prstGeom>
            <a:noFill/>
            <a:ln w="9525">
              <a:noFill/>
              <a:miter lim="800000"/>
              <a:headEnd/>
              <a:tailEnd/>
            </a:ln>
          </p:spPr>
          <p:txBody>
            <a:bodyPr wrap="none" lIns="0" tIns="0" rIns="0" bIns="0">
              <a:spAutoFit/>
            </a:bodyPr>
            <a:lstStyle/>
            <a:p>
              <a:pPr algn="l"/>
              <a:r>
                <a:rPr lang="en-GB" sz="1100" b="1" i="1" dirty="0">
                  <a:solidFill>
                    <a:srgbClr val="000000"/>
                  </a:solidFill>
                  <a:latin typeface="Arial" pitchFamily="34" charset="0"/>
                </a:rPr>
                <a:t>Risk Register</a:t>
              </a:r>
              <a:endParaRPr lang="en-GB" sz="2000" dirty="0">
                <a:latin typeface="Arial" pitchFamily="34" charset="0"/>
              </a:endParaRPr>
            </a:p>
          </p:txBody>
        </p:sp>
        <p:sp>
          <p:nvSpPr>
            <p:cNvPr id="1622030" name="Rectangle 14"/>
            <p:cNvSpPr>
              <a:spLocks noChangeArrowheads="1"/>
            </p:cNvSpPr>
            <p:nvPr/>
          </p:nvSpPr>
          <p:spPr bwMode="auto">
            <a:xfrm>
              <a:off x="1134" y="1382"/>
              <a:ext cx="246" cy="87"/>
            </a:xfrm>
            <a:prstGeom prst="rect">
              <a:avLst/>
            </a:prstGeom>
            <a:noFill/>
            <a:ln w="9525">
              <a:noFill/>
              <a:miter lim="800000"/>
              <a:headEnd/>
              <a:tailEnd/>
            </a:ln>
          </p:spPr>
          <p:txBody>
            <a:bodyPr wrap="none" lIns="0" tIns="0" rIns="0" bIns="0">
              <a:spAutoFit/>
            </a:bodyPr>
            <a:lstStyle/>
            <a:p>
              <a:pPr algn="l"/>
              <a:r>
                <a:rPr lang="en-GB" sz="900" dirty="0">
                  <a:solidFill>
                    <a:srgbClr val="000000"/>
                  </a:solidFill>
                  <a:latin typeface="Arial" pitchFamily="34" charset="0"/>
                </a:rPr>
                <a:t>Project:</a:t>
              </a:r>
              <a:endParaRPr lang="en-GB" sz="2000" dirty="0">
                <a:latin typeface="Arial" pitchFamily="34" charset="0"/>
              </a:endParaRPr>
            </a:p>
          </p:txBody>
        </p:sp>
        <p:sp>
          <p:nvSpPr>
            <p:cNvPr id="1622031" name="Rectangle 15"/>
            <p:cNvSpPr>
              <a:spLocks noChangeArrowheads="1"/>
            </p:cNvSpPr>
            <p:nvPr/>
          </p:nvSpPr>
          <p:spPr bwMode="auto">
            <a:xfrm>
              <a:off x="2841" y="1382"/>
              <a:ext cx="493" cy="87"/>
            </a:xfrm>
            <a:prstGeom prst="rect">
              <a:avLst/>
            </a:prstGeom>
            <a:noFill/>
            <a:ln w="9525">
              <a:noFill/>
              <a:miter lim="800000"/>
              <a:headEnd/>
              <a:tailEnd/>
            </a:ln>
          </p:spPr>
          <p:txBody>
            <a:bodyPr wrap="none" lIns="0" tIns="0" rIns="0" bIns="0">
              <a:spAutoFit/>
            </a:bodyPr>
            <a:lstStyle/>
            <a:p>
              <a:pPr algn="l"/>
              <a:r>
                <a:rPr lang="en-GB" sz="900" dirty="0">
                  <a:solidFill>
                    <a:srgbClr val="000000"/>
                  </a:solidFill>
                  <a:latin typeface="Arial" pitchFamily="34" charset="0"/>
                </a:rPr>
                <a:t>Project number</a:t>
              </a:r>
              <a:endParaRPr lang="en-GB" sz="2000" dirty="0">
                <a:latin typeface="Arial" pitchFamily="34" charset="0"/>
              </a:endParaRPr>
            </a:p>
          </p:txBody>
        </p:sp>
        <p:sp>
          <p:nvSpPr>
            <p:cNvPr id="1622032" name="Rectangle 16"/>
            <p:cNvSpPr>
              <a:spLocks noChangeArrowheads="1"/>
            </p:cNvSpPr>
            <p:nvPr/>
          </p:nvSpPr>
          <p:spPr bwMode="auto">
            <a:xfrm>
              <a:off x="4368" y="1382"/>
              <a:ext cx="642" cy="87"/>
            </a:xfrm>
            <a:prstGeom prst="rect">
              <a:avLst/>
            </a:prstGeom>
            <a:noFill/>
            <a:ln w="9525">
              <a:noFill/>
              <a:miter lim="800000"/>
              <a:headEnd/>
              <a:tailEnd/>
            </a:ln>
          </p:spPr>
          <p:txBody>
            <a:bodyPr wrap="none" lIns="0" tIns="0" rIns="0" bIns="0">
              <a:spAutoFit/>
            </a:bodyPr>
            <a:lstStyle/>
            <a:p>
              <a:pPr algn="l"/>
              <a:r>
                <a:rPr lang="en-GB" sz="900" dirty="0">
                  <a:solidFill>
                    <a:srgbClr val="000000"/>
                  </a:solidFill>
                  <a:latin typeface="Arial" pitchFamily="34" charset="0"/>
                </a:rPr>
                <a:t>Page ……. of ……..</a:t>
              </a:r>
              <a:endParaRPr lang="en-GB" sz="2000" dirty="0">
                <a:latin typeface="Arial" pitchFamily="34" charset="0"/>
              </a:endParaRPr>
            </a:p>
          </p:txBody>
        </p:sp>
        <p:sp>
          <p:nvSpPr>
            <p:cNvPr id="1622033" name="Rectangle 17"/>
            <p:cNvSpPr>
              <a:spLocks noChangeArrowheads="1"/>
            </p:cNvSpPr>
            <p:nvPr/>
          </p:nvSpPr>
          <p:spPr bwMode="auto">
            <a:xfrm>
              <a:off x="1099" y="1496"/>
              <a:ext cx="273" cy="131"/>
            </a:xfrm>
            <a:prstGeom prst="rect">
              <a:avLst/>
            </a:prstGeom>
            <a:solidFill>
              <a:srgbClr val="E5E5E5"/>
            </a:solidFill>
            <a:ln w="9525">
              <a:noFill/>
              <a:miter lim="800000"/>
              <a:headEnd/>
              <a:tailEnd/>
            </a:ln>
          </p:spPr>
          <p:txBody>
            <a:bodyPr/>
            <a:lstStyle/>
            <a:p>
              <a:endParaRPr lang="en-US" dirty="0"/>
            </a:p>
          </p:txBody>
        </p:sp>
        <p:sp>
          <p:nvSpPr>
            <p:cNvPr id="1622034" name="Rectangle 18"/>
            <p:cNvSpPr>
              <a:spLocks noChangeArrowheads="1"/>
            </p:cNvSpPr>
            <p:nvPr/>
          </p:nvSpPr>
          <p:spPr bwMode="auto">
            <a:xfrm>
              <a:off x="1138" y="1513"/>
              <a:ext cx="133"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Ref.</a:t>
              </a:r>
              <a:endParaRPr lang="en-GB" sz="2000" dirty="0">
                <a:latin typeface="Arial" pitchFamily="34" charset="0"/>
              </a:endParaRPr>
            </a:p>
          </p:txBody>
        </p:sp>
        <p:sp>
          <p:nvSpPr>
            <p:cNvPr id="1622035" name="Rectangle 19"/>
            <p:cNvSpPr>
              <a:spLocks noChangeArrowheads="1"/>
            </p:cNvSpPr>
            <p:nvPr/>
          </p:nvSpPr>
          <p:spPr bwMode="auto">
            <a:xfrm>
              <a:off x="1376" y="1496"/>
              <a:ext cx="1428" cy="131"/>
            </a:xfrm>
            <a:prstGeom prst="rect">
              <a:avLst/>
            </a:prstGeom>
            <a:solidFill>
              <a:srgbClr val="E5E5E5"/>
            </a:solidFill>
            <a:ln w="9525">
              <a:noFill/>
              <a:miter lim="800000"/>
              <a:headEnd/>
              <a:tailEnd/>
            </a:ln>
          </p:spPr>
          <p:txBody>
            <a:bodyPr/>
            <a:lstStyle/>
            <a:p>
              <a:endParaRPr lang="en-US" dirty="0"/>
            </a:p>
          </p:txBody>
        </p:sp>
        <p:sp>
          <p:nvSpPr>
            <p:cNvPr id="1622036" name="Rectangle 20"/>
            <p:cNvSpPr>
              <a:spLocks noChangeArrowheads="1"/>
            </p:cNvSpPr>
            <p:nvPr/>
          </p:nvSpPr>
          <p:spPr bwMode="auto">
            <a:xfrm>
              <a:off x="1413" y="1513"/>
              <a:ext cx="364"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Description</a:t>
              </a:r>
              <a:endParaRPr lang="en-GB" sz="2000" dirty="0">
                <a:latin typeface="Arial" pitchFamily="34" charset="0"/>
              </a:endParaRPr>
            </a:p>
          </p:txBody>
        </p:sp>
        <p:sp>
          <p:nvSpPr>
            <p:cNvPr id="1622037" name="Rectangle 21"/>
            <p:cNvSpPr>
              <a:spLocks noChangeArrowheads="1"/>
            </p:cNvSpPr>
            <p:nvPr/>
          </p:nvSpPr>
          <p:spPr bwMode="auto">
            <a:xfrm>
              <a:off x="2807" y="1496"/>
              <a:ext cx="462" cy="131"/>
            </a:xfrm>
            <a:prstGeom prst="rect">
              <a:avLst/>
            </a:prstGeom>
            <a:solidFill>
              <a:srgbClr val="E5E5E5"/>
            </a:solidFill>
            <a:ln w="9525">
              <a:noFill/>
              <a:miter lim="800000"/>
              <a:headEnd/>
              <a:tailEnd/>
            </a:ln>
          </p:spPr>
          <p:txBody>
            <a:bodyPr/>
            <a:lstStyle/>
            <a:p>
              <a:endParaRPr lang="en-US" dirty="0"/>
            </a:p>
          </p:txBody>
        </p:sp>
        <p:sp>
          <p:nvSpPr>
            <p:cNvPr id="1622038" name="Rectangle 22"/>
            <p:cNvSpPr>
              <a:spLocks noChangeArrowheads="1"/>
            </p:cNvSpPr>
            <p:nvPr/>
          </p:nvSpPr>
          <p:spPr bwMode="auto">
            <a:xfrm>
              <a:off x="2858" y="1514"/>
              <a:ext cx="339"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Probability</a:t>
              </a:r>
              <a:endParaRPr lang="en-GB" sz="2000" dirty="0">
                <a:latin typeface="Arial" pitchFamily="34" charset="0"/>
              </a:endParaRPr>
            </a:p>
          </p:txBody>
        </p:sp>
        <p:sp>
          <p:nvSpPr>
            <p:cNvPr id="1622039" name="Rectangle 23"/>
            <p:cNvSpPr>
              <a:spLocks noChangeArrowheads="1"/>
            </p:cNvSpPr>
            <p:nvPr/>
          </p:nvSpPr>
          <p:spPr bwMode="auto">
            <a:xfrm>
              <a:off x="3272" y="1496"/>
              <a:ext cx="332" cy="131"/>
            </a:xfrm>
            <a:prstGeom prst="rect">
              <a:avLst/>
            </a:prstGeom>
            <a:solidFill>
              <a:srgbClr val="E5E5E5"/>
            </a:solidFill>
            <a:ln w="9525">
              <a:noFill/>
              <a:miter lim="800000"/>
              <a:headEnd/>
              <a:tailEnd/>
            </a:ln>
          </p:spPr>
          <p:txBody>
            <a:bodyPr/>
            <a:lstStyle/>
            <a:p>
              <a:endParaRPr lang="en-US" dirty="0"/>
            </a:p>
          </p:txBody>
        </p:sp>
        <p:sp>
          <p:nvSpPr>
            <p:cNvPr id="1622040" name="Rectangle 24"/>
            <p:cNvSpPr>
              <a:spLocks noChangeArrowheads="1"/>
            </p:cNvSpPr>
            <p:nvPr/>
          </p:nvSpPr>
          <p:spPr bwMode="auto">
            <a:xfrm>
              <a:off x="3327" y="1514"/>
              <a:ext cx="218"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Impact</a:t>
              </a:r>
              <a:endParaRPr lang="en-GB" sz="2000" dirty="0">
                <a:latin typeface="Arial" pitchFamily="34" charset="0"/>
              </a:endParaRPr>
            </a:p>
          </p:txBody>
        </p:sp>
        <p:sp>
          <p:nvSpPr>
            <p:cNvPr id="1622041" name="Rectangle 25"/>
            <p:cNvSpPr>
              <a:spLocks noChangeArrowheads="1"/>
            </p:cNvSpPr>
            <p:nvPr/>
          </p:nvSpPr>
          <p:spPr bwMode="auto">
            <a:xfrm>
              <a:off x="3607" y="1496"/>
              <a:ext cx="1391" cy="131"/>
            </a:xfrm>
            <a:prstGeom prst="rect">
              <a:avLst/>
            </a:prstGeom>
            <a:solidFill>
              <a:srgbClr val="E5E5E5"/>
            </a:solidFill>
            <a:ln w="9525">
              <a:noFill/>
              <a:miter lim="800000"/>
              <a:headEnd/>
              <a:tailEnd/>
            </a:ln>
          </p:spPr>
          <p:txBody>
            <a:bodyPr/>
            <a:lstStyle/>
            <a:p>
              <a:endParaRPr lang="en-US" dirty="0"/>
            </a:p>
          </p:txBody>
        </p:sp>
        <p:sp>
          <p:nvSpPr>
            <p:cNvPr id="1622042" name="Rectangle 26"/>
            <p:cNvSpPr>
              <a:spLocks noChangeArrowheads="1"/>
            </p:cNvSpPr>
            <p:nvPr/>
          </p:nvSpPr>
          <p:spPr bwMode="auto">
            <a:xfrm>
              <a:off x="3644" y="1514"/>
              <a:ext cx="202"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Action</a:t>
              </a:r>
              <a:endParaRPr lang="en-GB" sz="2000" dirty="0">
                <a:latin typeface="Arial" pitchFamily="34" charset="0"/>
              </a:endParaRPr>
            </a:p>
          </p:txBody>
        </p:sp>
        <p:sp>
          <p:nvSpPr>
            <p:cNvPr id="1622043" name="Rectangle 27"/>
            <p:cNvSpPr>
              <a:spLocks noChangeArrowheads="1"/>
            </p:cNvSpPr>
            <p:nvPr/>
          </p:nvSpPr>
          <p:spPr bwMode="auto">
            <a:xfrm>
              <a:off x="5002" y="1496"/>
              <a:ext cx="474" cy="131"/>
            </a:xfrm>
            <a:prstGeom prst="rect">
              <a:avLst/>
            </a:prstGeom>
            <a:solidFill>
              <a:srgbClr val="E5E5E5"/>
            </a:solidFill>
            <a:ln w="9525">
              <a:noFill/>
              <a:miter lim="800000"/>
              <a:headEnd/>
              <a:tailEnd/>
            </a:ln>
          </p:spPr>
          <p:txBody>
            <a:bodyPr/>
            <a:lstStyle/>
            <a:p>
              <a:endParaRPr lang="en-US" dirty="0"/>
            </a:p>
          </p:txBody>
        </p:sp>
        <p:sp>
          <p:nvSpPr>
            <p:cNvPr id="1622044" name="Rectangle 28"/>
            <p:cNvSpPr>
              <a:spLocks noChangeArrowheads="1"/>
            </p:cNvSpPr>
            <p:nvPr/>
          </p:nvSpPr>
          <p:spPr bwMode="auto">
            <a:xfrm>
              <a:off x="5131" y="1514"/>
              <a:ext cx="214"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Owner</a:t>
              </a:r>
              <a:endParaRPr lang="en-GB" sz="2000" dirty="0">
                <a:latin typeface="Arial" pitchFamily="34" charset="0"/>
              </a:endParaRPr>
            </a:p>
          </p:txBody>
        </p:sp>
        <p:sp>
          <p:nvSpPr>
            <p:cNvPr id="1622045" name="Rectangle 29"/>
            <p:cNvSpPr>
              <a:spLocks noChangeArrowheads="1"/>
            </p:cNvSpPr>
            <p:nvPr/>
          </p:nvSpPr>
          <p:spPr bwMode="auto">
            <a:xfrm>
              <a:off x="1134" y="1649"/>
              <a:ext cx="162"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1273</a:t>
              </a:r>
              <a:endParaRPr lang="en-GB" sz="2000" dirty="0">
                <a:latin typeface="Arial" pitchFamily="34" charset="0"/>
              </a:endParaRPr>
            </a:p>
          </p:txBody>
        </p:sp>
        <p:sp>
          <p:nvSpPr>
            <p:cNvPr id="1622046" name="Rectangle 30"/>
            <p:cNvSpPr>
              <a:spLocks noChangeArrowheads="1"/>
            </p:cNvSpPr>
            <p:nvPr/>
          </p:nvSpPr>
          <p:spPr bwMode="auto">
            <a:xfrm>
              <a:off x="1413" y="1647"/>
              <a:ext cx="1297"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Residents object to planning submission</a:t>
              </a:r>
              <a:endParaRPr lang="en-GB" sz="2000" dirty="0">
                <a:latin typeface="Arial" pitchFamily="34" charset="0"/>
              </a:endParaRPr>
            </a:p>
          </p:txBody>
        </p:sp>
        <p:sp>
          <p:nvSpPr>
            <p:cNvPr id="1622047" name="Rectangle 31"/>
            <p:cNvSpPr>
              <a:spLocks noChangeArrowheads="1"/>
            </p:cNvSpPr>
            <p:nvPr/>
          </p:nvSpPr>
          <p:spPr bwMode="auto">
            <a:xfrm>
              <a:off x="3006" y="1649"/>
              <a:ext cx="53"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H</a:t>
              </a:r>
              <a:endParaRPr lang="en-GB" sz="2000" dirty="0">
                <a:latin typeface="Arial" pitchFamily="34" charset="0"/>
              </a:endParaRPr>
            </a:p>
          </p:txBody>
        </p:sp>
        <p:sp>
          <p:nvSpPr>
            <p:cNvPr id="1622048" name="Rectangle 32"/>
            <p:cNvSpPr>
              <a:spLocks noChangeArrowheads="1"/>
            </p:cNvSpPr>
            <p:nvPr/>
          </p:nvSpPr>
          <p:spPr bwMode="auto">
            <a:xfrm>
              <a:off x="3385" y="1657"/>
              <a:ext cx="101"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VH</a:t>
              </a:r>
              <a:endParaRPr lang="en-GB" sz="2000" dirty="0">
                <a:latin typeface="Arial" pitchFamily="34" charset="0"/>
              </a:endParaRPr>
            </a:p>
          </p:txBody>
        </p:sp>
        <p:sp>
          <p:nvSpPr>
            <p:cNvPr id="1622049" name="Rectangle 33"/>
            <p:cNvSpPr>
              <a:spLocks noChangeArrowheads="1"/>
            </p:cNvSpPr>
            <p:nvPr/>
          </p:nvSpPr>
          <p:spPr bwMode="auto">
            <a:xfrm>
              <a:off x="3644" y="1648"/>
              <a:ext cx="1236"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Agree to develop garden amenity area</a:t>
              </a:r>
              <a:endParaRPr lang="en-GB" sz="2000" dirty="0">
                <a:latin typeface="Arial" pitchFamily="34" charset="0"/>
              </a:endParaRPr>
            </a:p>
          </p:txBody>
        </p:sp>
        <p:sp>
          <p:nvSpPr>
            <p:cNvPr id="1622050" name="Rectangle 34"/>
            <p:cNvSpPr>
              <a:spLocks noChangeArrowheads="1"/>
            </p:cNvSpPr>
            <p:nvPr/>
          </p:nvSpPr>
          <p:spPr bwMode="auto">
            <a:xfrm>
              <a:off x="5174" y="1649"/>
              <a:ext cx="137"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DPJ</a:t>
              </a:r>
              <a:endParaRPr lang="en-GB" sz="2000" dirty="0">
                <a:latin typeface="Arial" pitchFamily="34" charset="0"/>
              </a:endParaRPr>
            </a:p>
          </p:txBody>
        </p:sp>
        <p:sp>
          <p:nvSpPr>
            <p:cNvPr id="1622051" name="Rectangle 35"/>
            <p:cNvSpPr>
              <a:spLocks noChangeArrowheads="1"/>
            </p:cNvSpPr>
            <p:nvPr/>
          </p:nvSpPr>
          <p:spPr bwMode="auto">
            <a:xfrm>
              <a:off x="1134" y="1828"/>
              <a:ext cx="162"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1274</a:t>
              </a:r>
              <a:endParaRPr lang="en-GB" sz="2000" dirty="0">
                <a:latin typeface="Arial" pitchFamily="34" charset="0"/>
              </a:endParaRPr>
            </a:p>
          </p:txBody>
        </p:sp>
        <p:sp>
          <p:nvSpPr>
            <p:cNvPr id="1622052" name="Rectangle 36"/>
            <p:cNvSpPr>
              <a:spLocks noChangeArrowheads="1"/>
            </p:cNvSpPr>
            <p:nvPr/>
          </p:nvSpPr>
          <p:spPr bwMode="auto">
            <a:xfrm>
              <a:off x="1413" y="1826"/>
              <a:ext cx="901"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Furniture damaged en route</a:t>
              </a:r>
              <a:endParaRPr lang="en-GB" sz="2000" dirty="0">
                <a:latin typeface="Arial" pitchFamily="34" charset="0"/>
              </a:endParaRPr>
            </a:p>
          </p:txBody>
        </p:sp>
        <p:sp>
          <p:nvSpPr>
            <p:cNvPr id="1622053" name="Rectangle 37"/>
            <p:cNvSpPr>
              <a:spLocks noChangeArrowheads="1"/>
            </p:cNvSpPr>
            <p:nvPr/>
          </p:nvSpPr>
          <p:spPr bwMode="auto">
            <a:xfrm>
              <a:off x="3001" y="1828"/>
              <a:ext cx="61"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M</a:t>
              </a:r>
              <a:endParaRPr lang="en-GB" sz="2000" dirty="0">
                <a:latin typeface="Arial" pitchFamily="34" charset="0"/>
              </a:endParaRPr>
            </a:p>
          </p:txBody>
        </p:sp>
        <p:sp>
          <p:nvSpPr>
            <p:cNvPr id="1622054" name="Rectangle 38"/>
            <p:cNvSpPr>
              <a:spLocks noChangeArrowheads="1"/>
            </p:cNvSpPr>
            <p:nvPr/>
          </p:nvSpPr>
          <p:spPr bwMode="auto">
            <a:xfrm>
              <a:off x="3406" y="1827"/>
              <a:ext cx="61"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M</a:t>
              </a:r>
              <a:endParaRPr lang="en-GB" sz="2000" dirty="0">
                <a:latin typeface="Arial" pitchFamily="34" charset="0"/>
              </a:endParaRPr>
            </a:p>
          </p:txBody>
        </p:sp>
        <p:sp>
          <p:nvSpPr>
            <p:cNvPr id="1622055" name="Rectangle 39"/>
            <p:cNvSpPr>
              <a:spLocks noChangeArrowheads="1"/>
            </p:cNvSpPr>
            <p:nvPr/>
          </p:nvSpPr>
          <p:spPr bwMode="auto">
            <a:xfrm>
              <a:off x="3644" y="1781"/>
              <a:ext cx="1200"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Pay premium for high quality removal</a:t>
              </a:r>
              <a:endParaRPr lang="en-GB" sz="2000" dirty="0">
                <a:latin typeface="Arial" pitchFamily="34" charset="0"/>
              </a:endParaRPr>
            </a:p>
          </p:txBody>
        </p:sp>
        <p:sp>
          <p:nvSpPr>
            <p:cNvPr id="1622056" name="Rectangle 40"/>
            <p:cNvSpPr>
              <a:spLocks noChangeArrowheads="1"/>
            </p:cNvSpPr>
            <p:nvPr/>
          </p:nvSpPr>
          <p:spPr bwMode="auto">
            <a:xfrm>
              <a:off x="3646" y="1870"/>
              <a:ext cx="1159"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firm and agree packing specification</a:t>
              </a:r>
              <a:endParaRPr lang="en-GB" sz="2000" dirty="0">
                <a:latin typeface="Arial" pitchFamily="34" charset="0"/>
              </a:endParaRPr>
            </a:p>
          </p:txBody>
        </p:sp>
        <p:sp>
          <p:nvSpPr>
            <p:cNvPr id="1622057" name="Rectangle 41"/>
            <p:cNvSpPr>
              <a:spLocks noChangeArrowheads="1"/>
            </p:cNvSpPr>
            <p:nvPr/>
          </p:nvSpPr>
          <p:spPr bwMode="auto">
            <a:xfrm>
              <a:off x="5168" y="1782"/>
              <a:ext cx="137"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AJD</a:t>
              </a:r>
              <a:endParaRPr lang="en-GB" sz="2000" dirty="0">
                <a:latin typeface="Arial" pitchFamily="34" charset="0"/>
              </a:endParaRPr>
            </a:p>
          </p:txBody>
        </p:sp>
        <p:sp>
          <p:nvSpPr>
            <p:cNvPr id="1622058" name="Rectangle 42"/>
            <p:cNvSpPr>
              <a:spLocks noChangeArrowheads="1"/>
            </p:cNvSpPr>
            <p:nvPr/>
          </p:nvSpPr>
          <p:spPr bwMode="auto">
            <a:xfrm>
              <a:off x="1134" y="2051"/>
              <a:ext cx="162"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1275</a:t>
              </a:r>
              <a:endParaRPr lang="en-GB" sz="2000" dirty="0">
                <a:latin typeface="Arial" pitchFamily="34" charset="0"/>
              </a:endParaRPr>
            </a:p>
          </p:txBody>
        </p:sp>
        <p:sp>
          <p:nvSpPr>
            <p:cNvPr id="1622059" name="Rectangle 43"/>
            <p:cNvSpPr>
              <a:spLocks noChangeArrowheads="1"/>
            </p:cNvSpPr>
            <p:nvPr/>
          </p:nvSpPr>
          <p:spPr bwMode="auto">
            <a:xfrm>
              <a:off x="1413" y="2003"/>
              <a:ext cx="1264"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Production line equipment damaged en</a:t>
              </a:r>
              <a:endParaRPr lang="en-GB" sz="2000" dirty="0">
                <a:latin typeface="Arial" pitchFamily="34" charset="0"/>
              </a:endParaRPr>
            </a:p>
          </p:txBody>
        </p:sp>
        <p:sp>
          <p:nvSpPr>
            <p:cNvPr id="1622060" name="Rectangle 44"/>
            <p:cNvSpPr>
              <a:spLocks noChangeArrowheads="1"/>
            </p:cNvSpPr>
            <p:nvPr/>
          </p:nvSpPr>
          <p:spPr bwMode="auto">
            <a:xfrm>
              <a:off x="1410" y="2095"/>
              <a:ext cx="166"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route</a:t>
              </a:r>
              <a:endParaRPr lang="en-GB" sz="2000" dirty="0">
                <a:latin typeface="Arial" pitchFamily="34" charset="0"/>
              </a:endParaRPr>
            </a:p>
          </p:txBody>
        </p:sp>
        <p:sp>
          <p:nvSpPr>
            <p:cNvPr id="1622061" name="Rectangle 45"/>
            <p:cNvSpPr>
              <a:spLocks noChangeArrowheads="1"/>
            </p:cNvSpPr>
            <p:nvPr/>
          </p:nvSpPr>
          <p:spPr bwMode="auto">
            <a:xfrm>
              <a:off x="3006" y="2051"/>
              <a:ext cx="53"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H</a:t>
              </a:r>
              <a:endParaRPr lang="en-GB" sz="2000" dirty="0">
                <a:latin typeface="Arial" pitchFamily="34" charset="0"/>
              </a:endParaRPr>
            </a:p>
          </p:txBody>
        </p:sp>
        <p:sp>
          <p:nvSpPr>
            <p:cNvPr id="1622062" name="Rectangle 46"/>
            <p:cNvSpPr>
              <a:spLocks noChangeArrowheads="1"/>
            </p:cNvSpPr>
            <p:nvPr/>
          </p:nvSpPr>
          <p:spPr bwMode="auto">
            <a:xfrm>
              <a:off x="3404" y="2051"/>
              <a:ext cx="61"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M</a:t>
              </a:r>
              <a:endParaRPr lang="en-GB" sz="2000" dirty="0">
                <a:latin typeface="Arial" pitchFamily="34" charset="0"/>
              </a:endParaRPr>
            </a:p>
          </p:txBody>
        </p:sp>
        <p:sp>
          <p:nvSpPr>
            <p:cNvPr id="1622063" name="Rectangle 47"/>
            <p:cNvSpPr>
              <a:spLocks noChangeArrowheads="1"/>
            </p:cNvSpPr>
            <p:nvPr/>
          </p:nvSpPr>
          <p:spPr bwMode="auto">
            <a:xfrm>
              <a:off x="3646" y="2003"/>
              <a:ext cx="1200"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Pay premium for high quality removal</a:t>
              </a:r>
              <a:endParaRPr lang="en-GB" sz="2000" dirty="0">
                <a:latin typeface="Arial" pitchFamily="34" charset="0"/>
              </a:endParaRPr>
            </a:p>
          </p:txBody>
        </p:sp>
        <p:sp>
          <p:nvSpPr>
            <p:cNvPr id="1622064" name="Rectangle 48"/>
            <p:cNvSpPr>
              <a:spLocks noChangeArrowheads="1"/>
            </p:cNvSpPr>
            <p:nvPr/>
          </p:nvSpPr>
          <p:spPr bwMode="auto">
            <a:xfrm>
              <a:off x="3644" y="2094"/>
              <a:ext cx="1159"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firm and agree packing specification</a:t>
              </a:r>
              <a:endParaRPr lang="en-GB" sz="2000" dirty="0">
                <a:latin typeface="Arial" pitchFamily="34" charset="0"/>
              </a:endParaRPr>
            </a:p>
          </p:txBody>
        </p:sp>
        <p:sp>
          <p:nvSpPr>
            <p:cNvPr id="1622065" name="Rectangle 49"/>
            <p:cNvSpPr>
              <a:spLocks noChangeArrowheads="1"/>
            </p:cNvSpPr>
            <p:nvPr/>
          </p:nvSpPr>
          <p:spPr bwMode="auto">
            <a:xfrm>
              <a:off x="5168" y="2005"/>
              <a:ext cx="137"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AJD</a:t>
              </a:r>
              <a:endParaRPr lang="en-GB" sz="2000" dirty="0">
                <a:latin typeface="Arial" pitchFamily="34" charset="0"/>
              </a:endParaRPr>
            </a:p>
          </p:txBody>
        </p:sp>
        <p:sp>
          <p:nvSpPr>
            <p:cNvPr id="1622066" name="Rectangle 50"/>
            <p:cNvSpPr>
              <a:spLocks noChangeArrowheads="1"/>
            </p:cNvSpPr>
            <p:nvPr/>
          </p:nvSpPr>
          <p:spPr bwMode="auto">
            <a:xfrm>
              <a:off x="1134" y="2274"/>
              <a:ext cx="162"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1276</a:t>
              </a:r>
              <a:endParaRPr lang="en-GB" sz="2000" dirty="0">
                <a:latin typeface="Arial" pitchFamily="34" charset="0"/>
              </a:endParaRPr>
            </a:p>
          </p:txBody>
        </p:sp>
        <p:sp>
          <p:nvSpPr>
            <p:cNvPr id="1622067" name="Rectangle 51"/>
            <p:cNvSpPr>
              <a:spLocks noChangeArrowheads="1"/>
            </p:cNvSpPr>
            <p:nvPr/>
          </p:nvSpPr>
          <p:spPr bwMode="auto">
            <a:xfrm>
              <a:off x="1410" y="2228"/>
              <a:ext cx="1248"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Furniture supplier fails to meet delivery</a:t>
              </a:r>
              <a:endParaRPr lang="en-GB" sz="2000" dirty="0">
                <a:latin typeface="Arial" pitchFamily="34" charset="0"/>
              </a:endParaRPr>
            </a:p>
          </p:txBody>
        </p:sp>
        <p:sp>
          <p:nvSpPr>
            <p:cNvPr id="1622068" name="Rectangle 52"/>
            <p:cNvSpPr>
              <a:spLocks noChangeArrowheads="1"/>
            </p:cNvSpPr>
            <p:nvPr/>
          </p:nvSpPr>
          <p:spPr bwMode="auto">
            <a:xfrm>
              <a:off x="1410" y="2318"/>
              <a:ext cx="275"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deadline</a:t>
              </a:r>
              <a:endParaRPr lang="en-GB" sz="2000" dirty="0">
                <a:latin typeface="Arial" pitchFamily="34" charset="0"/>
              </a:endParaRPr>
            </a:p>
          </p:txBody>
        </p:sp>
        <p:sp>
          <p:nvSpPr>
            <p:cNvPr id="1622069" name="Rectangle 53"/>
            <p:cNvSpPr>
              <a:spLocks noChangeArrowheads="1"/>
            </p:cNvSpPr>
            <p:nvPr/>
          </p:nvSpPr>
          <p:spPr bwMode="auto">
            <a:xfrm>
              <a:off x="3006" y="2274"/>
              <a:ext cx="53"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H</a:t>
              </a:r>
              <a:endParaRPr lang="en-GB" sz="2000" dirty="0">
                <a:latin typeface="Arial" pitchFamily="34" charset="0"/>
              </a:endParaRPr>
            </a:p>
          </p:txBody>
        </p:sp>
        <p:sp>
          <p:nvSpPr>
            <p:cNvPr id="1622070" name="Rectangle 54"/>
            <p:cNvSpPr>
              <a:spLocks noChangeArrowheads="1"/>
            </p:cNvSpPr>
            <p:nvPr/>
          </p:nvSpPr>
          <p:spPr bwMode="auto">
            <a:xfrm>
              <a:off x="3409" y="2274"/>
              <a:ext cx="53"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H</a:t>
              </a:r>
              <a:endParaRPr lang="en-GB" sz="2000" dirty="0">
                <a:latin typeface="Arial" pitchFamily="34" charset="0"/>
              </a:endParaRPr>
            </a:p>
          </p:txBody>
        </p:sp>
        <p:sp>
          <p:nvSpPr>
            <p:cNvPr id="1622071" name="Rectangle 55"/>
            <p:cNvSpPr>
              <a:spLocks noChangeArrowheads="1"/>
            </p:cNvSpPr>
            <p:nvPr/>
          </p:nvSpPr>
          <p:spPr bwMode="auto">
            <a:xfrm>
              <a:off x="3644" y="2273"/>
              <a:ext cx="994"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Retain old furniture temporarily</a:t>
              </a:r>
              <a:endParaRPr lang="en-GB" sz="2000" dirty="0">
                <a:latin typeface="Arial" pitchFamily="34" charset="0"/>
              </a:endParaRPr>
            </a:p>
          </p:txBody>
        </p:sp>
        <p:sp>
          <p:nvSpPr>
            <p:cNvPr id="1622072" name="Rectangle 56"/>
            <p:cNvSpPr>
              <a:spLocks noChangeArrowheads="1"/>
            </p:cNvSpPr>
            <p:nvPr/>
          </p:nvSpPr>
          <p:spPr bwMode="auto">
            <a:xfrm>
              <a:off x="5202" y="2227"/>
              <a:ext cx="85"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JK</a:t>
              </a:r>
              <a:endParaRPr lang="en-GB" sz="2000" dirty="0">
                <a:latin typeface="Arial" pitchFamily="34" charset="0"/>
              </a:endParaRPr>
            </a:p>
          </p:txBody>
        </p:sp>
        <p:sp>
          <p:nvSpPr>
            <p:cNvPr id="1622073" name="Rectangle 57"/>
            <p:cNvSpPr>
              <a:spLocks noChangeArrowheads="1"/>
            </p:cNvSpPr>
            <p:nvPr/>
          </p:nvSpPr>
          <p:spPr bwMode="auto">
            <a:xfrm>
              <a:off x="1134" y="2451"/>
              <a:ext cx="162"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1277</a:t>
              </a:r>
              <a:endParaRPr lang="en-GB" sz="2000" dirty="0">
                <a:latin typeface="Arial" pitchFamily="34" charset="0"/>
              </a:endParaRPr>
            </a:p>
          </p:txBody>
        </p:sp>
        <p:sp>
          <p:nvSpPr>
            <p:cNvPr id="1622074" name="Rectangle 58"/>
            <p:cNvSpPr>
              <a:spLocks noChangeArrowheads="1"/>
            </p:cNvSpPr>
            <p:nvPr/>
          </p:nvSpPr>
          <p:spPr bwMode="auto">
            <a:xfrm>
              <a:off x="1410" y="2451"/>
              <a:ext cx="909"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Building company goes bust</a:t>
              </a:r>
              <a:endParaRPr lang="en-GB" sz="2000" dirty="0">
                <a:latin typeface="Arial" pitchFamily="34" charset="0"/>
              </a:endParaRPr>
            </a:p>
          </p:txBody>
        </p:sp>
        <p:sp>
          <p:nvSpPr>
            <p:cNvPr id="1622075" name="Rectangle 59"/>
            <p:cNvSpPr>
              <a:spLocks noChangeArrowheads="1"/>
            </p:cNvSpPr>
            <p:nvPr/>
          </p:nvSpPr>
          <p:spPr bwMode="auto">
            <a:xfrm>
              <a:off x="2998" y="2459"/>
              <a:ext cx="89"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VL</a:t>
              </a:r>
              <a:endParaRPr lang="en-GB" sz="2000" dirty="0">
                <a:latin typeface="Arial" pitchFamily="34" charset="0"/>
              </a:endParaRPr>
            </a:p>
          </p:txBody>
        </p:sp>
        <p:sp>
          <p:nvSpPr>
            <p:cNvPr id="1622076" name="Rectangle 60"/>
            <p:cNvSpPr>
              <a:spLocks noChangeArrowheads="1"/>
            </p:cNvSpPr>
            <p:nvPr/>
          </p:nvSpPr>
          <p:spPr bwMode="auto">
            <a:xfrm>
              <a:off x="3392" y="2459"/>
              <a:ext cx="101"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VH</a:t>
              </a:r>
              <a:endParaRPr lang="en-GB" sz="2000" dirty="0">
                <a:latin typeface="Arial" pitchFamily="34" charset="0"/>
              </a:endParaRPr>
            </a:p>
          </p:txBody>
        </p:sp>
        <p:sp>
          <p:nvSpPr>
            <p:cNvPr id="1622077" name="Rectangle 61"/>
            <p:cNvSpPr>
              <a:spLocks noChangeArrowheads="1"/>
            </p:cNvSpPr>
            <p:nvPr/>
          </p:nvSpPr>
          <p:spPr bwMode="auto">
            <a:xfrm>
              <a:off x="3644" y="2450"/>
              <a:ext cx="1030"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Perform detailed financial check</a:t>
              </a:r>
              <a:endParaRPr lang="en-GB" sz="2000" dirty="0">
                <a:latin typeface="Arial" pitchFamily="34" charset="0"/>
              </a:endParaRPr>
            </a:p>
          </p:txBody>
        </p:sp>
        <p:sp>
          <p:nvSpPr>
            <p:cNvPr id="1622078" name="Rectangle 62"/>
            <p:cNvSpPr>
              <a:spLocks noChangeArrowheads="1"/>
            </p:cNvSpPr>
            <p:nvPr/>
          </p:nvSpPr>
          <p:spPr bwMode="auto">
            <a:xfrm>
              <a:off x="5154" y="2451"/>
              <a:ext cx="158"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FDM</a:t>
              </a:r>
              <a:endParaRPr lang="en-GB" sz="2000" dirty="0">
                <a:latin typeface="Arial" pitchFamily="34" charset="0"/>
              </a:endParaRPr>
            </a:p>
          </p:txBody>
        </p:sp>
        <p:sp>
          <p:nvSpPr>
            <p:cNvPr id="1622079" name="Rectangle 63"/>
            <p:cNvSpPr>
              <a:spLocks noChangeArrowheads="1"/>
            </p:cNvSpPr>
            <p:nvPr/>
          </p:nvSpPr>
          <p:spPr bwMode="auto">
            <a:xfrm>
              <a:off x="1134" y="2673"/>
              <a:ext cx="162"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1278</a:t>
              </a:r>
              <a:endParaRPr lang="en-GB" sz="2000" dirty="0">
                <a:latin typeface="Arial" pitchFamily="34" charset="0"/>
              </a:endParaRPr>
            </a:p>
          </p:txBody>
        </p:sp>
        <p:sp>
          <p:nvSpPr>
            <p:cNvPr id="1622080" name="Rectangle 64"/>
            <p:cNvSpPr>
              <a:spLocks noChangeArrowheads="1"/>
            </p:cNvSpPr>
            <p:nvPr/>
          </p:nvSpPr>
          <p:spPr bwMode="auto">
            <a:xfrm>
              <a:off x="1410" y="2629"/>
              <a:ext cx="933"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Poor weather during external</a:t>
              </a:r>
              <a:endParaRPr lang="en-GB" sz="2000" dirty="0">
                <a:latin typeface="Arial" pitchFamily="34" charset="0"/>
              </a:endParaRPr>
            </a:p>
          </p:txBody>
        </p:sp>
        <p:sp>
          <p:nvSpPr>
            <p:cNvPr id="1622081" name="Rectangle 65"/>
            <p:cNvSpPr>
              <a:spLocks noChangeArrowheads="1"/>
            </p:cNvSpPr>
            <p:nvPr/>
          </p:nvSpPr>
          <p:spPr bwMode="auto">
            <a:xfrm>
              <a:off x="1410" y="2718"/>
              <a:ext cx="444"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refurbishment</a:t>
              </a:r>
              <a:endParaRPr lang="en-GB" sz="2000" dirty="0">
                <a:latin typeface="Arial" pitchFamily="34" charset="0"/>
              </a:endParaRPr>
            </a:p>
          </p:txBody>
        </p:sp>
        <p:sp>
          <p:nvSpPr>
            <p:cNvPr id="1622082" name="Rectangle 66"/>
            <p:cNvSpPr>
              <a:spLocks noChangeArrowheads="1"/>
            </p:cNvSpPr>
            <p:nvPr/>
          </p:nvSpPr>
          <p:spPr bwMode="auto">
            <a:xfrm>
              <a:off x="3014" y="2673"/>
              <a:ext cx="40"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L</a:t>
              </a:r>
              <a:endParaRPr lang="en-GB" sz="2000" dirty="0">
                <a:latin typeface="Arial" pitchFamily="34" charset="0"/>
              </a:endParaRPr>
            </a:p>
          </p:txBody>
        </p:sp>
        <p:sp>
          <p:nvSpPr>
            <p:cNvPr id="1622083" name="Rectangle 67"/>
            <p:cNvSpPr>
              <a:spLocks noChangeArrowheads="1"/>
            </p:cNvSpPr>
            <p:nvPr/>
          </p:nvSpPr>
          <p:spPr bwMode="auto">
            <a:xfrm>
              <a:off x="3404" y="2673"/>
              <a:ext cx="61"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M</a:t>
              </a:r>
              <a:endParaRPr lang="en-GB" sz="2000" dirty="0">
                <a:latin typeface="Arial" pitchFamily="34" charset="0"/>
              </a:endParaRPr>
            </a:p>
          </p:txBody>
        </p:sp>
        <p:sp>
          <p:nvSpPr>
            <p:cNvPr id="1622084" name="Rectangle 68"/>
            <p:cNvSpPr>
              <a:spLocks noChangeArrowheads="1"/>
            </p:cNvSpPr>
            <p:nvPr/>
          </p:nvSpPr>
          <p:spPr bwMode="auto">
            <a:xfrm>
              <a:off x="3644" y="2584"/>
              <a:ext cx="1143"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Plan external work when weather is</a:t>
              </a:r>
              <a:endParaRPr lang="en-GB" sz="2000" dirty="0">
                <a:latin typeface="Arial" pitchFamily="34" charset="0"/>
              </a:endParaRPr>
            </a:p>
          </p:txBody>
        </p:sp>
        <p:sp>
          <p:nvSpPr>
            <p:cNvPr id="1622085" name="Rectangle 69"/>
            <p:cNvSpPr>
              <a:spLocks noChangeArrowheads="1"/>
            </p:cNvSpPr>
            <p:nvPr/>
          </p:nvSpPr>
          <p:spPr bwMode="auto">
            <a:xfrm>
              <a:off x="3644" y="2673"/>
              <a:ext cx="1111"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favourable. May require short term</a:t>
              </a:r>
              <a:endParaRPr lang="en-GB" sz="2000" dirty="0">
                <a:latin typeface="Arial" pitchFamily="34" charset="0"/>
              </a:endParaRPr>
            </a:p>
          </p:txBody>
        </p:sp>
        <p:sp>
          <p:nvSpPr>
            <p:cNvPr id="1622086" name="Rectangle 70"/>
            <p:cNvSpPr>
              <a:spLocks noChangeArrowheads="1"/>
            </p:cNvSpPr>
            <p:nvPr/>
          </p:nvSpPr>
          <p:spPr bwMode="auto">
            <a:xfrm>
              <a:off x="3641" y="2764"/>
              <a:ext cx="666"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changes to schedule</a:t>
              </a:r>
              <a:endParaRPr lang="en-GB" sz="2000" dirty="0">
                <a:latin typeface="Arial" pitchFamily="34" charset="0"/>
              </a:endParaRPr>
            </a:p>
          </p:txBody>
        </p:sp>
        <p:sp>
          <p:nvSpPr>
            <p:cNvPr id="1622087" name="Rectangle 71"/>
            <p:cNvSpPr>
              <a:spLocks noChangeArrowheads="1"/>
            </p:cNvSpPr>
            <p:nvPr/>
          </p:nvSpPr>
          <p:spPr bwMode="auto">
            <a:xfrm>
              <a:off x="5187" y="2584"/>
              <a:ext cx="93"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LD</a:t>
              </a:r>
              <a:endParaRPr lang="en-GB" sz="2000" dirty="0">
                <a:latin typeface="Arial" pitchFamily="34" charset="0"/>
              </a:endParaRPr>
            </a:p>
          </p:txBody>
        </p:sp>
        <p:sp>
          <p:nvSpPr>
            <p:cNvPr id="1622088" name="Rectangle 72"/>
            <p:cNvSpPr>
              <a:spLocks noChangeArrowheads="1"/>
            </p:cNvSpPr>
            <p:nvPr/>
          </p:nvSpPr>
          <p:spPr bwMode="auto">
            <a:xfrm>
              <a:off x="1134" y="2943"/>
              <a:ext cx="162"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1279</a:t>
              </a:r>
              <a:endParaRPr lang="en-GB" sz="2000" dirty="0">
                <a:latin typeface="Arial" pitchFamily="34" charset="0"/>
              </a:endParaRPr>
            </a:p>
          </p:txBody>
        </p:sp>
        <p:sp>
          <p:nvSpPr>
            <p:cNvPr id="1622089" name="Rectangle 73"/>
            <p:cNvSpPr>
              <a:spLocks noChangeArrowheads="1"/>
            </p:cNvSpPr>
            <p:nvPr/>
          </p:nvSpPr>
          <p:spPr bwMode="auto">
            <a:xfrm>
              <a:off x="1410" y="2943"/>
              <a:ext cx="1244"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Scope of refurbishment work extended</a:t>
              </a:r>
              <a:endParaRPr lang="en-GB" sz="2000" dirty="0">
                <a:latin typeface="Arial" pitchFamily="34" charset="0"/>
              </a:endParaRPr>
            </a:p>
          </p:txBody>
        </p:sp>
        <p:sp>
          <p:nvSpPr>
            <p:cNvPr id="1622090" name="Rectangle 74"/>
            <p:cNvSpPr>
              <a:spLocks noChangeArrowheads="1"/>
            </p:cNvSpPr>
            <p:nvPr/>
          </p:nvSpPr>
          <p:spPr bwMode="auto">
            <a:xfrm>
              <a:off x="3006" y="2943"/>
              <a:ext cx="53"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H</a:t>
              </a:r>
              <a:endParaRPr lang="en-GB" sz="2000" dirty="0">
                <a:latin typeface="Arial" pitchFamily="34" charset="0"/>
              </a:endParaRPr>
            </a:p>
          </p:txBody>
        </p:sp>
        <p:sp>
          <p:nvSpPr>
            <p:cNvPr id="1622091" name="Rectangle 75"/>
            <p:cNvSpPr>
              <a:spLocks noChangeArrowheads="1"/>
            </p:cNvSpPr>
            <p:nvPr/>
          </p:nvSpPr>
          <p:spPr bwMode="auto">
            <a:xfrm>
              <a:off x="3409" y="2943"/>
              <a:ext cx="53"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H</a:t>
              </a:r>
              <a:endParaRPr lang="en-GB" sz="2000" dirty="0">
                <a:latin typeface="Arial" pitchFamily="34" charset="0"/>
              </a:endParaRPr>
            </a:p>
          </p:txBody>
        </p:sp>
        <p:sp>
          <p:nvSpPr>
            <p:cNvPr id="1622092" name="Rectangle 76"/>
            <p:cNvSpPr>
              <a:spLocks noChangeArrowheads="1"/>
            </p:cNvSpPr>
            <p:nvPr/>
          </p:nvSpPr>
          <p:spPr bwMode="auto">
            <a:xfrm>
              <a:off x="3644" y="2896"/>
              <a:ext cx="977"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Maintain strict Change Control</a:t>
              </a:r>
              <a:endParaRPr lang="en-GB" sz="2000" dirty="0">
                <a:latin typeface="Arial" pitchFamily="34" charset="0"/>
              </a:endParaRPr>
            </a:p>
          </p:txBody>
        </p:sp>
        <p:sp>
          <p:nvSpPr>
            <p:cNvPr id="1622093" name="Rectangle 77"/>
            <p:cNvSpPr>
              <a:spLocks noChangeArrowheads="1"/>
            </p:cNvSpPr>
            <p:nvPr/>
          </p:nvSpPr>
          <p:spPr bwMode="auto">
            <a:xfrm>
              <a:off x="3641" y="2987"/>
              <a:ext cx="364"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procedures</a:t>
              </a:r>
              <a:endParaRPr lang="en-GB" sz="2000" dirty="0">
                <a:latin typeface="Arial" pitchFamily="34" charset="0"/>
              </a:endParaRPr>
            </a:p>
          </p:txBody>
        </p:sp>
        <p:sp>
          <p:nvSpPr>
            <p:cNvPr id="1622094" name="Rectangle 78"/>
            <p:cNvSpPr>
              <a:spLocks noChangeArrowheads="1"/>
            </p:cNvSpPr>
            <p:nvPr/>
          </p:nvSpPr>
          <p:spPr bwMode="auto">
            <a:xfrm>
              <a:off x="5154" y="2897"/>
              <a:ext cx="158"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FDM</a:t>
              </a:r>
              <a:endParaRPr lang="en-GB" sz="2000" dirty="0">
                <a:latin typeface="Arial" pitchFamily="34" charset="0"/>
              </a:endParaRPr>
            </a:p>
          </p:txBody>
        </p:sp>
        <p:sp>
          <p:nvSpPr>
            <p:cNvPr id="1622095" name="Rectangle 79"/>
            <p:cNvSpPr>
              <a:spLocks noChangeArrowheads="1"/>
            </p:cNvSpPr>
            <p:nvPr/>
          </p:nvSpPr>
          <p:spPr bwMode="auto">
            <a:xfrm>
              <a:off x="1134" y="3142"/>
              <a:ext cx="162"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1280</a:t>
              </a:r>
              <a:endParaRPr lang="en-GB" sz="2000" dirty="0">
                <a:latin typeface="Arial" pitchFamily="34" charset="0"/>
              </a:endParaRPr>
            </a:p>
          </p:txBody>
        </p:sp>
        <p:sp>
          <p:nvSpPr>
            <p:cNvPr id="1622096" name="Rectangle 80"/>
            <p:cNvSpPr>
              <a:spLocks noChangeArrowheads="1"/>
            </p:cNvSpPr>
            <p:nvPr/>
          </p:nvSpPr>
          <p:spPr bwMode="auto">
            <a:xfrm>
              <a:off x="1410" y="3142"/>
              <a:ext cx="982"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Injury during decommissioning</a:t>
              </a:r>
              <a:endParaRPr lang="en-GB" sz="2000" dirty="0">
                <a:latin typeface="Arial" pitchFamily="34" charset="0"/>
              </a:endParaRPr>
            </a:p>
          </p:txBody>
        </p:sp>
        <p:sp>
          <p:nvSpPr>
            <p:cNvPr id="1622097" name="Rectangle 81"/>
            <p:cNvSpPr>
              <a:spLocks noChangeArrowheads="1"/>
            </p:cNvSpPr>
            <p:nvPr/>
          </p:nvSpPr>
          <p:spPr bwMode="auto">
            <a:xfrm>
              <a:off x="3001" y="3166"/>
              <a:ext cx="61"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M</a:t>
              </a:r>
              <a:endParaRPr lang="en-GB" sz="2000" dirty="0">
                <a:latin typeface="Arial" pitchFamily="34" charset="0"/>
              </a:endParaRPr>
            </a:p>
          </p:txBody>
        </p:sp>
        <p:sp>
          <p:nvSpPr>
            <p:cNvPr id="1622098" name="Rectangle 82"/>
            <p:cNvSpPr>
              <a:spLocks noChangeArrowheads="1"/>
            </p:cNvSpPr>
            <p:nvPr/>
          </p:nvSpPr>
          <p:spPr bwMode="auto">
            <a:xfrm>
              <a:off x="3416" y="3166"/>
              <a:ext cx="40"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L</a:t>
              </a:r>
              <a:endParaRPr lang="en-GB" sz="2000" dirty="0">
                <a:latin typeface="Arial" pitchFamily="34" charset="0"/>
              </a:endParaRPr>
            </a:p>
          </p:txBody>
        </p:sp>
        <p:sp>
          <p:nvSpPr>
            <p:cNvPr id="1622099" name="Rectangle 83"/>
            <p:cNvSpPr>
              <a:spLocks noChangeArrowheads="1"/>
            </p:cNvSpPr>
            <p:nvPr/>
          </p:nvSpPr>
          <p:spPr bwMode="auto">
            <a:xfrm>
              <a:off x="3641" y="3105"/>
              <a:ext cx="1171"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Ensure safety regulations are strictly</a:t>
              </a:r>
              <a:endParaRPr lang="en-GB" sz="2000" dirty="0">
                <a:latin typeface="Arial" pitchFamily="34" charset="0"/>
              </a:endParaRPr>
            </a:p>
          </p:txBody>
        </p:sp>
        <p:sp>
          <p:nvSpPr>
            <p:cNvPr id="1622100" name="Rectangle 84"/>
            <p:cNvSpPr>
              <a:spLocks noChangeArrowheads="1"/>
            </p:cNvSpPr>
            <p:nvPr/>
          </p:nvSpPr>
          <p:spPr bwMode="auto">
            <a:xfrm>
              <a:off x="3641" y="3186"/>
              <a:ext cx="283"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enforced</a:t>
              </a:r>
              <a:endParaRPr lang="en-GB" sz="2000" dirty="0">
                <a:latin typeface="Arial" pitchFamily="34" charset="0"/>
              </a:endParaRPr>
            </a:p>
          </p:txBody>
        </p:sp>
        <p:sp>
          <p:nvSpPr>
            <p:cNvPr id="1622101" name="Rectangle 85"/>
            <p:cNvSpPr>
              <a:spLocks noChangeArrowheads="1"/>
            </p:cNvSpPr>
            <p:nvPr/>
          </p:nvSpPr>
          <p:spPr bwMode="auto">
            <a:xfrm>
              <a:off x="5186" y="3121"/>
              <a:ext cx="101"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PH</a:t>
              </a:r>
              <a:endParaRPr lang="en-GB" sz="2000" dirty="0">
                <a:latin typeface="Arial" pitchFamily="34" charset="0"/>
              </a:endParaRPr>
            </a:p>
          </p:txBody>
        </p:sp>
        <p:sp>
          <p:nvSpPr>
            <p:cNvPr id="1622102" name="Rectangle 86"/>
            <p:cNvSpPr>
              <a:spLocks noChangeArrowheads="1"/>
            </p:cNvSpPr>
            <p:nvPr/>
          </p:nvSpPr>
          <p:spPr bwMode="auto">
            <a:xfrm>
              <a:off x="1134" y="3328"/>
              <a:ext cx="162"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1281</a:t>
              </a:r>
              <a:endParaRPr lang="en-GB" sz="2000" dirty="0">
                <a:latin typeface="Arial" pitchFamily="34" charset="0"/>
              </a:endParaRPr>
            </a:p>
          </p:txBody>
        </p:sp>
        <p:sp>
          <p:nvSpPr>
            <p:cNvPr id="1622103" name="Rectangle 87"/>
            <p:cNvSpPr>
              <a:spLocks noChangeArrowheads="1"/>
            </p:cNvSpPr>
            <p:nvPr/>
          </p:nvSpPr>
          <p:spPr bwMode="auto">
            <a:xfrm>
              <a:off x="1410" y="3328"/>
              <a:ext cx="513"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Petty vandalism</a:t>
              </a:r>
              <a:endParaRPr lang="en-GB" sz="2000" dirty="0">
                <a:latin typeface="Arial" pitchFamily="34" charset="0"/>
              </a:endParaRPr>
            </a:p>
          </p:txBody>
        </p:sp>
        <p:sp>
          <p:nvSpPr>
            <p:cNvPr id="1622104" name="Rectangle 88"/>
            <p:cNvSpPr>
              <a:spLocks noChangeArrowheads="1"/>
            </p:cNvSpPr>
            <p:nvPr/>
          </p:nvSpPr>
          <p:spPr bwMode="auto">
            <a:xfrm>
              <a:off x="3014" y="3328"/>
              <a:ext cx="40"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L</a:t>
              </a:r>
              <a:endParaRPr lang="en-GB" sz="2000" dirty="0">
                <a:latin typeface="Arial" pitchFamily="34" charset="0"/>
              </a:endParaRPr>
            </a:p>
          </p:txBody>
        </p:sp>
        <p:sp>
          <p:nvSpPr>
            <p:cNvPr id="1622105" name="Rectangle 89"/>
            <p:cNvSpPr>
              <a:spLocks noChangeArrowheads="1"/>
            </p:cNvSpPr>
            <p:nvPr/>
          </p:nvSpPr>
          <p:spPr bwMode="auto">
            <a:xfrm>
              <a:off x="3409" y="3328"/>
              <a:ext cx="53"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H</a:t>
              </a:r>
              <a:endParaRPr lang="en-GB" sz="2000" dirty="0">
                <a:latin typeface="Arial" pitchFamily="34" charset="0"/>
              </a:endParaRPr>
            </a:p>
          </p:txBody>
        </p:sp>
        <p:sp>
          <p:nvSpPr>
            <p:cNvPr id="1622106" name="Rectangle 90"/>
            <p:cNvSpPr>
              <a:spLocks noChangeArrowheads="1"/>
            </p:cNvSpPr>
            <p:nvPr/>
          </p:nvSpPr>
          <p:spPr bwMode="auto">
            <a:xfrm>
              <a:off x="3641" y="3328"/>
              <a:ext cx="679"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Cover with insurance</a:t>
              </a:r>
              <a:endParaRPr lang="en-GB" sz="2000" dirty="0">
                <a:latin typeface="Arial" pitchFamily="34" charset="0"/>
              </a:endParaRPr>
            </a:p>
          </p:txBody>
        </p:sp>
        <p:sp>
          <p:nvSpPr>
            <p:cNvPr id="1622107" name="Rectangle 91"/>
            <p:cNvSpPr>
              <a:spLocks noChangeArrowheads="1"/>
            </p:cNvSpPr>
            <p:nvPr/>
          </p:nvSpPr>
          <p:spPr bwMode="auto">
            <a:xfrm>
              <a:off x="5154" y="3328"/>
              <a:ext cx="158"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FDM</a:t>
              </a:r>
              <a:endParaRPr lang="en-GB" sz="2000" dirty="0">
                <a:latin typeface="Arial" pitchFamily="34" charset="0"/>
              </a:endParaRPr>
            </a:p>
          </p:txBody>
        </p:sp>
        <p:sp>
          <p:nvSpPr>
            <p:cNvPr id="1622108" name="Rectangle 92"/>
            <p:cNvSpPr>
              <a:spLocks noChangeArrowheads="1"/>
            </p:cNvSpPr>
            <p:nvPr/>
          </p:nvSpPr>
          <p:spPr bwMode="auto">
            <a:xfrm>
              <a:off x="1134" y="3476"/>
              <a:ext cx="162"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1282</a:t>
              </a:r>
              <a:endParaRPr lang="en-GB" sz="2000" dirty="0">
                <a:latin typeface="Arial" pitchFamily="34" charset="0"/>
              </a:endParaRPr>
            </a:p>
          </p:txBody>
        </p:sp>
        <p:sp>
          <p:nvSpPr>
            <p:cNvPr id="1622109" name="Rectangle 93"/>
            <p:cNvSpPr>
              <a:spLocks noChangeArrowheads="1"/>
            </p:cNvSpPr>
            <p:nvPr/>
          </p:nvSpPr>
          <p:spPr bwMode="auto">
            <a:xfrm>
              <a:off x="1410" y="3476"/>
              <a:ext cx="626"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New furniture faulty</a:t>
              </a:r>
              <a:endParaRPr lang="en-GB" sz="2000" dirty="0">
                <a:latin typeface="Arial" pitchFamily="34" charset="0"/>
              </a:endParaRPr>
            </a:p>
          </p:txBody>
        </p:sp>
        <p:sp>
          <p:nvSpPr>
            <p:cNvPr id="1622110" name="Rectangle 94"/>
            <p:cNvSpPr>
              <a:spLocks noChangeArrowheads="1"/>
            </p:cNvSpPr>
            <p:nvPr/>
          </p:nvSpPr>
          <p:spPr bwMode="auto">
            <a:xfrm>
              <a:off x="3001" y="3476"/>
              <a:ext cx="61"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M</a:t>
              </a:r>
              <a:endParaRPr lang="en-GB" sz="2000" dirty="0">
                <a:latin typeface="Arial" pitchFamily="34" charset="0"/>
              </a:endParaRPr>
            </a:p>
          </p:txBody>
        </p:sp>
        <p:sp>
          <p:nvSpPr>
            <p:cNvPr id="1622111" name="Rectangle 95"/>
            <p:cNvSpPr>
              <a:spLocks noChangeArrowheads="1"/>
            </p:cNvSpPr>
            <p:nvPr/>
          </p:nvSpPr>
          <p:spPr bwMode="auto">
            <a:xfrm>
              <a:off x="3404" y="3476"/>
              <a:ext cx="61"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M</a:t>
              </a:r>
              <a:endParaRPr lang="en-GB" sz="2000" dirty="0">
                <a:latin typeface="Arial" pitchFamily="34" charset="0"/>
              </a:endParaRPr>
            </a:p>
          </p:txBody>
        </p:sp>
        <p:sp>
          <p:nvSpPr>
            <p:cNvPr id="1622112" name="Rectangle 96"/>
            <p:cNvSpPr>
              <a:spLocks noChangeArrowheads="1"/>
            </p:cNvSpPr>
            <p:nvPr/>
          </p:nvSpPr>
          <p:spPr bwMode="auto">
            <a:xfrm>
              <a:off x="3644" y="3475"/>
              <a:ext cx="994"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Retain old furniture temporarily</a:t>
              </a:r>
              <a:endParaRPr lang="en-GB" sz="2000" dirty="0">
                <a:latin typeface="Arial" pitchFamily="34" charset="0"/>
              </a:endParaRPr>
            </a:p>
          </p:txBody>
        </p:sp>
        <p:sp>
          <p:nvSpPr>
            <p:cNvPr id="1622113" name="Rectangle 97"/>
            <p:cNvSpPr>
              <a:spLocks noChangeArrowheads="1"/>
            </p:cNvSpPr>
            <p:nvPr/>
          </p:nvSpPr>
          <p:spPr bwMode="auto">
            <a:xfrm>
              <a:off x="5200" y="3476"/>
              <a:ext cx="85"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JK</a:t>
              </a:r>
              <a:endParaRPr lang="en-GB" sz="2000" dirty="0">
                <a:latin typeface="Arial" pitchFamily="34" charset="0"/>
              </a:endParaRPr>
            </a:p>
          </p:txBody>
        </p:sp>
        <p:sp>
          <p:nvSpPr>
            <p:cNvPr id="1622114" name="Line 98"/>
            <p:cNvSpPr>
              <a:spLocks noChangeShapeType="1"/>
            </p:cNvSpPr>
            <p:nvPr/>
          </p:nvSpPr>
          <p:spPr bwMode="auto">
            <a:xfrm>
              <a:off x="1096" y="2865"/>
              <a:ext cx="4378" cy="0"/>
            </a:xfrm>
            <a:prstGeom prst="line">
              <a:avLst/>
            </a:prstGeom>
            <a:noFill/>
            <a:ln w="9525">
              <a:solidFill>
                <a:srgbClr val="969696"/>
              </a:solidFill>
              <a:round/>
              <a:headEnd/>
              <a:tailEnd/>
            </a:ln>
            <a:effectLst/>
          </p:spPr>
          <p:txBody>
            <a:bodyPr wrap="none" anchor="ctr"/>
            <a:lstStyle/>
            <a:p>
              <a:endParaRPr lang="en-US" dirty="0"/>
            </a:p>
          </p:txBody>
        </p:sp>
        <p:sp>
          <p:nvSpPr>
            <p:cNvPr id="1622115" name="Line 99"/>
            <p:cNvSpPr>
              <a:spLocks noChangeShapeType="1"/>
            </p:cNvSpPr>
            <p:nvPr/>
          </p:nvSpPr>
          <p:spPr bwMode="auto">
            <a:xfrm>
              <a:off x="1088" y="1960"/>
              <a:ext cx="4378" cy="0"/>
            </a:xfrm>
            <a:prstGeom prst="line">
              <a:avLst/>
            </a:prstGeom>
            <a:noFill/>
            <a:ln w="9525">
              <a:solidFill>
                <a:srgbClr val="969696"/>
              </a:solidFill>
              <a:round/>
              <a:headEnd/>
              <a:tailEnd/>
            </a:ln>
            <a:effectLst/>
          </p:spPr>
          <p:txBody>
            <a:bodyPr wrap="none" anchor="ctr"/>
            <a:lstStyle/>
            <a:p>
              <a:endParaRPr lang="en-US" dirty="0"/>
            </a:p>
          </p:txBody>
        </p:sp>
        <p:sp>
          <p:nvSpPr>
            <p:cNvPr id="1622116" name="Line 100"/>
            <p:cNvSpPr>
              <a:spLocks noChangeShapeType="1"/>
            </p:cNvSpPr>
            <p:nvPr/>
          </p:nvSpPr>
          <p:spPr bwMode="auto">
            <a:xfrm>
              <a:off x="4329" y="1359"/>
              <a:ext cx="0" cy="134"/>
            </a:xfrm>
            <a:prstGeom prst="line">
              <a:avLst/>
            </a:prstGeom>
            <a:noFill/>
            <a:ln w="9525">
              <a:solidFill>
                <a:schemeClr val="tx1"/>
              </a:solidFill>
              <a:round/>
              <a:headEnd/>
              <a:tailEnd/>
            </a:ln>
            <a:effectLst/>
          </p:spPr>
          <p:txBody>
            <a:bodyPr wrap="none" anchor="ctr"/>
            <a:lstStyle/>
            <a:p>
              <a:endParaRPr lang="en-US" dirty="0"/>
            </a:p>
          </p:txBody>
        </p:sp>
        <p:sp>
          <p:nvSpPr>
            <p:cNvPr id="1622117" name="Rectangle 101"/>
            <p:cNvSpPr>
              <a:spLocks noChangeArrowheads="1"/>
            </p:cNvSpPr>
            <p:nvPr/>
          </p:nvSpPr>
          <p:spPr bwMode="auto">
            <a:xfrm>
              <a:off x="4538" y="1254"/>
              <a:ext cx="618" cy="97"/>
            </a:xfrm>
            <a:prstGeom prst="rect">
              <a:avLst/>
            </a:prstGeom>
            <a:noFill/>
            <a:ln w="9525">
              <a:noFill/>
              <a:miter lim="800000"/>
              <a:headEnd/>
              <a:tailEnd/>
            </a:ln>
          </p:spPr>
          <p:txBody>
            <a:bodyPr wrap="none" lIns="0" tIns="0" rIns="0" bIns="0">
              <a:spAutoFit/>
            </a:bodyPr>
            <a:lstStyle/>
            <a:p>
              <a:pPr algn="l"/>
              <a:r>
                <a:rPr lang="en-GB" sz="1000" dirty="0">
                  <a:solidFill>
                    <a:srgbClr val="000000"/>
                  </a:solidFill>
                  <a:latin typeface="Arial" pitchFamily="34" charset="0"/>
                </a:rPr>
                <a:t>Version………….</a:t>
              </a:r>
              <a:endParaRPr lang="en-GB" sz="1800" dirty="0">
                <a:latin typeface="Arial" pitchFamily="34" charset="0"/>
              </a:endParaRPr>
            </a:p>
          </p:txBody>
        </p:sp>
        <p:sp>
          <p:nvSpPr>
            <p:cNvPr id="1622118" name="Line 102"/>
            <p:cNvSpPr>
              <a:spLocks noChangeShapeType="1"/>
            </p:cNvSpPr>
            <p:nvPr/>
          </p:nvSpPr>
          <p:spPr bwMode="auto">
            <a:xfrm>
              <a:off x="1091" y="1770"/>
              <a:ext cx="4381" cy="0"/>
            </a:xfrm>
            <a:prstGeom prst="line">
              <a:avLst/>
            </a:prstGeom>
            <a:noFill/>
            <a:ln w="9525">
              <a:solidFill>
                <a:srgbClr val="969696"/>
              </a:solidFill>
              <a:round/>
              <a:headEnd/>
              <a:tailEnd/>
            </a:ln>
            <a:effectLst/>
          </p:spPr>
          <p:txBody>
            <a:bodyPr wrap="none" anchor="ctr"/>
            <a:lstStyle/>
            <a:p>
              <a:endParaRPr lang="en-US" dirty="0"/>
            </a:p>
          </p:txBody>
        </p:sp>
        <p:sp>
          <p:nvSpPr>
            <p:cNvPr id="1622119" name="Line 103"/>
            <p:cNvSpPr>
              <a:spLocks noChangeShapeType="1"/>
            </p:cNvSpPr>
            <p:nvPr/>
          </p:nvSpPr>
          <p:spPr bwMode="auto">
            <a:xfrm>
              <a:off x="1086" y="2197"/>
              <a:ext cx="4379" cy="0"/>
            </a:xfrm>
            <a:prstGeom prst="line">
              <a:avLst/>
            </a:prstGeom>
            <a:noFill/>
            <a:ln w="9525">
              <a:solidFill>
                <a:srgbClr val="969696"/>
              </a:solidFill>
              <a:round/>
              <a:headEnd/>
              <a:tailEnd/>
            </a:ln>
            <a:effectLst/>
          </p:spPr>
          <p:txBody>
            <a:bodyPr wrap="none" anchor="ctr"/>
            <a:lstStyle/>
            <a:p>
              <a:endParaRPr lang="en-US" dirty="0"/>
            </a:p>
          </p:txBody>
        </p:sp>
        <p:sp>
          <p:nvSpPr>
            <p:cNvPr id="1622120" name="Line 104"/>
            <p:cNvSpPr>
              <a:spLocks noChangeShapeType="1"/>
            </p:cNvSpPr>
            <p:nvPr/>
          </p:nvSpPr>
          <p:spPr bwMode="auto">
            <a:xfrm>
              <a:off x="1097" y="2565"/>
              <a:ext cx="4378" cy="0"/>
            </a:xfrm>
            <a:prstGeom prst="line">
              <a:avLst/>
            </a:prstGeom>
            <a:noFill/>
            <a:ln w="9525">
              <a:solidFill>
                <a:srgbClr val="969696"/>
              </a:solidFill>
              <a:round/>
              <a:headEnd/>
              <a:tailEnd/>
            </a:ln>
            <a:effectLst/>
          </p:spPr>
          <p:txBody>
            <a:bodyPr wrap="none" anchor="ctr"/>
            <a:lstStyle/>
            <a:p>
              <a:endParaRPr lang="en-US" dirty="0"/>
            </a:p>
          </p:txBody>
        </p:sp>
        <p:sp>
          <p:nvSpPr>
            <p:cNvPr id="1622121" name="Line 105"/>
            <p:cNvSpPr>
              <a:spLocks noChangeShapeType="1"/>
            </p:cNvSpPr>
            <p:nvPr/>
          </p:nvSpPr>
          <p:spPr bwMode="auto">
            <a:xfrm>
              <a:off x="1088" y="3087"/>
              <a:ext cx="4378" cy="0"/>
            </a:xfrm>
            <a:prstGeom prst="line">
              <a:avLst/>
            </a:prstGeom>
            <a:noFill/>
            <a:ln w="9525">
              <a:solidFill>
                <a:srgbClr val="969696"/>
              </a:solidFill>
              <a:round/>
              <a:headEnd/>
              <a:tailEnd/>
            </a:ln>
            <a:effectLst/>
          </p:spPr>
          <p:txBody>
            <a:bodyPr wrap="none" anchor="ctr"/>
            <a:lstStyle/>
            <a:p>
              <a:endParaRPr lang="en-US" dirty="0"/>
            </a:p>
          </p:txBody>
        </p:sp>
        <p:sp>
          <p:nvSpPr>
            <p:cNvPr id="1622122" name="Rectangle 106"/>
            <p:cNvSpPr>
              <a:spLocks noChangeArrowheads="1"/>
            </p:cNvSpPr>
            <p:nvPr/>
          </p:nvSpPr>
          <p:spPr bwMode="auto">
            <a:xfrm>
              <a:off x="1090" y="1194"/>
              <a:ext cx="4380" cy="2396"/>
            </a:xfrm>
            <a:prstGeom prst="rect">
              <a:avLst/>
            </a:prstGeom>
            <a:noFill/>
            <a:ln w="9525">
              <a:solidFill>
                <a:srgbClr val="969696"/>
              </a:solidFill>
              <a:miter lim="800000"/>
              <a:headEnd/>
              <a:tailEnd/>
            </a:ln>
            <a:effectLst/>
          </p:spPr>
          <p:txBody>
            <a:bodyPr wrap="none" anchor="ctr"/>
            <a:lstStyle/>
            <a:p>
              <a:endParaRPr lang="en-US" dirty="0"/>
            </a:p>
          </p:txBody>
        </p:sp>
        <p:sp>
          <p:nvSpPr>
            <p:cNvPr id="1622123" name="Line 107"/>
            <p:cNvSpPr>
              <a:spLocks noChangeShapeType="1"/>
            </p:cNvSpPr>
            <p:nvPr/>
          </p:nvSpPr>
          <p:spPr bwMode="auto">
            <a:xfrm>
              <a:off x="1090" y="1360"/>
              <a:ext cx="4374" cy="0"/>
            </a:xfrm>
            <a:prstGeom prst="line">
              <a:avLst/>
            </a:prstGeom>
            <a:noFill/>
            <a:ln w="9525">
              <a:solidFill>
                <a:srgbClr val="969696"/>
              </a:solidFill>
              <a:round/>
              <a:headEnd/>
              <a:tailEnd/>
            </a:ln>
            <a:effectLst/>
          </p:spPr>
          <p:txBody>
            <a:bodyPr wrap="none" anchor="ctr"/>
            <a:lstStyle/>
            <a:p>
              <a:endParaRPr lang="en-US" dirty="0"/>
            </a:p>
          </p:txBody>
        </p:sp>
        <p:sp>
          <p:nvSpPr>
            <p:cNvPr id="1622124" name="Line 108"/>
            <p:cNvSpPr>
              <a:spLocks noChangeShapeType="1"/>
            </p:cNvSpPr>
            <p:nvPr/>
          </p:nvSpPr>
          <p:spPr bwMode="auto">
            <a:xfrm>
              <a:off x="1349" y="1489"/>
              <a:ext cx="0" cy="2099"/>
            </a:xfrm>
            <a:prstGeom prst="line">
              <a:avLst/>
            </a:prstGeom>
            <a:noFill/>
            <a:ln w="9525">
              <a:solidFill>
                <a:srgbClr val="969696"/>
              </a:solidFill>
              <a:round/>
              <a:headEnd/>
              <a:tailEnd/>
            </a:ln>
            <a:effectLst/>
          </p:spPr>
          <p:txBody>
            <a:bodyPr wrap="none">
              <a:spAutoFit/>
            </a:bodyPr>
            <a:lstStyle/>
            <a:p>
              <a:endParaRPr lang="en-US" dirty="0"/>
            </a:p>
          </p:txBody>
        </p:sp>
        <p:sp>
          <p:nvSpPr>
            <p:cNvPr id="1622125" name="Line 109"/>
            <p:cNvSpPr>
              <a:spLocks noChangeShapeType="1"/>
            </p:cNvSpPr>
            <p:nvPr/>
          </p:nvSpPr>
          <p:spPr bwMode="auto">
            <a:xfrm>
              <a:off x="3592" y="1493"/>
              <a:ext cx="0" cy="2099"/>
            </a:xfrm>
            <a:prstGeom prst="line">
              <a:avLst/>
            </a:prstGeom>
            <a:noFill/>
            <a:ln w="9525">
              <a:solidFill>
                <a:srgbClr val="969696"/>
              </a:solidFill>
              <a:round/>
              <a:headEnd/>
              <a:tailEnd/>
            </a:ln>
            <a:effectLst/>
          </p:spPr>
          <p:txBody>
            <a:bodyPr wrap="none">
              <a:spAutoFit/>
            </a:bodyPr>
            <a:lstStyle/>
            <a:p>
              <a:endParaRPr lang="en-US" dirty="0"/>
            </a:p>
          </p:txBody>
        </p:sp>
        <p:sp>
          <p:nvSpPr>
            <p:cNvPr id="1622126" name="Line 110"/>
            <p:cNvSpPr>
              <a:spLocks noChangeShapeType="1"/>
            </p:cNvSpPr>
            <p:nvPr/>
          </p:nvSpPr>
          <p:spPr bwMode="auto">
            <a:xfrm>
              <a:off x="2798" y="1490"/>
              <a:ext cx="0" cy="2099"/>
            </a:xfrm>
            <a:prstGeom prst="line">
              <a:avLst/>
            </a:prstGeom>
            <a:noFill/>
            <a:ln w="9525">
              <a:solidFill>
                <a:srgbClr val="969696"/>
              </a:solidFill>
              <a:round/>
              <a:headEnd/>
              <a:tailEnd/>
            </a:ln>
            <a:effectLst/>
          </p:spPr>
          <p:txBody>
            <a:bodyPr wrap="none">
              <a:spAutoFit/>
            </a:bodyPr>
            <a:lstStyle/>
            <a:p>
              <a:endParaRPr lang="en-US" dirty="0"/>
            </a:p>
          </p:txBody>
        </p:sp>
        <p:sp>
          <p:nvSpPr>
            <p:cNvPr id="1622127" name="Line 111"/>
            <p:cNvSpPr>
              <a:spLocks noChangeShapeType="1"/>
            </p:cNvSpPr>
            <p:nvPr/>
          </p:nvSpPr>
          <p:spPr bwMode="auto">
            <a:xfrm>
              <a:off x="3271" y="1494"/>
              <a:ext cx="0" cy="2099"/>
            </a:xfrm>
            <a:prstGeom prst="line">
              <a:avLst/>
            </a:prstGeom>
            <a:noFill/>
            <a:ln w="9525">
              <a:solidFill>
                <a:srgbClr val="969696"/>
              </a:solidFill>
              <a:round/>
              <a:headEnd/>
              <a:tailEnd/>
            </a:ln>
            <a:effectLst/>
          </p:spPr>
          <p:txBody>
            <a:bodyPr wrap="none">
              <a:spAutoFit/>
            </a:bodyPr>
            <a:lstStyle/>
            <a:p>
              <a:endParaRPr lang="en-US" dirty="0"/>
            </a:p>
          </p:txBody>
        </p:sp>
        <p:sp>
          <p:nvSpPr>
            <p:cNvPr id="1622128" name="Line 112"/>
            <p:cNvSpPr>
              <a:spLocks noChangeShapeType="1"/>
            </p:cNvSpPr>
            <p:nvPr/>
          </p:nvSpPr>
          <p:spPr bwMode="auto">
            <a:xfrm>
              <a:off x="4995" y="1491"/>
              <a:ext cx="0" cy="2099"/>
            </a:xfrm>
            <a:prstGeom prst="line">
              <a:avLst/>
            </a:prstGeom>
            <a:noFill/>
            <a:ln w="9525">
              <a:solidFill>
                <a:srgbClr val="969696"/>
              </a:solidFill>
              <a:round/>
              <a:headEnd/>
              <a:tailEnd/>
            </a:ln>
            <a:effectLst/>
          </p:spPr>
          <p:txBody>
            <a:bodyPr wrap="none">
              <a:spAutoFit/>
            </a:bodyPr>
            <a:lstStyle/>
            <a:p>
              <a:endParaRPr lang="en-US" dirty="0"/>
            </a:p>
          </p:txBody>
        </p:sp>
        <p:sp>
          <p:nvSpPr>
            <p:cNvPr id="1622129" name="Line 113"/>
            <p:cNvSpPr>
              <a:spLocks noChangeShapeType="1"/>
            </p:cNvSpPr>
            <p:nvPr/>
          </p:nvSpPr>
          <p:spPr bwMode="auto">
            <a:xfrm>
              <a:off x="1086" y="3456"/>
              <a:ext cx="4370" cy="0"/>
            </a:xfrm>
            <a:prstGeom prst="line">
              <a:avLst/>
            </a:prstGeom>
            <a:noFill/>
            <a:ln w="9525">
              <a:solidFill>
                <a:srgbClr val="969696"/>
              </a:solidFill>
              <a:round/>
              <a:headEnd/>
              <a:tailEnd/>
            </a:ln>
            <a:effectLst/>
          </p:spPr>
          <p:txBody>
            <a:bodyPr wrap="none">
              <a:spAutoFit/>
            </a:bodyPr>
            <a:lstStyle/>
            <a:p>
              <a:endParaRPr lang="en-US" dirty="0"/>
            </a:p>
          </p:txBody>
        </p:sp>
        <p:sp>
          <p:nvSpPr>
            <p:cNvPr id="1622130" name="Line 114"/>
            <p:cNvSpPr>
              <a:spLocks noChangeShapeType="1"/>
            </p:cNvSpPr>
            <p:nvPr/>
          </p:nvSpPr>
          <p:spPr bwMode="auto">
            <a:xfrm>
              <a:off x="1090" y="3287"/>
              <a:ext cx="4370" cy="0"/>
            </a:xfrm>
            <a:prstGeom prst="line">
              <a:avLst/>
            </a:prstGeom>
            <a:noFill/>
            <a:ln w="9525">
              <a:solidFill>
                <a:srgbClr val="969696"/>
              </a:solidFill>
              <a:round/>
              <a:headEnd/>
              <a:tailEnd/>
            </a:ln>
            <a:effectLst/>
          </p:spPr>
          <p:txBody>
            <a:bodyPr wrap="none">
              <a:spAutoFit/>
            </a:bodyPr>
            <a:lstStyle/>
            <a:p>
              <a:endParaRPr lang="en-US" dirty="0"/>
            </a:p>
          </p:txBody>
        </p:sp>
        <p:sp>
          <p:nvSpPr>
            <p:cNvPr id="1622131" name="Line 115"/>
            <p:cNvSpPr>
              <a:spLocks noChangeShapeType="1"/>
            </p:cNvSpPr>
            <p:nvPr/>
          </p:nvSpPr>
          <p:spPr bwMode="auto">
            <a:xfrm>
              <a:off x="1090" y="2415"/>
              <a:ext cx="4370" cy="0"/>
            </a:xfrm>
            <a:prstGeom prst="line">
              <a:avLst/>
            </a:prstGeom>
            <a:noFill/>
            <a:ln w="9525">
              <a:solidFill>
                <a:srgbClr val="969696"/>
              </a:solidFill>
              <a:round/>
              <a:headEnd/>
              <a:tailEnd/>
            </a:ln>
            <a:effectLst/>
          </p:spPr>
          <p:txBody>
            <a:bodyPr wrap="none">
              <a:spAutoFit/>
            </a:bodyPr>
            <a:lstStyle/>
            <a:p>
              <a:endParaRPr lang="en-US" dirty="0"/>
            </a:p>
          </p:txBody>
        </p:sp>
        <p:sp>
          <p:nvSpPr>
            <p:cNvPr id="1622132" name="Line 116"/>
            <p:cNvSpPr>
              <a:spLocks noChangeShapeType="1"/>
            </p:cNvSpPr>
            <p:nvPr/>
          </p:nvSpPr>
          <p:spPr bwMode="auto">
            <a:xfrm>
              <a:off x="1094" y="1621"/>
              <a:ext cx="4370" cy="0"/>
            </a:xfrm>
            <a:prstGeom prst="line">
              <a:avLst/>
            </a:prstGeom>
            <a:noFill/>
            <a:ln w="9525">
              <a:solidFill>
                <a:srgbClr val="969696"/>
              </a:solidFill>
              <a:round/>
              <a:headEnd/>
              <a:tailEnd/>
            </a:ln>
            <a:effectLst/>
          </p:spPr>
          <p:txBody>
            <a:bodyPr wrap="none">
              <a:spAutoFit/>
            </a:bodyPr>
            <a:lstStyle/>
            <a:p>
              <a:endParaRPr lang="en-US" dirty="0"/>
            </a:p>
          </p:txBody>
        </p:sp>
        <p:sp>
          <p:nvSpPr>
            <p:cNvPr id="1622133" name="Line 117"/>
            <p:cNvSpPr>
              <a:spLocks noChangeShapeType="1"/>
            </p:cNvSpPr>
            <p:nvPr/>
          </p:nvSpPr>
          <p:spPr bwMode="auto">
            <a:xfrm>
              <a:off x="1099" y="1493"/>
              <a:ext cx="4370" cy="0"/>
            </a:xfrm>
            <a:prstGeom prst="line">
              <a:avLst/>
            </a:prstGeom>
            <a:noFill/>
            <a:ln w="9525">
              <a:solidFill>
                <a:srgbClr val="969696"/>
              </a:solidFill>
              <a:round/>
              <a:headEnd/>
              <a:tailEnd/>
            </a:ln>
            <a:effectLst/>
          </p:spPr>
          <p:txBody>
            <a:bodyPr wrap="none">
              <a:spAutoFit/>
            </a:bodyPr>
            <a:lstStyle/>
            <a:p>
              <a:endParaRPr lang="en-US" dirty="0"/>
            </a:p>
          </p:txBody>
        </p:sp>
      </p:grpSp>
      <p:sp>
        <p:nvSpPr>
          <p:cNvPr id="1622134" name="Text Box 118"/>
          <p:cNvSpPr txBox="1">
            <a:spLocks noChangeArrowheads="1"/>
          </p:cNvSpPr>
          <p:nvPr/>
        </p:nvSpPr>
        <p:spPr bwMode="auto">
          <a:xfrm>
            <a:off x="1495307" y="5895201"/>
            <a:ext cx="6088783" cy="276999"/>
          </a:xfrm>
          <a:prstGeom prst="rect">
            <a:avLst/>
          </a:prstGeom>
          <a:noFill/>
          <a:ln w="9525" algn="ctr">
            <a:noFill/>
            <a:miter lim="800000"/>
            <a:headEnd/>
            <a:tailEnd/>
          </a:ln>
          <a:effectLst/>
        </p:spPr>
        <p:txBody>
          <a:bodyPr wrap="none">
            <a:spAutoFit/>
          </a:bodyPr>
          <a:lstStyle/>
          <a:p>
            <a:pPr algn="l" eaLnBrk="1" hangingPunct="1"/>
            <a:r>
              <a:rPr lang="en-GB" sz="1200" dirty="0" smtClean="0">
                <a:latin typeface="Arial" pitchFamily="34" charset="0"/>
              </a:rPr>
              <a:t>Other </a:t>
            </a:r>
            <a:r>
              <a:rPr lang="en-GB" sz="1200" dirty="0">
                <a:latin typeface="Arial" pitchFamily="34" charset="0"/>
              </a:rPr>
              <a:t>fields that may be </a:t>
            </a:r>
            <a:r>
              <a:rPr lang="en-GB" sz="1200" dirty="0" smtClean="0">
                <a:latin typeface="Arial" pitchFamily="34" charset="0"/>
              </a:rPr>
              <a:t>included:  Proximity/Status/Title/Associated </a:t>
            </a:r>
            <a:r>
              <a:rPr lang="en-GB" sz="1200" dirty="0">
                <a:latin typeface="Arial" pitchFamily="34" charset="0"/>
              </a:rPr>
              <a:t>Risks/Project Area</a:t>
            </a:r>
          </a:p>
        </p:txBody>
      </p:sp>
      <p:grpSp>
        <p:nvGrpSpPr>
          <p:cNvPr id="4" name="Group 119"/>
          <p:cNvGrpSpPr>
            <a:grpSpLocks/>
          </p:cNvGrpSpPr>
          <p:nvPr/>
        </p:nvGrpSpPr>
        <p:grpSpPr bwMode="auto">
          <a:xfrm>
            <a:off x="948104" y="5272222"/>
            <a:ext cx="2669931" cy="681038"/>
            <a:chOff x="720" y="3576"/>
            <a:chExt cx="1792" cy="429"/>
          </a:xfrm>
        </p:grpSpPr>
        <p:sp>
          <p:nvSpPr>
            <p:cNvPr id="1622136" name="AutoShape 120"/>
            <p:cNvSpPr>
              <a:spLocks/>
            </p:cNvSpPr>
            <p:nvPr/>
          </p:nvSpPr>
          <p:spPr bwMode="auto">
            <a:xfrm rot="5400000">
              <a:off x="1520" y="2776"/>
              <a:ext cx="192" cy="1792"/>
            </a:xfrm>
            <a:prstGeom prst="rightBrace">
              <a:avLst>
                <a:gd name="adj1" fmla="val 77778"/>
                <a:gd name="adj2" fmla="val 50000"/>
              </a:avLst>
            </a:prstGeom>
            <a:noFill/>
            <a:ln w="12700" cap="sq">
              <a:solidFill>
                <a:schemeClr val="tx1"/>
              </a:solidFill>
              <a:round/>
              <a:headEnd type="none" w="sm" len="sm"/>
              <a:tailEnd type="none" w="sm" len="sm"/>
            </a:ln>
            <a:effectLst/>
          </p:spPr>
          <p:txBody>
            <a:bodyPr wrap="none" anchor="ctr"/>
            <a:lstStyle/>
            <a:p>
              <a:endParaRPr lang="en-US" dirty="0"/>
            </a:p>
          </p:txBody>
        </p:sp>
        <p:sp>
          <p:nvSpPr>
            <p:cNvPr id="1622137" name="Text Box 121"/>
            <p:cNvSpPr txBox="1">
              <a:spLocks noChangeArrowheads="1"/>
            </p:cNvSpPr>
            <p:nvPr/>
          </p:nvSpPr>
          <p:spPr bwMode="auto">
            <a:xfrm>
              <a:off x="1142" y="3772"/>
              <a:ext cx="981" cy="233"/>
            </a:xfrm>
            <a:prstGeom prst="rect">
              <a:avLst/>
            </a:prstGeom>
            <a:noFill/>
            <a:ln w="12700" cap="sq">
              <a:noFill/>
              <a:miter lim="800000"/>
              <a:headEnd type="none" w="sm" len="sm"/>
              <a:tailEnd type="none" w="sm" len="sm"/>
            </a:ln>
            <a:effectLst/>
          </p:spPr>
          <p:txBody>
            <a:bodyPr wrap="none">
              <a:spAutoFit/>
            </a:bodyPr>
            <a:lstStyle/>
            <a:p>
              <a:pPr algn="l" eaLnBrk="1" hangingPunct="1"/>
              <a:r>
                <a:rPr lang="en-GB" b="1" dirty="0"/>
                <a:t>Identification</a:t>
              </a:r>
              <a:endParaRPr lang="en-US" b="1" dirty="0"/>
            </a:p>
          </p:txBody>
        </p:sp>
      </p:grpSp>
      <p:grpSp>
        <p:nvGrpSpPr>
          <p:cNvPr id="5" name="Group 122"/>
          <p:cNvGrpSpPr>
            <a:grpSpLocks/>
          </p:cNvGrpSpPr>
          <p:nvPr/>
        </p:nvGrpSpPr>
        <p:grpSpPr bwMode="auto">
          <a:xfrm>
            <a:off x="3623896" y="5259522"/>
            <a:ext cx="1467337" cy="693738"/>
            <a:chOff x="2536" y="3568"/>
            <a:chExt cx="1237" cy="437"/>
          </a:xfrm>
        </p:grpSpPr>
        <p:sp>
          <p:nvSpPr>
            <p:cNvPr id="1622139" name="AutoShape 123"/>
            <p:cNvSpPr>
              <a:spLocks/>
            </p:cNvSpPr>
            <p:nvPr/>
          </p:nvSpPr>
          <p:spPr bwMode="auto">
            <a:xfrm rot="5400000">
              <a:off x="2988" y="3116"/>
              <a:ext cx="192" cy="1096"/>
            </a:xfrm>
            <a:prstGeom prst="rightBrace">
              <a:avLst>
                <a:gd name="adj1" fmla="val 47569"/>
                <a:gd name="adj2" fmla="val 50000"/>
              </a:avLst>
            </a:prstGeom>
            <a:noFill/>
            <a:ln w="12700" cap="sq">
              <a:solidFill>
                <a:schemeClr val="tx1"/>
              </a:solidFill>
              <a:round/>
              <a:headEnd type="none" w="sm" len="sm"/>
              <a:tailEnd type="none" w="sm" len="sm"/>
            </a:ln>
            <a:effectLst/>
          </p:spPr>
          <p:txBody>
            <a:bodyPr wrap="none" anchor="ctr"/>
            <a:lstStyle/>
            <a:p>
              <a:endParaRPr lang="en-US" dirty="0"/>
            </a:p>
          </p:txBody>
        </p:sp>
        <p:sp>
          <p:nvSpPr>
            <p:cNvPr id="1622140" name="Text Box 124"/>
            <p:cNvSpPr txBox="1">
              <a:spLocks noChangeArrowheads="1"/>
            </p:cNvSpPr>
            <p:nvPr/>
          </p:nvSpPr>
          <p:spPr bwMode="auto">
            <a:xfrm>
              <a:off x="2669" y="3772"/>
              <a:ext cx="1104" cy="233"/>
            </a:xfrm>
            <a:prstGeom prst="rect">
              <a:avLst/>
            </a:prstGeom>
            <a:noFill/>
            <a:ln w="12700" cap="sq">
              <a:noFill/>
              <a:miter lim="800000"/>
              <a:headEnd type="none" w="sm" len="sm"/>
              <a:tailEnd type="none" w="sm" len="sm"/>
            </a:ln>
            <a:effectLst/>
          </p:spPr>
          <p:txBody>
            <a:bodyPr wrap="none">
              <a:spAutoFit/>
            </a:bodyPr>
            <a:lstStyle/>
            <a:p>
              <a:pPr algn="l" eaLnBrk="1" hangingPunct="1"/>
              <a:r>
                <a:rPr lang="en-GB" b="1" dirty="0"/>
                <a:t>Assessment</a:t>
              </a:r>
              <a:endParaRPr lang="en-US" b="1" dirty="0"/>
            </a:p>
          </p:txBody>
        </p:sp>
      </p:grpSp>
      <p:grpSp>
        <p:nvGrpSpPr>
          <p:cNvPr id="6" name="Group 125"/>
          <p:cNvGrpSpPr>
            <a:grpSpLocks/>
          </p:cNvGrpSpPr>
          <p:nvPr/>
        </p:nvGrpSpPr>
        <p:grpSpPr bwMode="auto">
          <a:xfrm>
            <a:off x="4947140" y="5283335"/>
            <a:ext cx="2902926" cy="655638"/>
            <a:chOff x="3648" y="3568"/>
            <a:chExt cx="1584" cy="413"/>
          </a:xfrm>
        </p:grpSpPr>
        <p:sp>
          <p:nvSpPr>
            <p:cNvPr id="1622142" name="AutoShape 126"/>
            <p:cNvSpPr>
              <a:spLocks/>
            </p:cNvSpPr>
            <p:nvPr/>
          </p:nvSpPr>
          <p:spPr bwMode="auto">
            <a:xfrm rot="5400000">
              <a:off x="4344" y="2872"/>
              <a:ext cx="192" cy="1584"/>
            </a:xfrm>
            <a:prstGeom prst="rightBrace">
              <a:avLst>
                <a:gd name="adj1" fmla="val 68750"/>
                <a:gd name="adj2" fmla="val 50000"/>
              </a:avLst>
            </a:prstGeom>
            <a:noFill/>
            <a:ln w="12700" cap="sq">
              <a:solidFill>
                <a:schemeClr val="tx1"/>
              </a:solidFill>
              <a:round/>
              <a:headEnd type="none" w="sm" len="sm"/>
              <a:tailEnd type="none" w="sm" len="sm"/>
            </a:ln>
            <a:effectLst/>
          </p:spPr>
          <p:txBody>
            <a:bodyPr wrap="none" anchor="ctr"/>
            <a:lstStyle/>
            <a:p>
              <a:endParaRPr lang="en-US" dirty="0"/>
            </a:p>
          </p:txBody>
        </p:sp>
        <p:sp>
          <p:nvSpPr>
            <p:cNvPr id="1622143" name="Text Box 127"/>
            <p:cNvSpPr txBox="1">
              <a:spLocks noChangeArrowheads="1"/>
            </p:cNvSpPr>
            <p:nvPr/>
          </p:nvSpPr>
          <p:spPr bwMode="auto">
            <a:xfrm>
              <a:off x="4102" y="3748"/>
              <a:ext cx="597" cy="233"/>
            </a:xfrm>
            <a:prstGeom prst="rect">
              <a:avLst/>
            </a:prstGeom>
            <a:noFill/>
            <a:ln w="12700" cap="sq">
              <a:noFill/>
              <a:miter lim="800000"/>
              <a:headEnd type="none" w="sm" len="sm"/>
              <a:tailEnd type="none" w="sm" len="sm"/>
            </a:ln>
            <a:effectLst/>
          </p:spPr>
          <p:txBody>
            <a:bodyPr wrap="none">
              <a:spAutoFit/>
            </a:bodyPr>
            <a:lstStyle/>
            <a:p>
              <a:pPr algn="l" eaLnBrk="1" hangingPunct="1"/>
              <a:r>
                <a:rPr lang="en-GB" b="1" dirty="0"/>
                <a:t>Response</a:t>
              </a:r>
              <a:endParaRPr lang="en-US" b="1" dirty="0"/>
            </a:p>
          </p:txBody>
        </p:sp>
      </p:grpSp>
      <p:sp>
        <p:nvSpPr>
          <p:cNvPr id="3" name="Slide Number Placeholder 2"/>
          <p:cNvSpPr>
            <a:spLocks noGrp="1"/>
          </p:cNvSpPr>
          <p:nvPr>
            <p:ph type="sldNum" sz="quarter" idx="12"/>
          </p:nvPr>
        </p:nvSpPr>
        <p:spPr/>
        <p:txBody>
          <a:bodyPr/>
          <a:lstStyle/>
          <a:p>
            <a:fld id="{4BE819A1-3DD8-4179-BFD0-BF7D359F8DBD}" type="slidenum">
              <a:rPr lang="en-US" smtClean="0"/>
              <a:pPr/>
              <a:t>410</a:t>
            </a:fld>
            <a:endParaRPr lang="en-US" dirty="0"/>
          </a:p>
        </p:txBody>
      </p:sp>
    </p:spTree>
    <p:extLst>
      <p:ext uri="{BB962C8B-B14F-4D97-AF65-F5344CB8AC3E}">
        <p14:creationId xmlns:p14="http://schemas.microsoft.com/office/powerpoint/2010/main" val="169034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8" presetClass="entr" presetSubtype="16" fill="hold" grpId="0" nodeType="clickEffect">
                                  <p:stCondLst>
                                    <p:cond delay="0"/>
                                  </p:stCondLst>
                                  <p:childTnLst>
                                    <p:set>
                                      <p:cBhvr>
                                        <p:cTn id="23" dur="1" fill="hold">
                                          <p:stCondLst>
                                            <p:cond delay="0"/>
                                          </p:stCondLst>
                                        </p:cTn>
                                        <p:tgtEl>
                                          <p:spTgt spid="1622134"/>
                                        </p:tgtEl>
                                        <p:attrNameLst>
                                          <p:attrName>style.visibility</p:attrName>
                                        </p:attrNameLst>
                                      </p:cBhvr>
                                      <p:to>
                                        <p:strVal val="visible"/>
                                      </p:to>
                                    </p:set>
                                    <p:animEffect transition="in" filter="diamond(in)">
                                      <p:cBhvr>
                                        <p:cTn id="24" dur="2000"/>
                                        <p:tgtEl>
                                          <p:spTgt spid="1622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2134" grpId="0"/>
    </p:bldLst>
  </p:timing>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50" name="Rectangle 2"/>
          <p:cNvSpPr>
            <a:spLocks noGrp="1" noChangeArrowheads="1"/>
          </p:cNvSpPr>
          <p:nvPr>
            <p:ph type="title"/>
          </p:nvPr>
        </p:nvSpPr>
        <p:spPr/>
        <p:txBody>
          <a:bodyPr/>
          <a:lstStyle/>
          <a:p>
            <a:r>
              <a:rPr lang="en-GB" dirty="0"/>
              <a:t>Analysis (Assessment)</a:t>
            </a:r>
          </a:p>
        </p:txBody>
      </p:sp>
      <p:sp>
        <p:nvSpPr>
          <p:cNvPr id="923651" name="Rectangle 3"/>
          <p:cNvSpPr>
            <a:spLocks noGrp="1" noChangeArrowheads="1"/>
          </p:cNvSpPr>
          <p:nvPr>
            <p:ph type="body" idx="1"/>
          </p:nvPr>
        </p:nvSpPr>
        <p:spPr>
          <a:xfrm>
            <a:off x="671168" y="1411518"/>
            <a:ext cx="8015632" cy="4495800"/>
          </a:xfrm>
        </p:spPr>
        <p:txBody>
          <a:bodyPr/>
          <a:lstStyle/>
          <a:p>
            <a:r>
              <a:rPr lang="en-GB" dirty="0"/>
              <a:t>Two Techniques</a:t>
            </a:r>
          </a:p>
          <a:p>
            <a:pPr lvl="1"/>
            <a:r>
              <a:rPr lang="en-GB" dirty="0" smtClean="0"/>
              <a:t>Qualitative</a:t>
            </a:r>
            <a:endParaRPr lang="en-GB" dirty="0"/>
          </a:p>
          <a:p>
            <a:pPr lvl="2"/>
            <a:r>
              <a:rPr lang="en-GB" sz="1800" dirty="0" smtClean="0"/>
              <a:t>Subjective </a:t>
            </a:r>
            <a:r>
              <a:rPr lang="en-GB" sz="1800" dirty="0"/>
              <a:t>judgement of probability and </a:t>
            </a:r>
            <a:r>
              <a:rPr lang="en-GB" sz="1800" dirty="0" smtClean="0"/>
              <a:t>impact.</a:t>
            </a:r>
          </a:p>
          <a:p>
            <a:pPr lvl="2"/>
            <a:r>
              <a:rPr lang="en-GB" sz="1800" dirty="0"/>
              <a:t>These techniques will be used for the majority of risks identified.  They involve subjective assessments of the probability and impacts of risks.  The key element to this style of risk assessment is that it involves the need for judgement.</a:t>
            </a:r>
          </a:p>
          <a:p>
            <a:pPr lvl="1"/>
            <a:r>
              <a:rPr lang="en-GB" dirty="0" smtClean="0"/>
              <a:t>Quantitative</a:t>
            </a:r>
            <a:endParaRPr lang="en-GB" dirty="0"/>
          </a:p>
          <a:p>
            <a:pPr lvl="2"/>
            <a:r>
              <a:rPr lang="en-GB" sz="1800" dirty="0" smtClean="0"/>
              <a:t>Statistical </a:t>
            </a:r>
            <a:r>
              <a:rPr lang="en-GB" sz="1800" dirty="0"/>
              <a:t>assessment of variations. These focus on the numerical analysis of risk and range from statistical assessment of variations in activity duration or cost, to decision making tools.   </a:t>
            </a:r>
            <a:endParaRPr lang="en-GB" sz="1800" dirty="0" smtClean="0"/>
          </a:p>
          <a:p>
            <a:pPr lvl="2"/>
            <a:r>
              <a:rPr lang="en-GB" sz="1800" dirty="0" smtClean="0"/>
              <a:t>Examples </a:t>
            </a:r>
            <a:r>
              <a:rPr lang="en-GB" sz="1800" dirty="0"/>
              <a:t>include Monte Carlo techniques</a:t>
            </a:r>
          </a:p>
        </p:txBody>
      </p:sp>
      <p:sp>
        <p:nvSpPr>
          <p:cNvPr id="3" name="Slide Number Placeholder 2"/>
          <p:cNvSpPr>
            <a:spLocks noGrp="1"/>
          </p:cNvSpPr>
          <p:nvPr>
            <p:ph type="sldNum" sz="quarter" idx="12"/>
          </p:nvPr>
        </p:nvSpPr>
        <p:spPr/>
        <p:txBody>
          <a:bodyPr/>
          <a:lstStyle/>
          <a:p>
            <a:fld id="{4BE819A1-3DD8-4179-BFD0-BF7D359F8DBD}" type="slidenum">
              <a:rPr lang="en-US" smtClean="0"/>
              <a:pPr/>
              <a:t>411</a:t>
            </a:fld>
            <a:endParaRPr lang="en-US" dirty="0"/>
          </a:p>
        </p:txBody>
      </p:sp>
    </p:spTree>
    <p:extLst>
      <p:ext uri="{BB962C8B-B14F-4D97-AF65-F5344CB8AC3E}">
        <p14:creationId xmlns:p14="http://schemas.microsoft.com/office/powerpoint/2010/main" val="734392678"/>
      </p:ext>
    </p:extLst>
  </p:cSld>
  <p:clrMapOvr>
    <a:masterClrMapping/>
  </p:clrMapOvr>
  <p:transition/>
  <p:timing>
    <p:tnLst>
      <p:par>
        <p:cTn id="1" dur="indefinite" restart="never" nodeType="tmRoot"/>
      </p:par>
    </p:tnLst>
  </p:timing>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5698" name="Rectangle 2"/>
          <p:cNvSpPr>
            <a:spLocks noGrp="1" noChangeArrowheads="1"/>
          </p:cNvSpPr>
          <p:nvPr>
            <p:ph type="title"/>
          </p:nvPr>
        </p:nvSpPr>
        <p:spPr/>
        <p:txBody>
          <a:bodyPr>
            <a:normAutofit fontScale="90000"/>
          </a:bodyPr>
          <a:lstStyle/>
          <a:p>
            <a:r>
              <a:rPr lang="en-GB" sz="4000" dirty="0"/>
              <a:t>Probability &amp; Impact Grid</a:t>
            </a:r>
          </a:p>
        </p:txBody>
      </p:sp>
      <p:grpSp>
        <p:nvGrpSpPr>
          <p:cNvPr id="2" name="Group 28"/>
          <p:cNvGrpSpPr>
            <a:grpSpLocks/>
          </p:cNvGrpSpPr>
          <p:nvPr/>
        </p:nvGrpSpPr>
        <p:grpSpPr bwMode="auto">
          <a:xfrm>
            <a:off x="1748205" y="1143000"/>
            <a:ext cx="5647592" cy="4789487"/>
            <a:chOff x="1008" y="720"/>
            <a:chExt cx="2688" cy="2688"/>
          </a:xfrm>
        </p:grpSpPr>
        <p:sp>
          <p:nvSpPr>
            <p:cNvPr id="925725" name="Rectangle 29"/>
            <p:cNvSpPr>
              <a:spLocks noChangeArrowheads="1"/>
            </p:cNvSpPr>
            <p:nvPr/>
          </p:nvSpPr>
          <p:spPr bwMode="auto">
            <a:xfrm>
              <a:off x="1392" y="3024"/>
              <a:ext cx="768" cy="192"/>
            </a:xfrm>
            <a:prstGeom prst="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pPr eaLnBrk="1" hangingPunct="1"/>
              <a:r>
                <a:rPr lang="en-GB" b="1" dirty="0"/>
                <a:t>Low</a:t>
              </a:r>
            </a:p>
          </p:txBody>
        </p:sp>
        <p:sp>
          <p:nvSpPr>
            <p:cNvPr id="925726" name="Rectangle 30"/>
            <p:cNvSpPr>
              <a:spLocks noChangeArrowheads="1"/>
            </p:cNvSpPr>
            <p:nvPr/>
          </p:nvSpPr>
          <p:spPr bwMode="auto">
            <a:xfrm>
              <a:off x="2160" y="3024"/>
              <a:ext cx="768" cy="192"/>
            </a:xfrm>
            <a:prstGeom prst="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pPr eaLnBrk="1" hangingPunct="1"/>
              <a:r>
                <a:rPr lang="en-GB" b="1" dirty="0"/>
                <a:t>Medium</a:t>
              </a:r>
            </a:p>
          </p:txBody>
        </p:sp>
        <p:sp>
          <p:nvSpPr>
            <p:cNvPr id="925727" name="Rectangle 31"/>
            <p:cNvSpPr>
              <a:spLocks noChangeArrowheads="1"/>
            </p:cNvSpPr>
            <p:nvPr/>
          </p:nvSpPr>
          <p:spPr bwMode="auto">
            <a:xfrm>
              <a:off x="2928" y="3024"/>
              <a:ext cx="768" cy="192"/>
            </a:xfrm>
            <a:prstGeom prst="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pPr eaLnBrk="1" hangingPunct="1"/>
              <a:r>
                <a:rPr lang="en-GB" b="1" dirty="0"/>
                <a:t>High</a:t>
              </a:r>
            </a:p>
          </p:txBody>
        </p:sp>
        <p:sp>
          <p:nvSpPr>
            <p:cNvPr id="925728" name="Rectangle 32"/>
            <p:cNvSpPr>
              <a:spLocks noChangeArrowheads="1"/>
            </p:cNvSpPr>
            <p:nvPr/>
          </p:nvSpPr>
          <p:spPr bwMode="auto">
            <a:xfrm>
              <a:off x="1392" y="3216"/>
              <a:ext cx="2304" cy="192"/>
            </a:xfrm>
            <a:prstGeom prst="rect">
              <a:avLst/>
            </a:prstGeom>
            <a:solidFill>
              <a:srgbClr val="E7ECED"/>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pPr eaLnBrk="1" hangingPunct="1"/>
              <a:r>
                <a:rPr lang="en-GB" b="1" dirty="0"/>
                <a:t>Impact</a:t>
              </a:r>
            </a:p>
          </p:txBody>
        </p:sp>
        <p:sp>
          <p:nvSpPr>
            <p:cNvPr id="925729" name="Rectangle 33"/>
            <p:cNvSpPr>
              <a:spLocks noChangeArrowheads="1"/>
            </p:cNvSpPr>
            <p:nvPr/>
          </p:nvSpPr>
          <p:spPr bwMode="auto">
            <a:xfrm rot="-5400000">
              <a:off x="912" y="2544"/>
              <a:ext cx="768" cy="192"/>
            </a:xfrm>
            <a:prstGeom prst="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pPr eaLnBrk="1" hangingPunct="1"/>
              <a:r>
                <a:rPr lang="en-GB" b="1" dirty="0"/>
                <a:t>Low</a:t>
              </a:r>
            </a:p>
          </p:txBody>
        </p:sp>
        <p:sp>
          <p:nvSpPr>
            <p:cNvPr id="925730" name="Rectangle 34"/>
            <p:cNvSpPr>
              <a:spLocks noChangeArrowheads="1"/>
            </p:cNvSpPr>
            <p:nvPr/>
          </p:nvSpPr>
          <p:spPr bwMode="auto">
            <a:xfrm rot="-5400000">
              <a:off x="912" y="1776"/>
              <a:ext cx="768" cy="192"/>
            </a:xfrm>
            <a:prstGeom prst="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pPr eaLnBrk="1" hangingPunct="1"/>
              <a:r>
                <a:rPr lang="en-GB" b="1" dirty="0"/>
                <a:t>Medium</a:t>
              </a:r>
            </a:p>
          </p:txBody>
        </p:sp>
        <p:sp>
          <p:nvSpPr>
            <p:cNvPr id="925731" name="Rectangle 35"/>
            <p:cNvSpPr>
              <a:spLocks noChangeArrowheads="1"/>
            </p:cNvSpPr>
            <p:nvPr/>
          </p:nvSpPr>
          <p:spPr bwMode="auto">
            <a:xfrm rot="-5400000">
              <a:off x="912" y="1008"/>
              <a:ext cx="768" cy="192"/>
            </a:xfrm>
            <a:prstGeom prst="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pPr eaLnBrk="1" hangingPunct="1"/>
              <a:r>
                <a:rPr lang="en-GB" b="1" dirty="0"/>
                <a:t>High</a:t>
              </a:r>
            </a:p>
          </p:txBody>
        </p:sp>
        <p:sp>
          <p:nvSpPr>
            <p:cNvPr id="925732" name="Rectangle 36"/>
            <p:cNvSpPr>
              <a:spLocks noChangeArrowheads="1"/>
            </p:cNvSpPr>
            <p:nvPr/>
          </p:nvSpPr>
          <p:spPr bwMode="auto">
            <a:xfrm rot="-5400000">
              <a:off x="-48" y="1776"/>
              <a:ext cx="2304" cy="192"/>
            </a:xfrm>
            <a:prstGeom prst="rect">
              <a:avLst/>
            </a:prstGeom>
            <a:solidFill>
              <a:schemeClr val="bg2"/>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pPr eaLnBrk="1" hangingPunct="1"/>
              <a:r>
                <a:rPr lang="en-GB" b="1" dirty="0"/>
                <a:t>Probability</a:t>
              </a:r>
            </a:p>
          </p:txBody>
        </p:sp>
        <p:sp>
          <p:nvSpPr>
            <p:cNvPr id="925733" name="Rectangle 37"/>
            <p:cNvSpPr>
              <a:spLocks noChangeArrowheads="1"/>
            </p:cNvSpPr>
            <p:nvPr/>
          </p:nvSpPr>
          <p:spPr bwMode="auto">
            <a:xfrm>
              <a:off x="1392" y="2256"/>
              <a:ext cx="768" cy="768"/>
            </a:xfrm>
            <a:prstGeom prst="rect">
              <a:avLst/>
            </a:prstGeom>
            <a:solidFill>
              <a:schemeClr val="accent2">
                <a:lumMod val="20000"/>
                <a:lumOff val="80000"/>
              </a:schemeClr>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endParaRPr lang="en-US" b="1" dirty="0"/>
            </a:p>
          </p:txBody>
        </p:sp>
        <p:sp>
          <p:nvSpPr>
            <p:cNvPr id="925734" name="Rectangle 38"/>
            <p:cNvSpPr>
              <a:spLocks noChangeArrowheads="1"/>
            </p:cNvSpPr>
            <p:nvPr/>
          </p:nvSpPr>
          <p:spPr bwMode="auto">
            <a:xfrm>
              <a:off x="1392" y="1488"/>
              <a:ext cx="768" cy="768"/>
            </a:xfrm>
            <a:prstGeom prst="rect">
              <a:avLst/>
            </a:prstGeom>
            <a:solidFill>
              <a:schemeClr val="bg2">
                <a:lumMod val="75000"/>
              </a:schemeClr>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endParaRPr lang="en-US" b="1" dirty="0"/>
            </a:p>
          </p:txBody>
        </p:sp>
        <p:sp>
          <p:nvSpPr>
            <p:cNvPr id="925735" name="Rectangle 39"/>
            <p:cNvSpPr>
              <a:spLocks noChangeArrowheads="1"/>
            </p:cNvSpPr>
            <p:nvPr/>
          </p:nvSpPr>
          <p:spPr bwMode="auto">
            <a:xfrm>
              <a:off x="1392" y="720"/>
              <a:ext cx="768" cy="768"/>
            </a:xfrm>
            <a:prstGeom prst="rect">
              <a:avLst/>
            </a:prstGeom>
            <a:solidFill>
              <a:schemeClr val="accent1">
                <a:lumMod val="20000"/>
                <a:lumOff val="80000"/>
              </a:schemeClr>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endParaRPr lang="en-US" b="1" dirty="0"/>
            </a:p>
          </p:txBody>
        </p:sp>
        <p:sp>
          <p:nvSpPr>
            <p:cNvPr id="925736" name="Rectangle 40"/>
            <p:cNvSpPr>
              <a:spLocks noChangeArrowheads="1"/>
            </p:cNvSpPr>
            <p:nvPr/>
          </p:nvSpPr>
          <p:spPr bwMode="auto">
            <a:xfrm>
              <a:off x="2160" y="2256"/>
              <a:ext cx="768" cy="768"/>
            </a:xfrm>
            <a:prstGeom prst="rect">
              <a:avLst/>
            </a:prstGeom>
            <a:solidFill>
              <a:schemeClr val="bg2">
                <a:lumMod val="75000"/>
              </a:schemeClr>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endParaRPr lang="en-US" b="1" dirty="0"/>
            </a:p>
          </p:txBody>
        </p:sp>
        <p:sp>
          <p:nvSpPr>
            <p:cNvPr id="925737" name="Rectangle 41"/>
            <p:cNvSpPr>
              <a:spLocks noChangeArrowheads="1"/>
            </p:cNvSpPr>
            <p:nvPr/>
          </p:nvSpPr>
          <p:spPr bwMode="auto">
            <a:xfrm>
              <a:off x="2160" y="1488"/>
              <a:ext cx="768" cy="768"/>
            </a:xfrm>
            <a:prstGeom prst="rect">
              <a:avLst/>
            </a:prstGeom>
            <a:solidFill>
              <a:schemeClr val="accent1">
                <a:lumMod val="20000"/>
                <a:lumOff val="80000"/>
              </a:schemeClr>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endParaRPr lang="en-US" b="1" dirty="0"/>
            </a:p>
          </p:txBody>
        </p:sp>
        <p:sp>
          <p:nvSpPr>
            <p:cNvPr id="925738" name="Rectangle 42"/>
            <p:cNvSpPr>
              <a:spLocks noChangeArrowheads="1"/>
            </p:cNvSpPr>
            <p:nvPr/>
          </p:nvSpPr>
          <p:spPr bwMode="auto">
            <a:xfrm>
              <a:off x="2160" y="720"/>
              <a:ext cx="768" cy="768"/>
            </a:xfrm>
            <a:prstGeom prst="rect">
              <a:avLst/>
            </a:prstGeom>
            <a:solidFill>
              <a:schemeClr val="accent5">
                <a:lumMod val="40000"/>
                <a:lumOff val="60000"/>
              </a:schemeClr>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endParaRPr lang="en-US" b="1" dirty="0"/>
            </a:p>
          </p:txBody>
        </p:sp>
        <p:sp>
          <p:nvSpPr>
            <p:cNvPr id="925739" name="Rectangle 43"/>
            <p:cNvSpPr>
              <a:spLocks noChangeArrowheads="1"/>
            </p:cNvSpPr>
            <p:nvPr/>
          </p:nvSpPr>
          <p:spPr bwMode="auto">
            <a:xfrm>
              <a:off x="2928" y="2256"/>
              <a:ext cx="768" cy="768"/>
            </a:xfrm>
            <a:prstGeom prst="rect">
              <a:avLst/>
            </a:prstGeom>
            <a:solidFill>
              <a:schemeClr val="accent1">
                <a:lumMod val="20000"/>
                <a:lumOff val="80000"/>
              </a:schemeClr>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endParaRPr lang="en-US" b="1" dirty="0"/>
            </a:p>
          </p:txBody>
        </p:sp>
        <p:sp>
          <p:nvSpPr>
            <p:cNvPr id="925740" name="Rectangle 44"/>
            <p:cNvSpPr>
              <a:spLocks noChangeArrowheads="1"/>
            </p:cNvSpPr>
            <p:nvPr/>
          </p:nvSpPr>
          <p:spPr bwMode="auto">
            <a:xfrm>
              <a:off x="2928" y="1488"/>
              <a:ext cx="768" cy="768"/>
            </a:xfrm>
            <a:prstGeom prst="rect">
              <a:avLst/>
            </a:prstGeom>
            <a:solidFill>
              <a:schemeClr val="accent5">
                <a:lumMod val="40000"/>
                <a:lumOff val="60000"/>
              </a:schemeClr>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endParaRPr lang="en-US" b="1" dirty="0"/>
            </a:p>
          </p:txBody>
        </p:sp>
        <p:sp>
          <p:nvSpPr>
            <p:cNvPr id="925741" name="Rectangle 45"/>
            <p:cNvSpPr>
              <a:spLocks noChangeArrowheads="1"/>
            </p:cNvSpPr>
            <p:nvPr/>
          </p:nvSpPr>
          <p:spPr bwMode="auto">
            <a:xfrm>
              <a:off x="2928" y="720"/>
              <a:ext cx="768" cy="768"/>
            </a:xfrm>
            <a:prstGeom prst="rect">
              <a:avLst/>
            </a:prstGeom>
            <a:solidFill>
              <a:srgbClr val="FF6666"/>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endParaRPr lang="en-US" b="1" dirty="0"/>
            </a:p>
          </p:txBody>
        </p:sp>
      </p:grpSp>
      <p:sp>
        <p:nvSpPr>
          <p:cNvPr id="3" name="Slide Number Placeholder 2"/>
          <p:cNvSpPr>
            <a:spLocks noGrp="1"/>
          </p:cNvSpPr>
          <p:nvPr>
            <p:ph type="sldNum" sz="quarter" idx="12"/>
          </p:nvPr>
        </p:nvSpPr>
        <p:spPr/>
        <p:txBody>
          <a:bodyPr/>
          <a:lstStyle/>
          <a:p>
            <a:fld id="{4BE819A1-3DD8-4179-BFD0-BF7D359F8DBD}" type="slidenum">
              <a:rPr lang="en-US" smtClean="0"/>
              <a:pPr/>
              <a:t>412</a:t>
            </a:fld>
            <a:endParaRPr lang="en-US" dirty="0"/>
          </a:p>
        </p:txBody>
      </p:sp>
    </p:spTree>
    <p:extLst>
      <p:ext uri="{BB962C8B-B14F-4D97-AF65-F5344CB8AC3E}">
        <p14:creationId xmlns:p14="http://schemas.microsoft.com/office/powerpoint/2010/main" val="1057971786"/>
      </p:ext>
    </p:extLst>
  </p:cSld>
  <p:clrMapOvr>
    <a:masterClrMapping/>
  </p:clrMapOvr>
  <p:transition/>
  <p:timing>
    <p:tnLst>
      <p:par>
        <p:cTn id="1" dur="indefinite" restart="never" nodeType="tmRoot"/>
      </p:par>
    </p:tnLst>
  </p:timing>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 Response</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413</a:t>
            </a:fld>
            <a:endParaRPr lang="en-US" dirty="0"/>
          </a:p>
        </p:txBody>
      </p:sp>
      <p:sp>
        <p:nvSpPr>
          <p:cNvPr id="7" name="TextBox 6"/>
          <p:cNvSpPr txBox="1"/>
          <p:nvPr/>
        </p:nvSpPr>
        <p:spPr>
          <a:xfrm>
            <a:off x="914400" y="1219200"/>
            <a:ext cx="7315200" cy="1477328"/>
          </a:xfrm>
          <a:prstGeom prst="rect">
            <a:avLst/>
          </a:prstGeom>
          <a:noFill/>
        </p:spPr>
        <p:txBody>
          <a:bodyPr wrap="square" rtlCol="0">
            <a:spAutoFit/>
          </a:bodyPr>
          <a:lstStyle/>
          <a:p>
            <a:r>
              <a:rPr lang="en-US" dirty="0"/>
              <a:t>Risk responses should be tied to the drivers of risk and anchored in what is an acceptable range of solutions. Sustainability factors that form the core of an organization’s values can help frame what will or won’t serve as an acceptable risk response, and why. </a:t>
            </a:r>
          </a:p>
          <a:p>
            <a:endParaRPr lang="en-US" dirty="0"/>
          </a:p>
        </p:txBody>
      </p:sp>
      <p:graphicFrame>
        <p:nvGraphicFramePr>
          <p:cNvPr id="8" name="Table 7"/>
          <p:cNvGraphicFramePr>
            <a:graphicFrameLocks noGrp="1"/>
          </p:cNvGraphicFramePr>
          <p:nvPr>
            <p:extLst/>
          </p:nvPr>
        </p:nvGraphicFramePr>
        <p:xfrm>
          <a:off x="990600" y="2743200"/>
          <a:ext cx="7467600" cy="3241040"/>
        </p:xfrm>
        <a:graphic>
          <a:graphicData uri="http://schemas.openxmlformats.org/drawingml/2006/table">
            <a:tbl>
              <a:tblPr firstRow="1" bandRow="1">
                <a:tableStyleId>{5C22544A-7EE6-4342-B048-85BDC9FD1C3A}</a:tableStyleId>
              </a:tblPr>
              <a:tblGrid>
                <a:gridCol w="3733800"/>
                <a:gridCol w="3733800"/>
              </a:tblGrid>
              <a:tr h="370840">
                <a:tc gridSpan="2">
                  <a:txBody>
                    <a:bodyPr/>
                    <a:lstStyle/>
                    <a:p>
                      <a:r>
                        <a:rPr lang="en-US" dirty="0" smtClean="0"/>
                        <a:t>Sample Sustainable</a:t>
                      </a:r>
                      <a:r>
                        <a:rPr lang="en-US" baseline="0" dirty="0" smtClean="0"/>
                        <a:t> Risk Balanced Sustainability Scorecard</a:t>
                      </a:r>
                      <a:endParaRPr lang="en-US" dirty="0"/>
                    </a:p>
                  </a:txBody>
                  <a:tcPr/>
                </a:tc>
                <a:tc hMerge="1">
                  <a:txBody>
                    <a:bodyPr/>
                    <a:lstStyle/>
                    <a:p>
                      <a:endParaRPr lang="en-US" dirty="0"/>
                    </a:p>
                  </a:txBody>
                  <a:tcPr/>
                </a:tc>
              </a:tr>
              <a:tr h="370840">
                <a:tc>
                  <a:txBody>
                    <a:bodyPr/>
                    <a:lstStyle/>
                    <a:p>
                      <a:r>
                        <a:rPr lang="en-US" sz="1400" b="1" i="1" dirty="0" smtClean="0"/>
                        <a:t>Sustainability Performance</a:t>
                      </a:r>
                      <a:endParaRPr lang="en-US" sz="1400" b="1" i="1" dirty="0"/>
                    </a:p>
                  </a:txBody>
                  <a:tcPr/>
                </a:tc>
                <a:tc>
                  <a:txBody>
                    <a:bodyPr/>
                    <a:lstStyle/>
                    <a:p>
                      <a:r>
                        <a:rPr lang="en-US" sz="1400" b="1" i="1" dirty="0" smtClean="0"/>
                        <a:t>Sustainability Risk</a:t>
                      </a:r>
                      <a:endParaRPr lang="en-US" sz="1400" b="1" i="1" dirty="0"/>
                    </a:p>
                  </a:txBody>
                  <a:tcPr/>
                </a:tc>
              </a:tr>
              <a:tr h="370840">
                <a:tc>
                  <a:txBody>
                    <a:bodyPr/>
                    <a:lstStyle/>
                    <a:p>
                      <a:r>
                        <a:rPr lang="en-US" sz="1400" dirty="0" smtClean="0"/>
                        <a:t>Develop a new green</a:t>
                      </a:r>
                      <a:r>
                        <a:rPr lang="en-US" sz="1400" baseline="0" dirty="0" smtClean="0"/>
                        <a:t> product or service</a:t>
                      </a:r>
                      <a:endParaRPr lang="en-US" sz="1400" dirty="0"/>
                    </a:p>
                  </a:txBody>
                  <a:tcPr/>
                </a:tc>
                <a:tc>
                  <a:txBody>
                    <a:bodyPr/>
                    <a:lstStyle/>
                    <a:p>
                      <a:r>
                        <a:rPr lang="en-US" sz="1400" dirty="0" smtClean="0"/>
                        <a:t>Stakeholder backlash or accusations of “green washing” if product or service not truly green or sustainable enough</a:t>
                      </a:r>
                      <a:endParaRPr lang="en-US" sz="1400" dirty="0"/>
                    </a:p>
                  </a:txBody>
                  <a:tcPr/>
                </a:tc>
              </a:tr>
              <a:tr h="370840">
                <a:tc>
                  <a:txBody>
                    <a:bodyPr/>
                    <a:lstStyle/>
                    <a:p>
                      <a:r>
                        <a:rPr lang="en-US" sz="1400" dirty="0" smtClean="0"/>
                        <a:t>Move operations to a low-cost</a:t>
                      </a:r>
                      <a:r>
                        <a:rPr lang="en-US" sz="1400" baseline="0" dirty="0" smtClean="0"/>
                        <a:t> geography</a:t>
                      </a:r>
                      <a:endParaRPr lang="en-US" sz="1400" dirty="0"/>
                    </a:p>
                  </a:txBody>
                  <a:tcPr/>
                </a:tc>
                <a:tc>
                  <a:txBody>
                    <a:bodyPr/>
                    <a:lstStyle/>
                    <a:p>
                      <a:r>
                        <a:rPr lang="en-US" sz="1400" dirty="0" smtClean="0"/>
                        <a:t>Increased exposure to political</a:t>
                      </a:r>
                      <a:r>
                        <a:rPr lang="en-US" sz="1400" baseline="0" dirty="0" smtClean="0"/>
                        <a:t> instability, employee dissatisfaction, negative brand impact from exporting jobs.</a:t>
                      </a:r>
                      <a:endParaRPr lang="en-US" sz="1400" dirty="0"/>
                    </a:p>
                  </a:txBody>
                  <a:tcPr/>
                </a:tc>
              </a:tr>
              <a:tr h="370840">
                <a:tc>
                  <a:txBody>
                    <a:bodyPr/>
                    <a:lstStyle/>
                    <a:p>
                      <a:r>
                        <a:rPr lang="en-US" sz="1400" dirty="0" smtClean="0"/>
                        <a:t>Use of harmful</a:t>
                      </a:r>
                      <a:r>
                        <a:rPr lang="en-US" sz="1400" baseline="0" dirty="0" smtClean="0"/>
                        <a:t> chemicals/materials</a:t>
                      </a:r>
                      <a:endParaRPr lang="en-US" sz="1400" dirty="0"/>
                    </a:p>
                  </a:txBody>
                  <a:tcPr/>
                </a:tc>
                <a:tc>
                  <a:txBody>
                    <a:bodyPr/>
                    <a:lstStyle/>
                    <a:p>
                      <a:r>
                        <a:rPr lang="en-US" sz="1400" dirty="0" smtClean="0"/>
                        <a:t>Compliance</a:t>
                      </a:r>
                      <a:r>
                        <a:rPr lang="en-US" sz="1400" baseline="0" dirty="0" smtClean="0"/>
                        <a:t> risk for non-disclosure, negative consumer and investor reactions</a:t>
                      </a:r>
                      <a:endParaRPr lang="en-US" sz="1400" dirty="0"/>
                    </a:p>
                  </a:txBody>
                  <a:tcPr/>
                </a:tc>
              </a:tr>
              <a:tr h="370840">
                <a:tc>
                  <a:txBody>
                    <a:bodyPr/>
                    <a:lstStyle/>
                    <a:p>
                      <a:r>
                        <a:rPr lang="en-US" sz="1400" dirty="0" smtClean="0"/>
                        <a:t>Sub-par</a:t>
                      </a:r>
                      <a:r>
                        <a:rPr lang="en-US" sz="1400" baseline="0" dirty="0" smtClean="0"/>
                        <a:t> or non existent Sustainability Reporting</a:t>
                      </a:r>
                      <a:endParaRPr lang="en-US" sz="1400" dirty="0"/>
                    </a:p>
                  </a:txBody>
                  <a:tcPr/>
                </a:tc>
                <a:tc>
                  <a:txBody>
                    <a:bodyPr/>
                    <a:lstStyle/>
                    <a:p>
                      <a:r>
                        <a:rPr lang="en-US" sz="1400" dirty="0" smtClean="0"/>
                        <a:t>Decreased</a:t>
                      </a:r>
                      <a:r>
                        <a:rPr lang="en-US" sz="1400" baseline="0" dirty="0" smtClean="0"/>
                        <a:t> c</a:t>
                      </a:r>
                      <a:r>
                        <a:rPr lang="en-US" sz="1400" dirty="0" smtClean="0"/>
                        <a:t>onsumer</a:t>
                      </a:r>
                      <a:r>
                        <a:rPr lang="en-US" sz="1400" baseline="0" dirty="0" smtClean="0"/>
                        <a:t> confidence, decreased competitive advantage and market share.</a:t>
                      </a:r>
                      <a:endParaRPr lang="en-US" sz="1400" dirty="0"/>
                    </a:p>
                  </a:txBody>
                  <a:tcPr/>
                </a:tc>
              </a:tr>
            </a:tbl>
          </a:graphicData>
        </a:graphic>
      </p:graphicFrame>
    </p:spTree>
    <p:extLst>
      <p:ext uri="{BB962C8B-B14F-4D97-AF65-F5344CB8AC3E}">
        <p14:creationId xmlns:p14="http://schemas.microsoft.com/office/powerpoint/2010/main" val="1392246318"/>
      </p:ext>
    </p:extLst>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42" name="Rectangle 2"/>
          <p:cNvSpPr>
            <a:spLocks noGrp="1" noChangeArrowheads="1"/>
          </p:cNvSpPr>
          <p:nvPr>
            <p:ph type="title"/>
          </p:nvPr>
        </p:nvSpPr>
        <p:spPr/>
        <p:txBody>
          <a:bodyPr/>
          <a:lstStyle/>
          <a:p>
            <a:r>
              <a:rPr lang="en-GB" dirty="0"/>
              <a:t>Risk </a:t>
            </a:r>
            <a:r>
              <a:rPr lang="en-GB" dirty="0" smtClean="0"/>
              <a:t>Threat Responses</a:t>
            </a:r>
            <a:endParaRPr lang="en-GB" dirty="0"/>
          </a:p>
        </p:txBody>
      </p:sp>
      <p:sp>
        <p:nvSpPr>
          <p:cNvPr id="931843" name="Rectangle 3"/>
          <p:cNvSpPr>
            <a:spLocks noGrp="1" noChangeArrowheads="1"/>
          </p:cNvSpPr>
          <p:nvPr>
            <p:ph type="body" idx="1"/>
          </p:nvPr>
        </p:nvSpPr>
        <p:spPr>
          <a:xfrm>
            <a:off x="457200" y="1295400"/>
            <a:ext cx="8001000" cy="4648200"/>
          </a:xfrm>
        </p:spPr>
        <p:txBody>
          <a:bodyPr vert="horz" lIns="91440" tIns="45720" rIns="91440" bIns="45720" rtlCol="0">
            <a:normAutofit fontScale="92500" lnSpcReduction="20000"/>
          </a:bodyPr>
          <a:lstStyle/>
          <a:p>
            <a:pPr marL="0" indent="0">
              <a:buNone/>
            </a:pPr>
            <a:r>
              <a:rPr lang="en-GB" sz="2400" b="1" dirty="0"/>
              <a:t>Response plans can be developed and implemented once the risks have been assessed and prioritized.  There are a number of generic response strategies. </a:t>
            </a:r>
          </a:p>
          <a:p>
            <a:endParaRPr lang="en-GB" sz="2400" b="1" dirty="0"/>
          </a:p>
          <a:p>
            <a:r>
              <a:rPr lang="en-GB" sz="2400" b="1" dirty="0"/>
              <a:t>Avoidance - </a:t>
            </a:r>
            <a:r>
              <a:rPr lang="en-GB" sz="2400" dirty="0"/>
              <a:t>an alternative approach is taken to avoid the risk. </a:t>
            </a:r>
          </a:p>
          <a:p>
            <a:r>
              <a:rPr lang="en-GB" sz="2400" b="1" dirty="0"/>
              <a:t>Transfer - </a:t>
            </a:r>
            <a:r>
              <a:rPr lang="en-GB" sz="2400" dirty="0"/>
              <a:t>assign contractual responsibility to for example, a sub contractor better placed to manage the risk. Another example of this is insurance where another party provides compensation in event of risk impact</a:t>
            </a:r>
          </a:p>
          <a:p>
            <a:r>
              <a:rPr lang="en-GB" sz="2400" b="1" dirty="0"/>
              <a:t>Reduction - </a:t>
            </a:r>
            <a:r>
              <a:rPr lang="en-GB" sz="2400" dirty="0"/>
              <a:t>proactive measures to reduce likelihood, impact or both Ideally reduction measures should be taken for high level risks.</a:t>
            </a:r>
          </a:p>
          <a:p>
            <a:r>
              <a:rPr lang="en-GB" sz="2400" b="1" dirty="0"/>
              <a:t>Acceptance - </a:t>
            </a:r>
            <a:r>
              <a:rPr lang="en-GB" sz="2400" dirty="0"/>
              <a:t>where the risk impact is low or cost of mitigation too high. This is sometimes known as absorption.</a:t>
            </a:r>
          </a:p>
        </p:txBody>
      </p:sp>
      <p:sp>
        <p:nvSpPr>
          <p:cNvPr id="3" name="Slide Number Placeholder 2"/>
          <p:cNvSpPr>
            <a:spLocks noGrp="1"/>
          </p:cNvSpPr>
          <p:nvPr>
            <p:ph type="sldNum" sz="quarter" idx="12"/>
          </p:nvPr>
        </p:nvSpPr>
        <p:spPr/>
        <p:txBody>
          <a:bodyPr/>
          <a:lstStyle/>
          <a:p>
            <a:fld id="{4BE819A1-3DD8-4179-BFD0-BF7D359F8DBD}" type="slidenum">
              <a:rPr lang="en-US" smtClean="0"/>
              <a:pPr/>
              <a:t>414</a:t>
            </a:fld>
            <a:endParaRPr lang="en-US" dirty="0"/>
          </a:p>
        </p:txBody>
      </p:sp>
    </p:spTree>
    <p:extLst>
      <p:ext uri="{BB962C8B-B14F-4D97-AF65-F5344CB8AC3E}">
        <p14:creationId xmlns:p14="http://schemas.microsoft.com/office/powerpoint/2010/main" val="472848535"/>
      </p:ext>
    </p:extLst>
  </p:cSld>
  <p:clrMapOvr>
    <a:masterClrMapping/>
  </p:clrMapOvr>
  <p:transition/>
  <p:timing>
    <p:tnLst>
      <p:par>
        <p:cTn id="1" dur="indefinite" restart="never" nodeType="tmRoot"/>
      </p:par>
    </p:tnLst>
  </p:timing>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42" name="Rectangle 2"/>
          <p:cNvSpPr>
            <a:spLocks noGrp="1" noChangeArrowheads="1"/>
          </p:cNvSpPr>
          <p:nvPr>
            <p:ph type="title"/>
          </p:nvPr>
        </p:nvSpPr>
        <p:spPr/>
        <p:txBody>
          <a:bodyPr/>
          <a:lstStyle/>
          <a:p>
            <a:r>
              <a:rPr lang="en-GB" dirty="0"/>
              <a:t>Risk </a:t>
            </a:r>
            <a:r>
              <a:rPr lang="en-GB" dirty="0" smtClean="0"/>
              <a:t>Opportunity Responses</a:t>
            </a:r>
            <a:endParaRPr lang="en-GB" dirty="0"/>
          </a:p>
        </p:txBody>
      </p:sp>
      <p:sp>
        <p:nvSpPr>
          <p:cNvPr id="931843" name="Rectangle 3"/>
          <p:cNvSpPr>
            <a:spLocks noGrp="1" noChangeArrowheads="1"/>
          </p:cNvSpPr>
          <p:nvPr>
            <p:ph type="body" idx="1"/>
          </p:nvPr>
        </p:nvSpPr>
        <p:spPr>
          <a:xfrm>
            <a:off x="457200" y="1600201"/>
            <a:ext cx="8229600" cy="3886200"/>
          </a:xfrm>
        </p:spPr>
        <p:txBody>
          <a:bodyPr>
            <a:normAutofit fontScale="62500" lnSpcReduction="20000"/>
          </a:bodyPr>
          <a:lstStyle/>
          <a:p>
            <a:r>
              <a:rPr lang="en-GB" sz="2400" b="1" dirty="0"/>
              <a:t>Exploit – </a:t>
            </a:r>
            <a:r>
              <a:rPr lang="en-GB" sz="2400" dirty="0"/>
              <a:t>This method is carried out when an opportunity </a:t>
            </a:r>
            <a:r>
              <a:rPr lang="en-GB" sz="2400" dirty="0" smtClean="0"/>
              <a:t>materializes </a:t>
            </a:r>
            <a:r>
              <a:rPr lang="en-GB" sz="2400" dirty="0"/>
              <a:t>that allows you to truly gain from </a:t>
            </a:r>
            <a:r>
              <a:rPr lang="en-GB" sz="2400" dirty="0" smtClean="0"/>
              <a:t>it.</a:t>
            </a:r>
            <a:br>
              <a:rPr lang="en-GB" sz="2400" dirty="0" smtClean="0"/>
            </a:br>
            <a:endParaRPr lang="en-GB" sz="2400" dirty="0"/>
          </a:p>
          <a:p>
            <a:r>
              <a:rPr lang="en-GB" sz="2400" b="1" dirty="0"/>
              <a:t>Enhance –</a:t>
            </a:r>
            <a:r>
              <a:rPr lang="en-GB" sz="2400" dirty="0"/>
              <a:t> This is where the project team </a:t>
            </a:r>
            <a:r>
              <a:rPr lang="en-GB" sz="2400" dirty="0" smtClean="0"/>
              <a:t>puts </a:t>
            </a:r>
            <a:r>
              <a:rPr lang="en-GB" sz="2400" dirty="0"/>
              <a:t>in place pro-active measures to </a:t>
            </a:r>
            <a:r>
              <a:rPr lang="en-GB" sz="2400" dirty="0" smtClean="0"/>
              <a:t>maximize </a:t>
            </a:r>
            <a:r>
              <a:rPr lang="en-GB" sz="2400" dirty="0"/>
              <a:t>the likelihood of a situation occurring.  Opposite to the reduce response</a:t>
            </a:r>
            <a:r>
              <a:rPr lang="en-GB" sz="2400" dirty="0" smtClean="0"/>
              <a:t>.</a:t>
            </a:r>
            <a:br>
              <a:rPr lang="en-GB" sz="2400" dirty="0" smtClean="0"/>
            </a:br>
            <a:endParaRPr lang="en-GB" sz="2400" dirty="0"/>
          </a:p>
          <a:p>
            <a:r>
              <a:rPr lang="en-GB" sz="2400" b="1" dirty="0"/>
              <a:t>Share – </a:t>
            </a:r>
            <a:r>
              <a:rPr lang="en-GB" sz="2400" dirty="0"/>
              <a:t>This is a chance where not only your project but any other relevant projects that can use the situation make sure that the opportunity is fully communicated to gain the most company wide</a:t>
            </a:r>
            <a:r>
              <a:rPr lang="en-GB" sz="2400" dirty="0" smtClean="0"/>
              <a:t>.</a:t>
            </a:r>
            <a:br>
              <a:rPr lang="en-GB" sz="2400" dirty="0" smtClean="0"/>
            </a:br>
            <a:endParaRPr lang="en-GB" sz="2400" dirty="0"/>
          </a:p>
          <a:p>
            <a:r>
              <a:rPr lang="en-GB" sz="2400" b="1" dirty="0"/>
              <a:t>Reject –</a:t>
            </a:r>
            <a:r>
              <a:rPr lang="en-GB" sz="2400" dirty="0"/>
              <a:t> This is a response that can be chosen should the situation not be right for the project at the time for financial or </a:t>
            </a:r>
            <a:r>
              <a:rPr lang="en-GB" sz="2400" dirty="0" smtClean="0"/>
              <a:t>other reasons.</a:t>
            </a:r>
            <a:br>
              <a:rPr lang="en-GB" sz="2400" dirty="0" smtClean="0"/>
            </a:br>
            <a:endParaRPr lang="en-GB" sz="2400" dirty="0" smtClean="0"/>
          </a:p>
          <a:p>
            <a:endParaRPr lang="en-GB" sz="2400" b="1" dirty="0" smtClean="0"/>
          </a:p>
          <a:p>
            <a:endParaRPr lang="en-GB" sz="2400" b="1" dirty="0" smtClean="0"/>
          </a:p>
          <a:p>
            <a:r>
              <a:rPr lang="en-GB" sz="2400" b="1" dirty="0" smtClean="0"/>
              <a:t>Contingency</a:t>
            </a:r>
            <a:r>
              <a:rPr lang="en-GB" sz="2400" dirty="0" smtClean="0"/>
              <a:t> </a:t>
            </a:r>
            <a:r>
              <a:rPr lang="en-GB" sz="2400" dirty="0"/>
              <a:t>- A </a:t>
            </a:r>
            <a:r>
              <a:rPr lang="en-GB" sz="2400" dirty="0" smtClean="0"/>
              <a:t>fall-back </a:t>
            </a:r>
            <a:r>
              <a:rPr lang="en-GB" sz="2400" dirty="0"/>
              <a:t>plan that will be implemented if the risk occurs. Additionally we can add an allowance included in estimates for events that cannot be predicted with any degree of reliability</a:t>
            </a:r>
            <a:r>
              <a:rPr lang="en-GB" sz="2400" dirty="0" smtClean="0"/>
              <a:t>.</a:t>
            </a:r>
            <a:r>
              <a:rPr lang="en-GB" sz="2400" dirty="0"/>
              <a:t>	</a:t>
            </a:r>
          </a:p>
        </p:txBody>
      </p:sp>
      <p:sp>
        <p:nvSpPr>
          <p:cNvPr id="2" name="Footer Placeholder 1"/>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415</a:t>
            </a:fld>
            <a:endParaRPr lang="en-US" dirty="0"/>
          </a:p>
        </p:txBody>
      </p:sp>
    </p:spTree>
    <p:extLst>
      <p:ext uri="{BB962C8B-B14F-4D97-AF65-F5344CB8AC3E}">
        <p14:creationId xmlns:p14="http://schemas.microsoft.com/office/powerpoint/2010/main" val="903310065"/>
      </p:ext>
    </p:extLst>
  </p:cSld>
  <p:clrMapOvr>
    <a:masterClrMapping/>
  </p:clrMapOvr>
  <p:transition/>
  <p:timing>
    <p:tnLst>
      <p:par>
        <p:cTn id="1" dur="indefinite" restart="never" nodeType="tmRoot"/>
      </p:par>
    </p:tnLst>
  </p:timing>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4066" name="Rectangle 2"/>
          <p:cNvSpPr>
            <a:spLocks noGrp="1" noChangeArrowheads="1"/>
          </p:cNvSpPr>
          <p:nvPr>
            <p:ph type="title"/>
          </p:nvPr>
        </p:nvSpPr>
        <p:spPr/>
        <p:txBody>
          <a:bodyPr/>
          <a:lstStyle/>
          <a:p>
            <a:r>
              <a:rPr lang="en-GB" dirty="0" smtClean="0"/>
              <a:t>Monitor and Control</a:t>
            </a:r>
            <a:endParaRPr lang="en-GB" sz="2400" dirty="0"/>
          </a:p>
        </p:txBody>
      </p:sp>
      <p:grpSp>
        <p:nvGrpSpPr>
          <p:cNvPr id="2" name="Group 3"/>
          <p:cNvGrpSpPr>
            <a:grpSpLocks/>
          </p:cNvGrpSpPr>
          <p:nvPr/>
        </p:nvGrpSpPr>
        <p:grpSpPr bwMode="auto">
          <a:xfrm>
            <a:off x="1661746" y="1067162"/>
            <a:ext cx="6491923" cy="4408809"/>
            <a:chOff x="1413" y="1090"/>
            <a:chExt cx="4090" cy="2699"/>
          </a:xfrm>
        </p:grpSpPr>
        <p:sp>
          <p:nvSpPr>
            <p:cNvPr id="1624068" name="Text Box 4"/>
            <p:cNvSpPr txBox="1">
              <a:spLocks noChangeArrowheads="1"/>
            </p:cNvSpPr>
            <p:nvPr/>
          </p:nvSpPr>
          <p:spPr bwMode="auto">
            <a:xfrm>
              <a:off x="4301" y="2897"/>
              <a:ext cx="1202" cy="735"/>
            </a:xfrm>
            <a:prstGeom prst="rect">
              <a:avLst/>
            </a:prstGeom>
            <a:noFill/>
            <a:ln w="9525">
              <a:noFill/>
              <a:miter lim="800000"/>
              <a:headEnd/>
              <a:tailEnd/>
            </a:ln>
            <a:effectLst/>
          </p:spPr>
          <p:txBody>
            <a:bodyPr>
              <a:spAutoFit/>
            </a:bodyPr>
            <a:lstStyle/>
            <a:p>
              <a:r>
                <a:rPr lang="en-GB" b="1" dirty="0">
                  <a:latin typeface="+mn-lt"/>
                </a:rPr>
                <a:t>Links to</a:t>
              </a:r>
            </a:p>
            <a:p>
              <a:r>
                <a:rPr lang="en-GB" b="1" dirty="0">
                  <a:latin typeface="+mn-lt"/>
                </a:rPr>
                <a:t>performance, cost and change control</a:t>
              </a:r>
            </a:p>
          </p:txBody>
        </p:sp>
        <p:sp>
          <p:nvSpPr>
            <p:cNvPr id="1624069" name="AutoShape 5"/>
            <p:cNvSpPr>
              <a:spLocks noChangeArrowheads="1"/>
            </p:cNvSpPr>
            <p:nvPr/>
          </p:nvSpPr>
          <p:spPr bwMode="auto">
            <a:xfrm>
              <a:off x="1776" y="1597"/>
              <a:ext cx="2099" cy="317"/>
            </a:xfrm>
            <a:prstGeom prst="star16">
              <a:avLst>
                <a:gd name="adj" fmla="val 37500"/>
              </a:avLst>
            </a:prstGeom>
            <a:ln>
              <a:headEnd/>
              <a:tailEnd/>
            </a:ln>
          </p:spPr>
          <p:style>
            <a:lnRef idx="1">
              <a:schemeClr val="accent5"/>
            </a:lnRef>
            <a:fillRef idx="3">
              <a:schemeClr val="accent5"/>
            </a:fillRef>
            <a:effectRef idx="2">
              <a:schemeClr val="accent5"/>
            </a:effectRef>
            <a:fontRef idx="minor">
              <a:schemeClr val="lt1"/>
            </a:fontRef>
          </p:style>
          <p:txBody>
            <a:bodyPr wrap="none" lIns="90488" tIns="44450" rIns="90488" bIns="44450" anchor="ctr"/>
            <a:lstStyle/>
            <a:p>
              <a:endParaRPr lang="en-US" b="1" dirty="0">
                <a:solidFill>
                  <a:schemeClr val="bg1"/>
                </a:solidFill>
                <a:latin typeface="+mn-lt"/>
              </a:endParaRPr>
            </a:p>
          </p:txBody>
        </p:sp>
        <p:sp>
          <p:nvSpPr>
            <p:cNvPr id="1624070" name="Rectangle 6"/>
            <p:cNvSpPr>
              <a:spLocks noChangeArrowheads="1"/>
            </p:cNvSpPr>
            <p:nvPr/>
          </p:nvSpPr>
          <p:spPr bwMode="auto">
            <a:xfrm>
              <a:off x="1420" y="2073"/>
              <a:ext cx="1148" cy="390"/>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lIns="90488" tIns="44450" rIns="90488" bIns="44450" anchor="ctr"/>
            <a:lstStyle/>
            <a:p>
              <a:r>
                <a:rPr lang="en-GB" b="1" dirty="0">
                  <a:solidFill>
                    <a:srgbClr val="000000"/>
                  </a:solidFill>
                  <a:latin typeface="+mn-lt"/>
                </a:rPr>
                <a:t>Unidentified or</a:t>
              </a:r>
            </a:p>
            <a:p>
              <a:r>
                <a:rPr lang="en-GB" b="1" dirty="0">
                  <a:solidFill>
                    <a:srgbClr val="000000"/>
                  </a:solidFill>
                  <a:latin typeface="+mn-lt"/>
                </a:rPr>
                <a:t>accepted risk</a:t>
              </a:r>
            </a:p>
          </p:txBody>
        </p:sp>
        <p:sp>
          <p:nvSpPr>
            <p:cNvPr id="1624071" name="Rectangle 7"/>
            <p:cNvSpPr>
              <a:spLocks noChangeArrowheads="1"/>
            </p:cNvSpPr>
            <p:nvPr/>
          </p:nvSpPr>
          <p:spPr bwMode="auto">
            <a:xfrm>
              <a:off x="2905" y="2072"/>
              <a:ext cx="1163" cy="201"/>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lIns="90488" tIns="44450" rIns="90488" bIns="44450" anchor="ctr"/>
            <a:lstStyle/>
            <a:p>
              <a:r>
                <a:rPr lang="en-GB" b="1" dirty="0">
                  <a:solidFill>
                    <a:srgbClr val="000000"/>
                  </a:solidFill>
                  <a:latin typeface="+mn-lt"/>
                </a:rPr>
                <a:t>Identified Risk</a:t>
              </a:r>
            </a:p>
          </p:txBody>
        </p:sp>
        <p:sp>
          <p:nvSpPr>
            <p:cNvPr id="1624072" name="Rectangle 8"/>
            <p:cNvSpPr>
              <a:spLocks noChangeArrowheads="1"/>
            </p:cNvSpPr>
            <p:nvPr/>
          </p:nvSpPr>
          <p:spPr bwMode="auto">
            <a:xfrm>
              <a:off x="1413" y="2602"/>
              <a:ext cx="1162" cy="326"/>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lIns="90488" tIns="44450" rIns="90488" bIns="44450" anchor="ctr"/>
            <a:lstStyle/>
            <a:p>
              <a:r>
                <a:rPr lang="en-GB" b="1" dirty="0">
                  <a:solidFill>
                    <a:srgbClr val="000000"/>
                  </a:solidFill>
                  <a:latin typeface="+mn-lt"/>
                </a:rPr>
                <a:t>Quantify effect </a:t>
              </a:r>
              <a:br>
                <a:rPr lang="en-GB" b="1" dirty="0">
                  <a:solidFill>
                    <a:srgbClr val="000000"/>
                  </a:solidFill>
                  <a:latin typeface="+mn-lt"/>
                </a:rPr>
              </a:br>
              <a:r>
                <a:rPr lang="en-GB" b="1" dirty="0">
                  <a:solidFill>
                    <a:srgbClr val="000000"/>
                  </a:solidFill>
                  <a:latin typeface="+mn-lt"/>
                </a:rPr>
                <a:t>on project</a:t>
              </a:r>
            </a:p>
          </p:txBody>
        </p:sp>
        <p:sp>
          <p:nvSpPr>
            <p:cNvPr id="1624073" name="Rectangle 9"/>
            <p:cNvSpPr>
              <a:spLocks noChangeArrowheads="1"/>
            </p:cNvSpPr>
            <p:nvPr/>
          </p:nvSpPr>
          <p:spPr bwMode="auto">
            <a:xfrm>
              <a:off x="1413" y="3035"/>
              <a:ext cx="1257" cy="326"/>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lIns="90488" tIns="44450" rIns="90488" bIns="44450" anchor="ctr"/>
            <a:lstStyle/>
            <a:p>
              <a:r>
                <a:rPr lang="en-GB" b="1" dirty="0">
                  <a:solidFill>
                    <a:srgbClr val="000000"/>
                  </a:solidFill>
                  <a:latin typeface="+mn-lt"/>
                </a:rPr>
                <a:t>Develop responses </a:t>
              </a:r>
              <a:br>
                <a:rPr lang="en-GB" b="1" dirty="0">
                  <a:solidFill>
                    <a:srgbClr val="000000"/>
                  </a:solidFill>
                  <a:latin typeface="+mn-lt"/>
                </a:rPr>
              </a:br>
              <a:r>
                <a:rPr lang="en-GB" b="1" dirty="0">
                  <a:solidFill>
                    <a:srgbClr val="000000"/>
                  </a:solidFill>
                  <a:latin typeface="+mn-lt"/>
                </a:rPr>
                <a:t>and implement</a:t>
              </a:r>
            </a:p>
          </p:txBody>
        </p:sp>
        <p:sp>
          <p:nvSpPr>
            <p:cNvPr id="1624074" name="Rectangle 10"/>
            <p:cNvSpPr>
              <a:spLocks noChangeArrowheads="1"/>
            </p:cNvSpPr>
            <p:nvPr/>
          </p:nvSpPr>
          <p:spPr bwMode="auto">
            <a:xfrm>
              <a:off x="2903" y="2419"/>
              <a:ext cx="1352" cy="326"/>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lIns="90488" tIns="44450" rIns="90488" bIns="44450" anchor="ctr"/>
            <a:lstStyle/>
            <a:p>
              <a:r>
                <a:rPr lang="en-GB" b="1" dirty="0">
                  <a:solidFill>
                    <a:srgbClr val="000000"/>
                  </a:solidFill>
                  <a:latin typeface="+mn-lt"/>
                </a:rPr>
                <a:t>Implement planned</a:t>
              </a:r>
            </a:p>
            <a:p>
              <a:r>
                <a:rPr lang="en-GB" b="1" dirty="0">
                  <a:solidFill>
                    <a:srgbClr val="000000"/>
                  </a:solidFill>
                  <a:latin typeface="+mn-lt"/>
                </a:rPr>
                <a:t>Response</a:t>
              </a:r>
            </a:p>
          </p:txBody>
        </p:sp>
        <p:sp>
          <p:nvSpPr>
            <p:cNvPr id="1624075" name="Rectangle 11"/>
            <p:cNvSpPr>
              <a:spLocks noChangeArrowheads="1"/>
            </p:cNvSpPr>
            <p:nvPr/>
          </p:nvSpPr>
          <p:spPr bwMode="auto">
            <a:xfrm>
              <a:off x="2997" y="3533"/>
              <a:ext cx="1162" cy="256"/>
            </a:xfrm>
            <a:prstGeom prst="rect">
              <a:avLst/>
            </a:prstGeom>
            <a:solidFill>
              <a:schemeClr val="accent1"/>
            </a:solidFill>
            <a:ln w="12700">
              <a:solidFill>
                <a:srgbClr val="969696"/>
              </a:solidFill>
              <a:miter lim="800000"/>
              <a:headEnd/>
              <a:tailEnd/>
            </a:ln>
            <a:effectLst>
              <a:outerShdw dist="107763" dir="2700000" algn="ctr" rotWithShape="0">
                <a:srgbClr val="DDDDDD">
                  <a:alpha val="50000"/>
                </a:srgbClr>
              </a:outerShdw>
            </a:effectLst>
          </p:spPr>
          <p:txBody>
            <a:bodyPr wrap="none" lIns="90488" tIns="44450" rIns="90488" bIns="44450" anchor="ctr"/>
            <a:lstStyle/>
            <a:p>
              <a:r>
                <a:rPr lang="en-GB" b="1" dirty="0">
                  <a:solidFill>
                    <a:srgbClr val="000000"/>
                  </a:solidFill>
                  <a:latin typeface="+mn-lt"/>
                </a:rPr>
                <a:t>Revise plans</a:t>
              </a:r>
            </a:p>
          </p:txBody>
        </p:sp>
        <p:sp>
          <p:nvSpPr>
            <p:cNvPr id="1624076" name="Rectangle 12"/>
            <p:cNvSpPr>
              <a:spLocks noChangeArrowheads="1"/>
            </p:cNvSpPr>
            <p:nvPr/>
          </p:nvSpPr>
          <p:spPr bwMode="auto">
            <a:xfrm>
              <a:off x="2124" y="1097"/>
              <a:ext cx="1397" cy="365"/>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en-US" b="1" dirty="0">
                <a:latin typeface="+mn-lt"/>
              </a:endParaRPr>
            </a:p>
          </p:txBody>
        </p:sp>
        <p:sp>
          <p:nvSpPr>
            <p:cNvPr id="1624077" name="Rectangle 13"/>
            <p:cNvSpPr>
              <a:spLocks noChangeArrowheads="1"/>
            </p:cNvSpPr>
            <p:nvPr/>
          </p:nvSpPr>
          <p:spPr bwMode="auto">
            <a:xfrm>
              <a:off x="2330" y="1090"/>
              <a:ext cx="945" cy="394"/>
            </a:xfrm>
            <a:prstGeom prst="rect">
              <a:avLst/>
            </a:prstGeom>
            <a:noFill/>
            <a:ln w="12700">
              <a:noFill/>
              <a:miter lim="800000"/>
              <a:headEnd/>
              <a:tailEnd/>
            </a:ln>
            <a:effectLst/>
          </p:spPr>
          <p:txBody>
            <a:bodyPr lIns="90488" tIns="44450" rIns="90488" bIns="44450">
              <a:spAutoFit/>
            </a:bodyPr>
            <a:lstStyle/>
            <a:p>
              <a:pPr>
                <a:spcBef>
                  <a:spcPct val="50000"/>
                </a:spcBef>
              </a:pPr>
              <a:r>
                <a:rPr lang="en-GB" b="1" dirty="0">
                  <a:solidFill>
                    <a:srgbClr val="000000"/>
                  </a:solidFill>
                  <a:latin typeface="+mn-lt"/>
                </a:rPr>
                <a:t>Monitor and Control</a:t>
              </a:r>
            </a:p>
          </p:txBody>
        </p:sp>
        <p:cxnSp>
          <p:nvCxnSpPr>
            <p:cNvPr id="1624078" name="AutoShape 14"/>
            <p:cNvCxnSpPr>
              <a:cxnSpLocks noChangeShapeType="1"/>
              <a:stCxn id="1624076" idx="3"/>
              <a:endCxn id="1624068" idx="0"/>
            </p:cNvCxnSpPr>
            <p:nvPr/>
          </p:nvCxnSpPr>
          <p:spPr bwMode="auto">
            <a:xfrm>
              <a:off x="3521" y="1280"/>
              <a:ext cx="1381" cy="1617"/>
            </a:xfrm>
            <a:prstGeom prst="bentConnector2">
              <a:avLst/>
            </a:prstGeom>
            <a:noFill/>
            <a:ln w="9525">
              <a:solidFill>
                <a:schemeClr val="tx1"/>
              </a:solidFill>
              <a:miter lim="800000"/>
              <a:headEnd type="triangle" w="med" len="med"/>
              <a:tailEnd type="triangle" w="med" len="med"/>
            </a:ln>
            <a:effectLst/>
          </p:spPr>
        </p:cxnSp>
        <p:cxnSp>
          <p:nvCxnSpPr>
            <p:cNvPr id="1624079" name="AutoShape 15"/>
            <p:cNvCxnSpPr>
              <a:cxnSpLocks noChangeShapeType="1"/>
              <a:stCxn id="1624076" idx="2"/>
              <a:endCxn id="1624069" idx="0"/>
            </p:cNvCxnSpPr>
            <p:nvPr/>
          </p:nvCxnSpPr>
          <p:spPr bwMode="auto">
            <a:xfrm>
              <a:off x="2823" y="1462"/>
              <a:ext cx="3" cy="135"/>
            </a:xfrm>
            <a:prstGeom prst="straightConnector1">
              <a:avLst/>
            </a:prstGeom>
            <a:noFill/>
            <a:ln w="9525">
              <a:solidFill>
                <a:schemeClr val="tx1"/>
              </a:solidFill>
              <a:round/>
              <a:headEnd/>
              <a:tailEnd type="triangle" w="med" len="med"/>
            </a:ln>
            <a:effectLst/>
          </p:spPr>
        </p:cxnSp>
        <p:cxnSp>
          <p:nvCxnSpPr>
            <p:cNvPr id="1624080" name="AutoShape 16"/>
            <p:cNvCxnSpPr>
              <a:cxnSpLocks noChangeShapeType="1"/>
              <a:stCxn id="1624069" idx="2"/>
              <a:endCxn id="1624070" idx="0"/>
            </p:cNvCxnSpPr>
            <p:nvPr/>
          </p:nvCxnSpPr>
          <p:spPr bwMode="auto">
            <a:xfrm rot="5400000">
              <a:off x="2330" y="1578"/>
              <a:ext cx="159" cy="832"/>
            </a:xfrm>
            <a:prstGeom prst="bentConnector3">
              <a:avLst>
                <a:gd name="adj1" fmla="val 49685"/>
              </a:avLst>
            </a:prstGeom>
            <a:noFill/>
            <a:ln w="9525">
              <a:solidFill>
                <a:schemeClr val="tx1"/>
              </a:solidFill>
              <a:miter lim="800000"/>
              <a:headEnd/>
              <a:tailEnd type="triangle" w="med" len="med"/>
            </a:ln>
            <a:effectLst/>
          </p:spPr>
        </p:cxnSp>
        <p:cxnSp>
          <p:nvCxnSpPr>
            <p:cNvPr id="1624081" name="AutoShape 17"/>
            <p:cNvCxnSpPr>
              <a:cxnSpLocks noChangeShapeType="1"/>
              <a:stCxn id="1624069" idx="2"/>
              <a:endCxn id="1624071" idx="0"/>
            </p:cNvCxnSpPr>
            <p:nvPr/>
          </p:nvCxnSpPr>
          <p:spPr bwMode="auto">
            <a:xfrm rot="16200000" flipH="1">
              <a:off x="3078" y="1662"/>
              <a:ext cx="158" cy="661"/>
            </a:xfrm>
            <a:prstGeom prst="bentConnector3">
              <a:avLst>
                <a:gd name="adj1" fmla="val 49366"/>
              </a:avLst>
            </a:prstGeom>
            <a:noFill/>
            <a:ln w="9525">
              <a:solidFill>
                <a:schemeClr val="tx1"/>
              </a:solidFill>
              <a:miter lim="800000"/>
              <a:headEnd/>
              <a:tailEnd type="triangle" w="med" len="med"/>
            </a:ln>
            <a:effectLst/>
          </p:spPr>
        </p:cxnSp>
        <p:cxnSp>
          <p:nvCxnSpPr>
            <p:cNvPr id="1624082" name="AutoShape 18"/>
            <p:cNvCxnSpPr>
              <a:cxnSpLocks noChangeShapeType="1"/>
              <a:stCxn id="1624071" idx="2"/>
              <a:endCxn id="1624074" idx="0"/>
            </p:cNvCxnSpPr>
            <p:nvPr/>
          </p:nvCxnSpPr>
          <p:spPr bwMode="auto">
            <a:xfrm>
              <a:off x="3487" y="2273"/>
              <a:ext cx="92" cy="146"/>
            </a:xfrm>
            <a:prstGeom prst="straightConnector1">
              <a:avLst/>
            </a:prstGeom>
            <a:noFill/>
            <a:ln w="9525">
              <a:solidFill>
                <a:schemeClr val="tx1"/>
              </a:solidFill>
              <a:round/>
              <a:headEnd/>
              <a:tailEnd type="triangle" w="med" len="med"/>
            </a:ln>
            <a:effectLst/>
          </p:spPr>
        </p:cxnSp>
        <p:cxnSp>
          <p:nvCxnSpPr>
            <p:cNvPr id="1624083" name="AutoShape 19"/>
            <p:cNvCxnSpPr>
              <a:cxnSpLocks noChangeShapeType="1"/>
              <a:stCxn id="1624070" idx="2"/>
              <a:endCxn id="1624072" idx="0"/>
            </p:cNvCxnSpPr>
            <p:nvPr/>
          </p:nvCxnSpPr>
          <p:spPr bwMode="auto">
            <a:xfrm>
              <a:off x="1994" y="2463"/>
              <a:ext cx="0" cy="139"/>
            </a:xfrm>
            <a:prstGeom prst="straightConnector1">
              <a:avLst/>
            </a:prstGeom>
            <a:noFill/>
            <a:ln w="9525">
              <a:solidFill>
                <a:schemeClr val="tx1"/>
              </a:solidFill>
              <a:round/>
              <a:headEnd/>
              <a:tailEnd type="triangle" w="med" len="med"/>
            </a:ln>
            <a:effectLst/>
          </p:spPr>
        </p:cxnSp>
        <p:cxnSp>
          <p:nvCxnSpPr>
            <p:cNvPr id="1624084" name="AutoShape 20"/>
            <p:cNvCxnSpPr>
              <a:cxnSpLocks noChangeShapeType="1"/>
              <a:stCxn id="1624072" idx="2"/>
              <a:endCxn id="1624073" idx="0"/>
            </p:cNvCxnSpPr>
            <p:nvPr/>
          </p:nvCxnSpPr>
          <p:spPr bwMode="auto">
            <a:xfrm>
              <a:off x="1994" y="2928"/>
              <a:ext cx="48" cy="107"/>
            </a:xfrm>
            <a:prstGeom prst="straightConnector1">
              <a:avLst/>
            </a:prstGeom>
            <a:noFill/>
            <a:ln w="9525">
              <a:solidFill>
                <a:schemeClr val="tx1"/>
              </a:solidFill>
              <a:round/>
              <a:headEnd/>
              <a:tailEnd type="triangle" w="med" len="med"/>
            </a:ln>
            <a:effectLst/>
          </p:spPr>
        </p:cxnSp>
        <p:cxnSp>
          <p:nvCxnSpPr>
            <p:cNvPr id="1624085" name="AutoShape 21"/>
            <p:cNvCxnSpPr>
              <a:cxnSpLocks noChangeShapeType="1"/>
              <a:stCxn id="1624074" idx="2"/>
              <a:endCxn id="1624075" idx="0"/>
            </p:cNvCxnSpPr>
            <p:nvPr/>
          </p:nvCxnSpPr>
          <p:spPr bwMode="auto">
            <a:xfrm rot="5400000">
              <a:off x="3185" y="3139"/>
              <a:ext cx="788" cy="1"/>
            </a:xfrm>
            <a:prstGeom prst="bentConnector3">
              <a:avLst>
                <a:gd name="adj1" fmla="val 50000"/>
              </a:avLst>
            </a:prstGeom>
            <a:noFill/>
            <a:ln w="9525">
              <a:solidFill>
                <a:schemeClr val="tx1"/>
              </a:solidFill>
              <a:miter lim="800000"/>
              <a:headEnd/>
              <a:tailEnd type="triangle" w="med" len="med"/>
            </a:ln>
            <a:effectLst/>
          </p:spPr>
        </p:cxnSp>
        <p:cxnSp>
          <p:nvCxnSpPr>
            <p:cNvPr id="1624086" name="AutoShape 22"/>
            <p:cNvCxnSpPr>
              <a:cxnSpLocks noChangeShapeType="1"/>
              <a:stCxn id="1624073" idx="2"/>
              <a:endCxn id="1624075" idx="1"/>
            </p:cNvCxnSpPr>
            <p:nvPr/>
          </p:nvCxnSpPr>
          <p:spPr bwMode="auto">
            <a:xfrm rot="16200000" flipH="1">
              <a:off x="2369" y="3033"/>
              <a:ext cx="300" cy="955"/>
            </a:xfrm>
            <a:prstGeom prst="bentConnector2">
              <a:avLst/>
            </a:prstGeom>
            <a:noFill/>
            <a:ln w="9525">
              <a:solidFill>
                <a:schemeClr val="tx1"/>
              </a:solidFill>
              <a:miter lim="800000"/>
              <a:headEnd/>
              <a:tailEnd type="triangle" w="med" len="med"/>
            </a:ln>
            <a:effectLst/>
          </p:spPr>
        </p:cxnSp>
        <p:cxnSp>
          <p:nvCxnSpPr>
            <p:cNvPr id="1624087" name="AutoShape 23"/>
            <p:cNvCxnSpPr>
              <a:cxnSpLocks noChangeShapeType="1"/>
              <a:stCxn id="1624075" idx="3"/>
              <a:endCxn id="1624068" idx="2"/>
            </p:cNvCxnSpPr>
            <p:nvPr/>
          </p:nvCxnSpPr>
          <p:spPr bwMode="auto">
            <a:xfrm flipV="1">
              <a:off x="4159" y="3632"/>
              <a:ext cx="743" cy="29"/>
            </a:xfrm>
            <a:prstGeom prst="bentConnector2">
              <a:avLst/>
            </a:prstGeom>
            <a:noFill/>
            <a:ln w="9525">
              <a:solidFill>
                <a:schemeClr val="tx1"/>
              </a:solidFill>
              <a:miter lim="800000"/>
              <a:headEnd type="triangle" w="med" len="med"/>
              <a:tailEnd type="triangle" w="med" len="med"/>
            </a:ln>
            <a:effectLst/>
          </p:spPr>
        </p:cxnSp>
        <p:sp>
          <p:nvSpPr>
            <p:cNvPr id="1624088" name="Rectangle 24"/>
            <p:cNvSpPr>
              <a:spLocks noChangeArrowheads="1"/>
            </p:cNvSpPr>
            <p:nvPr/>
          </p:nvSpPr>
          <p:spPr bwMode="auto">
            <a:xfrm>
              <a:off x="2379" y="1622"/>
              <a:ext cx="921" cy="186"/>
            </a:xfrm>
            <a:prstGeom prst="rect">
              <a:avLst/>
            </a:prstGeom>
            <a:noFill/>
            <a:ln w="9525" algn="ctr">
              <a:noFill/>
              <a:miter lim="800000"/>
              <a:headEnd/>
              <a:tailEnd/>
            </a:ln>
            <a:effectLst/>
          </p:spPr>
          <p:txBody>
            <a:bodyPr wrap="none">
              <a:spAutoFit/>
            </a:bodyPr>
            <a:lstStyle/>
            <a:p>
              <a:r>
                <a:rPr lang="en-GB" b="1" dirty="0">
                  <a:solidFill>
                    <a:schemeClr val="bg1"/>
                  </a:solidFill>
                  <a:latin typeface="+mn-lt"/>
                </a:rPr>
                <a:t>Risk Happens</a:t>
              </a:r>
            </a:p>
          </p:txBody>
        </p:sp>
      </p:grpSp>
      <p:sp>
        <p:nvSpPr>
          <p:cNvPr id="3" name="Slide Number Placeholder 2"/>
          <p:cNvSpPr>
            <a:spLocks noGrp="1"/>
          </p:cNvSpPr>
          <p:nvPr>
            <p:ph type="sldNum" sz="quarter" idx="12"/>
          </p:nvPr>
        </p:nvSpPr>
        <p:spPr/>
        <p:txBody>
          <a:bodyPr/>
          <a:lstStyle/>
          <a:p>
            <a:fld id="{4BE819A1-3DD8-4179-BFD0-BF7D359F8DBD}" type="slidenum">
              <a:rPr lang="en-US" smtClean="0"/>
              <a:pPr/>
              <a:t>416</a:t>
            </a:fld>
            <a:endParaRPr lang="en-US" dirty="0"/>
          </a:p>
        </p:txBody>
      </p:sp>
    </p:spTree>
    <p:extLst>
      <p:ext uri="{BB962C8B-B14F-4D97-AF65-F5344CB8AC3E}">
        <p14:creationId xmlns:p14="http://schemas.microsoft.com/office/powerpoint/2010/main" val="2056343856"/>
      </p:ext>
    </p:extLst>
  </p:cSld>
  <p:clrMapOvr>
    <a:masterClrMapping/>
  </p:clrMapOvr>
  <p:timing>
    <p:tnLst>
      <p:par>
        <p:cTn id="1" dur="indefinite" restart="never" nodeType="tmRoot"/>
      </p:par>
    </p:tnLst>
  </p:timing>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GPM Best Practice</a:t>
            </a:r>
          </a:p>
        </p:txBody>
      </p:sp>
      <p:sp>
        <p:nvSpPr>
          <p:cNvPr id="6" name="Content Placeholder 5"/>
          <p:cNvSpPr>
            <a:spLocks noGrp="1"/>
          </p:cNvSpPr>
          <p:nvPr>
            <p:ph idx="1"/>
          </p:nvPr>
        </p:nvSpPr>
        <p:spPr>
          <a:xfrm>
            <a:off x="457200" y="1295400"/>
            <a:ext cx="8229600" cy="4648201"/>
          </a:xfrm>
        </p:spPr>
        <p:txBody>
          <a:bodyPr/>
          <a:lstStyle/>
          <a:p>
            <a:r>
              <a:rPr lang="en-GB" dirty="0" smtClean="0"/>
              <a:t>Understand the three elements</a:t>
            </a:r>
          </a:p>
          <a:p>
            <a:pPr lvl="1"/>
            <a:r>
              <a:rPr lang="en-GB" sz="1800" dirty="0" smtClean="0"/>
              <a:t>Cause, Event and Impact</a:t>
            </a:r>
          </a:p>
          <a:p>
            <a:r>
              <a:rPr lang="en-GB" dirty="0" smtClean="0"/>
              <a:t>Look for the opportunities</a:t>
            </a:r>
          </a:p>
          <a:p>
            <a:r>
              <a:rPr lang="en-GB" dirty="0" smtClean="0"/>
              <a:t>Can the risk provide a sustainable benefit ?</a:t>
            </a:r>
          </a:p>
          <a:p>
            <a:r>
              <a:rPr lang="en-GB" dirty="0" smtClean="0"/>
              <a:t>Plan the response to risk in detail</a:t>
            </a:r>
          </a:p>
          <a:p>
            <a:r>
              <a:rPr lang="en-GB" dirty="0" smtClean="0"/>
              <a:t>Watch and react</a:t>
            </a:r>
            <a:endParaRPr lang="en-GB" dirty="0"/>
          </a:p>
        </p:txBody>
      </p:sp>
      <p:pic>
        <p:nvPicPr>
          <p:cNvPr id="37" name="Picture 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01072" y="4022360"/>
            <a:ext cx="1776910" cy="1924986"/>
          </a:xfrm>
          <a:prstGeom prst="rect">
            <a:avLst/>
          </a:prstGeom>
        </p:spPr>
      </p:pic>
      <p:sp>
        <p:nvSpPr>
          <p:cNvPr id="4" name="Slide Number Placeholder 3"/>
          <p:cNvSpPr>
            <a:spLocks noGrp="1"/>
          </p:cNvSpPr>
          <p:nvPr>
            <p:ph type="sldNum" sz="quarter" idx="12"/>
          </p:nvPr>
        </p:nvSpPr>
        <p:spPr/>
        <p:txBody>
          <a:bodyPr/>
          <a:lstStyle/>
          <a:p>
            <a:fld id="{4BE819A1-3DD8-4179-BFD0-BF7D359F8DBD}" type="slidenum">
              <a:rPr lang="en-US" smtClean="0"/>
              <a:pPr/>
              <a:t>417</a:t>
            </a:fld>
            <a:endParaRPr lang="en-US" dirty="0"/>
          </a:p>
        </p:txBody>
      </p:sp>
    </p:spTree>
    <p:extLst>
      <p:ext uri="{BB962C8B-B14F-4D97-AF65-F5344CB8AC3E}">
        <p14:creationId xmlns:p14="http://schemas.microsoft.com/office/powerpoint/2010/main" val="1030855610"/>
      </p:ext>
    </p:extLst>
  </p:cSld>
  <p:clrMapOvr>
    <a:masterClrMapping/>
  </p:clrMapOvr>
  <p:timing>
    <p:tnLst>
      <p:par>
        <p:cTn id="1" dur="indefinite" restart="never" nodeType="tmRoot"/>
      </p:par>
    </p:tnLst>
  </p:timing>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81400" y="1295400"/>
            <a:ext cx="4953000" cy="4343400"/>
          </a:xfrm>
        </p:spPr>
        <p:txBody>
          <a:bodyPr>
            <a:normAutofit fontScale="70000" lnSpcReduction="20000"/>
          </a:bodyPr>
          <a:lstStyle/>
          <a:p>
            <a:pPr marL="0" indent="0">
              <a:buNone/>
            </a:pPr>
            <a:r>
              <a:rPr lang="en-US" sz="3600" dirty="0"/>
              <a:t>Factors in a PESTLE Analysis </a:t>
            </a:r>
          </a:p>
          <a:p>
            <a:pPr marL="0" indent="0">
              <a:buNone/>
            </a:pPr>
            <a:endParaRPr lang="en-US" dirty="0"/>
          </a:p>
          <a:p>
            <a:r>
              <a:rPr lang="en-US" b="1" dirty="0" smtClean="0"/>
              <a:t>Political</a:t>
            </a:r>
            <a:r>
              <a:rPr lang="en-US" dirty="0" smtClean="0"/>
              <a:t> </a:t>
            </a:r>
            <a:r>
              <a:rPr lang="en-US" dirty="0"/>
              <a:t>The current and potential influences from political pressures </a:t>
            </a:r>
          </a:p>
          <a:p>
            <a:r>
              <a:rPr lang="en-US" b="1" dirty="0" smtClean="0"/>
              <a:t>Economic</a:t>
            </a:r>
            <a:r>
              <a:rPr lang="en-US" dirty="0" smtClean="0"/>
              <a:t> </a:t>
            </a:r>
            <a:r>
              <a:rPr lang="en-US" dirty="0"/>
              <a:t>The local, national and world economic impact </a:t>
            </a:r>
          </a:p>
          <a:p>
            <a:r>
              <a:rPr lang="en-US" b="1" dirty="0" smtClean="0"/>
              <a:t>Sociological</a:t>
            </a:r>
            <a:r>
              <a:rPr lang="en-US" dirty="0" smtClean="0"/>
              <a:t> </a:t>
            </a:r>
            <a:r>
              <a:rPr lang="en-US" dirty="0"/>
              <a:t>The ways in which changes in society affect the project </a:t>
            </a:r>
          </a:p>
          <a:p>
            <a:r>
              <a:rPr lang="en-US" b="1" dirty="0" smtClean="0"/>
              <a:t>Technological</a:t>
            </a:r>
            <a:r>
              <a:rPr lang="en-US" dirty="0" smtClean="0"/>
              <a:t> </a:t>
            </a:r>
            <a:r>
              <a:rPr lang="en-US" dirty="0"/>
              <a:t>How new and emerging technology affects our project / organization </a:t>
            </a:r>
          </a:p>
          <a:p>
            <a:r>
              <a:rPr lang="en-US" b="1" dirty="0" smtClean="0"/>
              <a:t>Legal</a:t>
            </a:r>
            <a:r>
              <a:rPr lang="en-US" dirty="0" smtClean="0"/>
              <a:t> </a:t>
            </a:r>
            <a:r>
              <a:rPr lang="en-US" dirty="0"/>
              <a:t>How local, national and global legislation affects the project </a:t>
            </a:r>
          </a:p>
          <a:p>
            <a:r>
              <a:rPr lang="en-US" b="1" dirty="0" smtClean="0"/>
              <a:t>Environmental</a:t>
            </a:r>
            <a:r>
              <a:rPr lang="en-US" dirty="0" smtClean="0"/>
              <a:t> </a:t>
            </a:r>
            <a:r>
              <a:rPr lang="en-US" dirty="0"/>
              <a:t>Local, national and global environmental issues </a:t>
            </a:r>
          </a:p>
          <a:p>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418</a:t>
            </a:fld>
            <a:endParaRPr lang="en-US" dirty="0"/>
          </a:p>
        </p:txBody>
      </p:sp>
      <p:sp>
        <p:nvSpPr>
          <p:cNvPr id="4" name="Title 3"/>
          <p:cNvSpPr>
            <a:spLocks noGrp="1"/>
          </p:cNvSpPr>
          <p:nvPr>
            <p:ph type="title"/>
          </p:nvPr>
        </p:nvSpPr>
        <p:spPr/>
        <p:txBody>
          <a:bodyPr/>
          <a:lstStyle/>
          <a:p>
            <a:r>
              <a:rPr lang="en-US" dirty="0" smtClean="0"/>
              <a:t>PESTLE</a:t>
            </a:r>
            <a:endParaRPr lang="en-US" dirty="0"/>
          </a:p>
        </p:txBody>
      </p:sp>
      <p:sp>
        <p:nvSpPr>
          <p:cNvPr id="5" name="TextBox 4"/>
          <p:cNvSpPr txBox="1"/>
          <p:nvPr/>
        </p:nvSpPr>
        <p:spPr>
          <a:xfrm>
            <a:off x="381000" y="1905000"/>
            <a:ext cx="2895600" cy="3385542"/>
          </a:xfrm>
          <a:prstGeom prst="rect">
            <a:avLst/>
          </a:prstGeom>
          <a:noFill/>
        </p:spPr>
        <p:txBody>
          <a:bodyPr wrap="square" rtlCol="0">
            <a:spAutoFit/>
          </a:bodyPr>
          <a:lstStyle/>
          <a:p>
            <a:r>
              <a:rPr lang="en-US" sz="2800" dirty="0" smtClean="0"/>
              <a:t>PESTLE is an analytical tool </a:t>
            </a:r>
            <a:r>
              <a:rPr lang="en-US" sz="2800" dirty="0"/>
              <a:t>which considers external factors and to assist in determining impacts</a:t>
            </a:r>
            <a:r>
              <a:rPr lang="en-US" sz="2800" dirty="0" smtClean="0"/>
              <a:t>.</a:t>
            </a:r>
            <a:endParaRPr lang="en-US" sz="2800" dirty="0"/>
          </a:p>
          <a:p>
            <a:endParaRPr lang="en-US" dirty="0"/>
          </a:p>
        </p:txBody>
      </p:sp>
    </p:spTree>
    <p:extLst>
      <p:ext uri="{BB962C8B-B14F-4D97-AF65-F5344CB8AC3E}">
        <p14:creationId xmlns:p14="http://schemas.microsoft.com/office/powerpoint/2010/main" val="1791805388"/>
      </p:ext>
    </p:extLst>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600200"/>
            <a:ext cx="3352800" cy="2438399"/>
          </a:xfrm>
        </p:spPr>
        <p:txBody>
          <a:bodyPr>
            <a:normAutofit fontScale="92500"/>
          </a:bodyPr>
          <a:lstStyle/>
          <a:p>
            <a:pPr marL="0" indent="0">
              <a:buNone/>
            </a:pPr>
            <a:r>
              <a:rPr lang="en-US" dirty="0" smtClean="0"/>
              <a:t>SWOT is an analytical tool to identify opportunities. Similar to PESTLE, it is used to help in decision making.</a:t>
            </a:r>
          </a:p>
          <a:p>
            <a:pPr marL="0" indent="0">
              <a:buNone/>
            </a:pP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419</a:t>
            </a:fld>
            <a:endParaRPr lang="en-US" dirty="0"/>
          </a:p>
        </p:txBody>
      </p:sp>
      <p:sp>
        <p:nvSpPr>
          <p:cNvPr id="4" name="Title 3"/>
          <p:cNvSpPr>
            <a:spLocks noGrp="1"/>
          </p:cNvSpPr>
          <p:nvPr>
            <p:ph type="title"/>
          </p:nvPr>
        </p:nvSpPr>
        <p:spPr/>
        <p:txBody>
          <a:bodyPr/>
          <a:lstStyle/>
          <a:p>
            <a:r>
              <a:rPr lang="en-US" dirty="0" smtClean="0"/>
              <a:t>SWOT</a:t>
            </a:r>
            <a:endParaRPr lang="en-US" dirty="0"/>
          </a:p>
        </p:txBody>
      </p:sp>
      <p:graphicFrame>
        <p:nvGraphicFramePr>
          <p:cNvPr id="6" name="Diagram 5"/>
          <p:cNvGraphicFramePr/>
          <p:nvPr>
            <p:extLst/>
          </p:nvPr>
        </p:nvGraphicFramePr>
        <p:xfrm>
          <a:off x="3901440" y="1386840"/>
          <a:ext cx="4800600" cy="3479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178249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UN Global Compact Reporting</a:t>
            </a:r>
            <a:endParaRPr lang="en-US" dirty="0"/>
          </a:p>
        </p:txBody>
      </p:sp>
      <p:sp>
        <p:nvSpPr>
          <p:cNvPr id="3" name="Content Placeholder 2"/>
          <p:cNvSpPr>
            <a:spLocks noGrp="1"/>
          </p:cNvSpPr>
          <p:nvPr>
            <p:ph idx="1"/>
          </p:nvPr>
        </p:nvSpPr>
        <p:spPr>
          <a:xfrm>
            <a:off x="628650" y="1447800"/>
            <a:ext cx="7886700" cy="2895599"/>
          </a:xfrm>
        </p:spPr>
        <p:txBody>
          <a:bodyPr>
            <a:normAutofit lnSpcReduction="10000"/>
          </a:bodyPr>
          <a:lstStyle/>
          <a:p>
            <a:r>
              <a:rPr lang="en-US" dirty="0" smtClean="0"/>
              <a:t>The UN Global Compact Reporting process requires communication on engagements or COEs</a:t>
            </a:r>
          </a:p>
          <a:p>
            <a:r>
              <a:rPr lang="en-US" dirty="0" smtClean="0"/>
              <a:t>Project outcome reports are material to the reporting process</a:t>
            </a:r>
            <a:r>
              <a:rPr lang="en-US" dirty="0"/>
              <a:t> </a:t>
            </a:r>
            <a:r>
              <a:rPr lang="en-US" dirty="0" smtClean="0"/>
              <a:t>and should be provided to whomever submits on behalf of the organization.</a:t>
            </a: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723" y="4372707"/>
            <a:ext cx="9132277" cy="1312583"/>
          </a:xfrm>
          <a:prstGeom prst="rect">
            <a:avLst/>
          </a:prstGeom>
        </p:spPr>
      </p:pic>
      <p:sp>
        <p:nvSpPr>
          <p:cNvPr id="5" name="TextBox 4"/>
          <p:cNvSpPr txBox="1"/>
          <p:nvPr/>
        </p:nvSpPr>
        <p:spPr>
          <a:xfrm>
            <a:off x="4527686" y="5954124"/>
            <a:ext cx="4463914" cy="338554"/>
          </a:xfrm>
          <a:prstGeom prst="rect">
            <a:avLst/>
          </a:prstGeom>
          <a:noFill/>
        </p:spPr>
        <p:txBody>
          <a:bodyPr wrap="none" rtlCol="0">
            <a:spAutoFit/>
          </a:bodyPr>
          <a:lstStyle/>
          <a:p>
            <a:r>
              <a:rPr lang="en-US" sz="1600" dirty="0" err="1" smtClean="0">
                <a:solidFill>
                  <a:schemeClr val="bg1">
                    <a:lumMod val="75000"/>
                  </a:schemeClr>
                </a:solidFill>
              </a:rPr>
              <a:t>Src</a:t>
            </a:r>
            <a:r>
              <a:rPr lang="en-US" sz="1600" dirty="0" smtClean="0">
                <a:solidFill>
                  <a:schemeClr val="bg1">
                    <a:lumMod val="75000"/>
                  </a:schemeClr>
                </a:solidFill>
              </a:rPr>
              <a:t>. The UN Global Compact Submission Dashboard</a:t>
            </a:r>
            <a:endParaRPr lang="en-US" sz="1600" dirty="0">
              <a:solidFill>
                <a:schemeClr val="bg1">
                  <a:lumMod val="75000"/>
                </a:schemeClr>
              </a:solidFill>
            </a:endParaRPr>
          </a:p>
        </p:txBody>
      </p:sp>
      <p:sp>
        <p:nvSpPr>
          <p:cNvPr id="6" name="Donut 5"/>
          <p:cNvSpPr/>
          <p:nvPr/>
        </p:nvSpPr>
        <p:spPr>
          <a:xfrm>
            <a:off x="457200" y="5281964"/>
            <a:ext cx="304800" cy="304800"/>
          </a:xfrm>
          <a:prstGeom prst="donu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5717528"/>
      </p:ext>
    </p:extLst>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Issue</a:t>
            </a:r>
            <a:r>
              <a:rPr lang="en-US" baseline="0" dirty="0" smtClean="0"/>
              <a:t> Management</a:t>
            </a:r>
            <a:endParaRPr lang="en-US" dirty="0"/>
          </a:p>
        </p:txBody>
      </p:sp>
      <p:pic>
        <p:nvPicPr>
          <p:cNvPr id="8194" name="Picture 2" descr="http://www.massyn.net/wp-content/uploads/massyn.net/rubix-problem.pn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p:blipFill>
        <p:spPr bwMode="auto">
          <a:xfrm>
            <a:off x="685800" y="533400"/>
            <a:ext cx="3048000" cy="2311466"/>
          </a:xfrm>
          <a:prstGeom prst="rect">
            <a:avLst/>
          </a:prstGeom>
          <a:noFill/>
          <a:extLst>
            <a:ext uri="{909E8E84-426E-40dd-AFC4-6F175D3DCCD1}">
              <a14:hiddenFill xmlns=""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4BE819A1-3DD8-4179-BFD0-BF7D359F8DBD}" type="slidenum">
              <a:rPr lang="en-US" smtClean="0"/>
              <a:pPr/>
              <a:t>420</a:t>
            </a:fld>
            <a:endParaRPr lang="en-US" dirty="0"/>
          </a:p>
        </p:txBody>
      </p:sp>
    </p:spTree>
    <p:extLst>
      <p:ext uri="{BB962C8B-B14F-4D97-AF65-F5344CB8AC3E}">
        <p14:creationId xmlns:p14="http://schemas.microsoft.com/office/powerpoint/2010/main" val="1261318585"/>
      </p:ext>
    </p:extLst>
  </p:cSld>
  <p:clrMapOvr>
    <a:masterClrMapping/>
  </p:clrMapOvr>
  <p:timing>
    <p:tnLst>
      <p:par>
        <p:cTn id="1" dur="indefinite" restart="never" nodeType="tmRoot"/>
      </p:par>
    </p:tnLst>
  </p:timing>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62" name="Rectangle 2"/>
          <p:cNvSpPr>
            <a:spLocks noGrp="1" noChangeArrowheads="1"/>
          </p:cNvSpPr>
          <p:nvPr>
            <p:ph type="title"/>
          </p:nvPr>
        </p:nvSpPr>
        <p:spPr/>
        <p:txBody>
          <a:bodyPr/>
          <a:lstStyle/>
          <a:p>
            <a:r>
              <a:rPr lang="en-GB" dirty="0"/>
              <a:t>Issue </a:t>
            </a:r>
            <a:r>
              <a:rPr lang="en-GB" dirty="0" smtClean="0"/>
              <a:t>Definition</a:t>
            </a:r>
            <a:endParaRPr lang="en-US" dirty="0"/>
          </a:p>
        </p:txBody>
      </p:sp>
      <p:sp>
        <p:nvSpPr>
          <p:cNvPr id="1628163" name="Rectangle 3"/>
          <p:cNvSpPr>
            <a:spLocks noGrp="1" noChangeArrowheads="1"/>
          </p:cNvSpPr>
          <p:nvPr>
            <p:ph type="body" idx="1"/>
          </p:nvPr>
        </p:nvSpPr>
        <p:spPr>
          <a:xfrm>
            <a:off x="644374" y="1266378"/>
            <a:ext cx="7195038" cy="4495800"/>
          </a:xfrm>
        </p:spPr>
        <p:txBody>
          <a:bodyPr>
            <a:noAutofit/>
          </a:bodyPr>
          <a:lstStyle/>
          <a:p>
            <a:r>
              <a:rPr lang="en-GB" sz="2400" dirty="0"/>
              <a:t>Threat to project objectives that cannot be resolved by Project Manager</a:t>
            </a:r>
          </a:p>
          <a:p>
            <a:r>
              <a:rPr lang="en-GB" sz="2400" dirty="0"/>
              <a:t>Problems are day to day concerns</a:t>
            </a:r>
          </a:p>
          <a:p>
            <a:r>
              <a:rPr lang="en-GB" sz="2400" dirty="0"/>
              <a:t>Risks may not happen</a:t>
            </a:r>
          </a:p>
          <a:p>
            <a:r>
              <a:rPr lang="en-GB" sz="2400" dirty="0"/>
              <a:t>Issues have already occurred and must be </a:t>
            </a:r>
            <a:r>
              <a:rPr lang="en-GB" sz="2400" dirty="0" smtClean="0"/>
              <a:t>escalated</a:t>
            </a:r>
          </a:p>
          <a:p>
            <a:r>
              <a:rPr lang="en-GB" sz="2400" dirty="0" smtClean="0"/>
              <a:t>Outside the direct control of the Project Manager</a:t>
            </a:r>
          </a:p>
          <a:p>
            <a:r>
              <a:rPr lang="en-GB" sz="2400" dirty="0" smtClean="0"/>
              <a:t>Project Sponsor has the option to further escalate</a:t>
            </a:r>
          </a:p>
          <a:p>
            <a:r>
              <a:rPr lang="en-GB" sz="2400" dirty="0" smtClean="0"/>
              <a:t>Poor Issue Management is a major source of project failure</a:t>
            </a:r>
            <a:endParaRPr lang="en-GB" sz="24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421</a:t>
            </a:fld>
            <a:endParaRPr lang="en-US" dirty="0"/>
          </a:p>
        </p:txBody>
      </p:sp>
    </p:spTree>
    <p:extLst>
      <p:ext uri="{BB962C8B-B14F-4D97-AF65-F5344CB8AC3E}">
        <p14:creationId xmlns:p14="http://schemas.microsoft.com/office/powerpoint/2010/main" val="1170378558"/>
      </p:ext>
    </p:extLst>
  </p:cSld>
  <p:clrMapOvr>
    <a:masterClrMapping/>
  </p:clrMapOvr>
  <p:transition/>
  <p:timing>
    <p:tnLst>
      <p:par>
        <p:cTn id="1" dur="indefinite" restart="never" nodeType="tmRoot"/>
      </p:par>
    </p:tnLst>
  </p:timing>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0211" name="Rectangle 3"/>
          <p:cNvSpPr>
            <a:spLocks noGrp="1" noChangeArrowheads="1"/>
          </p:cNvSpPr>
          <p:nvPr>
            <p:ph type="title"/>
          </p:nvPr>
        </p:nvSpPr>
        <p:spPr/>
        <p:txBody>
          <a:bodyPr/>
          <a:lstStyle/>
          <a:p>
            <a:r>
              <a:rPr lang="en-GB" dirty="0" smtClean="0"/>
              <a:t>Issue Escalation Route</a:t>
            </a:r>
            <a:endParaRPr lang="en-GB" dirty="0"/>
          </a:p>
        </p:txBody>
      </p:sp>
      <p:grpSp>
        <p:nvGrpSpPr>
          <p:cNvPr id="2" name="Group 19"/>
          <p:cNvGrpSpPr/>
          <p:nvPr/>
        </p:nvGrpSpPr>
        <p:grpSpPr>
          <a:xfrm>
            <a:off x="1600200" y="1117600"/>
            <a:ext cx="6047398" cy="4787900"/>
            <a:chOff x="3078163" y="1695450"/>
            <a:chExt cx="5465762" cy="4210050"/>
          </a:xfrm>
        </p:grpSpPr>
        <p:sp>
          <p:nvSpPr>
            <p:cNvPr id="1630210" name="AutoShape 2"/>
            <p:cNvSpPr>
              <a:spLocks noChangeArrowheads="1"/>
            </p:cNvSpPr>
            <p:nvPr/>
          </p:nvSpPr>
          <p:spPr bwMode="auto">
            <a:xfrm>
              <a:off x="5062538" y="3124200"/>
              <a:ext cx="688975" cy="977900"/>
            </a:xfrm>
            <a:prstGeom prst="upDownArrow">
              <a:avLst>
                <a:gd name="adj1" fmla="val 62000"/>
                <a:gd name="adj2" fmla="val 28328"/>
              </a:avLst>
            </a:prstGeom>
            <a:ln>
              <a:headEnd/>
              <a:tailEnd/>
            </a:ln>
          </p:spPr>
          <p:style>
            <a:lnRef idx="3">
              <a:schemeClr val="lt1"/>
            </a:lnRef>
            <a:fillRef idx="1">
              <a:schemeClr val="accent2"/>
            </a:fillRef>
            <a:effectRef idx="1">
              <a:schemeClr val="accent2"/>
            </a:effectRef>
            <a:fontRef idx="minor">
              <a:schemeClr val="lt1"/>
            </a:fontRef>
          </p:style>
          <p:txBody>
            <a:bodyPr wrap="none" anchor="ctr"/>
            <a:lstStyle/>
            <a:p>
              <a:endParaRPr lang="en-US" b="1" dirty="0"/>
            </a:p>
          </p:txBody>
        </p:sp>
        <p:sp>
          <p:nvSpPr>
            <p:cNvPr id="1630212" name="Text Box 4"/>
            <p:cNvSpPr txBox="1">
              <a:spLocks noChangeArrowheads="1"/>
            </p:cNvSpPr>
            <p:nvPr/>
          </p:nvSpPr>
          <p:spPr bwMode="auto">
            <a:xfrm>
              <a:off x="4656945" y="2741613"/>
              <a:ext cx="1527702" cy="324757"/>
            </a:xfrm>
            <a:prstGeom prst="rect">
              <a:avLst/>
            </a:prstGeom>
            <a:ln>
              <a:headEnd/>
              <a:tailEnd/>
            </a:ln>
          </p:spPr>
          <p:style>
            <a:lnRef idx="3">
              <a:schemeClr val="lt1"/>
            </a:lnRef>
            <a:fillRef idx="1">
              <a:schemeClr val="accent6"/>
            </a:fillRef>
            <a:effectRef idx="1">
              <a:schemeClr val="accent6"/>
            </a:effectRef>
            <a:fontRef idx="minor">
              <a:schemeClr val="lt1"/>
            </a:fontRef>
          </p:style>
          <p:txBody>
            <a:bodyPr wrap="none">
              <a:spAutoFit/>
            </a:bodyPr>
            <a:lstStyle/>
            <a:p>
              <a:pPr algn="l"/>
              <a:r>
                <a:rPr lang="en-GB" b="1" dirty="0"/>
                <a:t>Project Sponsor</a:t>
              </a:r>
            </a:p>
          </p:txBody>
        </p:sp>
        <p:sp>
          <p:nvSpPr>
            <p:cNvPr id="1630213" name="Text Box 5"/>
            <p:cNvSpPr txBox="1">
              <a:spLocks noChangeArrowheads="1"/>
            </p:cNvSpPr>
            <p:nvPr/>
          </p:nvSpPr>
          <p:spPr bwMode="auto">
            <a:xfrm>
              <a:off x="4502352" y="4178300"/>
              <a:ext cx="1600780" cy="324757"/>
            </a:xfrm>
            <a:prstGeom prst="rect">
              <a:avLst/>
            </a:prstGeom>
            <a:ln>
              <a:headEnd/>
              <a:tailEnd/>
            </a:ln>
          </p:spPr>
          <p:style>
            <a:lnRef idx="3">
              <a:schemeClr val="lt1"/>
            </a:lnRef>
            <a:fillRef idx="1">
              <a:schemeClr val="accent6"/>
            </a:fillRef>
            <a:effectRef idx="1">
              <a:schemeClr val="accent6"/>
            </a:effectRef>
            <a:fontRef idx="minor">
              <a:schemeClr val="lt1"/>
            </a:fontRef>
          </p:style>
          <p:txBody>
            <a:bodyPr wrap="none">
              <a:spAutoFit/>
            </a:bodyPr>
            <a:lstStyle/>
            <a:p>
              <a:pPr algn="l"/>
              <a:r>
                <a:rPr lang="en-GB" b="1" dirty="0"/>
                <a:t>Project Manager</a:t>
              </a:r>
            </a:p>
          </p:txBody>
        </p:sp>
        <p:sp>
          <p:nvSpPr>
            <p:cNvPr id="1630214" name="Text Box 6"/>
            <p:cNvSpPr txBox="1">
              <a:spLocks noChangeArrowheads="1"/>
            </p:cNvSpPr>
            <p:nvPr/>
          </p:nvSpPr>
          <p:spPr bwMode="auto">
            <a:xfrm>
              <a:off x="4669483" y="5575300"/>
              <a:ext cx="1502434" cy="324757"/>
            </a:xfrm>
            <a:prstGeom prst="rect">
              <a:avLst/>
            </a:prstGeom>
            <a:ln>
              <a:headEnd/>
              <a:tailEnd/>
            </a:ln>
          </p:spPr>
          <p:style>
            <a:lnRef idx="3">
              <a:schemeClr val="lt1"/>
            </a:lnRef>
            <a:fillRef idx="1">
              <a:schemeClr val="accent6"/>
            </a:fillRef>
            <a:effectRef idx="1">
              <a:schemeClr val="accent6"/>
            </a:effectRef>
            <a:fontRef idx="minor">
              <a:schemeClr val="lt1"/>
            </a:fontRef>
          </p:style>
          <p:txBody>
            <a:bodyPr wrap="none">
              <a:spAutoFit/>
            </a:bodyPr>
            <a:lstStyle/>
            <a:p>
              <a:pPr algn="l"/>
              <a:r>
                <a:rPr lang="en-GB" b="1" dirty="0"/>
                <a:t>Team </a:t>
              </a:r>
              <a:r>
                <a:rPr lang="en-GB" b="1" dirty="0" smtClean="0"/>
                <a:t>Members</a:t>
              </a:r>
              <a:endParaRPr lang="en-GB" b="1" dirty="0"/>
            </a:p>
          </p:txBody>
        </p:sp>
        <p:sp>
          <p:nvSpPr>
            <p:cNvPr id="1630215" name="AutoShape 7"/>
            <p:cNvSpPr>
              <a:spLocks/>
            </p:cNvSpPr>
            <p:nvPr/>
          </p:nvSpPr>
          <p:spPr bwMode="auto">
            <a:xfrm>
              <a:off x="6824663" y="4152900"/>
              <a:ext cx="330200" cy="1752600"/>
            </a:xfrm>
            <a:prstGeom prst="rightBrace">
              <a:avLst>
                <a:gd name="adj1" fmla="val 44231"/>
                <a:gd name="adj2" fmla="val 50000"/>
              </a:avLst>
            </a:prstGeom>
            <a:noFill/>
            <a:ln w="12700">
              <a:solidFill>
                <a:schemeClr val="tx1"/>
              </a:solidFill>
              <a:round/>
              <a:headEnd/>
              <a:tailEnd/>
            </a:ln>
            <a:effectLst/>
          </p:spPr>
          <p:txBody>
            <a:bodyPr wrap="none" anchor="ctr"/>
            <a:lstStyle/>
            <a:p>
              <a:endParaRPr lang="en-US" b="1" dirty="0"/>
            </a:p>
          </p:txBody>
        </p:sp>
        <p:sp>
          <p:nvSpPr>
            <p:cNvPr id="1630216" name="Text Box 8"/>
            <p:cNvSpPr txBox="1">
              <a:spLocks noChangeArrowheads="1"/>
            </p:cNvSpPr>
            <p:nvPr/>
          </p:nvSpPr>
          <p:spPr bwMode="auto">
            <a:xfrm>
              <a:off x="7246938" y="4591050"/>
              <a:ext cx="1296987" cy="568326"/>
            </a:xfrm>
            <a:prstGeom prst="rect">
              <a:avLst/>
            </a:prstGeom>
            <a:noFill/>
            <a:ln w="12700" algn="ctr">
              <a:noFill/>
              <a:miter lim="800000"/>
              <a:headEnd/>
              <a:tailEnd/>
            </a:ln>
            <a:effectLst/>
          </p:spPr>
          <p:txBody>
            <a:bodyPr>
              <a:spAutoFit/>
            </a:bodyPr>
            <a:lstStyle/>
            <a:p>
              <a:pPr algn="l" eaLnBrk="1" hangingPunct="1"/>
              <a:r>
                <a:rPr lang="en-GB" b="1" dirty="0"/>
                <a:t>D</a:t>
              </a:r>
              <a:r>
                <a:rPr lang="en-GB" b="1" dirty="0" smtClean="0"/>
                <a:t>ay </a:t>
              </a:r>
              <a:r>
                <a:rPr lang="en-GB" b="1" dirty="0"/>
                <a:t>to </a:t>
              </a:r>
              <a:r>
                <a:rPr lang="en-GB" b="1" dirty="0" smtClean="0"/>
                <a:t>Day </a:t>
              </a:r>
              <a:r>
                <a:rPr lang="en-GB" b="1" dirty="0"/>
                <a:t>A</a:t>
              </a:r>
              <a:r>
                <a:rPr lang="en-GB" b="1" dirty="0" smtClean="0"/>
                <a:t>ctivity</a:t>
              </a:r>
              <a:endParaRPr lang="en-US" b="1" dirty="0"/>
            </a:p>
          </p:txBody>
        </p:sp>
        <p:sp>
          <p:nvSpPr>
            <p:cNvPr id="1630217" name="AutoShape 9"/>
            <p:cNvSpPr>
              <a:spLocks noChangeArrowheads="1"/>
            </p:cNvSpPr>
            <p:nvPr/>
          </p:nvSpPr>
          <p:spPr bwMode="auto">
            <a:xfrm>
              <a:off x="5032431" y="4533900"/>
              <a:ext cx="687387" cy="977900"/>
            </a:xfrm>
            <a:prstGeom prst="upDownArrow">
              <a:avLst>
                <a:gd name="adj1" fmla="val 62000"/>
                <a:gd name="adj2" fmla="val 28393"/>
              </a:avLst>
            </a:prstGeom>
            <a:ln>
              <a:headEnd/>
              <a:tailEnd/>
            </a:ln>
          </p:spPr>
          <p:style>
            <a:lnRef idx="3">
              <a:schemeClr val="lt1"/>
            </a:lnRef>
            <a:fillRef idx="1">
              <a:schemeClr val="accent2"/>
            </a:fillRef>
            <a:effectRef idx="1">
              <a:schemeClr val="accent2"/>
            </a:effectRef>
            <a:fontRef idx="minor">
              <a:schemeClr val="lt1"/>
            </a:fontRef>
          </p:style>
          <p:txBody>
            <a:bodyPr wrap="none" anchor="ctr"/>
            <a:lstStyle/>
            <a:p>
              <a:endParaRPr lang="en-US" b="1" dirty="0"/>
            </a:p>
          </p:txBody>
        </p:sp>
        <p:sp>
          <p:nvSpPr>
            <p:cNvPr id="1630220" name="Text Box 12"/>
            <p:cNvSpPr txBox="1">
              <a:spLocks noChangeArrowheads="1"/>
            </p:cNvSpPr>
            <p:nvPr/>
          </p:nvSpPr>
          <p:spPr bwMode="auto">
            <a:xfrm>
              <a:off x="5013838" y="3459168"/>
              <a:ext cx="686197" cy="325438"/>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wrap="none">
              <a:spAutoFit/>
            </a:bodyPr>
            <a:lstStyle/>
            <a:p>
              <a:r>
                <a:rPr lang="en-GB" b="1" dirty="0"/>
                <a:t>Issues</a:t>
              </a:r>
            </a:p>
          </p:txBody>
        </p:sp>
        <p:sp>
          <p:nvSpPr>
            <p:cNvPr id="1630221" name="Oval 13"/>
            <p:cNvSpPr>
              <a:spLocks noChangeArrowheads="1"/>
            </p:cNvSpPr>
            <p:nvPr/>
          </p:nvSpPr>
          <p:spPr bwMode="auto">
            <a:xfrm>
              <a:off x="4622800" y="4826000"/>
              <a:ext cx="1624013" cy="419100"/>
            </a:xfrm>
            <a:prstGeom prst="ellipse">
              <a:avLst/>
            </a:prstGeom>
            <a:ln>
              <a:headEnd/>
              <a:tailEnd/>
            </a:ln>
          </p:spPr>
          <p:style>
            <a:lnRef idx="3">
              <a:schemeClr val="lt1"/>
            </a:lnRef>
            <a:fillRef idx="1">
              <a:schemeClr val="accent1"/>
            </a:fillRef>
            <a:effectRef idx="1">
              <a:schemeClr val="accent1"/>
            </a:effectRef>
            <a:fontRef idx="minor">
              <a:schemeClr val="lt1"/>
            </a:fontRef>
          </p:style>
          <p:txBody>
            <a:bodyPr wrap="none" anchor="ctr"/>
            <a:lstStyle/>
            <a:p>
              <a:endParaRPr lang="en-US" b="1" dirty="0"/>
            </a:p>
          </p:txBody>
        </p:sp>
        <p:sp>
          <p:nvSpPr>
            <p:cNvPr id="1630222" name="Text Box 14"/>
            <p:cNvSpPr txBox="1">
              <a:spLocks noChangeArrowheads="1"/>
            </p:cNvSpPr>
            <p:nvPr/>
          </p:nvSpPr>
          <p:spPr bwMode="auto">
            <a:xfrm>
              <a:off x="4822810" y="4875213"/>
              <a:ext cx="980045" cy="324757"/>
            </a:xfrm>
            <a:prstGeom prst="rect">
              <a:avLst/>
            </a:prstGeom>
            <a:noFill/>
            <a:ln w="9525">
              <a:noFill/>
              <a:miter lim="800000"/>
              <a:headEnd/>
              <a:tailEnd/>
            </a:ln>
            <a:effectLst/>
          </p:spPr>
          <p:txBody>
            <a:bodyPr wrap="none">
              <a:spAutoFit/>
            </a:bodyPr>
            <a:lstStyle/>
            <a:p>
              <a:r>
                <a:rPr lang="en-GB" b="1" dirty="0">
                  <a:solidFill>
                    <a:schemeClr val="bg1"/>
                  </a:solidFill>
                </a:rPr>
                <a:t>Problems</a:t>
              </a:r>
            </a:p>
          </p:txBody>
        </p:sp>
        <p:sp>
          <p:nvSpPr>
            <p:cNvPr id="1630223" name="Text Box 15"/>
            <p:cNvSpPr txBox="1">
              <a:spLocks noChangeArrowheads="1"/>
            </p:cNvSpPr>
            <p:nvPr/>
          </p:nvSpPr>
          <p:spPr bwMode="auto">
            <a:xfrm>
              <a:off x="3078163" y="1695450"/>
              <a:ext cx="1280937" cy="324757"/>
            </a:xfrm>
            <a:prstGeom prst="rect">
              <a:avLst/>
            </a:prstGeom>
            <a:noFill/>
            <a:ln w="12700" algn="ctr">
              <a:noFill/>
              <a:miter lim="800000"/>
              <a:headEnd/>
              <a:tailEnd/>
            </a:ln>
            <a:effectLst/>
          </p:spPr>
          <p:txBody>
            <a:bodyPr wrap="none">
              <a:spAutoFit/>
            </a:bodyPr>
            <a:lstStyle/>
            <a:p>
              <a:pPr algn="l" eaLnBrk="1" hangingPunct="1"/>
              <a:r>
                <a:rPr lang="en-GB" b="1" dirty="0"/>
                <a:t>Stakeholders</a:t>
              </a:r>
              <a:endParaRPr lang="en-US" b="1" dirty="0"/>
            </a:p>
          </p:txBody>
        </p:sp>
        <p:sp>
          <p:nvSpPr>
            <p:cNvPr id="1630224" name="AutoShape 16"/>
            <p:cNvSpPr>
              <a:spLocks noChangeArrowheads="1"/>
            </p:cNvSpPr>
            <p:nvPr/>
          </p:nvSpPr>
          <p:spPr bwMode="auto">
            <a:xfrm rot="-2192323">
              <a:off x="3989388" y="1993900"/>
              <a:ext cx="344487" cy="546100"/>
            </a:xfrm>
            <a:prstGeom prst="upDownArrow">
              <a:avLst>
                <a:gd name="adj1" fmla="val 50000"/>
                <a:gd name="adj2" fmla="val 31705"/>
              </a:avLst>
            </a:prstGeom>
            <a:ln>
              <a:headEnd/>
              <a:tailEnd/>
            </a:ln>
          </p:spPr>
          <p:style>
            <a:lnRef idx="3">
              <a:schemeClr val="lt1"/>
            </a:lnRef>
            <a:fillRef idx="1">
              <a:schemeClr val="accent2"/>
            </a:fillRef>
            <a:effectRef idx="1">
              <a:schemeClr val="accent2"/>
            </a:effectRef>
            <a:fontRef idx="minor">
              <a:schemeClr val="lt1"/>
            </a:fontRef>
          </p:style>
          <p:txBody>
            <a:bodyPr wrap="none" anchor="ctr"/>
            <a:lstStyle/>
            <a:p>
              <a:endParaRPr lang="en-US" b="1" dirty="0"/>
            </a:p>
          </p:txBody>
        </p:sp>
        <p:sp>
          <p:nvSpPr>
            <p:cNvPr id="1630225" name="Text Box 17"/>
            <p:cNvSpPr txBox="1">
              <a:spLocks noChangeArrowheads="1"/>
            </p:cNvSpPr>
            <p:nvPr/>
          </p:nvSpPr>
          <p:spPr bwMode="auto">
            <a:xfrm>
              <a:off x="6326188" y="1695450"/>
              <a:ext cx="1465749" cy="324757"/>
            </a:xfrm>
            <a:prstGeom prst="rect">
              <a:avLst/>
            </a:prstGeom>
            <a:noFill/>
            <a:ln w="12700" algn="ctr">
              <a:noFill/>
              <a:miter lim="800000"/>
              <a:headEnd/>
              <a:tailEnd/>
            </a:ln>
            <a:effectLst/>
          </p:spPr>
          <p:txBody>
            <a:bodyPr wrap="none">
              <a:spAutoFit/>
            </a:bodyPr>
            <a:lstStyle/>
            <a:p>
              <a:pPr algn="l" eaLnBrk="1" hangingPunct="1"/>
              <a:r>
                <a:rPr lang="en-GB" b="1" dirty="0"/>
                <a:t>Steering Group</a:t>
              </a:r>
              <a:endParaRPr lang="en-US" b="1" dirty="0"/>
            </a:p>
          </p:txBody>
        </p:sp>
        <p:sp>
          <p:nvSpPr>
            <p:cNvPr id="1630226" name="AutoShape 18"/>
            <p:cNvSpPr>
              <a:spLocks noChangeArrowheads="1"/>
            </p:cNvSpPr>
            <p:nvPr/>
          </p:nvSpPr>
          <p:spPr bwMode="auto">
            <a:xfrm rot="1627473">
              <a:off x="6494463" y="2019300"/>
              <a:ext cx="342900" cy="546100"/>
            </a:xfrm>
            <a:prstGeom prst="upDownArrow">
              <a:avLst>
                <a:gd name="adj1" fmla="val 50000"/>
                <a:gd name="adj2" fmla="val 31852"/>
              </a:avLst>
            </a:prstGeom>
            <a:ln>
              <a:headEnd/>
              <a:tailEnd/>
            </a:ln>
          </p:spPr>
          <p:style>
            <a:lnRef idx="3">
              <a:schemeClr val="lt1"/>
            </a:lnRef>
            <a:fillRef idx="1">
              <a:schemeClr val="accent2"/>
            </a:fillRef>
            <a:effectRef idx="1">
              <a:schemeClr val="accent2"/>
            </a:effectRef>
            <a:fontRef idx="minor">
              <a:schemeClr val="lt1"/>
            </a:fontRef>
          </p:style>
          <p:txBody>
            <a:bodyPr wrap="none" anchor="ctr"/>
            <a:lstStyle/>
            <a:p>
              <a:endParaRPr lang="en-US" b="1" dirty="0"/>
            </a:p>
          </p:txBody>
        </p:sp>
      </p:grpSp>
      <p:sp>
        <p:nvSpPr>
          <p:cNvPr id="3" name="Slide Number Placeholder 2"/>
          <p:cNvSpPr>
            <a:spLocks noGrp="1"/>
          </p:cNvSpPr>
          <p:nvPr>
            <p:ph type="sldNum" sz="quarter" idx="12"/>
          </p:nvPr>
        </p:nvSpPr>
        <p:spPr/>
        <p:txBody>
          <a:bodyPr/>
          <a:lstStyle/>
          <a:p>
            <a:fld id="{4BE819A1-3DD8-4179-BFD0-BF7D359F8DBD}" type="slidenum">
              <a:rPr lang="en-US" smtClean="0"/>
              <a:pPr/>
              <a:t>422</a:t>
            </a:fld>
            <a:endParaRPr lang="en-US" dirty="0"/>
          </a:p>
        </p:txBody>
      </p:sp>
    </p:spTree>
    <p:extLst>
      <p:ext uri="{BB962C8B-B14F-4D97-AF65-F5344CB8AC3E}">
        <p14:creationId xmlns:p14="http://schemas.microsoft.com/office/powerpoint/2010/main" val="1738406060"/>
      </p:ext>
    </p:extLst>
  </p:cSld>
  <p:clrMapOvr>
    <a:masterClrMapping/>
  </p:clrMapOvr>
  <p:timing>
    <p:tnLst>
      <p:par>
        <p:cTn id="1" dur="indefinite" restart="never" nodeType="tmRoot"/>
      </p:par>
    </p:tnLst>
  </p:timing>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2258" name="Rectangle 2"/>
          <p:cNvSpPr>
            <a:spLocks noGrp="1" noChangeArrowheads="1"/>
          </p:cNvSpPr>
          <p:nvPr>
            <p:ph type="title"/>
          </p:nvPr>
        </p:nvSpPr>
        <p:spPr/>
        <p:txBody>
          <a:bodyPr/>
          <a:lstStyle/>
          <a:p>
            <a:r>
              <a:rPr lang="en-GB" dirty="0"/>
              <a:t>Issue Log - Contents</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423</a:t>
            </a:fld>
            <a:endParaRPr lang="en-US" dirty="0"/>
          </a:p>
        </p:txBody>
      </p:sp>
      <p:graphicFrame>
        <p:nvGraphicFramePr>
          <p:cNvPr id="4" name="Table 3"/>
          <p:cNvGraphicFramePr>
            <a:graphicFrameLocks noGrp="1"/>
          </p:cNvGraphicFramePr>
          <p:nvPr>
            <p:extLst/>
          </p:nvPr>
        </p:nvGraphicFramePr>
        <p:xfrm>
          <a:off x="381000" y="1397000"/>
          <a:ext cx="8458200" cy="3022600"/>
        </p:xfrm>
        <a:graphic>
          <a:graphicData uri="http://schemas.openxmlformats.org/drawingml/2006/table">
            <a:tbl>
              <a:tblPr firstRow="1" bandRow="1">
                <a:tableStyleId>{5C22544A-7EE6-4342-B048-85BDC9FD1C3A}</a:tableStyleId>
              </a:tblPr>
              <a:tblGrid>
                <a:gridCol w="304800"/>
                <a:gridCol w="990600"/>
                <a:gridCol w="1066800"/>
                <a:gridCol w="1066800"/>
                <a:gridCol w="990600"/>
                <a:gridCol w="1143000"/>
                <a:gridCol w="609600"/>
                <a:gridCol w="1143000"/>
                <a:gridCol w="1143000"/>
              </a:tblGrid>
              <a:tr h="584200">
                <a:tc>
                  <a:txBody>
                    <a:bodyPr/>
                    <a:lstStyle/>
                    <a:p>
                      <a:r>
                        <a:rPr lang="en-US" sz="1200" dirty="0" smtClean="0"/>
                        <a:t>#</a:t>
                      </a:r>
                      <a:endParaRPr lang="en-US" sz="1200" dirty="0"/>
                    </a:p>
                  </a:txBody>
                  <a:tcPr/>
                </a:tc>
                <a:tc>
                  <a:txBody>
                    <a:bodyPr/>
                    <a:lstStyle/>
                    <a:p>
                      <a:r>
                        <a:rPr lang="en-US" sz="1200" dirty="0" smtClean="0"/>
                        <a:t>Description:</a:t>
                      </a:r>
                      <a:endParaRPr lang="en-US" sz="1200" dirty="0"/>
                    </a:p>
                  </a:txBody>
                  <a:tcPr/>
                </a:tc>
                <a:tc>
                  <a:txBody>
                    <a:bodyPr/>
                    <a:lstStyle/>
                    <a:p>
                      <a:r>
                        <a:rPr lang="en-US" sz="1200" dirty="0" smtClean="0"/>
                        <a:t>Reported by:</a:t>
                      </a:r>
                      <a:endParaRPr lang="en-US" sz="1200" dirty="0"/>
                    </a:p>
                  </a:txBody>
                  <a:tcPr/>
                </a:tc>
                <a:tc>
                  <a:txBody>
                    <a:bodyPr/>
                    <a:lstStyle/>
                    <a:p>
                      <a:r>
                        <a:rPr lang="en-US" sz="1200" dirty="0" smtClean="0"/>
                        <a:t>Date of Issue</a:t>
                      </a:r>
                      <a:endParaRPr lang="en-US" sz="1200" dirty="0"/>
                    </a:p>
                  </a:txBody>
                  <a:tcPr/>
                </a:tc>
                <a:tc>
                  <a:txBody>
                    <a:bodyPr/>
                    <a:lstStyle/>
                    <a:p>
                      <a:r>
                        <a:rPr lang="en-US" sz="1200" dirty="0" smtClean="0"/>
                        <a:t>Impacts</a:t>
                      </a:r>
                      <a:endParaRPr lang="en-US" sz="1200" dirty="0"/>
                    </a:p>
                  </a:txBody>
                  <a:tcPr/>
                </a:tc>
                <a:tc>
                  <a:txBody>
                    <a:bodyPr/>
                    <a:lstStyle/>
                    <a:p>
                      <a:r>
                        <a:rPr lang="en-US" sz="1200" dirty="0" smtClean="0"/>
                        <a:t>Possible resolution</a:t>
                      </a:r>
                      <a:endParaRPr lang="en-US" sz="1200" dirty="0"/>
                    </a:p>
                  </a:txBody>
                  <a:tcPr/>
                </a:tc>
                <a:tc>
                  <a:txBody>
                    <a:bodyPr/>
                    <a:lstStyle/>
                    <a:p>
                      <a:r>
                        <a:rPr lang="en-US" sz="1200" dirty="0" smtClean="0"/>
                        <a:t>Owner</a:t>
                      </a:r>
                      <a:endParaRPr lang="en-US" sz="1200" dirty="0"/>
                    </a:p>
                  </a:txBody>
                  <a:tcPr/>
                </a:tc>
                <a:tc>
                  <a:txBody>
                    <a:bodyPr/>
                    <a:lstStyle/>
                    <a:p>
                      <a:r>
                        <a:rPr lang="en-US" sz="1200" dirty="0" smtClean="0"/>
                        <a:t>Final Outcome</a:t>
                      </a:r>
                      <a:endParaRPr lang="en-US" sz="1200" dirty="0"/>
                    </a:p>
                  </a:txBody>
                  <a:tcPr/>
                </a:tc>
                <a:tc>
                  <a:txBody>
                    <a:bodyPr/>
                    <a:lstStyle/>
                    <a:p>
                      <a:r>
                        <a:rPr lang="en-US" sz="1200" dirty="0" smtClean="0"/>
                        <a:t>Closure</a:t>
                      </a:r>
                      <a:r>
                        <a:rPr lang="en-US" sz="1200" baseline="0" dirty="0" smtClean="0"/>
                        <a:t> Date</a:t>
                      </a:r>
                      <a:endParaRPr lang="en-US" sz="1200" dirty="0"/>
                    </a:p>
                  </a:txBody>
                  <a:tcPr/>
                </a:tc>
              </a:tr>
              <a:tr h="2142079">
                <a:tc>
                  <a:txBody>
                    <a:bodyPr/>
                    <a:lstStyle/>
                    <a:p>
                      <a:r>
                        <a:rPr lang="en-US" sz="1400" dirty="0" smtClean="0"/>
                        <a:t>1</a:t>
                      </a:r>
                      <a:endParaRPr lang="en-US" sz="1400" dirty="0"/>
                    </a:p>
                  </a:txBody>
                  <a:tcPr/>
                </a:tc>
                <a:tc>
                  <a:txBody>
                    <a:bodyPr/>
                    <a:lstStyle/>
                    <a:p>
                      <a:r>
                        <a:rPr lang="en-US" sz="1400" dirty="0" smtClean="0"/>
                        <a:t>Delivered</a:t>
                      </a:r>
                      <a:r>
                        <a:rPr lang="en-US" sz="1400" baseline="0" dirty="0" smtClean="0"/>
                        <a:t> </a:t>
                      </a:r>
                      <a:r>
                        <a:rPr lang="en-US" sz="1400" dirty="0" smtClean="0"/>
                        <a:t>Concrete</a:t>
                      </a:r>
                      <a:r>
                        <a:rPr lang="en-US" sz="1400" baseline="0" dirty="0" smtClean="0"/>
                        <a:t> is not not the grade we ordered</a:t>
                      </a:r>
                      <a:endParaRPr lang="en-US" sz="1400" dirty="0"/>
                    </a:p>
                  </a:txBody>
                  <a:tcPr/>
                </a:tc>
                <a:tc>
                  <a:txBody>
                    <a:bodyPr/>
                    <a:lstStyle/>
                    <a:p>
                      <a:r>
                        <a:rPr lang="en-US" sz="1400" dirty="0" smtClean="0"/>
                        <a:t>Chris</a:t>
                      </a:r>
                      <a:endParaRPr lang="en-US" sz="1400" dirty="0"/>
                    </a:p>
                  </a:txBody>
                  <a:tcPr/>
                </a:tc>
                <a:tc>
                  <a:txBody>
                    <a:bodyPr/>
                    <a:lstStyle/>
                    <a:p>
                      <a:r>
                        <a:rPr lang="en-US" sz="1400" dirty="0" smtClean="0"/>
                        <a:t>January 1</a:t>
                      </a:r>
                      <a:r>
                        <a:rPr lang="en-US" sz="1400" baseline="30000" dirty="0" smtClean="0"/>
                        <a:t>st</a:t>
                      </a:r>
                      <a:endParaRPr lang="en-US" sz="1400" dirty="0"/>
                    </a:p>
                  </a:txBody>
                  <a:tcPr/>
                </a:tc>
                <a:tc>
                  <a:txBody>
                    <a:bodyPr/>
                    <a:lstStyle/>
                    <a:p>
                      <a:r>
                        <a:rPr lang="en-US" sz="1400" dirty="0" smtClean="0"/>
                        <a:t>Structure</a:t>
                      </a:r>
                      <a:r>
                        <a:rPr lang="en-US" sz="1400" baseline="0" dirty="0" smtClean="0"/>
                        <a:t> could be unstable</a:t>
                      </a:r>
                      <a:endParaRPr lang="en-US" sz="1400" dirty="0"/>
                    </a:p>
                  </a:txBody>
                  <a:tcPr/>
                </a:tc>
                <a:tc>
                  <a:txBody>
                    <a:bodyPr/>
                    <a:lstStyle/>
                    <a:p>
                      <a:r>
                        <a:rPr lang="en-US" sz="1400" dirty="0" smtClean="0"/>
                        <a:t>1. Perform</a:t>
                      </a:r>
                      <a:r>
                        <a:rPr lang="en-US" sz="1400" baseline="0" dirty="0" smtClean="0"/>
                        <a:t> Stress test and use concrete</a:t>
                      </a:r>
                    </a:p>
                    <a:p>
                      <a:endParaRPr lang="en-US" sz="1400" dirty="0" smtClean="0"/>
                    </a:p>
                    <a:p>
                      <a:r>
                        <a:rPr lang="en-US" sz="1400" dirty="0" smtClean="0"/>
                        <a:t>2.</a:t>
                      </a:r>
                      <a:r>
                        <a:rPr lang="en-US" sz="1400" baseline="0" dirty="0" smtClean="0"/>
                        <a:t> Put activity on hold and require higher grade concrete</a:t>
                      </a:r>
                      <a:endParaRPr lang="en-US" sz="1400" dirty="0"/>
                    </a:p>
                  </a:txBody>
                  <a:tcPr/>
                </a:tc>
                <a:tc>
                  <a:txBody>
                    <a:bodyPr/>
                    <a:lstStyle/>
                    <a:p>
                      <a:r>
                        <a:rPr lang="en-US" sz="1400" dirty="0" smtClean="0"/>
                        <a:t>Chris</a:t>
                      </a:r>
                      <a:endParaRPr lang="en-US" sz="1400" dirty="0"/>
                    </a:p>
                  </a:txBody>
                  <a:tcPr/>
                </a:tc>
                <a:tc>
                  <a:txBody>
                    <a:bodyPr/>
                    <a:lstStyle/>
                    <a:p>
                      <a:r>
                        <a:rPr lang="en-US" sz="1400" dirty="0" smtClean="0"/>
                        <a:t>Performed</a:t>
                      </a:r>
                      <a:r>
                        <a:rPr lang="en-US" sz="1400" baseline="0" dirty="0" smtClean="0"/>
                        <a:t> Stress test. </a:t>
                      </a:r>
                    </a:p>
                    <a:p>
                      <a:endParaRPr lang="en-US" sz="1400" baseline="0" dirty="0" smtClean="0"/>
                    </a:p>
                    <a:p>
                      <a:r>
                        <a:rPr lang="en-US" sz="1400" baseline="0" dirty="0" smtClean="0"/>
                        <a:t>Ordered new concrete</a:t>
                      </a:r>
                      <a:endParaRPr lang="en-US" sz="1400" dirty="0"/>
                    </a:p>
                  </a:txBody>
                  <a:tcPr/>
                </a:tc>
                <a:tc>
                  <a:txBody>
                    <a:bodyPr/>
                    <a:lstStyle/>
                    <a:p>
                      <a:r>
                        <a:rPr lang="en-US" sz="1400" dirty="0" smtClean="0"/>
                        <a:t>January</a:t>
                      </a:r>
                      <a:r>
                        <a:rPr lang="en-US" sz="1400" baseline="0" dirty="0" smtClean="0"/>
                        <a:t> 7</a:t>
                      </a:r>
                      <a:r>
                        <a:rPr lang="en-US" sz="1400" baseline="30000" dirty="0" smtClean="0"/>
                        <a:t>th</a:t>
                      </a:r>
                      <a:r>
                        <a:rPr lang="en-US" sz="1400" baseline="0" dirty="0" smtClean="0"/>
                        <a:t>.</a:t>
                      </a:r>
                      <a:endParaRPr lang="en-US" sz="1400" dirty="0"/>
                    </a:p>
                  </a:txBody>
                  <a:tcPr/>
                </a:tc>
              </a:tr>
            </a:tbl>
          </a:graphicData>
        </a:graphic>
      </p:graphicFrame>
    </p:spTree>
    <p:extLst>
      <p:ext uri="{BB962C8B-B14F-4D97-AF65-F5344CB8AC3E}">
        <p14:creationId xmlns:p14="http://schemas.microsoft.com/office/powerpoint/2010/main" val="58146004"/>
      </p:ext>
    </p:extLst>
  </p:cSld>
  <p:clrMapOvr>
    <a:masterClrMapping/>
  </p:clrMapOvr>
  <p:transition/>
  <p:timing>
    <p:tnLst>
      <p:par>
        <p:cTn id="1" dur="indefinite" restart="never" nodeType="tmRoot"/>
      </p:par>
    </p:tnLst>
  </p:timing>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424</a:t>
            </a:fld>
            <a:endParaRPr lang="en-US" dirty="0"/>
          </a:p>
        </p:txBody>
      </p:sp>
      <p:sp>
        <p:nvSpPr>
          <p:cNvPr id="6" name="Content Placeholder 5"/>
          <p:cNvSpPr>
            <a:spLocks noGrp="1"/>
          </p:cNvSpPr>
          <p:nvPr>
            <p:ph idx="1"/>
          </p:nvPr>
        </p:nvSpPr>
        <p:spPr/>
        <p:txBody>
          <a:bodyPr/>
          <a:lstStyle/>
          <a:p>
            <a:pPr marL="355600" indent="-355600">
              <a:buFont typeface="Arial"/>
              <a:buChar char="•"/>
            </a:pPr>
            <a:r>
              <a:rPr lang="en-GB" dirty="0"/>
              <a:t>What </a:t>
            </a:r>
            <a:r>
              <a:rPr lang="en-GB" dirty="0" smtClean="0"/>
              <a:t>risk is</a:t>
            </a:r>
            <a:endParaRPr lang="en-GB" dirty="0"/>
          </a:p>
          <a:p>
            <a:pPr marL="355600" indent="-355600">
              <a:buFont typeface="Arial"/>
              <a:buChar char="•"/>
            </a:pPr>
            <a:r>
              <a:rPr lang="en-GB" dirty="0"/>
              <a:t>Both positive and negative effects on project objectives</a:t>
            </a:r>
          </a:p>
          <a:p>
            <a:pPr marL="355600" indent="-355600">
              <a:buFont typeface="Arial"/>
              <a:buChar char="•"/>
            </a:pPr>
            <a:r>
              <a:rPr lang="en-GB" dirty="0"/>
              <a:t>Threats and Opportunities</a:t>
            </a:r>
          </a:p>
          <a:p>
            <a:pPr marL="355600" indent="-355600">
              <a:buFont typeface="Arial"/>
              <a:buChar char="•"/>
            </a:pPr>
            <a:r>
              <a:rPr lang="en-GB" dirty="0"/>
              <a:t>What are Issues?</a:t>
            </a:r>
          </a:p>
          <a:p>
            <a:pPr marL="355600" indent="-355600">
              <a:buFont typeface="Arial"/>
              <a:buChar char="•"/>
            </a:pPr>
            <a:r>
              <a:rPr lang="en-GB" dirty="0"/>
              <a:t>How to manage Risk and Issues</a:t>
            </a:r>
          </a:p>
          <a:p>
            <a:pPr marL="0" indent="0">
              <a:buNone/>
            </a:pPr>
            <a:endParaRPr lang="en-US" dirty="0"/>
          </a:p>
        </p:txBody>
      </p:sp>
      <p:sp>
        <p:nvSpPr>
          <p:cNvPr id="7" name="Title 6"/>
          <p:cNvSpPr>
            <a:spLocks noGrp="1"/>
          </p:cNvSpPr>
          <p:nvPr>
            <p:ph type="title"/>
          </p:nvPr>
        </p:nvSpPr>
        <p:spPr>
          <a:xfrm>
            <a:off x="381000" y="0"/>
            <a:ext cx="6172200" cy="1143000"/>
          </a:xfrm>
        </p:spPr>
        <p:txBody>
          <a:bodyPr/>
          <a:lstStyle/>
          <a:p>
            <a:r>
              <a:rPr lang="en-US" dirty="0" smtClean="0"/>
              <a:t>We have covered</a:t>
            </a:r>
            <a:endParaRPr lang="en-US" dirty="0"/>
          </a:p>
        </p:txBody>
      </p:sp>
    </p:spTree>
    <p:extLst>
      <p:ext uri="{BB962C8B-B14F-4D97-AF65-F5344CB8AC3E}">
        <p14:creationId xmlns:p14="http://schemas.microsoft.com/office/powerpoint/2010/main" val="1622474784"/>
      </p:ext>
    </p:extLst>
  </p:cSld>
  <p:clrMapOvr>
    <a:masterClrMapping/>
  </p:clrMapOvr>
  <p:transition spd="slow"/>
  <p:timing>
    <p:tnLst>
      <p:par>
        <p:cTn id="1" dur="indefinite" restart="never" nodeType="tmRoot"/>
      </p:par>
    </p:tnLst>
  </p:timing>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5200460" cy="6858000"/>
          </a:xfrm>
          <a:prstGeom prst="rect">
            <a:avLst/>
          </a:prstGeom>
        </p:spPr>
      </p:pic>
      <p:sp>
        <p:nvSpPr>
          <p:cNvPr id="5" name="Subtitle 2"/>
          <p:cNvSpPr>
            <a:spLocks noGrp="1"/>
          </p:cNvSpPr>
          <p:nvPr>
            <p:ph type="subTitle" idx="1"/>
          </p:nvPr>
        </p:nvSpPr>
        <p:spPr>
          <a:xfrm>
            <a:off x="2133600" y="4394314"/>
            <a:ext cx="6400800" cy="574868"/>
          </a:xfrm>
        </p:spPr>
        <p:txBody>
          <a:bodyPr>
            <a:normAutofit/>
          </a:bodyPr>
          <a:lstStyle/>
          <a:p>
            <a:r>
              <a:rPr lang="en-US" dirty="0" smtClean="0">
                <a:solidFill>
                  <a:schemeClr val="bg1">
                    <a:lumMod val="65000"/>
                  </a:schemeClr>
                </a:solidFill>
              </a:rPr>
              <a:t>Organizational Roles</a:t>
            </a:r>
            <a:endParaRPr lang="en-US" dirty="0">
              <a:solidFill>
                <a:schemeClr val="bg1">
                  <a:lumMod val="65000"/>
                </a:schemeClr>
              </a:solidFill>
            </a:endParaRPr>
          </a:p>
        </p:txBody>
      </p:sp>
      <p:pic>
        <p:nvPicPr>
          <p:cNvPr id="10" name="Picture 9" descr="PRiSM Logo Final.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8000" y="2133600"/>
            <a:ext cx="4364909" cy="1925549"/>
          </a:xfrm>
          <a:prstGeom prst="rect">
            <a:avLst/>
          </a:prstGeom>
          <a:noFill/>
          <a:ln>
            <a:noFill/>
          </a:ln>
        </p:spPr>
      </p:pic>
      <p:pic>
        <p:nvPicPr>
          <p:cNvPr id="11" name="Picture 10" descr="practitioner.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6826889" y="2774313"/>
            <a:ext cx="1600200" cy="471176"/>
          </a:xfrm>
          <a:prstGeom prst="rect">
            <a:avLst/>
          </a:prstGeom>
          <a:noFill/>
          <a:ln>
            <a:noFill/>
          </a:ln>
        </p:spPr>
      </p:pic>
      <p:pic>
        <p:nvPicPr>
          <p:cNvPr id="13" name="Picture 1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10437" y="6096000"/>
            <a:ext cx="1393071" cy="625335"/>
          </a:xfrm>
          <a:prstGeom prst="rect">
            <a:avLst/>
          </a:prstGeom>
        </p:spPr>
      </p:pic>
      <p:pic>
        <p:nvPicPr>
          <p:cNvPr id="14" name="Picture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48548" y="244782"/>
            <a:ext cx="2854960" cy="889820"/>
          </a:xfrm>
          <a:prstGeom prst="rect">
            <a:avLst/>
          </a:prstGeom>
        </p:spPr>
      </p:pic>
      <p:sp>
        <p:nvSpPr>
          <p:cNvPr id="16" name="TextBox 15"/>
          <p:cNvSpPr txBox="1"/>
          <p:nvPr/>
        </p:nvSpPr>
        <p:spPr>
          <a:xfrm>
            <a:off x="6248400" y="6224001"/>
            <a:ext cx="1075231" cy="369332"/>
          </a:xfrm>
          <a:prstGeom prst="rect">
            <a:avLst/>
          </a:prstGeom>
          <a:noFill/>
        </p:spPr>
        <p:txBody>
          <a:bodyPr wrap="none" rtlCol="0">
            <a:spAutoFit/>
          </a:bodyPr>
          <a:lstStyle/>
          <a:p>
            <a:r>
              <a:rPr lang="en-US" dirty="0" smtClean="0">
                <a:solidFill>
                  <a:schemeClr val="bg1">
                    <a:lumMod val="65000"/>
                  </a:schemeClr>
                </a:solidFill>
              </a:rPr>
              <a:t>Release 6</a:t>
            </a:r>
            <a:endParaRPr lang="en-US" dirty="0">
              <a:solidFill>
                <a:schemeClr val="bg1">
                  <a:lumMod val="65000"/>
                </a:schemeClr>
              </a:solidFill>
            </a:endParaRPr>
          </a:p>
        </p:txBody>
      </p:sp>
    </p:spTree>
    <p:extLst>
      <p:ext uri="{BB962C8B-B14F-4D97-AF65-F5344CB8AC3E}">
        <p14:creationId xmlns:p14="http://schemas.microsoft.com/office/powerpoint/2010/main" val="3651416333"/>
      </p:ext>
    </p:extLst>
  </p:cSld>
  <p:clrMapOvr>
    <a:masterClrMapping/>
  </p:clrMapOvr>
  <p:timing>
    <p:tnLst>
      <p:par>
        <p:cTn id="1" dur="indefinite" restart="never" nodeType="tmRoot"/>
      </p:par>
    </p:tnLst>
  </p:timing>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BE819A1-3DD8-4179-BFD0-BF7D359F8DBD}" type="slidenum">
              <a:rPr lang="en-US" smtClean="0"/>
              <a:pPr/>
              <a:t>426</a:t>
            </a:fld>
            <a:endParaRPr lang="en-US" dirty="0"/>
          </a:p>
        </p:txBody>
      </p:sp>
      <p:sp>
        <p:nvSpPr>
          <p:cNvPr id="2" name="Title 1"/>
          <p:cNvSpPr>
            <a:spLocks noGrp="1"/>
          </p:cNvSpPr>
          <p:nvPr>
            <p:ph type="title"/>
          </p:nvPr>
        </p:nvSpPr>
        <p:spPr>
          <a:xfrm>
            <a:off x="381000" y="0"/>
            <a:ext cx="8458200" cy="1143000"/>
          </a:xfrm>
        </p:spPr>
        <p:txBody>
          <a:bodyPr/>
          <a:lstStyle/>
          <a:p>
            <a:r>
              <a:rPr lang="en-US" dirty="0" smtClean="0">
                <a:solidFill>
                  <a:schemeClr val="bg1">
                    <a:lumMod val="65000"/>
                  </a:schemeClr>
                </a:solidFill>
              </a:rPr>
              <a:t>Organizational Structure and Roles</a:t>
            </a:r>
            <a:endParaRPr lang="en-US" dirty="0">
              <a:solidFill>
                <a:schemeClr val="bg1">
                  <a:lumMod val="65000"/>
                </a:schemeClr>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1089892334"/>
              </p:ext>
            </p:extLst>
          </p:nvPr>
        </p:nvGraphicFramePr>
        <p:xfrm>
          <a:off x="179512" y="1268760"/>
          <a:ext cx="8784976" cy="4322256"/>
        </p:xfrm>
        <a:graphic>
          <a:graphicData uri="http://schemas.openxmlformats.org/drawingml/2006/table">
            <a:tbl>
              <a:tblPr/>
              <a:tblGrid>
                <a:gridCol w="1877888"/>
                <a:gridCol w="3505200"/>
                <a:gridCol w="3401888"/>
              </a:tblGrid>
              <a:tr h="311661">
                <a:tc>
                  <a:txBody>
                    <a:bodyPr/>
                    <a:lstStyle/>
                    <a:p>
                      <a:pPr>
                        <a:lnSpc>
                          <a:spcPct val="115000"/>
                        </a:lnSpc>
                        <a:spcAft>
                          <a:spcPts val="0"/>
                        </a:spcAft>
                      </a:pPr>
                      <a:r>
                        <a:rPr lang="en-GB" sz="1600" b="1" dirty="0" smtClean="0">
                          <a:solidFill>
                            <a:schemeClr val="bg1"/>
                          </a:solidFill>
                          <a:latin typeface="Helvetica"/>
                          <a:ea typeface="Calibri"/>
                          <a:cs typeface="Helvetica"/>
                        </a:rPr>
                        <a:t>Module 14</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Module</a:t>
                      </a:r>
                      <a:r>
                        <a:rPr lang="en-GB" sz="1600" b="1" baseline="0" dirty="0" smtClean="0">
                          <a:solidFill>
                            <a:schemeClr val="bg1"/>
                          </a:solidFill>
                          <a:latin typeface="Helvetica"/>
                          <a:ea typeface="Calibri"/>
                          <a:cs typeface="Helvetica"/>
                        </a:rPr>
                        <a:t> Covers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Learning outcomes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3108419">
                <a:tc>
                  <a:txBody>
                    <a:bodyPr/>
                    <a:lstStyle/>
                    <a:p>
                      <a:pPr>
                        <a:lnSpc>
                          <a:spcPct val="100000"/>
                        </a:lnSpc>
                        <a:spcAft>
                          <a:spcPts val="0"/>
                        </a:spcAft>
                      </a:pPr>
                      <a:endParaRPr lang="en-GB" sz="1600" dirty="0" smtClean="0">
                        <a:solidFill>
                          <a:schemeClr val="tx1"/>
                        </a:solidFill>
                        <a:latin typeface="Helvetica"/>
                        <a:ea typeface="Calibri"/>
                        <a:cs typeface="Helvetica"/>
                      </a:endParaRPr>
                    </a:p>
                    <a:p>
                      <a:pPr>
                        <a:lnSpc>
                          <a:spcPct val="100000"/>
                        </a:lnSpc>
                        <a:spcAft>
                          <a:spcPts val="0"/>
                        </a:spcAft>
                      </a:pPr>
                      <a:r>
                        <a:rPr lang="en-GB" sz="1600" dirty="0" smtClean="0">
                          <a:solidFill>
                            <a:schemeClr val="tx1"/>
                          </a:solidFill>
                          <a:latin typeface="Helvetica"/>
                          <a:ea typeface="Calibri"/>
                          <a:cs typeface="Helvetica"/>
                        </a:rPr>
                        <a:t>Organizational</a:t>
                      </a:r>
                      <a:r>
                        <a:rPr lang="en-GB" sz="1600" baseline="0" dirty="0" smtClean="0">
                          <a:solidFill>
                            <a:schemeClr val="tx1"/>
                          </a:solidFill>
                          <a:latin typeface="Helvetica"/>
                          <a:ea typeface="Calibri"/>
                          <a:cs typeface="Helvetica"/>
                        </a:rPr>
                        <a:t> Structure and Roles</a:t>
                      </a: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3">
                  <a:txBody>
                    <a:bodyPr/>
                    <a:lstStyle/>
                    <a:p>
                      <a:pPr>
                        <a:lnSpc>
                          <a:spcPct val="115000"/>
                        </a:lnSpc>
                        <a:spcAft>
                          <a:spcPts val="0"/>
                        </a:spcAft>
                        <a:buFont typeface="Arial" pitchFamily="34" charset="0"/>
                        <a:buNone/>
                      </a:pPr>
                      <a:r>
                        <a:rPr lang="en-GB" sz="1600" b="0" dirty="0" smtClean="0">
                          <a:solidFill>
                            <a:schemeClr val="tx1"/>
                          </a:solidFill>
                          <a:latin typeface="Helvetica"/>
                          <a:ea typeface="Calibri"/>
                          <a:cs typeface="Helvetica"/>
                        </a:rPr>
                        <a:t>Different types of organizational structures:</a:t>
                      </a:r>
                      <a:endParaRPr lang="en-GB" sz="1600" b="0" baseline="0" dirty="0" smtClean="0">
                        <a:solidFill>
                          <a:schemeClr val="tx1"/>
                        </a:solidFill>
                        <a:latin typeface="Helvetica"/>
                        <a:ea typeface="Calibri"/>
                        <a:cs typeface="Helvetica"/>
                      </a:endParaRPr>
                    </a:p>
                    <a:p>
                      <a:pPr marL="285750" indent="-285750">
                        <a:lnSpc>
                          <a:spcPct val="115000"/>
                        </a:lnSpc>
                        <a:spcAft>
                          <a:spcPts val="0"/>
                        </a:spcAft>
                        <a:buFont typeface="Arial"/>
                        <a:buChar char="•"/>
                      </a:pPr>
                      <a:r>
                        <a:rPr lang="en-GB" sz="1600" b="0" baseline="0" dirty="0" smtClean="0">
                          <a:solidFill>
                            <a:schemeClr val="tx1"/>
                          </a:solidFill>
                          <a:latin typeface="Helvetica"/>
                          <a:ea typeface="Calibri"/>
                          <a:cs typeface="Helvetica"/>
                        </a:rPr>
                        <a:t>Functional</a:t>
                      </a:r>
                    </a:p>
                    <a:p>
                      <a:pPr marL="285750" indent="-285750">
                        <a:lnSpc>
                          <a:spcPct val="115000"/>
                        </a:lnSpc>
                        <a:spcAft>
                          <a:spcPts val="0"/>
                        </a:spcAft>
                        <a:buFont typeface="Arial"/>
                        <a:buChar char="•"/>
                      </a:pPr>
                      <a:r>
                        <a:rPr lang="en-GB" sz="1600" b="0" baseline="0" dirty="0" smtClean="0">
                          <a:solidFill>
                            <a:schemeClr val="tx1"/>
                          </a:solidFill>
                          <a:latin typeface="Helvetica"/>
                          <a:ea typeface="Calibri"/>
                          <a:cs typeface="Helvetica"/>
                        </a:rPr>
                        <a:t>Project based (Projectized)</a:t>
                      </a:r>
                    </a:p>
                    <a:p>
                      <a:pPr marL="285750" indent="-285750">
                        <a:lnSpc>
                          <a:spcPct val="115000"/>
                        </a:lnSpc>
                        <a:spcAft>
                          <a:spcPts val="0"/>
                        </a:spcAft>
                        <a:buFont typeface="Arial"/>
                        <a:buChar char="•"/>
                      </a:pPr>
                      <a:r>
                        <a:rPr lang="en-GB" sz="1600" b="0" baseline="0" dirty="0" smtClean="0">
                          <a:solidFill>
                            <a:schemeClr val="tx1"/>
                          </a:solidFill>
                          <a:latin typeface="Helvetica"/>
                          <a:ea typeface="Calibri"/>
                          <a:cs typeface="Helvetica"/>
                        </a:rPr>
                        <a:t>Matrix</a:t>
                      </a:r>
                    </a:p>
                    <a:p>
                      <a:pPr marL="0" indent="0">
                        <a:lnSpc>
                          <a:spcPct val="115000"/>
                        </a:lnSpc>
                        <a:spcAft>
                          <a:spcPts val="0"/>
                        </a:spcAft>
                        <a:buFont typeface="+mj-lt"/>
                        <a:buNone/>
                      </a:pPr>
                      <a:endParaRPr lang="en-GB" sz="1600" b="1" baseline="0" dirty="0" smtClean="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nSpc>
                          <a:spcPct val="100000"/>
                        </a:lnSpc>
                        <a:spcAft>
                          <a:spcPts val="0"/>
                        </a:spcAft>
                      </a:pPr>
                      <a:r>
                        <a:rPr lang="en-GB" sz="1600" dirty="0" smtClean="0">
                          <a:solidFill>
                            <a:schemeClr val="tx2"/>
                          </a:solidFill>
                          <a:latin typeface="Helvetica"/>
                          <a:ea typeface="Calibri"/>
                          <a:cs typeface="Helvetica"/>
                        </a:rPr>
                        <a:t>Gain</a:t>
                      </a:r>
                      <a:r>
                        <a:rPr lang="en-GB" sz="1600" baseline="0" dirty="0" smtClean="0">
                          <a:solidFill>
                            <a:schemeClr val="tx2"/>
                          </a:solidFill>
                          <a:latin typeface="Helvetica"/>
                          <a:ea typeface="Calibri"/>
                          <a:cs typeface="Helvetica"/>
                        </a:rPr>
                        <a:t> an understanding of the various types of organizations and roles in each.</a:t>
                      </a:r>
                      <a:endParaRPr lang="en-GB" sz="1600" dirty="0" smtClean="0">
                        <a:solidFill>
                          <a:schemeClr val="tx2"/>
                        </a:solidFill>
                        <a:latin typeface="Helvetica"/>
                        <a:ea typeface="Calibri"/>
                        <a:cs typeface="Helvetica"/>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600" dirty="0" smtClean="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smtClean="0">
                          <a:solidFill>
                            <a:srgbClr val="FFFFFF"/>
                          </a:solidFill>
                          <a:latin typeface="Helvetica"/>
                          <a:ea typeface="Calibri"/>
                          <a:cs typeface="Helvetica"/>
                        </a:rPr>
                        <a:t>Version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l">
                        <a:lnSpc>
                          <a:spcPct val="100000"/>
                        </a:lnSpc>
                        <a:spcAft>
                          <a:spcPts val="0"/>
                        </a:spcAft>
                      </a:pPr>
                      <a:r>
                        <a:rPr lang="en-GB" sz="1600" dirty="0" smtClean="0">
                          <a:solidFill>
                            <a:schemeClr val="tx1"/>
                          </a:solidFill>
                          <a:latin typeface="Helvetica"/>
                          <a:ea typeface="Calibri"/>
                          <a:cs typeface="Helvetica"/>
                        </a:rPr>
                        <a:t>6.0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p14="http://schemas.microsoft.com/office/powerpoint/2010/main" val="1813405419"/>
      </p:ext>
    </p:extLst>
  </p:cSld>
  <p:clrMapOvr>
    <a:masterClrMapping/>
  </p:clrMapOvr>
  <p:timing>
    <p:tnLst>
      <p:par>
        <p:cTn id="1" dur="indefinite" restart="never" nodeType="tmRoot"/>
      </p:par>
    </p:tnLst>
  </p:timing>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228600"/>
            <a:ext cx="7024744" cy="722864"/>
          </a:xfrm>
        </p:spPr>
        <p:txBody>
          <a:bodyPr/>
          <a:lstStyle/>
          <a:p>
            <a:r>
              <a:rPr lang="en-US" dirty="0" smtClean="0">
                <a:solidFill>
                  <a:srgbClr val="000000"/>
                </a:solidFill>
              </a:rPr>
              <a:t>What is organization structure?</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427</a:t>
            </a:fld>
            <a:endParaRPr lang="en-US" dirty="0"/>
          </a:p>
        </p:txBody>
      </p:sp>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4200" y="1447799"/>
            <a:ext cx="5759574" cy="433990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304800" y="1447800"/>
            <a:ext cx="2438400" cy="3693319"/>
          </a:xfrm>
          <a:prstGeom prst="rect">
            <a:avLst/>
          </a:prstGeom>
          <a:noFill/>
        </p:spPr>
        <p:txBody>
          <a:bodyPr wrap="square" rtlCol="0">
            <a:spAutoFit/>
          </a:bodyPr>
          <a:lstStyle/>
          <a:p>
            <a:r>
              <a:rPr lang="en-GB" dirty="0"/>
              <a:t>The </a:t>
            </a:r>
            <a:r>
              <a:rPr lang="en-GB" dirty="0" smtClean="0"/>
              <a:t>organization </a:t>
            </a:r>
            <a:r>
              <a:rPr lang="en-GB" dirty="0"/>
              <a:t>structure is the organisational </a:t>
            </a:r>
          </a:p>
          <a:p>
            <a:r>
              <a:rPr lang="en-GB" dirty="0" smtClean="0"/>
              <a:t>environment </a:t>
            </a:r>
            <a:r>
              <a:rPr lang="en-GB" dirty="0"/>
              <a:t>within which the project takes place </a:t>
            </a:r>
          </a:p>
          <a:p>
            <a:r>
              <a:rPr lang="en-GB" dirty="0" smtClean="0"/>
              <a:t>and </a:t>
            </a:r>
            <a:r>
              <a:rPr lang="en-GB" dirty="0"/>
              <a:t>defines the reporting </a:t>
            </a:r>
            <a:r>
              <a:rPr lang="en-GB" dirty="0" smtClean="0"/>
              <a:t>and </a:t>
            </a:r>
            <a:r>
              <a:rPr lang="en-GB" dirty="0"/>
              <a:t>decision making </a:t>
            </a:r>
            <a:endParaRPr lang="en-GB" dirty="0" smtClean="0"/>
          </a:p>
          <a:p>
            <a:r>
              <a:rPr lang="en-GB" dirty="0" smtClean="0"/>
              <a:t>hierarchy </a:t>
            </a:r>
            <a:r>
              <a:rPr lang="en-GB" dirty="0"/>
              <a:t>of an organisation and how project management </a:t>
            </a:r>
            <a:r>
              <a:rPr lang="en-GB" dirty="0" smtClean="0"/>
              <a:t>operates </a:t>
            </a:r>
            <a:r>
              <a:rPr lang="en-GB" dirty="0"/>
              <a:t>within </a:t>
            </a:r>
            <a:r>
              <a:rPr lang="en-GB" dirty="0" smtClean="0"/>
              <a:t>it.</a:t>
            </a:r>
            <a:endParaRPr lang="en-US" dirty="0"/>
          </a:p>
        </p:txBody>
      </p:sp>
    </p:spTree>
    <p:extLst>
      <p:ext uri="{BB962C8B-B14F-4D97-AF65-F5344CB8AC3E}">
        <p14:creationId xmlns:p14="http://schemas.microsoft.com/office/powerpoint/2010/main" val="1957645158"/>
      </p:ext>
    </p:extLst>
  </p:cSld>
  <p:clrMapOvr>
    <a:masterClrMapping/>
  </p:clrMapOvr>
  <p:timing>
    <p:tnLst>
      <p:par>
        <p:cTn id="1" dur="indefinite" restart="never" nodeType="tmRoot"/>
      </p:par>
    </p:tnLst>
  </p:timing>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Functional</a:t>
            </a:r>
            <a:endParaRPr lang="en-GB" dirty="0"/>
          </a:p>
        </p:txBody>
      </p:sp>
      <p:sp>
        <p:nvSpPr>
          <p:cNvPr id="3" name="Content Placeholder 2"/>
          <p:cNvSpPr>
            <a:spLocks noGrp="1"/>
          </p:cNvSpPr>
          <p:nvPr>
            <p:ph idx="1"/>
          </p:nvPr>
        </p:nvSpPr>
        <p:spPr>
          <a:xfrm>
            <a:off x="4067944" y="1600200"/>
            <a:ext cx="4618856" cy="4525963"/>
          </a:xfrm>
        </p:spPr>
        <p:txBody>
          <a:bodyPr/>
          <a:lstStyle/>
          <a:p>
            <a:r>
              <a:rPr lang="en-GB" sz="2400" dirty="0" smtClean="0"/>
              <a:t>Works well for projects contained within a single function/department</a:t>
            </a:r>
          </a:p>
          <a:p>
            <a:r>
              <a:rPr lang="en-GB" sz="2400" dirty="0" smtClean="0"/>
              <a:t>Larger projects tend to get passed from function to function</a:t>
            </a:r>
          </a:p>
          <a:p>
            <a:r>
              <a:rPr lang="en-GB" sz="2400" dirty="0" smtClean="0"/>
              <a:t>Line manager responsible for projects as well as business-as-usual</a:t>
            </a:r>
          </a:p>
          <a:p>
            <a:endParaRPr lang="en-GB" dirty="0"/>
          </a:p>
        </p:txBody>
      </p:sp>
      <p:grpSp>
        <p:nvGrpSpPr>
          <p:cNvPr id="8" name="Group 21"/>
          <p:cNvGrpSpPr/>
          <p:nvPr/>
        </p:nvGrpSpPr>
        <p:grpSpPr>
          <a:xfrm>
            <a:off x="755576" y="1628800"/>
            <a:ext cx="2808311" cy="4176464"/>
            <a:chOff x="1259632" y="1628800"/>
            <a:chExt cx="2808311" cy="4176464"/>
          </a:xfrm>
        </p:grpSpPr>
        <p:cxnSp>
          <p:nvCxnSpPr>
            <p:cNvPr id="12" name="Straight Connector 11"/>
            <p:cNvCxnSpPr/>
            <p:nvPr/>
          </p:nvCxnSpPr>
          <p:spPr>
            <a:xfrm rot="5400000">
              <a:off x="3527884" y="2816932"/>
              <a:ext cx="36004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2519772" y="2816932"/>
              <a:ext cx="360040"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a:off x="1439652" y="2816932"/>
              <a:ext cx="36004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rot="5400000">
              <a:off x="215516" y="4041068"/>
              <a:ext cx="2808312" cy="720080"/>
            </a:xfrm>
            <a:prstGeom prst="rect">
              <a:avLst/>
            </a:prstGeom>
            <a:solidFill>
              <a:srgbClr val="0070C0"/>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en-GB" dirty="0" smtClean="0">
                  <a:solidFill>
                    <a:srgbClr val="FFFFFF"/>
                  </a:solidFill>
                </a:rPr>
                <a:t>Function #1 (Sales)</a:t>
              </a:r>
            </a:p>
          </p:txBody>
        </p:sp>
        <p:sp>
          <p:nvSpPr>
            <p:cNvPr id="6" name="Rectangle 5"/>
            <p:cNvSpPr/>
            <p:nvPr/>
          </p:nvSpPr>
          <p:spPr>
            <a:xfrm rot="5400000">
              <a:off x="1295635" y="4041068"/>
              <a:ext cx="2808312" cy="720080"/>
            </a:xfrm>
            <a:prstGeom prst="rect">
              <a:avLst/>
            </a:prstGeom>
            <a:solidFill>
              <a:srgbClr val="C00000"/>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en-GB" dirty="0" smtClean="0">
                  <a:solidFill>
                    <a:srgbClr val="FFFFFF"/>
                  </a:solidFill>
                </a:rPr>
                <a:t>Function #2 (Production)</a:t>
              </a:r>
            </a:p>
          </p:txBody>
        </p:sp>
        <p:sp>
          <p:nvSpPr>
            <p:cNvPr id="7" name="Rectangle 6"/>
            <p:cNvSpPr/>
            <p:nvPr/>
          </p:nvSpPr>
          <p:spPr>
            <a:xfrm rot="5400000">
              <a:off x="2303747" y="4041068"/>
              <a:ext cx="2808312" cy="720080"/>
            </a:xfrm>
            <a:prstGeom prst="rect">
              <a:avLst/>
            </a:prstGeom>
            <a:solidFill>
              <a:srgbClr val="FFC000"/>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en-GB" dirty="0" smtClean="0">
                  <a:solidFill>
                    <a:srgbClr val="FFFFFF"/>
                  </a:solidFill>
                </a:rPr>
                <a:t>Function #3 (Accounts)</a:t>
              </a:r>
            </a:p>
          </p:txBody>
        </p:sp>
        <p:cxnSp>
          <p:nvCxnSpPr>
            <p:cNvPr id="9" name="Straight Connector 8"/>
            <p:cNvCxnSpPr/>
            <p:nvPr/>
          </p:nvCxnSpPr>
          <p:spPr>
            <a:xfrm>
              <a:off x="1619672" y="2636912"/>
              <a:ext cx="208823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2555776" y="2492896"/>
              <a:ext cx="28803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1691680" y="1628800"/>
              <a:ext cx="1872208" cy="72008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GB" dirty="0" smtClean="0">
                  <a:solidFill>
                    <a:schemeClr val="bg1"/>
                  </a:solidFill>
                </a:rPr>
                <a:t>Organization</a:t>
              </a:r>
              <a:endParaRPr lang="en-GB" dirty="0">
                <a:solidFill>
                  <a:schemeClr val="bg1"/>
                </a:solidFill>
              </a:endParaRPr>
            </a:p>
          </p:txBody>
        </p:sp>
      </p:grpSp>
    </p:spTree>
    <p:extLst>
      <p:ext uri="{BB962C8B-B14F-4D97-AF65-F5344CB8AC3E}">
        <p14:creationId xmlns:p14="http://schemas.microsoft.com/office/powerpoint/2010/main" val="112741184"/>
      </p:ext>
    </p:extLst>
  </p:cSld>
  <p:clrMapOvr>
    <a:masterClrMapping/>
  </p:clrMapOvr>
  <p:timing>
    <p:tnLst>
      <p:par>
        <p:cTn id="1" dur="indefinite" restart="never" nodeType="tmRoot"/>
      </p:par>
    </p:tnLst>
  </p:timing>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752600"/>
            <a:ext cx="3810000" cy="4495800"/>
          </a:xfrm>
        </p:spPr>
        <p:txBody>
          <a:bodyPr>
            <a:noAutofit/>
          </a:bodyPr>
          <a:lstStyle/>
          <a:p>
            <a:r>
              <a:rPr lang="en-GB" sz="2000" dirty="0"/>
              <a:t>Full control over resources for functional projects</a:t>
            </a:r>
          </a:p>
          <a:p>
            <a:r>
              <a:rPr lang="en-GB" sz="2000" dirty="0"/>
              <a:t>Easy access to expertise</a:t>
            </a:r>
          </a:p>
          <a:p>
            <a:r>
              <a:rPr lang="en-GB" sz="2000" dirty="0"/>
              <a:t>Easy to solve functional problems</a:t>
            </a:r>
          </a:p>
          <a:p>
            <a:r>
              <a:rPr lang="en-GB" sz="2000" dirty="0"/>
              <a:t>Simple communication structure</a:t>
            </a:r>
          </a:p>
          <a:p>
            <a:r>
              <a:rPr lang="en-GB" sz="2000" dirty="0"/>
              <a:t>Good for personal development within function</a:t>
            </a:r>
          </a:p>
          <a:p>
            <a:r>
              <a:rPr lang="en-GB" sz="2000" dirty="0"/>
              <a:t>Projects are learning opportunities</a:t>
            </a:r>
          </a:p>
          <a:p>
            <a:pPr marL="0" indent="0">
              <a:buNone/>
            </a:pPr>
            <a:endParaRPr lang="en-US" sz="20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429</a:t>
            </a:fld>
            <a:endParaRPr lang="en-US" dirty="0"/>
          </a:p>
        </p:txBody>
      </p:sp>
      <p:sp>
        <p:nvSpPr>
          <p:cNvPr id="4" name="Title 3"/>
          <p:cNvSpPr>
            <a:spLocks noGrp="1"/>
          </p:cNvSpPr>
          <p:nvPr>
            <p:ph type="title"/>
          </p:nvPr>
        </p:nvSpPr>
        <p:spPr/>
        <p:txBody>
          <a:bodyPr/>
          <a:lstStyle/>
          <a:p>
            <a:r>
              <a:rPr lang="en-US" dirty="0" smtClean="0"/>
              <a:t>Advantage / Disadvantage</a:t>
            </a:r>
            <a:endParaRPr lang="en-US" dirty="0"/>
          </a:p>
        </p:txBody>
      </p:sp>
      <p:sp>
        <p:nvSpPr>
          <p:cNvPr id="5" name="TextBox 4"/>
          <p:cNvSpPr txBox="1"/>
          <p:nvPr/>
        </p:nvSpPr>
        <p:spPr>
          <a:xfrm>
            <a:off x="4419600" y="1828800"/>
            <a:ext cx="4267200" cy="4062651"/>
          </a:xfrm>
          <a:prstGeom prst="rect">
            <a:avLst/>
          </a:prstGeom>
          <a:noFill/>
        </p:spPr>
        <p:txBody>
          <a:bodyPr wrap="square" rtlCol="0">
            <a:spAutoFit/>
          </a:bodyPr>
          <a:lstStyle/>
          <a:p>
            <a:pPr marL="342900" indent="-342900">
              <a:buFont typeface="Courier New"/>
              <a:buChar char="o"/>
            </a:pPr>
            <a:r>
              <a:rPr lang="en-GB" sz="2000" dirty="0">
                <a:latin typeface="Helvetica"/>
                <a:cs typeface="Helvetica"/>
              </a:rPr>
              <a:t>Resources are more loyal to their function/department that to project</a:t>
            </a:r>
          </a:p>
          <a:p>
            <a:pPr marL="342900" indent="-342900">
              <a:buFont typeface="Courier New"/>
              <a:buChar char="o"/>
            </a:pPr>
            <a:r>
              <a:rPr lang="en-GB" sz="2000" dirty="0">
                <a:latin typeface="Helvetica"/>
                <a:cs typeface="Helvetica"/>
              </a:rPr>
              <a:t>Tends to be inward looking</a:t>
            </a:r>
          </a:p>
          <a:p>
            <a:pPr marL="342900" indent="-342900">
              <a:buFont typeface="Courier New"/>
              <a:buChar char="o"/>
            </a:pPr>
            <a:r>
              <a:rPr lang="en-GB" sz="2000" dirty="0">
                <a:latin typeface="Helvetica"/>
                <a:cs typeface="Helvetica"/>
              </a:rPr>
              <a:t>Can be isolated</a:t>
            </a:r>
          </a:p>
          <a:p>
            <a:pPr marL="342900" indent="-342900">
              <a:buFont typeface="Courier New"/>
              <a:buChar char="o"/>
            </a:pPr>
            <a:r>
              <a:rPr lang="en-GB" sz="2000" dirty="0">
                <a:latin typeface="Helvetica"/>
                <a:cs typeface="Helvetica"/>
              </a:rPr>
              <a:t>Larger projects get passed from function to function</a:t>
            </a:r>
          </a:p>
          <a:p>
            <a:pPr marL="342900" indent="-342900">
              <a:buFont typeface="Courier New"/>
              <a:buChar char="o"/>
            </a:pPr>
            <a:r>
              <a:rPr lang="en-GB" sz="2000" dirty="0">
                <a:latin typeface="Helvetica"/>
                <a:cs typeface="Helvetica"/>
              </a:rPr>
              <a:t>Larger projects have many PMs</a:t>
            </a:r>
          </a:p>
          <a:p>
            <a:pPr marL="342900" indent="-342900">
              <a:buFont typeface="Courier New"/>
              <a:buChar char="o"/>
            </a:pPr>
            <a:r>
              <a:rPr lang="en-GB" sz="2000" dirty="0">
                <a:latin typeface="Helvetica"/>
                <a:cs typeface="Helvetica"/>
              </a:rPr>
              <a:t>No single authority/ responsibility for larger </a:t>
            </a:r>
            <a:r>
              <a:rPr lang="en-GB" sz="2000" dirty="0" smtClean="0">
                <a:latin typeface="Helvetica"/>
                <a:cs typeface="Helvetica"/>
              </a:rPr>
              <a:t>projects</a:t>
            </a:r>
          </a:p>
          <a:p>
            <a:pPr marL="342900" indent="-342900">
              <a:buFont typeface="Courier New"/>
              <a:buChar char="o"/>
            </a:pPr>
            <a:r>
              <a:rPr lang="en-GB" sz="2000" dirty="0" smtClean="0">
                <a:latin typeface="Helvetica"/>
                <a:cs typeface="Helvetica"/>
              </a:rPr>
              <a:t>Decreased Flexibility and Capacity for change</a:t>
            </a:r>
          </a:p>
          <a:p>
            <a:endParaRPr lang="en-US" dirty="0"/>
          </a:p>
        </p:txBody>
      </p:sp>
      <p:sp>
        <p:nvSpPr>
          <p:cNvPr id="6" name="TextBox 5"/>
          <p:cNvSpPr txBox="1"/>
          <p:nvPr/>
        </p:nvSpPr>
        <p:spPr>
          <a:xfrm>
            <a:off x="1981200" y="990600"/>
            <a:ext cx="529562" cy="923330"/>
          </a:xfrm>
          <a:prstGeom prst="rect">
            <a:avLst/>
          </a:prstGeom>
          <a:noFill/>
        </p:spPr>
        <p:txBody>
          <a:bodyPr wrap="none" rtlCol="0">
            <a:spAutoFit/>
          </a:bodyPr>
          <a:lstStyle/>
          <a:p>
            <a:r>
              <a:rPr lang="en-US" sz="5400" dirty="0">
                <a:solidFill>
                  <a:srgbClr val="B8551D"/>
                </a:solidFill>
              </a:rPr>
              <a:t>+</a:t>
            </a:r>
          </a:p>
        </p:txBody>
      </p:sp>
      <p:sp>
        <p:nvSpPr>
          <p:cNvPr id="7" name="TextBox 6"/>
          <p:cNvSpPr txBox="1"/>
          <p:nvPr/>
        </p:nvSpPr>
        <p:spPr>
          <a:xfrm>
            <a:off x="6019800" y="1066800"/>
            <a:ext cx="396676" cy="923330"/>
          </a:xfrm>
          <a:prstGeom prst="rect">
            <a:avLst/>
          </a:prstGeom>
          <a:noFill/>
        </p:spPr>
        <p:txBody>
          <a:bodyPr wrap="none" rtlCol="0">
            <a:spAutoFit/>
          </a:bodyPr>
          <a:lstStyle/>
          <a:p>
            <a:r>
              <a:rPr lang="en-US" sz="5400" dirty="0" smtClean="0">
                <a:solidFill>
                  <a:schemeClr val="accent5">
                    <a:lumMod val="75000"/>
                  </a:schemeClr>
                </a:solidFill>
              </a:rPr>
              <a:t>-</a:t>
            </a:r>
            <a:endParaRPr lang="en-US" sz="5400" dirty="0">
              <a:solidFill>
                <a:schemeClr val="accent5">
                  <a:lumMod val="75000"/>
                </a:schemeClr>
              </a:solidFill>
            </a:endParaRPr>
          </a:p>
        </p:txBody>
      </p:sp>
    </p:spTree>
    <p:extLst>
      <p:ext uri="{BB962C8B-B14F-4D97-AF65-F5344CB8AC3E}">
        <p14:creationId xmlns:p14="http://schemas.microsoft.com/office/powerpoint/2010/main" val="7605028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About GRI Reporting</a:t>
            </a:r>
            <a:endParaRPr lang="en-US" dirty="0"/>
          </a:p>
        </p:txBody>
      </p:sp>
      <p:pic>
        <p:nvPicPr>
          <p:cNvPr id="4" name="Global Reporting Initiative -- The 5 step proces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cstate="print"/>
          <a:stretch>
            <a:fillRect/>
          </a:stretch>
        </p:blipFill>
        <p:spPr>
          <a:xfrm>
            <a:off x="628650" y="1593850"/>
            <a:ext cx="7886700" cy="4437063"/>
          </a:xfrm>
        </p:spPr>
      </p:pic>
      <p:sp>
        <p:nvSpPr>
          <p:cNvPr id="3" name="TextBox 2"/>
          <p:cNvSpPr txBox="1"/>
          <p:nvPr/>
        </p:nvSpPr>
        <p:spPr>
          <a:xfrm>
            <a:off x="7785209" y="6096000"/>
            <a:ext cx="700833" cy="369332"/>
          </a:xfrm>
          <a:prstGeom prst="rect">
            <a:avLst/>
          </a:prstGeom>
          <a:noFill/>
        </p:spPr>
        <p:txBody>
          <a:bodyPr wrap="none" rtlCol="0">
            <a:spAutoFit/>
          </a:bodyPr>
          <a:lstStyle/>
          <a:p>
            <a:r>
              <a:rPr lang="en-US" smtClean="0"/>
              <a:t>video</a:t>
            </a:r>
            <a:endParaRPr lang="en-US"/>
          </a:p>
        </p:txBody>
      </p:sp>
    </p:spTree>
    <p:extLst>
      <p:ext uri="{BB962C8B-B14F-4D97-AF65-F5344CB8AC3E}">
        <p14:creationId xmlns:p14="http://schemas.microsoft.com/office/powerpoint/2010/main" val="7298447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Projectized</a:t>
            </a:r>
            <a:endParaRPr lang="en-GB" dirty="0"/>
          </a:p>
        </p:txBody>
      </p:sp>
      <p:sp>
        <p:nvSpPr>
          <p:cNvPr id="3" name="Content Placeholder 2"/>
          <p:cNvSpPr>
            <a:spLocks noGrp="1"/>
          </p:cNvSpPr>
          <p:nvPr>
            <p:ph idx="1"/>
          </p:nvPr>
        </p:nvSpPr>
        <p:spPr>
          <a:xfrm>
            <a:off x="4067944" y="1600200"/>
            <a:ext cx="4618856" cy="4525963"/>
          </a:xfrm>
        </p:spPr>
        <p:txBody>
          <a:bodyPr/>
          <a:lstStyle/>
          <a:p>
            <a:r>
              <a:rPr lang="en-GB" sz="2400" dirty="0" smtClean="0"/>
              <a:t>Works well for large, long-term project</a:t>
            </a:r>
            <a:endParaRPr lang="en-GB" dirty="0" smtClean="0"/>
          </a:p>
          <a:p>
            <a:r>
              <a:rPr lang="en-GB" sz="2400" dirty="0" smtClean="0"/>
              <a:t>Project manager has overall control of both work and line management</a:t>
            </a:r>
          </a:p>
          <a:p>
            <a:r>
              <a:rPr lang="en-GB" sz="2400" dirty="0" smtClean="0"/>
              <a:t>Uses a dedicated team</a:t>
            </a:r>
          </a:p>
        </p:txBody>
      </p:sp>
      <p:grpSp>
        <p:nvGrpSpPr>
          <p:cNvPr id="8" name="Group 55"/>
          <p:cNvGrpSpPr/>
          <p:nvPr/>
        </p:nvGrpSpPr>
        <p:grpSpPr>
          <a:xfrm>
            <a:off x="539552" y="1628800"/>
            <a:ext cx="3024336" cy="4176464"/>
            <a:chOff x="539552" y="1628800"/>
            <a:chExt cx="3024336" cy="4176464"/>
          </a:xfrm>
        </p:grpSpPr>
        <p:cxnSp>
          <p:nvCxnSpPr>
            <p:cNvPr id="12" name="Straight Connector 11"/>
            <p:cNvCxnSpPr/>
            <p:nvPr/>
          </p:nvCxnSpPr>
          <p:spPr>
            <a:xfrm rot="5400000">
              <a:off x="2663788" y="2816932"/>
              <a:ext cx="360040"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a:off x="1151620" y="2816932"/>
              <a:ext cx="360040"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331640" y="2636912"/>
              <a:ext cx="1512168"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1979712" y="2492896"/>
              <a:ext cx="288032"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1115616" y="1628800"/>
              <a:ext cx="1872208" cy="72008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GB" dirty="0" smtClean="0">
                  <a:solidFill>
                    <a:srgbClr val="FFFFFF"/>
                  </a:solidFill>
                </a:rPr>
                <a:t>Organization</a:t>
              </a:r>
              <a:endParaRPr lang="en-GB" dirty="0">
                <a:solidFill>
                  <a:srgbClr val="FFFFFF"/>
                </a:solidFill>
              </a:endParaRPr>
            </a:p>
          </p:txBody>
        </p:sp>
        <p:grpSp>
          <p:nvGrpSpPr>
            <p:cNvPr id="10" name="Group 44"/>
            <p:cNvGrpSpPr/>
            <p:nvPr/>
          </p:nvGrpSpPr>
          <p:grpSpPr>
            <a:xfrm>
              <a:off x="539552" y="2996952"/>
              <a:ext cx="1368152" cy="2808312"/>
              <a:chOff x="395536" y="2996952"/>
              <a:chExt cx="1368152" cy="2808312"/>
            </a:xfrm>
          </p:grpSpPr>
          <p:cxnSp>
            <p:nvCxnSpPr>
              <p:cNvPr id="29" name="Straight Connector 28"/>
              <p:cNvCxnSpPr>
                <a:stCxn id="27" idx="2"/>
                <a:endCxn id="6" idx="1"/>
              </p:cNvCxnSpPr>
              <p:nvPr/>
            </p:nvCxnSpPr>
            <p:spPr>
              <a:xfrm rot="5400000">
                <a:off x="773578" y="4095074"/>
                <a:ext cx="612068"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5400000">
                <a:off x="1241630" y="4095074"/>
                <a:ext cx="612068"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5400000">
                <a:off x="305526" y="4095074"/>
                <a:ext cx="612068"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sp>
            <p:nvSpPr>
              <p:cNvPr id="5" name="Rectangle 4"/>
              <p:cNvSpPr>
                <a:spLocks noChangeAspect="1"/>
              </p:cNvSpPr>
              <p:nvPr/>
            </p:nvSpPr>
            <p:spPr>
              <a:xfrm rot="5400000">
                <a:off x="-126522" y="4923166"/>
                <a:ext cx="1404156" cy="360040"/>
              </a:xfrm>
              <a:prstGeom prst="rect">
                <a:avLst/>
              </a:prstGeom>
              <a:solidFill>
                <a:schemeClr val="accent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solidFill>
                      <a:srgbClr val="FFFFFF"/>
                    </a:solidFill>
                  </a:rPr>
                  <a:t>Function #1</a:t>
                </a:r>
              </a:p>
            </p:txBody>
          </p:sp>
          <p:sp>
            <p:nvSpPr>
              <p:cNvPr id="6" name="Rectangle 5"/>
              <p:cNvSpPr>
                <a:spLocks noChangeAspect="1"/>
              </p:cNvSpPr>
              <p:nvPr/>
            </p:nvSpPr>
            <p:spPr>
              <a:xfrm rot="5400000">
                <a:off x="377534" y="4923166"/>
                <a:ext cx="1404156" cy="360040"/>
              </a:xfrm>
              <a:prstGeom prst="rect">
                <a:avLst/>
              </a:prstGeom>
              <a:solidFill>
                <a:schemeClr val="accent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solidFill>
                      <a:srgbClr val="FFFFFF"/>
                    </a:solidFill>
                  </a:rPr>
                  <a:t>Function #2</a:t>
                </a:r>
              </a:p>
            </p:txBody>
          </p:sp>
          <p:sp>
            <p:nvSpPr>
              <p:cNvPr id="7" name="Rectangle 6"/>
              <p:cNvSpPr>
                <a:spLocks noChangeAspect="1"/>
              </p:cNvSpPr>
              <p:nvPr/>
            </p:nvSpPr>
            <p:spPr>
              <a:xfrm rot="5400000">
                <a:off x="881590" y="4923166"/>
                <a:ext cx="1404156" cy="360040"/>
              </a:xfrm>
              <a:prstGeom prst="rect">
                <a:avLst/>
              </a:prstGeom>
              <a:solidFill>
                <a:schemeClr val="accent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solidFill>
                      <a:srgbClr val="FFFFFF"/>
                    </a:solidFill>
                  </a:rPr>
                  <a:t>Function #3</a:t>
                </a:r>
              </a:p>
            </p:txBody>
          </p:sp>
          <p:sp>
            <p:nvSpPr>
              <p:cNvPr id="27" name="Rectangle 26"/>
              <p:cNvSpPr/>
              <p:nvPr/>
            </p:nvSpPr>
            <p:spPr>
              <a:xfrm>
                <a:off x="395536" y="2996952"/>
                <a:ext cx="1368152" cy="792088"/>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GB" sz="2000" dirty="0" smtClean="0">
                    <a:solidFill>
                      <a:srgbClr val="FFFFFF"/>
                    </a:solidFill>
                  </a:rPr>
                  <a:t>Project #1</a:t>
                </a:r>
                <a:endParaRPr lang="en-GB" sz="2000" dirty="0">
                  <a:solidFill>
                    <a:srgbClr val="FFFFFF"/>
                  </a:solidFill>
                </a:endParaRPr>
              </a:p>
            </p:txBody>
          </p:sp>
        </p:grpSp>
        <p:grpSp>
          <p:nvGrpSpPr>
            <p:cNvPr id="11" name="Group 45"/>
            <p:cNvGrpSpPr/>
            <p:nvPr/>
          </p:nvGrpSpPr>
          <p:grpSpPr>
            <a:xfrm>
              <a:off x="2195736" y="2996952"/>
              <a:ext cx="1368152" cy="2808312"/>
              <a:chOff x="395536" y="2996952"/>
              <a:chExt cx="1368152" cy="2808312"/>
            </a:xfrm>
          </p:grpSpPr>
          <p:cxnSp>
            <p:nvCxnSpPr>
              <p:cNvPr id="47" name="Straight Connector 46"/>
              <p:cNvCxnSpPr>
                <a:stCxn id="53" idx="2"/>
                <a:endCxn id="51" idx="1"/>
              </p:cNvCxnSpPr>
              <p:nvPr/>
            </p:nvCxnSpPr>
            <p:spPr>
              <a:xfrm rot="5400000">
                <a:off x="773578" y="4095074"/>
                <a:ext cx="612068"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5400000">
                <a:off x="1241630" y="4095074"/>
                <a:ext cx="612068"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5400000">
                <a:off x="305526" y="4095074"/>
                <a:ext cx="612068"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sp>
            <p:nvSpPr>
              <p:cNvPr id="50" name="Rectangle 49"/>
              <p:cNvSpPr>
                <a:spLocks noChangeAspect="1"/>
              </p:cNvSpPr>
              <p:nvPr/>
            </p:nvSpPr>
            <p:spPr>
              <a:xfrm rot="5400000">
                <a:off x="-126522" y="4923166"/>
                <a:ext cx="1404156" cy="360040"/>
              </a:xfrm>
              <a:prstGeom prst="rect">
                <a:avLst/>
              </a:prstGeom>
              <a:solidFill>
                <a:srgbClr val="78AD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solidFill>
                      <a:srgbClr val="FFFFFF"/>
                    </a:solidFill>
                  </a:rPr>
                  <a:t>Function #1</a:t>
                </a:r>
              </a:p>
            </p:txBody>
          </p:sp>
          <p:sp>
            <p:nvSpPr>
              <p:cNvPr id="51" name="Rectangle 50"/>
              <p:cNvSpPr>
                <a:spLocks noChangeAspect="1"/>
              </p:cNvSpPr>
              <p:nvPr/>
            </p:nvSpPr>
            <p:spPr>
              <a:xfrm rot="5400000">
                <a:off x="377534" y="4923166"/>
                <a:ext cx="1404156" cy="360040"/>
              </a:xfrm>
              <a:prstGeom prst="rect">
                <a:avLst/>
              </a:prstGeom>
              <a:solidFill>
                <a:srgbClr val="78AD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solidFill>
                      <a:srgbClr val="FFFFFF"/>
                    </a:solidFill>
                  </a:rPr>
                  <a:t>Function #2</a:t>
                </a:r>
              </a:p>
            </p:txBody>
          </p:sp>
          <p:sp>
            <p:nvSpPr>
              <p:cNvPr id="52" name="Rectangle 51"/>
              <p:cNvSpPr>
                <a:spLocks noChangeAspect="1"/>
              </p:cNvSpPr>
              <p:nvPr/>
            </p:nvSpPr>
            <p:spPr>
              <a:xfrm rot="5400000">
                <a:off x="881590" y="4923166"/>
                <a:ext cx="1404156" cy="360040"/>
              </a:xfrm>
              <a:prstGeom prst="rect">
                <a:avLst/>
              </a:prstGeom>
              <a:solidFill>
                <a:srgbClr val="78AD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solidFill>
                      <a:srgbClr val="FFFFFF"/>
                    </a:solidFill>
                  </a:rPr>
                  <a:t>Function #3</a:t>
                </a:r>
              </a:p>
            </p:txBody>
          </p:sp>
          <p:sp>
            <p:nvSpPr>
              <p:cNvPr id="53" name="Rectangle 52"/>
              <p:cNvSpPr/>
              <p:nvPr/>
            </p:nvSpPr>
            <p:spPr>
              <a:xfrm>
                <a:off x="395536" y="2996952"/>
                <a:ext cx="1368152" cy="792088"/>
              </a:xfrm>
              <a:prstGeom prst="rect">
                <a:avLst/>
              </a:prstGeom>
              <a:solidFill>
                <a:srgbClr val="0070C0"/>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en-GB" sz="2000" dirty="0" smtClean="0">
                    <a:solidFill>
                      <a:srgbClr val="FFFFFF"/>
                    </a:solidFill>
                  </a:rPr>
                  <a:t>Project #2</a:t>
                </a:r>
                <a:endParaRPr lang="en-GB" sz="2000" dirty="0">
                  <a:solidFill>
                    <a:srgbClr val="FFFFFF"/>
                  </a:solidFill>
                </a:endParaRPr>
              </a:p>
            </p:txBody>
          </p:sp>
        </p:grpSp>
      </p:grpSp>
    </p:spTree>
    <p:extLst>
      <p:ext uri="{BB962C8B-B14F-4D97-AF65-F5344CB8AC3E}">
        <p14:creationId xmlns:p14="http://schemas.microsoft.com/office/powerpoint/2010/main" val="2095947741"/>
      </p:ext>
    </p:extLst>
  </p:cSld>
  <p:clrMapOvr>
    <a:masterClrMapping/>
  </p:clrMapOvr>
  <p:timing>
    <p:tnLst>
      <p:par>
        <p:cTn id="1" dur="indefinite" restart="never" nodeType="tmRoot"/>
      </p:par>
    </p:tnLst>
  </p:timing>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447800"/>
            <a:ext cx="3810000" cy="4495800"/>
          </a:xfrm>
        </p:spPr>
        <p:txBody>
          <a:bodyPr>
            <a:noAutofit/>
          </a:bodyPr>
          <a:lstStyle/>
          <a:p>
            <a:r>
              <a:rPr lang="en-GB" sz="2000" dirty="0"/>
              <a:t>Project manager has full authority</a:t>
            </a:r>
          </a:p>
          <a:p>
            <a:r>
              <a:rPr lang="en-GB" sz="2000" dirty="0"/>
              <a:t>Strong sense of identity with the project and team</a:t>
            </a:r>
          </a:p>
          <a:p>
            <a:r>
              <a:rPr lang="en-GB" sz="2000" dirty="0"/>
              <a:t>Focussed on the project’s goals</a:t>
            </a:r>
          </a:p>
          <a:p>
            <a:r>
              <a:rPr lang="en-GB" sz="2000" dirty="0"/>
              <a:t>Dedicated resources</a:t>
            </a:r>
          </a:p>
          <a:p>
            <a:r>
              <a:rPr lang="en-GB" sz="2000" dirty="0"/>
              <a:t>Good environment for developing project skills</a:t>
            </a:r>
          </a:p>
          <a:p>
            <a:pPr marL="0" indent="0">
              <a:buNone/>
            </a:pPr>
            <a:endParaRPr lang="en-US" sz="20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431</a:t>
            </a:fld>
            <a:endParaRPr lang="en-US" dirty="0"/>
          </a:p>
        </p:txBody>
      </p:sp>
      <p:sp>
        <p:nvSpPr>
          <p:cNvPr id="4" name="Title 3"/>
          <p:cNvSpPr>
            <a:spLocks noGrp="1"/>
          </p:cNvSpPr>
          <p:nvPr>
            <p:ph type="title"/>
          </p:nvPr>
        </p:nvSpPr>
        <p:spPr/>
        <p:txBody>
          <a:bodyPr/>
          <a:lstStyle/>
          <a:p>
            <a:r>
              <a:rPr lang="en-US" dirty="0" smtClean="0"/>
              <a:t>Advantage / Disadvantage</a:t>
            </a:r>
            <a:endParaRPr lang="en-US" dirty="0"/>
          </a:p>
        </p:txBody>
      </p:sp>
      <p:sp>
        <p:nvSpPr>
          <p:cNvPr id="5" name="TextBox 4"/>
          <p:cNvSpPr txBox="1"/>
          <p:nvPr/>
        </p:nvSpPr>
        <p:spPr>
          <a:xfrm>
            <a:off x="4191000" y="1524000"/>
            <a:ext cx="4267200" cy="3447098"/>
          </a:xfrm>
          <a:prstGeom prst="rect">
            <a:avLst/>
          </a:prstGeom>
          <a:noFill/>
        </p:spPr>
        <p:txBody>
          <a:bodyPr wrap="square" rtlCol="0">
            <a:spAutoFit/>
          </a:bodyPr>
          <a:lstStyle/>
          <a:p>
            <a:pPr marL="342900" indent="-342900">
              <a:buFont typeface="Courier New"/>
              <a:buChar char="o"/>
            </a:pPr>
            <a:r>
              <a:rPr lang="en-GB" sz="2000" dirty="0"/>
              <a:t>A dedicated team </a:t>
            </a:r>
            <a:r>
              <a:rPr lang="en-GB" sz="2000" dirty="0" smtClean="0"/>
              <a:t>can be </a:t>
            </a:r>
            <a:r>
              <a:rPr lang="en-GB" sz="2000" dirty="0"/>
              <a:t>expensive, </a:t>
            </a:r>
            <a:r>
              <a:rPr lang="en-GB" sz="2000" dirty="0" smtClean="0"/>
              <a:t>and an </a:t>
            </a:r>
            <a:r>
              <a:rPr lang="en-GB" sz="2000" dirty="0"/>
              <a:t>inefficient use of </a:t>
            </a:r>
            <a:r>
              <a:rPr lang="en-GB" sz="2000" dirty="0" smtClean="0"/>
              <a:t>budget resources</a:t>
            </a:r>
            <a:endParaRPr lang="en-GB" sz="2000" dirty="0"/>
          </a:p>
          <a:p>
            <a:pPr marL="342900" indent="-342900">
              <a:buFont typeface="Courier New"/>
              <a:buChar char="o"/>
            </a:pPr>
            <a:r>
              <a:rPr lang="en-GB" sz="2000" dirty="0"/>
              <a:t>Team members can fall behind in their functional skills</a:t>
            </a:r>
          </a:p>
          <a:p>
            <a:pPr marL="342900" indent="-342900">
              <a:buFont typeface="Courier New"/>
              <a:buChar char="o"/>
            </a:pPr>
            <a:r>
              <a:rPr lang="en-GB" sz="2000" dirty="0"/>
              <a:t>Team can become isolated</a:t>
            </a:r>
          </a:p>
          <a:p>
            <a:pPr marL="342900" indent="-342900">
              <a:buFont typeface="Courier New"/>
              <a:buChar char="o"/>
            </a:pPr>
            <a:r>
              <a:rPr lang="en-GB" sz="2000" dirty="0"/>
              <a:t>Limits the number of projects that can be taken on at one time</a:t>
            </a:r>
          </a:p>
          <a:p>
            <a:pPr marL="342900" indent="-342900">
              <a:buFont typeface="Courier New"/>
              <a:buChar char="o"/>
            </a:pPr>
            <a:r>
              <a:rPr lang="en-GB" sz="2000" dirty="0"/>
              <a:t>End of project can mean end of employment</a:t>
            </a:r>
          </a:p>
          <a:p>
            <a:endParaRPr lang="en-US" dirty="0"/>
          </a:p>
        </p:txBody>
      </p:sp>
      <p:sp>
        <p:nvSpPr>
          <p:cNvPr id="6" name="TextBox 5"/>
          <p:cNvSpPr txBox="1"/>
          <p:nvPr/>
        </p:nvSpPr>
        <p:spPr>
          <a:xfrm>
            <a:off x="1752600" y="685800"/>
            <a:ext cx="529562" cy="923330"/>
          </a:xfrm>
          <a:prstGeom prst="rect">
            <a:avLst/>
          </a:prstGeom>
          <a:noFill/>
        </p:spPr>
        <p:txBody>
          <a:bodyPr wrap="none" rtlCol="0">
            <a:spAutoFit/>
          </a:bodyPr>
          <a:lstStyle/>
          <a:p>
            <a:r>
              <a:rPr lang="en-US" sz="5400" dirty="0">
                <a:solidFill>
                  <a:srgbClr val="B8551D"/>
                </a:solidFill>
              </a:rPr>
              <a:t>+</a:t>
            </a:r>
          </a:p>
        </p:txBody>
      </p:sp>
      <p:sp>
        <p:nvSpPr>
          <p:cNvPr id="7" name="TextBox 6"/>
          <p:cNvSpPr txBox="1"/>
          <p:nvPr/>
        </p:nvSpPr>
        <p:spPr>
          <a:xfrm>
            <a:off x="5791200" y="762000"/>
            <a:ext cx="396676" cy="923330"/>
          </a:xfrm>
          <a:prstGeom prst="rect">
            <a:avLst/>
          </a:prstGeom>
          <a:noFill/>
        </p:spPr>
        <p:txBody>
          <a:bodyPr wrap="none" rtlCol="0">
            <a:spAutoFit/>
          </a:bodyPr>
          <a:lstStyle/>
          <a:p>
            <a:r>
              <a:rPr lang="en-US" sz="5400" dirty="0" smtClean="0">
                <a:solidFill>
                  <a:schemeClr val="accent5">
                    <a:lumMod val="75000"/>
                  </a:schemeClr>
                </a:solidFill>
              </a:rPr>
              <a:t>-</a:t>
            </a:r>
            <a:endParaRPr lang="en-US" sz="5400" dirty="0">
              <a:solidFill>
                <a:schemeClr val="accent5">
                  <a:lumMod val="75000"/>
                </a:schemeClr>
              </a:solidFill>
            </a:endParaRPr>
          </a:p>
        </p:txBody>
      </p:sp>
    </p:spTree>
    <p:extLst>
      <p:ext uri="{BB962C8B-B14F-4D97-AF65-F5344CB8AC3E}">
        <p14:creationId xmlns:p14="http://schemas.microsoft.com/office/powerpoint/2010/main" val="1419421246"/>
      </p:ext>
    </p:extLst>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Matrix</a:t>
            </a:r>
            <a:endParaRPr lang="en-GB" dirty="0"/>
          </a:p>
        </p:txBody>
      </p:sp>
      <p:sp>
        <p:nvSpPr>
          <p:cNvPr id="3" name="Content Placeholder 2"/>
          <p:cNvSpPr>
            <a:spLocks noGrp="1"/>
          </p:cNvSpPr>
          <p:nvPr>
            <p:ph idx="1"/>
          </p:nvPr>
        </p:nvSpPr>
        <p:spPr>
          <a:xfrm>
            <a:off x="4067944" y="1600200"/>
            <a:ext cx="4618856" cy="4525963"/>
          </a:xfrm>
        </p:spPr>
        <p:txBody>
          <a:bodyPr/>
          <a:lstStyle/>
          <a:p>
            <a:r>
              <a:rPr lang="en-GB" sz="2400" dirty="0" smtClean="0"/>
              <a:t>Responsibility split between project manager and line manager</a:t>
            </a:r>
          </a:p>
          <a:p>
            <a:r>
              <a:rPr lang="en-GB" sz="2400" dirty="0" smtClean="0"/>
              <a:t>Team members have responsibilities to both project(s) and to business-as-usual</a:t>
            </a:r>
          </a:p>
          <a:p>
            <a:r>
              <a:rPr lang="en-GB" sz="2400" dirty="0" smtClean="0"/>
              <a:t>Project office can help with communication, prioritization and integration</a:t>
            </a:r>
          </a:p>
        </p:txBody>
      </p:sp>
      <p:grpSp>
        <p:nvGrpSpPr>
          <p:cNvPr id="8" name="Group 43"/>
          <p:cNvGrpSpPr/>
          <p:nvPr/>
        </p:nvGrpSpPr>
        <p:grpSpPr>
          <a:xfrm>
            <a:off x="251520" y="1628800"/>
            <a:ext cx="3456384" cy="3456384"/>
            <a:chOff x="251520" y="1628800"/>
            <a:chExt cx="3456384" cy="3456384"/>
          </a:xfrm>
        </p:grpSpPr>
        <p:cxnSp>
          <p:nvCxnSpPr>
            <p:cNvPr id="40" name="Straight Connector 39"/>
            <p:cNvCxnSpPr/>
            <p:nvPr/>
          </p:nvCxnSpPr>
          <p:spPr>
            <a:xfrm>
              <a:off x="251520" y="3501008"/>
              <a:ext cx="288032"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2735796" y="2816932"/>
              <a:ext cx="360040"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3239852" y="2816932"/>
              <a:ext cx="360040"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5400000">
              <a:off x="2231740" y="2816932"/>
              <a:ext cx="360040"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1799692" y="2816932"/>
              <a:ext cx="360040"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a:off x="-756592" y="3645024"/>
              <a:ext cx="2016224"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51520" y="2636912"/>
              <a:ext cx="3168352"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1979712" y="2492896"/>
              <a:ext cx="288032"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1115616" y="1628800"/>
              <a:ext cx="1872208" cy="72008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GB" dirty="0" smtClean="0">
                  <a:solidFill>
                    <a:srgbClr val="FFFFFF"/>
                  </a:solidFill>
                </a:rPr>
                <a:t>Organisation</a:t>
              </a:r>
              <a:endParaRPr lang="en-GB" dirty="0">
                <a:solidFill>
                  <a:srgbClr val="FFFFFF"/>
                </a:solidFill>
              </a:endParaRPr>
            </a:p>
          </p:txBody>
        </p:sp>
        <p:sp>
          <p:nvSpPr>
            <p:cNvPr id="27" name="Rectangle 26"/>
            <p:cNvSpPr/>
            <p:nvPr/>
          </p:nvSpPr>
          <p:spPr>
            <a:xfrm>
              <a:off x="539552" y="3284984"/>
              <a:ext cx="3168352" cy="43204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GB" dirty="0" smtClean="0">
                  <a:solidFill>
                    <a:srgbClr val="FFFFFF"/>
                  </a:solidFill>
                </a:rPr>
                <a:t>Project #1</a:t>
              </a:r>
              <a:endParaRPr lang="en-GB" dirty="0">
                <a:solidFill>
                  <a:srgbClr val="FFFFFF"/>
                </a:solidFill>
              </a:endParaRPr>
            </a:p>
          </p:txBody>
        </p:sp>
        <p:sp>
          <p:nvSpPr>
            <p:cNvPr id="28" name="Rectangle 27"/>
            <p:cNvSpPr/>
            <p:nvPr/>
          </p:nvSpPr>
          <p:spPr>
            <a:xfrm>
              <a:off x="539552" y="3861048"/>
              <a:ext cx="3168352" cy="43204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GB" dirty="0" smtClean="0">
                  <a:solidFill>
                    <a:srgbClr val="FFFFFF"/>
                  </a:solidFill>
                </a:rPr>
                <a:t>Project #2</a:t>
              </a:r>
              <a:endParaRPr lang="en-GB" dirty="0">
                <a:solidFill>
                  <a:srgbClr val="FFFFFF"/>
                </a:solidFill>
              </a:endParaRPr>
            </a:p>
          </p:txBody>
        </p:sp>
        <p:sp>
          <p:nvSpPr>
            <p:cNvPr id="31" name="Rectangle 30"/>
            <p:cNvSpPr/>
            <p:nvPr/>
          </p:nvSpPr>
          <p:spPr>
            <a:xfrm>
              <a:off x="539552" y="4437112"/>
              <a:ext cx="3168352" cy="43204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GB" dirty="0" smtClean="0">
                  <a:solidFill>
                    <a:srgbClr val="FFFFFF"/>
                  </a:solidFill>
                </a:rPr>
                <a:t>Project #3</a:t>
              </a:r>
              <a:endParaRPr lang="en-GB" dirty="0">
                <a:solidFill>
                  <a:srgbClr val="FFFFFF"/>
                </a:solidFill>
              </a:endParaRPr>
            </a:p>
          </p:txBody>
        </p:sp>
        <p:grpSp>
          <p:nvGrpSpPr>
            <p:cNvPr id="10" name="Group 31"/>
            <p:cNvGrpSpPr/>
            <p:nvPr/>
          </p:nvGrpSpPr>
          <p:grpSpPr>
            <a:xfrm>
              <a:off x="1763688" y="2996952"/>
              <a:ext cx="1872208" cy="2088232"/>
              <a:chOff x="539552" y="4401108"/>
              <a:chExt cx="1872208" cy="1404156"/>
            </a:xfrm>
          </p:grpSpPr>
          <p:sp>
            <p:nvSpPr>
              <p:cNvPr id="5" name="Rectangle 4"/>
              <p:cNvSpPr>
                <a:spLocks noChangeAspect="1"/>
              </p:cNvSpPr>
              <p:nvPr/>
            </p:nvSpPr>
            <p:spPr>
              <a:xfrm rot="5400000">
                <a:off x="17494" y="4923166"/>
                <a:ext cx="1404156" cy="36004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GB" dirty="0" smtClean="0">
                    <a:solidFill>
                      <a:srgbClr val="FFFFFF"/>
                    </a:solidFill>
                  </a:rPr>
                  <a:t>Function #1</a:t>
                </a:r>
              </a:p>
            </p:txBody>
          </p:sp>
          <p:sp>
            <p:nvSpPr>
              <p:cNvPr id="6" name="Rectangle 5"/>
              <p:cNvSpPr>
                <a:spLocks noChangeAspect="1"/>
              </p:cNvSpPr>
              <p:nvPr/>
            </p:nvSpPr>
            <p:spPr>
              <a:xfrm rot="5400000">
                <a:off x="521550" y="4923166"/>
                <a:ext cx="1404156" cy="36004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GB" dirty="0" smtClean="0">
                    <a:solidFill>
                      <a:srgbClr val="FFFFFF"/>
                    </a:solidFill>
                  </a:rPr>
                  <a:t>Function #2</a:t>
                </a:r>
              </a:p>
            </p:txBody>
          </p:sp>
          <p:sp>
            <p:nvSpPr>
              <p:cNvPr id="7" name="Rectangle 6"/>
              <p:cNvSpPr>
                <a:spLocks noChangeAspect="1"/>
              </p:cNvSpPr>
              <p:nvPr/>
            </p:nvSpPr>
            <p:spPr>
              <a:xfrm rot="5400000">
                <a:off x="1025606" y="4923166"/>
                <a:ext cx="1404156" cy="36004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GB" dirty="0" smtClean="0">
                    <a:solidFill>
                      <a:srgbClr val="FFFFFF"/>
                    </a:solidFill>
                  </a:rPr>
                  <a:t>Function #3</a:t>
                </a:r>
              </a:p>
            </p:txBody>
          </p:sp>
          <p:sp>
            <p:nvSpPr>
              <p:cNvPr id="50" name="Rectangle 49"/>
              <p:cNvSpPr>
                <a:spLocks noChangeAspect="1"/>
              </p:cNvSpPr>
              <p:nvPr/>
            </p:nvSpPr>
            <p:spPr>
              <a:xfrm rot="5400000">
                <a:off x="1529662" y="4923166"/>
                <a:ext cx="1404156" cy="36004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GB" dirty="0" smtClean="0">
                    <a:solidFill>
                      <a:srgbClr val="FFFFFF"/>
                    </a:solidFill>
                  </a:rPr>
                  <a:t>Function #4</a:t>
                </a:r>
              </a:p>
            </p:txBody>
          </p:sp>
        </p:grpSp>
        <p:cxnSp>
          <p:nvCxnSpPr>
            <p:cNvPr id="42" name="Straight Connector 41"/>
            <p:cNvCxnSpPr/>
            <p:nvPr/>
          </p:nvCxnSpPr>
          <p:spPr>
            <a:xfrm>
              <a:off x="251520" y="4077072"/>
              <a:ext cx="288032"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251520" y="4653136"/>
              <a:ext cx="288032"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64530646"/>
      </p:ext>
    </p:extLst>
  </p:cSld>
  <p:clrMapOvr>
    <a:masterClrMapping/>
  </p:clrMapOvr>
  <p:timing>
    <p:tnLst>
      <p:par>
        <p:cTn id="1" dur="indefinite" restart="never" nodeType="tmRoot"/>
      </p:par>
    </p:tnLst>
  </p:timing>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447800"/>
            <a:ext cx="3810000" cy="4495800"/>
          </a:xfrm>
        </p:spPr>
        <p:txBody>
          <a:bodyPr>
            <a:noAutofit/>
          </a:bodyPr>
          <a:lstStyle/>
          <a:p>
            <a:r>
              <a:rPr lang="en-GB" sz="2000" dirty="0"/>
              <a:t>Efficient use of resources</a:t>
            </a:r>
          </a:p>
          <a:p>
            <a:r>
              <a:rPr lang="en-GB" sz="2000" dirty="0"/>
              <a:t>Entire organisation is a single resource pool</a:t>
            </a:r>
          </a:p>
          <a:p>
            <a:r>
              <a:rPr lang="en-GB" sz="2000" dirty="0"/>
              <a:t>Consistent methods across projects</a:t>
            </a:r>
          </a:p>
          <a:p>
            <a:r>
              <a:rPr lang="en-GB" sz="2000" dirty="0"/>
              <a:t>Easy to respond to changes</a:t>
            </a:r>
          </a:p>
          <a:p>
            <a:r>
              <a:rPr lang="en-GB" sz="2000" dirty="0"/>
              <a:t>Flexible approach</a:t>
            </a:r>
          </a:p>
          <a:p>
            <a:r>
              <a:rPr lang="en-GB" sz="2000" dirty="0"/>
              <a:t>Can handle different types of </a:t>
            </a:r>
            <a:r>
              <a:rPr lang="en-GB" sz="2000" dirty="0" smtClean="0"/>
              <a:t>project</a:t>
            </a:r>
            <a:endParaRPr lang="en-GB" sz="20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433</a:t>
            </a:fld>
            <a:endParaRPr lang="en-US" dirty="0"/>
          </a:p>
        </p:txBody>
      </p:sp>
      <p:sp>
        <p:nvSpPr>
          <p:cNvPr id="4" name="Title 3"/>
          <p:cNvSpPr>
            <a:spLocks noGrp="1"/>
          </p:cNvSpPr>
          <p:nvPr>
            <p:ph type="title"/>
          </p:nvPr>
        </p:nvSpPr>
        <p:spPr/>
        <p:txBody>
          <a:bodyPr/>
          <a:lstStyle/>
          <a:p>
            <a:r>
              <a:rPr lang="en-US" dirty="0" smtClean="0"/>
              <a:t>Advantage / Disadvantage</a:t>
            </a:r>
            <a:endParaRPr lang="en-US" dirty="0"/>
          </a:p>
        </p:txBody>
      </p:sp>
      <p:sp>
        <p:nvSpPr>
          <p:cNvPr id="5" name="TextBox 4"/>
          <p:cNvSpPr txBox="1"/>
          <p:nvPr/>
        </p:nvSpPr>
        <p:spPr>
          <a:xfrm>
            <a:off x="4191000" y="1524000"/>
            <a:ext cx="4267200" cy="3508653"/>
          </a:xfrm>
          <a:prstGeom prst="rect">
            <a:avLst/>
          </a:prstGeom>
          <a:noFill/>
        </p:spPr>
        <p:txBody>
          <a:bodyPr wrap="square" rtlCol="0">
            <a:spAutoFit/>
          </a:bodyPr>
          <a:lstStyle/>
          <a:p>
            <a:pPr marL="342900" indent="-342900">
              <a:buFont typeface="Courier New"/>
              <a:buChar char="o"/>
            </a:pPr>
            <a:r>
              <a:rPr lang="en-GB" sz="2400" dirty="0"/>
              <a:t>Resource conflict is common</a:t>
            </a:r>
          </a:p>
          <a:p>
            <a:pPr marL="800100" lvl="1" indent="-342900">
              <a:buFont typeface="Courier New"/>
              <a:buChar char="o"/>
            </a:pPr>
            <a:r>
              <a:rPr lang="en-GB" sz="2000" dirty="0"/>
              <a:t>between projects</a:t>
            </a:r>
          </a:p>
          <a:p>
            <a:pPr marL="800100" lvl="1" indent="-342900">
              <a:buFont typeface="Courier New"/>
              <a:buChar char="o"/>
            </a:pPr>
            <a:r>
              <a:rPr lang="en-GB" sz="2000" dirty="0"/>
              <a:t>between projects and business-as-usual</a:t>
            </a:r>
          </a:p>
          <a:p>
            <a:pPr marL="342900" indent="-342900">
              <a:buFont typeface="Courier New"/>
              <a:buChar char="o"/>
            </a:pPr>
            <a:r>
              <a:rPr lang="en-GB" sz="2400" dirty="0"/>
              <a:t>Easy to overload resources</a:t>
            </a:r>
          </a:p>
          <a:p>
            <a:pPr marL="342900" indent="-342900">
              <a:buFont typeface="Courier New"/>
              <a:buChar char="o"/>
            </a:pPr>
            <a:r>
              <a:rPr lang="en-GB" sz="2400" dirty="0"/>
              <a:t>Conflict of loyalties</a:t>
            </a:r>
          </a:p>
          <a:p>
            <a:pPr marL="342900" indent="-342900">
              <a:buFont typeface="Courier New"/>
              <a:buChar char="o"/>
            </a:pPr>
            <a:r>
              <a:rPr lang="en-GB" sz="2400" dirty="0"/>
              <a:t>Conflict of instructions</a:t>
            </a:r>
          </a:p>
          <a:p>
            <a:pPr marL="342900" indent="-342900">
              <a:buFont typeface="Courier New"/>
              <a:buChar char="o"/>
            </a:pPr>
            <a:r>
              <a:rPr lang="en-GB" sz="2400" dirty="0"/>
              <a:t>Conflict over development path: functional or project</a:t>
            </a:r>
          </a:p>
          <a:p>
            <a:endParaRPr lang="en-US" dirty="0"/>
          </a:p>
        </p:txBody>
      </p:sp>
      <p:sp>
        <p:nvSpPr>
          <p:cNvPr id="6" name="TextBox 5"/>
          <p:cNvSpPr txBox="1"/>
          <p:nvPr/>
        </p:nvSpPr>
        <p:spPr>
          <a:xfrm>
            <a:off x="1752600" y="685800"/>
            <a:ext cx="529562" cy="923330"/>
          </a:xfrm>
          <a:prstGeom prst="rect">
            <a:avLst/>
          </a:prstGeom>
          <a:noFill/>
        </p:spPr>
        <p:txBody>
          <a:bodyPr wrap="none" rtlCol="0">
            <a:spAutoFit/>
          </a:bodyPr>
          <a:lstStyle/>
          <a:p>
            <a:r>
              <a:rPr lang="en-US" sz="5400" dirty="0">
                <a:solidFill>
                  <a:srgbClr val="B8551D"/>
                </a:solidFill>
              </a:rPr>
              <a:t>+</a:t>
            </a:r>
          </a:p>
        </p:txBody>
      </p:sp>
      <p:sp>
        <p:nvSpPr>
          <p:cNvPr id="7" name="TextBox 6"/>
          <p:cNvSpPr txBox="1"/>
          <p:nvPr/>
        </p:nvSpPr>
        <p:spPr>
          <a:xfrm>
            <a:off x="5791200" y="762000"/>
            <a:ext cx="396676" cy="923330"/>
          </a:xfrm>
          <a:prstGeom prst="rect">
            <a:avLst/>
          </a:prstGeom>
          <a:noFill/>
        </p:spPr>
        <p:txBody>
          <a:bodyPr wrap="none" rtlCol="0">
            <a:spAutoFit/>
          </a:bodyPr>
          <a:lstStyle/>
          <a:p>
            <a:r>
              <a:rPr lang="en-US" sz="5400" dirty="0" smtClean="0">
                <a:solidFill>
                  <a:schemeClr val="accent5">
                    <a:lumMod val="75000"/>
                  </a:schemeClr>
                </a:solidFill>
              </a:rPr>
              <a:t>-</a:t>
            </a:r>
            <a:endParaRPr lang="en-US" sz="5400" dirty="0">
              <a:solidFill>
                <a:schemeClr val="accent5">
                  <a:lumMod val="75000"/>
                </a:schemeClr>
              </a:solidFill>
            </a:endParaRPr>
          </a:p>
        </p:txBody>
      </p:sp>
    </p:spTree>
    <p:extLst>
      <p:ext uri="{BB962C8B-B14F-4D97-AF65-F5344CB8AC3E}">
        <p14:creationId xmlns:p14="http://schemas.microsoft.com/office/powerpoint/2010/main" val="305494697"/>
      </p:ext>
    </p:extLst>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62" name="Rectangle 2"/>
          <p:cNvSpPr>
            <a:spLocks noGrp="1" noChangeArrowheads="1"/>
          </p:cNvSpPr>
          <p:nvPr>
            <p:ph type="title"/>
          </p:nvPr>
        </p:nvSpPr>
        <p:spPr/>
        <p:txBody>
          <a:bodyPr/>
          <a:lstStyle/>
          <a:p>
            <a:r>
              <a:rPr lang="en-GB" dirty="0" smtClean="0"/>
              <a:t>Organizational </a:t>
            </a:r>
            <a:r>
              <a:rPr lang="en-GB" dirty="0"/>
              <a:t>Influences</a:t>
            </a:r>
            <a:endParaRPr lang="en-US" dirty="0"/>
          </a:p>
        </p:txBody>
      </p:sp>
      <p:grpSp>
        <p:nvGrpSpPr>
          <p:cNvPr id="2" name="Group 14"/>
          <p:cNvGrpSpPr/>
          <p:nvPr/>
        </p:nvGrpSpPr>
        <p:grpSpPr>
          <a:xfrm>
            <a:off x="232634" y="987339"/>
            <a:ext cx="8911366" cy="5172383"/>
            <a:chOff x="1784350" y="1627188"/>
            <a:chExt cx="7934325" cy="5172383"/>
          </a:xfrm>
        </p:grpSpPr>
        <p:sp>
          <p:nvSpPr>
            <p:cNvPr id="1730563" name="Text Box 3"/>
            <p:cNvSpPr txBox="1">
              <a:spLocks noChangeArrowheads="1"/>
            </p:cNvSpPr>
            <p:nvPr/>
          </p:nvSpPr>
          <p:spPr bwMode="auto">
            <a:xfrm>
              <a:off x="1784350" y="1627188"/>
              <a:ext cx="2736850" cy="646331"/>
            </a:xfrm>
            <a:prstGeom prst="rect">
              <a:avLst/>
            </a:prstGeom>
            <a:noFill/>
            <a:ln w="9525" algn="ctr">
              <a:noFill/>
              <a:miter lim="800000"/>
              <a:headEnd/>
              <a:tailEnd/>
            </a:ln>
            <a:effectLst/>
          </p:spPr>
          <p:txBody>
            <a:bodyPr>
              <a:spAutoFit/>
            </a:bodyPr>
            <a:lstStyle/>
            <a:p>
              <a:pPr eaLnBrk="1" hangingPunct="1"/>
              <a:r>
                <a:rPr lang="en-GB" b="1" dirty="0">
                  <a:latin typeface="Arial" pitchFamily="34" charset="0"/>
                </a:rPr>
                <a:t>Functional Orientation</a:t>
              </a:r>
              <a:endParaRPr lang="en-US" b="1" dirty="0">
                <a:latin typeface="Arial" pitchFamily="34" charset="0"/>
              </a:endParaRPr>
            </a:p>
          </p:txBody>
        </p:sp>
        <p:sp>
          <p:nvSpPr>
            <p:cNvPr id="1730564" name="Text Box 4"/>
            <p:cNvSpPr txBox="1">
              <a:spLocks noChangeArrowheads="1"/>
            </p:cNvSpPr>
            <p:nvPr/>
          </p:nvSpPr>
          <p:spPr bwMode="auto">
            <a:xfrm>
              <a:off x="7329488" y="1627188"/>
              <a:ext cx="2197100" cy="646331"/>
            </a:xfrm>
            <a:prstGeom prst="rect">
              <a:avLst/>
            </a:prstGeom>
            <a:noFill/>
            <a:ln w="9525" algn="ctr">
              <a:noFill/>
              <a:miter lim="800000"/>
              <a:headEnd/>
              <a:tailEnd/>
            </a:ln>
            <a:effectLst/>
          </p:spPr>
          <p:txBody>
            <a:bodyPr>
              <a:spAutoFit/>
            </a:bodyPr>
            <a:lstStyle/>
            <a:p>
              <a:pPr eaLnBrk="1" hangingPunct="1"/>
              <a:r>
                <a:rPr lang="en-GB" b="1" dirty="0">
                  <a:latin typeface="Arial" pitchFamily="34" charset="0"/>
                </a:rPr>
                <a:t>Project Orientation</a:t>
              </a:r>
              <a:endParaRPr lang="en-US" b="1" dirty="0">
                <a:latin typeface="Arial" pitchFamily="34" charset="0"/>
              </a:endParaRPr>
            </a:p>
          </p:txBody>
        </p:sp>
        <p:grpSp>
          <p:nvGrpSpPr>
            <p:cNvPr id="3" name="Group 5"/>
            <p:cNvGrpSpPr>
              <a:grpSpLocks/>
            </p:cNvGrpSpPr>
            <p:nvPr/>
          </p:nvGrpSpPr>
          <p:grpSpPr bwMode="auto">
            <a:xfrm>
              <a:off x="3368675" y="2060575"/>
              <a:ext cx="4681538" cy="2027238"/>
              <a:chOff x="1895" y="1480"/>
              <a:chExt cx="3295" cy="1277"/>
            </a:xfrm>
          </p:grpSpPr>
          <p:sp>
            <p:nvSpPr>
              <p:cNvPr id="1730566" name="Rectangle 6"/>
              <p:cNvSpPr>
                <a:spLocks noChangeArrowheads="1"/>
              </p:cNvSpPr>
              <p:nvPr/>
            </p:nvSpPr>
            <p:spPr bwMode="auto">
              <a:xfrm>
                <a:off x="1895" y="1480"/>
                <a:ext cx="3295" cy="1087"/>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en-US" dirty="0"/>
              </a:p>
            </p:txBody>
          </p:sp>
          <p:sp>
            <p:nvSpPr>
              <p:cNvPr id="1730567" name="AutoShape 7"/>
              <p:cNvSpPr>
                <a:spLocks noChangeArrowheads="1"/>
              </p:cNvSpPr>
              <p:nvPr/>
            </p:nvSpPr>
            <p:spPr bwMode="auto">
              <a:xfrm>
                <a:off x="1895" y="1480"/>
                <a:ext cx="3295" cy="1079"/>
              </a:xfrm>
              <a:prstGeom prst="rtTriangle">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pPr eaLnBrk="1" hangingPunct="1"/>
                <a:endParaRPr lang="en-US" dirty="0">
                  <a:latin typeface="Arial" pitchFamily="34" charset="0"/>
                </a:endParaRPr>
              </a:p>
            </p:txBody>
          </p:sp>
          <p:sp>
            <p:nvSpPr>
              <p:cNvPr id="1730568" name="Text Box 8"/>
              <p:cNvSpPr txBox="1">
                <a:spLocks noChangeArrowheads="1"/>
              </p:cNvSpPr>
              <p:nvPr/>
            </p:nvSpPr>
            <p:spPr bwMode="auto">
              <a:xfrm>
                <a:off x="1935" y="2350"/>
                <a:ext cx="1221" cy="407"/>
              </a:xfrm>
              <a:prstGeom prst="rect">
                <a:avLst/>
              </a:prstGeom>
              <a:noFill/>
              <a:ln w="9525" algn="ctr">
                <a:noFill/>
                <a:miter lim="800000"/>
                <a:headEnd/>
                <a:tailEnd/>
              </a:ln>
              <a:effectLst/>
            </p:spPr>
            <p:txBody>
              <a:bodyPr>
                <a:spAutoFit/>
              </a:bodyPr>
              <a:lstStyle/>
              <a:p>
                <a:pPr algn="l" eaLnBrk="1" hangingPunct="1"/>
                <a:r>
                  <a:rPr lang="en-GB" b="1" dirty="0">
                    <a:solidFill>
                      <a:schemeClr val="bg1"/>
                    </a:solidFill>
                    <a:latin typeface="Arial" pitchFamily="34" charset="0"/>
                  </a:rPr>
                  <a:t>Strong </a:t>
                </a:r>
                <a:r>
                  <a:rPr lang="en-GB" b="1" dirty="0" smtClean="0">
                    <a:solidFill>
                      <a:schemeClr val="bg1"/>
                    </a:solidFill>
                    <a:latin typeface="Arial" pitchFamily="34" charset="0"/>
                  </a:rPr>
                  <a:t>Functional</a:t>
                </a:r>
                <a:endParaRPr lang="en-US" b="1" dirty="0">
                  <a:solidFill>
                    <a:schemeClr val="bg1"/>
                  </a:solidFill>
                  <a:latin typeface="Arial" pitchFamily="34" charset="0"/>
                </a:endParaRPr>
              </a:p>
            </p:txBody>
          </p:sp>
          <p:sp>
            <p:nvSpPr>
              <p:cNvPr id="1730569" name="Text Box 9"/>
              <p:cNvSpPr txBox="1">
                <a:spLocks noChangeArrowheads="1"/>
              </p:cNvSpPr>
              <p:nvPr/>
            </p:nvSpPr>
            <p:spPr bwMode="auto">
              <a:xfrm>
                <a:off x="3936" y="1480"/>
                <a:ext cx="1230" cy="407"/>
              </a:xfrm>
              <a:prstGeom prst="rect">
                <a:avLst/>
              </a:prstGeom>
              <a:noFill/>
              <a:ln w="9525" algn="ctr">
                <a:noFill/>
                <a:miter lim="800000"/>
                <a:headEnd/>
                <a:tailEnd/>
              </a:ln>
              <a:effectLst/>
            </p:spPr>
            <p:txBody>
              <a:bodyPr>
                <a:spAutoFit/>
              </a:bodyPr>
              <a:lstStyle/>
              <a:p>
                <a:pPr algn="r" eaLnBrk="1" hangingPunct="1"/>
                <a:r>
                  <a:rPr lang="en-GB" b="1" dirty="0">
                    <a:solidFill>
                      <a:schemeClr val="bg1"/>
                    </a:solidFill>
                    <a:latin typeface="Arial" pitchFamily="34" charset="0"/>
                  </a:rPr>
                  <a:t>Strong </a:t>
                </a:r>
                <a:r>
                  <a:rPr lang="en-GB" b="1" dirty="0" smtClean="0">
                    <a:solidFill>
                      <a:schemeClr val="bg1"/>
                    </a:solidFill>
                    <a:latin typeface="Arial" pitchFamily="34" charset="0"/>
                  </a:rPr>
                  <a:t>Project</a:t>
                </a:r>
                <a:endParaRPr lang="en-US" b="1" dirty="0">
                  <a:solidFill>
                    <a:schemeClr val="bg1"/>
                  </a:solidFill>
                  <a:latin typeface="Arial" pitchFamily="34" charset="0"/>
                </a:endParaRPr>
              </a:p>
            </p:txBody>
          </p:sp>
        </p:grpSp>
        <p:sp>
          <p:nvSpPr>
            <p:cNvPr id="1730570" name="Line 10"/>
            <p:cNvSpPr>
              <a:spLocks noChangeShapeType="1"/>
            </p:cNvSpPr>
            <p:nvPr/>
          </p:nvSpPr>
          <p:spPr bwMode="auto">
            <a:xfrm>
              <a:off x="3081338" y="2132013"/>
              <a:ext cx="0" cy="1584325"/>
            </a:xfrm>
            <a:prstGeom prst="line">
              <a:avLst/>
            </a:prstGeom>
            <a:noFill/>
            <a:ln w="9525">
              <a:solidFill>
                <a:srgbClr val="6699FF"/>
              </a:solidFill>
              <a:round/>
              <a:headEnd type="triangle" w="med" len="med"/>
              <a:tailEnd type="triangle" w="med" len="med"/>
            </a:ln>
            <a:effectLst/>
          </p:spPr>
          <p:txBody>
            <a:bodyPr wrap="none" anchor="ctr"/>
            <a:lstStyle/>
            <a:p>
              <a:endParaRPr lang="en-US" dirty="0"/>
            </a:p>
          </p:txBody>
        </p:sp>
        <p:sp>
          <p:nvSpPr>
            <p:cNvPr id="1730571" name="Text Box 11"/>
            <p:cNvSpPr txBox="1">
              <a:spLocks noChangeArrowheads="1"/>
            </p:cNvSpPr>
            <p:nvPr/>
          </p:nvSpPr>
          <p:spPr bwMode="auto">
            <a:xfrm>
              <a:off x="1833778" y="3992649"/>
              <a:ext cx="3679824" cy="2806922"/>
            </a:xfrm>
            <a:prstGeom prst="rect">
              <a:avLst/>
            </a:prstGeom>
            <a:noFill/>
            <a:ln w="9525" algn="ctr">
              <a:noFill/>
              <a:miter lim="800000"/>
              <a:headEnd/>
              <a:tailEnd/>
            </a:ln>
            <a:effectLst/>
          </p:spPr>
          <p:txBody>
            <a:bodyPr>
              <a:spAutoFit/>
            </a:bodyPr>
            <a:lstStyle/>
            <a:p>
              <a:pPr marL="177800" indent="-177800" algn="l" eaLnBrk="1" hangingPunct="1">
                <a:spcBef>
                  <a:spcPct val="30000"/>
                </a:spcBef>
                <a:spcAft>
                  <a:spcPct val="30000"/>
                </a:spcAft>
                <a:buFontTx/>
                <a:buChar char="•"/>
              </a:pPr>
              <a:r>
                <a:rPr lang="en-GB" dirty="0">
                  <a:latin typeface="Arial" pitchFamily="34" charset="0"/>
                </a:rPr>
                <a:t>Strong technological &amp; process centres of excellence</a:t>
              </a:r>
            </a:p>
            <a:p>
              <a:pPr marL="177800" indent="-177800" algn="l" eaLnBrk="1" hangingPunct="1">
                <a:spcBef>
                  <a:spcPct val="30000"/>
                </a:spcBef>
                <a:spcAft>
                  <a:spcPct val="30000"/>
                </a:spcAft>
                <a:buFontTx/>
                <a:buChar char="•"/>
              </a:pPr>
              <a:r>
                <a:rPr lang="en-GB" dirty="0">
                  <a:latin typeface="Arial" pitchFamily="34" charset="0"/>
                </a:rPr>
                <a:t>Stable, consistent, efficient</a:t>
              </a:r>
            </a:p>
            <a:p>
              <a:pPr marL="177800" indent="-177800" algn="l" eaLnBrk="1" hangingPunct="1">
                <a:spcBef>
                  <a:spcPct val="30000"/>
                </a:spcBef>
                <a:spcAft>
                  <a:spcPct val="30000"/>
                </a:spcAft>
                <a:buFontTx/>
                <a:buChar char="•"/>
              </a:pPr>
              <a:r>
                <a:rPr lang="en-GB" dirty="0">
                  <a:latin typeface="Arial" pitchFamily="34" charset="0"/>
                </a:rPr>
                <a:t>Good vertical integration through function – clear lines of communication</a:t>
              </a:r>
            </a:p>
            <a:p>
              <a:pPr marL="177800" indent="-177800" algn="l" eaLnBrk="1" hangingPunct="1">
                <a:spcBef>
                  <a:spcPct val="30000"/>
                </a:spcBef>
                <a:spcAft>
                  <a:spcPct val="30000"/>
                </a:spcAft>
                <a:buFontTx/>
                <a:buChar char="•"/>
              </a:pPr>
              <a:r>
                <a:rPr lang="en-GB" dirty="0">
                  <a:latin typeface="Arial" pitchFamily="34" charset="0"/>
                </a:rPr>
                <a:t>Poor horizontal integration across functions</a:t>
              </a:r>
              <a:endParaRPr lang="en-US" dirty="0">
                <a:latin typeface="Arial" pitchFamily="34" charset="0"/>
              </a:endParaRPr>
            </a:p>
          </p:txBody>
        </p:sp>
        <p:sp>
          <p:nvSpPr>
            <p:cNvPr id="1730572" name="Text Box 12"/>
            <p:cNvSpPr txBox="1">
              <a:spLocks noChangeArrowheads="1"/>
            </p:cNvSpPr>
            <p:nvPr/>
          </p:nvSpPr>
          <p:spPr bwMode="auto">
            <a:xfrm>
              <a:off x="6248400" y="3916449"/>
              <a:ext cx="3470275" cy="2529923"/>
            </a:xfrm>
            <a:prstGeom prst="rect">
              <a:avLst/>
            </a:prstGeom>
            <a:noFill/>
            <a:ln w="9525" algn="ctr">
              <a:noFill/>
              <a:miter lim="800000"/>
              <a:headEnd/>
              <a:tailEnd/>
            </a:ln>
            <a:effectLst/>
          </p:spPr>
          <p:txBody>
            <a:bodyPr>
              <a:spAutoFit/>
            </a:bodyPr>
            <a:lstStyle/>
            <a:p>
              <a:pPr marL="177800" indent="-177800" algn="l" eaLnBrk="1" hangingPunct="1">
                <a:spcBef>
                  <a:spcPct val="30000"/>
                </a:spcBef>
                <a:spcAft>
                  <a:spcPct val="30000"/>
                </a:spcAft>
                <a:buFontTx/>
                <a:buChar char="•"/>
              </a:pPr>
              <a:r>
                <a:rPr lang="en-GB" dirty="0">
                  <a:latin typeface="Arial" pitchFamily="34" charset="0"/>
                </a:rPr>
                <a:t>Strong business and product focus</a:t>
              </a:r>
            </a:p>
            <a:p>
              <a:pPr marL="177800" indent="-177800" algn="l" eaLnBrk="1" hangingPunct="1">
                <a:spcBef>
                  <a:spcPct val="30000"/>
                </a:spcBef>
                <a:spcAft>
                  <a:spcPct val="30000"/>
                </a:spcAft>
                <a:buFontTx/>
                <a:buChar char="•"/>
              </a:pPr>
              <a:r>
                <a:rPr lang="en-GB" dirty="0">
                  <a:latin typeface="Arial" pitchFamily="34" charset="0"/>
                </a:rPr>
                <a:t>Flexible, inconsistent, effective</a:t>
              </a:r>
            </a:p>
            <a:p>
              <a:pPr marL="177800" indent="-177800" algn="l" eaLnBrk="1" hangingPunct="1">
                <a:spcBef>
                  <a:spcPct val="30000"/>
                </a:spcBef>
                <a:spcAft>
                  <a:spcPct val="30000"/>
                </a:spcAft>
                <a:buFontTx/>
                <a:buChar char="•"/>
              </a:pPr>
              <a:r>
                <a:rPr lang="en-GB" dirty="0">
                  <a:latin typeface="Arial" pitchFamily="34" charset="0"/>
                </a:rPr>
                <a:t>Good vertical integration through project – clear lines of communication</a:t>
              </a:r>
            </a:p>
            <a:p>
              <a:pPr marL="177800" indent="-177800" algn="l" eaLnBrk="1" hangingPunct="1">
                <a:spcBef>
                  <a:spcPct val="30000"/>
                </a:spcBef>
                <a:spcAft>
                  <a:spcPct val="30000"/>
                </a:spcAft>
                <a:buFontTx/>
                <a:buChar char="•"/>
              </a:pPr>
              <a:r>
                <a:rPr lang="en-GB" dirty="0">
                  <a:latin typeface="Arial" pitchFamily="34" charset="0"/>
                </a:rPr>
                <a:t>Poor horizontal integration across projects</a:t>
              </a:r>
              <a:endParaRPr lang="en-US" dirty="0">
                <a:latin typeface="Arial" pitchFamily="34" charset="0"/>
              </a:endParaRPr>
            </a:p>
          </p:txBody>
        </p:sp>
        <p:sp>
          <p:nvSpPr>
            <p:cNvPr id="1730573" name="Text Box 13"/>
            <p:cNvSpPr txBox="1">
              <a:spLocks noChangeArrowheads="1"/>
            </p:cNvSpPr>
            <p:nvPr/>
          </p:nvSpPr>
          <p:spPr bwMode="auto">
            <a:xfrm>
              <a:off x="1857376" y="2492375"/>
              <a:ext cx="1231900" cy="1200329"/>
            </a:xfrm>
            <a:prstGeom prst="rect">
              <a:avLst/>
            </a:prstGeom>
            <a:noFill/>
            <a:ln w="9525" algn="ctr">
              <a:noFill/>
              <a:miter lim="800000"/>
              <a:headEnd/>
              <a:tailEnd/>
            </a:ln>
            <a:effectLst/>
          </p:spPr>
          <p:txBody>
            <a:bodyPr>
              <a:spAutoFit/>
            </a:bodyPr>
            <a:lstStyle/>
            <a:p>
              <a:pPr eaLnBrk="1" hangingPunct="1"/>
              <a:r>
                <a:rPr lang="en-GB" b="1" dirty="0">
                  <a:latin typeface="Arial" pitchFamily="34" charset="0"/>
                </a:rPr>
                <a:t>Relative </a:t>
              </a:r>
              <a:r>
                <a:rPr lang="en-GB" b="1" dirty="0" smtClean="0">
                  <a:latin typeface="Arial" pitchFamily="34" charset="0"/>
                </a:rPr>
                <a:t>Level </a:t>
              </a:r>
              <a:r>
                <a:rPr lang="en-GB" b="1" dirty="0">
                  <a:latin typeface="Arial" pitchFamily="34" charset="0"/>
                </a:rPr>
                <a:t>of </a:t>
              </a:r>
              <a:r>
                <a:rPr lang="en-GB" b="1" dirty="0" smtClean="0">
                  <a:latin typeface="Arial" pitchFamily="34" charset="0"/>
                </a:rPr>
                <a:t>Influence</a:t>
              </a:r>
              <a:endParaRPr lang="en-US" b="1" dirty="0">
                <a:latin typeface="Arial" pitchFamily="34" charset="0"/>
              </a:endParaRPr>
            </a:p>
          </p:txBody>
        </p:sp>
      </p:grpSp>
      <p:sp>
        <p:nvSpPr>
          <p:cNvPr id="4" name="Footer Placeholder 3"/>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434</a:t>
            </a:fld>
            <a:endParaRPr lang="en-US" dirty="0"/>
          </a:p>
        </p:txBody>
      </p:sp>
    </p:spTree>
    <p:extLst>
      <p:ext uri="{BB962C8B-B14F-4D97-AF65-F5344CB8AC3E}">
        <p14:creationId xmlns:p14="http://schemas.microsoft.com/office/powerpoint/2010/main" val="1963456149"/>
      </p:ext>
    </p:extLst>
  </p:cSld>
  <p:clrMapOvr>
    <a:masterClrMapping/>
  </p:clrMapOvr>
  <p:transition/>
  <p:timing>
    <p:tnLst>
      <p:par>
        <p:cTn id="1" dur="indefinite" restart="never" nodeType="tmRoot"/>
      </p:par>
    </p:tnLst>
  </p:timing>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indent="0">
              <a:buNone/>
            </a:pPr>
            <a:r>
              <a:rPr lang="en-GB" dirty="0"/>
              <a:t>Organisational roles are the roles performed by individuals or groups in a project</a:t>
            </a:r>
          </a:p>
          <a:p>
            <a:pPr indent="0">
              <a:buNone/>
            </a:pPr>
            <a:r>
              <a:rPr lang="en-GB" dirty="0"/>
              <a:t>Both roles and responsibilities within projects must be defined to address the transient and unique nature of projects and to ensure that clear accountabilities can be assigned</a:t>
            </a:r>
          </a:p>
          <a:p>
            <a:pPr indent="0">
              <a:buNone/>
            </a:pPr>
            <a:endParaRPr lang="en-GB" sz="2400" dirty="0"/>
          </a:p>
          <a:p>
            <a:pPr indent="0" algn="r">
              <a:buNone/>
            </a:pPr>
            <a:r>
              <a:rPr lang="en-GB" sz="2400" dirty="0"/>
              <a:t>APM BoK, 5</a:t>
            </a:r>
            <a:r>
              <a:rPr lang="en-GB" sz="2400" baseline="30000" dirty="0"/>
              <a:t>th</a:t>
            </a:r>
            <a:r>
              <a:rPr lang="en-GB" sz="2400" dirty="0"/>
              <a:t> edition</a:t>
            </a:r>
          </a:p>
          <a:p>
            <a:pPr marL="0" indent="0">
              <a:buNone/>
            </a:pP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435</a:t>
            </a:fld>
            <a:endParaRPr lang="en-US" dirty="0"/>
          </a:p>
        </p:txBody>
      </p:sp>
      <p:sp>
        <p:nvSpPr>
          <p:cNvPr id="4" name="Title 3"/>
          <p:cNvSpPr>
            <a:spLocks noGrp="1"/>
          </p:cNvSpPr>
          <p:nvPr>
            <p:ph type="title"/>
          </p:nvPr>
        </p:nvSpPr>
        <p:spPr/>
        <p:txBody>
          <a:bodyPr/>
          <a:lstStyle/>
          <a:p>
            <a:r>
              <a:rPr lang="en-US" dirty="0" smtClean="0"/>
              <a:t>Organizational Roles</a:t>
            </a:r>
            <a:endParaRPr lang="en-US" dirty="0"/>
          </a:p>
        </p:txBody>
      </p:sp>
    </p:spTree>
    <p:extLst>
      <p:ext uri="{BB962C8B-B14F-4D97-AF65-F5344CB8AC3E}">
        <p14:creationId xmlns:p14="http://schemas.microsoft.com/office/powerpoint/2010/main" val="2052047435"/>
      </p:ext>
    </p:extLst>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Line 3"/>
          <p:cNvSpPr>
            <a:spLocks noChangeShapeType="1"/>
          </p:cNvSpPr>
          <p:nvPr/>
        </p:nvSpPr>
        <p:spPr bwMode="auto">
          <a:xfrm flipH="1" flipV="1">
            <a:off x="4355976" y="1727448"/>
            <a:ext cx="0" cy="2880320"/>
          </a:xfrm>
          <a:prstGeom prst="line">
            <a:avLst/>
          </a:prstGeom>
          <a:noFill/>
          <a:ln w="25400">
            <a:solidFill>
              <a:srgbClr val="B6A4A7"/>
            </a:solidFill>
            <a:round/>
            <a:headEnd type="none" w="sm" len="sm"/>
            <a:tailEnd type="none" w="sm" len="sm"/>
          </a:ln>
          <a:effectLst/>
        </p:spPr>
        <p:txBody>
          <a:bodyPr wrap="none" anchor="ctr"/>
          <a:lstStyle/>
          <a:p>
            <a:endParaRPr lang="en-GB" dirty="0">
              <a:latin typeface="Helvetica"/>
              <a:cs typeface="Helvetica"/>
            </a:endParaRPr>
          </a:p>
        </p:txBody>
      </p:sp>
      <p:sp>
        <p:nvSpPr>
          <p:cNvPr id="14" name="Rectangle 11"/>
          <p:cNvSpPr>
            <a:spLocks noChangeArrowheads="1"/>
          </p:cNvSpPr>
          <p:nvPr/>
        </p:nvSpPr>
        <p:spPr bwMode="auto">
          <a:xfrm>
            <a:off x="1835994" y="2821210"/>
            <a:ext cx="3600102" cy="648071"/>
          </a:xfrm>
          <a:prstGeom prst="rect">
            <a:avLst/>
          </a:prstGeom>
          <a:ln>
            <a:solidFill>
              <a:srgbClr val="000000"/>
            </a:solidFill>
            <a:prstDash val="sysDash"/>
            <a:headEnd/>
            <a:tailEnd/>
          </a:ln>
        </p:spPr>
        <p:style>
          <a:lnRef idx="1">
            <a:schemeClr val="accent1"/>
          </a:lnRef>
          <a:fillRef idx="3">
            <a:schemeClr val="accent1"/>
          </a:fillRef>
          <a:effectRef idx="2">
            <a:schemeClr val="accent1"/>
          </a:effectRef>
          <a:fontRef idx="minor">
            <a:schemeClr val="lt1"/>
          </a:fontRef>
        </p:style>
        <p:txBody>
          <a:bodyPr anchor="ctr"/>
          <a:lstStyle/>
          <a:p>
            <a:pPr eaLnBrk="0" hangingPunct="0">
              <a:spcAft>
                <a:spcPct val="0"/>
              </a:spcAft>
              <a:buClrTx/>
              <a:buSzTx/>
              <a:buFontTx/>
              <a:buNone/>
            </a:pPr>
            <a:r>
              <a:rPr lang="en-GB" sz="1200" b="1" dirty="0" smtClean="0">
                <a:solidFill>
                  <a:srgbClr val="FFFFFF"/>
                </a:solidFill>
                <a:latin typeface="Helvetica"/>
                <a:cs typeface="Helvetica"/>
              </a:rPr>
              <a:t>Project Board</a:t>
            </a:r>
            <a:endParaRPr lang="en-GB" sz="1200" b="1" dirty="0">
              <a:solidFill>
                <a:srgbClr val="FFFFFF"/>
              </a:solidFill>
              <a:latin typeface="Helvetica"/>
              <a:cs typeface="Helvetica"/>
            </a:endParaRPr>
          </a:p>
        </p:txBody>
      </p:sp>
      <p:sp>
        <p:nvSpPr>
          <p:cNvPr id="18" name="Line 15"/>
          <p:cNvSpPr>
            <a:spLocks noChangeShapeType="1"/>
          </p:cNvSpPr>
          <p:nvPr/>
        </p:nvSpPr>
        <p:spPr bwMode="auto">
          <a:xfrm>
            <a:off x="4355976" y="1863279"/>
            <a:ext cx="1512168" cy="0"/>
          </a:xfrm>
          <a:prstGeom prst="line">
            <a:avLst/>
          </a:prstGeom>
          <a:noFill/>
          <a:ln w="25400">
            <a:solidFill>
              <a:srgbClr val="B6A4A7"/>
            </a:solidFill>
            <a:round/>
            <a:headEnd/>
            <a:tailEnd/>
          </a:ln>
          <a:effectLst/>
        </p:spPr>
        <p:txBody>
          <a:bodyPr wrap="none" anchor="ctr"/>
          <a:lstStyle/>
          <a:p>
            <a:endParaRPr lang="en-GB" dirty="0">
              <a:latin typeface="Helvetica"/>
              <a:cs typeface="Helvetica"/>
            </a:endParaRPr>
          </a:p>
        </p:txBody>
      </p:sp>
      <p:sp>
        <p:nvSpPr>
          <p:cNvPr id="4" name="Title 3"/>
          <p:cNvSpPr>
            <a:spLocks noGrp="1"/>
          </p:cNvSpPr>
          <p:nvPr>
            <p:ph type="title"/>
          </p:nvPr>
        </p:nvSpPr>
        <p:spPr/>
        <p:txBody>
          <a:bodyPr>
            <a:normAutofit fontScale="90000"/>
          </a:bodyPr>
          <a:lstStyle/>
          <a:p>
            <a:r>
              <a:rPr lang="en-GB" dirty="0" smtClean="0"/>
              <a:t>Example project team structure</a:t>
            </a:r>
            <a:endParaRPr lang="en-GB" dirty="0"/>
          </a:p>
        </p:txBody>
      </p:sp>
      <p:sp>
        <p:nvSpPr>
          <p:cNvPr id="7" name="Rectangle 4"/>
          <p:cNvSpPr>
            <a:spLocks noChangeArrowheads="1"/>
          </p:cNvSpPr>
          <p:nvPr/>
        </p:nvSpPr>
        <p:spPr bwMode="auto">
          <a:xfrm>
            <a:off x="3432175" y="1295400"/>
            <a:ext cx="1930400" cy="423863"/>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anchor="ctr"/>
          <a:lstStyle/>
          <a:p>
            <a:pPr algn="ctr" eaLnBrk="0" hangingPunct="0">
              <a:spcAft>
                <a:spcPct val="0"/>
              </a:spcAft>
              <a:buClrTx/>
              <a:buSzTx/>
              <a:buFontTx/>
              <a:buNone/>
            </a:pPr>
            <a:r>
              <a:rPr lang="en-GB" sz="1200" b="1" dirty="0" smtClean="0">
                <a:solidFill>
                  <a:srgbClr val="FFFFFF"/>
                </a:solidFill>
                <a:latin typeface="Helvetica"/>
                <a:cs typeface="Helvetica"/>
              </a:rPr>
              <a:t>Organizational Strategy</a:t>
            </a:r>
            <a:endParaRPr lang="en-GB" sz="1200" b="1" dirty="0">
              <a:solidFill>
                <a:srgbClr val="FFFFFF"/>
              </a:solidFill>
              <a:latin typeface="Helvetica"/>
              <a:cs typeface="Helvetica"/>
            </a:endParaRPr>
          </a:p>
        </p:txBody>
      </p:sp>
      <p:sp>
        <p:nvSpPr>
          <p:cNvPr id="9" name="Rectangle 6"/>
          <p:cNvSpPr>
            <a:spLocks noChangeArrowheads="1"/>
          </p:cNvSpPr>
          <p:nvPr/>
        </p:nvSpPr>
        <p:spPr bwMode="auto">
          <a:xfrm>
            <a:off x="2563813" y="4853309"/>
            <a:ext cx="1358900" cy="690563"/>
          </a:xfrm>
          <a:prstGeom prst="rect">
            <a:avLst/>
          </a:prstGeom>
          <a:solidFill>
            <a:srgbClr val="0080FF"/>
          </a:solidFill>
          <a:ln w="31750">
            <a:noFill/>
            <a:miter lim="800000"/>
            <a:headEnd/>
            <a:tailEnd/>
          </a:ln>
          <a:effectLst/>
          <a:scene3d>
            <a:camera prst="orthographicFront"/>
            <a:lightRig rig="threePt" dir="t"/>
          </a:scene3d>
          <a:sp3d>
            <a:bevelT w="50800"/>
          </a:sp3d>
        </p:spPr>
        <p:txBody>
          <a:bodyPr lIns="36000" rIns="36000" anchor="ctr"/>
          <a:lstStyle/>
          <a:p>
            <a:pPr algn="ctr" eaLnBrk="0" hangingPunct="0">
              <a:spcAft>
                <a:spcPct val="0"/>
              </a:spcAft>
              <a:buClrTx/>
              <a:buSzTx/>
              <a:buFontTx/>
              <a:buNone/>
            </a:pPr>
            <a:r>
              <a:rPr lang="en-GB" sz="1200" b="1" dirty="0">
                <a:solidFill>
                  <a:srgbClr val="FFFFFF"/>
                </a:solidFill>
                <a:latin typeface="Helvetica"/>
                <a:cs typeface="Helvetica"/>
              </a:rPr>
              <a:t>Team Leader</a:t>
            </a:r>
          </a:p>
          <a:p>
            <a:pPr algn="ctr" eaLnBrk="0" hangingPunct="0">
              <a:spcAft>
                <a:spcPct val="0"/>
              </a:spcAft>
              <a:buClrTx/>
              <a:buSzTx/>
              <a:buFontTx/>
              <a:buNone/>
            </a:pPr>
            <a:r>
              <a:rPr lang="en-GB" sz="1200" b="1" dirty="0" smtClean="0">
                <a:solidFill>
                  <a:srgbClr val="FFFFFF"/>
                </a:solidFill>
                <a:latin typeface="Helvetica"/>
                <a:cs typeface="Helvetica"/>
              </a:rPr>
              <a:t>(internal/external)</a:t>
            </a:r>
            <a:endParaRPr lang="en-GB" sz="1200" b="1" dirty="0">
              <a:solidFill>
                <a:srgbClr val="FFFFFF"/>
              </a:solidFill>
              <a:latin typeface="Helvetica"/>
              <a:cs typeface="Helvetica"/>
            </a:endParaRPr>
          </a:p>
        </p:txBody>
      </p:sp>
      <p:sp>
        <p:nvSpPr>
          <p:cNvPr id="10" name="Rectangle 7"/>
          <p:cNvSpPr>
            <a:spLocks noChangeArrowheads="1"/>
          </p:cNvSpPr>
          <p:nvPr/>
        </p:nvSpPr>
        <p:spPr bwMode="auto">
          <a:xfrm>
            <a:off x="3468688" y="2918444"/>
            <a:ext cx="1822450" cy="423862"/>
          </a:xfrm>
          <a:prstGeom prst="rect">
            <a:avLst/>
          </a:prstGeom>
          <a:ln>
            <a:solidFill>
              <a:schemeClr val="bg1"/>
            </a:solidFill>
            <a:headEnd/>
            <a:tailEnd/>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spcAft>
                <a:spcPct val="0"/>
              </a:spcAft>
              <a:buClrTx/>
              <a:buSzTx/>
              <a:buFontTx/>
              <a:buNone/>
            </a:pPr>
            <a:r>
              <a:rPr lang="en-GB" sz="1200" b="1" dirty="0" smtClean="0">
                <a:solidFill>
                  <a:srgbClr val="FFFFFF"/>
                </a:solidFill>
                <a:latin typeface="Helvetica"/>
                <a:cs typeface="Helvetica"/>
              </a:rPr>
              <a:t>Project Executive/Sponsor</a:t>
            </a:r>
            <a:endParaRPr lang="en-GB" sz="1200" b="1" dirty="0">
              <a:solidFill>
                <a:srgbClr val="FFFFFF"/>
              </a:solidFill>
              <a:latin typeface="Helvetica"/>
              <a:cs typeface="Helvetica"/>
            </a:endParaRPr>
          </a:p>
        </p:txBody>
      </p:sp>
      <p:cxnSp>
        <p:nvCxnSpPr>
          <p:cNvPr id="11" name="AutoShape 8"/>
          <p:cNvCxnSpPr>
            <a:cxnSpLocks noChangeShapeType="1"/>
            <a:stCxn id="9" idx="0"/>
          </p:cNvCxnSpPr>
          <p:nvPr/>
        </p:nvCxnSpPr>
        <p:spPr bwMode="auto">
          <a:xfrm rot="5400000" flipV="1">
            <a:off x="4403725" y="3676972"/>
            <a:ext cx="1588" cy="2322512"/>
          </a:xfrm>
          <a:prstGeom prst="bentConnector3">
            <a:avLst>
              <a:gd name="adj1" fmla="val -13400000"/>
            </a:avLst>
          </a:prstGeom>
          <a:noFill/>
          <a:ln w="25400">
            <a:solidFill>
              <a:srgbClr val="B6A4A7"/>
            </a:solidFill>
            <a:miter lim="800000"/>
            <a:headEnd type="none" w="sm" len="sm"/>
            <a:tailEnd type="none" w="sm" len="sm"/>
          </a:ln>
          <a:effectLst/>
        </p:spPr>
      </p:cxnSp>
      <p:sp>
        <p:nvSpPr>
          <p:cNvPr id="12" name="Rectangle 9"/>
          <p:cNvSpPr>
            <a:spLocks noChangeArrowheads="1"/>
          </p:cNvSpPr>
          <p:nvPr/>
        </p:nvSpPr>
        <p:spPr bwMode="auto">
          <a:xfrm>
            <a:off x="3706813" y="3663900"/>
            <a:ext cx="1338262" cy="525462"/>
          </a:xfrm>
          <a:prstGeom prst="rect">
            <a:avLst/>
          </a:prstGeom>
          <a:solidFill>
            <a:srgbClr val="3366FF"/>
          </a:solidFill>
          <a:ln>
            <a:headEnd/>
            <a:tailEnd/>
          </a:ln>
        </p:spPr>
        <p:style>
          <a:lnRef idx="1">
            <a:schemeClr val="accent2"/>
          </a:lnRef>
          <a:fillRef idx="3">
            <a:schemeClr val="accent2"/>
          </a:fillRef>
          <a:effectRef idx="2">
            <a:schemeClr val="accent2"/>
          </a:effectRef>
          <a:fontRef idx="minor">
            <a:schemeClr val="lt1"/>
          </a:fontRef>
        </p:style>
        <p:txBody>
          <a:bodyPr lIns="18000" rIns="18000" anchor="ctr"/>
          <a:lstStyle/>
          <a:p>
            <a:pPr algn="ctr" eaLnBrk="0" hangingPunct="0">
              <a:spcAft>
                <a:spcPct val="0"/>
              </a:spcAft>
              <a:buClrTx/>
              <a:buSzTx/>
              <a:buFontTx/>
              <a:buNone/>
            </a:pPr>
            <a:r>
              <a:rPr lang="en-GB" sz="1200" b="1" dirty="0">
                <a:solidFill>
                  <a:srgbClr val="FFFFFF"/>
                </a:solidFill>
                <a:latin typeface="Helvetica"/>
                <a:cs typeface="Helvetica"/>
              </a:rPr>
              <a:t>Project Manager</a:t>
            </a:r>
          </a:p>
        </p:txBody>
      </p:sp>
      <p:sp>
        <p:nvSpPr>
          <p:cNvPr id="13" name="Rectangle 10"/>
          <p:cNvSpPr>
            <a:spLocks noChangeArrowheads="1"/>
          </p:cNvSpPr>
          <p:nvPr/>
        </p:nvSpPr>
        <p:spPr bwMode="auto">
          <a:xfrm>
            <a:off x="5830888" y="1575247"/>
            <a:ext cx="1439862" cy="512763"/>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anchor="ctr"/>
          <a:lstStyle/>
          <a:p>
            <a:pPr algn="ctr" eaLnBrk="0" hangingPunct="0">
              <a:spcAft>
                <a:spcPct val="0"/>
              </a:spcAft>
              <a:buClrTx/>
              <a:buSzTx/>
              <a:buFontTx/>
              <a:buNone/>
            </a:pPr>
            <a:r>
              <a:rPr lang="en-GB" sz="1200" b="1" dirty="0" smtClean="0">
                <a:solidFill>
                  <a:srgbClr val="FFFFFF"/>
                </a:solidFill>
                <a:latin typeface="Helvetica"/>
                <a:cs typeface="Helvetica"/>
              </a:rPr>
              <a:t>PMO Function</a:t>
            </a:r>
            <a:endParaRPr lang="en-GB" sz="1200" b="1" dirty="0">
              <a:solidFill>
                <a:srgbClr val="FFFFFF"/>
              </a:solidFill>
              <a:latin typeface="Helvetica"/>
              <a:cs typeface="Helvetica"/>
            </a:endParaRPr>
          </a:p>
        </p:txBody>
      </p:sp>
      <p:sp>
        <p:nvSpPr>
          <p:cNvPr id="16" name="Rectangle 13"/>
          <p:cNvSpPr>
            <a:spLocks noChangeArrowheads="1"/>
          </p:cNvSpPr>
          <p:nvPr/>
        </p:nvSpPr>
        <p:spPr bwMode="auto">
          <a:xfrm>
            <a:off x="5749925" y="4117354"/>
            <a:ext cx="1665288" cy="423863"/>
          </a:xfrm>
          <a:prstGeom prst="rect">
            <a:avLst/>
          </a:prstGeom>
          <a:solidFill>
            <a:srgbClr val="92D050"/>
          </a:solidFill>
          <a:ln w="31750">
            <a:solidFill>
              <a:srgbClr val="89A4A7"/>
            </a:solidFill>
            <a:miter lim="800000"/>
            <a:headEnd/>
            <a:tailEnd/>
          </a:ln>
          <a:effectLst/>
        </p:spPr>
        <p:txBody>
          <a:bodyPr anchor="ctr"/>
          <a:lstStyle/>
          <a:p>
            <a:pPr algn="ctr" eaLnBrk="0" hangingPunct="0">
              <a:spcAft>
                <a:spcPct val="0"/>
              </a:spcAft>
              <a:buClrTx/>
              <a:buSzTx/>
              <a:buFontTx/>
              <a:buNone/>
            </a:pPr>
            <a:r>
              <a:rPr lang="en-GB" sz="1200" b="1" dirty="0">
                <a:solidFill>
                  <a:srgbClr val="FFFFFF"/>
                </a:solidFill>
                <a:latin typeface="Helvetica"/>
                <a:cs typeface="Helvetica"/>
              </a:rPr>
              <a:t>Project </a:t>
            </a:r>
            <a:r>
              <a:rPr lang="en-GB" sz="1200" b="1" dirty="0" smtClean="0">
                <a:solidFill>
                  <a:srgbClr val="FFFFFF"/>
                </a:solidFill>
                <a:latin typeface="Helvetica"/>
                <a:cs typeface="Helvetica"/>
              </a:rPr>
              <a:t>Support</a:t>
            </a:r>
            <a:endParaRPr lang="en-GB" sz="1200" b="1" dirty="0">
              <a:solidFill>
                <a:srgbClr val="FFFFFF"/>
              </a:solidFill>
              <a:latin typeface="Helvetica"/>
              <a:cs typeface="Helvetica"/>
            </a:endParaRPr>
          </a:p>
        </p:txBody>
      </p:sp>
      <p:sp>
        <p:nvSpPr>
          <p:cNvPr id="17" name="Line 14"/>
          <p:cNvSpPr>
            <a:spLocks noChangeShapeType="1"/>
          </p:cNvSpPr>
          <p:nvPr/>
        </p:nvSpPr>
        <p:spPr bwMode="auto">
          <a:xfrm flipV="1">
            <a:off x="4392613" y="4333254"/>
            <a:ext cx="1366837" cy="15875"/>
          </a:xfrm>
          <a:prstGeom prst="line">
            <a:avLst/>
          </a:prstGeom>
          <a:noFill/>
          <a:ln w="25400">
            <a:solidFill>
              <a:srgbClr val="B6A4A7"/>
            </a:solidFill>
            <a:prstDash val="dash"/>
            <a:round/>
            <a:headEnd type="none" w="sm" len="sm"/>
            <a:tailEnd type="none" w="sm" len="sm"/>
          </a:ln>
          <a:effectLst/>
        </p:spPr>
        <p:txBody>
          <a:bodyPr wrap="none" anchor="ctr"/>
          <a:lstStyle/>
          <a:p>
            <a:endParaRPr lang="en-GB" dirty="0">
              <a:latin typeface="Helvetica"/>
              <a:cs typeface="Helvetica"/>
            </a:endParaRPr>
          </a:p>
        </p:txBody>
      </p:sp>
      <p:sp>
        <p:nvSpPr>
          <p:cNvPr id="19" name="Line 16"/>
          <p:cNvSpPr>
            <a:spLocks noChangeShapeType="1"/>
          </p:cNvSpPr>
          <p:nvPr/>
        </p:nvSpPr>
        <p:spPr bwMode="auto">
          <a:xfrm flipH="1" flipV="1">
            <a:off x="6516216" y="2087488"/>
            <a:ext cx="0" cy="2016223"/>
          </a:xfrm>
          <a:prstGeom prst="line">
            <a:avLst/>
          </a:prstGeom>
          <a:noFill/>
          <a:ln w="25400">
            <a:solidFill>
              <a:srgbClr val="B6A4A7"/>
            </a:solidFill>
            <a:prstDash val="dash"/>
            <a:round/>
            <a:headEnd type="none" w="sm" len="sm"/>
            <a:tailEnd type="none" w="sm" len="sm"/>
          </a:ln>
          <a:effectLst/>
        </p:spPr>
        <p:txBody>
          <a:bodyPr wrap="none" anchor="ctr"/>
          <a:lstStyle/>
          <a:p>
            <a:endParaRPr lang="en-GB" dirty="0">
              <a:latin typeface="Helvetica"/>
              <a:cs typeface="Helvetica"/>
            </a:endParaRPr>
          </a:p>
        </p:txBody>
      </p:sp>
      <p:sp>
        <p:nvSpPr>
          <p:cNvPr id="20" name="Rectangle 6"/>
          <p:cNvSpPr>
            <a:spLocks noChangeArrowheads="1"/>
          </p:cNvSpPr>
          <p:nvPr/>
        </p:nvSpPr>
        <p:spPr bwMode="auto">
          <a:xfrm>
            <a:off x="4860032" y="4837434"/>
            <a:ext cx="1358900" cy="690563"/>
          </a:xfrm>
          <a:prstGeom prst="rect">
            <a:avLst/>
          </a:prstGeom>
          <a:solidFill>
            <a:srgbClr val="0080FF"/>
          </a:solidFill>
          <a:ln w="31750">
            <a:noFill/>
            <a:miter lim="800000"/>
            <a:headEnd/>
            <a:tailEnd/>
          </a:ln>
          <a:effectLst/>
          <a:scene3d>
            <a:camera prst="orthographicFront"/>
            <a:lightRig rig="threePt" dir="t"/>
          </a:scene3d>
          <a:sp3d>
            <a:bevelT w="50800"/>
          </a:sp3d>
        </p:spPr>
        <p:txBody>
          <a:bodyPr lIns="36000" rIns="36000" anchor="ctr"/>
          <a:lstStyle/>
          <a:p>
            <a:pPr algn="ctr" eaLnBrk="0" hangingPunct="0">
              <a:spcAft>
                <a:spcPct val="0"/>
              </a:spcAft>
              <a:buClrTx/>
              <a:buSzTx/>
              <a:buFontTx/>
              <a:buNone/>
            </a:pPr>
            <a:r>
              <a:rPr lang="en-GB" sz="1200" b="1" dirty="0">
                <a:solidFill>
                  <a:srgbClr val="FFFFFF"/>
                </a:solidFill>
                <a:latin typeface="Helvetica"/>
                <a:cs typeface="Helvetica"/>
              </a:rPr>
              <a:t>Team Leader</a:t>
            </a:r>
          </a:p>
          <a:p>
            <a:pPr algn="ctr" eaLnBrk="0" hangingPunct="0">
              <a:spcAft>
                <a:spcPct val="0"/>
              </a:spcAft>
              <a:buClrTx/>
              <a:buSzTx/>
              <a:buFontTx/>
              <a:buNone/>
            </a:pPr>
            <a:r>
              <a:rPr lang="en-GB" sz="1200" b="1" dirty="0" smtClean="0">
                <a:solidFill>
                  <a:srgbClr val="FFFFFF"/>
                </a:solidFill>
                <a:latin typeface="Helvetica"/>
                <a:cs typeface="Helvetica"/>
              </a:rPr>
              <a:t>(internal/external)</a:t>
            </a:r>
            <a:endParaRPr lang="en-GB" sz="1200" b="1" dirty="0">
              <a:solidFill>
                <a:srgbClr val="FFFFFF"/>
              </a:solidFill>
              <a:latin typeface="Helvetica"/>
              <a:cs typeface="Helvetica"/>
            </a:endParaRPr>
          </a:p>
        </p:txBody>
      </p:sp>
      <p:sp>
        <p:nvSpPr>
          <p:cNvPr id="21" name="Rectangle 20"/>
          <p:cNvSpPr/>
          <p:nvPr/>
        </p:nvSpPr>
        <p:spPr>
          <a:xfrm>
            <a:off x="1043608" y="2303512"/>
            <a:ext cx="6624736" cy="3456384"/>
          </a:xfrm>
          <a:prstGeom prst="rect">
            <a:avLst/>
          </a:prstGeom>
          <a:noFill/>
          <a:ln w="254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GB" dirty="0" smtClean="0">
                <a:solidFill>
                  <a:schemeClr val="tx1"/>
                </a:solidFill>
                <a:latin typeface="Helvetica"/>
                <a:cs typeface="Helvetica"/>
              </a:rPr>
              <a:t>Project</a:t>
            </a:r>
            <a:endParaRPr lang="en-GB" dirty="0">
              <a:solidFill>
                <a:schemeClr val="tx1"/>
              </a:solidFill>
              <a:latin typeface="Helvetica"/>
              <a:cs typeface="Helvetica"/>
            </a:endParaRPr>
          </a:p>
        </p:txBody>
      </p:sp>
    </p:spTree>
    <p:extLst>
      <p:ext uri="{BB962C8B-B14F-4D97-AF65-F5344CB8AC3E}">
        <p14:creationId xmlns:p14="http://schemas.microsoft.com/office/powerpoint/2010/main" val="173869225"/>
      </p:ext>
    </p:extLst>
  </p:cSld>
  <p:clrMapOvr>
    <a:masterClrMapping/>
  </p:clrMapOvr>
  <p:timing>
    <p:tnLst>
      <p:par>
        <p:cTn id="1" dur="indefinite" restart="never" nodeType="tmRoot"/>
      </p:par>
    </p:tnLst>
  </p:timing>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Project Sponsor/Executive</a:t>
            </a:r>
            <a:endParaRPr lang="en-GB" dirty="0"/>
          </a:p>
        </p:txBody>
      </p:sp>
      <p:sp>
        <p:nvSpPr>
          <p:cNvPr id="10" name="Text Placeholder 9"/>
          <p:cNvSpPr>
            <a:spLocks noGrp="1"/>
          </p:cNvSpPr>
          <p:nvPr>
            <p:ph type="body" idx="1"/>
          </p:nvPr>
        </p:nvSpPr>
        <p:spPr>
          <a:noFill/>
        </p:spPr>
        <p:txBody>
          <a:bodyPr/>
          <a:lstStyle/>
          <a:p>
            <a:pPr algn="ctr"/>
            <a:r>
              <a:rPr lang="en-GB" dirty="0" smtClean="0"/>
              <a:t>Responsibilities </a:t>
            </a:r>
          </a:p>
        </p:txBody>
      </p:sp>
      <p:sp>
        <p:nvSpPr>
          <p:cNvPr id="11" name="Content Placeholder 10"/>
          <p:cNvSpPr>
            <a:spLocks noGrp="1"/>
          </p:cNvSpPr>
          <p:nvPr>
            <p:ph sz="half" idx="2"/>
          </p:nvPr>
        </p:nvSpPr>
        <p:spPr>
          <a:xfrm>
            <a:off x="457200" y="2174875"/>
            <a:ext cx="4040188" cy="3387725"/>
          </a:xfrm>
          <a:solidFill>
            <a:schemeClr val="accent5">
              <a:lumMod val="40000"/>
              <a:lumOff val="60000"/>
            </a:schemeClr>
          </a:solidFill>
        </p:spPr>
        <p:txBody>
          <a:bodyPr/>
          <a:lstStyle/>
          <a:p>
            <a:r>
              <a:rPr lang="en-GB" sz="1600" b="1" dirty="0" smtClean="0"/>
              <a:t>Primary owner of the project on behalf of the business (should have the relevant level of business authority).</a:t>
            </a:r>
          </a:p>
          <a:p>
            <a:pPr lvl="1"/>
            <a:r>
              <a:rPr lang="en-GB" sz="1400" dirty="0" smtClean="0"/>
              <a:t>Accountable for the investment in the project and the resultant benefit delivery.</a:t>
            </a:r>
          </a:p>
          <a:p>
            <a:pPr lvl="1"/>
            <a:r>
              <a:rPr lang="en-GB" sz="1400" dirty="0" smtClean="0"/>
              <a:t>Produces and ‘owns’ the Business Case.</a:t>
            </a:r>
          </a:p>
          <a:p>
            <a:pPr lvl="1"/>
            <a:r>
              <a:rPr lang="en-GB" sz="1400" dirty="0" smtClean="0"/>
              <a:t>Obtains approval for expenditure.</a:t>
            </a:r>
          </a:p>
          <a:p>
            <a:pPr lvl="1"/>
            <a:r>
              <a:rPr lang="en-GB" sz="1400" dirty="0" smtClean="0"/>
              <a:t>Authorizes phase transitions and the key management outputs.</a:t>
            </a:r>
          </a:p>
          <a:p>
            <a:pPr lvl="1"/>
            <a:r>
              <a:rPr lang="en-GB" sz="1400" dirty="0" smtClean="0"/>
              <a:t>Terminates the project if necessary.</a:t>
            </a:r>
            <a:endParaRPr lang="en-GB" sz="1400" dirty="0"/>
          </a:p>
        </p:txBody>
      </p:sp>
      <p:sp>
        <p:nvSpPr>
          <p:cNvPr id="12" name="Text Placeholder 11"/>
          <p:cNvSpPr>
            <a:spLocks noGrp="1"/>
          </p:cNvSpPr>
          <p:nvPr>
            <p:ph type="body" sz="quarter" idx="3"/>
          </p:nvPr>
        </p:nvSpPr>
        <p:spPr/>
        <p:txBody>
          <a:bodyPr/>
          <a:lstStyle/>
          <a:p>
            <a:pPr algn="ctr"/>
            <a:r>
              <a:rPr lang="en-GB" dirty="0" smtClean="0"/>
              <a:t>Activities</a:t>
            </a:r>
            <a:endParaRPr lang="en-GB" dirty="0"/>
          </a:p>
        </p:txBody>
      </p:sp>
      <p:sp>
        <p:nvSpPr>
          <p:cNvPr id="13" name="Content Placeholder 12"/>
          <p:cNvSpPr>
            <a:spLocks noGrp="1"/>
          </p:cNvSpPr>
          <p:nvPr>
            <p:ph sz="quarter" idx="4"/>
          </p:nvPr>
        </p:nvSpPr>
        <p:spPr>
          <a:xfrm>
            <a:off x="4645025" y="2174875"/>
            <a:ext cx="4041775" cy="3387725"/>
          </a:xfrm>
          <a:solidFill>
            <a:schemeClr val="accent6">
              <a:lumMod val="60000"/>
              <a:lumOff val="40000"/>
            </a:schemeClr>
          </a:solidFill>
        </p:spPr>
        <p:txBody>
          <a:bodyPr/>
          <a:lstStyle/>
          <a:p>
            <a:r>
              <a:rPr lang="en-GB" sz="1600" b="1" dirty="0" smtClean="0"/>
              <a:t>Defines the business investment aims and priorities</a:t>
            </a:r>
          </a:p>
          <a:p>
            <a:pPr lvl="1"/>
            <a:r>
              <a:rPr lang="en-GB" sz="1400" dirty="0" smtClean="0"/>
              <a:t>Initiates the project and ensures a competent project manager is selected.</a:t>
            </a:r>
          </a:p>
          <a:p>
            <a:pPr lvl="1"/>
            <a:r>
              <a:rPr lang="en-GB" sz="1400" dirty="0" smtClean="0"/>
              <a:t>Agrees the project’s success criteria.</a:t>
            </a:r>
          </a:p>
          <a:p>
            <a:pPr lvl="1"/>
            <a:r>
              <a:rPr lang="en-GB" sz="1400" dirty="0" smtClean="0"/>
              <a:t>Supports the project manager during the project lifecycle</a:t>
            </a:r>
          </a:p>
          <a:p>
            <a:pPr lvl="1"/>
            <a:r>
              <a:rPr lang="en-GB" sz="1400" dirty="0" smtClean="0"/>
              <a:t>Monitors project progress &amp; makes control decisions when necessary. </a:t>
            </a:r>
          </a:p>
          <a:p>
            <a:pPr lvl="1"/>
            <a:r>
              <a:rPr lang="en-GB" sz="1400" dirty="0" smtClean="0"/>
              <a:t>Monitors the project’s external environment and business risks.</a:t>
            </a:r>
          </a:p>
          <a:p>
            <a:pPr lvl="1"/>
            <a:r>
              <a:rPr lang="en-GB" sz="1400" dirty="0" smtClean="0"/>
              <a:t>Keeps executive stakeholders informed and engaged</a:t>
            </a:r>
            <a:endParaRPr lang="en-GB" sz="1400" dirty="0"/>
          </a:p>
        </p:txBody>
      </p:sp>
    </p:spTree>
    <p:extLst>
      <p:ext uri="{BB962C8B-B14F-4D97-AF65-F5344CB8AC3E}">
        <p14:creationId xmlns:p14="http://schemas.microsoft.com/office/powerpoint/2010/main" val="1642304655"/>
      </p:ext>
    </p:extLst>
  </p:cSld>
  <p:clrMapOvr>
    <a:masterClrMapping/>
  </p:clrMapOvr>
  <p:timing>
    <p:tnLst>
      <p:par>
        <p:cTn id="1" dur="indefinite" restart="never" nodeType="tmRoot"/>
      </p:par>
    </p:tnLst>
  </p:timing>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Project Manager</a:t>
            </a:r>
            <a:endParaRPr lang="en-GB" dirty="0"/>
          </a:p>
        </p:txBody>
      </p:sp>
      <p:sp>
        <p:nvSpPr>
          <p:cNvPr id="8" name="Content Placeholder 7"/>
          <p:cNvSpPr>
            <a:spLocks noGrp="1"/>
          </p:cNvSpPr>
          <p:nvPr>
            <p:ph idx="1"/>
          </p:nvPr>
        </p:nvSpPr>
        <p:spPr>
          <a:xfrm>
            <a:off x="457200" y="1600201"/>
            <a:ext cx="8229600" cy="2057399"/>
          </a:xfrm>
        </p:spPr>
        <p:txBody>
          <a:bodyPr>
            <a:normAutofit/>
          </a:bodyPr>
          <a:lstStyle/>
          <a:p>
            <a:pPr marL="0" indent="0">
              <a:buNone/>
            </a:pPr>
            <a:r>
              <a:rPr lang="en-US" sz="1800" dirty="0"/>
              <a:t>A </a:t>
            </a:r>
            <a:r>
              <a:rPr lang="en-US" sz="1800" b="1" dirty="0"/>
              <a:t>project manager </a:t>
            </a:r>
            <a:r>
              <a:rPr lang="en-US" sz="1800" dirty="0"/>
              <a:t>is an individual responsible for accomplishing the stated project objectives. </a:t>
            </a:r>
            <a:endParaRPr lang="en-US" sz="1800" dirty="0" smtClean="0"/>
          </a:p>
          <a:p>
            <a:pPr marL="0" indent="0">
              <a:buNone/>
            </a:pPr>
            <a:r>
              <a:rPr lang="en-US" sz="1800" dirty="0" smtClean="0"/>
              <a:t>Key </a:t>
            </a:r>
            <a:r>
              <a:rPr lang="en-US" sz="1800" dirty="0"/>
              <a:t>project management responsibilities include developing clear and attainable project objectives, documenting the project requirements, and managing the constraints of the project’s finite resources to successful completion. </a:t>
            </a:r>
            <a:endParaRPr lang="en-US" sz="1800" dirty="0" smtClean="0"/>
          </a:p>
          <a:p>
            <a:endParaRPr lang="en-GB" sz="1600" dirty="0"/>
          </a:p>
        </p:txBody>
      </p:sp>
      <p:pic>
        <p:nvPicPr>
          <p:cNvPr id="2" name="Picture 1" descr="GPM Shirt.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800" y="3200400"/>
            <a:ext cx="4274830" cy="2703830"/>
          </a:xfrm>
          <a:prstGeom prst="rect">
            <a:avLst/>
          </a:prstGeom>
        </p:spPr>
      </p:pic>
    </p:spTree>
    <p:extLst>
      <p:ext uri="{BB962C8B-B14F-4D97-AF65-F5344CB8AC3E}">
        <p14:creationId xmlns:p14="http://schemas.microsoft.com/office/powerpoint/2010/main" val="607021694"/>
      </p:ext>
    </p:extLst>
  </p:cSld>
  <p:clrMapOvr>
    <a:masterClrMapping/>
  </p:clrMapOvr>
  <p:timing>
    <p:tnLst>
      <p:par>
        <p:cTn id="1" dur="indefinite" restart="never" nodeType="tmRoot"/>
      </p:par>
    </p:tnLst>
  </p:timing>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Project Board</a:t>
            </a:r>
            <a:endParaRPr lang="en-GB" dirty="0"/>
          </a:p>
        </p:txBody>
      </p:sp>
      <p:sp>
        <p:nvSpPr>
          <p:cNvPr id="3" name="Content Placeholder 2"/>
          <p:cNvSpPr>
            <a:spLocks noGrp="1"/>
          </p:cNvSpPr>
          <p:nvPr>
            <p:ph idx="1"/>
          </p:nvPr>
        </p:nvSpPr>
        <p:spPr/>
        <p:txBody>
          <a:bodyPr>
            <a:normAutofit/>
          </a:bodyPr>
          <a:lstStyle/>
          <a:p>
            <a:r>
              <a:rPr lang="en-GB" sz="2000" dirty="0" smtClean="0"/>
              <a:t>Provides strategic direction and guidance  (including inputs to context beyond the project)</a:t>
            </a:r>
          </a:p>
          <a:p>
            <a:r>
              <a:rPr lang="en-GB" sz="2000" dirty="0" smtClean="0"/>
              <a:t>Ensures cross-functional representation from the business</a:t>
            </a:r>
          </a:p>
          <a:p>
            <a:r>
              <a:rPr lang="en-GB" sz="2000" dirty="0" smtClean="0"/>
              <a:t>Chaired by the sponsor</a:t>
            </a:r>
          </a:p>
          <a:p>
            <a:r>
              <a:rPr lang="en-GB" sz="2000" dirty="0" smtClean="0"/>
              <a:t>Includes representatives from</a:t>
            </a:r>
          </a:p>
          <a:p>
            <a:pPr lvl="1"/>
            <a:r>
              <a:rPr lang="en-GB" sz="1600" dirty="0" smtClean="0"/>
              <a:t>Users</a:t>
            </a:r>
          </a:p>
          <a:p>
            <a:pPr lvl="1"/>
            <a:r>
              <a:rPr lang="en-GB" sz="1600" dirty="0" smtClean="0"/>
              <a:t>Suppliers</a:t>
            </a:r>
          </a:p>
          <a:p>
            <a:pPr lvl="1"/>
            <a:r>
              <a:rPr lang="en-GB" sz="1600" dirty="0" smtClean="0"/>
              <a:t>Key stakeholder groups</a:t>
            </a:r>
          </a:p>
          <a:p>
            <a:r>
              <a:rPr lang="en-GB" sz="2000" dirty="0" smtClean="0"/>
              <a:t>Project Manager may attend board meetings</a:t>
            </a:r>
          </a:p>
          <a:p>
            <a:r>
              <a:rPr lang="en-GB" sz="2000" dirty="0" smtClean="0"/>
              <a:t>Resolves escalated risks and issues that Project Manager and Sponsor cannot resolve</a:t>
            </a:r>
          </a:p>
          <a:p>
            <a:r>
              <a:rPr lang="en-GB" sz="2000" dirty="0" smtClean="0"/>
              <a:t>May fulfil role of deciding ‘Go / No Go’ decisions at end of each phase of the project lifecycle on behalf of the business</a:t>
            </a:r>
          </a:p>
          <a:p>
            <a:endParaRPr lang="en-GB" dirty="0"/>
          </a:p>
        </p:txBody>
      </p:sp>
    </p:spTree>
    <p:extLst>
      <p:ext uri="{BB962C8B-B14F-4D97-AF65-F5344CB8AC3E}">
        <p14:creationId xmlns:p14="http://schemas.microsoft.com/office/powerpoint/2010/main" val="16662878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10984" y="228430"/>
            <a:ext cx="6647015" cy="792650"/>
          </a:xfrm>
        </p:spPr>
        <p:txBody>
          <a:bodyPr>
            <a:normAutofit fontScale="90000"/>
          </a:bodyPr>
          <a:lstStyle/>
          <a:p>
            <a:r>
              <a:rPr lang="es-MX" sz="2800" dirty="0" smtClean="0"/>
              <a:t>Global Reporting Intiative’s Categories and Aspects</a:t>
            </a:r>
            <a:endParaRPr lang="en-US" sz="2800" dirty="0"/>
          </a:p>
        </p:txBody>
      </p:sp>
      <p:grpSp>
        <p:nvGrpSpPr>
          <p:cNvPr id="4" name="5 Grupo"/>
          <p:cNvGrpSpPr/>
          <p:nvPr/>
        </p:nvGrpSpPr>
        <p:grpSpPr>
          <a:xfrm>
            <a:off x="539553" y="1124744"/>
            <a:ext cx="6142602" cy="1655936"/>
            <a:chOff x="1513344" y="1124744"/>
            <a:chExt cx="5002873" cy="1655936"/>
          </a:xfrm>
        </p:grpSpPr>
        <p:grpSp>
          <p:nvGrpSpPr>
            <p:cNvPr id="5" name="6 Grupo"/>
            <p:cNvGrpSpPr/>
            <p:nvPr/>
          </p:nvGrpSpPr>
          <p:grpSpPr>
            <a:xfrm>
              <a:off x="3718561" y="1210390"/>
              <a:ext cx="2797656" cy="1452960"/>
              <a:chOff x="2194560" y="132954"/>
              <a:chExt cx="3901440" cy="1047750"/>
            </a:xfrm>
            <a:scene3d>
              <a:camera prst="orthographicFront"/>
              <a:lightRig rig="flat" dir="t"/>
            </a:scene3d>
          </p:grpSpPr>
          <p:sp>
            <p:nvSpPr>
              <p:cNvPr id="23" name="22 Redondear rectángulo de esquina del mismo lado"/>
              <p:cNvSpPr/>
              <p:nvPr/>
            </p:nvSpPr>
            <p:spPr>
              <a:xfrm rot="5400000">
                <a:off x="3621405" y="-1293891"/>
                <a:ext cx="1047750" cy="3901440"/>
              </a:xfrm>
              <a:prstGeom prst="round2SameRect">
                <a:avLst/>
              </a:prstGeom>
              <a:sp3d extrusionH="12700" prstMaterial="plastic">
                <a:bevelT w="50800" h="50800"/>
              </a:sp3d>
            </p:spPr>
            <p:style>
              <a:lnRef idx="1">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2">
                <a:schemeClr val="accent3">
                  <a:alpha val="90000"/>
                  <a:tint val="40000"/>
                  <a:hueOff val="0"/>
                  <a:satOff val="0"/>
                  <a:lumOff val="0"/>
                  <a:alphaOff val="0"/>
                </a:schemeClr>
              </a:effectRef>
              <a:fontRef idx="minor">
                <a:schemeClr val="dk1">
                  <a:hueOff val="0"/>
                  <a:satOff val="0"/>
                  <a:lumOff val="0"/>
                  <a:alphaOff val="0"/>
                </a:schemeClr>
              </a:fontRef>
            </p:style>
          </p:sp>
          <p:sp>
            <p:nvSpPr>
              <p:cNvPr id="24" name="Redondear rectángulo de esquina del mismo lado 4"/>
              <p:cNvSpPr/>
              <p:nvPr/>
            </p:nvSpPr>
            <p:spPr>
              <a:xfrm>
                <a:off x="2194561" y="304154"/>
                <a:ext cx="3850293" cy="825402"/>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1910" tIns="20955" rIns="41910" bIns="20955" numCol="1" spcCol="1270" anchor="ctr" anchorCtr="0">
                <a:noAutofit/>
              </a:bodyPr>
              <a:lstStyle/>
              <a:p>
                <a:pPr marL="514284" lvl="2" indent="-57150" defTabSz="488950">
                  <a:lnSpc>
                    <a:spcPct val="90000"/>
                  </a:lnSpc>
                  <a:spcBef>
                    <a:spcPct val="0"/>
                  </a:spcBef>
                  <a:spcAft>
                    <a:spcPct val="15000"/>
                  </a:spcAft>
                  <a:buChar char="••"/>
                </a:pPr>
                <a:r>
                  <a:rPr lang="en-US" sz="1600" dirty="0" smtClean="0"/>
                  <a:t>Economic </a:t>
                </a:r>
                <a:r>
                  <a:rPr lang="en-US" sz="1600" dirty="0"/>
                  <a:t>Performance</a:t>
                </a:r>
              </a:p>
              <a:p>
                <a:pPr marL="514284" lvl="2" indent="-57150" defTabSz="488950">
                  <a:lnSpc>
                    <a:spcPct val="90000"/>
                  </a:lnSpc>
                  <a:spcBef>
                    <a:spcPct val="0"/>
                  </a:spcBef>
                  <a:spcAft>
                    <a:spcPct val="15000"/>
                  </a:spcAft>
                  <a:buChar char="••"/>
                </a:pPr>
                <a:r>
                  <a:rPr lang="en-US" sz="1600" dirty="0"/>
                  <a:t>Market Presence</a:t>
                </a:r>
              </a:p>
              <a:p>
                <a:pPr marL="514284" lvl="2" indent="-57150" defTabSz="488950">
                  <a:lnSpc>
                    <a:spcPct val="90000"/>
                  </a:lnSpc>
                  <a:spcBef>
                    <a:spcPct val="0"/>
                  </a:spcBef>
                  <a:spcAft>
                    <a:spcPct val="15000"/>
                  </a:spcAft>
                  <a:buChar char="••"/>
                </a:pPr>
                <a:r>
                  <a:rPr lang="en-US" sz="1600" dirty="0"/>
                  <a:t>Direct </a:t>
                </a:r>
                <a:r>
                  <a:rPr lang="en-US" sz="1600" dirty="0" smtClean="0"/>
                  <a:t>Economic </a:t>
                </a:r>
                <a:r>
                  <a:rPr lang="en-US" sz="1600" dirty="0"/>
                  <a:t>impact</a:t>
                </a:r>
                <a:endParaRPr lang="en-US" sz="1600" kern="1200" dirty="0"/>
              </a:p>
            </p:txBody>
          </p:sp>
        </p:grpSp>
        <p:grpSp>
          <p:nvGrpSpPr>
            <p:cNvPr id="6" name="7 Grupo"/>
            <p:cNvGrpSpPr/>
            <p:nvPr/>
          </p:nvGrpSpPr>
          <p:grpSpPr>
            <a:xfrm>
              <a:off x="1513344" y="1124744"/>
              <a:ext cx="2194560" cy="1655936"/>
              <a:chOff x="0" y="1984"/>
              <a:chExt cx="2194560" cy="1309687"/>
            </a:xfrm>
            <a:scene3d>
              <a:camera prst="orthographicFront"/>
              <a:lightRig rig="flat" dir="t"/>
            </a:scene3d>
          </p:grpSpPr>
          <p:sp>
            <p:nvSpPr>
              <p:cNvPr id="21" name="20 Rectángulo redondeado"/>
              <p:cNvSpPr/>
              <p:nvPr/>
            </p:nvSpPr>
            <p:spPr>
              <a:xfrm>
                <a:off x="0" y="1984"/>
                <a:ext cx="2194560" cy="1309687"/>
              </a:xfrm>
              <a:prstGeom prst="roundRect">
                <a:avLst/>
              </a:prstGeom>
              <a:solidFill>
                <a:schemeClr val="accent4"/>
              </a:solidFill>
            </p:spPr>
            <p:style>
              <a:lnRef idx="0">
                <a:schemeClr val="accent5"/>
              </a:lnRef>
              <a:fillRef idx="3">
                <a:schemeClr val="accent5"/>
              </a:fillRef>
              <a:effectRef idx="3">
                <a:schemeClr val="accent5"/>
              </a:effectRef>
              <a:fontRef idx="minor">
                <a:schemeClr val="lt1"/>
              </a:fontRef>
            </p:style>
          </p:sp>
          <p:sp>
            <p:nvSpPr>
              <p:cNvPr id="22" name="21 Rectángulo"/>
              <p:cNvSpPr/>
              <p:nvPr/>
            </p:nvSpPr>
            <p:spPr>
              <a:xfrm>
                <a:off x="63934" y="65918"/>
                <a:ext cx="2066692" cy="118181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9540" tIns="64770" rIns="129540" bIns="64770" numCol="1" spcCol="1270" anchor="ctr" anchorCtr="0">
                <a:noAutofit/>
              </a:bodyPr>
              <a:lstStyle/>
              <a:p>
                <a:pPr lvl="0" algn="ctr" defTabSz="1511300">
                  <a:lnSpc>
                    <a:spcPct val="90000"/>
                  </a:lnSpc>
                  <a:spcBef>
                    <a:spcPct val="0"/>
                  </a:spcBef>
                  <a:spcAft>
                    <a:spcPct val="35000"/>
                  </a:spcAft>
                </a:pPr>
                <a:r>
                  <a:rPr lang="es-MX" sz="3400" kern="1200" dirty="0" smtClean="0"/>
                  <a:t>Economic</a:t>
                </a:r>
                <a:endParaRPr lang="en-US" sz="3400" kern="1200" dirty="0"/>
              </a:p>
            </p:txBody>
          </p:sp>
        </p:grpSp>
      </p:grpSp>
      <p:grpSp>
        <p:nvGrpSpPr>
          <p:cNvPr id="7" name="24 Grupo"/>
          <p:cNvGrpSpPr/>
          <p:nvPr/>
        </p:nvGrpSpPr>
        <p:grpSpPr>
          <a:xfrm>
            <a:off x="2672861" y="2895601"/>
            <a:ext cx="6099268" cy="1505568"/>
            <a:chOff x="1088686" y="2670945"/>
            <a:chExt cx="6099268" cy="1655936"/>
          </a:xfrm>
        </p:grpSpPr>
        <p:grpSp>
          <p:nvGrpSpPr>
            <p:cNvPr id="8" name="8 Grupo"/>
            <p:cNvGrpSpPr/>
            <p:nvPr/>
          </p:nvGrpSpPr>
          <p:grpSpPr>
            <a:xfrm>
              <a:off x="3958249" y="2719527"/>
              <a:ext cx="3229705" cy="1452960"/>
              <a:chOff x="2484100" y="1463847"/>
              <a:chExt cx="3901441" cy="1047750"/>
            </a:xfrm>
            <a:scene3d>
              <a:camera prst="orthographicFront"/>
              <a:lightRig rig="flat" dir="t"/>
            </a:scene3d>
          </p:grpSpPr>
          <p:sp>
            <p:nvSpPr>
              <p:cNvPr id="19" name="18 Redondear rectángulo de esquina del mismo lado"/>
              <p:cNvSpPr/>
              <p:nvPr/>
            </p:nvSpPr>
            <p:spPr>
              <a:xfrm rot="5400000">
                <a:off x="3910946" y="37001"/>
                <a:ext cx="1047750" cy="3901441"/>
              </a:xfrm>
              <a:prstGeom prst="round2SameRect">
                <a:avLst/>
              </a:prstGeom>
              <a:sp3d extrusionH="12700" prstMaterial="plastic">
                <a:bevelT w="50800" h="50800"/>
              </a:sp3d>
            </p:spPr>
            <p:style>
              <a:lnRef idx="1">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2">
                <a:schemeClr val="accent3">
                  <a:alpha val="90000"/>
                  <a:tint val="40000"/>
                  <a:hueOff val="0"/>
                  <a:satOff val="0"/>
                  <a:lumOff val="0"/>
                  <a:alphaOff val="0"/>
                </a:schemeClr>
              </a:effectRef>
              <a:fontRef idx="minor">
                <a:schemeClr val="dk1">
                  <a:hueOff val="0"/>
                  <a:satOff val="0"/>
                  <a:lumOff val="0"/>
                  <a:alphaOff val="0"/>
                </a:schemeClr>
              </a:fontRef>
            </p:style>
          </p:sp>
          <p:sp>
            <p:nvSpPr>
              <p:cNvPr id="20" name="Redondear rectángulo de esquina del mismo lado 8"/>
              <p:cNvSpPr/>
              <p:nvPr/>
            </p:nvSpPr>
            <p:spPr>
              <a:xfrm>
                <a:off x="2968717" y="1538712"/>
                <a:ext cx="3313748" cy="945456"/>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1910" tIns="20955" rIns="41910" bIns="20955" numCol="1" spcCol="1270" anchor="ctr" anchorCtr="0">
                <a:noAutofit/>
              </a:bodyPr>
              <a:lstStyle/>
              <a:p>
                <a:pPr marL="57150" lvl="1" indent="-57150" defTabSz="488950">
                  <a:lnSpc>
                    <a:spcPct val="90000"/>
                  </a:lnSpc>
                  <a:spcBef>
                    <a:spcPct val="0"/>
                  </a:spcBef>
                  <a:spcAft>
                    <a:spcPct val="15000"/>
                  </a:spcAft>
                  <a:buChar char="••"/>
                </a:pPr>
                <a:r>
                  <a:rPr lang="en-US" sz="1600" dirty="0"/>
                  <a:t>Materials, energy, water</a:t>
                </a:r>
              </a:p>
              <a:p>
                <a:pPr marL="57150" lvl="1" indent="-57150" defTabSz="488950">
                  <a:lnSpc>
                    <a:spcPct val="90000"/>
                  </a:lnSpc>
                  <a:spcBef>
                    <a:spcPct val="0"/>
                  </a:spcBef>
                  <a:spcAft>
                    <a:spcPct val="15000"/>
                  </a:spcAft>
                  <a:buChar char="••"/>
                </a:pPr>
                <a:r>
                  <a:rPr lang="en-US" sz="1600" dirty="0"/>
                  <a:t>biodiversity</a:t>
                </a:r>
              </a:p>
              <a:p>
                <a:pPr marL="57150" lvl="1" indent="-57150" defTabSz="488950">
                  <a:lnSpc>
                    <a:spcPct val="90000"/>
                  </a:lnSpc>
                  <a:spcBef>
                    <a:spcPct val="0"/>
                  </a:spcBef>
                  <a:spcAft>
                    <a:spcPct val="15000"/>
                  </a:spcAft>
                  <a:buChar char="••"/>
                </a:pPr>
                <a:r>
                  <a:rPr lang="en-US" sz="1600" dirty="0"/>
                  <a:t>Emissions, waste, transport</a:t>
                </a:r>
              </a:p>
              <a:p>
                <a:pPr marL="57150" lvl="1" indent="-57150" defTabSz="488950">
                  <a:lnSpc>
                    <a:spcPct val="90000"/>
                  </a:lnSpc>
                  <a:spcBef>
                    <a:spcPct val="0"/>
                  </a:spcBef>
                  <a:spcAft>
                    <a:spcPct val="15000"/>
                  </a:spcAft>
                  <a:buChar char="••"/>
                </a:pPr>
                <a:r>
                  <a:rPr lang="en-US" sz="1600" dirty="0"/>
                  <a:t>Products and services</a:t>
                </a:r>
              </a:p>
              <a:p>
                <a:pPr marL="57150" lvl="1" indent="-57150" defTabSz="488950">
                  <a:lnSpc>
                    <a:spcPct val="90000"/>
                  </a:lnSpc>
                  <a:spcBef>
                    <a:spcPct val="0"/>
                  </a:spcBef>
                  <a:spcAft>
                    <a:spcPct val="15000"/>
                  </a:spcAft>
                  <a:buChar char="••"/>
                </a:pPr>
                <a:r>
                  <a:rPr lang="en-US" sz="1600" dirty="0"/>
                  <a:t>Integral sustainability</a:t>
                </a:r>
                <a:endParaRPr lang="en-US" sz="1600" kern="1200" dirty="0"/>
              </a:p>
            </p:txBody>
          </p:sp>
        </p:grpSp>
        <p:grpSp>
          <p:nvGrpSpPr>
            <p:cNvPr id="9" name="9 Grupo"/>
            <p:cNvGrpSpPr/>
            <p:nvPr/>
          </p:nvGrpSpPr>
          <p:grpSpPr>
            <a:xfrm>
              <a:off x="1088686" y="2670945"/>
              <a:ext cx="2889128" cy="1655936"/>
              <a:chOff x="-388016" y="1295526"/>
              <a:chExt cx="2889128" cy="1309687"/>
            </a:xfrm>
            <a:scene3d>
              <a:camera prst="orthographicFront"/>
              <a:lightRig rig="flat" dir="t"/>
            </a:scene3d>
          </p:grpSpPr>
          <p:sp>
            <p:nvSpPr>
              <p:cNvPr id="17" name="16 Rectángulo redondeado"/>
              <p:cNvSpPr/>
              <p:nvPr/>
            </p:nvSpPr>
            <p:spPr>
              <a:xfrm>
                <a:off x="-388016" y="1295526"/>
                <a:ext cx="2745173" cy="1309687"/>
              </a:xfrm>
              <a:prstGeom prst="roundRect">
                <a:avLst/>
              </a:prstGeom>
              <a:solidFill>
                <a:schemeClr val="accent5">
                  <a:lumMod val="60000"/>
                  <a:lumOff val="40000"/>
                </a:schemeClr>
              </a:solidFill>
            </p:spPr>
            <p:style>
              <a:lnRef idx="0">
                <a:schemeClr val="accent1"/>
              </a:lnRef>
              <a:fillRef idx="3">
                <a:schemeClr val="accent1"/>
              </a:fillRef>
              <a:effectRef idx="3">
                <a:schemeClr val="accent1"/>
              </a:effectRef>
              <a:fontRef idx="minor">
                <a:schemeClr val="lt1"/>
              </a:fontRef>
            </p:style>
          </p:sp>
          <p:sp>
            <p:nvSpPr>
              <p:cNvPr id="18" name="17 Rectángulo"/>
              <p:cNvSpPr/>
              <p:nvPr/>
            </p:nvSpPr>
            <p:spPr>
              <a:xfrm>
                <a:off x="-317678" y="1361811"/>
                <a:ext cx="2818790" cy="118181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9540" tIns="64770" rIns="129540" bIns="64770" numCol="1" spcCol="1270" anchor="ctr" anchorCtr="0">
                <a:noAutofit/>
              </a:bodyPr>
              <a:lstStyle/>
              <a:p>
                <a:pPr lvl="0" algn="ctr" defTabSz="1511300">
                  <a:lnSpc>
                    <a:spcPct val="90000"/>
                  </a:lnSpc>
                  <a:spcBef>
                    <a:spcPct val="0"/>
                  </a:spcBef>
                  <a:spcAft>
                    <a:spcPct val="35000"/>
                  </a:spcAft>
                </a:pPr>
                <a:r>
                  <a:rPr lang="es-MX" sz="3400" kern="1200" dirty="0" smtClean="0"/>
                  <a:t>Environment</a:t>
                </a:r>
                <a:endParaRPr lang="en-US" sz="3400" kern="1200" dirty="0"/>
              </a:p>
            </p:txBody>
          </p:sp>
        </p:grpSp>
      </p:grpSp>
      <p:grpSp>
        <p:nvGrpSpPr>
          <p:cNvPr id="10" name="25 Grupo"/>
          <p:cNvGrpSpPr/>
          <p:nvPr/>
        </p:nvGrpSpPr>
        <p:grpSpPr>
          <a:xfrm>
            <a:off x="562708" y="4419600"/>
            <a:ext cx="5978769" cy="1655936"/>
            <a:chOff x="1106672" y="4493602"/>
            <a:chExt cx="5409544" cy="1655936"/>
          </a:xfrm>
        </p:grpSpPr>
        <p:grpSp>
          <p:nvGrpSpPr>
            <p:cNvPr id="11" name="10 Grupo"/>
            <p:cNvGrpSpPr/>
            <p:nvPr/>
          </p:nvGrpSpPr>
          <p:grpSpPr>
            <a:xfrm>
              <a:off x="3269959" y="4593038"/>
              <a:ext cx="3246257" cy="1452960"/>
              <a:chOff x="2194560" y="2883296"/>
              <a:chExt cx="3901440" cy="1047750"/>
            </a:xfrm>
            <a:scene3d>
              <a:camera prst="orthographicFront"/>
              <a:lightRig rig="flat" dir="t"/>
            </a:scene3d>
          </p:grpSpPr>
          <p:sp>
            <p:nvSpPr>
              <p:cNvPr id="15" name="14 Redondear rectángulo de esquina del mismo lado"/>
              <p:cNvSpPr/>
              <p:nvPr/>
            </p:nvSpPr>
            <p:spPr>
              <a:xfrm rot="5400000">
                <a:off x="3621405" y="1456451"/>
                <a:ext cx="1047750" cy="3901440"/>
              </a:xfrm>
              <a:prstGeom prst="round2SameRect">
                <a:avLst/>
              </a:prstGeom>
              <a:sp3d extrusionH="12700" prstMaterial="plastic">
                <a:bevelT w="50800" h="50800"/>
              </a:sp3d>
            </p:spPr>
            <p:style>
              <a:lnRef idx="1">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2">
                <a:schemeClr val="accent3">
                  <a:alpha val="90000"/>
                  <a:tint val="40000"/>
                  <a:hueOff val="0"/>
                  <a:satOff val="0"/>
                  <a:lumOff val="0"/>
                  <a:alphaOff val="0"/>
                </a:schemeClr>
              </a:effectRef>
              <a:fontRef idx="minor">
                <a:schemeClr val="dk1">
                  <a:hueOff val="0"/>
                  <a:satOff val="0"/>
                  <a:lumOff val="0"/>
                  <a:alphaOff val="0"/>
                </a:schemeClr>
              </a:fontRef>
            </p:style>
          </p:sp>
          <p:sp>
            <p:nvSpPr>
              <p:cNvPr id="16" name="Redondear rectángulo de esquina del mismo lado 12"/>
              <p:cNvSpPr/>
              <p:nvPr/>
            </p:nvSpPr>
            <p:spPr>
              <a:xfrm>
                <a:off x="2194561" y="2934443"/>
                <a:ext cx="3850293" cy="945456"/>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1910" tIns="20955" rIns="41910" bIns="20955" numCol="1" spcCol="1270" anchor="ctr" anchorCtr="0">
                <a:noAutofit/>
              </a:bodyPr>
              <a:lstStyle/>
              <a:p>
                <a:pPr marL="514284" lvl="2" indent="-57150" defTabSz="488950">
                  <a:lnSpc>
                    <a:spcPct val="90000"/>
                  </a:lnSpc>
                  <a:spcBef>
                    <a:spcPct val="0"/>
                  </a:spcBef>
                  <a:spcAft>
                    <a:spcPct val="15000"/>
                  </a:spcAft>
                  <a:buChar char="••"/>
                </a:pPr>
                <a:r>
                  <a:rPr lang="en-US" sz="1600" dirty="0"/>
                  <a:t>Labor practices and decent work</a:t>
                </a:r>
              </a:p>
              <a:p>
                <a:pPr marL="514284" lvl="2" indent="-57150" defTabSz="488950">
                  <a:lnSpc>
                    <a:spcPct val="90000"/>
                  </a:lnSpc>
                  <a:spcBef>
                    <a:spcPct val="0"/>
                  </a:spcBef>
                  <a:spcAft>
                    <a:spcPct val="15000"/>
                  </a:spcAft>
                  <a:buChar char="••"/>
                </a:pPr>
                <a:r>
                  <a:rPr lang="en-US" sz="1600" dirty="0" smtClean="0"/>
                  <a:t>Society</a:t>
                </a:r>
                <a:endParaRPr lang="en-US" sz="1600" dirty="0"/>
              </a:p>
              <a:p>
                <a:pPr marL="514284" lvl="2" indent="-57150" defTabSz="488950">
                  <a:lnSpc>
                    <a:spcPct val="90000"/>
                  </a:lnSpc>
                  <a:spcBef>
                    <a:spcPct val="0"/>
                  </a:spcBef>
                  <a:spcAft>
                    <a:spcPct val="15000"/>
                  </a:spcAft>
                  <a:buChar char="••"/>
                </a:pPr>
                <a:r>
                  <a:rPr lang="en-US" sz="1600" dirty="0" smtClean="0"/>
                  <a:t>Human Rights</a:t>
                </a:r>
                <a:endParaRPr lang="en-US" sz="1600" dirty="0"/>
              </a:p>
              <a:p>
                <a:pPr marL="514284" lvl="2" indent="-57150" defTabSz="488950">
                  <a:lnSpc>
                    <a:spcPct val="90000"/>
                  </a:lnSpc>
                  <a:spcBef>
                    <a:spcPct val="0"/>
                  </a:spcBef>
                  <a:spcAft>
                    <a:spcPct val="15000"/>
                  </a:spcAft>
                  <a:buChar char="••"/>
                </a:pPr>
                <a:r>
                  <a:rPr lang="en-US" sz="1600" dirty="0"/>
                  <a:t>Product liability</a:t>
                </a:r>
              </a:p>
              <a:p>
                <a:pPr marL="514284" lvl="2" indent="-57150" defTabSz="488950">
                  <a:lnSpc>
                    <a:spcPct val="90000"/>
                  </a:lnSpc>
                  <a:spcBef>
                    <a:spcPct val="0"/>
                  </a:spcBef>
                  <a:spcAft>
                    <a:spcPct val="15000"/>
                  </a:spcAft>
                  <a:buChar char="••"/>
                </a:pPr>
                <a:r>
                  <a:rPr lang="en-US" sz="1600" dirty="0" smtClean="0"/>
                  <a:t>Ethics</a:t>
                </a:r>
                <a:endParaRPr lang="en-US" sz="1600" kern="1200" dirty="0"/>
              </a:p>
            </p:txBody>
          </p:sp>
        </p:grpSp>
        <p:grpSp>
          <p:nvGrpSpPr>
            <p:cNvPr id="12" name="11 Grupo"/>
            <p:cNvGrpSpPr/>
            <p:nvPr/>
          </p:nvGrpSpPr>
          <p:grpSpPr>
            <a:xfrm>
              <a:off x="1106672" y="4493602"/>
              <a:ext cx="2194560" cy="1655936"/>
              <a:chOff x="0" y="2752328"/>
              <a:chExt cx="2194560" cy="1309687"/>
            </a:xfrm>
            <a:scene3d>
              <a:camera prst="orthographicFront"/>
              <a:lightRig rig="flat" dir="t"/>
            </a:scene3d>
          </p:grpSpPr>
          <p:sp>
            <p:nvSpPr>
              <p:cNvPr id="13" name="12 Rectángulo redondeado"/>
              <p:cNvSpPr/>
              <p:nvPr/>
            </p:nvSpPr>
            <p:spPr>
              <a:xfrm>
                <a:off x="0" y="2752328"/>
                <a:ext cx="2194560" cy="1309687"/>
              </a:xfrm>
              <a:prstGeom prst="roundRect">
                <a:avLst/>
              </a:prstGeom>
              <a:solidFill>
                <a:schemeClr val="accent2">
                  <a:lumMod val="75000"/>
                </a:schemeClr>
              </a:solidFill>
            </p:spPr>
            <p:style>
              <a:lnRef idx="0">
                <a:schemeClr val="accent4"/>
              </a:lnRef>
              <a:fillRef idx="3">
                <a:schemeClr val="accent4"/>
              </a:fillRef>
              <a:effectRef idx="3">
                <a:schemeClr val="accent4"/>
              </a:effectRef>
              <a:fontRef idx="minor">
                <a:schemeClr val="lt1"/>
              </a:fontRef>
            </p:style>
          </p:sp>
          <p:sp>
            <p:nvSpPr>
              <p:cNvPr id="14" name="13 Rectángulo"/>
              <p:cNvSpPr/>
              <p:nvPr/>
            </p:nvSpPr>
            <p:spPr>
              <a:xfrm>
                <a:off x="63934" y="2816262"/>
                <a:ext cx="2066692" cy="118181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9540" tIns="64770" rIns="129540" bIns="64770" numCol="1" spcCol="1270" anchor="ctr" anchorCtr="0">
                <a:noAutofit/>
              </a:bodyPr>
              <a:lstStyle/>
              <a:p>
                <a:pPr lvl="0" algn="ctr" defTabSz="1511300">
                  <a:lnSpc>
                    <a:spcPct val="90000"/>
                  </a:lnSpc>
                  <a:spcBef>
                    <a:spcPct val="0"/>
                  </a:spcBef>
                  <a:spcAft>
                    <a:spcPct val="35000"/>
                  </a:spcAft>
                </a:pPr>
                <a:r>
                  <a:rPr lang="es-MX" sz="3400" kern="1200" dirty="0" smtClean="0"/>
                  <a:t>Social</a:t>
                </a:r>
                <a:endParaRPr lang="en-US" sz="3400" kern="1200" dirty="0"/>
              </a:p>
            </p:txBody>
          </p:sp>
        </p:grpSp>
      </p:gr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39000" y="1600200"/>
            <a:ext cx="1576193" cy="628706"/>
          </a:xfrm>
          <a:prstGeom prst="rect">
            <a:avLst/>
          </a:prstGeom>
        </p:spPr>
      </p:pic>
    </p:spTree>
    <p:extLst>
      <p:ext uri="{BB962C8B-B14F-4D97-AF65-F5344CB8AC3E}">
        <p14:creationId xmlns:p14="http://schemas.microsoft.com/office/powerpoint/2010/main" val="30246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440</a:t>
            </a:fld>
            <a:endParaRPr lang="en-US" dirty="0"/>
          </a:p>
        </p:txBody>
      </p:sp>
      <p:sp>
        <p:nvSpPr>
          <p:cNvPr id="6" name="Content Placeholder 5"/>
          <p:cNvSpPr>
            <a:spLocks noGrp="1"/>
          </p:cNvSpPr>
          <p:nvPr>
            <p:ph idx="1"/>
          </p:nvPr>
        </p:nvSpPr>
        <p:spPr/>
        <p:txBody>
          <a:bodyPr/>
          <a:lstStyle/>
          <a:p>
            <a:pPr marL="285750" indent="-285750">
              <a:lnSpc>
                <a:spcPct val="115000"/>
              </a:lnSpc>
              <a:spcAft>
                <a:spcPts val="0"/>
              </a:spcAft>
              <a:buFont typeface="Arial"/>
              <a:buChar char="•"/>
            </a:pPr>
            <a:r>
              <a:rPr lang="en-GB" dirty="0" smtClean="0">
                <a:ea typeface="Calibri"/>
              </a:rPr>
              <a:t>Functional organizations</a:t>
            </a:r>
            <a:endParaRPr lang="en-GB" dirty="0">
              <a:ea typeface="Calibri"/>
            </a:endParaRPr>
          </a:p>
          <a:p>
            <a:pPr marL="285750" indent="-285750">
              <a:lnSpc>
                <a:spcPct val="115000"/>
              </a:lnSpc>
              <a:spcAft>
                <a:spcPts val="0"/>
              </a:spcAft>
              <a:buFont typeface="Arial"/>
              <a:buChar char="•"/>
            </a:pPr>
            <a:r>
              <a:rPr lang="en-GB" dirty="0">
                <a:ea typeface="Calibri"/>
              </a:rPr>
              <a:t>Project based (Projectized)</a:t>
            </a:r>
          </a:p>
          <a:p>
            <a:pPr marL="285750" indent="-285750">
              <a:lnSpc>
                <a:spcPct val="115000"/>
              </a:lnSpc>
              <a:spcAft>
                <a:spcPts val="0"/>
              </a:spcAft>
              <a:buFont typeface="Arial"/>
              <a:buChar char="•"/>
            </a:pPr>
            <a:r>
              <a:rPr lang="en-GB" dirty="0" smtClean="0">
                <a:ea typeface="Calibri"/>
              </a:rPr>
              <a:t>Matrix organizations</a:t>
            </a:r>
            <a:endParaRPr lang="en-GB" dirty="0">
              <a:ea typeface="Calibri"/>
            </a:endParaRPr>
          </a:p>
          <a:p>
            <a:pPr marL="0" indent="0">
              <a:buNone/>
            </a:pPr>
            <a:endParaRPr lang="en-US" dirty="0"/>
          </a:p>
        </p:txBody>
      </p:sp>
      <p:sp>
        <p:nvSpPr>
          <p:cNvPr id="7" name="Title 6"/>
          <p:cNvSpPr>
            <a:spLocks noGrp="1"/>
          </p:cNvSpPr>
          <p:nvPr>
            <p:ph type="title"/>
          </p:nvPr>
        </p:nvSpPr>
        <p:spPr>
          <a:xfrm>
            <a:off x="381000" y="0"/>
            <a:ext cx="6172200" cy="1143000"/>
          </a:xfrm>
        </p:spPr>
        <p:txBody>
          <a:bodyPr/>
          <a:lstStyle/>
          <a:p>
            <a:r>
              <a:rPr lang="en-US" dirty="0" smtClean="0"/>
              <a:t>We have covered</a:t>
            </a:r>
            <a:endParaRPr lang="en-US" dirty="0"/>
          </a:p>
        </p:txBody>
      </p:sp>
    </p:spTree>
    <p:extLst>
      <p:ext uri="{BB962C8B-B14F-4D97-AF65-F5344CB8AC3E}">
        <p14:creationId xmlns:p14="http://schemas.microsoft.com/office/powerpoint/2010/main" val="2112432176"/>
      </p:ext>
    </p:extLst>
  </p:cSld>
  <p:clrMapOvr>
    <a:masterClrMapping/>
  </p:clrMapOvr>
  <p:transition spd="slow"/>
  <p:timing>
    <p:tnLst>
      <p:par>
        <p:cTn id="1" dur="indefinite" restart="never" nodeType="tmRoot"/>
      </p:par>
    </p:tnLst>
  </p:timing>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5200460" cy="6858000"/>
          </a:xfrm>
          <a:prstGeom prst="rect">
            <a:avLst/>
          </a:prstGeom>
        </p:spPr>
      </p:pic>
      <p:sp>
        <p:nvSpPr>
          <p:cNvPr id="5" name="Subtitle 2"/>
          <p:cNvSpPr>
            <a:spLocks noGrp="1"/>
          </p:cNvSpPr>
          <p:nvPr>
            <p:ph type="subTitle" idx="1"/>
          </p:nvPr>
        </p:nvSpPr>
        <p:spPr>
          <a:xfrm>
            <a:off x="2133600" y="4394314"/>
            <a:ext cx="6400800" cy="574868"/>
          </a:xfrm>
        </p:spPr>
        <p:txBody>
          <a:bodyPr>
            <a:normAutofit/>
          </a:bodyPr>
          <a:lstStyle/>
          <a:p>
            <a:r>
              <a:rPr lang="en-US" dirty="0" smtClean="0">
                <a:solidFill>
                  <a:schemeClr val="bg1">
                    <a:lumMod val="65000"/>
                  </a:schemeClr>
                </a:solidFill>
              </a:rPr>
              <a:t>Sponsorship</a:t>
            </a:r>
            <a:endParaRPr lang="en-US" dirty="0">
              <a:solidFill>
                <a:schemeClr val="bg1">
                  <a:lumMod val="65000"/>
                </a:schemeClr>
              </a:solidFill>
            </a:endParaRPr>
          </a:p>
        </p:txBody>
      </p:sp>
      <p:pic>
        <p:nvPicPr>
          <p:cNvPr id="10" name="Picture 9" descr="PRiSM Logo Final.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8000" y="2133600"/>
            <a:ext cx="4364909" cy="1925549"/>
          </a:xfrm>
          <a:prstGeom prst="rect">
            <a:avLst/>
          </a:prstGeom>
          <a:noFill/>
          <a:ln>
            <a:noFill/>
          </a:ln>
        </p:spPr>
      </p:pic>
      <p:pic>
        <p:nvPicPr>
          <p:cNvPr id="11" name="Picture 10" descr="practitioner.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6826889" y="2774313"/>
            <a:ext cx="1600200" cy="471176"/>
          </a:xfrm>
          <a:prstGeom prst="rect">
            <a:avLst/>
          </a:prstGeom>
          <a:noFill/>
          <a:ln>
            <a:noFill/>
          </a:ln>
        </p:spPr>
      </p:pic>
      <p:pic>
        <p:nvPicPr>
          <p:cNvPr id="13" name="Picture 1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10437" y="6096000"/>
            <a:ext cx="1393071" cy="625335"/>
          </a:xfrm>
          <a:prstGeom prst="rect">
            <a:avLst/>
          </a:prstGeom>
        </p:spPr>
      </p:pic>
      <p:pic>
        <p:nvPicPr>
          <p:cNvPr id="14" name="Picture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48548" y="244782"/>
            <a:ext cx="2854960" cy="889820"/>
          </a:xfrm>
          <a:prstGeom prst="rect">
            <a:avLst/>
          </a:prstGeom>
        </p:spPr>
      </p:pic>
      <p:sp>
        <p:nvSpPr>
          <p:cNvPr id="16" name="TextBox 15"/>
          <p:cNvSpPr txBox="1"/>
          <p:nvPr/>
        </p:nvSpPr>
        <p:spPr>
          <a:xfrm>
            <a:off x="6248400" y="6224001"/>
            <a:ext cx="1075231" cy="369332"/>
          </a:xfrm>
          <a:prstGeom prst="rect">
            <a:avLst/>
          </a:prstGeom>
          <a:noFill/>
        </p:spPr>
        <p:txBody>
          <a:bodyPr wrap="none" rtlCol="0">
            <a:spAutoFit/>
          </a:bodyPr>
          <a:lstStyle/>
          <a:p>
            <a:r>
              <a:rPr lang="en-US" dirty="0" smtClean="0">
                <a:solidFill>
                  <a:schemeClr val="bg1">
                    <a:lumMod val="65000"/>
                  </a:schemeClr>
                </a:solidFill>
              </a:rPr>
              <a:t>Release 6</a:t>
            </a:r>
            <a:endParaRPr lang="en-US" dirty="0">
              <a:solidFill>
                <a:schemeClr val="bg1">
                  <a:lumMod val="65000"/>
                </a:schemeClr>
              </a:solidFill>
            </a:endParaRPr>
          </a:p>
        </p:txBody>
      </p:sp>
    </p:spTree>
    <p:extLst>
      <p:ext uri="{BB962C8B-B14F-4D97-AF65-F5344CB8AC3E}">
        <p14:creationId xmlns:p14="http://schemas.microsoft.com/office/powerpoint/2010/main" val="3651416333"/>
      </p:ext>
    </p:extLst>
  </p:cSld>
  <p:clrMapOvr>
    <a:masterClrMapping/>
  </p:clrMapOvr>
  <p:timing>
    <p:tnLst>
      <p:par>
        <p:cTn id="1" dur="indefinite" restart="never" nodeType="tmRoot"/>
      </p:par>
    </p:tnLst>
  </p:timing>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BE819A1-3DD8-4179-BFD0-BF7D359F8DBD}" type="slidenum">
              <a:rPr lang="en-US" smtClean="0"/>
              <a:pPr/>
              <a:t>442</a:t>
            </a:fld>
            <a:endParaRPr lang="en-US" dirty="0"/>
          </a:p>
        </p:txBody>
      </p:sp>
      <p:sp>
        <p:nvSpPr>
          <p:cNvPr id="2" name="Title 1"/>
          <p:cNvSpPr>
            <a:spLocks noGrp="1"/>
          </p:cNvSpPr>
          <p:nvPr>
            <p:ph type="title"/>
          </p:nvPr>
        </p:nvSpPr>
        <p:spPr>
          <a:xfrm>
            <a:off x="381000" y="0"/>
            <a:ext cx="8458200" cy="1143000"/>
          </a:xfrm>
        </p:spPr>
        <p:txBody>
          <a:bodyPr/>
          <a:lstStyle/>
          <a:p>
            <a:r>
              <a:rPr lang="en-US" dirty="0" smtClean="0">
                <a:solidFill>
                  <a:schemeClr val="bg1">
                    <a:lumMod val="65000"/>
                  </a:schemeClr>
                </a:solidFill>
              </a:rPr>
              <a:t>Sponsorship</a:t>
            </a:r>
            <a:endParaRPr lang="en-US" dirty="0">
              <a:solidFill>
                <a:schemeClr val="bg1">
                  <a:lumMod val="65000"/>
                </a:schemeClr>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806069446"/>
              </p:ext>
            </p:extLst>
          </p:nvPr>
        </p:nvGraphicFramePr>
        <p:xfrm>
          <a:off x="179512" y="1268760"/>
          <a:ext cx="8784976" cy="4322256"/>
        </p:xfrm>
        <a:graphic>
          <a:graphicData uri="http://schemas.openxmlformats.org/drawingml/2006/table">
            <a:tbl>
              <a:tblPr/>
              <a:tblGrid>
                <a:gridCol w="1877888"/>
                <a:gridCol w="3505200"/>
                <a:gridCol w="3401888"/>
              </a:tblGrid>
              <a:tr h="311661">
                <a:tc>
                  <a:txBody>
                    <a:bodyPr/>
                    <a:lstStyle/>
                    <a:p>
                      <a:pPr>
                        <a:lnSpc>
                          <a:spcPct val="115000"/>
                        </a:lnSpc>
                        <a:spcAft>
                          <a:spcPts val="0"/>
                        </a:spcAft>
                      </a:pPr>
                      <a:r>
                        <a:rPr lang="en-GB" sz="1600" b="1" dirty="0" smtClean="0">
                          <a:solidFill>
                            <a:schemeClr val="bg1"/>
                          </a:solidFill>
                          <a:latin typeface="Helvetica"/>
                          <a:ea typeface="Calibri"/>
                          <a:cs typeface="Helvetica"/>
                        </a:rPr>
                        <a:t>Module 15</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Module</a:t>
                      </a:r>
                      <a:r>
                        <a:rPr lang="en-GB" sz="1600" b="1" baseline="0" dirty="0" smtClean="0">
                          <a:solidFill>
                            <a:schemeClr val="bg1"/>
                          </a:solidFill>
                          <a:latin typeface="Helvetica"/>
                          <a:ea typeface="Calibri"/>
                          <a:cs typeface="Helvetica"/>
                        </a:rPr>
                        <a:t> Covers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Learning outcomes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3108419">
                <a:tc>
                  <a:txBody>
                    <a:bodyPr/>
                    <a:lstStyle/>
                    <a:p>
                      <a:pPr>
                        <a:lnSpc>
                          <a:spcPct val="100000"/>
                        </a:lnSpc>
                        <a:spcAft>
                          <a:spcPts val="0"/>
                        </a:spcAft>
                      </a:pPr>
                      <a:endParaRPr lang="en-GB" sz="1600" dirty="0" smtClean="0">
                        <a:solidFill>
                          <a:schemeClr val="tx1"/>
                        </a:solidFill>
                        <a:latin typeface="Helvetica"/>
                        <a:ea typeface="Calibri"/>
                        <a:cs typeface="Helvetica"/>
                      </a:endParaRPr>
                    </a:p>
                    <a:p>
                      <a:pPr>
                        <a:lnSpc>
                          <a:spcPct val="100000"/>
                        </a:lnSpc>
                        <a:spcAft>
                          <a:spcPts val="0"/>
                        </a:spcAft>
                      </a:pPr>
                      <a:r>
                        <a:rPr lang="en-GB" sz="1600" dirty="0" smtClean="0">
                          <a:solidFill>
                            <a:schemeClr val="tx1"/>
                          </a:solidFill>
                          <a:latin typeface="Helvetica"/>
                          <a:ea typeface="Calibri"/>
                          <a:cs typeface="Helvetica"/>
                        </a:rPr>
                        <a:t>Sponsorship</a:t>
                      </a:r>
                      <a:endParaRPr lang="en-GB" sz="1600" baseline="0" dirty="0" smtClean="0">
                        <a:solidFill>
                          <a:schemeClr val="tx1"/>
                        </a:solidFill>
                        <a:latin typeface="Helvetica"/>
                        <a:ea typeface="Calibri"/>
                        <a:cs typeface="Helvetica"/>
                      </a:endParaRP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3">
                  <a:txBody>
                    <a:bodyPr/>
                    <a:lstStyle/>
                    <a:p>
                      <a:pPr marL="285750" indent="-285750">
                        <a:lnSpc>
                          <a:spcPct val="114000"/>
                        </a:lnSpc>
                        <a:spcBef>
                          <a:spcPts val="1200"/>
                        </a:spcBef>
                        <a:spcAft>
                          <a:spcPts val="0"/>
                        </a:spcAft>
                        <a:buFont typeface="Arial"/>
                        <a:buChar char="•"/>
                      </a:pPr>
                      <a:r>
                        <a:rPr lang="en-GB" sz="1600" b="0" dirty="0" smtClean="0">
                          <a:solidFill>
                            <a:schemeClr val="tx1"/>
                          </a:solidFill>
                          <a:latin typeface="Arial" pitchFamily="34" charset="0"/>
                          <a:ea typeface="Calibri"/>
                          <a:cs typeface="Arial" pitchFamily="34" charset="0"/>
                        </a:rPr>
                        <a:t>The role and responsibilities of the project sponsor</a:t>
                      </a:r>
                    </a:p>
                    <a:p>
                      <a:pPr marL="285750" indent="-285750">
                        <a:lnSpc>
                          <a:spcPct val="114000"/>
                        </a:lnSpc>
                        <a:spcBef>
                          <a:spcPts val="1200"/>
                        </a:spcBef>
                        <a:spcAft>
                          <a:spcPts val="0"/>
                        </a:spcAft>
                        <a:buFont typeface="Arial"/>
                        <a:buChar char="•"/>
                      </a:pPr>
                      <a:r>
                        <a:rPr lang="en-GB" sz="1600" b="0" dirty="0" smtClean="0">
                          <a:solidFill>
                            <a:schemeClr val="tx1"/>
                          </a:solidFill>
                          <a:latin typeface="Arial" pitchFamily="34" charset="0"/>
                          <a:ea typeface="Calibri"/>
                          <a:cs typeface="Arial" pitchFamily="34" charset="0"/>
                        </a:rPr>
                        <a:t>How sponsors</a:t>
                      </a:r>
                      <a:r>
                        <a:rPr lang="en-GB" sz="1600" b="0" baseline="0" dirty="0" smtClean="0">
                          <a:solidFill>
                            <a:schemeClr val="tx1"/>
                          </a:solidFill>
                          <a:latin typeface="Arial" pitchFamily="34" charset="0"/>
                          <a:ea typeface="Calibri"/>
                          <a:cs typeface="Arial" pitchFamily="34" charset="0"/>
                        </a:rPr>
                        <a:t> impact </a:t>
                      </a:r>
                      <a:r>
                        <a:rPr lang="en-GB" sz="1600" b="0" dirty="0" smtClean="0">
                          <a:solidFill>
                            <a:schemeClr val="tx1"/>
                          </a:solidFill>
                          <a:latin typeface="Arial" pitchFamily="34" charset="0"/>
                          <a:ea typeface="Calibri"/>
                          <a:cs typeface="Arial" pitchFamily="34" charset="0"/>
                        </a:rPr>
                        <a:t>the project life cycle.</a:t>
                      </a:r>
                    </a:p>
                    <a:p>
                      <a:pPr marL="0" indent="0">
                        <a:lnSpc>
                          <a:spcPct val="115000"/>
                        </a:lnSpc>
                        <a:spcAft>
                          <a:spcPts val="0"/>
                        </a:spcAft>
                        <a:buFont typeface="+mj-lt"/>
                        <a:buNone/>
                      </a:pPr>
                      <a:endParaRPr lang="en-GB" sz="1600" b="1" baseline="0" dirty="0" smtClean="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nSpc>
                          <a:spcPct val="100000"/>
                        </a:lnSpc>
                        <a:spcAft>
                          <a:spcPts val="0"/>
                        </a:spcAft>
                      </a:pPr>
                      <a:r>
                        <a:rPr lang="en-GB" sz="1600" dirty="0" smtClean="0">
                          <a:solidFill>
                            <a:schemeClr val="tx2"/>
                          </a:solidFill>
                          <a:latin typeface="Helvetica"/>
                          <a:ea typeface="Calibri"/>
                          <a:cs typeface="Helvetica"/>
                        </a:rPr>
                        <a:t>Learn where the project sponsor comes in to play, the relationship with the project manager and the functions</a:t>
                      </a:r>
                      <a:r>
                        <a:rPr lang="en-GB" sz="1600" baseline="0" dirty="0" smtClean="0">
                          <a:solidFill>
                            <a:schemeClr val="tx2"/>
                          </a:solidFill>
                          <a:latin typeface="Helvetica"/>
                          <a:ea typeface="Calibri"/>
                          <a:cs typeface="Helvetica"/>
                        </a:rPr>
                        <a:t> they are responsible for.</a:t>
                      </a:r>
                      <a:endParaRPr lang="en-GB" sz="1600" dirty="0" smtClean="0">
                        <a:solidFill>
                          <a:schemeClr val="tx2"/>
                        </a:solidFill>
                        <a:latin typeface="Helvetica"/>
                        <a:ea typeface="Calibri"/>
                        <a:cs typeface="Helvetica"/>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600" dirty="0" smtClean="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smtClean="0">
                          <a:solidFill>
                            <a:srgbClr val="FFFFFF"/>
                          </a:solidFill>
                          <a:latin typeface="Helvetica"/>
                          <a:ea typeface="Calibri"/>
                          <a:cs typeface="Helvetica"/>
                        </a:rPr>
                        <a:t>Version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l">
                        <a:lnSpc>
                          <a:spcPct val="100000"/>
                        </a:lnSpc>
                        <a:spcAft>
                          <a:spcPts val="0"/>
                        </a:spcAft>
                      </a:pPr>
                      <a:r>
                        <a:rPr lang="en-GB" sz="1600" dirty="0" smtClean="0">
                          <a:solidFill>
                            <a:schemeClr val="tx1"/>
                          </a:solidFill>
                          <a:latin typeface="Helvetica"/>
                          <a:ea typeface="Calibri"/>
                          <a:cs typeface="Helvetica"/>
                        </a:rPr>
                        <a:t>6.0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p14="http://schemas.microsoft.com/office/powerpoint/2010/main" val="1813405419"/>
      </p:ext>
    </p:extLst>
  </p:cSld>
  <p:clrMapOvr>
    <a:masterClrMapping/>
  </p:clrMapOvr>
  <p:timing>
    <p:tnLst>
      <p:par>
        <p:cTn id="1" dur="indefinite" restart="never" nodeType="tmRoot"/>
      </p:par>
    </p:tnLst>
  </p:timing>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6477000" cy="838200"/>
          </a:xfrm>
        </p:spPr>
        <p:txBody>
          <a:bodyPr/>
          <a:lstStyle/>
          <a:p>
            <a:r>
              <a:rPr lang="en-GB" sz="4000" dirty="0"/>
              <a:t>P</a:t>
            </a:r>
            <a:r>
              <a:rPr lang="en-GB" sz="4000" dirty="0" smtClean="0"/>
              <a:t>roject Sponsorship</a:t>
            </a:r>
            <a:endParaRPr lang="en-GB" sz="4000" dirty="0"/>
          </a:p>
        </p:txBody>
      </p:sp>
      <p:sp>
        <p:nvSpPr>
          <p:cNvPr id="3" name="Content Placeholder 2"/>
          <p:cNvSpPr>
            <a:spLocks noGrp="1"/>
          </p:cNvSpPr>
          <p:nvPr>
            <p:ph idx="1"/>
          </p:nvPr>
        </p:nvSpPr>
        <p:spPr>
          <a:xfrm>
            <a:off x="381000" y="1447800"/>
            <a:ext cx="8229600" cy="3276600"/>
          </a:xfrm>
        </p:spPr>
        <p:txBody>
          <a:bodyPr/>
          <a:lstStyle/>
          <a:p>
            <a:pPr indent="0">
              <a:buNone/>
            </a:pPr>
            <a:r>
              <a:rPr lang="en-GB" sz="2600" dirty="0" smtClean="0"/>
              <a:t>Project sponsorship is an active senior management role, responsible for identifying the business need, problem or opportunity. </a:t>
            </a:r>
          </a:p>
          <a:p>
            <a:pPr indent="0">
              <a:buNone/>
            </a:pPr>
            <a:r>
              <a:rPr lang="en-GB" sz="2600" dirty="0" smtClean="0"/>
              <a:t>The sponsor ensures the project remains a viable proposition and that benefits are realised, resolving any issues outside the control of the project manager.</a:t>
            </a:r>
            <a:endParaRPr lang="en-GB" sz="2000" dirty="0" smtClean="0"/>
          </a:p>
          <a:p>
            <a:pPr>
              <a:buNone/>
            </a:pPr>
            <a:endParaRPr lang="en-GB" dirty="0"/>
          </a:p>
        </p:txBody>
      </p:sp>
      <p:sp>
        <p:nvSpPr>
          <p:cNvPr id="5" name="Rectangle 4"/>
          <p:cNvSpPr/>
          <p:nvPr/>
        </p:nvSpPr>
        <p:spPr>
          <a:xfrm>
            <a:off x="7200412" y="5562600"/>
            <a:ext cx="1479091" cy="276999"/>
          </a:xfrm>
          <a:prstGeom prst="rect">
            <a:avLst/>
          </a:prstGeom>
        </p:spPr>
        <p:txBody>
          <a:bodyPr wrap="none">
            <a:spAutoFit/>
          </a:bodyPr>
          <a:lstStyle/>
          <a:p>
            <a:pPr indent="0" algn="r">
              <a:buNone/>
            </a:pPr>
            <a:r>
              <a:rPr lang="en-GB" sz="1200" dirty="0">
                <a:solidFill>
                  <a:schemeClr val="bg1">
                    <a:lumMod val="50000"/>
                  </a:schemeClr>
                </a:solidFill>
              </a:rPr>
              <a:t>APM </a:t>
            </a:r>
            <a:r>
              <a:rPr lang="en-GB" sz="1200" dirty="0" err="1">
                <a:solidFill>
                  <a:schemeClr val="bg1">
                    <a:lumMod val="50000"/>
                  </a:schemeClr>
                </a:solidFill>
              </a:rPr>
              <a:t>BoK</a:t>
            </a:r>
            <a:r>
              <a:rPr lang="en-GB" sz="1200" dirty="0">
                <a:solidFill>
                  <a:schemeClr val="bg1">
                    <a:lumMod val="50000"/>
                  </a:schemeClr>
                </a:solidFill>
              </a:rPr>
              <a:t>, 5</a:t>
            </a:r>
            <a:r>
              <a:rPr lang="en-GB" sz="1200" baseline="30000" dirty="0">
                <a:solidFill>
                  <a:schemeClr val="bg1">
                    <a:lumMod val="50000"/>
                  </a:schemeClr>
                </a:solidFill>
              </a:rPr>
              <a:t>th</a:t>
            </a:r>
            <a:r>
              <a:rPr lang="en-GB" sz="1200" dirty="0">
                <a:solidFill>
                  <a:schemeClr val="bg1">
                    <a:lumMod val="50000"/>
                  </a:schemeClr>
                </a:solidFill>
              </a:rPr>
              <a:t> edition</a:t>
            </a:r>
          </a:p>
        </p:txBody>
      </p:sp>
    </p:spTree>
    <p:extLst>
      <p:ext uri="{BB962C8B-B14F-4D97-AF65-F5344CB8AC3E}">
        <p14:creationId xmlns:p14="http://schemas.microsoft.com/office/powerpoint/2010/main" val="1555990365"/>
      </p:ext>
    </p:extLst>
  </p:cSld>
  <p:clrMapOvr>
    <a:masterClrMapping/>
  </p:clrMapOvr>
  <p:timing>
    <p:tnLst>
      <p:par>
        <p:cTn id="1" dur="indefinite" restart="never" nodeType="tmRoot"/>
      </p:par>
    </p:tnLst>
  </p:timing>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22" name="Rectangle 2"/>
          <p:cNvSpPr>
            <a:spLocks noGrp="1" noChangeArrowheads="1"/>
          </p:cNvSpPr>
          <p:nvPr>
            <p:ph type="title"/>
          </p:nvPr>
        </p:nvSpPr>
        <p:spPr/>
        <p:txBody>
          <a:bodyPr/>
          <a:lstStyle/>
          <a:p>
            <a:r>
              <a:rPr lang="en-GB" dirty="0"/>
              <a:t>Roles</a:t>
            </a:r>
          </a:p>
        </p:txBody>
      </p:sp>
      <p:grpSp>
        <p:nvGrpSpPr>
          <p:cNvPr id="2" name="Group 27"/>
          <p:cNvGrpSpPr>
            <a:grpSpLocks/>
          </p:cNvGrpSpPr>
          <p:nvPr/>
        </p:nvGrpSpPr>
        <p:grpSpPr bwMode="auto">
          <a:xfrm>
            <a:off x="1029433" y="1463902"/>
            <a:ext cx="7085134" cy="4433888"/>
            <a:chOff x="1187" y="913"/>
            <a:chExt cx="4835" cy="2793"/>
          </a:xfrm>
        </p:grpSpPr>
        <p:sp>
          <p:nvSpPr>
            <p:cNvPr id="1003523" name="Text Box 3"/>
            <p:cNvSpPr txBox="1">
              <a:spLocks noChangeArrowheads="1"/>
            </p:cNvSpPr>
            <p:nvPr/>
          </p:nvSpPr>
          <p:spPr bwMode="auto">
            <a:xfrm>
              <a:off x="1187" y="913"/>
              <a:ext cx="1552" cy="639"/>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a:spAutoFit/>
            </a:bodyPr>
            <a:lstStyle/>
            <a:p>
              <a:pPr marL="266700" indent="-266700" algn="l" eaLnBrk="1" hangingPunct="1"/>
              <a:r>
                <a:rPr lang="en-GB" sz="1200" b="1" dirty="0">
                  <a:solidFill>
                    <a:schemeClr val="tx1"/>
                  </a:solidFill>
                </a:rPr>
                <a:t>External Stakeholders</a:t>
              </a:r>
            </a:p>
            <a:p>
              <a:pPr marL="622300" lvl="1" indent="-165100" algn="l" eaLnBrk="1" hangingPunct="1">
                <a:buFontTx/>
                <a:buChar char="•"/>
              </a:pPr>
              <a:r>
                <a:rPr lang="en-GB" sz="1200" b="1" dirty="0">
                  <a:solidFill>
                    <a:schemeClr val="tx1"/>
                  </a:solidFill>
                </a:rPr>
                <a:t>Customers</a:t>
              </a:r>
            </a:p>
            <a:p>
              <a:pPr marL="622300" lvl="1" indent="-165100" algn="l" eaLnBrk="1" hangingPunct="1">
                <a:buFontTx/>
                <a:buChar char="•"/>
              </a:pPr>
              <a:r>
                <a:rPr lang="en-GB" sz="1200" b="1" dirty="0">
                  <a:solidFill>
                    <a:schemeClr val="tx1"/>
                  </a:solidFill>
                </a:rPr>
                <a:t>Users</a:t>
              </a:r>
            </a:p>
            <a:p>
              <a:pPr marL="622300" lvl="1" indent="-165100" algn="l" eaLnBrk="1" hangingPunct="1">
                <a:buFontTx/>
                <a:buChar char="•"/>
              </a:pPr>
              <a:r>
                <a:rPr lang="en-GB" sz="1200" b="1" dirty="0">
                  <a:solidFill>
                    <a:schemeClr val="tx1"/>
                  </a:solidFill>
                </a:rPr>
                <a:t>Experts</a:t>
              </a:r>
            </a:p>
            <a:p>
              <a:pPr marL="622300" lvl="1" indent="-165100" algn="l" eaLnBrk="1" hangingPunct="1">
                <a:buFontTx/>
                <a:buChar char="•"/>
              </a:pPr>
              <a:r>
                <a:rPr lang="en-GB" sz="1200" b="1" dirty="0">
                  <a:solidFill>
                    <a:schemeClr val="tx1"/>
                  </a:solidFill>
                </a:rPr>
                <a:t>Regulators</a:t>
              </a:r>
              <a:endParaRPr lang="en-US" sz="1200" b="1" dirty="0">
                <a:solidFill>
                  <a:schemeClr val="tx1"/>
                </a:solidFill>
              </a:endParaRPr>
            </a:p>
          </p:txBody>
        </p:sp>
        <p:cxnSp>
          <p:nvCxnSpPr>
            <p:cNvPr id="1003524" name="AutoShape 4"/>
            <p:cNvCxnSpPr>
              <a:cxnSpLocks noChangeShapeType="1"/>
            </p:cNvCxnSpPr>
            <p:nvPr/>
          </p:nvCxnSpPr>
          <p:spPr bwMode="auto">
            <a:xfrm>
              <a:off x="2767" y="1233"/>
              <a:ext cx="588" cy="590"/>
            </a:xfrm>
            <a:prstGeom prst="bentConnector2">
              <a:avLst/>
            </a:prstGeom>
            <a:noFill/>
            <a:ln w="28575">
              <a:solidFill>
                <a:srgbClr val="FF3300"/>
              </a:solidFill>
              <a:miter lim="800000"/>
              <a:headEnd type="triangle" w="med" len="med"/>
              <a:tailEnd type="triangle" w="med" len="med"/>
            </a:ln>
            <a:effectLst/>
          </p:spPr>
        </p:cxnSp>
        <p:sp>
          <p:nvSpPr>
            <p:cNvPr id="1003525" name="Text Box 5"/>
            <p:cNvSpPr txBox="1">
              <a:spLocks noChangeArrowheads="1"/>
            </p:cNvSpPr>
            <p:nvPr/>
          </p:nvSpPr>
          <p:spPr bwMode="auto">
            <a:xfrm>
              <a:off x="4770" y="1151"/>
              <a:ext cx="944" cy="294"/>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a:spAutoFit/>
            </a:bodyPr>
            <a:lstStyle/>
            <a:p>
              <a:pPr eaLnBrk="1" hangingPunct="1"/>
              <a:r>
                <a:rPr lang="en-GB" sz="1200" b="1" dirty="0">
                  <a:solidFill>
                    <a:schemeClr val="tx1"/>
                  </a:solidFill>
                </a:rPr>
                <a:t>Corporate Management</a:t>
              </a:r>
              <a:endParaRPr lang="en-US" sz="1200" b="1" dirty="0">
                <a:solidFill>
                  <a:schemeClr val="tx1"/>
                </a:solidFill>
              </a:endParaRPr>
            </a:p>
          </p:txBody>
        </p:sp>
        <p:cxnSp>
          <p:nvCxnSpPr>
            <p:cNvPr id="1003526" name="AutoShape 6"/>
            <p:cNvCxnSpPr>
              <a:cxnSpLocks noChangeShapeType="1"/>
              <a:stCxn id="1003527" idx="3"/>
              <a:endCxn id="1003525" idx="1"/>
            </p:cNvCxnSpPr>
            <p:nvPr/>
          </p:nvCxnSpPr>
          <p:spPr bwMode="auto">
            <a:xfrm flipV="1">
              <a:off x="3918" y="1298"/>
              <a:ext cx="852" cy="615"/>
            </a:xfrm>
            <a:prstGeom prst="bentConnector3">
              <a:avLst>
                <a:gd name="adj1" fmla="val 49884"/>
              </a:avLst>
            </a:prstGeom>
            <a:noFill/>
            <a:ln w="28575">
              <a:solidFill>
                <a:srgbClr val="FF3300"/>
              </a:solidFill>
              <a:miter lim="800000"/>
              <a:headEnd type="triangle" w="med" len="med"/>
              <a:tailEnd/>
            </a:ln>
            <a:effectLst/>
          </p:spPr>
        </p:cxnSp>
        <p:sp>
          <p:nvSpPr>
            <p:cNvPr id="1003527" name="Text Box 7"/>
            <p:cNvSpPr txBox="1">
              <a:spLocks noChangeArrowheads="1"/>
            </p:cNvSpPr>
            <p:nvPr/>
          </p:nvSpPr>
          <p:spPr bwMode="auto">
            <a:xfrm>
              <a:off x="2833" y="1823"/>
              <a:ext cx="1085" cy="179"/>
            </a:xfrm>
            <a:prstGeom prst="rect">
              <a:avLst/>
            </a:prstGeom>
            <a:ln>
              <a:headEnd/>
              <a:tailEnd/>
            </a:ln>
          </p:spPr>
          <p:style>
            <a:lnRef idx="1">
              <a:schemeClr val="accent2"/>
            </a:lnRef>
            <a:fillRef idx="3">
              <a:schemeClr val="accent2"/>
            </a:fillRef>
            <a:effectRef idx="2">
              <a:schemeClr val="accent2"/>
            </a:effectRef>
            <a:fontRef idx="minor">
              <a:schemeClr val="lt1"/>
            </a:fontRef>
          </p:style>
          <p:txBody>
            <a:bodyPr>
              <a:spAutoFit/>
            </a:bodyPr>
            <a:lstStyle/>
            <a:p>
              <a:pPr algn="l" eaLnBrk="1" hangingPunct="1"/>
              <a:r>
                <a:rPr lang="en-GB" sz="1200" b="1" dirty="0"/>
                <a:t>Project Sponsor</a:t>
              </a:r>
              <a:endParaRPr lang="en-US" sz="1200" b="1" dirty="0"/>
            </a:p>
          </p:txBody>
        </p:sp>
        <p:sp>
          <p:nvSpPr>
            <p:cNvPr id="1003528" name="Text Box 8"/>
            <p:cNvSpPr txBox="1">
              <a:spLocks noChangeArrowheads="1"/>
            </p:cNvSpPr>
            <p:nvPr/>
          </p:nvSpPr>
          <p:spPr bwMode="auto">
            <a:xfrm>
              <a:off x="2833" y="2780"/>
              <a:ext cx="849" cy="174"/>
            </a:xfrm>
            <a:prstGeom prst="rect">
              <a:avLst/>
            </a:prstGeom>
            <a:solidFill>
              <a:srgbClr val="C00000"/>
            </a:solidFill>
            <a:ln>
              <a:headEnd/>
              <a:tailEnd/>
            </a:ln>
          </p:spPr>
          <p:style>
            <a:lnRef idx="0">
              <a:schemeClr val="accent6"/>
            </a:lnRef>
            <a:fillRef idx="3">
              <a:schemeClr val="accent6"/>
            </a:fillRef>
            <a:effectRef idx="3">
              <a:schemeClr val="accent6"/>
            </a:effectRef>
            <a:fontRef idx="minor">
              <a:schemeClr val="lt1"/>
            </a:fontRef>
          </p:style>
          <p:txBody>
            <a:bodyPr wrap="none">
              <a:spAutoFit/>
            </a:bodyPr>
            <a:lstStyle/>
            <a:p>
              <a:pPr algn="l" eaLnBrk="1" hangingPunct="1"/>
              <a:r>
                <a:rPr lang="en-GB" sz="1200" b="1" dirty="0">
                  <a:solidFill>
                    <a:schemeClr val="bg1"/>
                  </a:solidFill>
                </a:rPr>
                <a:t>Project Manager</a:t>
              </a:r>
              <a:endParaRPr lang="en-US" sz="1200" b="1" dirty="0">
                <a:solidFill>
                  <a:schemeClr val="bg1"/>
                </a:solidFill>
              </a:endParaRPr>
            </a:p>
          </p:txBody>
        </p:sp>
        <p:cxnSp>
          <p:nvCxnSpPr>
            <p:cNvPr id="1003529" name="AutoShape 9"/>
            <p:cNvCxnSpPr>
              <a:cxnSpLocks noChangeShapeType="1"/>
            </p:cNvCxnSpPr>
            <p:nvPr/>
          </p:nvCxnSpPr>
          <p:spPr bwMode="auto">
            <a:xfrm rot="16200000" flipH="1">
              <a:off x="2968" y="2389"/>
              <a:ext cx="778" cy="3"/>
            </a:xfrm>
            <a:prstGeom prst="bentConnector3">
              <a:avLst>
                <a:gd name="adj1" fmla="val 50000"/>
              </a:avLst>
            </a:prstGeom>
            <a:noFill/>
            <a:ln w="28575">
              <a:solidFill>
                <a:srgbClr val="FF3300"/>
              </a:solidFill>
              <a:miter lim="800000"/>
              <a:headEnd type="triangle" w="med" len="med"/>
              <a:tailEnd type="triangle" w="med" len="med"/>
            </a:ln>
            <a:effectLst/>
          </p:spPr>
        </p:cxnSp>
        <p:grpSp>
          <p:nvGrpSpPr>
            <p:cNvPr id="3" name="Group 10"/>
            <p:cNvGrpSpPr>
              <a:grpSpLocks/>
            </p:cNvGrpSpPr>
            <p:nvPr/>
          </p:nvGrpSpPr>
          <p:grpSpPr bwMode="auto">
            <a:xfrm>
              <a:off x="1906" y="2954"/>
              <a:ext cx="2726" cy="752"/>
              <a:chOff x="1310" y="2954"/>
              <a:chExt cx="2516" cy="752"/>
            </a:xfrm>
          </p:grpSpPr>
          <p:sp>
            <p:nvSpPr>
              <p:cNvPr id="1003531" name="Text Box 11"/>
              <p:cNvSpPr txBox="1">
                <a:spLocks noChangeArrowheads="1"/>
              </p:cNvSpPr>
              <p:nvPr/>
            </p:nvSpPr>
            <p:spPr bwMode="auto">
              <a:xfrm>
                <a:off x="1310" y="3532"/>
                <a:ext cx="626" cy="174"/>
              </a:xfrm>
              <a:prstGeom prst="rect">
                <a:avLst/>
              </a:prstGeom>
              <a:solidFill>
                <a:schemeClr val="accent4">
                  <a:lumMod val="60000"/>
                  <a:lumOff val="40000"/>
                </a:schemeClr>
              </a:solidFill>
              <a:ln>
                <a:headEnd/>
                <a:tailEnd/>
              </a:ln>
            </p:spPr>
            <p:style>
              <a:lnRef idx="0">
                <a:schemeClr val="accent3"/>
              </a:lnRef>
              <a:fillRef idx="3">
                <a:schemeClr val="accent3"/>
              </a:fillRef>
              <a:effectRef idx="3">
                <a:schemeClr val="accent3"/>
              </a:effectRef>
              <a:fontRef idx="minor">
                <a:schemeClr val="lt1"/>
              </a:fontRef>
            </p:style>
            <p:txBody>
              <a:bodyPr wrap="none">
                <a:spAutoFit/>
              </a:bodyPr>
              <a:lstStyle/>
              <a:p>
                <a:pPr algn="l" eaLnBrk="1" hangingPunct="1"/>
                <a:r>
                  <a:rPr lang="en-GB" sz="1200" b="1" dirty="0">
                    <a:solidFill>
                      <a:schemeClr val="tx1"/>
                    </a:solidFill>
                  </a:rPr>
                  <a:t>Team Leader</a:t>
                </a:r>
                <a:endParaRPr lang="en-US" sz="1200" b="1" dirty="0">
                  <a:solidFill>
                    <a:schemeClr val="tx1"/>
                  </a:solidFill>
                </a:endParaRPr>
              </a:p>
            </p:txBody>
          </p:sp>
          <p:sp>
            <p:nvSpPr>
              <p:cNvPr id="1003532" name="Text Box 12"/>
              <p:cNvSpPr txBox="1">
                <a:spLocks noChangeArrowheads="1"/>
              </p:cNvSpPr>
              <p:nvPr/>
            </p:nvSpPr>
            <p:spPr bwMode="auto">
              <a:xfrm>
                <a:off x="2256" y="3526"/>
                <a:ext cx="626" cy="174"/>
              </a:xfrm>
              <a:prstGeom prst="rect">
                <a:avLst/>
              </a:prstGeom>
              <a:solidFill>
                <a:schemeClr val="accent4">
                  <a:lumMod val="60000"/>
                  <a:lumOff val="40000"/>
                </a:schemeClr>
              </a:solidFill>
              <a:ln>
                <a:headEnd/>
                <a:tailEnd/>
              </a:ln>
            </p:spPr>
            <p:style>
              <a:lnRef idx="0">
                <a:schemeClr val="accent3"/>
              </a:lnRef>
              <a:fillRef idx="3">
                <a:schemeClr val="accent3"/>
              </a:fillRef>
              <a:effectRef idx="3">
                <a:schemeClr val="accent3"/>
              </a:effectRef>
              <a:fontRef idx="minor">
                <a:schemeClr val="lt1"/>
              </a:fontRef>
            </p:style>
            <p:txBody>
              <a:bodyPr wrap="none">
                <a:spAutoFit/>
              </a:bodyPr>
              <a:lstStyle/>
              <a:p>
                <a:pPr algn="l" eaLnBrk="1" hangingPunct="1"/>
                <a:r>
                  <a:rPr lang="en-GB" sz="1200" b="1" dirty="0">
                    <a:solidFill>
                      <a:schemeClr val="tx1"/>
                    </a:solidFill>
                  </a:rPr>
                  <a:t>Team Leader</a:t>
                </a:r>
                <a:endParaRPr lang="en-US" sz="1200" b="1" dirty="0">
                  <a:solidFill>
                    <a:schemeClr val="tx1"/>
                  </a:solidFill>
                </a:endParaRPr>
              </a:p>
            </p:txBody>
          </p:sp>
          <p:sp>
            <p:nvSpPr>
              <p:cNvPr id="1003533" name="Text Box 13"/>
              <p:cNvSpPr txBox="1">
                <a:spLocks noChangeArrowheads="1"/>
              </p:cNvSpPr>
              <p:nvPr/>
            </p:nvSpPr>
            <p:spPr bwMode="auto">
              <a:xfrm>
                <a:off x="3200" y="3526"/>
                <a:ext cx="626" cy="174"/>
              </a:xfrm>
              <a:prstGeom prst="rect">
                <a:avLst/>
              </a:prstGeom>
              <a:solidFill>
                <a:schemeClr val="accent4">
                  <a:lumMod val="60000"/>
                  <a:lumOff val="40000"/>
                </a:schemeClr>
              </a:solidFill>
              <a:ln>
                <a:headEnd/>
                <a:tailEnd/>
              </a:ln>
            </p:spPr>
            <p:style>
              <a:lnRef idx="0">
                <a:schemeClr val="accent3"/>
              </a:lnRef>
              <a:fillRef idx="3">
                <a:schemeClr val="accent3"/>
              </a:fillRef>
              <a:effectRef idx="3">
                <a:schemeClr val="accent3"/>
              </a:effectRef>
              <a:fontRef idx="minor">
                <a:schemeClr val="lt1"/>
              </a:fontRef>
            </p:style>
            <p:txBody>
              <a:bodyPr wrap="none">
                <a:spAutoFit/>
              </a:bodyPr>
              <a:lstStyle/>
              <a:p>
                <a:pPr algn="l" eaLnBrk="1" hangingPunct="1"/>
                <a:r>
                  <a:rPr lang="en-GB" sz="1200" b="1" dirty="0">
                    <a:solidFill>
                      <a:schemeClr val="tx1"/>
                    </a:solidFill>
                  </a:rPr>
                  <a:t>Team Leader</a:t>
                </a:r>
                <a:endParaRPr lang="en-US" sz="1200" b="1" dirty="0">
                  <a:solidFill>
                    <a:schemeClr val="tx1"/>
                  </a:solidFill>
                </a:endParaRPr>
              </a:p>
            </p:txBody>
          </p:sp>
          <p:cxnSp>
            <p:nvCxnSpPr>
              <p:cNvPr id="1003534" name="AutoShape 14"/>
              <p:cNvCxnSpPr>
                <a:cxnSpLocks noChangeShapeType="1"/>
                <a:stCxn id="1003531" idx="0"/>
                <a:endCxn id="1003528" idx="2"/>
              </p:cNvCxnSpPr>
              <p:nvPr/>
            </p:nvCxnSpPr>
            <p:spPr bwMode="auto">
              <a:xfrm rot="5400000" flipH="1" flipV="1">
                <a:off x="1801" y="2776"/>
                <a:ext cx="578" cy="934"/>
              </a:xfrm>
              <a:prstGeom prst="bentConnector3">
                <a:avLst>
                  <a:gd name="adj1" fmla="val 50000"/>
                </a:avLst>
              </a:prstGeom>
              <a:noFill/>
              <a:ln w="28575">
                <a:solidFill>
                  <a:schemeClr val="tx2"/>
                </a:solidFill>
                <a:miter lim="800000"/>
                <a:headEnd type="triangle" w="med" len="med"/>
                <a:tailEnd type="triangle" w="med" len="med"/>
              </a:ln>
              <a:effectLst/>
            </p:spPr>
          </p:cxnSp>
          <p:cxnSp>
            <p:nvCxnSpPr>
              <p:cNvPr id="1003535" name="AutoShape 15"/>
              <p:cNvCxnSpPr>
                <a:cxnSpLocks noChangeShapeType="1"/>
                <a:stCxn id="1003528" idx="2"/>
                <a:endCxn id="1003532" idx="0"/>
              </p:cNvCxnSpPr>
              <p:nvPr/>
            </p:nvCxnSpPr>
            <p:spPr bwMode="auto">
              <a:xfrm>
                <a:off x="2557" y="2954"/>
                <a:ext cx="12" cy="572"/>
              </a:xfrm>
              <a:prstGeom prst="straightConnector1">
                <a:avLst/>
              </a:prstGeom>
              <a:noFill/>
              <a:ln w="28575">
                <a:solidFill>
                  <a:schemeClr val="tx2"/>
                </a:solidFill>
                <a:round/>
                <a:headEnd type="triangle" w="med" len="med"/>
                <a:tailEnd type="triangle" w="med" len="med"/>
              </a:ln>
              <a:effectLst/>
            </p:spPr>
          </p:cxnSp>
          <p:cxnSp>
            <p:nvCxnSpPr>
              <p:cNvPr id="1003536" name="AutoShape 16"/>
              <p:cNvCxnSpPr>
                <a:cxnSpLocks noChangeShapeType="1"/>
                <a:stCxn id="1003528" idx="2"/>
                <a:endCxn id="1003533" idx="0"/>
              </p:cNvCxnSpPr>
              <p:nvPr/>
            </p:nvCxnSpPr>
            <p:spPr bwMode="auto">
              <a:xfrm rot="16200000" flipH="1">
                <a:off x="2749" y="2762"/>
                <a:ext cx="572" cy="956"/>
              </a:xfrm>
              <a:prstGeom prst="bentConnector3">
                <a:avLst>
                  <a:gd name="adj1" fmla="val 50000"/>
                </a:avLst>
              </a:prstGeom>
              <a:noFill/>
              <a:ln w="28575">
                <a:solidFill>
                  <a:schemeClr val="tx2"/>
                </a:solidFill>
                <a:miter lim="800000"/>
                <a:headEnd type="triangle" w="med" len="med"/>
                <a:tailEnd type="triangle" w="med" len="med"/>
              </a:ln>
              <a:effectLst/>
            </p:spPr>
          </p:cxnSp>
        </p:grpSp>
        <p:sp>
          <p:nvSpPr>
            <p:cNvPr id="1003537" name="Text Box 17"/>
            <p:cNvSpPr txBox="1">
              <a:spLocks noChangeArrowheads="1"/>
            </p:cNvSpPr>
            <p:nvPr/>
          </p:nvSpPr>
          <p:spPr bwMode="auto">
            <a:xfrm>
              <a:off x="1265" y="2991"/>
              <a:ext cx="655" cy="409"/>
            </a:xfrm>
            <a:prstGeom prst="rect">
              <a:avLst/>
            </a:prstGeom>
            <a:solidFill>
              <a:srgbClr val="78ADFF"/>
            </a:solidFill>
            <a:ln>
              <a:headEnd/>
              <a:tailEnd/>
            </a:ln>
          </p:spPr>
          <p:style>
            <a:lnRef idx="0">
              <a:schemeClr val="accent5"/>
            </a:lnRef>
            <a:fillRef idx="3">
              <a:schemeClr val="accent5"/>
            </a:fillRef>
            <a:effectRef idx="3">
              <a:schemeClr val="accent5"/>
            </a:effectRef>
            <a:fontRef idx="minor">
              <a:schemeClr val="lt1"/>
            </a:fontRef>
          </p:style>
          <p:txBody>
            <a:bodyPr>
              <a:spAutoFit/>
            </a:bodyPr>
            <a:lstStyle/>
            <a:p>
              <a:pPr eaLnBrk="1" hangingPunct="1"/>
              <a:r>
                <a:rPr lang="en-GB" sz="1200" b="1" dirty="0">
                  <a:solidFill>
                    <a:schemeClr val="tx1"/>
                  </a:solidFill>
                </a:rPr>
                <a:t>Project Support Office</a:t>
              </a:r>
              <a:endParaRPr lang="en-US" sz="1200" b="1" dirty="0">
                <a:solidFill>
                  <a:schemeClr val="tx1"/>
                </a:solidFill>
              </a:endParaRPr>
            </a:p>
          </p:txBody>
        </p:sp>
        <p:cxnSp>
          <p:nvCxnSpPr>
            <p:cNvPr id="1003538" name="AutoShape 18"/>
            <p:cNvCxnSpPr>
              <a:cxnSpLocks noChangeShapeType="1"/>
            </p:cNvCxnSpPr>
            <p:nvPr/>
          </p:nvCxnSpPr>
          <p:spPr bwMode="auto">
            <a:xfrm rot="10800000" flipV="1">
              <a:off x="1677" y="2870"/>
              <a:ext cx="1145" cy="121"/>
            </a:xfrm>
            <a:prstGeom prst="bentConnector2">
              <a:avLst/>
            </a:prstGeom>
            <a:noFill/>
            <a:ln w="28575">
              <a:solidFill>
                <a:srgbClr val="FF3300"/>
              </a:solidFill>
              <a:miter lim="800000"/>
              <a:headEnd type="triangle" w="med" len="med"/>
              <a:tailEnd type="triangle" w="med" len="med"/>
            </a:ln>
            <a:effectLst/>
          </p:spPr>
        </p:cxnSp>
        <p:sp>
          <p:nvSpPr>
            <p:cNvPr id="1003539" name="Freeform 19"/>
            <p:cNvSpPr>
              <a:spLocks/>
            </p:cNvSpPr>
            <p:nvPr/>
          </p:nvSpPr>
          <p:spPr bwMode="auto">
            <a:xfrm flipH="1">
              <a:off x="1605" y="3456"/>
              <a:ext cx="242" cy="174"/>
            </a:xfrm>
            <a:custGeom>
              <a:avLst/>
              <a:gdLst/>
              <a:ahLst/>
              <a:cxnLst>
                <a:cxn ang="0">
                  <a:pos x="192" y="0"/>
                </a:cxn>
                <a:cxn ang="0">
                  <a:pos x="192" y="184"/>
                </a:cxn>
                <a:cxn ang="0">
                  <a:pos x="0" y="184"/>
                </a:cxn>
              </a:cxnLst>
              <a:rect l="0" t="0" r="r" b="b"/>
              <a:pathLst>
                <a:path w="192" h="184">
                  <a:moveTo>
                    <a:pt x="192" y="0"/>
                  </a:moveTo>
                  <a:lnTo>
                    <a:pt x="192" y="184"/>
                  </a:lnTo>
                  <a:lnTo>
                    <a:pt x="0" y="184"/>
                  </a:lnTo>
                </a:path>
              </a:pathLst>
            </a:custGeom>
            <a:noFill/>
            <a:ln w="28575" cap="flat" cmpd="sng">
              <a:solidFill>
                <a:srgbClr val="FF3300"/>
              </a:solidFill>
              <a:prstDash val="dash"/>
              <a:round/>
              <a:headEnd type="triangle" w="lg" len="med"/>
              <a:tailEnd type="triangle" w="lg" len="med"/>
            </a:ln>
            <a:effectLst/>
          </p:spPr>
          <p:txBody>
            <a:bodyPr>
              <a:spAutoFit/>
            </a:bodyPr>
            <a:lstStyle/>
            <a:p>
              <a:endParaRPr lang="en-US" sz="1200" b="1" dirty="0"/>
            </a:p>
          </p:txBody>
        </p:sp>
        <p:grpSp>
          <p:nvGrpSpPr>
            <p:cNvPr id="5" name="Group 20"/>
            <p:cNvGrpSpPr>
              <a:grpSpLocks/>
            </p:cNvGrpSpPr>
            <p:nvPr/>
          </p:nvGrpSpPr>
          <p:grpSpPr bwMode="auto">
            <a:xfrm>
              <a:off x="1367" y="1617"/>
              <a:ext cx="1556" cy="1096"/>
              <a:chOff x="1085" y="1617"/>
              <a:chExt cx="1436" cy="1096"/>
            </a:xfrm>
          </p:grpSpPr>
          <p:sp>
            <p:nvSpPr>
              <p:cNvPr id="1003541" name="Text Box 21"/>
              <p:cNvSpPr txBox="1">
                <a:spLocks noChangeArrowheads="1"/>
              </p:cNvSpPr>
              <p:nvPr/>
            </p:nvSpPr>
            <p:spPr bwMode="auto">
              <a:xfrm>
                <a:off x="1085" y="2097"/>
                <a:ext cx="941" cy="291"/>
              </a:xfrm>
              <a:prstGeom prst="rect">
                <a:avLst/>
              </a:prstGeom>
              <a:noFill/>
              <a:ln w="28575" algn="ctr">
                <a:solidFill>
                  <a:schemeClr val="tx2"/>
                </a:solidFill>
                <a:prstDash val="dash"/>
                <a:miter lim="800000"/>
                <a:headEnd type="none" w="lg" len="med"/>
                <a:tailEnd type="none" w="lg" len="med"/>
              </a:ln>
              <a:effectLst/>
            </p:spPr>
            <p:txBody>
              <a:bodyPr>
                <a:spAutoFit/>
              </a:bodyPr>
              <a:lstStyle/>
              <a:p>
                <a:pPr eaLnBrk="1" hangingPunct="1"/>
                <a:r>
                  <a:rPr lang="en-GB" sz="1200" b="1" dirty="0"/>
                  <a:t>Change Control Board</a:t>
                </a:r>
                <a:endParaRPr lang="en-US" sz="1200" b="1" dirty="0"/>
              </a:p>
            </p:txBody>
          </p:sp>
          <p:sp>
            <p:nvSpPr>
              <p:cNvPr id="1003542" name="Line 22"/>
              <p:cNvSpPr>
                <a:spLocks noChangeShapeType="1"/>
              </p:cNvSpPr>
              <p:nvPr/>
            </p:nvSpPr>
            <p:spPr bwMode="auto">
              <a:xfrm flipH="1">
                <a:off x="2104" y="1875"/>
                <a:ext cx="344" cy="214"/>
              </a:xfrm>
              <a:prstGeom prst="line">
                <a:avLst/>
              </a:prstGeom>
              <a:noFill/>
              <a:ln w="28575">
                <a:solidFill>
                  <a:schemeClr val="tx2"/>
                </a:solidFill>
                <a:prstDash val="dash"/>
                <a:round/>
                <a:headEnd type="triangle" w="lg" len="med"/>
                <a:tailEnd type="triangle" w="lg" len="med"/>
              </a:ln>
              <a:effectLst/>
            </p:spPr>
            <p:txBody>
              <a:bodyPr>
                <a:spAutoFit/>
              </a:bodyPr>
              <a:lstStyle/>
              <a:p>
                <a:endParaRPr lang="en-US" sz="1200" b="1" dirty="0"/>
              </a:p>
            </p:txBody>
          </p:sp>
          <p:sp>
            <p:nvSpPr>
              <p:cNvPr id="1003543" name="Line 23"/>
              <p:cNvSpPr>
                <a:spLocks noChangeShapeType="1"/>
              </p:cNvSpPr>
              <p:nvPr/>
            </p:nvSpPr>
            <p:spPr bwMode="auto">
              <a:xfrm flipH="1">
                <a:off x="1577" y="1617"/>
                <a:ext cx="8" cy="428"/>
              </a:xfrm>
              <a:prstGeom prst="line">
                <a:avLst/>
              </a:prstGeom>
              <a:noFill/>
              <a:ln w="28575">
                <a:solidFill>
                  <a:schemeClr val="tx2"/>
                </a:solidFill>
                <a:prstDash val="dash"/>
                <a:round/>
                <a:headEnd type="triangle" w="lg" len="med"/>
                <a:tailEnd type="triangle" w="lg" len="med"/>
              </a:ln>
              <a:effectLst/>
            </p:spPr>
            <p:txBody>
              <a:bodyPr>
                <a:spAutoFit/>
              </a:bodyPr>
              <a:lstStyle/>
              <a:p>
                <a:endParaRPr lang="en-US" sz="1200" b="1" dirty="0"/>
              </a:p>
            </p:txBody>
          </p:sp>
          <p:sp>
            <p:nvSpPr>
              <p:cNvPr id="1003544" name="Line 24"/>
              <p:cNvSpPr>
                <a:spLocks noChangeShapeType="1"/>
              </p:cNvSpPr>
              <p:nvPr/>
            </p:nvSpPr>
            <p:spPr bwMode="auto">
              <a:xfrm flipH="1" flipV="1">
                <a:off x="2145" y="2431"/>
                <a:ext cx="376" cy="282"/>
              </a:xfrm>
              <a:prstGeom prst="line">
                <a:avLst/>
              </a:prstGeom>
              <a:noFill/>
              <a:ln w="28575">
                <a:solidFill>
                  <a:schemeClr val="tx2"/>
                </a:solidFill>
                <a:prstDash val="dash"/>
                <a:round/>
                <a:headEnd type="triangle" w="lg" len="med"/>
                <a:tailEnd type="triangle" w="lg" len="med"/>
              </a:ln>
              <a:effectLst/>
            </p:spPr>
            <p:txBody>
              <a:bodyPr>
                <a:spAutoFit/>
              </a:bodyPr>
              <a:lstStyle/>
              <a:p>
                <a:endParaRPr lang="en-US" sz="1200" b="1" dirty="0"/>
              </a:p>
            </p:txBody>
          </p:sp>
        </p:grpSp>
        <p:sp>
          <p:nvSpPr>
            <p:cNvPr id="1003545" name="Text Box 25"/>
            <p:cNvSpPr txBox="1">
              <a:spLocks noChangeArrowheads="1"/>
            </p:cNvSpPr>
            <p:nvPr/>
          </p:nvSpPr>
          <p:spPr bwMode="auto">
            <a:xfrm>
              <a:off x="5068" y="2001"/>
              <a:ext cx="954" cy="756"/>
            </a:xfrm>
            <a:prstGeom prst="rect">
              <a:avLst/>
            </a:prstGeom>
            <a:ln>
              <a:headEnd type="none" w="lg" len="med"/>
              <a:tailEnd type="none" w="lg" len="med"/>
            </a:ln>
          </p:spPr>
          <p:style>
            <a:lnRef idx="1">
              <a:schemeClr val="accent5"/>
            </a:lnRef>
            <a:fillRef idx="2">
              <a:schemeClr val="accent5"/>
            </a:fillRef>
            <a:effectRef idx="1">
              <a:schemeClr val="accent5"/>
            </a:effectRef>
            <a:fontRef idx="minor">
              <a:schemeClr val="dk1"/>
            </a:fontRef>
          </p:style>
          <p:txBody>
            <a:bodyPr>
              <a:spAutoFit/>
            </a:bodyPr>
            <a:lstStyle/>
            <a:p>
              <a:pPr eaLnBrk="1" hangingPunct="1"/>
              <a:r>
                <a:rPr lang="en-GB" sz="1200" b="1" dirty="0" smtClean="0">
                  <a:solidFill>
                    <a:schemeClr val="tx1"/>
                  </a:solidFill>
                </a:rPr>
                <a:t>Sustainability Manager</a:t>
              </a:r>
              <a:endParaRPr lang="en-GB" sz="1200" b="1" dirty="0">
                <a:solidFill>
                  <a:schemeClr val="tx1"/>
                </a:solidFill>
              </a:endParaRPr>
            </a:p>
            <a:p>
              <a:pPr eaLnBrk="1" hangingPunct="1"/>
              <a:endParaRPr lang="en-GB" sz="1200" b="1" dirty="0">
                <a:solidFill>
                  <a:schemeClr val="tx1"/>
                </a:solidFill>
              </a:endParaRPr>
            </a:p>
            <a:p>
              <a:pPr eaLnBrk="1" hangingPunct="1"/>
              <a:r>
                <a:rPr lang="en-GB" sz="1200" b="1" dirty="0">
                  <a:solidFill>
                    <a:schemeClr val="tx1"/>
                  </a:solidFill>
                </a:rPr>
                <a:t>Functions</a:t>
              </a:r>
            </a:p>
            <a:p>
              <a:pPr eaLnBrk="1" hangingPunct="1"/>
              <a:endParaRPr lang="en-GB" sz="1200" b="1" dirty="0">
                <a:solidFill>
                  <a:schemeClr val="tx1"/>
                </a:solidFill>
              </a:endParaRPr>
            </a:p>
            <a:p>
              <a:pPr eaLnBrk="1" hangingPunct="1"/>
              <a:r>
                <a:rPr lang="en-GB" sz="1200" b="1" dirty="0">
                  <a:solidFill>
                    <a:schemeClr val="tx1"/>
                  </a:solidFill>
                </a:rPr>
                <a:t>Quality Assurance</a:t>
              </a:r>
              <a:endParaRPr lang="en-US" sz="1200" b="1" dirty="0">
                <a:solidFill>
                  <a:schemeClr val="tx1"/>
                </a:solidFill>
              </a:endParaRPr>
            </a:p>
          </p:txBody>
        </p:sp>
        <p:cxnSp>
          <p:nvCxnSpPr>
            <p:cNvPr id="1003546" name="AutoShape 26"/>
            <p:cNvCxnSpPr>
              <a:cxnSpLocks noChangeShapeType="1"/>
            </p:cNvCxnSpPr>
            <p:nvPr/>
          </p:nvCxnSpPr>
          <p:spPr bwMode="auto">
            <a:xfrm rot="10800000" flipV="1">
              <a:off x="3709" y="2446"/>
              <a:ext cx="1325" cy="425"/>
            </a:xfrm>
            <a:prstGeom prst="bentConnector3">
              <a:avLst>
                <a:gd name="adj1" fmla="val 50000"/>
              </a:avLst>
            </a:prstGeom>
            <a:noFill/>
            <a:ln w="28575">
              <a:solidFill>
                <a:srgbClr val="FF3300"/>
              </a:solidFill>
              <a:miter lim="800000"/>
              <a:headEnd type="triangle" w="med" len="med"/>
              <a:tailEnd type="triangle" w="med" len="med"/>
            </a:ln>
            <a:effectLst/>
          </p:spPr>
        </p:cxnSp>
      </p:grpSp>
      <p:sp>
        <p:nvSpPr>
          <p:cNvPr id="4" name="Slide Number Placeholder 3"/>
          <p:cNvSpPr>
            <a:spLocks noGrp="1"/>
          </p:cNvSpPr>
          <p:nvPr>
            <p:ph type="sldNum" sz="quarter" idx="12"/>
          </p:nvPr>
        </p:nvSpPr>
        <p:spPr/>
        <p:txBody>
          <a:bodyPr/>
          <a:lstStyle/>
          <a:p>
            <a:fld id="{4BE819A1-3DD8-4179-BFD0-BF7D359F8DBD}" type="slidenum">
              <a:rPr lang="en-US" smtClean="0"/>
              <a:pPr/>
              <a:t>444</a:t>
            </a:fld>
            <a:endParaRPr lang="en-US" dirty="0"/>
          </a:p>
        </p:txBody>
      </p:sp>
    </p:spTree>
    <p:extLst>
      <p:ext uri="{BB962C8B-B14F-4D97-AF65-F5344CB8AC3E}">
        <p14:creationId xmlns:p14="http://schemas.microsoft.com/office/powerpoint/2010/main" val="2113505975"/>
      </p:ext>
    </p:extLst>
  </p:cSld>
  <p:clrMapOvr>
    <a:masterClrMapping/>
  </p:clrMapOvr>
  <p:timing>
    <p:tnLst>
      <p:par>
        <p:cTn id="1" dur="indefinite" restart="never" nodeType="tmRoot"/>
      </p:par>
    </p:tnLst>
  </p:timing>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Role of the sponsor</a:t>
            </a:r>
            <a:endParaRPr lang="en-GB" dirty="0"/>
          </a:p>
        </p:txBody>
      </p:sp>
      <p:sp>
        <p:nvSpPr>
          <p:cNvPr id="3" name="Content Placeholder 2"/>
          <p:cNvSpPr>
            <a:spLocks noGrp="1"/>
          </p:cNvSpPr>
          <p:nvPr>
            <p:ph idx="1"/>
          </p:nvPr>
        </p:nvSpPr>
        <p:spPr/>
        <p:txBody>
          <a:bodyPr/>
          <a:lstStyle/>
          <a:p>
            <a:r>
              <a:rPr lang="en-GB" sz="2400" dirty="0" smtClean="0"/>
              <a:t>Represents the business</a:t>
            </a:r>
          </a:p>
          <a:p>
            <a:r>
              <a:rPr lang="en-GB" sz="2400" dirty="0" smtClean="0"/>
              <a:t>Provides leadership from a business perspective</a:t>
            </a:r>
          </a:p>
          <a:p>
            <a:r>
              <a:rPr lang="en-GB" sz="2400" dirty="0" smtClean="0"/>
              <a:t>Sets goals and direction</a:t>
            </a:r>
          </a:p>
          <a:p>
            <a:r>
              <a:rPr lang="en-GB" sz="2400" dirty="0" smtClean="0"/>
              <a:t>Makes timely decisions</a:t>
            </a:r>
          </a:p>
          <a:p>
            <a:r>
              <a:rPr lang="en-GB" sz="2400" dirty="0" smtClean="0"/>
              <a:t>Primary risk taker</a:t>
            </a:r>
          </a:p>
          <a:p>
            <a:r>
              <a:rPr lang="en-GB" sz="2400" dirty="0" smtClean="0"/>
              <a:t>Owns the business case</a:t>
            </a:r>
          </a:p>
          <a:p>
            <a:r>
              <a:rPr lang="en-GB" sz="2400" dirty="0" smtClean="0"/>
              <a:t>Provides a link to senior management</a:t>
            </a:r>
          </a:p>
          <a:p>
            <a:r>
              <a:rPr lang="en-GB" sz="2400" dirty="0" smtClean="0"/>
              <a:t>Supports the project manager</a:t>
            </a:r>
          </a:p>
          <a:p>
            <a:endParaRPr lang="en-GB" sz="2400" dirty="0" smtClean="0"/>
          </a:p>
          <a:p>
            <a:endParaRPr lang="en-GB" dirty="0" smtClean="0"/>
          </a:p>
          <a:p>
            <a:endParaRPr lang="en-GB" dirty="0"/>
          </a:p>
        </p:txBody>
      </p:sp>
    </p:spTree>
    <p:extLst>
      <p:ext uri="{BB962C8B-B14F-4D97-AF65-F5344CB8AC3E}">
        <p14:creationId xmlns:p14="http://schemas.microsoft.com/office/powerpoint/2010/main" val="384111828"/>
      </p:ext>
    </p:extLst>
  </p:cSld>
  <p:clrMapOvr>
    <a:masterClrMapping/>
  </p:clrMapOvr>
  <p:timing>
    <p:tnLst>
      <p:par>
        <p:cTn id="1" dur="indefinite" restart="never" nodeType="tmRoot"/>
      </p:par>
    </p:tnLst>
  </p:timing>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Responsibilities of the sponsor</a:t>
            </a:r>
            <a:endParaRPr lang="en-GB" dirty="0"/>
          </a:p>
        </p:txBody>
      </p:sp>
      <p:sp>
        <p:nvSpPr>
          <p:cNvPr id="3" name="Content Placeholder 2"/>
          <p:cNvSpPr>
            <a:spLocks noGrp="1"/>
          </p:cNvSpPr>
          <p:nvPr>
            <p:ph idx="1"/>
          </p:nvPr>
        </p:nvSpPr>
        <p:spPr/>
        <p:txBody>
          <a:bodyPr/>
          <a:lstStyle/>
          <a:p>
            <a:r>
              <a:rPr lang="en-GB" sz="2400" dirty="0" smtClean="0"/>
              <a:t>Responsible for benefit realisation</a:t>
            </a:r>
          </a:p>
          <a:p>
            <a:r>
              <a:rPr lang="en-GB" sz="2400" dirty="0" smtClean="0"/>
              <a:t>Obtains approval for the overall expenditure / investment</a:t>
            </a:r>
          </a:p>
          <a:p>
            <a:r>
              <a:rPr lang="en-GB" sz="2400" dirty="0" smtClean="0"/>
              <a:t>Deals with obstacles</a:t>
            </a:r>
          </a:p>
          <a:p>
            <a:r>
              <a:rPr lang="en-GB" sz="2400" dirty="0" smtClean="0"/>
              <a:t>Chairs the steering group</a:t>
            </a:r>
          </a:p>
          <a:p>
            <a:r>
              <a:rPr lang="en-GB" sz="2400" dirty="0" smtClean="0"/>
              <a:t>Authorises phase transitions and the key management outputs (e.g. PMP)</a:t>
            </a:r>
          </a:p>
          <a:p>
            <a:r>
              <a:rPr lang="en-GB" sz="2400" dirty="0" smtClean="0"/>
              <a:t>Terminates the project if necessary</a:t>
            </a:r>
          </a:p>
          <a:p>
            <a:endParaRPr lang="en-GB" dirty="0"/>
          </a:p>
        </p:txBody>
      </p:sp>
    </p:spTree>
    <p:extLst>
      <p:ext uri="{BB962C8B-B14F-4D97-AF65-F5344CB8AC3E}">
        <p14:creationId xmlns:p14="http://schemas.microsoft.com/office/powerpoint/2010/main" val="431650314"/>
      </p:ext>
    </p:extLst>
  </p:cSld>
  <p:clrMapOvr>
    <a:masterClrMapping/>
  </p:clrMapOvr>
  <p:timing>
    <p:tnLst>
      <p:par>
        <p:cTn id="1" dur="indefinite" restart="never" nodeType="tmRoot"/>
      </p:par>
    </p:tnLst>
  </p:timing>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Characteristics of the sponsor</a:t>
            </a:r>
            <a:endParaRPr lang="en-GB" dirty="0"/>
          </a:p>
        </p:txBody>
      </p:sp>
      <p:sp>
        <p:nvSpPr>
          <p:cNvPr id="3" name="Content Placeholder 2"/>
          <p:cNvSpPr>
            <a:spLocks noGrp="1"/>
          </p:cNvSpPr>
          <p:nvPr>
            <p:ph idx="1"/>
          </p:nvPr>
        </p:nvSpPr>
        <p:spPr/>
        <p:txBody>
          <a:bodyPr/>
          <a:lstStyle/>
          <a:p>
            <a:r>
              <a:rPr lang="en-GB" dirty="0" smtClean="0"/>
              <a:t>A business leader and decision maker</a:t>
            </a:r>
          </a:p>
          <a:p>
            <a:r>
              <a:rPr lang="en-GB" dirty="0" smtClean="0"/>
              <a:t>Can work across functional boundaries</a:t>
            </a:r>
          </a:p>
          <a:p>
            <a:r>
              <a:rPr lang="en-GB" dirty="0" smtClean="0"/>
              <a:t>Can commit time and support</a:t>
            </a:r>
          </a:p>
          <a:p>
            <a:r>
              <a:rPr lang="en-GB" dirty="0" smtClean="0"/>
              <a:t>Sufficiently experienced in projects to judge effectiveness</a:t>
            </a:r>
          </a:p>
          <a:p>
            <a:r>
              <a:rPr lang="en-GB" dirty="0" smtClean="0"/>
              <a:t>Needs to understand the stakeholders</a:t>
            </a:r>
          </a:p>
          <a:p>
            <a:r>
              <a:rPr lang="en-GB" dirty="0" smtClean="0"/>
              <a:t>Needs good influencing skills</a:t>
            </a:r>
          </a:p>
          <a:p>
            <a:endParaRPr lang="en-GB" dirty="0"/>
          </a:p>
        </p:txBody>
      </p:sp>
    </p:spTree>
    <p:extLst>
      <p:ext uri="{BB962C8B-B14F-4D97-AF65-F5344CB8AC3E}">
        <p14:creationId xmlns:p14="http://schemas.microsoft.com/office/powerpoint/2010/main" val="547067832"/>
      </p:ext>
    </p:extLst>
  </p:cSld>
  <p:clrMapOvr>
    <a:masterClrMapping/>
  </p:clrMapOvr>
  <p:timing>
    <p:tnLst>
      <p:par>
        <p:cTn id="1" dur="indefinite" restart="never" nodeType="tmRoot"/>
      </p:par>
    </p:tnLst>
  </p:timing>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006475"/>
          </a:xfrm>
        </p:spPr>
        <p:txBody>
          <a:bodyPr/>
          <a:lstStyle/>
          <a:p>
            <a:r>
              <a:rPr lang="en-GB" dirty="0" smtClean="0"/>
              <a:t>The relationship between Sponsor and PM</a:t>
            </a:r>
            <a:endParaRPr lang="en-GB" dirty="0"/>
          </a:p>
        </p:txBody>
      </p:sp>
      <p:sp>
        <p:nvSpPr>
          <p:cNvPr id="4" name="Text Placeholder 3"/>
          <p:cNvSpPr>
            <a:spLocks noGrp="1"/>
          </p:cNvSpPr>
          <p:nvPr>
            <p:ph type="body" idx="1"/>
          </p:nvPr>
        </p:nvSpPr>
        <p:spPr>
          <a:xfrm>
            <a:off x="533400" y="1447800"/>
            <a:ext cx="4040188" cy="639762"/>
          </a:xfrm>
        </p:spPr>
        <p:txBody>
          <a:bodyPr/>
          <a:lstStyle/>
          <a:p>
            <a:r>
              <a:rPr lang="en-GB" sz="3200" dirty="0" smtClean="0"/>
              <a:t>Sponsor</a:t>
            </a:r>
            <a:endParaRPr lang="en-GB" sz="3200" dirty="0"/>
          </a:p>
        </p:txBody>
      </p:sp>
      <p:sp>
        <p:nvSpPr>
          <p:cNvPr id="5" name="Content Placeholder 4"/>
          <p:cNvSpPr>
            <a:spLocks noGrp="1"/>
          </p:cNvSpPr>
          <p:nvPr>
            <p:ph sz="half" idx="2"/>
          </p:nvPr>
        </p:nvSpPr>
        <p:spPr>
          <a:xfrm>
            <a:off x="457200" y="2133600"/>
            <a:ext cx="4040188" cy="3951288"/>
          </a:xfrm>
        </p:spPr>
        <p:txBody>
          <a:bodyPr>
            <a:normAutofit/>
          </a:bodyPr>
          <a:lstStyle/>
          <a:p>
            <a:r>
              <a:rPr lang="en-GB" dirty="0" smtClean="0"/>
              <a:t>Benefits in mind</a:t>
            </a:r>
          </a:p>
          <a:p>
            <a:r>
              <a:rPr lang="en-GB" dirty="0" smtClean="0"/>
              <a:t>Concerned with effectiveness</a:t>
            </a:r>
          </a:p>
          <a:p>
            <a:r>
              <a:rPr lang="en-GB" dirty="0" smtClean="0"/>
              <a:t>Provides direction</a:t>
            </a:r>
          </a:p>
          <a:p>
            <a:r>
              <a:rPr lang="en-GB" dirty="0" smtClean="0"/>
              <a:t>Deals with investment</a:t>
            </a:r>
            <a:endParaRPr lang="en-GB" dirty="0"/>
          </a:p>
        </p:txBody>
      </p:sp>
      <p:sp>
        <p:nvSpPr>
          <p:cNvPr id="6" name="Text Placeholder 5"/>
          <p:cNvSpPr>
            <a:spLocks noGrp="1"/>
          </p:cNvSpPr>
          <p:nvPr>
            <p:ph type="body" sz="quarter" idx="3"/>
          </p:nvPr>
        </p:nvSpPr>
        <p:spPr>
          <a:xfrm>
            <a:off x="4648200" y="1447800"/>
            <a:ext cx="4041775" cy="639762"/>
          </a:xfrm>
        </p:spPr>
        <p:txBody>
          <a:bodyPr/>
          <a:lstStyle/>
          <a:p>
            <a:r>
              <a:rPr lang="en-GB" sz="3200" dirty="0" smtClean="0"/>
              <a:t>Project Manager</a:t>
            </a:r>
            <a:endParaRPr lang="en-GB" sz="3200" dirty="0"/>
          </a:p>
        </p:txBody>
      </p:sp>
      <p:sp>
        <p:nvSpPr>
          <p:cNvPr id="7" name="Content Placeholder 6"/>
          <p:cNvSpPr>
            <a:spLocks noGrp="1"/>
          </p:cNvSpPr>
          <p:nvPr>
            <p:ph sz="quarter" idx="4"/>
          </p:nvPr>
        </p:nvSpPr>
        <p:spPr>
          <a:xfrm>
            <a:off x="4648200" y="2133600"/>
            <a:ext cx="4191000" cy="3951288"/>
          </a:xfrm>
        </p:spPr>
        <p:txBody>
          <a:bodyPr>
            <a:normAutofit/>
          </a:bodyPr>
          <a:lstStyle/>
          <a:p>
            <a:r>
              <a:rPr lang="en-GB" dirty="0" smtClean="0"/>
              <a:t>Delivery and benefits in mind</a:t>
            </a:r>
          </a:p>
          <a:p>
            <a:r>
              <a:rPr lang="en-GB" dirty="0" smtClean="0"/>
              <a:t>Concerned with efficiency and effectiveness</a:t>
            </a:r>
          </a:p>
          <a:p>
            <a:r>
              <a:rPr lang="en-GB" dirty="0" smtClean="0"/>
              <a:t>Provides management</a:t>
            </a:r>
          </a:p>
          <a:p>
            <a:r>
              <a:rPr lang="en-GB" dirty="0" smtClean="0"/>
              <a:t>Deals with budget</a:t>
            </a:r>
            <a:endParaRPr lang="en-GB" dirty="0"/>
          </a:p>
        </p:txBody>
      </p:sp>
    </p:spTree>
    <p:extLst>
      <p:ext uri="{BB962C8B-B14F-4D97-AF65-F5344CB8AC3E}">
        <p14:creationId xmlns:p14="http://schemas.microsoft.com/office/powerpoint/2010/main" val="1191559617"/>
      </p:ext>
    </p:extLst>
  </p:cSld>
  <p:clrMapOvr>
    <a:masterClrMapping/>
  </p:clrMapOvr>
  <p:timing>
    <p:tnLst>
      <p:par>
        <p:cTn id="1" dur="indefinite" restart="never" nodeType="tmRoot"/>
      </p:par>
    </p:tnLst>
  </p:timing>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449</a:t>
            </a:fld>
            <a:endParaRPr lang="en-US" dirty="0"/>
          </a:p>
        </p:txBody>
      </p:sp>
      <p:sp>
        <p:nvSpPr>
          <p:cNvPr id="7" name="Title 6"/>
          <p:cNvSpPr>
            <a:spLocks noGrp="1"/>
          </p:cNvSpPr>
          <p:nvPr>
            <p:ph type="title"/>
          </p:nvPr>
        </p:nvSpPr>
        <p:spPr>
          <a:xfrm>
            <a:off x="381000" y="0"/>
            <a:ext cx="6172200" cy="1143000"/>
          </a:xfrm>
        </p:spPr>
        <p:txBody>
          <a:bodyPr/>
          <a:lstStyle/>
          <a:p>
            <a:r>
              <a:rPr lang="en-US" dirty="0" smtClean="0"/>
              <a:t>We have covered</a:t>
            </a:r>
            <a:endParaRPr lang="en-US" dirty="0"/>
          </a:p>
        </p:txBody>
      </p:sp>
      <p:sp>
        <p:nvSpPr>
          <p:cNvPr id="2" name="TextBox 1"/>
          <p:cNvSpPr txBox="1"/>
          <p:nvPr/>
        </p:nvSpPr>
        <p:spPr>
          <a:xfrm>
            <a:off x="457200" y="1447800"/>
            <a:ext cx="6537960" cy="1200328"/>
          </a:xfrm>
          <a:prstGeom prst="rect">
            <a:avLst/>
          </a:prstGeom>
          <a:noFill/>
        </p:spPr>
        <p:txBody>
          <a:bodyPr wrap="square" rtlCol="0">
            <a:spAutoFit/>
          </a:bodyPr>
          <a:lstStyle/>
          <a:p>
            <a:pPr marL="342900" indent="-342900">
              <a:buFont typeface="Arial"/>
              <a:buChar char="•"/>
            </a:pPr>
            <a:r>
              <a:rPr lang="en-GB" sz="2400" dirty="0"/>
              <a:t>The role and responsibilities of the project sponsor and how it impacts the project life cycle</a:t>
            </a:r>
            <a:r>
              <a:rPr lang="en-GB" sz="2400" dirty="0" smtClean="0"/>
              <a:t>.</a:t>
            </a:r>
            <a:endParaRPr lang="en-GB" sz="2400" dirty="0"/>
          </a:p>
        </p:txBody>
      </p:sp>
    </p:spTree>
    <p:extLst>
      <p:ext uri="{BB962C8B-B14F-4D97-AF65-F5344CB8AC3E}">
        <p14:creationId xmlns:p14="http://schemas.microsoft.com/office/powerpoint/2010/main" val="1257474644"/>
      </p:ext>
    </p:extLst>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45</a:t>
            </a:fld>
            <a:endParaRPr lang="en-US" dirty="0"/>
          </a:p>
        </p:txBody>
      </p:sp>
      <p:sp>
        <p:nvSpPr>
          <p:cNvPr id="2" name="1 Título"/>
          <p:cNvSpPr>
            <a:spLocks noGrp="1"/>
          </p:cNvSpPr>
          <p:nvPr>
            <p:ph type="title"/>
          </p:nvPr>
        </p:nvSpPr>
        <p:spPr>
          <a:xfrm>
            <a:off x="381000" y="0"/>
            <a:ext cx="5867400" cy="914400"/>
          </a:xfrm>
        </p:spPr>
        <p:txBody>
          <a:bodyPr>
            <a:normAutofit/>
          </a:bodyPr>
          <a:lstStyle/>
          <a:p>
            <a:r>
              <a:rPr lang="es-AR" dirty="0" smtClean="0"/>
              <a:t>Going Deeper into </a:t>
            </a:r>
            <a:r>
              <a:rPr lang="es-AR" dirty="0"/>
              <a:t> </a:t>
            </a:r>
            <a:r>
              <a:rPr lang="es-AR" dirty="0" smtClean="0"/>
              <a:t>the G4 GRI</a:t>
            </a:r>
            <a:endParaRPr lang="es-ES" dirty="0"/>
          </a:p>
        </p:txBody>
      </p:sp>
      <p:pic>
        <p:nvPicPr>
          <p:cNvPr id="18434" name="Picture 1"/>
          <p:cNvPicPr>
            <a:picLocks noChangeAspect="1" noChangeArrowheads="1"/>
          </p:cNvPicPr>
          <p:nvPr/>
        </p:nvPicPr>
        <p:blipFill>
          <a:blip r:embed="rId3" cstate="print"/>
          <a:srcRect/>
          <a:stretch>
            <a:fillRect/>
          </a:stretch>
        </p:blipFill>
        <p:spPr bwMode="auto">
          <a:xfrm>
            <a:off x="1295400" y="914401"/>
            <a:ext cx="5819775" cy="5171934"/>
          </a:xfrm>
          <a:prstGeom prst="rect">
            <a:avLst/>
          </a:prstGeom>
          <a:noFill/>
          <a:ln w="9525">
            <a:noFill/>
            <a:miter lim="800000"/>
            <a:headEnd/>
            <a:tailEnd/>
          </a:ln>
        </p:spPr>
      </p:pic>
      <p:sp>
        <p:nvSpPr>
          <p:cNvPr id="12" name="11 Llamada ovalada"/>
          <p:cNvSpPr/>
          <p:nvPr/>
        </p:nvSpPr>
        <p:spPr>
          <a:xfrm>
            <a:off x="7178040" y="3810000"/>
            <a:ext cx="1981200" cy="1143000"/>
          </a:xfrm>
          <a:prstGeom prst="wedgeEllipseCallout">
            <a:avLst>
              <a:gd name="adj1" fmla="val -70751"/>
              <a:gd name="adj2" fmla="val -68581"/>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400" b="1" dirty="0" smtClean="0">
                <a:solidFill>
                  <a:schemeClr val="tx1"/>
                </a:solidFill>
              </a:rPr>
              <a:t>Product Responsability!!</a:t>
            </a:r>
          </a:p>
          <a:p>
            <a:pPr algn="ctr"/>
            <a:r>
              <a:rPr lang="es-AR" sz="1400" b="1" dirty="0" smtClean="0">
                <a:solidFill>
                  <a:schemeClr val="tx1"/>
                </a:solidFill>
              </a:rPr>
              <a:t>(A little weak)</a:t>
            </a:r>
          </a:p>
          <a:p>
            <a:pPr algn="ctr"/>
            <a:endParaRPr lang="es-ES" sz="1400" b="1" dirty="0">
              <a:solidFill>
                <a:schemeClr val="tx1"/>
              </a:solidFill>
            </a:endParaRPr>
          </a:p>
        </p:txBody>
      </p:sp>
    </p:spTree>
    <p:extLst>
      <p:ext uri="{BB962C8B-B14F-4D97-AF65-F5344CB8AC3E}">
        <p14:creationId xmlns:p14="http://schemas.microsoft.com/office/powerpoint/2010/main" val="82735274"/>
      </p:ext>
    </p:extLst>
  </p:cSld>
  <p:clrMapOvr>
    <a:masterClrMapping/>
  </p:clrMapOvr>
  <p:timing>
    <p:tnLst>
      <p:par>
        <p:cTn id="1" dur="indefinite" restart="never" nodeType="tmRoot"/>
      </p:par>
    </p:tnLst>
  </p:timing>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5200460" cy="6858000"/>
          </a:xfrm>
          <a:prstGeom prst="rect">
            <a:avLst/>
          </a:prstGeom>
        </p:spPr>
      </p:pic>
      <p:sp>
        <p:nvSpPr>
          <p:cNvPr id="5" name="Subtitle 2"/>
          <p:cNvSpPr>
            <a:spLocks noGrp="1"/>
          </p:cNvSpPr>
          <p:nvPr>
            <p:ph type="subTitle" idx="1"/>
          </p:nvPr>
        </p:nvSpPr>
        <p:spPr>
          <a:xfrm>
            <a:off x="2133600" y="4394314"/>
            <a:ext cx="6400800" cy="574868"/>
          </a:xfrm>
        </p:spPr>
        <p:txBody>
          <a:bodyPr>
            <a:normAutofit/>
          </a:bodyPr>
          <a:lstStyle/>
          <a:p>
            <a:r>
              <a:rPr lang="en-US" dirty="0" smtClean="0">
                <a:solidFill>
                  <a:schemeClr val="bg1">
                    <a:lumMod val="65000"/>
                  </a:schemeClr>
                </a:solidFill>
              </a:rPr>
              <a:t>Stakeholder Engagement</a:t>
            </a:r>
            <a:endParaRPr lang="en-US" dirty="0">
              <a:solidFill>
                <a:schemeClr val="bg1">
                  <a:lumMod val="65000"/>
                </a:schemeClr>
              </a:solidFill>
            </a:endParaRPr>
          </a:p>
        </p:txBody>
      </p:sp>
      <p:pic>
        <p:nvPicPr>
          <p:cNvPr id="10" name="Picture 9" descr="PRiSM Logo Final.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8000" y="2133600"/>
            <a:ext cx="4364909" cy="1925549"/>
          </a:xfrm>
          <a:prstGeom prst="rect">
            <a:avLst/>
          </a:prstGeom>
          <a:noFill/>
          <a:ln>
            <a:noFill/>
          </a:ln>
        </p:spPr>
      </p:pic>
      <p:pic>
        <p:nvPicPr>
          <p:cNvPr id="11" name="Picture 10" descr="practitioner.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6826889" y="2774313"/>
            <a:ext cx="1600200" cy="471176"/>
          </a:xfrm>
          <a:prstGeom prst="rect">
            <a:avLst/>
          </a:prstGeom>
          <a:noFill/>
          <a:ln>
            <a:noFill/>
          </a:ln>
        </p:spPr>
      </p:pic>
      <p:pic>
        <p:nvPicPr>
          <p:cNvPr id="13" name="Picture 1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10437" y="6096000"/>
            <a:ext cx="1393071" cy="625335"/>
          </a:xfrm>
          <a:prstGeom prst="rect">
            <a:avLst/>
          </a:prstGeom>
        </p:spPr>
      </p:pic>
      <p:pic>
        <p:nvPicPr>
          <p:cNvPr id="14" name="Picture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48548" y="244782"/>
            <a:ext cx="2854960" cy="889820"/>
          </a:xfrm>
          <a:prstGeom prst="rect">
            <a:avLst/>
          </a:prstGeom>
        </p:spPr>
      </p:pic>
      <p:sp>
        <p:nvSpPr>
          <p:cNvPr id="16" name="TextBox 15"/>
          <p:cNvSpPr txBox="1"/>
          <p:nvPr/>
        </p:nvSpPr>
        <p:spPr>
          <a:xfrm>
            <a:off x="6248400" y="6224001"/>
            <a:ext cx="1075231" cy="369332"/>
          </a:xfrm>
          <a:prstGeom prst="rect">
            <a:avLst/>
          </a:prstGeom>
          <a:noFill/>
        </p:spPr>
        <p:txBody>
          <a:bodyPr wrap="none" rtlCol="0">
            <a:spAutoFit/>
          </a:bodyPr>
          <a:lstStyle/>
          <a:p>
            <a:r>
              <a:rPr lang="en-US" dirty="0" smtClean="0">
                <a:solidFill>
                  <a:schemeClr val="bg1">
                    <a:lumMod val="65000"/>
                  </a:schemeClr>
                </a:solidFill>
              </a:rPr>
              <a:t>Release 6</a:t>
            </a:r>
            <a:endParaRPr lang="en-US" dirty="0">
              <a:solidFill>
                <a:schemeClr val="bg1">
                  <a:lumMod val="65000"/>
                </a:schemeClr>
              </a:solidFill>
            </a:endParaRPr>
          </a:p>
        </p:txBody>
      </p:sp>
    </p:spTree>
    <p:extLst>
      <p:ext uri="{BB962C8B-B14F-4D97-AF65-F5344CB8AC3E}">
        <p14:creationId xmlns:p14="http://schemas.microsoft.com/office/powerpoint/2010/main" val="3651416333"/>
      </p:ext>
    </p:extLst>
  </p:cSld>
  <p:clrMapOvr>
    <a:masterClrMapping/>
  </p:clrMapOvr>
  <p:timing>
    <p:tnLst>
      <p:par>
        <p:cTn id="1" dur="indefinite" restart="never" nodeType="tmRoot"/>
      </p:par>
    </p:tnLst>
  </p:timing>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BE819A1-3DD8-4179-BFD0-BF7D359F8DBD}" type="slidenum">
              <a:rPr lang="en-US" smtClean="0"/>
              <a:pPr/>
              <a:t>451</a:t>
            </a:fld>
            <a:endParaRPr lang="en-US" dirty="0"/>
          </a:p>
        </p:txBody>
      </p:sp>
      <p:sp>
        <p:nvSpPr>
          <p:cNvPr id="2" name="Title 1"/>
          <p:cNvSpPr>
            <a:spLocks noGrp="1"/>
          </p:cNvSpPr>
          <p:nvPr>
            <p:ph type="title"/>
          </p:nvPr>
        </p:nvSpPr>
        <p:spPr>
          <a:xfrm>
            <a:off x="381000" y="0"/>
            <a:ext cx="8458200" cy="1143000"/>
          </a:xfrm>
        </p:spPr>
        <p:txBody>
          <a:bodyPr/>
          <a:lstStyle/>
          <a:p>
            <a:r>
              <a:rPr lang="en-US" dirty="0" smtClean="0">
                <a:solidFill>
                  <a:schemeClr val="bg1">
                    <a:lumMod val="65000"/>
                  </a:schemeClr>
                </a:solidFill>
              </a:rPr>
              <a:t>Stakeholder Engagement</a:t>
            </a:r>
            <a:endParaRPr lang="en-US" dirty="0">
              <a:solidFill>
                <a:schemeClr val="bg1">
                  <a:lumMod val="65000"/>
                </a:schemeClr>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105113500"/>
              </p:ext>
            </p:extLst>
          </p:nvPr>
        </p:nvGraphicFramePr>
        <p:xfrm>
          <a:off x="179512" y="1268760"/>
          <a:ext cx="8784976" cy="4322256"/>
        </p:xfrm>
        <a:graphic>
          <a:graphicData uri="http://schemas.openxmlformats.org/drawingml/2006/table">
            <a:tbl>
              <a:tblPr/>
              <a:tblGrid>
                <a:gridCol w="1877888"/>
                <a:gridCol w="3505200"/>
                <a:gridCol w="3401888"/>
              </a:tblGrid>
              <a:tr h="311661">
                <a:tc>
                  <a:txBody>
                    <a:bodyPr/>
                    <a:lstStyle/>
                    <a:p>
                      <a:pPr>
                        <a:lnSpc>
                          <a:spcPct val="115000"/>
                        </a:lnSpc>
                        <a:spcAft>
                          <a:spcPts val="0"/>
                        </a:spcAft>
                      </a:pPr>
                      <a:r>
                        <a:rPr lang="en-GB" sz="1600" b="1" dirty="0" smtClean="0">
                          <a:solidFill>
                            <a:schemeClr val="bg1"/>
                          </a:solidFill>
                          <a:latin typeface="Helvetica"/>
                          <a:ea typeface="Calibri"/>
                          <a:cs typeface="Helvetica"/>
                        </a:rPr>
                        <a:t>Module 16</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Module</a:t>
                      </a:r>
                      <a:r>
                        <a:rPr lang="en-GB" sz="1600" b="1" baseline="0" dirty="0" smtClean="0">
                          <a:solidFill>
                            <a:schemeClr val="bg1"/>
                          </a:solidFill>
                          <a:latin typeface="Helvetica"/>
                          <a:ea typeface="Calibri"/>
                          <a:cs typeface="Helvetica"/>
                        </a:rPr>
                        <a:t> Covers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Learning outcomes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3108419">
                <a:tc>
                  <a:txBody>
                    <a:bodyPr/>
                    <a:lstStyle/>
                    <a:p>
                      <a:pPr>
                        <a:lnSpc>
                          <a:spcPct val="100000"/>
                        </a:lnSpc>
                        <a:spcAft>
                          <a:spcPts val="0"/>
                        </a:spcAft>
                      </a:pPr>
                      <a:endParaRPr lang="en-GB" sz="1600" dirty="0" smtClean="0">
                        <a:solidFill>
                          <a:schemeClr val="tx1"/>
                        </a:solidFill>
                        <a:latin typeface="Helvetica"/>
                        <a:ea typeface="Calibri"/>
                        <a:cs typeface="Helvetica"/>
                      </a:endParaRPr>
                    </a:p>
                    <a:p>
                      <a:pPr>
                        <a:lnSpc>
                          <a:spcPct val="100000"/>
                        </a:lnSpc>
                        <a:spcAft>
                          <a:spcPts val="0"/>
                        </a:spcAft>
                      </a:pPr>
                      <a:r>
                        <a:rPr lang="en-GB" sz="1600" dirty="0" smtClean="0">
                          <a:solidFill>
                            <a:schemeClr val="tx1"/>
                          </a:solidFill>
                          <a:latin typeface="Helvetica"/>
                          <a:ea typeface="Calibri"/>
                          <a:cs typeface="Helvetica"/>
                        </a:rPr>
                        <a:t>Stakeholder</a:t>
                      </a:r>
                      <a:r>
                        <a:rPr lang="en-GB" sz="1600" baseline="0" dirty="0" smtClean="0">
                          <a:solidFill>
                            <a:schemeClr val="tx1"/>
                          </a:solidFill>
                          <a:latin typeface="Helvetica"/>
                          <a:ea typeface="Calibri"/>
                          <a:cs typeface="Helvetica"/>
                        </a:rPr>
                        <a:t> Engagement</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3">
                  <a:txBody>
                    <a:bodyPr/>
                    <a:lstStyle/>
                    <a:p>
                      <a:pPr>
                        <a:lnSpc>
                          <a:spcPct val="115000"/>
                        </a:lnSpc>
                        <a:spcAft>
                          <a:spcPts val="0"/>
                        </a:spcAft>
                        <a:buFont typeface="Arial" pitchFamily="34" charset="0"/>
                        <a:buNone/>
                      </a:pPr>
                      <a:r>
                        <a:rPr lang="en-GB" sz="1600" b="0" dirty="0" smtClean="0">
                          <a:solidFill>
                            <a:schemeClr val="tx1"/>
                          </a:solidFill>
                          <a:latin typeface="Helvetica"/>
                          <a:ea typeface="Calibri"/>
                          <a:cs typeface="Helvetica"/>
                        </a:rPr>
                        <a:t>Different types of organizational structures:</a:t>
                      </a:r>
                      <a:endParaRPr lang="en-GB" sz="1600" b="0" baseline="0" dirty="0" smtClean="0">
                        <a:solidFill>
                          <a:schemeClr val="tx1"/>
                        </a:solidFill>
                        <a:latin typeface="Helvetica"/>
                        <a:ea typeface="Calibri"/>
                        <a:cs typeface="Helvetica"/>
                      </a:endParaRPr>
                    </a:p>
                    <a:p>
                      <a:pPr marL="285750" indent="-285750">
                        <a:lnSpc>
                          <a:spcPct val="115000"/>
                        </a:lnSpc>
                        <a:spcAft>
                          <a:spcPts val="0"/>
                        </a:spcAft>
                        <a:buFont typeface="Arial"/>
                        <a:buChar char="•"/>
                      </a:pPr>
                      <a:r>
                        <a:rPr lang="en-GB" sz="1600" b="0" baseline="0" dirty="0" smtClean="0">
                          <a:solidFill>
                            <a:schemeClr val="tx1"/>
                          </a:solidFill>
                          <a:latin typeface="Helvetica"/>
                          <a:ea typeface="Calibri"/>
                          <a:cs typeface="Helvetica"/>
                        </a:rPr>
                        <a:t>Functional</a:t>
                      </a:r>
                    </a:p>
                    <a:p>
                      <a:pPr marL="285750" indent="-285750">
                        <a:lnSpc>
                          <a:spcPct val="115000"/>
                        </a:lnSpc>
                        <a:spcAft>
                          <a:spcPts val="0"/>
                        </a:spcAft>
                        <a:buFont typeface="Arial"/>
                        <a:buChar char="•"/>
                      </a:pPr>
                      <a:r>
                        <a:rPr lang="en-GB" sz="1600" b="0" baseline="0" dirty="0" smtClean="0">
                          <a:solidFill>
                            <a:schemeClr val="tx1"/>
                          </a:solidFill>
                          <a:latin typeface="Helvetica"/>
                          <a:ea typeface="Calibri"/>
                          <a:cs typeface="Helvetica"/>
                        </a:rPr>
                        <a:t>Project based (Projectized)</a:t>
                      </a:r>
                    </a:p>
                    <a:p>
                      <a:pPr marL="285750" indent="-285750">
                        <a:lnSpc>
                          <a:spcPct val="115000"/>
                        </a:lnSpc>
                        <a:spcAft>
                          <a:spcPts val="0"/>
                        </a:spcAft>
                        <a:buFont typeface="Arial"/>
                        <a:buChar char="•"/>
                      </a:pPr>
                      <a:r>
                        <a:rPr lang="en-GB" sz="1600" b="0" baseline="0" dirty="0" smtClean="0">
                          <a:solidFill>
                            <a:schemeClr val="tx1"/>
                          </a:solidFill>
                          <a:latin typeface="Helvetica"/>
                          <a:ea typeface="Calibri"/>
                          <a:cs typeface="Helvetica"/>
                        </a:rPr>
                        <a:t>Matrix</a:t>
                      </a:r>
                    </a:p>
                    <a:p>
                      <a:pPr marL="0" indent="0">
                        <a:lnSpc>
                          <a:spcPct val="115000"/>
                        </a:lnSpc>
                        <a:spcAft>
                          <a:spcPts val="0"/>
                        </a:spcAft>
                        <a:buFont typeface="+mj-lt"/>
                        <a:buNone/>
                      </a:pPr>
                      <a:endParaRPr lang="en-GB" sz="1600" b="1" baseline="0" dirty="0" smtClean="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nSpc>
                          <a:spcPct val="100000"/>
                        </a:lnSpc>
                        <a:spcAft>
                          <a:spcPts val="0"/>
                        </a:spcAft>
                      </a:pPr>
                      <a:r>
                        <a:rPr lang="en-GB" sz="1600" dirty="0" smtClean="0">
                          <a:solidFill>
                            <a:schemeClr val="tx2"/>
                          </a:solidFill>
                          <a:latin typeface="Helvetica"/>
                          <a:ea typeface="Calibri"/>
                          <a:cs typeface="Helvetica"/>
                        </a:rPr>
                        <a:t>This</a:t>
                      </a:r>
                      <a:r>
                        <a:rPr lang="en-GB" sz="1600" baseline="0" dirty="0" smtClean="0">
                          <a:solidFill>
                            <a:schemeClr val="tx2"/>
                          </a:solidFill>
                          <a:latin typeface="Helvetica"/>
                          <a:ea typeface="Calibri"/>
                          <a:cs typeface="Helvetica"/>
                        </a:rPr>
                        <a:t> module covers stakeholder engagement and the necessary skills that a project manager needs to have in order to manage change with the support of stakeholders.</a:t>
                      </a:r>
                      <a:endParaRPr lang="en-GB" sz="1600" dirty="0" smtClean="0">
                        <a:solidFill>
                          <a:schemeClr val="tx2"/>
                        </a:solidFill>
                        <a:latin typeface="Helvetica"/>
                        <a:ea typeface="Calibri"/>
                        <a:cs typeface="Helvetica"/>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600" dirty="0" smtClean="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smtClean="0">
                          <a:solidFill>
                            <a:srgbClr val="FFFFFF"/>
                          </a:solidFill>
                          <a:latin typeface="Helvetica"/>
                          <a:ea typeface="Calibri"/>
                          <a:cs typeface="Helvetica"/>
                        </a:rPr>
                        <a:t>Version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l">
                        <a:lnSpc>
                          <a:spcPct val="100000"/>
                        </a:lnSpc>
                        <a:spcAft>
                          <a:spcPts val="0"/>
                        </a:spcAft>
                      </a:pPr>
                      <a:r>
                        <a:rPr lang="en-GB" sz="1600" dirty="0" smtClean="0">
                          <a:solidFill>
                            <a:schemeClr val="tx1"/>
                          </a:solidFill>
                          <a:latin typeface="Helvetica"/>
                          <a:ea typeface="Calibri"/>
                          <a:cs typeface="Helvetica"/>
                        </a:rPr>
                        <a:t>6.0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p14="http://schemas.microsoft.com/office/powerpoint/2010/main" val="1813405419"/>
      </p:ext>
    </p:extLst>
  </p:cSld>
  <p:clrMapOvr>
    <a:masterClrMapping/>
  </p:clrMapOvr>
  <p:timing>
    <p:tnLst>
      <p:par>
        <p:cTn id="1" dur="indefinite" restart="never" nodeType="tmRoot"/>
      </p:par>
    </p:tnLst>
  </p:timing>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titled-8.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8898" y="1524000"/>
            <a:ext cx="7265102" cy="4124980"/>
          </a:xfrm>
          <a:prstGeom prst="rect">
            <a:avLst/>
          </a:prstGeom>
        </p:spPr>
      </p:pic>
      <p:sp>
        <p:nvSpPr>
          <p:cNvPr id="2" name="Title 1"/>
          <p:cNvSpPr>
            <a:spLocks noGrp="1"/>
          </p:cNvSpPr>
          <p:nvPr>
            <p:ph type="title"/>
          </p:nvPr>
        </p:nvSpPr>
        <p:spPr>
          <a:xfrm>
            <a:off x="281354" y="228600"/>
            <a:ext cx="7024744" cy="722864"/>
          </a:xfrm>
        </p:spPr>
        <p:txBody>
          <a:bodyPr/>
          <a:lstStyle/>
          <a:p>
            <a:r>
              <a:rPr lang="en-US" dirty="0" smtClean="0">
                <a:solidFill>
                  <a:srgbClr val="000000"/>
                </a:solidFill>
              </a:rPr>
              <a:t>What are Stakeholders?</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452</a:t>
            </a:fld>
            <a:endParaRPr lang="en-US" dirty="0"/>
          </a:p>
        </p:txBody>
      </p:sp>
      <p:grpSp>
        <p:nvGrpSpPr>
          <p:cNvPr id="5" name="Group 44"/>
          <p:cNvGrpSpPr/>
          <p:nvPr/>
        </p:nvGrpSpPr>
        <p:grpSpPr>
          <a:xfrm>
            <a:off x="2869498" y="2219980"/>
            <a:ext cx="5181600" cy="3276600"/>
            <a:chOff x="990600" y="1752600"/>
            <a:chExt cx="6781800" cy="4343400"/>
          </a:xfrm>
        </p:grpSpPr>
        <p:cxnSp>
          <p:nvCxnSpPr>
            <p:cNvPr id="6" name="Straight Connector 5"/>
            <p:cNvCxnSpPr/>
            <p:nvPr/>
          </p:nvCxnSpPr>
          <p:spPr>
            <a:xfrm flipH="1" flipV="1">
              <a:off x="990600" y="4191000"/>
              <a:ext cx="619760" cy="1879600"/>
            </a:xfrm>
            <a:prstGeom prst="line">
              <a:avLst/>
            </a:prstGeom>
            <a:ln>
              <a:solidFill>
                <a:srgbClr val="FF0000"/>
              </a:solidFill>
              <a:tailEnd type="triangle" w="lg"/>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1600200" y="3200400"/>
              <a:ext cx="0" cy="2895600"/>
            </a:xfrm>
            <a:prstGeom prst="line">
              <a:avLst/>
            </a:prstGeom>
            <a:ln>
              <a:solidFill>
                <a:srgbClr val="FF0000"/>
              </a:solidFill>
              <a:tailEnd type="triangle" w="lg"/>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1600200" y="2362200"/>
              <a:ext cx="533400" cy="3708400"/>
            </a:xfrm>
            <a:prstGeom prst="line">
              <a:avLst/>
            </a:prstGeom>
            <a:ln>
              <a:solidFill>
                <a:srgbClr val="FF0000"/>
              </a:solidFill>
              <a:tailEnd type="triangle" w="lg"/>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1600200" y="2895600"/>
              <a:ext cx="1600200" cy="3175000"/>
            </a:xfrm>
            <a:prstGeom prst="line">
              <a:avLst/>
            </a:prstGeom>
            <a:ln>
              <a:solidFill>
                <a:srgbClr val="FF0000"/>
              </a:solidFill>
              <a:tailEnd type="triangle" w="lg"/>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1600200" y="1752600"/>
              <a:ext cx="1295400" cy="4318000"/>
            </a:xfrm>
            <a:prstGeom prst="line">
              <a:avLst/>
            </a:prstGeom>
            <a:ln>
              <a:solidFill>
                <a:srgbClr val="FF0000"/>
              </a:solidFill>
              <a:tailEnd type="triangle" w="lg"/>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1600200" y="2590800"/>
              <a:ext cx="2667000" cy="3479800"/>
            </a:xfrm>
            <a:prstGeom prst="line">
              <a:avLst/>
            </a:prstGeom>
            <a:ln>
              <a:solidFill>
                <a:srgbClr val="FF0000"/>
              </a:solidFill>
              <a:tailEnd type="triangle" w="lg"/>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1600200" y="3429000"/>
              <a:ext cx="2590800" cy="2641600"/>
            </a:xfrm>
            <a:prstGeom prst="line">
              <a:avLst/>
            </a:prstGeom>
            <a:ln>
              <a:solidFill>
                <a:srgbClr val="FF0000"/>
              </a:solidFill>
              <a:tailEnd type="triangle" w="lg"/>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1600200" y="3962400"/>
              <a:ext cx="2743200" cy="2108200"/>
            </a:xfrm>
            <a:prstGeom prst="line">
              <a:avLst/>
            </a:prstGeom>
            <a:ln>
              <a:solidFill>
                <a:srgbClr val="FF0000"/>
              </a:solidFill>
              <a:tailEnd type="triangle" w="lg"/>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1600200" y="4953000"/>
              <a:ext cx="2362200" cy="1066800"/>
            </a:xfrm>
            <a:prstGeom prst="line">
              <a:avLst/>
            </a:prstGeom>
            <a:ln>
              <a:solidFill>
                <a:srgbClr val="FF0000"/>
              </a:solidFill>
              <a:tailEnd type="triangle" w="lg"/>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1600200" y="2895600"/>
              <a:ext cx="4419600" cy="3175000"/>
            </a:xfrm>
            <a:prstGeom prst="line">
              <a:avLst/>
            </a:prstGeom>
            <a:ln>
              <a:solidFill>
                <a:srgbClr val="FF0000"/>
              </a:solidFill>
              <a:tailEnd type="triangle" w="lg"/>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1600200" y="3124200"/>
              <a:ext cx="5257800" cy="2895600"/>
            </a:xfrm>
            <a:prstGeom prst="line">
              <a:avLst/>
            </a:prstGeom>
            <a:ln>
              <a:solidFill>
                <a:srgbClr val="FF0000"/>
              </a:solidFill>
              <a:tailEnd type="triangle" w="lg"/>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1600200" y="2438400"/>
              <a:ext cx="5410200" cy="3581400"/>
            </a:xfrm>
            <a:prstGeom prst="line">
              <a:avLst/>
            </a:prstGeom>
            <a:ln>
              <a:solidFill>
                <a:srgbClr val="FF0000"/>
              </a:solidFill>
              <a:tailEnd type="triangle" w="lg"/>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1600200" y="3581400"/>
              <a:ext cx="5715000" cy="2413000"/>
            </a:xfrm>
            <a:prstGeom prst="line">
              <a:avLst/>
            </a:prstGeom>
            <a:ln>
              <a:solidFill>
                <a:srgbClr val="FF0000"/>
              </a:solidFill>
              <a:tailEnd type="triangle" w="lg"/>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V="1">
              <a:off x="1600200" y="4114800"/>
              <a:ext cx="6172200" cy="1905000"/>
            </a:xfrm>
            <a:prstGeom prst="line">
              <a:avLst/>
            </a:prstGeom>
            <a:ln>
              <a:solidFill>
                <a:srgbClr val="FF0000"/>
              </a:solidFill>
              <a:tailEnd type="triangle" w="lg"/>
            </a:ln>
          </p:spPr>
          <p:style>
            <a:lnRef idx="2">
              <a:schemeClr val="accent1"/>
            </a:lnRef>
            <a:fillRef idx="0">
              <a:schemeClr val="accent1"/>
            </a:fillRef>
            <a:effectRef idx="1">
              <a:schemeClr val="accent1"/>
            </a:effectRef>
            <a:fontRef idx="minor">
              <a:schemeClr val="tx1"/>
            </a:fontRef>
          </p:style>
        </p:cxnSp>
      </p:grpSp>
      <p:sp>
        <p:nvSpPr>
          <p:cNvPr id="43" name="TextBox 42"/>
          <p:cNvSpPr txBox="1"/>
          <p:nvPr/>
        </p:nvSpPr>
        <p:spPr>
          <a:xfrm>
            <a:off x="2590800" y="5562600"/>
            <a:ext cx="1402948" cy="369332"/>
          </a:xfrm>
          <a:prstGeom prst="rect">
            <a:avLst/>
          </a:prstGeom>
          <a:noFill/>
        </p:spPr>
        <p:txBody>
          <a:bodyPr wrap="none" rtlCol="0">
            <a:spAutoFit/>
          </a:bodyPr>
          <a:lstStyle/>
          <a:p>
            <a:r>
              <a:rPr lang="en-US" dirty="0" smtClean="0"/>
              <a:t>Stakeholders</a:t>
            </a:r>
            <a:endParaRPr lang="en-US" dirty="0"/>
          </a:p>
        </p:txBody>
      </p:sp>
      <p:sp>
        <p:nvSpPr>
          <p:cNvPr id="44" name="TextBox 43"/>
          <p:cNvSpPr txBox="1"/>
          <p:nvPr/>
        </p:nvSpPr>
        <p:spPr>
          <a:xfrm>
            <a:off x="7086600" y="5715000"/>
            <a:ext cx="1813317" cy="307777"/>
          </a:xfrm>
          <a:prstGeom prst="rect">
            <a:avLst/>
          </a:prstGeom>
          <a:noFill/>
        </p:spPr>
        <p:txBody>
          <a:bodyPr wrap="none" rtlCol="0">
            <a:spAutoFit/>
          </a:bodyPr>
          <a:lstStyle/>
          <a:p>
            <a:r>
              <a:rPr lang="en-US" sz="1400" dirty="0" smtClean="0">
                <a:solidFill>
                  <a:schemeClr val="bg1">
                    <a:lumMod val="65000"/>
                  </a:schemeClr>
                </a:solidFill>
              </a:rPr>
              <a:t>ISO 21500 Pg. 2 and  7</a:t>
            </a:r>
            <a:endParaRPr lang="en-US" sz="1400" dirty="0">
              <a:solidFill>
                <a:schemeClr val="bg1">
                  <a:lumMod val="65000"/>
                </a:schemeClr>
              </a:solidFill>
            </a:endParaRPr>
          </a:p>
        </p:txBody>
      </p:sp>
      <p:sp>
        <p:nvSpPr>
          <p:cNvPr id="46" name="TextBox 45"/>
          <p:cNvSpPr txBox="1"/>
          <p:nvPr/>
        </p:nvSpPr>
        <p:spPr>
          <a:xfrm>
            <a:off x="10160" y="1828800"/>
            <a:ext cx="2199640" cy="2862323"/>
          </a:xfrm>
          <a:prstGeom prst="rect">
            <a:avLst/>
          </a:prstGeom>
          <a:noFill/>
        </p:spPr>
        <p:txBody>
          <a:bodyPr wrap="square" rtlCol="0">
            <a:spAutoFit/>
          </a:bodyPr>
          <a:lstStyle/>
          <a:p>
            <a:r>
              <a:rPr lang="en-US" b="1" dirty="0" smtClean="0"/>
              <a:t>Definition:</a:t>
            </a:r>
            <a:br>
              <a:rPr lang="en-US" b="1" dirty="0" smtClean="0"/>
            </a:br>
            <a:r>
              <a:rPr lang="en-US" dirty="0" smtClean="0"/>
              <a:t>A </a:t>
            </a:r>
            <a:r>
              <a:rPr lang="en-US" b="1" i="1" dirty="0" smtClean="0"/>
              <a:t>Stakeholder</a:t>
            </a:r>
            <a:r>
              <a:rPr lang="en-US" dirty="0" smtClean="0"/>
              <a:t> is a  </a:t>
            </a:r>
            <a:r>
              <a:rPr lang="en-US" dirty="0"/>
              <a:t>person, group or organization that has interests in, or can affect, be affected by, or perceive itself to be </a:t>
            </a:r>
            <a:r>
              <a:rPr lang="en-US" dirty="0" smtClean="0"/>
              <a:t>affected by</a:t>
            </a:r>
            <a:r>
              <a:rPr lang="en-US" dirty="0"/>
              <a:t>, any aspect of the </a:t>
            </a:r>
            <a:r>
              <a:rPr lang="en-US" dirty="0" smtClean="0"/>
              <a:t>project.</a:t>
            </a:r>
            <a:endParaRPr lang="en-US" dirty="0"/>
          </a:p>
          <a:p>
            <a:endParaRPr lang="en-US" dirty="0"/>
          </a:p>
        </p:txBody>
      </p:sp>
    </p:spTree>
    <p:extLst>
      <p:ext uri="{BB962C8B-B14F-4D97-AF65-F5344CB8AC3E}">
        <p14:creationId xmlns:p14="http://schemas.microsoft.com/office/powerpoint/2010/main" val="540288717"/>
      </p:ext>
    </p:extLst>
  </p:cSld>
  <p:clrMapOvr>
    <a:masterClrMapping/>
  </p:clrMapOvr>
  <p:timing>
    <p:tnLst>
      <p:par>
        <p:cTn id="1" dur="indefinite" restart="never" nodeType="tmRoot"/>
      </p:par>
    </p:tnLst>
  </p:timing>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Autofit/>
          </a:bodyPr>
          <a:lstStyle/>
          <a:p>
            <a:r>
              <a:rPr lang="en-US" sz="1600" dirty="0" smtClean="0"/>
              <a:t>Most PM Associations and organization refer to what is called “Stakeholder Management”.</a:t>
            </a:r>
            <a:br>
              <a:rPr lang="en-US" sz="1600" dirty="0" smtClean="0"/>
            </a:br>
            <a:endParaRPr lang="en-US" sz="1600" dirty="0" smtClean="0"/>
          </a:p>
          <a:p>
            <a:r>
              <a:rPr lang="en-US" sz="1600" dirty="0" smtClean="0"/>
              <a:t>ISO 21500, Guidance on Project Management states on Page 18 that the purpose of “Manage Stakeholders” is: </a:t>
            </a:r>
          </a:p>
          <a:p>
            <a:pPr marL="971550" lvl="1" indent="-514350">
              <a:buFont typeface="+mj-lt"/>
              <a:buAutoNum type="arabicPeriod"/>
            </a:pPr>
            <a:r>
              <a:rPr lang="en-US" sz="1600" dirty="0"/>
              <a:t>T</a:t>
            </a:r>
            <a:r>
              <a:rPr lang="en-US" sz="1600" dirty="0" smtClean="0"/>
              <a:t>o </a:t>
            </a:r>
            <a:r>
              <a:rPr lang="en-US" sz="1600" dirty="0"/>
              <a:t>give appropriate understanding and attention to </a:t>
            </a:r>
            <a:r>
              <a:rPr lang="en-US" sz="1600" dirty="0" smtClean="0"/>
              <a:t>stakeholders’ needs </a:t>
            </a:r>
            <a:r>
              <a:rPr lang="en-US" sz="1600" dirty="0"/>
              <a:t>and expectations. This process includes activities such as identifying stakeholder concerns </a:t>
            </a:r>
            <a:r>
              <a:rPr lang="en-US" sz="1600" dirty="0" smtClean="0"/>
              <a:t>and resolving </a:t>
            </a:r>
            <a:r>
              <a:rPr lang="en-US" sz="1600" dirty="0"/>
              <a:t>issues.</a:t>
            </a:r>
          </a:p>
          <a:p>
            <a:pPr marL="971550" lvl="1" indent="-514350">
              <a:buFont typeface="+mj-lt"/>
              <a:buAutoNum type="arabicPeriod"/>
            </a:pPr>
            <a:r>
              <a:rPr lang="en-US" sz="1600" dirty="0"/>
              <a:t>Diplomacy and tact are essential when negotiating with stakeholders. When it is not possible for the </a:t>
            </a:r>
            <a:r>
              <a:rPr lang="en-US" sz="1600" dirty="0" smtClean="0"/>
              <a:t>project manager </a:t>
            </a:r>
            <a:r>
              <a:rPr lang="en-US" sz="1600" dirty="0"/>
              <a:t>to resolve stakeholder issues, it may be necessary to escalate the issues to a higher authority, </a:t>
            </a:r>
            <a:r>
              <a:rPr lang="en-US" sz="1600" dirty="0" smtClean="0"/>
              <a:t>in accordance </a:t>
            </a:r>
            <a:r>
              <a:rPr lang="en-US" sz="1600" dirty="0"/>
              <a:t>with the project organization, or to elicit the assistance of external </a:t>
            </a:r>
            <a:r>
              <a:rPr lang="en-US" sz="1600" dirty="0" smtClean="0"/>
              <a:t>individuals.</a:t>
            </a:r>
          </a:p>
          <a:p>
            <a:pPr marL="971550" lvl="1" indent="-514350">
              <a:buFont typeface="+mj-lt"/>
              <a:buAutoNum type="arabicPeriod"/>
            </a:pPr>
            <a:r>
              <a:rPr lang="en-US" sz="1600" dirty="0" smtClean="0"/>
              <a:t>A </a:t>
            </a:r>
            <a:r>
              <a:rPr lang="en-US" sz="1600" dirty="0"/>
              <a:t>detailed analysis should be made of stakeholders and of the impacts they might have on the project, </a:t>
            </a:r>
            <a:r>
              <a:rPr lang="en-US" sz="1600" dirty="0" smtClean="0"/>
              <a:t>so that </a:t>
            </a:r>
            <a:r>
              <a:rPr lang="en-US" sz="1600" dirty="0"/>
              <a:t>the project manager can take maximum advantage of their contribution to the project. From this process</a:t>
            </a:r>
            <a:r>
              <a:rPr lang="en-US" sz="1600" dirty="0" smtClean="0"/>
              <a:t>, prioritized </a:t>
            </a:r>
            <a:r>
              <a:rPr lang="en-US" sz="1600" dirty="0"/>
              <a:t>stakeholder management plans may be developed.</a:t>
            </a:r>
            <a:r>
              <a:rPr lang="en-US" sz="1600" dirty="0" smtClean="0"/>
              <a:t> </a:t>
            </a:r>
            <a:endParaRPr lang="en-US" sz="16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453</a:t>
            </a:fld>
            <a:endParaRPr lang="en-US" dirty="0"/>
          </a:p>
        </p:txBody>
      </p:sp>
      <p:sp>
        <p:nvSpPr>
          <p:cNvPr id="4" name="Title 3"/>
          <p:cNvSpPr>
            <a:spLocks noGrp="1"/>
          </p:cNvSpPr>
          <p:nvPr>
            <p:ph type="title"/>
          </p:nvPr>
        </p:nvSpPr>
        <p:spPr>
          <a:xfrm>
            <a:off x="399434" y="266700"/>
            <a:ext cx="8668365" cy="838200"/>
          </a:xfrm>
        </p:spPr>
        <p:txBody>
          <a:bodyPr>
            <a:normAutofit fontScale="90000"/>
          </a:bodyPr>
          <a:lstStyle/>
          <a:p>
            <a:r>
              <a:rPr lang="en-US" strike="sngStrike" dirty="0" smtClean="0"/>
              <a:t>Management of </a:t>
            </a:r>
            <a:r>
              <a:rPr lang="en-US" dirty="0" smtClean="0"/>
              <a:t>Stakeholders</a:t>
            </a:r>
            <a:br>
              <a:rPr lang="en-US" dirty="0" smtClean="0"/>
            </a:br>
            <a:r>
              <a:rPr lang="en-US" dirty="0" smtClean="0"/>
              <a:t>Engagement</a:t>
            </a:r>
            <a:endParaRPr lang="en-US" dirty="0"/>
          </a:p>
        </p:txBody>
      </p:sp>
      <p:sp>
        <p:nvSpPr>
          <p:cNvPr id="5" name="TextBox 4"/>
          <p:cNvSpPr txBox="1"/>
          <p:nvPr/>
        </p:nvSpPr>
        <p:spPr>
          <a:xfrm>
            <a:off x="228600" y="5811699"/>
            <a:ext cx="8839200" cy="523220"/>
          </a:xfrm>
          <a:prstGeom prst="rect">
            <a:avLst/>
          </a:prstGeom>
          <a:noFill/>
        </p:spPr>
        <p:txBody>
          <a:bodyPr wrap="square" rtlCol="0">
            <a:spAutoFit/>
          </a:bodyPr>
          <a:lstStyle/>
          <a:p>
            <a:r>
              <a:rPr lang="en-US" sz="2800" b="1" dirty="0" smtClean="0">
                <a:solidFill>
                  <a:srgbClr val="FF0000"/>
                </a:solidFill>
              </a:rPr>
              <a:t>IMPORTANT:</a:t>
            </a:r>
            <a:r>
              <a:rPr lang="en-US" sz="2800" b="1" dirty="0" smtClean="0"/>
              <a:t> </a:t>
            </a:r>
            <a:r>
              <a:rPr lang="en-US" sz="2800" dirty="0" smtClean="0"/>
              <a:t>DO </a:t>
            </a:r>
            <a:r>
              <a:rPr lang="en-US" sz="2800" b="1" u="sng" dirty="0" smtClean="0"/>
              <a:t>NOT</a:t>
            </a:r>
            <a:r>
              <a:rPr lang="en-US" sz="2800" dirty="0" smtClean="0"/>
              <a:t> Manage Stakeholders, </a:t>
            </a:r>
            <a:r>
              <a:rPr lang="en-US" sz="2800" i="1" dirty="0" smtClean="0"/>
              <a:t>Engage them!</a:t>
            </a:r>
            <a:endParaRPr lang="en-US" sz="2800" i="1" dirty="0"/>
          </a:p>
        </p:txBody>
      </p:sp>
      <p:sp>
        <p:nvSpPr>
          <p:cNvPr id="7" name="Right Arrow 6"/>
          <p:cNvSpPr/>
          <p:nvPr/>
        </p:nvSpPr>
        <p:spPr>
          <a:xfrm rot="15890307">
            <a:off x="2582335" y="712544"/>
            <a:ext cx="231245" cy="194300"/>
          </a:xfrm>
          <a:prstGeom prst="rightArrow">
            <a:avLst/>
          </a:prstGeom>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702716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Project Managers must be comfortable engaging with individuals in the “c” suite. (CEO, CFO, CTO, CST, etc.) </a:t>
            </a:r>
          </a:p>
          <a:p>
            <a:r>
              <a:rPr lang="en-US" dirty="0" smtClean="0"/>
              <a:t>PMs are looked upon as strategists and must make decisions that affect the business</a:t>
            </a:r>
          </a:p>
          <a:p>
            <a:r>
              <a:rPr lang="en-US" dirty="0" smtClean="0"/>
              <a:t>The individuals who entrust PMs with the mandates to do these activities are higher on the corporate ladder.  </a:t>
            </a:r>
            <a:r>
              <a:rPr lang="en-US" dirty="0" smtClean="0">
                <a:solidFill>
                  <a:srgbClr val="FF0000"/>
                </a:solidFill>
              </a:rPr>
              <a:t>You can’t manage your boss.</a:t>
            </a:r>
            <a:endParaRPr lang="en-US" dirty="0">
              <a:solidFill>
                <a:srgbClr val="FF0000"/>
              </a:solidFill>
            </a:endParaRPr>
          </a:p>
        </p:txBody>
      </p:sp>
      <p:sp>
        <p:nvSpPr>
          <p:cNvPr id="3" name="Slide Number Placeholder 2"/>
          <p:cNvSpPr>
            <a:spLocks noGrp="1"/>
          </p:cNvSpPr>
          <p:nvPr>
            <p:ph type="sldNum" sz="quarter" idx="12"/>
          </p:nvPr>
        </p:nvSpPr>
        <p:spPr/>
        <p:txBody>
          <a:bodyPr/>
          <a:lstStyle/>
          <a:p>
            <a:fld id="{4BE819A1-3DD8-4179-BFD0-BF7D359F8DBD}" type="slidenum">
              <a:rPr lang="en-US" smtClean="0"/>
              <a:pPr/>
              <a:t>454</a:t>
            </a:fld>
            <a:endParaRPr lang="en-US" dirty="0"/>
          </a:p>
        </p:txBody>
      </p:sp>
      <p:sp>
        <p:nvSpPr>
          <p:cNvPr id="4" name="Title 3"/>
          <p:cNvSpPr>
            <a:spLocks noGrp="1"/>
          </p:cNvSpPr>
          <p:nvPr>
            <p:ph type="title"/>
          </p:nvPr>
        </p:nvSpPr>
        <p:spPr/>
        <p:txBody>
          <a:bodyPr/>
          <a:lstStyle/>
          <a:p>
            <a:r>
              <a:rPr lang="en-US" dirty="0" smtClean="0"/>
              <a:t>Why?</a:t>
            </a:r>
            <a:endParaRPr lang="en-US" dirty="0"/>
          </a:p>
        </p:txBody>
      </p:sp>
    </p:spTree>
    <p:extLst>
      <p:ext uri="{BB962C8B-B14F-4D97-AF65-F5344CB8AC3E}">
        <p14:creationId xmlns:p14="http://schemas.microsoft.com/office/powerpoint/2010/main" val="187101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marL="514350" indent="-514350">
              <a:buFont typeface="+mj-lt"/>
              <a:buAutoNum type="arabicPeriod"/>
            </a:pPr>
            <a:r>
              <a:rPr lang="en-US" dirty="0" smtClean="0"/>
              <a:t>Get to know them.</a:t>
            </a:r>
          </a:p>
          <a:p>
            <a:pPr marL="914400" lvl="1" indent="-514350">
              <a:buFont typeface="+mj-lt"/>
              <a:buAutoNum type="arabicPeriod"/>
            </a:pPr>
            <a:r>
              <a:rPr lang="en-US" dirty="0" smtClean="0"/>
              <a:t>Who are they? What do they care about? How do they relate to the initiative you are trying to launch?</a:t>
            </a:r>
          </a:p>
          <a:p>
            <a:pPr marL="514350" indent="-514350">
              <a:buFont typeface="+mj-lt"/>
              <a:buAutoNum type="arabicPeriod"/>
            </a:pPr>
            <a:r>
              <a:rPr lang="en-US" dirty="0" smtClean="0"/>
              <a:t>Engage as early as possible.</a:t>
            </a:r>
          </a:p>
          <a:p>
            <a:pPr marL="914400" lvl="1" indent="-514350">
              <a:buFont typeface="+mj-lt"/>
              <a:buAutoNum type="arabicPeriod"/>
            </a:pPr>
            <a:r>
              <a:rPr lang="en-US" dirty="0" smtClean="0"/>
              <a:t>No one likes to be surprised by change.</a:t>
            </a:r>
          </a:p>
          <a:p>
            <a:pPr marL="514350" indent="-514350">
              <a:buFont typeface="+mj-lt"/>
              <a:buAutoNum type="arabicPeriod"/>
            </a:pPr>
            <a:r>
              <a:rPr lang="en-US" dirty="0" smtClean="0"/>
              <a:t>Listen with Both Ears</a:t>
            </a:r>
          </a:p>
          <a:p>
            <a:pPr marL="914400" lvl="1" indent="-514350">
              <a:buFont typeface="+mj-lt"/>
              <a:buAutoNum type="arabicPeriod"/>
            </a:pPr>
            <a:r>
              <a:rPr lang="en-US" dirty="0" smtClean="0"/>
              <a:t>Take the time to ask stakeholders for their opinions or to open the doors for participation and make sure it counts for something. You must be open to receiving incorporating stakeholder input, even if it doesn’t align with the project’s vision or goals.</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455</a:t>
            </a:fld>
            <a:endParaRPr lang="en-US" dirty="0"/>
          </a:p>
        </p:txBody>
      </p:sp>
      <p:sp>
        <p:nvSpPr>
          <p:cNvPr id="4" name="Title 3"/>
          <p:cNvSpPr>
            <a:spLocks noGrp="1"/>
          </p:cNvSpPr>
          <p:nvPr>
            <p:ph type="title"/>
          </p:nvPr>
        </p:nvSpPr>
        <p:spPr>
          <a:xfrm>
            <a:off x="628650" y="365125"/>
            <a:ext cx="7886700" cy="854075"/>
          </a:xfrm>
        </p:spPr>
        <p:txBody>
          <a:bodyPr>
            <a:normAutofit/>
          </a:bodyPr>
          <a:lstStyle/>
          <a:p>
            <a:r>
              <a:rPr lang="en-US" dirty="0" smtClean="0"/>
              <a:t>Keys to Stakeholder Engagement</a:t>
            </a:r>
            <a:endParaRPr lang="en-US" dirty="0"/>
          </a:p>
        </p:txBody>
      </p:sp>
    </p:spTree>
    <p:extLst>
      <p:ext uri="{BB962C8B-B14F-4D97-AF65-F5344CB8AC3E}">
        <p14:creationId xmlns:p14="http://schemas.microsoft.com/office/powerpoint/2010/main" val="706095109"/>
      </p:ext>
    </p:extLst>
  </p:cSld>
  <p:clrMapOvr>
    <a:masterClrMapping/>
  </p:clrMapOvr>
  <p:timing>
    <p:tnLst>
      <p:par>
        <p:cTn id="1" dur="indefinite" restart="never" nodeType="tmRoot"/>
      </p:par>
    </p:tnLst>
  </p:timing>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1"/>
            <a:ext cx="8229600" cy="4038599"/>
          </a:xfrm>
        </p:spPr>
        <p:txBody>
          <a:bodyPr>
            <a:normAutofit lnSpcReduction="10000"/>
          </a:bodyPr>
          <a:lstStyle/>
          <a:p>
            <a:pPr marL="514350" indent="-514350">
              <a:buFont typeface="+mj-lt"/>
              <a:buAutoNum type="arabicPeriod" startAt="4"/>
            </a:pPr>
            <a:r>
              <a:rPr lang="en-US" dirty="0" smtClean="0"/>
              <a:t>Communicate, Communicate, Communicate.</a:t>
            </a:r>
          </a:p>
          <a:p>
            <a:pPr marL="914400" lvl="1" indent="-514350">
              <a:buFont typeface="Lucida Grande"/>
              <a:buChar char="1"/>
            </a:pPr>
            <a:r>
              <a:rPr lang="en-US" dirty="0" smtClean="0"/>
              <a:t>Stakeholders must be aware of the project’s status but also have a clear understanding of goals and benefits and a strong sense of how it will impact them.</a:t>
            </a:r>
          </a:p>
          <a:p>
            <a:pPr marL="514350" indent="-514350">
              <a:buFont typeface="+mj-lt"/>
              <a:buAutoNum type="arabicPeriod" startAt="4"/>
            </a:pPr>
            <a:r>
              <a:rPr lang="en-US" dirty="0" smtClean="0"/>
              <a:t>Use Policy as a Carrot, not as a Baseball bat.</a:t>
            </a:r>
          </a:p>
          <a:p>
            <a:pPr marL="914400" lvl="1" indent="-514350">
              <a:buFont typeface="Lucida Grande"/>
              <a:buChar char="1"/>
            </a:pPr>
            <a:r>
              <a:rPr lang="en-US" dirty="0" smtClean="0"/>
              <a:t>Policy is what a PM falls back on when they fail to secure buy-in from stakeholders.  In essence, the tendency to mandate change through rules and regulations without more comprehensive change management efforts to encourage and support new behaviors</a:t>
            </a:r>
          </a:p>
          <a:p>
            <a:pPr marL="914400" lvl="1" indent="-514350">
              <a:buFont typeface="+mj-lt"/>
              <a:buAutoNum type="arabicPeriod" startAt="4"/>
            </a:pPr>
            <a:endParaRPr lang="en-US" dirty="0" smtClean="0"/>
          </a:p>
          <a:p>
            <a:pPr marL="914400" lvl="1" indent="-514350">
              <a:buFont typeface="+mj-lt"/>
              <a:buAutoNum type="arabicPeriod" startAt="4"/>
            </a:pPr>
            <a:endParaRPr lang="en-US" dirty="0" smtClean="0"/>
          </a:p>
        </p:txBody>
      </p:sp>
      <p:sp>
        <p:nvSpPr>
          <p:cNvPr id="3" name="Slide Number Placeholder 2"/>
          <p:cNvSpPr>
            <a:spLocks noGrp="1"/>
          </p:cNvSpPr>
          <p:nvPr>
            <p:ph type="sldNum" sz="quarter" idx="12"/>
          </p:nvPr>
        </p:nvSpPr>
        <p:spPr/>
        <p:txBody>
          <a:bodyPr/>
          <a:lstStyle/>
          <a:p>
            <a:fld id="{4BE819A1-3DD8-4179-BFD0-BF7D359F8DBD}" type="slidenum">
              <a:rPr lang="en-US" smtClean="0"/>
              <a:pPr/>
              <a:t>456</a:t>
            </a:fld>
            <a:endParaRPr lang="en-US" dirty="0"/>
          </a:p>
        </p:txBody>
      </p:sp>
      <p:sp>
        <p:nvSpPr>
          <p:cNvPr id="4" name="Title 3"/>
          <p:cNvSpPr>
            <a:spLocks noGrp="1"/>
          </p:cNvSpPr>
          <p:nvPr>
            <p:ph type="title"/>
          </p:nvPr>
        </p:nvSpPr>
        <p:spPr/>
        <p:txBody>
          <a:bodyPr>
            <a:normAutofit fontScale="90000"/>
          </a:bodyPr>
          <a:lstStyle/>
          <a:p>
            <a:r>
              <a:rPr lang="en-US" dirty="0" smtClean="0"/>
              <a:t>Keys to Stakeholder Engagement</a:t>
            </a:r>
            <a:endParaRPr lang="en-US" dirty="0"/>
          </a:p>
        </p:txBody>
      </p:sp>
    </p:spTree>
    <p:extLst>
      <p:ext uri="{BB962C8B-B14F-4D97-AF65-F5344CB8AC3E}">
        <p14:creationId xmlns:p14="http://schemas.microsoft.com/office/powerpoint/2010/main" val="345863641"/>
      </p:ext>
    </p:extLst>
  </p:cSld>
  <p:clrMapOvr>
    <a:masterClrMapping/>
  </p:clrMapOvr>
  <p:timing>
    <p:tnLst>
      <p:par>
        <p:cTn id="1" dur="indefinite" restart="never" nodeType="tmRoot"/>
      </p:par>
    </p:tnLst>
  </p:timing>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Stakeholder Engagement process</a:t>
            </a:r>
            <a:endParaRPr lang="en-GB" dirty="0"/>
          </a:p>
        </p:txBody>
      </p:sp>
      <p:graphicFrame>
        <p:nvGraphicFramePr>
          <p:cNvPr id="3" name="Diagram 2"/>
          <p:cNvGraphicFramePr/>
          <p:nvPr>
            <p:extLst/>
          </p:nvPr>
        </p:nvGraphicFramePr>
        <p:xfrm>
          <a:off x="1524000" y="16002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22160323"/>
      </p:ext>
    </p:extLst>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Identify stakeholders</a:t>
            </a:r>
            <a:endParaRPr lang="en-GB" dirty="0"/>
          </a:p>
        </p:txBody>
      </p:sp>
      <p:sp>
        <p:nvSpPr>
          <p:cNvPr id="4" name="Content Placeholder 3"/>
          <p:cNvSpPr>
            <a:spLocks noGrp="1"/>
          </p:cNvSpPr>
          <p:nvPr>
            <p:ph idx="1"/>
          </p:nvPr>
        </p:nvSpPr>
        <p:spPr/>
        <p:txBody>
          <a:bodyPr/>
          <a:lstStyle/>
          <a:p>
            <a:r>
              <a:rPr lang="en-GB" dirty="0" smtClean="0"/>
              <a:t>Who is involved in, affected by or can affect the project?</a:t>
            </a:r>
          </a:p>
          <a:p>
            <a:r>
              <a:rPr lang="en-GB" dirty="0" smtClean="0"/>
              <a:t>Identifying stakeholders may help identify:</a:t>
            </a:r>
          </a:p>
          <a:p>
            <a:pPr lvl="1"/>
            <a:r>
              <a:rPr lang="en-GB" dirty="0" smtClean="0"/>
              <a:t>Resources needed</a:t>
            </a:r>
          </a:p>
          <a:p>
            <a:pPr lvl="1"/>
            <a:r>
              <a:rPr lang="en-GB" dirty="0" smtClean="0"/>
              <a:t>Organizations/people affected</a:t>
            </a:r>
          </a:p>
          <a:p>
            <a:pPr lvl="1"/>
            <a:r>
              <a:rPr lang="en-GB" dirty="0" smtClean="0"/>
              <a:t>Organizations/people with influence</a:t>
            </a:r>
          </a:p>
          <a:p>
            <a:pPr lvl="1"/>
            <a:r>
              <a:rPr lang="en-GB" dirty="0" smtClean="0"/>
              <a:t>Statutory and regulatory bodies</a:t>
            </a:r>
            <a:endParaRPr lang="en-GB" dirty="0"/>
          </a:p>
        </p:txBody>
      </p:sp>
    </p:spTree>
    <p:extLst>
      <p:ext uri="{BB962C8B-B14F-4D97-AF65-F5344CB8AC3E}">
        <p14:creationId xmlns:p14="http://schemas.microsoft.com/office/powerpoint/2010/main" val="1228735390"/>
      </p:ext>
    </p:extLst>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Stakeholder analysis</a:t>
            </a:r>
            <a:endParaRPr lang="en-GB" dirty="0"/>
          </a:p>
        </p:txBody>
      </p:sp>
      <p:sp>
        <p:nvSpPr>
          <p:cNvPr id="3" name="Content Placeholder 2"/>
          <p:cNvSpPr>
            <a:spLocks noGrp="1"/>
          </p:cNvSpPr>
          <p:nvPr>
            <p:ph idx="1"/>
          </p:nvPr>
        </p:nvSpPr>
        <p:spPr/>
        <p:txBody>
          <a:bodyPr/>
          <a:lstStyle/>
          <a:p>
            <a:r>
              <a:rPr lang="en-GB" dirty="0" smtClean="0"/>
              <a:t>Are they interested in the project succeeding?</a:t>
            </a:r>
          </a:p>
          <a:p>
            <a:r>
              <a:rPr lang="en-GB" dirty="0" smtClean="0"/>
              <a:t>Will they openly support it?</a:t>
            </a:r>
          </a:p>
          <a:p>
            <a:r>
              <a:rPr lang="en-GB" dirty="0" smtClean="0"/>
              <a:t>Are they ambivalent?</a:t>
            </a:r>
          </a:p>
          <a:p>
            <a:r>
              <a:rPr lang="en-GB" dirty="0" smtClean="0"/>
              <a:t>Are they negative?</a:t>
            </a:r>
          </a:p>
          <a:p>
            <a:r>
              <a:rPr lang="en-GB" dirty="0" smtClean="0"/>
              <a:t>What are their expectations and how can these be managed?</a:t>
            </a:r>
            <a:endParaRPr lang="en-GB" dirty="0"/>
          </a:p>
        </p:txBody>
      </p:sp>
    </p:spTree>
    <p:extLst>
      <p:ext uri="{BB962C8B-B14F-4D97-AF65-F5344CB8AC3E}">
        <p14:creationId xmlns:p14="http://schemas.microsoft.com/office/powerpoint/2010/main" val="11529501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37351" y="301805"/>
            <a:ext cx="8398276" cy="892552"/>
          </a:xfrm>
          <a:prstGeom prst="rect">
            <a:avLst/>
          </a:prstGeom>
          <a:noFill/>
        </p:spPr>
        <p:txBody>
          <a:bodyPr wrap="square" rtlCol="0">
            <a:spAutoFit/>
          </a:bodyPr>
          <a:lstStyle/>
          <a:p>
            <a:r>
              <a:rPr lang="en-US" sz="2600" dirty="0" smtClean="0">
                <a:latin typeface="Helvetica"/>
                <a:cs typeface="Helvetica"/>
              </a:rPr>
              <a:t>Fortune 500 Companies now Publishing </a:t>
            </a:r>
            <a:br>
              <a:rPr lang="en-US" sz="2600" dirty="0" smtClean="0">
                <a:latin typeface="Helvetica"/>
                <a:cs typeface="Helvetica"/>
              </a:rPr>
            </a:br>
            <a:r>
              <a:rPr lang="en-US" sz="2600" dirty="0" smtClean="0">
                <a:latin typeface="Helvetica"/>
                <a:cs typeface="Helvetica"/>
              </a:rPr>
              <a:t>Sustainability/Responsibility</a:t>
            </a:r>
            <a:r>
              <a:rPr lang="en-US" sz="2600" dirty="0">
                <a:latin typeface="Helvetica"/>
                <a:cs typeface="Helvetica"/>
              </a:rPr>
              <a:t> </a:t>
            </a:r>
            <a:r>
              <a:rPr lang="en-US" sz="2600" dirty="0" smtClean="0">
                <a:latin typeface="Helvetica"/>
                <a:cs typeface="Helvetica"/>
              </a:rPr>
              <a:t>Reports</a:t>
            </a:r>
            <a:endParaRPr lang="en-US" sz="2400" dirty="0" smtClean="0">
              <a:latin typeface="Helvetica"/>
              <a:cs typeface="Helvetica"/>
            </a:endParaRPr>
          </a:p>
        </p:txBody>
      </p:sp>
      <p:sp>
        <p:nvSpPr>
          <p:cNvPr id="10" name="TextBox 9"/>
          <p:cNvSpPr txBox="1"/>
          <p:nvPr/>
        </p:nvSpPr>
        <p:spPr>
          <a:xfrm>
            <a:off x="6478333" y="2382395"/>
            <a:ext cx="184666" cy="369332"/>
          </a:xfrm>
          <a:prstGeom prst="rect">
            <a:avLst/>
          </a:prstGeom>
          <a:noFill/>
        </p:spPr>
        <p:txBody>
          <a:bodyPr wrap="none" rtlCol="0">
            <a:spAutoFit/>
          </a:bodyPr>
          <a:lstStyle/>
          <a:p>
            <a:endParaRPr lang="en-US"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21680" y="1265470"/>
            <a:ext cx="5210612" cy="4689551"/>
          </a:xfrm>
          <a:prstGeom prst="rect">
            <a:avLst/>
          </a:prstGeom>
        </p:spPr>
      </p:pic>
      <p:sp>
        <p:nvSpPr>
          <p:cNvPr id="14" name="Rectangle 13"/>
          <p:cNvSpPr/>
          <p:nvPr/>
        </p:nvSpPr>
        <p:spPr>
          <a:xfrm>
            <a:off x="198756" y="1430881"/>
            <a:ext cx="2853346" cy="4247317"/>
          </a:xfrm>
          <a:prstGeom prst="rect">
            <a:avLst/>
          </a:prstGeom>
        </p:spPr>
        <p:txBody>
          <a:bodyPr wrap="square">
            <a:spAutoFit/>
          </a:bodyPr>
          <a:lstStyle/>
          <a:p>
            <a:r>
              <a:rPr lang="en-US" b="1" dirty="0"/>
              <a:t>“We are seeing clear indications over the past three years that senior corporate management understands the importance of adopting and implementing strategies that reflect the rising interest of investors and stakeholders in corporate sustainability,” </a:t>
            </a:r>
            <a:endParaRPr lang="en-US" b="1" dirty="0" smtClean="0"/>
          </a:p>
          <a:p>
            <a:endParaRPr lang="en-US" b="1" dirty="0" smtClean="0"/>
          </a:p>
          <a:p>
            <a:r>
              <a:rPr lang="en-US" dirty="0" smtClean="0"/>
              <a:t>- Louis </a:t>
            </a:r>
            <a:r>
              <a:rPr lang="en-US" dirty="0"/>
              <a:t>Coppola, executive vice president of G&amp;A Institute.</a:t>
            </a:r>
          </a:p>
        </p:txBody>
      </p:sp>
      <p:sp>
        <p:nvSpPr>
          <p:cNvPr id="2" name="TextBox 1"/>
          <p:cNvSpPr txBox="1"/>
          <p:nvPr/>
        </p:nvSpPr>
        <p:spPr>
          <a:xfrm>
            <a:off x="99305" y="6060127"/>
            <a:ext cx="7620000" cy="584775"/>
          </a:xfrm>
          <a:prstGeom prst="rect">
            <a:avLst/>
          </a:prstGeom>
          <a:noFill/>
        </p:spPr>
        <p:txBody>
          <a:bodyPr wrap="square" rtlCol="0">
            <a:spAutoFit/>
          </a:bodyPr>
          <a:lstStyle/>
          <a:p>
            <a:r>
              <a:rPr lang="en-US" sz="1400" dirty="0">
                <a:solidFill>
                  <a:schemeClr val="bg1">
                    <a:lumMod val="50000"/>
                  </a:schemeClr>
                </a:solidFill>
              </a:rPr>
              <a:t>http://</a:t>
            </a:r>
            <a:r>
              <a:rPr lang="en-US" sz="1400" dirty="0" err="1">
                <a:solidFill>
                  <a:schemeClr val="bg1">
                    <a:lumMod val="50000"/>
                  </a:schemeClr>
                </a:solidFill>
              </a:rPr>
              <a:t>www.complianceweek.com</a:t>
            </a:r>
            <a:r>
              <a:rPr lang="en-US" sz="1400" dirty="0">
                <a:solidFill>
                  <a:schemeClr val="bg1">
                    <a:lumMod val="50000"/>
                  </a:schemeClr>
                </a:solidFill>
              </a:rPr>
              <a:t>/blogs/the-filing-cabinet/sustainability-reporting-on-the-rise</a:t>
            </a:r>
            <a:endParaRPr lang="en-US" dirty="0">
              <a:solidFill>
                <a:schemeClr val="bg1">
                  <a:lumMod val="50000"/>
                </a:schemeClr>
              </a:solidFill>
            </a:endParaRPr>
          </a:p>
          <a:p>
            <a:endParaRPr lang="en-US" dirty="0"/>
          </a:p>
        </p:txBody>
      </p:sp>
      <p:cxnSp>
        <p:nvCxnSpPr>
          <p:cNvPr id="8" name="Straight Connector 7"/>
          <p:cNvCxnSpPr/>
          <p:nvPr/>
        </p:nvCxnSpPr>
        <p:spPr>
          <a:xfrm flipV="1">
            <a:off x="4038600" y="2895600"/>
            <a:ext cx="4114800" cy="1679658"/>
          </a:xfrm>
          <a:prstGeom prst="line">
            <a:avLst/>
          </a:prstGeom>
          <a:ln w="57150" cmpd="sng">
            <a:solidFill>
              <a:srgbClr val="FF0000"/>
            </a:solidFill>
            <a:tailEnd type="triangle" w="lg"/>
          </a:ln>
        </p:spPr>
        <p:style>
          <a:lnRef idx="3">
            <a:schemeClr val="accent5"/>
          </a:lnRef>
          <a:fillRef idx="0">
            <a:schemeClr val="accent5"/>
          </a:fillRef>
          <a:effectRef idx="2">
            <a:schemeClr val="accent5"/>
          </a:effectRef>
          <a:fontRef idx="minor">
            <a:schemeClr val="tx1"/>
          </a:fontRef>
        </p:style>
      </p:cxnSp>
      <p:sp>
        <p:nvSpPr>
          <p:cNvPr id="3" name="TextBox 2"/>
          <p:cNvSpPr txBox="1"/>
          <p:nvPr/>
        </p:nvSpPr>
        <p:spPr>
          <a:xfrm>
            <a:off x="7316641" y="3665297"/>
            <a:ext cx="805329" cy="523220"/>
          </a:xfrm>
          <a:prstGeom prst="rect">
            <a:avLst/>
          </a:prstGeom>
          <a:noFill/>
        </p:spPr>
        <p:txBody>
          <a:bodyPr wrap="none" rtlCol="0">
            <a:spAutoFit/>
          </a:bodyPr>
          <a:lstStyle/>
          <a:p>
            <a:r>
              <a:rPr lang="en-US" sz="2800" b="1" dirty="0" smtClean="0"/>
              <a:t>72%</a:t>
            </a:r>
            <a:endParaRPr lang="en-US" sz="2800" b="1" dirty="0"/>
          </a:p>
        </p:txBody>
      </p:sp>
      <p:sp>
        <p:nvSpPr>
          <p:cNvPr id="9" name="TextBox 8"/>
          <p:cNvSpPr txBox="1"/>
          <p:nvPr/>
        </p:nvSpPr>
        <p:spPr>
          <a:xfrm>
            <a:off x="4265302" y="4654656"/>
            <a:ext cx="810413" cy="523220"/>
          </a:xfrm>
          <a:prstGeom prst="rect">
            <a:avLst/>
          </a:prstGeom>
          <a:noFill/>
        </p:spPr>
        <p:txBody>
          <a:bodyPr wrap="none" rtlCol="0">
            <a:spAutoFit/>
          </a:bodyPr>
          <a:lstStyle/>
          <a:p>
            <a:r>
              <a:rPr lang="en-US" sz="2800" b="1" dirty="0" smtClean="0"/>
              <a:t>20%</a:t>
            </a:r>
            <a:endParaRPr lang="en-US" sz="2800" b="1" dirty="0"/>
          </a:p>
        </p:txBody>
      </p:sp>
      <p:sp>
        <p:nvSpPr>
          <p:cNvPr id="12" name="TextBox 11"/>
          <p:cNvSpPr txBox="1"/>
          <p:nvPr/>
        </p:nvSpPr>
        <p:spPr>
          <a:xfrm>
            <a:off x="5667920" y="3962854"/>
            <a:ext cx="810413" cy="523220"/>
          </a:xfrm>
          <a:prstGeom prst="rect">
            <a:avLst/>
          </a:prstGeom>
          <a:noFill/>
        </p:spPr>
        <p:txBody>
          <a:bodyPr wrap="none" rtlCol="0">
            <a:spAutoFit/>
          </a:bodyPr>
          <a:lstStyle/>
          <a:p>
            <a:r>
              <a:rPr lang="en-US" sz="2800" b="1" dirty="0" smtClean="0"/>
              <a:t>53%</a:t>
            </a:r>
            <a:endParaRPr lang="en-US" sz="2800" b="1" dirty="0"/>
          </a:p>
        </p:txBody>
      </p:sp>
    </p:spTree>
    <p:extLst>
      <p:ext uri="{BB962C8B-B14F-4D97-AF65-F5344CB8AC3E}">
        <p14:creationId xmlns:p14="http://schemas.microsoft.com/office/powerpoint/2010/main" val="2100506169"/>
      </p:ext>
    </p:extLst>
  </p:cSld>
  <p:clrMapOvr>
    <a:masterClrMapping/>
  </p:clrMapOvr>
  <p:timing>
    <p:tnLst>
      <p:par>
        <p:cTn id="1" dur="indefinite" restart="never" nodeType="tmRoot"/>
      </p:par>
    </p:tnLst>
  </p:timing>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Analysis tools – 2x2 grid</a:t>
            </a:r>
            <a:endParaRPr lang="en-GB" dirty="0"/>
          </a:p>
        </p:txBody>
      </p:sp>
      <p:sp>
        <p:nvSpPr>
          <p:cNvPr id="5" name="Rectangle 4"/>
          <p:cNvSpPr/>
          <p:nvPr/>
        </p:nvSpPr>
        <p:spPr>
          <a:xfrm>
            <a:off x="2411761" y="1484784"/>
            <a:ext cx="1800000" cy="1800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GB" sz="2400" dirty="0" smtClean="0">
                <a:solidFill>
                  <a:schemeClr val="bg1"/>
                </a:solidFill>
              </a:rPr>
              <a:t>Blockers</a:t>
            </a:r>
            <a:endParaRPr lang="en-GB" sz="2400" dirty="0">
              <a:solidFill>
                <a:schemeClr val="bg1"/>
              </a:solidFill>
            </a:endParaRPr>
          </a:p>
        </p:txBody>
      </p:sp>
      <p:sp>
        <p:nvSpPr>
          <p:cNvPr id="9" name="Rectangle 8"/>
          <p:cNvSpPr/>
          <p:nvPr/>
        </p:nvSpPr>
        <p:spPr>
          <a:xfrm>
            <a:off x="4211961" y="1484784"/>
            <a:ext cx="1800000" cy="1800000"/>
          </a:xfrm>
          <a:prstGeom prst="rect">
            <a:avLst/>
          </a:prstGeom>
          <a:solidFill>
            <a:srgbClr val="0070C0"/>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2400" dirty="0" smtClean="0">
                <a:solidFill>
                  <a:schemeClr val="bg1"/>
                </a:solidFill>
              </a:rPr>
              <a:t>Champions</a:t>
            </a:r>
            <a:endParaRPr lang="en-GB" sz="2400" dirty="0">
              <a:solidFill>
                <a:schemeClr val="bg1"/>
              </a:solidFill>
            </a:endParaRPr>
          </a:p>
        </p:txBody>
      </p:sp>
      <p:sp>
        <p:nvSpPr>
          <p:cNvPr id="10" name="Rectangle 9"/>
          <p:cNvSpPr/>
          <p:nvPr/>
        </p:nvSpPr>
        <p:spPr>
          <a:xfrm>
            <a:off x="2411761" y="3284984"/>
            <a:ext cx="1800000" cy="1800000"/>
          </a:xfrm>
          <a:prstGeom prst="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GB" sz="2400" dirty="0" smtClean="0">
                <a:solidFill>
                  <a:schemeClr val="bg1"/>
                </a:solidFill>
              </a:rPr>
              <a:t>Detractors</a:t>
            </a:r>
            <a:endParaRPr lang="en-GB" sz="2400" dirty="0">
              <a:solidFill>
                <a:schemeClr val="bg1"/>
              </a:solidFill>
            </a:endParaRPr>
          </a:p>
        </p:txBody>
      </p:sp>
      <p:sp>
        <p:nvSpPr>
          <p:cNvPr id="11" name="Rectangle 10"/>
          <p:cNvSpPr/>
          <p:nvPr/>
        </p:nvSpPr>
        <p:spPr>
          <a:xfrm>
            <a:off x="4211961" y="3285184"/>
            <a:ext cx="1800000" cy="18000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2400" dirty="0" smtClean="0">
                <a:solidFill>
                  <a:schemeClr val="bg1"/>
                </a:solidFill>
              </a:rPr>
              <a:t>Supporters</a:t>
            </a:r>
            <a:endParaRPr lang="en-GB" sz="2400" dirty="0">
              <a:solidFill>
                <a:schemeClr val="bg1"/>
              </a:solidFill>
            </a:endParaRPr>
          </a:p>
        </p:txBody>
      </p:sp>
      <p:sp>
        <p:nvSpPr>
          <p:cNvPr id="12" name="Rectangle 11"/>
          <p:cNvSpPr/>
          <p:nvPr/>
        </p:nvSpPr>
        <p:spPr>
          <a:xfrm>
            <a:off x="2412161" y="1484784"/>
            <a:ext cx="3600000" cy="3600000"/>
          </a:xfrm>
          <a:prstGeom prst="rect">
            <a:avLst/>
          </a:prstGeom>
          <a:no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Box 12"/>
          <p:cNvSpPr txBox="1"/>
          <p:nvPr/>
        </p:nvSpPr>
        <p:spPr>
          <a:xfrm>
            <a:off x="4211960" y="5085184"/>
            <a:ext cx="1800200" cy="400110"/>
          </a:xfrm>
          <a:prstGeom prst="rect">
            <a:avLst/>
          </a:prstGeom>
          <a:noFill/>
        </p:spPr>
        <p:txBody>
          <a:bodyPr wrap="square" rtlCol="0">
            <a:spAutoFit/>
          </a:bodyPr>
          <a:lstStyle/>
          <a:p>
            <a:pPr algn="ctr"/>
            <a:r>
              <a:rPr lang="en-GB" sz="2000" dirty="0" smtClean="0">
                <a:solidFill>
                  <a:srgbClr val="000000"/>
                </a:solidFill>
              </a:rPr>
              <a:t>Positive</a:t>
            </a:r>
            <a:endParaRPr lang="en-GB" sz="2000" dirty="0">
              <a:solidFill>
                <a:srgbClr val="000000"/>
              </a:solidFill>
            </a:endParaRPr>
          </a:p>
        </p:txBody>
      </p:sp>
      <p:sp>
        <p:nvSpPr>
          <p:cNvPr id="14" name="TextBox 13"/>
          <p:cNvSpPr txBox="1"/>
          <p:nvPr/>
        </p:nvSpPr>
        <p:spPr>
          <a:xfrm>
            <a:off x="2411760" y="5085184"/>
            <a:ext cx="1800199" cy="400110"/>
          </a:xfrm>
          <a:prstGeom prst="rect">
            <a:avLst/>
          </a:prstGeom>
          <a:noFill/>
        </p:spPr>
        <p:txBody>
          <a:bodyPr wrap="square" rtlCol="0">
            <a:spAutoFit/>
          </a:bodyPr>
          <a:lstStyle/>
          <a:p>
            <a:pPr algn="ctr"/>
            <a:r>
              <a:rPr lang="en-GB" sz="2000" dirty="0" smtClean="0">
                <a:solidFill>
                  <a:srgbClr val="000000"/>
                </a:solidFill>
              </a:rPr>
              <a:t>Negative</a:t>
            </a:r>
            <a:endParaRPr lang="en-GB" sz="2000" dirty="0">
              <a:solidFill>
                <a:srgbClr val="000000"/>
              </a:solidFill>
            </a:endParaRPr>
          </a:p>
        </p:txBody>
      </p:sp>
      <p:sp>
        <p:nvSpPr>
          <p:cNvPr id="15" name="TextBox 14"/>
          <p:cNvSpPr txBox="1"/>
          <p:nvPr/>
        </p:nvSpPr>
        <p:spPr>
          <a:xfrm>
            <a:off x="1547665" y="2204864"/>
            <a:ext cx="864096" cy="400110"/>
          </a:xfrm>
          <a:prstGeom prst="rect">
            <a:avLst/>
          </a:prstGeom>
          <a:noFill/>
        </p:spPr>
        <p:txBody>
          <a:bodyPr wrap="square" rtlCol="0">
            <a:spAutoFit/>
          </a:bodyPr>
          <a:lstStyle/>
          <a:p>
            <a:pPr algn="r"/>
            <a:r>
              <a:rPr lang="en-GB" sz="2000" dirty="0" smtClean="0">
                <a:solidFill>
                  <a:srgbClr val="000000"/>
                </a:solidFill>
              </a:rPr>
              <a:t>High</a:t>
            </a:r>
            <a:endParaRPr lang="en-GB" sz="2000" dirty="0">
              <a:solidFill>
                <a:srgbClr val="000000"/>
              </a:solidFill>
            </a:endParaRPr>
          </a:p>
        </p:txBody>
      </p:sp>
      <p:sp>
        <p:nvSpPr>
          <p:cNvPr id="16" name="TextBox 15"/>
          <p:cNvSpPr txBox="1"/>
          <p:nvPr/>
        </p:nvSpPr>
        <p:spPr>
          <a:xfrm>
            <a:off x="1547665" y="3990256"/>
            <a:ext cx="864096" cy="400110"/>
          </a:xfrm>
          <a:prstGeom prst="rect">
            <a:avLst/>
          </a:prstGeom>
          <a:noFill/>
        </p:spPr>
        <p:txBody>
          <a:bodyPr wrap="square" rtlCol="0">
            <a:spAutoFit/>
          </a:bodyPr>
          <a:lstStyle/>
          <a:p>
            <a:pPr algn="r"/>
            <a:r>
              <a:rPr lang="en-GB" sz="2000" dirty="0" smtClean="0">
                <a:solidFill>
                  <a:srgbClr val="000000"/>
                </a:solidFill>
              </a:rPr>
              <a:t>Low</a:t>
            </a:r>
            <a:endParaRPr lang="en-GB" sz="2000" dirty="0">
              <a:solidFill>
                <a:srgbClr val="000000"/>
              </a:solidFill>
            </a:endParaRPr>
          </a:p>
        </p:txBody>
      </p:sp>
      <p:sp>
        <p:nvSpPr>
          <p:cNvPr id="22" name="TextBox 21"/>
          <p:cNvSpPr txBox="1"/>
          <p:nvPr/>
        </p:nvSpPr>
        <p:spPr>
          <a:xfrm>
            <a:off x="107504" y="2660719"/>
            <a:ext cx="1656184" cy="1200329"/>
          </a:xfrm>
          <a:prstGeom prst="rect">
            <a:avLst/>
          </a:prstGeom>
          <a:noFill/>
        </p:spPr>
        <p:txBody>
          <a:bodyPr wrap="square" rtlCol="0">
            <a:spAutoFit/>
          </a:bodyPr>
          <a:lstStyle/>
          <a:p>
            <a:pPr algn="r"/>
            <a:r>
              <a:rPr lang="en-GB" sz="2400" dirty="0" smtClean="0"/>
              <a:t>Level of power and influence</a:t>
            </a:r>
            <a:endParaRPr lang="en-GB" sz="2400" dirty="0"/>
          </a:p>
        </p:txBody>
      </p:sp>
      <p:sp>
        <p:nvSpPr>
          <p:cNvPr id="23" name="TextBox 22"/>
          <p:cNvSpPr txBox="1"/>
          <p:nvPr/>
        </p:nvSpPr>
        <p:spPr>
          <a:xfrm>
            <a:off x="3059832" y="5631631"/>
            <a:ext cx="2376264" cy="461665"/>
          </a:xfrm>
          <a:prstGeom prst="rect">
            <a:avLst/>
          </a:prstGeom>
          <a:noFill/>
        </p:spPr>
        <p:txBody>
          <a:bodyPr wrap="square" rtlCol="0">
            <a:spAutoFit/>
          </a:bodyPr>
          <a:lstStyle/>
          <a:p>
            <a:pPr algn="ctr"/>
            <a:r>
              <a:rPr lang="en-GB" sz="2400" dirty="0" smtClean="0">
                <a:solidFill>
                  <a:srgbClr val="000000"/>
                </a:solidFill>
              </a:rPr>
              <a:t>Level of interest</a:t>
            </a:r>
            <a:endParaRPr lang="en-GB" sz="2400" dirty="0">
              <a:solidFill>
                <a:srgbClr val="000000"/>
              </a:solidFill>
            </a:endParaRPr>
          </a:p>
        </p:txBody>
      </p:sp>
    </p:spTree>
    <p:extLst>
      <p:ext uri="{BB962C8B-B14F-4D97-AF65-F5344CB8AC3E}">
        <p14:creationId xmlns:p14="http://schemas.microsoft.com/office/powerpoint/2010/main" val="888694765"/>
      </p:ext>
    </p:extLst>
  </p:cSld>
  <p:clrMapOvr>
    <a:masterClrMapping/>
  </p:clrMapOvr>
  <p:timing>
    <p:tnLst>
      <p:par>
        <p:cTn id="1" dur="indefinite" restart="never" nodeType="tmRoot"/>
      </p:par>
    </p:tnLst>
  </p:timing>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Stakeholder Registers</a:t>
            </a:r>
            <a:endParaRPr lang="en-US" dirty="0"/>
          </a:p>
        </p:txBody>
      </p:sp>
      <p:sp>
        <p:nvSpPr>
          <p:cNvPr id="4" name="Rectangle 3"/>
          <p:cNvSpPr txBox="1">
            <a:spLocks noChangeArrowheads="1"/>
          </p:cNvSpPr>
          <p:nvPr/>
        </p:nvSpPr>
        <p:spPr bwMode="auto">
          <a:xfrm>
            <a:off x="304800" y="1219200"/>
            <a:ext cx="8686800" cy="495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65125" indent="-255588" algn="l" rtl="0" eaLnBrk="1" fontAlgn="base" hangingPunct="1">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1" fontAlgn="base" hangingPunct="1">
              <a:spcBef>
                <a:spcPts val="325"/>
              </a:spcBef>
              <a:spcAft>
                <a:spcPct val="0"/>
              </a:spcAft>
              <a:buClr>
                <a:schemeClr val="accent1"/>
              </a:buClr>
              <a:buFont typeface="Verdana" pitchFamily="34" charset="0"/>
              <a:buChar char="◦"/>
              <a:defRPr sz="2300" kern="1200">
                <a:solidFill>
                  <a:schemeClr val="tx1"/>
                </a:solidFill>
                <a:latin typeface="+mn-lt"/>
                <a:ea typeface="+mn-ea"/>
                <a:cs typeface="+mn-cs"/>
              </a:defRPr>
            </a:lvl2pPr>
            <a:lvl3pPr marL="858838" indent="-228600" algn="l" rtl="0" eaLnBrk="1" fontAlgn="base" hangingPunct="1">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mn-cs"/>
              </a:defRPr>
            </a:lvl3pPr>
            <a:lvl4pPr marL="1143000" indent="-228600" algn="l" rtl="0" eaLnBrk="1" fontAlgn="base" hangingPunct="1">
              <a:spcBef>
                <a:spcPts val="350"/>
              </a:spcBef>
              <a:spcAft>
                <a:spcPct val="0"/>
              </a:spcAft>
              <a:buClr>
                <a:schemeClr val="accent2"/>
              </a:buClr>
              <a:buFont typeface="Wingdings 2" pitchFamily="18" charset="2"/>
              <a:buChar char=""/>
              <a:defRPr sz="1900" kern="1200">
                <a:solidFill>
                  <a:schemeClr val="tx1"/>
                </a:solidFill>
                <a:latin typeface="+mn-lt"/>
                <a:ea typeface="+mn-ea"/>
                <a:cs typeface="+mn-cs"/>
              </a:defRPr>
            </a:lvl4pPr>
            <a:lvl5pPr marL="1371600" indent="-228600" algn="l" rtl="0" eaLnBrk="1" fontAlgn="base" hangingPunct="1">
              <a:spcBef>
                <a:spcPts val="350"/>
              </a:spcBef>
              <a:spcAft>
                <a:spcPct val="0"/>
              </a:spcAft>
              <a:buClr>
                <a:schemeClr val="accent2"/>
              </a:buClr>
              <a:buFont typeface="Wingdings 2" pitchFamily="18" charset="2"/>
              <a:buChar char=""/>
              <a:defRPr sz="20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537" marR="0" lvl="0" indent="0" algn="l" defTabSz="914400" rtl="0" eaLnBrk="1" fontAlgn="base" latinLnBrk="0" hangingPunct="1">
              <a:lnSpc>
                <a:spcPct val="100000"/>
              </a:lnSpc>
              <a:spcBef>
                <a:spcPts val="400"/>
              </a:spcBef>
              <a:spcAft>
                <a:spcPct val="0"/>
              </a:spcAft>
              <a:buClr>
                <a:srgbClr val="2DA2BF"/>
              </a:buClr>
              <a:buSzPct val="68000"/>
              <a:buNone/>
              <a:tabLst/>
              <a:defRPr/>
            </a:pPr>
            <a:r>
              <a:rPr lang="en-US" dirty="0">
                <a:latin typeface="Helvetica" charset="0"/>
                <a:ea typeface="Helvetica" charset="0"/>
                <a:cs typeface="Helvetica" charset="0"/>
              </a:rPr>
              <a:t>A stakeholder register includes basic information on stakeholders:</a:t>
            </a:r>
          </a:p>
          <a:p>
            <a:pPr marL="365125" marR="0" lvl="0" indent="-255588" algn="l" defTabSz="914400" rtl="0" eaLnBrk="1" fontAlgn="base" latinLnBrk="0" hangingPunct="1">
              <a:lnSpc>
                <a:spcPct val="100000"/>
              </a:lnSpc>
              <a:spcBef>
                <a:spcPts val="400"/>
              </a:spcBef>
              <a:spcAft>
                <a:spcPct val="0"/>
              </a:spcAft>
              <a:buClr>
                <a:srgbClr val="2DA2BF"/>
              </a:buClr>
              <a:buSzPct val="68000"/>
              <a:buFont typeface="Wingdings 3" pitchFamily="18" charset="2"/>
              <a:buChar char=""/>
              <a:tabLst/>
              <a:defRPr/>
            </a:pPr>
            <a:endParaRPr kumimoji="0" lang="en-US" sz="800" b="0" i="0" u="none" strike="noStrike" kern="1200" cap="none" spc="0" normalizeH="0" baseline="0" noProof="0" dirty="0" smtClean="0">
              <a:ln>
                <a:noFill/>
              </a:ln>
              <a:solidFill>
                <a:sysClr val="windowText" lastClr="000000"/>
              </a:solidFill>
              <a:effectLst/>
              <a:uLnTx/>
              <a:uFillTx/>
              <a:latin typeface="Helvetica" charset="0"/>
              <a:ea typeface="Helvetica" charset="0"/>
              <a:cs typeface="Helvetica" charset="0"/>
            </a:endParaRPr>
          </a:p>
          <a:p>
            <a:pPr marR="0" lvl="1" algn="l" defTabSz="914400" rtl="0" eaLnBrk="1" fontAlgn="base" latinLnBrk="0" hangingPunct="1">
              <a:lnSpc>
                <a:spcPct val="100000"/>
              </a:lnSpc>
              <a:spcBef>
                <a:spcPts val="325"/>
              </a:spcBef>
              <a:spcAft>
                <a:spcPct val="0"/>
              </a:spcAft>
              <a:buClr>
                <a:schemeClr val="tx1"/>
              </a:buClr>
              <a:buSzTx/>
              <a:buFont typeface="Wingdings" charset="2"/>
              <a:buChar char="§"/>
              <a:tabLst/>
              <a:defRPr/>
            </a:pPr>
            <a:r>
              <a:rPr kumimoji="0" lang="en-US" sz="2400" b="1" i="0" u="none" strike="noStrike" kern="1200" cap="none" spc="0" normalizeH="0" baseline="0" noProof="0" dirty="0" smtClean="0">
                <a:ln>
                  <a:noFill/>
                </a:ln>
                <a:effectLst/>
                <a:uLnTx/>
                <a:uFillTx/>
                <a:latin typeface="Helvetica" charset="0"/>
                <a:ea typeface="Helvetica" charset="0"/>
                <a:cs typeface="Helvetica" charset="0"/>
              </a:rPr>
              <a:t>Identification information: </a:t>
            </a:r>
            <a:r>
              <a:rPr kumimoji="0" lang="en-US" sz="2400" b="0" i="0" u="none" strike="noStrike" kern="1200" cap="none" spc="0" normalizeH="0" baseline="0" noProof="0" dirty="0" smtClean="0">
                <a:ln>
                  <a:noFill/>
                </a:ln>
                <a:solidFill>
                  <a:sysClr val="windowText" lastClr="000000"/>
                </a:solidFill>
                <a:effectLst/>
                <a:uLnTx/>
                <a:uFillTx/>
                <a:latin typeface="Helvetica" charset="0"/>
                <a:ea typeface="Helvetica" charset="0"/>
                <a:cs typeface="Helvetica" charset="0"/>
              </a:rPr>
              <a:t>The stakeholders’ names, positions, locations, roles in the project, and contact information</a:t>
            </a:r>
          </a:p>
          <a:p>
            <a:pPr marR="0" lvl="1" algn="l" defTabSz="914400" rtl="0" eaLnBrk="1" fontAlgn="base" latinLnBrk="0" hangingPunct="1">
              <a:lnSpc>
                <a:spcPct val="100000"/>
              </a:lnSpc>
              <a:spcBef>
                <a:spcPts val="325"/>
              </a:spcBef>
              <a:spcAft>
                <a:spcPct val="0"/>
              </a:spcAft>
              <a:buClr>
                <a:schemeClr val="tx1"/>
              </a:buClr>
              <a:buSzTx/>
              <a:buFont typeface="Wingdings" charset="2"/>
              <a:buChar char="§"/>
              <a:tabLst/>
              <a:defRPr/>
            </a:pPr>
            <a:r>
              <a:rPr kumimoji="0" lang="en-US" sz="2400" b="1" i="0" u="none" strike="noStrike" kern="1200" cap="none" spc="0" normalizeH="0" baseline="0" noProof="0" dirty="0" smtClean="0">
                <a:ln>
                  <a:noFill/>
                </a:ln>
                <a:effectLst/>
                <a:uLnTx/>
                <a:uFillTx/>
                <a:latin typeface="Helvetica" charset="0"/>
                <a:ea typeface="Helvetica" charset="0"/>
                <a:cs typeface="Helvetica" charset="0"/>
              </a:rPr>
              <a:t>Assessment information: </a:t>
            </a:r>
            <a:r>
              <a:rPr kumimoji="0" lang="en-US" sz="2400" b="0" i="0" u="none" strike="noStrike" kern="1200" cap="none" spc="0" normalizeH="0" baseline="0" noProof="0" dirty="0" smtClean="0">
                <a:ln>
                  <a:noFill/>
                </a:ln>
                <a:solidFill>
                  <a:sysClr val="windowText" lastClr="000000"/>
                </a:solidFill>
                <a:effectLst/>
                <a:uLnTx/>
                <a:uFillTx/>
                <a:latin typeface="Helvetica" charset="0"/>
                <a:ea typeface="Helvetica" charset="0"/>
                <a:cs typeface="Helvetica" charset="0"/>
              </a:rPr>
              <a:t>The stakeholders’ major requirements and expectations, potential influences, and phases of the project in which stakeholders have the most interest</a:t>
            </a:r>
          </a:p>
          <a:p>
            <a:pPr marR="0" lvl="1" algn="l" defTabSz="914400" rtl="0" eaLnBrk="1" fontAlgn="base" latinLnBrk="0" hangingPunct="1">
              <a:lnSpc>
                <a:spcPct val="100000"/>
              </a:lnSpc>
              <a:spcBef>
                <a:spcPts val="325"/>
              </a:spcBef>
              <a:spcAft>
                <a:spcPct val="0"/>
              </a:spcAft>
              <a:buClr>
                <a:schemeClr val="tx1"/>
              </a:buClr>
              <a:buSzTx/>
              <a:buFont typeface="Wingdings" charset="2"/>
              <a:buChar char="§"/>
              <a:tabLst/>
              <a:defRPr/>
            </a:pPr>
            <a:r>
              <a:rPr kumimoji="0" lang="en-US" sz="2400" b="1" i="0" u="none" strike="noStrike" kern="1200" cap="none" spc="0" normalizeH="0" baseline="0" noProof="0" dirty="0" smtClean="0">
                <a:ln>
                  <a:noFill/>
                </a:ln>
                <a:effectLst/>
                <a:uLnTx/>
                <a:uFillTx/>
                <a:latin typeface="Helvetica" charset="0"/>
                <a:ea typeface="Helvetica" charset="0"/>
                <a:cs typeface="Helvetica" charset="0"/>
              </a:rPr>
              <a:t>Stakeholder classification: </a:t>
            </a:r>
            <a:r>
              <a:rPr kumimoji="0" lang="en-US" sz="2400" b="0" i="0" u="none" strike="noStrike" kern="1200" cap="none" spc="0" normalizeH="0" baseline="0" noProof="0" dirty="0" smtClean="0">
                <a:ln>
                  <a:noFill/>
                </a:ln>
                <a:solidFill>
                  <a:sysClr val="windowText" lastClr="000000"/>
                </a:solidFill>
                <a:effectLst/>
                <a:uLnTx/>
                <a:uFillTx/>
                <a:latin typeface="Helvetica" charset="0"/>
                <a:ea typeface="Helvetica" charset="0"/>
                <a:cs typeface="Helvetica" charset="0"/>
              </a:rPr>
              <a:t>Is the stakeholder internal or external to the organization? Is the stakeholder a supporter of the project or resistant to it?</a:t>
            </a:r>
            <a:endParaRPr kumimoji="0" lang="en-US" sz="2300" b="0" i="0" u="none" strike="noStrike" kern="1200" cap="none" spc="0" normalizeH="0" baseline="0" noProof="0" dirty="0" smtClean="0">
              <a:ln>
                <a:noFill/>
              </a:ln>
              <a:solidFill>
                <a:sysClr val="windowText" lastClr="000000"/>
              </a:solidFill>
              <a:effectLst/>
              <a:uLnTx/>
              <a:uFillTx/>
              <a:latin typeface="Helvetica" charset="0"/>
              <a:ea typeface="Helvetica" charset="0"/>
              <a:cs typeface="Helvetica" charset="0"/>
            </a:endParaRPr>
          </a:p>
        </p:txBody>
      </p:sp>
    </p:spTree>
    <p:extLst>
      <p:ext uri="{BB962C8B-B14F-4D97-AF65-F5344CB8AC3E}">
        <p14:creationId xmlns:p14="http://schemas.microsoft.com/office/powerpoint/2010/main" val="1624322189"/>
      </p:ext>
    </p:extLst>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Stakeholder Register</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462</a:t>
            </a:fld>
            <a:endParaRPr lang="en-US" dirty="0"/>
          </a:p>
        </p:txBody>
      </p:sp>
      <p:sp>
        <p:nvSpPr>
          <p:cNvPr id="5" name="TextBox 4"/>
          <p:cNvSpPr txBox="1"/>
          <p:nvPr/>
        </p:nvSpPr>
        <p:spPr>
          <a:xfrm>
            <a:off x="375920" y="1696720"/>
            <a:ext cx="184666" cy="369332"/>
          </a:xfrm>
          <a:prstGeom prst="rect">
            <a:avLst/>
          </a:prstGeom>
          <a:noFill/>
        </p:spPr>
        <p:txBody>
          <a:bodyPr wrap="none" rtlCol="0">
            <a:spAutoFit/>
          </a:bodyPr>
          <a:lstStyle/>
          <a:p>
            <a:endParaRPr lang="en-US" dirty="0"/>
          </a:p>
        </p:txBody>
      </p:sp>
      <p:graphicFrame>
        <p:nvGraphicFramePr>
          <p:cNvPr id="7" name="Object 6"/>
          <p:cNvGraphicFramePr>
            <a:graphicFrameLocks noChangeAspect="1"/>
          </p:cNvGraphicFramePr>
          <p:nvPr>
            <p:extLst/>
          </p:nvPr>
        </p:nvGraphicFramePr>
        <p:xfrm>
          <a:off x="457200" y="1752600"/>
          <a:ext cx="8345512" cy="2057400"/>
        </p:xfrm>
        <a:graphic>
          <a:graphicData uri="http://schemas.openxmlformats.org/presentationml/2006/ole">
            <mc:AlternateContent xmlns:mc="http://schemas.openxmlformats.org/markup-compatibility/2006">
              <mc:Choice xmlns:v="urn:schemas-microsoft-com:vml" Requires="v">
                <p:oleObj spid="_x0000_s443395" name="Document" r:id="rId5" imgW="10029600" imgH="2468520" progId="Word.Document.12">
                  <p:embed/>
                </p:oleObj>
              </mc:Choice>
              <mc:Fallback>
                <p:oleObj name="Document" r:id="rId5" imgW="10029600" imgH="2468520" progId="Word.Document.12">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1752600"/>
                        <a:ext cx="8345512" cy="2057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533400" y="3962400"/>
            <a:ext cx="8219439" cy="646331"/>
          </a:xfrm>
          <a:prstGeom prst="rect">
            <a:avLst/>
          </a:prstGeom>
          <a:noFill/>
        </p:spPr>
        <p:txBody>
          <a:bodyPr wrap="square" rtlCol="0">
            <a:spAutoFit/>
          </a:bodyPr>
          <a:lstStyle/>
          <a:p>
            <a:r>
              <a:rPr lang="en-US" dirty="0"/>
              <a:t>Depending on each stakeholder’s influence and impact rating, the Project Manager can develop a strategy to assess each stakeholder’s level and timing of involvement.  </a:t>
            </a:r>
          </a:p>
        </p:txBody>
      </p:sp>
    </p:spTree>
    <p:extLst>
      <p:ext uri="{BB962C8B-B14F-4D97-AF65-F5344CB8AC3E}">
        <p14:creationId xmlns:p14="http://schemas.microsoft.com/office/powerpoint/2010/main" val="1551580364"/>
      </p:ext>
    </p:extLst>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1"/>
            <a:ext cx="4419600" cy="4343400"/>
          </a:xfrm>
        </p:spPr>
        <p:txBody>
          <a:bodyPr/>
          <a:lstStyle/>
          <a:p>
            <a:pPr marL="0" indent="0">
              <a:buNone/>
            </a:pPr>
            <a:r>
              <a:rPr lang="en-US" dirty="0" smtClean="0"/>
              <a:t>Behavioral Competence</a:t>
            </a:r>
          </a:p>
          <a:p>
            <a:r>
              <a:rPr lang="en-US" sz="2400" dirty="0" smtClean="0"/>
              <a:t>Strong Leadership</a:t>
            </a:r>
          </a:p>
          <a:p>
            <a:r>
              <a:rPr lang="en-US" sz="2400" dirty="0" smtClean="0"/>
              <a:t>Ability to Engage Executives</a:t>
            </a:r>
          </a:p>
          <a:p>
            <a:r>
              <a:rPr lang="en-US" sz="2400" dirty="0" smtClean="0"/>
              <a:t>Self – Control</a:t>
            </a:r>
          </a:p>
          <a:p>
            <a:r>
              <a:rPr lang="en-US" sz="2400" dirty="0" smtClean="0"/>
              <a:t>Assertiveness</a:t>
            </a:r>
            <a:endParaRPr lang="en-US" sz="24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463</a:t>
            </a:fld>
            <a:endParaRPr lang="en-US" dirty="0"/>
          </a:p>
        </p:txBody>
      </p:sp>
      <p:sp>
        <p:nvSpPr>
          <p:cNvPr id="4" name="Title 3"/>
          <p:cNvSpPr>
            <a:spLocks noGrp="1"/>
          </p:cNvSpPr>
          <p:nvPr>
            <p:ph type="title"/>
          </p:nvPr>
        </p:nvSpPr>
        <p:spPr>
          <a:xfrm>
            <a:off x="76200" y="156191"/>
            <a:ext cx="9067800" cy="838200"/>
          </a:xfrm>
        </p:spPr>
        <p:txBody>
          <a:bodyPr>
            <a:normAutofit fontScale="90000"/>
          </a:bodyPr>
          <a:lstStyle/>
          <a:p>
            <a:r>
              <a:rPr lang="en-US" dirty="0" smtClean="0"/>
              <a:t>Skills Essential for Effective Stakeholder Engagement</a:t>
            </a:r>
            <a:endParaRPr lang="en-US" dirty="0"/>
          </a:p>
        </p:txBody>
      </p:sp>
      <p:sp>
        <p:nvSpPr>
          <p:cNvPr id="5" name="Content Placeholder 1"/>
          <p:cNvSpPr txBox="1">
            <a:spLocks/>
          </p:cNvSpPr>
          <p:nvPr/>
        </p:nvSpPr>
        <p:spPr>
          <a:xfrm>
            <a:off x="5181600" y="1981200"/>
            <a:ext cx="3733800" cy="3886200"/>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Clr>
                <a:schemeClr val="accent1">
                  <a:lumMod val="50000"/>
                </a:schemeClr>
              </a:buClr>
              <a:buFont typeface="Courier New" pitchFamily="49" charset="0"/>
              <a:buChar char="o"/>
              <a:defRPr sz="2800" kern="1200">
                <a:solidFill>
                  <a:schemeClr val="tx1"/>
                </a:solidFill>
                <a:latin typeface="Helvetica"/>
                <a:ea typeface="+mn-ea"/>
                <a:cs typeface="Helvetica"/>
              </a:defRPr>
            </a:lvl1pPr>
            <a:lvl2pPr marL="742950" indent="-285750" algn="l" defTabSz="914400" rtl="0" eaLnBrk="1" latinLnBrk="0" hangingPunct="1">
              <a:spcBef>
                <a:spcPct val="20000"/>
              </a:spcBef>
              <a:buClr>
                <a:schemeClr val="accent1">
                  <a:lumMod val="50000"/>
                </a:schemeClr>
              </a:buClr>
              <a:buFont typeface="Courier New" pitchFamily="49" charset="0"/>
              <a:buChar char="o"/>
              <a:defRPr sz="2600" kern="1200">
                <a:solidFill>
                  <a:schemeClr val="tx1"/>
                </a:solidFill>
                <a:latin typeface="Helvetica"/>
                <a:ea typeface="+mn-ea"/>
                <a:cs typeface="Helvetica"/>
              </a:defRPr>
            </a:lvl2pPr>
            <a:lvl3pPr marL="1143000" indent="-228600" algn="l" defTabSz="914400" rtl="0" eaLnBrk="1" latinLnBrk="0" hangingPunct="1">
              <a:spcBef>
                <a:spcPct val="20000"/>
              </a:spcBef>
              <a:buClr>
                <a:schemeClr val="accent1">
                  <a:lumMod val="50000"/>
                </a:schemeClr>
              </a:buClr>
              <a:buFont typeface="Courier New" pitchFamily="49" charset="0"/>
              <a:buChar char="o"/>
              <a:defRPr sz="2400" kern="1200">
                <a:solidFill>
                  <a:schemeClr val="tx1"/>
                </a:solidFill>
                <a:latin typeface="Helvetica"/>
                <a:ea typeface="+mn-ea"/>
                <a:cs typeface="Helvetica"/>
              </a:defRPr>
            </a:lvl3pPr>
            <a:lvl4pPr marL="16002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4pPr>
            <a:lvl5pPr marL="20574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t>Dependent Upon:</a:t>
            </a:r>
          </a:p>
          <a:p>
            <a:r>
              <a:rPr lang="en-US" sz="2400" dirty="0" smtClean="0"/>
              <a:t>Ability to Relax under Stress</a:t>
            </a:r>
          </a:p>
          <a:p>
            <a:r>
              <a:rPr lang="en-US" sz="2400" dirty="0" smtClean="0"/>
              <a:t>Openness to new ideas</a:t>
            </a:r>
          </a:p>
          <a:p>
            <a:r>
              <a:rPr lang="en-US" sz="2400" dirty="0" smtClean="0"/>
              <a:t>Creativity to try something new</a:t>
            </a:r>
          </a:p>
          <a:p>
            <a:r>
              <a:rPr lang="en-US" sz="2400" dirty="0" smtClean="0"/>
              <a:t>Focused on Results</a:t>
            </a:r>
          </a:p>
          <a:p>
            <a:r>
              <a:rPr lang="en-US" sz="2400" dirty="0" smtClean="0"/>
              <a:t>Efficiency</a:t>
            </a:r>
          </a:p>
          <a:p>
            <a:r>
              <a:rPr lang="en-US" sz="2400" dirty="0" smtClean="0"/>
              <a:t>Able to Consult and Negotiate</a:t>
            </a:r>
          </a:p>
          <a:p>
            <a:r>
              <a:rPr lang="en-US" sz="2400" dirty="0" smtClean="0"/>
              <a:t>Effective during a crisis or conflict</a:t>
            </a:r>
          </a:p>
          <a:p>
            <a:r>
              <a:rPr lang="en-US" sz="2400" dirty="0" smtClean="0"/>
              <a:t>Reliability and Patient</a:t>
            </a:r>
          </a:p>
          <a:p>
            <a:r>
              <a:rPr lang="en-US" sz="2400" dirty="0" smtClean="0"/>
              <a:t>Strong appreciation for values, Principles and Ethics</a:t>
            </a:r>
          </a:p>
        </p:txBody>
      </p:sp>
      <p:pic>
        <p:nvPicPr>
          <p:cNvPr id="6" name="Picture 5"/>
          <p:cNvPicPr>
            <a:picLocks noChangeAspect="1"/>
          </p:cNvPicPr>
          <p:nvPr/>
        </p:nvPicPr>
        <p:blipFill>
          <a:blip r:embed="rId2" cstate="print"/>
          <a:stretch>
            <a:fillRect/>
          </a:stretch>
        </p:blipFill>
        <p:spPr>
          <a:xfrm>
            <a:off x="990600" y="4038600"/>
            <a:ext cx="2667000" cy="1744767"/>
          </a:xfrm>
          <a:prstGeom prst="rect">
            <a:avLst/>
          </a:prstGeom>
        </p:spPr>
      </p:pic>
    </p:spTree>
    <p:extLst>
      <p:ext uri="{BB962C8B-B14F-4D97-AF65-F5344CB8AC3E}">
        <p14:creationId xmlns:p14="http://schemas.microsoft.com/office/powerpoint/2010/main" val="444376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464</a:t>
            </a:fld>
            <a:endParaRPr lang="en-US" dirty="0"/>
          </a:p>
        </p:txBody>
      </p:sp>
      <p:sp>
        <p:nvSpPr>
          <p:cNvPr id="7" name="Title 6"/>
          <p:cNvSpPr>
            <a:spLocks noGrp="1"/>
          </p:cNvSpPr>
          <p:nvPr>
            <p:ph type="title"/>
          </p:nvPr>
        </p:nvSpPr>
        <p:spPr>
          <a:xfrm>
            <a:off x="381000" y="0"/>
            <a:ext cx="6172200" cy="1143000"/>
          </a:xfrm>
        </p:spPr>
        <p:txBody>
          <a:bodyPr/>
          <a:lstStyle/>
          <a:p>
            <a:r>
              <a:rPr lang="en-US" dirty="0" smtClean="0"/>
              <a:t>We have covered</a:t>
            </a:r>
            <a:endParaRPr lang="en-US" dirty="0"/>
          </a:p>
        </p:txBody>
      </p:sp>
      <p:sp>
        <p:nvSpPr>
          <p:cNvPr id="2" name="TextBox 1"/>
          <p:cNvSpPr txBox="1"/>
          <p:nvPr/>
        </p:nvSpPr>
        <p:spPr>
          <a:xfrm>
            <a:off x="381000" y="1676400"/>
            <a:ext cx="6571030" cy="1643527"/>
          </a:xfrm>
          <a:prstGeom prst="rect">
            <a:avLst/>
          </a:prstGeom>
          <a:noFill/>
        </p:spPr>
        <p:txBody>
          <a:bodyPr wrap="none" rtlCol="0">
            <a:spAutoFit/>
          </a:bodyPr>
          <a:lstStyle/>
          <a:p>
            <a:pPr marL="342900" indent="-342900">
              <a:lnSpc>
                <a:spcPct val="115000"/>
              </a:lnSpc>
              <a:spcAft>
                <a:spcPts val="0"/>
              </a:spcAft>
              <a:buFont typeface="Arial"/>
              <a:buChar char="•"/>
            </a:pPr>
            <a:r>
              <a:rPr lang="en-GB" sz="2400" dirty="0">
                <a:ea typeface="Calibri"/>
              </a:rPr>
              <a:t>What/Who are Stakeholders</a:t>
            </a:r>
          </a:p>
          <a:p>
            <a:pPr marL="342900" indent="-342900">
              <a:lnSpc>
                <a:spcPct val="115000"/>
              </a:lnSpc>
              <a:spcAft>
                <a:spcPts val="0"/>
              </a:spcAft>
              <a:buFont typeface="Arial"/>
              <a:buChar char="•"/>
            </a:pPr>
            <a:r>
              <a:rPr lang="en-GB" sz="2400" dirty="0">
                <a:ea typeface="Calibri"/>
              </a:rPr>
              <a:t>Management or Engagement</a:t>
            </a:r>
          </a:p>
          <a:p>
            <a:pPr marL="342900" indent="-342900">
              <a:lnSpc>
                <a:spcPct val="115000"/>
              </a:lnSpc>
              <a:spcAft>
                <a:spcPts val="0"/>
              </a:spcAft>
              <a:buFont typeface="Arial"/>
              <a:buChar char="•"/>
            </a:pPr>
            <a:r>
              <a:rPr lang="en-GB" sz="2400" dirty="0">
                <a:ea typeface="Calibri"/>
              </a:rPr>
              <a:t>Analysis, Methods, Techniques and Competence</a:t>
            </a:r>
          </a:p>
          <a:p>
            <a:pPr marL="285750" indent="-285750">
              <a:buFont typeface="Arial"/>
              <a:buChar char="•"/>
            </a:pPr>
            <a:endParaRPr lang="en-US" dirty="0"/>
          </a:p>
        </p:txBody>
      </p:sp>
    </p:spTree>
    <p:extLst>
      <p:ext uri="{BB962C8B-B14F-4D97-AF65-F5344CB8AC3E}">
        <p14:creationId xmlns:p14="http://schemas.microsoft.com/office/powerpoint/2010/main" val="1829026712"/>
      </p:ext>
    </p:extLst>
  </p:cSld>
  <p:clrMapOvr>
    <a:masterClrMapping/>
  </p:clrMapOvr>
  <p:transition spd="slow"/>
  <p:timing>
    <p:tnLst>
      <p:par>
        <p:cTn id="1" dur="indefinite" restart="never" nodeType="tmRoot"/>
      </p:par>
    </p:tnLst>
  </p:timing>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5200460" cy="6858000"/>
          </a:xfrm>
          <a:prstGeom prst="rect">
            <a:avLst/>
          </a:prstGeom>
        </p:spPr>
      </p:pic>
      <p:sp>
        <p:nvSpPr>
          <p:cNvPr id="5" name="Subtitle 2"/>
          <p:cNvSpPr>
            <a:spLocks noGrp="1"/>
          </p:cNvSpPr>
          <p:nvPr>
            <p:ph type="subTitle" idx="1"/>
          </p:nvPr>
        </p:nvSpPr>
        <p:spPr>
          <a:xfrm>
            <a:off x="2133600" y="4394314"/>
            <a:ext cx="6400800" cy="574868"/>
          </a:xfrm>
        </p:spPr>
        <p:txBody>
          <a:bodyPr>
            <a:normAutofit/>
          </a:bodyPr>
          <a:lstStyle/>
          <a:p>
            <a:r>
              <a:rPr lang="en-US" dirty="0" smtClean="0">
                <a:solidFill>
                  <a:schemeClr val="bg1">
                    <a:lumMod val="65000"/>
                  </a:schemeClr>
                </a:solidFill>
              </a:rPr>
              <a:t>Performance and Quality</a:t>
            </a:r>
            <a:endParaRPr lang="en-US" dirty="0">
              <a:solidFill>
                <a:schemeClr val="bg1">
                  <a:lumMod val="65000"/>
                </a:schemeClr>
              </a:solidFill>
            </a:endParaRPr>
          </a:p>
        </p:txBody>
      </p:sp>
      <p:pic>
        <p:nvPicPr>
          <p:cNvPr id="10" name="Picture 9" descr="PRiSM Logo Final.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8000" y="2133600"/>
            <a:ext cx="4364909" cy="1925549"/>
          </a:xfrm>
          <a:prstGeom prst="rect">
            <a:avLst/>
          </a:prstGeom>
          <a:noFill/>
          <a:ln>
            <a:noFill/>
          </a:ln>
        </p:spPr>
      </p:pic>
      <p:pic>
        <p:nvPicPr>
          <p:cNvPr id="11" name="Picture 10" descr="practitioner.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6826889" y="2774313"/>
            <a:ext cx="1600200" cy="471176"/>
          </a:xfrm>
          <a:prstGeom prst="rect">
            <a:avLst/>
          </a:prstGeom>
          <a:noFill/>
          <a:ln>
            <a:noFill/>
          </a:ln>
        </p:spPr>
      </p:pic>
      <p:pic>
        <p:nvPicPr>
          <p:cNvPr id="13" name="Picture 1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10437" y="6096000"/>
            <a:ext cx="1393071" cy="625335"/>
          </a:xfrm>
          <a:prstGeom prst="rect">
            <a:avLst/>
          </a:prstGeom>
        </p:spPr>
      </p:pic>
      <p:pic>
        <p:nvPicPr>
          <p:cNvPr id="14" name="Picture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48548" y="244782"/>
            <a:ext cx="2854960" cy="889820"/>
          </a:xfrm>
          <a:prstGeom prst="rect">
            <a:avLst/>
          </a:prstGeom>
        </p:spPr>
      </p:pic>
      <p:sp>
        <p:nvSpPr>
          <p:cNvPr id="16" name="TextBox 15"/>
          <p:cNvSpPr txBox="1"/>
          <p:nvPr/>
        </p:nvSpPr>
        <p:spPr>
          <a:xfrm>
            <a:off x="6248400" y="6224001"/>
            <a:ext cx="1075231" cy="369332"/>
          </a:xfrm>
          <a:prstGeom prst="rect">
            <a:avLst/>
          </a:prstGeom>
          <a:noFill/>
        </p:spPr>
        <p:txBody>
          <a:bodyPr wrap="none" rtlCol="0">
            <a:spAutoFit/>
          </a:bodyPr>
          <a:lstStyle/>
          <a:p>
            <a:r>
              <a:rPr lang="en-US" dirty="0" smtClean="0">
                <a:solidFill>
                  <a:schemeClr val="bg1">
                    <a:lumMod val="65000"/>
                  </a:schemeClr>
                </a:solidFill>
              </a:rPr>
              <a:t>Release 6</a:t>
            </a:r>
            <a:endParaRPr lang="en-US" dirty="0">
              <a:solidFill>
                <a:schemeClr val="bg1">
                  <a:lumMod val="65000"/>
                </a:schemeClr>
              </a:solidFill>
            </a:endParaRPr>
          </a:p>
        </p:txBody>
      </p:sp>
    </p:spTree>
    <p:extLst>
      <p:ext uri="{BB962C8B-B14F-4D97-AF65-F5344CB8AC3E}">
        <p14:creationId xmlns:p14="http://schemas.microsoft.com/office/powerpoint/2010/main" val="3651416333"/>
      </p:ext>
    </p:extLst>
  </p:cSld>
  <p:clrMapOvr>
    <a:masterClrMapping/>
  </p:clrMapOvr>
  <p:timing>
    <p:tnLst>
      <p:par>
        <p:cTn id="1" dur="indefinite" restart="never" nodeType="tmRoot"/>
      </p:par>
    </p:tnLst>
  </p:timing>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BE819A1-3DD8-4179-BFD0-BF7D359F8DBD}" type="slidenum">
              <a:rPr lang="en-US" smtClean="0"/>
              <a:pPr/>
              <a:t>466</a:t>
            </a:fld>
            <a:endParaRPr lang="en-US" dirty="0"/>
          </a:p>
        </p:txBody>
      </p:sp>
      <p:sp>
        <p:nvSpPr>
          <p:cNvPr id="2" name="Title 1"/>
          <p:cNvSpPr>
            <a:spLocks noGrp="1"/>
          </p:cNvSpPr>
          <p:nvPr>
            <p:ph type="title"/>
          </p:nvPr>
        </p:nvSpPr>
        <p:spPr>
          <a:xfrm>
            <a:off x="381000" y="0"/>
            <a:ext cx="8458200" cy="1143000"/>
          </a:xfrm>
        </p:spPr>
        <p:txBody>
          <a:bodyPr/>
          <a:lstStyle/>
          <a:p>
            <a:r>
              <a:rPr lang="en-US" dirty="0" smtClean="0">
                <a:solidFill>
                  <a:schemeClr val="bg1">
                    <a:lumMod val="65000"/>
                  </a:schemeClr>
                </a:solidFill>
              </a:rPr>
              <a:t>Performance and Quality</a:t>
            </a:r>
            <a:endParaRPr lang="en-US" dirty="0">
              <a:solidFill>
                <a:schemeClr val="bg1">
                  <a:lumMod val="65000"/>
                </a:schemeClr>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270355225"/>
              </p:ext>
            </p:extLst>
          </p:nvPr>
        </p:nvGraphicFramePr>
        <p:xfrm>
          <a:off x="179512" y="1268760"/>
          <a:ext cx="8784976" cy="4666872"/>
        </p:xfrm>
        <a:graphic>
          <a:graphicData uri="http://schemas.openxmlformats.org/drawingml/2006/table">
            <a:tbl>
              <a:tblPr/>
              <a:tblGrid>
                <a:gridCol w="1877888"/>
                <a:gridCol w="3505200"/>
                <a:gridCol w="3401888"/>
              </a:tblGrid>
              <a:tr h="311661">
                <a:tc>
                  <a:txBody>
                    <a:bodyPr/>
                    <a:lstStyle/>
                    <a:p>
                      <a:pPr>
                        <a:lnSpc>
                          <a:spcPct val="115000"/>
                        </a:lnSpc>
                        <a:spcAft>
                          <a:spcPts val="0"/>
                        </a:spcAft>
                      </a:pPr>
                      <a:r>
                        <a:rPr lang="en-GB" sz="1600" b="1" dirty="0" smtClean="0">
                          <a:solidFill>
                            <a:schemeClr val="bg1"/>
                          </a:solidFill>
                          <a:latin typeface="Helvetica"/>
                          <a:ea typeface="Calibri"/>
                          <a:cs typeface="Helvetica"/>
                        </a:rPr>
                        <a:t>Module 17</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Module</a:t>
                      </a:r>
                      <a:r>
                        <a:rPr lang="en-GB" sz="1600" b="1" baseline="0" dirty="0" smtClean="0">
                          <a:solidFill>
                            <a:schemeClr val="bg1"/>
                          </a:solidFill>
                          <a:latin typeface="Helvetica"/>
                          <a:ea typeface="Calibri"/>
                          <a:cs typeface="Helvetica"/>
                        </a:rPr>
                        <a:t> Covers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Learning outcomes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3108419">
                <a:tc>
                  <a:txBody>
                    <a:bodyPr/>
                    <a:lstStyle/>
                    <a:p>
                      <a:pPr>
                        <a:lnSpc>
                          <a:spcPct val="100000"/>
                        </a:lnSpc>
                        <a:spcAft>
                          <a:spcPts val="0"/>
                        </a:spcAft>
                      </a:pPr>
                      <a:endParaRPr lang="en-GB" sz="1600" dirty="0" smtClean="0">
                        <a:solidFill>
                          <a:schemeClr val="tx1"/>
                        </a:solidFill>
                        <a:latin typeface="Helvetica"/>
                        <a:ea typeface="Calibri"/>
                        <a:cs typeface="Helvetica"/>
                      </a:endParaRPr>
                    </a:p>
                    <a:p>
                      <a:pPr>
                        <a:lnSpc>
                          <a:spcPct val="100000"/>
                        </a:lnSpc>
                        <a:spcAft>
                          <a:spcPts val="0"/>
                        </a:spcAft>
                      </a:pPr>
                      <a:r>
                        <a:rPr lang="en-GB" sz="1600" dirty="0" smtClean="0">
                          <a:solidFill>
                            <a:schemeClr val="tx1"/>
                          </a:solidFill>
                          <a:latin typeface="Helvetica"/>
                          <a:ea typeface="Calibri"/>
                          <a:cs typeface="Helvetica"/>
                        </a:rPr>
                        <a:t>Performance and Quality</a:t>
                      </a:r>
                      <a:endParaRPr lang="en-GB" sz="1600" baseline="0" dirty="0" smtClean="0">
                        <a:solidFill>
                          <a:schemeClr val="tx1"/>
                        </a:solidFill>
                        <a:latin typeface="Helvetica"/>
                        <a:ea typeface="Calibri"/>
                        <a:cs typeface="Helvetica"/>
                      </a:endParaRP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3">
                  <a:txBody>
                    <a:bodyPr/>
                    <a:lstStyle/>
                    <a:p>
                      <a:pPr marL="285750" indent="-285750">
                        <a:lnSpc>
                          <a:spcPct val="114000"/>
                        </a:lnSpc>
                        <a:spcBef>
                          <a:spcPts val="0"/>
                        </a:spcBef>
                        <a:spcAft>
                          <a:spcPts val="0"/>
                        </a:spcAft>
                        <a:buFont typeface="Arial"/>
                        <a:buChar char="•"/>
                      </a:pPr>
                      <a:r>
                        <a:rPr lang="en-GB" sz="1400" dirty="0" smtClean="0"/>
                        <a:t>Quality planning, quality assurance, quality control and continuous improvement.</a:t>
                      </a:r>
                    </a:p>
                    <a:p>
                      <a:pPr marL="285750" indent="-285750">
                        <a:lnSpc>
                          <a:spcPct val="114000"/>
                        </a:lnSpc>
                        <a:spcBef>
                          <a:spcPts val="0"/>
                        </a:spcBef>
                        <a:spcAft>
                          <a:spcPts val="0"/>
                        </a:spcAft>
                        <a:buFont typeface="Arial"/>
                        <a:buChar char="•"/>
                      </a:pPr>
                      <a:r>
                        <a:rPr lang="en-GB" sz="1400" dirty="0" smtClean="0"/>
                        <a:t>The need to manage the quality of the deliverables (products) or service that a project delivers.</a:t>
                      </a:r>
                    </a:p>
                    <a:p>
                      <a:pPr marL="285750" indent="-285750">
                        <a:lnSpc>
                          <a:spcPct val="114000"/>
                        </a:lnSpc>
                        <a:spcBef>
                          <a:spcPts val="0"/>
                        </a:spcBef>
                        <a:spcAft>
                          <a:spcPts val="0"/>
                        </a:spcAft>
                        <a:buFont typeface="Arial"/>
                        <a:buChar char="•"/>
                      </a:pPr>
                      <a:r>
                        <a:rPr lang="en-GB" sz="1400" dirty="0" smtClean="0"/>
                        <a:t>The need to manage the quality of the project management process.</a:t>
                      </a:r>
                    </a:p>
                    <a:p>
                      <a:pPr marL="285750" indent="-285750">
                        <a:lnSpc>
                          <a:spcPct val="114000"/>
                        </a:lnSpc>
                        <a:spcBef>
                          <a:spcPts val="0"/>
                        </a:spcBef>
                        <a:spcAft>
                          <a:spcPts val="0"/>
                        </a:spcAft>
                        <a:buFont typeface="Arial"/>
                        <a:buChar char="•"/>
                      </a:pPr>
                      <a:r>
                        <a:rPr lang="en-GB" sz="1400" dirty="0" smtClean="0"/>
                        <a:t>Techniques used in quality planning and assurance such as quality plans, audit, procedures/checklists.</a:t>
                      </a:r>
                    </a:p>
                    <a:p>
                      <a:pPr marL="285750" indent="-285750">
                        <a:lnSpc>
                          <a:spcPct val="114000"/>
                        </a:lnSpc>
                        <a:spcBef>
                          <a:spcPts val="0"/>
                        </a:spcBef>
                        <a:spcAft>
                          <a:spcPts val="0"/>
                        </a:spcAft>
                        <a:buFont typeface="Arial"/>
                        <a:buChar char="•"/>
                      </a:pPr>
                      <a:r>
                        <a:rPr lang="en-GB" sz="1400" dirty="0" smtClean="0"/>
                        <a:t>Techniques used in quality control and improvement such as inspection, Ishikawa diagrams, Pareto analysis, control charts.</a:t>
                      </a:r>
                    </a:p>
                    <a:p>
                      <a:pPr marL="285750" indent="-285750">
                        <a:lnSpc>
                          <a:spcPct val="114000"/>
                        </a:lnSpc>
                        <a:spcBef>
                          <a:spcPts val="0"/>
                        </a:spcBef>
                        <a:spcAft>
                          <a:spcPts val="0"/>
                        </a:spcAft>
                        <a:buFont typeface="Arial"/>
                        <a:buChar char="•"/>
                      </a:pPr>
                      <a:r>
                        <a:rPr lang="en-GB" sz="1400" dirty="0" smtClean="0"/>
                        <a:t>The importance of acceptance criteria for each work package.</a:t>
                      </a:r>
                    </a:p>
                    <a:p>
                      <a:pPr marL="285750" indent="-285750">
                        <a:lnSpc>
                          <a:spcPct val="100000"/>
                        </a:lnSpc>
                        <a:spcBef>
                          <a:spcPts val="0"/>
                        </a:spcBef>
                        <a:spcAft>
                          <a:spcPts val="0"/>
                        </a:spcAft>
                        <a:buFont typeface="Arial"/>
                        <a:buChar char="•"/>
                      </a:pPr>
                      <a:r>
                        <a:rPr lang="en-GB" sz="1400" dirty="0" smtClean="0"/>
                        <a:t>Benefits and costs of project quality management.</a:t>
                      </a:r>
                    </a:p>
                    <a:p>
                      <a:pPr marL="0" indent="0">
                        <a:lnSpc>
                          <a:spcPct val="115000"/>
                        </a:lnSpc>
                        <a:spcAft>
                          <a:spcPts val="0"/>
                        </a:spcAft>
                        <a:buFont typeface="+mj-lt"/>
                        <a:buNone/>
                      </a:pPr>
                      <a:endParaRPr lang="en-GB" sz="1600" b="1" baseline="0" dirty="0" smtClean="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nSpc>
                          <a:spcPct val="114000"/>
                        </a:lnSpc>
                        <a:spcBef>
                          <a:spcPts val="600"/>
                        </a:spcBef>
                        <a:spcAft>
                          <a:spcPts val="0"/>
                        </a:spcAft>
                      </a:pPr>
                      <a:r>
                        <a:rPr lang="en-GB" dirty="0" smtClean="0"/>
                        <a:t>Describe project quality management.</a:t>
                      </a:r>
                    </a:p>
                    <a:p>
                      <a:pPr>
                        <a:lnSpc>
                          <a:spcPct val="114000"/>
                        </a:lnSpc>
                        <a:spcBef>
                          <a:spcPts val="600"/>
                        </a:spcBef>
                        <a:spcAft>
                          <a:spcPts val="0"/>
                        </a:spcAft>
                      </a:pPr>
                      <a:r>
                        <a:rPr lang="en-GB" dirty="0" smtClean="0"/>
                        <a:t>Explain the differences between quality planning, quality assurance the quality control and continuous improvement.</a:t>
                      </a:r>
                    </a:p>
                    <a:p>
                      <a:pPr>
                        <a:lnSpc>
                          <a:spcPct val="114000"/>
                        </a:lnSpc>
                        <a:spcBef>
                          <a:spcPts val="600"/>
                        </a:spcBef>
                        <a:spcAft>
                          <a:spcPts val="0"/>
                        </a:spcAft>
                      </a:pPr>
                      <a:r>
                        <a:rPr lang="en-GB" dirty="0" smtClean="0"/>
                        <a:t>Explain benefits of project quality management.</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600" dirty="0" smtClean="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smtClean="0">
                          <a:solidFill>
                            <a:srgbClr val="FFFFFF"/>
                          </a:solidFill>
                          <a:latin typeface="Helvetica"/>
                          <a:ea typeface="Calibri"/>
                          <a:cs typeface="Helvetica"/>
                        </a:rPr>
                        <a:t>Version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l">
                        <a:lnSpc>
                          <a:spcPct val="100000"/>
                        </a:lnSpc>
                        <a:spcAft>
                          <a:spcPts val="0"/>
                        </a:spcAft>
                      </a:pPr>
                      <a:r>
                        <a:rPr lang="en-GB" sz="1600" dirty="0" smtClean="0">
                          <a:solidFill>
                            <a:schemeClr val="tx1"/>
                          </a:solidFill>
                          <a:latin typeface="Helvetica"/>
                          <a:ea typeface="Calibri"/>
                          <a:cs typeface="Helvetica"/>
                        </a:rPr>
                        <a:t>6.0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p14="http://schemas.microsoft.com/office/powerpoint/2010/main" val="1813405419"/>
      </p:ext>
    </p:extLst>
  </p:cSld>
  <p:clrMapOvr>
    <a:masterClrMapping/>
  </p:clrMapOvr>
  <p:timing>
    <p:tnLst>
      <p:par>
        <p:cTn id="1" dur="indefinite" restart="never" nodeType="tmRoot"/>
      </p:par>
    </p:tnLst>
  </p:timing>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65697" y="2348880"/>
            <a:ext cx="3663903" cy="1754326"/>
          </a:xfrm>
          <a:prstGeom prst="rect">
            <a:avLst/>
          </a:prstGeom>
          <a:noFill/>
        </p:spPr>
        <p:txBody>
          <a:bodyPr wrap="square" rtlCol="0">
            <a:spAutoFit/>
          </a:bodyPr>
          <a:lstStyle/>
          <a:p>
            <a:pPr algn="ctr"/>
            <a:r>
              <a:rPr lang="en-US" sz="3600" dirty="0" smtClean="0"/>
              <a:t>Sustainability in Quality Management</a:t>
            </a:r>
            <a:endParaRPr lang="en-US" dirty="0"/>
          </a:p>
        </p:txBody>
      </p:sp>
      <p:pic>
        <p:nvPicPr>
          <p:cNvPr id="4098" name="Picture 2" descr="http://www.rallydev.com/agileblog/wp-content/uploads/2011/11/quality-control.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9447" y="1493096"/>
            <a:ext cx="4286250" cy="378142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US" dirty="0" smtClean="0"/>
              <a:t>Subject Areas</a:t>
            </a:r>
            <a:endParaRPr lang="en-US" dirty="0"/>
          </a:p>
        </p:txBody>
      </p:sp>
      <p:sp>
        <p:nvSpPr>
          <p:cNvPr id="4" name="TextBox 3"/>
          <p:cNvSpPr txBox="1"/>
          <p:nvPr/>
        </p:nvSpPr>
        <p:spPr>
          <a:xfrm>
            <a:off x="422031" y="5334000"/>
            <a:ext cx="8283166" cy="923330"/>
          </a:xfrm>
          <a:prstGeom prst="rect">
            <a:avLst/>
          </a:prstGeom>
          <a:noFill/>
        </p:spPr>
        <p:txBody>
          <a:bodyPr wrap="none" rtlCol="0">
            <a:spAutoFit/>
          </a:bodyPr>
          <a:lstStyle/>
          <a:p>
            <a:r>
              <a:rPr lang="en-US" b="1" dirty="0" smtClean="0"/>
              <a:t>Quality Management: </a:t>
            </a:r>
            <a:r>
              <a:rPr lang="en-US" dirty="0" smtClean="0"/>
              <a:t>the </a:t>
            </a:r>
            <a:r>
              <a:rPr lang="en-US" dirty="0"/>
              <a:t>processes required to plan and establish quality assurance </a:t>
            </a:r>
            <a:endParaRPr lang="en-US" dirty="0" smtClean="0"/>
          </a:p>
          <a:p>
            <a:r>
              <a:rPr lang="en-US" dirty="0" smtClean="0"/>
              <a:t>and </a:t>
            </a:r>
            <a:r>
              <a:rPr lang="en-US" dirty="0"/>
              <a:t>control. </a:t>
            </a:r>
          </a:p>
          <a:p>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467</a:t>
            </a:fld>
            <a:endParaRPr lang="en-US" dirty="0"/>
          </a:p>
        </p:txBody>
      </p:sp>
    </p:spTree>
    <p:extLst>
      <p:ext uri="{BB962C8B-B14F-4D97-AF65-F5344CB8AC3E}">
        <p14:creationId xmlns:p14="http://schemas.microsoft.com/office/powerpoint/2010/main" val="316961676"/>
      </p:ext>
    </p:extLst>
  </p:cSld>
  <p:clrMapOvr>
    <a:masterClrMapping/>
  </p:clrMapOvr>
  <p:timing>
    <p:tnLst>
      <p:par>
        <p:cTn id="1" dur="indefinite" restart="never" nodeType="tmRoot"/>
      </p:par>
    </p:tnLst>
  </p:timing>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1143000"/>
          </a:xfrm>
        </p:spPr>
        <p:txBody>
          <a:bodyPr/>
          <a:lstStyle/>
          <a:p>
            <a:r>
              <a:rPr lang="en-GB" dirty="0" smtClean="0"/>
              <a:t>Preamble</a:t>
            </a:r>
            <a:endParaRPr lang="en-GB" dirty="0"/>
          </a:p>
        </p:txBody>
      </p:sp>
      <p:sp>
        <p:nvSpPr>
          <p:cNvPr id="3" name="Content Placeholder 2"/>
          <p:cNvSpPr>
            <a:spLocks noGrp="1"/>
          </p:cNvSpPr>
          <p:nvPr>
            <p:ph idx="1"/>
          </p:nvPr>
        </p:nvSpPr>
        <p:spPr>
          <a:xfrm>
            <a:off x="457200" y="1528192"/>
            <a:ext cx="8229600" cy="4709120"/>
          </a:xfrm>
        </p:spPr>
        <p:txBody>
          <a:bodyPr/>
          <a:lstStyle/>
          <a:p>
            <a:r>
              <a:rPr lang="en-GB" sz="2800" dirty="0" smtClean="0"/>
              <a:t>The customer will have quality requirements</a:t>
            </a:r>
          </a:p>
          <a:p>
            <a:r>
              <a:rPr lang="en-GB" sz="2800" dirty="0" smtClean="0"/>
              <a:t>These need to be expressed in measurable terms</a:t>
            </a:r>
          </a:p>
          <a:p>
            <a:r>
              <a:rPr lang="en-GB" sz="2800" dirty="0" smtClean="0"/>
              <a:t>Which of these examples are measureable?</a:t>
            </a:r>
          </a:p>
          <a:p>
            <a:pPr lvl="1"/>
            <a:r>
              <a:rPr lang="en-GB" sz="2400" dirty="0" smtClean="0"/>
              <a:t>The cake must be tasty</a:t>
            </a:r>
          </a:p>
          <a:p>
            <a:pPr lvl="1"/>
            <a:r>
              <a:rPr lang="en-GB" sz="2400" dirty="0" smtClean="0"/>
              <a:t>The house must have a front door</a:t>
            </a:r>
          </a:p>
          <a:p>
            <a:pPr lvl="1"/>
            <a:r>
              <a:rPr lang="en-GB" sz="2400" dirty="0" smtClean="0"/>
              <a:t>The car must be able to accelerate to 80 </a:t>
            </a:r>
            <a:r>
              <a:rPr lang="en-GB" sz="2400" dirty="0" err="1" smtClean="0"/>
              <a:t>MpH</a:t>
            </a:r>
            <a:endParaRPr lang="en-GB" sz="2400" dirty="0" smtClean="0"/>
          </a:p>
        </p:txBody>
      </p:sp>
    </p:spTree>
    <p:extLst>
      <p:ext uri="{BB962C8B-B14F-4D97-AF65-F5344CB8AC3E}">
        <p14:creationId xmlns:p14="http://schemas.microsoft.com/office/powerpoint/2010/main" val="1690479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Quality Assurance vs.</a:t>
            </a:r>
            <a:br>
              <a:rPr lang="en-GB" dirty="0" smtClean="0"/>
            </a:br>
            <a:r>
              <a:rPr lang="en-GB" dirty="0" smtClean="0"/>
              <a:t>Quality Control</a:t>
            </a:r>
            <a:endParaRPr lang="en-GB" dirty="0"/>
          </a:p>
        </p:txBody>
      </p:sp>
      <p:sp>
        <p:nvSpPr>
          <p:cNvPr id="3" name="Content Placeholder 2"/>
          <p:cNvSpPr>
            <a:spLocks noGrp="1"/>
          </p:cNvSpPr>
          <p:nvPr>
            <p:ph idx="1"/>
          </p:nvPr>
        </p:nvSpPr>
        <p:spPr>
          <a:xfrm>
            <a:off x="457200" y="2276872"/>
            <a:ext cx="8229600" cy="1324744"/>
          </a:xfrm>
        </p:spPr>
        <p:txBody>
          <a:bodyPr/>
          <a:lstStyle/>
          <a:p>
            <a:pPr>
              <a:buNone/>
            </a:pPr>
            <a:r>
              <a:rPr lang="en-GB" dirty="0" smtClean="0"/>
              <a:t>Is there a difference between the two?</a:t>
            </a:r>
          </a:p>
          <a:p>
            <a:endParaRPr lang="en-GB" dirty="0"/>
          </a:p>
        </p:txBody>
      </p:sp>
    </p:spTree>
    <p:extLst>
      <p:ext uri="{BB962C8B-B14F-4D97-AF65-F5344CB8AC3E}">
        <p14:creationId xmlns:p14="http://schemas.microsoft.com/office/powerpoint/2010/main" val="68173528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60434" y="1295400"/>
            <a:ext cx="4968766" cy="4724400"/>
          </a:xfrm>
        </p:spPr>
      </p:pic>
      <p:sp>
        <p:nvSpPr>
          <p:cNvPr id="2" name="Title 1"/>
          <p:cNvSpPr>
            <a:spLocks noGrp="1"/>
          </p:cNvSpPr>
          <p:nvPr>
            <p:ph type="title"/>
          </p:nvPr>
        </p:nvSpPr>
        <p:spPr/>
        <p:txBody>
          <a:bodyPr/>
          <a:lstStyle/>
          <a:p>
            <a:r>
              <a:rPr lang="en-US" dirty="0" smtClean="0"/>
              <a:t>The Cobb Salad Report</a:t>
            </a:r>
            <a:endParaRPr lang="en-US" dirty="0"/>
          </a:p>
        </p:txBody>
      </p:sp>
      <p:sp>
        <p:nvSpPr>
          <p:cNvPr id="7" name="Line Callout 1 (Accent Bar) 6"/>
          <p:cNvSpPr/>
          <p:nvPr/>
        </p:nvSpPr>
        <p:spPr>
          <a:xfrm>
            <a:off x="3200400" y="1676400"/>
            <a:ext cx="1447800" cy="457200"/>
          </a:xfrm>
          <a:prstGeom prst="accentCallout1">
            <a:avLst>
              <a:gd name="adj1" fmla="val 18750"/>
              <a:gd name="adj2" fmla="val -8333"/>
              <a:gd name="adj3" fmla="val 271601"/>
              <a:gd name="adj4" fmla="val -72795"/>
            </a:avLst>
          </a:prstGeom>
          <a:ln/>
        </p:spPr>
        <p:style>
          <a:lnRef idx="1">
            <a:schemeClr val="accent5"/>
          </a:lnRef>
          <a:fillRef idx="3">
            <a:schemeClr val="accent5"/>
          </a:fillRef>
          <a:effectRef idx="2">
            <a:schemeClr val="accent5"/>
          </a:effectRef>
          <a:fontRef idx="minor">
            <a:schemeClr val="lt1"/>
          </a:fontRef>
        </p:style>
        <p:txBody>
          <a:bodyPr/>
          <a:lstStyle/>
          <a:p>
            <a:r>
              <a:rPr lang="en-US" dirty="0" smtClean="0"/>
              <a:t>Philanthropy</a:t>
            </a:r>
            <a:endParaRPr lang="en-US" dirty="0"/>
          </a:p>
        </p:txBody>
      </p:sp>
      <p:sp>
        <p:nvSpPr>
          <p:cNvPr id="8" name="Line Callout 1 (Accent Bar) 7"/>
          <p:cNvSpPr/>
          <p:nvPr/>
        </p:nvSpPr>
        <p:spPr>
          <a:xfrm>
            <a:off x="457200" y="1371600"/>
            <a:ext cx="1905000" cy="457200"/>
          </a:xfrm>
          <a:prstGeom prst="accentCallout1">
            <a:avLst>
              <a:gd name="adj1" fmla="val 18750"/>
              <a:gd name="adj2" fmla="val -8333"/>
              <a:gd name="adj3" fmla="val 368680"/>
              <a:gd name="adj4" fmla="val 11345"/>
            </a:avLst>
          </a:prstGeom>
          <a:ln/>
        </p:spPr>
        <p:style>
          <a:lnRef idx="1">
            <a:schemeClr val="accent5"/>
          </a:lnRef>
          <a:fillRef idx="3">
            <a:schemeClr val="accent5"/>
          </a:fillRef>
          <a:effectRef idx="2">
            <a:schemeClr val="accent5"/>
          </a:effectRef>
          <a:fontRef idx="minor">
            <a:schemeClr val="lt1"/>
          </a:fontRef>
        </p:style>
        <p:txBody>
          <a:bodyPr/>
          <a:lstStyle/>
          <a:p>
            <a:r>
              <a:rPr lang="en-US" dirty="0" smtClean="0"/>
              <a:t>Health and Safety</a:t>
            </a:r>
            <a:endParaRPr lang="en-US" dirty="0"/>
          </a:p>
        </p:txBody>
      </p:sp>
      <p:sp>
        <p:nvSpPr>
          <p:cNvPr id="9" name="Line Callout 1 (Accent Bar) 8"/>
          <p:cNvSpPr/>
          <p:nvPr/>
        </p:nvSpPr>
        <p:spPr>
          <a:xfrm>
            <a:off x="2133600" y="3962400"/>
            <a:ext cx="2438400" cy="457200"/>
          </a:xfrm>
          <a:prstGeom prst="accentCallout1">
            <a:avLst>
              <a:gd name="adj1" fmla="val 18750"/>
              <a:gd name="adj2" fmla="val -8333"/>
              <a:gd name="adj3" fmla="val 271601"/>
              <a:gd name="adj4" fmla="val -72795"/>
            </a:avLst>
          </a:prstGeom>
          <a:ln/>
        </p:spPr>
        <p:style>
          <a:lnRef idx="1">
            <a:schemeClr val="accent5"/>
          </a:lnRef>
          <a:fillRef idx="3">
            <a:schemeClr val="accent5"/>
          </a:fillRef>
          <a:effectRef idx="2">
            <a:schemeClr val="accent5"/>
          </a:effectRef>
          <a:fontRef idx="minor">
            <a:schemeClr val="lt1"/>
          </a:fontRef>
        </p:style>
        <p:txBody>
          <a:bodyPr/>
          <a:lstStyle/>
          <a:p>
            <a:r>
              <a:rPr lang="en-US" dirty="0" smtClean="0"/>
              <a:t>Carbon Emission Goals</a:t>
            </a:r>
            <a:endParaRPr lang="en-US" dirty="0"/>
          </a:p>
        </p:txBody>
      </p:sp>
      <p:sp>
        <p:nvSpPr>
          <p:cNvPr id="11" name="TextBox 10"/>
          <p:cNvSpPr txBox="1"/>
          <p:nvPr/>
        </p:nvSpPr>
        <p:spPr>
          <a:xfrm>
            <a:off x="5257800" y="1206817"/>
            <a:ext cx="3657600" cy="4801314"/>
          </a:xfrm>
          <a:prstGeom prst="rect">
            <a:avLst/>
          </a:prstGeom>
          <a:noFill/>
        </p:spPr>
        <p:txBody>
          <a:bodyPr wrap="square" rtlCol="0">
            <a:spAutoFit/>
          </a:bodyPr>
          <a:lstStyle/>
          <a:p>
            <a:endParaRPr lang="en-US" sz="2400" dirty="0">
              <a:solidFill>
                <a:schemeClr val="accent2">
                  <a:lumMod val="75000"/>
                </a:schemeClr>
              </a:solidFill>
            </a:endParaRPr>
          </a:p>
          <a:p>
            <a:r>
              <a:rPr lang="en-US" sz="2400" dirty="0" smtClean="0"/>
              <a:t>“These </a:t>
            </a:r>
            <a:r>
              <a:rPr lang="en-US" sz="2400" dirty="0"/>
              <a:t>are all worthwhile topics however they are operationally focused and the </a:t>
            </a:r>
            <a:r>
              <a:rPr lang="en-US" sz="2400" b="1" dirty="0"/>
              <a:t>emphasis needs to focus on</a:t>
            </a:r>
            <a:r>
              <a:rPr lang="en-US" sz="2400" dirty="0"/>
              <a:t> what the organization produces from a </a:t>
            </a:r>
            <a:r>
              <a:rPr lang="en-US" sz="2400" b="1" dirty="0"/>
              <a:t>product</a:t>
            </a:r>
            <a:r>
              <a:rPr lang="en-US" sz="2400" dirty="0"/>
              <a:t> and </a:t>
            </a:r>
            <a:r>
              <a:rPr lang="en-US" sz="2400" b="1" dirty="0"/>
              <a:t>service</a:t>
            </a:r>
            <a:r>
              <a:rPr lang="en-US" sz="2400" dirty="0"/>
              <a:t> perspective</a:t>
            </a:r>
            <a:r>
              <a:rPr lang="en-US" sz="2400" dirty="0" smtClean="0"/>
              <a:t>.” </a:t>
            </a:r>
          </a:p>
          <a:p>
            <a:r>
              <a:rPr lang="en-US" sz="2400" dirty="0" smtClean="0"/>
              <a:t>	Timothy Hui</a:t>
            </a:r>
            <a:r>
              <a:rPr lang="en-US" sz="2400" dirty="0"/>
              <a:t>.</a:t>
            </a:r>
            <a:r>
              <a:rPr lang="en-US" sz="2400" dirty="0" smtClean="0"/>
              <a:t> </a:t>
            </a:r>
            <a:r>
              <a:rPr lang="en-US" sz="2400" dirty="0"/>
              <a:t>Head </a:t>
            </a:r>
            <a:r>
              <a:rPr lang="en-US" sz="2400" dirty="0" smtClean="0"/>
              <a:t>	of </a:t>
            </a:r>
            <a:r>
              <a:rPr lang="en-US" sz="2400" dirty="0"/>
              <a:t>Focal Point GRI </a:t>
            </a:r>
            <a:r>
              <a:rPr lang="en-US" sz="2400" dirty="0" smtClean="0"/>
              <a:t>	for </a:t>
            </a:r>
            <a:r>
              <a:rPr lang="en-US" sz="2400" dirty="0"/>
              <a:t>China </a:t>
            </a:r>
          </a:p>
          <a:p>
            <a:endParaRPr lang="en-US" dirty="0"/>
          </a:p>
        </p:txBody>
      </p:sp>
    </p:spTree>
    <p:extLst>
      <p:ext uri="{BB962C8B-B14F-4D97-AF65-F5344CB8AC3E}">
        <p14:creationId xmlns:p14="http://schemas.microsoft.com/office/powerpoint/2010/main" val="969236136"/>
      </p:ext>
    </p:extLst>
  </p:cSld>
  <p:clrMapOvr>
    <a:masterClrMapping/>
  </p:clrMapOvr>
  <p:timing>
    <p:tnLst>
      <p:par>
        <p:cTn id="1" dur="indefinite" restart="never" nodeType="tmRoot"/>
      </p:par>
    </p:tnLst>
  </p:timing>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1143000"/>
          </a:xfrm>
        </p:spPr>
        <p:txBody>
          <a:bodyPr/>
          <a:lstStyle/>
          <a:p>
            <a:r>
              <a:rPr lang="en-GB" dirty="0" smtClean="0"/>
              <a:t>Four quality processes</a:t>
            </a:r>
            <a:endParaRPr lang="en-GB" dirty="0"/>
          </a:p>
        </p:txBody>
      </p:sp>
      <p:sp>
        <p:nvSpPr>
          <p:cNvPr id="3" name="Content Placeholder 2"/>
          <p:cNvSpPr>
            <a:spLocks noGrp="1"/>
          </p:cNvSpPr>
          <p:nvPr>
            <p:ph idx="1"/>
          </p:nvPr>
        </p:nvSpPr>
        <p:spPr>
          <a:xfrm>
            <a:off x="381000" y="1052736"/>
            <a:ext cx="8655496" cy="5256584"/>
          </a:xfrm>
        </p:spPr>
        <p:txBody>
          <a:bodyPr>
            <a:normAutofit/>
          </a:bodyPr>
          <a:lstStyle/>
          <a:p>
            <a:r>
              <a:rPr lang="en-GB" sz="2400" dirty="0" smtClean="0"/>
              <a:t>Quality planning</a:t>
            </a:r>
          </a:p>
          <a:p>
            <a:pPr lvl="1"/>
            <a:r>
              <a:rPr lang="en-GB" sz="2000" dirty="0" smtClean="0"/>
              <a:t>Prepares to meet stakeholders’ quality requirements</a:t>
            </a:r>
          </a:p>
          <a:p>
            <a:pPr lvl="1"/>
            <a:r>
              <a:rPr lang="en-GB" sz="2000" dirty="0" smtClean="0"/>
              <a:t>Allows trade-offs between scope, time, cost and quality</a:t>
            </a:r>
          </a:p>
          <a:p>
            <a:r>
              <a:rPr lang="en-GB" sz="2400" dirty="0" smtClean="0"/>
              <a:t>Quality assurance</a:t>
            </a:r>
          </a:p>
          <a:p>
            <a:pPr lvl="1"/>
            <a:r>
              <a:rPr lang="en-GB" sz="2000" dirty="0" smtClean="0"/>
              <a:t>Provides confidence that quality will be achieved</a:t>
            </a:r>
          </a:p>
          <a:p>
            <a:pPr lvl="1"/>
            <a:r>
              <a:rPr lang="en-GB" sz="2000" dirty="0" smtClean="0"/>
              <a:t>Validates the consistent use of procedures and standards</a:t>
            </a:r>
          </a:p>
          <a:p>
            <a:pPr lvl="1"/>
            <a:r>
              <a:rPr lang="en-GB" sz="2000" dirty="0" smtClean="0"/>
              <a:t>Uses independent reviews and quality audits</a:t>
            </a:r>
          </a:p>
          <a:p>
            <a:pPr lvl="1"/>
            <a:r>
              <a:rPr lang="en-GB" sz="2000" dirty="0" smtClean="0"/>
              <a:t>A source of lessons and ideas</a:t>
            </a:r>
          </a:p>
          <a:p>
            <a:r>
              <a:rPr lang="en-GB" sz="2400" dirty="0" smtClean="0"/>
              <a:t>Quality control</a:t>
            </a:r>
          </a:p>
          <a:p>
            <a:pPr lvl="1"/>
            <a:r>
              <a:rPr lang="en-GB" sz="2000" dirty="0" smtClean="0"/>
              <a:t>Inspection, testing and quality measurement</a:t>
            </a:r>
          </a:p>
          <a:p>
            <a:pPr lvl="1"/>
            <a:r>
              <a:rPr lang="en-GB" sz="2000" dirty="0" smtClean="0"/>
              <a:t>Verifies deliverables conform to specification, are fit for purpose and meet stakeholders expectations</a:t>
            </a:r>
          </a:p>
          <a:p>
            <a:r>
              <a:rPr lang="en-GB" sz="2400" dirty="0" smtClean="0"/>
              <a:t>Continuous improvement</a:t>
            </a:r>
          </a:p>
          <a:p>
            <a:pPr lvl="1"/>
            <a:r>
              <a:rPr lang="en-GB" sz="2000" dirty="0" smtClean="0"/>
              <a:t>Meeting requirements without wasting time or resources</a:t>
            </a:r>
          </a:p>
        </p:txBody>
      </p:sp>
    </p:spTree>
    <p:extLst>
      <p:ext uri="{BB962C8B-B14F-4D97-AF65-F5344CB8AC3E}">
        <p14:creationId xmlns:p14="http://schemas.microsoft.com/office/powerpoint/2010/main" val="1099678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Quality of deliverables</a:t>
            </a:r>
            <a:endParaRPr lang="en-GB" dirty="0"/>
          </a:p>
        </p:txBody>
      </p:sp>
      <p:sp>
        <p:nvSpPr>
          <p:cNvPr id="3" name="Content Placeholder 2"/>
          <p:cNvSpPr>
            <a:spLocks noGrp="1"/>
          </p:cNvSpPr>
          <p:nvPr>
            <p:ph idx="1"/>
          </p:nvPr>
        </p:nvSpPr>
        <p:spPr/>
        <p:txBody>
          <a:bodyPr/>
          <a:lstStyle/>
          <a:p>
            <a:r>
              <a:rPr lang="en-GB" dirty="0" smtClean="0"/>
              <a:t>Stakeholders’ requirements and expectations need to be captured</a:t>
            </a:r>
          </a:p>
          <a:p>
            <a:r>
              <a:rPr lang="en-GB" dirty="0" smtClean="0"/>
              <a:t>They need to be expressed in ‘provable’ terms so that the project team knows when it has achieved the </a:t>
            </a:r>
            <a:r>
              <a:rPr lang="en-GB" i="1" dirty="0" smtClean="0"/>
              <a:t>right</a:t>
            </a:r>
            <a:r>
              <a:rPr lang="en-GB" dirty="0" smtClean="0"/>
              <a:t> quality</a:t>
            </a:r>
          </a:p>
          <a:p>
            <a:r>
              <a:rPr lang="en-GB" dirty="0" smtClean="0"/>
              <a:t>Each deliverable needs a set of acceptance criteria to specify its quality requirements/expectations</a:t>
            </a:r>
            <a:endParaRPr lang="en-GB" dirty="0"/>
          </a:p>
        </p:txBody>
      </p:sp>
    </p:spTree>
    <p:extLst>
      <p:ext uri="{BB962C8B-B14F-4D97-AF65-F5344CB8AC3E}">
        <p14:creationId xmlns:p14="http://schemas.microsoft.com/office/powerpoint/2010/main" val="1048081668"/>
      </p:ext>
    </p:extLst>
  </p:cSld>
  <p:clrMapOvr>
    <a:masterClrMapping/>
  </p:clrMapOvr>
  <p:timing>
    <p:tnLst>
      <p:par>
        <p:cTn id="1" dur="indefinite" restart="never" nodeType="tmRoot"/>
      </p:par>
    </p:tnLst>
  </p:timing>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Acceptance criteria</a:t>
            </a:r>
            <a:endParaRPr lang="en-GB" dirty="0"/>
          </a:p>
        </p:txBody>
      </p:sp>
      <p:sp>
        <p:nvSpPr>
          <p:cNvPr id="3" name="Content Placeholder 2"/>
          <p:cNvSpPr>
            <a:spLocks noGrp="1"/>
          </p:cNvSpPr>
          <p:nvPr>
            <p:ph idx="1"/>
          </p:nvPr>
        </p:nvSpPr>
        <p:spPr>
          <a:xfrm>
            <a:off x="76200" y="1600201"/>
            <a:ext cx="8991600" cy="4343400"/>
          </a:xfrm>
        </p:spPr>
        <p:txBody>
          <a:bodyPr/>
          <a:lstStyle/>
          <a:p>
            <a:r>
              <a:rPr lang="en-GB" dirty="0" smtClean="0"/>
              <a:t>Answer the question “How good does it have to be?”</a:t>
            </a:r>
          </a:p>
          <a:p>
            <a:r>
              <a:rPr lang="en-GB" dirty="0" smtClean="0"/>
              <a:t>Must be measurable</a:t>
            </a:r>
          </a:p>
          <a:p>
            <a:r>
              <a:rPr lang="en-GB" dirty="0" smtClean="0"/>
              <a:t>Must relate to the product / deliverables (WBS / Work Packages)</a:t>
            </a:r>
          </a:p>
          <a:p>
            <a:r>
              <a:rPr lang="en-GB" dirty="0" smtClean="0"/>
              <a:t>Could have a tolerance</a:t>
            </a:r>
          </a:p>
          <a:p>
            <a:endParaRPr lang="en-GB" dirty="0"/>
          </a:p>
        </p:txBody>
      </p:sp>
    </p:spTree>
    <p:extLst>
      <p:ext uri="{BB962C8B-B14F-4D97-AF65-F5344CB8AC3E}">
        <p14:creationId xmlns:p14="http://schemas.microsoft.com/office/powerpoint/2010/main" val="1447721382"/>
      </p:ext>
    </p:extLst>
  </p:cSld>
  <p:clrMapOvr>
    <a:masterClrMapping/>
  </p:clrMapOvr>
  <p:timing>
    <p:tnLst>
      <p:par>
        <p:cTn id="1" dur="indefinite" restart="never" nodeType="tmRoot"/>
      </p:par>
    </p:tnLst>
  </p:timing>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Why manage quality</a:t>
            </a:r>
            <a:endParaRPr lang="en-GB" dirty="0"/>
          </a:p>
        </p:txBody>
      </p:sp>
      <p:sp>
        <p:nvSpPr>
          <p:cNvPr id="3" name="Content Placeholder 2"/>
          <p:cNvSpPr>
            <a:spLocks noGrp="1"/>
          </p:cNvSpPr>
          <p:nvPr>
            <p:ph idx="1"/>
          </p:nvPr>
        </p:nvSpPr>
        <p:spPr/>
        <p:txBody>
          <a:bodyPr/>
          <a:lstStyle/>
          <a:p>
            <a:r>
              <a:rPr lang="en-GB" dirty="0" smtClean="0"/>
              <a:t>Quality doesn’t just happen it needs to be planned and managed</a:t>
            </a:r>
          </a:p>
          <a:p>
            <a:r>
              <a:rPr lang="en-GB" dirty="0" smtClean="0"/>
              <a:t>More likely to meet stakeholders’ expectations</a:t>
            </a:r>
          </a:p>
          <a:p>
            <a:r>
              <a:rPr lang="en-GB" dirty="0" smtClean="0"/>
              <a:t>Failure to manage quality can mean:</a:t>
            </a:r>
          </a:p>
          <a:p>
            <a:pPr lvl="1"/>
            <a:r>
              <a:rPr lang="en-GB" dirty="0" smtClean="0"/>
              <a:t>Producing what the customer doesn’t want</a:t>
            </a:r>
          </a:p>
          <a:p>
            <a:pPr lvl="1"/>
            <a:r>
              <a:rPr lang="en-GB" dirty="0" smtClean="0"/>
              <a:t>Not producing what the customer really wants</a:t>
            </a:r>
          </a:p>
          <a:p>
            <a:pPr lvl="1"/>
            <a:r>
              <a:rPr lang="en-GB" dirty="0" smtClean="0"/>
              <a:t>Wasting time and resource</a:t>
            </a:r>
          </a:p>
        </p:txBody>
      </p:sp>
    </p:spTree>
    <p:extLst>
      <p:ext uri="{BB962C8B-B14F-4D97-AF65-F5344CB8AC3E}">
        <p14:creationId xmlns:p14="http://schemas.microsoft.com/office/powerpoint/2010/main" val="863546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Techniques in quality planning and assurance</a:t>
            </a:r>
            <a:endParaRPr lang="en-GB" dirty="0"/>
          </a:p>
        </p:txBody>
      </p:sp>
      <p:sp>
        <p:nvSpPr>
          <p:cNvPr id="3" name="Content Placeholder 2"/>
          <p:cNvSpPr>
            <a:spLocks noGrp="1"/>
          </p:cNvSpPr>
          <p:nvPr>
            <p:ph idx="1"/>
          </p:nvPr>
        </p:nvSpPr>
        <p:spPr/>
        <p:txBody>
          <a:bodyPr>
            <a:normAutofit/>
          </a:bodyPr>
          <a:lstStyle/>
          <a:p>
            <a:r>
              <a:rPr lang="en-GB" dirty="0" smtClean="0"/>
              <a:t>Planning</a:t>
            </a:r>
          </a:p>
          <a:p>
            <a:pPr lvl="1"/>
            <a:r>
              <a:rPr lang="en-GB" dirty="0" smtClean="0"/>
              <a:t>Defining a project quality plan</a:t>
            </a:r>
          </a:p>
          <a:p>
            <a:pPr lvl="1"/>
            <a:r>
              <a:rPr lang="en-GB" dirty="0" smtClean="0"/>
              <a:t>Setting up a quality log/register</a:t>
            </a:r>
          </a:p>
          <a:p>
            <a:pPr lvl="1"/>
            <a:r>
              <a:rPr lang="en-GB" dirty="0" smtClean="0"/>
              <a:t>Training staff</a:t>
            </a:r>
          </a:p>
          <a:p>
            <a:r>
              <a:rPr lang="en-GB" dirty="0" smtClean="0"/>
              <a:t>Assurance</a:t>
            </a:r>
          </a:p>
          <a:p>
            <a:pPr lvl="1"/>
            <a:r>
              <a:rPr lang="en-GB" dirty="0" smtClean="0"/>
              <a:t>Defining a quality management system (QMS)</a:t>
            </a:r>
          </a:p>
          <a:p>
            <a:pPr lvl="1"/>
            <a:r>
              <a:rPr lang="en-GB" dirty="0" smtClean="0"/>
              <a:t>Setting standards</a:t>
            </a:r>
          </a:p>
          <a:p>
            <a:pPr lvl="1"/>
            <a:r>
              <a:rPr lang="en-GB" dirty="0" smtClean="0"/>
              <a:t>Conducting reviews and audits</a:t>
            </a:r>
          </a:p>
          <a:p>
            <a:pPr lvl="1"/>
            <a:r>
              <a:rPr lang="en-GB" dirty="0" smtClean="0"/>
              <a:t>Ensuring staff are qualified</a:t>
            </a:r>
          </a:p>
        </p:txBody>
      </p:sp>
    </p:spTree>
    <p:extLst>
      <p:ext uri="{BB962C8B-B14F-4D97-AF65-F5344CB8AC3E}">
        <p14:creationId xmlns:p14="http://schemas.microsoft.com/office/powerpoint/2010/main" val="935976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1000"/>
                                  </p:stCondLst>
                                  <p:childTnLst>
                                    <p:set>
                                      <p:cBhvr>
                                        <p:cTn id="11" dur="1" fill="hold">
                                          <p:stCondLst>
                                            <p:cond delay="0"/>
                                          </p:stCondLst>
                                        </p:cTn>
                                        <p:tgtEl>
                                          <p:spTgt spid="3">
                                            <p:txEl>
                                              <p:pRg st="2" end="2"/>
                                            </p:txEl>
                                          </p:spTgt>
                                        </p:tgtEl>
                                        <p:attrNameLst>
                                          <p:attrName>style.visibility</p:attrName>
                                        </p:attrNameLst>
                                      </p:cBhvr>
                                      <p:to>
                                        <p:strVal val="visible"/>
                                      </p:to>
                                    </p:set>
                                  </p:childTnLst>
                                </p:cTn>
                              </p:par>
                            </p:childTnLst>
                          </p:cTn>
                        </p:par>
                        <p:par>
                          <p:cTn id="12" fill="hold">
                            <p:stCondLst>
                              <p:cond delay="1000"/>
                            </p:stCondLst>
                            <p:childTnLst>
                              <p:par>
                                <p:cTn id="13" presetID="1" presetClass="entr" presetSubtype="0" fill="hold" nodeType="afterEffect">
                                  <p:stCondLst>
                                    <p:cond delay="100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1000"/>
                                  </p:stCondLst>
                                  <p:childTnLst>
                                    <p:set>
                                      <p:cBhvr>
                                        <p:cTn id="23" dur="1" fill="hold">
                                          <p:stCondLst>
                                            <p:cond delay="0"/>
                                          </p:stCondLst>
                                        </p:cTn>
                                        <p:tgtEl>
                                          <p:spTgt spid="3">
                                            <p:txEl>
                                              <p:pRg st="6" end="6"/>
                                            </p:txEl>
                                          </p:spTgt>
                                        </p:tgtEl>
                                        <p:attrNameLst>
                                          <p:attrName>style.visibility</p:attrName>
                                        </p:attrNameLst>
                                      </p:cBhvr>
                                      <p:to>
                                        <p:strVal val="visible"/>
                                      </p:to>
                                    </p:set>
                                  </p:childTnLst>
                                </p:cTn>
                              </p:par>
                            </p:childTnLst>
                          </p:cTn>
                        </p:par>
                        <p:par>
                          <p:cTn id="24" fill="hold">
                            <p:stCondLst>
                              <p:cond delay="1000"/>
                            </p:stCondLst>
                            <p:childTnLst>
                              <p:par>
                                <p:cTn id="25" presetID="1" presetClass="entr" presetSubtype="0" fill="hold" nodeType="afterEffect">
                                  <p:stCondLst>
                                    <p:cond delay="100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par>
                          <p:cTn id="27" fill="hold">
                            <p:stCondLst>
                              <p:cond delay="2000"/>
                            </p:stCondLst>
                            <p:childTnLst>
                              <p:par>
                                <p:cTn id="28" presetID="1" presetClass="entr" presetSubtype="0" fill="hold" nodeType="afterEffect">
                                  <p:stCondLst>
                                    <p:cond delay="1000"/>
                                  </p:stCondLst>
                                  <p:childTnLst>
                                    <p:set>
                                      <p:cBhvr>
                                        <p:cTn id="29"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Techniques in quality control</a:t>
            </a:r>
            <a:endParaRPr lang="en-GB" dirty="0"/>
          </a:p>
        </p:txBody>
      </p:sp>
      <p:sp>
        <p:nvSpPr>
          <p:cNvPr id="3" name="Content Placeholder 2"/>
          <p:cNvSpPr>
            <a:spLocks noGrp="1"/>
          </p:cNvSpPr>
          <p:nvPr>
            <p:ph idx="1"/>
          </p:nvPr>
        </p:nvSpPr>
        <p:spPr/>
        <p:txBody>
          <a:bodyPr/>
          <a:lstStyle/>
          <a:p>
            <a:r>
              <a:rPr lang="en-GB" dirty="0" smtClean="0"/>
              <a:t>Inspection</a:t>
            </a:r>
          </a:p>
          <a:p>
            <a:r>
              <a:rPr lang="en-GB" dirty="0" smtClean="0"/>
              <a:t>Testing</a:t>
            </a:r>
          </a:p>
          <a:p>
            <a:r>
              <a:rPr lang="en-GB" dirty="0" smtClean="0"/>
              <a:t>Walkthroughs</a:t>
            </a:r>
          </a:p>
          <a:p>
            <a:r>
              <a:rPr lang="en-GB" dirty="0" smtClean="0"/>
              <a:t>Measurement</a:t>
            </a:r>
          </a:p>
          <a:p>
            <a:r>
              <a:rPr lang="en-GB" dirty="0" smtClean="0"/>
              <a:t>Ishikawa (Cause and Effect / Fishbone) Diagrams</a:t>
            </a:r>
          </a:p>
          <a:p>
            <a:r>
              <a:rPr lang="en-GB" dirty="0" smtClean="0"/>
              <a:t>Pareto Analysis</a:t>
            </a:r>
          </a:p>
          <a:p>
            <a:endParaRPr lang="en-GB" dirty="0"/>
          </a:p>
        </p:txBody>
      </p:sp>
    </p:spTree>
    <p:extLst>
      <p:ext uri="{BB962C8B-B14F-4D97-AF65-F5344CB8AC3E}">
        <p14:creationId xmlns:p14="http://schemas.microsoft.com/office/powerpoint/2010/main" val="632968179"/>
      </p:ext>
    </p:extLst>
  </p:cSld>
  <p:clrMapOvr>
    <a:masterClrMapping/>
  </p:clrMapOvr>
  <p:timing>
    <p:tnLst>
      <p:par>
        <p:cTn id="1" dur="indefinite" restart="never" nodeType="tmRoot"/>
      </p:par>
    </p:tnLst>
  </p:timing>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Quality in work packages</a:t>
            </a:r>
            <a:endParaRPr lang="en-GB" dirty="0"/>
          </a:p>
        </p:txBody>
      </p:sp>
      <p:sp>
        <p:nvSpPr>
          <p:cNvPr id="3" name="Content Placeholder 2"/>
          <p:cNvSpPr>
            <a:spLocks noGrp="1"/>
          </p:cNvSpPr>
          <p:nvPr>
            <p:ph idx="1"/>
          </p:nvPr>
        </p:nvSpPr>
        <p:spPr>
          <a:xfrm>
            <a:off x="457200" y="1855365"/>
            <a:ext cx="8229600" cy="4525963"/>
          </a:xfrm>
        </p:spPr>
        <p:txBody>
          <a:bodyPr/>
          <a:lstStyle/>
          <a:p>
            <a:r>
              <a:rPr lang="en-GB" sz="2400" dirty="0" smtClean="0"/>
              <a:t>The PM delegates work/products to specialist teams</a:t>
            </a:r>
          </a:p>
          <a:p>
            <a:r>
              <a:rPr lang="en-GB" sz="2400" dirty="0" smtClean="0"/>
              <a:t>The Work Package is the formal method of communicating the scope and quality of this delegated work</a:t>
            </a:r>
          </a:p>
          <a:p>
            <a:r>
              <a:rPr lang="en-GB" sz="2400" dirty="0" smtClean="0"/>
              <a:t>As well as non-quality information, the work package includes relevant aspects of quality such as:</a:t>
            </a:r>
          </a:p>
          <a:p>
            <a:pPr lvl="1"/>
            <a:r>
              <a:rPr lang="en-GB" sz="2000" dirty="0" smtClean="0"/>
              <a:t>Standards</a:t>
            </a:r>
          </a:p>
          <a:p>
            <a:pPr lvl="1"/>
            <a:r>
              <a:rPr lang="en-GB" sz="2000" dirty="0" smtClean="0"/>
              <a:t>Specific Processes to be used (specialist and management)</a:t>
            </a:r>
          </a:p>
          <a:p>
            <a:pPr lvl="1"/>
            <a:r>
              <a:rPr lang="en-GB" sz="2000" dirty="0" smtClean="0"/>
              <a:t>Change control procedures</a:t>
            </a:r>
          </a:p>
          <a:p>
            <a:pPr lvl="1"/>
            <a:r>
              <a:rPr lang="en-GB" sz="2000" dirty="0" smtClean="0"/>
              <a:t>Configuration Management procedures (e.g. version control)</a:t>
            </a:r>
          </a:p>
          <a:p>
            <a:pPr lvl="1"/>
            <a:r>
              <a:rPr lang="en-GB" sz="2000" dirty="0" smtClean="0"/>
              <a:t>Acceptance Criteria and sign-off requirements</a:t>
            </a:r>
          </a:p>
          <a:p>
            <a:endParaRPr lang="en-GB" sz="2000" dirty="0"/>
          </a:p>
        </p:txBody>
      </p:sp>
    </p:spTree>
    <p:extLst>
      <p:ext uri="{BB962C8B-B14F-4D97-AF65-F5344CB8AC3E}">
        <p14:creationId xmlns:p14="http://schemas.microsoft.com/office/powerpoint/2010/main" val="1809680862"/>
      </p:ext>
    </p:extLst>
  </p:cSld>
  <p:clrMapOvr>
    <a:masterClrMapping/>
  </p:clrMapOvr>
  <p:timing>
    <p:tnLst>
      <p:par>
        <p:cTn id="1" dur="indefinite" restart="never" nodeType="tmRoot"/>
      </p:par>
    </p:tnLst>
  </p:timing>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Benefits of quality management</a:t>
            </a:r>
            <a:endParaRPr lang="en-GB" dirty="0"/>
          </a:p>
        </p:txBody>
      </p:sp>
      <p:sp>
        <p:nvSpPr>
          <p:cNvPr id="3" name="Content Placeholder 2"/>
          <p:cNvSpPr>
            <a:spLocks noGrp="1"/>
          </p:cNvSpPr>
          <p:nvPr>
            <p:ph idx="1"/>
          </p:nvPr>
        </p:nvSpPr>
        <p:spPr>
          <a:xfrm>
            <a:off x="457200" y="1855365"/>
            <a:ext cx="8229600" cy="4525963"/>
          </a:xfrm>
        </p:spPr>
        <p:txBody>
          <a:bodyPr/>
          <a:lstStyle/>
          <a:p>
            <a:r>
              <a:rPr lang="en-GB" dirty="0" smtClean="0"/>
              <a:t>Right first time</a:t>
            </a:r>
          </a:p>
          <a:p>
            <a:r>
              <a:rPr lang="en-GB" dirty="0" smtClean="0"/>
              <a:t>Lowers costs</a:t>
            </a:r>
          </a:p>
          <a:p>
            <a:r>
              <a:rPr lang="en-GB" dirty="0" smtClean="0"/>
              <a:t>Improves team morale</a:t>
            </a:r>
          </a:p>
          <a:p>
            <a:r>
              <a:rPr lang="en-GB" dirty="0" smtClean="0"/>
              <a:t>Build reputation</a:t>
            </a:r>
          </a:p>
          <a:p>
            <a:r>
              <a:rPr lang="en-GB" dirty="0" smtClean="0"/>
              <a:t>Encourages structured and objective thinking</a:t>
            </a:r>
          </a:p>
          <a:p>
            <a:r>
              <a:rPr lang="en-GB" dirty="0" smtClean="0"/>
              <a:t>Reduces risk &amp; uncertainty</a:t>
            </a:r>
          </a:p>
        </p:txBody>
      </p:sp>
    </p:spTree>
    <p:extLst>
      <p:ext uri="{BB962C8B-B14F-4D97-AF65-F5344CB8AC3E}">
        <p14:creationId xmlns:p14="http://schemas.microsoft.com/office/powerpoint/2010/main" val="495355173"/>
      </p:ext>
    </p:extLst>
  </p:cSld>
  <p:clrMapOvr>
    <a:masterClrMapping/>
  </p:clrMapOvr>
  <p:timing>
    <p:tnLst>
      <p:par>
        <p:cTn id="1" dur="indefinite" restart="never" nodeType="tmRoot"/>
      </p:par>
    </p:tnLst>
  </p:timing>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1979614" y="549277"/>
            <a:ext cx="4176712"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11268" name="Rectangle 5"/>
          <p:cNvSpPr>
            <a:spLocks noChangeArrowheads="1"/>
          </p:cNvSpPr>
          <p:nvPr/>
        </p:nvSpPr>
        <p:spPr bwMode="auto">
          <a:xfrm>
            <a:off x="533400" y="762000"/>
            <a:ext cx="7772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endParaRPr lang="en-US" sz="3200" dirty="0">
              <a:solidFill>
                <a:schemeClr val="bg1"/>
              </a:solidFill>
            </a:endParaRPr>
          </a:p>
        </p:txBody>
      </p:sp>
      <p:sp>
        <p:nvSpPr>
          <p:cNvPr id="11269" name="Text Box 6"/>
          <p:cNvSpPr txBox="1">
            <a:spLocks noChangeArrowheads="1"/>
          </p:cNvSpPr>
          <p:nvPr/>
        </p:nvSpPr>
        <p:spPr bwMode="auto">
          <a:xfrm>
            <a:off x="1" y="1484313"/>
            <a:ext cx="8893175"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11270" name="Text Box 7"/>
          <p:cNvSpPr txBox="1">
            <a:spLocks noChangeArrowheads="1"/>
          </p:cNvSpPr>
          <p:nvPr/>
        </p:nvSpPr>
        <p:spPr bwMode="auto">
          <a:xfrm>
            <a:off x="250825" y="1557338"/>
            <a:ext cx="8713788"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11271" name="Text Box 14"/>
          <p:cNvSpPr txBox="1">
            <a:spLocks noChangeArrowheads="1"/>
          </p:cNvSpPr>
          <p:nvPr/>
        </p:nvSpPr>
        <p:spPr bwMode="auto">
          <a:xfrm>
            <a:off x="281354" y="1143001"/>
            <a:ext cx="8353425" cy="10163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dirty="0">
                <a:latin typeface="+mj-lt"/>
              </a:rPr>
              <a:t>These principles embodied in ISO 9001 have been developed with the intention that management can lead the organization towards improved performance.</a:t>
            </a:r>
            <a:endParaRPr lang="es-ES" sz="2000" b="1" i="1" dirty="0">
              <a:solidFill>
                <a:schemeClr val="bg2"/>
              </a:solidFill>
              <a:latin typeface="+mj-lt"/>
            </a:endParaRPr>
          </a:p>
        </p:txBody>
      </p:sp>
      <p:sp>
        <p:nvSpPr>
          <p:cNvPr id="2" name="Title 1"/>
          <p:cNvSpPr>
            <a:spLocks noGrp="1"/>
          </p:cNvSpPr>
          <p:nvPr>
            <p:ph type="title"/>
          </p:nvPr>
        </p:nvSpPr>
        <p:spPr>
          <a:xfrm>
            <a:off x="228600" y="-152400"/>
            <a:ext cx="6600092" cy="1143000"/>
          </a:xfrm>
        </p:spPr>
        <p:txBody>
          <a:bodyPr/>
          <a:lstStyle/>
          <a:p>
            <a:r>
              <a:rPr lang="en-US" sz="2800" dirty="0" smtClean="0"/>
              <a:t>Quality Principles from ISO 9001</a:t>
            </a:r>
            <a:endParaRPr lang="en-US" sz="2800" dirty="0"/>
          </a:p>
        </p:txBody>
      </p:sp>
      <p:sp>
        <p:nvSpPr>
          <p:cNvPr id="3" name="Content Placeholder 2"/>
          <p:cNvSpPr>
            <a:spLocks noGrp="1"/>
          </p:cNvSpPr>
          <p:nvPr>
            <p:ph idx="1"/>
          </p:nvPr>
        </p:nvSpPr>
        <p:spPr>
          <a:xfrm>
            <a:off x="457200" y="2209800"/>
            <a:ext cx="8229600" cy="3733800"/>
          </a:xfrm>
        </p:spPr>
        <p:txBody>
          <a:bodyPr>
            <a:normAutofit fontScale="92500" lnSpcReduction="10000"/>
          </a:bodyPr>
          <a:lstStyle/>
          <a:p>
            <a:r>
              <a:rPr lang="en-US" b="0" dirty="0"/>
              <a:t>Customer Focus</a:t>
            </a:r>
          </a:p>
          <a:p>
            <a:r>
              <a:rPr lang="en-US" b="0" dirty="0" smtClean="0"/>
              <a:t>Leadership</a:t>
            </a:r>
            <a:endParaRPr lang="en-US" b="0" dirty="0"/>
          </a:p>
          <a:p>
            <a:r>
              <a:rPr lang="en-US" b="0" dirty="0"/>
              <a:t>Involvement of people</a:t>
            </a:r>
          </a:p>
          <a:p>
            <a:r>
              <a:rPr lang="en-US" b="0" dirty="0"/>
              <a:t>Process Approach</a:t>
            </a:r>
          </a:p>
          <a:p>
            <a:r>
              <a:rPr lang="en-US" b="0" dirty="0"/>
              <a:t>System approach to management</a:t>
            </a:r>
          </a:p>
          <a:p>
            <a:r>
              <a:rPr lang="en-US" b="0" dirty="0" smtClean="0"/>
              <a:t>Continuous </a:t>
            </a:r>
            <a:r>
              <a:rPr lang="en-US" b="0" dirty="0"/>
              <a:t>Improvement</a:t>
            </a:r>
          </a:p>
          <a:p>
            <a:r>
              <a:rPr lang="en-US" b="0" dirty="0"/>
              <a:t>Factual approach to decision making</a:t>
            </a:r>
          </a:p>
          <a:p>
            <a:r>
              <a:rPr lang="en-US" b="0" dirty="0"/>
              <a:t>Mutually beneficial supplier</a:t>
            </a:r>
          </a:p>
        </p:txBody>
      </p:sp>
      <p:pic>
        <p:nvPicPr>
          <p:cNvPr id="14" name="Picture 13"/>
          <p:cNvPicPr>
            <a:picLocks noChangeAspect="1"/>
          </p:cNvPicPr>
          <p:nvPr/>
        </p:nvPicPr>
        <p:blipFill>
          <a:blip r:embed="rId2" cstate="print"/>
          <a:stretch>
            <a:fillRect/>
          </a:stretch>
        </p:blipFill>
        <p:spPr>
          <a:xfrm>
            <a:off x="6553200" y="2286000"/>
            <a:ext cx="1617785" cy="1752600"/>
          </a:xfrm>
          <a:prstGeom prst="rect">
            <a:avLst/>
          </a:prstGeom>
        </p:spPr>
      </p:pic>
      <p:sp>
        <p:nvSpPr>
          <p:cNvPr id="6" name="Slide Number Placeholder 5"/>
          <p:cNvSpPr>
            <a:spLocks noGrp="1"/>
          </p:cNvSpPr>
          <p:nvPr>
            <p:ph type="sldNum" sz="quarter" idx="12"/>
          </p:nvPr>
        </p:nvSpPr>
        <p:spPr/>
        <p:txBody>
          <a:bodyPr/>
          <a:lstStyle/>
          <a:p>
            <a:fld id="{4BE819A1-3DD8-4179-BFD0-BF7D359F8DBD}" type="slidenum">
              <a:rPr lang="en-US" smtClean="0"/>
              <a:pPr/>
              <a:t>478</a:t>
            </a:fld>
            <a:endParaRPr lang="en-US" dirty="0"/>
          </a:p>
        </p:txBody>
      </p:sp>
    </p:spTree>
    <p:extLst>
      <p:ext uri="{BB962C8B-B14F-4D97-AF65-F5344CB8AC3E}">
        <p14:creationId xmlns:p14="http://schemas.microsoft.com/office/powerpoint/2010/main" val="1787776839"/>
      </p:ext>
    </p:extLst>
  </p:cSld>
  <p:clrMapOvr>
    <a:masterClrMapping/>
  </p:clrMapOvr>
  <p:timing>
    <p:tnLst>
      <p:par>
        <p:cTn id="1" dur="indefinite" restart="never" nodeType="tmRoot"/>
      </p:par>
    </p:tnLst>
  </p:timing>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82" name="Rectangle 2"/>
          <p:cNvSpPr>
            <a:spLocks noGrp="1" noChangeArrowheads="1"/>
          </p:cNvSpPr>
          <p:nvPr>
            <p:ph type="title"/>
          </p:nvPr>
        </p:nvSpPr>
        <p:spPr/>
        <p:txBody>
          <a:bodyPr>
            <a:normAutofit fontScale="90000"/>
          </a:bodyPr>
          <a:lstStyle/>
          <a:p>
            <a:r>
              <a:rPr lang="en-GB" sz="4000" dirty="0" smtClean="0"/>
              <a:t>What does Quality Mean? </a:t>
            </a:r>
            <a:endParaRPr lang="en-GB" sz="4000" dirty="0"/>
          </a:p>
        </p:txBody>
      </p:sp>
      <p:sp>
        <p:nvSpPr>
          <p:cNvPr id="1505283" name="Rectangle 3"/>
          <p:cNvSpPr>
            <a:spLocks noGrp="1" noChangeArrowheads="1"/>
          </p:cNvSpPr>
          <p:nvPr>
            <p:ph type="body" idx="1"/>
          </p:nvPr>
        </p:nvSpPr>
        <p:spPr/>
        <p:txBody>
          <a:bodyPr/>
          <a:lstStyle/>
          <a:p>
            <a:r>
              <a:rPr lang="en-GB" dirty="0"/>
              <a:t>Outputs and processes of </a:t>
            </a:r>
            <a:r>
              <a:rPr lang="en-GB" dirty="0" smtClean="0"/>
              <a:t>the project </a:t>
            </a:r>
            <a:r>
              <a:rPr lang="en-GB" dirty="0"/>
              <a:t>meet </a:t>
            </a:r>
            <a:r>
              <a:rPr lang="en-GB" dirty="0" smtClean="0"/>
              <a:t>the needs </a:t>
            </a:r>
            <a:r>
              <a:rPr lang="en-GB" dirty="0"/>
              <a:t>of stakeholders</a:t>
            </a:r>
          </a:p>
          <a:p>
            <a:pPr lvl="1"/>
            <a:r>
              <a:rPr lang="en-GB" dirty="0"/>
              <a:t>Fit for purpose</a:t>
            </a:r>
          </a:p>
          <a:p>
            <a:pPr lvl="1"/>
            <a:r>
              <a:rPr lang="en-GB" dirty="0"/>
              <a:t>Degree of </a:t>
            </a:r>
            <a:r>
              <a:rPr lang="en-GB" dirty="0" smtClean="0"/>
              <a:t>conformance</a:t>
            </a:r>
            <a:endParaRPr lang="en-GB" dirty="0"/>
          </a:p>
        </p:txBody>
      </p:sp>
      <p:sp>
        <p:nvSpPr>
          <p:cNvPr id="4" name="Slide Number Placeholder 3"/>
          <p:cNvSpPr>
            <a:spLocks noGrp="1"/>
          </p:cNvSpPr>
          <p:nvPr>
            <p:ph type="sldNum" sz="quarter" idx="12"/>
          </p:nvPr>
        </p:nvSpPr>
        <p:spPr/>
        <p:txBody>
          <a:bodyPr/>
          <a:lstStyle/>
          <a:p>
            <a:fld id="{4BE819A1-3DD8-4179-BFD0-BF7D359F8DBD}" type="slidenum">
              <a:rPr lang="en-US" smtClean="0"/>
              <a:pPr/>
              <a:t>479</a:t>
            </a:fld>
            <a:endParaRPr lang="en-US" dirty="0"/>
          </a:p>
        </p:txBody>
      </p:sp>
    </p:spTree>
    <p:extLst>
      <p:ext uri="{BB962C8B-B14F-4D97-AF65-F5344CB8AC3E}">
        <p14:creationId xmlns:p14="http://schemas.microsoft.com/office/powerpoint/2010/main" val="172162789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Responsibilities for Business</a:t>
            </a:r>
            <a:endParaRPr lang="en-US" dirty="0"/>
          </a:p>
        </p:txBody>
      </p:sp>
      <p:sp>
        <p:nvSpPr>
          <p:cNvPr id="3" name="Content Placeholder 2"/>
          <p:cNvSpPr>
            <a:spLocks noGrp="1"/>
          </p:cNvSpPr>
          <p:nvPr>
            <p:ph idx="1"/>
          </p:nvPr>
        </p:nvSpPr>
        <p:spPr/>
        <p:txBody>
          <a:bodyPr>
            <a:normAutofit fontScale="62500" lnSpcReduction="20000"/>
          </a:bodyPr>
          <a:lstStyle/>
          <a:p>
            <a:r>
              <a:rPr lang="en-US" dirty="0" smtClean="0"/>
              <a:t>Understand the SDGs</a:t>
            </a:r>
          </a:p>
          <a:p>
            <a:pPr lvl="1"/>
            <a:r>
              <a:rPr lang="en-US" dirty="0" smtClean="0"/>
              <a:t>Understand and implement the business case</a:t>
            </a:r>
          </a:p>
          <a:p>
            <a:r>
              <a:rPr lang="en-US" dirty="0" smtClean="0"/>
              <a:t>Define Priorities</a:t>
            </a:r>
          </a:p>
          <a:p>
            <a:pPr lvl="1"/>
            <a:r>
              <a:rPr lang="en-US" dirty="0" smtClean="0"/>
              <a:t>Map the value chain to identify impact areas</a:t>
            </a:r>
          </a:p>
          <a:p>
            <a:pPr lvl="1"/>
            <a:r>
              <a:rPr lang="en-US" dirty="0" smtClean="0"/>
              <a:t>Select indicators and collect data</a:t>
            </a:r>
          </a:p>
          <a:p>
            <a:pPr lvl="1"/>
            <a:r>
              <a:rPr lang="en-US" dirty="0" smtClean="0"/>
              <a:t>Define Priorities</a:t>
            </a:r>
          </a:p>
          <a:p>
            <a:r>
              <a:rPr lang="en-US" dirty="0" smtClean="0"/>
              <a:t>Setting Goals</a:t>
            </a:r>
          </a:p>
          <a:p>
            <a:pPr lvl="1"/>
            <a:r>
              <a:rPr lang="en-US" dirty="0" smtClean="0"/>
              <a:t>Define Scope of goals and select Key Performance Indicators (KPIs)</a:t>
            </a:r>
          </a:p>
          <a:p>
            <a:pPr lvl="1"/>
            <a:r>
              <a:rPr lang="en-US" dirty="0" smtClean="0"/>
              <a:t>Define baseline and select goal type</a:t>
            </a:r>
          </a:p>
          <a:p>
            <a:pPr lvl="1"/>
            <a:r>
              <a:rPr lang="en-US" dirty="0" smtClean="0"/>
              <a:t>Set level of ambition</a:t>
            </a:r>
          </a:p>
          <a:p>
            <a:pPr lvl="1"/>
            <a:r>
              <a:rPr lang="en-US" dirty="0" smtClean="0"/>
              <a:t>Announce commitment</a:t>
            </a:r>
          </a:p>
          <a:p>
            <a:r>
              <a:rPr lang="en-US" dirty="0" smtClean="0"/>
              <a:t>Integration</a:t>
            </a:r>
          </a:p>
          <a:p>
            <a:pPr lvl="1"/>
            <a:r>
              <a:rPr lang="en-US" dirty="0" smtClean="0"/>
              <a:t>Anchor goals with the business</a:t>
            </a:r>
          </a:p>
          <a:p>
            <a:pPr lvl="1"/>
            <a:r>
              <a:rPr lang="en-US" dirty="0" smtClean="0"/>
              <a:t>Embed sustainability across all functions</a:t>
            </a:r>
          </a:p>
          <a:p>
            <a:pPr lvl="1"/>
            <a:r>
              <a:rPr lang="en-US" dirty="0" smtClean="0"/>
              <a:t>Engage in partnerships</a:t>
            </a:r>
          </a:p>
          <a:p>
            <a:r>
              <a:rPr lang="en-US" dirty="0" smtClean="0"/>
              <a:t>Reporting and communicating</a:t>
            </a:r>
          </a:p>
          <a:p>
            <a:pPr lvl="1"/>
            <a:r>
              <a:rPr lang="en-US" dirty="0" smtClean="0"/>
              <a:t>Stakeholder Reporting</a:t>
            </a:r>
          </a:p>
          <a:p>
            <a:pPr lvl="1"/>
            <a:r>
              <a:rPr lang="en-US" dirty="0" smtClean="0"/>
              <a:t>UNGC Reporting</a:t>
            </a:r>
            <a:endParaRPr lang="en-US" dirty="0"/>
          </a:p>
          <a:p>
            <a:pPr lvl="1"/>
            <a:r>
              <a:rPr lang="en-US" dirty="0" smtClean="0"/>
              <a:t>GRI Reporting</a:t>
            </a:r>
            <a:endParaRPr lang="en-US" dirty="0"/>
          </a:p>
        </p:txBody>
      </p:sp>
      <p:sp>
        <p:nvSpPr>
          <p:cNvPr id="4" name="TextBox 3"/>
          <p:cNvSpPr txBox="1"/>
          <p:nvPr/>
        </p:nvSpPr>
        <p:spPr>
          <a:xfrm>
            <a:off x="0" y="6176963"/>
            <a:ext cx="1488613" cy="307777"/>
          </a:xfrm>
          <a:prstGeom prst="rect">
            <a:avLst/>
          </a:prstGeom>
          <a:noFill/>
        </p:spPr>
        <p:txBody>
          <a:bodyPr wrap="none" rtlCol="0">
            <a:spAutoFit/>
          </a:bodyPr>
          <a:lstStyle/>
          <a:p>
            <a:r>
              <a:rPr lang="en-US" sz="1400" smtClean="0">
                <a:solidFill>
                  <a:schemeClr val="bg1">
                    <a:lumMod val="75000"/>
                  </a:schemeClr>
                </a:solidFill>
              </a:rPr>
              <a:t>Src. SDG Compass</a:t>
            </a:r>
            <a:endParaRPr lang="en-US" sz="1400" dirty="0">
              <a:solidFill>
                <a:schemeClr val="bg1">
                  <a:lumMod val="75000"/>
                </a:schemeClr>
              </a:solidFill>
            </a:endParaRPr>
          </a:p>
        </p:txBody>
      </p:sp>
    </p:spTree>
    <p:extLst>
      <p:ext uri="{BB962C8B-B14F-4D97-AF65-F5344CB8AC3E}">
        <p14:creationId xmlns:p14="http://schemas.microsoft.com/office/powerpoint/2010/main" val="1827694669"/>
      </p:ext>
    </p:extLst>
  </p:cSld>
  <p:clrMapOvr>
    <a:masterClrMapping/>
  </p:clrMapOvr>
  <p:timing>
    <p:tnLst>
      <p:par>
        <p:cTn id="1" dur="indefinite" restart="never" nodeType="tmRoot"/>
      </p:par>
    </p:tnLst>
  </p:timing>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7330" name="Rectangle 2"/>
          <p:cNvSpPr>
            <a:spLocks noGrp="1" noChangeArrowheads="1"/>
          </p:cNvSpPr>
          <p:nvPr>
            <p:ph type="title"/>
          </p:nvPr>
        </p:nvSpPr>
        <p:spPr>
          <a:xfrm>
            <a:off x="381000" y="45720"/>
            <a:ext cx="7161963" cy="1108075"/>
          </a:xfrm>
        </p:spPr>
        <p:txBody>
          <a:bodyPr/>
          <a:lstStyle/>
          <a:p>
            <a:r>
              <a:rPr lang="en-GB" dirty="0" smtClean="0"/>
              <a:t>Quality Responsibilities</a:t>
            </a:r>
            <a:endParaRPr lang="en-US" dirty="0"/>
          </a:p>
        </p:txBody>
      </p:sp>
      <p:sp>
        <p:nvSpPr>
          <p:cNvPr id="1507331" name="Rectangle 3"/>
          <p:cNvSpPr>
            <a:spLocks noGrp="1" noChangeArrowheads="1"/>
          </p:cNvSpPr>
          <p:nvPr>
            <p:ph type="body" idx="1"/>
          </p:nvPr>
        </p:nvSpPr>
        <p:spPr>
          <a:xfrm>
            <a:off x="652742" y="1600200"/>
            <a:ext cx="7441223" cy="4495800"/>
          </a:xfrm>
        </p:spPr>
        <p:txBody>
          <a:bodyPr/>
          <a:lstStyle/>
          <a:p>
            <a:r>
              <a:rPr lang="en-GB" dirty="0"/>
              <a:t>Management responsible for creating an environment for achieving project quality </a:t>
            </a:r>
            <a:r>
              <a:rPr lang="en-GB" dirty="0" smtClean="0"/>
              <a:t>(organization </a:t>
            </a:r>
            <a:r>
              <a:rPr lang="en-GB" dirty="0"/>
              <a:t>&amp; project)</a:t>
            </a:r>
          </a:p>
          <a:p>
            <a:r>
              <a:rPr lang="en-GB" dirty="0" smtClean="0"/>
              <a:t>Organization </a:t>
            </a:r>
            <a:r>
              <a:rPr lang="en-GB" dirty="0"/>
              <a:t>responsible for improving project processes – learning from experience (continuous improvement)</a:t>
            </a:r>
          </a:p>
          <a:p>
            <a:r>
              <a:rPr lang="en-GB" dirty="0"/>
              <a:t>Quality covers products and management processes</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pPr/>
              <a:t>480</a:t>
            </a:fld>
            <a:endParaRPr lang="en-US" dirty="0"/>
          </a:p>
        </p:txBody>
      </p:sp>
    </p:spTree>
    <p:extLst>
      <p:ext uri="{BB962C8B-B14F-4D97-AF65-F5344CB8AC3E}">
        <p14:creationId xmlns:p14="http://schemas.microsoft.com/office/powerpoint/2010/main" val="9565172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07331">
                                            <p:txEl>
                                              <p:pRg st="0" end="0"/>
                                            </p:txEl>
                                          </p:spTgt>
                                        </p:tgtEl>
                                        <p:attrNameLst>
                                          <p:attrName>style.visibility</p:attrName>
                                        </p:attrNameLst>
                                      </p:cBhvr>
                                      <p:to>
                                        <p:strVal val="visible"/>
                                      </p:to>
                                    </p:set>
                                    <p:animEffect transition="in" filter="wipe(left)">
                                      <p:cBhvr>
                                        <p:cTn id="7" dur="500"/>
                                        <p:tgtEl>
                                          <p:spTgt spid="15073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07331">
                                            <p:txEl>
                                              <p:pRg st="1" end="1"/>
                                            </p:txEl>
                                          </p:spTgt>
                                        </p:tgtEl>
                                        <p:attrNameLst>
                                          <p:attrName>style.visibility</p:attrName>
                                        </p:attrNameLst>
                                      </p:cBhvr>
                                      <p:to>
                                        <p:strVal val="visible"/>
                                      </p:to>
                                    </p:set>
                                    <p:animEffect transition="in" filter="wipe(left)">
                                      <p:cBhvr>
                                        <p:cTn id="12" dur="500"/>
                                        <p:tgtEl>
                                          <p:spTgt spid="15073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07331">
                                            <p:txEl>
                                              <p:pRg st="2" end="2"/>
                                            </p:txEl>
                                          </p:spTgt>
                                        </p:tgtEl>
                                        <p:attrNameLst>
                                          <p:attrName>style.visibility</p:attrName>
                                        </p:attrNameLst>
                                      </p:cBhvr>
                                      <p:to>
                                        <p:strVal val="visible"/>
                                      </p:to>
                                    </p:set>
                                    <p:animEffect transition="in" filter="wipe(left)">
                                      <p:cBhvr>
                                        <p:cTn id="17" dur="500"/>
                                        <p:tgtEl>
                                          <p:spTgt spid="15073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7331" grpId="0" build="p"/>
    </p:bldLst>
  </p:timing>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9378" name="Rectangle 2"/>
          <p:cNvSpPr>
            <a:spLocks noGrp="1" noChangeArrowheads="1"/>
          </p:cNvSpPr>
          <p:nvPr>
            <p:ph type="title"/>
          </p:nvPr>
        </p:nvSpPr>
        <p:spPr/>
        <p:txBody>
          <a:bodyPr/>
          <a:lstStyle/>
          <a:p>
            <a:r>
              <a:rPr lang="en-GB" dirty="0"/>
              <a:t>Quality Environment</a:t>
            </a:r>
            <a:endParaRPr lang="en-US" dirty="0"/>
          </a:p>
        </p:txBody>
      </p:sp>
      <p:grpSp>
        <p:nvGrpSpPr>
          <p:cNvPr id="2" name="Group 11"/>
          <p:cNvGrpSpPr/>
          <p:nvPr/>
        </p:nvGrpSpPr>
        <p:grpSpPr>
          <a:xfrm>
            <a:off x="1878622" y="1143000"/>
            <a:ext cx="6046177" cy="4383087"/>
            <a:chOff x="2593974" y="1700213"/>
            <a:chExt cx="6550025" cy="4383087"/>
          </a:xfrm>
        </p:grpSpPr>
        <p:sp>
          <p:nvSpPr>
            <p:cNvPr id="1509385" name="Oval 9"/>
            <p:cNvSpPr>
              <a:spLocks noChangeArrowheads="1"/>
            </p:cNvSpPr>
            <p:nvPr/>
          </p:nvSpPr>
          <p:spPr bwMode="auto">
            <a:xfrm>
              <a:off x="2593974" y="1700213"/>
              <a:ext cx="6550025" cy="4383087"/>
            </a:xfrm>
            <a:prstGeom prst="ellipse">
              <a:avLst/>
            </a:prstGeom>
            <a:solidFill>
              <a:srgbClr val="FFCC00"/>
            </a:solidFill>
            <a:ln w="38100" cap="sq">
              <a:solidFill>
                <a:schemeClr val="bg1"/>
              </a:solidFill>
              <a:round/>
              <a:headEnd type="none" w="sm" len="sm"/>
              <a:tailEnd type="none" w="sm" len="sm"/>
            </a:ln>
            <a:effectLst/>
          </p:spPr>
          <p:txBody>
            <a:bodyPr wrap="none" anchor="ctr"/>
            <a:lstStyle/>
            <a:p>
              <a:endParaRPr lang="en-US" dirty="0"/>
            </a:p>
          </p:txBody>
        </p:sp>
        <p:sp>
          <p:nvSpPr>
            <p:cNvPr id="1509379" name="Oval 3"/>
            <p:cNvSpPr>
              <a:spLocks noChangeArrowheads="1"/>
            </p:cNvSpPr>
            <p:nvPr/>
          </p:nvSpPr>
          <p:spPr bwMode="auto">
            <a:xfrm>
              <a:off x="3805238" y="1784350"/>
              <a:ext cx="3095625" cy="2713038"/>
            </a:xfrm>
            <a:prstGeom prst="ellipse">
              <a:avLst/>
            </a:prstGeom>
            <a:solidFill>
              <a:srgbClr val="FF99CC">
                <a:alpha val="63000"/>
              </a:srgbClr>
            </a:solidFill>
            <a:ln w="57150" cap="sq">
              <a:solidFill>
                <a:schemeClr val="bg1"/>
              </a:solidFill>
              <a:round/>
              <a:headEnd type="none" w="sm" len="sm"/>
              <a:tailEnd type="none" w="sm" len="sm"/>
            </a:ln>
            <a:effectLst/>
          </p:spPr>
          <p:txBody>
            <a:bodyPr wrap="none" anchor="ctr"/>
            <a:lstStyle/>
            <a:p>
              <a:pPr eaLnBrk="1" hangingPunct="1"/>
              <a:endParaRPr lang="en-US" sz="1200" dirty="0">
                <a:latin typeface="Arial" pitchFamily="34" charset="0"/>
              </a:endParaRPr>
            </a:p>
          </p:txBody>
        </p:sp>
        <p:sp>
          <p:nvSpPr>
            <p:cNvPr id="1509380" name="Oval 4"/>
            <p:cNvSpPr>
              <a:spLocks noChangeArrowheads="1"/>
            </p:cNvSpPr>
            <p:nvPr/>
          </p:nvSpPr>
          <p:spPr bwMode="auto">
            <a:xfrm>
              <a:off x="2955925" y="3000375"/>
              <a:ext cx="3095625" cy="2713038"/>
            </a:xfrm>
            <a:prstGeom prst="ellipse">
              <a:avLst/>
            </a:prstGeom>
            <a:solidFill>
              <a:srgbClr val="FFFF99">
                <a:alpha val="63000"/>
              </a:srgbClr>
            </a:solidFill>
            <a:ln w="57150" cap="sq">
              <a:solidFill>
                <a:schemeClr val="bg1"/>
              </a:solidFill>
              <a:round/>
              <a:headEnd type="none" w="sm" len="sm"/>
              <a:tailEnd type="none" w="sm" len="sm"/>
            </a:ln>
            <a:effectLst/>
          </p:spPr>
          <p:txBody>
            <a:bodyPr wrap="none" anchor="ctr"/>
            <a:lstStyle/>
            <a:p>
              <a:endParaRPr lang="en-US" dirty="0"/>
            </a:p>
          </p:txBody>
        </p:sp>
        <p:sp>
          <p:nvSpPr>
            <p:cNvPr id="1509381" name="Oval 5"/>
            <p:cNvSpPr>
              <a:spLocks noChangeArrowheads="1"/>
            </p:cNvSpPr>
            <p:nvPr/>
          </p:nvSpPr>
          <p:spPr bwMode="auto">
            <a:xfrm>
              <a:off x="4541838" y="3030538"/>
              <a:ext cx="3095625" cy="2713037"/>
            </a:xfrm>
            <a:prstGeom prst="ellipse">
              <a:avLst/>
            </a:prstGeom>
            <a:solidFill>
              <a:srgbClr val="99CCFF">
                <a:alpha val="63000"/>
              </a:srgbClr>
            </a:solidFill>
            <a:ln w="57150" cap="sq">
              <a:solidFill>
                <a:schemeClr val="bg1"/>
              </a:solidFill>
              <a:round/>
              <a:headEnd type="none" w="sm" len="sm"/>
              <a:tailEnd type="none" w="sm" len="sm"/>
            </a:ln>
            <a:effectLst/>
          </p:spPr>
          <p:txBody>
            <a:bodyPr wrap="none" anchor="ctr"/>
            <a:lstStyle/>
            <a:p>
              <a:endParaRPr lang="en-US" dirty="0"/>
            </a:p>
          </p:txBody>
        </p:sp>
        <p:sp>
          <p:nvSpPr>
            <p:cNvPr id="1509382" name="Text Box 6"/>
            <p:cNvSpPr txBox="1">
              <a:spLocks noChangeArrowheads="1"/>
            </p:cNvSpPr>
            <p:nvPr/>
          </p:nvSpPr>
          <p:spPr bwMode="auto">
            <a:xfrm>
              <a:off x="5004562" y="2301812"/>
              <a:ext cx="1328484" cy="646331"/>
            </a:xfrm>
            <a:prstGeom prst="rect">
              <a:avLst/>
            </a:prstGeom>
            <a:noFill/>
            <a:ln w="57150" cap="sq">
              <a:noFill/>
              <a:miter lim="800000"/>
              <a:headEnd type="none" w="sm" len="sm"/>
              <a:tailEnd type="none" w="sm" len="sm"/>
            </a:ln>
            <a:effectLst/>
          </p:spPr>
          <p:txBody>
            <a:bodyPr wrap="square">
              <a:spAutoFit/>
            </a:bodyPr>
            <a:lstStyle/>
            <a:p>
              <a:pPr algn="l" eaLnBrk="1" hangingPunct="1"/>
              <a:r>
                <a:rPr lang="en-GB" b="1" dirty="0">
                  <a:latin typeface="Arial" pitchFamily="34" charset="0"/>
                </a:rPr>
                <a:t>Quality Planning</a:t>
              </a:r>
              <a:endParaRPr lang="en-US" b="1" dirty="0">
                <a:latin typeface="Arial" pitchFamily="34" charset="0"/>
              </a:endParaRPr>
            </a:p>
          </p:txBody>
        </p:sp>
        <p:sp>
          <p:nvSpPr>
            <p:cNvPr id="1509383" name="Text Box 7"/>
            <p:cNvSpPr txBox="1">
              <a:spLocks noChangeArrowheads="1"/>
            </p:cNvSpPr>
            <p:nvPr/>
          </p:nvSpPr>
          <p:spPr bwMode="auto">
            <a:xfrm>
              <a:off x="3135694" y="4254500"/>
              <a:ext cx="1649412" cy="646331"/>
            </a:xfrm>
            <a:prstGeom prst="rect">
              <a:avLst/>
            </a:prstGeom>
            <a:noFill/>
            <a:ln w="57150" cap="sq">
              <a:noFill/>
              <a:miter lim="800000"/>
              <a:headEnd type="none" w="sm" len="sm"/>
              <a:tailEnd type="none" w="sm" len="sm"/>
            </a:ln>
            <a:effectLst/>
          </p:spPr>
          <p:txBody>
            <a:bodyPr>
              <a:spAutoFit/>
            </a:bodyPr>
            <a:lstStyle/>
            <a:p>
              <a:pPr eaLnBrk="1" hangingPunct="1"/>
              <a:r>
                <a:rPr lang="en-GB" b="1" dirty="0">
                  <a:latin typeface="Arial" pitchFamily="34" charset="0"/>
                </a:rPr>
                <a:t>Quality Assurance</a:t>
              </a:r>
              <a:endParaRPr lang="en-US" b="1" dirty="0">
                <a:latin typeface="Arial" pitchFamily="34" charset="0"/>
              </a:endParaRPr>
            </a:p>
          </p:txBody>
        </p:sp>
        <p:sp>
          <p:nvSpPr>
            <p:cNvPr id="1509384" name="Text Box 8"/>
            <p:cNvSpPr txBox="1">
              <a:spLocks noChangeArrowheads="1"/>
            </p:cNvSpPr>
            <p:nvPr/>
          </p:nvSpPr>
          <p:spPr bwMode="auto">
            <a:xfrm>
              <a:off x="6223318" y="4250500"/>
              <a:ext cx="1204404" cy="646331"/>
            </a:xfrm>
            <a:prstGeom prst="rect">
              <a:avLst/>
            </a:prstGeom>
            <a:noFill/>
            <a:ln w="57150" cap="sq">
              <a:noFill/>
              <a:miter lim="800000"/>
              <a:headEnd type="none" w="sm" len="sm"/>
              <a:tailEnd type="none" w="sm" len="sm"/>
            </a:ln>
            <a:effectLst/>
          </p:spPr>
          <p:txBody>
            <a:bodyPr wrap="square">
              <a:spAutoFit/>
            </a:bodyPr>
            <a:lstStyle/>
            <a:p>
              <a:pPr eaLnBrk="1" hangingPunct="1"/>
              <a:r>
                <a:rPr lang="en-GB" b="1" dirty="0">
                  <a:latin typeface="Arial" pitchFamily="34" charset="0"/>
                </a:rPr>
                <a:t>Quality Control</a:t>
              </a:r>
              <a:endParaRPr lang="en-US" b="1" dirty="0">
                <a:latin typeface="Arial" pitchFamily="34" charset="0"/>
              </a:endParaRPr>
            </a:p>
          </p:txBody>
        </p:sp>
        <p:sp>
          <p:nvSpPr>
            <p:cNvPr id="1509386" name="Text Box 10"/>
            <p:cNvSpPr txBox="1">
              <a:spLocks noChangeArrowheads="1"/>
            </p:cNvSpPr>
            <p:nvPr/>
          </p:nvSpPr>
          <p:spPr bwMode="auto">
            <a:xfrm>
              <a:off x="7127843" y="2568873"/>
              <a:ext cx="1933607" cy="646331"/>
            </a:xfrm>
            <a:prstGeom prst="rect">
              <a:avLst/>
            </a:prstGeom>
            <a:noFill/>
            <a:ln w="57150" cap="sq">
              <a:noFill/>
              <a:miter lim="800000"/>
              <a:headEnd type="none" w="sm" len="sm"/>
              <a:tailEnd type="none" w="sm" len="sm"/>
            </a:ln>
            <a:effectLst/>
          </p:spPr>
          <p:txBody>
            <a:bodyPr wrap="square">
              <a:spAutoFit/>
            </a:bodyPr>
            <a:lstStyle/>
            <a:p>
              <a:pPr algn="l" eaLnBrk="1" hangingPunct="1"/>
              <a:r>
                <a:rPr lang="en-GB" b="1" dirty="0">
                  <a:latin typeface="Arial" pitchFamily="34" charset="0"/>
                </a:rPr>
                <a:t>Quality Improvement</a:t>
              </a:r>
              <a:endParaRPr lang="en-US" b="1" dirty="0">
                <a:latin typeface="Arial" pitchFamily="34" charset="0"/>
              </a:endParaRPr>
            </a:p>
          </p:txBody>
        </p:sp>
      </p:grpSp>
      <p:sp>
        <p:nvSpPr>
          <p:cNvPr id="4" name="Slide Number Placeholder 3"/>
          <p:cNvSpPr>
            <a:spLocks noGrp="1"/>
          </p:cNvSpPr>
          <p:nvPr>
            <p:ph type="sldNum" sz="quarter" idx="12"/>
          </p:nvPr>
        </p:nvSpPr>
        <p:spPr/>
        <p:txBody>
          <a:bodyPr/>
          <a:lstStyle/>
          <a:p>
            <a:fld id="{4BE819A1-3DD8-4179-BFD0-BF7D359F8DBD}" type="slidenum">
              <a:rPr lang="en-US" smtClean="0"/>
              <a:pPr/>
              <a:t>481</a:t>
            </a:fld>
            <a:endParaRPr lang="en-US" dirty="0"/>
          </a:p>
        </p:txBody>
      </p:sp>
    </p:spTree>
    <p:extLst>
      <p:ext uri="{BB962C8B-B14F-4D97-AF65-F5344CB8AC3E}">
        <p14:creationId xmlns:p14="http://schemas.microsoft.com/office/powerpoint/2010/main" val="1338935501"/>
      </p:ext>
    </p:extLst>
  </p:cSld>
  <p:clrMapOvr>
    <a:masterClrMapping/>
  </p:clrMapOvr>
  <p:transition/>
  <p:timing>
    <p:tnLst>
      <p:par>
        <p:cTn id="1" dur="indefinite" restart="never" nodeType="tmRoot"/>
      </p:par>
    </p:tnLst>
  </p:timing>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22" name="Rectangle 2"/>
          <p:cNvSpPr>
            <a:spLocks noGrp="1" noChangeArrowheads="1"/>
          </p:cNvSpPr>
          <p:nvPr>
            <p:ph type="title" idx="4294967295"/>
          </p:nvPr>
        </p:nvSpPr>
        <p:spPr>
          <a:xfrm>
            <a:off x="381000" y="374354"/>
            <a:ext cx="5029199" cy="733722"/>
          </a:xfrm>
        </p:spPr>
        <p:txBody>
          <a:bodyPr/>
          <a:lstStyle/>
          <a:p>
            <a:r>
              <a:rPr lang="en-GB" dirty="0"/>
              <a:t>Quality Control Tools</a:t>
            </a:r>
            <a:endParaRPr lang="en-US" dirty="0"/>
          </a:p>
        </p:txBody>
      </p:sp>
      <p:grpSp>
        <p:nvGrpSpPr>
          <p:cNvPr id="2" name="Group 84"/>
          <p:cNvGrpSpPr/>
          <p:nvPr/>
        </p:nvGrpSpPr>
        <p:grpSpPr>
          <a:xfrm>
            <a:off x="1143000" y="1295400"/>
            <a:ext cx="6457950" cy="4281487"/>
            <a:chOff x="2368783" y="1553251"/>
            <a:chExt cx="6996112" cy="4281487"/>
          </a:xfrm>
        </p:grpSpPr>
        <p:sp>
          <p:nvSpPr>
            <p:cNvPr id="1515523" name="Oval 3"/>
            <p:cNvSpPr>
              <a:spLocks noChangeArrowheads="1"/>
            </p:cNvSpPr>
            <p:nvPr/>
          </p:nvSpPr>
          <p:spPr bwMode="auto">
            <a:xfrm>
              <a:off x="4143608" y="3151863"/>
              <a:ext cx="2390775" cy="854075"/>
            </a:xfrm>
            <a:prstGeom prst="ellipse">
              <a:avLst/>
            </a:prstGeom>
            <a:solidFill>
              <a:srgbClr val="0070C0"/>
            </a:solidFill>
            <a:ln>
              <a:headEnd type="none" w="sm" len="sm"/>
              <a:tailEnd type="none" w="sm" len="sm"/>
            </a:ln>
          </p:spPr>
          <p:style>
            <a:lnRef idx="3">
              <a:schemeClr val="lt1"/>
            </a:lnRef>
            <a:fillRef idx="1">
              <a:schemeClr val="accent1"/>
            </a:fillRef>
            <a:effectRef idx="1">
              <a:schemeClr val="accent1"/>
            </a:effectRef>
            <a:fontRef idx="minor">
              <a:schemeClr val="lt1"/>
            </a:fontRef>
          </p:style>
          <p:txBody>
            <a:bodyPr anchor="ctr"/>
            <a:lstStyle/>
            <a:p>
              <a:pPr eaLnBrk="1" hangingPunct="1"/>
              <a:r>
                <a:rPr lang="en-GB" b="1" dirty="0"/>
                <a:t>Seven quality control tools</a:t>
              </a:r>
              <a:endParaRPr lang="en-US" b="1" dirty="0"/>
            </a:p>
          </p:txBody>
        </p:sp>
        <p:sp>
          <p:nvSpPr>
            <p:cNvPr id="1515524" name="Text Box 4"/>
            <p:cNvSpPr txBox="1">
              <a:spLocks noChangeArrowheads="1"/>
            </p:cNvSpPr>
            <p:nvPr/>
          </p:nvSpPr>
          <p:spPr bwMode="auto">
            <a:xfrm>
              <a:off x="4595094" y="2423328"/>
              <a:ext cx="1847850" cy="369332"/>
            </a:xfrm>
            <a:prstGeom prst="rect">
              <a:avLst/>
            </a:prstGeom>
            <a:noFill/>
            <a:ln w="12700" cap="sq">
              <a:noFill/>
              <a:miter lim="800000"/>
              <a:headEnd type="none" w="sm" len="sm"/>
              <a:tailEnd type="none" w="sm" len="sm"/>
            </a:ln>
            <a:effectLst/>
          </p:spPr>
          <p:txBody>
            <a:bodyPr wrap="square">
              <a:spAutoFit/>
            </a:bodyPr>
            <a:lstStyle/>
            <a:p>
              <a:pPr eaLnBrk="1" hangingPunct="1"/>
              <a:r>
                <a:rPr lang="en-GB" b="1" dirty="0"/>
                <a:t>Cause &amp; effect</a:t>
              </a:r>
              <a:endParaRPr lang="en-US" b="1" dirty="0"/>
            </a:p>
          </p:txBody>
        </p:sp>
        <p:sp>
          <p:nvSpPr>
            <p:cNvPr id="1515525" name="Text Box 5"/>
            <p:cNvSpPr txBox="1">
              <a:spLocks noChangeArrowheads="1"/>
            </p:cNvSpPr>
            <p:nvPr/>
          </p:nvSpPr>
          <p:spPr bwMode="auto">
            <a:xfrm>
              <a:off x="6814862" y="2742288"/>
              <a:ext cx="1558925" cy="369332"/>
            </a:xfrm>
            <a:prstGeom prst="rect">
              <a:avLst/>
            </a:prstGeom>
            <a:noFill/>
            <a:ln w="12700" cap="sq">
              <a:noFill/>
              <a:miter lim="800000"/>
              <a:headEnd type="none" w="sm" len="sm"/>
              <a:tailEnd type="none" w="sm" len="sm"/>
            </a:ln>
            <a:effectLst/>
          </p:spPr>
          <p:txBody>
            <a:bodyPr>
              <a:spAutoFit/>
            </a:bodyPr>
            <a:lstStyle/>
            <a:p>
              <a:pPr eaLnBrk="1" hangingPunct="1"/>
              <a:r>
                <a:rPr lang="en-GB" b="1" dirty="0"/>
                <a:t>Pareto chart</a:t>
              </a:r>
              <a:endParaRPr lang="en-US" b="1" dirty="0"/>
            </a:p>
          </p:txBody>
        </p:sp>
        <p:sp>
          <p:nvSpPr>
            <p:cNvPr id="1515526" name="Text Box 6"/>
            <p:cNvSpPr txBox="1">
              <a:spLocks noChangeArrowheads="1"/>
            </p:cNvSpPr>
            <p:nvPr/>
          </p:nvSpPr>
          <p:spPr bwMode="auto">
            <a:xfrm>
              <a:off x="2986320" y="2886751"/>
              <a:ext cx="1416050" cy="369332"/>
            </a:xfrm>
            <a:prstGeom prst="rect">
              <a:avLst/>
            </a:prstGeom>
            <a:noFill/>
            <a:ln w="12700" cap="sq">
              <a:noFill/>
              <a:miter lim="800000"/>
              <a:headEnd type="none" w="sm" len="sm"/>
              <a:tailEnd type="none" w="sm" len="sm"/>
            </a:ln>
            <a:effectLst/>
          </p:spPr>
          <p:txBody>
            <a:bodyPr>
              <a:spAutoFit/>
            </a:bodyPr>
            <a:lstStyle/>
            <a:p>
              <a:pPr eaLnBrk="1" hangingPunct="1"/>
              <a:r>
                <a:rPr lang="en-GB" b="1" dirty="0"/>
                <a:t>Flowchart</a:t>
              </a:r>
              <a:endParaRPr lang="en-US" b="1" dirty="0"/>
            </a:p>
          </p:txBody>
        </p:sp>
        <p:sp>
          <p:nvSpPr>
            <p:cNvPr id="1515527" name="Text Box 7"/>
            <p:cNvSpPr txBox="1">
              <a:spLocks noChangeArrowheads="1"/>
            </p:cNvSpPr>
            <p:nvPr/>
          </p:nvSpPr>
          <p:spPr bwMode="auto">
            <a:xfrm>
              <a:off x="2470383" y="3901163"/>
              <a:ext cx="1416050" cy="369332"/>
            </a:xfrm>
            <a:prstGeom prst="rect">
              <a:avLst/>
            </a:prstGeom>
            <a:noFill/>
            <a:ln w="12700" cap="sq">
              <a:noFill/>
              <a:miter lim="800000"/>
              <a:headEnd type="none" w="sm" len="sm"/>
              <a:tailEnd type="none" w="sm" len="sm"/>
            </a:ln>
            <a:effectLst/>
          </p:spPr>
          <p:txBody>
            <a:bodyPr>
              <a:spAutoFit/>
            </a:bodyPr>
            <a:lstStyle/>
            <a:p>
              <a:pPr eaLnBrk="1" hangingPunct="1"/>
              <a:r>
                <a:rPr lang="en-GB" b="1" dirty="0"/>
                <a:t>Histogram</a:t>
              </a:r>
              <a:endParaRPr lang="en-US" b="1" dirty="0"/>
            </a:p>
          </p:txBody>
        </p:sp>
        <p:sp>
          <p:nvSpPr>
            <p:cNvPr id="1515528" name="Text Box 8"/>
            <p:cNvSpPr txBox="1">
              <a:spLocks noChangeArrowheads="1"/>
            </p:cNvSpPr>
            <p:nvPr/>
          </p:nvSpPr>
          <p:spPr bwMode="auto">
            <a:xfrm>
              <a:off x="4378875" y="4445739"/>
              <a:ext cx="1071563" cy="369332"/>
            </a:xfrm>
            <a:prstGeom prst="rect">
              <a:avLst/>
            </a:prstGeom>
            <a:noFill/>
            <a:ln w="12700" cap="sq">
              <a:noFill/>
              <a:miter lim="800000"/>
              <a:headEnd type="none" w="sm" len="sm"/>
              <a:tailEnd type="none" w="sm" len="sm"/>
            </a:ln>
            <a:effectLst/>
          </p:spPr>
          <p:txBody>
            <a:bodyPr>
              <a:spAutoFit/>
            </a:bodyPr>
            <a:lstStyle/>
            <a:p>
              <a:pPr eaLnBrk="1" hangingPunct="1"/>
              <a:r>
                <a:rPr lang="en-GB" b="1" dirty="0"/>
                <a:t>Scatter</a:t>
              </a:r>
              <a:endParaRPr lang="en-US" b="1" dirty="0"/>
            </a:p>
          </p:txBody>
        </p:sp>
        <p:sp>
          <p:nvSpPr>
            <p:cNvPr id="1515529" name="Text Box 9"/>
            <p:cNvSpPr txBox="1">
              <a:spLocks noChangeArrowheads="1"/>
            </p:cNvSpPr>
            <p:nvPr/>
          </p:nvSpPr>
          <p:spPr bwMode="auto">
            <a:xfrm>
              <a:off x="5791687" y="4336138"/>
              <a:ext cx="1841500" cy="369332"/>
            </a:xfrm>
            <a:prstGeom prst="rect">
              <a:avLst/>
            </a:prstGeom>
            <a:noFill/>
            <a:ln w="12700" cap="sq">
              <a:noFill/>
              <a:miter lim="800000"/>
              <a:headEnd type="none" w="sm" len="sm"/>
              <a:tailEnd type="none" w="sm" len="sm"/>
            </a:ln>
            <a:effectLst/>
          </p:spPr>
          <p:txBody>
            <a:bodyPr>
              <a:spAutoFit/>
            </a:bodyPr>
            <a:lstStyle/>
            <a:p>
              <a:pPr eaLnBrk="1" hangingPunct="1"/>
              <a:r>
                <a:rPr lang="en-GB" b="1" dirty="0"/>
                <a:t>Control chart</a:t>
              </a:r>
              <a:endParaRPr lang="en-US" b="1" dirty="0"/>
            </a:p>
          </p:txBody>
        </p:sp>
        <p:sp>
          <p:nvSpPr>
            <p:cNvPr id="1515530" name="Text Box 10"/>
            <p:cNvSpPr txBox="1">
              <a:spLocks noChangeArrowheads="1"/>
            </p:cNvSpPr>
            <p:nvPr/>
          </p:nvSpPr>
          <p:spPr bwMode="auto">
            <a:xfrm>
              <a:off x="6539145" y="3550326"/>
              <a:ext cx="1841500" cy="369332"/>
            </a:xfrm>
            <a:prstGeom prst="rect">
              <a:avLst/>
            </a:prstGeom>
            <a:noFill/>
            <a:ln w="12700" cap="sq">
              <a:noFill/>
              <a:miter lim="800000"/>
              <a:headEnd type="none" w="sm" len="sm"/>
              <a:tailEnd type="none" w="sm" len="sm"/>
            </a:ln>
            <a:effectLst/>
          </p:spPr>
          <p:txBody>
            <a:bodyPr>
              <a:spAutoFit/>
            </a:bodyPr>
            <a:lstStyle/>
            <a:p>
              <a:pPr eaLnBrk="1" hangingPunct="1"/>
              <a:r>
                <a:rPr lang="en-GB" b="1" dirty="0"/>
                <a:t>Run chart</a:t>
              </a:r>
              <a:endParaRPr lang="en-US" b="1" dirty="0"/>
            </a:p>
          </p:txBody>
        </p:sp>
        <p:grpSp>
          <p:nvGrpSpPr>
            <p:cNvPr id="4" name="Group 11"/>
            <p:cNvGrpSpPr>
              <a:grpSpLocks/>
            </p:cNvGrpSpPr>
            <p:nvPr/>
          </p:nvGrpSpPr>
          <p:grpSpPr bwMode="auto">
            <a:xfrm>
              <a:off x="2368783" y="4202788"/>
              <a:ext cx="1582737" cy="774700"/>
              <a:chOff x="1509" y="2556"/>
              <a:chExt cx="1039" cy="735"/>
            </a:xfrm>
          </p:grpSpPr>
          <p:sp>
            <p:nvSpPr>
              <p:cNvPr id="1515532" name="Rectangle 12"/>
              <p:cNvSpPr>
                <a:spLocks noChangeArrowheads="1"/>
              </p:cNvSpPr>
              <p:nvPr/>
            </p:nvSpPr>
            <p:spPr bwMode="auto">
              <a:xfrm>
                <a:off x="1509" y="3154"/>
                <a:ext cx="92" cy="137"/>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33" name="Rectangle 13"/>
              <p:cNvSpPr>
                <a:spLocks noChangeArrowheads="1"/>
              </p:cNvSpPr>
              <p:nvPr/>
            </p:nvSpPr>
            <p:spPr bwMode="auto">
              <a:xfrm>
                <a:off x="1627" y="3071"/>
                <a:ext cx="92" cy="219"/>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34" name="Rectangle 14"/>
              <p:cNvSpPr>
                <a:spLocks noChangeArrowheads="1"/>
              </p:cNvSpPr>
              <p:nvPr/>
            </p:nvSpPr>
            <p:spPr bwMode="auto">
              <a:xfrm>
                <a:off x="1744" y="2896"/>
                <a:ext cx="92" cy="393"/>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35" name="Rectangle 15"/>
              <p:cNvSpPr>
                <a:spLocks noChangeArrowheads="1"/>
              </p:cNvSpPr>
              <p:nvPr/>
            </p:nvSpPr>
            <p:spPr bwMode="auto">
              <a:xfrm>
                <a:off x="1862" y="2714"/>
                <a:ext cx="92" cy="576"/>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36" name="Rectangle 16"/>
              <p:cNvSpPr>
                <a:spLocks noChangeArrowheads="1"/>
              </p:cNvSpPr>
              <p:nvPr/>
            </p:nvSpPr>
            <p:spPr bwMode="auto">
              <a:xfrm>
                <a:off x="1979" y="2556"/>
                <a:ext cx="92" cy="732"/>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grpSp>
            <p:nvGrpSpPr>
              <p:cNvPr id="5" name="Group 17"/>
              <p:cNvGrpSpPr>
                <a:grpSpLocks/>
              </p:cNvGrpSpPr>
              <p:nvPr/>
            </p:nvGrpSpPr>
            <p:grpSpPr bwMode="auto">
              <a:xfrm flipH="1">
                <a:off x="2103" y="2712"/>
                <a:ext cx="445" cy="577"/>
                <a:chOff x="2450" y="2941"/>
                <a:chExt cx="445" cy="577"/>
              </a:xfrm>
            </p:grpSpPr>
            <p:sp>
              <p:nvSpPr>
                <p:cNvPr id="1515538" name="Rectangle 18"/>
                <p:cNvSpPr>
                  <a:spLocks noChangeArrowheads="1"/>
                </p:cNvSpPr>
                <p:nvPr/>
              </p:nvSpPr>
              <p:spPr bwMode="auto">
                <a:xfrm flipH="1">
                  <a:off x="2450" y="3381"/>
                  <a:ext cx="92" cy="137"/>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39" name="Rectangle 19"/>
                <p:cNvSpPr>
                  <a:spLocks noChangeArrowheads="1"/>
                </p:cNvSpPr>
                <p:nvPr/>
              </p:nvSpPr>
              <p:spPr bwMode="auto">
                <a:xfrm flipH="1">
                  <a:off x="2568" y="3298"/>
                  <a:ext cx="92" cy="219"/>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40" name="Rectangle 20"/>
                <p:cNvSpPr>
                  <a:spLocks noChangeArrowheads="1"/>
                </p:cNvSpPr>
                <p:nvPr/>
              </p:nvSpPr>
              <p:spPr bwMode="auto">
                <a:xfrm flipH="1">
                  <a:off x="2685" y="3123"/>
                  <a:ext cx="92" cy="393"/>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41" name="Rectangle 21"/>
                <p:cNvSpPr>
                  <a:spLocks noChangeArrowheads="1"/>
                </p:cNvSpPr>
                <p:nvPr/>
              </p:nvSpPr>
              <p:spPr bwMode="auto">
                <a:xfrm flipH="1">
                  <a:off x="2803" y="2941"/>
                  <a:ext cx="92" cy="576"/>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grpSp>
        </p:grpSp>
        <p:sp>
          <p:nvSpPr>
            <p:cNvPr id="1515542" name="Rectangle 22"/>
            <p:cNvSpPr>
              <a:spLocks noChangeArrowheads="1"/>
            </p:cNvSpPr>
            <p:nvPr/>
          </p:nvSpPr>
          <p:spPr bwMode="auto">
            <a:xfrm>
              <a:off x="4473808" y="5021938"/>
              <a:ext cx="1038225" cy="812800"/>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grpSp>
          <p:nvGrpSpPr>
            <p:cNvPr id="6" name="Group 23"/>
            <p:cNvGrpSpPr>
              <a:grpSpLocks/>
            </p:cNvGrpSpPr>
            <p:nvPr/>
          </p:nvGrpSpPr>
          <p:grpSpPr bwMode="auto">
            <a:xfrm flipH="1">
              <a:off x="4583345" y="5094963"/>
              <a:ext cx="719138" cy="669925"/>
              <a:chOff x="2011" y="3392"/>
              <a:chExt cx="564" cy="614"/>
            </a:xfrm>
          </p:grpSpPr>
          <p:sp>
            <p:nvSpPr>
              <p:cNvPr id="1515544" name="Oval 24"/>
              <p:cNvSpPr>
                <a:spLocks noChangeArrowheads="1"/>
              </p:cNvSpPr>
              <p:nvPr/>
            </p:nvSpPr>
            <p:spPr bwMode="auto">
              <a:xfrm flipV="1">
                <a:off x="2012" y="3392"/>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45" name="Oval 25"/>
              <p:cNvSpPr>
                <a:spLocks noChangeArrowheads="1"/>
              </p:cNvSpPr>
              <p:nvPr/>
            </p:nvSpPr>
            <p:spPr bwMode="auto">
              <a:xfrm flipV="1">
                <a:off x="2011" y="3492"/>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46" name="Oval 26"/>
              <p:cNvSpPr>
                <a:spLocks noChangeArrowheads="1"/>
              </p:cNvSpPr>
              <p:nvPr/>
            </p:nvSpPr>
            <p:spPr bwMode="auto">
              <a:xfrm flipV="1">
                <a:off x="2128" y="3417"/>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47" name="Oval 27"/>
              <p:cNvSpPr>
                <a:spLocks noChangeArrowheads="1"/>
              </p:cNvSpPr>
              <p:nvPr/>
            </p:nvSpPr>
            <p:spPr bwMode="auto">
              <a:xfrm flipV="1">
                <a:off x="2091" y="3489"/>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48" name="Oval 28"/>
              <p:cNvSpPr>
                <a:spLocks noChangeArrowheads="1"/>
              </p:cNvSpPr>
              <p:nvPr/>
            </p:nvSpPr>
            <p:spPr bwMode="auto">
              <a:xfrm flipV="1">
                <a:off x="2044" y="3570"/>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49" name="Oval 29"/>
              <p:cNvSpPr>
                <a:spLocks noChangeArrowheads="1"/>
              </p:cNvSpPr>
              <p:nvPr/>
            </p:nvSpPr>
            <p:spPr bwMode="auto">
              <a:xfrm flipV="1">
                <a:off x="2148" y="3528"/>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50" name="Oval 30"/>
              <p:cNvSpPr>
                <a:spLocks noChangeArrowheads="1"/>
              </p:cNvSpPr>
              <p:nvPr/>
            </p:nvSpPr>
            <p:spPr bwMode="auto">
              <a:xfrm flipV="1">
                <a:off x="2147" y="3628"/>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51" name="Oval 31"/>
              <p:cNvSpPr>
                <a:spLocks noChangeArrowheads="1"/>
              </p:cNvSpPr>
              <p:nvPr/>
            </p:nvSpPr>
            <p:spPr bwMode="auto">
              <a:xfrm flipV="1">
                <a:off x="2264" y="3553"/>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52" name="Oval 32"/>
              <p:cNvSpPr>
                <a:spLocks noChangeArrowheads="1"/>
              </p:cNvSpPr>
              <p:nvPr/>
            </p:nvSpPr>
            <p:spPr bwMode="auto">
              <a:xfrm flipV="1">
                <a:off x="2227" y="3625"/>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53" name="Oval 33"/>
              <p:cNvSpPr>
                <a:spLocks noChangeArrowheads="1"/>
              </p:cNvSpPr>
              <p:nvPr/>
            </p:nvSpPr>
            <p:spPr bwMode="auto">
              <a:xfrm flipV="1">
                <a:off x="2180" y="3706"/>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54" name="Oval 34"/>
              <p:cNvSpPr>
                <a:spLocks noChangeArrowheads="1"/>
              </p:cNvSpPr>
              <p:nvPr/>
            </p:nvSpPr>
            <p:spPr bwMode="auto">
              <a:xfrm flipV="1">
                <a:off x="2284" y="3664"/>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55" name="Oval 35"/>
              <p:cNvSpPr>
                <a:spLocks noChangeArrowheads="1"/>
              </p:cNvSpPr>
              <p:nvPr/>
            </p:nvSpPr>
            <p:spPr bwMode="auto">
              <a:xfrm flipV="1">
                <a:off x="2283" y="3764"/>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56" name="Oval 36"/>
              <p:cNvSpPr>
                <a:spLocks noChangeArrowheads="1"/>
              </p:cNvSpPr>
              <p:nvPr/>
            </p:nvSpPr>
            <p:spPr bwMode="auto">
              <a:xfrm flipV="1">
                <a:off x="2400" y="3689"/>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57" name="Oval 37"/>
              <p:cNvSpPr>
                <a:spLocks noChangeArrowheads="1"/>
              </p:cNvSpPr>
              <p:nvPr/>
            </p:nvSpPr>
            <p:spPr bwMode="auto">
              <a:xfrm flipV="1">
                <a:off x="2363" y="3761"/>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58" name="Oval 38"/>
              <p:cNvSpPr>
                <a:spLocks noChangeArrowheads="1"/>
              </p:cNvSpPr>
              <p:nvPr/>
            </p:nvSpPr>
            <p:spPr bwMode="auto">
              <a:xfrm flipV="1">
                <a:off x="2316" y="3842"/>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59" name="Oval 39"/>
              <p:cNvSpPr>
                <a:spLocks noChangeArrowheads="1"/>
              </p:cNvSpPr>
              <p:nvPr/>
            </p:nvSpPr>
            <p:spPr bwMode="auto">
              <a:xfrm flipV="1">
                <a:off x="2420" y="3800"/>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60" name="Oval 40"/>
              <p:cNvSpPr>
                <a:spLocks noChangeArrowheads="1"/>
              </p:cNvSpPr>
              <p:nvPr/>
            </p:nvSpPr>
            <p:spPr bwMode="auto">
              <a:xfrm flipV="1">
                <a:off x="2419" y="3900"/>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61" name="Oval 41"/>
              <p:cNvSpPr>
                <a:spLocks noChangeArrowheads="1"/>
              </p:cNvSpPr>
              <p:nvPr/>
            </p:nvSpPr>
            <p:spPr bwMode="auto">
              <a:xfrm flipV="1">
                <a:off x="2536" y="3825"/>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62" name="Oval 42"/>
              <p:cNvSpPr>
                <a:spLocks noChangeArrowheads="1"/>
              </p:cNvSpPr>
              <p:nvPr/>
            </p:nvSpPr>
            <p:spPr bwMode="auto">
              <a:xfrm flipV="1">
                <a:off x="2499" y="3897"/>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63" name="Oval 43"/>
              <p:cNvSpPr>
                <a:spLocks noChangeArrowheads="1"/>
              </p:cNvSpPr>
              <p:nvPr/>
            </p:nvSpPr>
            <p:spPr bwMode="auto">
              <a:xfrm flipV="1">
                <a:off x="2452" y="3978"/>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64" name="Oval 44"/>
              <p:cNvSpPr>
                <a:spLocks noChangeArrowheads="1"/>
              </p:cNvSpPr>
              <p:nvPr/>
            </p:nvSpPr>
            <p:spPr bwMode="auto">
              <a:xfrm flipV="1">
                <a:off x="2334" y="3458"/>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grpSp>
        <p:sp>
          <p:nvSpPr>
            <p:cNvPr id="1515565" name="Rectangle 45"/>
            <p:cNvSpPr>
              <a:spLocks noChangeArrowheads="1"/>
            </p:cNvSpPr>
            <p:nvPr/>
          </p:nvSpPr>
          <p:spPr bwMode="auto">
            <a:xfrm>
              <a:off x="6374998" y="4735426"/>
              <a:ext cx="1460500" cy="900113"/>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66" name="Line 46"/>
            <p:cNvSpPr>
              <a:spLocks noChangeShapeType="1"/>
            </p:cNvSpPr>
            <p:nvPr/>
          </p:nvSpPr>
          <p:spPr bwMode="auto">
            <a:xfrm>
              <a:off x="6172433" y="4906051"/>
              <a:ext cx="1965325" cy="0"/>
            </a:xfrm>
            <a:prstGeom prst="line">
              <a:avLst/>
            </a:prstGeom>
            <a:noFill/>
            <a:ln w="12700">
              <a:solidFill>
                <a:schemeClr val="tx1"/>
              </a:solidFill>
              <a:prstDash val="dash"/>
              <a:round/>
              <a:headEnd type="none" w="sm" len="sm"/>
              <a:tailEnd type="none" w="sm" len="sm"/>
            </a:ln>
            <a:effectLst/>
          </p:spPr>
          <p:txBody>
            <a:bodyPr wrap="none"/>
            <a:lstStyle/>
            <a:p>
              <a:endParaRPr lang="en-US" dirty="0"/>
            </a:p>
          </p:txBody>
        </p:sp>
        <p:sp>
          <p:nvSpPr>
            <p:cNvPr id="1515567" name="Line 47"/>
            <p:cNvSpPr>
              <a:spLocks noChangeShapeType="1"/>
            </p:cNvSpPr>
            <p:nvPr/>
          </p:nvSpPr>
          <p:spPr bwMode="auto">
            <a:xfrm>
              <a:off x="6186720" y="5383888"/>
              <a:ext cx="1965325" cy="0"/>
            </a:xfrm>
            <a:prstGeom prst="line">
              <a:avLst/>
            </a:prstGeom>
            <a:noFill/>
            <a:ln w="12700">
              <a:solidFill>
                <a:schemeClr val="tx1"/>
              </a:solidFill>
              <a:prstDash val="dash"/>
              <a:round/>
              <a:headEnd type="none" w="sm" len="sm"/>
              <a:tailEnd type="none" w="sm" len="sm"/>
            </a:ln>
            <a:effectLst/>
          </p:spPr>
          <p:txBody>
            <a:bodyPr wrap="none"/>
            <a:lstStyle/>
            <a:p>
              <a:endParaRPr lang="en-US" dirty="0"/>
            </a:p>
          </p:txBody>
        </p:sp>
        <p:sp>
          <p:nvSpPr>
            <p:cNvPr id="1515568" name="Freeform 48"/>
            <p:cNvSpPr>
              <a:spLocks/>
            </p:cNvSpPr>
            <p:nvPr/>
          </p:nvSpPr>
          <p:spPr bwMode="auto">
            <a:xfrm>
              <a:off x="6377220" y="4833026"/>
              <a:ext cx="1320800" cy="536575"/>
            </a:xfrm>
            <a:custGeom>
              <a:avLst/>
              <a:gdLst/>
              <a:ahLst/>
              <a:cxnLst>
                <a:cxn ang="0">
                  <a:pos x="0" y="338"/>
                </a:cxn>
                <a:cxn ang="0">
                  <a:pos x="45" y="238"/>
                </a:cxn>
                <a:cxn ang="0">
                  <a:pos x="100" y="320"/>
                </a:cxn>
                <a:cxn ang="0">
                  <a:pos x="192" y="55"/>
                </a:cxn>
                <a:cxn ang="0">
                  <a:pos x="237" y="220"/>
                </a:cxn>
                <a:cxn ang="0">
                  <a:pos x="274" y="156"/>
                </a:cxn>
                <a:cxn ang="0">
                  <a:pos x="338" y="320"/>
                </a:cxn>
                <a:cxn ang="0">
                  <a:pos x="429" y="165"/>
                </a:cxn>
                <a:cxn ang="0">
                  <a:pos x="475" y="238"/>
                </a:cxn>
                <a:cxn ang="0">
                  <a:pos x="530" y="0"/>
                </a:cxn>
                <a:cxn ang="0">
                  <a:pos x="594" y="311"/>
                </a:cxn>
                <a:cxn ang="0">
                  <a:pos x="704" y="55"/>
                </a:cxn>
                <a:cxn ang="0">
                  <a:pos x="768" y="238"/>
                </a:cxn>
              </a:cxnLst>
              <a:rect l="0" t="0" r="r" b="b"/>
              <a:pathLst>
                <a:path w="768" h="338">
                  <a:moveTo>
                    <a:pt x="0" y="338"/>
                  </a:moveTo>
                  <a:lnTo>
                    <a:pt x="45" y="238"/>
                  </a:lnTo>
                  <a:lnTo>
                    <a:pt x="100" y="320"/>
                  </a:lnTo>
                  <a:lnTo>
                    <a:pt x="192" y="55"/>
                  </a:lnTo>
                  <a:lnTo>
                    <a:pt x="237" y="220"/>
                  </a:lnTo>
                  <a:lnTo>
                    <a:pt x="274" y="156"/>
                  </a:lnTo>
                  <a:lnTo>
                    <a:pt x="338" y="320"/>
                  </a:lnTo>
                  <a:lnTo>
                    <a:pt x="429" y="165"/>
                  </a:lnTo>
                  <a:lnTo>
                    <a:pt x="475" y="238"/>
                  </a:lnTo>
                  <a:lnTo>
                    <a:pt x="530" y="0"/>
                  </a:lnTo>
                  <a:lnTo>
                    <a:pt x="594" y="311"/>
                  </a:lnTo>
                  <a:lnTo>
                    <a:pt x="704" y="55"/>
                  </a:lnTo>
                  <a:lnTo>
                    <a:pt x="768" y="238"/>
                  </a:lnTo>
                </a:path>
              </a:pathLst>
            </a:custGeom>
            <a:noFill/>
            <a:ln w="12700" cap="sq" cmpd="sng">
              <a:solidFill>
                <a:schemeClr val="tx1"/>
              </a:solidFill>
              <a:prstDash val="solid"/>
              <a:round/>
              <a:headEnd type="none" w="sm" len="sm"/>
              <a:tailEnd type="none" w="sm" len="sm"/>
            </a:ln>
            <a:effectLst/>
          </p:spPr>
          <p:txBody>
            <a:bodyPr wrap="none"/>
            <a:lstStyle/>
            <a:p>
              <a:endParaRPr lang="en-US" dirty="0"/>
            </a:p>
          </p:txBody>
        </p:sp>
        <p:sp>
          <p:nvSpPr>
            <p:cNvPr id="1515569" name="Freeform 49"/>
            <p:cNvSpPr>
              <a:spLocks/>
            </p:cNvSpPr>
            <p:nvPr/>
          </p:nvSpPr>
          <p:spPr bwMode="auto">
            <a:xfrm>
              <a:off x="7615470" y="3801151"/>
              <a:ext cx="1320800" cy="290512"/>
            </a:xfrm>
            <a:custGeom>
              <a:avLst/>
              <a:gdLst/>
              <a:ahLst/>
              <a:cxnLst>
                <a:cxn ang="0">
                  <a:pos x="0" y="338"/>
                </a:cxn>
                <a:cxn ang="0">
                  <a:pos x="45" y="238"/>
                </a:cxn>
                <a:cxn ang="0">
                  <a:pos x="100" y="320"/>
                </a:cxn>
                <a:cxn ang="0">
                  <a:pos x="192" y="55"/>
                </a:cxn>
                <a:cxn ang="0">
                  <a:pos x="237" y="220"/>
                </a:cxn>
                <a:cxn ang="0">
                  <a:pos x="274" y="156"/>
                </a:cxn>
                <a:cxn ang="0">
                  <a:pos x="338" y="320"/>
                </a:cxn>
                <a:cxn ang="0">
                  <a:pos x="429" y="165"/>
                </a:cxn>
                <a:cxn ang="0">
                  <a:pos x="475" y="238"/>
                </a:cxn>
                <a:cxn ang="0">
                  <a:pos x="530" y="0"/>
                </a:cxn>
                <a:cxn ang="0">
                  <a:pos x="594" y="311"/>
                </a:cxn>
                <a:cxn ang="0">
                  <a:pos x="704" y="55"/>
                </a:cxn>
                <a:cxn ang="0">
                  <a:pos x="768" y="238"/>
                </a:cxn>
              </a:cxnLst>
              <a:rect l="0" t="0" r="r" b="b"/>
              <a:pathLst>
                <a:path w="768" h="338">
                  <a:moveTo>
                    <a:pt x="0" y="338"/>
                  </a:moveTo>
                  <a:lnTo>
                    <a:pt x="45" y="238"/>
                  </a:lnTo>
                  <a:lnTo>
                    <a:pt x="100" y="320"/>
                  </a:lnTo>
                  <a:lnTo>
                    <a:pt x="192" y="55"/>
                  </a:lnTo>
                  <a:lnTo>
                    <a:pt x="237" y="220"/>
                  </a:lnTo>
                  <a:lnTo>
                    <a:pt x="274" y="156"/>
                  </a:lnTo>
                  <a:lnTo>
                    <a:pt x="338" y="320"/>
                  </a:lnTo>
                  <a:lnTo>
                    <a:pt x="429" y="165"/>
                  </a:lnTo>
                  <a:lnTo>
                    <a:pt x="475" y="238"/>
                  </a:lnTo>
                  <a:lnTo>
                    <a:pt x="530" y="0"/>
                  </a:lnTo>
                  <a:lnTo>
                    <a:pt x="594" y="311"/>
                  </a:lnTo>
                  <a:lnTo>
                    <a:pt x="704" y="55"/>
                  </a:lnTo>
                  <a:lnTo>
                    <a:pt x="768" y="238"/>
                  </a:lnTo>
                </a:path>
              </a:pathLst>
            </a:custGeom>
            <a:noFill/>
            <a:ln w="12700" cap="sq" cmpd="sng">
              <a:solidFill>
                <a:schemeClr val="tx1"/>
              </a:solidFill>
              <a:prstDash val="solid"/>
              <a:round/>
              <a:headEnd type="none" w="sm" len="sm"/>
              <a:tailEnd type="none" w="sm" len="sm"/>
            </a:ln>
            <a:effectLst/>
          </p:spPr>
          <p:txBody>
            <a:bodyPr wrap="none"/>
            <a:lstStyle/>
            <a:p>
              <a:endParaRPr lang="en-US" dirty="0"/>
            </a:p>
          </p:txBody>
        </p:sp>
        <p:sp>
          <p:nvSpPr>
            <p:cNvPr id="1515570" name="Line 50"/>
            <p:cNvSpPr>
              <a:spLocks noChangeShapeType="1"/>
            </p:cNvSpPr>
            <p:nvPr/>
          </p:nvSpPr>
          <p:spPr bwMode="auto">
            <a:xfrm>
              <a:off x="7367820" y="3963076"/>
              <a:ext cx="1997075" cy="0"/>
            </a:xfrm>
            <a:prstGeom prst="line">
              <a:avLst/>
            </a:prstGeom>
            <a:noFill/>
            <a:ln w="12700" cap="sq">
              <a:solidFill>
                <a:schemeClr val="tx1"/>
              </a:solidFill>
              <a:round/>
              <a:headEnd type="none" w="sm" len="sm"/>
              <a:tailEnd type="none" w="sm" len="sm"/>
            </a:ln>
            <a:effectLst/>
          </p:spPr>
          <p:txBody>
            <a:bodyPr wrap="none"/>
            <a:lstStyle/>
            <a:p>
              <a:endParaRPr lang="en-US" dirty="0"/>
            </a:p>
          </p:txBody>
        </p:sp>
        <p:grpSp>
          <p:nvGrpSpPr>
            <p:cNvPr id="7" name="Group 51"/>
            <p:cNvGrpSpPr>
              <a:grpSpLocks/>
            </p:cNvGrpSpPr>
            <p:nvPr/>
          </p:nvGrpSpPr>
          <p:grpSpPr bwMode="auto">
            <a:xfrm>
              <a:off x="2375133" y="2320013"/>
              <a:ext cx="760412" cy="1271588"/>
              <a:chOff x="1139" y="1535"/>
              <a:chExt cx="442" cy="718"/>
            </a:xfrm>
          </p:grpSpPr>
          <p:sp>
            <p:nvSpPr>
              <p:cNvPr id="1515572" name="Rectangle 52"/>
              <p:cNvSpPr>
                <a:spLocks noChangeArrowheads="1"/>
              </p:cNvSpPr>
              <p:nvPr/>
            </p:nvSpPr>
            <p:spPr bwMode="auto">
              <a:xfrm>
                <a:off x="1390" y="1728"/>
                <a:ext cx="174" cy="118"/>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73" name="Rectangle 53"/>
              <p:cNvSpPr>
                <a:spLocks noChangeArrowheads="1"/>
              </p:cNvSpPr>
              <p:nvPr/>
            </p:nvSpPr>
            <p:spPr bwMode="auto">
              <a:xfrm>
                <a:off x="1139" y="1727"/>
                <a:ext cx="174" cy="118"/>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74" name="Rectangle 54"/>
              <p:cNvSpPr>
                <a:spLocks noChangeArrowheads="1"/>
              </p:cNvSpPr>
              <p:nvPr/>
            </p:nvSpPr>
            <p:spPr bwMode="auto">
              <a:xfrm>
                <a:off x="1387" y="1535"/>
                <a:ext cx="174" cy="118"/>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75" name="Rectangle 55"/>
              <p:cNvSpPr>
                <a:spLocks noChangeArrowheads="1"/>
              </p:cNvSpPr>
              <p:nvPr/>
            </p:nvSpPr>
            <p:spPr bwMode="auto">
              <a:xfrm>
                <a:off x="1395" y="2135"/>
                <a:ext cx="174" cy="118"/>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76" name="AutoShape 56"/>
              <p:cNvSpPr>
                <a:spLocks noChangeArrowheads="1"/>
              </p:cNvSpPr>
              <p:nvPr/>
            </p:nvSpPr>
            <p:spPr bwMode="auto">
              <a:xfrm>
                <a:off x="1381" y="1905"/>
                <a:ext cx="200" cy="133"/>
              </a:xfrm>
              <a:prstGeom prst="flowChartDecision">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cxnSp>
            <p:nvCxnSpPr>
              <p:cNvPr id="1515577" name="AutoShape 57"/>
              <p:cNvCxnSpPr>
                <a:cxnSpLocks noChangeShapeType="1"/>
                <a:stCxn id="1515576" idx="1"/>
                <a:endCxn id="1515573" idx="2"/>
              </p:cNvCxnSpPr>
              <p:nvPr/>
            </p:nvCxnSpPr>
            <p:spPr bwMode="auto">
              <a:xfrm rot="10800000">
                <a:off x="1226" y="1845"/>
                <a:ext cx="155" cy="127"/>
              </a:xfrm>
              <a:prstGeom prst="bentConnector2">
                <a:avLst/>
              </a:prstGeom>
              <a:noFill/>
              <a:ln w="12700" cap="sq">
                <a:solidFill>
                  <a:schemeClr val="tx1"/>
                </a:solidFill>
                <a:miter lim="800000"/>
                <a:headEnd type="none" w="sm" len="sm"/>
                <a:tailEnd type="triangle" w="sm" len="sm"/>
              </a:ln>
              <a:effectLst/>
            </p:spPr>
          </p:cxnSp>
          <p:cxnSp>
            <p:nvCxnSpPr>
              <p:cNvPr id="1515578" name="AutoShape 58"/>
              <p:cNvCxnSpPr>
                <a:cxnSpLocks noChangeShapeType="1"/>
                <a:stCxn id="1515573" idx="0"/>
                <a:endCxn id="1515574" idx="1"/>
              </p:cNvCxnSpPr>
              <p:nvPr/>
            </p:nvCxnSpPr>
            <p:spPr bwMode="auto">
              <a:xfrm rot="16200000">
                <a:off x="1240" y="1580"/>
                <a:ext cx="133" cy="161"/>
              </a:xfrm>
              <a:prstGeom prst="bentConnector2">
                <a:avLst/>
              </a:prstGeom>
              <a:noFill/>
              <a:ln w="12700" cap="sq">
                <a:solidFill>
                  <a:schemeClr val="tx1"/>
                </a:solidFill>
                <a:miter lim="800000"/>
                <a:headEnd type="none" w="sm" len="sm"/>
                <a:tailEnd type="triangle" w="sm" len="sm"/>
              </a:ln>
              <a:effectLst/>
            </p:spPr>
          </p:cxnSp>
          <p:cxnSp>
            <p:nvCxnSpPr>
              <p:cNvPr id="1515579" name="AutoShape 59"/>
              <p:cNvCxnSpPr>
                <a:cxnSpLocks noChangeShapeType="1"/>
                <a:stCxn id="1515576" idx="2"/>
                <a:endCxn id="1515575" idx="0"/>
              </p:cNvCxnSpPr>
              <p:nvPr/>
            </p:nvCxnSpPr>
            <p:spPr bwMode="auto">
              <a:xfrm>
                <a:off x="1481" y="2038"/>
                <a:ext cx="1" cy="97"/>
              </a:xfrm>
              <a:prstGeom prst="straightConnector1">
                <a:avLst/>
              </a:prstGeom>
              <a:noFill/>
              <a:ln w="12700" cap="sq">
                <a:solidFill>
                  <a:schemeClr val="tx1"/>
                </a:solidFill>
                <a:round/>
                <a:headEnd type="none" w="sm" len="sm"/>
                <a:tailEnd type="triangle" w="sm" len="sm"/>
              </a:ln>
              <a:effectLst/>
            </p:spPr>
          </p:cxnSp>
          <p:cxnSp>
            <p:nvCxnSpPr>
              <p:cNvPr id="1515580" name="AutoShape 60"/>
              <p:cNvCxnSpPr>
                <a:cxnSpLocks noChangeShapeType="1"/>
                <a:stCxn id="1515574" idx="2"/>
                <a:endCxn id="1515572" idx="0"/>
              </p:cNvCxnSpPr>
              <p:nvPr/>
            </p:nvCxnSpPr>
            <p:spPr bwMode="auto">
              <a:xfrm>
                <a:off x="1474" y="1653"/>
                <a:ext cx="3" cy="75"/>
              </a:xfrm>
              <a:prstGeom prst="straightConnector1">
                <a:avLst/>
              </a:prstGeom>
              <a:noFill/>
              <a:ln w="12700" cap="sq">
                <a:solidFill>
                  <a:schemeClr val="tx1"/>
                </a:solidFill>
                <a:round/>
                <a:headEnd type="none" w="sm" len="sm"/>
                <a:tailEnd type="triangle" w="sm" len="sm"/>
              </a:ln>
              <a:effectLst/>
            </p:spPr>
          </p:cxnSp>
          <p:cxnSp>
            <p:nvCxnSpPr>
              <p:cNvPr id="1515581" name="AutoShape 61"/>
              <p:cNvCxnSpPr>
                <a:cxnSpLocks noChangeShapeType="1"/>
                <a:stCxn id="1515572" idx="2"/>
                <a:endCxn id="1515576" idx="0"/>
              </p:cNvCxnSpPr>
              <p:nvPr/>
            </p:nvCxnSpPr>
            <p:spPr bwMode="auto">
              <a:xfrm>
                <a:off x="1477" y="1846"/>
                <a:ext cx="4" cy="59"/>
              </a:xfrm>
              <a:prstGeom prst="straightConnector1">
                <a:avLst/>
              </a:prstGeom>
              <a:noFill/>
              <a:ln w="12700" cap="sq">
                <a:solidFill>
                  <a:schemeClr val="tx1"/>
                </a:solidFill>
                <a:round/>
                <a:headEnd type="none" w="sm" len="sm"/>
                <a:tailEnd type="triangle" w="sm" len="sm"/>
              </a:ln>
              <a:effectLst/>
            </p:spPr>
          </p:cxnSp>
        </p:grpSp>
        <p:grpSp>
          <p:nvGrpSpPr>
            <p:cNvPr id="8" name="Group 62"/>
            <p:cNvGrpSpPr>
              <a:grpSpLocks/>
            </p:cNvGrpSpPr>
            <p:nvPr/>
          </p:nvGrpSpPr>
          <p:grpSpPr bwMode="auto">
            <a:xfrm>
              <a:off x="4708758" y="1553251"/>
              <a:ext cx="1509712" cy="784225"/>
              <a:chOff x="2907" y="823"/>
              <a:chExt cx="878" cy="494"/>
            </a:xfrm>
          </p:grpSpPr>
          <p:grpSp>
            <p:nvGrpSpPr>
              <p:cNvPr id="9" name="Group 63"/>
              <p:cNvGrpSpPr>
                <a:grpSpLocks/>
              </p:cNvGrpSpPr>
              <p:nvPr/>
            </p:nvGrpSpPr>
            <p:grpSpPr bwMode="auto">
              <a:xfrm>
                <a:off x="2907" y="823"/>
                <a:ext cx="777" cy="494"/>
                <a:chOff x="3282" y="759"/>
                <a:chExt cx="969" cy="713"/>
              </a:xfrm>
            </p:grpSpPr>
            <p:sp>
              <p:nvSpPr>
                <p:cNvPr id="1515584" name="Line 64"/>
                <p:cNvSpPr>
                  <a:spLocks noChangeShapeType="1"/>
                </p:cNvSpPr>
                <p:nvPr/>
              </p:nvSpPr>
              <p:spPr bwMode="auto">
                <a:xfrm flipH="1">
                  <a:off x="3337" y="1216"/>
                  <a:ext cx="914" cy="0"/>
                </a:xfrm>
                <a:prstGeom prst="line">
                  <a:avLst/>
                </a:prstGeom>
                <a:noFill/>
                <a:ln w="12700" cap="sq">
                  <a:solidFill>
                    <a:schemeClr val="tx1"/>
                  </a:solidFill>
                  <a:round/>
                  <a:headEnd type="none" w="sm" len="sm"/>
                  <a:tailEnd type="none" w="sm" len="sm"/>
                </a:ln>
                <a:effectLst/>
              </p:spPr>
              <p:txBody>
                <a:bodyPr wrap="none"/>
                <a:lstStyle/>
                <a:p>
                  <a:endParaRPr lang="en-US" dirty="0"/>
                </a:p>
              </p:txBody>
            </p:sp>
            <p:sp>
              <p:nvSpPr>
                <p:cNvPr id="1515585" name="Line 65"/>
                <p:cNvSpPr>
                  <a:spLocks noChangeShapeType="1"/>
                </p:cNvSpPr>
                <p:nvPr/>
              </p:nvSpPr>
              <p:spPr bwMode="auto">
                <a:xfrm flipH="1" flipV="1">
                  <a:off x="3446" y="860"/>
                  <a:ext cx="192" cy="347"/>
                </a:xfrm>
                <a:prstGeom prst="line">
                  <a:avLst/>
                </a:prstGeom>
                <a:noFill/>
                <a:ln w="12700" cap="sq">
                  <a:solidFill>
                    <a:schemeClr val="tx1"/>
                  </a:solidFill>
                  <a:round/>
                  <a:headEnd type="none" w="sm" len="sm"/>
                  <a:tailEnd type="none" w="sm" len="sm"/>
                </a:ln>
                <a:effectLst/>
              </p:spPr>
              <p:txBody>
                <a:bodyPr wrap="none"/>
                <a:lstStyle/>
                <a:p>
                  <a:endParaRPr lang="en-US" dirty="0"/>
                </a:p>
              </p:txBody>
            </p:sp>
            <p:sp>
              <p:nvSpPr>
                <p:cNvPr id="1515586" name="Line 66"/>
                <p:cNvSpPr>
                  <a:spLocks noChangeShapeType="1"/>
                </p:cNvSpPr>
                <p:nvPr/>
              </p:nvSpPr>
              <p:spPr bwMode="auto">
                <a:xfrm flipH="1">
                  <a:off x="3474" y="1216"/>
                  <a:ext cx="292" cy="256"/>
                </a:xfrm>
                <a:prstGeom prst="line">
                  <a:avLst/>
                </a:prstGeom>
                <a:noFill/>
                <a:ln w="12700" cap="sq">
                  <a:solidFill>
                    <a:schemeClr val="tx1"/>
                  </a:solidFill>
                  <a:round/>
                  <a:headEnd type="none" w="sm" len="sm"/>
                  <a:tailEnd type="none" w="sm" len="sm"/>
                </a:ln>
                <a:effectLst/>
              </p:spPr>
              <p:txBody>
                <a:bodyPr wrap="none"/>
                <a:lstStyle/>
                <a:p>
                  <a:endParaRPr lang="en-US" dirty="0"/>
                </a:p>
              </p:txBody>
            </p:sp>
            <p:sp>
              <p:nvSpPr>
                <p:cNvPr id="1515587" name="Line 67"/>
                <p:cNvSpPr>
                  <a:spLocks noChangeShapeType="1"/>
                </p:cNvSpPr>
                <p:nvPr/>
              </p:nvSpPr>
              <p:spPr bwMode="auto">
                <a:xfrm flipH="1">
                  <a:off x="3410" y="1363"/>
                  <a:ext cx="192" cy="28"/>
                </a:xfrm>
                <a:prstGeom prst="line">
                  <a:avLst/>
                </a:prstGeom>
                <a:noFill/>
                <a:ln w="12700" cap="sq">
                  <a:solidFill>
                    <a:schemeClr val="tx1"/>
                  </a:solidFill>
                  <a:round/>
                  <a:headEnd type="none" w="sm" len="sm"/>
                  <a:tailEnd type="none" w="sm" len="sm"/>
                </a:ln>
                <a:effectLst/>
              </p:spPr>
              <p:txBody>
                <a:bodyPr wrap="none"/>
                <a:lstStyle/>
                <a:p>
                  <a:endParaRPr lang="en-US" dirty="0"/>
                </a:p>
              </p:txBody>
            </p:sp>
            <p:sp>
              <p:nvSpPr>
                <p:cNvPr id="1515588" name="Line 68"/>
                <p:cNvSpPr>
                  <a:spLocks noChangeShapeType="1"/>
                </p:cNvSpPr>
                <p:nvPr/>
              </p:nvSpPr>
              <p:spPr bwMode="auto">
                <a:xfrm flipH="1" flipV="1">
                  <a:off x="3438" y="988"/>
                  <a:ext cx="155" cy="119"/>
                </a:xfrm>
                <a:prstGeom prst="line">
                  <a:avLst/>
                </a:prstGeom>
                <a:noFill/>
                <a:ln w="12700" cap="sq">
                  <a:solidFill>
                    <a:schemeClr val="tx1"/>
                  </a:solidFill>
                  <a:round/>
                  <a:headEnd type="none" w="sm" len="sm"/>
                  <a:tailEnd type="none" w="sm" len="sm"/>
                </a:ln>
                <a:effectLst/>
              </p:spPr>
              <p:txBody>
                <a:bodyPr wrap="none"/>
                <a:lstStyle/>
                <a:p>
                  <a:endParaRPr lang="en-US" dirty="0"/>
                </a:p>
              </p:txBody>
            </p:sp>
            <p:sp>
              <p:nvSpPr>
                <p:cNvPr id="1515589" name="Line 69"/>
                <p:cNvSpPr>
                  <a:spLocks noChangeShapeType="1"/>
                </p:cNvSpPr>
                <p:nvPr/>
              </p:nvSpPr>
              <p:spPr bwMode="auto">
                <a:xfrm flipV="1">
                  <a:off x="3483" y="759"/>
                  <a:ext cx="128" cy="183"/>
                </a:xfrm>
                <a:prstGeom prst="line">
                  <a:avLst/>
                </a:prstGeom>
                <a:noFill/>
                <a:ln w="12700" cap="sq">
                  <a:solidFill>
                    <a:schemeClr val="tx1"/>
                  </a:solidFill>
                  <a:round/>
                  <a:headEnd type="none" w="sm" len="sm"/>
                  <a:tailEnd type="none" w="sm" len="sm"/>
                </a:ln>
                <a:effectLst/>
              </p:spPr>
              <p:txBody>
                <a:bodyPr wrap="none"/>
                <a:lstStyle/>
                <a:p>
                  <a:endParaRPr lang="en-US" dirty="0"/>
                </a:p>
              </p:txBody>
            </p:sp>
            <p:sp>
              <p:nvSpPr>
                <p:cNvPr id="1515590" name="Line 70"/>
                <p:cNvSpPr>
                  <a:spLocks noChangeShapeType="1"/>
                </p:cNvSpPr>
                <p:nvPr/>
              </p:nvSpPr>
              <p:spPr bwMode="auto">
                <a:xfrm flipH="1" flipV="1">
                  <a:off x="3282" y="786"/>
                  <a:ext cx="164" cy="82"/>
                </a:xfrm>
                <a:prstGeom prst="line">
                  <a:avLst/>
                </a:prstGeom>
                <a:noFill/>
                <a:ln w="12700" cap="sq">
                  <a:solidFill>
                    <a:schemeClr val="tx1"/>
                  </a:solidFill>
                  <a:round/>
                  <a:headEnd type="none" w="sm" len="sm"/>
                  <a:tailEnd type="none" w="sm" len="sm"/>
                </a:ln>
                <a:effectLst/>
              </p:spPr>
              <p:txBody>
                <a:bodyPr wrap="none"/>
                <a:lstStyle/>
                <a:p>
                  <a:endParaRPr lang="en-US" dirty="0"/>
                </a:p>
              </p:txBody>
            </p:sp>
            <p:sp>
              <p:nvSpPr>
                <p:cNvPr id="1515591" name="Line 71"/>
                <p:cNvSpPr>
                  <a:spLocks noChangeShapeType="1"/>
                </p:cNvSpPr>
                <p:nvPr/>
              </p:nvSpPr>
              <p:spPr bwMode="auto">
                <a:xfrm flipH="1" flipV="1">
                  <a:off x="3867" y="979"/>
                  <a:ext cx="128" cy="228"/>
                </a:xfrm>
                <a:prstGeom prst="line">
                  <a:avLst/>
                </a:prstGeom>
                <a:noFill/>
                <a:ln w="12700" cap="sq">
                  <a:solidFill>
                    <a:schemeClr val="tx1"/>
                  </a:solidFill>
                  <a:round/>
                  <a:headEnd type="none" w="sm" len="sm"/>
                  <a:tailEnd type="none" w="sm" len="sm"/>
                </a:ln>
                <a:effectLst/>
              </p:spPr>
              <p:txBody>
                <a:bodyPr wrap="none"/>
                <a:lstStyle/>
                <a:p>
                  <a:endParaRPr lang="en-US" dirty="0"/>
                </a:p>
              </p:txBody>
            </p:sp>
            <p:sp>
              <p:nvSpPr>
                <p:cNvPr id="1515592" name="Line 72"/>
                <p:cNvSpPr>
                  <a:spLocks noChangeShapeType="1"/>
                </p:cNvSpPr>
                <p:nvPr/>
              </p:nvSpPr>
              <p:spPr bwMode="auto">
                <a:xfrm flipH="1" flipV="1">
                  <a:off x="3739" y="1016"/>
                  <a:ext cx="183" cy="100"/>
                </a:xfrm>
                <a:prstGeom prst="line">
                  <a:avLst/>
                </a:prstGeom>
                <a:noFill/>
                <a:ln w="12700" cap="sq">
                  <a:solidFill>
                    <a:schemeClr val="tx1"/>
                  </a:solidFill>
                  <a:round/>
                  <a:headEnd type="none" w="sm" len="sm"/>
                  <a:tailEnd type="none" w="sm" len="sm"/>
                </a:ln>
                <a:effectLst/>
              </p:spPr>
              <p:txBody>
                <a:bodyPr wrap="none"/>
                <a:lstStyle/>
                <a:p>
                  <a:endParaRPr lang="en-US" dirty="0"/>
                </a:p>
              </p:txBody>
            </p:sp>
            <p:sp>
              <p:nvSpPr>
                <p:cNvPr id="1515593" name="Line 73"/>
                <p:cNvSpPr>
                  <a:spLocks noChangeShapeType="1"/>
                </p:cNvSpPr>
                <p:nvPr/>
              </p:nvSpPr>
              <p:spPr bwMode="auto">
                <a:xfrm flipH="1">
                  <a:off x="3940" y="1225"/>
                  <a:ext cx="183" cy="229"/>
                </a:xfrm>
                <a:prstGeom prst="line">
                  <a:avLst/>
                </a:prstGeom>
                <a:noFill/>
                <a:ln w="12700" cap="sq">
                  <a:solidFill>
                    <a:schemeClr val="tx1"/>
                  </a:solidFill>
                  <a:round/>
                  <a:headEnd type="none" w="sm" len="sm"/>
                  <a:tailEnd type="none" w="sm" len="sm"/>
                </a:ln>
                <a:effectLst/>
              </p:spPr>
              <p:txBody>
                <a:bodyPr wrap="none"/>
                <a:lstStyle/>
                <a:p>
                  <a:endParaRPr lang="en-US" dirty="0"/>
                </a:p>
              </p:txBody>
            </p:sp>
          </p:grpSp>
          <p:sp>
            <p:nvSpPr>
              <p:cNvPr id="1515594" name="Rectangle 74"/>
              <p:cNvSpPr>
                <a:spLocks noChangeArrowheads="1"/>
              </p:cNvSpPr>
              <p:nvPr/>
            </p:nvSpPr>
            <p:spPr bwMode="auto">
              <a:xfrm>
                <a:off x="3666" y="1079"/>
                <a:ext cx="119" cy="119"/>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grpSp>
        <p:grpSp>
          <p:nvGrpSpPr>
            <p:cNvPr id="10" name="Group 75"/>
            <p:cNvGrpSpPr>
              <a:grpSpLocks/>
            </p:cNvGrpSpPr>
            <p:nvPr/>
          </p:nvGrpSpPr>
          <p:grpSpPr bwMode="auto">
            <a:xfrm flipH="1">
              <a:off x="7391633" y="2039026"/>
              <a:ext cx="1066800" cy="600075"/>
              <a:chOff x="873" y="3332"/>
              <a:chExt cx="840" cy="488"/>
            </a:xfrm>
          </p:grpSpPr>
          <p:sp>
            <p:nvSpPr>
              <p:cNvPr id="1515596" name="Rectangle 76"/>
              <p:cNvSpPr>
                <a:spLocks noChangeArrowheads="1"/>
              </p:cNvSpPr>
              <p:nvPr/>
            </p:nvSpPr>
            <p:spPr bwMode="auto">
              <a:xfrm>
                <a:off x="1215" y="3729"/>
                <a:ext cx="81" cy="91"/>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97" name="Rectangle 77"/>
              <p:cNvSpPr>
                <a:spLocks noChangeArrowheads="1"/>
              </p:cNvSpPr>
              <p:nvPr/>
            </p:nvSpPr>
            <p:spPr bwMode="auto">
              <a:xfrm>
                <a:off x="1319" y="3674"/>
                <a:ext cx="82" cy="145"/>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98" name="Rectangle 78"/>
              <p:cNvSpPr>
                <a:spLocks noChangeArrowheads="1"/>
              </p:cNvSpPr>
              <p:nvPr/>
            </p:nvSpPr>
            <p:spPr bwMode="auto">
              <a:xfrm>
                <a:off x="1423" y="3558"/>
                <a:ext cx="82" cy="261"/>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99" name="Rectangle 79"/>
              <p:cNvSpPr>
                <a:spLocks noChangeArrowheads="1"/>
              </p:cNvSpPr>
              <p:nvPr/>
            </p:nvSpPr>
            <p:spPr bwMode="auto">
              <a:xfrm>
                <a:off x="1528" y="3437"/>
                <a:ext cx="81" cy="382"/>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600" name="Rectangle 80"/>
              <p:cNvSpPr>
                <a:spLocks noChangeArrowheads="1"/>
              </p:cNvSpPr>
              <p:nvPr/>
            </p:nvSpPr>
            <p:spPr bwMode="auto">
              <a:xfrm>
                <a:off x="1631" y="3332"/>
                <a:ext cx="82" cy="486"/>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601" name="Rectangle 81"/>
              <p:cNvSpPr>
                <a:spLocks noChangeArrowheads="1"/>
              </p:cNvSpPr>
              <p:nvPr/>
            </p:nvSpPr>
            <p:spPr bwMode="auto">
              <a:xfrm>
                <a:off x="1104" y="3764"/>
                <a:ext cx="81" cy="55"/>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602" name="Rectangle 82"/>
              <p:cNvSpPr>
                <a:spLocks noChangeArrowheads="1"/>
              </p:cNvSpPr>
              <p:nvPr/>
            </p:nvSpPr>
            <p:spPr bwMode="auto">
              <a:xfrm>
                <a:off x="984" y="3772"/>
                <a:ext cx="81" cy="45"/>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603" name="Rectangle 83"/>
              <p:cNvSpPr>
                <a:spLocks noChangeArrowheads="1"/>
              </p:cNvSpPr>
              <p:nvPr/>
            </p:nvSpPr>
            <p:spPr bwMode="auto">
              <a:xfrm>
                <a:off x="873" y="3790"/>
                <a:ext cx="81" cy="27"/>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grpSp>
      </p:grpSp>
      <p:sp>
        <p:nvSpPr>
          <p:cNvPr id="87" name="Rectangular Callout 86"/>
          <p:cNvSpPr/>
          <p:nvPr/>
        </p:nvSpPr>
        <p:spPr>
          <a:xfrm>
            <a:off x="7131783" y="4276048"/>
            <a:ext cx="1414780" cy="1028700"/>
          </a:xfrm>
          <a:prstGeom prst="wedgeRectCallout">
            <a:avLst>
              <a:gd name="adj1" fmla="val -121014"/>
              <a:gd name="adj2" fmla="val 1080"/>
            </a:avLst>
          </a:prstGeom>
          <a:solidFill>
            <a:srgbClr val="0070C0"/>
          </a:solidFill>
          <a:ln/>
        </p:spPr>
        <p:style>
          <a:lnRef idx="1">
            <a:schemeClr val="accent1"/>
          </a:lnRef>
          <a:fillRef idx="3">
            <a:schemeClr val="accent1"/>
          </a:fillRef>
          <a:effectRef idx="2">
            <a:schemeClr val="accent1"/>
          </a:effectRef>
          <a:fontRef idx="minor">
            <a:schemeClr val="lt1"/>
          </a:fontRef>
        </p:style>
        <p:txBody>
          <a:bodyPr/>
          <a:lstStyle/>
          <a:p>
            <a:r>
              <a:rPr lang="en-US" dirty="0" smtClean="0"/>
              <a:t>A P5 Matrix is a Control Chart</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482</a:t>
            </a:fld>
            <a:endParaRPr lang="en-US" dirty="0"/>
          </a:p>
        </p:txBody>
      </p:sp>
    </p:spTree>
    <p:extLst>
      <p:ext uri="{BB962C8B-B14F-4D97-AF65-F5344CB8AC3E}">
        <p14:creationId xmlns:p14="http://schemas.microsoft.com/office/powerpoint/2010/main" val="5753154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Lst>
  </p:timing>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p:txBody>
          <a:bodyPr/>
          <a:lstStyle/>
          <a:p>
            <a:r>
              <a:rPr lang="en-GB" dirty="0"/>
              <a:t>Cost of Quality</a:t>
            </a:r>
            <a:endParaRPr lang="en-GB" sz="2400" dirty="0"/>
          </a:p>
        </p:txBody>
      </p:sp>
      <p:grpSp>
        <p:nvGrpSpPr>
          <p:cNvPr id="2" name="Group 3"/>
          <p:cNvGrpSpPr>
            <a:grpSpLocks/>
          </p:cNvGrpSpPr>
          <p:nvPr/>
        </p:nvGrpSpPr>
        <p:grpSpPr bwMode="auto">
          <a:xfrm>
            <a:off x="1535114" y="1905001"/>
            <a:ext cx="6073775" cy="3509963"/>
            <a:chOff x="1359" y="1200"/>
            <a:chExt cx="3826" cy="2211"/>
          </a:xfrm>
        </p:grpSpPr>
        <p:sp>
          <p:nvSpPr>
            <p:cNvPr id="281604" name="Freeform 4"/>
            <p:cNvSpPr>
              <a:spLocks/>
            </p:cNvSpPr>
            <p:nvPr/>
          </p:nvSpPr>
          <p:spPr bwMode="auto">
            <a:xfrm>
              <a:off x="1864" y="1337"/>
              <a:ext cx="3208" cy="1310"/>
            </a:xfrm>
            <a:custGeom>
              <a:avLst/>
              <a:gdLst/>
              <a:ahLst/>
              <a:cxnLst>
                <a:cxn ang="0">
                  <a:pos x="0" y="222"/>
                </a:cxn>
                <a:cxn ang="0">
                  <a:pos x="711" y="0"/>
                </a:cxn>
                <a:cxn ang="0">
                  <a:pos x="1456" y="122"/>
                </a:cxn>
                <a:cxn ang="0">
                  <a:pos x="2189" y="322"/>
                </a:cxn>
                <a:cxn ang="0">
                  <a:pos x="2922" y="822"/>
                </a:cxn>
                <a:cxn ang="0">
                  <a:pos x="3645" y="1122"/>
                </a:cxn>
                <a:cxn ang="0">
                  <a:pos x="3645" y="1488"/>
                </a:cxn>
                <a:cxn ang="0">
                  <a:pos x="0" y="1222"/>
                </a:cxn>
                <a:cxn ang="0">
                  <a:pos x="0" y="222"/>
                </a:cxn>
              </a:cxnLst>
              <a:rect l="0" t="0" r="r" b="b"/>
              <a:pathLst>
                <a:path w="3645" h="1488">
                  <a:moveTo>
                    <a:pt x="0" y="222"/>
                  </a:moveTo>
                  <a:lnTo>
                    <a:pt x="711" y="0"/>
                  </a:lnTo>
                  <a:lnTo>
                    <a:pt x="1456" y="122"/>
                  </a:lnTo>
                  <a:lnTo>
                    <a:pt x="2189" y="322"/>
                  </a:lnTo>
                  <a:lnTo>
                    <a:pt x="2922" y="822"/>
                  </a:lnTo>
                  <a:lnTo>
                    <a:pt x="3645" y="1122"/>
                  </a:lnTo>
                  <a:lnTo>
                    <a:pt x="3645" y="1488"/>
                  </a:lnTo>
                  <a:lnTo>
                    <a:pt x="0" y="1222"/>
                  </a:lnTo>
                  <a:lnTo>
                    <a:pt x="0" y="222"/>
                  </a:lnTo>
                  <a:close/>
                </a:path>
              </a:pathLst>
            </a:cu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endParaRPr lang="en-GB" dirty="0"/>
            </a:p>
          </p:txBody>
        </p:sp>
        <p:sp>
          <p:nvSpPr>
            <p:cNvPr id="281605" name="Freeform 5"/>
            <p:cNvSpPr>
              <a:spLocks/>
            </p:cNvSpPr>
            <p:nvPr/>
          </p:nvSpPr>
          <p:spPr bwMode="auto">
            <a:xfrm>
              <a:off x="1864" y="2031"/>
              <a:ext cx="3208" cy="968"/>
            </a:xfrm>
            <a:custGeom>
              <a:avLst/>
              <a:gdLst/>
              <a:ahLst/>
              <a:cxnLst>
                <a:cxn ang="0">
                  <a:pos x="0" y="0"/>
                </a:cxn>
                <a:cxn ang="0">
                  <a:pos x="722" y="0"/>
                </a:cxn>
                <a:cxn ang="0">
                  <a:pos x="1456" y="134"/>
                </a:cxn>
                <a:cxn ang="0">
                  <a:pos x="2189" y="400"/>
                </a:cxn>
                <a:cxn ang="0">
                  <a:pos x="2922" y="589"/>
                </a:cxn>
                <a:cxn ang="0">
                  <a:pos x="3645" y="700"/>
                </a:cxn>
                <a:cxn ang="0">
                  <a:pos x="3645" y="1100"/>
                </a:cxn>
                <a:cxn ang="0">
                  <a:pos x="0" y="989"/>
                </a:cxn>
                <a:cxn ang="0">
                  <a:pos x="0" y="0"/>
                </a:cxn>
              </a:cxnLst>
              <a:rect l="0" t="0" r="r" b="b"/>
              <a:pathLst>
                <a:path w="3645" h="1100">
                  <a:moveTo>
                    <a:pt x="0" y="0"/>
                  </a:moveTo>
                  <a:lnTo>
                    <a:pt x="722" y="0"/>
                  </a:lnTo>
                  <a:lnTo>
                    <a:pt x="1456" y="134"/>
                  </a:lnTo>
                  <a:lnTo>
                    <a:pt x="2189" y="400"/>
                  </a:lnTo>
                  <a:lnTo>
                    <a:pt x="2922" y="589"/>
                  </a:lnTo>
                  <a:lnTo>
                    <a:pt x="3645" y="700"/>
                  </a:lnTo>
                  <a:lnTo>
                    <a:pt x="3645" y="1100"/>
                  </a:lnTo>
                  <a:lnTo>
                    <a:pt x="0" y="989"/>
                  </a:lnTo>
                  <a:lnTo>
                    <a:pt x="0" y="0"/>
                  </a:lnTo>
                  <a:close/>
                </a:path>
              </a:pathLst>
            </a:cu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endParaRPr lang="en-GB" dirty="0"/>
            </a:p>
          </p:txBody>
        </p:sp>
        <p:sp>
          <p:nvSpPr>
            <p:cNvPr id="281606" name="Freeform 6"/>
            <p:cNvSpPr>
              <a:spLocks/>
            </p:cNvSpPr>
            <p:nvPr/>
          </p:nvSpPr>
          <p:spPr bwMode="auto">
            <a:xfrm>
              <a:off x="1864" y="2559"/>
              <a:ext cx="3208" cy="548"/>
            </a:xfrm>
            <a:custGeom>
              <a:avLst/>
              <a:gdLst/>
              <a:ahLst/>
              <a:cxnLst>
                <a:cxn ang="0">
                  <a:pos x="0" y="0"/>
                </a:cxn>
                <a:cxn ang="0">
                  <a:pos x="1456" y="0"/>
                </a:cxn>
                <a:cxn ang="0">
                  <a:pos x="2189" y="267"/>
                </a:cxn>
                <a:cxn ang="0">
                  <a:pos x="2911" y="378"/>
                </a:cxn>
                <a:cxn ang="0">
                  <a:pos x="3645" y="445"/>
                </a:cxn>
                <a:cxn ang="0">
                  <a:pos x="3645" y="623"/>
                </a:cxn>
                <a:cxn ang="0">
                  <a:pos x="0" y="623"/>
                </a:cxn>
                <a:cxn ang="0">
                  <a:pos x="0" y="0"/>
                </a:cxn>
              </a:cxnLst>
              <a:rect l="0" t="0" r="r" b="b"/>
              <a:pathLst>
                <a:path w="3645" h="623">
                  <a:moveTo>
                    <a:pt x="0" y="0"/>
                  </a:moveTo>
                  <a:lnTo>
                    <a:pt x="1456" y="0"/>
                  </a:lnTo>
                  <a:lnTo>
                    <a:pt x="2189" y="267"/>
                  </a:lnTo>
                  <a:lnTo>
                    <a:pt x="2911" y="378"/>
                  </a:lnTo>
                  <a:lnTo>
                    <a:pt x="3645" y="445"/>
                  </a:lnTo>
                  <a:lnTo>
                    <a:pt x="3645" y="623"/>
                  </a:lnTo>
                  <a:lnTo>
                    <a:pt x="0" y="623"/>
                  </a:lnTo>
                  <a:lnTo>
                    <a:pt x="0" y="0"/>
                  </a:lnTo>
                  <a:close/>
                </a:path>
              </a:pathLst>
            </a:custGeom>
            <a:solidFill>
              <a:schemeClr val="accent4">
                <a:lumMod val="60000"/>
                <a:lumOff val="40000"/>
              </a:schemeClr>
            </a:solidFill>
            <a:ln>
              <a:headEnd/>
              <a:tailEnd/>
            </a:ln>
          </p:spPr>
          <p:style>
            <a:lnRef idx="1">
              <a:schemeClr val="accent6"/>
            </a:lnRef>
            <a:fillRef idx="3">
              <a:schemeClr val="accent6"/>
            </a:fillRef>
            <a:effectRef idx="2">
              <a:schemeClr val="accent6"/>
            </a:effectRef>
            <a:fontRef idx="minor">
              <a:schemeClr val="lt1"/>
            </a:fontRef>
          </p:style>
          <p:txBody>
            <a:bodyPr wrap="none" anchor="ctr"/>
            <a:lstStyle/>
            <a:p>
              <a:endParaRPr lang="en-GB" dirty="0"/>
            </a:p>
          </p:txBody>
        </p:sp>
        <p:grpSp>
          <p:nvGrpSpPr>
            <p:cNvPr id="3" name="Group 7"/>
            <p:cNvGrpSpPr>
              <a:grpSpLocks/>
            </p:cNvGrpSpPr>
            <p:nvPr/>
          </p:nvGrpSpPr>
          <p:grpSpPr bwMode="auto">
            <a:xfrm>
              <a:off x="1855" y="1200"/>
              <a:ext cx="3325" cy="1911"/>
              <a:chOff x="1367" y="1144"/>
              <a:chExt cx="3778" cy="2549"/>
            </a:xfrm>
          </p:grpSpPr>
          <p:sp>
            <p:nvSpPr>
              <p:cNvPr id="281608" name="Freeform 8"/>
              <p:cNvSpPr>
                <a:spLocks/>
              </p:cNvSpPr>
              <p:nvPr/>
            </p:nvSpPr>
            <p:spPr bwMode="auto">
              <a:xfrm>
                <a:off x="1367" y="1144"/>
                <a:ext cx="3778" cy="2545"/>
              </a:xfrm>
              <a:custGeom>
                <a:avLst/>
                <a:gdLst/>
                <a:ahLst/>
                <a:cxnLst>
                  <a:cxn ang="0">
                    <a:pos x="0" y="0"/>
                  </a:cxn>
                  <a:cxn ang="0">
                    <a:pos x="0" y="2545"/>
                  </a:cxn>
                  <a:cxn ang="0">
                    <a:pos x="3778" y="2545"/>
                  </a:cxn>
                </a:cxnLst>
                <a:rect l="0" t="0" r="r" b="b"/>
                <a:pathLst>
                  <a:path w="3778" h="2545">
                    <a:moveTo>
                      <a:pt x="0" y="0"/>
                    </a:moveTo>
                    <a:lnTo>
                      <a:pt x="0" y="2545"/>
                    </a:lnTo>
                    <a:lnTo>
                      <a:pt x="3778" y="2545"/>
                    </a:lnTo>
                  </a:path>
                </a:pathLst>
              </a:custGeom>
              <a:noFill/>
              <a:ln w="9525">
                <a:solidFill>
                  <a:schemeClr val="tx1"/>
                </a:solidFill>
                <a:round/>
                <a:headEnd/>
                <a:tailEnd/>
              </a:ln>
              <a:effectLst/>
            </p:spPr>
            <p:txBody>
              <a:bodyPr wrap="none" anchor="ctr"/>
              <a:lstStyle/>
              <a:p>
                <a:endParaRPr lang="en-GB" dirty="0"/>
              </a:p>
            </p:txBody>
          </p:sp>
          <p:sp>
            <p:nvSpPr>
              <p:cNvPr id="281609" name="Line 9"/>
              <p:cNvSpPr>
                <a:spLocks noChangeShapeType="1"/>
              </p:cNvSpPr>
              <p:nvPr/>
            </p:nvSpPr>
            <p:spPr bwMode="auto">
              <a:xfrm>
                <a:off x="2088" y="1148"/>
                <a:ext cx="0" cy="2545"/>
              </a:xfrm>
              <a:prstGeom prst="line">
                <a:avLst/>
              </a:prstGeom>
              <a:noFill/>
              <a:ln w="9525">
                <a:solidFill>
                  <a:schemeClr val="tx1"/>
                </a:solidFill>
                <a:prstDash val="sysDot"/>
                <a:round/>
                <a:headEnd/>
                <a:tailEnd/>
              </a:ln>
              <a:effectLst/>
            </p:spPr>
            <p:txBody>
              <a:bodyPr wrap="none" anchor="ctr"/>
              <a:lstStyle/>
              <a:p>
                <a:endParaRPr lang="en-GB" dirty="0"/>
              </a:p>
            </p:txBody>
          </p:sp>
          <p:sp>
            <p:nvSpPr>
              <p:cNvPr id="281610" name="Line 10"/>
              <p:cNvSpPr>
                <a:spLocks noChangeShapeType="1"/>
              </p:cNvSpPr>
              <p:nvPr/>
            </p:nvSpPr>
            <p:spPr bwMode="auto">
              <a:xfrm>
                <a:off x="2820" y="1148"/>
                <a:ext cx="0" cy="2545"/>
              </a:xfrm>
              <a:prstGeom prst="line">
                <a:avLst/>
              </a:prstGeom>
              <a:noFill/>
              <a:ln w="9525">
                <a:solidFill>
                  <a:schemeClr val="tx1"/>
                </a:solidFill>
                <a:prstDash val="sysDot"/>
                <a:round/>
                <a:headEnd/>
                <a:tailEnd/>
              </a:ln>
              <a:effectLst/>
            </p:spPr>
            <p:txBody>
              <a:bodyPr wrap="none" anchor="ctr"/>
              <a:lstStyle/>
              <a:p>
                <a:endParaRPr lang="en-GB" dirty="0"/>
              </a:p>
            </p:txBody>
          </p:sp>
          <p:sp>
            <p:nvSpPr>
              <p:cNvPr id="281611" name="Line 11"/>
              <p:cNvSpPr>
                <a:spLocks noChangeShapeType="1"/>
              </p:cNvSpPr>
              <p:nvPr/>
            </p:nvSpPr>
            <p:spPr bwMode="auto">
              <a:xfrm>
                <a:off x="3552" y="1148"/>
                <a:ext cx="0" cy="2545"/>
              </a:xfrm>
              <a:prstGeom prst="line">
                <a:avLst/>
              </a:prstGeom>
              <a:noFill/>
              <a:ln w="9525">
                <a:solidFill>
                  <a:schemeClr val="tx1"/>
                </a:solidFill>
                <a:prstDash val="sysDot"/>
                <a:round/>
                <a:headEnd/>
                <a:tailEnd/>
              </a:ln>
              <a:effectLst/>
            </p:spPr>
            <p:txBody>
              <a:bodyPr wrap="none" anchor="ctr"/>
              <a:lstStyle/>
              <a:p>
                <a:endParaRPr lang="en-GB" dirty="0"/>
              </a:p>
            </p:txBody>
          </p:sp>
          <p:sp>
            <p:nvSpPr>
              <p:cNvPr id="281612" name="Line 12"/>
              <p:cNvSpPr>
                <a:spLocks noChangeShapeType="1"/>
              </p:cNvSpPr>
              <p:nvPr/>
            </p:nvSpPr>
            <p:spPr bwMode="auto">
              <a:xfrm>
                <a:off x="4284" y="1148"/>
                <a:ext cx="0" cy="2545"/>
              </a:xfrm>
              <a:prstGeom prst="line">
                <a:avLst/>
              </a:prstGeom>
              <a:noFill/>
              <a:ln w="9525">
                <a:solidFill>
                  <a:schemeClr val="tx1"/>
                </a:solidFill>
                <a:prstDash val="sysDot"/>
                <a:round/>
                <a:headEnd/>
                <a:tailEnd/>
              </a:ln>
              <a:effectLst/>
            </p:spPr>
            <p:txBody>
              <a:bodyPr wrap="none" anchor="ctr"/>
              <a:lstStyle/>
              <a:p>
                <a:endParaRPr lang="en-GB" dirty="0"/>
              </a:p>
            </p:txBody>
          </p:sp>
          <p:sp>
            <p:nvSpPr>
              <p:cNvPr id="281613" name="Line 13"/>
              <p:cNvSpPr>
                <a:spLocks noChangeShapeType="1"/>
              </p:cNvSpPr>
              <p:nvPr/>
            </p:nvSpPr>
            <p:spPr bwMode="auto">
              <a:xfrm>
                <a:off x="5017" y="1148"/>
                <a:ext cx="0" cy="2545"/>
              </a:xfrm>
              <a:prstGeom prst="line">
                <a:avLst/>
              </a:prstGeom>
              <a:noFill/>
              <a:ln w="9525">
                <a:solidFill>
                  <a:schemeClr val="tx1"/>
                </a:solidFill>
                <a:prstDash val="sysDot"/>
                <a:round/>
                <a:headEnd/>
                <a:tailEnd/>
              </a:ln>
              <a:effectLst/>
            </p:spPr>
            <p:txBody>
              <a:bodyPr wrap="none" anchor="ctr"/>
              <a:lstStyle/>
              <a:p>
                <a:endParaRPr lang="en-GB" dirty="0"/>
              </a:p>
            </p:txBody>
          </p:sp>
        </p:grpSp>
        <p:sp>
          <p:nvSpPr>
            <p:cNvPr id="281614" name="Text Box 14"/>
            <p:cNvSpPr txBox="1">
              <a:spLocks noChangeArrowheads="1"/>
            </p:cNvSpPr>
            <p:nvPr/>
          </p:nvSpPr>
          <p:spPr bwMode="auto">
            <a:xfrm>
              <a:off x="1898" y="3178"/>
              <a:ext cx="559" cy="233"/>
            </a:xfrm>
            <a:prstGeom prst="rect">
              <a:avLst/>
            </a:prstGeom>
            <a:noFill/>
            <a:ln w="9525">
              <a:noFill/>
              <a:miter lim="800000"/>
              <a:headEnd/>
              <a:tailEnd/>
            </a:ln>
            <a:effectLst/>
          </p:spPr>
          <p:txBody>
            <a:bodyPr wrap="none">
              <a:spAutoFit/>
            </a:bodyPr>
            <a:lstStyle/>
            <a:p>
              <a:pPr algn="l"/>
              <a:r>
                <a:rPr lang="en-GB" sz="1800" dirty="0">
                  <a:latin typeface="Arial Rounded MT Bold" pitchFamily="34" charset="0"/>
                </a:rPr>
                <a:t>Year 1</a:t>
              </a:r>
            </a:p>
          </p:txBody>
        </p:sp>
        <p:sp>
          <p:nvSpPr>
            <p:cNvPr id="281615" name="Text Box 15"/>
            <p:cNvSpPr txBox="1">
              <a:spLocks noChangeArrowheads="1"/>
            </p:cNvSpPr>
            <p:nvPr/>
          </p:nvSpPr>
          <p:spPr bwMode="auto">
            <a:xfrm>
              <a:off x="3147" y="3178"/>
              <a:ext cx="559" cy="233"/>
            </a:xfrm>
            <a:prstGeom prst="rect">
              <a:avLst/>
            </a:prstGeom>
            <a:noFill/>
            <a:ln w="9525">
              <a:noFill/>
              <a:miter lim="800000"/>
              <a:headEnd/>
              <a:tailEnd/>
            </a:ln>
            <a:effectLst/>
          </p:spPr>
          <p:txBody>
            <a:bodyPr wrap="none">
              <a:spAutoFit/>
            </a:bodyPr>
            <a:lstStyle/>
            <a:p>
              <a:pPr algn="l"/>
              <a:r>
                <a:rPr lang="en-GB" sz="1800" dirty="0">
                  <a:latin typeface="Arial Rounded MT Bold" pitchFamily="34" charset="0"/>
                </a:rPr>
                <a:t>Year 3</a:t>
              </a:r>
            </a:p>
          </p:txBody>
        </p:sp>
        <p:sp>
          <p:nvSpPr>
            <p:cNvPr id="281616" name="Text Box 16"/>
            <p:cNvSpPr txBox="1">
              <a:spLocks noChangeArrowheads="1"/>
            </p:cNvSpPr>
            <p:nvPr/>
          </p:nvSpPr>
          <p:spPr bwMode="auto">
            <a:xfrm>
              <a:off x="3818" y="3178"/>
              <a:ext cx="559" cy="233"/>
            </a:xfrm>
            <a:prstGeom prst="rect">
              <a:avLst/>
            </a:prstGeom>
            <a:noFill/>
            <a:ln w="9525">
              <a:noFill/>
              <a:miter lim="800000"/>
              <a:headEnd/>
              <a:tailEnd/>
            </a:ln>
            <a:effectLst/>
          </p:spPr>
          <p:txBody>
            <a:bodyPr wrap="none">
              <a:spAutoFit/>
            </a:bodyPr>
            <a:lstStyle/>
            <a:p>
              <a:pPr algn="l"/>
              <a:r>
                <a:rPr lang="en-GB" sz="1800" dirty="0">
                  <a:latin typeface="Arial Rounded MT Bold" pitchFamily="34" charset="0"/>
                </a:rPr>
                <a:t>Year 4</a:t>
              </a:r>
            </a:p>
          </p:txBody>
        </p:sp>
        <p:sp>
          <p:nvSpPr>
            <p:cNvPr id="281617" name="Text Box 17"/>
            <p:cNvSpPr txBox="1">
              <a:spLocks noChangeArrowheads="1"/>
            </p:cNvSpPr>
            <p:nvPr/>
          </p:nvSpPr>
          <p:spPr bwMode="auto">
            <a:xfrm>
              <a:off x="4470" y="3178"/>
              <a:ext cx="559" cy="233"/>
            </a:xfrm>
            <a:prstGeom prst="rect">
              <a:avLst/>
            </a:prstGeom>
            <a:noFill/>
            <a:ln w="9525">
              <a:noFill/>
              <a:miter lim="800000"/>
              <a:headEnd/>
              <a:tailEnd/>
            </a:ln>
            <a:effectLst/>
          </p:spPr>
          <p:txBody>
            <a:bodyPr wrap="none">
              <a:spAutoFit/>
            </a:bodyPr>
            <a:lstStyle/>
            <a:p>
              <a:pPr algn="l"/>
              <a:r>
                <a:rPr lang="en-GB" sz="1800" dirty="0">
                  <a:latin typeface="Arial Rounded MT Bold" pitchFamily="34" charset="0"/>
                </a:rPr>
                <a:t>Year 5</a:t>
              </a:r>
            </a:p>
          </p:txBody>
        </p:sp>
        <p:sp>
          <p:nvSpPr>
            <p:cNvPr id="281618" name="Text Box 18"/>
            <p:cNvSpPr txBox="1">
              <a:spLocks noChangeArrowheads="1"/>
            </p:cNvSpPr>
            <p:nvPr/>
          </p:nvSpPr>
          <p:spPr bwMode="auto">
            <a:xfrm>
              <a:off x="2520" y="3178"/>
              <a:ext cx="559" cy="233"/>
            </a:xfrm>
            <a:prstGeom prst="rect">
              <a:avLst/>
            </a:prstGeom>
            <a:noFill/>
            <a:ln w="9525">
              <a:noFill/>
              <a:miter lim="800000"/>
              <a:headEnd/>
              <a:tailEnd/>
            </a:ln>
            <a:effectLst/>
          </p:spPr>
          <p:txBody>
            <a:bodyPr wrap="none">
              <a:spAutoFit/>
            </a:bodyPr>
            <a:lstStyle/>
            <a:p>
              <a:pPr algn="l"/>
              <a:r>
                <a:rPr lang="en-GB" sz="1800" dirty="0">
                  <a:latin typeface="Arial Rounded MT Bold" pitchFamily="34" charset="0"/>
                </a:rPr>
                <a:t>Year 2</a:t>
              </a:r>
            </a:p>
          </p:txBody>
        </p:sp>
        <p:sp>
          <p:nvSpPr>
            <p:cNvPr id="281619" name="Text Box 19"/>
            <p:cNvSpPr txBox="1">
              <a:spLocks noChangeArrowheads="1"/>
            </p:cNvSpPr>
            <p:nvPr/>
          </p:nvSpPr>
          <p:spPr bwMode="auto">
            <a:xfrm>
              <a:off x="1868" y="1656"/>
              <a:ext cx="774" cy="233"/>
            </a:xfrm>
            <a:prstGeom prst="rect">
              <a:avLst/>
            </a:prstGeom>
            <a:noFill/>
            <a:ln>
              <a:noFill/>
              <a:headEnd/>
              <a:tailEnd/>
            </a:ln>
          </p:spPr>
          <p:style>
            <a:lnRef idx="2">
              <a:schemeClr val="accent5"/>
            </a:lnRef>
            <a:fillRef idx="1">
              <a:schemeClr val="lt1"/>
            </a:fillRef>
            <a:effectRef idx="0">
              <a:schemeClr val="accent5"/>
            </a:effectRef>
            <a:fontRef idx="minor">
              <a:schemeClr val="dk1"/>
            </a:fontRef>
          </p:style>
          <p:txBody>
            <a:bodyPr wrap="none">
              <a:spAutoFit/>
            </a:bodyPr>
            <a:lstStyle/>
            <a:p>
              <a:pPr algn="l"/>
              <a:r>
                <a:rPr lang="en-GB" b="1" dirty="0"/>
                <a:t>Prevention</a:t>
              </a:r>
            </a:p>
          </p:txBody>
        </p:sp>
        <p:sp>
          <p:nvSpPr>
            <p:cNvPr id="281620" name="Text Box 20"/>
            <p:cNvSpPr txBox="1">
              <a:spLocks noChangeArrowheads="1"/>
            </p:cNvSpPr>
            <p:nvPr/>
          </p:nvSpPr>
          <p:spPr bwMode="auto">
            <a:xfrm>
              <a:off x="1868" y="2205"/>
              <a:ext cx="601" cy="233"/>
            </a:xfrm>
            <a:prstGeom prst="rect">
              <a:avLst/>
            </a:prstGeom>
            <a:noFill/>
            <a:ln>
              <a:noFill/>
              <a:headEnd/>
              <a:tailEnd/>
            </a:ln>
          </p:spPr>
          <p:style>
            <a:lnRef idx="2">
              <a:schemeClr val="accent2"/>
            </a:lnRef>
            <a:fillRef idx="1">
              <a:schemeClr val="lt1"/>
            </a:fillRef>
            <a:effectRef idx="0">
              <a:schemeClr val="accent2"/>
            </a:effectRef>
            <a:fontRef idx="minor">
              <a:schemeClr val="dk1"/>
            </a:fontRef>
          </p:style>
          <p:txBody>
            <a:bodyPr wrap="none">
              <a:spAutoFit/>
            </a:bodyPr>
            <a:lstStyle/>
            <a:p>
              <a:pPr algn="l"/>
              <a:r>
                <a:rPr lang="en-GB" sz="1800" dirty="0">
                  <a:latin typeface="Arial Rounded MT Bold" pitchFamily="34" charset="0"/>
                </a:rPr>
                <a:t>Failure</a:t>
              </a:r>
            </a:p>
          </p:txBody>
        </p:sp>
        <p:sp>
          <p:nvSpPr>
            <p:cNvPr id="281621" name="Text Box 21"/>
            <p:cNvSpPr txBox="1">
              <a:spLocks noChangeArrowheads="1"/>
            </p:cNvSpPr>
            <p:nvPr/>
          </p:nvSpPr>
          <p:spPr bwMode="auto">
            <a:xfrm>
              <a:off x="1868" y="2754"/>
              <a:ext cx="1613" cy="233"/>
            </a:xfrm>
            <a:prstGeom prst="rect">
              <a:avLst/>
            </a:prstGeom>
            <a:noFill/>
            <a:ln>
              <a:noFill/>
              <a:headEnd/>
              <a:tailEnd/>
            </a:ln>
          </p:spPr>
          <p:style>
            <a:lnRef idx="2">
              <a:schemeClr val="accent6"/>
            </a:lnRef>
            <a:fillRef idx="1">
              <a:schemeClr val="lt1"/>
            </a:fillRef>
            <a:effectRef idx="0">
              <a:schemeClr val="accent6"/>
            </a:effectRef>
            <a:fontRef idx="minor">
              <a:schemeClr val="dk1"/>
            </a:fontRef>
          </p:style>
          <p:txBody>
            <a:bodyPr wrap="none">
              <a:spAutoFit/>
            </a:bodyPr>
            <a:lstStyle/>
            <a:p>
              <a:pPr algn="l"/>
              <a:r>
                <a:rPr lang="en-GB" sz="1800" dirty="0" smtClean="0">
                  <a:latin typeface="Arial Rounded MT Bold" pitchFamily="34" charset="0"/>
                </a:rPr>
                <a:t>Inspection /Appraisal</a:t>
              </a:r>
              <a:endParaRPr lang="en-GB" sz="1800" dirty="0">
                <a:latin typeface="Arial Rounded MT Bold" pitchFamily="34" charset="0"/>
              </a:endParaRPr>
            </a:p>
          </p:txBody>
        </p:sp>
        <p:sp>
          <p:nvSpPr>
            <p:cNvPr id="281622" name="Line 22"/>
            <p:cNvSpPr>
              <a:spLocks noChangeShapeType="1"/>
            </p:cNvSpPr>
            <p:nvPr/>
          </p:nvSpPr>
          <p:spPr bwMode="auto">
            <a:xfrm>
              <a:off x="4964" y="2285"/>
              <a:ext cx="209" cy="62"/>
            </a:xfrm>
            <a:prstGeom prst="line">
              <a:avLst/>
            </a:prstGeom>
            <a:noFill/>
            <a:ln w="9525">
              <a:solidFill>
                <a:schemeClr val="tx1"/>
              </a:solidFill>
              <a:prstDash val="sysDot"/>
              <a:round/>
              <a:headEnd/>
              <a:tailEnd/>
            </a:ln>
            <a:effectLst/>
          </p:spPr>
          <p:txBody>
            <a:bodyPr wrap="none" anchor="ctr"/>
            <a:lstStyle/>
            <a:p>
              <a:endParaRPr lang="en-GB" dirty="0"/>
            </a:p>
          </p:txBody>
        </p:sp>
        <p:sp>
          <p:nvSpPr>
            <p:cNvPr id="281623" name="Line 23"/>
            <p:cNvSpPr>
              <a:spLocks noChangeShapeType="1"/>
            </p:cNvSpPr>
            <p:nvPr/>
          </p:nvSpPr>
          <p:spPr bwMode="auto">
            <a:xfrm>
              <a:off x="4981" y="2634"/>
              <a:ext cx="187" cy="33"/>
            </a:xfrm>
            <a:prstGeom prst="line">
              <a:avLst/>
            </a:prstGeom>
            <a:noFill/>
            <a:ln w="9525">
              <a:solidFill>
                <a:schemeClr val="tx1"/>
              </a:solidFill>
              <a:prstDash val="sysDot"/>
              <a:round/>
              <a:headEnd/>
              <a:tailEnd/>
            </a:ln>
            <a:effectLst/>
          </p:spPr>
          <p:txBody>
            <a:bodyPr wrap="none" anchor="ctr"/>
            <a:lstStyle/>
            <a:p>
              <a:endParaRPr lang="en-GB" dirty="0"/>
            </a:p>
          </p:txBody>
        </p:sp>
        <p:sp>
          <p:nvSpPr>
            <p:cNvPr id="281624" name="Line 24"/>
            <p:cNvSpPr>
              <a:spLocks noChangeShapeType="1"/>
            </p:cNvSpPr>
            <p:nvPr/>
          </p:nvSpPr>
          <p:spPr bwMode="auto">
            <a:xfrm>
              <a:off x="4996" y="2943"/>
              <a:ext cx="189" cy="26"/>
            </a:xfrm>
            <a:prstGeom prst="line">
              <a:avLst/>
            </a:prstGeom>
            <a:noFill/>
            <a:ln w="9525">
              <a:solidFill>
                <a:schemeClr val="tx1"/>
              </a:solidFill>
              <a:prstDash val="sysDot"/>
              <a:round/>
              <a:headEnd/>
              <a:tailEnd/>
            </a:ln>
            <a:effectLst/>
          </p:spPr>
          <p:txBody>
            <a:bodyPr wrap="none" anchor="ctr"/>
            <a:lstStyle/>
            <a:p>
              <a:endParaRPr lang="en-GB" dirty="0"/>
            </a:p>
          </p:txBody>
        </p:sp>
        <p:sp>
          <p:nvSpPr>
            <p:cNvPr id="281625" name="Line 25"/>
            <p:cNvSpPr>
              <a:spLocks noChangeShapeType="1"/>
            </p:cNvSpPr>
            <p:nvPr/>
          </p:nvSpPr>
          <p:spPr bwMode="auto">
            <a:xfrm flipV="1">
              <a:off x="1798" y="1896"/>
              <a:ext cx="0" cy="927"/>
            </a:xfrm>
            <a:prstGeom prst="line">
              <a:avLst/>
            </a:prstGeom>
            <a:noFill/>
            <a:ln w="9525">
              <a:solidFill>
                <a:schemeClr val="tx1"/>
              </a:solidFill>
              <a:round/>
              <a:headEnd/>
              <a:tailEnd type="triangle" w="med" len="med"/>
            </a:ln>
            <a:effectLst/>
          </p:spPr>
          <p:txBody>
            <a:bodyPr wrap="none">
              <a:spAutoFit/>
            </a:bodyPr>
            <a:lstStyle/>
            <a:p>
              <a:endParaRPr lang="en-GB" dirty="0"/>
            </a:p>
          </p:txBody>
        </p:sp>
        <p:sp>
          <p:nvSpPr>
            <p:cNvPr id="281626" name="Text Box 26"/>
            <p:cNvSpPr txBox="1">
              <a:spLocks noChangeArrowheads="1"/>
            </p:cNvSpPr>
            <p:nvPr/>
          </p:nvSpPr>
          <p:spPr bwMode="auto">
            <a:xfrm>
              <a:off x="1359" y="2225"/>
              <a:ext cx="442" cy="233"/>
            </a:xfrm>
            <a:prstGeom prst="rect">
              <a:avLst/>
            </a:prstGeom>
            <a:noFill/>
            <a:ln w="9525">
              <a:noFill/>
              <a:miter lim="800000"/>
              <a:headEnd/>
              <a:tailEnd/>
            </a:ln>
            <a:effectLst/>
          </p:spPr>
          <p:txBody>
            <a:bodyPr wrap="none">
              <a:spAutoFit/>
            </a:bodyPr>
            <a:lstStyle/>
            <a:p>
              <a:pPr algn="l"/>
              <a:r>
                <a:rPr lang="en-GB" sz="1800" dirty="0">
                  <a:latin typeface="Arial Rounded MT Bold" pitchFamily="34" charset="0"/>
                </a:rPr>
                <a:t>Cost</a:t>
              </a:r>
            </a:p>
          </p:txBody>
        </p:sp>
      </p:grpSp>
      <p:sp>
        <p:nvSpPr>
          <p:cNvPr id="6" name="Slide Number Placeholder 5"/>
          <p:cNvSpPr>
            <a:spLocks noGrp="1"/>
          </p:cNvSpPr>
          <p:nvPr>
            <p:ph type="sldNum" sz="quarter" idx="12"/>
          </p:nvPr>
        </p:nvSpPr>
        <p:spPr/>
        <p:txBody>
          <a:bodyPr/>
          <a:lstStyle/>
          <a:p>
            <a:fld id="{4BE819A1-3DD8-4179-BFD0-BF7D359F8DBD}" type="slidenum">
              <a:rPr lang="en-US" smtClean="0"/>
              <a:pPr/>
              <a:t>483</a:t>
            </a:fld>
            <a:endParaRPr lang="en-US" dirty="0"/>
          </a:p>
        </p:txBody>
      </p:sp>
    </p:spTree>
    <p:extLst>
      <p:ext uri="{BB962C8B-B14F-4D97-AF65-F5344CB8AC3E}">
        <p14:creationId xmlns:p14="http://schemas.microsoft.com/office/powerpoint/2010/main" val="366445890"/>
      </p:ext>
    </p:extLst>
  </p:cSld>
  <p:clrMapOvr>
    <a:masterClrMapping/>
  </p:clrMapOvr>
  <p:timing>
    <p:tnLst>
      <p:par>
        <p:cTn id="1" dur="indefinite" restart="never" nodeType="tmRoot"/>
      </p:par>
    </p:tnLst>
  </p:timing>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484</a:t>
            </a:fld>
            <a:endParaRPr lang="en-US" dirty="0"/>
          </a:p>
        </p:txBody>
      </p:sp>
      <p:sp>
        <p:nvSpPr>
          <p:cNvPr id="6" name="Content Placeholder 5"/>
          <p:cNvSpPr>
            <a:spLocks noGrp="1"/>
          </p:cNvSpPr>
          <p:nvPr>
            <p:ph idx="1"/>
          </p:nvPr>
        </p:nvSpPr>
        <p:spPr/>
        <p:txBody>
          <a:bodyPr>
            <a:normAutofit fontScale="77500" lnSpcReduction="20000"/>
          </a:bodyPr>
          <a:lstStyle/>
          <a:p>
            <a:pPr marL="285750" indent="-285750">
              <a:lnSpc>
                <a:spcPct val="114000"/>
              </a:lnSpc>
              <a:spcBef>
                <a:spcPts val="0"/>
              </a:spcBef>
              <a:spcAft>
                <a:spcPts val="0"/>
              </a:spcAft>
              <a:buFont typeface="Arial"/>
              <a:buChar char="•"/>
            </a:pPr>
            <a:r>
              <a:rPr lang="en-GB" dirty="0"/>
              <a:t>Quality planning, quality assurance, quality control and continuous improvement.</a:t>
            </a:r>
          </a:p>
          <a:p>
            <a:pPr marL="285750" indent="-285750">
              <a:lnSpc>
                <a:spcPct val="114000"/>
              </a:lnSpc>
              <a:spcBef>
                <a:spcPts val="0"/>
              </a:spcBef>
              <a:spcAft>
                <a:spcPts val="0"/>
              </a:spcAft>
              <a:buFont typeface="Arial"/>
              <a:buChar char="•"/>
            </a:pPr>
            <a:r>
              <a:rPr lang="en-GB" dirty="0"/>
              <a:t>The need to manage the quality of the deliverables (products) or service that a project delivers.</a:t>
            </a:r>
          </a:p>
          <a:p>
            <a:pPr marL="285750" indent="-285750">
              <a:lnSpc>
                <a:spcPct val="114000"/>
              </a:lnSpc>
              <a:spcBef>
                <a:spcPts val="0"/>
              </a:spcBef>
              <a:spcAft>
                <a:spcPts val="0"/>
              </a:spcAft>
              <a:buFont typeface="Arial"/>
              <a:buChar char="•"/>
            </a:pPr>
            <a:r>
              <a:rPr lang="en-GB" dirty="0"/>
              <a:t>The need to manage the quality of the project management process.</a:t>
            </a:r>
          </a:p>
          <a:p>
            <a:pPr marL="285750" indent="-285750">
              <a:lnSpc>
                <a:spcPct val="114000"/>
              </a:lnSpc>
              <a:spcBef>
                <a:spcPts val="0"/>
              </a:spcBef>
              <a:spcAft>
                <a:spcPts val="0"/>
              </a:spcAft>
              <a:buFont typeface="Arial"/>
              <a:buChar char="•"/>
            </a:pPr>
            <a:r>
              <a:rPr lang="en-GB" dirty="0"/>
              <a:t>Techniques used in quality planning and assurance such as quality plans, audit, procedures/checklists.</a:t>
            </a:r>
          </a:p>
          <a:p>
            <a:pPr marL="285750" indent="-285750">
              <a:lnSpc>
                <a:spcPct val="114000"/>
              </a:lnSpc>
              <a:spcBef>
                <a:spcPts val="0"/>
              </a:spcBef>
              <a:spcAft>
                <a:spcPts val="0"/>
              </a:spcAft>
              <a:buFont typeface="Arial"/>
              <a:buChar char="•"/>
            </a:pPr>
            <a:r>
              <a:rPr lang="en-GB" dirty="0"/>
              <a:t>Techniques used in quality control and improvement such as inspection, Ishikawa diagrams, Pareto analysis, control charts.</a:t>
            </a:r>
          </a:p>
          <a:p>
            <a:pPr marL="285750" indent="-285750">
              <a:lnSpc>
                <a:spcPct val="114000"/>
              </a:lnSpc>
              <a:spcBef>
                <a:spcPts val="0"/>
              </a:spcBef>
              <a:spcAft>
                <a:spcPts val="0"/>
              </a:spcAft>
              <a:buFont typeface="Arial"/>
              <a:buChar char="•"/>
            </a:pPr>
            <a:r>
              <a:rPr lang="en-GB" dirty="0"/>
              <a:t>The importance of acceptance criteria for each work package.</a:t>
            </a:r>
          </a:p>
          <a:p>
            <a:pPr marL="285750" indent="-285750">
              <a:lnSpc>
                <a:spcPct val="100000"/>
              </a:lnSpc>
              <a:spcBef>
                <a:spcPts val="0"/>
              </a:spcBef>
              <a:spcAft>
                <a:spcPts val="0"/>
              </a:spcAft>
              <a:buFont typeface="Arial"/>
              <a:buChar char="•"/>
            </a:pPr>
            <a:r>
              <a:rPr lang="en-GB" dirty="0"/>
              <a:t>Benefits and costs of project quality management.</a:t>
            </a:r>
            <a:endParaRPr lang="en-US" dirty="0"/>
          </a:p>
        </p:txBody>
      </p:sp>
      <p:sp>
        <p:nvSpPr>
          <p:cNvPr id="7" name="Title 6"/>
          <p:cNvSpPr>
            <a:spLocks noGrp="1"/>
          </p:cNvSpPr>
          <p:nvPr>
            <p:ph type="title"/>
          </p:nvPr>
        </p:nvSpPr>
        <p:spPr>
          <a:xfrm>
            <a:off x="381000" y="0"/>
            <a:ext cx="6172200" cy="1143000"/>
          </a:xfrm>
        </p:spPr>
        <p:txBody>
          <a:bodyPr/>
          <a:lstStyle/>
          <a:p>
            <a:r>
              <a:rPr lang="en-US" dirty="0" smtClean="0"/>
              <a:t>We have covered</a:t>
            </a:r>
            <a:endParaRPr lang="en-US" dirty="0"/>
          </a:p>
        </p:txBody>
      </p:sp>
    </p:spTree>
    <p:extLst>
      <p:ext uri="{BB962C8B-B14F-4D97-AF65-F5344CB8AC3E}">
        <p14:creationId xmlns:p14="http://schemas.microsoft.com/office/powerpoint/2010/main" val="1814095403"/>
      </p:ext>
    </p:extLst>
  </p:cSld>
  <p:clrMapOvr>
    <a:masterClrMapping/>
  </p:clrMapOvr>
  <p:transition spd="slow"/>
  <p:timing>
    <p:tnLst>
      <p:par>
        <p:cTn id="1" dur="indefinite" restart="never" nodeType="tmRoot"/>
      </p:par>
    </p:tnLst>
  </p:timing>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5200460" cy="6858000"/>
          </a:xfrm>
          <a:prstGeom prst="rect">
            <a:avLst/>
          </a:prstGeom>
        </p:spPr>
      </p:pic>
      <p:sp>
        <p:nvSpPr>
          <p:cNvPr id="5" name="Subtitle 2"/>
          <p:cNvSpPr>
            <a:spLocks noGrp="1"/>
          </p:cNvSpPr>
          <p:nvPr>
            <p:ph type="subTitle" idx="1"/>
          </p:nvPr>
        </p:nvSpPr>
        <p:spPr>
          <a:xfrm>
            <a:off x="2133600" y="4394314"/>
            <a:ext cx="6400800" cy="574868"/>
          </a:xfrm>
        </p:spPr>
        <p:txBody>
          <a:bodyPr>
            <a:normAutofit fontScale="92500"/>
          </a:bodyPr>
          <a:lstStyle/>
          <a:p>
            <a:r>
              <a:rPr lang="en-US" dirty="0" smtClean="0">
                <a:solidFill>
                  <a:schemeClr val="bg1">
                    <a:lumMod val="65000"/>
                  </a:schemeClr>
                </a:solidFill>
              </a:rPr>
              <a:t>Information Management and Project Reporting</a:t>
            </a:r>
            <a:endParaRPr lang="en-US" dirty="0">
              <a:solidFill>
                <a:schemeClr val="bg1">
                  <a:lumMod val="65000"/>
                </a:schemeClr>
              </a:solidFill>
            </a:endParaRPr>
          </a:p>
        </p:txBody>
      </p:sp>
      <p:pic>
        <p:nvPicPr>
          <p:cNvPr id="10" name="Picture 9" descr="PRiSM Logo Final.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8000" y="2133600"/>
            <a:ext cx="4364909" cy="1925549"/>
          </a:xfrm>
          <a:prstGeom prst="rect">
            <a:avLst/>
          </a:prstGeom>
          <a:noFill/>
          <a:ln>
            <a:noFill/>
          </a:ln>
        </p:spPr>
      </p:pic>
      <p:pic>
        <p:nvPicPr>
          <p:cNvPr id="11" name="Picture 10" descr="practitioner.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6826889" y="2774313"/>
            <a:ext cx="1600200" cy="471176"/>
          </a:xfrm>
          <a:prstGeom prst="rect">
            <a:avLst/>
          </a:prstGeom>
          <a:noFill/>
          <a:ln>
            <a:noFill/>
          </a:ln>
        </p:spPr>
      </p:pic>
      <p:pic>
        <p:nvPicPr>
          <p:cNvPr id="13" name="Picture 1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10437" y="6096000"/>
            <a:ext cx="1393071" cy="625335"/>
          </a:xfrm>
          <a:prstGeom prst="rect">
            <a:avLst/>
          </a:prstGeom>
        </p:spPr>
      </p:pic>
      <p:pic>
        <p:nvPicPr>
          <p:cNvPr id="14" name="Picture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48548" y="244782"/>
            <a:ext cx="2854960" cy="889820"/>
          </a:xfrm>
          <a:prstGeom prst="rect">
            <a:avLst/>
          </a:prstGeom>
        </p:spPr>
      </p:pic>
      <p:sp>
        <p:nvSpPr>
          <p:cNvPr id="16" name="TextBox 15"/>
          <p:cNvSpPr txBox="1"/>
          <p:nvPr/>
        </p:nvSpPr>
        <p:spPr>
          <a:xfrm>
            <a:off x="6248400" y="6224001"/>
            <a:ext cx="1075231" cy="369332"/>
          </a:xfrm>
          <a:prstGeom prst="rect">
            <a:avLst/>
          </a:prstGeom>
          <a:noFill/>
        </p:spPr>
        <p:txBody>
          <a:bodyPr wrap="none" rtlCol="0">
            <a:spAutoFit/>
          </a:bodyPr>
          <a:lstStyle/>
          <a:p>
            <a:r>
              <a:rPr lang="en-US" dirty="0" smtClean="0">
                <a:solidFill>
                  <a:schemeClr val="bg1">
                    <a:lumMod val="65000"/>
                  </a:schemeClr>
                </a:solidFill>
              </a:rPr>
              <a:t>Release 6</a:t>
            </a:r>
            <a:endParaRPr lang="en-US" dirty="0">
              <a:solidFill>
                <a:schemeClr val="bg1">
                  <a:lumMod val="65000"/>
                </a:schemeClr>
              </a:solidFill>
            </a:endParaRPr>
          </a:p>
        </p:txBody>
      </p:sp>
    </p:spTree>
    <p:extLst>
      <p:ext uri="{BB962C8B-B14F-4D97-AF65-F5344CB8AC3E}">
        <p14:creationId xmlns:p14="http://schemas.microsoft.com/office/powerpoint/2010/main" val="3651416333"/>
      </p:ext>
    </p:extLst>
  </p:cSld>
  <p:clrMapOvr>
    <a:masterClrMapping/>
  </p:clrMapOvr>
  <p:timing>
    <p:tnLst>
      <p:par>
        <p:cTn id="1" dur="indefinite" restart="never" nodeType="tmRoot"/>
      </p:par>
    </p:tnLst>
  </p:timing>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BE819A1-3DD8-4179-BFD0-BF7D359F8DBD}" type="slidenum">
              <a:rPr lang="en-US" smtClean="0"/>
              <a:pPr/>
              <a:t>486</a:t>
            </a:fld>
            <a:endParaRPr lang="en-US" dirty="0"/>
          </a:p>
        </p:txBody>
      </p:sp>
      <p:sp>
        <p:nvSpPr>
          <p:cNvPr id="2" name="Title 1"/>
          <p:cNvSpPr>
            <a:spLocks noGrp="1"/>
          </p:cNvSpPr>
          <p:nvPr>
            <p:ph type="title"/>
          </p:nvPr>
        </p:nvSpPr>
        <p:spPr>
          <a:xfrm>
            <a:off x="381000" y="0"/>
            <a:ext cx="8458200" cy="1143000"/>
          </a:xfrm>
        </p:spPr>
        <p:txBody>
          <a:bodyPr/>
          <a:lstStyle/>
          <a:p>
            <a:r>
              <a:rPr lang="en-US" dirty="0" smtClean="0">
                <a:solidFill>
                  <a:schemeClr val="bg1">
                    <a:lumMod val="65000"/>
                  </a:schemeClr>
                </a:solidFill>
              </a:rPr>
              <a:t>Information Management and Project Reporting</a:t>
            </a:r>
            <a:endParaRPr lang="en-US" dirty="0">
              <a:solidFill>
                <a:schemeClr val="bg1">
                  <a:lumMod val="65000"/>
                </a:schemeClr>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1105274960"/>
              </p:ext>
            </p:extLst>
          </p:nvPr>
        </p:nvGraphicFramePr>
        <p:xfrm>
          <a:off x="179512" y="1268760"/>
          <a:ext cx="8784976" cy="4322256"/>
        </p:xfrm>
        <a:graphic>
          <a:graphicData uri="http://schemas.openxmlformats.org/drawingml/2006/table">
            <a:tbl>
              <a:tblPr/>
              <a:tblGrid>
                <a:gridCol w="1877888"/>
                <a:gridCol w="3505200"/>
                <a:gridCol w="3401888"/>
              </a:tblGrid>
              <a:tr h="311661">
                <a:tc>
                  <a:txBody>
                    <a:bodyPr/>
                    <a:lstStyle/>
                    <a:p>
                      <a:pPr>
                        <a:lnSpc>
                          <a:spcPct val="115000"/>
                        </a:lnSpc>
                        <a:spcAft>
                          <a:spcPts val="0"/>
                        </a:spcAft>
                      </a:pPr>
                      <a:r>
                        <a:rPr lang="en-GB" sz="1600" b="1" dirty="0" smtClean="0">
                          <a:solidFill>
                            <a:schemeClr val="bg1"/>
                          </a:solidFill>
                          <a:latin typeface="Helvetica"/>
                          <a:ea typeface="Calibri"/>
                          <a:cs typeface="Helvetica"/>
                        </a:rPr>
                        <a:t>Module 18</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Module</a:t>
                      </a:r>
                      <a:r>
                        <a:rPr lang="en-GB" sz="1600" b="1" baseline="0" dirty="0" smtClean="0">
                          <a:solidFill>
                            <a:schemeClr val="bg1"/>
                          </a:solidFill>
                          <a:latin typeface="Helvetica"/>
                          <a:ea typeface="Calibri"/>
                          <a:cs typeface="Helvetica"/>
                        </a:rPr>
                        <a:t> Covers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Learning outcomes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3108419">
                <a:tc>
                  <a:txBody>
                    <a:bodyPr/>
                    <a:lstStyle/>
                    <a:p>
                      <a:pPr>
                        <a:lnSpc>
                          <a:spcPct val="100000"/>
                        </a:lnSpc>
                        <a:spcAft>
                          <a:spcPts val="0"/>
                        </a:spcAft>
                      </a:pPr>
                      <a:endParaRPr lang="en-GB" sz="1600" dirty="0" smtClean="0">
                        <a:solidFill>
                          <a:schemeClr val="tx1"/>
                        </a:solidFill>
                        <a:latin typeface="Helvetica"/>
                        <a:ea typeface="Calibri"/>
                        <a:cs typeface="Helvetica"/>
                      </a:endParaRPr>
                    </a:p>
                    <a:p>
                      <a:pPr>
                        <a:lnSpc>
                          <a:spcPct val="100000"/>
                        </a:lnSpc>
                        <a:spcAft>
                          <a:spcPts val="0"/>
                        </a:spcAft>
                      </a:pPr>
                      <a:r>
                        <a:rPr lang="en-GB" sz="1600" dirty="0" smtClean="0">
                          <a:solidFill>
                            <a:schemeClr val="tx1"/>
                          </a:solidFill>
                          <a:latin typeface="Helvetica"/>
                          <a:ea typeface="Calibri"/>
                          <a:cs typeface="Helvetica"/>
                        </a:rPr>
                        <a:t>Information</a:t>
                      </a:r>
                      <a:r>
                        <a:rPr lang="en-GB" sz="1600" baseline="0" dirty="0" smtClean="0">
                          <a:solidFill>
                            <a:schemeClr val="tx1"/>
                          </a:solidFill>
                          <a:latin typeface="Helvetica"/>
                          <a:ea typeface="Calibri"/>
                          <a:cs typeface="Helvetica"/>
                        </a:rPr>
                        <a:t> Management and Project Reporting</a:t>
                      </a: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3">
                  <a:txBody>
                    <a:bodyPr/>
                    <a:lstStyle/>
                    <a:p>
                      <a:pPr>
                        <a:lnSpc>
                          <a:spcPct val="115000"/>
                        </a:lnSpc>
                        <a:spcAft>
                          <a:spcPts val="0"/>
                        </a:spcAft>
                        <a:buFont typeface="Arial" pitchFamily="34" charset="0"/>
                        <a:buNone/>
                      </a:pPr>
                      <a:r>
                        <a:rPr lang="en-GB" sz="1600" b="1" dirty="0" smtClean="0">
                          <a:solidFill>
                            <a:schemeClr val="tx1"/>
                          </a:solidFill>
                          <a:latin typeface="Helvetica"/>
                          <a:ea typeface="Calibri"/>
                          <a:cs typeface="Helvetica"/>
                        </a:rPr>
                        <a:t>Different types of organizational structures:</a:t>
                      </a:r>
                      <a:endParaRPr lang="en-GB" sz="1600" b="1" baseline="0" dirty="0" smtClean="0">
                        <a:solidFill>
                          <a:schemeClr val="tx1"/>
                        </a:solidFill>
                        <a:latin typeface="Helvetica"/>
                        <a:ea typeface="Calibri"/>
                        <a:cs typeface="Helvetica"/>
                      </a:endParaRPr>
                    </a:p>
                    <a:p>
                      <a:pPr marL="285750" indent="-285750">
                        <a:lnSpc>
                          <a:spcPct val="115000"/>
                        </a:lnSpc>
                        <a:spcAft>
                          <a:spcPts val="0"/>
                        </a:spcAft>
                        <a:buFont typeface="Arial"/>
                        <a:buChar char="•"/>
                      </a:pPr>
                      <a:r>
                        <a:rPr lang="en-GB" sz="1600" b="1" baseline="0" dirty="0" smtClean="0">
                          <a:solidFill>
                            <a:schemeClr val="tx1"/>
                          </a:solidFill>
                          <a:latin typeface="Helvetica"/>
                          <a:ea typeface="Calibri"/>
                          <a:cs typeface="Helvetica"/>
                        </a:rPr>
                        <a:t>Functional</a:t>
                      </a:r>
                    </a:p>
                    <a:p>
                      <a:pPr marL="285750" indent="-285750">
                        <a:lnSpc>
                          <a:spcPct val="115000"/>
                        </a:lnSpc>
                        <a:spcAft>
                          <a:spcPts val="0"/>
                        </a:spcAft>
                        <a:buFont typeface="Arial"/>
                        <a:buChar char="•"/>
                      </a:pPr>
                      <a:r>
                        <a:rPr lang="en-GB" sz="1600" b="1" baseline="0" dirty="0" smtClean="0">
                          <a:solidFill>
                            <a:schemeClr val="tx1"/>
                          </a:solidFill>
                          <a:latin typeface="Helvetica"/>
                          <a:ea typeface="Calibri"/>
                          <a:cs typeface="Helvetica"/>
                        </a:rPr>
                        <a:t>Project based (Projectized)</a:t>
                      </a:r>
                    </a:p>
                    <a:p>
                      <a:pPr marL="285750" indent="-285750">
                        <a:lnSpc>
                          <a:spcPct val="115000"/>
                        </a:lnSpc>
                        <a:spcAft>
                          <a:spcPts val="0"/>
                        </a:spcAft>
                        <a:buFont typeface="Arial"/>
                        <a:buChar char="•"/>
                      </a:pPr>
                      <a:r>
                        <a:rPr lang="en-GB" sz="1600" b="1" baseline="0" dirty="0" smtClean="0">
                          <a:solidFill>
                            <a:schemeClr val="tx1"/>
                          </a:solidFill>
                          <a:latin typeface="Helvetica"/>
                          <a:ea typeface="Calibri"/>
                          <a:cs typeface="Helvetica"/>
                        </a:rPr>
                        <a:t>Matrix</a:t>
                      </a:r>
                    </a:p>
                    <a:p>
                      <a:pPr marL="0" indent="0">
                        <a:lnSpc>
                          <a:spcPct val="115000"/>
                        </a:lnSpc>
                        <a:spcAft>
                          <a:spcPts val="0"/>
                        </a:spcAft>
                        <a:buFont typeface="+mj-lt"/>
                        <a:buNone/>
                      </a:pPr>
                      <a:endParaRPr lang="en-GB" sz="1600" b="1" baseline="0" dirty="0" smtClean="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nSpc>
                          <a:spcPct val="100000"/>
                        </a:lnSpc>
                        <a:spcAft>
                          <a:spcPts val="0"/>
                        </a:spcAft>
                      </a:pPr>
                      <a:r>
                        <a:rPr lang="en-GB" sz="1600" smtClean="0">
                          <a:solidFill>
                            <a:schemeClr val="tx2"/>
                          </a:solidFill>
                          <a:latin typeface="Helvetica"/>
                          <a:ea typeface="Calibri"/>
                          <a:cs typeface="Helvetica"/>
                        </a:rPr>
                        <a:t>Learn</a:t>
                      </a:r>
                      <a:r>
                        <a:rPr lang="en-GB" sz="1600" baseline="0" smtClean="0">
                          <a:solidFill>
                            <a:schemeClr val="tx2"/>
                          </a:solidFill>
                          <a:latin typeface="Helvetica"/>
                          <a:ea typeface="Calibri"/>
                          <a:cs typeface="Helvetica"/>
                        </a:rPr>
                        <a:t> how project information is managed and what the function of a PMIS is and what types of reports are recommended for stakeholder engagement and project success.</a:t>
                      </a:r>
                      <a:endParaRPr lang="en-GB" sz="1600" smtClean="0">
                        <a:solidFill>
                          <a:schemeClr val="tx2"/>
                        </a:solidFill>
                        <a:latin typeface="Helvetica"/>
                        <a:ea typeface="Calibri"/>
                        <a:cs typeface="Helvetica"/>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600" dirty="0" smtClean="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smtClean="0">
                          <a:solidFill>
                            <a:srgbClr val="FFFFFF"/>
                          </a:solidFill>
                          <a:latin typeface="Helvetica"/>
                          <a:ea typeface="Calibri"/>
                          <a:cs typeface="Helvetica"/>
                        </a:rPr>
                        <a:t>Version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l">
                        <a:lnSpc>
                          <a:spcPct val="100000"/>
                        </a:lnSpc>
                        <a:spcAft>
                          <a:spcPts val="0"/>
                        </a:spcAft>
                      </a:pPr>
                      <a:r>
                        <a:rPr lang="en-GB" sz="1600" dirty="0" smtClean="0">
                          <a:solidFill>
                            <a:schemeClr val="tx1"/>
                          </a:solidFill>
                          <a:latin typeface="Helvetica"/>
                          <a:ea typeface="Calibri"/>
                          <a:cs typeface="Helvetica"/>
                        </a:rPr>
                        <a:t>6.0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p14="http://schemas.microsoft.com/office/powerpoint/2010/main" val="1813405419"/>
      </p:ext>
    </p:extLst>
  </p:cSld>
  <p:clrMapOvr>
    <a:masterClrMapping/>
  </p:clrMapOvr>
  <p:timing>
    <p:tnLst>
      <p:par>
        <p:cTn id="1" dur="indefinite" restart="never" nodeType="tmRoot"/>
      </p:par>
    </p:tnLst>
  </p:timing>
</p:sld>
</file>

<file path=ppt/slides/slide4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19906" name="Rectangle 2"/>
          <p:cNvSpPr>
            <a:spLocks noGrp="1" noChangeArrowheads="1"/>
          </p:cNvSpPr>
          <p:nvPr>
            <p:ph type="title"/>
          </p:nvPr>
        </p:nvSpPr>
        <p:spPr/>
        <p:txBody>
          <a:bodyPr/>
          <a:lstStyle/>
          <a:p>
            <a:r>
              <a:rPr lang="en-GB" dirty="0" smtClean="0"/>
              <a:t>Purpose</a:t>
            </a:r>
            <a:endParaRPr lang="en-US" dirty="0"/>
          </a:p>
        </p:txBody>
      </p:sp>
      <p:sp>
        <p:nvSpPr>
          <p:cNvPr id="1019907" name="Rectangle 3"/>
          <p:cNvSpPr>
            <a:spLocks noGrp="1" noChangeArrowheads="1"/>
          </p:cNvSpPr>
          <p:nvPr>
            <p:ph type="body" idx="1"/>
          </p:nvPr>
        </p:nvSpPr>
        <p:spPr>
          <a:xfrm>
            <a:off x="628650" y="1447801"/>
            <a:ext cx="7886700" cy="2590800"/>
          </a:xfrm>
        </p:spPr>
        <p:txBody>
          <a:bodyPr/>
          <a:lstStyle/>
          <a:p>
            <a:r>
              <a:rPr lang="en-GB" dirty="0"/>
              <a:t>Ensures information is available to support decision making in a timely manner</a:t>
            </a:r>
          </a:p>
          <a:p>
            <a:r>
              <a:rPr lang="en-GB" dirty="0"/>
              <a:t>Controls the quality, use and maintenance of information throughout the project life and after</a:t>
            </a:r>
          </a:p>
          <a:p>
            <a:r>
              <a:rPr lang="en-GB" dirty="0"/>
              <a:t>Supports communication processes  </a:t>
            </a:r>
            <a:endParaRPr lang="en-GB" dirty="0" smtClean="0"/>
          </a:p>
          <a:p>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487</a:t>
            </a:fld>
            <a:endParaRPr lang="en-US" dirty="0"/>
          </a:p>
        </p:txBody>
      </p:sp>
    </p:spTree>
    <p:extLst>
      <p:ext uri="{BB962C8B-B14F-4D97-AF65-F5344CB8AC3E}">
        <p14:creationId xmlns:p14="http://schemas.microsoft.com/office/powerpoint/2010/main" val="10545277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19907">
                                            <p:txEl>
                                              <p:pRg st="0" end="0"/>
                                            </p:txEl>
                                          </p:spTgt>
                                        </p:tgtEl>
                                        <p:attrNameLst>
                                          <p:attrName>style.visibility</p:attrName>
                                        </p:attrNameLst>
                                      </p:cBhvr>
                                      <p:to>
                                        <p:strVal val="visible"/>
                                      </p:to>
                                    </p:set>
                                    <p:animEffect transition="in" filter="wipe(left)">
                                      <p:cBhvr>
                                        <p:cTn id="7" dur="500"/>
                                        <p:tgtEl>
                                          <p:spTgt spid="10199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19907">
                                            <p:txEl>
                                              <p:pRg st="1" end="1"/>
                                            </p:txEl>
                                          </p:spTgt>
                                        </p:tgtEl>
                                        <p:attrNameLst>
                                          <p:attrName>style.visibility</p:attrName>
                                        </p:attrNameLst>
                                      </p:cBhvr>
                                      <p:to>
                                        <p:strVal val="visible"/>
                                      </p:to>
                                    </p:set>
                                    <p:animEffect transition="in" filter="wipe(left)">
                                      <p:cBhvr>
                                        <p:cTn id="12" dur="500"/>
                                        <p:tgtEl>
                                          <p:spTgt spid="101990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19907">
                                            <p:txEl>
                                              <p:pRg st="2" end="2"/>
                                            </p:txEl>
                                          </p:spTgt>
                                        </p:tgtEl>
                                        <p:attrNameLst>
                                          <p:attrName>style.visibility</p:attrName>
                                        </p:attrNameLst>
                                      </p:cBhvr>
                                      <p:to>
                                        <p:strVal val="visible"/>
                                      </p:to>
                                    </p:set>
                                    <p:animEffect transition="in" filter="wipe(left)">
                                      <p:cBhvr>
                                        <p:cTn id="17" dur="500"/>
                                        <p:tgtEl>
                                          <p:spTgt spid="101990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9907" grpId="0" build="p" autoUpdateAnimBg="0"/>
    </p:bldLst>
  </p:timing>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1954" name="Rectangle 2"/>
          <p:cNvSpPr>
            <a:spLocks noGrp="1" noChangeArrowheads="1"/>
          </p:cNvSpPr>
          <p:nvPr>
            <p:ph type="title"/>
          </p:nvPr>
        </p:nvSpPr>
        <p:spPr/>
        <p:txBody>
          <a:bodyPr/>
          <a:lstStyle/>
          <a:p>
            <a:r>
              <a:rPr lang="en-GB" dirty="0" smtClean="0"/>
              <a:t>Information Processing</a:t>
            </a:r>
            <a:endParaRPr lang="en-US" dirty="0"/>
          </a:p>
        </p:txBody>
      </p:sp>
      <p:grpSp>
        <p:nvGrpSpPr>
          <p:cNvPr id="2" name="Group 49"/>
          <p:cNvGrpSpPr/>
          <p:nvPr/>
        </p:nvGrpSpPr>
        <p:grpSpPr>
          <a:xfrm>
            <a:off x="1426568" y="1511527"/>
            <a:ext cx="6395655" cy="4424362"/>
            <a:chOff x="2031224" y="1497013"/>
            <a:chExt cx="6928626" cy="4424362"/>
          </a:xfrm>
        </p:grpSpPr>
        <p:grpSp>
          <p:nvGrpSpPr>
            <p:cNvPr id="3" name="Group 3"/>
            <p:cNvGrpSpPr>
              <a:grpSpLocks/>
            </p:cNvGrpSpPr>
            <p:nvPr/>
          </p:nvGrpSpPr>
          <p:grpSpPr bwMode="auto">
            <a:xfrm>
              <a:off x="4779963" y="2328863"/>
              <a:ext cx="2176462" cy="2627312"/>
              <a:chOff x="2779" y="1467"/>
              <a:chExt cx="1266" cy="1655"/>
            </a:xfrm>
          </p:grpSpPr>
          <p:sp>
            <p:nvSpPr>
              <p:cNvPr id="1021956" name="Freeform 4"/>
              <p:cNvSpPr>
                <a:spLocks/>
              </p:cNvSpPr>
              <p:nvPr/>
            </p:nvSpPr>
            <p:spPr bwMode="auto">
              <a:xfrm>
                <a:off x="3084" y="1467"/>
                <a:ext cx="961" cy="1655"/>
              </a:xfrm>
              <a:custGeom>
                <a:avLst/>
                <a:gdLst/>
                <a:ahLst/>
                <a:cxnLst>
                  <a:cxn ang="0">
                    <a:pos x="381" y="0"/>
                  </a:cxn>
                  <a:cxn ang="0">
                    <a:pos x="318" y="8"/>
                  </a:cxn>
                  <a:cxn ang="0">
                    <a:pos x="259" y="21"/>
                  </a:cxn>
                  <a:cxn ang="0">
                    <a:pos x="205" y="37"/>
                  </a:cxn>
                  <a:cxn ang="0">
                    <a:pos x="154" y="59"/>
                  </a:cxn>
                  <a:cxn ang="0">
                    <a:pos x="110" y="85"/>
                  </a:cxn>
                  <a:cxn ang="0">
                    <a:pos x="72" y="114"/>
                  </a:cxn>
                  <a:cxn ang="0">
                    <a:pos x="41" y="147"/>
                  </a:cxn>
                  <a:cxn ang="0">
                    <a:pos x="18" y="182"/>
                  </a:cxn>
                  <a:cxn ang="0">
                    <a:pos x="5" y="219"/>
                  </a:cxn>
                  <a:cxn ang="0">
                    <a:pos x="0" y="260"/>
                  </a:cxn>
                  <a:cxn ang="0">
                    <a:pos x="2" y="1421"/>
                  </a:cxn>
                  <a:cxn ang="0">
                    <a:pos x="12" y="1460"/>
                  </a:cxn>
                  <a:cxn ang="0">
                    <a:pos x="33" y="1495"/>
                  </a:cxn>
                  <a:cxn ang="0">
                    <a:pos x="60" y="1530"/>
                  </a:cxn>
                  <a:cxn ang="0">
                    <a:pos x="97" y="1559"/>
                  </a:cxn>
                  <a:cxn ang="0">
                    <a:pos x="139" y="1587"/>
                  </a:cxn>
                  <a:cxn ang="0">
                    <a:pos x="187" y="1609"/>
                  </a:cxn>
                  <a:cxn ang="0">
                    <a:pos x="241" y="1629"/>
                  </a:cxn>
                  <a:cxn ang="0">
                    <a:pos x="298" y="1642"/>
                  </a:cxn>
                  <a:cxn ang="0">
                    <a:pos x="360" y="1651"/>
                  </a:cxn>
                  <a:cxn ang="0">
                    <a:pos x="424" y="1655"/>
                  </a:cxn>
                  <a:cxn ang="0">
                    <a:pos x="489" y="1651"/>
                  </a:cxn>
                  <a:cxn ang="0">
                    <a:pos x="551" y="1642"/>
                  </a:cxn>
                  <a:cxn ang="0">
                    <a:pos x="609" y="1629"/>
                  </a:cxn>
                  <a:cxn ang="0">
                    <a:pos x="662" y="1609"/>
                  </a:cxn>
                  <a:cxn ang="0">
                    <a:pos x="710" y="1587"/>
                  </a:cxn>
                  <a:cxn ang="0">
                    <a:pos x="752" y="1559"/>
                  </a:cxn>
                  <a:cxn ang="0">
                    <a:pos x="788" y="1530"/>
                  </a:cxn>
                  <a:cxn ang="0">
                    <a:pos x="815" y="1495"/>
                  </a:cxn>
                  <a:cxn ang="0">
                    <a:pos x="836" y="1460"/>
                  </a:cxn>
                  <a:cxn ang="0">
                    <a:pos x="847" y="1421"/>
                  </a:cxn>
                  <a:cxn ang="0">
                    <a:pos x="850" y="260"/>
                  </a:cxn>
                  <a:cxn ang="0">
                    <a:pos x="844" y="219"/>
                  </a:cxn>
                  <a:cxn ang="0">
                    <a:pos x="830" y="182"/>
                  </a:cxn>
                  <a:cxn ang="0">
                    <a:pos x="808" y="147"/>
                  </a:cxn>
                  <a:cxn ang="0">
                    <a:pos x="776" y="114"/>
                  </a:cxn>
                  <a:cxn ang="0">
                    <a:pos x="739" y="85"/>
                  </a:cxn>
                  <a:cxn ang="0">
                    <a:pos x="695" y="59"/>
                  </a:cxn>
                  <a:cxn ang="0">
                    <a:pos x="645" y="37"/>
                  </a:cxn>
                  <a:cxn ang="0">
                    <a:pos x="590" y="21"/>
                  </a:cxn>
                  <a:cxn ang="0">
                    <a:pos x="531" y="8"/>
                  </a:cxn>
                  <a:cxn ang="0">
                    <a:pos x="468" y="0"/>
                  </a:cxn>
                  <a:cxn ang="0">
                    <a:pos x="424" y="0"/>
                  </a:cxn>
                </a:cxnLst>
                <a:rect l="0" t="0" r="r" b="b"/>
                <a:pathLst>
                  <a:path w="850" h="1655">
                    <a:moveTo>
                      <a:pt x="424" y="0"/>
                    </a:moveTo>
                    <a:lnTo>
                      <a:pt x="402" y="0"/>
                    </a:lnTo>
                    <a:lnTo>
                      <a:pt x="381" y="0"/>
                    </a:lnTo>
                    <a:lnTo>
                      <a:pt x="360" y="2"/>
                    </a:lnTo>
                    <a:lnTo>
                      <a:pt x="339" y="4"/>
                    </a:lnTo>
                    <a:lnTo>
                      <a:pt x="318" y="8"/>
                    </a:lnTo>
                    <a:lnTo>
                      <a:pt x="298" y="11"/>
                    </a:lnTo>
                    <a:lnTo>
                      <a:pt x="278" y="15"/>
                    </a:lnTo>
                    <a:lnTo>
                      <a:pt x="259" y="21"/>
                    </a:lnTo>
                    <a:lnTo>
                      <a:pt x="241" y="24"/>
                    </a:lnTo>
                    <a:lnTo>
                      <a:pt x="221" y="32"/>
                    </a:lnTo>
                    <a:lnTo>
                      <a:pt x="205" y="37"/>
                    </a:lnTo>
                    <a:lnTo>
                      <a:pt x="187" y="44"/>
                    </a:lnTo>
                    <a:lnTo>
                      <a:pt x="170" y="52"/>
                    </a:lnTo>
                    <a:lnTo>
                      <a:pt x="154" y="59"/>
                    </a:lnTo>
                    <a:lnTo>
                      <a:pt x="139" y="67"/>
                    </a:lnTo>
                    <a:lnTo>
                      <a:pt x="124" y="76"/>
                    </a:lnTo>
                    <a:lnTo>
                      <a:pt x="110" y="85"/>
                    </a:lnTo>
                    <a:lnTo>
                      <a:pt x="97" y="94"/>
                    </a:lnTo>
                    <a:lnTo>
                      <a:pt x="84" y="103"/>
                    </a:lnTo>
                    <a:lnTo>
                      <a:pt x="72" y="114"/>
                    </a:lnTo>
                    <a:lnTo>
                      <a:pt x="60" y="125"/>
                    </a:lnTo>
                    <a:lnTo>
                      <a:pt x="51" y="135"/>
                    </a:lnTo>
                    <a:lnTo>
                      <a:pt x="41" y="147"/>
                    </a:lnTo>
                    <a:lnTo>
                      <a:pt x="33" y="158"/>
                    </a:lnTo>
                    <a:lnTo>
                      <a:pt x="26" y="169"/>
                    </a:lnTo>
                    <a:lnTo>
                      <a:pt x="18" y="182"/>
                    </a:lnTo>
                    <a:lnTo>
                      <a:pt x="12" y="195"/>
                    </a:lnTo>
                    <a:lnTo>
                      <a:pt x="8" y="206"/>
                    </a:lnTo>
                    <a:lnTo>
                      <a:pt x="5" y="219"/>
                    </a:lnTo>
                    <a:lnTo>
                      <a:pt x="2" y="232"/>
                    </a:lnTo>
                    <a:lnTo>
                      <a:pt x="0" y="247"/>
                    </a:lnTo>
                    <a:lnTo>
                      <a:pt x="0" y="260"/>
                    </a:lnTo>
                    <a:lnTo>
                      <a:pt x="0" y="1394"/>
                    </a:lnTo>
                    <a:lnTo>
                      <a:pt x="0" y="1408"/>
                    </a:lnTo>
                    <a:lnTo>
                      <a:pt x="2" y="1421"/>
                    </a:lnTo>
                    <a:lnTo>
                      <a:pt x="5" y="1434"/>
                    </a:lnTo>
                    <a:lnTo>
                      <a:pt x="8" y="1447"/>
                    </a:lnTo>
                    <a:lnTo>
                      <a:pt x="12" y="1460"/>
                    </a:lnTo>
                    <a:lnTo>
                      <a:pt x="18" y="1471"/>
                    </a:lnTo>
                    <a:lnTo>
                      <a:pt x="26" y="1484"/>
                    </a:lnTo>
                    <a:lnTo>
                      <a:pt x="33" y="1495"/>
                    </a:lnTo>
                    <a:lnTo>
                      <a:pt x="41" y="1508"/>
                    </a:lnTo>
                    <a:lnTo>
                      <a:pt x="51" y="1519"/>
                    </a:lnTo>
                    <a:lnTo>
                      <a:pt x="60" y="1530"/>
                    </a:lnTo>
                    <a:lnTo>
                      <a:pt x="72" y="1539"/>
                    </a:lnTo>
                    <a:lnTo>
                      <a:pt x="84" y="1550"/>
                    </a:lnTo>
                    <a:lnTo>
                      <a:pt x="97" y="1559"/>
                    </a:lnTo>
                    <a:lnTo>
                      <a:pt x="110" y="1568"/>
                    </a:lnTo>
                    <a:lnTo>
                      <a:pt x="124" y="1578"/>
                    </a:lnTo>
                    <a:lnTo>
                      <a:pt x="139" y="1587"/>
                    </a:lnTo>
                    <a:lnTo>
                      <a:pt x="154" y="1594"/>
                    </a:lnTo>
                    <a:lnTo>
                      <a:pt x="170" y="1601"/>
                    </a:lnTo>
                    <a:lnTo>
                      <a:pt x="187" y="1609"/>
                    </a:lnTo>
                    <a:lnTo>
                      <a:pt x="205" y="1616"/>
                    </a:lnTo>
                    <a:lnTo>
                      <a:pt x="221" y="1622"/>
                    </a:lnTo>
                    <a:lnTo>
                      <a:pt x="241" y="1629"/>
                    </a:lnTo>
                    <a:lnTo>
                      <a:pt x="259" y="1633"/>
                    </a:lnTo>
                    <a:lnTo>
                      <a:pt x="278" y="1638"/>
                    </a:lnTo>
                    <a:lnTo>
                      <a:pt x="298" y="1642"/>
                    </a:lnTo>
                    <a:lnTo>
                      <a:pt x="318" y="1646"/>
                    </a:lnTo>
                    <a:lnTo>
                      <a:pt x="339" y="1649"/>
                    </a:lnTo>
                    <a:lnTo>
                      <a:pt x="360" y="1651"/>
                    </a:lnTo>
                    <a:lnTo>
                      <a:pt x="381" y="1653"/>
                    </a:lnTo>
                    <a:lnTo>
                      <a:pt x="402" y="1653"/>
                    </a:lnTo>
                    <a:lnTo>
                      <a:pt x="424" y="1655"/>
                    </a:lnTo>
                    <a:lnTo>
                      <a:pt x="447" y="1653"/>
                    </a:lnTo>
                    <a:lnTo>
                      <a:pt x="468" y="1653"/>
                    </a:lnTo>
                    <a:lnTo>
                      <a:pt x="489" y="1651"/>
                    </a:lnTo>
                    <a:lnTo>
                      <a:pt x="510" y="1649"/>
                    </a:lnTo>
                    <a:lnTo>
                      <a:pt x="531" y="1646"/>
                    </a:lnTo>
                    <a:lnTo>
                      <a:pt x="551" y="1642"/>
                    </a:lnTo>
                    <a:lnTo>
                      <a:pt x="570" y="1638"/>
                    </a:lnTo>
                    <a:lnTo>
                      <a:pt x="590" y="1633"/>
                    </a:lnTo>
                    <a:lnTo>
                      <a:pt x="609" y="1629"/>
                    </a:lnTo>
                    <a:lnTo>
                      <a:pt x="627" y="1622"/>
                    </a:lnTo>
                    <a:lnTo>
                      <a:pt x="645" y="1616"/>
                    </a:lnTo>
                    <a:lnTo>
                      <a:pt x="662" y="1609"/>
                    </a:lnTo>
                    <a:lnTo>
                      <a:pt x="679" y="1601"/>
                    </a:lnTo>
                    <a:lnTo>
                      <a:pt x="695" y="1594"/>
                    </a:lnTo>
                    <a:lnTo>
                      <a:pt x="710" y="1587"/>
                    </a:lnTo>
                    <a:lnTo>
                      <a:pt x="725" y="1578"/>
                    </a:lnTo>
                    <a:lnTo>
                      <a:pt x="739" y="1568"/>
                    </a:lnTo>
                    <a:lnTo>
                      <a:pt x="752" y="1559"/>
                    </a:lnTo>
                    <a:lnTo>
                      <a:pt x="764" y="1550"/>
                    </a:lnTo>
                    <a:lnTo>
                      <a:pt x="776" y="1539"/>
                    </a:lnTo>
                    <a:lnTo>
                      <a:pt x="788" y="1530"/>
                    </a:lnTo>
                    <a:lnTo>
                      <a:pt x="797" y="1519"/>
                    </a:lnTo>
                    <a:lnTo>
                      <a:pt x="808" y="1508"/>
                    </a:lnTo>
                    <a:lnTo>
                      <a:pt x="815" y="1495"/>
                    </a:lnTo>
                    <a:lnTo>
                      <a:pt x="823" y="1484"/>
                    </a:lnTo>
                    <a:lnTo>
                      <a:pt x="830" y="1471"/>
                    </a:lnTo>
                    <a:lnTo>
                      <a:pt x="836" y="1460"/>
                    </a:lnTo>
                    <a:lnTo>
                      <a:pt x="841" y="1447"/>
                    </a:lnTo>
                    <a:lnTo>
                      <a:pt x="844" y="1434"/>
                    </a:lnTo>
                    <a:lnTo>
                      <a:pt x="847" y="1421"/>
                    </a:lnTo>
                    <a:lnTo>
                      <a:pt x="849" y="1408"/>
                    </a:lnTo>
                    <a:lnTo>
                      <a:pt x="850" y="1394"/>
                    </a:lnTo>
                    <a:lnTo>
                      <a:pt x="850" y="260"/>
                    </a:lnTo>
                    <a:lnTo>
                      <a:pt x="849" y="247"/>
                    </a:lnTo>
                    <a:lnTo>
                      <a:pt x="847" y="232"/>
                    </a:lnTo>
                    <a:lnTo>
                      <a:pt x="844" y="219"/>
                    </a:lnTo>
                    <a:lnTo>
                      <a:pt x="841" y="206"/>
                    </a:lnTo>
                    <a:lnTo>
                      <a:pt x="836" y="195"/>
                    </a:lnTo>
                    <a:lnTo>
                      <a:pt x="830" y="182"/>
                    </a:lnTo>
                    <a:lnTo>
                      <a:pt x="823" y="169"/>
                    </a:lnTo>
                    <a:lnTo>
                      <a:pt x="815" y="158"/>
                    </a:lnTo>
                    <a:lnTo>
                      <a:pt x="808" y="147"/>
                    </a:lnTo>
                    <a:lnTo>
                      <a:pt x="797" y="135"/>
                    </a:lnTo>
                    <a:lnTo>
                      <a:pt x="788" y="125"/>
                    </a:lnTo>
                    <a:lnTo>
                      <a:pt x="776" y="114"/>
                    </a:lnTo>
                    <a:lnTo>
                      <a:pt x="764" y="103"/>
                    </a:lnTo>
                    <a:lnTo>
                      <a:pt x="752" y="94"/>
                    </a:lnTo>
                    <a:lnTo>
                      <a:pt x="739" y="85"/>
                    </a:lnTo>
                    <a:lnTo>
                      <a:pt x="725" y="76"/>
                    </a:lnTo>
                    <a:lnTo>
                      <a:pt x="710" y="67"/>
                    </a:lnTo>
                    <a:lnTo>
                      <a:pt x="695" y="59"/>
                    </a:lnTo>
                    <a:lnTo>
                      <a:pt x="679" y="52"/>
                    </a:lnTo>
                    <a:lnTo>
                      <a:pt x="662" y="44"/>
                    </a:lnTo>
                    <a:lnTo>
                      <a:pt x="645" y="37"/>
                    </a:lnTo>
                    <a:lnTo>
                      <a:pt x="627" y="32"/>
                    </a:lnTo>
                    <a:lnTo>
                      <a:pt x="609" y="24"/>
                    </a:lnTo>
                    <a:lnTo>
                      <a:pt x="590" y="21"/>
                    </a:lnTo>
                    <a:lnTo>
                      <a:pt x="570" y="15"/>
                    </a:lnTo>
                    <a:lnTo>
                      <a:pt x="551" y="11"/>
                    </a:lnTo>
                    <a:lnTo>
                      <a:pt x="531" y="8"/>
                    </a:lnTo>
                    <a:lnTo>
                      <a:pt x="510" y="4"/>
                    </a:lnTo>
                    <a:lnTo>
                      <a:pt x="489" y="2"/>
                    </a:lnTo>
                    <a:lnTo>
                      <a:pt x="468" y="0"/>
                    </a:lnTo>
                    <a:lnTo>
                      <a:pt x="447" y="0"/>
                    </a:lnTo>
                    <a:lnTo>
                      <a:pt x="424" y="0"/>
                    </a:lnTo>
                    <a:lnTo>
                      <a:pt x="424" y="0"/>
                    </a:lnTo>
                    <a:close/>
                  </a:path>
                </a:pathLst>
              </a:custGeom>
              <a:ln>
                <a:headEnd/>
                <a:tailEnd/>
              </a:ln>
            </p:spPr>
            <p:style>
              <a:lnRef idx="0">
                <a:schemeClr val="accent2"/>
              </a:lnRef>
              <a:fillRef idx="3">
                <a:schemeClr val="accent2"/>
              </a:fillRef>
              <a:effectRef idx="3">
                <a:schemeClr val="accent2"/>
              </a:effectRef>
              <a:fontRef idx="minor">
                <a:schemeClr val="lt1"/>
              </a:fontRef>
            </p:style>
            <p:txBody>
              <a:bodyPr/>
              <a:lstStyle/>
              <a:p>
                <a:endParaRPr lang="en-US" b="1" dirty="0">
                  <a:latin typeface="+mn-lt"/>
                </a:endParaRPr>
              </a:p>
            </p:txBody>
          </p:sp>
          <p:sp>
            <p:nvSpPr>
              <p:cNvPr id="1021957" name="Freeform 5"/>
              <p:cNvSpPr>
                <a:spLocks/>
              </p:cNvSpPr>
              <p:nvPr/>
            </p:nvSpPr>
            <p:spPr bwMode="auto">
              <a:xfrm>
                <a:off x="3084" y="1467"/>
                <a:ext cx="961" cy="1655"/>
              </a:xfrm>
              <a:custGeom>
                <a:avLst/>
                <a:gdLst/>
                <a:ahLst/>
                <a:cxnLst>
                  <a:cxn ang="0">
                    <a:pos x="381" y="0"/>
                  </a:cxn>
                  <a:cxn ang="0">
                    <a:pos x="318" y="8"/>
                  </a:cxn>
                  <a:cxn ang="0">
                    <a:pos x="259" y="21"/>
                  </a:cxn>
                  <a:cxn ang="0">
                    <a:pos x="205" y="37"/>
                  </a:cxn>
                  <a:cxn ang="0">
                    <a:pos x="154" y="59"/>
                  </a:cxn>
                  <a:cxn ang="0">
                    <a:pos x="110" y="85"/>
                  </a:cxn>
                  <a:cxn ang="0">
                    <a:pos x="72" y="114"/>
                  </a:cxn>
                  <a:cxn ang="0">
                    <a:pos x="41" y="147"/>
                  </a:cxn>
                  <a:cxn ang="0">
                    <a:pos x="18" y="182"/>
                  </a:cxn>
                  <a:cxn ang="0">
                    <a:pos x="5" y="219"/>
                  </a:cxn>
                  <a:cxn ang="0">
                    <a:pos x="0" y="260"/>
                  </a:cxn>
                  <a:cxn ang="0">
                    <a:pos x="2" y="1421"/>
                  </a:cxn>
                  <a:cxn ang="0">
                    <a:pos x="12" y="1460"/>
                  </a:cxn>
                  <a:cxn ang="0">
                    <a:pos x="33" y="1495"/>
                  </a:cxn>
                  <a:cxn ang="0">
                    <a:pos x="60" y="1530"/>
                  </a:cxn>
                  <a:cxn ang="0">
                    <a:pos x="97" y="1559"/>
                  </a:cxn>
                  <a:cxn ang="0">
                    <a:pos x="139" y="1587"/>
                  </a:cxn>
                  <a:cxn ang="0">
                    <a:pos x="187" y="1609"/>
                  </a:cxn>
                  <a:cxn ang="0">
                    <a:pos x="241" y="1629"/>
                  </a:cxn>
                  <a:cxn ang="0">
                    <a:pos x="298" y="1642"/>
                  </a:cxn>
                  <a:cxn ang="0">
                    <a:pos x="360" y="1651"/>
                  </a:cxn>
                  <a:cxn ang="0">
                    <a:pos x="424" y="1655"/>
                  </a:cxn>
                  <a:cxn ang="0">
                    <a:pos x="489" y="1651"/>
                  </a:cxn>
                  <a:cxn ang="0">
                    <a:pos x="551" y="1642"/>
                  </a:cxn>
                  <a:cxn ang="0">
                    <a:pos x="609" y="1629"/>
                  </a:cxn>
                  <a:cxn ang="0">
                    <a:pos x="662" y="1609"/>
                  </a:cxn>
                  <a:cxn ang="0">
                    <a:pos x="710" y="1587"/>
                  </a:cxn>
                  <a:cxn ang="0">
                    <a:pos x="752" y="1559"/>
                  </a:cxn>
                  <a:cxn ang="0">
                    <a:pos x="788" y="1530"/>
                  </a:cxn>
                  <a:cxn ang="0">
                    <a:pos x="815" y="1495"/>
                  </a:cxn>
                  <a:cxn ang="0">
                    <a:pos x="836" y="1460"/>
                  </a:cxn>
                  <a:cxn ang="0">
                    <a:pos x="847" y="1421"/>
                  </a:cxn>
                  <a:cxn ang="0">
                    <a:pos x="850" y="260"/>
                  </a:cxn>
                  <a:cxn ang="0">
                    <a:pos x="844" y="219"/>
                  </a:cxn>
                  <a:cxn ang="0">
                    <a:pos x="830" y="182"/>
                  </a:cxn>
                  <a:cxn ang="0">
                    <a:pos x="808" y="147"/>
                  </a:cxn>
                  <a:cxn ang="0">
                    <a:pos x="776" y="114"/>
                  </a:cxn>
                  <a:cxn ang="0">
                    <a:pos x="739" y="85"/>
                  </a:cxn>
                  <a:cxn ang="0">
                    <a:pos x="695" y="59"/>
                  </a:cxn>
                  <a:cxn ang="0">
                    <a:pos x="645" y="37"/>
                  </a:cxn>
                  <a:cxn ang="0">
                    <a:pos x="590" y="21"/>
                  </a:cxn>
                  <a:cxn ang="0">
                    <a:pos x="531" y="8"/>
                  </a:cxn>
                  <a:cxn ang="0">
                    <a:pos x="468" y="0"/>
                  </a:cxn>
                  <a:cxn ang="0">
                    <a:pos x="424" y="0"/>
                  </a:cxn>
                </a:cxnLst>
                <a:rect l="0" t="0" r="r" b="b"/>
                <a:pathLst>
                  <a:path w="850" h="1655">
                    <a:moveTo>
                      <a:pt x="424" y="0"/>
                    </a:moveTo>
                    <a:lnTo>
                      <a:pt x="402" y="0"/>
                    </a:lnTo>
                    <a:lnTo>
                      <a:pt x="381" y="0"/>
                    </a:lnTo>
                    <a:lnTo>
                      <a:pt x="360" y="2"/>
                    </a:lnTo>
                    <a:lnTo>
                      <a:pt x="339" y="4"/>
                    </a:lnTo>
                    <a:lnTo>
                      <a:pt x="318" y="8"/>
                    </a:lnTo>
                    <a:lnTo>
                      <a:pt x="298" y="11"/>
                    </a:lnTo>
                    <a:lnTo>
                      <a:pt x="278" y="15"/>
                    </a:lnTo>
                    <a:lnTo>
                      <a:pt x="259" y="21"/>
                    </a:lnTo>
                    <a:lnTo>
                      <a:pt x="241" y="24"/>
                    </a:lnTo>
                    <a:lnTo>
                      <a:pt x="221" y="32"/>
                    </a:lnTo>
                    <a:lnTo>
                      <a:pt x="205" y="37"/>
                    </a:lnTo>
                    <a:lnTo>
                      <a:pt x="187" y="44"/>
                    </a:lnTo>
                    <a:lnTo>
                      <a:pt x="170" y="52"/>
                    </a:lnTo>
                    <a:lnTo>
                      <a:pt x="154" y="59"/>
                    </a:lnTo>
                    <a:lnTo>
                      <a:pt x="139" y="67"/>
                    </a:lnTo>
                    <a:lnTo>
                      <a:pt x="124" y="76"/>
                    </a:lnTo>
                    <a:lnTo>
                      <a:pt x="110" y="85"/>
                    </a:lnTo>
                    <a:lnTo>
                      <a:pt x="97" y="94"/>
                    </a:lnTo>
                    <a:lnTo>
                      <a:pt x="84" y="103"/>
                    </a:lnTo>
                    <a:lnTo>
                      <a:pt x="72" y="114"/>
                    </a:lnTo>
                    <a:lnTo>
                      <a:pt x="60" y="125"/>
                    </a:lnTo>
                    <a:lnTo>
                      <a:pt x="51" y="135"/>
                    </a:lnTo>
                    <a:lnTo>
                      <a:pt x="41" y="147"/>
                    </a:lnTo>
                    <a:lnTo>
                      <a:pt x="33" y="158"/>
                    </a:lnTo>
                    <a:lnTo>
                      <a:pt x="26" y="169"/>
                    </a:lnTo>
                    <a:lnTo>
                      <a:pt x="18" y="182"/>
                    </a:lnTo>
                    <a:lnTo>
                      <a:pt x="12" y="195"/>
                    </a:lnTo>
                    <a:lnTo>
                      <a:pt x="8" y="206"/>
                    </a:lnTo>
                    <a:lnTo>
                      <a:pt x="5" y="219"/>
                    </a:lnTo>
                    <a:lnTo>
                      <a:pt x="2" y="232"/>
                    </a:lnTo>
                    <a:lnTo>
                      <a:pt x="0" y="247"/>
                    </a:lnTo>
                    <a:lnTo>
                      <a:pt x="0" y="260"/>
                    </a:lnTo>
                    <a:lnTo>
                      <a:pt x="0" y="1394"/>
                    </a:lnTo>
                    <a:lnTo>
                      <a:pt x="0" y="1408"/>
                    </a:lnTo>
                    <a:lnTo>
                      <a:pt x="2" y="1421"/>
                    </a:lnTo>
                    <a:lnTo>
                      <a:pt x="5" y="1434"/>
                    </a:lnTo>
                    <a:lnTo>
                      <a:pt x="8" y="1447"/>
                    </a:lnTo>
                    <a:lnTo>
                      <a:pt x="12" y="1460"/>
                    </a:lnTo>
                    <a:lnTo>
                      <a:pt x="18" y="1471"/>
                    </a:lnTo>
                    <a:lnTo>
                      <a:pt x="26" y="1484"/>
                    </a:lnTo>
                    <a:lnTo>
                      <a:pt x="33" y="1495"/>
                    </a:lnTo>
                    <a:lnTo>
                      <a:pt x="41" y="1508"/>
                    </a:lnTo>
                    <a:lnTo>
                      <a:pt x="51" y="1519"/>
                    </a:lnTo>
                    <a:lnTo>
                      <a:pt x="60" y="1530"/>
                    </a:lnTo>
                    <a:lnTo>
                      <a:pt x="72" y="1539"/>
                    </a:lnTo>
                    <a:lnTo>
                      <a:pt x="84" y="1550"/>
                    </a:lnTo>
                    <a:lnTo>
                      <a:pt x="97" y="1559"/>
                    </a:lnTo>
                    <a:lnTo>
                      <a:pt x="110" y="1568"/>
                    </a:lnTo>
                    <a:lnTo>
                      <a:pt x="124" y="1578"/>
                    </a:lnTo>
                    <a:lnTo>
                      <a:pt x="139" y="1587"/>
                    </a:lnTo>
                    <a:lnTo>
                      <a:pt x="154" y="1594"/>
                    </a:lnTo>
                    <a:lnTo>
                      <a:pt x="170" y="1601"/>
                    </a:lnTo>
                    <a:lnTo>
                      <a:pt x="187" y="1609"/>
                    </a:lnTo>
                    <a:lnTo>
                      <a:pt x="205" y="1616"/>
                    </a:lnTo>
                    <a:lnTo>
                      <a:pt x="221" y="1622"/>
                    </a:lnTo>
                    <a:lnTo>
                      <a:pt x="241" y="1629"/>
                    </a:lnTo>
                    <a:lnTo>
                      <a:pt x="259" y="1633"/>
                    </a:lnTo>
                    <a:lnTo>
                      <a:pt x="278" y="1638"/>
                    </a:lnTo>
                    <a:lnTo>
                      <a:pt x="298" y="1642"/>
                    </a:lnTo>
                    <a:lnTo>
                      <a:pt x="318" y="1646"/>
                    </a:lnTo>
                    <a:lnTo>
                      <a:pt x="339" y="1649"/>
                    </a:lnTo>
                    <a:lnTo>
                      <a:pt x="360" y="1651"/>
                    </a:lnTo>
                    <a:lnTo>
                      <a:pt x="381" y="1653"/>
                    </a:lnTo>
                    <a:lnTo>
                      <a:pt x="402" y="1653"/>
                    </a:lnTo>
                    <a:lnTo>
                      <a:pt x="424" y="1655"/>
                    </a:lnTo>
                    <a:lnTo>
                      <a:pt x="447" y="1653"/>
                    </a:lnTo>
                    <a:lnTo>
                      <a:pt x="468" y="1653"/>
                    </a:lnTo>
                    <a:lnTo>
                      <a:pt x="489" y="1651"/>
                    </a:lnTo>
                    <a:lnTo>
                      <a:pt x="510" y="1649"/>
                    </a:lnTo>
                    <a:lnTo>
                      <a:pt x="531" y="1646"/>
                    </a:lnTo>
                    <a:lnTo>
                      <a:pt x="551" y="1642"/>
                    </a:lnTo>
                    <a:lnTo>
                      <a:pt x="570" y="1638"/>
                    </a:lnTo>
                    <a:lnTo>
                      <a:pt x="590" y="1633"/>
                    </a:lnTo>
                    <a:lnTo>
                      <a:pt x="609" y="1629"/>
                    </a:lnTo>
                    <a:lnTo>
                      <a:pt x="627" y="1622"/>
                    </a:lnTo>
                    <a:lnTo>
                      <a:pt x="645" y="1616"/>
                    </a:lnTo>
                    <a:lnTo>
                      <a:pt x="662" y="1609"/>
                    </a:lnTo>
                    <a:lnTo>
                      <a:pt x="679" y="1601"/>
                    </a:lnTo>
                    <a:lnTo>
                      <a:pt x="695" y="1594"/>
                    </a:lnTo>
                    <a:lnTo>
                      <a:pt x="710" y="1587"/>
                    </a:lnTo>
                    <a:lnTo>
                      <a:pt x="725" y="1578"/>
                    </a:lnTo>
                    <a:lnTo>
                      <a:pt x="739" y="1568"/>
                    </a:lnTo>
                    <a:lnTo>
                      <a:pt x="752" y="1559"/>
                    </a:lnTo>
                    <a:lnTo>
                      <a:pt x="764" y="1550"/>
                    </a:lnTo>
                    <a:lnTo>
                      <a:pt x="776" y="1539"/>
                    </a:lnTo>
                    <a:lnTo>
                      <a:pt x="788" y="1530"/>
                    </a:lnTo>
                    <a:lnTo>
                      <a:pt x="797" y="1519"/>
                    </a:lnTo>
                    <a:lnTo>
                      <a:pt x="808" y="1508"/>
                    </a:lnTo>
                    <a:lnTo>
                      <a:pt x="815" y="1495"/>
                    </a:lnTo>
                    <a:lnTo>
                      <a:pt x="823" y="1484"/>
                    </a:lnTo>
                    <a:lnTo>
                      <a:pt x="830" y="1471"/>
                    </a:lnTo>
                    <a:lnTo>
                      <a:pt x="836" y="1460"/>
                    </a:lnTo>
                    <a:lnTo>
                      <a:pt x="841" y="1447"/>
                    </a:lnTo>
                    <a:lnTo>
                      <a:pt x="844" y="1434"/>
                    </a:lnTo>
                    <a:lnTo>
                      <a:pt x="847" y="1421"/>
                    </a:lnTo>
                    <a:lnTo>
                      <a:pt x="849" y="1408"/>
                    </a:lnTo>
                    <a:lnTo>
                      <a:pt x="850" y="1394"/>
                    </a:lnTo>
                    <a:lnTo>
                      <a:pt x="850" y="260"/>
                    </a:lnTo>
                    <a:lnTo>
                      <a:pt x="849" y="247"/>
                    </a:lnTo>
                    <a:lnTo>
                      <a:pt x="847" y="232"/>
                    </a:lnTo>
                    <a:lnTo>
                      <a:pt x="844" y="219"/>
                    </a:lnTo>
                    <a:lnTo>
                      <a:pt x="841" y="206"/>
                    </a:lnTo>
                    <a:lnTo>
                      <a:pt x="836" y="195"/>
                    </a:lnTo>
                    <a:lnTo>
                      <a:pt x="830" y="182"/>
                    </a:lnTo>
                    <a:lnTo>
                      <a:pt x="823" y="169"/>
                    </a:lnTo>
                    <a:lnTo>
                      <a:pt x="815" y="158"/>
                    </a:lnTo>
                    <a:lnTo>
                      <a:pt x="808" y="147"/>
                    </a:lnTo>
                    <a:lnTo>
                      <a:pt x="797" y="135"/>
                    </a:lnTo>
                    <a:lnTo>
                      <a:pt x="788" y="125"/>
                    </a:lnTo>
                    <a:lnTo>
                      <a:pt x="776" y="114"/>
                    </a:lnTo>
                    <a:lnTo>
                      <a:pt x="764" y="103"/>
                    </a:lnTo>
                    <a:lnTo>
                      <a:pt x="752" y="94"/>
                    </a:lnTo>
                    <a:lnTo>
                      <a:pt x="739" y="85"/>
                    </a:lnTo>
                    <a:lnTo>
                      <a:pt x="725" y="76"/>
                    </a:lnTo>
                    <a:lnTo>
                      <a:pt x="710" y="67"/>
                    </a:lnTo>
                    <a:lnTo>
                      <a:pt x="695" y="59"/>
                    </a:lnTo>
                    <a:lnTo>
                      <a:pt x="679" y="52"/>
                    </a:lnTo>
                    <a:lnTo>
                      <a:pt x="662" y="44"/>
                    </a:lnTo>
                    <a:lnTo>
                      <a:pt x="645" y="37"/>
                    </a:lnTo>
                    <a:lnTo>
                      <a:pt x="627" y="32"/>
                    </a:lnTo>
                    <a:lnTo>
                      <a:pt x="609" y="24"/>
                    </a:lnTo>
                    <a:lnTo>
                      <a:pt x="590" y="21"/>
                    </a:lnTo>
                    <a:lnTo>
                      <a:pt x="570" y="15"/>
                    </a:lnTo>
                    <a:lnTo>
                      <a:pt x="551" y="11"/>
                    </a:lnTo>
                    <a:lnTo>
                      <a:pt x="531" y="8"/>
                    </a:lnTo>
                    <a:lnTo>
                      <a:pt x="510" y="4"/>
                    </a:lnTo>
                    <a:lnTo>
                      <a:pt x="489" y="2"/>
                    </a:lnTo>
                    <a:lnTo>
                      <a:pt x="468" y="0"/>
                    </a:lnTo>
                    <a:lnTo>
                      <a:pt x="447" y="0"/>
                    </a:lnTo>
                    <a:lnTo>
                      <a:pt x="424" y="0"/>
                    </a:lnTo>
                    <a:lnTo>
                      <a:pt x="424" y="0"/>
                    </a:lnTo>
                  </a:path>
                </a:pathLst>
              </a:custGeom>
              <a:noFill/>
              <a:ln w="9525">
                <a:solidFill>
                  <a:srgbClr val="000000"/>
                </a:solidFill>
                <a:prstDash val="solid"/>
                <a:round/>
                <a:headEnd/>
                <a:tailEnd/>
              </a:ln>
            </p:spPr>
            <p:txBody>
              <a:bodyPr/>
              <a:lstStyle/>
              <a:p>
                <a:endParaRPr lang="en-US" b="1" dirty="0">
                  <a:latin typeface="+mn-lt"/>
                </a:endParaRPr>
              </a:p>
            </p:txBody>
          </p:sp>
          <p:sp>
            <p:nvSpPr>
              <p:cNvPr id="1021958" name="Freeform 6"/>
              <p:cNvSpPr>
                <a:spLocks/>
              </p:cNvSpPr>
              <p:nvPr/>
            </p:nvSpPr>
            <p:spPr bwMode="auto">
              <a:xfrm>
                <a:off x="3084" y="1727"/>
                <a:ext cx="961" cy="259"/>
              </a:xfrm>
              <a:custGeom>
                <a:avLst/>
                <a:gdLst/>
                <a:ahLst/>
                <a:cxnLst>
                  <a:cxn ang="0">
                    <a:pos x="0" y="12"/>
                  </a:cxn>
                  <a:cxn ang="0">
                    <a:pos x="5" y="38"/>
                  </a:cxn>
                  <a:cxn ang="0">
                    <a:pos x="12" y="64"/>
                  </a:cxn>
                  <a:cxn ang="0">
                    <a:pos x="26" y="88"/>
                  </a:cxn>
                  <a:cxn ang="0">
                    <a:pos x="41" y="112"/>
                  </a:cxn>
                  <a:cxn ang="0">
                    <a:pos x="60" y="134"/>
                  </a:cxn>
                  <a:cxn ang="0">
                    <a:pos x="84" y="154"/>
                  </a:cxn>
                  <a:cxn ang="0">
                    <a:pos x="110" y="174"/>
                  </a:cxn>
                  <a:cxn ang="0">
                    <a:pos x="139" y="191"/>
                  </a:cxn>
                  <a:cxn ang="0">
                    <a:pos x="170" y="207"/>
                  </a:cxn>
                  <a:cxn ang="0">
                    <a:pos x="205" y="222"/>
                  </a:cxn>
                  <a:cxn ang="0">
                    <a:pos x="241" y="233"/>
                  </a:cxn>
                  <a:cxn ang="0">
                    <a:pos x="278" y="244"/>
                  </a:cxn>
                  <a:cxn ang="0">
                    <a:pos x="318" y="251"/>
                  </a:cxn>
                  <a:cxn ang="0">
                    <a:pos x="360" y="257"/>
                  </a:cxn>
                  <a:cxn ang="0">
                    <a:pos x="402" y="259"/>
                  </a:cxn>
                  <a:cxn ang="0">
                    <a:pos x="447" y="259"/>
                  </a:cxn>
                  <a:cxn ang="0">
                    <a:pos x="489" y="257"/>
                  </a:cxn>
                  <a:cxn ang="0">
                    <a:pos x="531" y="251"/>
                  </a:cxn>
                  <a:cxn ang="0">
                    <a:pos x="570" y="244"/>
                  </a:cxn>
                  <a:cxn ang="0">
                    <a:pos x="609" y="233"/>
                  </a:cxn>
                  <a:cxn ang="0">
                    <a:pos x="645" y="222"/>
                  </a:cxn>
                  <a:cxn ang="0">
                    <a:pos x="679" y="207"/>
                  </a:cxn>
                  <a:cxn ang="0">
                    <a:pos x="710" y="191"/>
                  </a:cxn>
                  <a:cxn ang="0">
                    <a:pos x="739" y="174"/>
                  </a:cxn>
                  <a:cxn ang="0">
                    <a:pos x="764" y="154"/>
                  </a:cxn>
                  <a:cxn ang="0">
                    <a:pos x="788" y="134"/>
                  </a:cxn>
                  <a:cxn ang="0">
                    <a:pos x="808" y="112"/>
                  </a:cxn>
                  <a:cxn ang="0">
                    <a:pos x="823" y="88"/>
                  </a:cxn>
                  <a:cxn ang="0">
                    <a:pos x="836" y="64"/>
                  </a:cxn>
                  <a:cxn ang="0">
                    <a:pos x="844" y="38"/>
                  </a:cxn>
                  <a:cxn ang="0">
                    <a:pos x="849" y="12"/>
                  </a:cxn>
                </a:cxnLst>
                <a:rect l="0" t="0" r="r" b="b"/>
                <a:pathLst>
                  <a:path w="850" h="259">
                    <a:moveTo>
                      <a:pt x="0" y="0"/>
                    </a:moveTo>
                    <a:lnTo>
                      <a:pt x="0" y="12"/>
                    </a:lnTo>
                    <a:lnTo>
                      <a:pt x="2" y="25"/>
                    </a:lnTo>
                    <a:lnTo>
                      <a:pt x="5" y="38"/>
                    </a:lnTo>
                    <a:lnTo>
                      <a:pt x="8" y="51"/>
                    </a:lnTo>
                    <a:lnTo>
                      <a:pt x="12" y="64"/>
                    </a:lnTo>
                    <a:lnTo>
                      <a:pt x="18" y="77"/>
                    </a:lnTo>
                    <a:lnTo>
                      <a:pt x="26" y="88"/>
                    </a:lnTo>
                    <a:lnTo>
                      <a:pt x="33" y="101"/>
                    </a:lnTo>
                    <a:lnTo>
                      <a:pt x="41" y="112"/>
                    </a:lnTo>
                    <a:lnTo>
                      <a:pt x="51" y="123"/>
                    </a:lnTo>
                    <a:lnTo>
                      <a:pt x="60" y="134"/>
                    </a:lnTo>
                    <a:lnTo>
                      <a:pt x="72" y="145"/>
                    </a:lnTo>
                    <a:lnTo>
                      <a:pt x="84" y="154"/>
                    </a:lnTo>
                    <a:lnTo>
                      <a:pt x="97" y="165"/>
                    </a:lnTo>
                    <a:lnTo>
                      <a:pt x="110" y="174"/>
                    </a:lnTo>
                    <a:lnTo>
                      <a:pt x="124" y="183"/>
                    </a:lnTo>
                    <a:lnTo>
                      <a:pt x="139" y="191"/>
                    </a:lnTo>
                    <a:lnTo>
                      <a:pt x="154" y="200"/>
                    </a:lnTo>
                    <a:lnTo>
                      <a:pt x="170" y="207"/>
                    </a:lnTo>
                    <a:lnTo>
                      <a:pt x="187" y="215"/>
                    </a:lnTo>
                    <a:lnTo>
                      <a:pt x="205" y="222"/>
                    </a:lnTo>
                    <a:lnTo>
                      <a:pt x="221" y="227"/>
                    </a:lnTo>
                    <a:lnTo>
                      <a:pt x="241" y="233"/>
                    </a:lnTo>
                    <a:lnTo>
                      <a:pt x="259" y="238"/>
                    </a:lnTo>
                    <a:lnTo>
                      <a:pt x="278" y="244"/>
                    </a:lnTo>
                    <a:lnTo>
                      <a:pt x="298" y="248"/>
                    </a:lnTo>
                    <a:lnTo>
                      <a:pt x="318" y="251"/>
                    </a:lnTo>
                    <a:lnTo>
                      <a:pt x="339" y="253"/>
                    </a:lnTo>
                    <a:lnTo>
                      <a:pt x="360" y="257"/>
                    </a:lnTo>
                    <a:lnTo>
                      <a:pt x="381" y="257"/>
                    </a:lnTo>
                    <a:lnTo>
                      <a:pt x="402" y="259"/>
                    </a:lnTo>
                    <a:lnTo>
                      <a:pt x="424" y="259"/>
                    </a:lnTo>
                    <a:lnTo>
                      <a:pt x="447" y="259"/>
                    </a:lnTo>
                    <a:lnTo>
                      <a:pt x="468" y="257"/>
                    </a:lnTo>
                    <a:lnTo>
                      <a:pt x="489" y="257"/>
                    </a:lnTo>
                    <a:lnTo>
                      <a:pt x="510" y="253"/>
                    </a:lnTo>
                    <a:lnTo>
                      <a:pt x="531" y="251"/>
                    </a:lnTo>
                    <a:lnTo>
                      <a:pt x="551" y="248"/>
                    </a:lnTo>
                    <a:lnTo>
                      <a:pt x="570" y="244"/>
                    </a:lnTo>
                    <a:lnTo>
                      <a:pt x="590" y="238"/>
                    </a:lnTo>
                    <a:lnTo>
                      <a:pt x="609" y="233"/>
                    </a:lnTo>
                    <a:lnTo>
                      <a:pt x="627" y="227"/>
                    </a:lnTo>
                    <a:lnTo>
                      <a:pt x="645" y="222"/>
                    </a:lnTo>
                    <a:lnTo>
                      <a:pt x="662" y="215"/>
                    </a:lnTo>
                    <a:lnTo>
                      <a:pt x="679" y="207"/>
                    </a:lnTo>
                    <a:lnTo>
                      <a:pt x="695" y="200"/>
                    </a:lnTo>
                    <a:lnTo>
                      <a:pt x="710" y="191"/>
                    </a:lnTo>
                    <a:lnTo>
                      <a:pt x="725" y="183"/>
                    </a:lnTo>
                    <a:lnTo>
                      <a:pt x="739" y="174"/>
                    </a:lnTo>
                    <a:lnTo>
                      <a:pt x="752" y="165"/>
                    </a:lnTo>
                    <a:lnTo>
                      <a:pt x="764" y="154"/>
                    </a:lnTo>
                    <a:lnTo>
                      <a:pt x="776" y="145"/>
                    </a:lnTo>
                    <a:lnTo>
                      <a:pt x="788" y="134"/>
                    </a:lnTo>
                    <a:lnTo>
                      <a:pt x="797" y="123"/>
                    </a:lnTo>
                    <a:lnTo>
                      <a:pt x="808" y="112"/>
                    </a:lnTo>
                    <a:lnTo>
                      <a:pt x="815" y="101"/>
                    </a:lnTo>
                    <a:lnTo>
                      <a:pt x="823" y="88"/>
                    </a:lnTo>
                    <a:lnTo>
                      <a:pt x="830" y="77"/>
                    </a:lnTo>
                    <a:lnTo>
                      <a:pt x="836" y="64"/>
                    </a:lnTo>
                    <a:lnTo>
                      <a:pt x="841" y="51"/>
                    </a:lnTo>
                    <a:lnTo>
                      <a:pt x="844" y="38"/>
                    </a:lnTo>
                    <a:lnTo>
                      <a:pt x="847" y="25"/>
                    </a:lnTo>
                    <a:lnTo>
                      <a:pt x="849" y="12"/>
                    </a:lnTo>
                    <a:lnTo>
                      <a:pt x="850" y="0"/>
                    </a:lnTo>
                  </a:path>
                </a:pathLst>
              </a:custGeom>
              <a:noFill/>
              <a:ln w="9525">
                <a:solidFill>
                  <a:srgbClr val="000000"/>
                </a:solidFill>
                <a:prstDash val="solid"/>
                <a:round/>
                <a:headEnd/>
                <a:tailEnd/>
              </a:ln>
            </p:spPr>
            <p:txBody>
              <a:bodyPr/>
              <a:lstStyle/>
              <a:p>
                <a:endParaRPr lang="en-US" b="1" dirty="0">
                  <a:latin typeface="+mn-lt"/>
                </a:endParaRPr>
              </a:p>
            </p:txBody>
          </p:sp>
          <p:sp>
            <p:nvSpPr>
              <p:cNvPr id="1021959" name="Freeform 7"/>
              <p:cNvSpPr>
                <a:spLocks/>
              </p:cNvSpPr>
              <p:nvPr/>
            </p:nvSpPr>
            <p:spPr bwMode="auto">
              <a:xfrm>
                <a:off x="3643" y="2070"/>
                <a:ext cx="338" cy="899"/>
              </a:xfrm>
              <a:custGeom>
                <a:avLst/>
                <a:gdLst/>
                <a:ahLst/>
                <a:cxnLst>
                  <a:cxn ang="0">
                    <a:pos x="0" y="899"/>
                  </a:cxn>
                  <a:cxn ang="0">
                    <a:pos x="30" y="897"/>
                  </a:cxn>
                  <a:cxn ang="0">
                    <a:pos x="60" y="894"/>
                  </a:cxn>
                  <a:cxn ang="0">
                    <a:pos x="90" y="886"/>
                  </a:cxn>
                  <a:cxn ang="0">
                    <a:pos x="117" y="875"/>
                  </a:cxn>
                  <a:cxn ang="0">
                    <a:pos x="142" y="861"/>
                  </a:cxn>
                  <a:cxn ang="0">
                    <a:pos x="167" y="846"/>
                  </a:cxn>
                  <a:cxn ang="0">
                    <a:pos x="191" y="827"/>
                  </a:cxn>
                  <a:cxn ang="0">
                    <a:pos x="212" y="805"/>
                  </a:cxn>
                  <a:cxn ang="0">
                    <a:pos x="230" y="783"/>
                  </a:cxn>
                  <a:cxn ang="0">
                    <a:pos x="248" y="759"/>
                  </a:cxn>
                  <a:cxn ang="0">
                    <a:pos x="263" y="732"/>
                  </a:cxn>
                  <a:cxn ang="0">
                    <a:pos x="275" y="704"/>
                  </a:cxn>
                  <a:cxn ang="0">
                    <a:pos x="285" y="675"/>
                  </a:cxn>
                  <a:cxn ang="0">
                    <a:pos x="293" y="644"/>
                  </a:cxn>
                  <a:cxn ang="0">
                    <a:pos x="297" y="612"/>
                  </a:cxn>
                  <a:cxn ang="0">
                    <a:pos x="299" y="579"/>
                  </a:cxn>
                  <a:cxn ang="0">
                    <a:pos x="299" y="395"/>
                  </a:cxn>
                  <a:cxn ang="0">
                    <a:pos x="297" y="372"/>
                  </a:cxn>
                  <a:cxn ang="0">
                    <a:pos x="296" y="346"/>
                  </a:cxn>
                  <a:cxn ang="0">
                    <a:pos x="290" y="322"/>
                  </a:cxn>
                  <a:cxn ang="0">
                    <a:pos x="284" y="298"/>
                  </a:cxn>
                  <a:cxn ang="0">
                    <a:pos x="278" y="274"/>
                  </a:cxn>
                  <a:cxn ang="0">
                    <a:pos x="267" y="252"/>
                  </a:cxn>
                  <a:cxn ang="0">
                    <a:pos x="257" y="230"/>
                  </a:cxn>
                  <a:cxn ang="0">
                    <a:pos x="243" y="210"/>
                  </a:cxn>
                  <a:cxn ang="0">
                    <a:pos x="230" y="191"/>
                  </a:cxn>
                  <a:cxn ang="0">
                    <a:pos x="215" y="173"/>
                  </a:cxn>
                  <a:cxn ang="0">
                    <a:pos x="200" y="157"/>
                  </a:cxn>
                  <a:cxn ang="0">
                    <a:pos x="182" y="142"/>
                  </a:cxn>
                  <a:cxn ang="0">
                    <a:pos x="162" y="127"/>
                  </a:cxn>
                  <a:cxn ang="0">
                    <a:pos x="142" y="114"/>
                  </a:cxn>
                  <a:cxn ang="0">
                    <a:pos x="121" y="103"/>
                  </a:cxn>
                  <a:cxn ang="0">
                    <a:pos x="100" y="94"/>
                  </a:cxn>
                  <a:cxn ang="0">
                    <a:pos x="100" y="0"/>
                  </a:cxn>
                  <a:cxn ang="0">
                    <a:pos x="0" y="166"/>
                  </a:cxn>
                  <a:cxn ang="0">
                    <a:pos x="100" y="368"/>
                  </a:cxn>
                  <a:cxn ang="0">
                    <a:pos x="100" y="276"/>
                  </a:cxn>
                  <a:cxn ang="0">
                    <a:pos x="132" y="291"/>
                  </a:cxn>
                  <a:cxn ang="0">
                    <a:pos x="164" y="309"/>
                  </a:cxn>
                  <a:cxn ang="0">
                    <a:pos x="191" y="333"/>
                  </a:cxn>
                  <a:cxn ang="0">
                    <a:pos x="216" y="359"/>
                  </a:cxn>
                  <a:cxn ang="0">
                    <a:pos x="239" y="386"/>
                  </a:cxn>
                  <a:cxn ang="0">
                    <a:pos x="258" y="418"/>
                  </a:cxn>
                  <a:cxn ang="0">
                    <a:pos x="275" y="452"/>
                  </a:cxn>
                  <a:cxn ang="0">
                    <a:pos x="285" y="487"/>
                  </a:cxn>
                  <a:cxn ang="0">
                    <a:pos x="278" y="513"/>
                  </a:cxn>
                  <a:cxn ang="0">
                    <a:pos x="267" y="537"/>
                  </a:cxn>
                  <a:cxn ang="0">
                    <a:pos x="258" y="559"/>
                  </a:cxn>
                  <a:cxn ang="0">
                    <a:pos x="243" y="581"/>
                  </a:cxn>
                  <a:cxn ang="0">
                    <a:pos x="230" y="601"/>
                  </a:cxn>
                  <a:cxn ang="0">
                    <a:pos x="215" y="620"/>
                  </a:cxn>
                  <a:cxn ang="0">
                    <a:pos x="197" y="638"/>
                  </a:cxn>
                  <a:cxn ang="0">
                    <a:pos x="179" y="653"/>
                  </a:cxn>
                  <a:cxn ang="0">
                    <a:pos x="160" y="668"/>
                  </a:cxn>
                  <a:cxn ang="0">
                    <a:pos x="139" y="680"/>
                  </a:cxn>
                  <a:cxn ang="0">
                    <a:pos x="117" y="690"/>
                  </a:cxn>
                  <a:cxn ang="0">
                    <a:pos x="94" y="701"/>
                  </a:cxn>
                  <a:cxn ang="0">
                    <a:pos x="72" y="708"/>
                  </a:cxn>
                  <a:cxn ang="0">
                    <a:pos x="49" y="712"/>
                  </a:cxn>
                  <a:cxn ang="0">
                    <a:pos x="25" y="715"/>
                  </a:cxn>
                  <a:cxn ang="0">
                    <a:pos x="0" y="717"/>
                  </a:cxn>
                  <a:cxn ang="0">
                    <a:pos x="0" y="899"/>
                  </a:cxn>
                </a:cxnLst>
                <a:rect l="0" t="0" r="r" b="b"/>
                <a:pathLst>
                  <a:path w="299" h="899">
                    <a:moveTo>
                      <a:pt x="0" y="899"/>
                    </a:moveTo>
                    <a:lnTo>
                      <a:pt x="30" y="897"/>
                    </a:lnTo>
                    <a:lnTo>
                      <a:pt x="60" y="894"/>
                    </a:lnTo>
                    <a:lnTo>
                      <a:pt x="90" y="886"/>
                    </a:lnTo>
                    <a:lnTo>
                      <a:pt x="117" y="875"/>
                    </a:lnTo>
                    <a:lnTo>
                      <a:pt x="142" y="861"/>
                    </a:lnTo>
                    <a:lnTo>
                      <a:pt x="167" y="846"/>
                    </a:lnTo>
                    <a:lnTo>
                      <a:pt x="191" y="827"/>
                    </a:lnTo>
                    <a:lnTo>
                      <a:pt x="212" y="805"/>
                    </a:lnTo>
                    <a:lnTo>
                      <a:pt x="230" y="783"/>
                    </a:lnTo>
                    <a:lnTo>
                      <a:pt x="248" y="759"/>
                    </a:lnTo>
                    <a:lnTo>
                      <a:pt x="263" y="732"/>
                    </a:lnTo>
                    <a:lnTo>
                      <a:pt x="275" y="704"/>
                    </a:lnTo>
                    <a:lnTo>
                      <a:pt x="285" y="675"/>
                    </a:lnTo>
                    <a:lnTo>
                      <a:pt x="293" y="644"/>
                    </a:lnTo>
                    <a:lnTo>
                      <a:pt x="297" y="612"/>
                    </a:lnTo>
                    <a:lnTo>
                      <a:pt x="299" y="579"/>
                    </a:lnTo>
                    <a:lnTo>
                      <a:pt x="299" y="395"/>
                    </a:lnTo>
                    <a:lnTo>
                      <a:pt x="297" y="372"/>
                    </a:lnTo>
                    <a:lnTo>
                      <a:pt x="296" y="346"/>
                    </a:lnTo>
                    <a:lnTo>
                      <a:pt x="290" y="322"/>
                    </a:lnTo>
                    <a:lnTo>
                      <a:pt x="284" y="298"/>
                    </a:lnTo>
                    <a:lnTo>
                      <a:pt x="278" y="274"/>
                    </a:lnTo>
                    <a:lnTo>
                      <a:pt x="267" y="252"/>
                    </a:lnTo>
                    <a:lnTo>
                      <a:pt x="257" y="230"/>
                    </a:lnTo>
                    <a:lnTo>
                      <a:pt x="243" y="210"/>
                    </a:lnTo>
                    <a:lnTo>
                      <a:pt x="230" y="191"/>
                    </a:lnTo>
                    <a:lnTo>
                      <a:pt x="215" y="173"/>
                    </a:lnTo>
                    <a:lnTo>
                      <a:pt x="200" y="157"/>
                    </a:lnTo>
                    <a:lnTo>
                      <a:pt x="182" y="142"/>
                    </a:lnTo>
                    <a:lnTo>
                      <a:pt x="162" y="127"/>
                    </a:lnTo>
                    <a:lnTo>
                      <a:pt x="142" y="114"/>
                    </a:lnTo>
                    <a:lnTo>
                      <a:pt x="121" y="103"/>
                    </a:lnTo>
                    <a:lnTo>
                      <a:pt x="100" y="94"/>
                    </a:lnTo>
                    <a:lnTo>
                      <a:pt x="100" y="0"/>
                    </a:lnTo>
                    <a:lnTo>
                      <a:pt x="0" y="166"/>
                    </a:lnTo>
                    <a:lnTo>
                      <a:pt x="100" y="368"/>
                    </a:lnTo>
                    <a:lnTo>
                      <a:pt x="100" y="276"/>
                    </a:lnTo>
                    <a:lnTo>
                      <a:pt x="132" y="291"/>
                    </a:lnTo>
                    <a:lnTo>
                      <a:pt x="164" y="309"/>
                    </a:lnTo>
                    <a:lnTo>
                      <a:pt x="191" y="333"/>
                    </a:lnTo>
                    <a:lnTo>
                      <a:pt x="216" y="359"/>
                    </a:lnTo>
                    <a:lnTo>
                      <a:pt x="239" y="386"/>
                    </a:lnTo>
                    <a:lnTo>
                      <a:pt x="258" y="418"/>
                    </a:lnTo>
                    <a:lnTo>
                      <a:pt x="275" y="452"/>
                    </a:lnTo>
                    <a:lnTo>
                      <a:pt x="285" y="487"/>
                    </a:lnTo>
                    <a:lnTo>
                      <a:pt x="278" y="513"/>
                    </a:lnTo>
                    <a:lnTo>
                      <a:pt x="267" y="537"/>
                    </a:lnTo>
                    <a:lnTo>
                      <a:pt x="258" y="559"/>
                    </a:lnTo>
                    <a:lnTo>
                      <a:pt x="243" y="581"/>
                    </a:lnTo>
                    <a:lnTo>
                      <a:pt x="230" y="601"/>
                    </a:lnTo>
                    <a:lnTo>
                      <a:pt x="215" y="620"/>
                    </a:lnTo>
                    <a:lnTo>
                      <a:pt x="197" y="638"/>
                    </a:lnTo>
                    <a:lnTo>
                      <a:pt x="179" y="653"/>
                    </a:lnTo>
                    <a:lnTo>
                      <a:pt x="160" y="668"/>
                    </a:lnTo>
                    <a:lnTo>
                      <a:pt x="139" y="680"/>
                    </a:lnTo>
                    <a:lnTo>
                      <a:pt x="117" y="690"/>
                    </a:lnTo>
                    <a:lnTo>
                      <a:pt x="94" y="701"/>
                    </a:lnTo>
                    <a:lnTo>
                      <a:pt x="72" y="708"/>
                    </a:lnTo>
                    <a:lnTo>
                      <a:pt x="49" y="712"/>
                    </a:lnTo>
                    <a:lnTo>
                      <a:pt x="25" y="715"/>
                    </a:lnTo>
                    <a:lnTo>
                      <a:pt x="0" y="717"/>
                    </a:lnTo>
                    <a:lnTo>
                      <a:pt x="0" y="899"/>
                    </a:lnTo>
                    <a:close/>
                  </a:path>
                </a:pathLst>
              </a:custGeom>
              <a:ln>
                <a:headEnd/>
                <a:tailEnd/>
              </a:ln>
            </p:spPr>
            <p:style>
              <a:lnRef idx="1">
                <a:schemeClr val="accent3"/>
              </a:lnRef>
              <a:fillRef idx="3">
                <a:schemeClr val="accent3"/>
              </a:fillRef>
              <a:effectRef idx="2">
                <a:schemeClr val="accent3"/>
              </a:effectRef>
              <a:fontRef idx="minor">
                <a:schemeClr val="lt1"/>
              </a:fontRef>
            </p:style>
            <p:txBody>
              <a:bodyPr/>
              <a:lstStyle/>
              <a:p>
                <a:endParaRPr lang="en-US" b="1" dirty="0">
                  <a:latin typeface="+mn-lt"/>
                </a:endParaRPr>
              </a:p>
            </p:txBody>
          </p:sp>
          <p:sp>
            <p:nvSpPr>
              <p:cNvPr id="1021960" name="Freeform 8"/>
              <p:cNvSpPr>
                <a:spLocks/>
              </p:cNvSpPr>
              <p:nvPr/>
            </p:nvSpPr>
            <p:spPr bwMode="auto">
              <a:xfrm>
                <a:off x="3643" y="2070"/>
                <a:ext cx="338" cy="899"/>
              </a:xfrm>
              <a:custGeom>
                <a:avLst/>
                <a:gdLst/>
                <a:ahLst/>
                <a:cxnLst>
                  <a:cxn ang="0">
                    <a:pos x="0" y="899"/>
                  </a:cxn>
                  <a:cxn ang="0">
                    <a:pos x="30" y="897"/>
                  </a:cxn>
                  <a:cxn ang="0">
                    <a:pos x="60" y="894"/>
                  </a:cxn>
                  <a:cxn ang="0">
                    <a:pos x="90" y="886"/>
                  </a:cxn>
                  <a:cxn ang="0">
                    <a:pos x="117" y="875"/>
                  </a:cxn>
                  <a:cxn ang="0">
                    <a:pos x="142" y="861"/>
                  </a:cxn>
                  <a:cxn ang="0">
                    <a:pos x="167" y="846"/>
                  </a:cxn>
                  <a:cxn ang="0">
                    <a:pos x="191" y="827"/>
                  </a:cxn>
                  <a:cxn ang="0">
                    <a:pos x="212" y="805"/>
                  </a:cxn>
                  <a:cxn ang="0">
                    <a:pos x="230" y="783"/>
                  </a:cxn>
                  <a:cxn ang="0">
                    <a:pos x="248" y="759"/>
                  </a:cxn>
                  <a:cxn ang="0">
                    <a:pos x="263" y="732"/>
                  </a:cxn>
                  <a:cxn ang="0">
                    <a:pos x="275" y="704"/>
                  </a:cxn>
                  <a:cxn ang="0">
                    <a:pos x="285" y="675"/>
                  </a:cxn>
                  <a:cxn ang="0">
                    <a:pos x="293" y="644"/>
                  </a:cxn>
                  <a:cxn ang="0">
                    <a:pos x="297" y="612"/>
                  </a:cxn>
                  <a:cxn ang="0">
                    <a:pos x="299" y="579"/>
                  </a:cxn>
                  <a:cxn ang="0">
                    <a:pos x="299" y="395"/>
                  </a:cxn>
                  <a:cxn ang="0">
                    <a:pos x="297" y="372"/>
                  </a:cxn>
                  <a:cxn ang="0">
                    <a:pos x="296" y="346"/>
                  </a:cxn>
                  <a:cxn ang="0">
                    <a:pos x="290" y="322"/>
                  </a:cxn>
                  <a:cxn ang="0">
                    <a:pos x="284" y="298"/>
                  </a:cxn>
                  <a:cxn ang="0">
                    <a:pos x="278" y="274"/>
                  </a:cxn>
                  <a:cxn ang="0">
                    <a:pos x="267" y="252"/>
                  </a:cxn>
                  <a:cxn ang="0">
                    <a:pos x="257" y="230"/>
                  </a:cxn>
                  <a:cxn ang="0">
                    <a:pos x="243" y="210"/>
                  </a:cxn>
                  <a:cxn ang="0">
                    <a:pos x="230" y="191"/>
                  </a:cxn>
                  <a:cxn ang="0">
                    <a:pos x="215" y="173"/>
                  </a:cxn>
                  <a:cxn ang="0">
                    <a:pos x="200" y="157"/>
                  </a:cxn>
                  <a:cxn ang="0">
                    <a:pos x="182" y="142"/>
                  </a:cxn>
                  <a:cxn ang="0">
                    <a:pos x="162" y="127"/>
                  </a:cxn>
                  <a:cxn ang="0">
                    <a:pos x="142" y="114"/>
                  </a:cxn>
                  <a:cxn ang="0">
                    <a:pos x="121" y="103"/>
                  </a:cxn>
                  <a:cxn ang="0">
                    <a:pos x="100" y="94"/>
                  </a:cxn>
                  <a:cxn ang="0">
                    <a:pos x="100" y="0"/>
                  </a:cxn>
                  <a:cxn ang="0">
                    <a:pos x="0" y="166"/>
                  </a:cxn>
                  <a:cxn ang="0">
                    <a:pos x="100" y="368"/>
                  </a:cxn>
                  <a:cxn ang="0">
                    <a:pos x="100" y="276"/>
                  </a:cxn>
                  <a:cxn ang="0">
                    <a:pos x="132" y="291"/>
                  </a:cxn>
                  <a:cxn ang="0">
                    <a:pos x="164" y="309"/>
                  </a:cxn>
                  <a:cxn ang="0">
                    <a:pos x="191" y="333"/>
                  </a:cxn>
                  <a:cxn ang="0">
                    <a:pos x="216" y="359"/>
                  </a:cxn>
                  <a:cxn ang="0">
                    <a:pos x="239" y="386"/>
                  </a:cxn>
                  <a:cxn ang="0">
                    <a:pos x="258" y="418"/>
                  </a:cxn>
                  <a:cxn ang="0">
                    <a:pos x="275" y="452"/>
                  </a:cxn>
                  <a:cxn ang="0">
                    <a:pos x="285" y="487"/>
                  </a:cxn>
                  <a:cxn ang="0">
                    <a:pos x="278" y="513"/>
                  </a:cxn>
                  <a:cxn ang="0">
                    <a:pos x="267" y="537"/>
                  </a:cxn>
                  <a:cxn ang="0">
                    <a:pos x="258" y="559"/>
                  </a:cxn>
                  <a:cxn ang="0">
                    <a:pos x="243" y="581"/>
                  </a:cxn>
                  <a:cxn ang="0">
                    <a:pos x="230" y="601"/>
                  </a:cxn>
                  <a:cxn ang="0">
                    <a:pos x="215" y="620"/>
                  </a:cxn>
                  <a:cxn ang="0">
                    <a:pos x="197" y="638"/>
                  </a:cxn>
                  <a:cxn ang="0">
                    <a:pos x="179" y="653"/>
                  </a:cxn>
                  <a:cxn ang="0">
                    <a:pos x="160" y="668"/>
                  </a:cxn>
                  <a:cxn ang="0">
                    <a:pos x="139" y="680"/>
                  </a:cxn>
                  <a:cxn ang="0">
                    <a:pos x="117" y="690"/>
                  </a:cxn>
                  <a:cxn ang="0">
                    <a:pos x="94" y="701"/>
                  </a:cxn>
                  <a:cxn ang="0">
                    <a:pos x="72" y="708"/>
                  </a:cxn>
                  <a:cxn ang="0">
                    <a:pos x="49" y="712"/>
                  </a:cxn>
                  <a:cxn ang="0">
                    <a:pos x="25" y="715"/>
                  </a:cxn>
                  <a:cxn ang="0">
                    <a:pos x="0" y="717"/>
                  </a:cxn>
                  <a:cxn ang="0">
                    <a:pos x="0" y="899"/>
                  </a:cxn>
                </a:cxnLst>
                <a:rect l="0" t="0" r="r" b="b"/>
                <a:pathLst>
                  <a:path w="299" h="899">
                    <a:moveTo>
                      <a:pt x="0" y="899"/>
                    </a:moveTo>
                    <a:lnTo>
                      <a:pt x="30" y="897"/>
                    </a:lnTo>
                    <a:lnTo>
                      <a:pt x="60" y="894"/>
                    </a:lnTo>
                    <a:lnTo>
                      <a:pt x="90" y="886"/>
                    </a:lnTo>
                    <a:lnTo>
                      <a:pt x="117" y="875"/>
                    </a:lnTo>
                    <a:lnTo>
                      <a:pt x="142" y="861"/>
                    </a:lnTo>
                    <a:lnTo>
                      <a:pt x="167" y="846"/>
                    </a:lnTo>
                    <a:lnTo>
                      <a:pt x="191" y="827"/>
                    </a:lnTo>
                    <a:lnTo>
                      <a:pt x="212" y="805"/>
                    </a:lnTo>
                    <a:lnTo>
                      <a:pt x="230" y="783"/>
                    </a:lnTo>
                    <a:lnTo>
                      <a:pt x="248" y="759"/>
                    </a:lnTo>
                    <a:lnTo>
                      <a:pt x="263" y="732"/>
                    </a:lnTo>
                    <a:lnTo>
                      <a:pt x="275" y="704"/>
                    </a:lnTo>
                    <a:lnTo>
                      <a:pt x="285" y="675"/>
                    </a:lnTo>
                    <a:lnTo>
                      <a:pt x="293" y="644"/>
                    </a:lnTo>
                    <a:lnTo>
                      <a:pt x="297" y="612"/>
                    </a:lnTo>
                    <a:lnTo>
                      <a:pt x="299" y="579"/>
                    </a:lnTo>
                    <a:lnTo>
                      <a:pt x="299" y="395"/>
                    </a:lnTo>
                    <a:lnTo>
                      <a:pt x="297" y="372"/>
                    </a:lnTo>
                    <a:lnTo>
                      <a:pt x="296" y="346"/>
                    </a:lnTo>
                    <a:lnTo>
                      <a:pt x="290" y="322"/>
                    </a:lnTo>
                    <a:lnTo>
                      <a:pt x="284" y="298"/>
                    </a:lnTo>
                    <a:lnTo>
                      <a:pt x="278" y="274"/>
                    </a:lnTo>
                    <a:lnTo>
                      <a:pt x="267" y="252"/>
                    </a:lnTo>
                    <a:lnTo>
                      <a:pt x="257" y="230"/>
                    </a:lnTo>
                    <a:lnTo>
                      <a:pt x="243" y="210"/>
                    </a:lnTo>
                    <a:lnTo>
                      <a:pt x="230" y="191"/>
                    </a:lnTo>
                    <a:lnTo>
                      <a:pt x="215" y="173"/>
                    </a:lnTo>
                    <a:lnTo>
                      <a:pt x="200" y="157"/>
                    </a:lnTo>
                    <a:lnTo>
                      <a:pt x="182" y="142"/>
                    </a:lnTo>
                    <a:lnTo>
                      <a:pt x="162" y="127"/>
                    </a:lnTo>
                    <a:lnTo>
                      <a:pt x="142" y="114"/>
                    </a:lnTo>
                    <a:lnTo>
                      <a:pt x="121" y="103"/>
                    </a:lnTo>
                    <a:lnTo>
                      <a:pt x="100" y="94"/>
                    </a:lnTo>
                    <a:lnTo>
                      <a:pt x="100" y="0"/>
                    </a:lnTo>
                    <a:lnTo>
                      <a:pt x="0" y="166"/>
                    </a:lnTo>
                    <a:lnTo>
                      <a:pt x="100" y="368"/>
                    </a:lnTo>
                    <a:lnTo>
                      <a:pt x="100" y="276"/>
                    </a:lnTo>
                    <a:lnTo>
                      <a:pt x="132" y="291"/>
                    </a:lnTo>
                    <a:lnTo>
                      <a:pt x="164" y="309"/>
                    </a:lnTo>
                    <a:lnTo>
                      <a:pt x="191" y="333"/>
                    </a:lnTo>
                    <a:lnTo>
                      <a:pt x="216" y="359"/>
                    </a:lnTo>
                    <a:lnTo>
                      <a:pt x="239" y="386"/>
                    </a:lnTo>
                    <a:lnTo>
                      <a:pt x="258" y="418"/>
                    </a:lnTo>
                    <a:lnTo>
                      <a:pt x="275" y="452"/>
                    </a:lnTo>
                    <a:lnTo>
                      <a:pt x="285" y="487"/>
                    </a:lnTo>
                    <a:lnTo>
                      <a:pt x="278" y="513"/>
                    </a:lnTo>
                    <a:lnTo>
                      <a:pt x="267" y="537"/>
                    </a:lnTo>
                    <a:lnTo>
                      <a:pt x="258" y="559"/>
                    </a:lnTo>
                    <a:lnTo>
                      <a:pt x="243" y="581"/>
                    </a:lnTo>
                    <a:lnTo>
                      <a:pt x="230" y="601"/>
                    </a:lnTo>
                    <a:lnTo>
                      <a:pt x="215" y="620"/>
                    </a:lnTo>
                    <a:lnTo>
                      <a:pt x="197" y="638"/>
                    </a:lnTo>
                    <a:lnTo>
                      <a:pt x="179" y="653"/>
                    </a:lnTo>
                    <a:lnTo>
                      <a:pt x="160" y="668"/>
                    </a:lnTo>
                    <a:lnTo>
                      <a:pt x="139" y="680"/>
                    </a:lnTo>
                    <a:lnTo>
                      <a:pt x="117" y="690"/>
                    </a:lnTo>
                    <a:lnTo>
                      <a:pt x="94" y="701"/>
                    </a:lnTo>
                    <a:lnTo>
                      <a:pt x="72" y="708"/>
                    </a:lnTo>
                    <a:lnTo>
                      <a:pt x="49" y="712"/>
                    </a:lnTo>
                    <a:lnTo>
                      <a:pt x="25" y="715"/>
                    </a:lnTo>
                    <a:lnTo>
                      <a:pt x="0" y="717"/>
                    </a:lnTo>
                    <a:lnTo>
                      <a:pt x="0" y="899"/>
                    </a:lnTo>
                    <a:close/>
                  </a:path>
                </a:pathLst>
              </a:custGeom>
              <a:noFill/>
              <a:ln w="9525">
                <a:solidFill>
                  <a:srgbClr val="000000"/>
                </a:solidFill>
                <a:prstDash val="solid"/>
                <a:round/>
                <a:headEnd/>
                <a:tailEnd/>
              </a:ln>
            </p:spPr>
            <p:txBody>
              <a:bodyPr/>
              <a:lstStyle/>
              <a:p>
                <a:endParaRPr lang="en-US" b="1" dirty="0">
                  <a:latin typeface="+mn-lt"/>
                </a:endParaRPr>
              </a:p>
            </p:txBody>
          </p:sp>
          <p:sp>
            <p:nvSpPr>
              <p:cNvPr id="1021961" name="Freeform 9"/>
              <p:cNvSpPr>
                <a:spLocks/>
              </p:cNvSpPr>
              <p:nvPr/>
            </p:nvSpPr>
            <p:spPr bwMode="auto">
              <a:xfrm>
                <a:off x="3643" y="2557"/>
                <a:ext cx="338" cy="412"/>
              </a:xfrm>
              <a:custGeom>
                <a:avLst/>
                <a:gdLst/>
                <a:ahLst/>
                <a:cxnLst>
                  <a:cxn ang="0">
                    <a:pos x="0" y="412"/>
                  </a:cxn>
                  <a:cxn ang="0">
                    <a:pos x="30" y="410"/>
                  </a:cxn>
                  <a:cxn ang="0">
                    <a:pos x="60" y="407"/>
                  </a:cxn>
                  <a:cxn ang="0">
                    <a:pos x="90" y="399"/>
                  </a:cxn>
                  <a:cxn ang="0">
                    <a:pos x="117" y="388"/>
                  </a:cxn>
                  <a:cxn ang="0">
                    <a:pos x="142" y="374"/>
                  </a:cxn>
                  <a:cxn ang="0">
                    <a:pos x="167" y="359"/>
                  </a:cxn>
                  <a:cxn ang="0">
                    <a:pos x="191" y="340"/>
                  </a:cxn>
                  <a:cxn ang="0">
                    <a:pos x="212" y="318"/>
                  </a:cxn>
                  <a:cxn ang="0">
                    <a:pos x="230" y="296"/>
                  </a:cxn>
                  <a:cxn ang="0">
                    <a:pos x="248" y="272"/>
                  </a:cxn>
                  <a:cxn ang="0">
                    <a:pos x="263" y="245"/>
                  </a:cxn>
                  <a:cxn ang="0">
                    <a:pos x="275" y="217"/>
                  </a:cxn>
                  <a:cxn ang="0">
                    <a:pos x="285" y="188"/>
                  </a:cxn>
                  <a:cxn ang="0">
                    <a:pos x="293" y="157"/>
                  </a:cxn>
                  <a:cxn ang="0">
                    <a:pos x="297" y="125"/>
                  </a:cxn>
                  <a:cxn ang="0">
                    <a:pos x="299" y="92"/>
                  </a:cxn>
                  <a:cxn ang="0">
                    <a:pos x="297" y="70"/>
                  </a:cxn>
                  <a:cxn ang="0">
                    <a:pos x="296" y="46"/>
                  </a:cxn>
                  <a:cxn ang="0">
                    <a:pos x="291" y="22"/>
                  </a:cxn>
                  <a:cxn ang="0">
                    <a:pos x="285" y="0"/>
                  </a:cxn>
                  <a:cxn ang="0">
                    <a:pos x="278" y="26"/>
                  </a:cxn>
                  <a:cxn ang="0">
                    <a:pos x="267" y="50"/>
                  </a:cxn>
                  <a:cxn ang="0">
                    <a:pos x="258" y="72"/>
                  </a:cxn>
                  <a:cxn ang="0">
                    <a:pos x="243" y="94"/>
                  </a:cxn>
                  <a:cxn ang="0">
                    <a:pos x="230" y="114"/>
                  </a:cxn>
                  <a:cxn ang="0">
                    <a:pos x="215" y="133"/>
                  </a:cxn>
                  <a:cxn ang="0">
                    <a:pos x="197" y="151"/>
                  </a:cxn>
                  <a:cxn ang="0">
                    <a:pos x="179" y="166"/>
                  </a:cxn>
                  <a:cxn ang="0">
                    <a:pos x="160" y="181"/>
                  </a:cxn>
                  <a:cxn ang="0">
                    <a:pos x="139" y="193"/>
                  </a:cxn>
                  <a:cxn ang="0">
                    <a:pos x="117" y="203"/>
                  </a:cxn>
                  <a:cxn ang="0">
                    <a:pos x="94" y="214"/>
                  </a:cxn>
                  <a:cxn ang="0">
                    <a:pos x="72" y="221"/>
                  </a:cxn>
                  <a:cxn ang="0">
                    <a:pos x="49" y="225"/>
                  </a:cxn>
                  <a:cxn ang="0">
                    <a:pos x="25" y="228"/>
                  </a:cxn>
                  <a:cxn ang="0">
                    <a:pos x="0" y="230"/>
                  </a:cxn>
                  <a:cxn ang="0">
                    <a:pos x="0" y="412"/>
                  </a:cxn>
                </a:cxnLst>
                <a:rect l="0" t="0" r="r" b="b"/>
                <a:pathLst>
                  <a:path w="299" h="412">
                    <a:moveTo>
                      <a:pt x="0" y="412"/>
                    </a:moveTo>
                    <a:lnTo>
                      <a:pt x="30" y="410"/>
                    </a:lnTo>
                    <a:lnTo>
                      <a:pt x="60" y="407"/>
                    </a:lnTo>
                    <a:lnTo>
                      <a:pt x="90" y="399"/>
                    </a:lnTo>
                    <a:lnTo>
                      <a:pt x="117" y="388"/>
                    </a:lnTo>
                    <a:lnTo>
                      <a:pt x="142" y="374"/>
                    </a:lnTo>
                    <a:lnTo>
                      <a:pt x="167" y="359"/>
                    </a:lnTo>
                    <a:lnTo>
                      <a:pt x="191" y="340"/>
                    </a:lnTo>
                    <a:lnTo>
                      <a:pt x="212" y="318"/>
                    </a:lnTo>
                    <a:lnTo>
                      <a:pt x="230" y="296"/>
                    </a:lnTo>
                    <a:lnTo>
                      <a:pt x="248" y="272"/>
                    </a:lnTo>
                    <a:lnTo>
                      <a:pt x="263" y="245"/>
                    </a:lnTo>
                    <a:lnTo>
                      <a:pt x="275" y="217"/>
                    </a:lnTo>
                    <a:lnTo>
                      <a:pt x="285" y="188"/>
                    </a:lnTo>
                    <a:lnTo>
                      <a:pt x="293" y="157"/>
                    </a:lnTo>
                    <a:lnTo>
                      <a:pt x="297" y="125"/>
                    </a:lnTo>
                    <a:lnTo>
                      <a:pt x="299" y="92"/>
                    </a:lnTo>
                    <a:lnTo>
                      <a:pt x="297" y="70"/>
                    </a:lnTo>
                    <a:lnTo>
                      <a:pt x="296" y="46"/>
                    </a:lnTo>
                    <a:lnTo>
                      <a:pt x="291" y="22"/>
                    </a:lnTo>
                    <a:lnTo>
                      <a:pt x="285" y="0"/>
                    </a:lnTo>
                    <a:lnTo>
                      <a:pt x="278" y="26"/>
                    </a:lnTo>
                    <a:lnTo>
                      <a:pt x="267" y="50"/>
                    </a:lnTo>
                    <a:lnTo>
                      <a:pt x="258" y="72"/>
                    </a:lnTo>
                    <a:lnTo>
                      <a:pt x="243" y="94"/>
                    </a:lnTo>
                    <a:lnTo>
                      <a:pt x="230" y="114"/>
                    </a:lnTo>
                    <a:lnTo>
                      <a:pt x="215" y="133"/>
                    </a:lnTo>
                    <a:lnTo>
                      <a:pt x="197" y="151"/>
                    </a:lnTo>
                    <a:lnTo>
                      <a:pt x="179" y="166"/>
                    </a:lnTo>
                    <a:lnTo>
                      <a:pt x="160" y="181"/>
                    </a:lnTo>
                    <a:lnTo>
                      <a:pt x="139" y="193"/>
                    </a:lnTo>
                    <a:lnTo>
                      <a:pt x="117" y="203"/>
                    </a:lnTo>
                    <a:lnTo>
                      <a:pt x="94" y="214"/>
                    </a:lnTo>
                    <a:lnTo>
                      <a:pt x="72" y="221"/>
                    </a:lnTo>
                    <a:lnTo>
                      <a:pt x="49" y="225"/>
                    </a:lnTo>
                    <a:lnTo>
                      <a:pt x="25" y="228"/>
                    </a:lnTo>
                    <a:lnTo>
                      <a:pt x="0" y="230"/>
                    </a:lnTo>
                    <a:lnTo>
                      <a:pt x="0" y="412"/>
                    </a:lnTo>
                    <a:close/>
                  </a:path>
                </a:pathLst>
              </a:custGeom>
              <a:ln>
                <a:headEnd/>
                <a:tailEnd/>
              </a:ln>
            </p:spPr>
            <p:style>
              <a:lnRef idx="1">
                <a:schemeClr val="accent3"/>
              </a:lnRef>
              <a:fillRef idx="3">
                <a:schemeClr val="accent3"/>
              </a:fillRef>
              <a:effectRef idx="2">
                <a:schemeClr val="accent3"/>
              </a:effectRef>
              <a:fontRef idx="minor">
                <a:schemeClr val="lt1"/>
              </a:fontRef>
            </p:style>
            <p:txBody>
              <a:bodyPr/>
              <a:lstStyle/>
              <a:p>
                <a:endParaRPr lang="en-US" b="1" dirty="0">
                  <a:latin typeface="+mn-lt"/>
                </a:endParaRPr>
              </a:p>
            </p:txBody>
          </p:sp>
          <p:sp>
            <p:nvSpPr>
              <p:cNvPr id="1021962" name="Freeform 10"/>
              <p:cNvSpPr>
                <a:spLocks/>
              </p:cNvSpPr>
              <p:nvPr/>
            </p:nvSpPr>
            <p:spPr bwMode="auto">
              <a:xfrm>
                <a:off x="3643" y="2557"/>
                <a:ext cx="338" cy="412"/>
              </a:xfrm>
              <a:custGeom>
                <a:avLst/>
                <a:gdLst/>
                <a:ahLst/>
                <a:cxnLst>
                  <a:cxn ang="0">
                    <a:pos x="0" y="412"/>
                  </a:cxn>
                  <a:cxn ang="0">
                    <a:pos x="30" y="410"/>
                  </a:cxn>
                  <a:cxn ang="0">
                    <a:pos x="60" y="407"/>
                  </a:cxn>
                  <a:cxn ang="0">
                    <a:pos x="90" y="399"/>
                  </a:cxn>
                  <a:cxn ang="0">
                    <a:pos x="117" y="388"/>
                  </a:cxn>
                  <a:cxn ang="0">
                    <a:pos x="142" y="374"/>
                  </a:cxn>
                  <a:cxn ang="0">
                    <a:pos x="167" y="359"/>
                  </a:cxn>
                  <a:cxn ang="0">
                    <a:pos x="191" y="340"/>
                  </a:cxn>
                  <a:cxn ang="0">
                    <a:pos x="212" y="318"/>
                  </a:cxn>
                  <a:cxn ang="0">
                    <a:pos x="230" y="296"/>
                  </a:cxn>
                  <a:cxn ang="0">
                    <a:pos x="248" y="272"/>
                  </a:cxn>
                  <a:cxn ang="0">
                    <a:pos x="263" y="245"/>
                  </a:cxn>
                  <a:cxn ang="0">
                    <a:pos x="275" y="217"/>
                  </a:cxn>
                  <a:cxn ang="0">
                    <a:pos x="285" y="188"/>
                  </a:cxn>
                  <a:cxn ang="0">
                    <a:pos x="293" y="157"/>
                  </a:cxn>
                  <a:cxn ang="0">
                    <a:pos x="297" y="125"/>
                  </a:cxn>
                  <a:cxn ang="0">
                    <a:pos x="299" y="92"/>
                  </a:cxn>
                  <a:cxn ang="0">
                    <a:pos x="297" y="70"/>
                  </a:cxn>
                  <a:cxn ang="0">
                    <a:pos x="296" y="46"/>
                  </a:cxn>
                  <a:cxn ang="0">
                    <a:pos x="291" y="22"/>
                  </a:cxn>
                  <a:cxn ang="0">
                    <a:pos x="285" y="0"/>
                  </a:cxn>
                  <a:cxn ang="0">
                    <a:pos x="278" y="26"/>
                  </a:cxn>
                  <a:cxn ang="0">
                    <a:pos x="267" y="50"/>
                  </a:cxn>
                  <a:cxn ang="0">
                    <a:pos x="258" y="72"/>
                  </a:cxn>
                  <a:cxn ang="0">
                    <a:pos x="243" y="94"/>
                  </a:cxn>
                  <a:cxn ang="0">
                    <a:pos x="230" y="114"/>
                  </a:cxn>
                  <a:cxn ang="0">
                    <a:pos x="215" y="133"/>
                  </a:cxn>
                  <a:cxn ang="0">
                    <a:pos x="197" y="151"/>
                  </a:cxn>
                  <a:cxn ang="0">
                    <a:pos x="179" y="166"/>
                  </a:cxn>
                  <a:cxn ang="0">
                    <a:pos x="160" y="181"/>
                  </a:cxn>
                  <a:cxn ang="0">
                    <a:pos x="139" y="193"/>
                  </a:cxn>
                  <a:cxn ang="0">
                    <a:pos x="117" y="203"/>
                  </a:cxn>
                  <a:cxn ang="0">
                    <a:pos x="94" y="214"/>
                  </a:cxn>
                  <a:cxn ang="0">
                    <a:pos x="72" y="221"/>
                  </a:cxn>
                  <a:cxn ang="0">
                    <a:pos x="49" y="225"/>
                  </a:cxn>
                  <a:cxn ang="0">
                    <a:pos x="25" y="228"/>
                  </a:cxn>
                  <a:cxn ang="0">
                    <a:pos x="0" y="230"/>
                  </a:cxn>
                  <a:cxn ang="0">
                    <a:pos x="0" y="412"/>
                  </a:cxn>
                </a:cxnLst>
                <a:rect l="0" t="0" r="r" b="b"/>
                <a:pathLst>
                  <a:path w="299" h="412">
                    <a:moveTo>
                      <a:pt x="0" y="412"/>
                    </a:moveTo>
                    <a:lnTo>
                      <a:pt x="30" y="410"/>
                    </a:lnTo>
                    <a:lnTo>
                      <a:pt x="60" y="407"/>
                    </a:lnTo>
                    <a:lnTo>
                      <a:pt x="90" y="399"/>
                    </a:lnTo>
                    <a:lnTo>
                      <a:pt x="117" y="388"/>
                    </a:lnTo>
                    <a:lnTo>
                      <a:pt x="142" y="374"/>
                    </a:lnTo>
                    <a:lnTo>
                      <a:pt x="167" y="359"/>
                    </a:lnTo>
                    <a:lnTo>
                      <a:pt x="191" y="340"/>
                    </a:lnTo>
                    <a:lnTo>
                      <a:pt x="212" y="318"/>
                    </a:lnTo>
                    <a:lnTo>
                      <a:pt x="230" y="296"/>
                    </a:lnTo>
                    <a:lnTo>
                      <a:pt x="248" y="272"/>
                    </a:lnTo>
                    <a:lnTo>
                      <a:pt x="263" y="245"/>
                    </a:lnTo>
                    <a:lnTo>
                      <a:pt x="275" y="217"/>
                    </a:lnTo>
                    <a:lnTo>
                      <a:pt x="285" y="188"/>
                    </a:lnTo>
                    <a:lnTo>
                      <a:pt x="293" y="157"/>
                    </a:lnTo>
                    <a:lnTo>
                      <a:pt x="297" y="125"/>
                    </a:lnTo>
                    <a:lnTo>
                      <a:pt x="299" y="92"/>
                    </a:lnTo>
                    <a:lnTo>
                      <a:pt x="297" y="70"/>
                    </a:lnTo>
                    <a:lnTo>
                      <a:pt x="296" y="46"/>
                    </a:lnTo>
                    <a:lnTo>
                      <a:pt x="291" y="22"/>
                    </a:lnTo>
                    <a:lnTo>
                      <a:pt x="285" y="0"/>
                    </a:lnTo>
                    <a:lnTo>
                      <a:pt x="278" y="26"/>
                    </a:lnTo>
                    <a:lnTo>
                      <a:pt x="267" y="50"/>
                    </a:lnTo>
                    <a:lnTo>
                      <a:pt x="258" y="72"/>
                    </a:lnTo>
                    <a:lnTo>
                      <a:pt x="243" y="94"/>
                    </a:lnTo>
                    <a:lnTo>
                      <a:pt x="230" y="114"/>
                    </a:lnTo>
                    <a:lnTo>
                      <a:pt x="215" y="133"/>
                    </a:lnTo>
                    <a:lnTo>
                      <a:pt x="197" y="151"/>
                    </a:lnTo>
                    <a:lnTo>
                      <a:pt x="179" y="166"/>
                    </a:lnTo>
                    <a:lnTo>
                      <a:pt x="160" y="181"/>
                    </a:lnTo>
                    <a:lnTo>
                      <a:pt x="139" y="193"/>
                    </a:lnTo>
                    <a:lnTo>
                      <a:pt x="117" y="203"/>
                    </a:lnTo>
                    <a:lnTo>
                      <a:pt x="94" y="214"/>
                    </a:lnTo>
                    <a:lnTo>
                      <a:pt x="72" y="221"/>
                    </a:lnTo>
                    <a:lnTo>
                      <a:pt x="49" y="225"/>
                    </a:lnTo>
                    <a:lnTo>
                      <a:pt x="25" y="228"/>
                    </a:lnTo>
                    <a:lnTo>
                      <a:pt x="0" y="230"/>
                    </a:lnTo>
                    <a:lnTo>
                      <a:pt x="0" y="412"/>
                    </a:lnTo>
                    <a:close/>
                  </a:path>
                </a:pathLst>
              </a:custGeom>
              <a:noFill/>
              <a:ln w="9525">
                <a:solidFill>
                  <a:srgbClr val="000000"/>
                </a:solidFill>
                <a:prstDash val="solid"/>
                <a:round/>
                <a:headEnd/>
                <a:tailEnd/>
              </a:ln>
            </p:spPr>
            <p:txBody>
              <a:bodyPr/>
              <a:lstStyle/>
              <a:p>
                <a:endParaRPr lang="en-US" b="1" dirty="0">
                  <a:latin typeface="+mn-lt"/>
                </a:endParaRPr>
              </a:p>
            </p:txBody>
          </p:sp>
          <p:sp>
            <p:nvSpPr>
              <p:cNvPr id="1021963" name="Freeform 11"/>
              <p:cNvSpPr>
                <a:spLocks/>
              </p:cNvSpPr>
              <p:nvPr/>
            </p:nvSpPr>
            <p:spPr bwMode="auto">
              <a:xfrm>
                <a:off x="3643" y="2070"/>
                <a:ext cx="338" cy="899"/>
              </a:xfrm>
              <a:custGeom>
                <a:avLst/>
                <a:gdLst/>
                <a:ahLst/>
                <a:cxnLst>
                  <a:cxn ang="0">
                    <a:pos x="0" y="899"/>
                  </a:cxn>
                  <a:cxn ang="0">
                    <a:pos x="30" y="897"/>
                  </a:cxn>
                  <a:cxn ang="0">
                    <a:pos x="60" y="894"/>
                  </a:cxn>
                  <a:cxn ang="0">
                    <a:pos x="90" y="886"/>
                  </a:cxn>
                  <a:cxn ang="0">
                    <a:pos x="117" y="875"/>
                  </a:cxn>
                  <a:cxn ang="0">
                    <a:pos x="142" y="861"/>
                  </a:cxn>
                  <a:cxn ang="0">
                    <a:pos x="167" y="846"/>
                  </a:cxn>
                  <a:cxn ang="0">
                    <a:pos x="191" y="827"/>
                  </a:cxn>
                  <a:cxn ang="0">
                    <a:pos x="212" y="805"/>
                  </a:cxn>
                  <a:cxn ang="0">
                    <a:pos x="230" y="783"/>
                  </a:cxn>
                  <a:cxn ang="0">
                    <a:pos x="248" y="759"/>
                  </a:cxn>
                  <a:cxn ang="0">
                    <a:pos x="263" y="732"/>
                  </a:cxn>
                  <a:cxn ang="0">
                    <a:pos x="275" y="704"/>
                  </a:cxn>
                  <a:cxn ang="0">
                    <a:pos x="285" y="675"/>
                  </a:cxn>
                  <a:cxn ang="0">
                    <a:pos x="293" y="644"/>
                  </a:cxn>
                  <a:cxn ang="0">
                    <a:pos x="297" y="612"/>
                  </a:cxn>
                  <a:cxn ang="0">
                    <a:pos x="299" y="579"/>
                  </a:cxn>
                  <a:cxn ang="0">
                    <a:pos x="299" y="395"/>
                  </a:cxn>
                  <a:cxn ang="0">
                    <a:pos x="297" y="372"/>
                  </a:cxn>
                  <a:cxn ang="0">
                    <a:pos x="296" y="346"/>
                  </a:cxn>
                  <a:cxn ang="0">
                    <a:pos x="290" y="322"/>
                  </a:cxn>
                  <a:cxn ang="0">
                    <a:pos x="284" y="298"/>
                  </a:cxn>
                  <a:cxn ang="0">
                    <a:pos x="278" y="274"/>
                  </a:cxn>
                  <a:cxn ang="0">
                    <a:pos x="267" y="252"/>
                  </a:cxn>
                  <a:cxn ang="0">
                    <a:pos x="257" y="230"/>
                  </a:cxn>
                  <a:cxn ang="0">
                    <a:pos x="243" y="210"/>
                  </a:cxn>
                  <a:cxn ang="0">
                    <a:pos x="230" y="191"/>
                  </a:cxn>
                  <a:cxn ang="0">
                    <a:pos x="215" y="173"/>
                  </a:cxn>
                  <a:cxn ang="0">
                    <a:pos x="200" y="157"/>
                  </a:cxn>
                  <a:cxn ang="0">
                    <a:pos x="182" y="142"/>
                  </a:cxn>
                  <a:cxn ang="0">
                    <a:pos x="162" y="127"/>
                  </a:cxn>
                  <a:cxn ang="0">
                    <a:pos x="142" y="114"/>
                  </a:cxn>
                  <a:cxn ang="0">
                    <a:pos x="121" y="103"/>
                  </a:cxn>
                  <a:cxn ang="0">
                    <a:pos x="100" y="94"/>
                  </a:cxn>
                  <a:cxn ang="0">
                    <a:pos x="100" y="0"/>
                  </a:cxn>
                  <a:cxn ang="0">
                    <a:pos x="0" y="166"/>
                  </a:cxn>
                  <a:cxn ang="0">
                    <a:pos x="100" y="368"/>
                  </a:cxn>
                  <a:cxn ang="0">
                    <a:pos x="100" y="276"/>
                  </a:cxn>
                  <a:cxn ang="0">
                    <a:pos x="132" y="291"/>
                  </a:cxn>
                  <a:cxn ang="0">
                    <a:pos x="164" y="309"/>
                  </a:cxn>
                  <a:cxn ang="0">
                    <a:pos x="191" y="333"/>
                  </a:cxn>
                  <a:cxn ang="0">
                    <a:pos x="216" y="359"/>
                  </a:cxn>
                  <a:cxn ang="0">
                    <a:pos x="239" y="386"/>
                  </a:cxn>
                  <a:cxn ang="0">
                    <a:pos x="258" y="418"/>
                  </a:cxn>
                  <a:cxn ang="0">
                    <a:pos x="275" y="452"/>
                  </a:cxn>
                  <a:cxn ang="0">
                    <a:pos x="285" y="487"/>
                  </a:cxn>
                  <a:cxn ang="0">
                    <a:pos x="278" y="513"/>
                  </a:cxn>
                  <a:cxn ang="0">
                    <a:pos x="267" y="537"/>
                  </a:cxn>
                  <a:cxn ang="0">
                    <a:pos x="258" y="559"/>
                  </a:cxn>
                  <a:cxn ang="0">
                    <a:pos x="243" y="581"/>
                  </a:cxn>
                  <a:cxn ang="0">
                    <a:pos x="230" y="601"/>
                  </a:cxn>
                  <a:cxn ang="0">
                    <a:pos x="215" y="620"/>
                  </a:cxn>
                  <a:cxn ang="0">
                    <a:pos x="197" y="638"/>
                  </a:cxn>
                  <a:cxn ang="0">
                    <a:pos x="179" y="653"/>
                  </a:cxn>
                  <a:cxn ang="0">
                    <a:pos x="160" y="668"/>
                  </a:cxn>
                  <a:cxn ang="0">
                    <a:pos x="139" y="680"/>
                  </a:cxn>
                  <a:cxn ang="0">
                    <a:pos x="117" y="690"/>
                  </a:cxn>
                  <a:cxn ang="0">
                    <a:pos x="94" y="701"/>
                  </a:cxn>
                  <a:cxn ang="0">
                    <a:pos x="72" y="708"/>
                  </a:cxn>
                  <a:cxn ang="0">
                    <a:pos x="49" y="712"/>
                  </a:cxn>
                  <a:cxn ang="0">
                    <a:pos x="25" y="715"/>
                  </a:cxn>
                  <a:cxn ang="0">
                    <a:pos x="0" y="717"/>
                  </a:cxn>
                  <a:cxn ang="0">
                    <a:pos x="0" y="899"/>
                  </a:cxn>
                </a:cxnLst>
                <a:rect l="0" t="0" r="r" b="b"/>
                <a:pathLst>
                  <a:path w="299" h="899">
                    <a:moveTo>
                      <a:pt x="0" y="899"/>
                    </a:moveTo>
                    <a:lnTo>
                      <a:pt x="30" y="897"/>
                    </a:lnTo>
                    <a:lnTo>
                      <a:pt x="60" y="894"/>
                    </a:lnTo>
                    <a:lnTo>
                      <a:pt x="90" y="886"/>
                    </a:lnTo>
                    <a:lnTo>
                      <a:pt x="117" y="875"/>
                    </a:lnTo>
                    <a:lnTo>
                      <a:pt x="142" y="861"/>
                    </a:lnTo>
                    <a:lnTo>
                      <a:pt x="167" y="846"/>
                    </a:lnTo>
                    <a:lnTo>
                      <a:pt x="191" y="827"/>
                    </a:lnTo>
                    <a:lnTo>
                      <a:pt x="212" y="805"/>
                    </a:lnTo>
                    <a:lnTo>
                      <a:pt x="230" y="783"/>
                    </a:lnTo>
                    <a:lnTo>
                      <a:pt x="248" y="759"/>
                    </a:lnTo>
                    <a:lnTo>
                      <a:pt x="263" y="732"/>
                    </a:lnTo>
                    <a:lnTo>
                      <a:pt x="275" y="704"/>
                    </a:lnTo>
                    <a:lnTo>
                      <a:pt x="285" y="675"/>
                    </a:lnTo>
                    <a:lnTo>
                      <a:pt x="293" y="644"/>
                    </a:lnTo>
                    <a:lnTo>
                      <a:pt x="297" y="612"/>
                    </a:lnTo>
                    <a:lnTo>
                      <a:pt x="299" y="579"/>
                    </a:lnTo>
                    <a:lnTo>
                      <a:pt x="299" y="395"/>
                    </a:lnTo>
                    <a:lnTo>
                      <a:pt x="297" y="372"/>
                    </a:lnTo>
                    <a:lnTo>
                      <a:pt x="296" y="346"/>
                    </a:lnTo>
                    <a:lnTo>
                      <a:pt x="290" y="322"/>
                    </a:lnTo>
                    <a:lnTo>
                      <a:pt x="284" y="298"/>
                    </a:lnTo>
                    <a:lnTo>
                      <a:pt x="278" y="274"/>
                    </a:lnTo>
                    <a:lnTo>
                      <a:pt x="267" y="252"/>
                    </a:lnTo>
                    <a:lnTo>
                      <a:pt x="257" y="230"/>
                    </a:lnTo>
                    <a:lnTo>
                      <a:pt x="243" y="210"/>
                    </a:lnTo>
                    <a:lnTo>
                      <a:pt x="230" y="191"/>
                    </a:lnTo>
                    <a:lnTo>
                      <a:pt x="215" y="173"/>
                    </a:lnTo>
                    <a:lnTo>
                      <a:pt x="200" y="157"/>
                    </a:lnTo>
                    <a:lnTo>
                      <a:pt x="182" y="142"/>
                    </a:lnTo>
                    <a:lnTo>
                      <a:pt x="162" y="127"/>
                    </a:lnTo>
                    <a:lnTo>
                      <a:pt x="142" y="114"/>
                    </a:lnTo>
                    <a:lnTo>
                      <a:pt x="121" y="103"/>
                    </a:lnTo>
                    <a:lnTo>
                      <a:pt x="100" y="94"/>
                    </a:lnTo>
                    <a:lnTo>
                      <a:pt x="100" y="0"/>
                    </a:lnTo>
                    <a:lnTo>
                      <a:pt x="0" y="166"/>
                    </a:lnTo>
                    <a:lnTo>
                      <a:pt x="100" y="368"/>
                    </a:lnTo>
                    <a:lnTo>
                      <a:pt x="100" y="276"/>
                    </a:lnTo>
                    <a:lnTo>
                      <a:pt x="132" y="291"/>
                    </a:lnTo>
                    <a:lnTo>
                      <a:pt x="164" y="309"/>
                    </a:lnTo>
                    <a:lnTo>
                      <a:pt x="191" y="333"/>
                    </a:lnTo>
                    <a:lnTo>
                      <a:pt x="216" y="359"/>
                    </a:lnTo>
                    <a:lnTo>
                      <a:pt x="239" y="386"/>
                    </a:lnTo>
                    <a:lnTo>
                      <a:pt x="258" y="418"/>
                    </a:lnTo>
                    <a:lnTo>
                      <a:pt x="275" y="452"/>
                    </a:lnTo>
                    <a:lnTo>
                      <a:pt x="285" y="487"/>
                    </a:lnTo>
                    <a:lnTo>
                      <a:pt x="278" y="513"/>
                    </a:lnTo>
                    <a:lnTo>
                      <a:pt x="267" y="537"/>
                    </a:lnTo>
                    <a:lnTo>
                      <a:pt x="258" y="559"/>
                    </a:lnTo>
                    <a:lnTo>
                      <a:pt x="243" y="581"/>
                    </a:lnTo>
                    <a:lnTo>
                      <a:pt x="230" y="601"/>
                    </a:lnTo>
                    <a:lnTo>
                      <a:pt x="215" y="620"/>
                    </a:lnTo>
                    <a:lnTo>
                      <a:pt x="197" y="638"/>
                    </a:lnTo>
                    <a:lnTo>
                      <a:pt x="179" y="653"/>
                    </a:lnTo>
                    <a:lnTo>
                      <a:pt x="160" y="668"/>
                    </a:lnTo>
                    <a:lnTo>
                      <a:pt x="139" y="680"/>
                    </a:lnTo>
                    <a:lnTo>
                      <a:pt x="117" y="690"/>
                    </a:lnTo>
                    <a:lnTo>
                      <a:pt x="94" y="701"/>
                    </a:lnTo>
                    <a:lnTo>
                      <a:pt x="72" y="708"/>
                    </a:lnTo>
                    <a:lnTo>
                      <a:pt x="49" y="712"/>
                    </a:lnTo>
                    <a:lnTo>
                      <a:pt x="25" y="715"/>
                    </a:lnTo>
                    <a:lnTo>
                      <a:pt x="0" y="717"/>
                    </a:lnTo>
                    <a:lnTo>
                      <a:pt x="0" y="899"/>
                    </a:lnTo>
                    <a:close/>
                  </a:path>
                </a:pathLst>
              </a:custGeom>
              <a:noFill/>
              <a:ln w="9525">
                <a:solidFill>
                  <a:srgbClr val="000000"/>
                </a:solidFill>
                <a:prstDash val="solid"/>
                <a:round/>
                <a:headEnd/>
                <a:tailEnd/>
              </a:ln>
            </p:spPr>
            <p:txBody>
              <a:bodyPr/>
              <a:lstStyle/>
              <a:p>
                <a:endParaRPr lang="en-US" b="1" dirty="0">
                  <a:latin typeface="+mn-lt"/>
                </a:endParaRPr>
              </a:p>
            </p:txBody>
          </p:sp>
          <p:sp>
            <p:nvSpPr>
              <p:cNvPr id="1021964" name="Freeform 12"/>
              <p:cNvSpPr>
                <a:spLocks/>
              </p:cNvSpPr>
              <p:nvPr/>
            </p:nvSpPr>
            <p:spPr bwMode="auto">
              <a:xfrm>
                <a:off x="3965" y="2557"/>
                <a:ext cx="16" cy="92"/>
              </a:xfrm>
              <a:custGeom>
                <a:avLst/>
                <a:gdLst/>
                <a:ahLst/>
                <a:cxnLst>
                  <a:cxn ang="0">
                    <a:pos x="14" y="92"/>
                  </a:cxn>
                  <a:cxn ang="0">
                    <a:pos x="12" y="70"/>
                  </a:cxn>
                  <a:cxn ang="0">
                    <a:pos x="11" y="46"/>
                  </a:cxn>
                  <a:cxn ang="0">
                    <a:pos x="6" y="22"/>
                  </a:cxn>
                  <a:cxn ang="0">
                    <a:pos x="0" y="0"/>
                  </a:cxn>
                </a:cxnLst>
                <a:rect l="0" t="0" r="r" b="b"/>
                <a:pathLst>
                  <a:path w="14" h="92">
                    <a:moveTo>
                      <a:pt x="14" y="92"/>
                    </a:moveTo>
                    <a:lnTo>
                      <a:pt x="12" y="70"/>
                    </a:lnTo>
                    <a:lnTo>
                      <a:pt x="11" y="46"/>
                    </a:lnTo>
                    <a:lnTo>
                      <a:pt x="6" y="22"/>
                    </a:lnTo>
                    <a:lnTo>
                      <a:pt x="0" y="0"/>
                    </a:lnTo>
                  </a:path>
                </a:pathLst>
              </a:custGeom>
              <a:noFill/>
              <a:ln w="9525">
                <a:solidFill>
                  <a:srgbClr val="000000"/>
                </a:solidFill>
                <a:prstDash val="solid"/>
                <a:round/>
                <a:headEnd/>
                <a:tailEnd/>
              </a:ln>
            </p:spPr>
            <p:txBody>
              <a:bodyPr/>
              <a:lstStyle/>
              <a:p>
                <a:endParaRPr lang="en-US" b="1" dirty="0">
                  <a:latin typeface="+mn-lt"/>
                </a:endParaRPr>
              </a:p>
            </p:txBody>
          </p:sp>
          <p:sp>
            <p:nvSpPr>
              <p:cNvPr id="1021965" name="Freeform 13"/>
              <p:cNvSpPr>
                <a:spLocks/>
              </p:cNvSpPr>
              <p:nvPr/>
            </p:nvSpPr>
            <p:spPr bwMode="auto">
              <a:xfrm>
                <a:off x="3141" y="2090"/>
                <a:ext cx="338" cy="898"/>
              </a:xfrm>
              <a:custGeom>
                <a:avLst/>
                <a:gdLst/>
                <a:ahLst/>
                <a:cxnLst>
                  <a:cxn ang="0">
                    <a:pos x="269" y="2"/>
                  </a:cxn>
                  <a:cxn ang="0">
                    <a:pos x="210" y="15"/>
                  </a:cxn>
                  <a:cxn ang="0">
                    <a:pos x="156" y="39"/>
                  </a:cxn>
                  <a:cxn ang="0">
                    <a:pos x="108" y="72"/>
                  </a:cxn>
                  <a:cxn ang="0">
                    <a:pos x="68" y="118"/>
                  </a:cxn>
                  <a:cxn ang="0">
                    <a:pos x="36" y="168"/>
                  </a:cxn>
                  <a:cxn ang="0">
                    <a:pos x="13" y="225"/>
                  </a:cxn>
                  <a:cxn ang="0">
                    <a:pos x="3" y="289"/>
                  </a:cxn>
                  <a:cxn ang="0">
                    <a:pos x="0" y="504"/>
                  </a:cxn>
                  <a:cxn ang="0">
                    <a:pos x="4" y="554"/>
                  </a:cxn>
                  <a:cxn ang="0">
                    <a:pos x="15" y="602"/>
                  </a:cxn>
                  <a:cxn ang="0">
                    <a:pos x="31" y="648"/>
                  </a:cxn>
                  <a:cxn ang="0">
                    <a:pos x="56" y="688"/>
                  </a:cxn>
                  <a:cxn ang="0">
                    <a:pos x="84" y="725"/>
                  </a:cxn>
                  <a:cxn ang="0">
                    <a:pos x="117" y="758"/>
                  </a:cxn>
                  <a:cxn ang="0">
                    <a:pos x="156" y="785"/>
                  </a:cxn>
                  <a:cxn ang="0">
                    <a:pos x="200" y="806"/>
                  </a:cxn>
                  <a:cxn ang="0">
                    <a:pos x="299" y="732"/>
                  </a:cxn>
                  <a:cxn ang="0">
                    <a:pos x="200" y="624"/>
                  </a:cxn>
                  <a:cxn ang="0">
                    <a:pos x="135" y="591"/>
                  </a:cxn>
                  <a:cxn ang="0">
                    <a:pos x="83" y="541"/>
                  </a:cxn>
                  <a:cxn ang="0">
                    <a:pos x="40" y="482"/>
                  </a:cxn>
                  <a:cxn ang="0">
                    <a:pos x="18" y="431"/>
                  </a:cxn>
                  <a:cxn ang="0">
                    <a:pos x="19" y="388"/>
                  </a:cxn>
                  <a:cxn ang="0">
                    <a:pos x="42" y="341"/>
                  </a:cxn>
                  <a:cxn ang="0">
                    <a:pos x="69" y="298"/>
                  </a:cxn>
                  <a:cxn ang="0">
                    <a:pos x="102" y="263"/>
                  </a:cxn>
                  <a:cxn ang="0">
                    <a:pos x="140" y="232"/>
                  </a:cxn>
                  <a:cxn ang="0">
                    <a:pos x="182" y="210"/>
                  </a:cxn>
                  <a:cxn ang="0">
                    <a:pos x="227" y="192"/>
                  </a:cxn>
                  <a:cxn ang="0">
                    <a:pos x="275" y="184"/>
                  </a:cxn>
                  <a:cxn ang="0">
                    <a:pos x="299" y="0"/>
                  </a:cxn>
                </a:cxnLst>
                <a:rect l="0" t="0" r="r" b="b"/>
                <a:pathLst>
                  <a:path w="299" h="898">
                    <a:moveTo>
                      <a:pt x="299" y="0"/>
                    </a:moveTo>
                    <a:lnTo>
                      <a:pt x="269" y="2"/>
                    </a:lnTo>
                    <a:lnTo>
                      <a:pt x="239" y="6"/>
                    </a:lnTo>
                    <a:lnTo>
                      <a:pt x="210" y="15"/>
                    </a:lnTo>
                    <a:lnTo>
                      <a:pt x="183" y="26"/>
                    </a:lnTo>
                    <a:lnTo>
                      <a:pt x="156" y="39"/>
                    </a:lnTo>
                    <a:lnTo>
                      <a:pt x="132" y="56"/>
                    </a:lnTo>
                    <a:lnTo>
                      <a:pt x="108" y="72"/>
                    </a:lnTo>
                    <a:lnTo>
                      <a:pt x="87" y="94"/>
                    </a:lnTo>
                    <a:lnTo>
                      <a:pt x="68" y="118"/>
                    </a:lnTo>
                    <a:lnTo>
                      <a:pt x="51" y="142"/>
                    </a:lnTo>
                    <a:lnTo>
                      <a:pt x="36" y="168"/>
                    </a:lnTo>
                    <a:lnTo>
                      <a:pt x="22" y="197"/>
                    </a:lnTo>
                    <a:lnTo>
                      <a:pt x="13" y="225"/>
                    </a:lnTo>
                    <a:lnTo>
                      <a:pt x="6" y="256"/>
                    </a:lnTo>
                    <a:lnTo>
                      <a:pt x="3" y="289"/>
                    </a:lnTo>
                    <a:lnTo>
                      <a:pt x="0" y="320"/>
                    </a:lnTo>
                    <a:lnTo>
                      <a:pt x="0" y="504"/>
                    </a:lnTo>
                    <a:lnTo>
                      <a:pt x="1" y="528"/>
                    </a:lnTo>
                    <a:lnTo>
                      <a:pt x="4" y="554"/>
                    </a:lnTo>
                    <a:lnTo>
                      <a:pt x="7" y="578"/>
                    </a:lnTo>
                    <a:lnTo>
                      <a:pt x="15" y="602"/>
                    </a:lnTo>
                    <a:lnTo>
                      <a:pt x="22" y="625"/>
                    </a:lnTo>
                    <a:lnTo>
                      <a:pt x="31" y="648"/>
                    </a:lnTo>
                    <a:lnTo>
                      <a:pt x="42" y="668"/>
                    </a:lnTo>
                    <a:lnTo>
                      <a:pt x="56" y="688"/>
                    </a:lnTo>
                    <a:lnTo>
                      <a:pt x="68" y="708"/>
                    </a:lnTo>
                    <a:lnTo>
                      <a:pt x="84" y="725"/>
                    </a:lnTo>
                    <a:lnTo>
                      <a:pt x="101" y="743"/>
                    </a:lnTo>
                    <a:lnTo>
                      <a:pt x="117" y="758"/>
                    </a:lnTo>
                    <a:lnTo>
                      <a:pt x="137" y="773"/>
                    </a:lnTo>
                    <a:lnTo>
                      <a:pt x="156" y="785"/>
                    </a:lnTo>
                    <a:lnTo>
                      <a:pt x="177" y="796"/>
                    </a:lnTo>
                    <a:lnTo>
                      <a:pt x="200" y="806"/>
                    </a:lnTo>
                    <a:lnTo>
                      <a:pt x="200" y="898"/>
                    </a:lnTo>
                    <a:lnTo>
                      <a:pt x="299" y="732"/>
                    </a:lnTo>
                    <a:lnTo>
                      <a:pt x="200" y="532"/>
                    </a:lnTo>
                    <a:lnTo>
                      <a:pt x="200" y="624"/>
                    </a:lnTo>
                    <a:lnTo>
                      <a:pt x="168" y="609"/>
                    </a:lnTo>
                    <a:lnTo>
                      <a:pt x="135" y="591"/>
                    </a:lnTo>
                    <a:lnTo>
                      <a:pt x="108" y="567"/>
                    </a:lnTo>
                    <a:lnTo>
                      <a:pt x="83" y="541"/>
                    </a:lnTo>
                    <a:lnTo>
                      <a:pt x="60" y="513"/>
                    </a:lnTo>
                    <a:lnTo>
                      <a:pt x="40" y="482"/>
                    </a:lnTo>
                    <a:lnTo>
                      <a:pt x="25" y="449"/>
                    </a:lnTo>
                    <a:lnTo>
                      <a:pt x="18" y="431"/>
                    </a:lnTo>
                    <a:lnTo>
                      <a:pt x="12" y="412"/>
                    </a:lnTo>
                    <a:lnTo>
                      <a:pt x="19" y="388"/>
                    </a:lnTo>
                    <a:lnTo>
                      <a:pt x="30" y="363"/>
                    </a:lnTo>
                    <a:lnTo>
                      <a:pt x="42" y="341"/>
                    </a:lnTo>
                    <a:lnTo>
                      <a:pt x="56" y="320"/>
                    </a:lnTo>
                    <a:lnTo>
                      <a:pt x="69" y="298"/>
                    </a:lnTo>
                    <a:lnTo>
                      <a:pt x="86" y="280"/>
                    </a:lnTo>
                    <a:lnTo>
                      <a:pt x="102" y="263"/>
                    </a:lnTo>
                    <a:lnTo>
                      <a:pt x="120" y="247"/>
                    </a:lnTo>
                    <a:lnTo>
                      <a:pt x="140" y="232"/>
                    </a:lnTo>
                    <a:lnTo>
                      <a:pt x="161" y="219"/>
                    </a:lnTo>
                    <a:lnTo>
                      <a:pt x="182" y="210"/>
                    </a:lnTo>
                    <a:lnTo>
                      <a:pt x="204" y="201"/>
                    </a:lnTo>
                    <a:lnTo>
                      <a:pt x="227" y="192"/>
                    </a:lnTo>
                    <a:lnTo>
                      <a:pt x="251" y="188"/>
                    </a:lnTo>
                    <a:lnTo>
                      <a:pt x="275" y="184"/>
                    </a:lnTo>
                    <a:lnTo>
                      <a:pt x="299" y="182"/>
                    </a:lnTo>
                    <a:lnTo>
                      <a:pt x="299" y="0"/>
                    </a:lnTo>
                    <a:close/>
                  </a:path>
                </a:pathLst>
              </a:custGeom>
              <a:ln>
                <a:headEnd/>
                <a:tailEnd/>
              </a:ln>
            </p:spPr>
            <p:style>
              <a:lnRef idx="1">
                <a:schemeClr val="accent3"/>
              </a:lnRef>
              <a:fillRef idx="3">
                <a:schemeClr val="accent3"/>
              </a:fillRef>
              <a:effectRef idx="2">
                <a:schemeClr val="accent3"/>
              </a:effectRef>
              <a:fontRef idx="minor">
                <a:schemeClr val="lt1"/>
              </a:fontRef>
            </p:style>
            <p:txBody>
              <a:bodyPr/>
              <a:lstStyle/>
              <a:p>
                <a:endParaRPr lang="en-US" b="1" dirty="0">
                  <a:latin typeface="+mn-lt"/>
                </a:endParaRPr>
              </a:p>
            </p:txBody>
          </p:sp>
          <p:sp>
            <p:nvSpPr>
              <p:cNvPr id="1021966" name="Freeform 14"/>
              <p:cNvSpPr>
                <a:spLocks/>
              </p:cNvSpPr>
              <p:nvPr/>
            </p:nvSpPr>
            <p:spPr bwMode="auto">
              <a:xfrm>
                <a:off x="3141" y="2090"/>
                <a:ext cx="338" cy="898"/>
              </a:xfrm>
              <a:custGeom>
                <a:avLst/>
                <a:gdLst/>
                <a:ahLst/>
                <a:cxnLst>
                  <a:cxn ang="0">
                    <a:pos x="269" y="2"/>
                  </a:cxn>
                  <a:cxn ang="0">
                    <a:pos x="210" y="15"/>
                  </a:cxn>
                  <a:cxn ang="0">
                    <a:pos x="156" y="39"/>
                  </a:cxn>
                  <a:cxn ang="0">
                    <a:pos x="108" y="72"/>
                  </a:cxn>
                  <a:cxn ang="0">
                    <a:pos x="68" y="118"/>
                  </a:cxn>
                  <a:cxn ang="0">
                    <a:pos x="36" y="168"/>
                  </a:cxn>
                  <a:cxn ang="0">
                    <a:pos x="13" y="225"/>
                  </a:cxn>
                  <a:cxn ang="0">
                    <a:pos x="3" y="289"/>
                  </a:cxn>
                  <a:cxn ang="0">
                    <a:pos x="0" y="504"/>
                  </a:cxn>
                  <a:cxn ang="0">
                    <a:pos x="4" y="554"/>
                  </a:cxn>
                  <a:cxn ang="0">
                    <a:pos x="15" y="602"/>
                  </a:cxn>
                  <a:cxn ang="0">
                    <a:pos x="31" y="648"/>
                  </a:cxn>
                  <a:cxn ang="0">
                    <a:pos x="56" y="688"/>
                  </a:cxn>
                  <a:cxn ang="0">
                    <a:pos x="84" y="725"/>
                  </a:cxn>
                  <a:cxn ang="0">
                    <a:pos x="117" y="758"/>
                  </a:cxn>
                  <a:cxn ang="0">
                    <a:pos x="156" y="785"/>
                  </a:cxn>
                  <a:cxn ang="0">
                    <a:pos x="200" y="806"/>
                  </a:cxn>
                  <a:cxn ang="0">
                    <a:pos x="299" y="732"/>
                  </a:cxn>
                  <a:cxn ang="0">
                    <a:pos x="200" y="624"/>
                  </a:cxn>
                  <a:cxn ang="0">
                    <a:pos x="135" y="591"/>
                  </a:cxn>
                  <a:cxn ang="0">
                    <a:pos x="83" y="541"/>
                  </a:cxn>
                  <a:cxn ang="0">
                    <a:pos x="40" y="482"/>
                  </a:cxn>
                  <a:cxn ang="0">
                    <a:pos x="18" y="431"/>
                  </a:cxn>
                  <a:cxn ang="0">
                    <a:pos x="19" y="388"/>
                  </a:cxn>
                  <a:cxn ang="0">
                    <a:pos x="42" y="341"/>
                  </a:cxn>
                  <a:cxn ang="0">
                    <a:pos x="69" y="298"/>
                  </a:cxn>
                  <a:cxn ang="0">
                    <a:pos x="102" y="263"/>
                  </a:cxn>
                  <a:cxn ang="0">
                    <a:pos x="140" y="232"/>
                  </a:cxn>
                  <a:cxn ang="0">
                    <a:pos x="182" y="210"/>
                  </a:cxn>
                  <a:cxn ang="0">
                    <a:pos x="227" y="192"/>
                  </a:cxn>
                  <a:cxn ang="0">
                    <a:pos x="275" y="184"/>
                  </a:cxn>
                  <a:cxn ang="0">
                    <a:pos x="299" y="0"/>
                  </a:cxn>
                </a:cxnLst>
                <a:rect l="0" t="0" r="r" b="b"/>
                <a:pathLst>
                  <a:path w="299" h="898">
                    <a:moveTo>
                      <a:pt x="299" y="0"/>
                    </a:moveTo>
                    <a:lnTo>
                      <a:pt x="269" y="2"/>
                    </a:lnTo>
                    <a:lnTo>
                      <a:pt x="239" y="6"/>
                    </a:lnTo>
                    <a:lnTo>
                      <a:pt x="210" y="15"/>
                    </a:lnTo>
                    <a:lnTo>
                      <a:pt x="183" y="26"/>
                    </a:lnTo>
                    <a:lnTo>
                      <a:pt x="156" y="39"/>
                    </a:lnTo>
                    <a:lnTo>
                      <a:pt x="132" y="56"/>
                    </a:lnTo>
                    <a:lnTo>
                      <a:pt x="108" y="72"/>
                    </a:lnTo>
                    <a:lnTo>
                      <a:pt x="87" y="94"/>
                    </a:lnTo>
                    <a:lnTo>
                      <a:pt x="68" y="118"/>
                    </a:lnTo>
                    <a:lnTo>
                      <a:pt x="51" y="142"/>
                    </a:lnTo>
                    <a:lnTo>
                      <a:pt x="36" y="168"/>
                    </a:lnTo>
                    <a:lnTo>
                      <a:pt x="22" y="197"/>
                    </a:lnTo>
                    <a:lnTo>
                      <a:pt x="13" y="225"/>
                    </a:lnTo>
                    <a:lnTo>
                      <a:pt x="6" y="256"/>
                    </a:lnTo>
                    <a:lnTo>
                      <a:pt x="3" y="289"/>
                    </a:lnTo>
                    <a:lnTo>
                      <a:pt x="0" y="320"/>
                    </a:lnTo>
                    <a:lnTo>
                      <a:pt x="0" y="504"/>
                    </a:lnTo>
                    <a:lnTo>
                      <a:pt x="1" y="528"/>
                    </a:lnTo>
                    <a:lnTo>
                      <a:pt x="4" y="554"/>
                    </a:lnTo>
                    <a:lnTo>
                      <a:pt x="7" y="578"/>
                    </a:lnTo>
                    <a:lnTo>
                      <a:pt x="15" y="602"/>
                    </a:lnTo>
                    <a:lnTo>
                      <a:pt x="22" y="625"/>
                    </a:lnTo>
                    <a:lnTo>
                      <a:pt x="31" y="648"/>
                    </a:lnTo>
                    <a:lnTo>
                      <a:pt x="42" y="668"/>
                    </a:lnTo>
                    <a:lnTo>
                      <a:pt x="56" y="688"/>
                    </a:lnTo>
                    <a:lnTo>
                      <a:pt x="68" y="708"/>
                    </a:lnTo>
                    <a:lnTo>
                      <a:pt x="84" y="725"/>
                    </a:lnTo>
                    <a:lnTo>
                      <a:pt x="101" y="743"/>
                    </a:lnTo>
                    <a:lnTo>
                      <a:pt x="117" y="758"/>
                    </a:lnTo>
                    <a:lnTo>
                      <a:pt x="137" y="773"/>
                    </a:lnTo>
                    <a:lnTo>
                      <a:pt x="156" y="785"/>
                    </a:lnTo>
                    <a:lnTo>
                      <a:pt x="177" y="796"/>
                    </a:lnTo>
                    <a:lnTo>
                      <a:pt x="200" y="806"/>
                    </a:lnTo>
                    <a:lnTo>
                      <a:pt x="200" y="898"/>
                    </a:lnTo>
                    <a:lnTo>
                      <a:pt x="299" y="732"/>
                    </a:lnTo>
                    <a:lnTo>
                      <a:pt x="200" y="532"/>
                    </a:lnTo>
                    <a:lnTo>
                      <a:pt x="200" y="624"/>
                    </a:lnTo>
                    <a:lnTo>
                      <a:pt x="168" y="609"/>
                    </a:lnTo>
                    <a:lnTo>
                      <a:pt x="135" y="591"/>
                    </a:lnTo>
                    <a:lnTo>
                      <a:pt x="108" y="567"/>
                    </a:lnTo>
                    <a:lnTo>
                      <a:pt x="83" y="541"/>
                    </a:lnTo>
                    <a:lnTo>
                      <a:pt x="60" y="513"/>
                    </a:lnTo>
                    <a:lnTo>
                      <a:pt x="40" y="482"/>
                    </a:lnTo>
                    <a:lnTo>
                      <a:pt x="25" y="449"/>
                    </a:lnTo>
                    <a:lnTo>
                      <a:pt x="18" y="431"/>
                    </a:lnTo>
                    <a:lnTo>
                      <a:pt x="12" y="412"/>
                    </a:lnTo>
                    <a:lnTo>
                      <a:pt x="19" y="388"/>
                    </a:lnTo>
                    <a:lnTo>
                      <a:pt x="30" y="363"/>
                    </a:lnTo>
                    <a:lnTo>
                      <a:pt x="42" y="341"/>
                    </a:lnTo>
                    <a:lnTo>
                      <a:pt x="56" y="320"/>
                    </a:lnTo>
                    <a:lnTo>
                      <a:pt x="69" y="298"/>
                    </a:lnTo>
                    <a:lnTo>
                      <a:pt x="86" y="280"/>
                    </a:lnTo>
                    <a:lnTo>
                      <a:pt x="102" y="263"/>
                    </a:lnTo>
                    <a:lnTo>
                      <a:pt x="120" y="247"/>
                    </a:lnTo>
                    <a:lnTo>
                      <a:pt x="140" y="232"/>
                    </a:lnTo>
                    <a:lnTo>
                      <a:pt x="161" y="219"/>
                    </a:lnTo>
                    <a:lnTo>
                      <a:pt x="182" y="210"/>
                    </a:lnTo>
                    <a:lnTo>
                      <a:pt x="204" y="201"/>
                    </a:lnTo>
                    <a:lnTo>
                      <a:pt x="227" y="192"/>
                    </a:lnTo>
                    <a:lnTo>
                      <a:pt x="251" y="188"/>
                    </a:lnTo>
                    <a:lnTo>
                      <a:pt x="275" y="184"/>
                    </a:lnTo>
                    <a:lnTo>
                      <a:pt x="299" y="182"/>
                    </a:lnTo>
                    <a:lnTo>
                      <a:pt x="299" y="0"/>
                    </a:lnTo>
                    <a:close/>
                  </a:path>
                </a:pathLst>
              </a:custGeom>
              <a:noFill/>
              <a:ln w="9525">
                <a:solidFill>
                  <a:srgbClr val="000000"/>
                </a:solidFill>
                <a:prstDash val="solid"/>
                <a:round/>
                <a:headEnd/>
                <a:tailEnd/>
              </a:ln>
            </p:spPr>
            <p:txBody>
              <a:bodyPr/>
              <a:lstStyle/>
              <a:p>
                <a:endParaRPr lang="en-US" b="1" dirty="0">
                  <a:latin typeface="+mn-lt"/>
                </a:endParaRPr>
              </a:p>
            </p:txBody>
          </p:sp>
          <p:sp>
            <p:nvSpPr>
              <p:cNvPr id="1021967" name="Freeform 15"/>
              <p:cNvSpPr>
                <a:spLocks/>
              </p:cNvSpPr>
              <p:nvPr/>
            </p:nvSpPr>
            <p:spPr bwMode="auto">
              <a:xfrm>
                <a:off x="3141" y="2090"/>
                <a:ext cx="338" cy="412"/>
              </a:xfrm>
              <a:custGeom>
                <a:avLst/>
                <a:gdLst/>
                <a:ahLst/>
                <a:cxnLst>
                  <a:cxn ang="0">
                    <a:pos x="299" y="0"/>
                  </a:cxn>
                  <a:cxn ang="0">
                    <a:pos x="269" y="2"/>
                  </a:cxn>
                  <a:cxn ang="0">
                    <a:pos x="239" y="6"/>
                  </a:cxn>
                  <a:cxn ang="0">
                    <a:pos x="210" y="15"/>
                  </a:cxn>
                  <a:cxn ang="0">
                    <a:pos x="183" y="26"/>
                  </a:cxn>
                  <a:cxn ang="0">
                    <a:pos x="156" y="39"/>
                  </a:cxn>
                  <a:cxn ang="0">
                    <a:pos x="132" y="56"/>
                  </a:cxn>
                  <a:cxn ang="0">
                    <a:pos x="108" y="72"/>
                  </a:cxn>
                  <a:cxn ang="0">
                    <a:pos x="87" y="94"/>
                  </a:cxn>
                  <a:cxn ang="0">
                    <a:pos x="68" y="118"/>
                  </a:cxn>
                  <a:cxn ang="0">
                    <a:pos x="51" y="142"/>
                  </a:cxn>
                  <a:cxn ang="0">
                    <a:pos x="36" y="168"/>
                  </a:cxn>
                  <a:cxn ang="0">
                    <a:pos x="22" y="197"/>
                  </a:cxn>
                  <a:cxn ang="0">
                    <a:pos x="13" y="225"/>
                  </a:cxn>
                  <a:cxn ang="0">
                    <a:pos x="6" y="256"/>
                  </a:cxn>
                  <a:cxn ang="0">
                    <a:pos x="3" y="289"/>
                  </a:cxn>
                  <a:cxn ang="0">
                    <a:pos x="0" y="320"/>
                  </a:cxn>
                  <a:cxn ang="0">
                    <a:pos x="1" y="344"/>
                  </a:cxn>
                  <a:cxn ang="0">
                    <a:pos x="3" y="366"/>
                  </a:cxn>
                  <a:cxn ang="0">
                    <a:pos x="7" y="390"/>
                  </a:cxn>
                  <a:cxn ang="0">
                    <a:pos x="12" y="412"/>
                  </a:cxn>
                  <a:cxn ang="0">
                    <a:pos x="19" y="388"/>
                  </a:cxn>
                  <a:cxn ang="0">
                    <a:pos x="30" y="363"/>
                  </a:cxn>
                  <a:cxn ang="0">
                    <a:pos x="42" y="341"/>
                  </a:cxn>
                  <a:cxn ang="0">
                    <a:pos x="56" y="320"/>
                  </a:cxn>
                  <a:cxn ang="0">
                    <a:pos x="69" y="298"/>
                  </a:cxn>
                  <a:cxn ang="0">
                    <a:pos x="86" y="280"/>
                  </a:cxn>
                  <a:cxn ang="0">
                    <a:pos x="102" y="263"/>
                  </a:cxn>
                  <a:cxn ang="0">
                    <a:pos x="120" y="247"/>
                  </a:cxn>
                  <a:cxn ang="0">
                    <a:pos x="140" y="232"/>
                  </a:cxn>
                  <a:cxn ang="0">
                    <a:pos x="161" y="219"/>
                  </a:cxn>
                  <a:cxn ang="0">
                    <a:pos x="182" y="210"/>
                  </a:cxn>
                  <a:cxn ang="0">
                    <a:pos x="204" y="201"/>
                  </a:cxn>
                  <a:cxn ang="0">
                    <a:pos x="227" y="192"/>
                  </a:cxn>
                  <a:cxn ang="0">
                    <a:pos x="251" y="188"/>
                  </a:cxn>
                  <a:cxn ang="0">
                    <a:pos x="275" y="184"/>
                  </a:cxn>
                  <a:cxn ang="0">
                    <a:pos x="299" y="182"/>
                  </a:cxn>
                  <a:cxn ang="0">
                    <a:pos x="299" y="0"/>
                  </a:cxn>
                </a:cxnLst>
                <a:rect l="0" t="0" r="r" b="b"/>
                <a:pathLst>
                  <a:path w="299" h="412">
                    <a:moveTo>
                      <a:pt x="299" y="0"/>
                    </a:moveTo>
                    <a:lnTo>
                      <a:pt x="269" y="2"/>
                    </a:lnTo>
                    <a:lnTo>
                      <a:pt x="239" y="6"/>
                    </a:lnTo>
                    <a:lnTo>
                      <a:pt x="210" y="15"/>
                    </a:lnTo>
                    <a:lnTo>
                      <a:pt x="183" y="26"/>
                    </a:lnTo>
                    <a:lnTo>
                      <a:pt x="156" y="39"/>
                    </a:lnTo>
                    <a:lnTo>
                      <a:pt x="132" y="56"/>
                    </a:lnTo>
                    <a:lnTo>
                      <a:pt x="108" y="72"/>
                    </a:lnTo>
                    <a:lnTo>
                      <a:pt x="87" y="94"/>
                    </a:lnTo>
                    <a:lnTo>
                      <a:pt x="68" y="118"/>
                    </a:lnTo>
                    <a:lnTo>
                      <a:pt x="51" y="142"/>
                    </a:lnTo>
                    <a:lnTo>
                      <a:pt x="36" y="168"/>
                    </a:lnTo>
                    <a:lnTo>
                      <a:pt x="22" y="197"/>
                    </a:lnTo>
                    <a:lnTo>
                      <a:pt x="13" y="225"/>
                    </a:lnTo>
                    <a:lnTo>
                      <a:pt x="6" y="256"/>
                    </a:lnTo>
                    <a:lnTo>
                      <a:pt x="3" y="289"/>
                    </a:lnTo>
                    <a:lnTo>
                      <a:pt x="0" y="320"/>
                    </a:lnTo>
                    <a:lnTo>
                      <a:pt x="1" y="344"/>
                    </a:lnTo>
                    <a:lnTo>
                      <a:pt x="3" y="366"/>
                    </a:lnTo>
                    <a:lnTo>
                      <a:pt x="7" y="390"/>
                    </a:lnTo>
                    <a:lnTo>
                      <a:pt x="12" y="412"/>
                    </a:lnTo>
                    <a:lnTo>
                      <a:pt x="19" y="388"/>
                    </a:lnTo>
                    <a:lnTo>
                      <a:pt x="30" y="363"/>
                    </a:lnTo>
                    <a:lnTo>
                      <a:pt x="42" y="341"/>
                    </a:lnTo>
                    <a:lnTo>
                      <a:pt x="56" y="320"/>
                    </a:lnTo>
                    <a:lnTo>
                      <a:pt x="69" y="298"/>
                    </a:lnTo>
                    <a:lnTo>
                      <a:pt x="86" y="280"/>
                    </a:lnTo>
                    <a:lnTo>
                      <a:pt x="102" y="263"/>
                    </a:lnTo>
                    <a:lnTo>
                      <a:pt x="120" y="247"/>
                    </a:lnTo>
                    <a:lnTo>
                      <a:pt x="140" y="232"/>
                    </a:lnTo>
                    <a:lnTo>
                      <a:pt x="161" y="219"/>
                    </a:lnTo>
                    <a:lnTo>
                      <a:pt x="182" y="210"/>
                    </a:lnTo>
                    <a:lnTo>
                      <a:pt x="204" y="201"/>
                    </a:lnTo>
                    <a:lnTo>
                      <a:pt x="227" y="192"/>
                    </a:lnTo>
                    <a:lnTo>
                      <a:pt x="251" y="188"/>
                    </a:lnTo>
                    <a:lnTo>
                      <a:pt x="275" y="184"/>
                    </a:lnTo>
                    <a:lnTo>
                      <a:pt x="299" y="182"/>
                    </a:lnTo>
                    <a:lnTo>
                      <a:pt x="299" y="0"/>
                    </a:lnTo>
                    <a:close/>
                  </a:path>
                </a:pathLst>
              </a:custGeom>
              <a:ln>
                <a:headEnd/>
                <a:tailEnd/>
              </a:ln>
            </p:spPr>
            <p:style>
              <a:lnRef idx="1">
                <a:schemeClr val="accent3"/>
              </a:lnRef>
              <a:fillRef idx="3">
                <a:schemeClr val="accent3"/>
              </a:fillRef>
              <a:effectRef idx="2">
                <a:schemeClr val="accent3"/>
              </a:effectRef>
              <a:fontRef idx="minor">
                <a:schemeClr val="lt1"/>
              </a:fontRef>
            </p:style>
            <p:txBody>
              <a:bodyPr/>
              <a:lstStyle/>
              <a:p>
                <a:endParaRPr lang="en-US" b="1" dirty="0">
                  <a:latin typeface="+mn-lt"/>
                </a:endParaRPr>
              </a:p>
            </p:txBody>
          </p:sp>
          <p:sp>
            <p:nvSpPr>
              <p:cNvPr id="1021968" name="Freeform 16"/>
              <p:cNvSpPr>
                <a:spLocks/>
              </p:cNvSpPr>
              <p:nvPr/>
            </p:nvSpPr>
            <p:spPr bwMode="auto">
              <a:xfrm>
                <a:off x="3141" y="2090"/>
                <a:ext cx="338" cy="412"/>
              </a:xfrm>
              <a:custGeom>
                <a:avLst/>
                <a:gdLst/>
                <a:ahLst/>
                <a:cxnLst>
                  <a:cxn ang="0">
                    <a:pos x="299" y="0"/>
                  </a:cxn>
                  <a:cxn ang="0">
                    <a:pos x="269" y="2"/>
                  </a:cxn>
                  <a:cxn ang="0">
                    <a:pos x="239" y="6"/>
                  </a:cxn>
                  <a:cxn ang="0">
                    <a:pos x="210" y="15"/>
                  </a:cxn>
                  <a:cxn ang="0">
                    <a:pos x="183" y="26"/>
                  </a:cxn>
                  <a:cxn ang="0">
                    <a:pos x="156" y="39"/>
                  </a:cxn>
                  <a:cxn ang="0">
                    <a:pos x="132" y="56"/>
                  </a:cxn>
                  <a:cxn ang="0">
                    <a:pos x="108" y="72"/>
                  </a:cxn>
                  <a:cxn ang="0">
                    <a:pos x="87" y="94"/>
                  </a:cxn>
                  <a:cxn ang="0">
                    <a:pos x="68" y="118"/>
                  </a:cxn>
                  <a:cxn ang="0">
                    <a:pos x="51" y="142"/>
                  </a:cxn>
                  <a:cxn ang="0">
                    <a:pos x="36" y="168"/>
                  </a:cxn>
                  <a:cxn ang="0">
                    <a:pos x="22" y="197"/>
                  </a:cxn>
                  <a:cxn ang="0">
                    <a:pos x="13" y="225"/>
                  </a:cxn>
                  <a:cxn ang="0">
                    <a:pos x="6" y="256"/>
                  </a:cxn>
                  <a:cxn ang="0">
                    <a:pos x="3" y="289"/>
                  </a:cxn>
                  <a:cxn ang="0">
                    <a:pos x="0" y="320"/>
                  </a:cxn>
                  <a:cxn ang="0">
                    <a:pos x="1" y="344"/>
                  </a:cxn>
                  <a:cxn ang="0">
                    <a:pos x="3" y="366"/>
                  </a:cxn>
                  <a:cxn ang="0">
                    <a:pos x="7" y="390"/>
                  </a:cxn>
                  <a:cxn ang="0">
                    <a:pos x="12" y="412"/>
                  </a:cxn>
                  <a:cxn ang="0">
                    <a:pos x="19" y="388"/>
                  </a:cxn>
                  <a:cxn ang="0">
                    <a:pos x="30" y="363"/>
                  </a:cxn>
                  <a:cxn ang="0">
                    <a:pos x="42" y="341"/>
                  </a:cxn>
                  <a:cxn ang="0">
                    <a:pos x="56" y="320"/>
                  </a:cxn>
                  <a:cxn ang="0">
                    <a:pos x="69" y="298"/>
                  </a:cxn>
                  <a:cxn ang="0">
                    <a:pos x="86" y="280"/>
                  </a:cxn>
                  <a:cxn ang="0">
                    <a:pos x="102" y="263"/>
                  </a:cxn>
                  <a:cxn ang="0">
                    <a:pos x="120" y="247"/>
                  </a:cxn>
                  <a:cxn ang="0">
                    <a:pos x="140" y="232"/>
                  </a:cxn>
                  <a:cxn ang="0">
                    <a:pos x="161" y="219"/>
                  </a:cxn>
                  <a:cxn ang="0">
                    <a:pos x="182" y="210"/>
                  </a:cxn>
                  <a:cxn ang="0">
                    <a:pos x="204" y="201"/>
                  </a:cxn>
                  <a:cxn ang="0">
                    <a:pos x="227" y="192"/>
                  </a:cxn>
                  <a:cxn ang="0">
                    <a:pos x="251" y="188"/>
                  </a:cxn>
                  <a:cxn ang="0">
                    <a:pos x="275" y="184"/>
                  </a:cxn>
                  <a:cxn ang="0">
                    <a:pos x="299" y="182"/>
                  </a:cxn>
                  <a:cxn ang="0">
                    <a:pos x="299" y="0"/>
                  </a:cxn>
                </a:cxnLst>
                <a:rect l="0" t="0" r="r" b="b"/>
                <a:pathLst>
                  <a:path w="299" h="412">
                    <a:moveTo>
                      <a:pt x="299" y="0"/>
                    </a:moveTo>
                    <a:lnTo>
                      <a:pt x="269" y="2"/>
                    </a:lnTo>
                    <a:lnTo>
                      <a:pt x="239" y="6"/>
                    </a:lnTo>
                    <a:lnTo>
                      <a:pt x="210" y="15"/>
                    </a:lnTo>
                    <a:lnTo>
                      <a:pt x="183" y="26"/>
                    </a:lnTo>
                    <a:lnTo>
                      <a:pt x="156" y="39"/>
                    </a:lnTo>
                    <a:lnTo>
                      <a:pt x="132" y="56"/>
                    </a:lnTo>
                    <a:lnTo>
                      <a:pt x="108" y="72"/>
                    </a:lnTo>
                    <a:lnTo>
                      <a:pt x="87" y="94"/>
                    </a:lnTo>
                    <a:lnTo>
                      <a:pt x="68" y="118"/>
                    </a:lnTo>
                    <a:lnTo>
                      <a:pt x="51" y="142"/>
                    </a:lnTo>
                    <a:lnTo>
                      <a:pt x="36" y="168"/>
                    </a:lnTo>
                    <a:lnTo>
                      <a:pt x="22" y="197"/>
                    </a:lnTo>
                    <a:lnTo>
                      <a:pt x="13" y="225"/>
                    </a:lnTo>
                    <a:lnTo>
                      <a:pt x="6" y="256"/>
                    </a:lnTo>
                    <a:lnTo>
                      <a:pt x="3" y="289"/>
                    </a:lnTo>
                    <a:lnTo>
                      <a:pt x="0" y="320"/>
                    </a:lnTo>
                    <a:lnTo>
                      <a:pt x="1" y="344"/>
                    </a:lnTo>
                    <a:lnTo>
                      <a:pt x="3" y="366"/>
                    </a:lnTo>
                    <a:lnTo>
                      <a:pt x="7" y="390"/>
                    </a:lnTo>
                    <a:lnTo>
                      <a:pt x="12" y="412"/>
                    </a:lnTo>
                    <a:lnTo>
                      <a:pt x="19" y="388"/>
                    </a:lnTo>
                    <a:lnTo>
                      <a:pt x="30" y="363"/>
                    </a:lnTo>
                    <a:lnTo>
                      <a:pt x="42" y="341"/>
                    </a:lnTo>
                    <a:lnTo>
                      <a:pt x="56" y="320"/>
                    </a:lnTo>
                    <a:lnTo>
                      <a:pt x="69" y="298"/>
                    </a:lnTo>
                    <a:lnTo>
                      <a:pt x="86" y="280"/>
                    </a:lnTo>
                    <a:lnTo>
                      <a:pt x="102" y="263"/>
                    </a:lnTo>
                    <a:lnTo>
                      <a:pt x="120" y="247"/>
                    </a:lnTo>
                    <a:lnTo>
                      <a:pt x="140" y="232"/>
                    </a:lnTo>
                    <a:lnTo>
                      <a:pt x="161" y="219"/>
                    </a:lnTo>
                    <a:lnTo>
                      <a:pt x="182" y="210"/>
                    </a:lnTo>
                    <a:lnTo>
                      <a:pt x="204" y="201"/>
                    </a:lnTo>
                    <a:lnTo>
                      <a:pt x="227" y="192"/>
                    </a:lnTo>
                    <a:lnTo>
                      <a:pt x="251" y="188"/>
                    </a:lnTo>
                    <a:lnTo>
                      <a:pt x="275" y="184"/>
                    </a:lnTo>
                    <a:lnTo>
                      <a:pt x="299" y="182"/>
                    </a:lnTo>
                    <a:lnTo>
                      <a:pt x="299" y="0"/>
                    </a:lnTo>
                    <a:close/>
                  </a:path>
                </a:pathLst>
              </a:custGeom>
              <a:noFill/>
              <a:ln w="9525">
                <a:solidFill>
                  <a:srgbClr val="000000"/>
                </a:solidFill>
                <a:prstDash val="solid"/>
                <a:round/>
                <a:headEnd/>
                <a:tailEnd/>
              </a:ln>
            </p:spPr>
            <p:txBody>
              <a:bodyPr/>
              <a:lstStyle/>
              <a:p>
                <a:endParaRPr lang="en-US" b="1" dirty="0">
                  <a:latin typeface="+mn-lt"/>
                </a:endParaRPr>
              </a:p>
            </p:txBody>
          </p:sp>
          <p:sp>
            <p:nvSpPr>
              <p:cNvPr id="1021969" name="Freeform 17"/>
              <p:cNvSpPr>
                <a:spLocks/>
              </p:cNvSpPr>
              <p:nvPr/>
            </p:nvSpPr>
            <p:spPr bwMode="auto">
              <a:xfrm>
                <a:off x="3141" y="2090"/>
                <a:ext cx="338" cy="898"/>
              </a:xfrm>
              <a:custGeom>
                <a:avLst/>
                <a:gdLst/>
                <a:ahLst/>
                <a:cxnLst>
                  <a:cxn ang="0">
                    <a:pos x="269" y="2"/>
                  </a:cxn>
                  <a:cxn ang="0">
                    <a:pos x="210" y="15"/>
                  </a:cxn>
                  <a:cxn ang="0">
                    <a:pos x="156" y="39"/>
                  </a:cxn>
                  <a:cxn ang="0">
                    <a:pos x="108" y="72"/>
                  </a:cxn>
                  <a:cxn ang="0">
                    <a:pos x="68" y="118"/>
                  </a:cxn>
                  <a:cxn ang="0">
                    <a:pos x="36" y="168"/>
                  </a:cxn>
                  <a:cxn ang="0">
                    <a:pos x="13" y="225"/>
                  </a:cxn>
                  <a:cxn ang="0">
                    <a:pos x="3" y="289"/>
                  </a:cxn>
                  <a:cxn ang="0">
                    <a:pos x="0" y="504"/>
                  </a:cxn>
                  <a:cxn ang="0">
                    <a:pos x="4" y="554"/>
                  </a:cxn>
                  <a:cxn ang="0">
                    <a:pos x="15" y="602"/>
                  </a:cxn>
                  <a:cxn ang="0">
                    <a:pos x="31" y="648"/>
                  </a:cxn>
                  <a:cxn ang="0">
                    <a:pos x="56" y="688"/>
                  </a:cxn>
                  <a:cxn ang="0">
                    <a:pos x="84" y="725"/>
                  </a:cxn>
                  <a:cxn ang="0">
                    <a:pos x="117" y="758"/>
                  </a:cxn>
                  <a:cxn ang="0">
                    <a:pos x="156" y="785"/>
                  </a:cxn>
                  <a:cxn ang="0">
                    <a:pos x="200" y="806"/>
                  </a:cxn>
                  <a:cxn ang="0">
                    <a:pos x="299" y="732"/>
                  </a:cxn>
                  <a:cxn ang="0">
                    <a:pos x="200" y="624"/>
                  </a:cxn>
                  <a:cxn ang="0">
                    <a:pos x="135" y="591"/>
                  </a:cxn>
                  <a:cxn ang="0">
                    <a:pos x="83" y="541"/>
                  </a:cxn>
                  <a:cxn ang="0">
                    <a:pos x="40" y="482"/>
                  </a:cxn>
                  <a:cxn ang="0">
                    <a:pos x="18" y="431"/>
                  </a:cxn>
                  <a:cxn ang="0">
                    <a:pos x="19" y="388"/>
                  </a:cxn>
                  <a:cxn ang="0">
                    <a:pos x="42" y="341"/>
                  </a:cxn>
                  <a:cxn ang="0">
                    <a:pos x="69" y="298"/>
                  </a:cxn>
                  <a:cxn ang="0">
                    <a:pos x="102" y="263"/>
                  </a:cxn>
                  <a:cxn ang="0">
                    <a:pos x="140" y="232"/>
                  </a:cxn>
                  <a:cxn ang="0">
                    <a:pos x="182" y="210"/>
                  </a:cxn>
                  <a:cxn ang="0">
                    <a:pos x="227" y="192"/>
                  </a:cxn>
                  <a:cxn ang="0">
                    <a:pos x="275" y="184"/>
                  </a:cxn>
                  <a:cxn ang="0">
                    <a:pos x="299" y="0"/>
                  </a:cxn>
                </a:cxnLst>
                <a:rect l="0" t="0" r="r" b="b"/>
                <a:pathLst>
                  <a:path w="299" h="898">
                    <a:moveTo>
                      <a:pt x="299" y="0"/>
                    </a:moveTo>
                    <a:lnTo>
                      <a:pt x="269" y="2"/>
                    </a:lnTo>
                    <a:lnTo>
                      <a:pt x="239" y="6"/>
                    </a:lnTo>
                    <a:lnTo>
                      <a:pt x="210" y="15"/>
                    </a:lnTo>
                    <a:lnTo>
                      <a:pt x="183" y="26"/>
                    </a:lnTo>
                    <a:lnTo>
                      <a:pt x="156" y="39"/>
                    </a:lnTo>
                    <a:lnTo>
                      <a:pt x="132" y="56"/>
                    </a:lnTo>
                    <a:lnTo>
                      <a:pt x="108" y="72"/>
                    </a:lnTo>
                    <a:lnTo>
                      <a:pt x="87" y="94"/>
                    </a:lnTo>
                    <a:lnTo>
                      <a:pt x="68" y="118"/>
                    </a:lnTo>
                    <a:lnTo>
                      <a:pt x="51" y="142"/>
                    </a:lnTo>
                    <a:lnTo>
                      <a:pt x="36" y="168"/>
                    </a:lnTo>
                    <a:lnTo>
                      <a:pt x="22" y="197"/>
                    </a:lnTo>
                    <a:lnTo>
                      <a:pt x="13" y="225"/>
                    </a:lnTo>
                    <a:lnTo>
                      <a:pt x="6" y="256"/>
                    </a:lnTo>
                    <a:lnTo>
                      <a:pt x="3" y="289"/>
                    </a:lnTo>
                    <a:lnTo>
                      <a:pt x="0" y="320"/>
                    </a:lnTo>
                    <a:lnTo>
                      <a:pt x="0" y="504"/>
                    </a:lnTo>
                    <a:lnTo>
                      <a:pt x="1" y="528"/>
                    </a:lnTo>
                    <a:lnTo>
                      <a:pt x="4" y="554"/>
                    </a:lnTo>
                    <a:lnTo>
                      <a:pt x="7" y="578"/>
                    </a:lnTo>
                    <a:lnTo>
                      <a:pt x="15" y="602"/>
                    </a:lnTo>
                    <a:lnTo>
                      <a:pt x="22" y="625"/>
                    </a:lnTo>
                    <a:lnTo>
                      <a:pt x="31" y="648"/>
                    </a:lnTo>
                    <a:lnTo>
                      <a:pt x="42" y="668"/>
                    </a:lnTo>
                    <a:lnTo>
                      <a:pt x="56" y="688"/>
                    </a:lnTo>
                    <a:lnTo>
                      <a:pt x="68" y="708"/>
                    </a:lnTo>
                    <a:lnTo>
                      <a:pt x="84" y="725"/>
                    </a:lnTo>
                    <a:lnTo>
                      <a:pt x="101" y="743"/>
                    </a:lnTo>
                    <a:lnTo>
                      <a:pt x="117" y="758"/>
                    </a:lnTo>
                    <a:lnTo>
                      <a:pt x="137" y="773"/>
                    </a:lnTo>
                    <a:lnTo>
                      <a:pt x="156" y="785"/>
                    </a:lnTo>
                    <a:lnTo>
                      <a:pt x="177" y="796"/>
                    </a:lnTo>
                    <a:lnTo>
                      <a:pt x="200" y="806"/>
                    </a:lnTo>
                    <a:lnTo>
                      <a:pt x="200" y="898"/>
                    </a:lnTo>
                    <a:lnTo>
                      <a:pt x="299" y="732"/>
                    </a:lnTo>
                    <a:lnTo>
                      <a:pt x="200" y="532"/>
                    </a:lnTo>
                    <a:lnTo>
                      <a:pt x="200" y="624"/>
                    </a:lnTo>
                    <a:lnTo>
                      <a:pt x="168" y="609"/>
                    </a:lnTo>
                    <a:lnTo>
                      <a:pt x="135" y="591"/>
                    </a:lnTo>
                    <a:lnTo>
                      <a:pt x="108" y="567"/>
                    </a:lnTo>
                    <a:lnTo>
                      <a:pt x="83" y="541"/>
                    </a:lnTo>
                    <a:lnTo>
                      <a:pt x="60" y="513"/>
                    </a:lnTo>
                    <a:lnTo>
                      <a:pt x="40" y="482"/>
                    </a:lnTo>
                    <a:lnTo>
                      <a:pt x="25" y="449"/>
                    </a:lnTo>
                    <a:lnTo>
                      <a:pt x="18" y="431"/>
                    </a:lnTo>
                    <a:lnTo>
                      <a:pt x="12" y="412"/>
                    </a:lnTo>
                    <a:lnTo>
                      <a:pt x="19" y="388"/>
                    </a:lnTo>
                    <a:lnTo>
                      <a:pt x="30" y="363"/>
                    </a:lnTo>
                    <a:lnTo>
                      <a:pt x="42" y="341"/>
                    </a:lnTo>
                    <a:lnTo>
                      <a:pt x="56" y="320"/>
                    </a:lnTo>
                    <a:lnTo>
                      <a:pt x="69" y="298"/>
                    </a:lnTo>
                    <a:lnTo>
                      <a:pt x="86" y="280"/>
                    </a:lnTo>
                    <a:lnTo>
                      <a:pt x="102" y="263"/>
                    </a:lnTo>
                    <a:lnTo>
                      <a:pt x="120" y="247"/>
                    </a:lnTo>
                    <a:lnTo>
                      <a:pt x="140" y="232"/>
                    </a:lnTo>
                    <a:lnTo>
                      <a:pt x="161" y="219"/>
                    </a:lnTo>
                    <a:lnTo>
                      <a:pt x="182" y="210"/>
                    </a:lnTo>
                    <a:lnTo>
                      <a:pt x="204" y="201"/>
                    </a:lnTo>
                    <a:lnTo>
                      <a:pt x="227" y="192"/>
                    </a:lnTo>
                    <a:lnTo>
                      <a:pt x="251" y="188"/>
                    </a:lnTo>
                    <a:lnTo>
                      <a:pt x="275" y="184"/>
                    </a:lnTo>
                    <a:lnTo>
                      <a:pt x="299" y="182"/>
                    </a:lnTo>
                    <a:lnTo>
                      <a:pt x="299" y="0"/>
                    </a:lnTo>
                    <a:close/>
                  </a:path>
                </a:pathLst>
              </a:custGeom>
              <a:noFill/>
              <a:ln w="9525">
                <a:solidFill>
                  <a:srgbClr val="000000"/>
                </a:solidFill>
                <a:prstDash val="solid"/>
                <a:round/>
                <a:headEnd/>
                <a:tailEnd/>
              </a:ln>
            </p:spPr>
            <p:txBody>
              <a:bodyPr/>
              <a:lstStyle/>
              <a:p>
                <a:endParaRPr lang="en-US" b="1" dirty="0">
                  <a:latin typeface="+mn-lt"/>
                </a:endParaRPr>
              </a:p>
            </p:txBody>
          </p:sp>
          <p:sp>
            <p:nvSpPr>
              <p:cNvPr id="1021970" name="Freeform 18"/>
              <p:cNvSpPr>
                <a:spLocks/>
              </p:cNvSpPr>
              <p:nvPr/>
            </p:nvSpPr>
            <p:spPr bwMode="auto">
              <a:xfrm>
                <a:off x="3141" y="2410"/>
                <a:ext cx="13" cy="92"/>
              </a:xfrm>
              <a:custGeom>
                <a:avLst/>
                <a:gdLst/>
                <a:ahLst/>
                <a:cxnLst>
                  <a:cxn ang="0">
                    <a:pos x="0" y="0"/>
                  </a:cxn>
                  <a:cxn ang="0">
                    <a:pos x="1" y="24"/>
                  </a:cxn>
                  <a:cxn ang="0">
                    <a:pos x="3" y="46"/>
                  </a:cxn>
                  <a:cxn ang="0">
                    <a:pos x="7" y="70"/>
                  </a:cxn>
                  <a:cxn ang="0">
                    <a:pos x="12" y="92"/>
                  </a:cxn>
                </a:cxnLst>
                <a:rect l="0" t="0" r="r" b="b"/>
                <a:pathLst>
                  <a:path w="12" h="92">
                    <a:moveTo>
                      <a:pt x="0" y="0"/>
                    </a:moveTo>
                    <a:lnTo>
                      <a:pt x="1" y="24"/>
                    </a:lnTo>
                    <a:lnTo>
                      <a:pt x="3" y="46"/>
                    </a:lnTo>
                    <a:lnTo>
                      <a:pt x="7" y="70"/>
                    </a:lnTo>
                    <a:lnTo>
                      <a:pt x="12" y="92"/>
                    </a:lnTo>
                  </a:path>
                </a:pathLst>
              </a:custGeom>
              <a:noFill/>
              <a:ln w="9525">
                <a:solidFill>
                  <a:srgbClr val="000000"/>
                </a:solidFill>
                <a:prstDash val="solid"/>
                <a:round/>
                <a:headEnd/>
                <a:tailEnd/>
              </a:ln>
            </p:spPr>
            <p:txBody>
              <a:bodyPr/>
              <a:lstStyle/>
              <a:p>
                <a:endParaRPr lang="en-US" b="1" dirty="0">
                  <a:latin typeface="+mn-lt"/>
                </a:endParaRPr>
              </a:p>
            </p:txBody>
          </p:sp>
          <p:sp>
            <p:nvSpPr>
              <p:cNvPr id="1021971" name="Rectangle 19"/>
              <p:cNvSpPr>
                <a:spLocks noChangeArrowheads="1"/>
              </p:cNvSpPr>
              <p:nvPr/>
            </p:nvSpPr>
            <p:spPr bwMode="auto">
              <a:xfrm>
                <a:off x="3381" y="1660"/>
                <a:ext cx="323" cy="174"/>
              </a:xfrm>
              <a:prstGeom prst="rect">
                <a:avLst/>
              </a:prstGeom>
              <a:noFill/>
              <a:ln w="9525">
                <a:noFill/>
                <a:miter lim="800000"/>
                <a:headEnd/>
                <a:tailEnd/>
              </a:ln>
            </p:spPr>
            <p:txBody>
              <a:bodyPr wrap="none" lIns="0" tIns="0" rIns="0" bIns="0">
                <a:spAutoFit/>
              </a:bodyPr>
              <a:lstStyle/>
              <a:p>
                <a:pPr algn="l" eaLnBrk="1" hangingPunct="1"/>
                <a:r>
                  <a:rPr lang="en-US" b="1" dirty="0">
                    <a:latin typeface="+mn-lt"/>
                  </a:rPr>
                  <a:t>Store</a:t>
                </a:r>
              </a:p>
            </p:txBody>
          </p:sp>
          <p:sp>
            <p:nvSpPr>
              <p:cNvPr id="1021972" name="Rectangle 20"/>
              <p:cNvSpPr>
                <a:spLocks noChangeArrowheads="1"/>
              </p:cNvSpPr>
              <p:nvPr/>
            </p:nvSpPr>
            <p:spPr bwMode="auto">
              <a:xfrm>
                <a:off x="3289" y="2432"/>
                <a:ext cx="454" cy="174"/>
              </a:xfrm>
              <a:prstGeom prst="rect">
                <a:avLst/>
              </a:prstGeom>
              <a:noFill/>
              <a:ln w="9525">
                <a:noFill/>
                <a:miter lim="800000"/>
                <a:headEnd/>
                <a:tailEnd/>
              </a:ln>
            </p:spPr>
            <p:txBody>
              <a:bodyPr wrap="none" lIns="0" tIns="0" rIns="0" bIns="0">
                <a:spAutoFit/>
              </a:bodyPr>
              <a:lstStyle/>
              <a:p>
                <a:pPr algn="l" eaLnBrk="1" hangingPunct="1"/>
                <a:r>
                  <a:rPr lang="en-US" b="1" dirty="0">
                    <a:solidFill>
                      <a:srgbClr val="000000"/>
                    </a:solidFill>
                    <a:latin typeface="+mn-lt"/>
                  </a:rPr>
                  <a:t>Process</a:t>
                </a:r>
              </a:p>
            </p:txBody>
          </p:sp>
          <p:sp>
            <p:nvSpPr>
              <p:cNvPr id="1021973" name="Freeform 21"/>
              <p:cNvSpPr>
                <a:spLocks noEditPoints="1"/>
              </p:cNvSpPr>
              <p:nvPr/>
            </p:nvSpPr>
            <p:spPr bwMode="auto">
              <a:xfrm>
                <a:off x="2779" y="2291"/>
                <a:ext cx="212" cy="61"/>
              </a:xfrm>
              <a:custGeom>
                <a:avLst/>
                <a:gdLst/>
                <a:ahLst/>
                <a:cxnLst>
                  <a:cxn ang="0">
                    <a:pos x="0" y="20"/>
                  </a:cxn>
                  <a:cxn ang="0">
                    <a:pos x="144" y="20"/>
                  </a:cxn>
                  <a:cxn ang="0">
                    <a:pos x="144" y="40"/>
                  </a:cxn>
                  <a:cxn ang="0">
                    <a:pos x="0" y="40"/>
                  </a:cxn>
                  <a:cxn ang="0">
                    <a:pos x="0" y="20"/>
                  </a:cxn>
                  <a:cxn ang="0">
                    <a:pos x="136" y="0"/>
                  </a:cxn>
                  <a:cxn ang="0">
                    <a:pos x="188" y="31"/>
                  </a:cxn>
                  <a:cxn ang="0">
                    <a:pos x="136" y="61"/>
                  </a:cxn>
                  <a:cxn ang="0">
                    <a:pos x="136" y="0"/>
                  </a:cxn>
                </a:cxnLst>
                <a:rect l="0" t="0" r="r" b="b"/>
                <a:pathLst>
                  <a:path w="188" h="61">
                    <a:moveTo>
                      <a:pt x="0" y="20"/>
                    </a:moveTo>
                    <a:lnTo>
                      <a:pt x="144" y="20"/>
                    </a:lnTo>
                    <a:lnTo>
                      <a:pt x="144" y="40"/>
                    </a:lnTo>
                    <a:lnTo>
                      <a:pt x="0" y="40"/>
                    </a:lnTo>
                    <a:lnTo>
                      <a:pt x="0" y="20"/>
                    </a:lnTo>
                    <a:close/>
                    <a:moveTo>
                      <a:pt x="136" y="0"/>
                    </a:moveTo>
                    <a:lnTo>
                      <a:pt x="188" y="31"/>
                    </a:lnTo>
                    <a:lnTo>
                      <a:pt x="136" y="61"/>
                    </a:lnTo>
                    <a:lnTo>
                      <a:pt x="136" y="0"/>
                    </a:lnTo>
                    <a:close/>
                  </a:path>
                </a:pathLst>
              </a:custGeom>
              <a:solidFill>
                <a:srgbClr val="000000"/>
              </a:solidFill>
              <a:ln w="3175">
                <a:solidFill>
                  <a:srgbClr val="000000"/>
                </a:solidFill>
                <a:prstDash val="solid"/>
                <a:round/>
                <a:headEnd/>
                <a:tailEnd/>
              </a:ln>
            </p:spPr>
            <p:txBody>
              <a:bodyPr/>
              <a:lstStyle/>
              <a:p>
                <a:endParaRPr lang="en-US" b="1" dirty="0">
                  <a:latin typeface="+mn-lt"/>
                </a:endParaRPr>
              </a:p>
            </p:txBody>
          </p:sp>
        </p:grpSp>
        <p:grpSp>
          <p:nvGrpSpPr>
            <p:cNvPr id="4" name="Group 22"/>
            <p:cNvGrpSpPr>
              <a:grpSpLocks/>
            </p:cNvGrpSpPr>
            <p:nvPr/>
          </p:nvGrpSpPr>
          <p:grpSpPr bwMode="auto">
            <a:xfrm>
              <a:off x="4070350" y="1497013"/>
              <a:ext cx="4773613" cy="2524125"/>
              <a:chOff x="2367" y="943"/>
              <a:chExt cx="2775" cy="1590"/>
            </a:xfrm>
          </p:grpSpPr>
          <p:sp>
            <p:nvSpPr>
              <p:cNvPr id="1021975" name="Freeform 23"/>
              <p:cNvSpPr>
                <a:spLocks/>
              </p:cNvSpPr>
              <p:nvPr/>
            </p:nvSpPr>
            <p:spPr bwMode="auto">
              <a:xfrm>
                <a:off x="4410" y="943"/>
                <a:ext cx="712" cy="548"/>
              </a:xfrm>
              <a:custGeom>
                <a:avLst/>
                <a:gdLst/>
                <a:ahLst/>
                <a:cxnLst>
                  <a:cxn ang="0">
                    <a:pos x="0" y="519"/>
                  </a:cxn>
                  <a:cxn ang="0">
                    <a:pos x="17" y="524"/>
                  </a:cxn>
                  <a:cxn ang="0">
                    <a:pos x="35" y="528"/>
                  </a:cxn>
                  <a:cxn ang="0">
                    <a:pos x="53" y="532"/>
                  </a:cxn>
                  <a:cxn ang="0">
                    <a:pos x="70" y="537"/>
                  </a:cxn>
                  <a:cxn ang="0">
                    <a:pos x="100" y="543"/>
                  </a:cxn>
                  <a:cxn ang="0">
                    <a:pos x="115" y="545"/>
                  </a:cxn>
                  <a:cxn ang="0">
                    <a:pos x="128" y="548"/>
                  </a:cxn>
                  <a:cxn ang="0">
                    <a:pos x="137" y="548"/>
                  </a:cxn>
                  <a:cxn ang="0">
                    <a:pos x="145" y="548"/>
                  </a:cxn>
                  <a:cxn ang="0">
                    <a:pos x="152" y="546"/>
                  </a:cxn>
                  <a:cxn ang="0">
                    <a:pos x="158" y="546"/>
                  </a:cxn>
                  <a:cxn ang="0">
                    <a:pos x="164" y="546"/>
                  </a:cxn>
                  <a:cxn ang="0">
                    <a:pos x="170" y="546"/>
                  </a:cxn>
                  <a:cxn ang="0">
                    <a:pos x="175" y="546"/>
                  </a:cxn>
                  <a:cxn ang="0">
                    <a:pos x="179" y="545"/>
                  </a:cxn>
                  <a:cxn ang="0">
                    <a:pos x="184" y="545"/>
                  </a:cxn>
                  <a:cxn ang="0">
                    <a:pos x="187" y="545"/>
                  </a:cxn>
                  <a:cxn ang="0">
                    <a:pos x="194" y="543"/>
                  </a:cxn>
                  <a:cxn ang="0">
                    <a:pos x="200" y="541"/>
                  </a:cxn>
                  <a:cxn ang="0">
                    <a:pos x="205" y="541"/>
                  </a:cxn>
                  <a:cxn ang="0">
                    <a:pos x="211" y="541"/>
                  </a:cxn>
                  <a:cxn ang="0">
                    <a:pos x="215" y="539"/>
                  </a:cxn>
                  <a:cxn ang="0">
                    <a:pos x="226" y="535"/>
                  </a:cxn>
                  <a:cxn ang="0">
                    <a:pos x="237" y="534"/>
                  </a:cxn>
                  <a:cxn ang="0">
                    <a:pos x="246" y="530"/>
                  </a:cxn>
                  <a:cxn ang="0">
                    <a:pos x="255" y="528"/>
                  </a:cxn>
                  <a:cxn ang="0">
                    <a:pos x="264" y="524"/>
                  </a:cxn>
                  <a:cxn ang="0">
                    <a:pos x="274" y="519"/>
                  </a:cxn>
                  <a:cxn ang="0">
                    <a:pos x="285" y="517"/>
                  </a:cxn>
                  <a:cxn ang="0">
                    <a:pos x="304" y="508"/>
                  </a:cxn>
                  <a:cxn ang="0">
                    <a:pos x="322" y="500"/>
                  </a:cxn>
                  <a:cxn ang="0">
                    <a:pos x="333" y="497"/>
                  </a:cxn>
                  <a:cxn ang="0">
                    <a:pos x="343" y="493"/>
                  </a:cxn>
                  <a:cxn ang="0">
                    <a:pos x="364" y="486"/>
                  </a:cxn>
                  <a:cxn ang="0">
                    <a:pos x="376" y="482"/>
                  </a:cxn>
                  <a:cxn ang="0">
                    <a:pos x="388" y="478"/>
                  </a:cxn>
                  <a:cxn ang="0">
                    <a:pos x="400" y="475"/>
                  </a:cxn>
                  <a:cxn ang="0">
                    <a:pos x="416" y="471"/>
                  </a:cxn>
                  <a:cxn ang="0">
                    <a:pos x="429" y="469"/>
                  </a:cxn>
                  <a:cxn ang="0">
                    <a:pos x="443" y="466"/>
                  </a:cxn>
                  <a:cxn ang="0">
                    <a:pos x="456" y="464"/>
                  </a:cxn>
                  <a:cxn ang="0">
                    <a:pos x="471" y="462"/>
                  </a:cxn>
                  <a:cxn ang="0">
                    <a:pos x="489" y="460"/>
                  </a:cxn>
                  <a:cxn ang="0">
                    <a:pos x="506" y="460"/>
                  </a:cxn>
                  <a:cxn ang="0">
                    <a:pos x="524" y="458"/>
                  </a:cxn>
                  <a:cxn ang="0">
                    <a:pos x="542" y="456"/>
                  </a:cxn>
                  <a:cxn ang="0">
                    <a:pos x="542" y="414"/>
                  </a:cxn>
                  <a:cxn ang="0">
                    <a:pos x="558" y="412"/>
                  </a:cxn>
                  <a:cxn ang="0">
                    <a:pos x="582" y="412"/>
                  </a:cxn>
                  <a:cxn ang="0">
                    <a:pos x="582" y="366"/>
                  </a:cxn>
                  <a:cxn ang="0">
                    <a:pos x="604" y="364"/>
                  </a:cxn>
                  <a:cxn ang="0">
                    <a:pos x="629" y="364"/>
                  </a:cxn>
                  <a:cxn ang="0">
                    <a:pos x="629" y="0"/>
                  </a:cxn>
                  <a:cxn ang="0">
                    <a:pos x="86" y="0"/>
                  </a:cxn>
                  <a:cxn ang="0">
                    <a:pos x="86" y="46"/>
                  </a:cxn>
                  <a:cxn ang="0">
                    <a:pos x="44" y="46"/>
                  </a:cxn>
                  <a:cxn ang="0">
                    <a:pos x="44" y="92"/>
                  </a:cxn>
                  <a:cxn ang="0">
                    <a:pos x="0" y="92"/>
                  </a:cxn>
                  <a:cxn ang="0">
                    <a:pos x="0" y="519"/>
                  </a:cxn>
                  <a:cxn ang="0">
                    <a:pos x="0" y="519"/>
                  </a:cxn>
                </a:cxnLst>
                <a:rect l="0" t="0" r="r" b="b"/>
                <a:pathLst>
                  <a:path w="629" h="548">
                    <a:moveTo>
                      <a:pt x="0" y="519"/>
                    </a:moveTo>
                    <a:lnTo>
                      <a:pt x="17" y="524"/>
                    </a:lnTo>
                    <a:lnTo>
                      <a:pt x="35" y="528"/>
                    </a:lnTo>
                    <a:lnTo>
                      <a:pt x="53" y="532"/>
                    </a:lnTo>
                    <a:lnTo>
                      <a:pt x="70" y="537"/>
                    </a:lnTo>
                    <a:lnTo>
                      <a:pt x="100" y="543"/>
                    </a:lnTo>
                    <a:lnTo>
                      <a:pt x="115" y="545"/>
                    </a:lnTo>
                    <a:lnTo>
                      <a:pt x="128" y="548"/>
                    </a:lnTo>
                    <a:lnTo>
                      <a:pt x="137" y="548"/>
                    </a:lnTo>
                    <a:lnTo>
                      <a:pt x="145" y="548"/>
                    </a:lnTo>
                    <a:lnTo>
                      <a:pt x="152" y="546"/>
                    </a:lnTo>
                    <a:lnTo>
                      <a:pt x="158" y="546"/>
                    </a:lnTo>
                    <a:lnTo>
                      <a:pt x="164" y="546"/>
                    </a:lnTo>
                    <a:lnTo>
                      <a:pt x="170" y="546"/>
                    </a:lnTo>
                    <a:lnTo>
                      <a:pt x="175" y="546"/>
                    </a:lnTo>
                    <a:lnTo>
                      <a:pt x="179" y="545"/>
                    </a:lnTo>
                    <a:lnTo>
                      <a:pt x="184" y="545"/>
                    </a:lnTo>
                    <a:lnTo>
                      <a:pt x="187" y="545"/>
                    </a:lnTo>
                    <a:lnTo>
                      <a:pt x="194" y="543"/>
                    </a:lnTo>
                    <a:lnTo>
                      <a:pt x="200" y="541"/>
                    </a:lnTo>
                    <a:lnTo>
                      <a:pt x="205" y="541"/>
                    </a:lnTo>
                    <a:lnTo>
                      <a:pt x="211" y="541"/>
                    </a:lnTo>
                    <a:lnTo>
                      <a:pt x="215" y="539"/>
                    </a:lnTo>
                    <a:lnTo>
                      <a:pt x="226" y="535"/>
                    </a:lnTo>
                    <a:lnTo>
                      <a:pt x="237" y="534"/>
                    </a:lnTo>
                    <a:lnTo>
                      <a:pt x="246" y="530"/>
                    </a:lnTo>
                    <a:lnTo>
                      <a:pt x="255" y="528"/>
                    </a:lnTo>
                    <a:lnTo>
                      <a:pt x="264" y="524"/>
                    </a:lnTo>
                    <a:lnTo>
                      <a:pt x="274" y="519"/>
                    </a:lnTo>
                    <a:lnTo>
                      <a:pt x="285" y="517"/>
                    </a:lnTo>
                    <a:lnTo>
                      <a:pt x="304" y="508"/>
                    </a:lnTo>
                    <a:lnTo>
                      <a:pt x="322" y="500"/>
                    </a:lnTo>
                    <a:lnTo>
                      <a:pt x="333" y="497"/>
                    </a:lnTo>
                    <a:lnTo>
                      <a:pt x="343" y="493"/>
                    </a:lnTo>
                    <a:lnTo>
                      <a:pt x="364" y="486"/>
                    </a:lnTo>
                    <a:lnTo>
                      <a:pt x="376" y="482"/>
                    </a:lnTo>
                    <a:lnTo>
                      <a:pt x="388" y="478"/>
                    </a:lnTo>
                    <a:lnTo>
                      <a:pt x="400" y="475"/>
                    </a:lnTo>
                    <a:lnTo>
                      <a:pt x="416" y="471"/>
                    </a:lnTo>
                    <a:lnTo>
                      <a:pt x="429" y="469"/>
                    </a:lnTo>
                    <a:lnTo>
                      <a:pt x="443" y="466"/>
                    </a:lnTo>
                    <a:lnTo>
                      <a:pt x="456" y="464"/>
                    </a:lnTo>
                    <a:lnTo>
                      <a:pt x="471" y="462"/>
                    </a:lnTo>
                    <a:lnTo>
                      <a:pt x="489" y="460"/>
                    </a:lnTo>
                    <a:lnTo>
                      <a:pt x="506" y="460"/>
                    </a:lnTo>
                    <a:lnTo>
                      <a:pt x="524" y="458"/>
                    </a:lnTo>
                    <a:lnTo>
                      <a:pt x="542" y="456"/>
                    </a:lnTo>
                    <a:lnTo>
                      <a:pt x="542" y="414"/>
                    </a:lnTo>
                    <a:lnTo>
                      <a:pt x="558" y="412"/>
                    </a:lnTo>
                    <a:lnTo>
                      <a:pt x="582" y="412"/>
                    </a:lnTo>
                    <a:lnTo>
                      <a:pt x="582" y="366"/>
                    </a:lnTo>
                    <a:lnTo>
                      <a:pt x="604" y="364"/>
                    </a:lnTo>
                    <a:lnTo>
                      <a:pt x="629" y="364"/>
                    </a:lnTo>
                    <a:lnTo>
                      <a:pt x="629" y="0"/>
                    </a:lnTo>
                    <a:lnTo>
                      <a:pt x="86" y="0"/>
                    </a:lnTo>
                    <a:lnTo>
                      <a:pt x="86" y="46"/>
                    </a:lnTo>
                    <a:lnTo>
                      <a:pt x="44" y="46"/>
                    </a:lnTo>
                    <a:lnTo>
                      <a:pt x="44" y="92"/>
                    </a:lnTo>
                    <a:lnTo>
                      <a:pt x="0" y="92"/>
                    </a:lnTo>
                    <a:lnTo>
                      <a:pt x="0" y="519"/>
                    </a:lnTo>
                    <a:lnTo>
                      <a:pt x="0" y="519"/>
                    </a:lnTo>
                    <a:close/>
                  </a:path>
                </a:pathLst>
              </a:custGeom>
              <a:ln>
                <a:headEnd/>
                <a:tailEnd/>
              </a:ln>
            </p:spPr>
            <p:style>
              <a:lnRef idx="1">
                <a:schemeClr val="accent6"/>
              </a:lnRef>
              <a:fillRef idx="2">
                <a:schemeClr val="accent6"/>
              </a:fillRef>
              <a:effectRef idx="1">
                <a:schemeClr val="accent6"/>
              </a:effectRef>
              <a:fontRef idx="minor">
                <a:schemeClr val="dk1"/>
              </a:fontRef>
            </p:style>
            <p:txBody>
              <a:bodyPr/>
              <a:lstStyle/>
              <a:p>
                <a:endParaRPr lang="en-US" b="1" dirty="0" smtClean="0"/>
              </a:p>
              <a:p>
                <a:r>
                  <a:rPr lang="en-US" sz="1400" b="1" dirty="0" smtClean="0"/>
                  <a:t>Documents</a:t>
                </a:r>
                <a:endParaRPr lang="en-US" sz="1400" b="1" dirty="0"/>
              </a:p>
            </p:txBody>
          </p:sp>
          <p:sp>
            <p:nvSpPr>
              <p:cNvPr id="1021976" name="Freeform 24"/>
              <p:cNvSpPr>
                <a:spLocks/>
              </p:cNvSpPr>
              <p:nvPr/>
            </p:nvSpPr>
            <p:spPr bwMode="auto">
              <a:xfrm>
                <a:off x="4410" y="943"/>
                <a:ext cx="712" cy="548"/>
              </a:xfrm>
              <a:custGeom>
                <a:avLst/>
                <a:gdLst/>
                <a:ahLst/>
                <a:cxnLst>
                  <a:cxn ang="0">
                    <a:pos x="0" y="519"/>
                  </a:cxn>
                  <a:cxn ang="0">
                    <a:pos x="17" y="524"/>
                  </a:cxn>
                  <a:cxn ang="0">
                    <a:pos x="35" y="528"/>
                  </a:cxn>
                  <a:cxn ang="0">
                    <a:pos x="53" y="532"/>
                  </a:cxn>
                  <a:cxn ang="0">
                    <a:pos x="70" y="537"/>
                  </a:cxn>
                  <a:cxn ang="0">
                    <a:pos x="100" y="543"/>
                  </a:cxn>
                  <a:cxn ang="0">
                    <a:pos x="115" y="545"/>
                  </a:cxn>
                  <a:cxn ang="0">
                    <a:pos x="128" y="548"/>
                  </a:cxn>
                  <a:cxn ang="0">
                    <a:pos x="137" y="548"/>
                  </a:cxn>
                  <a:cxn ang="0">
                    <a:pos x="145" y="548"/>
                  </a:cxn>
                  <a:cxn ang="0">
                    <a:pos x="152" y="546"/>
                  </a:cxn>
                  <a:cxn ang="0">
                    <a:pos x="158" y="546"/>
                  </a:cxn>
                  <a:cxn ang="0">
                    <a:pos x="164" y="546"/>
                  </a:cxn>
                  <a:cxn ang="0">
                    <a:pos x="170" y="546"/>
                  </a:cxn>
                  <a:cxn ang="0">
                    <a:pos x="175" y="546"/>
                  </a:cxn>
                  <a:cxn ang="0">
                    <a:pos x="179" y="545"/>
                  </a:cxn>
                  <a:cxn ang="0">
                    <a:pos x="184" y="545"/>
                  </a:cxn>
                  <a:cxn ang="0">
                    <a:pos x="187" y="545"/>
                  </a:cxn>
                  <a:cxn ang="0">
                    <a:pos x="194" y="543"/>
                  </a:cxn>
                  <a:cxn ang="0">
                    <a:pos x="200" y="541"/>
                  </a:cxn>
                  <a:cxn ang="0">
                    <a:pos x="205" y="541"/>
                  </a:cxn>
                  <a:cxn ang="0">
                    <a:pos x="211" y="541"/>
                  </a:cxn>
                  <a:cxn ang="0">
                    <a:pos x="215" y="539"/>
                  </a:cxn>
                  <a:cxn ang="0">
                    <a:pos x="226" y="535"/>
                  </a:cxn>
                  <a:cxn ang="0">
                    <a:pos x="237" y="534"/>
                  </a:cxn>
                  <a:cxn ang="0">
                    <a:pos x="246" y="530"/>
                  </a:cxn>
                  <a:cxn ang="0">
                    <a:pos x="255" y="528"/>
                  </a:cxn>
                  <a:cxn ang="0">
                    <a:pos x="264" y="524"/>
                  </a:cxn>
                  <a:cxn ang="0">
                    <a:pos x="274" y="519"/>
                  </a:cxn>
                  <a:cxn ang="0">
                    <a:pos x="285" y="517"/>
                  </a:cxn>
                  <a:cxn ang="0">
                    <a:pos x="304" y="508"/>
                  </a:cxn>
                  <a:cxn ang="0">
                    <a:pos x="322" y="500"/>
                  </a:cxn>
                  <a:cxn ang="0">
                    <a:pos x="333" y="497"/>
                  </a:cxn>
                  <a:cxn ang="0">
                    <a:pos x="343" y="493"/>
                  </a:cxn>
                  <a:cxn ang="0">
                    <a:pos x="364" y="486"/>
                  </a:cxn>
                  <a:cxn ang="0">
                    <a:pos x="376" y="482"/>
                  </a:cxn>
                  <a:cxn ang="0">
                    <a:pos x="388" y="478"/>
                  </a:cxn>
                  <a:cxn ang="0">
                    <a:pos x="400" y="475"/>
                  </a:cxn>
                  <a:cxn ang="0">
                    <a:pos x="416" y="471"/>
                  </a:cxn>
                  <a:cxn ang="0">
                    <a:pos x="429" y="469"/>
                  </a:cxn>
                  <a:cxn ang="0">
                    <a:pos x="443" y="466"/>
                  </a:cxn>
                  <a:cxn ang="0">
                    <a:pos x="456" y="464"/>
                  </a:cxn>
                  <a:cxn ang="0">
                    <a:pos x="471" y="462"/>
                  </a:cxn>
                  <a:cxn ang="0">
                    <a:pos x="489" y="460"/>
                  </a:cxn>
                  <a:cxn ang="0">
                    <a:pos x="506" y="460"/>
                  </a:cxn>
                  <a:cxn ang="0">
                    <a:pos x="524" y="458"/>
                  </a:cxn>
                  <a:cxn ang="0">
                    <a:pos x="542" y="456"/>
                  </a:cxn>
                  <a:cxn ang="0">
                    <a:pos x="542" y="414"/>
                  </a:cxn>
                  <a:cxn ang="0">
                    <a:pos x="558" y="412"/>
                  </a:cxn>
                  <a:cxn ang="0">
                    <a:pos x="582" y="412"/>
                  </a:cxn>
                  <a:cxn ang="0">
                    <a:pos x="582" y="366"/>
                  </a:cxn>
                  <a:cxn ang="0">
                    <a:pos x="604" y="364"/>
                  </a:cxn>
                  <a:cxn ang="0">
                    <a:pos x="629" y="364"/>
                  </a:cxn>
                  <a:cxn ang="0">
                    <a:pos x="629" y="0"/>
                  </a:cxn>
                  <a:cxn ang="0">
                    <a:pos x="86" y="0"/>
                  </a:cxn>
                  <a:cxn ang="0">
                    <a:pos x="86" y="46"/>
                  </a:cxn>
                  <a:cxn ang="0">
                    <a:pos x="44" y="46"/>
                  </a:cxn>
                  <a:cxn ang="0">
                    <a:pos x="44" y="92"/>
                  </a:cxn>
                  <a:cxn ang="0">
                    <a:pos x="0" y="92"/>
                  </a:cxn>
                  <a:cxn ang="0">
                    <a:pos x="0" y="519"/>
                  </a:cxn>
                  <a:cxn ang="0">
                    <a:pos x="0" y="519"/>
                  </a:cxn>
                </a:cxnLst>
                <a:rect l="0" t="0" r="r" b="b"/>
                <a:pathLst>
                  <a:path w="629" h="548">
                    <a:moveTo>
                      <a:pt x="0" y="519"/>
                    </a:moveTo>
                    <a:lnTo>
                      <a:pt x="17" y="524"/>
                    </a:lnTo>
                    <a:lnTo>
                      <a:pt x="35" y="528"/>
                    </a:lnTo>
                    <a:lnTo>
                      <a:pt x="53" y="532"/>
                    </a:lnTo>
                    <a:lnTo>
                      <a:pt x="70" y="537"/>
                    </a:lnTo>
                    <a:lnTo>
                      <a:pt x="100" y="543"/>
                    </a:lnTo>
                    <a:lnTo>
                      <a:pt x="115" y="545"/>
                    </a:lnTo>
                    <a:lnTo>
                      <a:pt x="128" y="548"/>
                    </a:lnTo>
                    <a:lnTo>
                      <a:pt x="137" y="548"/>
                    </a:lnTo>
                    <a:lnTo>
                      <a:pt x="145" y="548"/>
                    </a:lnTo>
                    <a:lnTo>
                      <a:pt x="152" y="546"/>
                    </a:lnTo>
                    <a:lnTo>
                      <a:pt x="158" y="546"/>
                    </a:lnTo>
                    <a:lnTo>
                      <a:pt x="164" y="546"/>
                    </a:lnTo>
                    <a:lnTo>
                      <a:pt x="170" y="546"/>
                    </a:lnTo>
                    <a:lnTo>
                      <a:pt x="175" y="546"/>
                    </a:lnTo>
                    <a:lnTo>
                      <a:pt x="179" y="545"/>
                    </a:lnTo>
                    <a:lnTo>
                      <a:pt x="184" y="545"/>
                    </a:lnTo>
                    <a:lnTo>
                      <a:pt x="187" y="545"/>
                    </a:lnTo>
                    <a:lnTo>
                      <a:pt x="194" y="543"/>
                    </a:lnTo>
                    <a:lnTo>
                      <a:pt x="200" y="541"/>
                    </a:lnTo>
                    <a:lnTo>
                      <a:pt x="205" y="541"/>
                    </a:lnTo>
                    <a:lnTo>
                      <a:pt x="211" y="541"/>
                    </a:lnTo>
                    <a:lnTo>
                      <a:pt x="215" y="539"/>
                    </a:lnTo>
                    <a:lnTo>
                      <a:pt x="226" y="535"/>
                    </a:lnTo>
                    <a:lnTo>
                      <a:pt x="237" y="534"/>
                    </a:lnTo>
                    <a:lnTo>
                      <a:pt x="246" y="530"/>
                    </a:lnTo>
                    <a:lnTo>
                      <a:pt x="255" y="528"/>
                    </a:lnTo>
                    <a:lnTo>
                      <a:pt x="264" y="524"/>
                    </a:lnTo>
                    <a:lnTo>
                      <a:pt x="274" y="519"/>
                    </a:lnTo>
                    <a:lnTo>
                      <a:pt x="285" y="517"/>
                    </a:lnTo>
                    <a:lnTo>
                      <a:pt x="304" y="508"/>
                    </a:lnTo>
                    <a:lnTo>
                      <a:pt x="322" y="500"/>
                    </a:lnTo>
                    <a:lnTo>
                      <a:pt x="333" y="497"/>
                    </a:lnTo>
                    <a:lnTo>
                      <a:pt x="343" y="493"/>
                    </a:lnTo>
                    <a:lnTo>
                      <a:pt x="364" y="486"/>
                    </a:lnTo>
                    <a:lnTo>
                      <a:pt x="376" y="482"/>
                    </a:lnTo>
                    <a:lnTo>
                      <a:pt x="388" y="478"/>
                    </a:lnTo>
                    <a:lnTo>
                      <a:pt x="400" y="475"/>
                    </a:lnTo>
                    <a:lnTo>
                      <a:pt x="416" y="471"/>
                    </a:lnTo>
                    <a:lnTo>
                      <a:pt x="429" y="469"/>
                    </a:lnTo>
                    <a:lnTo>
                      <a:pt x="443" y="466"/>
                    </a:lnTo>
                    <a:lnTo>
                      <a:pt x="456" y="464"/>
                    </a:lnTo>
                    <a:lnTo>
                      <a:pt x="471" y="462"/>
                    </a:lnTo>
                    <a:lnTo>
                      <a:pt x="489" y="460"/>
                    </a:lnTo>
                    <a:lnTo>
                      <a:pt x="506" y="460"/>
                    </a:lnTo>
                    <a:lnTo>
                      <a:pt x="524" y="458"/>
                    </a:lnTo>
                    <a:lnTo>
                      <a:pt x="542" y="456"/>
                    </a:lnTo>
                    <a:lnTo>
                      <a:pt x="542" y="414"/>
                    </a:lnTo>
                    <a:lnTo>
                      <a:pt x="558" y="412"/>
                    </a:lnTo>
                    <a:lnTo>
                      <a:pt x="582" y="412"/>
                    </a:lnTo>
                    <a:lnTo>
                      <a:pt x="582" y="366"/>
                    </a:lnTo>
                    <a:lnTo>
                      <a:pt x="604" y="364"/>
                    </a:lnTo>
                    <a:lnTo>
                      <a:pt x="629" y="364"/>
                    </a:lnTo>
                    <a:lnTo>
                      <a:pt x="629" y="0"/>
                    </a:lnTo>
                    <a:lnTo>
                      <a:pt x="86" y="0"/>
                    </a:lnTo>
                    <a:lnTo>
                      <a:pt x="86" y="46"/>
                    </a:lnTo>
                    <a:lnTo>
                      <a:pt x="44" y="46"/>
                    </a:lnTo>
                    <a:lnTo>
                      <a:pt x="44" y="92"/>
                    </a:lnTo>
                    <a:lnTo>
                      <a:pt x="0" y="92"/>
                    </a:lnTo>
                    <a:lnTo>
                      <a:pt x="0" y="519"/>
                    </a:lnTo>
                    <a:lnTo>
                      <a:pt x="0" y="519"/>
                    </a:lnTo>
                  </a:path>
                </a:pathLst>
              </a:custGeom>
              <a:noFill/>
              <a:ln w="9525">
                <a:solidFill>
                  <a:srgbClr val="000000"/>
                </a:solidFill>
                <a:prstDash val="solid"/>
                <a:round/>
                <a:headEnd/>
                <a:tailEnd/>
              </a:ln>
            </p:spPr>
            <p:txBody>
              <a:bodyPr/>
              <a:lstStyle/>
              <a:p>
                <a:endParaRPr lang="en-US" b="1" dirty="0">
                  <a:latin typeface="+mn-lt"/>
                </a:endParaRPr>
              </a:p>
            </p:txBody>
          </p:sp>
          <p:sp>
            <p:nvSpPr>
              <p:cNvPr id="1021977" name="Freeform 25"/>
              <p:cNvSpPr>
                <a:spLocks/>
              </p:cNvSpPr>
              <p:nvPr/>
            </p:nvSpPr>
            <p:spPr bwMode="auto">
              <a:xfrm>
                <a:off x="4460" y="1035"/>
                <a:ext cx="563" cy="322"/>
              </a:xfrm>
              <a:custGeom>
                <a:avLst/>
                <a:gdLst/>
                <a:ahLst/>
                <a:cxnLst>
                  <a:cxn ang="0">
                    <a:pos x="0" y="0"/>
                  </a:cxn>
                  <a:cxn ang="0">
                    <a:pos x="498" y="0"/>
                  </a:cxn>
                  <a:cxn ang="0">
                    <a:pos x="498" y="322"/>
                  </a:cxn>
                </a:cxnLst>
                <a:rect l="0" t="0" r="r" b="b"/>
                <a:pathLst>
                  <a:path w="498" h="322">
                    <a:moveTo>
                      <a:pt x="0" y="0"/>
                    </a:moveTo>
                    <a:lnTo>
                      <a:pt x="498" y="0"/>
                    </a:lnTo>
                    <a:lnTo>
                      <a:pt x="498" y="322"/>
                    </a:lnTo>
                  </a:path>
                </a:pathLst>
              </a:custGeom>
              <a:noFill/>
              <a:ln w="9525">
                <a:solidFill>
                  <a:srgbClr val="000000"/>
                </a:solidFill>
                <a:prstDash val="solid"/>
                <a:round/>
                <a:headEnd/>
                <a:tailEnd/>
              </a:ln>
            </p:spPr>
            <p:txBody>
              <a:bodyPr/>
              <a:lstStyle/>
              <a:p>
                <a:endParaRPr lang="en-US" b="1" dirty="0">
                  <a:latin typeface="+mn-lt"/>
                </a:endParaRPr>
              </a:p>
            </p:txBody>
          </p:sp>
          <p:sp>
            <p:nvSpPr>
              <p:cNvPr id="1021978" name="Freeform 26"/>
              <p:cNvSpPr>
                <a:spLocks/>
              </p:cNvSpPr>
              <p:nvPr/>
            </p:nvSpPr>
            <p:spPr bwMode="auto">
              <a:xfrm>
                <a:off x="4508" y="989"/>
                <a:ext cx="561" cy="320"/>
              </a:xfrm>
              <a:custGeom>
                <a:avLst/>
                <a:gdLst/>
                <a:ahLst/>
                <a:cxnLst>
                  <a:cxn ang="0">
                    <a:pos x="0" y="0"/>
                  </a:cxn>
                  <a:cxn ang="0">
                    <a:pos x="496" y="0"/>
                  </a:cxn>
                  <a:cxn ang="0">
                    <a:pos x="496" y="320"/>
                  </a:cxn>
                </a:cxnLst>
                <a:rect l="0" t="0" r="r" b="b"/>
                <a:pathLst>
                  <a:path w="496" h="320">
                    <a:moveTo>
                      <a:pt x="0" y="0"/>
                    </a:moveTo>
                    <a:lnTo>
                      <a:pt x="496" y="0"/>
                    </a:lnTo>
                    <a:lnTo>
                      <a:pt x="496" y="320"/>
                    </a:lnTo>
                  </a:path>
                </a:pathLst>
              </a:custGeom>
              <a:noFill/>
              <a:ln w="9525">
                <a:solidFill>
                  <a:srgbClr val="000000"/>
                </a:solidFill>
                <a:prstDash val="solid"/>
                <a:round/>
                <a:headEnd/>
                <a:tailEnd/>
              </a:ln>
            </p:spPr>
            <p:txBody>
              <a:bodyPr/>
              <a:lstStyle/>
              <a:p>
                <a:endParaRPr lang="en-US" b="1" dirty="0">
                  <a:latin typeface="+mn-lt"/>
                </a:endParaRPr>
              </a:p>
            </p:txBody>
          </p:sp>
          <p:sp>
            <p:nvSpPr>
              <p:cNvPr id="1021979" name="Rectangle 27"/>
              <p:cNvSpPr>
                <a:spLocks noChangeArrowheads="1"/>
              </p:cNvSpPr>
              <p:nvPr/>
            </p:nvSpPr>
            <p:spPr bwMode="auto">
              <a:xfrm>
                <a:off x="3185" y="1035"/>
                <a:ext cx="833" cy="174"/>
              </a:xfrm>
              <a:prstGeom prst="rect">
                <a:avLst/>
              </a:prstGeom>
              <a:noFill/>
              <a:ln w="9525">
                <a:noFill/>
                <a:miter lim="800000"/>
                <a:headEnd/>
                <a:tailEnd/>
              </a:ln>
            </p:spPr>
            <p:txBody>
              <a:bodyPr wrap="none" lIns="0" tIns="0" rIns="0" bIns="0">
                <a:spAutoFit/>
              </a:bodyPr>
              <a:lstStyle/>
              <a:p>
                <a:pPr algn="l" eaLnBrk="1" hangingPunct="1"/>
                <a:r>
                  <a:rPr lang="en-US" b="1" dirty="0">
                    <a:solidFill>
                      <a:srgbClr val="000000"/>
                    </a:solidFill>
                    <a:latin typeface="+mn-lt"/>
                  </a:rPr>
                  <a:t>Communicate</a:t>
                </a:r>
                <a:endParaRPr lang="en-US" b="1" dirty="0">
                  <a:latin typeface="+mn-lt"/>
                </a:endParaRPr>
              </a:p>
            </p:txBody>
          </p:sp>
          <p:sp>
            <p:nvSpPr>
              <p:cNvPr id="1021980" name="Freeform 28"/>
              <p:cNvSpPr>
                <a:spLocks/>
              </p:cNvSpPr>
              <p:nvPr/>
            </p:nvSpPr>
            <p:spPr bwMode="auto">
              <a:xfrm>
                <a:off x="4386" y="2092"/>
                <a:ext cx="756" cy="441"/>
              </a:xfrm>
              <a:custGeom>
                <a:avLst/>
                <a:gdLst/>
                <a:ahLst/>
                <a:cxnLst>
                  <a:cxn ang="0">
                    <a:pos x="556" y="0"/>
                  </a:cxn>
                  <a:cxn ang="0">
                    <a:pos x="565" y="2"/>
                  </a:cxn>
                  <a:cxn ang="0">
                    <a:pos x="576" y="8"/>
                  </a:cxn>
                  <a:cxn ang="0">
                    <a:pos x="586" y="13"/>
                  </a:cxn>
                  <a:cxn ang="0">
                    <a:pos x="597" y="21"/>
                  </a:cxn>
                  <a:cxn ang="0">
                    <a:pos x="607" y="30"/>
                  </a:cxn>
                  <a:cxn ang="0">
                    <a:pos x="616" y="39"/>
                  </a:cxn>
                  <a:cxn ang="0">
                    <a:pos x="626" y="50"/>
                  </a:cxn>
                  <a:cxn ang="0">
                    <a:pos x="633" y="61"/>
                  </a:cxn>
                  <a:cxn ang="0">
                    <a:pos x="639" y="79"/>
                  </a:cxn>
                  <a:cxn ang="0">
                    <a:pos x="645" y="98"/>
                  </a:cxn>
                  <a:cxn ang="0">
                    <a:pos x="650" y="116"/>
                  </a:cxn>
                  <a:cxn ang="0">
                    <a:pos x="654" y="136"/>
                  </a:cxn>
                  <a:cxn ang="0">
                    <a:pos x="659" y="157"/>
                  </a:cxn>
                  <a:cxn ang="0">
                    <a:pos x="663" y="177"/>
                  </a:cxn>
                  <a:cxn ang="0">
                    <a:pos x="666" y="199"/>
                  </a:cxn>
                  <a:cxn ang="0">
                    <a:pos x="669" y="221"/>
                  </a:cxn>
                  <a:cxn ang="0">
                    <a:pos x="666" y="241"/>
                  </a:cxn>
                  <a:cxn ang="0">
                    <a:pos x="663" y="261"/>
                  </a:cxn>
                  <a:cxn ang="0">
                    <a:pos x="659" y="282"/>
                  </a:cxn>
                  <a:cxn ang="0">
                    <a:pos x="654" y="302"/>
                  </a:cxn>
                  <a:cxn ang="0">
                    <a:pos x="650" y="322"/>
                  </a:cxn>
                  <a:cxn ang="0">
                    <a:pos x="645" y="340"/>
                  </a:cxn>
                  <a:cxn ang="0">
                    <a:pos x="639" y="359"/>
                  </a:cxn>
                  <a:cxn ang="0">
                    <a:pos x="633" y="377"/>
                  </a:cxn>
                  <a:cxn ang="0">
                    <a:pos x="626" y="388"/>
                  </a:cxn>
                  <a:cxn ang="0">
                    <a:pos x="616" y="399"/>
                  </a:cxn>
                  <a:cxn ang="0">
                    <a:pos x="607" y="410"/>
                  </a:cxn>
                  <a:cxn ang="0">
                    <a:pos x="597" y="419"/>
                  </a:cxn>
                  <a:cxn ang="0">
                    <a:pos x="586" y="427"/>
                  </a:cxn>
                  <a:cxn ang="0">
                    <a:pos x="576" y="432"/>
                  </a:cxn>
                  <a:cxn ang="0">
                    <a:pos x="565" y="438"/>
                  </a:cxn>
                  <a:cxn ang="0">
                    <a:pos x="556" y="441"/>
                  </a:cxn>
                  <a:cxn ang="0">
                    <a:pos x="110" y="441"/>
                  </a:cxn>
                  <a:cxn ang="0">
                    <a:pos x="0" y="221"/>
                  </a:cxn>
                  <a:cxn ang="0">
                    <a:pos x="110" y="0"/>
                  </a:cxn>
                  <a:cxn ang="0">
                    <a:pos x="556" y="0"/>
                  </a:cxn>
                </a:cxnLst>
                <a:rect l="0" t="0" r="r" b="b"/>
                <a:pathLst>
                  <a:path w="669" h="441">
                    <a:moveTo>
                      <a:pt x="556" y="0"/>
                    </a:moveTo>
                    <a:lnTo>
                      <a:pt x="565" y="2"/>
                    </a:lnTo>
                    <a:lnTo>
                      <a:pt x="576" y="8"/>
                    </a:lnTo>
                    <a:lnTo>
                      <a:pt x="586" y="13"/>
                    </a:lnTo>
                    <a:lnTo>
                      <a:pt x="597" y="21"/>
                    </a:lnTo>
                    <a:lnTo>
                      <a:pt x="607" y="30"/>
                    </a:lnTo>
                    <a:lnTo>
                      <a:pt x="616" y="39"/>
                    </a:lnTo>
                    <a:lnTo>
                      <a:pt x="626" y="50"/>
                    </a:lnTo>
                    <a:lnTo>
                      <a:pt x="633" y="61"/>
                    </a:lnTo>
                    <a:lnTo>
                      <a:pt x="639" y="79"/>
                    </a:lnTo>
                    <a:lnTo>
                      <a:pt x="645" y="98"/>
                    </a:lnTo>
                    <a:lnTo>
                      <a:pt x="650" y="116"/>
                    </a:lnTo>
                    <a:lnTo>
                      <a:pt x="654" y="136"/>
                    </a:lnTo>
                    <a:lnTo>
                      <a:pt x="659" y="157"/>
                    </a:lnTo>
                    <a:lnTo>
                      <a:pt x="663" y="177"/>
                    </a:lnTo>
                    <a:lnTo>
                      <a:pt x="666" y="199"/>
                    </a:lnTo>
                    <a:lnTo>
                      <a:pt x="669" y="221"/>
                    </a:lnTo>
                    <a:lnTo>
                      <a:pt x="666" y="241"/>
                    </a:lnTo>
                    <a:lnTo>
                      <a:pt x="663" y="261"/>
                    </a:lnTo>
                    <a:lnTo>
                      <a:pt x="659" y="282"/>
                    </a:lnTo>
                    <a:lnTo>
                      <a:pt x="654" y="302"/>
                    </a:lnTo>
                    <a:lnTo>
                      <a:pt x="650" y="322"/>
                    </a:lnTo>
                    <a:lnTo>
                      <a:pt x="645" y="340"/>
                    </a:lnTo>
                    <a:lnTo>
                      <a:pt x="639" y="359"/>
                    </a:lnTo>
                    <a:lnTo>
                      <a:pt x="633" y="377"/>
                    </a:lnTo>
                    <a:lnTo>
                      <a:pt x="626" y="388"/>
                    </a:lnTo>
                    <a:lnTo>
                      <a:pt x="616" y="399"/>
                    </a:lnTo>
                    <a:lnTo>
                      <a:pt x="607" y="410"/>
                    </a:lnTo>
                    <a:lnTo>
                      <a:pt x="597" y="419"/>
                    </a:lnTo>
                    <a:lnTo>
                      <a:pt x="586" y="427"/>
                    </a:lnTo>
                    <a:lnTo>
                      <a:pt x="576" y="432"/>
                    </a:lnTo>
                    <a:lnTo>
                      <a:pt x="565" y="438"/>
                    </a:lnTo>
                    <a:lnTo>
                      <a:pt x="556" y="441"/>
                    </a:lnTo>
                    <a:lnTo>
                      <a:pt x="110" y="441"/>
                    </a:lnTo>
                    <a:lnTo>
                      <a:pt x="0" y="221"/>
                    </a:lnTo>
                    <a:lnTo>
                      <a:pt x="110" y="0"/>
                    </a:lnTo>
                    <a:lnTo>
                      <a:pt x="556" y="0"/>
                    </a:lnTo>
                    <a:close/>
                  </a:path>
                </a:pathLst>
              </a:custGeom>
              <a:ln>
                <a:headEnd/>
                <a:tailEnd/>
              </a:ln>
            </p:spPr>
            <p:style>
              <a:lnRef idx="1">
                <a:schemeClr val="accent4"/>
              </a:lnRef>
              <a:fillRef idx="2">
                <a:schemeClr val="accent4"/>
              </a:fillRef>
              <a:effectRef idx="1">
                <a:schemeClr val="accent4"/>
              </a:effectRef>
              <a:fontRef idx="minor">
                <a:schemeClr val="dk1"/>
              </a:fontRef>
            </p:style>
            <p:txBody>
              <a:bodyPr/>
              <a:lstStyle/>
              <a:p>
                <a:endParaRPr lang="en-US" b="1" dirty="0">
                  <a:latin typeface="+mn-lt"/>
                </a:endParaRPr>
              </a:p>
            </p:txBody>
          </p:sp>
          <p:sp>
            <p:nvSpPr>
              <p:cNvPr id="1021981" name="Freeform 29"/>
              <p:cNvSpPr>
                <a:spLocks/>
              </p:cNvSpPr>
              <p:nvPr/>
            </p:nvSpPr>
            <p:spPr bwMode="auto">
              <a:xfrm>
                <a:off x="4386" y="2092"/>
                <a:ext cx="756" cy="441"/>
              </a:xfrm>
              <a:custGeom>
                <a:avLst/>
                <a:gdLst/>
                <a:ahLst/>
                <a:cxnLst>
                  <a:cxn ang="0">
                    <a:pos x="556" y="0"/>
                  </a:cxn>
                  <a:cxn ang="0">
                    <a:pos x="565" y="2"/>
                  </a:cxn>
                  <a:cxn ang="0">
                    <a:pos x="576" y="8"/>
                  </a:cxn>
                  <a:cxn ang="0">
                    <a:pos x="586" y="13"/>
                  </a:cxn>
                  <a:cxn ang="0">
                    <a:pos x="597" y="21"/>
                  </a:cxn>
                  <a:cxn ang="0">
                    <a:pos x="607" y="30"/>
                  </a:cxn>
                  <a:cxn ang="0">
                    <a:pos x="616" y="39"/>
                  </a:cxn>
                  <a:cxn ang="0">
                    <a:pos x="626" y="50"/>
                  </a:cxn>
                  <a:cxn ang="0">
                    <a:pos x="633" y="61"/>
                  </a:cxn>
                  <a:cxn ang="0">
                    <a:pos x="639" y="79"/>
                  </a:cxn>
                  <a:cxn ang="0">
                    <a:pos x="645" y="98"/>
                  </a:cxn>
                  <a:cxn ang="0">
                    <a:pos x="650" y="116"/>
                  </a:cxn>
                  <a:cxn ang="0">
                    <a:pos x="654" y="136"/>
                  </a:cxn>
                  <a:cxn ang="0">
                    <a:pos x="659" y="157"/>
                  </a:cxn>
                  <a:cxn ang="0">
                    <a:pos x="663" y="177"/>
                  </a:cxn>
                  <a:cxn ang="0">
                    <a:pos x="666" y="199"/>
                  </a:cxn>
                  <a:cxn ang="0">
                    <a:pos x="669" y="221"/>
                  </a:cxn>
                  <a:cxn ang="0">
                    <a:pos x="666" y="241"/>
                  </a:cxn>
                  <a:cxn ang="0">
                    <a:pos x="663" y="261"/>
                  </a:cxn>
                  <a:cxn ang="0">
                    <a:pos x="659" y="282"/>
                  </a:cxn>
                  <a:cxn ang="0">
                    <a:pos x="654" y="302"/>
                  </a:cxn>
                  <a:cxn ang="0">
                    <a:pos x="650" y="322"/>
                  </a:cxn>
                  <a:cxn ang="0">
                    <a:pos x="645" y="340"/>
                  </a:cxn>
                  <a:cxn ang="0">
                    <a:pos x="639" y="359"/>
                  </a:cxn>
                  <a:cxn ang="0">
                    <a:pos x="633" y="377"/>
                  </a:cxn>
                  <a:cxn ang="0">
                    <a:pos x="626" y="388"/>
                  </a:cxn>
                  <a:cxn ang="0">
                    <a:pos x="616" y="399"/>
                  </a:cxn>
                  <a:cxn ang="0">
                    <a:pos x="607" y="410"/>
                  </a:cxn>
                  <a:cxn ang="0">
                    <a:pos x="597" y="419"/>
                  </a:cxn>
                  <a:cxn ang="0">
                    <a:pos x="586" y="427"/>
                  </a:cxn>
                  <a:cxn ang="0">
                    <a:pos x="576" y="432"/>
                  </a:cxn>
                  <a:cxn ang="0">
                    <a:pos x="565" y="438"/>
                  </a:cxn>
                  <a:cxn ang="0">
                    <a:pos x="556" y="441"/>
                  </a:cxn>
                  <a:cxn ang="0">
                    <a:pos x="110" y="441"/>
                  </a:cxn>
                  <a:cxn ang="0">
                    <a:pos x="0" y="221"/>
                  </a:cxn>
                  <a:cxn ang="0">
                    <a:pos x="110" y="0"/>
                  </a:cxn>
                  <a:cxn ang="0">
                    <a:pos x="556" y="0"/>
                  </a:cxn>
                </a:cxnLst>
                <a:rect l="0" t="0" r="r" b="b"/>
                <a:pathLst>
                  <a:path w="669" h="441">
                    <a:moveTo>
                      <a:pt x="556" y="0"/>
                    </a:moveTo>
                    <a:lnTo>
                      <a:pt x="565" y="2"/>
                    </a:lnTo>
                    <a:lnTo>
                      <a:pt x="576" y="8"/>
                    </a:lnTo>
                    <a:lnTo>
                      <a:pt x="586" y="13"/>
                    </a:lnTo>
                    <a:lnTo>
                      <a:pt x="597" y="21"/>
                    </a:lnTo>
                    <a:lnTo>
                      <a:pt x="607" y="30"/>
                    </a:lnTo>
                    <a:lnTo>
                      <a:pt x="616" y="39"/>
                    </a:lnTo>
                    <a:lnTo>
                      <a:pt x="626" y="50"/>
                    </a:lnTo>
                    <a:lnTo>
                      <a:pt x="633" y="61"/>
                    </a:lnTo>
                    <a:lnTo>
                      <a:pt x="639" y="79"/>
                    </a:lnTo>
                    <a:lnTo>
                      <a:pt x="645" y="98"/>
                    </a:lnTo>
                    <a:lnTo>
                      <a:pt x="650" y="116"/>
                    </a:lnTo>
                    <a:lnTo>
                      <a:pt x="654" y="136"/>
                    </a:lnTo>
                    <a:lnTo>
                      <a:pt x="659" y="157"/>
                    </a:lnTo>
                    <a:lnTo>
                      <a:pt x="663" y="177"/>
                    </a:lnTo>
                    <a:lnTo>
                      <a:pt x="666" y="199"/>
                    </a:lnTo>
                    <a:lnTo>
                      <a:pt x="669" y="221"/>
                    </a:lnTo>
                    <a:lnTo>
                      <a:pt x="666" y="241"/>
                    </a:lnTo>
                    <a:lnTo>
                      <a:pt x="663" y="261"/>
                    </a:lnTo>
                    <a:lnTo>
                      <a:pt x="659" y="282"/>
                    </a:lnTo>
                    <a:lnTo>
                      <a:pt x="654" y="302"/>
                    </a:lnTo>
                    <a:lnTo>
                      <a:pt x="650" y="322"/>
                    </a:lnTo>
                    <a:lnTo>
                      <a:pt x="645" y="340"/>
                    </a:lnTo>
                    <a:lnTo>
                      <a:pt x="639" y="359"/>
                    </a:lnTo>
                    <a:lnTo>
                      <a:pt x="633" y="377"/>
                    </a:lnTo>
                    <a:lnTo>
                      <a:pt x="626" y="388"/>
                    </a:lnTo>
                    <a:lnTo>
                      <a:pt x="616" y="399"/>
                    </a:lnTo>
                    <a:lnTo>
                      <a:pt x="607" y="410"/>
                    </a:lnTo>
                    <a:lnTo>
                      <a:pt x="597" y="419"/>
                    </a:lnTo>
                    <a:lnTo>
                      <a:pt x="586" y="427"/>
                    </a:lnTo>
                    <a:lnTo>
                      <a:pt x="576" y="432"/>
                    </a:lnTo>
                    <a:lnTo>
                      <a:pt x="565" y="438"/>
                    </a:lnTo>
                    <a:lnTo>
                      <a:pt x="556" y="441"/>
                    </a:lnTo>
                    <a:lnTo>
                      <a:pt x="110" y="441"/>
                    </a:lnTo>
                    <a:lnTo>
                      <a:pt x="0" y="221"/>
                    </a:lnTo>
                    <a:lnTo>
                      <a:pt x="110" y="0"/>
                    </a:lnTo>
                    <a:lnTo>
                      <a:pt x="556" y="0"/>
                    </a:lnTo>
                  </a:path>
                </a:pathLst>
              </a:custGeom>
              <a:noFill/>
              <a:ln w="9525">
                <a:solidFill>
                  <a:srgbClr val="000000"/>
                </a:solidFill>
                <a:prstDash val="solid"/>
                <a:round/>
                <a:headEnd/>
                <a:tailEnd/>
              </a:ln>
            </p:spPr>
            <p:txBody>
              <a:bodyPr/>
              <a:lstStyle/>
              <a:p>
                <a:endParaRPr lang="en-US" b="1" dirty="0">
                  <a:latin typeface="+mn-lt"/>
                </a:endParaRPr>
              </a:p>
            </p:txBody>
          </p:sp>
          <p:sp>
            <p:nvSpPr>
              <p:cNvPr id="1021982" name="Rectangle 30"/>
              <p:cNvSpPr>
                <a:spLocks noChangeArrowheads="1"/>
              </p:cNvSpPr>
              <p:nvPr/>
            </p:nvSpPr>
            <p:spPr bwMode="auto">
              <a:xfrm>
                <a:off x="4550" y="2239"/>
                <a:ext cx="397" cy="174"/>
              </a:xfrm>
              <a:prstGeom prst="rect">
                <a:avLst/>
              </a:prstGeom>
              <a:noFill/>
              <a:ln w="9525">
                <a:noFill/>
                <a:miter lim="800000"/>
                <a:headEnd/>
                <a:tailEnd/>
              </a:ln>
            </p:spPr>
            <p:txBody>
              <a:bodyPr wrap="none" lIns="0" tIns="0" rIns="0" bIns="0">
                <a:spAutoFit/>
              </a:bodyPr>
              <a:lstStyle/>
              <a:p>
                <a:pPr algn="l" eaLnBrk="1" hangingPunct="1"/>
                <a:r>
                  <a:rPr lang="en-US" b="1" dirty="0">
                    <a:solidFill>
                      <a:srgbClr val="000000"/>
                    </a:solidFill>
                    <a:latin typeface="+mn-lt"/>
                  </a:rPr>
                  <a:t>Access</a:t>
                </a:r>
                <a:endParaRPr lang="en-US" b="1" dirty="0">
                  <a:latin typeface="+mn-lt"/>
                </a:endParaRPr>
              </a:p>
            </p:txBody>
          </p:sp>
          <p:sp>
            <p:nvSpPr>
              <p:cNvPr id="1021983" name="Freeform 31"/>
              <p:cNvSpPr>
                <a:spLocks noEditPoints="1"/>
              </p:cNvSpPr>
              <p:nvPr/>
            </p:nvSpPr>
            <p:spPr bwMode="auto">
              <a:xfrm>
                <a:off x="4714" y="1495"/>
                <a:ext cx="57" cy="533"/>
              </a:xfrm>
              <a:custGeom>
                <a:avLst/>
                <a:gdLst/>
                <a:ahLst/>
                <a:cxnLst>
                  <a:cxn ang="0">
                    <a:pos x="24" y="533"/>
                  </a:cxn>
                  <a:cxn ang="0">
                    <a:pos x="17" y="51"/>
                  </a:cxn>
                  <a:cxn ang="0">
                    <a:pos x="35" y="51"/>
                  </a:cxn>
                  <a:cxn ang="0">
                    <a:pos x="41" y="533"/>
                  </a:cxn>
                  <a:cxn ang="0">
                    <a:pos x="24" y="533"/>
                  </a:cxn>
                  <a:cxn ang="0">
                    <a:pos x="0" y="62"/>
                  </a:cxn>
                  <a:cxn ang="0">
                    <a:pos x="26" y="0"/>
                  </a:cxn>
                  <a:cxn ang="0">
                    <a:pos x="51" y="61"/>
                  </a:cxn>
                  <a:cxn ang="0">
                    <a:pos x="0" y="62"/>
                  </a:cxn>
                </a:cxnLst>
                <a:rect l="0" t="0" r="r" b="b"/>
                <a:pathLst>
                  <a:path w="51" h="533">
                    <a:moveTo>
                      <a:pt x="24" y="533"/>
                    </a:moveTo>
                    <a:lnTo>
                      <a:pt x="17" y="51"/>
                    </a:lnTo>
                    <a:lnTo>
                      <a:pt x="35" y="51"/>
                    </a:lnTo>
                    <a:lnTo>
                      <a:pt x="41" y="533"/>
                    </a:lnTo>
                    <a:lnTo>
                      <a:pt x="24" y="533"/>
                    </a:lnTo>
                    <a:close/>
                    <a:moveTo>
                      <a:pt x="0" y="62"/>
                    </a:moveTo>
                    <a:lnTo>
                      <a:pt x="26" y="0"/>
                    </a:lnTo>
                    <a:lnTo>
                      <a:pt x="51" y="61"/>
                    </a:lnTo>
                    <a:lnTo>
                      <a:pt x="0" y="62"/>
                    </a:lnTo>
                    <a:close/>
                  </a:path>
                </a:pathLst>
              </a:custGeom>
              <a:solidFill>
                <a:srgbClr val="000000"/>
              </a:solidFill>
              <a:ln w="3175">
                <a:solidFill>
                  <a:srgbClr val="000000"/>
                </a:solidFill>
                <a:prstDash val="solid"/>
                <a:round/>
                <a:headEnd/>
                <a:tailEnd/>
              </a:ln>
            </p:spPr>
            <p:txBody>
              <a:bodyPr/>
              <a:lstStyle/>
              <a:p>
                <a:endParaRPr lang="en-US" b="1" dirty="0">
                  <a:latin typeface="+mn-lt"/>
                </a:endParaRPr>
              </a:p>
            </p:txBody>
          </p:sp>
          <p:sp>
            <p:nvSpPr>
              <p:cNvPr id="1021984" name="Freeform 32"/>
              <p:cNvSpPr>
                <a:spLocks noEditPoints="1"/>
              </p:cNvSpPr>
              <p:nvPr/>
            </p:nvSpPr>
            <p:spPr bwMode="auto">
              <a:xfrm>
                <a:off x="2367" y="1245"/>
                <a:ext cx="1900" cy="857"/>
              </a:xfrm>
              <a:custGeom>
                <a:avLst/>
                <a:gdLst/>
                <a:ahLst/>
                <a:cxnLst>
                  <a:cxn ang="0">
                    <a:pos x="1680" y="20"/>
                  </a:cxn>
                  <a:cxn ang="0">
                    <a:pos x="25" y="20"/>
                  </a:cxn>
                  <a:cxn ang="0">
                    <a:pos x="33" y="11"/>
                  </a:cxn>
                  <a:cxn ang="0">
                    <a:pos x="33" y="803"/>
                  </a:cxn>
                  <a:cxn ang="0">
                    <a:pos x="16" y="803"/>
                  </a:cxn>
                  <a:cxn ang="0">
                    <a:pos x="16" y="11"/>
                  </a:cxn>
                  <a:cxn ang="0">
                    <a:pos x="16" y="5"/>
                  </a:cxn>
                  <a:cxn ang="0">
                    <a:pos x="19" y="4"/>
                  </a:cxn>
                  <a:cxn ang="0">
                    <a:pos x="21" y="0"/>
                  </a:cxn>
                  <a:cxn ang="0">
                    <a:pos x="25" y="0"/>
                  </a:cxn>
                  <a:cxn ang="0">
                    <a:pos x="1680" y="0"/>
                  </a:cxn>
                  <a:cxn ang="0">
                    <a:pos x="1680" y="20"/>
                  </a:cxn>
                  <a:cxn ang="0">
                    <a:pos x="49" y="794"/>
                  </a:cxn>
                  <a:cxn ang="0">
                    <a:pos x="25" y="857"/>
                  </a:cxn>
                  <a:cxn ang="0">
                    <a:pos x="0" y="794"/>
                  </a:cxn>
                  <a:cxn ang="0">
                    <a:pos x="49" y="794"/>
                  </a:cxn>
                </a:cxnLst>
                <a:rect l="0" t="0" r="r" b="b"/>
                <a:pathLst>
                  <a:path w="1680" h="857">
                    <a:moveTo>
                      <a:pt x="1680" y="20"/>
                    </a:moveTo>
                    <a:lnTo>
                      <a:pt x="25" y="20"/>
                    </a:lnTo>
                    <a:lnTo>
                      <a:pt x="33" y="11"/>
                    </a:lnTo>
                    <a:lnTo>
                      <a:pt x="33" y="803"/>
                    </a:lnTo>
                    <a:lnTo>
                      <a:pt x="16" y="803"/>
                    </a:lnTo>
                    <a:lnTo>
                      <a:pt x="16" y="11"/>
                    </a:lnTo>
                    <a:lnTo>
                      <a:pt x="16" y="5"/>
                    </a:lnTo>
                    <a:lnTo>
                      <a:pt x="19" y="4"/>
                    </a:lnTo>
                    <a:lnTo>
                      <a:pt x="21" y="0"/>
                    </a:lnTo>
                    <a:lnTo>
                      <a:pt x="25" y="0"/>
                    </a:lnTo>
                    <a:lnTo>
                      <a:pt x="1680" y="0"/>
                    </a:lnTo>
                    <a:lnTo>
                      <a:pt x="1680" y="20"/>
                    </a:lnTo>
                    <a:close/>
                    <a:moveTo>
                      <a:pt x="49" y="794"/>
                    </a:moveTo>
                    <a:lnTo>
                      <a:pt x="25" y="857"/>
                    </a:lnTo>
                    <a:lnTo>
                      <a:pt x="0" y="794"/>
                    </a:lnTo>
                    <a:lnTo>
                      <a:pt x="49" y="794"/>
                    </a:lnTo>
                    <a:close/>
                  </a:path>
                </a:pathLst>
              </a:custGeom>
              <a:solidFill>
                <a:srgbClr val="000000"/>
              </a:solidFill>
              <a:ln w="3175">
                <a:solidFill>
                  <a:srgbClr val="000000"/>
                </a:solidFill>
                <a:prstDash val="solid"/>
                <a:round/>
                <a:headEnd/>
                <a:tailEnd/>
              </a:ln>
            </p:spPr>
            <p:txBody>
              <a:bodyPr/>
              <a:lstStyle/>
              <a:p>
                <a:endParaRPr lang="en-US" b="1" dirty="0">
                  <a:latin typeface="+mn-lt"/>
                </a:endParaRPr>
              </a:p>
            </p:txBody>
          </p:sp>
          <p:sp>
            <p:nvSpPr>
              <p:cNvPr id="1021985" name="Freeform 33"/>
              <p:cNvSpPr>
                <a:spLocks noEditPoints="1"/>
              </p:cNvSpPr>
              <p:nvPr/>
            </p:nvSpPr>
            <p:spPr bwMode="auto">
              <a:xfrm>
                <a:off x="4088" y="2282"/>
                <a:ext cx="264" cy="60"/>
              </a:xfrm>
              <a:custGeom>
                <a:avLst/>
                <a:gdLst/>
                <a:ahLst/>
                <a:cxnLst>
                  <a:cxn ang="0">
                    <a:pos x="0" y="20"/>
                  </a:cxn>
                  <a:cxn ang="0">
                    <a:pos x="189" y="20"/>
                  </a:cxn>
                  <a:cxn ang="0">
                    <a:pos x="189" y="40"/>
                  </a:cxn>
                  <a:cxn ang="0">
                    <a:pos x="0" y="40"/>
                  </a:cxn>
                  <a:cxn ang="0">
                    <a:pos x="0" y="20"/>
                  </a:cxn>
                  <a:cxn ang="0">
                    <a:pos x="182" y="0"/>
                  </a:cxn>
                  <a:cxn ang="0">
                    <a:pos x="233" y="31"/>
                  </a:cxn>
                  <a:cxn ang="0">
                    <a:pos x="182" y="60"/>
                  </a:cxn>
                  <a:cxn ang="0">
                    <a:pos x="182" y="0"/>
                  </a:cxn>
                </a:cxnLst>
                <a:rect l="0" t="0" r="r" b="b"/>
                <a:pathLst>
                  <a:path w="233" h="60">
                    <a:moveTo>
                      <a:pt x="0" y="20"/>
                    </a:moveTo>
                    <a:lnTo>
                      <a:pt x="189" y="20"/>
                    </a:lnTo>
                    <a:lnTo>
                      <a:pt x="189" y="40"/>
                    </a:lnTo>
                    <a:lnTo>
                      <a:pt x="0" y="40"/>
                    </a:lnTo>
                    <a:lnTo>
                      <a:pt x="0" y="20"/>
                    </a:lnTo>
                    <a:close/>
                    <a:moveTo>
                      <a:pt x="182" y="0"/>
                    </a:moveTo>
                    <a:lnTo>
                      <a:pt x="233" y="31"/>
                    </a:lnTo>
                    <a:lnTo>
                      <a:pt x="182" y="60"/>
                    </a:lnTo>
                    <a:lnTo>
                      <a:pt x="182" y="0"/>
                    </a:lnTo>
                    <a:close/>
                  </a:path>
                </a:pathLst>
              </a:custGeom>
              <a:solidFill>
                <a:srgbClr val="000000"/>
              </a:solidFill>
              <a:ln w="3175">
                <a:solidFill>
                  <a:srgbClr val="000000"/>
                </a:solidFill>
                <a:prstDash val="solid"/>
                <a:round/>
                <a:headEnd/>
                <a:tailEnd/>
              </a:ln>
            </p:spPr>
            <p:txBody>
              <a:bodyPr/>
              <a:lstStyle/>
              <a:p>
                <a:endParaRPr lang="en-US" b="1" dirty="0">
                  <a:latin typeface="+mn-lt"/>
                </a:endParaRPr>
              </a:p>
            </p:txBody>
          </p:sp>
        </p:grpSp>
        <p:grpSp>
          <p:nvGrpSpPr>
            <p:cNvPr id="5" name="Group 34"/>
            <p:cNvGrpSpPr>
              <a:grpSpLocks/>
            </p:cNvGrpSpPr>
            <p:nvPr/>
          </p:nvGrpSpPr>
          <p:grpSpPr bwMode="auto">
            <a:xfrm>
              <a:off x="4084638" y="4094163"/>
              <a:ext cx="4875212" cy="1827212"/>
              <a:chOff x="2375" y="2579"/>
              <a:chExt cx="2835" cy="1151"/>
            </a:xfrm>
          </p:grpSpPr>
          <p:sp>
            <p:nvSpPr>
              <p:cNvPr id="1021987" name="Freeform 35"/>
              <p:cNvSpPr>
                <a:spLocks/>
              </p:cNvSpPr>
              <p:nvPr/>
            </p:nvSpPr>
            <p:spPr bwMode="auto">
              <a:xfrm>
                <a:off x="4343" y="3296"/>
                <a:ext cx="867" cy="350"/>
              </a:xfrm>
              <a:custGeom>
                <a:avLst/>
                <a:gdLst/>
                <a:ahLst/>
                <a:cxnLst>
                  <a:cxn ang="0">
                    <a:pos x="115" y="346"/>
                  </a:cxn>
                  <a:cxn ang="0">
                    <a:pos x="92" y="337"/>
                  </a:cxn>
                  <a:cxn ang="0">
                    <a:pos x="69" y="324"/>
                  </a:cxn>
                  <a:cxn ang="0">
                    <a:pos x="48" y="307"/>
                  </a:cxn>
                  <a:cxn ang="0">
                    <a:pos x="30" y="283"/>
                  </a:cxn>
                  <a:cxn ang="0">
                    <a:pos x="17" y="254"/>
                  </a:cxn>
                  <a:cxn ang="0">
                    <a:pos x="8" y="223"/>
                  </a:cxn>
                  <a:cxn ang="0">
                    <a:pos x="2" y="192"/>
                  </a:cxn>
                  <a:cxn ang="0">
                    <a:pos x="2" y="157"/>
                  </a:cxn>
                  <a:cxn ang="0">
                    <a:pos x="8" y="125"/>
                  </a:cxn>
                  <a:cxn ang="0">
                    <a:pos x="17" y="94"/>
                  </a:cxn>
                  <a:cxn ang="0">
                    <a:pos x="30" y="63"/>
                  </a:cxn>
                  <a:cxn ang="0">
                    <a:pos x="48" y="39"/>
                  </a:cxn>
                  <a:cxn ang="0">
                    <a:pos x="69" y="24"/>
                  </a:cxn>
                  <a:cxn ang="0">
                    <a:pos x="92" y="11"/>
                  </a:cxn>
                  <a:cxn ang="0">
                    <a:pos x="115" y="2"/>
                  </a:cxn>
                  <a:cxn ang="0">
                    <a:pos x="767" y="0"/>
                  </a:cxn>
                  <a:cxn ang="0">
                    <a:pos x="743" y="6"/>
                  </a:cxn>
                  <a:cxn ang="0">
                    <a:pos x="721" y="17"/>
                  </a:cxn>
                  <a:cxn ang="0">
                    <a:pos x="700" y="32"/>
                  </a:cxn>
                  <a:cxn ang="0">
                    <a:pos x="677" y="48"/>
                  </a:cxn>
                  <a:cxn ang="0">
                    <a:pos x="662" y="78"/>
                  </a:cxn>
                  <a:cxn ang="0">
                    <a:pos x="651" y="109"/>
                  </a:cxn>
                  <a:cxn ang="0">
                    <a:pos x="642" y="140"/>
                  </a:cxn>
                  <a:cxn ang="0">
                    <a:pos x="639" y="173"/>
                  </a:cxn>
                  <a:cxn ang="0">
                    <a:pos x="642" y="208"/>
                  </a:cxn>
                  <a:cxn ang="0">
                    <a:pos x="651" y="239"/>
                  </a:cxn>
                  <a:cxn ang="0">
                    <a:pos x="662" y="271"/>
                  </a:cxn>
                  <a:cxn ang="0">
                    <a:pos x="677" y="298"/>
                  </a:cxn>
                  <a:cxn ang="0">
                    <a:pos x="700" y="317"/>
                  </a:cxn>
                  <a:cxn ang="0">
                    <a:pos x="721" y="331"/>
                  </a:cxn>
                  <a:cxn ang="0">
                    <a:pos x="743" y="342"/>
                  </a:cxn>
                  <a:cxn ang="0">
                    <a:pos x="767" y="350"/>
                  </a:cxn>
                </a:cxnLst>
                <a:rect l="0" t="0" r="r" b="b"/>
                <a:pathLst>
                  <a:path w="767" h="350">
                    <a:moveTo>
                      <a:pt x="128" y="350"/>
                    </a:moveTo>
                    <a:lnTo>
                      <a:pt x="115" y="346"/>
                    </a:lnTo>
                    <a:lnTo>
                      <a:pt x="103" y="342"/>
                    </a:lnTo>
                    <a:lnTo>
                      <a:pt x="92" y="337"/>
                    </a:lnTo>
                    <a:lnTo>
                      <a:pt x="80" y="331"/>
                    </a:lnTo>
                    <a:lnTo>
                      <a:pt x="69" y="324"/>
                    </a:lnTo>
                    <a:lnTo>
                      <a:pt x="59" y="317"/>
                    </a:lnTo>
                    <a:lnTo>
                      <a:pt x="48" y="307"/>
                    </a:lnTo>
                    <a:lnTo>
                      <a:pt x="38" y="298"/>
                    </a:lnTo>
                    <a:lnTo>
                      <a:pt x="30" y="283"/>
                    </a:lnTo>
                    <a:lnTo>
                      <a:pt x="23" y="271"/>
                    </a:lnTo>
                    <a:lnTo>
                      <a:pt x="17" y="254"/>
                    </a:lnTo>
                    <a:lnTo>
                      <a:pt x="12" y="239"/>
                    </a:lnTo>
                    <a:lnTo>
                      <a:pt x="8" y="223"/>
                    </a:lnTo>
                    <a:lnTo>
                      <a:pt x="3" y="208"/>
                    </a:lnTo>
                    <a:lnTo>
                      <a:pt x="2" y="192"/>
                    </a:lnTo>
                    <a:lnTo>
                      <a:pt x="0" y="173"/>
                    </a:lnTo>
                    <a:lnTo>
                      <a:pt x="2" y="157"/>
                    </a:lnTo>
                    <a:lnTo>
                      <a:pt x="3" y="140"/>
                    </a:lnTo>
                    <a:lnTo>
                      <a:pt x="8" y="125"/>
                    </a:lnTo>
                    <a:lnTo>
                      <a:pt x="12" y="109"/>
                    </a:lnTo>
                    <a:lnTo>
                      <a:pt x="17" y="94"/>
                    </a:lnTo>
                    <a:lnTo>
                      <a:pt x="23" y="78"/>
                    </a:lnTo>
                    <a:lnTo>
                      <a:pt x="30" y="63"/>
                    </a:lnTo>
                    <a:lnTo>
                      <a:pt x="38" y="48"/>
                    </a:lnTo>
                    <a:lnTo>
                      <a:pt x="48" y="39"/>
                    </a:lnTo>
                    <a:lnTo>
                      <a:pt x="59" y="32"/>
                    </a:lnTo>
                    <a:lnTo>
                      <a:pt x="69" y="24"/>
                    </a:lnTo>
                    <a:lnTo>
                      <a:pt x="80" y="17"/>
                    </a:lnTo>
                    <a:lnTo>
                      <a:pt x="92" y="11"/>
                    </a:lnTo>
                    <a:lnTo>
                      <a:pt x="103" y="6"/>
                    </a:lnTo>
                    <a:lnTo>
                      <a:pt x="115" y="2"/>
                    </a:lnTo>
                    <a:lnTo>
                      <a:pt x="128" y="0"/>
                    </a:lnTo>
                    <a:lnTo>
                      <a:pt x="767" y="0"/>
                    </a:lnTo>
                    <a:lnTo>
                      <a:pt x="754" y="2"/>
                    </a:lnTo>
                    <a:lnTo>
                      <a:pt x="743" y="6"/>
                    </a:lnTo>
                    <a:lnTo>
                      <a:pt x="731" y="11"/>
                    </a:lnTo>
                    <a:lnTo>
                      <a:pt x="721" y="17"/>
                    </a:lnTo>
                    <a:lnTo>
                      <a:pt x="710" y="24"/>
                    </a:lnTo>
                    <a:lnTo>
                      <a:pt x="700" y="32"/>
                    </a:lnTo>
                    <a:lnTo>
                      <a:pt x="688" y="39"/>
                    </a:lnTo>
                    <a:lnTo>
                      <a:pt x="677" y="48"/>
                    </a:lnTo>
                    <a:lnTo>
                      <a:pt x="670" y="63"/>
                    </a:lnTo>
                    <a:lnTo>
                      <a:pt x="662" y="78"/>
                    </a:lnTo>
                    <a:lnTo>
                      <a:pt x="656" y="94"/>
                    </a:lnTo>
                    <a:lnTo>
                      <a:pt x="651" y="109"/>
                    </a:lnTo>
                    <a:lnTo>
                      <a:pt x="647" y="125"/>
                    </a:lnTo>
                    <a:lnTo>
                      <a:pt x="642" y="140"/>
                    </a:lnTo>
                    <a:lnTo>
                      <a:pt x="641" y="157"/>
                    </a:lnTo>
                    <a:lnTo>
                      <a:pt x="639" y="173"/>
                    </a:lnTo>
                    <a:lnTo>
                      <a:pt x="641" y="192"/>
                    </a:lnTo>
                    <a:lnTo>
                      <a:pt x="642" y="208"/>
                    </a:lnTo>
                    <a:lnTo>
                      <a:pt x="647" y="223"/>
                    </a:lnTo>
                    <a:lnTo>
                      <a:pt x="651" y="239"/>
                    </a:lnTo>
                    <a:lnTo>
                      <a:pt x="656" y="254"/>
                    </a:lnTo>
                    <a:lnTo>
                      <a:pt x="662" y="271"/>
                    </a:lnTo>
                    <a:lnTo>
                      <a:pt x="670" y="283"/>
                    </a:lnTo>
                    <a:lnTo>
                      <a:pt x="677" y="298"/>
                    </a:lnTo>
                    <a:lnTo>
                      <a:pt x="688" y="307"/>
                    </a:lnTo>
                    <a:lnTo>
                      <a:pt x="700" y="317"/>
                    </a:lnTo>
                    <a:lnTo>
                      <a:pt x="710" y="324"/>
                    </a:lnTo>
                    <a:lnTo>
                      <a:pt x="721" y="331"/>
                    </a:lnTo>
                    <a:lnTo>
                      <a:pt x="731" y="337"/>
                    </a:lnTo>
                    <a:lnTo>
                      <a:pt x="743" y="342"/>
                    </a:lnTo>
                    <a:lnTo>
                      <a:pt x="754" y="346"/>
                    </a:lnTo>
                    <a:lnTo>
                      <a:pt x="767" y="350"/>
                    </a:lnTo>
                    <a:lnTo>
                      <a:pt x="128" y="350"/>
                    </a:lnTo>
                    <a:close/>
                  </a:path>
                </a:pathLst>
              </a:custGeom>
              <a:ln>
                <a:headEnd/>
                <a:tailEnd/>
              </a:ln>
            </p:spPr>
            <p:style>
              <a:lnRef idx="1">
                <a:schemeClr val="accent6"/>
              </a:lnRef>
              <a:fillRef idx="2">
                <a:schemeClr val="accent6"/>
              </a:fillRef>
              <a:effectRef idx="1">
                <a:schemeClr val="accent6"/>
              </a:effectRef>
              <a:fontRef idx="minor">
                <a:schemeClr val="dk1"/>
              </a:fontRef>
            </p:style>
            <p:txBody>
              <a:bodyPr/>
              <a:lstStyle/>
              <a:p>
                <a:endParaRPr lang="en-US" b="1" dirty="0">
                  <a:latin typeface="+mn-lt"/>
                </a:endParaRPr>
              </a:p>
            </p:txBody>
          </p:sp>
          <p:sp>
            <p:nvSpPr>
              <p:cNvPr id="1021988" name="Freeform 36"/>
              <p:cNvSpPr>
                <a:spLocks/>
              </p:cNvSpPr>
              <p:nvPr/>
            </p:nvSpPr>
            <p:spPr bwMode="auto">
              <a:xfrm>
                <a:off x="4343" y="3296"/>
                <a:ext cx="867" cy="350"/>
              </a:xfrm>
              <a:custGeom>
                <a:avLst/>
                <a:gdLst/>
                <a:ahLst/>
                <a:cxnLst>
                  <a:cxn ang="0">
                    <a:pos x="115" y="346"/>
                  </a:cxn>
                  <a:cxn ang="0">
                    <a:pos x="92" y="337"/>
                  </a:cxn>
                  <a:cxn ang="0">
                    <a:pos x="69" y="324"/>
                  </a:cxn>
                  <a:cxn ang="0">
                    <a:pos x="48" y="307"/>
                  </a:cxn>
                  <a:cxn ang="0">
                    <a:pos x="30" y="283"/>
                  </a:cxn>
                  <a:cxn ang="0">
                    <a:pos x="17" y="254"/>
                  </a:cxn>
                  <a:cxn ang="0">
                    <a:pos x="8" y="223"/>
                  </a:cxn>
                  <a:cxn ang="0">
                    <a:pos x="2" y="192"/>
                  </a:cxn>
                  <a:cxn ang="0">
                    <a:pos x="2" y="157"/>
                  </a:cxn>
                  <a:cxn ang="0">
                    <a:pos x="8" y="125"/>
                  </a:cxn>
                  <a:cxn ang="0">
                    <a:pos x="17" y="94"/>
                  </a:cxn>
                  <a:cxn ang="0">
                    <a:pos x="30" y="63"/>
                  </a:cxn>
                  <a:cxn ang="0">
                    <a:pos x="48" y="39"/>
                  </a:cxn>
                  <a:cxn ang="0">
                    <a:pos x="69" y="24"/>
                  </a:cxn>
                  <a:cxn ang="0">
                    <a:pos x="92" y="11"/>
                  </a:cxn>
                  <a:cxn ang="0">
                    <a:pos x="115" y="2"/>
                  </a:cxn>
                  <a:cxn ang="0">
                    <a:pos x="767" y="0"/>
                  </a:cxn>
                  <a:cxn ang="0">
                    <a:pos x="743" y="6"/>
                  </a:cxn>
                  <a:cxn ang="0">
                    <a:pos x="721" y="17"/>
                  </a:cxn>
                  <a:cxn ang="0">
                    <a:pos x="700" y="32"/>
                  </a:cxn>
                  <a:cxn ang="0">
                    <a:pos x="677" y="48"/>
                  </a:cxn>
                  <a:cxn ang="0">
                    <a:pos x="662" y="78"/>
                  </a:cxn>
                  <a:cxn ang="0">
                    <a:pos x="651" y="109"/>
                  </a:cxn>
                  <a:cxn ang="0">
                    <a:pos x="642" y="140"/>
                  </a:cxn>
                  <a:cxn ang="0">
                    <a:pos x="639" y="173"/>
                  </a:cxn>
                  <a:cxn ang="0">
                    <a:pos x="642" y="208"/>
                  </a:cxn>
                  <a:cxn ang="0">
                    <a:pos x="651" y="239"/>
                  </a:cxn>
                  <a:cxn ang="0">
                    <a:pos x="662" y="271"/>
                  </a:cxn>
                  <a:cxn ang="0">
                    <a:pos x="677" y="298"/>
                  </a:cxn>
                  <a:cxn ang="0">
                    <a:pos x="700" y="317"/>
                  </a:cxn>
                  <a:cxn ang="0">
                    <a:pos x="721" y="331"/>
                  </a:cxn>
                  <a:cxn ang="0">
                    <a:pos x="743" y="342"/>
                  </a:cxn>
                  <a:cxn ang="0">
                    <a:pos x="767" y="350"/>
                  </a:cxn>
                </a:cxnLst>
                <a:rect l="0" t="0" r="r" b="b"/>
                <a:pathLst>
                  <a:path w="767" h="350">
                    <a:moveTo>
                      <a:pt x="128" y="350"/>
                    </a:moveTo>
                    <a:lnTo>
                      <a:pt x="115" y="346"/>
                    </a:lnTo>
                    <a:lnTo>
                      <a:pt x="103" y="342"/>
                    </a:lnTo>
                    <a:lnTo>
                      <a:pt x="92" y="337"/>
                    </a:lnTo>
                    <a:lnTo>
                      <a:pt x="80" y="331"/>
                    </a:lnTo>
                    <a:lnTo>
                      <a:pt x="69" y="324"/>
                    </a:lnTo>
                    <a:lnTo>
                      <a:pt x="59" y="317"/>
                    </a:lnTo>
                    <a:lnTo>
                      <a:pt x="48" y="307"/>
                    </a:lnTo>
                    <a:lnTo>
                      <a:pt x="38" y="298"/>
                    </a:lnTo>
                    <a:lnTo>
                      <a:pt x="30" y="283"/>
                    </a:lnTo>
                    <a:lnTo>
                      <a:pt x="23" y="271"/>
                    </a:lnTo>
                    <a:lnTo>
                      <a:pt x="17" y="254"/>
                    </a:lnTo>
                    <a:lnTo>
                      <a:pt x="12" y="239"/>
                    </a:lnTo>
                    <a:lnTo>
                      <a:pt x="8" y="223"/>
                    </a:lnTo>
                    <a:lnTo>
                      <a:pt x="3" y="208"/>
                    </a:lnTo>
                    <a:lnTo>
                      <a:pt x="2" y="192"/>
                    </a:lnTo>
                    <a:lnTo>
                      <a:pt x="0" y="173"/>
                    </a:lnTo>
                    <a:lnTo>
                      <a:pt x="2" y="157"/>
                    </a:lnTo>
                    <a:lnTo>
                      <a:pt x="3" y="140"/>
                    </a:lnTo>
                    <a:lnTo>
                      <a:pt x="8" y="125"/>
                    </a:lnTo>
                    <a:lnTo>
                      <a:pt x="12" y="109"/>
                    </a:lnTo>
                    <a:lnTo>
                      <a:pt x="17" y="94"/>
                    </a:lnTo>
                    <a:lnTo>
                      <a:pt x="23" y="78"/>
                    </a:lnTo>
                    <a:lnTo>
                      <a:pt x="30" y="63"/>
                    </a:lnTo>
                    <a:lnTo>
                      <a:pt x="38" y="48"/>
                    </a:lnTo>
                    <a:lnTo>
                      <a:pt x="48" y="39"/>
                    </a:lnTo>
                    <a:lnTo>
                      <a:pt x="59" y="32"/>
                    </a:lnTo>
                    <a:lnTo>
                      <a:pt x="69" y="24"/>
                    </a:lnTo>
                    <a:lnTo>
                      <a:pt x="80" y="17"/>
                    </a:lnTo>
                    <a:lnTo>
                      <a:pt x="92" y="11"/>
                    </a:lnTo>
                    <a:lnTo>
                      <a:pt x="103" y="6"/>
                    </a:lnTo>
                    <a:lnTo>
                      <a:pt x="115" y="2"/>
                    </a:lnTo>
                    <a:lnTo>
                      <a:pt x="128" y="0"/>
                    </a:lnTo>
                    <a:lnTo>
                      <a:pt x="767" y="0"/>
                    </a:lnTo>
                    <a:lnTo>
                      <a:pt x="754" y="2"/>
                    </a:lnTo>
                    <a:lnTo>
                      <a:pt x="743" y="6"/>
                    </a:lnTo>
                    <a:lnTo>
                      <a:pt x="731" y="11"/>
                    </a:lnTo>
                    <a:lnTo>
                      <a:pt x="721" y="17"/>
                    </a:lnTo>
                    <a:lnTo>
                      <a:pt x="710" y="24"/>
                    </a:lnTo>
                    <a:lnTo>
                      <a:pt x="700" y="32"/>
                    </a:lnTo>
                    <a:lnTo>
                      <a:pt x="688" y="39"/>
                    </a:lnTo>
                    <a:lnTo>
                      <a:pt x="677" y="48"/>
                    </a:lnTo>
                    <a:lnTo>
                      <a:pt x="670" y="63"/>
                    </a:lnTo>
                    <a:lnTo>
                      <a:pt x="662" y="78"/>
                    </a:lnTo>
                    <a:lnTo>
                      <a:pt x="656" y="94"/>
                    </a:lnTo>
                    <a:lnTo>
                      <a:pt x="651" y="109"/>
                    </a:lnTo>
                    <a:lnTo>
                      <a:pt x="647" y="125"/>
                    </a:lnTo>
                    <a:lnTo>
                      <a:pt x="642" y="140"/>
                    </a:lnTo>
                    <a:lnTo>
                      <a:pt x="641" y="157"/>
                    </a:lnTo>
                    <a:lnTo>
                      <a:pt x="639" y="173"/>
                    </a:lnTo>
                    <a:lnTo>
                      <a:pt x="641" y="192"/>
                    </a:lnTo>
                    <a:lnTo>
                      <a:pt x="642" y="208"/>
                    </a:lnTo>
                    <a:lnTo>
                      <a:pt x="647" y="223"/>
                    </a:lnTo>
                    <a:lnTo>
                      <a:pt x="651" y="239"/>
                    </a:lnTo>
                    <a:lnTo>
                      <a:pt x="656" y="254"/>
                    </a:lnTo>
                    <a:lnTo>
                      <a:pt x="662" y="271"/>
                    </a:lnTo>
                    <a:lnTo>
                      <a:pt x="670" y="283"/>
                    </a:lnTo>
                    <a:lnTo>
                      <a:pt x="677" y="298"/>
                    </a:lnTo>
                    <a:lnTo>
                      <a:pt x="688" y="307"/>
                    </a:lnTo>
                    <a:lnTo>
                      <a:pt x="700" y="317"/>
                    </a:lnTo>
                    <a:lnTo>
                      <a:pt x="710" y="324"/>
                    </a:lnTo>
                    <a:lnTo>
                      <a:pt x="721" y="331"/>
                    </a:lnTo>
                    <a:lnTo>
                      <a:pt x="731" y="337"/>
                    </a:lnTo>
                    <a:lnTo>
                      <a:pt x="743" y="342"/>
                    </a:lnTo>
                    <a:lnTo>
                      <a:pt x="754" y="346"/>
                    </a:lnTo>
                    <a:lnTo>
                      <a:pt x="767" y="350"/>
                    </a:lnTo>
                    <a:lnTo>
                      <a:pt x="128" y="350"/>
                    </a:lnTo>
                  </a:path>
                </a:pathLst>
              </a:custGeom>
              <a:noFill/>
              <a:ln w="9525">
                <a:solidFill>
                  <a:srgbClr val="000000"/>
                </a:solidFill>
                <a:prstDash val="solid"/>
                <a:round/>
                <a:headEnd/>
                <a:tailEnd/>
              </a:ln>
            </p:spPr>
            <p:txBody>
              <a:bodyPr/>
              <a:lstStyle/>
              <a:p>
                <a:endParaRPr lang="en-US" b="1" dirty="0">
                  <a:latin typeface="+mn-lt"/>
                </a:endParaRPr>
              </a:p>
            </p:txBody>
          </p:sp>
          <p:sp>
            <p:nvSpPr>
              <p:cNvPr id="1021989" name="Rectangle 37"/>
              <p:cNvSpPr>
                <a:spLocks noChangeArrowheads="1"/>
              </p:cNvSpPr>
              <p:nvPr/>
            </p:nvSpPr>
            <p:spPr bwMode="auto">
              <a:xfrm>
                <a:off x="4507" y="3394"/>
                <a:ext cx="451" cy="174"/>
              </a:xfrm>
              <a:prstGeom prst="rect">
                <a:avLst/>
              </a:prstGeom>
              <a:noFill/>
              <a:ln w="9525">
                <a:noFill/>
                <a:miter lim="800000"/>
                <a:headEnd/>
                <a:tailEnd/>
              </a:ln>
            </p:spPr>
            <p:txBody>
              <a:bodyPr wrap="none" lIns="0" tIns="0" rIns="0" bIns="0">
                <a:spAutoFit/>
              </a:bodyPr>
              <a:lstStyle/>
              <a:p>
                <a:pPr algn="l" eaLnBrk="1" hangingPunct="1"/>
                <a:r>
                  <a:rPr lang="en-US" b="1" dirty="0">
                    <a:solidFill>
                      <a:srgbClr val="000000"/>
                    </a:solidFill>
                    <a:latin typeface="+mn-lt"/>
                  </a:rPr>
                  <a:t>Archive</a:t>
                </a:r>
                <a:endParaRPr lang="en-US" b="1" dirty="0">
                  <a:latin typeface="+mn-lt"/>
                </a:endParaRPr>
              </a:p>
            </p:txBody>
          </p:sp>
          <p:sp>
            <p:nvSpPr>
              <p:cNvPr id="1021990" name="Freeform 38"/>
              <p:cNvSpPr>
                <a:spLocks noEditPoints="1"/>
              </p:cNvSpPr>
              <p:nvPr/>
            </p:nvSpPr>
            <p:spPr bwMode="auto">
              <a:xfrm>
                <a:off x="4723" y="2644"/>
                <a:ext cx="55" cy="634"/>
              </a:xfrm>
              <a:custGeom>
                <a:avLst/>
                <a:gdLst/>
                <a:ahLst/>
                <a:cxnLst>
                  <a:cxn ang="0">
                    <a:pos x="33" y="0"/>
                  </a:cxn>
                  <a:cxn ang="0">
                    <a:pos x="33" y="581"/>
                  </a:cxn>
                  <a:cxn ang="0">
                    <a:pos x="16" y="581"/>
                  </a:cxn>
                  <a:cxn ang="0">
                    <a:pos x="16" y="0"/>
                  </a:cxn>
                  <a:cxn ang="0">
                    <a:pos x="33" y="0"/>
                  </a:cxn>
                  <a:cxn ang="0">
                    <a:pos x="49" y="571"/>
                  </a:cxn>
                  <a:cxn ang="0">
                    <a:pos x="25" y="634"/>
                  </a:cxn>
                  <a:cxn ang="0">
                    <a:pos x="0" y="571"/>
                  </a:cxn>
                  <a:cxn ang="0">
                    <a:pos x="49" y="571"/>
                  </a:cxn>
                </a:cxnLst>
                <a:rect l="0" t="0" r="r" b="b"/>
                <a:pathLst>
                  <a:path w="49" h="634">
                    <a:moveTo>
                      <a:pt x="33" y="0"/>
                    </a:moveTo>
                    <a:lnTo>
                      <a:pt x="33" y="581"/>
                    </a:lnTo>
                    <a:lnTo>
                      <a:pt x="16" y="581"/>
                    </a:lnTo>
                    <a:lnTo>
                      <a:pt x="16" y="0"/>
                    </a:lnTo>
                    <a:lnTo>
                      <a:pt x="33" y="0"/>
                    </a:lnTo>
                    <a:close/>
                    <a:moveTo>
                      <a:pt x="49" y="571"/>
                    </a:moveTo>
                    <a:lnTo>
                      <a:pt x="25" y="634"/>
                    </a:lnTo>
                    <a:lnTo>
                      <a:pt x="0" y="571"/>
                    </a:lnTo>
                    <a:lnTo>
                      <a:pt x="49" y="571"/>
                    </a:lnTo>
                    <a:close/>
                  </a:path>
                </a:pathLst>
              </a:custGeom>
              <a:solidFill>
                <a:srgbClr val="000000"/>
              </a:solidFill>
              <a:ln w="3175">
                <a:solidFill>
                  <a:srgbClr val="000000"/>
                </a:solidFill>
                <a:prstDash val="solid"/>
                <a:round/>
                <a:headEnd/>
                <a:tailEnd/>
              </a:ln>
            </p:spPr>
            <p:txBody>
              <a:bodyPr/>
              <a:lstStyle/>
              <a:p>
                <a:endParaRPr lang="en-US" b="1" dirty="0">
                  <a:latin typeface="+mn-lt"/>
                </a:endParaRPr>
              </a:p>
            </p:txBody>
          </p:sp>
          <p:sp>
            <p:nvSpPr>
              <p:cNvPr id="1021991" name="Freeform 39"/>
              <p:cNvSpPr>
                <a:spLocks noEditPoints="1"/>
              </p:cNvSpPr>
              <p:nvPr/>
            </p:nvSpPr>
            <p:spPr bwMode="auto">
              <a:xfrm>
                <a:off x="2375" y="2579"/>
                <a:ext cx="1866" cy="920"/>
              </a:xfrm>
              <a:custGeom>
                <a:avLst/>
                <a:gdLst/>
                <a:ahLst/>
                <a:cxnLst>
                  <a:cxn ang="0">
                    <a:pos x="1650" y="920"/>
                  </a:cxn>
                  <a:cxn ang="0">
                    <a:pos x="26" y="920"/>
                  </a:cxn>
                  <a:cxn ang="0">
                    <a:pos x="21" y="920"/>
                  </a:cxn>
                  <a:cxn ang="0">
                    <a:pos x="20" y="918"/>
                  </a:cxn>
                  <a:cxn ang="0">
                    <a:pos x="17" y="914"/>
                  </a:cxn>
                  <a:cxn ang="0">
                    <a:pos x="17" y="910"/>
                  </a:cxn>
                  <a:cxn ang="0">
                    <a:pos x="17" y="52"/>
                  </a:cxn>
                  <a:cxn ang="0">
                    <a:pos x="33" y="52"/>
                  </a:cxn>
                  <a:cxn ang="0">
                    <a:pos x="33" y="910"/>
                  </a:cxn>
                  <a:cxn ang="0">
                    <a:pos x="26" y="899"/>
                  </a:cxn>
                  <a:cxn ang="0">
                    <a:pos x="1650" y="899"/>
                  </a:cxn>
                  <a:cxn ang="0">
                    <a:pos x="1650" y="920"/>
                  </a:cxn>
                  <a:cxn ang="0">
                    <a:pos x="0" y="61"/>
                  </a:cxn>
                  <a:cxn ang="0">
                    <a:pos x="26" y="0"/>
                  </a:cxn>
                  <a:cxn ang="0">
                    <a:pos x="50" y="61"/>
                  </a:cxn>
                  <a:cxn ang="0">
                    <a:pos x="0" y="61"/>
                  </a:cxn>
                </a:cxnLst>
                <a:rect l="0" t="0" r="r" b="b"/>
                <a:pathLst>
                  <a:path w="1650" h="920">
                    <a:moveTo>
                      <a:pt x="1650" y="920"/>
                    </a:moveTo>
                    <a:lnTo>
                      <a:pt x="26" y="920"/>
                    </a:lnTo>
                    <a:lnTo>
                      <a:pt x="21" y="920"/>
                    </a:lnTo>
                    <a:lnTo>
                      <a:pt x="20" y="918"/>
                    </a:lnTo>
                    <a:lnTo>
                      <a:pt x="17" y="914"/>
                    </a:lnTo>
                    <a:lnTo>
                      <a:pt x="17" y="910"/>
                    </a:lnTo>
                    <a:lnTo>
                      <a:pt x="17" y="52"/>
                    </a:lnTo>
                    <a:lnTo>
                      <a:pt x="33" y="52"/>
                    </a:lnTo>
                    <a:lnTo>
                      <a:pt x="33" y="910"/>
                    </a:lnTo>
                    <a:lnTo>
                      <a:pt x="26" y="899"/>
                    </a:lnTo>
                    <a:lnTo>
                      <a:pt x="1650" y="899"/>
                    </a:lnTo>
                    <a:lnTo>
                      <a:pt x="1650" y="920"/>
                    </a:lnTo>
                    <a:close/>
                    <a:moveTo>
                      <a:pt x="0" y="61"/>
                    </a:moveTo>
                    <a:lnTo>
                      <a:pt x="26" y="0"/>
                    </a:lnTo>
                    <a:lnTo>
                      <a:pt x="50" y="61"/>
                    </a:lnTo>
                    <a:lnTo>
                      <a:pt x="0" y="61"/>
                    </a:lnTo>
                    <a:close/>
                  </a:path>
                </a:pathLst>
              </a:custGeom>
              <a:solidFill>
                <a:srgbClr val="000000"/>
              </a:solidFill>
              <a:ln w="3175">
                <a:solidFill>
                  <a:srgbClr val="000000"/>
                </a:solidFill>
                <a:prstDash val="solid"/>
                <a:round/>
                <a:headEnd/>
                <a:tailEnd/>
              </a:ln>
            </p:spPr>
            <p:txBody>
              <a:bodyPr/>
              <a:lstStyle/>
              <a:p>
                <a:endParaRPr lang="en-US" b="1" dirty="0">
                  <a:latin typeface="+mn-lt"/>
                </a:endParaRPr>
              </a:p>
            </p:txBody>
          </p:sp>
          <p:sp>
            <p:nvSpPr>
              <p:cNvPr id="1021992" name="Rectangle 40"/>
              <p:cNvSpPr>
                <a:spLocks noChangeArrowheads="1"/>
              </p:cNvSpPr>
              <p:nvPr/>
            </p:nvSpPr>
            <p:spPr bwMode="auto">
              <a:xfrm>
                <a:off x="3581" y="3556"/>
                <a:ext cx="501" cy="174"/>
              </a:xfrm>
              <a:prstGeom prst="rect">
                <a:avLst/>
              </a:prstGeom>
              <a:noFill/>
              <a:ln w="9525">
                <a:noFill/>
                <a:miter lim="800000"/>
                <a:headEnd/>
                <a:tailEnd/>
              </a:ln>
            </p:spPr>
            <p:txBody>
              <a:bodyPr wrap="none" lIns="0" tIns="0" rIns="0" bIns="0">
                <a:spAutoFit/>
              </a:bodyPr>
              <a:lstStyle/>
              <a:p>
                <a:pPr algn="l" eaLnBrk="1" hangingPunct="1"/>
                <a:r>
                  <a:rPr lang="en-US" b="1" dirty="0">
                    <a:solidFill>
                      <a:srgbClr val="000000"/>
                    </a:solidFill>
                    <a:latin typeface="+mn-lt"/>
                  </a:rPr>
                  <a:t>Retrieve</a:t>
                </a:r>
                <a:endParaRPr lang="en-US" b="1" dirty="0">
                  <a:latin typeface="+mn-lt"/>
                </a:endParaRPr>
              </a:p>
            </p:txBody>
          </p:sp>
        </p:grpSp>
        <p:grpSp>
          <p:nvGrpSpPr>
            <p:cNvPr id="6" name="Group 41"/>
            <p:cNvGrpSpPr>
              <a:grpSpLocks/>
            </p:cNvGrpSpPr>
            <p:nvPr/>
          </p:nvGrpSpPr>
          <p:grpSpPr bwMode="auto">
            <a:xfrm>
              <a:off x="2031224" y="3055938"/>
              <a:ext cx="2791605" cy="1301750"/>
              <a:chOff x="1181" y="1925"/>
              <a:chExt cx="1623" cy="820"/>
            </a:xfrm>
          </p:grpSpPr>
          <p:sp>
            <p:nvSpPr>
              <p:cNvPr id="1021994" name="Freeform 42"/>
              <p:cNvSpPr>
                <a:spLocks/>
              </p:cNvSpPr>
              <p:nvPr/>
            </p:nvSpPr>
            <p:spPr bwMode="auto">
              <a:xfrm>
                <a:off x="1910" y="2129"/>
                <a:ext cx="894" cy="414"/>
              </a:xfrm>
              <a:custGeom>
                <a:avLst/>
                <a:gdLst/>
                <a:ahLst/>
                <a:cxnLst>
                  <a:cxn ang="0">
                    <a:pos x="158" y="0"/>
                  </a:cxn>
                  <a:cxn ang="0">
                    <a:pos x="790" y="0"/>
                  </a:cxn>
                  <a:cxn ang="0">
                    <a:pos x="629" y="414"/>
                  </a:cxn>
                  <a:cxn ang="0">
                    <a:pos x="0" y="414"/>
                  </a:cxn>
                  <a:cxn ang="0">
                    <a:pos x="158" y="0"/>
                  </a:cxn>
                </a:cxnLst>
                <a:rect l="0" t="0" r="r" b="b"/>
                <a:pathLst>
                  <a:path w="790" h="414">
                    <a:moveTo>
                      <a:pt x="158" y="0"/>
                    </a:moveTo>
                    <a:lnTo>
                      <a:pt x="790" y="0"/>
                    </a:lnTo>
                    <a:lnTo>
                      <a:pt x="629" y="414"/>
                    </a:lnTo>
                    <a:lnTo>
                      <a:pt x="0" y="414"/>
                    </a:lnTo>
                    <a:lnTo>
                      <a:pt x="158" y="0"/>
                    </a:lnTo>
                    <a:close/>
                  </a:path>
                </a:pathLst>
              </a:custGeom>
              <a:solidFill>
                <a:srgbClr val="EAEAEA"/>
              </a:solidFill>
              <a:ln w="9525">
                <a:noFill/>
                <a:round/>
                <a:headEnd/>
                <a:tailEnd/>
              </a:ln>
            </p:spPr>
            <p:txBody>
              <a:bodyPr/>
              <a:lstStyle/>
              <a:p>
                <a:endParaRPr lang="en-US" b="1" dirty="0">
                  <a:latin typeface="+mn-lt"/>
                </a:endParaRPr>
              </a:p>
            </p:txBody>
          </p:sp>
          <p:sp>
            <p:nvSpPr>
              <p:cNvPr id="1021995" name="Freeform 43"/>
              <p:cNvSpPr>
                <a:spLocks/>
              </p:cNvSpPr>
              <p:nvPr/>
            </p:nvSpPr>
            <p:spPr bwMode="auto">
              <a:xfrm>
                <a:off x="1910" y="2129"/>
                <a:ext cx="894" cy="414"/>
              </a:xfrm>
              <a:custGeom>
                <a:avLst/>
                <a:gdLst/>
                <a:ahLst/>
                <a:cxnLst>
                  <a:cxn ang="0">
                    <a:pos x="158" y="0"/>
                  </a:cxn>
                  <a:cxn ang="0">
                    <a:pos x="790" y="0"/>
                  </a:cxn>
                  <a:cxn ang="0">
                    <a:pos x="629" y="414"/>
                  </a:cxn>
                  <a:cxn ang="0">
                    <a:pos x="0" y="414"/>
                  </a:cxn>
                  <a:cxn ang="0">
                    <a:pos x="158" y="0"/>
                  </a:cxn>
                </a:cxnLst>
                <a:rect l="0" t="0" r="r" b="b"/>
                <a:pathLst>
                  <a:path w="790" h="414">
                    <a:moveTo>
                      <a:pt x="158" y="0"/>
                    </a:moveTo>
                    <a:lnTo>
                      <a:pt x="790" y="0"/>
                    </a:lnTo>
                    <a:lnTo>
                      <a:pt x="629" y="414"/>
                    </a:lnTo>
                    <a:lnTo>
                      <a:pt x="0" y="414"/>
                    </a:lnTo>
                    <a:lnTo>
                      <a:pt x="158" y="0"/>
                    </a:lnTo>
                    <a:close/>
                  </a:path>
                </a:pathLst>
              </a:custGeom>
              <a:solidFill>
                <a:srgbClr val="0070C0"/>
              </a:solidFill>
              <a:ln>
                <a:headEnd/>
                <a:tailEnd/>
              </a:ln>
            </p:spPr>
            <p:style>
              <a:lnRef idx="1">
                <a:schemeClr val="accent1"/>
              </a:lnRef>
              <a:fillRef idx="2">
                <a:schemeClr val="accent1"/>
              </a:fillRef>
              <a:effectRef idx="1">
                <a:schemeClr val="accent1"/>
              </a:effectRef>
              <a:fontRef idx="minor">
                <a:schemeClr val="dk1"/>
              </a:fontRef>
            </p:style>
            <p:txBody>
              <a:bodyPr/>
              <a:lstStyle/>
              <a:p>
                <a:endParaRPr lang="en-US" b="1" dirty="0">
                  <a:solidFill>
                    <a:schemeClr val="bg1"/>
                  </a:solidFill>
                  <a:latin typeface="+mn-lt"/>
                </a:endParaRPr>
              </a:p>
            </p:txBody>
          </p:sp>
          <p:sp>
            <p:nvSpPr>
              <p:cNvPr id="1021996" name="Rectangle 44"/>
              <p:cNvSpPr>
                <a:spLocks noChangeArrowheads="1"/>
              </p:cNvSpPr>
              <p:nvPr/>
            </p:nvSpPr>
            <p:spPr bwMode="auto">
              <a:xfrm>
                <a:off x="2118" y="2273"/>
                <a:ext cx="462" cy="174"/>
              </a:xfrm>
              <a:prstGeom prst="rect">
                <a:avLst/>
              </a:prstGeom>
              <a:noFill/>
              <a:ln w="9525">
                <a:noFill/>
                <a:miter lim="800000"/>
                <a:headEnd/>
                <a:tailEnd/>
              </a:ln>
            </p:spPr>
            <p:txBody>
              <a:bodyPr wrap="none" lIns="0" tIns="0" rIns="0" bIns="0">
                <a:spAutoFit/>
              </a:bodyPr>
              <a:lstStyle/>
              <a:p>
                <a:pPr algn="l" eaLnBrk="1" hangingPunct="1"/>
                <a:r>
                  <a:rPr lang="en-US" b="1" dirty="0">
                    <a:solidFill>
                      <a:schemeClr val="bg1"/>
                    </a:solidFill>
                    <a:latin typeface="+mn-lt"/>
                  </a:rPr>
                  <a:t>Acquire</a:t>
                </a:r>
              </a:p>
            </p:txBody>
          </p:sp>
          <p:sp>
            <p:nvSpPr>
              <p:cNvPr id="1021997" name="Rectangle 45"/>
              <p:cNvSpPr>
                <a:spLocks noChangeArrowheads="1"/>
              </p:cNvSpPr>
              <p:nvPr/>
            </p:nvSpPr>
            <p:spPr bwMode="auto">
              <a:xfrm>
                <a:off x="1234" y="2148"/>
                <a:ext cx="316" cy="174"/>
              </a:xfrm>
              <a:prstGeom prst="rect">
                <a:avLst/>
              </a:prstGeom>
              <a:noFill/>
              <a:ln w="9525">
                <a:noFill/>
                <a:miter lim="800000"/>
                <a:headEnd/>
                <a:tailEnd/>
              </a:ln>
            </p:spPr>
            <p:txBody>
              <a:bodyPr wrap="none" lIns="0" tIns="0" rIns="0" bIns="0">
                <a:spAutoFit/>
              </a:bodyPr>
              <a:lstStyle/>
              <a:p>
                <a:pPr algn="l" eaLnBrk="1" hangingPunct="1"/>
                <a:r>
                  <a:rPr lang="en-US" b="1" dirty="0">
                    <a:solidFill>
                      <a:srgbClr val="000000"/>
                    </a:solidFill>
                    <a:latin typeface="+mn-lt"/>
                  </a:rPr>
                  <a:t>Data </a:t>
                </a:r>
                <a:endParaRPr lang="en-US" b="1" dirty="0">
                  <a:latin typeface="+mn-lt"/>
                </a:endParaRPr>
              </a:p>
            </p:txBody>
          </p:sp>
          <p:sp>
            <p:nvSpPr>
              <p:cNvPr id="1021998" name="Rectangle 46"/>
              <p:cNvSpPr>
                <a:spLocks noChangeArrowheads="1"/>
              </p:cNvSpPr>
              <p:nvPr/>
            </p:nvSpPr>
            <p:spPr bwMode="auto">
              <a:xfrm>
                <a:off x="1181" y="2346"/>
                <a:ext cx="464" cy="174"/>
              </a:xfrm>
              <a:prstGeom prst="rect">
                <a:avLst/>
              </a:prstGeom>
              <a:noFill/>
              <a:ln w="9525">
                <a:noFill/>
                <a:miter lim="800000"/>
                <a:headEnd/>
                <a:tailEnd/>
              </a:ln>
            </p:spPr>
            <p:txBody>
              <a:bodyPr wrap="none" lIns="0" tIns="0" rIns="0" bIns="0">
                <a:spAutoFit/>
              </a:bodyPr>
              <a:lstStyle/>
              <a:p>
                <a:pPr algn="l" eaLnBrk="1" hangingPunct="1"/>
                <a:r>
                  <a:rPr lang="en-US" b="1" dirty="0">
                    <a:solidFill>
                      <a:srgbClr val="000000"/>
                    </a:solidFill>
                    <a:latin typeface="+mn-lt"/>
                  </a:rPr>
                  <a:t>Sources</a:t>
                </a:r>
                <a:endParaRPr lang="en-US" b="1" dirty="0">
                  <a:latin typeface="+mn-lt"/>
                </a:endParaRPr>
              </a:p>
            </p:txBody>
          </p:sp>
          <p:sp>
            <p:nvSpPr>
              <p:cNvPr id="1021999" name="Freeform 47"/>
              <p:cNvSpPr>
                <a:spLocks noEditPoints="1"/>
              </p:cNvSpPr>
              <p:nvPr/>
            </p:nvSpPr>
            <p:spPr bwMode="auto">
              <a:xfrm>
                <a:off x="1276" y="1925"/>
                <a:ext cx="626" cy="290"/>
              </a:xfrm>
              <a:custGeom>
                <a:avLst/>
                <a:gdLst/>
                <a:ahLst/>
                <a:cxnLst>
                  <a:cxn ang="0">
                    <a:pos x="8" y="0"/>
                  </a:cxn>
                  <a:cxn ang="0">
                    <a:pos x="518" y="257"/>
                  </a:cxn>
                  <a:cxn ang="0">
                    <a:pos x="510" y="276"/>
                  </a:cxn>
                  <a:cxn ang="0">
                    <a:pos x="0" y="20"/>
                  </a:cxn>
                  <a:cxn ang="0">
                    <a:pos x="8" y="0"/>
                  </a:cxn>
                  <a:cxn ang="0">
                    <a:pos x="516" y="233"/>
                  </a:cxn>
                  <a:cxn ang="0">
                    <a:pos x="554" y="287"/>
                  </a:cxn>
                  <a:cxn ang="0">
                    <a:pos x="497" y="290"/>
                  </a:cxn>
                  <a:cxn ang="0">
                    <a:pos x="516" y="233"/>
                  </a:cxn>
                </a:cxnLst>
                <a:rect l="0" t="0" r="r" b="b"/>
                <a:pathLst>
                  <a:path w="554" h="290">
                    <a:moveTo>
                      <a:pt x="8" y="0"/>
                    </a:moveTo>
                    <a:lnTo>
                      <a:pt x="518" y="257"/>
                    </a:lnTo>
                    <a:lnTo>
                      <a:pt x="510" y="276"/>
                    </a:lnTo>
                    <a:lnTo>
                      <a:pt x="0" y="20"/>
                    </a:lnTo>
                    <a:lnTo>
                      <a:pt x="8" y="0"/>
                    </a:lnTo>
                    <a:close/>
                    <a:moveTo>
                      <a:pt x="516" y="233"/>
                    </a:moveTo>
                    <a:lnTo>
                      <a:pt x="554" y="287"/>
                    </a:lnTo>
                    <a:lnTo>
                      <a:pt x="497" y="290"/>
                    </a:lnTo>
                    <a:lnTo>
                      <a:pt x="516" y="233"/>
                    </a:lnTo>
                    <a:close/>
                  </a:path>
                </a:pathLst>
              </a:custGeom>
              <a:solidFill>
                <a:srgbClr val="000000"/>
              </a:solidFill>
              <a:ln w="3175">
                <a:solidFill>
                  <a:srgbClr val="000000"/>
                </a:solidFill>
                <a:prstDash val="solid"/>
                <a:round/>
                <a:headEnd/>
                <a:tailEnd/>
              </a:ln>
            </p:spPr>
            <p:txBody>
              <a:bodyPr/>
              <a:lstStyle/>
              <a:p>
                <a:endParaRPr lang="en-US" b="1" dirty="0">
                  <a:latin typeface="+mn-lt"/>
                </a:endParaRPr>
              </a:p>
            </p:txBody>
          </p:sp>
          <p:sp>
            <p:nvSpPr>
              <p:cNvPr id="1022000" name="Freeform 48"/>
              <p:cNvSpPr>
                <a:spLocks noEditPoints="1"/>
              </p:cNvSpPr>
              <p:nvPr/>
            </p:nvSpPr>
            <p:spPr bwMode="auto">
              <a:xfrm>
                <a:off x="1276" y="2454"/>
                <a:ext cx="626" cy="291"/>
              </a:xfrm>
              <a:custGeom>
                <a:avLst/>
                <a:gdLst/>
                <a:ahLst/>
                <a:cxnLst>
                  <a:cxn ang="0">
                    <a:pos x="0" y="271"/>
                  </a:cxn>
                  <a:cxn ang="0">
                    <a:pos x="510" y="15"/>
                  </a:cxn>
                  <a:cxn ang="0">
                    <a:pos x="518" y="34"/>
                  </a:cxn>
                  <a:cxn ang="0">
                    <a:pos x="8" y="291"/>
                  </a:cxn>
                  <a:cxn ang="0">
                    <a:pos x="0" y="271"/>
                  </a:cxn>
                  <a:cxn ang="0">
                    <a:pos x="497" y="0"/>
                  </a:cxn>
                  <a:cxn ang="0">
                    <a:pos x="554" y="6"/>
                  </a:cxn>
                  <a:cxn ang="0">
                    <a:pos x="516" y="57"/>
                  </a:cxn>
                  <a:cxn ang="0">
                    <a:pos x="497" y="0"/>
                  </a:cxn>
                </a:cxnLst>
                <a:rect l="0" t="0" r="r" b="b"/>
                <a:pathLst>
                  <a:path w="554" h="291">
                    <a:moveTo>
                      <a:pt x="0" y="271"/>
                    </a:moveTo>
                    <a:lnTo>
                      <a:pt x="510" y="15"/>
                    </a:lnTo>
                    <a:lnTo>
                      <a:pt x="518" y="34"/>
                    </a:lnTo>
                    <a:lnTo>
                      <a:pt x="8" y="291"/>
                    </a:lnTo>
                    <a:lnTo>
                      <a:pt x="0" y="271"/>
                    </a:lnTo>
                    <a:close/>
                    <a:moveTo>
                      <a:pt x="497" y="0"/>
                    </a:moveTo>
                    <a:lnTo>
                      <a:pt x="554" y="6"/>
                    </a:lnTo>
                    <a:lnTo>
                      <a:pt x="516" y="57"/>
                    </a:lnTo>
                    <a:lnTo>
                      <a:pt x="497" y="0"/>
                    </a:lnTo>
                    <a:close/>
                  </a:path>
                </a:pathLst>
              </a:custGeom>
              <a:solidFill>
                <a:srgbClr val="000000"/>
              </a:solidFill>
              <a:ln w="3175">
                <a:solidFill>
                  <a:srgbClr val="000000"/>
                </a:solidFill>
                <a:prstDash val="solid"/>
                <a:round/>
                <a:headEnd/>
                <a:tailEnd/>
              </a:ln>
            </p:spPr>
            <p:txBody>
              <a:bodyPr/>
              <a:lstStyle/>
              <a:p>
                <a:endParaRPr lang="en-US" b="1" dirty="0">
                  <a:latin typeface="+mn-lt"/>
                </a:endParaRPr>
              </a:p>
            </p:txBody>
          </p:sp>
        </p:grpSp>
      </p:grpSp>
      <p:sp>
        <p:nvSpPr>
          <p:cNvPr id="8" name="Slide Number Placeholder 7"/>
          <p:cNvSpPr>
            <a:spLocks noGrp="1"/>
          </p:cNvSpPr>
          <p:nvPr>
            <p:ph type="sldNum" sz="quarter" idx="12"/>
          </p:nvPr>
        </p:nvSpPr>
        <p:spPr/>
        <p:txBody>
          <a:bodyPr/>
          <a:lstStyle/>
          <a:p>
            <a:fld id="{4BE819A1-3DD8-4179-BFD0-BF7D359F8DBD}" type="slidenum">
              <a:rPr lang="en-US" smtClean="0"/>
              <a:pPr/>
              <a:t>488</a:t>
            </a:fld>
            <a:endParaRPr lang="en-US" dirty="0"/>
          </a:p>
        </p:txBody>
      </p:sp>
    </p:spTree>
    <p:extLst>
      <p:ext uri="{BB962C8B-B14F-4D97-AF65-F5344CB8AC3E}">
        <p14:creationId xmlns:p14="http://schemas.microsoft.com/office/powerpoint/2010/main" val="1263394120"/>
      </p:ext>
    </p:extLst>
  </p:cSld>
  <p:clrMapOvr>
    <a:masterClrMapping/>
  </p:clrMapOvr>
  <p:transition/>
  <p:timing>
    <p:tnLst>
      <p:par>
        <p:cTn id="1" dur="indefinite" restart="never" nodeType="tmRoot"/>
      </p:par>
    </p:tnLst>
  </p:timing>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02" name="Rectangle 2"/>
          <p:cNvSpPr>
            <a:spLocks noGrp="1" noChangeArrowheads="1"/>
          </p:cNvSpPr>
          <p:nvPr>
            <p:ph type="title"/>
          </p:nvPr>
        </p:nvSpPr>
        <p:spPr/>
        <p:txBody>
          <a:bodyPr/>
          <a:lstStyle/>
          <a:p>
            <a:r>
              <a:rPr lang="en-GB" dirty="0"/>
              <a:t>Key Information Products</a:t>
            </a:r>
            <a:endParaRPr lang="en-US" dirty="0"/>
          </a:p>
        </p:txBody>
      </p:sp>
      <p:grpSp>
        <p:nvGrpSpPr>
          <p:cNvPr id="2" name="Group 16"/>
          <p:cNvGrpSpPr/>
          <p:nvPr/>
        </p:nvGrpSpPr>
        <p:grpSpPr>
          <a:xfrm>
            <a:off x="1479307" y="1616530"/>
            <a:ext cx="6788168" cy="4578352"/>
            <a:chOff x="2338388" y="1689100"/>
            <a:chExt cx="6700837" cy="4578352"/>
          </a:xfrm>
        </p:grpSpPr>
        <p:sp>
          <p:nvSpPr>
            <p:cNvPr id="1024003" name="AutoShape 3"/>
            <p:cNvSpPr>
              <a:spLocks noChangeArrowheads="1"/>
            </p:cNvSpPr>
            <p:nvPr/>
          </p:nvSpPr>
          <p:spPr bwMode="auto">
            <a:xfrm>
              <a:off x="2338388" y="2425700"/>
              <a:ext cx="2216150" cy="2552700"/>
            </a:xfrm>
            <a:prstGeom prst="flowChartMultidocument">
              <a:avLst/>
            </a:prstGeom>
            <a:solidFill>
              <a:srgbClr val="0070C0"/>
            </a:solidFill>
            <a:ln>
              <a:headEnd/>
              <a:tailEnd/>
            </a:ln>
          </p:spPr>
          <p:style>
            <a:lnRef idx="1">
              <a:schemeClr val="accent6"/>
            </a:lnRef>
            <a:fillRef idx="2">
              <a:schemeClr val="accent6"/>
            </a:fillRef>
            <a:effectRef idx="1">
              <a:schemeClr val="accent6"/>
            </a:effectRef>
            <a:fontRef idx="minor">
              <a:schemeClr val="dk1"/>
            </a:fontRef>
          </p:style>
          <p:txBody>
            <a:bodyPr wrap="none" anchor="ctr"/>
            <a:lstStyle/>
            <a:p>
              <a:endParaRPr lang="en-US" sz="1200" dirty="0"/>
            </a:p>
          </p:txBody>
        </p:sp>
        <p:sp>
          <p:nvSpPr>
            <p:cNvPr id="1024004" name="Text Box 4"/>
            <p:cNvSpPr txBox="1">
              <a:spLocks noChangeArrowheads="1"/>
            </p:cNvSpPr>
            <p:nvPr/>
          </p:nvSpPr>
          <p:spPr bwMode="auto">
            <a:xfrm>
              <a:off x="2665413" y="2393950"/>
              <a:ext cx="1064689" cy="276999"/>
            </a:xfrm>
            <a:prstGeom prst="rect">
              <a:avLst/>
            </a:prstGeom>
            <a:noFill/>
            <a:ln w="12700" algn="ctr">
              <a:noFill/>
              <a:miter lim="800000"/>
              <a:headEnd/>
              <a:tailEnd/>
            </a:ln>
            <a:effectLst/>
          </p:spPr>
          <p:txBody>
            <a:bodyPr wrap="none">
              <a:spAutoFit/>
            </a:bodyPr>
            <a:lstStyle/>
            <a:p>
              <a:pPr algn="l" eaLnBrk="1" hangingPunct="1"/>
              <a:r>
                <a:rPr lang="en-GB" sz="1200" b="1" dirty="0">
                  <a:solidFill>
                    <a:schemeClr val="bg1"/>
                  </a:solidFill>
                </a:rPr>
                <a:t>Requirements</a:t>
              </a:r>
              <a:endParaRPr lang="en-US" sz="1200" b="1" dirty="0">
                <a:solidFill>
                  <a:schemeClr val="bg1"/>
                </a:solidFill>
              </a:endParaRPr>
            </a:p>
          </p:txBody>
        </p:sp>
        <p:sp>
          <p:nvSpPr>
            <p:cNvPr id="1024005" name="Text Box 5"/>
            <p:cNvSpPr txBox="1">
              <a:spLocks noChangeArrowheads="1"/>
            </p:cNvSpPr>
            <p:nvPr/>
          </p:nvSpPr>
          <p:spPr bwMode="auto">
            <a:xfrm>
              <a:off x="2570163" y="2622550"/>
              <a:ext cx="517755" cy="276999"/>
            </a:xfrm>
            <a:prstGeom prst="rect">
              <a:avLst/>
            </a:prstGeom>
            <a:noFill/>
            <a:ln w="12700" algn="ctr">
              <a:noFill/>
              <a:miter lim="800000"/>
              <a:headEnd/>
              <a:tailEnd/>
            </a:ln>
            <a:effectLst/>
          </p:spPr>
          <p:txBody>
            <a:bodyPr wrap="none">
              <a:spAutoFit/>
            </a:bodyPr>
            <a:lstStyle/>
            <a:p>
              <a:pPr algn="l" eaLnBrk="1" hangingPunct="1"/>
              <a:r>
                <a:rPr lang="en-GB" sz="1200" b="1" dirty="0">
                  <a:solidFill>
                    <a:schemeClr val="bg1"/>
                  </a:solidFill>
                </a:rPr>
                <a:t>Plans</a:t>
              </a:r>
              <a:endParaRPr lang="en-US" sz="1200" b="1" dirty="0">
                <a:solidFill>
                  <a:schemeClr val="bg1"/>
                </a:solidFill>
              </a:endParaRPr>
            </a:p>
          </p:txBody>
        </p:sp>
        <p:sp>
          <p:nvSpPr>
            <p:cNvPr id="1024006" name="Text Box 6"/>
            <p:cNvSpPr txBox="1">
              <a:spLocks noChangeArrowheads="1"/>
            </p:cNvSpPr>
            <p:nvPr/>
          </p:nvSpPr>
          <p:spPr bwMode="auto">
            <a:xfrm>
              <a:off x="2349500" y="2863850"/>
              <a:ext cx="672195" cy="276999"/>
            </a:xfrm>
            <a:prstGeom prst="rect">
              <a:avLst/>
            </a:prstGeom>
            <a:noFill/>
            <a:ln w="12700" algn="ctr">
              <a:noFill/>
              <a:miter lim="800000"/>
              <a:headEnd/>
              <a:tailEnd/>
            </a:ln>
            <a:effectLst/>
          </p:spPr>
          <p:txBody>
            <a:bodyPr wrap="none">
              <a:spAutoFit/>
            </a:bodyPr>
            <a:lstStyle/>
            <a:p>
              <a:pPr algn="l" eaLnBrk="1" hangingPunct="1"/>
              <a:r>
                <a:rPr lang="en-GB" sz="1200" b="1" dirty="0">
                  <a:solidFill>
                    <a:schemeClr val="bg1"/>
                  </a:solidFill>
                </a:rPr>
                <a:t>Reports</a:t>
              </a:r>
              <a:endParaRPr lang="en-US" sz="1200" b="1" dirty="0">
                <a:solidFill>
                  <a:schemeClr val="bg1"/>
                </a:solidFill>
              </a:endParaRPr>
            </a:p>
          </p:txBody>
        </p:sp>
        <p:grpSp>
          <p:nvGrpSpPr>
            <p:cNvPr id="3" name="Group 7"/>
            <p:cNvGrpSpPr>
              <a:grpSpLocks/>
            </p:cNvGrpSpPr>
            <p:nvPr/>
          </p:nvGrpSpPr>
          <p:grpSpPr bwMode="auto">
            <a:xfrm>
              <a:off x="4389438" y="1689100"/>
              <a:ext cx="4529582" cy="812800"/>
              <a:chOff x="2552" y="1064"/>
              <a:chExt cx="2634" cy="512"/>
            </a:xfrm>
          </p:grpSpPr>
          <p:sp>
            <p:nvSpPr>
              <p:cNvPr id="1024008" name="Rectangle 8"/>
              <p:cNvSpPr>
                <a:spLocks noChangeArrowheads="1"/>
              </p:cNvSpPr>
              <p:nvPr/>
            </p:nvSpPr>
            <p:spPr bwMode="auto">
              <a:xfrm>
                <a:off x="3176" y="1064"/>
                <a:ext cx="2010" cy="368"/>
              </a:xfrm>
              <a:prstGeom prst="rect">
                <a:avLst/>
              </a:prstGeom>
              <a:noFill/>
              <a:ln w="12700" algn="ctr">
                <a:noFill/>
                <a:miter lim="800000"/>
                <a:headEnd/>
                <a:tailEnd/>
              </a:ln>
              <a:effectLst/>
            </p:spPr>
            <p:txBody>
              <a:bodyPr wrap="square">
                <a:spAutoFit/>
              </a:bodyPr>
              <a:lstStyle/>
              <a:p>
                <a:pPr algn="l" eaLnBrk="1" hangingPunct="1"/>
                <a:r>
                  <a:rPr lang="en-GB" sz="1600" b="1" dirty="0"/>
                  <a:t>Business Case</a:t>
                </a:r>
              </a:p>
              <a:p>
                <a:pPr algn="l" eaLnBrk="1" hangingPunct="1"/>
                <a:r>
                  <a:rPr lang="en-GB" sz="1600" b="1" dirty="0"/>
                  <a:t>Product Specifications</a:t>
                </a:r>
                <a:endParaRPr lang="en-US" sz="1600" b="1" dirty="0"/>
              </a:p>
            </p:txBody>
          </p:sp>
          <p:sp>
            <p:nvSpPr>
              <p:cNvPr id="1024009" name="Line 9"/>
              <p:cNvSpPr>
                <a:spLocks noChangeShapeType="1"/>
              </p:cNvSpPr>
              <p:nvPr/>
            </p:nvSpPr>
            <p:spPr bwMode="auto">
              <a:xfrm flipV="1">
                <a:off x="2552" y="1192"/>
                <a:ext cx="528" cy="384"/>
              </a:xfrm>
              <a:prstGeom prst="line">
                <a:avLst/>
              </a:prstGeom>
              <a:noFill/>
              <a:ln w="12700">
                <a:solidFill>
                  <a:schemeClr val="tx1"/>
                </a:solidFill>
                <a:round/>
                <a:headEnd type="oval" w="med" len="med"/>
                <a:tailEnd type="oval" w="med" len="med"/>
              </a:ln>
              <a:effectLst/>
            </p:spPr>
            <p:txBody>
              <a:bodyPr wrap="none"/>
              <a:lstStyle/>
              <a:p>
                <a:endParaRPr lang="en-US" sz="1200" dirty="0"/>
              </a:p>
            </p:txBody>
          </p:sp>
        </p:grpSp>
        <p:grpSp>
          <p:nvGrpSpPr>
            <p:cNvPr id="4" name="Group 10"/>
            <p:cNvGrpSpPr>
              <a:grpSpLocks/>
            </p:cNvGrpSpPr>
            <p:nvPr/>
          </p:nvGrpSpPr>
          <p:grpSpPr bwMode="auto">
            <a:xfrm>
              <a:off x="4348163" y="3187703"/>
              <a:ext cx="4571670" cy="1058864"/>
              <a:chOff x="2528" y="2008"/>
              <a:chExt cx="2659" cy="667"/>
            </a:xfrm>
          </p:grpSpPr>
          <p:sp>
            <p:nvSpPr>
              <p:cNvPr id="1024011" name="Rectangle 11"/>
              <p:cNvSpPr>
                <a:spLocks noChangeArrowheads="1"/>
              </p:cNvSpPr>
              <p:nvPr/>
            </p:nvSpPr>
            <p:spPr bwMode="auto">
              <a:xfrm>
                <a:off x="3216" y="2152"/>
                <a:ext cx="1971" cy="523"/>
              </a:xfrm>
              <a:prstGeom prst="rect">
                <a:avLst/>
              </a:prstGeom>
              <a:noFill/>
              <a:ln w="12700" algn="ctr">
                <a:noFill/>
                <a:miter lim="800000"/>
                <a:headEnd/>
                <a:tailEnd/>
              </a:ln>
              <a:effectLst/>
            </p:spPr>
            <p:txBody>
              <a:bodyPr wrap="square">
                <a:spAutoFit/>
              </a:bodyPr>
              <a:lstStyle/>
              <a:p>
                <a:pPr algn="l" eaLnBrk="1" hangingPunct="1"/>
                <a:r>
                  <a:rPr lang="en-GB" sz="1600" b="1" dirty="0"/>
                  <a:t>Project Management Plan</a:t>
                </a:r>
              </a:p>
              <a:p>
                <a:pPr algn="l" eaLnBrk="1" hangingPunct="1"/>
                <a:r>
                  <a:rPr lang="en-GB" sz="1600" b="1" dirty="0"/>
                  <a:t>Baseline Plans</a:t>
                </a:r>
              </a:p>
              <a:p>
                <a:pPr algn="l" eaLnBrk="1" hangingPunct="1"/>
                <a:r>
                  <a:rPr lang="en-GB" sz="1600" b="1" dirty="0"/>
                  <a:t>Handover Plan</a:t>
                </a:r>
                <a:endParaRPr lang="en-US" sz="1600" b="1" dirty="0"/>
              </a:p>
            </p:txBody>
          </p:sp>
          <p:sp>
            <p:nvSpPr>
              <p:cNvPr id="1024012" name="Line 12"/>
              <p:cNvSpPr>
                <a:spLocks noChangeShapeType="1"/>
              </p:cNvSpPr>
              <p:nvPr/>
            </p:nvSpPr>
            <p:spPr bwMode="auto">
              <a:xfrm>
                <a:off x="2528" y="2008"/>
                <a:ext cx="592" cy="216"/>
              </a:xfrm>
              <a:prstGeom prst="line">
                <a:avLst/>
              </a:prstGeom>
              <a:noFill/>
              <a:ln w="12700">
                <a:solidFill>
                  <a:schemeClr val="tx1"/>
                </a:solidFill>
                <a:round/>
                <a:headEnd type="oval" w="med" len="med"/>
                <a:tailEnd type="oval" w="med" len="med"/>
              </a:ln>
              <a:effectLst/>
            </p:spPr>
            <p:txBody>
              <a:bodyPr wrap="none"/>
              <a:lstStyle/>
              <a:p>
                <a:endParaRPr lang="en-US" sz="1200" dirty="0"/>
              </a:p>
            </p:txBody>
          </p:sp>
        </p:grpSp>
        <p:grpSp>
          <p:nvGrpSpPr>
            <p:cNvPr id="5" name="Group 13"/>
            <p:cNvGrpSpPr>
              <a:grpSpLocks/>
            </p:cNvGrpSpPr>
            <p:nvPr/>
          </p:nvGrpSpPr>
          <p:grpSpPr bwMode="auto">
            <a:xfrm>
              <a:off x="3797300" y="4241801"/>
              <a:ext cx="5241925" cy="2025651"/>
              <a:chOff x="2208" y="2672"/>
              <a:chExt cx="3048" cy="1276"/>
            </a:xfrm>
          </p:grpSpPr>
          <p:sp>
            <p:nvSpPr>
              <p:cNvPr id="1024014" name="Text Box 14"/>
              <p:cNvSpPr txBox="1">
                <a:spLocks noChangeArrowheads="1"/>
              </p:cNvSpPr>
              <p:nvPr/>
            </p:nvSpPr>
            <p:spPr bwMode="auto">
              <a:xfrm>
                <a:off x="2390" y="3308"/>
                <a:ext cx="2866" cy="640"/>
              </a:xfrm>
              <a:prstGeom prst="rect">
                <a:avLst/>
              </a:prstGeom>
              <a:noFill/>
              <a:ln w="12700" algn="ctr">
                <a:noFill/>
                <a:miter lim="800000"/>
                <a:headEnd/>
                <a:tailEnd/>
              </a:ln>
              <a:effectLst/>
            </p:spPr>
            <p:txBody>
              <a:bodyPr>
                <a:spAutoFit/>
              </a:bodyPr>
              <a:lstStyle/>
              <a:p>
                <a:pPr marL="177800" indent="-177800" algn="l" eaLnBrk="1" hangingPunct="1">
                  <a:buFontTx/>
                  <a:buChar char="•"/>
                </a:pPr>
                <a:r>
                  <a:rPr lang="en-GB" sz="1600" b="1" dirty="0"/>
                  <a:t>Reports (Highlight, End of </a:t>
                </a:r>
                <a:r>
                  <a:rPr lang="en-GB" sz="1600" b="1" dirty="0" smtClean="0"/>
                  <a:t>Stage, Status, Materiality, Closure etc. )</a:t>
                </a:r>
                <a:endParaRPr lang="en-GB" sz="1600" b="1" dirty="0"/>
              </a:p>
              <a:p>
                <a:pPr marL="177800" indent="-177800" algn="l" eaLnBrk="1" hangingPunct="1">
                  <a:buFontTx/>
                  <a:buChar char="•"/>
                </a:pPr>
                <a:r>
                  <a:rPr lang="en-GB" sz="1600" b="1" dirty="0"/>
                  <a:t>Logs (Changes, Quality and Risk)</a:t>
                </a:r>
              </a:p>
              <a:p>
                <a:pPr marL="177800" indent="-177800" algn="l" eaLnBrk="1" hangingPunct="1">
                  <a:buFontTx/>
                  <a:buChar char="•"/>
                </a:pPr>
                <a:endParaRPr lang="en-GB" sz="1200" b="1" dirty="0"/>
              </a:p>
            </p:txBody>
          </p:sp>
          <p:sp>
            <p:nvSpPr>
              <p:cNvPr id="1024015" name="Line 15"/>
              <p:cNvSpPr>
                <a:spLocks noChangeShapeType="1"/>
              </p:cNvSpPr>
              <p:nvPr/>
            </p:nvSpPr>
            <p:spPr bwMode="auto">
              <a:xfrm>
                <a:off x="2208" y="2672"/>
                <a:ext cx="496" cy="600"/>
              </a:xfrm>
              <a:prstGeom prst="line">
                <a:avLst/>
              </a:prstGeom>
              <a:noFill/>
              <a:ln w="12700">
                <a:solidFill>
                  <a:schemeClr val="tx1"/>
                </a:solidFill>
                <a:round/>
                <a:headEnd type="oval" w="med" len="med"/>
                <a:tailEnd type="oval" w="med" len="med"/>
              </a:ln>
              <a:effectLst/>
            </p:spPr>
            <p:txBody>
              <a:bodyPr wrap="none"/>
              <a:lstStyle/>
              <a:p>
                <a:endParaRPr lang="en-US" sz="1200" dirty="0"/>
              </a:p>
            </p:txBody>
          </p:sp>
        </p:grpSp>
      </p:grpSp>
      <p:sp>
        <p:nvSpPr>
          <p:cNvPr id="7" name="Slide Number Placeholder 6"/>
          <p:cNvSpPr>
            <a:spLocks noGrp="1"/>
          </p:cNvSpPr>
          <p:nvPr>
            <p:ph type="sldNum" sz="quarter" idx="12"/>
          </p:nvPr>
        </p:nvSpPr>
        <p:spPr/>
        <p:txBody>
          <a:bodyPr/>
          <a:lstStyle/>
          <a:p>
            <a:fld id="{4BE819A1-3DD8-4179-BFD0-BF7D359F8DBD}" type="slidenum">
              <a:rPr lang="en-US" smtClean="0"/>
              <a:pPr/>
              <a:t>489</a:t>
            </a:fld>
            <a:endParaRPr lang="en-US" dirty="0"/>
          </a:p>
        </p:txBody>
      </p:sp>
    </p:spTree>
    <p:extLst>
      <p:ext uri="{BB962C8B-B14F-4D97-AF65-F5344CB8AC3E}">
        <p14:creationId xmlns:p14="http://schemas.microsoft.com/office/powerpoint/2010/main" val="210199884"/>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6534150" cy="854075"/>
          </a:xfrm>
        </p:spPr>
        <p:txBody>
          <a:bodyPr>
            <a:normAutofit fontScale="90000"/>
          </a:bodyPr>
          <a:lstStyle/>
          <a:p>
            <a:r>
              <a:rPr lang="en-US" dirty="0" smtClean="0"/>
              <a:t>Understanding the business case for sustainability in project management.</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13917893"/>
              </p:ext>
            </p:extLst>
          </p:nvPr>
        </p:nvGraphicFramePr>
        <p:xfrm>
          <a:off x="152400" y="1295400"/>
          <a:ext cx="8763000" cy="48815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447800" y="2743200"/>
            <a:ext cx="2057400" cy="2057400"/>
          </a:xfrm>
          <a:prstGeom prst="rect">
            <a:avLst/>
          </a:prstGeom>
        </p:spPr>
      </p:pic>
    </p:spTree>
    <p:extLst>
      <p:ext uri="{BB962C8B-B14F-4D97-AF65-F5344CB8AC3E}">
        <p14:creationId xmlns:p14="http://schemas.microsoft.com/office/powerpoint/2010/main" val="2147283049"/>
      </p:ext>
    </p:extLst>
  </p:cSld>
  <p:clrMapOvr>
    <a:masterClrMapping/>
  </p:clrMapOvr>
  <p:timing>
    <p:tnLst>
      <p:par>
        <p:cTn id="1" dur="indefinite" restart="never" nodeType="tmRoot"/>
      </p:par>
    </p:tnLst>
  </p:timing>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228600"/>
            <a:ext cx="7024744" cy="722864"/>
          </a:xfrm>
        </p:spPr>
        <p:txBody>
          <a:bodyPr/>
          <a:lstStyle/>
          <a:p>
            <a:r>
              <a:rPr lang="en-US" dirty="0" smtClean="0">
                <a:solidFill>
                  <a:srgbClr val="000000"/>
                </a:solidFill>
              </a:rPr>
              <a:t>Example – Pie from </a:t>
            </a:r>
            <a:r>
              <a:rPr lang="en-US" dirty="0" err="1" smtClean="0">
                <a:solidFill>
                  <a:srgbClr val="000000"/>
                </a:solidFill>
              </a:rPr>
              <a:t>PieMatrix</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490</a:t>
            </a:fld>
            <a:endParaRPr lang="en-US" dirty="0"/>
          </a:p>
        </p:txBody>
      </p:sp>
      <p:sp>
        <p:nvSpPr>
          <p:cNvPr id="5" name="Content Placeholder 4"/>
          <p:cNvSpPr>
            <a:spLocks noGrp="1"/>
          </p:cNvSpPr>
          <p:nvPr>
            <p:ph idx="1"/>
          </p:nvPr>
        </p:nvSpPr>
        <p:spPr>
          <a:xfrm>
            <a:off x="228600" y="1447800"/>
            <a:ext cx="2667000" cy="2285999"/>
          </a:xfrm>
        </p:spPr>
        <p:txBody>
          <a:bodyPr>
            <a:normAutofit lnSpcReduction="10000"/>
          </a:bodyPr>
          <a:lstStyle/>
          <a:p>
            <a:pPr marL="0" indent="0">
              <a:buNone/>
            </a:pPr>
            <a:r>
              <a:rPr lang="en-US" sz="2400" b="1" dirty="0" smtClean="0"/>
              <a:t>Sustainable</a:t>
            </a:r>
          </a:p>
          <a:p>
            <a:r>
              <a:rPr lang="en-US" sz="2000" dirty="0" smtClean="0"/>
              <a:t>Cloud Based</a:t>
            </a:r>
          </a:p>
          <a:p>
            <a:r>
              <a:rPr lang="en-US" sz="2000" dirty="0" smtClean="0"/>
              <a:t>PRiSM is part of the platform</a:t>
            </a:r>
          </a:p>
          <a:p>
            <a:r>
              <a:rPr lang="en-US" sz="2000" dirty="0" smtClean="0"/>
              <a:t>Hosted in a data center that runs on  renewable energy</a:t>
            </a:r>
          </a:p>
          <a:p>
            <a:pPr marL="57150" indent="0">
              <a:buNone/>
            </a:pPr>
            <a:endParaRPr lang="en-US" sz="2000" dirty="0"/>
          </a:p>
        </p:txBody>
      </p:sp>
      <p:pic>
        <p:nvPicPr>
          <p:cNvPr id="7" name="Picture 6" descr="Pie 1.tif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0" y="1219200"/>
            <a:ext cx="6016513" cy="4495800"/>
          </a:xfrm>
          <a:prstGeom prst="rect">
            <a:avLst/>
          </a:prstGeom>
        </p:spPr>
      </p:pic>
      <p:pic>
        <p:nvPicPr>
          <p:cNvPr id="8" name="Picture 7" descr="PMIS.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3925668"/>
            <a:ext cx="2633013" cy="1104965"/>
          </a:xfrm>
          <a:prstGeom prst="rect">
            <a:avLst/>
          </a:prstGeom>
        </p:spPr>
      </p:pic>
    </p:spTree>
    <p:extLst>
      <p:ext uri="{BB962C8B-B14F-4D97-AF65-F5344CB8AC3E}">
        <p14:creationId xmlns:p14="http://schemas.microsoft.com/office/powerpoint/2010/main" val="1737980247"/>
      </p:ext>
    </p:extLst>
  </p:cSld>
  <p:clrMapOvr>
    <a:masterClrMapping/>
  </p:clrMapOvr>
  <p:timing>
    <p:tnLst>
      <p:par>
        <p:cTn id="1" dur="indefinite" restart="never" nodeType="tmRoot"/>
      </p:par>
    </p:tnLst>
  </p:timing>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447800"/>
            <a:ext cx="3429000" cy="685799"/>
          </a:xfrm>
        </p:spPr>
        <p:txBody>
          <a:bodyPr>
            <a:noAutofit/>
          </a:bodyPr>
          <a:lstStyle/>
          <a:p>
            <a:pPr marL="0" indent="0">
              <a:buNone/>
            </a:pPr>
            <a:r>
              <a:rPr lang="en-US" dirty="0" smtClean="0"/>
              <a:t>Social Collaboration</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491</a:t>
            </a:fld>
            <a:endParaRPr lang="en-US" dirty="0"/>
          </a:p>
        </p:txBody>
      </p:sp>
      <p:sp>
        <p:nvSpPr>
          <p:cNvPr id="4" name="Title 3"/>
          <p:cNvSpPr>
            <a:spLocks noGrp="1"/>
          </p:cNvSpPr>
          <p:nvPr>
            <p:ph type="title"/>
          </p:nvPr>
        </p:nvSpPr>
        <p:spPr/>
        <p:txBody>
          <a:bodyPr/>
          <a:lstStyle/>
          <a:p>
            <a:r>
              <a:rPr lang="en-US" dirty="0" smtClean="0"/>
              <a:t>Features of a PMIS</a:t>
            </a:r>
            <a:endParaRPr lang="en-US" dirty="0"/>
          </a:p>
        </p:txBody>
      </p:sp>
      <p:pic>
        <p:nvPicPr>
          <p:cNvPr id="5" name="Picture 4" descr="Social.tif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2286000"/>
            <a:ext cx="8903286" cy="2819400"/>
          </a:xfrm>
          <a:prstGeom prst="rect">
            <a:avLst/>
          </a:prstGeom>
        </p:spPr>
      </p:pic>
      <p:sp>
        <p:nvSpPr>
          <p:cNvPr id="6" name="Content Placeholder 1"/>
          <p:cNvSpPr txBox="1">
            <a:spLocks/>
          </p:cNvSpPr>
          <p:nvPr/>
        </p:nvSpPr>
        <p:spPr>
          <a:xfrm>
            <a:off x="3657600" y="1447800"/>
            <a:ext cx="3429000"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chemeClr val="accent1">
                  <a:lumMod val="50000"/>
                </a:schemeClr>
              </a:buClr>
              <a:buFont typeface="Courier New" pitchFamily="49" charset="0"/>
              <a:buChar char="o"/>
              <a:defRPr sz="2800" kern="1200">
                <a:solidFill>
                  <a:schemeClr val="tx1"/>
                </a:solidFill>
                <a:latin typeface="Helvetica"/>
                <a:ea typeface="+mn-ea"/>
                <a:cs typeface="Helvetica"/>
              </a:defRPr>
            </a:lvl1pPr>
            <a:lvl2pPr marL="742950" indent="-285750" algn="l" defTabSz="914400" rtl="0" eaLnBrk="1" latinLnBrk="0" hangingPunct="1">
              <a:spcBef>
                <a:spcPct val="20000"/>
              </a:spcBef>
              <a:buClr>
                <a:schemeClr val="accent1">
                  <a:lumMod val="50000"/>
                </a:schemeClr>
              </a:buClr>
              <a:buFont typeface="Courier New" pitchFamily="49" charset="0"/>
              <a:buChar char="o"/>
              <a:defRPr sz="2600" kern="1200">
                <a:solidFill>
                  <a:schemeClr val="tx1"/>
                </a:solidFill>
                <a:latin typeface="Helvetica"/>
                <a:ea typeface="+mn-ea"/>
                <a:cs typeface="Helvetica"/>
              </a:defRPr>
            </a:lvl2pPr>
            <a:lvl3pPr marL="1143000" indent="-228600" algn="l" defTabSz="914400" rtl="0" eaLnBrk="1" latinLnBrk="0" hangingPunct="1">
              <a:spcBef>
                <a:spcPct val="20000"/>
              </a:spcBef>
              <a:buClr>
                <a:schemeClr val="accent1">
                  <a:lumMod val="50000"/>
                </a:schemeClr>
              </a:buClr>
              <a:buFont typeface="Courier New" pitchFamily="49" charset="0"/>
              <a:buChar char="o"/>
              <a:defRPr sz="2400" kern="1200">
                <a:solidFill>
                  <a:schemeClr val="tx1"/>
                </a:solidFill>
                <a:latin typeface="Helvetica"/>
                <a:ea typeface="+mn-ea"/>
                <a:cs typeface="Helvetica"/>
              </a:defRPr>
            </a:lvl3pPr>
            <a:lvl4pPr marL="16002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4pPr>
            <a:lvl5pPr marL="20574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Courier New" pitchFamily="49" charset="0"/>
              <a:buNone/>
            </a:pPr>
            <a:r>
              <a:rPr lang="en-US" dirty="0" smtClean="0"/>
              <a:t>| Status Dashboard</a:t>
            </a:r>
            <a:endParaRPr lang="en-US" dirty="0"/>
          </a:p>
        </p:txBody>
      </p:sp>
      <p:pic>
        <p:nvPicPr>
          <p:cNvPr id="7" name="Picture 6" descr="dashboard.tif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09800"/>
            <a:ext cx="9067800" cy="2829729"/>
          </a:xfrm>
          <a:prstGeom prst="rect">
            <a:avLst/>
          </a:prstGeom>
        </p:spPr>
      </p:pic>
      <p:pic>
        <p:nvPicPr>
          <p:cNvPr id="8" name="Picture 7" descr="to do.tiff"/>
          <p:cNvPicPr>
            <a:picLocks noChangeAspect="1"/>
          </p:cNvPicPr>
          <p:nvPr/>
        </p:nvPicPr>
        <p:blipFill rotWithShape="1">
          <a:blip r:embed="rId4" cstate="print">
            <a:extLst>
              <a:ext uri="{28A0092B-C50C-407E-A947-70E740481C1C}">
                <a14:useLocalDpi xmlns:a14="http://schemas.microsoft.com/office/drawing/2010/main" val="0"/>
              </a:ext>
            </a:extLst>
          </a:blip>
          <a:srcRect b="41731"/>
          <a:stretch/>
        </p:blipFill>
        <p:spPr>
          <a:xfrm>
            <a:off x="-20320" y="2209800"/>
            <a:ext cx="9144000" cy="3006996"/>
          </a:xfrm>
          <a:prstGeom prst="rect">
            <a:avLst/>
          </a:prstGeom>
        </p:spPr>
      </p:pic>
      <p:sp>
        <p:nvSpPr>
          <p:cNvPr id="9" name="Content Placeholder 1"/>
          <p:cNvSpPr txBox="1">
            <a:spLocks/>
          </p:cNvSpPr>
          <p:nvPr/>
        </p:nvSpPr>
        <p:spPr>
          <a:xfrm>
            <a:off x="6934200" y="1447800"/>
            <a:ext cx="1828800"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chemeClr val="accent1">
                  <a:lumMod val="50000"/>
                </a:schemeClr>
              </a:buClr>
              <a:buFont typeface="Courier New" pitchFamily="49" charset="0"/>
              <a:buChar char="o"/>
              <a:defRPr sz="2800" kern="1200">
                <a:solidFill>
                  <a:schemeClr val="tx1"/>
                </a:solidFill>
                <a:latin typeface="Helvetica"/>
                <a:ea typeface="+mn-ea"/>
                <a:cs typeface="Helvetica"/>
              </a:defRPr>
            </a:lvl1pPr>
            <a:lvl2pPr marL="742950" indent="-285750" algn="l" defTabSz="914400" rtl="0" eaLnBrk="1" latinLnBrk="0" hangingPunct="1">
              <a:spcBef>
                <a:spcPct val="20000"/>
              </a:spcBef>
              <a:buClr>
                <a:schemeClr val="accent1">
                  <a:lumMod val="50000"/>
                </a:schemeClr>
              </a:buClr>
              <a:buFont typeface="Courier New" pitchFamily="49" charset="0"/>
              <a:buChar char="o"/>
              <a:defRPr sz="2600" kern="1200">
                <a:solidFill>
                  <a:schemeClr val="tx1"/>
                </a:solidFill>
                <a:latin typeface="Helvetica"/>
                <a:ea typeface="+mn-ea"/>
                <a:cs typeface="Helvetica"/>
              </a:defRPr>
            </a:lvl2pPr>
            <a:lvl3pPr marL="1143000" indent="-228600" algn="l" defTabSz="914400" rtl="0" eaLnBrk="1" latinLnBrk="0" hangingPunct="1">
              <a:spcBef>
                <a:spcPct val="20000"/>
              </a:spcBef>
              <a:buClr>
                <a:schemeClr val="accent1">
                  <a:lumMod val="50000"/>
                </a:schemeClr>
              </a:buClr>
              <a:buFont typeface="Courier New" pitchFamily="49" charset="0"/>
              <a:buChar char="o"/>
              <a:defRPr sz="2400" kern="1200">
                <a:solidFill>
                  <a:schemeClr val="tx1"/>
                </a:solidFill>
                <a:latin typeface="Helvetica"/>
                <a:ea typeface="+mn-ea"/>
                <a:cs typeface="Helvetica"/>
              </a:defRPr>
            </a:lvl3pPr>
            <a:lvl4pPr marL="16002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4pPr>
            <a:lvl5pPr marL="20574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Courier New" pitchFamily="49" charset="0"/>
              <a:buNone/>
            </a:pPr>
            <a:r>
              <a:rPr lang="en-US" dirty="0" smtClean="0"/>
              <a:t>| Task List</a:t>
            </a:r>
            <a:endParaRPr lang="en-US" dirty="0"/>
          </a:p>
        </p:txBody>
      </p:sp>
      <p:pic>
        <p:nvPicPr>
          <p:cNvPr id="10" name="Picture 9"/>
          <p:cNvPicPr>
            <a:picLocks noChangeAspect="1"/>
          </p:cNvPicPr>
          <p:nvPr/>
        </p:nvPicPr>
        <p:blipFill rotWithShape="1">
          <a:blip r:embed="rId5" cstate="print"/>
          <a:srcRect l="5353"/>
          <a:stretch/>
        </p:blipFill>
        <p:spPr>
          <a:xfrm>
            <a:off x="6898640" y="152399"/>
            <a:ext cx="2066080" cy="914401"/>
          </a:xfrm>
          <a:prstGeom prst="rect">
            <a:avLst/>
          </a:prstGeom>
        </p:spPr>
      </p:pic>
    </p:spTree>
    <p:extLst>
      <p:ext uri="{BB962C8B-B14F-4D97-AF65-F5344CB8AC3E}">
        <p14:creationId xmlns:p14="http://schemas.microsoft.com/office/powerpoint/2010/main" val="1131495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492</a:t>
            </a:fld>
            <a:endParaRPr lang="en-US" dirty="0"/>
          </a:p>
        </p:txBody>
      </p:sp>
      <p:sp>
        <p:nvSpPr>
          <p:cNvPr id="4" name="Title 3"/>
          <p:cNvSpPr>
            <a:spLocks noGrp="1"/>
          </p:cNvSpPr>
          <p:nvPr>
            <p:ph type="title"/>
          </p:nvPr>
        </p:nvSpPr>
        <p:spPr/>
        <p:txBody>
          <a:bodyPr/>
          <a:lstStyle/>
          <a:p>
            <a:r>
              <a:rPr lang="en-US" dirty="0" smtClean="0"/>
              <a:t>Features of A PMIS</a:t>
            </a:r>
            <a:endParaRPr lang="en-US" dirty="0"/>
          </a:p>
        </p:txBody>
      </p:sp>
      <p:sp>
        <p:nvSpPr>
          <p:cNvPr id="5" name="Content Placeholder 1"/>
          <p:cNvSpPr>
            <a:spLocks noGrp="1"/>
          </p:cNvSpPr>
          <p:nvPr>
            <p:ph idx="1"/>
          </p:nvPr>
        </p:nvSpPr>
        <p:spPr>
          <a:xfrm>
            <a:off x="152400" y="1295400"/>
            <a:ext cx="3124200" cy="685799"/>
          </a:xfrm>
        </p:spPr>
        <p:txBody>
          <a:bodyPr>
            <a:noAutofit/>
          </a:bodyPr>
          <a:lstStyle/>
          <a:p>
            <a:pPr marL="0" indent="0">
              <a:buNone/>
            </a:pPr>
            <a:r>
              <a:rPr lang="en-US" dirty="0" smtClean="0"/>
              <a:t>Doc Management</a:t>
            </a:r>
            <a:endParaRPr lang="en-US" dirty="0"/>
          </a:p>
        </p:txBody>
      </p:sp>
      <p:pic>
        <p:nvPicPr>
          <p:cNvPr id="6" name="Picture 5" descr="documents.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81200"/>
            <a:ext cx="9144000" cy="4038213"/>
          </a:xfrm>
          <a:prstGeom prst="rect">
            <a:avLst/>
          </a:prstGeom>
        </p:spPr>
      </p:pic>
      <p:pic>
        <p:nvPicPr>
          <p:cNvPr id="7" name="Picture 6"/>
          <p:cNvPicPr>
            <a:picLocks noChangeAspect="1"/>
          </p:cNvPicPr>
          <p:nvPr/>
        </p:nvPicPr>
        <p:blipFill rotWithShape="1">
          <a:blip r:embed="rId3" cstate="print"/>
          <a:srcRect b="2080"/>
          <a:stretch/>
        </p:blipFill>
        <p:spPr>
          <a:xfrm>
            <a:off x="0" y="1866440"/>
            <a:ext cx="9144000" cy="4305760"/>
          </a:xfrm>
          <a:prstGeom prst="rect">
            <a:avLst/>
          </a:prstGeom>
        </p:spPr>
      </p:pic>
      <p:sp>
        <p:nvSpPr>
          <p:cNvPr id="8" name="Content Placeholder 1"/>
          <p:cNvSpPr txBox="1">
            <a:spLocks/>
          </p:cNvSpPr>
          <p:nvPr/>
        </p:nvSpPr>
        <p:spPr>
          <a:xfrm>
            <a:off x="3200400" y="1295400"/>
            <a:ext cx="4267200"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chemeClr val="accent1">
                  <a:lumMod val="50000"/>
                </a:schemeClr>
              </a:buClr>
              <a:buFont typeface="Courier New" pitchFamily="49" charset="0"/>
              <a:buChar char="o"/>
              <a:defRPr sz="2800" kern="1200">
                <a:solidFill>
                  <a:schemeClr val="tx1"/>
                </a:solidFill>
                <a:latin typeface="Helvetica"/>
                <a:ea typeface="+mn-ea"/>
                <a:cs typeface="Helvetica"/>
              </a:defRPr>
            </a:lvl1pPr>
            <a:lvl2pPr marL="742950" indent="-285750" algn="l" defTabSz="914400" rtl="0" eaLnBrk="1" latinLnBrk="0" hangingPunct="1">
              <a:spcBef>
                <a:spcPct val="20000"/>
              </a:spcBef>
              <a:buClr>
                <a:schemeClr val="accent1">
                  <a:lumMod val="50000"/>
                </a:schemeClr>
              </a:buClr>
              <a:buFont typeface="Courier New" pitchFamily="49" charset="0"/>
              <a:buChar char="o"/>
              <a:defRPr sz="2600" kern="1200">
                <a:solidFill>
                  <a:schemeClr val="tx1"/>
                </a:solidFill>
                <a:latin typeface="Helvetica"/>
                <a:ea typeface="+mn-ea"/>
                <a:cs typeface="Helvetica"/>
              </a:defRPr>
            </a:lvl2pPr>
            <a:lvl3pPr marL="1143000" indent="-228600" algn="l" defTabSz="914400" rtl="0" eaLnBrk="1" latinLnBrk="0" hangingPunct="1">
              <a:spcBef>
                <a:spcPct val="20000"/>
              </a:spcBef>
              <a:buClr>
                <a:schemeClr val="accent1">
                  <a:lumMod val="50000"/>
                </a:schemeClr>
              </a:buClr>
              <a:buFont typeface="Courier New" pitchFamily="49" charset="0"/>
              <a:buChar char="o"/>
              <a:defRPr sz="2400" kern="1200">
                <a:solidFill>
                  <a:schemeClr val="tx1"/>
                </a:solidFill>
                <a:latin typeface="Helvetica"/>
                <a:ea typeface="+mn-ea"/>
                <a:cs typeface="Helvetica"/>
              </a:defRPr>
            </a:lvl3pPr>
            <a:lvl4pPr marL="16002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4pPr>
            <a:lvl5pPr marL="20574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Courier New" pitchFamily="49" charset="0"/>
              <a:buNone/>
            </a:pPr>
            <a:r>
              <a:rPr lang="en-US" dirty="0" smtClean="0"/>
              <a:t>| Schedule Management</a:t>
            </a:r>
            <a:endParaRPr lang="en-US" dirty="0"/>
          </a:p>
        </p:txBody>
      </p:sp>
      <p:pic>
        <p:nvPicPr>
          <p:cNvPr id="9" name="Picture 8" descr="reports.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7000" y="2057400"/>
            <a:ext cx="3828815" cy="4191000"/>
          </a:xfrm>
          <a:prstGeom prst="rect">
            <a:avLst/>
          </a:prstGeom>
        </p:spPr>
      </p:pic>
      <p:sp>
        <p:nvSpPr>
          <p:cNvPr id="10" name="Content Placeholder 1"/>
          <p:cNvSpPr txBox="1">
            <a:spLocks/>
          </p:cNvSpPr>
          <p:nvPr/>
        </p:nvSpPr>
        <p:spPr>
          <a:xfrm>
            <a:off x="7239000" y="1295400"/>
            <a:ext cx="1828800"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chemeClr val="accent1">
                  <a:lumMod val="50000"/>
                </a:schemeClr>
              </a:buClr>
              <a:buFont typeface="Courier New" pitchFamily="49" charset="0"/>
              <a:buChar char="o"/>
              <a:defRPr sz="2800" kern="1200">
                <a:solidFill>
                  <a:schemeClr val="tx1"/>
                </a:solidFill>
                <a:latin typeface="Helvetica"/>
                <a:ea typeface="+mn-ea"/>
                <a:cs typeface="Helvetica"/>
              </a:defRPr>
            </a:lvl1pPr>
            <a:lvl2pPr marL="742950" indent="-285750" algn="l" defTabSz="914400" rtl="0" eaLnBrk="1" latinLnBrk="0" hangingPunct="1">
              <a:spcBef>
                <a:spcPct val="20000"/>
              </a:spcBef>
              <a:buClr>
                <a:schemeClr val="accent1">
                  <a:lumMod val="50000"/>
                </a:schemeClr>
              </a:buClr>
              <a:buFont typeface="Courier New" pitchFamily="49" charset="0"/>
              <a:buChar char="o"/>
              <a:defRPr sz="2600" kern="1200">
                <a:solidFill>
                  <a:schemeClr val="tx1"/>
                </a:solidFill>
                <a:latin typeface="Helvetica"/>
                <a:ea typeface="+mn-ea"/>
                <a:cs typeface="Helvetica"/>
              </a:defRPr>
            </a:lvl2pPr>
            <a:lvl3pPr marL="1143000" indent="-228600" algn="l" defTabSz="914400" rtl="0" eaLnBrk="1" latinLnBrk="0" hangingPunct="1">
              <a:spcBef>
                <a:spcPct val="20000"/>
              </a:spcBef>
              <a:buClr>
                <a:schemeClr val="accent1">
                  <a:lumMod val="50000"/>
                </a:schemeClr>
              </a:buClr>
              <a:buFont typeface="Courier New" pitchFamily="49" charset="0"/>
              <a:buChar char="o"/>
              <a:defRPr sz="2400" kern="1200">
                <a:solidFill>
                  <a:schemeClr val="tx1"/>
                </a:solidFill>
                <a:latin typeface="Helvetica"/>
                <a:ea typeface="+mn-ea"/>
                <a:cs typeface="Helvetica"/>
              </a:defRPr>
            </a:lvl3pPr>
            <a:lvl4pPr marL="16002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4pPr>
            <a:lvl5pPr marL="20574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Courier New" pitchFamily="49" charset="0"/>
              <a:buNone/>
            </a:pPr>
            <a:r>
              <a:rPr lang="en-US" dirty="0" smtClean="0"/>
              <a:t>| Reports</a:t>
            </a:r>
            <a:endParaRPr lang="en-US" dirty="0"/>
          </a:p>
        </p:txBody>
      </p:sp>
      <p:pic>
        <p:nvPicPr>
          <p:cNvPr id="11" name="Picture 10"/>
          <p:cNvPicPr>
            <a:picLocks noChangeAspect="1"/>
          </p:cNvPicPr>
          <p:nvPr/>
        </p:nvPicPr>
        <p:blipFill rotWithShape="1">
          <a:blip r:embed="rId5" cstate="print"/>
          <a:srcRect l="5353"/>
          <a:stretch/>
        </p:blipFill>
        <p:spPr>
          <a:xfrm>
            <a:off x="6898640" y="152399"/>
            <a:ext cx="2066080" cy="914401"/>
          </a:xfrm>
          <a:prstGeom prst="rect">
            <a:avLst/>
          </a:prstGeom>
        </p:spPr>
      </p:pic>
    </p:spTree>
    <p:extLst>
      <p:ext uri="{BB962C8B-B14F-4D97-AF65-F5344CB8AC3E}">
        <p14:creationId xmlns:p14="http://schemas.microsoft.com/office/powerpoint/2010/main" val="1080266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0" grpId="1"/>
    </p:bldLst>
  </p:timing>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493</a:t>
            </a:fld>
            <a:endParaRPr lang="en-US" dirty="0"/>
          </a:p>
        </p:txBody>
      </p:sp>
      <p:sp>
        <p:nvSpPr>
          <p:cNvPr id="6" name="Content Placeholder 5"/>
          <p:cNvSpPr>
            <a:spLocks noGrp="1"/>
          </p:cNvSpPr>
          <p:nvPr>
            <p:ph idx="1"/>
          </p:nvPr>
        </p:nvSpPr>
        <p:spPr/>
        <p:txBody>
          <a:bodyPr/>
          <a:lstStyle/>
          <a:p>
            <a:pPr>
              <a:lnSpc>
                <a:spcPct val="115000"/>
              </a:lnSpc>
            </a:pPr>
            <a:r>
              <a:rPr lang="en-GB" dirty="0">
                <a:ea typeface="Calibri"/>
              </a:rPr>
              <a:t>What is Information management?</a:t>
            </a:r>
          </a:p>
          <a:p>
            <a:pPr>
              <a:lnSpc>
                <a:spcPct val="115000"/>
              </a:lnSpc>
            </a:pPr>
            <a:r>
              <a:rPr lang="en-GB" dirty="0">
                <a:ea typeface="Calibri"/>
              </a:rPr>
              <a:t>What is a PMIS?</a:t>
            </a:r>
          </a:p>
          <a:p>
            <a:pPr>
              <a:lnSpc>
                <a:spcPct val="115000"/>
              </a:lnSpc>
            </a:pPr>
            <a:r>
              <a:rPr lang="en-GB" dirty="0">
                <a:ea typeface="Calibri"/>
              </a:rPr>
              <a:t>Project Reporting</a:t>
            </a:r>
          </a:p>
        </p:txBody>
      </p:sp>
      <p:sp>
        <p:nvSpPr>
          <p:cNvPr id="7" name="Title 6"/>
          <p:cNvSpPr>
            <a:spLocks noGrp="1"/>
          </p:cNvSpPr>
          <p:nvPr>
            <p:ph type="title"/>
          </p:nvPr>
        </p:nvSpPr>
        <p:spPr>
          <a:xfrm>
            <a:off x="381000" y="0"/>
            <a:ext cx="6172200" cy="1143000"/>
          </a:xfrm>
        </p:spPr>
        <p:txBody>
          <a:bodyPr/>
          <a:lstStyle/>
          <a:p>
            <a:r>
              <a:rPr lang="en-US" dirty="0" smtClean="0"/>
              <a:t>We have covered</a:t>
            </a:r>
            <a:endParaRPr lang="en-US" dirty="0"/>
          </a:p>
        </p:txBody>
      </p:sp>
    </p:spTree>
    <p:extLst>
      <p:ext uri="{BB962C8B-B14F-4D97-AF65-F5344CB8AC3E}">
        <p14:creationId xmlns:p14="http://schemas.microsoft.com/office/powerpoint/2010/main" val="1217406283"/>
      </p:ext>
    </p:extLst>
  </p:cSld>
  <p:clrMapOvr>
    <a:masterClrMapping/>
  </p:clrMapOvr>
  <p:transition spd="slow"/>
  <p:timing>
    <p:tnLst>
      <p:par>
        <p:cTn id="1" dur="indefinite" restart="never" nodeType="tmRoot"/>
      </p:par>
    </p:tnLst>
  </p:timing>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5200460" cy="6858000"/>
          </a:xfrm>
          <a:prstGeom prst="rect">
            <a:avLst/>
          </a:prstGeom>
        </p:spPr>
      </p:pic>
      <p:sp>
        <p:nvSpPr>
          <p:cNvPr id="5" name="Subtitle 2"/>
          <p:cNvSpPr>
            <a:spLocks noGrp="1"/>
          </p:cNvSpPr>
          <p:nvPr>
            <p:ph type="subTitle" idx="1"/>
          </p:nvPr>
        </p:nvSpPr>
        <p:spPr>
          <a:xfrm>
            <a:off x="2133600" y="4394314"/>
            <a:ext cx="6400800" cy="574868"/>
          </a:xfrm>
        </p:spPr>
        <p:txBody>
          <a:bodyPr>
            <a:normAutofit/>
          </a:bodyPr>
          <a:lstStyle/>
          <a:p>
            <a:r>
              <a:rPr lang="en-US" dirty="0" smtClean="0">
                <a:solidFill>
                  <a:schemeClr val="bg1">
                    <a:lumMod val="65000"/>
                  </a:schemeClr>
                </a:solidFill>
              </a:rPr>
              <a:t>Leadership and Communication</a:t>
            </a:r>
            <a:endParaRPr lang="en-US" dirty="0">
              <a:solidFill>
                <a:schemeClr val="bg1">
                  <a:lumMod val="65000"/>
                </a:schemeClr>
              </a:solidFill>
            </a:endParaRPr>
          </a:p>
        </p:txBody>
      </p:sp>
      <p:pic>
        <p:nvPicPr>
          <p:cNvPr id="10" name="Picture 9" descr="PRiSM Logo Final.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8000" y="2133600"/>
            <a:ext cx="4364909" cy="1925549"/>
          </a:xfrm>
          <a:prstGeom prst="rect">
            <a:avLst/>
          </a:prstGeom>
          <a:noFill/>
          <a:ln>
            <a:noFill/>
          </a:ln>
        </p:spPr>
      </p:pic>
      <p:pic>
        <p:nvPicPr>
          <p:cNvPr id="11" name="Picture 10" descr="practitioner.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6826889" y="2774313"/>
            <a:ext cx="1600200" cy="471176"/>
          </a:xfrm>
          <a:prstGeom prst="rect">
            <a:avLst/>
          </a:prstGeom>
          <a:noFill/>
          <a:ln>
            <a:noFill/>
          </a:ln>
        </p:spPr>
      </p:pic>
      <p:pic>
        <p:nvPicPr>
          <p:cNvPr id="13" name="Picture 1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10437" y="6096000"/>
            <a:ext cx="1393071" cy="625335"/>
          </a:xfrm>
          <a:prstGeom prst="rect">
            <a:avLst/>
          </a:prstGeom>
        </p:spPr>
      </p:pic>
      <p:pic>
        <p:nvPicPr>
          <p:cNvPr id="14" name="Picture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48548" y="244782"/>
            <a:ext cx="2854960" cy="889820"/>
          </a:xfrm>
          <a:prstGeom prst="rect">
            <a:avLst/>
          </a:prstGeom>
        </p:spPr>
      </p:pic>
      <p:sp>
        <p:nvSpPr>
          <p:cNvPr id="16" name="TextBox 15"/>
          <p:cNvSpPr txBox="1"/>
          <p:nvPr/>
        </p:nvSpPr>
        <p:spPr>
          <a:xfrm>
            <a:off x="6248400" y="6224001"/>
            <a:ext cx="1075231" cy="369332"/>
          </a:xfrm>
          <a:prstGeom prst="rect">
            <a:avLst/>
          </a:prstGeom>
          <a:noFill/>
        </p:spPr>
        <p:txBody>
          <a:bodyPr wrap="none" rtlCol="0">
            <a:spAutoFit/>
          </a:bodyPr>
          <a:lstStyle/>
          <a:p>
            <a:r>
              <a:rPr lang="en-US" dirty="0" smtClean="0">
                <a:solidFill>
                  <a:schemeClr val="bg1">
                    <a:lumMod val="65000"/>
                  </a:schemeClr>
                </a:solidFill>
              </a:rPr>
              <a:t>Release 6</a:t>
            </a:r>
            <a:endParaRPr lang="en-US" dirty="0">
              <a:solidFill>
                <a:schemeClr val="bg1">
                  <a:lumMod val="65000"/>
                </a:schemeClr>
              </a:solidFill>
            </a:endParaRPr>
          </a:p>
        </p:txBody>
      </p:sp>
    </p:spTree>
    <p:extLst>
      <p:ext uri="{BB962C8B-B14F-4D97-AF65-F5344CB8AC3E}">
        <p14:creationId xmlns:p14="http://schemas.microsoft.com/office/powerpoint/2010/main" val="3651416333"/>
      </p:ext>
    </p:extLst>
  </p:cSld>
  <p:clrMapOvr>
    <a:masterClrMapping/>
  </p:clrMapOvr>
  <p:timing>
    <p:tnLst>
      <p:par>
        <p:cTn id="1" dur="indefinite" restart="never" nodeType="tmRoot"/>
      </p:par>
    </p:tnLst>
  </p:timing>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BE819A1-3DD8-4179-BFD0-BF7D359F8DBD}" type="slidenum">
              <a:rPr lang="en-US" smtClean="0"/>
              <a:pPr/>
              <a:t>495</a:t>
            </a:fld>
            <a:endParaRPr lang="en-US" dirty="0"/>
          </a:p>
        </p:txBody>
      </p:sp>
      <p:sp>
        <p:nvSpPr>
          <p:cNvPr id="2" name="Title 1"/>
          <p:cNvSpPr>
            <a:spLocks noGrp="1"/>
          </p:cNvSpPr>
          <p:nvPr>
            <p:ph type="title"/>
          </p:nvPr>
        </p:nvSpPr>
        <p:spPr>
          <a:xfrm>
            <a:off x="381000" y="0"/>
            <a:ext cx="8458200" cy="1143000"/>
          </a:xfrm>
        </p:spPr>
        <p:txBody>
          <a:bodyPr/>
          <a:lstStyle/>
          <a:p>
            <a:r>
              <a:rPr lang="en-US" dirty="0" smtClean="0">
                <a:solidFill>
                  <a:schemeClr val="bg1">
                    <a:lumMod val="65000"/>
                  </a:schemeClr>
                </a:solidFill>
              </a:rPr>
              <a:t>Leadership and Communication</a:t>
            </a:r>
            <a:endParaRPr lang="en-US" dirty="0">
              <a:solidFill>
                <a:schemeClr val="bg1">
                  <a:lumMod val="65000"/>
                </a:schemeClr>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471137423"/>
              </p:ext>
            </p:extLst>
          </p:nvPr>
        </p:nvGraphicFramePr>
        <p:xfrm>
          <a:off x="179512" y="1268760"/>
          <a:ext cx="8784976" cy="4322256"/>
        </p:xfrm>
        <a:graphic>
          <a:graphicData uri="http://schemas.openxmlformats.org/drawingml/2006/table">
            <a:tbl>
              <a:tblPr/>
              <a:tblGrid>
                <a:gridCol w="1877888"/>
                <a:gridCol w="3505200"/>
                <a:gridCol w="3401888"/>
              </a:tblGrid>
              <a:tr h="311661">
                <a:tc>
                  <a:txBody>
                    <a:bodyPr/>
                    <a:lstStyle/>
                    <a:p>
                      <a:pPr>
                        <a:lnSpc>
                          <a:spcPct val="115000"/>
                        </a:lnSpc>
                        <a:spcAft>
                          <a:spcPts val="0"/>
                        </a:spcAft>
                      </a:pPr>
                      <a:r>
                        <a:rPr lang="en-GB" sz="1600" b="1" smtClean="0">
                          <a:solidFill>
                            <a:schemeClr val="bg1"/>
                          </a:solidFill>
                          <a:latin typeface="Helvetica"/>
                          <a:ea typeface="Calibri"/>
                          <a:cs typeface="Helvetica"/>
                        </a:rPr>
                        <a:t>Module 19</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Module</a:t>
                      </a:r>
                      <a:r>
                        <a:rPr lang="en-GB" sz="1600" b="1" baseline="0" dirty="0" smtClean="0">
                          <a:solidFill>
                            <a:schemeClr val="bg1"/>
                          </a:solidFill>
                          <a:latin typeface="Helvetica"/>
                          <a:ea typeface="Calibri"/>
                          <a:cs typeface="Helvetica"/>
                        </a:rPr>
                        <a:t> Covers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Learning outcomes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3108419">
                <a:tc>
                  <a:txBody>
                    <a:bodyPr/>
                    <a:lstStyle/>
                    <a:p>
                      <a:pPr>
                        <a:lnSpc>
                          <a:spcPct val="100000"/>
                        </a:lnSpc>
                        <a:spcAft>
                          <a:spcPts val="0"/>
                        </a:spcAft>
                      </a:pPr>
                      <a:endParaRPr lang="en-GB" sz="1600" dirty="0" smtClean="0">
                        <a:solidFill>
                          <a:schemeClr val="tx1"/>
                        </a:solidFill>
                        <a:latin typeface="Helvetica"/>
                        <a:ea typeface="Calibri"/>
                        <a:cs typeface="Helvetica"/>
                      </a:endParaRPr>
                    </a:p>
                    <a:p>
                      <a:pPr>
                        <a:lnSpc>
                          <a:spcPct val="100000"/>
                        </a:lnSpc>
                        <a:spcAft>
                          <a:spcPts val="0"/>
                        </a:spcAft>
                      </a:pPr>
                      <a:r>
                        <a:rPr lang="en-GB" sz="1600" dirty="0" smtClean="0">
                          <a:solidFill>
                            <a:schemeClr val="tx1"/>
                          </a:solidFill>
                          <a:latin typeface="Helvetica"/>
                          <a:ea typeface="Calibri"/>
                          <a:cs typeface="Helvetica"/>
                        </a:rPr>
                        <a:t>Leadership</a:t>
                      </a:r>
                      <a:r>
                        <a:rPr lang="en-GB" sz="1600" baseline="0" dirty="0" smtClean="0">
                          <a:solidFill>
                            <a:schemeClr val="tx1"/>
                          </a:solidFill>
                          <a:latin typeface="Helvetica"/>
                          <a:ea typeface="Calibri"/>
                          <a:cs typeface="Helvetica"/>
                        </a:rPr>
                        <a:t> and Communication</a:t>
                      </a: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3">
                  <a:txBody>
                    <a:bodyPr/>
                    <a:lstStyle/>
                    <a:p>
                      <a:pPr marL="285750" indent="-285750">
                        <a:lnSpc>
                          <a:spcPct val="115000"/>
                        </a:lnSpc>
                        <a:spcAft>
                          <a:spcPts val="0"/>
                        </a:spcAft>
                        <a:buFont typeface="Arial" charset="0"/>
                        <a:buChar char="•"/>
                      </a:pPr>
                      <a:r>
                        <a:rPr lang="en-GB" sz="1600" b="0" dirty="0" smtClean="0">
                          <a:solidFill>
                            <a:schemeClr val="tx1"/>
                          </a:solidFill>
                          <a:latin typeface="Helvetica"/>
                          <a:ea typeface="Calibri"/>
                          <a:cs typeface="Helvetica"/>
                        </a:rPr>
                        <a:t>Leadership</a:t>
                      </a:r>
                      <a:endParaRPr lang="en-GB" sz="1600" b="0" baseline="0" dirty="0" smtClean="0">
                        <a:solidFill>
                          <a:schemeClr val="tx1"/>
                        </a:solidFill>
                        <a:latin typeface="Helvetica"/>
                        <a:ea typeface="Calibri"/>
                        <a:cs typeface="Helvetica"/>
                      </a:endParaRPr>
                    </a:p>
                    <a:p>
                      <a:pPr marL="285750" indent="-285750">
                        <a:lnSpc>
                          <a:spcPct val="115000"/>
                        </a:lnSpc>
                        <a:spcAft>
                          <a:spcPts val="0"/>
                        </a:spcAft>
                        <a:buFont typeface="Arial" charset="0"/>
                        <a:buChar char="•"/>
                      </a:pPr>
                      <a:r>
                        <a:rPr lang="en-GB" sz="1600" b="0" baseline="0" dirty="0" smtClean="0">
                          <a:solidFill>
                            <a:schemeClr val="tx1"/>
                          </a:solidFill>
                          <a:latin typeface="Helvetica"/>
                          <a:ea typeface="Calibri"/>
                          <a:cs typeface="Helvetica"/>
                        </a:rPr>
                        <a:t>Leadership Traits</a:t>
                      </a:r>
                    </a:p>
                    <a:p>
                      <a:pPr marL="285750" indent="-285750">
                        <a:lnSpc>
                          <a:spcPct val="115000"/>
                        </a:lnSpc>
                        <a:spcAft>
                          <a:spcPts val="0"/>
                        </a:spcAft>
                        <a:buFont typeface="Arial" charset="0"/>
                        <a:buChar char="•"/>
                      </a:pPr>
                      <a:r>
                        <a:rPr lang="en-GB" sz="1600" b="0" baseline="0" dirty="0" smtClean="0">
                          <a:solidFill>
                            <a:schemeClr val="tx1"/>
                          </a:solidFill>
                          <a:latin typeface="Helvetica"/>
                          <a:ea typeface="Calibri"/>
                          <a:cs typeface="Helvetica"/>
                        </a:rPr>
                        <a:t>Deadly acts of Leadership</a:t>
                      </a:r>
                    </a:p>
                    <a:p>
                      <a:pPr marL="285750" indent="-285750">
                        <a:lnSpc>
                          <a:spcPct val="115000"/>
                        </a:lnSpc>
                        <a:spcAft>
                          <a:spcPts val="0"/>
                        </a:spcAft>
                        <a:buFont typeface="Arial" charset="0"/>
                        <a:buChar char="•"/>
                      </a:pPr>
                      <a:r>
                        <a:rPr lang="en-GB" sz="1600" b="0" baseline="0" dirty="0" smtClean="0">
                          <a:solidFill>
                            <a:schemeClr val="tx1"/>
                          </a:solidFill>
                          <a:latin typeface="Helvetica"/>
                          <a:ea typeface="Calibri"/>
                          <a:cs typeface="Helvetica"/>
                        </a:rPr>
                        <a:t>Communication</a:t>
                      </a:r>
                    </a:p>
                    <a:p>
                      <a:pPr marL="285750" indent="-285750">
                        <a:lnSpc>
                          <a:spcPct val="115000"/>
                        </a:lnSpc>
                        <a:spcAft>
                          <a:spcPts val="0"/>
                        </a:spcAft>
                        <a:buFont typeface="Arial" charset="0"/>
                        <a:buChar char="•"/>
                      </a:pPr>
                      <a:r>
                        <a:rPr lang="en-GB" sz="1600" b="0" baseline="0" dirty="0" smtClean="0">
                          <a:solidFill>
                            <a:schemeClr val="tx1"/>
                          </a:solidFill>
                          <a:latin typeface="Helvetica"/>
                          <a:ea typeface="Calibri"/>
                          <a:cs typeface="Helvetica"/>
                        </a:rPr>
                        <a:t>Motivation</a:t>
                      </a:r>
                    </a:p>
                    <a:p>
                      <a:pPr marL="285750" indent="-285750">
                        <a:lnSpc>
                          <a:spcPct val="115000"/>
                        </a:lnSpc>
                        <a:spcAft>
                          <a:spcPts val="0"/>
                        </a:spcAft>
                        <a:buFont typeface="Arial" charset="0"/>
                        <a:buChar char="•"/>
                      </a:pPr>
                      <a:r>
                        <a:rPr lang="en-GB" sz="1600" b="0" baseline="0" dirty="0" smtClean="0">
                          <a:solidFill>
                            <a:schemeClr val="tx1"/>
                          </a:solidFill>
                          <a:latin typeface="Helvetica"/>
                          <a:ea typeface="Calibri"/>
                          <a:cs typeface="Helvetica"/>
                        </a:rPr>
                        <a:t>Responsibilities</a:t>
                      </a:r>
                      <a:endParaRPr lang="en-GB" sz="1600" b="0" dirty="0" smtClean="0">
                        <a:solidFill>
                          <a:schemeClr val="tx1"/>
                        </a:solidFill>
                        <a:latin typeface="Helvetica"/>
                        <a:ea typeface="Calibri"/>
                        <a:cs typeface="Helvetica"/>
                      </a:endParaRPr>
                    </a:p>
                    <a:p>
                      <a:pPr marL="0" indent="0">
                        <a:lnSpc>
                          <a:spcPct val="115000"/>
                        </a:lnSpc>
                        <a:spcAft>
                          <a:spcPts val="0"/>
                        </a:spcAft>
                        <a:buFont typeface="+mj-lt"/>
                        <a:buNone/>
                      </a:pPr>
                      <a:endParaRPr lang="en-GB" sz="1600" b="1" baseline="0" dirty="0" smtClean="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nSpc>
                          <a:spcPct val="100000"/>
                        </a:lnSpc>
                        <a:spcAft>
                          <a:spcPts val="0"/>
                        </a:spcAft>
                      </a:pPr>
                      <a:r>
                        <a:rPr lang="en-GB" sz="1600" dirty="0" smtClean="0">
                          <a:solidFill>
                            <a:schemeClr val="tx2"/>
                          </a:solidFill>
                          <a:latin typeface="Helvetica"/>
                          <a:ea typeface="Calibri"/>
                          <a:cs typeface="Helvetica"/>
                        </a:rPr>
                        <a:t>Gain insight</a:t>
                      </a:r>
                      <a:r>
                        <a:rPr lang="en-GB" sz="1600" baseline="0" dirty="0" smtClean="0">
                          <a:solidFill>
                            <a:schemeClr val="tx2"/>
                          </a:solidFill>
                          <a:latin typeface="Helvetica"/>
                          <a:ea typeface="Calibri"/>
                          <a:cs typeface="Helvetica"/>
                        </a:rPr>
                        <a:t> on leadership, what it means to be a leader and how leaders communicate</a:t>
                      </a:r>
                      <a:endParaRPr lang="en-GB" sz="1600" dirty="0" smtClean="0">
                        <a:solidFill>
                          <a:schemeClr val="tx2"/>
                        </a:solidFill>
                        <a:latin typeface="Helvetica"/>
                        <a:ea typeface="Calibri"/>
                        <a:cs typeface="Helvetica"/>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600" dirty="0" smtClean="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smtClean="0">
                          <a:solidFill>
                            <a:srgbClr val="FFFFFF"/>
                          </a:solidFill>
                          <a:latin typeface="Helvetica"/>
                          <a:ea typeface="Calibri"/>
                          <a:cs typeface="Helvetica"/>
                        </a:rPr>
                        <a:t>Version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l">
                        <a:lnSpc>
                          <a:spcPct val="100000"/>
                        </a:lnSpc>
                        <a:spcAft>
                          <a:spcPts val="0"/>
                        </a:spcAft>
                      </a:pPr>
                      <a:r>
                        <a:rPr lang="en-GB" sz="1600" dirty="0" smtClean="0">
                          <a:solidFill>
                            <a:schemeClr val="tx1"/>
                          </a:solidFill>
                          <a:latin typeface="Helvetica"/>
                          <a:ea typeface="Calibri"/>
                          <a:cs typeface="Helvetica"/>
                        </a:rPr>
                        <a:t>6.0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p14="http://schemas.microsoft.com/office/powerpoint/2010/main" val="1813405419"/>
      </p:ext>
    </p:extLst>
  </p:cSld>
  <p:clrMapOvr>
    <a:masterClrMapping/>
  </p:clrMapOvr>
  <p:timing>
    <p:tnLst>
      <p:par>
        <p:cTn id="1" dur="indefinite" restart="never" nodeType="tmRoot"/>
      </p:par>
    </p:tnLst>
  </p:timing>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33686" y="1628802"/>
            <a:ext cx="3024336" cy="411916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2" name="Title 1"/>
          <p:cNvSpPr>
            <a:spLocks noGrp="1"/>
          </p:cNvSpPr>
          <p:nvPr>
            <p:ph type="title"/>
          </p:nvPr>
        </p:nvSpPr>
        <p:spPr/>
        <p:txBody>
          <a:bodyPr/>
          <a:lstStyle/>
          <a:p>
            <a:r>
              <a:rPr lang="en-US" dirty="0" smtClean="0"/>
              <a:t>Develop Strong Roots</a:t>
            </a:r>
            <a:endParaRPr lang="en-US" dirty="0"/>
          </a:p>
        </p:txBody>
      </p:sp>
      <p:sp>
        <p:nvSpPr>
          <p:cNvPr id="3" name="Rectangle 2"/>
          <p:cNvSpPr/>
          <p:nvPr/>
        </p:nvSpPr>
        <p:spPr>
          <a:xfrm>
            <a:off x="3818373" y="1628801"/>
            <a:ext cx="4970585" cy="2554545"/>
          </a:xfrm>
          <a:prstGeom prst="rect">
            <a:avLst/>
          </a:prstGeom>
        </p:spPr>
        <p:txBody>
          <a:bodyPr wrap="square">
            <a:spAutoFit/>
          </a:bodyPr>
          <a:lstStyle/>
          <a:p>
            <a:r>
              <a:rPr lang="en-US" sz="3200" b="1" dirty="0" smtClean="0"/>
              <a:t>“People </a:t>
            </a:r>
            <a:r>
              <a:rPr lang="en-US" sz="3200" b="1" dirty="0"/>
              <a:t>who cease to grow can’t inspire others. Leadership begins with challenging oneself</a:t>
            </a:r>
            <a:r>
              <a:rPr lang="en-US" sz="3200" b="1" dirty="0" smtClean="0"/>
              <a:t>.”</a:t>
            </a:r>
          </a:p>
          <a:p>
            <a:r>
              <a:rPr lang="en-US" sz="3200" dirty="0"/>
              <a:t>	</a:t>
            </a:r>
            <a:r>
              <a:rPr lang="en-US" sz="3200" dirty="0" smtClean="0"/>
              <a:t>	– Daisaku Ikeda</a:t>
            </a:r>
            <a:endParaRPr lang="en-US" sz="3200"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496</a:t>
            </a:fld>
            <a:endParaRPr lang="en-US" dirty="0"/>
          </a:p>
        </p:txBody>
      </p:sp>
    </p:spTree>
    <p:extLst>
      <p:ext uri="{BB962C8B-B14F-4D97-AF65-F5344CB8AC3E}">
        <p14:creationId xmlns:p14="http://schemas.microsoft.com/office/powerpoint/2010/main" val="12332017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Leadership</a:t>
            </a:r>
            <a:endParaRPr lang="en-US" dirty="0"/>
          </a:p>
        </p:txBody>
      </p:sp>
      <p:graphicFrame>
        <p:nvGraphicFramePr>
          <p:cNvPr id="3" name="Group 3"/>
          <p:cNvGraphicFramePr>
            <a:graphicFrameLocks noGrp="1"/>
          </p:cNvGraphicFramePr>
          <p:nvPr>
            <p:extLst/>
          </p:nvPr>
        </p:nvGraphicFramePr>
        <p:xfrm>
          <a:off x="251521" y="1124744"/>
          <a:ext cx="8712966" cy="4968552"/>
        </p:xfrm>
        <a:graphic>
          <a:graphicData uri="http://schemas.openxmlformats.org/drawingml/2006/table">
            <a:tbl>
              <a:tblPr>
                <a:tableStyleId>{8EC20E35-A176-4012-BC5E-935CFFF8708E}</a:tableStyleId>
              </a:tblPr>
              <a:tblGrid>
                <a:gridCol w="2904322"/>
                <a:gridCol w="2904322"/>
                <a:gridCol w="2904322"/>
              </a:tblGrid>
              <a:tr h="894990">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800" b="1" u="none" strike="noStrike" cap="none" normalizeH="0" baseline="0" dirty="0" smtClean="0">
                          <a:ln>
                            <a:noFill/>
                          </a:ln>
                          <a:effectLst/>
                        </a:rPr>
                        <a:t>Manager</a:t>
                      </a:r>
                    </a:p>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u="none" strike="noStrike" cap="none" normalizeH="0" baseline="0" dirty="0" smtClean="0">
                          <a:ln>
                            <a:noFill/>
                          </a:ln>
                          <a:effectLst/>
                        </a:rPr>
                        <a:t>Analytical, structured, controlled, </a:t>
                      </a:r>
                    </a:p>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u="none" strike="noStrike" cap="none" normalizeH="0" baseline="0" dirty="0" smtClean="0">
                          <a:ln>
                            <a:noFill/>
                          </a:ln>
                          <a:effectLst/>
                        </a:rPr>
                        <a:t>deliberate, orderly</a:t>
                      </a:r>
                      <a:endParaRPr kumimoji="0" lang="en-US" sz="1800" b="1" i="0" u="none" strike="noStrike" cap="none" normalizeH="0" baseline="0" dirty="0" smtClean="0">
                        <a:ln>
                          <a:noFill/>
                        </a:ln>
                        <a:solidFill>
                          <a:schemeClr val="bg1"/>
                        </a:solidFill>
                        <a:effectLst/>
                        <a:latin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600" b="1" i="0" u="none" strike="noStrike" cap="none" normalizeH="0" baseline="0" dirty="0" smtClean="0">
                          <a:ln>
                            <a:noFill/>
                          </a:ln>
                          <a:solidFill>
                            <a:schemeClr val="tx1"/>
                          </a:solidFill>
                          <a:effectLst/>
                          <a:latin typeface="Arial" charset="0"/>
                        </a:rPr>
                        <a:t>Which makes the best PM?</a:t>
                      </a:r>
                    </a:p>
                  </a:txBody>
                  <a:tcPr anchor="ctr" anchorCtr="1" horzOverflow="overflow"/>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800" b="1" u="none" strike="noStrike" cap="none" normalizeH="0" baseline="0" dirty="0" smtClean="0">
                          <a:ln>
                            <a:noFill/>
                          </a:ln>
                          <a:effectLst/>
                        </a:rPr>
                        <a:t>Leader</a:t>
                      </a:r>
                    </a:p>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u="none" strike="noStrike" cap="none" normalizeH="0" baseline="0" dirty="0" smtClean="0">
                          <a:ln>
                            <a:noFill/>
                          </a:ln>
                          <a:effectLst/>
                        </a:rPr>
                        <a:t>Experimental, visionary, flexible,</a:t>
                      </a:r>
                    </a:p>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u="none" strike="noStrike" cap="none" normalizeH="0" baseline="0" dirty="0" smtClean="0">
                          <a:ln>
                            <a:noFill/>
                          </a:ln>
                          <a:effectLst/>
                        </a:rPr>
                        <a:t>undeterred, creative</a:t>
                      </a:r>
                      <a:endParaRPr kumimoji="0" lang="en-US" sz="1800" b="1" i="0" u="none" strike="noStrike" cap="none" normalizeH="0" baseline="0" dirty="0" smtClean="0">
                        <a:ln>
                          <a:noFill/>
                        </a:ln>
                        <a:solidFill>
                          <a:schemeClr val="bg1"/>
                        </a:solidFill>
                        <a:effectLst/>
                        <a:latin typeface="Arial" charset="0"/>
                      </a:endParaRPr>
                    </a:p>
                  </a:txBody>
                  <a:tcPr anchor="ctr" anchorCtr="1" horzOverflow="overflow"/>
                </a:tc>
              </a:tr>
              <a:tr h="4073562">
                <a:tc>
                  <a:txBody>
                    <a:bodyPr/>
                    <a:lstStyle/>
                    <a:p>
                      <a:pPr marL="344488" marR="0" lvl="0" indent="-344488" algn="l" defTabSz="914400" rtl="0" eaLnBrk="1" fontAlgn="base" latinLnBrk="0" hangingPunct="1">
                        <a:lnSpc>
                          <a:spcPct val="100000"/>
                        </a:lnSpc>
                        <a:spcBef>
                          <a:spcPct val="60000"/>
                        </a:spcBef>
                        <a:spcAft>
                          <a:spcPct val="0"/>
                        </a:spcAft>
                        <a:buClr>
                          <a:schemeClr val="accent3">
                            <a:lumMod val="50000"/>
                          </a:schemeClr>
                        </a:buClr>
                        <a:buSzTx/>
                        <a:buFont typeface="Wingdings" pitchFamily="2" charset="2"/>
                        <a:buChar char="ü"/>
                        <a:tabLst/>
                      </a:pPr>
                      <a:r>
                        <a:rPr kumimoji="0" lang="en-US" sz="1600" u="none" strike="noStrike" cap="none" normalizeH="0" baseline="0" dirty="0" smtClean="0">
                          <a:ln>
                            <a:noFill/>
                          </a:ln>
                          <a:solidFill>
                            <a:schemeClr val="tx1"/>
                          </a:solidFill>
                          <a:effectLst/>
                        </a:rPr>
                        <a:t>Uses the power and logic of the rational mind</a:t>
                      </a:r>
                    </a:p>
                    <a:p>
                      <a:pPr marL="344488" marR="0" lvl="0" indent="-344488" algn="l" defTabSz="914400" rtl="0" eaLnBrk="1" fontAlgn="base" latinLnBrk="0" hangingPunct="1">
                        <a:lnSpc>
                          <a:spcPct val="100000"/>
                        </a:lnSpc>
                        <a:spcBef>
                          <a:spcPct val="60000"/>
                        </a:spcBef>
                        <a:spcAft>
                          <a:spcPct val="0"/>
                        </a:spcAft>
                        <a:buClr>
                          <a:schemeClr val="accent3">
                            <a:lumMod val="50000"/>
                          </a:schemeClr>
                        </a:buClr>
                        <a:buSzTx/>
                        <a:buFont typeface="Wingdings" pitchFamily="2" charset="2"/>
                        <a:buChar char="ü"/>
                        <a:tabLst/>
                      </a:pPr>
                      <a:r>
                        <a:rPr kumimoji="0" lang="en-US" sz="1600" u="none" strike="noStrike" cap="none" normalizeH="0" baseline="0" dirty="0" smtClean="0">
                          <a:ln>
                            <a:noFill/>
                          </a:ln>
                          <a:solidFill>
                            <a:schemeClr val="tx1"/>
                          </a:solidFill>
                          <a:effectLst/>
                        </a:rPr>
                        <a:t>Considers the dangers</a:t>
                      </a:r>
                    </a:p>
                    <a:p>
                      <a:pPr marL="344488" marR="0" lvl="0" indent="-344488" algn="l" defTabSz="914400" rtl="0" eaLnBrk="1" fontAlgn="base" latinLnBrk="0" hangingPunct="1">
                        <a:lnSpc>
                          <a:spcPct val="100000"/>
                        </a:lnSpc>
                        <a:spcBef>
                          <a:spcPct val="60000"/>
                        </a:spcBef>
                        <a:spcAft>
                          <a:spcPct val="0"/>
                        </a:spcAft>
                        <a:buClr>
                          <a:schemeClr val="accent3">
                            <a:lumMod val="50000"/>
                          </a:schemeClr>
                        </a:buClr>
                        <a:buSzTx/>
                        <a:buFont typeface="Wingdings" pitchFamily="2" charset="2"/>
                        <a:buChar char="ü"/>
                        <a:tabLst/>
                      </a:pPr>
                      <a:r>
                        <a:rPr kumimoji="0" lang="en-US" sz="1600" u="none" strike="noStrike" cap="none" normalizeH="0" baseline="0" dirty="0" smtClean="0">
                          <a:ln>
                            <a:noFill/>
                          </a:ln>
                          <a:solidFill>
                            <a:schemeClr val="tx1"/>
                          </a:solidFill>
                          <a:effectLst/>
                        </a:rPr>
                        <a:t>Concentrates on short-term results</a:t>
                      </a:r>
                    </a:p>
                    <a:p>
                      <a:pPr marL="344488" marR="0" lvl="0" indent="-344488" algn="l" defTabSz="914400" rtl="0" eaLnBrk="1" fontAlgn="base" latinLnBrk="0" hangingPunct="1">
                        <a:lnSpc>
                          <a:spcPct val="100000"/>
                        </a:lnSpc>
                        <a:spcBef>
                          <a:spcPct val="60000"/>
                        </a:spcBef>
                        <a:spcAft>
                          <a:spcPct val="0"/>
                        </a:spcAft>
                        <a:buClr>
                          <a:schemeClr val="accent3">
                            <a:lumMod val="50000"/>
                          </a:schemeClr>
                        </a:buClr>
                        <a:buSzTx/>
                        <a:buFont typeface="Wingdings" pitchFamily="2" charset="2"/>
                        <a:buChar char="ü"/>
                        <a:tabLst/>
                      </a:pPr>
                      <a:r>
                        <a:rPr kumimoji="0" lang="en-US" sz="1600" u="none" strike="noStrike" cap="none" normalizeH="0" baseline="0" dirty="0" smtClean="0">
                          <a:ln>
                            <a:noFill/>
                          </a:ln>
                          <a:solidFill>
                            <a:schemeClr val="tx1"/>
                          </a:solidFill>
                          <a:effectLst/>
                        </a:rPr>
                        <a:t>Follows visions</a:t>
                      </a:r>
                    </a:p>
                    <a:p>
                      <a:pPr marL="344488" marR="0" lvl="0" indent="-344488" algn="l" defTabSz="914400" rtl="0" eaLnBrk="1" fontAlgn="base" latinLnBrk="0" hangingPunct="1">
                        <a:lnSpc>
                          <a:spcPct val="100000"/>
                        </a:lnSpc>
                        <a:spcBef>
                          <a:spcPct val="60000"/>
                        </a:spcBef>
                        <a:spcAft>
                          <a:spcPct val="0"/>
                        </a:spcAft>
                        <a:buClr>
                          <a:schemeClr val="accent3">
                            <a:lumMod val="50000"/>
                          </a:schemeClr>
                        </a:buClr>
                        <a:buSzTx/>
                        <a:buFont typeface="Wingdings" pitchFamily="2" charset="2"/>
                        <a:buChar char="ü"/>
                        <a:tabLst/>
                      </a:pPr>
                      <a:r>
                        <a:rPr kumimoji="0" lang="en-US" sz="1600" u="none" strike="noStrike" cap="none" normalizeH="0" baseline="0" dirty="0" smtClean="0">
                          <a:ln>
                            <a:noFill/>
                          </a:ln>
                          <a:solidFill>
                            <a:schemeClr val="tx1"/>
                          </a:solidFill>
                          <a:effectLst/>
                        </a:rPr>
                        <a:t>Pursues the tangible</a:t>
                      </a:r>
                    </a:p>
                    <a:p>
                      <a:pPr marL="344488" marR="0" lvl="0" indent="-344488" algn="l" defTabSz="914400" rtl="0" eaLnBrk="1" fontAlgn="base" latinLnBrk="0" hangingPunct="1">
                        <a:lnSpc>
                          <a:spcPct val="100000"/>
                        </a:lnSpc>
                        <a:spcBef>
                          <a:spcPct val="60000"/>
                        </a:spcBef>
                        <a:spcAft>
                          <a:spcPct val="0"/>
                        </a:spcAft>
                        <a:buClr>
                          <a:schemeClr val="accent3">
                            <a:lumMod val="50000"/>
                          </a:schemeClr>
                        </a:buClr>
                        <a:buSzTx/>
                        <a:buFont typeface="Wingdings" pitchFamily="2" charset="2"/>
                        <a:buChar char="ü"/>
                        <a:tabLst/>
                      </a:pPr>
                      <a:r>
                        <a:rPr kumimoji="0" lang="en-US" sz="1600" u="none" strike="noStrike" cap="none" normalizeH="0" baseline="0" dirty="0" smtClean="0">
                          <a:ln>
                            <a:noFill/>
                          </a:ln>
                          <a:solidFill>
                            <a:schemeClr val="tx1"/>
                          </a:solidFill>
                          <a:effectLst/>
                        </a:rPr>
                        <a:t>Performs duties</a:t>
                      </a:r>
                    </a:p>
                    <a:p>
                      <a:pPr marL="344488" marR="0" lvl="0" indent="-344488" algn="l" defTabSz="914400" rtl="0" eaLnBrk="1" fontAlgn="base" latinLnBrk="0" hangingPunct="1">
                        <a:lnSpc>
                          <a:spcPct val="100000"/>
                        </a:lnSpc>
                        <a:spcBef>
                          <a:spcPct val="60000"/>
                        </a:spcBef>
                        <a:spcAft>
                          <a:spcPct val="0"/>
                        </a:spcAft>
                        <a:buClr>
                          <a:schemeClr val="accent3">
                            <a:lumMod val="50000"/>
                          </a:schemeClr>
                        </a:buClr>
                        <a:buSzTx/>
                        <a:buFont typeface="Wingdings" pitchFamily="2" charset="2"/>
                        <a:buChar char="ü"/>
                        <a:tabLst/>
                      </a:pPr>
                      <a:r>
                        <a:rPr kumimoji="0" lang="en-US" sz="1600" u="none" strike="noStrike" cap="none" normalizeH="0" baseline="0" dirty="0" smtClean="0">
                          <a:ln>
                            <a:noFill/>
                          </a:ln>
                          <a:solidFill>
                            <a:schemeClr val="tx1"/>
                          </a:solidFill>
                          <a:effectLst/>
                        </a:rPr>
                        <a:t>Controls</a:t>
                      </a:r>
                    </a:p>
                    <a:p>
                      <a:pPr marL="344488" marR="0" lvl="0" indent="-344488" algn="l" defTabSz="914400" rtl="0" eaLnBrk="1" fontAlgn="base" latinLnBrk="0" hangingPunct="1">
                        <a:lnSpc>
                          <a:spcPct val="100000"/>
                        </a:lnSpc>
                        <a:spcBef>
                          <a:spcPct val="60000"/>
                        </a:spcBef>
                        <a:spcAft>
                          <a:spcPct val="0"/>
                        </a:spcAft>
                        <a:buClr>
                          <a:schemeClr val="accent3">
                            <a:lumMod val="50000"/>
                          </a:schemeClr>
                        </a:buClr>
                        <a:buSzTx/>
                        <a:buFont typeface="Wingdings" pitchFamily="2" charset="2"/>
                        <a:buChar char="ü"/>
                        <a:tabLst/>
                      </a:pPr>
                      <a:r>
                        <a:rPr kumimoji="0" lang="en-US" sz="1600" u="none" strike="noStrike" cap="none" normalizeH="0" baseline="0" dirty="0" smtClean="0">
                          <a:ln>
                            <a:noFill/>
                          </a:ln>
                          <a:solidFill>
                            <a:schemeClr val="tx1"/>
                          </a:solidFill>
                          <a:effectLst/>
                        </a:rPr>
                        <a:t>Depends on authority</a:t>
                      </a:r>
                      <a:endParaRPr kumimoji="0" lang="en-US" sz="1600" b="0" i="0" u="none" strike="noStrike" cap="none" normalizeH="0" baseline="0" dirty="0" smtClean="0">
                        <a:ln>
                          <a:noFill/>
                        </a:ln>
                        <a:solidFill>
                          <a:schemeClr val="tx1"/>
                        </a:solidFill>
                        <a:effectLst/>
                        <a:latin typeface="Arial" charset="0"/>
                      </a:endParaRPr>
                    </a:p>
                  </a:txBody>
                  <a:tcPr horzOverflow="overflow"/>
                </a:tc>
                <a:tc>
                  <a:txBody>
                    <a:bodyPr/>
                    <a:lstStyle/>
                    <a:p>
                      <a:pPr marL="0" marR="0" lvl="0" indent="0" algn="l" defTabSz="914400" rtl="0" eaLnBrk="1" fontAlgn="base" latinLnBrk="0" hangingPunct="1">
                        <a:lnSpc>
                          <a:spcPct val="100000"/>
                        </a:lnSpc>
                        <a:spcBef>
                          <a:spcPct val="60000"/>
                        </a:spcBef>
                        <a:spcAft>
                          <a:spcPct val="0"/>
                        </a:spcAft>
                        <a:buClr>
                          <a:schemeClr val="accent3">
                            <a:lumMod val="50000"/>
                          </a:schemeClr>
                        </a:buClr>
                        <a:buSzTx/>
                        <a:buFont typeface="Wingdings" pitchFamily="2" charset="2"/>
                        <a:buNone/>
                        <a:tabLst/>
                      </a:pPr>
                      <a:endParaRPr kumimoji="0" lang="en-US" sz="1600" b="0" i="0" u="none" strike="noStrike" cap="none" normalizeH="0" baseline="0" dirty="0" smtClean="0">
                        <a:ln>
                          <a:noFill/>
                        </a:ln>
                        <a:solidFill>
                          <a:schemeClr val="tx1"/>
                        </a:solidFill>
                        <a:effectLst/>
                        <a:latin typeface="Arial" charset="0"/>
                      </a:endParaRPr>
                    </a:p>
                  </a:txBody>
                  <a:tcPr horzOverflow="overflow"/>
                </a:tc>
                <a:tc>
                  <a:txBody>
                    <a:bodyPr/>
                    <a:lstStyle/>
                    <a:p>
                      <a:pPr marL="344488" marR="0" lvl="0" indent="-344488" algn="l" defTabSz="914400" rtl="0" eaLnBrk="1" fontAlgn="base" latinLnBrk="0" hangingPunct="1">
                        <a:lnSpc>
                          <a:spcPct val="100000"/>
                        </a:lnSpc>
                        <a:spcBef>
                          <a:spcPct val="60000"/>
                        </a:spcBef>
                        <a:spcAft>
                          <a:spcPct val="0"/>
                        </a:spcAft>
                        <a:buClr>
                          <a:schemeClr val="accent3">
                            <a:lumMod val="50000"/>
                          </a:schemeClr>
                        </a:buClr>
                        <a:buSzTx/>
                        <a:buFont typeface="Wingdings" pitchFamily="2" charset="2"/>
                        <a:buChar char="ü"/>
                        <a:tabLst/>
                      </a:pPr>
                      <a:r>
                        <a:rPr kumimoji="0" lang="en-US" sz="1600" u="none" strike="noStrike" cap="none" normalizeH="0" baseline="0" dirty="0" smtClean="0">
                          <a:ln>
                            <a:noFill/>
                          </a:ln>
                          <a:solidFill>
                            <a:schemeClr val="tx1"/>
                          </a:solidFill>
                          <a:effectLst/>
                        </a:rPr>
                        <a:t>Uses the power of intuition and logic of the heart</a:t>
                      </a:r>
                    </a:p>
                    <a:p>
                      <a:pPr marL="344488" marR="0" lvl="0" indent="-344488" algn="l" defTabSz="914400" rtl="0" eaLnBrk="1" fontAlgn="base" latinLnBrk="0" hangingPunct="1">
                        <a:lnSpc>
                          <a:spcPct val="100000"/>
                        </a:lnSpc>
                        <a:spcBef>
                          <a:spcPct val="60000"/>
                        </a:spcBef>
                        <a:spcAft>
                          <a:spcPct val="0"/>
                        </a:spcAft>
                        <a:buClr>
                          <a:schemeClr val="accent3">
                            <a:lumMod val="50000"/>
                          </a:schemeClr>
                        </a:buClr>
                        <a:buSzTx/>
                        <a:buFont typeface="Wingdings" pitchFamily="2" charset="2"/>
                        <a:buChar char="ü"/>
                        <a:tabLst/>
                      </a:pPr>
                      <a:r>
                        <a:rPr kumimoji="0" lang="en-US" sz="1600" u="none" strike="noStrike" cap="none" normalizeH="0" baseline="0" dirty="0" smtClean="0">
                          <a:ln>
                            <a:noFill/>
                          </a:ln>
                          <a:solidFill>
                            <a:schemeClr val="tx1"/>
                          </a:solidFill>
                          <a:effectLst/>
                        </a:rPr>
                        <a:t>Senses opportunity</a:t>
                      </a:r>
                    </a:p>
                    <a:p>
                      <a:pPr marL="344488" marR="0" lvl="0" indent="-344488" algn="l" defTabSz="914400" rtl="0" eaLnBrk="1" fontAlgn="base" latinLnBrk="0" hangingPunct="1">
                        <a:lnSpc>
                          <a:spcPct val="100000"/>
                        </a:lnSpc>
                        <a:spcBef>
                          <a:spcPct val="60000"/>
                        </a:spcBef>
                        <a:spcAft>
                          <a:spcPct val="0"/>
                        </a:spcAft>
                        <a:buClr>
                          <a:schemeClr val="accent3">
                            <a:lumMod val="50000"/>
                          </a:schemeClr>
                        </a:buClr>
                        <a:buSzTx/>
                        <a:buFont typeface="Wingdings" pitchFamily="2" charset="2"/>
                        <a:buChar char="ü"/>
                        <a:tabLst/>
                      </a:pPr>
                      <a:r>
                        <a:rPr kumimoji="0" lang="en-US" sz="1600" u="none" strike="noStrike" cap="none" normalizeH="0" baseline="0" dirty="0" smtClean="0">
                          <a:ln>
                            <a:noFill/>
                          </a:ln>
                          <a:solidFill>
                            <a:schemeClr val="tx1"/>
                          </a:solidFill>
                          <a:effectLst/>
                        </a:rPr>
                        <a:t>Focuses on long-term results</a:t>
                      </a:r>
                    </a:p>
                    <a:p>
                      <a:pPr marL="344488" marR="0" lvl="0" indent="-344488" algn="l" defTabSz="914400" rtl="0" eaLnBrk="1" fontAlgn="base" latinLnBrk="0" hangingPunct="1">
                        <a:lnSpc>
                          <a:spcPct val="100000"/>
                        </a:lnSpc>
                        <a:spcBef>
                          <a:spcPct val="60000"/>
                        </a:spcBef>
                        <a:spcAft>
                          <a:spcPct val="0"/>
                        </a:spcAft>
                        <a:buClr>
                          <a:schemeClr val="accent3">
                            <a:lumMod val="50000"/>
                          </a:schemeClr>
                        </a:buClr>
                        <a:buSzTx/>
                        <a:buFont typeface="Wingdings" pitchFamily="2" charset="2"/>
                        <a:buChar char="ü"/>
                        <a:tabLst/>
                      </a:pPr>
                      <a:r>
                        <a:rPr kumimoji="0" lang="en-US" sz="1600" u="none" strike="noStrike" cap="none" normalizeH="0" baseline="0" dirty="0" smtClean="0">
                          <a:ln>
                            <a:noFill/>
                          </a:ln>
                          <a:solidFill>
                            <a:schemeClr val="tx1"/>
                          </a:solidFill>
                          <a:effectLst/>
                        </a:rPr>
                        <a:t>Creates visions</a:t>
                      </a:r>
                    </a:p>
                    <a:p>
                      <a:pPr marL="344488" marR="0" lvl="0" indent="-344488" algn="l" defTabSz="914400" rtl="0" eaLnBrk="1" fontAlgn="base" latinLnBrk="0" hangingPunct="1">
                        <a:lnSpc>
                          <a:spcPct val="100000"/>
                        </a:lnSpc>
                        <a:spcBef>
                          <a:spcPct val="60000"/>
                        </a:spcBef>
                        <a:spcAft>
                          <a:spcPct val="0"/>
                        </a:spcAft>
                        <a:buClr>
                          <a:schemeClr val="accent3">
                            <a:lumMod val="50000"/>
                          </a:schemeClr>
                        </a:buClr>
                        <a:buSzTx/>
                        <a:buFont typeface="Wingdings" pitchFamily="2" charset="2"/>
                        <a:buChar char="ü"/>
                        <a:tabLst/>
                      </a:pPr>
                      <a:r>
                        <a:rPr kumimoji="0" lang="en-US" sz="1600" u="none" strike="noStrike" cap="none" normalizeH="0" baseline="0" dirty="0" smtClean="0">
                          <a:ln>
                            <a:noFill/>
                          </a:ln>
                          <a:solidFill>
                            <a:schemeClr val="tx1"/>
                          </a:solidFill>
                          <a:effectLst/>
                        </a:rPr>
                        <a:t>Searches for potential</a:t>
                      </a:r>
                    </a:p>
                    <a:p>
                      <a:pPr marL="344488" marR="0" lvl="0" indent="-344488" algn="l" defTabSz="914400" rtl="0" eaLnBrk="1" fontAlgn="base" latinLnBrk="0" hangingPunct="1">
                        <a:lnSpc>
                          <a:spcPct val="100000"/>
                        </a:lnSpc>
                        <a:spcBef>
                          <a:spcPct val="60000"/>
                        </a:spcBef>
                        <a:spcAft>
                          <a:spcPct val="0"/>
                        </a:spcAft>
                        <a:buClr>
                          <a:schemeClr val="accent3">
                            <a:lumMod val="50000"/>
                          </a:schemeClr>
                        </a:buClr>
                        <a:buSzTx/>
                        <a:buFont typeface="Wingdings" pitchFamily="2" charset="2"/>
                        <a:buChar char="ü"/>
                        <a:tabLst/>
                      </a:pPr>
                      <a:r>
                        <a:rPr kumimoji="0" lang="en-US" sz="1600" u="none" strike="noStrike" cap="none" normalizeH="0" baseline="0" dirty="0" smtClean="0">
                          <a:ln>
                            <a:noFill/>
                          </a:ln>
                          <a:solidFill>
                            <a:schemeClr val="tx1"/>
                          </a:solidFill>
                          <a:effectLst/>
                        </a:rPr>
                        <a:t>Seeks the intangible</a:t>
                      </a:r>
                    </a:p>
                    <a:p>
                      <a:pPr marL="344488" marR="0" lvl="0" indent="-344488" algn="l" defTabSz="914400" rtl="0" eaLnBrk="1" fontAlgn="base" latinLnBrk="0" hangingPunct="1">
                        <a:lnSpc>
                          <a:spcPct val="100000"/>
                        </a:lnSpc>
                        <a:spcBef>
                          <a:spcPct val="60000"/>
                        </a:spcBef>
                        <a:spcAft>
                          <a:spcPct val="0"/>
                        </a:spcAft>
                        <a:buClr>
                          <a:schemeClr val="accent3">
                            <a:lumMod val="50000"/>
                          </a:schemeClr>
                        </a:buClr>
                        <a:buSzTx/>
                        <a:buFont typeface="Wingdings" pitchFamily="2" charset="2"/>
                        <a:buChar char="ü"/>
                        <a:tabLst/>
                      </a:pPr>
                      <a:r>
                        <a:rPr kumimoji="0" lang="en-US" sz="1600" u="none" strike="noStrike" cap="none" normalizeH="0" baseline="0" dirty="0" smtClean="0">
                          <a:ln>
                            <a:noFill/>
                          </a:ln>
                          <a:solidFill>
                            <a:schemeClr val="tx1"/>
                          </a:solidFill>
                          <a:effectLst/>
                        </a:rPr>
                        <a:t>Pursues dreams</a:t>
                      </a:r>
                    </a:p>
                    <a:p>
                      <a:pPr marL="344488" marR="0" lvl="0" indent="-344488" algn="l" defTabSz="914400" rtl="0" eaLnBrk="1" fontAlgn="base" latinLnBrk="0" hangingPunct="1">
                        <a:lnSpc>
                          <a:spcPct val="100000"/>
                        </a:lnSpc>
                        <a:spcBef>
                          <a:spcPct val="60000"/>
                        </a:spcBef>
                        <a:spcAft>
                          <a:spcPct val="0"/>
                        </a:spcAft>
                        <a:buClr>
                          <a:schemeClr val="accent3">
                            <a:lumMod val="50000"/>
                          </a:schemeClr>
                        </a:buClr>
                        <a:buSzTx/>
                        <a:buFont typeface="Wingdings" pitchFamily="2" charset="2"/>
                        <a:buChar char="ü"/>
                        <a:tabLst/>
                      </a:pPr>
                      <a:r>
                        <a:rPr kumimoji="0" lang="en-US" sz="1600" u="none" strike="noStrike" cap="none" normalizeH="0" baseline="0" dirty="0" smtClean="0">
                          <a:ln>
                            <a:noFill/>
                          </a:ln>
                          <a:solidFill>
                            <a:schemeClr val="tx1"/>
                          </a:solidFill>
                          <a:effectLst/>
                        </a:rPr>
                        <a:t>Inspires</a:t>
                      </a:r>
                    </a:p>
                    <a:p>
                      <a:pPr marL="344488" marR="0" lvl="0" indent="-344488" algn="l" defTabSz="914400" rtl="0" eaLnBrk="1" fontAlgn="base" latinLnBrk="0" hangingPunct="1">
                        <a:lnSpc>
                          <a:spcPct val="100000"/>
                        </a:lnSpc>
                        <a:spcBef>
                          <a:spcPct val="60000"/>
                        </a:spcBef>
                        <a:spcAft>
                          <a:spcPct val="0"/>
                        </a:spcAft>
                        <a:buClr>
                          <a:schemeClr val="accent3">
                            <a:lumMod val="50000"/>
                          </a:schemeClr>
                        </a:buClr>
                        <a:buSzTx/>
                        <a:buFont typeface="Wingdings" pitchFamily="2" charset="2"/>
                        <a:buChar char="ü"/>
                        <a:tabLst/>
                      </a:pPr>
                      <a:r>
                        <a:rPr kumimoji="0" lang="en-US" sz="1600" u="none" strike="noStrike" cap="none" normalizeH="0" baseline="0" dirty="0" smtClean="0">
                          <a:ln>
                            <a:noFill/>
                          </a:ln>
                          <a:solidFill>
                            <a:schemeClr val="tx1"/>
                          </a:solidFill>
                          <a:effectLst/>
                        </a:rPr>
                        <a:t>Depends on influence</a:t>
                      </a:r>
                    </a:p>
                  </a:txBody>
                  <a:tcPr horzOverflow="overflow"/>
                </a:tc>
              </a:tr>
            </a:tbl>
          </a:graphicData>
        </a:graphic>
      </p:graphicFrame>
      <p:pic>
        <p:nvPicPr>
          <p:cNvPr id="22531" name="Picture 3" descr="C:\Users\Joel\AppData\Local\Microsoft\Windows\Temporary Internet Files\Content.IE5\RA53UIOO\MP900422224[1].jpg"/>
          <p:cNvPicPr>
            <a:picLocks noChangeAspect="1" noChangeArrowheads="1"/>
          </p:cNvPicPr>
          <p:nvPr/>
        </p:nvPicPr>
        <p:blipFill>
          <a:blip r:embed="rId3"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347864" y="2204864"/>
            <a:ext cx="2376264" cy="3562658"/>
          </a:xfrm>
          <a:prstGeom prst="rect">
            <a:avLst/>
          </a:prstGeom>
          <a:noFill/>
          <a:extLst>
            <a:ext uri="{909E8E84-426E-40dd-AFC4-6F175D3DCCD1}">
              <a14:hiddenFill xmlns=""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4BE819A1-3DD8-4179-BFD0-BF7D359F8DBD}" type="slidenum">
              <a:rPr lang="en-US" smtClean="0"/>
              <a:pPr/>
              <a:t>497</a:t>
            </a:fld>
            <a:endParaRPr lang="en-US" dirty="0"/>
          </a:p>
        </p:txBody>
      </p:sp>
    </p:spTree>
    <p:extLst>
      <p:ext uri="{BB962C8B-B14F-4D97-AF65-F5344CB8AC3E}">
        <p14:creationId xmlns:p14="http://schemas.microsoft.com/office/powerpoint/2010/main" val="1419099389"/>
      </p:ext>
    </p:extLst>
  </p:cSld>
  <p:clrMapOvr>
    <a:masterClrMapping/>
  </p:clrMapOvr>
  <p:timing>
    <p:tnLst>
      <p:par>
        <p:cTn id="1" dur="indefinite" restart="never" nodeType="tmRoot"/>
      </p:par>
    </p:tnLst>
  </p:timing>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026" name="Rectangle 2"/>
          <p:cNvSpPr>
            <a:spLocks noGrp="1" noChangeArrowheads="1"/>
          </p:cNvSpPr>
          <p:nvPr>
            <p:ph type="title"/>
          </p:nvPr>
        </p:nvSpPr>
        <p:spPr/>
        <p:txBody>
          <a:bodyPr/>
          <a:lstStyle/>
          <a:p>
            <a:r>
              <a:rPr lang="en-GB" dirty="0" smtClean="0"/>
              <a:t>Perspectives</a:t>
            </a:r>
            <a:endParaRPr lang="en-GB" sz="2400" dirty="0"/>
          </a:p>
        </p:txBody>
      </p:sp>
      <p:grpSp>
        <p:nvGrpSpPr>
          <p:cNvPr id="2" name="Group 3"/>
          <p:cNvGrpSpPr>
            <a:grpSpLocks/>
          </p:cNvGrpSpPr>
          <p:nvPr/>
        </p:nvGrpSpPr>
        <p:grpSpPr bwMode="auto">
          <a:xfrm>
            <a:off x="1043609" y="1643052"/>
            <a:ext cx="6932348" cy="4337051"/>
            <a:chOff x="1180" y="1080"/>
            <a:chExt cx="4310" cy="2732"/>
          </a:xfrm>
        </p:grpSpPr>
        <p:grpSp>
          <p:nvGrpSpPr>
            <p:cNvPr id="3" name="Group 4"/>
            <p:cNvGrpSpPr>
              <a:grpSpLocks/>
            </p:cNvGrpSpPr>
            <p:nvPr/>
          </p:nvGrpSpPr>
          <p:grpSpPr bwMode="auto">
            <a:xfrm>
              <a:off x="1524" y="1080"/>
              <a:ext cx="1571" cy="557"/>
              <a:chOff x="1180" y="912"/>
              <a:chExt cx="1571" cy="557"/>
            </a:xfrm>
          </p:grpSpPr>
          <p:sp>
            <p:nvSpPr>
              <p:cNvPr id="897029" name="Rectangle 5"/>
              <p:cNvSpPr>
                <a:spLocks noChangeArrowheads="1"/>
              </p:cNvSpPr>
              <p:nvPr/>
            </p:nvSpPr>
            <p:spPr bwMode="auto">
              <a:xfrm>
                <a:off x="1180" y="975"/>
                <a:ext cx="1378" cy="494"/>
              </a:xfrm>
              <a:prstGeom prst="rect">
                <a:avLst/>
              </a:prstGeom>
              <a:noFill/>
              <a:ln w="9525">
                <a:noFill/>
                <a:miter lim="800000"/>
                <a:headEnd/>
                <a:tailEnd/>
              </a:ln>
            </p:spPr>
            <p:txBody>
              <a:bodyPr/>
              <a:lstStyle/>
              <a:p>
                <a:endParaRPr lang="en-GB" sz="1600" dirty="0">
                  <a:latin typeface="Arial Rounded MT Bold" pitchFamily="34" charset="0"/>
                </a:endParaRPr>
              </a:p>
            </p:txBody>
          </p:sp>
          <p:sp>
            <p:nvSpPr>
              <p:cNvPr id="897030" name="Rectangle 6"/>
              <p:cNvSpPr>
                <a:spLocks noChangeArrowheads="1"/>
              </p:cNvSpPr>
              <p:nvPr/>
            </p:nvSpPr>
            <p:spPr bwMode="auto">
              <a:xfrm>
                <a:off x="1226" y="912"/>
                <a:ext cx="1214" cy="174"/>
              </a:xfrm>
              <a:prstGeom prst="rect">
                <a:avLst/>
              </a:prstGeom>
              <a:noFill/>
              <a:ln w="9525">
                <a:noFill/>
                <a:miter lim="800000"/>
                <a:headEnd/>
                <a:tailEnd/>
              </a:ln>
            </p:spPr>
            <p:txBody>
              <a:bodyPr wrap="none" lIns="0" tIns="0" rIns="0" bIns="0">
                <a:spAutoFit/>
              </a:bodyPr>
              <a:lstStyle/>
              <a:p>
                <a:pPr algn="l"/>
                <a:r>
                  <a:rPr lang="en-GB" dirty="0">
                    <a:solidFill>
                      <a:srgbClr val="CC0000"/>
                    </a:solidFill>
                    <a:latin typeface="Arial Rounded MT Bold" pitchFamily="34" charset="0"/>
                  </a:rPr>
                  <a:t>Looking </a:t>
                </a:r>
                <a:r>
                  <a:rPr lang="en-GB" dirty="0" smtClean="0">
                    <a:solidFill>
                      <a:srgbClr val="CC0000"/>
                    </a:solidFill>
                    <a:latin typeface="Arial Rounded MT Bold" pitchFamily="34" charset="0"/>
                  </a:rPr>
                  <a:t>Upwards</a:t>
                </a:r>
                <a:endParaRPr lang="en-GB" sz="2800" dirty="0">
                  <a:latin typeface="Arial Rounded MT Bold" pitchFamily="34" charset="0"/>
                </a:endParaRPr>
              </a:p>
            </p:txBody>
          </p:sp>
          <p:sp>
            <p:nvSpPr>
              <p:cNvPr id="897031" name="Rectangle 7"/>
              <p:cNvSpPr>
                <a:spLocks noChangeArrowheads="1"/>
              </p:cNvSpPr>
              <p:nvPr/>
            </p:nvSpPr>
            <p:spPr bwMode="auto">
              <a:xfrm>
                <a:off x="1226" y="1123"/>
                <a:ext cx="1525" cy="116"/>
              </a:xfrm>
              <a:prstGeom prst="rect">
                <a:avLst/>
              </a:prstGeom>
              <a:noFill/>
              <a:ln w="9525">
                <a:noFill/>
                <a:miter lim="800000"/>
                <a:headEnd/>
                <a:tailEnd/>
              </a:ln>
            </p:spPr>
            <p:txBody>
              <a:bodyPr wrap="none" lIns="0" tIns="0" rIns="0" bIns="0">
                <a:spAutoFit/>
              </a:bodyPr>
              <a:lstStyle/>
              <a:p>
                <a:pPr algn="l"/>
                <a:r>
                  <a:rPr lang="en-GB" sz="1200" dirty="0">
                    <a:solidFill>
                      <a:srgbClr val="000000"/>
                    </a:solidFill>
                    <a:latin typeface="Arial Rounded MT Bold" pitchFamily="34" charset="0"/>
                  </a:rPr>
                  <a:t>Managing the internal sponsor to</a:t>
                </a:r>
                <a:endParaRPr lang="en-GB" sz="2800" dirty="0">
                  <a:latin typeface="Arial Rounded MT Bold" pitchFamily="34" charset="0"/>
                </a:endParaRPr>
              </a:p>
            </p:txBody>
          </p:sp>
          <p:sp>
            <p:nvSpPr>
              <p:cNvPr id="897032" name="Rectangle 8"/>
              <p:cNvSpPr>
                <a:spLocks noChangeArrowheads="1"/>
              </p:cNvSpPr>
              <p:nvPr/>
            </p:nvSpPr>
            <p:spPr bwMode="auto">
              <a:xfrm>
                <a:off x="1226" y="1231"/>
                <a:ext cx="1038" cy="116"/>
              </a:xfrm>
              <a:prstGeom prst="rect">
                <a:avLst/>
              </a:prstGeom>
              <a:noFill/>
              <a:ln w="9525">
                <a:noFill/>
                <a:miter lim="800000"/>
                <a:headEnd/>
                <a:tailEnd/>
              </a:ln>
            </p:spPr>
            <p:txBody>
              <a:bodyPr wrap="none" lIns="0" tIns="0" rIns="0" bIns="0">
                <a:spAutoFit/>
              </a:bodyPr>
              <a:lstStyle/>
              <a:p>
                <a:pPr algn="l"/>
                <a:r>
                  <a:rPr lang="en-GB" sz="1200" dirty="0">
                    <a:solidFill>
                      <a:srgbClr val="000000"/>
                    </a:solidFill>
                    <a:latin typeface="Arial Rounded MT Bold" pitchFamily="34" charset="0"/>
                  </a:rPr>
                  <a:t>achieve </a:t>
                </a:r>
                <a:r>
                  <a:rPr lang="en-GB" sz="1200" dirty="0" smtClean="0">
                    <a:solidFill>
                      <a:srgbClr val="000000"/>
                    </a:solidFill>
                    <a:latin typeface="Arial Rounded MT Bold" pitchFamily="34" charset="0"/>
                  </a:rPr>
                  <a:t>organizational</a:t>
                </a:r>
                <a:endParaRPr lang="en-GB" sz="2800" dirty="0">
                  <a:latin typeface="Arial Rounded MT Bold" pitchFamily="34" charset="0"/>
                </a:endParaRPr>
              </a:p>
            </p:txBody>
          </p:sp>
          <p:sp>
            <p:nvSpPr>
              <p:cNvPr id="897033" name="Rectangle 9"/>
              <p:cNvSpPr>
                <a:spLocks noChangeArrowheads="1"/>
              </p:cNvSpPr>
              <p:nvPr/>
            </p:nvSpPr>
            <p:spPr bwMode="auto">
              <a:xfrm>
                <a:off x="1226" y="1339"/>
                <a:ext cx="577" cy="116"/>
              </a:xfrm>
              <a:prstGeom prst="rect">
                <a:avLst/>
              </a:prstGeom>
              <a:noFill/>
              <a:ln w="9525">
                <a:noFill/>
                <a:miter lim="800000"/>
                <a:headEnd/>
                <a:tailEnd/>
              </a:ln>
            </p:spPr>
            <p:txBody>
              <a:bodyPr wrap="none" lIns="0" tIns="0" rIns="0" bIns="0">
                <a:spAutoFit/>
              </a:bodyPr>
              <a:lstStyle/>
              <a:p>
                <a:pPr algn="l"/>
                <a:r>
                  <a:rPr lang="en-GB" sz="1200" dirty="0">
                    <a:solidFill>
                      <a:srgbClr val="000000"/>
                    </a:solidFill>
                    <a:latin typeface="Arial Rounded MT Bold" pitchFamily="34" charset="0"/>
                  </a:rPr>
                  <a:t>commitment</a:t>
                </a:r>
                <a:endParaRPr lang="en-GB" sz="2800" dirty="0">
                  <a:latin typeface="Arial Rounded MT Bold" pitchFamily="34" charset="0"/>
                </a:endParaRPr>
              </a:p>
            </p:txBody>
          </p:sp>
        </p:grpSp>
        <p:sp>
          <p:nvSpPr>
            <p:cNvPr id="897034" name="Rectangle 10"/>
            <p:cNvSpPr>
              <a:spLocks noChangeArrowheads="1"/>
            </p:cNvSpPr>
            <p:nvPr/>
          </p:nvSpPr>
          <p:spPr bwMode="auto">
            <a:xfrm>
              <a:off x="1180" y="2011"/>
              <a:ext cx="1150" cy="386"/>
            </a:xfrm>
            <a:prstGeom prst="rect">
              <a:avLst/>
            </a:prstGeom>
            <a:noFill/>
            <a:ln w="9525">
              <a:noFill/>
              <a:miter lim="800000"/>
              <a:headEnd/>
              <a:tailEnd/>
            </a:ln>
          </p:spPr>
          <p:txBody>
            <a:bodyPr/>
            <a:lstStyle/>
            <a:p>
              <a:endParaRPr lang="en-GB" sz="1600" dirty="0">
                <a:latin typeface="Arial Rounded MT Bold" pitchFamily="34" charset="0"/>
              </a:endParaRPr>
            </a:p>
          </p:txBody>
        </p:sp>
        <p:sp>
          <p:nvSpPr>
            <p:cNvPr id="897035" name="Rectangle 11"/>
            <p:cNvSpPr>
              <a:spLocks noChangeArrowheads="1"/>
            </p:cNvSpPr>
            <p:nvPr/>
          </p:nvSpPr>
          <p:spPr bwMode="auto">
            <a:xfrm>
              <a:off x="1226" y="1935"/>
              <a:ext cx="1370" cy="174"/>
            </a:xfrm>
            <a:prstGeom prst="rect">
              <a:avLst/>
            </a:prstGeom>
            <a:noFill/>
            <a:ln w="9525">
              <a:noFill/>
              <a:miter lim="800000"/>
              <a:headEnd/>
              <a:tailEnd/>
            </a:ln>
          </p:spPr>
          <p:txBody>
            <a:bodyPr wrap="none" lIns="0" tIns="0" rIns="0" bIns="0">
              <a:spAutoFit/>
            </a:bodyPr>
            <a:lstStyle/>
            <a:p>
              <a:pPr algn="l"/>
              <a:r>
                <a:rPr lang="en-GB" dirty="0">
                  <a:solidFill>
                    <a:srgbClr val="CC0000"/>
                  </a:solidFill>
                  <a:latin typeface="Arial Rounded MT Bold" pitchFamily="34" charset="0"/>
                </a:rPr>
                <a:t>Looking </a:t>
              </a:r>
              <a:r>
                <a:rPr lang="en-GB" dirty="0" smtClean="0">
                  <a:solidFill>
                    <a:srgbClr val="CC0000"/>
                  </a:solidFill>
                  <a:latin typeface="Arial Rounded MT Bold" pitchFamily="34" charset="0"/>
                </a:rPr>
                <a:t>Backwards</a:t>
              </a:r>
              <a:endParaRPr lang="en-GB" sz="2800" dirty="0">
                <a:latin typeface="Arial Rounded MT Bold" pitchFamily="34" charset="0"/>
              </a:endParaRPr>
            </a:p>
          </p:txBody>
        </p:sp>
        <p:sp>
          <p:nvSpPr>
            <p:cNvPr id="897036" name="Rectangle 12"/>
            <p:cNvSpPr>
              <a:spLocks noChangeArrowheads="1"/>
            </p:cNvSpPr>
            <p:nvPr/>
          </p:nvSpPr>
          <p:spPr bwMode="auto">
            <a:xfrm>
              <a:off x="1226" y="2158"/>
              <a:ext cx="963" cy="116"/>
            </a:xfrm>
            <a:prstGeom prst="rect">
              <a:avLst/>
            </a:prstGeom>
            <a:noFill/>
            <a:ln w="9525">
              <a:noFill/>
              <a:miter lim="800000"/>
              <a:headEnd/>
              <a:tailEnd/>
            </a:ln>
          </p:spPr>
          <p:txBody>
            <a:bodyPr wrap="none" lIns="0" tIns="0" rIns="0" bIns="0">
              <a:spAutoFit/>
            </a:bodyPr>
            <a:lstStyle/>
            <a:p>
              <a:pPr algn="l"/>
              <a:r>
                <a:rPr lang="en-GB" sz="1200" dirty="0">
                  <a:solidFill>
                    <a:srgbClr val="000000"/>
                  </a:solidFill>
                  <a:latin typeface="Arial Rounded MT Bold" pitchFamily="34" charset="0"/>
                </a:rPr>
                <a:t>Monitoring progress,</a:t>
              </a:r>
              <a:endParaRPr lang="en-GB" sz="2800" dirty="0">
                <a:latin typeface="Arial Rounded MT Bold" pitchFamily="34" charset="0"/>
              </a:endParaRPr>
            </a:p>
          </p:txBody>
        </p:sp>
        <p:sp>
          <p:nvSpPr>
            <p:cNvPr id="897037" name="Rectangle 13"/>
            <p:cNvSpPr>
              <a:spLocks noChangeArrowheads="1"/>
            </p:cNvSpPr>
            <p:nvPr/>
          </p:nvSpPr>
          <p:spPr bwMode="auto">
            <a:xfrm>
              <a:off x="1226" y="2266"/>
              <a:ext cx="1081" cy="116"/>
            </a:xfrm>
            <a:prstGeom prst="rect">
              <a:avLst/>
            </a:prstGeom>
            <a:noFill/>
            <a:ln w="9525">
              <a:noFill/>
              <a:miter lim="800000"/>
              <a:headEnd/>
              <a:tailEnd/>
            </a:ln>
          </p:spPr>
          <p:txBody>
            <a:bodyPr wrap="none" lIns="0" tIns="0" rIns="0" bIns="0">
              <a:spAutoFit/>
            </a:bodyPr>
            <a:lstStyle/>
            <a:p>
              <a:pPr algn="l"/>
              <a:r>
                <a:rPr lang="en-GB" sz="1200" dirty="0">
                  <a:solidFill>
                    <a:srgbClr val="000000"/>
                  </a:solidFill>
                  <a:latin typeface="Arial Rounded MT Bold" pitchFamily="34" charset="0"/>
                </a:rPr>
                <a:t>learning from mistakes.</a:t>
              </a:r>
              <a:endParaRPr lang="en-GB" sz="2800" dirty="0">
                <a:latin typeface="Arial Rounded MT Bold" pitchFamily="34" charset="0"/>
              </a:endParaRPr>
            </a:p>
          </p:txBody>
        </p:sp>
        <p:sp>
          <p:nvSpPr>
            <p:cNvPr id="897038" name="Rectangle 14"/>
            <p:cNvSpPr>
              <a:spLocks noChangeArrowheads="1"/>
            </p:cNvSpPr>
            <p:nvPr/>
          </p:nvSpPr>
          <p:spPr bwMode="auto">
            <a:xfrm>
              <a:off x="1180" y="2849"/>
              <a:ext cx="1536" cy="602"/>
            </a:xfrm>
            <a:prstGeom prst="rect">
              <a:avLst/>
            </a:prstGeom>
            <a:noFill/>
            <a:ln w="9525">
              <a:noFill/>
              <a:miter lim="800000"/>
              <a:headEnd/>
              <a:tailEnd/>
            </a:ln>
          </p:spPr>
          <p:txBody>
            <a:bodyPr/>
            <a:lstStyle/>
            <a:p>
              <a:endParaRPr lang="en-GB" sz="1600" dirty="0">
                <a:latin typeface="Arial Rounded MT Bold" pitchFamily="34" charset="0"/>
              </a:endParaRPr>
            </a:p>
          </p:txBody>
        </p:sp>
        <p:sp>
          <p:nvSpPr>
            <p:cNvPr id="897039" name="Rectangle 15"/>
            <p:cNvSpPr>
              <a:spLocks noChangeArrowheads="1"/>
            </p:cNvSpPr>
            <p:nvPr/>
          </p:nvSpPr>
          <p:spPr bwMode="auto">
            <a:xfrm>
              <a:off x="1226" y="2790"/>
              <a:ext cx="1149" cy="174"/>
            </a:xfrm>
            <a:prstGeom prst="rect">
              <a:avLst/>
            </a:prstGeom>
            <a:noFill/>
            <a:ln w="9525">
              <a:noFill/>
              <a:miter lim="800000"/>
              <a:headEnd/>
              <a:tailEnd/>
            </a:ln>
          </p:spPr>
          <p:txBody>
            <a:bodyPr wrap="none" lIns="0" tIns="0" rIns="0" bIns="0">
              <a:spAutoFit/>
            </a:bodyPr>
            <a:lstStyle/>
            <a:p>
              <a:pPr algn="l"/>
              <a:r>
                <a:rPr lang="en-GB" b="1" dirty="0">
                  <a:solidFill>
                    <a:srgbClr val="C00000"/>
                  </a:solidFill>
                  <a:latin typeface="Arial Rounded MT Bold" pitchFamily="34" charset="0"/>
                </a:rPr>
                <a:t>Looking </a:t>
              </a:r>
              <a:r>
                <a:rPr lang="en-GB" b="1" dirty="0" smtClean="0">
                  <a:solidFill>
                    <a:srgbClr val="C00000"/>
                  </a:solidFill>
                  <a:latin typeface="Arial Rounded MT Bold" pitchFamily="34" charset="0"/>
                </a:rPr>
                <a:t>Inwards</a:t>
              </a:r>
              <a:endParaRPr lang="en-GB" sz="2800" b="1" dirty="0">
                <a:solidFill>
                  <a:srgbClr val="C00000"/>
                </a:solidFill>
                <a:latin typeface="Arial Rounded MT Bold" pitchFamily="34" charset="0"/>
              </a:endParaRPr>
            </a:p>
          </p:txBody>
        </p:sp>
        <p:sp>
          <p:nvSpPr>
            <p:cNvPr id="897040" name="Rectangle 16"/>
            <p:cNvSpPr>
              <a:spLocks noChangeArrowheads="1"/>
            </p:cNvSpPr>
            <p:nvPr/>
          </p:nvSpPr>
          <p:spPr bwMode="auto">
            <a:xfrm>
              <a:off x="1226" y="2996"/>
              <a:ext cx="1698" cy="116"/>
            </a:xfrm>
            <a:prstGeom prst="rect">
              <a:avLst/>
            </a:prstGeom>
            <a:noFill/>
            <a:ln w="9525">
              <a:noFill/>
              <a:miter lim="800000"/>
              <a:headEnd/>
              <a:tailEnd/>
            </a:ln>
          </p:spPr>
          <p:txBody>
            <a:bodyPr wrap="none" lIns="0" tIns="0" rIns="0" bIns="0">
              <a:spAutoFit/>
            </a:bodyPr>
            <a:lstStyle/>
            <a:p>
              <a:pPr algn="l"/>
              <a:r>
                <a:rPr lang="en-GB" sz="1200" dirty="0">
                  <a:solidFill>
                    <a:srgbClr val="000000"/>
                  </a:solidFill>
                  <a:latin typeface="Arial Rounded MT Bold" pitchFamily="34" charset="0"/>
                </a:rPr>
                <a:t>Managing yourself by reviewing your</a:t>
              </a:r>
              <a:endParaRPr lang="en-GB" sz="2800" dirty="0">
                <a:latin typeface="Arial Rounded MT Bold" pitchFamily="34" charset="0"/>
              </a:endParaRPr>
            </a:p>
          </p:txBody>
        </p:sp>
        <p:sp>
          <p:nvSpPr>
            <p:cNvPr id="897041" name="Rectangle 17"/>
            <p:cNvSpPr>
              <a:spLocks noChangeArrowheads="1"/>
            </p:cNvSpPr>
            <p:nvPr/>
          </p:nvSpPr>
          <p:spPr bwMode="auto">
            <a:xfrm>
              <a:off x="1226" y="3104"/>
              <a:ext cx="1294" cy="116"/>
            </a:xfrm>
            <a:prstGeom prst="rect">
              <a:avLst/>
            </a:prstGeom>
            <a:noFill/>
            <a:ln w="9525">
              <a:noFill/>
              <a:miter lim="800000"/>
              <a:headEnd/>
              <a:tailEnd/>
            </a:ln>
          </p:spPr>
          <p:txBody>
            <a:bodyPr wrap="none" lIns="0" tIns="0" rIns="0" bIns="0">
              <a:spAutoFit/>
            </a:bodyPr>
            <a:lstStyle/>
            <a:p>
              <a:pPr algn="l"/>
              <a:r>
                <a:rPr lang="en-GB" sz="1200" dirty="0">
                  <a:solidFill>
                    <a:srgbClr val="000000"/>
                  </a:solidFill>
                  <a:latin typeface="Arial Rounded MT Bold" pitchFamily="34" charset="0"/>
                </a:rPr>
                <a:t>performance to ensure your</a:t>
              </a:r>
              <a:endParaRPr lang="en-GB" sz="2800" dirty="0">
                <a:latin typeface="Arial Rounded MT Bold" pitchFamily="34" charset="0"/>
              </a:endParaRPr>
            </a:p>
          </p:txBody>
        </p:sp>
        <p:sp>
          <p:nvSpPr>
            <p:cNvPr id="897042" name="Rectangle 18"/>
            <p:cNvSpPr>
              <a:spLocks noChangeArrowheads="1"/>
            </p:cNvSpPr>
            <p:nvPr/>
          </p:nvSpPr>
          <p:spPr bwMode="auto">
            <a:xfrm>
              <a:off x="1226" y="3212"/>
              <a:ext cx="1649" cy="116"/>
            </a:xfrm>
            <a:prstGeom prst="rect">
              <a:avLst/>
            </a:prstGeom>
            <a:noFill/>
            <a:ln w="9525">
              <a:noFill/>
              <a:miter lim="800000"/>
              <a:headEnd/>
              <a:tailEnd/>
            </a:ln>
          </p:spPr>
          <p:txBody>
            <a:bodyPr wrap="none" lIns="0" tIns="0" rIns="0" bIns="0">
              <a:spAutoFit/>
            </a:bodyPr>
            <a:lstStyle/>
            <a:p>
              <a:pPr algn="l"/>
              <a:r>
                <a:rPr lang="en-GB" sz="1200" dirty="0">
                  <a:solidFill>
                    <a:srgbClr val="000000"/>
                  </a:solidFill>
                  <a:latin typeface="Arial Rounded MT Bold" pitchFamily="34" charset="0"/>
                </a:rPr>
                <a:t>leadership is a positive contribution</a:t>
              </a:r>
              <a:endParaRPr lang="en-GB" sz="2800" dirty="0">
                <a:latin typeface="Arial Rounded MT Bold" pitchFamily="34" charset="0"/>
              </a:endParaRPr>
            </a:p>
          </p:txBody>
        </p:sp>
        <p:sp>
          <p:nvSpPr>
            <p:cNvPr id="897043" name="Rectangle 19"/>
            <p:cNvSpPr>
              <a:spLocks noChangeArrowheads="1"/>
            </p:cNvSpPr>
            <p:nvPr/>
          </p:nvSpPr>
          <p:spPr bwMode="auto">
            <a:xfrm>
              <a:off x="1226" y="3320"/>
              <a:ext cx="617" cy="116"/>
            </a:xfrm>
            <a:prstGeom prst="rect">
              <a:avLst/>
            </a:prstGeom>
            <a:noFill/>
            <a:ln w="9525">
              <a:noFill/>
              <a:miter lim="800000"/>
              <a:headEnd/>
              <a:tailEnd/>
            </a:ln>
          </p:spPr>
          <p:txBody>
            <a:bodyPr wrap="none" lIns="0" tIns="0" rIns="0" bIns="0">
              <a:spAutoFit/>
            </a:bodyPr>
            <a:lstStyle/>
            <a:p>
              <a:pPr algn="l"/>
              <a:r>
                <a:rPr lang="en-GB" sz="1200" dirty="0">
                  <a:solidFill>
                    <a:srgbClr val="000000"/>
                  </a:solidFill>
                  <a:latin typeface="Arial Rounded MT Bold" pitchFamily="34" charset="0"/>
                </a:rPr>
                <a:t>to the project</a:t>
              </a:r>
              <a:endParaRPr lang="en-GB" sz="2800" dirty="0">
                <a:latin typeface="Arial Rounded MT Bold" pitchFamily="34" charset="0"/>
              </a:endParaRPr>
            </a:p>
          </p:txBody>
        </p:sp>
        <p:sp>
          <p:nvSpPr>
            <p:cNvPr id="897044" name="Rectangle 20"/>
            <p:cNvSpPr>
              <a:spLocks noChangeArrowheads="1"/>
            </p:cNvSpPr>
            <p:nvPr/>
          </p:nvSpPr>
          <p:spPr bwMode="auto">
            <a:xfrm>
              <a:off x="2581" y="3426"/>
              <a:ext cx="1506" cy="386"/>
            </a:xfrm>
            <a:prstGeom prst="rect">
              <a:avLst/>
            </a:prstGeom>
            <a:noFill/>
            <a:ln w="9525">
              <a:noFill/>
              <a:miter lim="800000"/>
              <a:headEnd/>
              <a:tailEnd/>
            </a:ln>
          </p:spPr>
          <p:txBody>
            <a:bodyPr/>
            <a:lstStyle/>
            <a:p>
              <a:endParaRPr lang="en-GB" sz="1600" dirty="0">
                <a:latin typeface="Arial Rounded MT Bold" pitchFamily="34" charset="0"/>
              </a:endParaRPr>
            </a:p>
          </p:txBody>
        </p:sp>
        <p:grpSp>
          <p:nvGrpSpPr>
            <p:cNvPr id="4" name="Group 21"/>
            <p:cNvGrpSpPr>
              <a:grpSpLocks/>
            </p:cNvGrpSpPr>
            <p:nvPr/>
          </p:nvGrpSpPr>
          <p:grpSpPr bwMode="auto">
            <a:xfrm>
              <a:off x="2539" y="3330"/>
              <a:ext cx="1414" cy="435"/>
              <a:chOff x="2627" y="3362"/>
              <a:chExt cx="1414" cy="435"/>
            </a:xfrm>
          </p:grpSpPr>
          <p:sp>
            <p:nvSpPr>
              <p:cNvPr id="897046" name="Rectangle 22"/>
              <p:cNvSpPr>
                <a:spLocks noChangeArrowheads="1"/>
              </p:cNvSpPr>
              <p:nvPr/>
            </p:nvSpPr>
            <p:spPr bwMode="auto">
              <a:xfrm>
                <a:off x="2627" y="3362"/>
                <a:ext cx="1414" cy="174"/>
              </a:xfrm>
              <a:prstGeom prst="rect">
                <a:avLst/>
              </a:prstGeom>
              <a:noFill/>
              <a:ln w="9525">
                <a:noFill/>
                <a:miter lim="800000"/>
                <a:headEnd/>
                <a:tailEnd/>
              </a:ln>
            </p:spPr>
            <p:txBody>
              <a:bodyPr wrap="none" lIns="0" tIns="0" rIns="0" bIns="0">
                <a:spAutoFit/>
              </a:bodyPr>
              <a:lstStyle/>
              <a:p>
                <a:pPr algn="l"/>
                <a:r>
                  <a:rPr lang="en-GB" dirty="0">
                    <a:solidFill>
                      <a:srgbClr val="CC0000"/>
                    </a:solidFill>
                    <a:latin typeface="Arial Rounded MT Bold" pitchFamily="34" charset="0"/>
                  </a:rPr>
                  <a:t>Looking </a:t>
                </a:r>
                <a:r>
                  <a:rPr lang="en-GB" dirty="0" smtClean="0">
                    <a:solidFill>
                      <a:srgbClr val="CC0000"/>
                    </a:solidFill>
                    <a:latin typeface="Arial Rounded MT Bold" pitchFamily="34" charset="0"/>
                  </a:rPr>
                  <a:t>Downwards</a:t>
                </a:r>
                <a:endParaRPr lang="en-GB" sz="2800" dirty="0">
                  <a:latin typeface="Arial Rounded MT Bold" pitchFamily="34" charset="0"/>
                </a:endParaRPr>
              </a:p>
            </p:txBody>
          </p:sp>
          <p:sp>
            <p:nvSpPr>
              <p:cNvPr id="897047" name="Rectangle 23"/>
              <p:cNvSpPr>
                <a:spLocks noChangeArrowheads="1"/>
              </p:cNvSpPr>
              <p:nvPr/>
            </p:nvSpPr>
            <p:spPr bwMode="auto">
              <a:xfrm>
                <a:off x="2627" y="3573"/>
                <a:ext cx="1385" cy="116"/>
              </a:xfrm>
              <a:prstGeom prst="rect">
                <a:avLst/>
              </a:prstGeom>
              <a:noFill/>
              <a:ln w="9525">
                <a:noFill/>
                <a:miter lim="800000"/>
                <a:headEnd/>
                <a:tailEnd/>
              </a:ln>
            </p:spPr>
            <p:txBody>
              <a:bodyPr wrap="none" lIns="0" tIns="0" rIns="0" bIns="0">
                <a:spAutoFit/>
              </a:bodyPr>
              <a:lstStyle/>
              <a:p>
                <a:pPr algn="l"/>
                <a:r>
                  <a:rPr lang="en-GB" sz="1200" dirty="0">
                    <a:solidFill>
                      <a:srgbClr val="000000"/>
                    </a:solidFill>
                    <a:latin typeface="Arial Rounded MT Bold" pitchFamily="34" charset="0"/>
                  </a:rPr>
                  <a:t>Managing the team in order to</a:t>
                </a:r>
                <a:endParaRPr lang="en-GB" sz="2800" dirty="0">
                  <a:latin typeface="Arial Rounded MT Bold" pitchFamily="34" charset="0"/>
                </a:endParaRPr>
              </a:p>
            </p:txBody>
          </p:sp>
          <p:sp>
            <p:nvSpPr>
              <p:cNvPr id="897048" name="Rectangle 24"/>
              <p:cNvSpPr>
                <a:spLocks noChangeArrowheads="1"/>
              </p:cNvSpPr>
              <p:nvPr/>
            </p:nvSpPr>
            <p:spPr bwMode="auto">
              <a:xfrm>
                <a:off x="2627" y="3681"/>
                <a:ext cx="1302" cy="116"/>
              </a:xfrm>
              <a:prstGeom prst="rect">
                <a:avLst/>
              </a:prstGeom>
              <a:noFill/>
              <a:ln w="9525">
                <a:noFill/>
                <a:miter lim="800000"/>
                <a:headEnd/>
                <a:tailEnd/>
              </a:ln>
            </p:spPr>
            <p:txBody>
              <a:bodyPr wrap="none" lIns="0" tIns="0" rIns="0" bIns="0">
                <a:spAutoFit/>
              </a:bodyPr>
              <a:lstStyle/>
              <a:p>
                <a:pPr algn="l"/>
                <a:r>
                  <a:rPr lang="en-GB" sz="1200" dirty="0">
                    <a:solidFill>
                      <a:srgbClr val="000000"/>
                    </a:solidFill>
                    <a:latin typeface="Arial Rounded MT Bold" pitchFamily="34" charset="0"/>
                  </a:rPr>
                  <a:t>maximise their performance</a:t>
                </a:r>
                <a:endParaRPr lang="en-GB" sz="2800" dirty="0">
                  <a:latin typeface="Arial Rounded MT Bold" pitchFamily="34" charset="0"/>
                </a:endParaRPr>
              </a:p>
            </p:txBody>
          </p:sp>
        </p:grpSp>
        <p:sp>
          <p:nvSpPr>
            <p:cNvPr id="897049" name="Rectangle 25"/>
            <p:cNvSpPr>
              <a:spLocks noChangeArrowheads="1"/>
            </p:cNvSpPr>
            <p:nvPr/>
          </p:nvSpPr>
          <p:spPr bwMode="auto">
            <a:xfrm>
              <a:off x="4085" y="1949"/>
              <a:ext cx="1150" cy="602"/>
            </a:xfrm>
            <a:prstGeom prst="rect">
              <a:avLst/>
            </a:prstGeom>
            <a:noFill/>
            <a:ln w="9525">
              <a:noFill/>
              <a:miter lim="800000"/>
              <a:headEnd/>
              <a:tailEnd/>
            </a:ln>
          </p:spPr>
          <p:txBody>
            <a:bodyPr/>
            <a:lstStyle/>
            <a:p>
              <a:endParaRPr lang="en-GB" sz="1600" dirty="0">
                <a:latin typeface="Arial Rounded MT Bold" pitchFamily="34" charset="0"/>
              </a:endParaRPr>
            </a:p>
          </p:txBody>
        </p:sp>
        <p:sp>
          <p:nvSpPr>
            <p:cNvPr id="897050" name="Rectangle 26"/>
            <p:cNvSpPr>
              <a:spLocks noChangeArrowheads="1"/>
            </p:cNvSpPr>
            <p:nvPr/>
          </p:nvSpPr>
          <p:spPr bwMode="auto">
            <a:xfrm>
              <a:off x="4131" y="1890"/>
              <a:ext cx="1248" cy="174"/>
            </a:xfrm>
            <a:prstGeom prst="rect">
              <a:avLst/>
            </a:prstGeom>
            <a:noFill/>
            <a:ln w="9525">
              <a:noFill/>
              <a:miter lim="800000"/>
              <a:headEnd/>
              <a:tailEnd/>
            </a:ln>
          </p:spPr>
          <p:txBody>
            <a:bodyPr wrap="none" lIns="0" tIns="0" rIns="0" bIns="0">
              <a:spAutoFit/>
            </a:bodyPr>
            <a:lstStyle/>
            <a:p>
              <a:pPr algn="l"/>
              <a:r>
                <a:rPr lang="en-GB" dirty="0">
                  <a:solidFill>
                    <a:srgbClr val="CC0000"/>
                  </a:solidFill>
                  <a:latin typeface="Arial Rounded MT Bold" pitchFamily="34" charset="0"/>
                </a:rPr>
                <a:t>Looking </a:t>
              </a:r>
              <a:r>
                <a:rPr lang="en-GB" dirty="0" smtClean="0">
                  <a:solidFill>
                    <a:srgbClr val="CC0000"/>
                  </a:solidFill>
                  <a:latin typeface="Arial Rounded MT Bold" pitchFamily="34" charset="0"/>
                </a:rPr>
                <a:t>Forwards</a:t>
              </a:r>
              <a:endParaRPr lang="en-GB" sz="2800" dirty="0">
                <a:latin typeface="Arial Rounded MT Bold" pitchFamily="34" charset="0"/>
              </a:endParaRPr>
            </a:p>
          </p:txBody>
        </p:sp>
        <p:sp>
          <p:nvSpPr>
            <p:cNvPr id="897051" name="Rectangle 27"/>
            <p:cNvSpPr>
              <a:spLocks noChangeArrowheads="1"/>
            </p:cNvSpPr>
            <p:nvPr/>
          </p:nvSpPr>
          <p:spPr bwMode="auto">
            <a:xfrm>
              <a:off x="4131" y="2097"/>
              <a:ext cx="1038" cy="116"/>
            </a:xfrm>
            <a:prstGeom prst="rect">
              <a:avLst/>
            </a:prstGeom>
            <a:noFill/>
            <a:ln w="9525">
              <a:noFill/>
              <a:miter lim="800000"/>
              <a:headEnd/>
              <a:tailEnd/>
            </a:ln>
          </p:spPr>
          <p:txBody>
            <a:bodyPr wrap="none" lIns="0" tIns="0" rIns="0" bIns="0">
              <a:spAutoFit/>
            </a:bodyPr>
            <a:lstStyle/>
            <a:p>
              <a:pPr algn="l"/>
              <a:r>
                <a:rPr lang="en-GB" sz="1200" dirty="0">
                  <a:solidFill>
                    <a:srgbClr val="000000"/>
                  </a:solidFill>
                  <a:latin typeface="Arial Rounded MT Bold" pitchFamily="34" charset="0"/>
                </a:rPr>
                <a:t>Planning to ensure the</a:t>
              </a:r>
              <a:endParaRPr lang="en-GB" sz="2800" dirty="0">
                <a:latin typeface="Arial Rounded MT Bold" pitchFamily="34" charset="0"/>
              </a:endParaRPr>
            </a:p>
          </p:txBody>
        </p:sp>
        <p:sp>
          <p:nvSpPr>
            <p:cNvPr id="897052" name="Rectangle 28"/>
            <p:cNvSpPr>
              <a:spLocks noChangeArrowheads="1"/>
            </p:cNvSpPr>
            <p:nvPr/>
          </p:nvSpPr>
          <p:spPr bwMode="auto">
            <a:xfrm>
              <a:off x="4131" y="2205"/>
              <a:ext cx="1202" cy="116"/>
            </a:xfrm>
            <a:prstGeom prst="rect">
              <a:avLst/>
            </a:prstGeom>
            <a:noFill/>
            <a:ln w="9525">
              <a:noFill/>
              <a:miter lim="800000"/>
              <a:headEnd/>
              <a:tailEnd/>
            </a:ln>
          </p:spPr>
          <p:txBody>
            <a:bodyPr wrap="none" lIns="0" tIns="0" rIns="0" bIns="0">
              <a:spAutoFit/>
            </a:bodyPr>
            <a:lstStyle/>
            <a:p>
              <a:pPr algn="l"/>
              <a:r>
                <a:rPr lang="en-GB" sz="1200" dirty="0">
                  <a:solidFill>
                    <a:srgbClr val="000000"/>
                  </a:solidFill>
                  <a:latin typeface="Arial Rounded MT Bold" pitchFamily="34" charset="0"/>
                </a:rPr>
                <a:t>team sets realistic targets</a:t>
              </a:r>
              <a:endParaRPr lang="en-GB" sz="2800" dirty="0">
                <a:latin typeface="Arial Rounded MT Bold" pitchFamily="34" charset="0"/>
              </a:endParaRPr>
            </a:p>
          </p:txBody>
        </p:sp>
        <p:sp>
          <p:nvSpPr>
            <p:cNvPr id="897053" name="Rectangle 29"/>
            <p:cNvSpPr>
              <a:spLocks noChangeArrowheads="1"/>
            </p:cNvSpPr>
            <p:nvPr/>
          </p:nvSpPr>
          <p:spPr bwMode="auto">
            <a:xfrm>
              <a:off x="4131" y="2313"/>
              <a:ext cx="1207" cy="116"/>
            </a:xfrm>
            <a:prstGeom prst="rect">
              <a:avLst/>
            </a:prstGeom>
            <a:noFill/>
            <a:ln w="9525">
              <a:noFill/>
              <a:miter lim="800000"/>
              <a:headEnd/>
              <a:tailEnd/>
            </a:ln>
          </p:spPr>
          <p:txBody>
            <a:bodyPr wrap="none" lIns="0" tIns="0" rIns="0" bIns="0">
              <a:spAutoFit/>
            </a:bodyPr>
            <a:lstStyle/>
            <a:p>
              <a:pPr algn="l"/>
              <a:r>
                <a:rPr lang="en-GB" sz="1200" dirty="0">
                  <a:solidFill>
                    <a:srgbClr val="000000"/>
                  </a:solidFill>
                  <a:latin typeface="Arial Rounded MT Bold" pitchFamily="34" charset="0"/>
                </a:rPr>
                <a:t>and obtains the resources</a:t>
              </a:r>
              <a:endParaRPr lang="en-GB" sz="2800" dirty="0">
                <a:latin typeface="Arial Rounded MT Bold" pitchFamily="34" charset="0"/>
              </a:endParaRPr>
            </a:p>
          </p:txBody>
        </p:sp>
        <p:sp>
          <p:nvSpPr>
            <p:cNvPr id="897054" name="Rectangle 30"/>
            <p:cNvSpPr>
              <a:spLocks noChangeArrowheads="1"/>
            </p:cNvSpPr>
            <p:nvPr/>
          </p:nvSpPr>
          <p:spPr bwMode="auto">
            <a:xfrm>
              <a:off x="4131" y="2421"/>
              <a:ext cx="605" cy="116"/>
            </a:xfrm>
            <a:prstGeom prst="rect">
              <a:avLst/>
            </a:prstGeom>
            <a:noFill/>
            <a:ln w="9525">
              <a:noFill/>
              <a:miter lim="800000"/>
              <a:headEnd/>
              <a:tailEnd/>
            </a:ln>
          </p:spPr>
          <p:txBody>
            <a:bodyPr wrap="none" lIns="0" tIns="0" rIns="0" bIns="0">
              <a:spAutoFit/>
            </a:bodyPr>
            <a:lstStyle/>
            <a:p>
              <a:pPr algn="l"/>
              <a:r>
                <a:rPr lang="en-GB" sz="1200" dirty="0">
                  <a:solidFill>
                    <a:srgbClr val="000000"/>
                  </a:solidFill>
                  <a:latin typeface="Arial Rounded MT Bold" pitchFamily="34" charset="0"/>
                </a:rPr>
                <a:t>to meet them</a:t>
              </a:r>
              <a:endParaRPr lang="en-GB" sz="2800" dirty="0">
                <a:latin typeface="Arial Rounded MT Bold" pitchFamily="34" charset="0"/>
              </a:endParaRPr>
            </a:p>
          </p:txBody>
        </p:sp>
        <p:grpSp>
          <p:nvGrpSpPr>
            <p:cNvPr id="5" name="Group 31"/>
            <p:cNvGrpSpPr>
              <a:grpSpLocks/>
            </p:cNvGrpSpPr>
            <p:nvPr/>
          </p:nvGrpSpPr>
          <p:grpSpPr bwMode="auto">
            <a:xfrm>
              <a:off x="3853" y="1080"/>
              <a:ext cx="1637" cy="650"/>
              <a:chOff x="4085" y="896"/>
              <a:chExt cx="1637" cy="650"/>
            </a:xfrm>
          </p:grpSpPr>
          <p:sp>
            <p:nvSpPr>
              <p:cNvPr id="897056" name="Rectangle 32"/>
              <p:cNvSpPr>
                <a:spLocks noChangeArrowheads="1"/>
              </p:cNvSpPr>
              <p:nvPr/>
            </p:nvSpPr>
            <p:spPr bwMode="auto">
              <a:xfrm>
                <a:off x="4085" y="944"/>
                <a:ext cx="1497" cy="602"/>
              </a:xfrm>
              <a:prstGeom prst="rect">
                <a:avLst/>
              </a:prstGeom>
              <a:noFill/>
              <a:ln w="9525">
                <a:noFill/>
                <a:miter lim="800000"/>
                <a:headEnd/>
                <a:tailEnd/>
              </a:ln>
            </p:spPr>
            <p:txBody>
              <a:bodyPr/>
              <a:lstStyle/>
              <a:p>
                <a:endParaRPr lang="en-GB" sz="1600" dirty="0">
                  <a:latin typeface="Arial Rounded MT Bold" pitchFamily="34" charset="0"/>
                </a:endParaRPr>
              </a:p>
            </p:txBody>
          </p:sp>
          <p:sp>
            <p:nvSpPr>
              <p:cNvPr id="897057" name="Rectangle 33"/>
              <p:cNvSpPr>
                <a:spLocks noChangeArrowheads="1"/>
              </p:cNvSpPr>
              <p:nvPr/>
            </p:nvSpPr>
            <p:spPr bwMode="auto">
              <a:xfrm>
                <a:off x="4131" y="896"/>
                <a:ext cx="1269" cy="174"/>
              </a:xfrm>
              <a:prstGeom prst="rect">
                <a:avLst/>
              </a:prstGeom>
              <a:noFill/>
              <a:ln w="9525">
                <a:noFill/>
                <a:miter lim="800000"/>
                <a:headEnd/>
                <a:tailEnd/>
              </a:ln>
            </p:spPr>
            <p:txBody>
              <a:bodyPr wrap="none" lIns="0" tIns="0" rIns="0" bIns="0">
                <a:spAutoFit/>
              </a:bodyPr>
              <a:lstStyle/>
              <a:p>
                <a:pPr algn="l"/>
                <a:r>
                  <a:rPr lang="en-GB" dirty="0">
                    <a:solidFill>
                      <a:srgbClr val="CC0000"/>
                    </a:solidFill>
                    <a:latin typeface="Arial Rounded MT Bold" pitchFamily="34" charset="0"/>
                  </a:rPr>
                  <a:t>Looking </a:t>
                </a:r>
                <a:r>
                  <a:rPr lang="en-GB" dirty="0" smtClean="0">
                    <a:solidFill>
                      <a:srgbClr val="CC0000"/>
                    </a:solidFill>
                    <a:latin typeface="Arial Rounded MT Bold" pitchFamily="34" charset="0"/>
                  </a:rPr>
                  <a:t>Outwards</a:t>
                </a:r>
                <a:endParaRPr lang="en-GB" sz="2800" dirty="0">
                  <a:latin typeface="Arial Rounded MT Bold" pitchFamily="34" charset="0"/>
                </a:endParaRPr>
              </a:p>
            </p:txBody>
          </p:sp>
          <p:sp>
            <p:nvSpPr>
              <p:cNvPr id="897058" name="Rectangle 34"/>
              <p:cNvSpPr>
                <a:spLocks noChangeArrowheads="1"/>
              </p:cNvSpPr>
              <p:nvPr/>
            </p:nvSpPr>
            <p:spPr bwMode="auto">
              <a:xfrm>
                <a:off x="4131" y="1092"/>
                <a:ext cx="1479" cy="116"/>
              </a:xfrm>
              <a:prstGeom prst="rect">
                <a:avLst/>
              </a:prstGeom>
              <a:noFill/>
              <a:ln w="9525">
                <a:noFill/>
                <a:miter lim="800000"/>
                <a:headEnd/>
                <a:tailEnd/>
              </a:ln>
            </p:spPr>
            <p:txBody>
              <a:bodyPr wrap="none" lIns="0" tIns="0" rIns="0" bIns="0">
                <a:spAutoFit/>
              </a:bodyPr>
              <a:lstStyle/>
              <a:p>
                <a:pPr algn="l"/>
                <a:r>
                  <a:rPr lang="en-GB" sz="1200" dirty="0">
                    <a:solidFill>
                      <a:srgbClr val="000000"/>
                    </a:solidFill>
                    <a:latin typeface="Arial Rounded MT Bold" pitchFamily="34" charset="0"/>
                  </a:rPr>
                  <a:t>Managing external stakeholders</a:t>
                </a:r>
                <a:endParaRPr lang="en-GB" sz="2800" dirty="0">
                  <a:latin typeface="Arial Rounded MT Bold" pitchFamily="34" charset="0"/>
                </a:endParaRPr>
              </a:p>
            </p:txBody>
          </p:sp>
          <p:sp>
            <p:nvSpPr>
              <p:cNvPr id="897059" name="Rectangle 35"/>
              <p:cNvSpPr>
                <a:spLocks noChangeArrowheads="1"/>
              </p:cNvSpPr>
              <p:nvPr/>
            </p:nvSpPr>
            <p:spPr bwMode="auto">
              <a:xfrm>
                <a:off x="4131" y="1200"/>
                <a:ext cx="1591" cy="116"/>
              </a:xfrm>
              <a:prstGeom prst="rect">
                <a:avLst/>
              </a:prstGeom>
              <a:noFill/>
              <a:ln w="9525">
                <a:noFill/>
                <a:miter lim="800000"/>
                <a:headEnd/>
                <a:tailEnd/>
              </a:ln>
            </p:spPr>
            <p:txBody>
              <a:bodyPr wrap="none" lIns="0" tIns="0" rIns="0" bIns="0">
                <a:spAutoFit/>
              </a:bodyPr>
              <a:lstStyle/>
              <a:p>
                <a:pPr algn="l"/>
                <a:r>
                  <a:rPr lang="en-GB" sz="1200" dirty="0">
                    <a:solidFill>
                      <a:srgbClr val="000000"/>
                    </a:solidFill>
                    <a:latin typeface="Arial Rounded MT Bold" pitchFamily="34" charset="0"/>
                  </a:rPr>
                  <a:t>(including the client, suppliers and</a:t>
                </a:r>
                <a:endParaRPr lang="en-GB" sz="2800" dirty="0">
                  <a:latin typeface="Arial Rounded MT Bold" pitchFamily="34" charset="0"/>
                </a:endParaRPr>
              </a:p>
            </p:txBody>
          </p:sp>
          <p:sp>
            <p:nvSpPr>
              <p:cNvPr id="897060" name="Rectangle 36"/>
              <p:cNvSpPr>
                <a:spLocks noChangeArrowheads="1"/>
              </p:cNvSpPr>
              <p:nvPr/>
            </p:nvSpPr>
            <p:spPr bwMode="auto">
              <a:xfrm>
                <a:off x="4131" y="1308"/>
                <a:ext cx="1378" cy="116"/>
              </a:xfrm>
              <a:prstGeom prst="rect">
                <a:avLst/>
              </a:prstGeom>
              <a:noFill/>
              <a:ln w="9525">
                <a:noFill/>
                <a:miter lim="800000"/>
                <a:headEnd/>
                <a:tailEnd/>
              </a:ln>
            </p:spPr>
            <p:txBody>
              <a:bodyPr wrap="none" lIns="0" tIns="0" rIns="0" bIns="0">
                <a:spAutoFit/>
              </a:bodyPr>
              <a:lstStyle/>
              <a:p>
                <a:pPr algn="l"/>
                <a:r>
                  <a:rPr lang="en-GB" sz="1200" dirty="0">
                    <a:solidFill>
                      <a:srgbClr val="000000"/>
                    </a:solidFill>
                    <a:latin typeface="Arial Rounded MT Bold" pitchFamily="34" charset="0"/>
                  </a:rPr>
                  <a:t>subcontractors) to ensure the</a:t>
                </a:r>
                <a:endParaRPr lang="en-GB" sz="2800" dirty="0">
                  <a:latin typeface="Arial Rounded MT Bold" pitchFamily="34" charset="0"/>
                </a:endParaRPr>
              </a:p>
            </p:txBody>
          </p:sp>
          <p:sp>
            <p:nvSpPr>
              <p:cNvPr id="897061" name="Rectangle 37"/>
              <p:cNvSpPr>
                <a:spLocks noChangeArrowheads="1"/>
              </p:cNvSpPr>
              <p:nvPr/>
            </p:nvSpPr>
            <p:spPr bwMode="auto">
              <a:xfrm>
                <a:off x="4131" y="1416"/>
                <a:ext cx="1184" cy="116"/>
              </a:xfrm>
              <a:prstGeom prst="rect">
                <a:avLst/>
              </a:prstGeom>
              <a:noFill/>
              <a:ln w="9525">
                <a:noFill/>
                <a:miter lim="800000"/>
                <a:headEnd/>
                <a:tailEnd/>
              </a:ln>
            </p:spPr>
            <p:txBody>
              <a:bodyPr wrap="none" lIns="0" tIns="0" rIns="0" bIns="0">
                <a:spAutoFit/>
              </a:bodyPr>
              <a:lstStyle/>
              <a:p>
                <a:pPr algn="l"/>
                <a:r>
                  <a:rPr lang="en-GB" sz="1200" dirty="0">
                    <a:solidFill>
                      <a:srgbClr val="000000"/>
                    </a:solidFill>
                    <a:latin typeface="Arial Rounded MT Bold" pitchFamily="34" charset="0"/>
                  </a:rPr>
                  <a:t>project meets their needs</a:t>
                </a:r>
                <a:endParaRPr lang="en-GB" sz="2800" dirty="0">
                  <a:latin typeface="Arial Rounded MT Bold" pitchFamily="34" charset="0"/>
                </a:endParaRPr>
              </a:p>
            </p:txBody>
          </p:sp>
        </p:grpSp>
        <p:sp>
          <p:nvSpPr>
            <p:cNvPr id="897062" name="Oval 38"/>
            <p:cNvSpPr>
              <a:spLocks noChangeArrowheads="1"/>
            </p:cNvSpPr>
            <p:nvPr/>
          </p:nvSpPr>
          <p:spPr bwMode="auto">
            <a:xfrm>
              <a:off x="2663" y="1738"/>
              <a:ext cx="940" cy="965"/>
            </a:xfrm>
            <a:prstGeom prst="ellipse">
              <a:avLst/>
            </a:prstGeom>
            <a:solidFill>
              <a:srgbClr val="0070C0"/>
            </a:solidFill>
            <a:ln>
              <a:headEnd/>
              <a:tailEnd/>
            </a:ln>
          </p:spPr>
          <p:style>
            <a:lnRef idx="0">
              <a:schemeClr val="accent1"/>
            </a:lnRef>
            <a:fillRef idx="3">
              <a:schemeClr val="accent1"/>
            </a:fillRef>
            <a:effectRef idx="3">
              <a:schemeClr val="accent1"/>
            </a:effectRef>
            <a:fontRef idx="minor">
              <a:schemeClr val="lt1"/>
            </a:fontRef>
          </p:style>
          <p:txBody>
            <a:bodyPr anchor="ctr" anchorCtr="1"/>
            <a:lstStyle/>
            <a:p>
              <a:pPr algn="ctr"/>
              <a:r>
                <a:rPr lang="en-GB" sz="1200" dirty="0" smtClean="0">
                  <a:latin typeface="Arial Rounded MT Bold" pitchFamily="34" charset="0"/>
                </a:rPr>
                <a:t>Sustainable </a:t>
              </a:r>
            </a:p>
            <a:p>
              <a:pPr algn="ctr"/>
              <a:r>
                <a:rPr lang="en-GB" sz="1200" dirty="0" smtClean="0">
                  <a:latin typeface="Arial Rounded MT Bold" pitchFamily="34" charset="0"/>
                </a:rPr>
                <a:t>Project</a:t>
              </a:r>
            </a:p>
            <a:p>
              <a:pPr algn="ctr"/>
              <a:r>
                <a:rPr lang="en-GB" sz="1200" dirty="0" smtClean="0">
                  <a:latin typeface="Arial Rounded MT Bold" pitchFamily="34" charset="0"/>
                </a:rPr>
                <a:t>Manager</a:t>
              </a:r>
              <a:endParaRPr lang="en-GB" sz="1200" dirty="0">
                <a:latin typeface="Arial Rounded MT Bold" pitchFamily="34" charset="0"/>
              </a:endParaRPr>
            </a:p>
          </p:txBody>
        </p:sp>
        <p:grpSp>
          <p:nvGrpSpPr>
            <p:cNvPr id="6" name="Group 41"/>
            <p:cNvGrpSpPr>
              <a:grpSpLocks/>
            </p:cNvGrpSpPr>
            <p:nvPr/>
          </p:nvGrpSpPr>
          <p:grpSpPr bwMode="auto">
            <a:xfrm>
              <a:off x="3829" y="2790"/>
              <a:ext cx="1251" cy="571"/>
              <a:chOff x="4085" y="2782"/>
              <a:chExt cx="1251" cy="571"/>
            </a:xfrm>
          </p:grpSpPr>
          <p:sp>
            <p:nvSpPr>
              <p:cNvPr id="897066" name="Rectangle 42"/>
              <p:cNvSpPr>
                <a:spLocks noChangeArrowheads="1"/>
              </p:cNvSpPr>
              <p:nvPr/>
            </p:nvSpPr>
            <p:spPr bwMode="auto">
              <a:xfrm>
                <a:off x="4085" y="2859"/>
                <a:ext cx="1150" cy="494"/>
              </a:xfrm>
              <a:prstGeom prst="rect">
                <a:avLst/>
              </a:prstGeom>
              <a:noFill/>
              <a:ln w="9525">
                <a:noFill/>
                <a:miter lim="800000"/>
                <a:headEnd/>
                <a:tailEnd/>
              </a:ln>
            </p:spPr>
            <p:txBody>
              <a:bodyPr/>
              <a:lstStyle/>
              <a:p>
                <a:endParaRPr lang="en-GB" sz="1600" dirty="0">
                  <a:latin typeface="Arial Rounded MT Bold" pitchFamily="34" charset="0"/>
                </a:endParaRPr>
              </a:p>
            </p:txBody>
          </p:sp>
          <p:sp>
            <p:nvSpPr>
              <p:cNvPr id="897067" name="Rectangle 43"/>
              <p:cNvSpPr>
                <a:spLocks noChangeArrowheads="1"/>
              </p:cNvSpPr>
              <p:nvPr/>
            </p:nvSpPr>
            <p:spPr bwMode="auto">
              <a:xfrm>
                <a:off x="4131" y="2782"/>
                <a:ext cx="1079" cy="174"/>
              </a:xfrm>
              <a:prstGeom prst="rect">
                <a:avLst/>
              </a:prstGeom>
              <a:noFill/>
              <a:ln w="9525">
                <a:noFill/>
                <a:miter lim="800000"/>
                <a:headEnd/>
                <a:tailEnd/>
              </a:ln>
            </p:spPr>
            <p:txBody>
              <a:bodyPr wrap="none" lIns="0" tIns="0" rIns="0" bIns="0">
                <a:spAutoFit/>
              </a:bodyPr>
              <a:lstStyle/>
              <a:p>
                <a:pPr algn="l"/>
                <a:r>
                  <a:rPr lang="en-GB" dirty="0">
                    <a:solidFill>
                      <a:srgbClr val="CC0000"/>
                    </a:solidFill>
                    <a:latin typeface="Arial Rounded MT Bold" pitchFamily="34" charset="0"/>
                  </a:rPr>
                  <a:t>Looking </a:t>
                </a:r>
                <a:r>
                  <a:rPr lang="en-GB" dirty="0" smtClean="0">
                    <a:solidFill>
                      <a:srgbClr val="CC0000"/>
                    </a:solidFill>
                    <a:latin typeface="Arial Rounded MT Bold" pitchFamily="34" charset="0"/>
                  </a:rPr>
                  <a:t>Across</a:t>
                </a:r>
                <a:endParaRPr lang="en-GB" sz="2800" dirty="0">
                  <a:latin typeface="Arial Rounded MT Bold" pitchFamily="34" charset="0"/>
                </a:endParaRPr>
              </a:p>
            </p:txBody>
          </p:sp>
          <p:sp>
            <p:nvSpPr>
              <p:cNvPr id="897068" name="Rectangle 44"/>
              <p:cNvSpPr>
                <a:spLocks noChangeArrowheads="1"/>
              </p:cNvSpPr>
              <p:nvPr/>
            </p:nvSpPr>
            <p:spPr bwMode="auto">
              <a:xfrm>
                <a:off x="4131" y="3006"/>
                <a:ext cx="1205" cy="116"/>
              </a:xfrm>
              <a:prstGeom prst="rect">
                <a:avLst/>
              </a:prstGeom>
              <a:noFill/>
              <a:ln w="9525">
                <a:noFill/>
                <a:miter lim="800000"/>
                <a:headEnd/>
                <a:tailEnd/>
              </a:ln>
            </p:spPr>
            <p:txBody>
              <a:bodyPr wrap="none" lIns="0" tIns="0" rIns="0" bIns="0">
                <a:spAutoFit/>
              </a:bodyPr>
              <a:lstStyle/>
              <a:p>
                <a:pPr algn="l"/>
                <a:r>
                  <a:rPr lang="en-GB" sz="1200" dirty="0">
                    <a:solidFill>
                      <a:srgbClr val="000000"/>
                    </a:solidFill>
                    <a:latin typeface="Arial Rounded MT Bold" pitchFamily="34" charset="0"/>
                  </a:rPr>
                  <a:t>Ensuring contribution and</a:t>
                </a:r>
                <a:endParaRPr lang="en-GB" sz="2800" dirty="0">
                  <a:latin typeface="Arial Rounded MT Bold" pitchFamily="34" charset="0"/>
                </a:endParaRPr>
              </a:p>
            </p:txBody>
          </p:sp>
          <p:sp>
            <p:nvSpPr>
              <p:cNvPr id="897069" name="Rectangle 45"/>
              <p:cNvSpPr>
                <a:spLocks noChangeArrowheads="1"/>
              </p:cNvSpPr>
              <p:nvPr/>
            </p:nvSpPr>
            <p:spPr bwMode="auto">
              <a:xfrm>
                <a:off x="4131" y="3114"/>
                <a:ext cx="827" cy="116"/>
              </a:xfrm>
              <a:prstGeom prst="rect">
                <a:avLst/>
              </a:prstGeom>
              <a:noFill/>
              <a:ln w="9525">
                <a:noFill/>
                <a:miter lim="800000"/>
                <a:headEnd/>
                <a:tailEnd/>
              </a:ln>
            </p:spPr>
            <p:txBody>
              <a:bodyPr wrap="none" lIns="0" tIns="0" rIns="0" bIns="0">
                <a:spAutoFit/>
              </a:bodyPr>
              <a:lstStyle/>
              <a:p>
                <a:pPr algn="l"/>
                <a:r>
                  <a:rPr lang="en-GB" sz="1200" dirty="0">
                    <a:solidFill>
                      <a:srgbClr val="000000"/>
                    </a:solidFill>
                    <a:latin typeface="Arial Rounded MT Bold" pitchFamily="34" charset="0"/>
                  </a:rPr>
                  <a:t>co-operation from</a:t>
                </a:r>
                <a:endParaRPr lang="en-GB" sz="2800" dirty="0">
                  <a:latin typeface="Arial Rounded MT Bold" pitchFamily="34" charset="0"/>
                </a:endParaRPr>
              </a:p>
            </p:txBody>
          </p:sp>
          <p:sp>
            <p:nvSpPr>
              <p:cNvPr id="897070" name="Rectangle 46"/>
              <p:cNvSpPr>
                <a:spLocks noChangeArrowheads="1"/>
              </p:cNvSpPr>
              <p:nvPr/>
            </p:nvSpPr>
            <p:spPr bwMode="auto">
              <a:xfrm>
                <a:off x="4131" y="3222"/>
                <a:ext cx="594" cy="116"/>
              </a:xfrm>
              <a:prstGeom prst="rect">
                <a:avLst/>
              </a:prstGeom>
              <a:noFill/>
              <a:ln w="9525">
                <a:noFill/>
                <a:miter lim="800000"/>
                <a:headEnd/>
                <a:tailEnd/>
              </a:ln>
            </p:spPr>
            <p:txBody>
              <a:bodyPr wrap="none" lIns="0" tIns="0" rIns="0" bIns="0">
                <a:spAutoFit/>
              </a:bodyPr>
              <a:lstStyle/>
              <a:p>
                <a:pPr algn="l"/>
                <a:r>
                  <a:rPr lang="en-GB" sz="1200" dirty="0">
                    <a:solidFill>
                      <a:srgbClr val="000000"/>
                    </a:solidFill>
                    <a:latin typeface="Arial Rounded MT Bold" pitchFamily="34" charset="0"/>
                  </a:rPr>
                  <a:t>departments</a:t>
                </a:r>
                <a:endParaRPr lang="en-GB" sz="2800" dirty="0">
                  <a:latin typeface="Arial Rounded MT Bold" pitchFamily="34" charset="0"/>
                </a:endParaRPr>
              </a:p>
            </p:txBody>
          </p:sp>
        </p:grpSp>
        <p:sp>
          <p:nvSpPr>
            <p:cNvPr id="897071" name="AutoShape 47"/>
            <p:cNvSpPr>
              <a:spLocks noChangeArrowheads="1"/>
            </p:cNvSpPr>
            <p:nvPr/>
          </p:nvSpPr>
          <p:spPr bwMode="auto">
            <a:xfrm>
              <a:off x="3676" y="2080"/>
              <a:ext cx="322" cy="296"/>
            </a:xfrm>
            <a:prstGeom prst="rightArrow">
              <a:avLst>
                <a:gd name="adj1" fmla="val 50000"/>
                <a:gd name="adj2" fmla="val 27196"/>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endParaRPr lang="en-GB" sz="1600" dirty="0">
                <a:latin typeface="Arial Rounded MT Bold" pitchFamily="34" charset="0"/>
              </a:endParaRPr>
            </a:p>
          </p:txBody>
        </p:sp>
        <p:sp>
          <p:nvSpPr>
            <p:cNvPr id="897072" name="AutoShape 48"/>
            <p:cNvSpPr>
              <a:spLocks noChangeArrowheads="1"/>
            </p:cNvSpPr>
            <p:nvPr/>
          </p:nvSpPr>
          <p:spPr bwMode="auto">
            <a:xfrm flipH="1">
              <a:off x="2265" y="2080"/>
              <a:ext cx="322" cy="296"/>
            </a:xfrm>
            <a:prstGeom prst="rightArrow">
              <a:avLst>
                <a:gd name="adj1" fmla="val 50000"/>
                <a:gd name="adj2" fmla="val 27196"/>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endParaRPr lang="en-GB" sz="1600" dirty="0">
                <a:latin typeface="Arial Rounded MT Bold" pitchFamily="34" charset="0"/>
              </a:endParaRPr>
            </a:p>
          </p:txBody>
        </p:sp>
        <p:sp>
          <p:nvSpPr>
            <p:cNvPr id="897073" name="AutoShape 49"/>
            <p:cNvSpPr>
              <a:spLocks noChangeArrowheads="1"/>
            </p:cNvSpPr>
            <p:nvPr/>
          </p:nvSpPr>
          <p:spPr bwMode="auto">
            <a:xfrm rot="-2418994">
              <a:off x="3479" y="1554"/>
              <a:ext cx="322" cy="296"/>
            </a:xfrm>
            <a:prstGeom prst="rightArrow">
              <a:avLst>
                <a:gd name="adj1" fmla="val 50000"/>
                <a:gd name="adj2" fmla="val 27196"/>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endParaRPr lang="en-GB" sz="1600" dirty="0">
                <a:latin typeface="Arial Rounded MT Bold" pitchFamily="34" charset="0"/>
              </a:endParaRPr>
            </a:p>
          </p:txBody>
        </p:sp>
        <p:sp>
          <p:nvSpPr>
            <p:cNvPr id="897074" name="AutoShape 50"/>
            <p:cNvSpPr>
              <a:spLocks noChangeArrowheads="1"/>
            </p:cNvSpPr>
            <p:nvPr/>
          </p:nvSpPr>
          <p:spPr bwMode="auto">
            <a:xfrm rot="2852353" flipH="1">
              <a:off x="2566" y="1515"/>
              <a:ext cx="333" cy="286"/>
            </a:xfrm>
            <a:prstGeom prst="rightArrow">
              <a:avLst>
                <a:gd name="adj1" fmla="val 50000"/>
                <a:gd name="adj2" fmla="val 27196"/>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endParaRPr lang="en-GB" sz="1600" dirty="0">
                <a:latin typeface="Arial Rounded MT Bold" pitchFamily="34" charset="0"/>
              </a:endParaRPr>
            </a:p>
          </p:txBody>
        </p:sp>
        <p:sp>
          <p:nvSpPr>
            <p:cNvPr id="897075" name="AutoShape 51"/>
            <p:cNvSpPr>
              <a:spLocks noChangeArrowheads="1"/>
            </p:cNvSpPr>
            <p:nvPr/>
          </p:nvSpPr>
          <p:spPr bwMode="auto">
            <a:xfrm rot="2418994" flipV="1">
              <a:off x="3489" y="2592"/>
              <a:ext cx="322" cy="296"/>
            </a:xfrm>
            <a:prstGeom prst="rightArrow">
              <a:avLst>
                <a:gd name="adj1" fmla="val 50000"/>
                <a:gd name="adj2" fmla="val 27196"/>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endParaRPr lang="en-GB" sz="1600" dirty="0">
                <a:latin typeface="Arial Rounded MT Bold" pitchFamily="34" charset="0"/>
              </a:endParaRPr>
            </a:p>
          </p:txBody>
        </p:sp>
        <p:sp>
          <p:nvSpPr>
            <p:cNvPr id="897076" name="AutoShape 52"/>
            <p:cNvSpPr>
              <a:spLocks noChangeArrowheads="1"/>
            </p:cNvSpPr>
            <p:nvPr/>
          </p:nvSpPr>
          <p:spPr bwMode="auto">
            <a:xfrm rot="-2418994" flipH="1" flipV="1">
              <a:off x="2449" y="2592"/>
              <a:ext cx="322" cy="296"/>
            </a:xfrm>
            <a:prstGeom prst="rightArrow">
              <a:avLst>
                <a:gd name="adj1" fmla="val 50000"/>
                <a:gd name="adj2" fmla="val 27196"/>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endParaRPr lang="en-GB" sz="1600" dirty="0">
                <a:latin typeface="Arial Rounded MT Bold" pitchFamily="34" charset="0"/>
              </a:endParaRPr>
            </a:p>
          </p:txBody>
        </p:sp>
        <p:sp>
          <p:nvSpPr>
            <p:cNvPr id="897077" name="AutoShape 53"/>
            <p:cNvSpPr>
              <a:spLocks noChangeArrowheads="1"/>
            </p:cNvSpPr>
            <p:nvPr/>
          </p:nvSpPr>
          <p:spPr bwMode="auto">
            <a:xfrm rot="5400000">
              <a:off x="2968" y="2836"/>
              <a:ext cx="322" cy="296"/>
            </a:xfrm>
            <a:prstGeom prst="rightArrow">
              <a:avLst>
                <a:gd name="adj1" fmla="val 50000"/>
                <a:gd name="adj2" fmla="val 27196"/>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endParaRPr lang="en-GB" sz="1600" dirty="0">
                <a:latin typeface="Arial Rounded MT Bold" pitchFamily="34" charset="0"/>
              </a:endParaRPr>
            </a:p>
          </p:txBody>
        </p:sp>
      </p:grpSp>
      <p:sp>
        <p:nvSpPr>
          <p:cNvPr id="8" name="Slide Number Placeholder 7"/>
          <p:cNvSpPr>
            <a:spLocks noGrp="1"/>
          </p:cNvSpPr>
          <p:nvPr>
            <p:ph type="sldNum" sz="quarter" idx="12"/>
          </p:nvPr>
        </p:nvSpPr>
        <p:spPr/>
        <p:txBody>
          <a:bodyPr/>
          <a:lstStyle/>
          <a:p>
            <a:fld id="{4BE819A1-3DD8-4179-BFD0-BF7D359F8DBD}" type="slidenum">
              <a:rPr lang="en-US" smtClean="0"/>
              <a:pPr/>
              <a:t>498</a:t>
            </a:fld>
            <a:endParaRPr lang="en-US" dirty="0"/>
          </a:p>
        </p:txBody>
      </p:sp>
    </p:spTree>
    <p:extLst>
      <p:ext uri="{BB962C8B-B14F-4D97-AF65-F5344CB8AC3E}">
        <p14:creationId xmlns:p14="http://schemas.microsoft.com/office/powerpoint/2010/main" val="1684440343"/>
      </p:ext>
    </p:extLst>
  </p:cSld>
  <p:clrMapOvr>
    <a:masterClrMapping/>
  </p:clrMapOvr>
  <p:transition/>
  <p:timing>
    <p:tnLst>
      <p:par>
        <p:cTn id="1" dur="indefinite" restart="never" nodeType="tmRoot"/>
      </p:par>
    </p:tnLst>
  </p:timing>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GPM Best Practice</a:t>
            </a:r>
            <a:endParaRPr lang="en-US" dirty="0"/>
          </a:p>
        </p:txBody>
      </p:sp>
      <p:sp>
        <p:nvSpPr>
          <p:cNvPr id="6" name="Rectangle 5"/>
          <p:cNvSpPr/>
          <p:nvPr/>
        </p:nvSpPr>
        <p:spPr>
          <a:xfrm>
            <a:off x="395536" y="1516429"/>
            <a:ext cx="3456384" cy="707886"/>
          </a:xfrm>
          <a:prstGeom prst="rect">
            <a:avLst/>
          </a:prstGeom>
        </p:spPr>
        <p:txBody>
          <a:bodyPr wrap="square">
            <a:spAutoFit/>
          </a:bodyPr>
          <a:lstStyle/>
          <a:p>
            <a:endParaRPr lang="en-US" sz="2000" dirty="0">
              <a:latin typeface="Verdana" pitchFamily="34" charset="0"/>
              <a:ea typeface="Verdana" pitchFamily="34" charset="0"/>
              <a:cs typeface="Verdana" pitchFamily="34" charset="0"/>
            </a:endParaRPr>
          </a:p>
          <a:p>
            <a:endParaRPr lang="en-US" sz="2000" dirty="0" smtClean="0">
              <a:latin typeface="Verdana" pitchFamily="34" charset="0"/>
              <a:ea typeface="Verdana" pitchFamily="34" charset="0"/>
              <a:cs typeface="Verdana" pitchFamily="34" charset="0"/>
            </a:endParaRPr>
          </a:p>
        </p:txBody>
      </p:sp>
      <p:sp>
        <p:nvSpPr>
          <p:cNvPr id="5" name="Rectangle 4"/>
          <p:cNvSpPr/>
          <p:nvPr/>
        </p:nvSpPr>
        <p:spPr>
          <a:xfrm>
            <a:off x="1619672" y="1366316"/>
            <a:ext cx="1296144" cy="1008112"/>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dirty="0" smtClean="0"/>
              <a:t>Goal</a:t>
            </a:r>
            <a:endParaRPr lang="en-US" dirty="0"/>
          </a:p>
        </p:txBody>
      </p:sp>
      <p:sp>
        <p:nvSpPr>
          <p:cNvPr id="7" name="Rectangle 6"/>
          <p:cNvSpPr/>
          <p:nvPr/>
        </p:nvSpPr>
        <p:spPr>
          <a:xfrm>
            <a:off x="5220072" y="1366316"/>
            <a:ext cx="1296144" cy="1008112"/>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dirty="0" smtClean="0"/>
              <a:t>Goal</a:t>
            </a:r>
            <a:endParaRPr lang="en-US" dirty="0"/>
          </a:p>
        </p:txBody>
      </p:sp>
      <p:sp>
        <p:nvSpPr>
          <p:cNvPr id="8" name="Rounded Rectangle 7"/>
          <p:cNvSpPr/>
          <p:nvPr/>
        </p:nvSpPr>
        <p:spPr>
          <a:xfrm>
            <a:off x="827584" y="3717032"/>
            <a:ext cx="1152128" cy="648072"/>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smtClean="0"/>
              <a:t>Leader</a:t>
            </a:r>
            <a:endParaRPr lang="en-US" dirty="0"/>
          </a:p>
        </p:txBody>
      </p:sp>
      <p:sp>
        <p:nvSpPr>
          <p:cNvPr id="9" name="Rounded Rectangle 8"/>
          <p:cNvSpPr/>
          <p:nvPr/>
        </p:nvSpPr>
        <p:spPr>
          <a:xfrm>
            <a:off x="2483769" y="3717032"/>
            <a:ext cx="1152128" cy="648072"/>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smtClean="0"/>
              <a:t>Staff</a:t>
            </a:r>
            <a:endParaRPr lang="en-US" dirty="0"/>
          </a:p>
        </p:txBody>
      </p:sp>
      <p:cxnSp>
        <p:nvCxnSpPr>
          <p:cNvPr id="11" name="Straight Arrow Connector 10"/>
          <p:cNvCxnSpPr>
            <a:stCxn id="8" idx="0"/>
            <a:endCxn id="5" idx="2"/>
          </p:cNvCxnSpPr>
          <p:nvPr/>
        </p:nvCxnSpPr>
        <p:spPr>
          <a:xfrm flipV="1">
            <a:off x="1403648" y="2374428"/>
            <a:ext cx="864096" cy="134260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3" name="Straight Arrow Connector 12"/>
          <p:cNvCxnSpPr>
            <a:stCxn id="9" idx="0"/>
            <a:endCxn id="5" idx="2"/>
          </p:cNvCxnSpPr>
          <p:nvPr/>
        </p:nvCxnSpPr>
        <p:spPr>
          <a:xfrm flipH="1" flipV="1">
            <a:off x="2267745" y="2374428"/>
            <a:ext cx="792088" cy="134260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4" name="Rounded Rectangle 13"/>
          <p:cNvSpPr/>
          <p:nvPr/>
        </p:nvSpPr>
        <p:spPr>
          <a:xfrm>
            <a:off x="4716016" y="3717032"/>
            <a:ext cx="1152128" cy="648072"/>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smtClean="0"/>
              <a:t>Manager</a:t>
            </a:r>
            <a:endParaRPr lang="en-US" dirty="0"/>
          </a:p>
        </p:txBody>
      </p:sp>
      <p:sp>
        <p:nvSpPr>
          <p:cNvPr id="15" name="Rounded Rectangle 14"/>
          <p:cNvSpPr/>
          <p:nvPr/>
        </p:nvSpPr>
        <p:spPr>
          <a:xfrm>
            <a:off x="4716016" y="4895875"/>
            <a:ext cx="1152128" cy="712879"/>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smtClean="0"/>
              <a:t>Staff</a:t>
            </a:r>
            <a:endParaRPr lang="en-US" dirty="0"/>
          </a:p>
        </p:txBody>
      </p:sp>
      <p:cxnSp>
        <p:nvCxnSpPr>
          <p:cNvPr id="16" name="Straight Arrow Connector 15"/>
          <p:cNvCxnSpPr>
            <a:stCxn id="14" idx="0"/>
          </p:cNvCxnSpPr>
          <p:nvPr/>
        </p:nvCxnSpPr>
        <p:spPr>
          <a:xfrm flipV="1">
            <a:off x="5292081" y="2374428"/>
            <a:ext cx="576064" cy="134260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7" name="Straight Arrow Connector 16"/>
          <p:cNvCxnSpPr>
            <a:stCxn id="15" idx="0"/>
            <a:endCxn id="14" idx="2"/>
          </p:cNvCxnSpPr>
          <p:nvPr/>
        </p:nvCxnSpPr>
        <p:spPr>
          <a:xfrm flipV="1">
            <a:off x="5292080" y="4365106"/>
            <a:ext cx="0" cy="530769"/>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cxnSp>
        <p:nvCxnSpPr>
          <p:cNvPr id="23" name="Straight Arrow Connector 22"/>
          <p:cNvCxnSpPr>
            <a:stCxn id="8" idx="3"/>
            <a:endCxn id="9" idx="1"/>
          </p:cNvCxnSpPr>
          <p:nvPr/>
        </p:nvCxnSpPr>
        <p:spPr>
          <a:xfrm>
            <a:off x="1979713" y="4041068"/>
            <a:ext cx="504056"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3071" y="4064177"/>
            <a:ext cx="1776910" cy="1924986"/>
          </a:xfrm>
          <a:prstGeom prst="rect">
            <a:avLst/>
          </a:prstGeom>
        </p:spPr>
      </p:pic>
      <p:sp>
        <p:nvSpPr>
          <p:cNvPr id="4" name="Slide Number Placeholder 3"/>
          <p:cNvSpPr>
            <a:spLocks noGrp="1"/>
          </p:cNvSpPr>
          <p:nvPr>
            <p:ph type="sldNum" sz="quarter" idx="12"/>
          </p:nvPr>
        </p:nvSpPr>
        <p:spPr/>
        <p:txBody>
          <a:bodyPr/>
          <a:lstStyle/>
          <a:p>
            <a:fld id="{4BE819A1-3DD8-4179-BFD0-BF7D359F8DBD}" type="slidenum">
              <a:rPr lang="en-US" smtClean="0"/>
              <a:pPr/>
              <a:t>499</a:t>
            </a:fld>
            <a:endParaRPr lang="en-US" dirty="0"/>
          </a:p>
        </p:txBody>
      </p:sp>
      <p:cxnSp>
        <p:nvCxnSpPr>
          <p:cNvPr id="19" name="Straight Arrow Connector 18"/>
          <p:cNvCxnSpPr/>
          <p:nvPr/>
        </p:nvCxnSpPr>
        <p:spPr>
          <a:xfrm flipH="1">
            <a:off x="1981201" y="4191000"/>
            <a:ext cx="457199"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0" name="TextBox 19"/>
          <p:cNvSpPr txBox="1"/>
          <p:nvPr/>
        </p:nvSpPr>
        <p:spPr>
          <a:xfrm>
            <a:off x="609600" y="4648200"/>
            <a:ext cx="3505200" cy="923330"/>
          </a:xfrm>
          <a:prstGeom prst="rect">
            <a:avLst/>
          </a:prstGeom>
          <a:noFill/>
        </p:spPr>
        <p:txBody>
          <a:bodyPr wrap="square" rtlCol="0">
            <a:spAutoFit/>
          </a:bodyPr>
          <a:lstStyle/>
          <a:p>
            <a:r>
              <a:rPr lang="en-US" dirty="0" smtClean="0"/>
              <a:t>Model derived from the term shite-</a:t>
            </a:r>
            <a:r>
              <a:rPr lang="en-US" dirty="0" err="1" smtClean="0"/>
              <a:t>fune</a:t>
            </a:r>
            <a:r>
              <a:rPr lang="en-US" dirty="0" smtClean="0"/>
              <a:t> (</a:t>
            </a:r>
            <a:r>
              <a:rPr lang="en-US" dirty="0" err="1" smtClean="0"/>
              <a:t>Sheetay</a:t>
            </a:r>
            <a:r>
              <a:rPr lang="en-US" dirty="0" smtClean="0"/>
              <a:t> – </a:t>
            </a:r>
            <a:r>
              <a:rPr lang="en-US" dirty="0" err="1" smtClean="0"/>
              <a:t>Foonie</a:t>
            </a:r>
            <a:r>
              <a:rPr lang="en-US" dirty="0" smtClean="0"/>
              <a:t>) meaning two but not two</a:t>
            </a:r>
            <a:endParaRPr lang="en-US" dirty="0"/>
          </a:p>
        </p:txBody>
      </p:sp>
    </p:spTree>
    <p:extLst>
      <p:ext uri="{BB962C8B-B14F-4D97-AF65-F5344CB8AC3E}">
        <p14:creationId xmlns:p14="http://schemas.microsoft.com/office/powerpoint/2010/main" val="20988136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228600"/>
            <a:ext cx="7024744" cy="722864"/>
          </a:xfrm>
        </p:spPr>
        <p:txBody>
          <a:bodyPr/>
          <a:lstStyle/>
          <a:p>
            <a:r>
              <a:rPr lang="en-US" dirty="0" smtClean="0"/>
              <a:t>We will cover</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pPr/>
              <a:t>5</a:t>
            </a:fld>
            <a:endParaRPr lang="en-US" dirty="0"/>
          </a:p>
        </p:txBody>
      </p:sp>
      <p:sp>
        <p:nvSpPr>
          <p:cNvPr id="8" name="TextBox 7"/>
          <p:cNvSpPr txBox="1"/>
          <p:nvPr/>
        </p:nvSpPr>
        <p:spPr>
          <a:xfrm>
            <a:off x="5547360" y="1229360"/>
            <a:ext cx="1736373" cy="369332"/>
          </a:xfrm>
          <a:prstGeom prst="rect">
            <a:avLst/>
          </a:prstGeom>
          <a:noFill/>
        </p:spPr>
        <p:txBody>
          <a:bodyPr wrap="none" rtlCol="0">
            <a:spAutoFit/>
          </a:bodyPr>
          <a:lstStyle/>
          <a:p>
            <a:r>
              <a:rPr lang="en-US" b="1" dirty="0" smtClean="0"/>
              <a:t>Course Modules</a:t>
            </a:r>
            <a:endParaRPr lang="en-US" b="1" dirty="0"/>
          </a:p>
        </p:txBody>
      </p:sp>
      <p:sp>
        <p:nvSpPr>
          <p:cNvPr id="9" name="TextBox 8"/>
          <p:cNvSpPr txBox="1"/>
          <p:nvPr/>
        </p:nvSpPr>
        <p:spPr>
          <a:xfrm>
            <a:off x="228600" y="1143000"/>
            <a:ext cx="5105400" cy="2308324"/>
          </a:xfrm>
          <a:prstGeom prst="rect">
            <a:avLst/>
          </a:prstGeom>
          <a:noFill/>
        </p:spPr>
        <p:txBody>
          <a:bodyPr wrap="square" rtlCol="0">
            <a:spAutoFit/>
          </a:bodyPr>
          <a:lstStyle/>
          <a:p>
            <a:r>
              <a:rPr lang="en-US" dirty="0" smtClean="0"/>
              <a:t>This course will impart the knowledge and skills</a:t>
            </a:r>
            <a:r>
              <a:rPr lang="en-US" dirty="0"/>
              <a:t> </a:t>
            </a:r>
            <a:r>
              <a:rPr lang="en-US" dirty="0" smtClean="0"/>
              <a:t>for</a:t>
            </a:r>
          </a:p>
          <a:p>
            <a:r>
              <a:rPr lang="en-US" dirty="0" smtClean="0"/>
              <a:t>Project management using sustainable methods.</a:t>
            </a:r>
          </a:p>
          <a:p>
            <a:endParaRPr lang="en-US" dirty="0"/>
          </a:p>
          <a:p>
            <a:r>
              <a:rPr lang="en-US" dirty="0" smtClean="0"/>
              <a:t>Where many training courses focus on knowledge, or memorization, we use an </a:t>
            </a:r>
            <a:r>
              <a:rPr lang="en-US" dirty="0" err="1" smtClean="0"/>
              <a:t>andragogical</a:t>
            </a:r>
            <a:r>
              <a:rPr lang="en-US" dirty="0" smtClean="0"/>
              <a:t> approach to ensure retention with a strong emphasis on “hands on”.</a:t>
            </a:r>
          </a:p>
          <a:p>
            <a:endParaRPr lang="en-US" dirty="0" smtClean="0"/>
          </a:p>
        </p:txBody>
      </p:sp>
      <p:pic>
        <p:nvPicPr>
          <p:cNvPr id="11" name="Picture 10"/>
          <p:cNvPicPr>
            <a:picLocks noChangeAspect="1"/>
          </p:cNvPicPr>
          <p:nvPr/>
        </p:nvPicPr>
        <p:blipFill>
          <a:blip r:embed="rId3" cstate="print"/>
          <a:stretch>
            <a:fillRect/>
          </a:stretch>
        </p:blipFill>
        <p:spPr>
          <a:xfrm>
            <a:off x="304800" y="3166060"/>
            <a:ext cx="5024535" cy="2429627"/>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409727744"/>
              </p:ext>
            </p:extLst>
          </p:nvPr>
        </p:nvGraphicFramePr>
        <p:xfrm>
          <a:off x="5638800" y="1981200"/>
          <a:ext cx="2755900" cy="3441700"/>
        </p:xfrm>
        <a:graphic>
          <a:graphicData uri="http://schemas.openxmlformats.org/drawingml/2006/table">
            <a:tbl>
              <a:tblPr/>
              <a:tblGrid>
                <a:gridCol w="2755900"/>
              </a:tblGrid>
              <a:tr h="152400">
                <a:tc>
                  <a:txBody>
                    <a:bodyPr/>
                    <a:lstStyle/>
                    <a:p>
                      <a:pPr algn="l" fontAlgn="ctr"/>
                      <a:r>
                        <a:rPr lang="en-US" sz="1000" b="0" i="0" u="none" strike="noStrike">
                          <a:effectLst/>
                          <a:latin typeface="Helvetica"/>
                        </a:rPr>
                        <a:t>Sustainability Drivers</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52400">
                <a:tc>
                  <a:txBody>
                    <a:bodyPr/>
                    <a:lstStyle/>
                    <a:p>
                      <a:pPr algn="l" fontAlgn="ctr"/>
                      <a:r>
                        <a:rPr lang="en-US" sz="1000" b="0" i="0" u="none" strike="noStrike" dirty="0">
                          <a:effectLst/>
                          <a:latin typeface="Helvetica"/>
                        </a:rPr>
                        <a:t>Systems Thinking - ISO</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52400">
                <a:tc>
                  <a:txBody>
                    <a:bodyPr/>
                    <a:lstStyle/>
                    <a:p>
                      <a:pPr algn="l" fontAlgn="ctr"/>
                      <a:r>
                        <a:rPr lang="en-US" sz="1000" b="0" i="0" u="none" strike="noStrike">
                          <a:solidFill>
                            <a:srgbClr val="000000"/>
                          </a:solidFill>
                          <a:effectLst/>
                          <a:latin typeface="Helvetica"/>
                        </a:rPr>
                        <a:t>Ethics Principles and Values</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304800">
                <a:tc>
                  <a:txBody>
                    <a:bodyPr/>
                    <a:lstStyle/>
                    <a:p>
                      <a:pPr algn="l" fontAlgn="ctr"/>
                      <a:r>
                        <a:rPr lang="en-US" sz="1000" b="0" i="0" u="none" strike="noStrike">
                          <a:effectLst/>
                          <a:latin typeface="Helvetica"/>
                        </a:rPr>
                        <a:t>Governance, Portfolio and Program Management</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52400">
                <a:tc>
                  <a:txBody>
                    <a:bodyPr/>
                    <a:lstStyle/>
                    <a:p>
                      <a:pPr algn="l" fontAlgn="ctr"/>
                      <a:r>
                        <a:rPr lang="en-US" sz="1000" b="0" i="0" u="none" strike="noStrike">
                          <a:solidFill>
                            <a:srgbClr val="000000"/>
                          </a:solidFill>
                          <a:effectLst/>
                          <a:latin typeface="Helvetica"/>
                        </a:rPr>
                        <a:t>Organizational Capacity for Change</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304800">
                <a:tc>
                  <a:txBody>
                    <a:bodyPr/>
                    <a:lstStyle/>
                    <a:p>
                      <a:pPr algn="l" fontAlgn="ctr"/>
                      <a:r>
                        <a:rPr lang="en-US" sz="1000" b="0" i="0" u="none" strike="noStrike">
                          <a:solidFill>
                            <a:srgbClr val="000000"/>
                          </a:solidFill>
                          <a:effectLst/>
                          <a:latin typeface="Helvetica"/>
                        </a:rPr>
                        <a:t>Business Case, Benefits and Value Management</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52400">
                <a:tc>
                  <a:txBody>
                    <a:bodyPr/>
                    <a:lstStyle/>
                    <a:p>
                      <a:pPr algn="l" fontAlgn="ctr"/>
                      <a:r>
                        <a:rPr lang="en-US" sz="1000" b="0" i="0" u="none" strike="noStrike">
                          <a:effectLst/>
                          <a:latin typeface="Helvetica"/>
                        </a:rPr>
                        <a:t>Requirements Management</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52400">
                <a:tc>
                  <a:txBody>
                    <a:bodyPr/>
                    <a:lstStyle/>
                    <a:p>
                      <a:pPr algn="l" fontAlgn="ctr"/>
                      <a:r>
                        <a:rPr lang="en-US" sz="1000" b="0" i="0" u="none" strike="noStrike">
                          <a:solidFill>
                            <a:srgbClr val="000000"/>
                          </a:solidFill>
                          <a:effectLst/>
                          <a:latin typeface="Helvetica"/>
                        </a:rPr>
                        <a:t>Project Management</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52400">
                <a:tc>
                  <a:txBody>
                    <a:bodyPr/>
                    <a:lstStyle/>
                    <a:p>
                      <a:pPr algn="l" fontAlgn="ctr"/>
                      <a:r>
                        <a:rPr lang="en-US" sz="1000" b="0" i="0" u="none" strike="noStrike">
                          <a:effectLst/>
                          <a:latin typeface="Helvetica"/>
                        </a:rPr>
                        <a:t>Life Cycles and PRiSM</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52400">
                <a:tc>
                  <a:txBody>
                    <a:bodyPr/>
                    <a:lstStyle/>
                    <a:p>
                      <a:pPr algn="l" fontAlgn="ctr"/>
                      <a:r>
                        <a:rPr lang="en-US" sz="1000" b="0" i="0" u="none" strike="noStrike" dirty="0" smtClean="0">
                          <a:effectLst/>
                          <a:latin typeface="Helvetica"/>
                        </a:rPr>
                        <a:t>The</a:t>
                      </a:r>
                      <a:r>
                        <a:rPr lang="en-US" sz="1000" b="0" i="0" u="none" strike="noStrike" baseline="0" dirty="0" smtClean="0">
                          <a:effectLst/>
                          <a:latin typeface="Helvetica"/>
                        </a:rPr>
                        <a:t> </a:t>
                      </a:r>
                      <a:r>
                        <a:rPr lang="en-US" sz="1000" b="0" i="0" u="none" strike="noStrike" dirty="0" smtClean="0">
                          <a:effectLst/>
                          <a:latin typeface="Helvetica"/>
                        </a:rPr>
                        <a:t>P5 Standard</a:t>
                      </a:r>
                      <a:endParaRPr lang="en-US" sz="1000" b="0" i="0" u="none" strike="noStrike" dirty="0">
                        <a:effectLst/>
                        <a:latin typeface="Helvetica"/>
                      </a:endParaRP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52400">
                <a:tc>
                  <a:txBody>
                    <a:bodyPr/>
                    <a:lstStyle/>
                    <a:p>
                      <a:pPr algn="l" fontAlgn="ctr"/>
                      <a:r>
                        <a:rPr lang="en-US" sz="1000" b="0" i="0" u="none" strike="noStrike">
                          <a:effectLst/>
                          <a:latin typeface="Helvetica"/>
                        </a:rPr>
                        <a:t>Project Controls</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52400">
                <a:tc>
                  <a:txBody>
                    <a:bodyPr/>
                    <a:lstStyle/>
                    <a:p>
                      <a:pPr algn="l" fontAlgn="ctr"/>
                      <a:r>
                        <a:rPr lang="en-US" sz="1000" b="0" i="0" u="none" strike="noStrike">
                          <a:effectLst/>
                          <a:latin typeface="Helvetica"/>
                        </a:rPr>
                        <a:t>Issue and Risk Management</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52400">
                <a:tc>
                  <a:txBody>
                    <a:bodyPr/>
                    <a:lstStyle/>
                    <a:p>
                      <a:pPr algn="l" fontAlgn="ctr"/>
                      <a:r>
                        <a:rPr lang="en-US" sz="1000" b="0" i="0" u="none" strike="noStrike">
                          <a:effectLst/>
                          <a:latin typeface="Helvetica"/>
                        </a:rPr>
                        <a:t>Organizational Structures and Roles</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52400">
                <a:tc>
                  <a:txBody>
                    <a:bodyPr/>
                    <a:lstStyle/>
                    <a:p>
                      <a:pPr algn="l" fontAlgn="ctr"/>
                      <a:r>
                        <a:rPr lang="en-US" sz="1000" b="0" i="0" u="none" strike="noStrike">
                          <a:solidFill>
                            <a:srgbClr val="000000"/>
                          </a:solidFill>
                          <a:effectLst/>
                          <a:latin typeface="Helvetica"/>
                        </a:rPr>
                        <a:t>Sponsorship</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52400">
                <a:tc>
                  <a:txBody>
                    <a:bodyPr/>
                    <a:lstStyle/>
                    <a:p>
                      <a:pPr algn="l" fontAlgn="ctr"/>
                      <a:r>
                        <a:rPr lang="en-US" sz="1000" b="0" i="0" u="none" strike="noStrike">
                          <a:solidFill>
                            <a:srgbClr val="000000"/>
                          </a:solidFill>
                          <a:effectLst/>
                          <a:latin typeface="Helvetica"/>
                        </a:rPr>
                        <a:t>Stakeholder Engagement</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52400">
                <a:tc>
                  <a:txBody>
                    <a:bodyPr/>
                    <a:lstStyle/>
                    <a:p>
                      <a:pPr algn="l" fontAlgn="ctr"/>
                      <a:r>
                        <a:rPr lang="en-US" sz="1000" b="0" i="0" u="none" strike="noStrike">
                          <a:effectLst/>
                          <a:latin typeface="Helvetica"/>
                        </a:rPr>
                        <a:t>Performance and Quality</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52400">
                <a:tc>
                  <a:txBody>
                    <a:bodyPr/>
                    <a:lstStyle/>
                    <a:p>
                      <a:pPr algn="l" fontAlgn="ctr"/>
                      <a:r>
                        <a:rPr lang="en-US" sz="1000" b="0" i="0" u="none" strike="noStrike">
                          <a:solidFill>
                            <a:srgbClr val="000000"/>
                          </a:solidFill>
                          <a:effectLst/>
                          <a:latin typeface="Helvetica"/>
                        </a:rPr>
                        <a:t>Information Management and Reporting</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52400">
                <a:tc>
                  <a:txBody>
                    <a:bodyPr/>
                    <a:lstStyle/>
                    <a:p>
                      <a:pPr algn="l" fontAlgn="ctr"/>
                      <a:r>
                        <a:rPr lang="en-US" sz="1000" b="0" i="0" u="none" strike="noStrike">
                          <a:solidFill>
                            <a:srgbClr val="000000"/>
                          </a:solidFill>
                          <a:effectLst/>
                          <a:latin typeface="Helvetica"/>
                        </a:rPr>
                        <a:t>Situational Leadership and Communication</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52400">
                <a:tc>
                  <a:txBody>
                    <a:bodyPr/>
                    <a:lstStyle/>
                    <a:p>
                      <a:pPr algn="l" fontAlgn="ctr"/>
                      <a:r>
                        <a:rPr lang="en-US" sz="1000" b="0" i="0" u="none" strike="noStrike" dirty="0">
                          <a:effectLst/>
                          <a:latin typeface="Helvetica"/>
                        </a:rPr>
                        <a:t>Conflict and Negotiation</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bl>
          </a:graphicData>
        </a:graphic>
      </p:graphicFrame>
    </p:spTree>
    <p:extLst>
      <p:ext uri="{BB962C8B-B14F-4D97-AF65-F5344CB8AC3E}">
        <p14:creationId xmlns:p14="http://schemas.microsoft.com/office/powerpoint/2010/main" val="48369844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29550" cy="854075"/>
          </a:xfrm>
        </p:spPr>
        <p:txBody>
          <a:bodyPr>
            <a:normAutofit/>
          </a:bodyPr>
          <a:lstStyle/>
          <a:p>
            <a:r>
              <a:rPr lang="en-US" dirty="0" smtClean="0"/>
              <a:t>Define Priorities: Map the Value Chain</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1985723"/>
              </p:ext>
            </p:extLst>
          </p:nvPr>
        </p:nvGraphicFramePr>
        <p:xfrm>
          <a:off x="628650" y="2895600"/>
          <a:ext cx="7886700" cy="10715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752600" y="4424363"/>
            <a:ext cx="1214437" cy="1214437"/>
          </a:xfrm>
          <a:prstGeom prst="rect">
            <a:avLst/>
          </a:prstGeom>
        </p:spPr>
      </p:pic>
      <p:pic>
        <p:nvPicPr>
          <p:cNvPr id="7" name="Picture 6"/>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810000" y="4429126"/>
            <a:ext cx="1200150" cy="1200150"/>
          </a:xfrm>
          <a:prstGeom prst="rect">
            <a:avLst/>
          </a:prstGeom>
        </p:spPr>
      </p:pic>
      <p:pic>
        <p:nvPicPr>
          <p:cNvPr id="8" name="Picture 7"/>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810000" y="1447800"/>
            <a:ext cx="1219200" cy="1219200"/>
          </a:xfrm>
          <a:prstGeom prst="rect">
            <a:avLst/>
          </a:prstGeom>
        </p:spPr>
      </p:pic>
      <p:pic>
        <p:nvPicPr>
          <p:cNvPr id="9" name="Picture 8"/>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330730" y="1450182"/>
            <a:ext cx="1214437" cy="1214437"/>
          </a:xfrm>
          <a:prstGeom prst="rect">
            <a:avLst/>
          </a:prstGeom>
        </p:spPr>
      </p:pic>
      <p:pic>
        <p:nvPicPr>
          <p:cNvPr id="10" name="Picture 9"/>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148802" y="4398364"/>
            <a:ext cx="1214023" cy="1214023"/>
          </a:xfrm>
          <a:prstGeom prst="rect">
            <a:avLst/>
          </a:prstGeom>
        </p:spPr>
      </p:pic>
      <p:cxnSp>
        <p:nvCxnSpPr>
          <p:cNvPr id="12" name="Straight Arrow Connector 11"/>
          <p:cNvCxnSpPr>
            <a:endCxn id="6" idx="0"/>
          </p:cNvCxnSpPr>
          <p:nvPr/>
        </p:nvCxnSpPr>
        <p:spPr>
          <a:xfrm>
            <a:off x="2359818" y="3733800"/>
            <a:ext cx="1" cy="6905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endCxn id="7" idx="0"/>
          </p:cNvCxnSpPr>
          <p:nvPr/>
        </p:nvCxnSpPr>
        <p:spPr>
          <a:xfrm>
            <a:off x="3574048" y="3733800"/>
            <a:ext cx="836027" cy="6953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endCxn id="7" idx="0"/>
          </p:cNvCxnSpPr>
          <p:nvPr/>
        </p:nvCxnSpPr>
        <p:spPr>
          <a:xfrm flipH="1">
            <a:off x="4410075" y="3733800"/>
            <a:ext cx="1207086" cy="6953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endCxn id="8" idx="2"/>
          </p:cNvCxnSpPr>
          <p:nvPr/>
        </p:nvCxnSpPr>
        <p:spPr>
          <a:xfrm flipV="1">
            <a:off x="4419600" y="2667000"/>
            <a:ext cx="0" cy="457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endCxn id="10" idx="0"/>
          </p:cNvCxnSpPr>
          <p:nvPr/>
        </p:nvCxnSpPr>
        <p:spPr>
          <a:xfrm>
            <a:off x="6755813" y="3733800"/>
            <a:ext cx="1" cy="6645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endCxn id="9" idx="2"/>
          </p:cNvCxnSpPr>
          <p:nvPr/>
        </p:nvCxnSpPr>
        <p:spPr>
          <a:xfrm flipV="1">
            <a:off x="7937948" y="2664619"/>
            <a:ext cx="1" cy="4595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495759" y="2478795"/>
            <a:ext cx="2619563" cy="369332"/>
          </a:xfrm>
          <a:prstGeom prst="rect">
            <a:avLst/>
          </a:prstGeom>
          <a:noFill/>
        </p:spPr>
        <p:txBody>
          <a:bodyPr wrap="none" rtlCol="0">
            <a:spAutoFit/>
          </a:bodyPr>
          <a:lstStyle/>
          <a:p>
            <a:r>
              <a:rPr lang="en-US" dirty="0" smtClean="0"/>
              <a:t>Increasing Positive Impact</a:t>
            </a:r>
            <a:endParaRPr lang="en-US" dirty="0"/>
          </a:p>
        </p:txBody>
      </p:sp>
      <p:sp>
        <p:nvSpPr>
          <p:cNvPr id="31" name="TextBox 30"/>
          <p:cNvSpPr txBox="1"/>
          <p:nvPr/>
        </p:nvSpPr>
        <p:spPr>
          <a:xfrm>
            <a:off x="469309" y="3998097"/>
            <a:ext cx="2802114" cy="369332"/>
          </a:xfrm>
          <a:prstGeom prst="rect">
            <a:avLst/>
          </a:prstGeom>
          <a:noFill/>
        </p:spPr>
        <p:txBody>
          <a:bodyPr wrap="none" rtlCol="0">
            <a:spAutoFit/>
          </a:bodyPr>
          <a:lstStyle/>
          <a:p>
            <a:r>
              <a:rPr lang="en-US" dirty="0" smtClean="0"/>
              <a:t>Minimizing Negative Impact</a:t>
            </a:r>
            <a:endParaRPr lang="en-US" dirty="0"/>
          </a:p>
        </p:txBody>
      </p:sp>
    </p:spTree>
    <p:extLst>
      <p:ext uri="{BB962C8B-B14F-4D97-AF65-F5344CB8AC3E}">
        <p14:creationId xmlns:p14="http://schemas.microsoft.com/office/powerpoint/2010/main" val="688973881"/>
      </p:ext>
    </p:extLst>
  </p:cSld>
  <p:clrMapOvr>
    <a:masterClrMapping/>
  </p:clrMapOvr>
  <p:timing>
    <p:tnLst>
      <p:par>
        <p:cTn id="1" dur="indefinite" restart="never" nodeType="tmRoot"/>
      </p:par>
    </p:tnLst>
  </p:timing>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Practical Traits</a:t>
            </a:r>
            <a:endParaRPr lang="en-US" dirty="0"/>
          </a:p>
        </p:txBody>
      </p:sp>
      <p:sp>
        <p:nvSpPr>
          <p:cNvPr id="4" name="Rectangle 3"/>
          <p:cNvSpPr txBox="1">
            <a:spLocks noChangeArrowheads="1"/>
          </p:cNvSpPr>
          <p:nvPr/>
        </p:nvSpPr>
        <p:spPr>
          <a:xfrm>
            <a:off x="644374" y="1600200"/>
            <a:ext cx="7890027" cy="4495800"/>
          </a:xfrm>
          <a:prstGeom prst="rect">
            <a:avLst/>
          </a:prstGeom>
        </p:spPr>
        <p:txBody>
          <a:bodyPr/>
          <a:lstStyle>
            <a:lvl1pPr marL="342900" indent="-342900" algn="l" rtl="0" fontAlgn="base">
              <a:lnSpc>
                <a:spcPct val="120000"/>
              </a:lnSpc>
              <a:spcBef>
                <a:spcPct val="0"/>
              </a:spcBef>
              <a:spcAft>
                <a:spcPct val="50000"/>
              </a:spcAft>
              <a:buClr>
                <a:srgbClr val="CD1F30"/>
              </a:buClr>
              <a:buChar char="•"/>
              <a:defRPr sz="2800">
                <a:solidFill>
                  <a:srgbClr val="020000"/>
                </a:solidFill>
                <a:latin typeface="+mn-lt"/>
                <a:ea typeface="+mn-ea"/>
                <a:cs typeface="+mn-cs"/>
              </a:defRPr>
            </a:lvl1pPr>
            <a:lvl2pPr marL="742950" indent="-285750" algn="l" rtl="0" fontAlgn="base">
              <a:lnSpc>
                <a:spcPct val="120000"/>
              </a:lnSpc>
              <a:spcBef>
                <a:spcPct val="0"/>
              </a:spcBef>
              <a:spcAft>
                <a:spcPct val="50000"/>
              </a:spcAft>
              <a:buClr>
                <a:srgbClr val="CD1F30"/>
              </a:buClr>
              <a:buChar char="•"/>
              <a:defRPr sz="2800" i="1">
                <a:solidFill>
                  <a:srgbClr val="000099"/>
                </a:solidFill>
                <a:latin typeface="+mn-lt"/>
              </a:defRPr>
            </a:lvl2pPr>
            <a:lvl3pPr marL="1143000" indent="-228600" algn="l" rtl="0" fontAlgn="base">
              <a:spcBef>
                <a:spcPct val="20000"/>
              </a:spcBef>
              <a:spcAft>
                <a:spcPct val="0"/>
              </a:spcAft>
              <a:buClr>
                <a:srgbClr val="CD1F30"/>
              </a:buClr>
              <a:buChar char="•"/>
              <a:defRPr sz="2800">
                <a:solidFill>
                  <a:srgbClr val="020000"/>
                </a:solidFill>
                <a:latin typeface="+mn-lt"/>
              </a:defRPr>
            </a:lvl3pPr>
            <a:lvl4pPr marL="1600200" indent="-228600" algn="l" rtl="0" fontAlgn="base">
              <a:spcBef>
                <a:spcPct val="20000"/>
              </a:spcBef>
              <a:spcAft>
                <a:spcPct val="0"/>
              </a:spcAft>
              <a:buClr>
                <a:srgbClr val="CD1F30"/>
              </a:buClr>
              <a:buChar char="•"/>
              <a:defRPr sz="2000">
                <a:solidFill>
                  <a:srgbClr val="020000"/>
                </a:solidFill>
                <a:latin typeface="+mn-lt"/>
              </a:defRPr>
            </a:lvl4pPr>
            <a:lvl5pPr marL="2057400" indent="-228600" algn="l" rtl="0" fontAlgn="base">
              <a:spcBef>
                <a:spcPct val="20000"/>
              </a:spcBef>
              <a:spcAft>
                <a:spcPct val="0"/>
              </a:spcAft>
              <a:buClr>
                <a:srgbClr val="CD1F30"/>
              </a:buClr>
              <a:buChar char="•"/>
              <a:defRPr sz="2000">
                <a:solidFill>
                  <a:srgbClr val="020000"/>
                </a:solidFill>
                <a:latin typeface="+mn-lt"/>
              </a:defRPr>
            </a:lvl5pPr>
            <a:lvl6pPr marL="2514600" indent="-228600" algn="l" rtl="0" fontAlgn="base">
              <a:spcBef>
                <a:spcPct val="20000"/>
              </a:spcBef>
              <a:spcAft>
                <a:spcPct val="0"/>
              </a:spcAft>
              <a:buClr>
                <a:srgbClr val="CD1F30"/>
              </a:buClr>
              <a:buChar char="•"/>
              <a:defRPr sz="2000">
                <a:solidFill>
                  <a:srgbClr val="020000"/>
                </a:solidFill>
                <a:latin typeface="+mn-lt"/>
              </a:defRPr>
            </a:lvl6pPr>
            <a:lvl7pPr marL="2971800" indent="-228600" algn="l" rtl="0" fontAlgn="base">
              <a:spcBef>
                <a:spcPct val="20000"/>
              </a:spcBef>
              <a:spcAft>
                <a:spcPct val="0"/>
              </a:spcAft>
              <a:buClr>
                <a:srgbClr val="CD1F30"/>
              </a:buClr>
              <a:buChar char="•"/>
              <a:defRPr sz="2000">
                <a:solidFill>
                  <a:srgbClr val="020000"/>
                </a:solidFill>
                <a:latin typeface="+mn-lt"/>
              </a:defRPr>
            </a:lvl7pPr>
            <a:lvl8pPr marL="3429000" indent="-228600" algn="l" rtl="0" fontAlgn="base">
              <a:spcBef>
                <a:spcPct val="20000"/>
              </a:spcBef>
              <a:spcAft>
                <a:spcPct val="0"/>
              </a:spcAft>
              <a:buClr>
                <a:srgbClr val="CD1F30"/>
              </a:buClr>
              <a:buChar char="•"/>
              <a:defRPr sz="2000">
                <a:solidFill>
                  <a:srgbClr val="020000"/>
                </a:solidFill>
                <a:latin typeface="+mn-lt"/>
              </a:defRPr>
            </a:lvl8pPr>
            <a:lvl9pPr marL="3886200" indent="-228600" algn="l" rtl="0" fontAlgn="base">
              <a:spcBef>
                <a:spcPct val="20000"/>
              </a:spcBef>
              <a:spcAft>
                <a:spcPct val="0"/>
              </a:spcAft>
              <a:buClr>
                <a:srgbClr val="CD1F30"/>
              </a:buClr>
              <a:buChar char="•"/>
              <a:defRPr sz="2000">
                <a:solidFill>
                  <a:srgbClr val="020000"/>
                </a:solidFill>
                <a:latin typeface="+mn-lt"/>
              </a:defRPr>
            </a:lvl9pPr>
          </a:lstStyle>
          <a:p>
            <a:pPr marL="0" indent="0">
              <a:buNone/>
            </a:pPr>
            <a:r>
              <a:rPr lang="en-GB" b="1" dirty="0" smtClean="0">
                <a:solidFill>
                  <a:schemeClr val="accent6">
                    <a:lumMod val="10000"/>
                  </a:schemeClr>
                </a:solidFill>
              </a:rPr>
              <a:t>Does this describe you?</a:t>
            </a:r>
          </a:p>
          <a:p>
            <a:pPr marL="342900" lvl="1" indent="-342900">
              <a:lnSpc>
                <a:spcPct val="100000"/>
              </a:lnSpc>
              <a:buBlip>
                <a:blip r:embed="rId2"/>
              </a:buBlip>
            </a:pPr>
            <a:r>
              <a:rPr lang="en-GB" sz="2200" i="0" dirty="0">
                <a:solidFill>
                  <a:srgbClr val="020000"/>
                </a:solidFill>
                <a:latin typeface="Verdana" pitchFamily="34" charset="0"/>
              </a:rPr>
              <a:t>Genuinely interested in other peoples ideas;</a:t>
            </a:r>
          </a:p>
          <a:p>
            <a:pPr marL="342900" lvl="1" indent="-342900">
              <a:lnSpc>
                <a:spcPct val="100000"/>
              </a:lnSpc>
              <a:buBlip>
                <a:blip r:embed="rId2"/>
              </a:buBlip>
            </a:pPr>
            <a:r>
              <a:rPr lang="en-GB" sz="2200" i="0" dirty="0">
                <a:solidFill>
                  <a:srgbClr val="020000"/>
                </a:solidFill>
                <a:latin typeface="Verdana" pitchFamily="34" charset="0"/>
              </a:rPr>
              <a:t>Do you smile? An old Chinese proverb states “A man without a smiling face must not open up a shop.”</a:t>
            </a:r>
          </a:p>
          <a:p>
            <a:pPr marL="342900" lvl="1" indent="-342900">
              <a:lnSpc>
                <a:spcPct val="100000"/>
              </a:lnSpc>
              <a:buBlip>
                <a:blip r:embed="rId2"/>
              </a:buBlip>
            </a:pPr>
            <a:r>
              <a:rPr lang="en-GB" sz="2200" i="0" dirty="0">
                <a:solidFill>
                  <a:srgbClr val="020000"/>
                </a:solidFill>
                <a:latin typeface="Verdana" pitchFamily="34" charset="0"/>
              </a:rPr>
              <a:t>Are you a good listener?</a:t>
            </a:r>
          </a:p>
          <a:p>
            <a:pPr marL="342900" lvl="1" indent="-342900">
              <a:lnSpc>
                <a:spcPct val="100000"/>
              </a:lnSpc>
              <a:buBlip>
                <a:blip r:embed="rId2"/>
              </a:buBlip>
            </a:pPr>
            <a:r>
              <a:rPr lang="en-GB" sz="2200" i="0" dirty="0">
                <a:solidFill>
                  <a:srgbClr val="020000"/>
                </a:solidFill>
                <a:latin typeface="Verdana" pitchFamily="34" charset="0"/>
              </a:rPr>
              <a:t>Do you make the other person feel important and do it sincerely?</a:t>
            </a:r>
          </a:p>
        </p:txBody>
      </p:sp>
      <p:sp>
        <p:nvSpPr>
          <p:cNvPr id="5" name="Slide Number Placeholder 4"/>
          <p:cNvSpPr>
            <a:spLocks noGrp="1"/>
          </p:cNvSpPr>
          <p:nvPr>
            <p:ph type="sldNum" sz="quarter" idx="12"/>
          </p:nvPr>
        </p:nvSpPr>
        <p:spPr/>
        <p:txBody>
          <a:bodyPr/>
          <a:lstStyle/>
          <a:p>
            <a:fld id="{4BE819A1-3DD8-4179-BFD0-BF7D359F8DBD}" type="slidenum">
              <a:rPr lang="en-US" smtClean="0"/>
              <a:pPr/>
              <a:t>500</a:t>
            </a:fld>
            <a:endParaRPr lang="en-US" dirty="0"/>
          </a:p>
        </p:txBody>
      </p:sp>
    </p:spTree>
    <p:extLst>
      <p:ext uri="{BB962C8B-B14F-4D97-AF65-F5344CB8AC3E}">
        <p14:creationId xmlns:p14="http://schemas.microsoft.com/office/powerpoint/2010/main" val="1147035799"/>
      </p:ext>
    </p:extLst>
  </p:cSld>
  <p:clrMapOvr>
    <a:masterClrMapping/>
  </p:clrMapOvr>
  <p:timing>
    <p:tnLst>
      <p:par>
        <p:cTn id="1" dur="indefinite" restart="never" nodeType="tmRoot"/>
      </p:par>
    </p:tnLst>
  </p:timing>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9778" name="Rectangle 2"/>
          <p:cNvSpPr>
            <a:spLocks noGrp="1" noChangeArrowheads="1"/>
          </p:cNvSpPr>
          <p:nvPr>
            <p:ph type="title"/>
          </p:nvPr>
        </p:nvSpPr>
        <p:spPr/>
        <p:txBody>
          <a:bodyPr/>
          <a:lstStyle/>
          <a:p>
            <a:r>
              <a:rPr lang="en-GB" dirty="0"/>
              <a:t>Leadership </a:t>
            </a:r>
            <a:r>
              <a:rPr lang="en-GB" dirty="0" smtClean="0"/>
              <a:t>Skills</a:t>
            </a:r>
            <a:endParaRPr lang="en-US" dirty="0"/>
          </a:p>
        </p:txBody>
      </p:sp>
      <p:sp>
        <p:nvSpPr>
          <p:cNvPr id="1099779" name="Rectangle 3"/>
          <p:cNvSpPr>
            <a:spLocks noGrp="1" noChangeArrowheads="1"/>
          </p:cNvSpPr>
          <p:nvPr>
            <p:ph type="body" idx="1"/>
          </p:nvPr>
        </p:nvSpPr>
        <p:spPr/>
        <p:txBody>
          <a:bodyPr>
            <a:normAutofit lnSpcReduction="10000"/>
          </a:bodyPr>
          <a:lstStyle/>
          <a:p>
            <a:pPr>
              <a:lnSpc>
                <a:spcPct val="100000"/>
              </a:lnSpc>
            </a:pPr>
            <a:r>
              <a:rPr lang="en-GB" dirty="0"/>
              <a:t>Focused</a:t>
            </a:r>
          </a:p>
          <a:p>
            <a:pPr>
              <a:lnSpc>
                <a:spcPct val="100000"/>
              </a:lnSpc>
            </a:pPr>
            <a:r>
              <a:rPr lang="en-GB" dirty="0"/>
              <a:t>Manages conflict</a:t>
            </a:r>
          </a:p>
          <a:p>
            <a:pPr>
              <a:lnSpc>
                <a:spcPct val="100000"/>
              </a:lnSpc>
            </a:pPr>
            <a:r>
              <a:rPr lang="en-GB" dirty="0" smtClean="0"/>
              <a:t>Good team Motivator</a:t>
            </a:r>
            <a:endParaRPr lang="en-GB" dirty="0"/>
          </a:p>
          <a:p>
            <a:pPr>
              <a:lnSpc>
                <a:spcPct val="100000"/>
              </a:lnSpc>
            </a:pPr>
            <a:r>
              <a:rPr lang="en-GB" dirty="0"/>
              <a:t>Flexible &amp; adaptable </a:t>
            </a:r>
            <a:r>
              <a:rPr lang="en-GB" dirty="0" smtClean="0"/>
              <a:t>using the right </a:t>
            </a:r>
            <a:r>
              <a:rPr lang="en-GB" dirty="0"/>
              <a:t>appropriate </a:t>
            </a:r>
            <a:r>
              <a:rPr lang="en-GB" dirty="0" smtClean="0"/>
              <a:t>styles</a:t>
            </a:r>
          </a:p>
          <a:p>
            <a:pPr>
              <a:lnSpc>
                <a:spcPct val="100000"/>
              </a:lnSpc>
            </a:pPr>
            <a:r>
              <a:rPr lang="en-GB" dirty="0" smtClean="0"/>
              <a:t>Good Risk Taker</a:t>
            </a:r>
          </a:p>
          <a:p>
            <a:pPr>
              <a:lnSpc>
                <a:spcPct val="100000"/>
              </a:lnSpc>
            </a:pPr>
            <a:r>
              <a:rPr lang="en-GB" dirty="0" smtClean="0"/>
              <a:t>Influencer &amp; Problem Solver</a:t>
            </a:r>
          </a:p>
          <a:p>
            <a:pPr>
              <a:lnSpc>
                <a:spcPct val="100000"/>
              </a:lnSpc>
            </a:pPr>
            <a:r>
              <a:rPr lang="en-GB" dirty="0" smtClean="0"/>
              <a:t>Delegates &amp; Communicates</a:t>
            </a:r>
          </a:p>
          <a:p>
            <a:pPr>
              <a:lnSpc>
                <a:spcPct val="100000"/>
              </a:lnSpc>
            </a:pPr>
            <a:r>
              <a:rPr lang="en-GB" dirty="0" smtClean="0"/>
              <a:t>Gives and Receives Constructive Feedback</a:t>
            </a:r>
            <a:endParaRPr lang="en-US" dirty="0" smtClean="0"/>
          </a:p>
        </p:txBody>
      </p:sp>
      <p:sp>
        <p:nvSpPr>
          <p:cNvPr id="2" name="Footer Placeholder 1"/>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501</a:t>
            </a:fld>
            <a:endParaRPr lang="en-US" dirty="0"/>
          </a:p>
        </p:txBody>
      </p:sp>
    </p:spTree>
    <p:extLst>
      <p:ext uri="{BB962C8B-B14F-4D97-AF65-F5344CB8AC3E}">
        <p14:creationId xmlns:p14="http://schemas.microsoft.com/office/powerpoint/2010/main" val="269974674"/>
      </p:ext>
    </p:extLst>
  </p:cSld>
  <p:clrMapOvr>
    <a:masterClrMapping/>
  </p:clrMapOvr>
  <p:transition/>
  <p:timing>
    <p:tnLst>
      <p:par>
        <p:cTn id="1" dur="indefinite" restart="never" nodeType="tmRoot"/>
      </p:par>
    </p:tnLst>
  </p:timing>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26" name="Rectangle 2"/>
          <p:cNvSpPr>
            <a:spLocks noGrp="1" noChangeArrowheads="1"/>
          </p:cNvSpPr>
          <p:nvPr>
            <p:ph type="title"/>
          </p:nvPr>
        </p:nvSpPr>
        <p:spPr/>
        <p:txBody>
          <a:bodyPr/>
          <a:lstStyle/>
          <a:p>
            <a:r>
              <a:rPr lang="en-US" dirty="0" smtClean="0"/>
              <a:t>Situational Leadership</a:t>
            </a:r>
            <a:endParaRPr lang="en-US" dirty="0"/>
          </a:p>
        </p:txBody>
      </p:sp>
      <p:grpSp>
        <p:nvGrpSpPr>
          <p:cNvPr id="2" name="Group 18"/>
          <p:cNvGrpSpPr/>
          <p:nvPr/>
        </p:nvGrpSpPr>
        <p:grpSpPr>
          <a:xfrm>
            <a:off x="1532483" y="1592942"/>
            <a:ext cx="6047665" cy="4290457"/>
            <a:chOff x="2011333" y="1549400"/>
            <a:chExt cx="6551637" cy="4290457"/>
          </a:xfrm>
        </p:grpSpPr>
        <p:sp>
          <p:nvSpPr>
            <p:cNvPr id="1101827" name="Line 3"/>
            <p:cNvSpPr>
              <a:spLocks noChangeShapeType="1"/>
            </p:cNvSpPr>
            <p:nvPr/>
          </p:nvSpPr>
          <p:spPr bwMode="auto">
            <a:xfrm>
              <a:off x="3406775" y="5457825"/>
              <a:ext cx="4332288" cy="0"/>
            </a:xfrm>
            <a:prstGeom prst="line">
              <a:avLst/>
            </a:prstGeom>
            <a:noFill/>
            <a:ln w="28575">
              <a:solidFill>
                <a:schemeClr val="tx2"/>
              </a:solidFill>
              <a:round/>
              <a:headEnd type="arrow" w="med" len="med"/>
              <a:tailEnd type="arrow" w="med" len="med"/>
            </a:ln>
            <a:effectLst/>
          </p:spPr>
          <p:txBody>
            <a:bodyPr wrap="none" anchor="ctr"/>
            <a:lstStyle/>
            <a:p>
              <a:endParaRPr lang="en-US" b="1" dirty="0"/>
            </a:p>
          </p:txBody>
        </p:sp>
        <p:sp>
          <p:nvSpPr>
            <p:cNvPr id="1101828" name="Line 4"/>
            <p:cNvSpPr>
              <a:spLocks noChangeShapeType="1"/>
            </p:cNvSpPr>
            <p:nvPr/>
          </p:nvSpPr>
          <p:spPr bwMode="auto">
            <a:xfrm flipV="1">
              <a:off x="3003550" y="1993900"/>
              <a:ext cx="0" cy="3235325"/>
            </a:xfrm>
            <a:prstGeom prst="line">
              <a:avLst/>
            </a:prstGeom>
            <a:noFill/>
            <a:ln w="28575">
              <a:solidFill>
                <a:schemeClr val="tx2"/>
              </a:solidFill>
              <a:round/>
              <a:headEnd type="arrow" w="med" len="med"/>
              <a:tailEnd type="arrow" w="med" len="med"/>
            </a:ln>
            <a:effectLst/>
          </p:spPr>
          <p:txBody>
            <a:bodyPr wrap="none" anchor="ctr"/>
            <a:lstStyle/>
            <a:p>
              <a:endParaRPr lang="en-US" b="1" dirty="0"/>
            </a:p>
          </p:txBody>
        </p:sp>
        <p:sp>
          <p:nvSpPr>
            <p:cNvPr id="1101829" name="Line 5"/>
            <p:cNvSpPr>
              <a:spLocks noChangeShapeType="1"/>
            </p:cNvSpPr>
            <p:nvPr/>
          </p:nvSpPr>
          <p:spPr bwMode="auto">
            <a:xfrm flipH="1">
              <a:off x="5513388" y="1987550"/>
              <a:ext cx="3175" cy="3238500"/>
            </a:xfrm>
            <a:prstGeom prst="line">
              <a:avLst/>
            </a:prstGeom>
            <a:noFill/>
            <a:ln w="9525">
              <a:solidFill>
                <a:schemeClr val="tx1"/>
              </a:solidFill>
              <a:round/>
              <a:headEnd/>
              <a:tailEnd/>
            </a:ln>
            <a:effectLst/>
          </p:spPr>
          <p:txBody>
            <a:bodyPr wrap="none" anchor="ctr"/>
            <a:lstStyle/>
            <a:p>
              <a:endParaRPr lang="en-US" b="1" dirty="0"/>
            </a:p>
          </p:txBody>
        </p:sp>
        <p:sp>
          <p:nvSpPr>
            <p:cNvPr id="1101830" name="Line 6"/>
            <p:cNvSpPr>
              <a:spLocks noChangeShapeType="1"/>
            </p:cNvSpPr>
            <p:nvPr/>
          </p:nvSpPr>
          <p:spPr bwMode="auto">
            <a:xfrm>
              <a:off x="3209925" y="3605213"/>
              <a:ext cx="4605338" cy="0"/>
            </a:xfrm>
            <a:prstGeom prst="line">
              <a:avLst/>
            </a:prstGeom>
            <a:noFill/>
            <a:ln w="9525">
              <a:solidFill>
                <a:schemeClr val="tx1"/>
              </a:solidFill>
              <a:round/>
              <a:headEnd/>
              <a:tailEnd/>
            </a:ln>
            <a:effectLst/>
          </p:spPr>
          <p:txBody>
            <a:bodyPr wrap="none" anchor="ctr"/>
            <a:lstStyle/>
            <a:p>
              <a:endParaRPr lang="en-US" b="1" dirty="0"/>
            </a:p>
          </p:txBody>
        </p:sp>
        <p:sp>
          <p:nvSpPr>
            <p:cNvPr id="1101831" name="Rectangle 7"/>
            <p:cNvSpPr>
              <a:spLocks noChangeArrowheads="1"/>
            </p:cNvSpPr>
            <p:nvPr/>
          </p:nvSpPr>
          <p:spPr bwMode="blackWhite">
            <a:xfrm>
              <a:off x="3211513" y="1981200"/>
              <a:ext cx="4621212" cy="3251200"/>
            </a:xfrm>
            <a:prstGeom prst="rect">
              <a:avLst/>
            </a:prstGeom>
            <a:solidFill>
              <a:schemeClr val="accent3">
                <a:lumMod val="20000"/>
                <a:lumOff val="80000"/>
              </a:schemeClr>
            </a:solidFill>
            <a:ln>
              <a:headEnd/>
              <a:tailEnd/>
            </a:ln>
          </p:spPr>
          <p:style>
            <a:lnRef idx="2">
              <a:schemeClr val="accent6"/>
            </a:lnRef>
            <a:fillRef idx="1">
              <a:schemeClr val="lt1"/>
            </a:fillRef>
            <a:effectRef idx="0">
              <a:schemeClr val="accent6"/>
            </a:effectRef>
            <a:fontRef idx="minor">
              <a:schemeClr val="dk1"/>
            </a:fontRef>
          </p:style>
          <p:txBody>
            <a:bodyPr wrap="none" anchor="ctr"/>
            <a:lstStyle/>
            <a:p>
              <a:endParaRPr lang="en-US" b="1" dirty="0"/>
            </a:p>
          </p:txBody>
        </p:sp>
        <p:sp>
          <p:nvSpPr>
            <p:cNvPr id="1101832" name="Text Box 8"/>
            <p:cNvSpPr txBox="1">
              <a:spLocks noChangeArrowheads="1"/>
            </p:cNvSpPr>
            <p:nvPr/>
          </p:nvSpPr>
          <p:spPr bwMode="auto">
            <a:xfrm rot="18418754" flipH="1">
              <a:off x="2697956" y="3950464"/>
              <a:ext cx="1884362" cy="400110"/>
            </a:xfrm>
            <a:prstGeom prst="rect">
              <a:avLst/>
            </a:prstGeom>
            <a:noFill/>
            <a:ln w="9525">
              <a:noFill/>
              <a:miter lim="800000"/>
              <a:headEnd/>
              <a:tailEnd/>
            </a:ln>
            <a:effectLst/>
          </p:spPr>
          <p:txBody>
            <a:bodyPr>
              <a:spAutoFit/>
            </a:bodyPr>
            <a:lstStyle/>
            <a:p>
              <a:pPr>
                <a:spcBef>
                  <a:spcPct val="50000"/>
                </a:spcBef>
              </a:pPr>
              <a:r>
                <a:rPr lang="en-GB" b="1" dirty="0"/>
                <a:t>Delegating</a:t>
              </a:r>
            </a:p>
          </p:txBody>
        </p:sp>
        <p:sp>
          <p:nvSpPr>
            <p:cNvPr id="1101833" name="Text Box 9"/>
            <p:cNvSpPr txBox="1">
              <a:spLocks noChangeArrowheads="1"/>
            </p:cNvSpPr>
            <p:nvPr/>
          </p:nvSpPr>
          <p:spPr bwMode="auto">
            <a:xfrm rot="3028019" flipH="1">
              <a:off x="6618288" y="3960783"/>
              <a:ext cx="1485900" cy="400110"/>
            </a:xfrm>
            <a:prstGeom prst="rect">
              <a:avLst/>
            </a:prstGeom>
            <a:noFill/>
            <a:ln w="9525">
              <a:noFill/>
              <a:miter lim="800000"/>
              <a:headEnd/>
              <a:tailEnd/>
            </a:ln>
            <a:effectLst/>
          </p:spPr>
          <p:txBody>
            <a:bodyPr>
              <a:spAutoFit/>
            </a:bodyPr>
            <a:lstStyle/>
            <a:p>
              <a:pPr>
                <a:spcBef>
                  <a:spcPct val="50000"/>
                </a:spcBef>
              </a:pPr>
              <a:r>
                <a:rPr lang="en-GB" b="1" dirty="0"/>
                <a:t>Directing</a:t>
              </a:r>
            </a:p>
          </p:txBody>
        </p:sp>
        <p:sp>
          <p:nvSpPr>
            <p:cNvPr id="1101834" name="Text Box 10"/>
            <p:cNvSpPr txBox="1">
              <a:spLocks noChangeArrowheads="1"/>
            </p:cNvSpPr>
            <p:nvPr/>
          </p:nvSpPr>
          <p:spPr bwMode="auto">
            <a:xfrm rot="18364895">
              <a:off x="3983038" y="2757458"/>
              <a:ext cx="1968500" cy="400110"/>
            </a:xfrm>
            <a:prstGeom prst="rect">
              <a:avLst/>
            </a:prstGeom>
            <a:noFill/>
            <a:ln w="9525">
              <a:noFill/>
              <a:miter lim="800000"/>
              <a:headEnd/>
              <a:tailEnd/>
            </a:ln>
            <a:effectLst/>
          </p:spPr>
          <p:txBody>
            <a:bodyPr>
              <a:spAutoFit/>
            </a:bodyPr>
            <a:lstStyle/>
            <a:p>
              <a:pPr>
                <a:spcBef>
                  <a:spcPct val="50000"/>
                </a:spcBef>
              </a:pPr>
              <a:r>
                <a:rPr lang="en-GB" b="1" dirty="0"/>
                <a:t>Supporting</a:t>
              </a:r>
            </a:p>
          </p:txBody>
        </p:sp>
        <p:sp>
          <p:nvSpPr>
            <p:cNvPr id="1101835" name="Text Box 11"/>
            <p:cNvSpPr txBox="1">
              <a:spLocks noChangeArrowheads="1"/>
            </p:cNvSpPr>
            <p:nvPr/>
          </p:nvSpPr>
          <p:spPr bwMode="auto">
            <a:xfrm rot="2881988" flipH="1">
              <a:off x="5305425" y="2701896"/>
              <a:ext cx="1622425" cy="400110"/>
            </a:xfrm>
            <a:prstGeom prst="rect">
              <a:avLst/>
            </a:prstGeom>
            <a:noFill/>
            <a:ln w="9525">
              <a:noFill/>
              <a:miter lim="800000"/>
              <a:headEnd/>
              <a:tailEnd/>
            </a:ln>
            <a:effectLst/>
          </p:spPr>
          <p:txBody>
            <a:bodyPr>
              <a:spAutoFit/>
            </a:bodyPr>
            <a:lstStyle/>
            <a:p>
              <a:pPr>
                <a:spcBef>
                  <a:spcPct val="50000"/>
                </a:spcBef>
              </a:pPr>
              <a:r>
                <a:rPr lang="en-GB" b="1" dirty="0"/>
                <a:t>Coaching</a:t>
              </a:r>
            </a:p>
          </p:txBody>
        </p:sp>
        <p:sp>
          <p:nvSpPr>
            <p:cNvPr id="1101836" name="Text Box 12"/>
            <p:cNvSpPr txBox="1">
              <a:spLocks noChangeArrowheads="1"/>
            </p:cNvSpPr>
            <p:nvPr/>
          </p:nvSpPr>
          <p:spPr bwMode="auto">
            <a:xfrm>
              <a:off x="2515675" y="1549400"/>
              <a:ext cx="741870" cy="369332"/>
            </a:xfrm>
            <a:prstGeom prst="rect">
              <a:avLst/>
            </a:prstGeom>
            <a:noFill/>
            <a:ln w="9525">
              <a:noFill/>
              <a:miter lim="800000"/>
              <a:headEnd/>
              <a:tailEnd/>
            </a:ln>
            <a:effectLst/>
          </p:spPr>
          <p:txBody>
            <a:bodyPr wrap="none">
              <a:spAutoFit/>
            </a:bodyPr>
            <a:lstStyle/>
            <a:p>
              <a:r>
                <a:rPr lang="en-US" b="1" dirty="0"/>
                <a:t>HIGH</a:t>
              </a:r>
            </a:p>
          </p:txBody>
        </p:sp>
        <p:sp>
          <p:nvSpPr>
            <p:cNvPr id="1101837" name="Text Box 13"/>
            <p:cNvSpPr txBox="1">
              <a:spLocks noChangeArrowheads="1"/>
            </p:cNvSpPr>
            <p:nvPr/>
          </p:nvSpPr>
          <p:spPr bwMode="auto">
            <a:xfrm>
              <a:off x="2658923" y="5302250"/>
              <a:ext cx="694496" cy="369332"/>
            </a:xfrm>
            <a:prstGeom prst="rect">
              <a:avLst/>
            </a:prstGeom>
            <a:noFill/>
            <a:ln w="9525">
              <a:noFill/>
              <a:miter lim="800000"/>
              <a:headEnd/>
              <a:tailEnd/>
            </a:ln>
            <a:effectLst/>
          </p:spPr>
          <p:txBody>
            <a:bodyPr wrap="none">
              <a:spAutoFit/>
            </a:bodyPr>
            <a:lstStyle/>
            <a:p>
              <a:r>
                <a:rPr lang="en-US" b="1" dirty="0"/>
                <a:t>LOW</a:t>
              </a:r>
            </a:p>
          </p:txBody>
        </p:sp>
        <p:sp>
          <p:nvSpPr>
            <p:cNvPr id="1101838" name="Text Box 14"/>
            <p:cNvSpPr txBox="1">
              <a:spLocks noChangeArrowheads="1"/>
            </p:cNvSpPr>
            <p:nvPr/>
          </p:nvSpPr>
          <p:spPr bwMode="auto">
            <a:xfrm>
              <a:off x="7821100" y="5302250"/>
              <a:ext cx="741870" cy="369332"/>
            </a:xfrm>
            <a:prstGeom prst="rect">
              <a:avLst/>
            </a:prstGeom>
            <a:noFill/>
            <a:ln w="9525">
              <a:noFill/>
              <a:miter lim="800000"/>
              <a:headEnd/>
              <a:tailEnd/>
            </a:ln>
            <a:effectLst/>
          </p:spPr>
          <p:txBody>
            <a:bodyPr wrap="none">
              <a:spAutoFit/>
            </a:bodyPr>
            <a:lstStyle/>
            <a:p>
              <a:r>
                <a:rPr lang="en-US" b="1" dirty="0"/>
                <a:t>HIGH</a:t>
              </a:r>
            </a:p>
          </p:txBody>
        </p:sp>
        <p:sp>
          <p:nvSpPr>
            <p:cNvPr id="1101839" name="Text Box 15"/>
            <p:cNvSpPr txBox="1">
              <a:spLocks noChangeArrowheads="1"/>
            </p:cNvSpPr>
            <p:nvPr/>
          </p:nvSpPr>
          <p:spPr bwMode="auto">
            <a:xfrm>
              <a:off x="3833146" y="5470525"/>
              <a:ext cx="2760061" cy="369332"/>
            </a:xfrm>
            <a:prstGeom prst="rect">
              <a:avLst/>
            </a:prstGeom>
            <a:noFill/>
            <a:ln w="9525">
              <a:noFill/>
              <a:miter lim="800000"/>
              <a:headEnd/>
              <a:tailEnd/>
            </a:ln>
            <a:effectLst/>
          </p:spPr>
          <p:txBody>
            <a:bodyPr wrap="none">
              <a:spAutoFit/>
            </a:bodyPr>
            <a:lstStyle/>
            <a:p>
              <a:r>
                <a:rPr lang="en-US" b="1" dirty="0"/>
                <a:t>Directive (Task) </a:t>
              </a:r>
              <a:r>
                <a:rPr lang="en-US" b="1" dirty="0" smtClean="0"/>
                <a:t>Behavior</a:t>
              </a:r>
              <a:endParaRPr lang="en-US" b="1" dirty="0"/>
            </a:p>
          </p:txBody>
        </p:sp>
        <p:sp>
          <p:nvSpPr>
            <p:cNvPr id="1101840" name="Text Box 16"/>
            <p:cNvSpPr txBox="1">
              <a:spLocks noChangeArrowheads="1"/>
            </p:cNvSpPr>
            <p:nvPr/>
          </p:nvSpPr>
          <p:spPr bwMode="auto">
            <a:xfrm rot="16200000">
              <a:off x="392460" y="3479770"/>
              <a:ext cx="3637855" cy="400110"/>
            </a:xfrm>
            <a:prstGeom prst="rect">
              <a:avLst/>
            </a:prstGeom>
            <a:noFill/>
            <a:ln w="9525">
              <a:noFill/>
              <a:miter lim="800000"/>
              <a:headEnd/>
              <a:tailEnd/>
            </a:ln>
            <a:effectLst/>
          </p:spPr>
          <p:txBody>
            <a:bodyPr wrap="none">
              <a:spAutoFit/>
            </a:bodyPr>
            <a:lstStyle/>
            <a:p>
              <a:r>
                <a:rPr lang="en-GB" b="1" dirty="0"/>
                <a:t>Supportive (Relationship) Behaviour</a:t>
              </a:r>
            </a:p>
          </p:txBody>
        </p:sp>
        <p:sp>
          <p:nvSpPr>
            <p:cNvPr id="1101841" name="Freeform 17"/>
            <p:cNvSpPr>
              <a:spLocks/>
            </p:cNvSpPr>
            <p:nvPr/>
          </p:nvSpPr>
          <p:spPr bwMode="auto">
            <a:xfrm>
              <a:off x="3200400" y="2246313"/>
              <a:ext cx="4572000" cy="2998787"/>
            </a:xfrm>
            <a:custGeom>
              <a:avLst/>
              <a:gdLst/>
              <a:ahLst/>
              <a:cxnLst>
                <a:cxn ang="0">
                  <a:pos x="0" y="1873"/>
                </a:cxn>
                <a:cxn ang="0">
                  <a:pos x="688" y="1257"/>
                </a:cxn>
                <a:cxn ang="0">
                  <a:pos x="928" y="281"/>
                </a:cxn>
                <a:cxn ang="0">
                  <a:pos x="1464" y="1"/>
                </a:cxn>
                <a:cxn ang="0">
                  <a:pos x="2032" y="273"/>
                </a:cxn>
                <a:cxn ang="0">
                  <a:pos x="2296" y="1257"/>
                </a:cxn>
                <a:cxn ang="0">
                  <a:pos x="2880" y="1889"/>
                </a:cxn>
              </a:cxnLst>
              <a:rect l="0" t="0" r="r" b="b"/>
              <a:pathLst>
                <a:path w="2880" h="1889">
                  <a:moveTo>
                    <a:pt x="0" y="1873"/>
                  </a:moveTo>
                  <a:cubicBezTo>
                    <a:pt x="266" y="1701"/>
                    <a:pt x="533" y="1522"/>
                    <a:pt x="688" y="1257"/>
                  </a:cubicBezTo>
                  <a:cubicBezTo>
                    <a:pt x="843" y="992"/>
                    <a:pt x="799" y="490"/>
                    <a:pt x="928" y="281"/>
                  </a:cubicBezTo>
                  <a:cubicBezTo>
                    <a:pt x="1057" y="72"/>
                    <a:pt x="1280" y="2"/>
                    <a:pt x="1464" y="1"/>
                  </a:cubicBezTo>
                  <a:cubicBezTo>
                    <a:pt x="1648" y="0"/>
                    <a:pt x="1893" y="64"/>
                    <a:pt x="2032" y="273"/>
                  </a:cubicBezTo>
                  <a:cubicBezTo>
                    <a:pt x="2171" y="482"/>
                    <a:pt x="2155" y="988"/>
                    <a:pt x="2296" y="1257"/>
                  </a:cubicBezTo>
                  <a:cubicBezTo>
                    <a:pt x="2437" y="1526"/>
                    <a:pt x="2758" y="1757"/>
                    <a:pt x="2880" y="1889"/>
                  </a:cubicBezTo>
                </a:path>
              </a:pathLst>
            </a:custGeom>
            <a:ln>
              <a:headEnd type="triangle" w="lg" len="lg"/>
              <a:tailEnd type="none" w="lg" len="med"/>
            </a:ln>
          </p:spPr>
          <p:style>
            <a:lnRef idx="3">
              <a:schemeClr val="accent2"/>
            </a:lnRef>
            <a:fillRef idx="0">
              <a:schemeClr val="accent2"/>
            </a:fillRef>
            <a:effectRef idx="2">
              <a:schemeClr val="accent2"/>
            </a:effectRef>
            <a:fontRef idx="minor">
              <a:schemeClr val="tx1"/>
            </a:fontRef>
          </p:style>
          <p:txBody>
            <a:bodyPr lIns="90000" tIns="46800" rIns="90000" bIns="46800" anchor="ctr"/>
            <a:lstStyle/>
            <a:p>
              <a:endParaRPr lang="en-US" b="1" dirty="0"/>
            </a:p>
          </p:txBody>
        </p:sp>
      </p:grpSp>
      <p:sp>
        <p:nvSpPr>
          <p:cNvPr id="3" name="Footer Placeholder 2"/>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pPr/>
              <a:t>502</a:t>
            </a:fld>
            <a:endParaRPr lang="en-US" dirty="0"/>
          </a:p>
        </p:txBody>
      </p:sp>
    </p:spTree>
    <p:extLst>
      <p:ext uri="{BB962C8B-B14F-4D97-AF65-F5344CB8AC3E}">
        <p14:creationId xmlns:p14="http://schemas.microsoft.com/office/powerpoint/2010/main" val="1014970289"/>
      </p:ext>
    </p:extLst>
  </p:cSld>
  <p:clrMapOvr>
    <a:masterClrMapping/>
  </p:clrMapOvr>
  <p:transition/>
  <p:timing>
    <p:tnLst>
      <p:par>
        <p:cTn id="1" dur="indefinite" restart="never" nodeType="tmRoot"/>
      </p:par>
    </p:tnLst>
  </p:timing>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7742" name="Rectangle 14"/>
          <p:cNvSpPr>
            <a:spLocks noGrp="1" noChangeArrowheads="1"/>
          </p:cNvSpPr>
          <p:nvPr>
            <p:ph type="title"/>
          </p:nvPr>
        </p:nvSpPr>
        <p:spPr/>
        <p:txBody>
          <a:bodyPr/>
          <a:lstStyle/>
          <a:p>
            <a:r>
              <a:rPr lang="en-GB" dirty="0"/>
              <a:t>Leadership Focus</a:t>
            </a:r>
          </a:p>
        </p:txBody>
      </p:sp>
      <p:grpSp>
        <p:nvGrpSpPr>
          <p:cNvPr id="2" name="Group 16"/>
          <p:cNvGrpSpPr/>
          <p:nvPr/>
        </p:nvGrpSpPr>
        <p:grpSpPr>
          <a:xfrm>
            <a:off x="1426342" y="1055735"/>
            <a:ext cx="6391712" cy="4574619"/>
            <a:chOff x="2056673" y="1204913"/>
            <a:chExt cx="6924354" cy="4574619"/>
          </a:xfrm>
        </p:grpSpPr>
        <p:sp>
          <p:nvSpPr>
            <p:cNvPr id="1097730" name="Oval 2"/>
            <p:cNvSpPr>
              <a:spLocks noChangeArrowheads="1"/>
            </p:cNvSpPr>
            <p:nvPr/>
          </p:nvSpPr>
          <p:spPr bwMode="auto">
            <a:xfrm>
              <a:off x="3967163" y="1676400"/>
              <a:ext cx="2508250" cy="2386013"/>
            </a:xfrm>
            <a:prstGeom prst="ellipse">
              <a:avLst/>
            </a:prstGeom>
            <a:ln>
              <a:headEnd/>
              <a:tailEnd/>
            </a:ln>
          </p:spPr>
          <p:style>
            <a:lnRef idx="3">
              <a:schemeClr val="lt1"/>
            </a:lnRef>
            <a:fillRef idx="1">
              <a:schemeClr val="accent3"/>
            </a:fillRef>
            <a:effectRef idx="1">
              <a:schemeClr val="accent3"/>
            </a:effectRef>
            <a:fontRef idx="minor">
              <a:schemeClr val="lt1"/>
            </a:fontRef>
          </p:style>
          <p:txBody>
            <a:bodyPr/>
            <a:lstStyle/>
            <a:p>
              <a:endParaRPr lang="en-US" b="1" dirty="0"/>
            </a:p>
          </p:txBody>
        </p:sp>
        <p:sp>
          <p:nvSpPr>
            <p:cNvPr id="1097731" name="Oval 3"/>
            <p:cNvSpPr>
              <a:spLocks noChangeArrowheads="1"/>
            </p:cNvSpPr>
            <p:nvPr/>
          </p:nvSpPr>
          <p:spPr bwMode="auto">
            <a:xfrm>
              <a:off x="3325813" y="2986088"/>
              <a:ext cx="2508250" cy="2387600"/>
            </a:xfrm>
            <a:prstGeom prst="ellipse">
              <a:avLst/>
            </a:prstGeom>
            <a:ln>
              <a:headEnd/>
              <a:tailEnd/>
            </a:ln>
          </p:spPr>
          <p:style>
            <a:lnRef idx="3">
              <a:schemeClr val="lt1"/>
            </a:lnRef>
            <a:fillRef idx="1">
              <a:schemeClr val="accent1"/>
            </a:fillRef>
            <a:effectRef idx="1">
              <a:schemeClr val="accent1"/>
            </a:effectRef>
            <a:fontRef idx="minor">
              <a:schemeClr val="lt1"/>
            </a:fontRef>
          </p:style>
          <p:txBody>
            <a:bodyPr/>
            <a:lstStyle/>
            <a:p>
              <a:endParaRPr lang="en-US" b="1" dirty="0"/>
            </a:p>
          </p:txBody>
        </p:sp>
        <p:sp>
          <p:nvSpPr>
            <p:cNvPr id="1097732" name="Oval 4"/>
            <p:cNvSpPr>
              <a:spLocks noChangeArrowheads="1"/>
            </p:cNvSpPr>
            <p:nvPr/>
          </p:nvSpPr>
          <p:spPr bwMode="auto">
            <a:xfrm>
              <a:off x="4614863" y="3001963"/>
              <a:ext cx="2508250" cy="2387600"/>
            </a:xfrm>
            <a:prstGeom prst="ellipse">
              <a:avLst/>
            </a:prstGeom>
            <a:ln>
              <a:headEnd/>
              <a:tailEnd/>
            </a:ln>
          </p:spPr>
          <p:style>
            <a:lnRef idx="3">
              <a:schemeClr val="lt1"/>
            </a:lnRef>
            <a:fillRef idx="1">
              <a:schemeClr val="accent2"/>
            </a:fillRef>
            <a:effectRef idx="1">
              <a:schemeClr val="accent2"/>
            </a:effectRef>
            <a:fontRef idx="minor">
              <a:schemeClr val="lt1"/>
            </a:fontRef>
          </p:style>
          <p:txBody>
            <a:bodyPr/>
            <a:lstStyle/>
            <a:p>
              <a:endParaRPr lang="en-US" b="1" dirty="0"/>
            </a:p>
          </p:txBody>
        </p:sp>
        <p:sp>
          <p:nvSpPr>
            <p:cNvPr id="1097733" name="Freeform 5"/>
            <p:cNvSpPr>
              <a:spLocks/>
            </p:cNvSpPr>
            <p:nvPr/>
          </p:nvSpPr>
          <p:spPr bwMode="auto">
            <a:xfrm>
              <a:off x="4637088" y="3154363"/>
              <a:ext cx="1173162" cy="914400"/>
            </a:xfrm>
            <a:custGeom>
              <a:avLst/>
              <a:gdLst/>
              <a:ahLst/>
              <a:cxnLst>
                <a:cxn ang="0">
                  <a:pos x="318" y="0"/>
                </a:cxn>
                <a:cxn ang="0">
                  <a:pos x="300" y="11"/>
                </a:cxn>
                <a:cxn ang="0">
                  <a:pos x="280" y="25"/>
                </a:cxn>
                <a:cxn ang="0">
                  <a:pos x="258" y="41"/>
                </a:cxn>
                <a:cxn ang="0">
                  <a:pos x="239" y="55"/>
                </a:cxn>
                <a:cxn ang="0">
                  <a:pos x="220" y="72"/>
                </a:cxn>
                <a:cxn ang="0">
                  <a:pos x="205" y="86"/>
                </a:cxn>
                <a:cxn ang="0">
                  <a:pos x="186" y="104"/>
                </a:cxn>
                <a:cxn ang="0">
                  <a:pos x="169" y="120"/>
                </a:cxn>
                <a:cxn ang="0">
                  <a:pos x="149" y="143"/>
                </a:cxn>
                <a:cxn ang="0">
                  <a:pos x="131" y="165"/>
                </a:cxn>
                <a:cxn ang="0">
                  <a:pos x="115" y="184"/>
                </a:cxn>
                <a:cxn ang="0">
                  <a:pos x="96" y="210"/>
                </a:cxn>
                <a:cxn ang="0">
                  <a:pos x="81" y="232"/>
                </a:cxn>
                <a:cxn ang="0">
                  <a:pos x="68" y="255"/>
                </a:cxn>
                <a:cxn ang="0">
                  <a:pos x="54" y="280"/>
                </a:cxn>
                <a:cxn ang="0">
                  <a:pos x="42" y="304"/>
                </a:cxn>
                <a:cxn ang="0">
                  <a:pos x="29" y="335"/>
                </a:cxn>
                <a:cxn ang="0">
                  <a:pos x="19" y="365"/>
                </a:cxn>
                <a:cxn ang="0">
                  <a:pos x="10" y="394"/>
                </a:cxn>
                <a:cxn ang="0">
                  <a:pos x="5" y="417"/>
                </a:cxn>
                <a:cxn ang="0">
                  <a:pos x="0" y="437"/>
                </a:cxn>
                <a:cxn ang="0">
                  <a:pos x="22" y="451"/>
                </a:cxn>
                <a:cxn ang="0">
                  <a:pos x="49" y="462"/>
                </a:cxn>
                <a:cxn ang="0">
                  <a:pos x="80" y="474"/>
                </a:cxn>
                <a:cxn ang="0">
                  <a:pos x="114" y="485"/>
                </a:cxn>
                <a:cxn ang="0">
                  <a:pos x="153" y="497"/>
                </a:cxn>
                <a:cxn ang="0">
                  <a:pos x="191" y="505"/>
                </a:cxn>
                <a:cxn ang="0">
                  <a:pos x="221" y="510"/>
                </a:cxn>
                <a:cxn ang="0">
                  <a:pos x="253" y="514"/>
                </a:cxn>
                <a:cxn ang="0">
                  <a:pos x="285" y="516"/>
                </a:cxn>
                <a:cxn ang="0">
                  <a:pos x="313" y="517"/>
                </a:cxn>
                <a:cxn ang="0">
                  <a:pos x="349" y="516"/>
                </a:cxn>
                <a:cxn ang="0">
                  <a:pos x="386" y="511"/>
                </a:cxn>
                <a:cxn ang="0">
                  <a:pos x="427" y="506"/>
                </a:cxn>
                <a:cxn ang="0">
                  <a:pos x="462" y="499"/>
                </a:cxn>
                <a:cxn ang="0">
                  <a:pos x="491" y="492"/>
                </a:cxn>
                <a:cxn ang="0">
                  <a:pos x="522" y="482"/>
                </a:cxn>
                <a:cxn ang="0">
                  <a:pos x="544" y="473"/>
                </a:cxn>
                <a:cxn ang="0">
                  <a:pos x="568" y="464"/>
                </a:cxn>
                <a:cxn ang="0">
                  <a:pos x="590" y="455"/>
                </a:cxn>
                <a:cxn ang="0">
                  <a:pos x="614" y="443"/>
                </a:cxn>
                <a:cxn ang="0">
                  <a:pos x="626" y="436"/>
                </a:cxn>
                <a:cxn ang="0">
                  <a:pos x="622" y="411"/>
                </a:cxn>
                <a:cxn ang="0">
                  <a:pos x="615" y="386"/>
                </a:cxn>
                <a:cxn ang="0">
                  <a:pos x="607" y="360"/>
                </a:cxn>
                <a:cxn ang="0">
                  <a:pos x="594" y="326"/>
                </a:cxn>
                <a:cxn ang="0">
                  <a:pos x="577" y="291"/>
                </a:cxn>
                <a:cxn ang="0">
                  <a:pos x="557" y="253"/>
                </a:cxn>
                <a:cxn ang="0">
                  <a:pos x="540" y="226"/>
                </a:cxn>
                <a:cxn ang="0">
                  <a:pos x="522" y="197"/>
                </a:cxn>
                <a:cxn ang="0">
                  <a:pos x="507" y="175"/>
                </a:cxn>
                <a:cxn ang="0">
                  <a:pos x="484" y="146"/>
                </a:cxn>
                <a:cxn ang="0">
                  <a:pos x="466" y="124"/>
                </a:cxn>
                <a:cxn ang="0">
                  <a:pos x="446" y="104"/>
                </a:cxn>
                <a:cxn ang="0">
                  <a:pos x="419" y="78"/>
                </a:cxn>
                <a:cxn ang="0">
                  <a:pos x="400" y="61"/>
                </a:cxn>
                <a:cxn ang="0">
                  <a:pos x="377" y="42"/>
                </a:cxn>
                <a:cxn ang="0">
                  <a:pos x="348" y="20"/>
                </a:cxn>
                <a:cxn ang="0">
                  <a:pos x="318" y="0"/>
                </a:cxn>
              </a:cxnLst>
              <a:rect l="0" t="0" r="r" b="b"/>
              <a:pathLst>
                <a:path w="626" h="517">
                  <a:moveTo>
                    <a:pt x="318" y="0"/>
                  </a:moveTo>
                  <a:lnTo>
                    <a:pt x="300" y="11"/>
                  </a:lnTo>
                  <a:lnTo>
                    <a:pt x="280" y="25"/>
                  </a:lnTo>
                  <a:lnTo>
                    <a:pt x="258" y="41"/>
                  </a:lnTo>
                  <a:lnTo>
                    <a:pt x="239" y="55"/>
                  </a:lnTo>
                  <a:lnTo>
                    <a:pt x="220" y="72"/>
                  </a:lnTo>
                  <a:lnTo>
                    <a:pt x="205" y="86"/>
                  </a:lnTo>
                  <a:lnTo>
                    <a:pt x="186" y="104"/>
                  </a:lnTo>
                  <a:lnTo>
                    <a:pt x="169" y="120"/>
                  </a:lnTo>
                  <a:lnTo>
                    <a:pt x="149" y="143"/>
                  </a:lnTo>
                  <a:lnTo>
                    <a:pt x="131" y="165"/>
                  </a:lnTo>
                  <a:lnTo>
                    <a:pt x="115" y="184"/>
                  </a:lnTo>
                  <a:lnTo>
                    <a:pt x="96" y="210"/>
                  </a:lnTo>
                  <a:lnTo>
                    <a:pt x="81" y="232"/>
                  </a:lnTo>
                  <a:lnTo>
                    <a:pt x="68" y="255"/>
                  </a:lnTo>
                  <a:lnTo>
                    <a:pt x="54" y="280"/>
                  </a:lnTo>
                  <a:lnTo>
                    <a:pt x="42" y="304"/>
                  </a:lnTo>
                  <a:lnTo>
                    <a:pt x="29" y="335"/>
                  </a:lnTo>
                  <a:lnTo>
                    <a:pt x="19" y="365"/>
                  </a:lnTo>
                  <a:lnTo>
                    <a:pt x="10" y="394"/>
                  </a:lnTo>
                  <a:lnTo>
                    <a:pt x="5" y="417"/>
                  </a:lnTo>
                  <a:lnTo>
                    <a:pt x="0" y="437"/>
                  </a:lnTo>
                  <a:lnTo>
                    <a:pt x="22" y="451"/>
                  </a:lnTo>
                  <a:lnTo>
                    <a:pt x="49" y="462"/>
                  </a:lnTo>
                  <a:lnTo>
                    <a:pt x="80" y="474"/>
                  </a:lnTo>
                  <a:lnTo>
                    <a:pt x="114" y="485"/>
                  </a:lnTo>
                  <a:lnTo>
                    <a:pt x="153" y="497"/>
                  </a:lnTo>
                  <a:lnTo>
                    <a:pt x="191" y="505"/>
                  </a:lnTo>
                  <a:lnTo>
                    <a:pt x="221" y="510"/>
                  </a:lnTo>
                  <a:lnTo>
                    <a:pt x="253" y="514"/>
                  </a:lnTo>
                  <a:lnTo>
                    <a:pt x="285" y="516"/>
                  </a:lnTo>
                  <a:lnTo>
                    <a:pt x="313" y="517"/>
                  </a:lnTo>
                  <a:lnTo>
                    <a:pt x="349" y="516"/>
                  </a:lnTo>
                  <a:lnTo>
                    <a:pt x="386" y="511"/>
                  </a:lnTo>
                  <a:lnTo>
                    <a:pt x="427" y="506"/>
                  </a:lnTo>
                  <a:lnTo>
                    <a:pt x="462" y="499"/>
                  </a:lnTo>
                  <a:lnTo>
                    <a:pt x="491" y="492"/>
                  </a:lnTo>
                  <a:lnTo>
                    <a:pt x="522" y="482"/>
                  </a:lnTo>
                  <a:lnTo>
                    <a:pt x="544" y="473"/>
                  </a:lnTo>
                  <a:lnTo>
                    <a:pt x="568" y="464"/>
                  </a:lnTo>
                  <a:lnTo>
                    <a:pt x="590" y="455"/>
                  </a:lnTo>
                  <a:lnTo>
                    <a:pt x="614" y="443"/>
                  </a:lnTo>
                  <a:lnTo>
                    <a:pt x="626" y="436"/>
                  </a:lnTo>
                  <a:lnTo>
                    <a:pt x="622" y="411"/>
                  </a:lnTo>
                  <a:lnTo>
                    <a:pt x="615" y="386"/>
                  </a:lnTo>
                  <a:lnTo>
                    <a:pt x="607" y="360"/>
                  </a:lnTo>
                  <a:lnTo>
                    <a:pt x="594" y="326"/>
                  </a:lnTo>
                  <a:lnTo>
                    <a:pt x="577" y="291"/>
                  </a:lnTo>
                  <a:lnTo>
                    <a:pt x="557" y="253"/>
                  </a:lnTo>
                  <a:lnTo>
                    <a:pt x="540" y="226"/>
                  </a:lnTo>
                  <a:lnTo>
                    <a:pt x="522" y="197"/>
                  </a:lnTo>
                  <a:lnTo>
                    <a:pt x="507" y="175"/>
                  </a:lnTo>
                  <a:lnTo>
                    <a:pt x="484" y="146"/>
                  </a:lnTo>
                  <a:lnTo>
                    <a:pt x="466" y="124"/>
                  </a:lnTo>
                  <a:lnTo>
                    <a:pt x="446" y="104"/>
                  </a:lnTo>
                  <a:lnTo>
                    <a:pt x="419" y="78"/>
                  </a:lnTo>
                  <a:lnTo>
                    <a:pt x="400" y="61"/>
                  </a:lnTo>
                  <a:lnTo>
                    <a:pt x="377" y="42"/>
                  </a:lnTo>
                  <a:lnTo>
                    <a:pt x="348" y="20"/>
                  </a:lnTo>
                  <a:lnTo>
                    <a:pt x="318" y="0"/>
                  </a:lnTo>
                  <a:close/>
                </a:path>
              </a:pathLst>
            </a:custGeom>
            <a:solidFill>
              <a:schemeClr val="bg1"/>
            </a:solidFill>
            <a:ln w="12700">
              <a:solidFill>
                <a:srgbClr val="000000"/>
              </a:solidFill>
              <a:prstDash val="solid"/>
              <a:round/>
              <a:headEnd/>
              <a:tailEnd/>
            </a:ln>
          </p:spPr>
          <p:txBody>
            <a:bodyPr/>
            <a:lstStyle/>
            <a:p>
              <a:endParaRPr lang="en-US" b="1" dirty="0"/>
            </a:p>
          </p:txBody>
        </p:sp>
        <p:sp>
          <p:nvSpPr>
            <p:cNvPr id="1097734" name="Freeform 6"/>
            <p:cNvSpPr>
              <a:spLocks/>
            </p:cNvSpPr>
            <p:nvPr/>
          </p:nvSpPr>
          <p:spPr bwMode="auto">
            <a:xfrm>
              <a:off x="3994150" y="2984500"/>
              <a:ext cx="1244600" cy="946150"/>
            </a:xfrm>
            <a:custGeom>
              <a:avLst/>
              <a:gdLst/>
              <a:ahLst/>
              <a:cxnLst>
                <a:cxn ang="0">
                  <a:pos x="15" y="70"/>
                </a:cxn>
                <a:cxn ang="0">
                  <a:pos x="70" y="46"/>
                </a:cxn>
                <a:cxn ang="0">
                  <a:pos x="117" y="28"/>
                </a:cxn>
                <a:cxn ang="0">
                  <a:pos x="176" y="14"/>
                </a:cxn>
                <a:cxn ang="0">
                  <a:pos x="230" y="5"/>
                </a:cxn>
                <a:cxn ang="0">
                  <a:pos x="283" y="0"/>
                </a:cxn>
                <a:cxn ang="0">
                  <a:pos x="340" y="0"/>
                </a:cxn>
                <a:cxn ang="0">
                  <a:pos x="404" y="6"/>
                </a:cxn>
                <a:cxn ang="0">
                  <a:pos x="455" y="15"/>
                </a:cxn>
                <a:cxn ang="0">
                  <a:pos x="510" y="29"/>
                </a:cxn>
                <a:cxn ang="0">
                  <a:pos x="563" y="50"/>
                </a:cxn>
                <a:cxn ang="0">
                  <a:pos x="618" y="73"/>
                </a:cxn>
                <a:cxn ang="0">
                  <a:pos x="664" y="97"/>
                </a:cxn>
                <a:cxn ang="0">
                  <a:pos x="628" y="119"/>
                </a:cxn>
                <a:cxn ang="0">
                  <a:pos x="594" y="144"/>
                </a:cxn>
                <a:cxn ang="0">
                  <a:pos x="564" y="170"/>
                </a:cxn>
                <a:cxn ang="0">
                  <a:pos x="533" y="199"/>
                </a:cxn>
                <a:cxn ang="0">
                  <a:pos x="497" y="235"/>
                </a:cxn>
                <a:cxn ang="0">
                  <a:pos x="472" y="264"/>
                </a:cxn>
                <a:cxn ang="0">
                  <a:pos x="443" y="303"/>
                </a:cxn>
                <a:cxn ang="0">
                  <a:pos x="411" y="354"/>
                </a:cxn>
                <a:cxn ang="0">
                  <a:pos x="387" y="398"/>
                </a:cxn>
                <a:cxn ang="0">
                  <a:pos x="364" y="458"/>
                </a:cxn>
                <a:cxn ang="0">
                  <a:pos x="351" y="498"/>
                </a:cxn>
                <a:cxn ang="0">
                  <a:pos x="344" y="535"/>
                </a:cxn>
                <a:cxn ang="0">
                  <a:pos x="303" y="512"/>
                </a:cxn>
                <a:cxn ang="0">
                  <a:pos x="265" y="486"/>
                </a:cxn>
                <a:cxn ang="0">
                  <a:pos x="218" y="452"/>
                </a:cxn>
                <a:cxn ang="0">
                  <a:pos x="168" y="406"/>
                </a:cxn>
                <a:cxn ang="0">
                  <a:pos x="133" y="365"/>
                </a:cxn>
                <a:cxn ang="0">
                  <a:pos x="99" y="319"/>
                </a:cxn>
                <a:cxn ang="0">
                  <a:pos x="68" y="268"/>
                </a:cxn>
                <a:cxn ang="0">
                  <a:pos x="40" y="212"/>
                </a:cxn>
                <a:cxn ang="0">
                  <a:pos x="20" y="160"/>
                </a:cxn>
                <a:cxn ang="0">
                  <a:pos x="6" y="114"/>
                </a:cxn>
                <a:cxn ang="0">
                  <a:pos x="0" y="75"/>
                </a:cxn>
              </a:cxnLst>
              <a:rect l="0" t="0" r="r" b="b"/>
              <a:pathLst>
                <a:path w="664" h="535">
                  <a:moveTo>
                    <a:pt x="2" y="77"/>
                  </a:moveTo>
                  <a:lnTo>
                    <a:pt x="15" y="70"/>
                  </a:lnTo>
                  <a:lnTo>
                    <a:pt x="42" y="56"/>
                  </a:lnTo>
                  <a:lnTo>
                    <a:pt x="70" y="46"/>
                  </a:lnTo>
                  <a:lnTo>
                    <a:pt x="90" y="37"/>
                  </a:lnTo>
                  <a:lnTo>
                    <a:pt x="117" y="28"/>
                  </a:lnTo>
                  <a:lnTo>
                    <a:pt x="148" y="20"/>
                  </a:lnTo>
                  <a:lnTo>
                    <a:pt x="176" y="14"/>
                  </a:lnTo>
                  <a:lnTo>
                    <a:pt x="204" y="9"/>
                  </a:lnTo>
                  <a:lnTo>
                    <a:pt x="230" y="5"/>
                  </a:lnTo>
                  <a:lnTo>
                    <a:pt x="256" y="3"/>
                  </a:lnTo>
                  <a:lnTo>
                    <a:pt x="283" y="0"/>
                  </a:lnTo>
                  <a:lnTo>
                    <a:pt x="312" y="0"/>
                  </a:lnTo>
                  <a:lnTo>
                    <a:pt x="340" y="0"/>
                  </a:lnTo>
                  <a:lnTo>
                    <a:pt x="371" y="3"/>
                  </a:lnTo>
                  <a:lnTo>
                    <a:pt x="404" y="6"/>
                  </a:lnTo>
                  <a:lnTo>
                    <a:pt x="429" y="10"/>
                  </a:lnTo>
                  <a:lnTo>
                    <a:pt x="455" y="15"/>
                  </a:lnTo>
                  <a:lnTo>
                    <a:pt x="483" y="22"/>
                  </a:lnTo>
                  <a:lnTo>
                    <a:pt x="510" y="29"/>
                  </a:lnTo>
                  <a:lnTo>
                    <a:pt x="535" y="38"/>
                  </a:lnTo>
                  <a:lnTo>
                    <a:pt x="563" y="50"/>
                  </a:lnTo>
                  <a:lnTo>
                    <a:pt x="590" y="60"/>
                  </a:lnTo>
                  <a:lnTo>
                    <a:pt x="618" y="73"/>
                  </a:lnTo>
                  <a:lnTo>
                    <a:pt x="640" y="83"/>
                  </a:lnTo>
                  <a:lnTo>
                    <a:pt x="664" y="97"/>
                  </a:lnTo>
                  <a:lnTo>
                    <a:pt x="647" y="106"/>
                  </a:lnTo>
                  <a:lnTo>
                    <a:pt x="628" y="119"/>
                  </a:lnTo>
                  <a:lnTo>
                    <a:pt x="612" y="133"/>
                  </a:lnTo>
                  <a:lnTo>
                    <a:pt x="594" y="144"/>
                  </a:lnTo>
                  <a:lnTo>
                    <a:pt x="582" y="153"/>
                  </a:lnTo>
                  <a:lnTo>
                    <a:pt x="564" y="170"/>
                  </a:lnTo>
                  <a:lnTo>
                    <a:pt x="548" y="185"/>
                  </a:lnTo>
                  <a:lnTo>
                    <a:pt x="533" y="199"/>
                  </a:lnTo>
                  <a:lnTo>
                    <a:pt x="516" y="216"/>
                  </a:lnTo>
                  <a:lnTo>
                    <a:pt x="497" y="235"/>
                  </a:lnTo>
                  <a:lnTo>
                    <a:pt x="484" y="250"/>
                  </a:lnTo>
                  <a:lnTo>
                    <a:pt x="472" y="264"/>
                  </a:lnTo>
                  <a:lnTo>
                    <a:pt x="458" y="282"/>
                  </a:lnTo>
                  <a:lnTo>
                    <a:pt x="443" y="303"/>
                  </a:lnTo>
                  <a:lnTo>
                    <a:pt x="427" y="326"/>
                  </a:lnTo>
                  <a:lnTo>
                    <a:pt x="411" y="354"/>
                  </a:lnTo>
                  <a:lnTo>
                    <a:pt x="399" y="375"/>
                  </a:lnTo>
                  <a:lnTo>
                    <a:pt x="387" y="398"/>
                  </a:lnTo>
                  <a:lnTo>
                    <a:pt x="376" y="425"/>
                  </a:lnTo>
                  <a:lnTo>
                    <a:pt x="364" y="458"/>
                  </a:lnTo>
                  <a:lnTo>
                    <a:pt x="357" y="481"/>
                  </a:lnTo>
                  <a:lnTo>
                    <a:pt x="351" y="498"/>
                  </a:lnTo>
                  <a:lnTo>
                    <a:pt x="346" y="519"/>
                  </a:lnTo>
                  <a:lnTo>
                    <a:pt x="344" y="535"/>
                  </a:lnTo>
                  <a:lnTo>
                    <a:pt x="326" y="526"/>
                  </a:lnTo>
                  <a:lnTo>
                    <a:pt x="303" y="512"/>
                  </a:lnTo>
                  <a:lnTo>
                    <a:pt x="285" y="501"/>
                  </a:lnTo>
                  <a:lnTo>
                    <a:pt x="265" y="486"/>
                  </a:lnTo>
                  <a:lnTo>
                    <a:pt x="246" y="474"/>
                  </a:lnTo>
                  <a:lnTo>
                    <a:pt x="218" y="452"/>
                  </a:lnTo>
                  <a:lnTo>
                    <a:pt x="190" y="426"/>
                  </a:lnTo>
                  <a:lnTo>
                    <a:pt x="168" y="406"/>
                  </a:lnTo>
                  <a:lnTo>
                    <a:pt x="151" y="388"/>
                  </a:lnTo>
                  <a:lnTo>
                    <a:pt x="133" y="365"/>
                  </a:lnTo>
                  <a:lnTo>
                    <a:pt x="115" y="342"/>
                  </a:lnTo>
                  <a:lnTo>
                    <a:pt x="99" y="319"/>
                  </a:lnTo>
                  <a:lnTo>
                    <a:pt x="84" y="295"/>
                  </a:lnTo>
                  <a:lnTo>
                    <a:pt x="68" y="268"/>
                  </a:lnTo>
                  <a:lnTo>
                    <a:pt x="54" y="241"/>
                  </a:lnTo>
                  <a:lnTo>
                    <a:pt x="40" y="212"/>
                  </a:lnTo>
                  <a:lnTo>
                    <a:pt x="29" y="187"/>
                  </a:lnTo>
                  <a:lnTo>
                    <a:pt x="20" y="160"/>
                  </a:lnTo>
                  <a:lnTo>
                    <a:pt x="12" y="135"/>
                  </a:lnTo>
                  <a:lnTo>
                    <a:pt x="6" y="114"/>
                  </a:lnTo>
                  <a:lnTo>
                    <a:pt x="2" y="97"/>
                  </a:lnTo>
                  <a:lnTo>
                    <a:pt x="0" y="75"/>
                  </a:lnTo>
                  <a:lnTo>
                    <a:pt x="2" y="77"/>
                  </a:lnTo>
                  <a:close/>
                </a:path>
              </a:pathLst>
            </a:custGeom>
            <a:solidFill>
              <a:srgbClr val="002060"/>
            </a:solidFill>
            <a:ln w="12700">
              <a:solidFill>
                <a:srgbClr val="000000"/>
              </a:solidFill>
              <a:prstDash val="solid"/>
              <a:round/>
              <a:headEnd/>
              <a:tailEnd/>
            </a:ln>
          </p:spPr>
          <p:txBody>
            <a:bodyPr/>
            <a:lstStyle/>
            <a:p>
              <a:endParaRPr lang="en-US" b="1" dirty="0"/>
            </a:p>
          </p:txBody>
        </p:sp>
        <p:sp>
          <p:nvSpPr>
            <p:cNvPr id="1097735" name="Freeform 7"/>
            <p:cNvSpPr>
              <a:spLocks/>
            </p:cNvSpPr>
            <p:nvPr/>
          </p:nvSpPr>
          <p:spPr bwMode="auto">
            <a:xfrm>
              <a:off x="5232400" y="2986088"/>
              <a:ext cx="1214438" cy="947737"/>
            </a:xfrm>
            <a:custGeom>
              <a:avLst/>
              <a:gdLst/>
              <a:ahLst/>
              <a:cxnLst>
                <a:cxn ang="0">
                  <a:pos x="650" y="83"/>
                </a:cxn>
                <a:cxn ang="0">
                  <a:pos x="607" y="56"/>
                </a:cxn>
                <a:cxn ang="0">
                  <a:pos x="555" y="36"/>
                </a:cxn>
                <a:cxn ang="0">
                  <a:pos x="501" y="19"/>
                </a:cxn>
                <a:cxn ang="0">
                  <a:pos x="446" y="9"/>
                </a:cxn>
                <a:cxn ang="0">
                  <a:pos x="397" y="3"/>
                </a:cxn>
                <a:cxn ang="0">
                  <a:pos x="340" y="0"/>
                </a:cxn>
                <a:cxn ang="0">
                  <a:pos x="281" y="3"/>
                </a:cxn>
                <a:cxn ang="0">
                  <a:pos x="221" y="10"/>
                </a:cxn>
                <a:cxn ang="0">
                  <a:pos x="168" y="22"/>
                </a:cxn>
                <a:cxn ang="0">
                  <a:pos x="113" y="40"/>
                </a:cxn>
                <a:cxn ang="0">
                  <a:pos x="54" y="64"/>
                </a:cxn>
                <a:cxn ang="0">
                  <a:pos x="10" y="87"/>
                </a:cxn>
                <a:cxn ang="0">
                  <a:pos x="14" y="106"/>
                </a:cxn>
                <a:cxn ang="0">
                  <a:pos x="41" y="125"/>
                </a:cxn>
                <a:cxn ang="0">
                  <a:pos x="66" y="145"/>
                </a:cxn>
                <a:cxn ang="0">
                  <a:pos x="102" y="177"/>
                </a:cxn>
                <a:cxn ang="0">
                  <a:pos x="139" y="211"/>
                </a:cxn>
                <a:cxn ang="0">
                  <a:pos x="168" y="244"/>
                </a:cxn>
                <a:cxn ang="0">
                  <a:pos x="195" y="279"/>
                </a:cxn>
                <a:cxn ang="0">
                  <a:pos x="225" y="325"/>
                </a:cxn>
                <a:cxn ang="0">
                  <a:pos x="253" y="374"/>
                </a:cxn>
                <a:cxn ang="0">
                  <a:pos x="277" y="424"/>
                </a:cxn>
                <a:cxn ang="0">
                  <a:pos x="296" y="477"/>
                </a:cxn>
                <a:cxn ang="0">
                  <a:pos x="306" y="523"/>
                </a:cxn>
                <a:cxn ang="0">
                  <a:pos x="328" y="525"/>
                </a:cxn>
                <a:cxn ang="0">
                  <a:pos x="369" y="500"/>
                </a:cxn>
                <a:cxn ang="0">
                  <a:pos x="408" y="473"/>
                </a:cxn>
                <a:cxn ang="0">
                  <a:pos x="464" y="425"/>
                </a:cxn>
                <a:cxn ang="0">
                  <a:pos x="502" y="386"/>
                </a:cxn>
                <a:cxn ang="0">
                  <a:pos x="537" y="341"/>
                </a:cxn>
                <a:cxn ang="0">
                  <a:pos x="569" y="294"/>
                </a:cxn>
                <a:cxn ang="0">
                  <a:pos x="599" y="240"/>
                </a:cxn>
                <a:cxn ang="0">
                  <a:pos x="624" y="188"/>
                </a:cxn>
                <a:cxn ang="0">
                  <a:pos x="641" y="129"/>
                </a:cxn>
                <a:cxn ang="0">
                  <a:pos x="650" y="93"/>
                </a:cxn>
              </a:cxnLst>
              <a:rect l="0" t="0" r="r" b="b"/>
              <a:pathLst>
                <a:path w="650" h="536">
                  <a:moveTo>
                    <a:pt x="650" y="93"/>
                  </a:moveTo>
                  <a:lnTo>
                    <a:pt x="650" y="83"/>
                  </a:lnTo>
                  <a:lnTo>
                    <a:pt x="629" y="69"/>
                  </a:lnTo>
                  <a:lnTo>
                    <a:pt x="607" y="56"/>
                  </a:lnTo>
                  <a:lnTo>
                    <a:pt x="582" y="45"/>
                  </a:lnTo>
                  <a:lnTo>
                    <a:pt x="555" y="36"/>
                  </a:lnTo>
                  <a:lnTo>
                    <a:pt x="528" y="27"/>
                  </a:lnTo>
                  <a:lnTo>
                    <a:pt x="501" y="19"/>
                  </a:lnTo>
                  <a:lnTo>
                    <a:pt x="472" y="13"/>
                  </a:lnTo>
                  <a:lnTo>
                    <a:pt x="446" y="9"/>
                  </a:lnTo>
                  <a:lnTo>
                    <a:pt x="421" y="5"/>
                  </a:lnTo>
                  <a:lnTo>
                    <a:pt x="397" y="3"/>
                  </a:lnTo>
                  <a:lnTo>
                    <a:pt x="371" y="2"/>
                  </a:lnTo>
                  <a:lnTo>
                    <a:pt x="340" y="0"/>
                  </a:lnTo>
                  <a:lnTo>
                    <a:pt x="311" y="2"/>
                  </a:lnTo>
                  <a:lnTo>
                    <a:pt x="281" y="3"/>
                  </a:lnTo>
                  <a:lnTo>
                    <a:pt x="254" y="5"/>
                  </a:lnTo>
                  <a:lnTo>
                    <a:pt x="221" y="10"/>
                  </a:lnTo>
                  <a:lnTo>
                    <a:pt x="195" y="16"/>
                  </a:lnTo>
                  <a:lnTo>
                    <a:pt x="168" y="22"/>
                  </a:lnTo>
                  <a:lnTo>
                    <a:pt x="141" y="30"/>
                  </a:lnTo>
                  <a:lnTo>
                    <a:pt x="113" y="40"/>
                  </a:lnTo>
                  <a:lnTo>
                    <a:pt x="83" y="51"/>
                  </a:lnTo>
                  <a:lnTo>
                    <a:pt x="54" y="64"/>
                  </a:lnTo>
                  <a:lnTo>
                    <a:pt x="33" y="74"/>
                  </a:lnTo>
                  <a:lnTo>
                    <a:pt x="10" y="87"/>
                  </a:lnTo>
                  <a:lnTo>
                    <a:pt x="0" y="97"/>
                  </a:lnTo>
                  <a:lnTo>
                    <a:pt x="14" y="106"/>
                  </a:lnTo>
                  <a:lnTo>
                    <a:pt x="28" y="116"/>
                  </a:lnTo>
                  <a:lnTo>
                    <a:pt x="41" y="125"/>
                  </a:lnTo>
                  <a:lnTo>
                    <a:pt x="54" y="135"/>
                  </a:lnTo>
                  <a:lnTo>
                    <a:pt x="66" y="145"/>
                  </a:lnTo>
                  <a:lnTo>
                    <a:pt x="88" y="163"/>
                  </a:lnTo>
                  <a:lnTo>
                    <a:pt x="102" y="177"/>
                  </a:lnTo>
                  <a:lnTo>
                    <a:pt x="120" y="192"/>
                  </a:lnTo>
                  <a:lnTo>
                    <a:pt x="139" y="211"/>
                  </a:lnTo>
                  <a:lnTo>
                    <a:pt x="154" y="226"/>
                  </a:lnTo>
                  <a:lnTo>
                    <a:pt x="168" y="244"/>
                  </a:lnTo>
                  <a:lnTo>
                    <a:pt x="183" y="262"/>
                  </a:lnTo>
                  <a:lnTo>
                    <a:pt x="195" y="279"/>
                  </a:lnTo>
                  <a:lnTo>
                    <a:pt x="209" y="300"/>
                  </a:lnTo>
                  <a:lnTo>
                    <a:pt x="225" y="325"/>
                  </a:lnTo>
                  <a:lnTo>
                    <a:pt x="241" y="353"/>
                  </a:lnTo>
                  <a:lnTo>
                    <a:pt x="253" y="374"/>
                  </a:lnTo>
                  <a:lnTo>
                    <a:pt x="264" y="397"/>
                  </a:lnTo>
                  <a:lnTo>
                    <a:pt x="277" y="424"/>
                  </a:lnTo>
                  <a:lnTo>
                    <a:pt x="287" y="452"/>
                  </a:lnTo>
                  <a:lnTo>
                    <a:pt x="296" y="477"/>
                  </a:lnTo>
                  <a:lnTo>
                    <a:pt x="304" y="502"/>
                  </a:lnTo>
                  <a:lnTo>
                    <a:pt x="306" y="523"/>
                  </a:lnTo>
                  <a:lnTo>
                    <a:pt x="307" y="536"/>
                  </a:lnTo>
                  <a:lnTo>
                    <a:pt x="328" y="525"/>
                  </a:lnTo>
                  <a:lnTo>
                    <a:pt x="351" y="511"/>
                  </a:lnTo>
                  <a:lnTo>
                    <a:pt x="369" y="500"/>
                  </a:lnTo>
                  <a:lnTo>
                    <a:pt x="389" y="485"/>
                  </a:lnTo>
                  <a:lnTo>
                    <a:pt x="408" y="473"/>
                  </a:lnTo>
                  <a:lnTo>
                    <a:pt x="436" y="451"/>
                  </a:lnTo>
                  <a:lnTo>
                    <a:pt x="464" y="425"/>
                  </a:lnTo>
                  <a:lnTo>
                    <a:pt x="486" y="405"/>
                  </a:lnTo>
                  <a:lnTo>
                    <a:pt x="502" y="386"/>
                  </a:lnTo>
                  <a:lnTo>
                    <a:pt x="520" y="364"/>
                  </a:lnTo>
                  <a:lnTo>
                    <a:pt x="537" y="341"/>
                  </a:lnTo>
                  <a:lnTo>
                    <a:pt x="554" y="318"/>
                  </a:lnTo>
                  <a:lnTo>
                    <a:pt x="569" y="294"/>
                  </a:lnTo>
                  <a:lnTo>
                    <a:pt x="585" y="267"/>
                  </a:lnTo>
                  <a:lnTo>
                    <a:pt x="599" y="240"/>
                  </a:lnTo>
                  <a:lnTo>
                    <a:pt x="613" y="212"/>
                  </a:lnTo>
                  <a:lnTo>
                    <a:pt x="624" y="188"/>
                  </a:lnTo>
                  <a:lnTo>
                    <a:pt x="633" y="159"/>
                  </a:lnTo>
                  <a:lnTo>
                    <a:pt x="641" y="129"/>
                  </a:lnTo>
                  <a:lnTo>
                    <a:pt x="650" y="92"/>
                  </a:lnTo>
                  <a:lnTo>
                    <a:pt x="650" y="93"/>
                  </a:lnTo>
                  <a:close/>
                </a:path>
              </a:pathLst>
            </a:custGeom>
            <a:solidFill>
              <a:schemeClr val="accent2">
                <a:lumMod val="50000"/>
              </a:schemeClr>
            </a:solidFill>
            <a:ln w="12700">
              <a:solidFill>
                <a:srgbClr val="000000"/>
              </a:solidFill>
              <a:prstDash val="solid"/>
              <a:round/>
              <a:headEnd/>
              <a:tailEnd/>
            </a:ln>
          </p:spPr>
          <p:txBody>
            <a:bodyPr/>
            <a:lstStyle/>
            <a:p>
              <a:endParaRPr lang="en-US" b="1" dirty="0"/>
            </a:p>
          </p:txBody>
        </p:sp>
        <p:sp>
          <p:nvSpPr>
            <p:cNvPr id="1097736" name="Freeform 8"/>
            <p:cNvSpPr>
              <a:spLocks/>
            </p:cNvSpPr>
            <p:nvPr/>
          </p:nvSpPr>
          <p:spPr bwMode="auto">
            <a:xfrm>
              <a:off x="4610100" y="3927475"/>
              <a:ext cx="1225550" cy="1289050"/>
            </a:xfrm>
            <a:custGeom>
              <a:avLst/>
              <a:gdLst/>
              <a:ahLst/>
              <a:cxnLst>
                <a:cxn ang="0">
                  <a:pos x="33" y="13"/>
                </a:cxn>
                <a:cxn ang="0">
                  <a:pos x="71" y="29"/>
                </a:cxn>
                <a:cxn ang="0">
                  <a:pos x="123" y="47"/>
                </a:cxn>
                <a:cxn ang="0">
                  <a:pos x="177" y="61"/>
                </a:cxn>
                <a:cxn ang="0">
                  <a:pos x="235" y="73"/>
                </a:cxn>
                <a:cxn ang="0">
                  <a:pos x="304" y="80"/>
                </a:cxn>
                <a:cxn ang="0">
                  <a:pos x="373" y="80"/>
                </a:cxn>
                <a:cxn ang="0">
                  <a:pos x="447" y="69"/>
                </a:cxn>
                <a:cxn ang="0">
                  <a:pos x="499" y="57"/>
                </a:cxn>
                <a:cxn ang="0">
                  <a:pos x="544" y="42"/>
                </a:cxn>
                <a:cxn ang="0">
                  <a:pos x="591" y="23"/>
                </a:cxn>
                <a:cxn ang="0">
                  <a:pos x="626" y="8"/>
                </a:cxn>
                <a:cxn ang="0">
                  <a:pos x="643" y="20"/>
                </a:cxn>
                <a:cxn ang="0">
                  <a:pos x="647" y="57"/>
                </a:cxn>
                <a:cxn ang="0">
                  <a:pos x="652" y="112"/>
                </a:cxn>
                <a:cxn ang="0">
                  <a:pos x="654" y="153"/>
                </a:cxn>
                <a:cxn ang="0">
                  <a:pos x="650" y="207"/>
                </a:cxn>
                <a:cxn ang="0">
                  <a:pos x="642" y="265"/>
                </a:cxn>
                <a:cxn ang="0">
                  <a:pos x="628" y="329"/>
                </a:cxn>
                <a:cxn ang="0">
                  <a:pos x="608" y="387"/>
                </a:cxn>
                <a:cxn ang="0">
                  <a:pos x="584" y="442"/>
                </a:cxn>
                <a:cxn ang="0">
                  <a:pos x="556" y="493"/>
                </a:cxn>
                <a:cxn ang="0">
                  <a:pos x="521" y="546"/>
                </a:cxn>
                <a:cxn ang="0">
                  <a:pos x="478" y="599"/>
                </a:cxn>
                <a:cxn ang="0">
                  <a:pos x="429" y="647"/>
                </a:cxn>
                <a:cxn ang="0">
                  <a:pos x="382" y="686"/>
                </a:cxn>
                <a:cxn ang="0">
                  <a:pos x="340" y="715"/>
                </a:cxn>
                <a:cxn ang="0">
                  <a:pos x="303" y="716"/>
                </a:cxn>
                <a:cxn ang="0">
                  <a:pos x="262" y="687"/>
                </a:cxn>
                <a:cxn ang="0">
                  <a:pos x="223" y="655"/>
                </a:cxn>
                <a:cxn ang="0">
                  <a:pos x="183" y="617"/>
                </a:cxn>
                <a:cxn ang="0">
                  <a:pos x="136" y="558"/>
                </a:cxn>
                <a:cxn ang="0">
                  <a:pos x="101" y="509"/>
                </a:cxn>
                <a:cxn ang="0">
                  <a:pos x="71" y="455"/>
                </a:cxn>
                <a:cxn ang="0">
                  <a:pos x="45" y="396"/>
                </a:cxn>
                <a:cxn ang="0">
                  <a:pos x="25" y="335"/>
                </a:cxn>
                <a:cxn ang="0">
                  <a:pos x="10" y="274"/>
                </a:cxn>
                <a:cxn ang="0">
                  <a:pos x="1" y="207"/>
                </a:cxn>
                <a:cxn ang="0">
                  <a:pos x="0" y="140"/>
                </a:cxn>
                <a:cxn ang="0">
                  <a:pos x="3" y="74"/>
                </a:cxn>
                <a:cxn ang="0">
                  <a:pos x="11" y="19"/>
                </a:cxn>
              </a:cxnLst>
              <a:rect l="0" t="0" r="r" b="b"/>
              <a:pathLst>
                <a:path w="654" h="728">
                  <a:moveTo>
                    <a:pt x="15" y="1"/>
                  </a:moveTo>
                  <a:lnTo>
                    <a:pt x="33" y="13"/>
                  </a:lnTo>
                  <a:lnTo>
                    <a:pt x="53" y="22"/>
                  </a:lnTo>
                  <a:lnTo>
                    <a:pt x="71" y="29"/>
                  </a:lnTo>
                  <a:lnTo>
                    <a:pt x="99" y="40"/>
                  </a:lnTo>
                  <a:lnTo>
                    <a:pt x="123" y="47"/>
                  </a:lnTo>
                  <a:lnTo>
                    <a:pt x="149" y="55"/>
                  </a:lnTo>
                  <a:lnTo>
                    <a:pt x="177" y="61"/>
                  </a:lnTo>
                  <a:lnTo>
                    <a:pt x="205" y="68"/>
                  </a:lnTo>
                  <a:lnTo>
                    <a:pt x="235" y="73"/>
                  </a:lnTo>
                  <a:lnTo>
                    <a:pt x="270" y="77"/>
                  </a:lnTo>
                  <a:lnTo>
                    <a:pt x="304" y="80"/>
                  </a:lnTo>
                  <a:lnTo>
                    <a:pt x="335" y="80"/>
                  </a:lnTo>
                  <a:lnTo>
                    <a:pt x="373" y="80"/>
                  </a:lnTo>
                  <a:lnTo>
                    <a:pt x="415" y="73"/>
                  </a:lnTo>
                  <a:lnTo>
                    <a:pt x="447" y="69"/>
                  </a:lnTo>
                  <a:lnTo>
                    <a:pt x="470" y="64"/>
                  </a:lnTo>
                  <a:lnTo>
                    <a:pt x="499" y="57"/>
                  </a:lnTo>
                  <a:lnTo>
                    <a:pt x="522" y="50"/>
                  </a:lnTo>
                  <a:lnTo>
                    <a:pt x="544" y="42"/>
                  </a:lnTo>
                  <a:lnTo>
                    <a:pt x="571" y="31"/>
                  </a:lnTo>
                  <a:lnTo>
                    <a:pt x="591" y="23"/>
                  </a:lnTo>
                  <a:lnTo>
                    <a:pt x="610" y="14"/>
                  </a:lnTo>
                  <a:lnTo>
                    <a:pt x="626" y="8"/>
                  </a:lnTo>
                  <a:lnTo>
                    <a:pt x="638" y="0"/>
                  </a:lnTo>
                  <a:lnTo>
                    <a:pt x="643" y="20"/>
                  </a:lnTo>
                  <a:lnTo>
                    <a:pt x="646" y="40"/>
                  </a:lnTo>
                  <a:lnTo>
                    <a:pt x="647" y="57"/>
                  </a:lnTo>
                  <a:lnTo>
                    <a:pt x="651" y="89"/>
                  </a:lnTo>
                  <a:lnTo>
                    <a:pt x="652" y="112"/>
                  </a:lnTo>
                  <a:lnTo>
                    <a:pt x="654" y="134"/>
                  </a:lnTo>
                  <a:lnTo>
                    <a:pt x="654" y="153"/>
                  </a:lnTo>
                  <a:lnTo>
                    <a:pt x="651" y="184"/>
                  </a:lnTo>
                  <a:lnTo>
                    <a:pt x="650" y="207"/>
                  </a:lnTo>
                  <a:lnTo>
                    <a:pt x="647" y="234"/>
                  </a:lnTo>
                  <a:lnTo>
                    <a:pt x="642" y="265"/>
                  </a:lnTo>
                  <a:lnTo>
                    <a:pt x="638" y="291"/>
                  </a:lnTo>
                  <a:lnTo>
                    <a:pt x="628" y="329"/>
                  </a:lnTo>
                  <a:lnTo>
                    <a:pt x="619" y="359"/>
                  </a:lnTo>
                  <a:lnTo>
                    <a:pt x="608" y="387"/>
                  </a:lnTo>
                  <a:lnTo>
                    <a:pt x="598" y="412"/>
                  </a:lnTo>
                  <a:lnTo>
                    <a:pt x="584" y="442"/>
                  </a:lnTo>
                  <a:lnTo>
                    <a:pt x="570" y="470"/>
                  </a:lnTo>
                  <a:lnTo>
                    <a:pt x="556" y="493"/>
                  </a:lnTo>
                  <a:lnTo>
                    <a:pt x="540" y="517"/>
                  </a:lnTo>
                  <a:lnTo>
                    <a:pt x="521" y="546"/>
                  </a:lnTo>
                  <a:lnTo>
                    <a:pt x="499" y="576"/>
                  </a:lnTo>
                  <a:lnTo>
                    <a:pt x="478" y="599"/>
                  </a:lnTo>
                  <a:lnTo>
                    <a:pt x="455" y="624"/>
                  </a:lnTo>
                  <a:lnTo>
                    <a:pt x="429" y="647"/>
                  </a:lnTo>
                  <a:lnTo>
                    <a:pt x="402" y="669"/>
                  </a:lnTo>
                  <a:lnTo>
                    <a:pt x="382" y="686"/>
                  </a:lnTo>
                  <a:lnTo>
                    <a:pt x="363" y="701"/>
                  </a:lnTo>
                  <a:lnTo>
                    <a:pt x="340" y="715"/>
                  </a:lnTo>
                  <a:lnTo>
                    <a:pt x="322" y="728"/>
                  </a:lnTo>
                  <a:lnTo>
                    <a:pt x="303" y="716"/>
                  </a:lnTo>
                  <a:lnTo>
                    <a:pt x="286" y="705"/>
                  </a:lnTo>
                  <a:lnTo>
                    <a:pt x="262" y="687"/>
                  </a:lnTo>
                  <a:lnTo>
                    <a:pt x="243" y="672"/>
                  </a:lnTo>
                  <a:lnTo>
                    <a:pt x="223" y="655"/>
                  </a:lnTo>
                  <a:lnTo>
                    <a:pt x="205" y="638"/>
                  </a:lnTo>
                  <a:lnTo>
                    <a:pt x="183" y="617"/>
                  </a:lnTo>
                  <a:lnTo>
                    <a:pt x="163" y="592"/>
                  </a:lnTo>
                  <a:lnTo>
                    <a:pt x="136" y="558"/>
                  </a:lnTo>
                  <a:lnTo>
                    <a:pt x="117" y="532"/>
                  </a:lnTo>
                  <a:lnTo>
                    <a:pt x="101" y="509"/>
                  </a:lnTo>
                  <a:lnTo>
                    <a:pt x="84" y="479"/>
                  </a:lnTo>
                  <a:lnTo>
                    <a:pt x="71" y="455"/>
                  </a:lnTo>
                  <a:lnTo>
                    <a:pt x="57" y="424"/>
                  </a:lnTo>
                  <a:lnTo>
                    <a:pt x="45" y="396"/>
                  </a:lnTo>
                  <a:lnTo>
                    <a:pt x="36" y="372"/>
                  </a:lnTo>
                  <a:lnTo>
                    <a:pt x="25" y="335"/>
                  </a:lnTo>
                  <a:lnTo>
                    <a:pt x="17" y="309"/>
                  </a:lnTo>
                  <a:lnTo>
                    <a:pt x="10" y="274"/>
                  </a:lnTo>
                  <a:lnTo>
                    <a:pt x="6" y="248"/>
                  </a:lnTo>
                  <a:lnTo>
                    <a:pt x="1" y="207"/>
                  </a:lnTo>
                  <a:lnTo>
                    <a:pt x="0" y="176"/>
                  </a:lnTo>
                  <a:lnTo>
                    <a:pt x="0" y="140"/>
                  </a:lnTo>
                  <a:lnTo>
                    <a:pt x="1" y="103"/>
                  </a:lnTo>
                  <a:lnTo>
                    <a:pt x="3" y="74"/>
                  </a:lnTo>
                  <a:lnTo>
                    <a:pt x="7" y="43"/>
                  </a:lnTo>
                  <a:lnTo>
                    <a:pt x="11" y="19"/>
                  </a:lnTo>
                  <a:lnTo>
                    <a:pt x="15" y="1"/>
                  </a:lnTo>
                  <a:close/>
                </a:path>
              </a:pathLst>
            </a:custGeom>
            <a:solidFill>
              <a:schemeClr val="accent4">
                <a:lumMod val="75000"/>
              </a:schemeClr>
            </a:solidFill>
            <a:ln w="12700">
              <a:solidFill>
                <a:srgbClr val="000000"/>
              </a:solidFill>
              <a:prstDash val="solid"/>
              <a:round/>
              <a:headEnd/>
              <a:tailEnd/>
            </a:ln>
          </p:spPr>
          <p:txBody>
            <a:bodyPr/>
            <a:lstStyle/>
            <a:p>
              <a:endParaRPr lang="en-US" b="1" dirty="0"/>
            </a:p>
          </p:txBody>
        </p:sp>
        <p:sp>
          <p:nvSpPr>
            <p:cNvPr id="1097737" name="Text Box 9"/>
            <p:cNvSpPr txBox="1">
              <a:spLocks noChangeArrowheads="1"/>
            </p:cNvSpPr>
            <p:nvPr/>
          </p:nvSpPr>
          <p:spPr bwMode="auto">
            <a:xfrm>
              <a:off x="4866341" y="1204913"/>
              <a:ext cx="646566" cy="369332"/>
            </a:xfrm>
            <a:prstGeom prst="rect">
              <a:avLst/>
            </a:prstGeom>
            <a:noFill/>
            <a:ln w="9525">
              <a:noFill/>
              <a:miter lim="800000"/>
              <a:headEnd/>
              <a:tailEnd/>
            </a:ln>
            <a:effectLst/>
          </p:spPr>
          <p:txBody>
            <a:bodyPr wrap="none">
              <a:spAutoFit/>
            </a:bodyPr>
            <a:lstStyle/>
            <a:p>
              <a:r>
                <a:rPr lang="en-GB" b="1" dirty="0">
                  <a:solidFill>
                    <a:srgbClr val="003399"/>
                  </a:solidFill>
                </a:rPr>
                <a:t>Task</a:t>
              </a:r>
              <a:endParaRPr lang="en-GB" b="1" dirty="0"/>
            </a:p>
          </p:txBody>
        </p:sp>
        <p:sp>
          <p:nvSpPr>
            <p:cNvPr id="1097739" name="Text Box 11"/>
            <p:cNvSpPr txBox="1">
              <a:spLocks noChangeArrowheads="1"/>
            </p:cNvSpPr>
            <p:nvPr/>
          </p:nvSpPr>
          <p:spPr bwMode="auto">
            <a:xfrm>
              <a:off x="7110757" y="5010150"/>
              <a:ext cx="1224641" cy="369332"/>
            </a:xfrm>
            <a:prstGeom prst="rect">
              <a:avLst/>
            </a:prstGeom>
            <a:noFill/>
            <a:ln w="9525">
              <a:noFill/>
              <a:miter lim="800000"/>
              <a:headEnd/>
              <a:tailEnd/>
            </a:ln>
            <a:effectLst/>
          </p:spPr>
          <p:txBody>
            <a:bodyPr wrap="none">
              <a:spAutoFit/>
            </a:bodyPr>
            <a:lstStyle/>
            <a:p>
              <a:r>
                <a:rPr lang="en-GB" b="1" dirty="0">
                  <a:solidFill>
                    <a:srgbClr val="003399"/>
                  </a:solidFill>
                </a:rPr>
                <a:t>Individual</a:t>
              </a:r>
            </a:p>
          </p:txBody>
        </p:sp>
        <p:sp>
          <p:nvSpPr>
            <p:cNvPr id="1097741" name="Text Box 13"/>
            <p:cNvSpPr txBox="1">
              <a:spLocks noChangeArrowheads="1"/>
            </p:cNvSpPr>
            <p:nvPr/>
          </p:nvSpPr>
          <p:spPr bwMode="auto">
            <a:xfrm>
              <a:off x="2503738" y="5010150"/>
              <a:ext cx="753262" cy="369332"/>
            </a:xfrm>
            <a:prstGeom prst="rect">
              <a:avLst/>
            </a:prstGeom>
            <a:noFill/>
            <a:ln w="9525">
              <a:noFill/>
              <a:miter lim="800000"/>
              <a:headEnd/>
              <a:tailEnd/>
            </a:ln>
            <a:effectLst/>
          </p:spPr>
          <p:txBody>
            <a:bodyPr wrap="none">
              <a:spAutoFit/>
            </a:bodyPr>
            <a:lstStyle/>
            <a:p>
              <a:r>
                <a:rPr lang="en-GB" b="1" dirty="0">
                  <a:solidFill>
                    <a:srgbClr val="003399"/>
                  </a:solidFill>
                </a:rPr>
                <a:t>Team</a:t>
              </a:r>
            </a:p>
          </p:txBody>
        </p:sp>
        <p:sp>
          <p:nvSpPr>
            <p:cNvPr id="1097743" name="Text Box 15"/>
            <p:cNvSpPr txBox="1">
              <a:spLocks noChangeArrowheads="1"/>
            </p:cNvSpPr>
            <p:nvPr/>
          </p:nvSpPr>
          <p:spPr bwMode="auto">
            <a:xfrm>
              <a:off x="4108994" y="1946076"/>
              <a:ext cx="2259512" cy="923330"/>
            </a:xfrm>
            <a:prstGeom prst="rect">
              <a:avLst/>
            </a:prstGeom>
            <a:noFill/>
            <a:ln w="9525">
              <a:noFill/>
              <a:miter lim="800000"/>
              <a:headEnd/>
              <a:tailEnd/>
            </a:ln>
            <a:effectLst/>
          </p:spPr>
          <p:txBody>
            <a:bodyPr wrap="square">
              <a:spAutoFit/>
            </a:bodyPr>
            <a:lstStyle/>
            <a:p>
              <a:pPr algn="ctr"/>
              <a:r>
                <a:rPr lang="en-GB" b="1" i="1" dirty="0"/>
                <a:t>Planning and</a:t>
              </a:r>
            </a:p>
            <a:p>
              <a:pPr algn="ctr"/>
              <a:r>
                <a:rPr lang="en-GB" b="1" i="1" dirty="0" smtClean="0"/>
                <a:t>Controlling </a:t>
              </a:r>
              <a:r>
                <a:rPr lang="en-GB" b="1" i="1" dirty="0"/>
                <a:t>P</a:t>
              </a:r>
              <a:r>
                <a:rPr lang="en-GB" b="1" i="1" dirty="0" smtClean="0"/>
                <a:t>rocesses</a:t>
              </a:r>
              <a:endParaRPr lang="en-GB" b="1" dirty="0"/>
            </a:p>
          </p:txBody>
        </p:sp>
        <p:sp>
          <p:nvSpPr>
            <p:cNvPr id="1097744" name="Text Box 16"/>
            <p:cNvSpPr txBox="1">
              <a:spLocks noChangeArrowheads="1"/>
            </p:cNvSpPr>
            <p:nvPr/>
          </p:nvSpPr>
          <p:spPr bwMode="auto">
            <a:xfrm>
              <a:off x="6462629" y="5410200"/>
              <a:ext cx="2518398" cy="369332"/>
            </a:xfrm>
            <a:prstGeom prst="rect">
              <a:avLst/>
            </a:prstGeom>
            <a:noFill/>
            <a:ln w="9525">
              <a:noFill/>
              <a:miter lim="800000"/>
              <a:headEnd/>
              <a:tailEnd/>
            </a:ln>
            <a:effectLst/>
          </p:spPr>
          <p:txBody>
            <a:bodyPr wrap="none">
              <a:spAutoFit/>
            </a:bodyPr>
            <a:lstStyle/>
            <a:p>
              <a:r>
                <a:rPr lang="en-GB" b="1" i="1" dirty="0"/>
                <a:t>Situational </a:t>
              </a:r>
              <a:r>
                <a:rPr lang="en-GB" b="1" i="1" dirty="0" smtClean="0"/>
                <a:t>Leadership</a:t>
              </a:r>
              <a:endParaRPr lang="en-GB" b="1" dirty="0"/>
            </a:p>
          </p:txBody>
        </p:sp>
        <p:sp>
          <p:nvSpPr>
            <p:cNvPr id="1097745" name="Text Box 17"/>
            <p:cNvSpPr txBox="1">
              <a:spLocks noChangeArrowheads="1"/>
            </p:cNvSpPr>
            <p:nvPr/>
          </p:nvSpPr>
          <p:spPr bwMode="auto">
            <a:xfrm>
              <a:off x="2056673" y="5410200"/>
              <a:ext cx="1858495" cy="369332"/>
            </a:xfrm>
            <a:prstGeom prst="rect">
              <a:avLst/>
            </a:prstGeom>
            <a:noFill/>
            <a:ln w="9525">
              <a:noFill/>
              <a:miter lim="800000"/>
              <a:headEnd/>
              <a:tailEnd/>
            </a:ln>
            <a:effectLst/>
          </p:spPr>
          <p:txBody>
            <a:bodyPr wrap="none">
              <a:spAutoFit/>
            </a:bodyPr>
            <a:lstStyle/>
            <a:p>
              <a:r>
                <a:rPr lang="en-GB" b="1" i="1" dirty="0"/>
                <a:t>Tuckman </a:t>
              </a:r>
              <a:r>
                <a:rPr lang="en-GB" b="1" i="1" dirty="0" smtClean="0"/>
                <a:t>Model</a:t>
              </a:r>
              <a:endParaRPr lang="en-GB" b="1" i="1" dirty="0"/>
            </a:p>
          </p:txBody>
        </p:sp>
      </p:grpSp>
      <p:sp>
        <p:nvSpPr>
          <p:cNvPr id="3" name="Footer Placeholder 2"/>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pPr/>
              <a:t>503</a:t>
            </a:fld>
            <a:endParaRPr lang="en-US" dirty="0"/>
          </a:p>
        </p:txBody>
      </p:sp>
    </p:spTree>
    <p:extLst>
      <p:ext uri="{BB962C8B-B14F-4D97-AF65-F5344CB8AC3E}">
        <p14:creationId xmlns:p14="http://schemas.microsoft.com/office/powerpoint/2010/main" val="1816964899"/>
      </p:ext>
    </p:extLst>
  </p:cSld>
  <p:clrMapOvr>
    <a:masterClrMapping/>
  </p:clrMapOvr>
  <p:transition/>
  <p:timing>
    <p:tnLst>
      <p:par>
        <p:cTn id="1" dur="indefinite" restart="never" nodeType="tmRoot"/>
      </p:par>
    </p:tnLst>
  </p:timing>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3874" name="Rectangle 2"/>
          <p:cNvSpPr>
            <a:spLocks noGrp="1" noChangeArrowheads="1"/>
          </p:cNvSpPr>
          <p:nvPr>
            <p:ph type="title"/>
          </p:nvPr>
        </p:nvSpPr>
        <p:spPr/>
        <p:txBody>
          <a:bodyPr/>
          <a:lstStyle/>
          <a:p>
            <a:pPr algn="r"/>
            <a:r>
              <a:rPr lang="en-GB" dirty="0"/>
              <a:t>Follower Readiness</a:t>
            </a:r>
          </a:p>
        </p:txBody>
      </p:sp>
      <p:grpSp>
        <p:nvGrpSpPr>
          <p:cNvPr id="2" name="Group 17"/>
          <p:cNvGrpSpPr/>
          <p:nvPr/>
        </p:nvGrpSpPr>
        <p:grpSpPr>
          <a:xfrm>
            <a:off x="1296060" y="1670050"/>
            <a:ext cx="6509266" cy="4114800"/>
            <a:chOff x="1850995" y="1670050"/>
            <a:chExt cx="7051705" cy="4114800"/>
          </a:xfrm>
        </p:grpSpPr>
        <p:sp>
          <p:nvSpPr>
            <p:cNvPr id="1103875" name="Line 3"/>
            <p:cNvSpPr>
              <a:spLocks noChangeShapeType="1"/>
            </p:cNvSpPr>
            <p:nvPr/>
          </p:nvSpPr>
          <p:spPr bwMode="auto">
            <a:xfrm>
              <a:off x="2468563" y="1670050"/>
              <a:ext cx="0" cy="4114800"/>
            </a:xfrm>
            <a:prstGeom prst="line">
              <a:avLst/>
            </a:prstGeom>
            <a:noFill/>
            <a:ln w="25400">
              <a:solidFill>
                <a:schemeClr val="tx1"/>
              </a:solidFill>
              <a:round/>
              <a:headEnd/>
              <a:tailEnd/>
            </a:ln>
            <a:effectLst/>
          </p:spPr>
          <p:txBody>
            <a:bodyPr wrap="none" anchor="ctr"/>
            <a:lstStyle/>
            <a:p>
              <a:endParaRPr lang="en-US" b="1" dirty="0"/>
            </a:p>
          </p:txBody>
        </p:sp>
        <p:sp>
          <p:nvSpPr>
            <p:cNvPr id="1103876" name="Line 4"/>
            <p:cNvSpPr>
              <a:spLocks noChangeShapeType="1"/>
            </p:cNvSpPr>
            <p:nvPr/>
          </p:nvSpPr>
          <p:spPr bwMode="auto">
            <a:xfrm>
              <a:off x="2463800" y="5784850"/>
              <a:ext cx="6418263" cy="0"/>
            </a:xfrm>
            <a:prstGeom prst="line">
              <a:avLst/>
            </a:prstGeom>
            <a:noFill/>
            <a:ln w="25400">
              <a:solidFill>
                <a:schemeClr val="tx1"/>
              </a:solidFill>
              <a:round/>
              <a:headEnd/>
              <a:tailEnd/>
            </a:ln>
            <a:effectLst/>
          </p:spPr>
          <p:txBody>
            <a:bodyPr wrap="none" anchor="ctr"/>
            <a:lstStyle/>
            <a:p>
              <a:endParaRPr lang="en-US" b="1" dirty="0"/>
            </a:p>
          </p:txBody>
        </p:sp>
        <p:sp>
          <p:nvSpPr>
            <p:cNvPr id="1103877" name="Line 5"/>
            <p:cNvSpPr>
              <a:spLocks noChangeShapeType="1"/>
            </p:cNvSpPr>
            <p:nvPr/>
          </p:nvSpPr>
          <p:spPr bwMode="auto">
            <a:xfrm>
              <a:off x="2463800" y="4699000"/>
              <a:ext cx="6397625" cy="0"/>
            </a:xfrm>
            <a:prstGeom prst="line">
              <a:avLst/>
            </a:prstGeom>
            <a:noFill/>
            <a:ln w="15875">
              <a:solidFill>
                <a:srgbClr val="0000FF"/>
              </a:solidFill>
              <a:prstDash val="dash"/>
              <a:round/>
              <a:headEnd/>
              <a:tailEnd/>
            </a:ln>
            <a:effectLst/>
          </p:spPr>
          <p:txBody>
            <a:bodyPr wrap="none" anchor="ctr"/>
            <a:lstStyle/>
            <a:p>
              <a:endParaRPr lang="en-US" b="1" dirty="0"/>
            </a:p>
          </p:txBody>
        </p:sp>
        <p:sp>
          <p:nvSpPr>
            <p:cNvPr id="1103878" name="Line 6"/>
            <p:cNvSpPr>
              <a:spLocks noChangeShapeType="1"/>
            </p:cNvSpPr>
            <p:nvPr/>
          </p:nvSpPr>
          <p:spPr bwMode="auto">
            <a:xfrm flipV="1">
              <a:off x="2463800" y="2565400"/>
              <a:ext cx="6438900" cy="19050"/>
            </a:xfrm>
            <a:prstGeom prst="line">
              <a:avLst/>
            </a:prstGeom>
            <a:noFill/>
            <a:ln w="15875">
              <a:solidFill>
                <a:srgbClr val="008000"/>
              </a:solidFill>
              <a:prstDash val="dash"/>
              <a:round/>
              <a:headEnd/>
              <a:tailEnd/>
            </a:ln>
            <a:effectLst/>
          </p:spPr>
          <p:txBody>
            <a:bodyPr wrap="none" anchor="ctr"/>
            <a:lstStyle/>
            <a:p>
              <a:endParaRPr lang="en-US" b="1" dirty="0"/>
            </a:p>
          </p:txBody>
        </p:sp>
        <p:sp>
          <p:nvSpPr>
            <p:cNvPr id="1103879" name="Text Box 7"/>
            <p:cNvSpPr txBox="1">
              <a:spLocks noChangeArrowheads="1"/>
            </p:cNvSpPr>
            <p:nvPr/>
          </p:nvSpPr>
          <p:spPr bwMode="auto">
            <a:xfrm>
              <a:off x="2468563" y="5081588"/>
              <a:ext cx="625032" cy="369332"/>
            </a:xfrm>
            <a:prstGeom prst="rect">
              <a:avLst/>
            </a:prstGeom>
            <a:noFill/>
            <a:ln w="9525">
              <a:noFill/>
              <a:miter lim="800000"/>
              <a:headEnd/>
              <a:tailEnd/>
            </a:ln>
            <a:effectLst/>
          </p:spPr>
          <p:txBody>
            <a:bodyPr wrap="none">
              <a:spAutoFit/>
            </a:bodyPr>
            <a:lstStyle/>
            <a:p>
              <a:pPr algn="l"/>
              <a:r>
                <a:rPr lang="en-GB" b="1" dirty="0"/>
                <a:t>Low</a:t>
              </a:r>
            </a:p>
          </p:txBody>
        </p:sp>
        <p:sp>
          <p:nvSpPr>
            <p:cNvPr id="1103880" name="Text Box 8"/>
            <p:cNvSpPr txBox="1">
              <a:spLocks noChangeArrowheads="1"/>
            </p:cNvSpPr>
            <p:nvPr/>
          </p:nvSpPr>
          <p:spPr bwMode="auto">
            <a:xfrm>
              <a:off x="2468563" y="1862138"/>
              <a:ext cx="670670" cy="369332"/>
            </a:xfrm>
            <a:prstGeom prst="rect">
              <a:avLst/>
            </a:prstGeom>
            <a:noFill/>
            <a:ln w="9525">
              <a:noFill/>
              <a:miter lim="800000"/>
              <a:headEnd/>
              <a:tailEnd/>
            </a:ln>
            <a:effectLst/>
          </p:spPr>
          <p:txBody>
            <a:bodyPr wrap="none">
              <a:spAutoFit/>
            </a:bodyPr>
            <a:lstStyle/>
            <a:p>
              <a:pPr algn="l"/>
              <a:r>
                <a:rPr lang="en-GB" b="1" dirty="0"/>
                <a:t>High</a:t>
              </a:r>
            </a:p>
          </p:txBody>
        </p:sp>
        <p:sp>
          <p:nvSpPr>
            <p:cNvPr id="1103881" name="Text Box 9"/>
            <p:cNvSpPr txBox="1">
              <a:spLocks noChangeArrowheads="1"/>
            </p:cNvSpPr>
            <p:nvPr/>
          </p:nvSpPr>
          <p:spPr bwMode="auto">
            <a:xfrm>
              <a:off x="2468563" y="3462338"/>
              <a:ext cx="1224224" cy="369332"/>
            </a:xfrm>
            <a:prstGeom prst="rect">
              <a:avLst/>
            </a:prstGeom>
            <a:noFill/>
            <a:ln w="9525">
              <a:noFill/>
              <a:miter lim="800000"/>
              <a:headEnd/>
              <a:tailEnd/>
            </a:ln>
            <a:effectLst/>
          </p:spPr>
          <p:txBody>
            <a:bodyPr wrap="none">
              <a:spAutoFit/>
            </a:bodyPr>
            <a:lstStyle/>
            <a:p>
              <a:pPr algn="l"/>
              <a:r>
                <a:rPr lang="en-GB" b="1" dirty="0"/>
                <a:t>Moderate</a:t>
              </a:r>
            </a:p>
          </p:txBody>
        </p:sp>
        <p:sp>
          <p:nvSpPr>
            <p:cNvPr id="1103882" name="Text Box 10"/>
            <p:cNvSpPr txBox="1">
              <a:spLocks noChangeArrowheads="1"/>
            </p:cNvSpPr>
            <p:nvPr/>
          </p:nvSpPr>
          <p:spPr bwMode="auto">
            <a:xfrm rot="16200000">
              <a:off x="1039619" y="3449376"/>
              <a:ext cx="2022861" cy="400110"/>
            </a:xfrm>
            <a:prstGeom prst="rect">
              <a:avLst/>
            </a:prstGeom>
            <a:noFill/>
            <a:ln w="9525">
              <a:noFill/>
              <a:miter lim="800000"/>
              <a:headEnd/>
              <a:tailEnd/>
            </a:ln>
            <a:effectLst/>
          </p:spPr>
          <p:txBody>
            <a:bodyPr wrap="none">
              <a:spAutoFit/>
            </a:bodyPr>
            <a:lstStyle/>
            <a:p>
              <a:pPr algn="l"/>
              <a:r>
                <a:rPr lang="en-GB" b="1" dirty="0"/>
                <a:t>Follower </a:t>
              </a:r>
              <a:r>
                <a:rPr lang="en-GB" b="1" dirty="0" smtClean="0"/>
                <a:t>Readiness</a:t>
              </a:r>
              <a:endParaRPr lang="en-GB" b="1" dirty="0"/>
            </a:p>
          </p:txBody>
        </p:sp>
        <p:sp>
          <p:nvSpPr>
            <p:cNvPr id="1103883" name="Freeform 11"/>
            <p:cNvSpPr>
              <a:spLocks/>
            </p:cNvSpPr>
            <p:nvPr/>
          </p:nvSpPr>
          <p:spPr bwMode="auto">
            <a:xfrm>
              <a:off x="2463800" y="1746250"/>
              <a:ext cx="5510213" cy="4038600"/>
            </a:xfrm>
            <a:custGeom>
              <a:avLst/>
              <a:gdLst/>
              <a:ahLst/>
              <a:cxnLst>
                <a:cxn ang="0">
                  <a:pos x="0" y="2544"/>
                </a:cxn>
                <a:cxn ang="0">
                  <a:pos x="1164" y="2136"/>
                </a:cxn>
                <a:cxn ang="0">
                  <a:pos x="2292" y="360"/>
                </a:cxn>
                <a:cxn ang="0">
                  <a:pos x="3204" y="0"/>
                </a:cxn>
              </a:cxnLst>
              <a:rect l="0" t="0" r="r" b="b"/>
              <a:pathLst>
                <a:path w="3204" h="2544">
                  <a:moveTo>
                    <a:pt x="0" y="2544"/>
                  </a:moveTo>
                  <a:cubicBezTo>
                    <a:pt x="391" y="2522"/>
                    <a:pt x="782" y="2500"/>
                    <a:pt x="1164" y="2136"/>
                  </a:cubicBezTo>
                  <a:cubicBezTo>
                    <a:pt x="1546" y="1772"/>
                    <a:pt x="1952" y="716"/>
                    <a:pt x="2292" y="360"/>
                  </a:cubicBezTo>
                  <a:cubicBezTo>
                    <a:pt x="2632" y="4"/>
                    <a:pt x="2918" y="2"/>
                    <a:pt x="3204" y="0"/>
                  </a:cubicBezTo>
                </a:path>
              </a:pathLst>
            </a:custGeom>
            <a:noFill/>
            <a:ln w="57150" cmpd="sng">
              <a:solidFill>
                <a:srgbClr val="FF0000"/>
              </a:solidFill>
              <a:round/>
              <a:headEnd/>
              <a:tailEnd/>
            </a:ln>
            <a:effectLst/>
          </p:spPr>
          <p:txBody>
            <a:bodyPr wrap="none" anchor="ctr"/>
            <a:lstStyle/>
            <a:p>
              <a:endParaRPr lang="en-US" b="1" dirty="0"/>
            </a:p>
          </p:txBody>
        </p:sp>
        <p:sp>
          <p:nvSpPr>
            <p:cNvPr id="1103884" name="Text Box 12"/>
            <p:cNvSpPr txBox="1">
              <a:spLocks noChangeArrowheads="1"/>
            </p:cNvSpPr>
            <p:nvPr/>
          </p:nvSpPr>
          <p:spPr bwMode="auto">
            <a:xfrm>
              <a:off x="4880737" y="4959350"/>
              <a:ext cx="2317649" cy="369332"/>
            </a:xfrm>
            <a:prstGeom prst="rect">
              <a:avLst/>
            </a:prstGeom>
            <a:noFill/>
            <a:ln w="9525">
              <a:noFill/>
              <a:miter lim="800000"/>
              <a:headEnd/>
              <a:tailEnd/>
            </a:ln>
            <a:effectLst/>
          </p:spPr>
          <p:txBody>
            <a:bodyPr wrap="none">
              <a:spAutoFit/>
            </a:bodyPr>
            <a:lstStyle/>
            <a:p>
              <a:r>
                <a:rPr lang="en-GB" b="1" dirty="0"/>
                <a:t>Unable and </a:t>
              </a:r>
              <a:r>
                <a:rPr lang="en-GB" b="1" dirty="0" smtClean="0"/>
                <a:t>Insecure</a:t>
              </a:r>
              <a:endParaRPr lang="en-GB" b="1" dirty="0"/>
            </a:p>
          </p:txBody>
        </p:sp>
        <p:sp>
          <p:nvSpPr>
            <p:cNvPr id="1103885" name="Text Box 13"/>
            <p:cNvSpPr txBox="1">
              <a:spLocks noChangeArrowheads="1"/>
            </p:cNvSpPr>
            <p:nvPr/>
          </p:nvSpPr>
          <p:spPr bwMode="auto">
            <a:xfrm>
              <a:off x="4860699" y="3930650"/>
              <a:ext cx="2424484" cy="369332"/>
            </a:xfrm>
            <a:prstGeom prst="rect">
              <a:avLst/>
            </a:prstGeom>
            <a:noFill/>
            <a:ln w="9525">
              <a:noFill/>
              <a:miter lim="800000"/>
              <a:headEnd/>
              <a:tailEnd/>
            </a:ln>
            <a:effectLst/>
          </p:spPr>
          <p:txBody>
            <a:bodyPr wrap="none">
              <a:spAutoFit/>
            </a:bodyPr>
            <a:lstStyle/>
            <a:p>
              <a:r>
                <a:rPr lang="en-GB" b="1" dirty="0"/>
                <a:t>Unable but </a:t>
              </a:r>
              <a:r>
                <a:rPr lang="en-GB" b="1" dirty="0" smtClean="0"/>
                <a:t>Confident</a:t>
              </a:r>
              <a:endParaRPr lang="en-GB" b="1" dirty="0"/>
            </a:p>
          </p:txBody>
        </p:sp>
        <p:sp>
          <p:nvSpPr>
            <p:cNvPr id="1103886" name="Text Box 14"/>
            <p:cNvSpPr txBox="1">
              <a:spLocks noChangeArrowheads="1"/>
            </p:cNvSpPr>
            <p:nvPr/>
          </p:nvSpPr>
          <p:spPr bwMode="auto">
            <a:xfrm>
              <a:off x="5028205" y="2901950"/>
              <a:ext cx="2012010" cy="369332"/>
            </a:xfrm>
            <a:prstGeom prst="rect">
              <a:avLst/>
            </a:prstGeom>
            <a:noFill/>
            <a:ln w="9525">
              <a:noFill/>
              <a:miter lim="800000"/>
              <a:headEnd/>
              <a:tailEnd/>
            </a:ln>
            <a:effectLst/>
          </p:spPr>
          <p:txBody>
            <a:bodyPr wrap="none">
              <a:spAutoFit/>
            </a:bodyPr>
            <a:lstStyle/>
            <a:p>
              <a:r>
                <a:rPr lang="en-GB" b="1" dirty="0"/>
                <a:t>Able but </a:t>
              </a:r>
              <a:r>
                <a:rPr lang="en-GB" b="1" dirty="0" smtClean="0"/>
                <a:t>Insecure</a:t>
              </a:r>
              <a:endParaRPr lang="en-GB" b="1" dirty="0"/>
            </a:p>
          </p:txBody>
        </p:sp>
        <p:sp>
          <p:nvSpPr>
            <p:cNvPr id="1103887" name="Text Box 15"/>
            <p:cNvSpPr txBox="1">
              <a:spLocks noChangeArrowheads="1"/>
            </p:cNvSpPr>
            <p:nvPr/>
          </p:nvSpPr>
          <p:spPr bwMode="auto">
            <a:xfrm>
              <a:off x="4968107" y="1873250"/>
              <a:ext cx="2191782" cy="369332"/>
            </a:xfrm>
            <a:prstGeom prst="rect">
              <a:avLst/>
            </a:prstGeom>
            <a:noFill/>
            <a:ln w="9525">
              <a:noFill/>
              <a:miter lim="800000"/>
              <a:headEnd/>
              <a:tailEnd/>
            </a:ln>
            <a:effectLst/>
          </p:spPr>
          <p:txBody>
            <a:bodyPr wrap="none">
              <a:spAutoFit/>
            </a:bodyPr>
            <a:lstStyle/>
            <a:p>
              <a:r>
                <a:rPr lang="en-GB" b="1" dirty="0"/>
                <a:t>Able and </a:t>
              </a:r>
              <a:r>
                <a:rPr lang="en-GB" b="1" dirty="0" smtClean="0"/>
                <a:t>Confident</a:t>
              </a:r>
              <a:endParaRPr lang="en-GB" b="1" dirty="0"/>
            </a:p>
          </p:txBody>
        </p:sp>
        <p:sp>
          <p:nvSpPr>
            <p:cNvPr id="1103888" name="Text Box 16"/>
            <p:cNvSpPr txBox="1">
              <a:spLocks noChangeArrowheads="1"/>
            </p:cNvSpPr>
            <p:nvPr/>
          </p:nvSpPr>
          <p:spPr bwMode="auto">
            <a:xfrm>
              <a:off x="5816898" y="3397250"/>
              <a:ext cx="422338" cy="369332"/>
            </a:xfrm>
            <a:prstGeom prst="rect">
              <a:avLst/>
            </a:prstGeom>
            <a:noFill/>
            <a:ln w="9525">
              <a:noFill/>
              <a:miter lim="800000"/>
              <a:headEnd/>
              <a:tailEnd/>
            </a:ln>
            <a:effectLst/>
          </p:spPr>
          <p:txBody>
            <a:bodyPr wrap="none">
              <a:spAutoFit/>
            </a:bodyPr>
            <a:lstStyle/>
            <a:p>
              <a:r>
                <a:rPr lang="en-GB" b="1" dirty="0"/>
                <a:t>or</a:t>
              </a:r>
            </a:p>
          </p:txBody>
        </p:sp>
      </p:grpSp>
      <p:sp>
        <p:nvSpPr>
          <p:cNvPr id="4" name="Slide Number Placeholder 3"/>
          <p:cNvSpPr>
            <a:spLocks noGrp="1"/>
          </p:cNvSpPr>
          <p:nvPr>
            <p:ph type="sldNum" sz="quarter" idx="12"/>
          </p:nvPr>
        </p:nvSpPr>
        <p:spPr/>
        <p:txBody>
          <a:bodyPr/>
          <a:lstStyle/>
          <a:p>
            <a:fld id="{4BE819A1-3DD8-4179-BFD0-BF7D359F8DBD}" type="slidenum">
              <a:rPr lang="en-US" smtClean="0"/>
              <a:pPr/>
              <a:t>504</a:t>
            </a:fld>
            <a:endParaRPr lang="en-US" dirty="0"/>
          </a:p>
        </p:txBody>
      </p:sp>
    </p:spTree>
    <p:extLst>
      <p:ext uri="{BB962C8B-B14F-4D97-AF65-F5344CB8AC3E}">
        <p14:creationId xmlns:p14="http://schemas.microsoft.com/office/powerpoint/2010/main" val="2036311530"/>
      </p:ext>
    </p:extLst>
  </p:cSld>
  <p:clrMapOvr>
    <a:masterClrMapping/>
  </p:clrMapOvr>
  <p:timing>
    <p:tnLst>
      <p:par>
        <p:cTn id="1" dur="indefinite" restart="never" nodeType="tmRoot"/>
      </p:par>
    </p:tnLst>
  </p:timing>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228600"/>
            <a:ext cx="7024744" cy="722864"/>
          </a:xfrm>
        </p:spPr>
        <p:txBody>
          <a:bodyPr/>
          <a:lstStyle/>
          <a:p>
            <a:r>
              <a:rPr lang="en-US" dirty="0" smtClean="0"/>
              <a:t>5 Deadly Acts of Leadership</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505</a:t>
            </a:fld>
            <a:endParaRPr lang="en-US" dirty="0"/>
          </a:p>
        </p:txBody>
      </p:sp>
      <p:sp>
        <p:nvSpPr>
          <p:cNvPr id="3" name="TextBox 2"/>
          <p:cNvSpPr txBox="1"/>
          <p:nvPr/>
        </p:nvSpPr>
        <p:spPr>
          <a:xfrm>
            <a:off x="228600" y="1981200"/>
            <a:ext cx="5867400" cy="4308872"/>
          </a:xfrm>
          <a:prstGeom prst="rect">
            <a:avLst/>
          </a:prstGeom>
          <a:noFill/>
        </p:spPr>
        <p:txBody>
          <a:bodyPr wrap="square" rtlCol="0">
            <a:spAutoFit/>
          </a:bodyPr>
          <a:lstStyle/>
          <a:p>
            <a:r>
              <a:rPr lang="en-US" sz="1600" b="1" dirty="0">
                <a:latin typeface="Helvetica"/>
                <a:cs typeface="Helvetica"/>
              </a:rPr>
              <a:t>Google</a:t>
            </a:r>
            <a:r>
              <a:rPr lang="en-US" sz="1600" dirty="0">
                <a:latin typeface="Helvetica"/>
                <a:cs typeface="Helvetica"/>
              </a:rPr>
              <a:t> </a:t>
            </a:r>
            <a:r>
              <a:rPr lang="en-US" sz="1600" b="1" dirty="0" smtClean="0">
                <a:latin typeface="Helvetica"/>
                <a:cs typeface="Helvetica"/>
              </a:rPr>
              <a:t>Executive</a:t>
            </a:r>
            <a:r>
              <a:rPr lang="en-US" sz="1600" dirty="0">
                <a:latin typeface="Helvetica"/>
                <a:cs typeface="Helvetica"/>
              </a:rPr>
              <a:t> Forrest Hayes (51 years) was found dead in the cabin of his luxury yacht abandoned by a high end call girl, dying of a drug overdose. </a:t>
            </a:r>
            <a:endParaRPr lang="en-US" sz="1600" dirty="0" smtClean="0">
              <a:latin typeface="Helvetica"/>
              <a:cs typeface="Helvetica"/>
            </a:endParaRPr>
          </a:p>
          <a:p>
            <a:endParaRPr lang="en-US" sz="1600" dirty="0" smtClean="0">
              <a:latin typeface="Helvetica"/>
              <a:cs typeface="Helvetica"/>
            </a:endParaRPr>
          </a:p>
          <a:p>
            <a:r>
              <a:rPr lang="en-US" sz="1600" dirty="0" smtClean="0">
                <a:latin typeface="Helvetica"/>
                <a:cs typeface="Helvetica"/>
              </a:rPr>
              <a:t>Security </a:t>
            </a:r>
            <a:r>
              <a:rPr lang="en-US" sz="1600" dirty="0">
                <a:latin typeface="Helvetica"/>
                <a:cs typeface="Helvetica"/>
              </a:rPr>
              <a:t>camera footage shows her stepping over Hayes' body to finish a glass of wine while he lay unconscious, making no attempt to help him. </a:t>
            </a:r>
            <a:endParaRPr lang="en-US" sz="1600" dirty="0" smtClean="0">
              <a:latin typeface="Helvetica"/>
              <a:cs typeface="Helvetica"/>
            </a:endParaRPr>
          </a:p>
          <a:p>
            <a:endParaRPr lang="en-US" sz="1600" dirty="0">
              <a:latin typeface="Helvetica"/>
              <a:cs typeface="Helvetica"/>
            </a:endParaRPr>
          </a:p>
          <a:p>
            <a:r>
              <a:rPr lang="en-US" sz="1600" dirty="0" smtClean="0">
                <a:latin typeface="Helvetica"/>
                <a:cs typeface="Helvetica"/>
              </a:rPr>
              <a:t>Hayes </a:t>
            </a:r>
            <a:r>
              <a:rPr lang="en-US" sz="1600" dirty="0">
                <a:latin typeface="Helvetica"/>
                <a:cs typeface="Helvetica"/>
              </a:rPr>
              <a:t>was a married father of five and previously held senior roles at Sun Microsystems and Apple. </a:t>
            </a:r>
            <a:endParaRPr lang="en-US" sz="1600" dirty="0" smtClean="0">
              <a:latin typeface="Helvetica"/>
              <a:cs typeface="Helvetica"/>
            </a:endParaRPr>
          </a:p>
          <a:p>
            <a:endParaRPr lang="en-US" sz="1600" dirty="0">
              <a:latin typeface="Helvetica"/>
              <a:cs typeface="Helvetica"/>
            </a:endParaRPr>
          </a:p>
          <a:p>
            <a:r>
              <a:rPr lang="en-US" sz="1600" dirty="0" smtClean="0">
                <a:latin typeface="Helvetica"/>
                <a:cs typeface="Helvetica"/>
              </a:rPr>
              <a:t>Co</a:t>
            </a:r>
            <a:r>
              <a:rPr lang="en-US" sz="1600" dirty="0">
                <a:latin typeface="Helvetica"/>
                <a:cs typeface="Helvetica"/>
              </a:rPr>
              <a:t>-workers praised his professionalism and work ethic. </a:t>
            </a:r>
            <a:r>
              <a:rPr lang="en-US" sz="1600" b="1" i="1" dirty="0">
                <a:latin typeface="Helvetica"/>
                <a:cs typeface="Helvetica"/>
              </a:rPr>
              <a:t>"You showed us how to be better engineers and a better team.” "Your impact and focus was tremendous, but your touch for inspiring those around you is what made you an incredible leader."</a:t>
            </a:r>
            <a:endParaRPr lang="en-US" sz="1600" b="1" dirty="0">
              <a:latin typeface="Helvetica"/>
              <a:cs typeface="Helvetica"/>
            </a:endParaRPr>
          </a:p>
          <a:p>
            <a:endParaRPr lang="en-US" sz="1600" dirty="0">
              <a:latin typeface="Helvetica"/>
              <a:cs typeface="Helvetica"/>
            </a:endParaRPr>
          </a:p>
        </p:txBody>
      </p:sp>
      <p:sp>
        <p:nvSpPr>
          <p:cNvPr id="7" name="TextBox 6"/>
          <p:cNvSpPr txBox="1"/>
          <p:nvPr/>
        </p:nvSpPr>
        <p:spPr>
          <a:xfrm>
            <a:off x="228600" y="1371600"/>
            <a:ext cx="1295400" cy="461665"/>
          </a:xfrm>
          <a:prstGeom prst="rect">
            <a:avLst/>
          </a:prstGeom>
          <a:noFill/>
        </p:spPr>
        <p:txBody>
          <a:bodyPr wrap="square" rtlCol="0">
            <a:spAutoFit/>
          </a:bodyPr>
          <a:lstStyle/>
          <a:p>
            <a:r>
              <a:rPr lang="en-US" sz="2400" b="1" dirty="0" smtClean="0">
                <a:latin typeface="Helvetica"/>
                <a:cs typeface="Helvetica"/>
              </a:rPr>
              <a:t>1. Lust</a:t>
            </a:r>
            <a:endParaRPr lang="en-US" sz="2400" b="1" dirty="0">
              <a:latin typeface="Helvetica"/>
              <a:cs typeface="Helvetica"/>
            </a:endParaRPr>
          </a:p>
        </p:txBody>
      </p:sp>
      <p:pic>
        <p:nvPicPr>
          <p:cNvPr id="9" name="Picture 8"/>
          <p:cNvPicPr>
            <a:picLocks noChangeAspect="1"/>
          </p:cNvPicPr>
          <p:nvPr/>
        </p:nvPicPr>
        <p:blipFill>
          <a:blip r:embed="rId3" cstate="print"/>
          <a:stretch>
            <a:fillRect/>
          </a:stretch>
        </p:blipFill>
        <p:spPr>
          <a:xfrm>
            <a:off x="6248400" y="2057400"/>
            <a:ext cx="2800131" cy="980993"/>
          </a:xfrm>
          <a:prstGeom prst="rect">
            <a:avLst/>
          </a:prstGeom>
        </p:spPr>
      </p:pic>
    </p:spTree>
    <p:extLst>
      <p:ext uri="{BB962C8B-B14F-4D97-AF65-F5344CB8AC3E}">
        <p14:creationId xmlns:p14="http://schemas.microsoft.com/office/powerpoint/2010/main" val="1345670612"/>
      </p:ext>
    </p:extLst>
  </p:cSld>
  <p:clrMapOvr>
    <a:masterClrMapping/>
  </p:clrMapOvr>
  <p:timing>
    <p:tnLst>
      <p:par>
        <p:cTn id="1" dur="indefinite" restart="never" nodeType="tmRoot"/>
      </p:par>
    </p:tnLst>
  </p:timing>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228600"/>
            <a:ext cx="7024744" cy="722864"/>
          </a:xfrm>
        </p:spPr>
        <p:txBody>
          <a:bodyPr/>
          <a:lstStyle/>
          <a:p>
            <a:r>
              <a:rPr lang="en-US" dirty="0" smtClean="0"/>
              <a:t>5 Deadly Acts of Leadership</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506</a:t>
            </a:fld>
            <a:endParaRPr lang="en-US" dirty="0"/>
          </a:p>
        </p:txBody>
      </p:sp>
      <p:sp>
        <p:nvSpPr>
          <p:cNvPr id="3" name="TextBox 2"/>
          <p:cNvSpPr txBox="1"/>
          <p:nvPr/>
        </p:nvSpPr>
        <p:spPr>
          <a:xfrm>
            <a:off x="228600" y="1981200"/>
            <a:ext cx="6477000" cy="3970318"/>
          </a:xfrm>
          <a:prstGeom prst="rect">
            <a:avLst/>
          </a:prstGeom>
          <a:noFill/>
        </p:spPr>
        <p:txBody>
          <a:bodyPr wrap="square" rtlCol="0">
            <a:spAutoFit/>
          </a:bodyPr>
          <a:lstStyle/>
          <a:p>
            <a:r>
              <a:rPr lang="en-US" b="1" dirty="0">
                <a:latin typeface="Helvetica"/>
                <a:cs typeface="Helvetica"/>
              </a:rPr>
              <a:t>Microsoft -</a:t>
            </a:r>
            <a:r>
              <a:rPr lang="en-US" dirty="0">
                <a:latin typeface="Helvetica"/>
                <a:cs typeface="Helvetica"/>
              </a:rPr>
              <a:t> Steve Ballmer constructed his own private bubble. </a:t>
            </a:r>
            <a:endParaRPr lang="en-US" dirty="0" smtClean="0">
              <a:latin typeface="Helvetica"/>
              <a:cs typeface="Helvetica"/>
            </a:endParaRPr>
          </a:p>
          <a:p>
            <a:endParaRPr lang="en-US" dirty="0">
              <a:latin typeface="Helvetica"/>
              <a:cs typeface="Helvetica"/>
            </a:endParaRPr>
          </a:p>
          <a:p>
            <a:r>
              <a:rPr lang="en-US" dirty="0" smtClean="0">
                <a:latin typeface="Helvetica"/>
                <a:cs typeface="Helvetica"/>
              </a:rPr>
              <a:t>Passionate </a:t>
            </a:r>
            <a:r>
              <a:rPr lang="en-US" dirty="0">
                <a:latin typeface="Helvetica"/>
                <a:cs typeface="Helvetica"/>
              </a:rPr>
              <a:t>in his belief that so long as he said it, could and would be done; furthermore he was convinced that so long as he vociferously denounced any competing product or service that would be the end of it. </a:t>
            </a:r>
            <a:endParaRPr lang="en-US" dirty="0" smtClean="0">
              <a:latin typeface="Helvetica"/>
              <a:cs typeface="Helvetica"/>
            </a:endParaRPr>
          </a:p>
          <a:p>
            <a:endParaRPr lang="en-US" dirty="0">
              <a:latin typeface="Helvetica"/>
              <a:cs typeface="Helvetica"/>
            </a:endParaRPr>
          </a:p>
          <a:p>
            <a:r>
              <a:rPr lang="en-US" dirty="0" smtClean="0">
                <a:latin typeface="Helvetica"/>
                <a:cs typeface="Helvetica"/>
              </a:rPr>
              <a:t>Steve </a:t>
            </a:r>
            <a:r>
              <a:rPr lang="en-US" dirty="0">
                <a:latin typeface="Helvetica"/>
                <a:cs typeface="Helvetica"/>
              </a:rPr>
              <a:t>Ballmer's Windows 8 strategies created media scorn, investor derision, and relatively few happy customers. Microsoft began losing it's dominance in the software industry. </a:t>
            </a:r>
            <a:endParaRPr lang="en-US" dirty="0" smtClean="0">
              <a:latin typeface="Helvetica"/>
              <a:cs typeface="Helvetica"/>
            </a:endParaRPr>
          </a:p>
          <a:p>
            <a:endParaRPr lang="en-US" dirty="0">
              <a:latin typeface="Helvetica"/>
              <a:cs typeface="Helvetica"/>
            </a:endParaRPr>
          </a:p>
          <a:p>
            <a:r>
              <a:rPr lang="en-US" dirty="0" smtClean="0">
                <a:latin typeface="Helvetica"/>
                <a:cs typeface="Helvetica"/>
              </a:rPr>
              <a:t>Under </a:t>
            </a:r>
            <a:r>
              <a:rPr lang="en-US" dirty="0">
                <a:latin typeface="Helvetica"/>
                <a:cs typeface="Helvetica"/>
              </a:rPr>
              <a:t>Ballmer, Microsoft's stock slumped, losing 44 per cent during his tenure. </a:t>
            </a:r>
          </a:p>
        </p:txBody>
      </p:sp>
      <p:sp>
        <p:nvSpPr>
          <p:cNvPr id="7" name="TextBox 6"/>
          <p:cNvSpPr txBox="1"/>
          <p:nvPr/>
        </p:nvSpPr>
        <p:spPr>
          <a:xfrm>
            <a:off x="228600" y="1371600"/>
            <a:ext cx="1295400" cy="461665"/>
          </a:xfrm>
          <a:prstGeom prst="rect">
            <a:avLst/>
          </a:prstGeom>
          <a:noFill/>
        </p:spPr>
        <p:txBody>
          <a:bodyPr wrap="square" rtlCol="0">
            <a:spAutoFit/>
          </a:bodyPr>
          <a:lstStyle/>
          <a:p>
            <a:r>
              <a:rPr lang="en-US" sz="2400" b="1" dirty="0" smtClean="0">
                <a:latin typeface="Helvetica"/>
                <a:cs typeface="Helvetica"/>
              </a:rPr>
              <a:t>3. Pride</a:t>
            </a:r>
            <a:endParaRPr lang="en-US" sz="2400" b="1" dirty="0">
              <a:latin typeface="Helvetica"/>
              <a:cs typeface="Helvetica"/>
            </a:endParaRPr>
          </a:p>
        </p:txBody>
      </p:sp>
      <p:pic>
        <p:nvPicPr>
          <p:cNvPr id="5" name="Picture 4"/>
          <p:cNvPicPr>
            <a:picLocks noChangeAspect="1"/>
          </p:cNvPicPr>
          <p:nvPr/>
        </p:nvPicPr>
        <p:blipFill>
          <a:blip r:embed="rId3" cstate="print"/>
          <a:stretch>
            <a:fillRect/>
          </a:stretch>
        </p:blipFill>
        <p:spPr>
          <a:xfrm>
            <a:off x="6172574" y="1752600"/>
            <a:ext cx="2971426" cy="1092200"/>
          </a:xfrm>
          <a:prstGeom prst="rect">
            <a:avLst/>
          </a:prstGeom>
        </p:spPr>
      </p:pic>
    </p:spTree>
    <p:extLst>
      <p:ext uri="{BB962C8B-B14F-4D97-AF65-F5344CB8AC3E}">
        <p14:creationId xmlns:p14="http://schemas.microsoft.com/office/powerpoint/2010/main" val="1872049243"/>
      </p:ext>
    </p:extLst>
  </p:cSld>
  <p:clrMapOvr>
    <a:masterClrMapping/>
  </p:clrMapOvr>
  <p:timing>
    <p:tnLst>
      <p:par>
        <p:cTn id="1" dur="indefinite" restart="never" nodeType="tmRoot"/>
      </p:par>
    </p:tnLst>
  </p:timing>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228600"/>
            <a:ext cx="7024744" cy="722864"/>
          </a:xfrm>
        </p:spPr>
        <p:txBody>
          <a:bodyPr/>
          <a:lstStyle/>
          <a:p>
            <a:r>
              <a:rPr lang="en-US" dirty="0" smtClean="0"/>
              <a:t>5 Deadly Acts of Leadership</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507</a:t>
            </a:fld>
            <a:endParaRPr lang="en-US" dirty="0"/>
          </a:p>
        </p:txBody>
      </p:sp>
      <p:sp>
        <p:nvSpPr>
          <p:cNvPr id="3" name="TextBox 2"/>
          <p:cNvSpPr txBox="1"/>
          <p:nvPr/>
        </p:nvSpPr>
        <p:spPr>
          <a:xfrm>
            <a:off x="228600" y="1905000"/>
            <a:ext cx="5943600" cy="4247317"/>
          </a:xfrm>
          <a:prstGeom prst="rect">
            <a:avLst/>
          </a:prstGeom>
          <a:noFill/>
        </p:spPr>
        <p:txBody>
          <a:bodyPr wrap="square" rtlCol="0">
            <a:spAutoFit/>
          </a:bodyPr>
          <a:lstStyle/>
          <a:p>
            <a:pPr fontAlgn="base"/>
            <a:r>
              <a:rPr lang="en-US" b="1" dirty="0"/>
              <a:t>Blackberry</a:t>
            </a:r>
            <a:r>
              <a:rPr lang="en-US" dirty="0"/>
              <a:t> – Research with no motion; In a board meeting, Mike </a:t>
            </a:r>
            <a:r>
              <a:rPr lang="en-US" dirty="0" err="1"/>
              <a:t>Lazaridis</a:t>
            </a:r>
            <a:r>
              <a:rPr lang="en-US" dirty="0"/>
              <a:t>, the BlackBerry co-founder and former chief executive pointed to a BlackBerry “I get this,” he said. “It’s clearly differentiated.” </a:t>
            </a:r>
            <a:endParaRPr lang="en-US" dirty="0" smtClean="0"/>
          </a:p>
          <a:p>
            <a:pPr fontAlgn="base"/>
            <a:endParaRPr lang="en-US" dirty="0"/>
          </a:p>
          <a:p>
            <a:pPr fontAlgn="base"/>
            <a:r>
              <a:rPr lang="en-US" dirty="0" smtClean="0"/>
              <a:t>Then </a:t>
            </a:r>
            <a:r>
              <a:rPr lang="en-US" dirty="0"/>
              <a:t>he pointed to a touchscreen phone. “I don’t get this.” To turn away from a product that had always done well with corporate customers, and focus on selling yet another all-touch smartphone in a market crowded with them, was a huge mistake, </a:t>
            </a:r>
            <a:r>
              <a:rPr lang="en-US" dirty="0" err="1"/>
              <a:t>Lazaridis</a:t>
            </a:r>
            <a:r>
              <a:rPr lang="en-US" dirty="0"/>
              <a:t> warned his fellow directors. </a:t>
            </a:r>
            <a:endParaRPr lang="en-US" dirty="0" smtClean="0"/>
          </a:p>
          <a:p>
            <a:pPr fontAlgn="base"/>
            <a:endParaRPr lang="en-US" dirty="0"/>
          </a:p>
          <a:p>
            <a:pPr fontAlgn="base"/>
            <a:r>
              <a:rPr lang="en-US" dirty="0" smtClean="0"/>
              <a:t>Some </a:t>
            </a:r>
            <a:r>
              <a:rPr lang="en-US" dirty="0"/>
              <a:t>of them agreed. </a:t>
            </a:r>
            <a:r>
              <a:rPr lang="en-US" b="1" dirty="0"/>
              <a:t>Success had come almost naturally to the Blackberry, until</a:t>
            </a:r>
            <a:r>
              <a:rPr lang="en-US" dirty="0"/>
              <a:t> Apple released the first iPhone and upended their long-held strategy of appealing primarily to email-addicted professionals.</a:t>
            </a:r>
          </a:p>
        </p:txBody>
      </p:sp>
      <p:sp>
        <p:nvSpPr>
          <p:cNvPr id="7" name="TextBox 6"/>
          <p:cNvSpPr txBox="1"/>
          <p:nvPr/>
        </p:nvSpPr>
        <p:spPr>
          <a:xfrm>
            <a:off x="228600" y="1371600"/>
            <a:ext cx="2667000" cy="461665"/>
          </a:xfrm>
          <a:prstGeom prst="rect">
            <a:avLst/>
          </a:prstGeom>
          <a:noFill/>
        </p:spPr>
        <p:txBody>
          <a:bodyPr wrap="square" rtlCol="0">
            <a:spAutoFit/>
          </a:bodyPr>
          <a:lstStyle/>
          <a:p>
            <a:r>
              <a:rPr lang="en-US" sz="2400" b="1" dirty="0" smtClean="0">
                <a:latin typeface="Helvetica"/>
                <a:cs typeface="Helvetica"/>
              </a:rPr>
              <a:t>4. Complacency</a:t>
            </a:r>
            <a:endParaRPr lang="en-US" sz="2400" b="1" dirty="0">
              <a:latin typeface="Helvetica"/>
              <a:cs typeface="Helvetica"/>
            </a:endParaRPr>
          </a:p>
        </p:txBody>
      </p:sp>
      <p:pic>
        <p:nvPicPr>
          <p:cNvPr id="5" name="Picture 4"/>
          <p:cNvPicPr>
            <a:picLocks noChangeAspect="1"/>
          </p:cNvPicPr>
          <p:nvPr/>
        </p:nvPicPr>
        <p:blipFill>
          <a:blip r:embed="rId3" cstate="print"/>
          <a:stretch>
            <a:fillRect/>
          </a:stretch>
        </p:blipFill>
        <p:spPr>
          <a:xfrm>
            <a:off x="6400800" y="1905000"/>
            <a:ext cx="2311400" cy="1066800"/>
          </a:xfrm>
          <a:prstGeom prst="rect">
            <a:avLst/>
          </a:prstGeom>
        </p:spPr>
      </p:pic>
    </p:spTree>
    <p:extLst>
      <p:ext uri="{BB962C8B-B14F-4D97-AF65-F5344CB8AC3E}">
        <p14:creationId xmlns:p14="http://schemas.microsoft.com/office/powerpoint/2010/main" val="1544703755"/>
      </p:ext>
    </p:extLst>
  </p:cSld>
  <p:clrMapOvr>
    <a:masterClrMapping/>
  </p:clrMapOvr>
  <p:timing>
    <p:tnLst>
      <p:par>
        <p:cTn id="1" dur="indefinite" restart="never" nodeType="tmRoot"/>
      </p:par>
    </p:tnLst>
  </p:timing>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228600"/>
            <a:ext cx="7024744" cy="722864"/>
          </a:xfrm>
        </p:spPr>
        <p:txBody>
          <a:bodyPr/>
          <a:lstStyle/>
          <a:p>
            <a:r>
              <a:rPr lang="en-US" dirty="0" smtClean="0"/>
              <a:t>5 Deadly Acts of Leadership</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508</a:t>
            </a:fld>
            <a:endParaRPr lang="en-US" dirty="0"/>
          </a:p>
        </p:txBody>
      </p:sp>
      <p:sp>
        <p:nvSpPr>
          <p:cNvPr id="3" name="TextBox 2"/>
          <p:cNvSpPr txBox="1"/>
          <p:nvPr/>
        </p:nvSpPr>
        <p:spPr>
          <a:xfrm>
            <a:off x="228600" y="1981200"/>
            <a:ext cx="6477000" cy="3139321"/>
          </a:xfrm>
          <a:prstGeom prst="rect">
            <a:avLst/>
          </a:prstGeom>
          <a:noFill/>
        </p:spPr>
        <p:txBody>
          <a:bodyPr wrap="square" rtlCol="0">
            <a:spAutoFit/>
          </a:bodyPr>
          <a:lstStyle/>
          <a:p>
            <a:pPr fontAlgn="base"/>
            <a:r>
              <a:rPr lang="en-US" dirty="0"/>
              <a:t>The death of the 57-year-old banker Richard Talley, CEO of Denver-</a:t>
            </a:r>
            <a:r>
              <a:rPr lang="en-US" dirty="0" smtClean="0"/>
              <a:t>based </a:t>
            </a:r>
            <a:r>
              <a:rPr lang="en-US" b="1" dirty="0" smtClean="0"/>
              <a:t>American </a:t>
            </a:r>
            <a:r>
              <a:rPr lang="en-US" b="1" dirty="0"/>
              <a:t>Title Services </a:t>
            </a:r>
            <a:r>
              <a:rPr lang="en-US" dirty="0"/>
              <a:t>(ATS) was accompanied by the fact that his firm was under investigation by the insurance regulators. </a:t>
            </a:r>
            <a:endParaRPr lang="en-US" dirty="0" smtClean="0"/>
          </a:p>
          <a:p>
            <a:pPr fontAlgn="base"/>
            <a:endParaRPr lang="en-US" dirty="0"/>
          </a:p>
          <a:p>
            <a:pPr fontAlgn="base"/>
            <a:r>
              <a:rPr lang="en-US" dirty="0" smtClean="0"/>
              <a:t>Prosecutors </a:t>
            </a:r>
            <a:r>
              <a:rPr lang="en-US" dirty="0"/>
              <a:t>had launched a criminal investigation for over $2 million missing from escrow accounts. Talley committed suicide. </a:t>
            </a:r>
            <a:endParaRPr lang="en-US" dirty="0" smtClean="0"/>
          </a:p>
          <a:p>
            <a:pPr fontAlgn="base"/>
            <a:endParaRPr lang="en-US" dirty="0"/>
          </a:p>
          <a:p>
            <a:pPr fontAlgn="base"/>
            <a:r>
              <a:rPr lang="en-US" dirty="0" smtClean="0"/>
              <a:t>Police </a:t>
            </a:r>
            <a:r>
              <a:rPr lang="en-US" dirty="0"/>
              <a:t>found him dressed for work, sitting in his car. Records show Talley was to be confronted about the missing escrow funds the morning he died. ATS filed for bankruptcy liquidation shortly after Talley's suicide.</a:t>
            </a:r>
          </a:p>
        </p:txBody>
      </p:sp>
      <p:sp>
        <p:nvSpPr>
          <p:cNvPr id="7" name="TextBox 6"/>
          <p:cNvSpPr txBox="1"/>
          <p:nvPr/>
        </p:nvSpPr>
        <p:spPr>
          <a:xfrm>
            <a:off x="228600" y="1371600"/>
            <a:ext cx="2667000" cy="461665"/>
          </a:xfrm>
          <a:prstGeom prst="rect">
            <a:avLst/>
          </a:prstGeom>
          <a:noFill/>
        </p:spPr>
        <p:txBody>
          <a:bodyPr wrap="square" rtlCol="0">
            <a:spAutoFit/>
          </a:bodyPr>
          <a:lstStyle/>
          <a:p>
            <a:r>
              <a:rPr lang="en-US" sz="2400" b="1" dirty="0" smtClean="0">
                <a:latin typeface="Helvetica"/>
                <a:cs typeface="Helvetica"/>
              </a:rPr>
              <a:t>5. Greed</a:t>
            </a:r>
            <a:endParaRPr lang="en-US" sz="2400" b="1" dirty="0">
              <a:latin typeface="Helvetica"/>
              <a:cs typeface="Helvetica"/>
            </a:endParaRPr>
          </a:p>
        </p:txBody>
      </p:sp>
      <p:pic>
        <p:nvPicPr>
          <p:cNvPr id="5" name="Picture 4"/>
          <p:cNvPicPr>
            <a:picLocks noChangeAspect="1"/>
          </p:cNvPicPr>
          <p:nvPr/>
        </p:nvPicPr>
        <p:blipFill>
          <a:blip r:embed="rId3" cstate="print"/>
          <a:stretch>
            <a:fillRect/>
          </a:stretch>
        </p:blipFill>
        <p:spPr>
          <a:xfrm>
            <a:off x="6934200" y="2057400"/>
            <a:ext cx="1570522" cy="1130300"/>
          </a:xfrm>
          <a:prstGeom prst="rect">
            <a:avLst/>
          </a:prstGeom>
        </p:spPr>
      </p:pic>
    </p:spTree>
    <p:extLst>
      <p:ext uri="{BB962C8B-B14F-4D97-AF65-F5344CB8AC3E}">
        <p14:creationId xmlns:p14="http://schemas.microsoft.com/office/powerpoint/2010/main" val="577980990"/>
      </p:ext>
    </p:extLst>
  </p:cSld>
  <p:clrMapOvr>
    <a:masterClrMapping/>
  </p:clrMapOvr>
  <p:timing>
    <p:tnLst>
      <p:par>
        <p:cTn id="1" dur="indefinite" restart="never" nodeType="tmRoot"/>
      </p:par>
    </p:tnLst>
  </p:timing>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1"/>
            <a:ext cx="3124200" cy="3962399"/>
          </a:xfrm>
        </p:spPr>
        <p:txBody>
          <a:bodyPr>
            <a:normAutofit fontScale="77500" lnSpcReduction="20000"/>
          </a:bodyPr>
          <a:lstStyle/>
          <a:p>
            <a:pPr marL="0" indent="0">
              <a:buNone/>
            </a:pPr>
            <a:r>
              <a:rPr lang="en-US" dirty="0"/>
              <a:t>P</a:t>
            </a:r>
            <a:r>
              <a:rPr lang="en-US" dirty="0" smtClean="0"/>
              <a:t>eople’s </a:t>
            </a:r>
            <a:r>
              <a:rPr lang="en-US" dirty="0"/>
              <a:t>need to perceive that they have choices, that what they are doing is of their own volition, and that they are the source of their own actions. </a:t>
            </a:r>
            <a:endParaRPr lang="en-US" dirty="0" smtClean="0"/>
          </a:p>
          <a:p>
            <a:pPr marL="0" indent="0">
              <a:buNone/>
            </a:pPr>
            <a:r>
              <a:rPr lang="en-US" dirty="0" smtClean="0"/>
              <a:t>The </a:t>
            </a:r>
            <a:r>
              <a:rPr lang="en-US" dirty="0"/>
              <a:t>way leaders frame information and situations either promotes the likelihood that a person will perceive autonomy or undermines it. </a:t>
            </a:r>
          </a:p>
          <a:p>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509</a:t>
            </a:fld>
            <a:endParaRPr lang="en-US" dirty="0"/>
          </a:p>
        </p:txBody>
      </p:sp>
      <p:sp>
        <p:nvSpPr>
          <p:cNvPr id="4" name="Title 3"/>
          <p:cNvSpPr>
            <a:spLocks noGrp="1"/>
          </p:cNvSpPr>
          <p:nvPr>
            <p:ph type="title"/>
          </p:nvPr>
        </p:nvSpPr>
        <p:spPr/>
        <p:txBody>
          <a:bodyPr/>
          <a:lstStyle/>
          <a:p>
            <a:r>
              <a:rPr lang="en-US" dirty="0" smtClean="0"/>
              <a:t>Motivation - Autonomy</a:t>
            </a:r>
            <a:endParaRPr lang="en-US" dirty="0"/>
          </a:p>
        </p:txBody>
      </p:sp>
      <p:sp>
        <p:nvSpPr>
          <p:cNvPr id="5" name="TextBox 4"/>
          <p:cNvSpPr txBox="1"/>
          <p:nvPr/>
        </p:nvSpPr>
        <p:spPr>
          <a:xfrm>
            <a:off x="5562600" y="5788223"/>
            <a:ext cx="3265187" cy="307777"/>
          </a:xfrm>
          <a:prstGeom prst="rect">
            <a:avLst/>
          </a:prstGeom>
          <a:noFill/>
        </p:spPr>
        <p:txBody>
          <a:bodyPr wrap="none" rtlCol="0">
            <a:spAutoFit/>
          </a:bodyPr>
          <a:lstStyle/>
          <a:p>
            <a:r>
              <a:rPr lang="en-US" sz="1400" dirty="0" smtClean="0">
                <a:solidFill>
                  <a:srgbClr val="A6A6A6"/>
                </a:solidFill>
              </a:rPr>
              <a:t>Harvard Business Review November, 2014</a:t>
            </a:r>
            <a:endParaRPr lang="en-US" sz="1400" dirty="0">
              <a:solidFill>
                <a:srgbClr val="A6A6A6"/>
              </a:solidFill>
            </a:endParaRPr>
          </a:p>
        </p:txBody>
      </p:sp>
      <p:sp>
        <p:nvSpPr>
          <p:cNvPr id="6" name="TextBox 5"/>
          <p:cNvSpPr txBox="1"/>
          <p:nvPr/>
        </p:nvSpPr>
        <p:spPr>
          <a:xfrm>
            <a:off x="3733800" y="1524000"/>
            <a:ext cx="5105400" cy="3970318"/>
          </a:xfrm>
          <a:prstGeom prst="rect">
            <a:avLst/>
          </a:prstGeom>
          <a:noFill/>
        </p:spPr>
        <p:txBody>
          <a:bodyPr wrap="square" rtlCol="0">
            <a:spAutoFit/>
          </a:bodyPr>
          <a:lstStyle/>
          <a:p>
            <a:pPr marL="342900" lvl="0" indent="-342900">
              <a:buFont typeface="+mj-lt"/>
              <a:buAutoNum type="arabicPeriod"/>
            </a:pPr>
            <a:r>
              <a:rPr lang="en-US" b="1" dirty="0"/>
              <a:t>Frame goals </a:t>
            </a:r>
            <a:r>
              <a:rPr lang="en-US" dirty="0"/>
              <a:t>and timelines as essential information to assure a person’s success, rather than as dictates or ways to hold people accountable.</a:t>
            </a:r>
          </a:p>
          <a:p>
            <a:pPr marL="342900" lvl="0" indent="-342900">
              <a:buFont typeface="+mj-lt"/>
              <a:buAutoNum type="arabicPeriod"/>
            </a:pPr>
            <a:r>
              <a:rPr lang="en-US" b="1" dirty="0"/>
              <a:t>Refrain from incentivizing people </a:t>
            </a:r>
            <a:r>
              <a:rPr lang="en-US" dirty="0"/>
              <a:t>through competitions and games. Few people have learned the skill of shifting the reason why they’re competing from an external one (winning a prize or gaining status) to a higher-quality one (an opportunity to fulfill a meaningful goal).</a:t>
            </a:r>
          </a:p>
          <a:p>
            <a:pPr marL="342900" lvl="0" indent="-342900">
              <a:buFont typeface="+mj-lt"/>
              <a:buAutoNum type="arabicPeriod"/>
            </a:pPr>
            <a:r>
              <a:rPr lang="en-US" b="1" dirty="0"/>
              <a:t>Don’t apply pressure to perform</a:t>
            </a:r>
            <a:r>
              <a:rPr lang="en-US" dirty="0"/>
              <a:t>. Sustained peak performance is a result of people acting because they </a:t>
            </a:r>
            <a:r>
              <a:rPr lang="en-US" i="1" dirty="0"/>
              <a:t>choose</a:t>
            </a:r>
            <a:r>
              <a:rPr lang="en-US" dirty="0"/>
              <a:t> to — not because they feel they </a:t>
            </a:r>
            <a:r>
              <a:rPr lang="en-US" i="1" dirty="0"/>
              <a:t>have </a:t>
            </a:r>
            <a:r>
              <a:rPr lang="en-US" dirty="0"/>
              <a:t>to</a:t>
            </a:r>
            <a:r>
              <a:rPr lang="en-US" dirty="0" smtClean="0"/>
              <a:t>.</a:t>
            </a:r>
            <a:endParaRPr lang="en-US" dirty="0"/>
          </a:p>
        </p:txBody>
      </p:sp>
    </p:spTree>
    <p:extLst>
      <p:ext uri="{BB962C8B-B14F-4D97-AF65-F5344CB8AC3E}">
        <p14:creationId xmlns:p14="http://schemas.microsoft.com/office/powerpoint/2010/main" val="28770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6689086" cy="854075"/>
          </a:xfrm>
        </p:spPr>
        <p:txBody>
          <a:bodyPr>
            <a:normAutofit/>
          </a:bodyPr>
          <a:lstStyle/>
          <a:p>
            <a:r>
              <a:rPr lang="en-US" dirty="0" smtClean="0"/>
              <a:t>Select Indicators and </a:t>
            </a:r>
            <a:r>
              <a:rPr lang="en-US" dirty="0"/>
              <a:t>c</a:t>
            </a:r>
            <a:r>
              <a:rPr lang="en-US" dirty="0" smtClean="0"/>
              <a:t>ollect data</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7760662"/>
              </p:ext>
            </p:extLst>
          </p:nvPr>
        </p:nvGraphicFramePr>
        <p:xfrm>
          <a:off x="304800" y="1947232"/>
          <a:ext cx="8610600" cy="2590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ounded Rectangle 4"/>
          <p:cNvSpPr/>
          <p:nvPr/>
        </p:nvSpPr>
        <p:spPr>
          <a:xfrm>
            <a:off x="533400" y="5300031"/>
            <a:ext cx="1371600" cy="990600"/>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dirty="0" smtClean="0">
                <a:solidFill>
                  <a:schemeClr val="tx1"/>
                </a:solidFill>
                <a:latin typeface=""/>
              </a:rPr>
              <a:t>R&amp;D</a:t>
            </a:r>
            <a:r>
              <a:rPr lang="en-US" sz="1050" dirty="0">
                <a:solidFill>
                  <a:schemeClr val="tx1"/>
                </a:solidFill>
                <a:latin typeface=""/>
              </a:rPr>
              <a:t>, manufacturing,</a:t>
            </a:r>
          </a:p>
          <a:p>
            <a:r>
              <a:rPr lang="en-US" sz="1050" dirty="0">
                <a:solidFill>
                  <a:schemeClr val="tx1"/>
                </a:solidFill>
                <a:latin typeface=""/>
              </a:rPr>
              <a:t>marketing spend</a:t>
            </a:r>
          </a:p>
          <a:p>
            <a:r>
              <a:rPr lang="en-US" sz="1050" dirty="0">
                <a:solidFill>
                  <a:schemeClr val="tx1"/>
                </a:solidFill>
                <a:latin typeface=""/>
              </a:rPr>
              <a:t>($ spent).</a:t>
            </a:r>
            <a:endParaRPr lang="en-US" sz="2800" dirty="0">
              <a:solidFill>
                <a:schemeClr val="tx1"/>
              </a:solidFill>
            </a:endParaRPr>
          </a:p>
        </p:txBody>
      </p:sp>
      <p:sp>
        <p:nvSpPr>
          <p:cNvPr id="6" name="TextBox 5"/>
          <p:cNvSpPr txBox="1"/>
          <p:nvPr/>
        </p:nvSpPr>
        <p:spPr>
          <a:xfrm>
            <a:off x="699209" y="4625901"/>
            <a:ext cx="977191" cy="369332"/>
          </a:xfrm>
          <a:prstGeom prst="rect">
            <a:avLst/>
          </a:prstGeom>
          <a:noFill/>
        </p:spPr>
        <p:txBody>
          <a:bodyPr wrap="none" rtlCol="0">
            <a:spAutoFit/>
          </a:bodyPr>
          <a:lstStyle/>
          <a:p>
            <a:r>
              <a:rPr lang="en-US" smtClean="0"/>
              <a:t>Example</a:t>
            </a:r>
            <a:endParaRPr lang="en-US" dirty="0"/>
          </a:p>
        </p:txBody>
      </p:sp>
      <p:cxnSp>
        <p:nvCxnSpPr>
          <p:cNvPr id="8" name="Straight Arrow Connector 7"/>
          <p:cNvCxnSpPr/>
          <p:nvPr/>
        </p:nvCxnSpPr>
        <p:spPr>
          <a:xfrm>
            <a:off x="1143000" y="4995233"/>
            <a:ext cx="0" cy="228598"/>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2196390" y="5300031"/>
            <a:ext cx="1537410" cy="990600"/>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tx1"/>
                </a:solidFill>
                <a:latin typeface=""/>
              </a:rPr>
              <a:t>Water purification</a:t>
            </a:r>
          </a:p>
          <a:p>
            <a:r>
              <a:rPr lang="en-US" sz="1000" dirty="0">
                <a:solidFill>
                  <a:schemeClr val="tx1"/>
                </a:solidFill>
                <a:latin typeface=""/>
              </a:rPr>
              <a:t>tablet </a:t>
            </a:r>
            <a:r>
              <a:rPr lang="en-US" sz="1000" dirty="0" smtClean="0">
                <a:solidFill>
                  <a:schemeClr val="tx1"/>
                </a:solidFill>
                <a:latin typeface=""/>
              </a:rPr>
              <a:t>sales (qualitative</a:t>
            </a:r>
            <a:r>
              <a:rPr lang="en-US" sz="1000" dirty="0">
                <a:solidFill>
                  <a:schemeClr val="tx1"/>
                </a:solidFill>
                <a:latin typeface=""/>
              </a:rPr>
              <a:t> </a:t>
            </a:r>
            <a:r>
              <a:rPr lang="en-US" sz="1000" dirty="0" smtClean="0">
                <a:solidFill>
                  <a:schemeClr val="tx1"/>
                </a:solidFill>
                <a:latin typeface=""/>
              </a:rPr>
              <a:t>description </a:t>
            </a:r>
          </a:p>
          <a:p>
            <a:r>
              <a:rPr lang="en-US" sz="1000" dirty="0" smtClean="0">
                <a:solidFill>
                  <a:schemeClr val="tx1"/>
                </a:solidFill>
                <a:latin typeface=""/>
              </a:rPr>
              <a:t>of marketing and </a:t>
            </a:r>
            <a:r>
              <a:rPr lang="en-US" sz="1000" dirty="0">
                <a:solidFill>
                  <a:schemeClr val="tx1"/>
                </a:solidFill>
                <a:latin typeface=""/>
              </a:rPr>
              <a:t>distribution efforts).</a:t>
            </a:r>
            <a:endParaRPr lang="en-US" sz="2400" dirty="0">
              <a:solidFill>
                <a:schemeClr val="tx1"/>
              </a:solidFill>
            </a:endParaRPr>
          </a:p>
        </p:txBody>
      </p:sp>
      <p:sp>
        <p:nvSpPr>
          <p:cNvPr id="12" name="TextBox 11"/>
          <p:cNvSpPr txBox="1"/>
          <p:nvPr/>
        </p:nvSpPr>
        <p:spPr>
          <a:xfrm>
            <a:off x="2362200" y="4625901"/>
            <a:ext cx="977191" cy="369332"/>
          </a:xfrm>
          <a:prstGeom prst="rect">
            <a:avLst/>
          </a:prstGeom>
          <a:noFill/>
        </p:spPr>
        <p:txBody>
          <a:bodyPr wrap="none" rtlCol="0">
            <a:spAutoFit/>
          </a:bodyPr>
          <a:lstStyle/>
          <a:p>
            <a:r>
              <a:rPr lang="en-US" smtClean="0"/>
              <a:t>Example</a:t>
            </a:r>
            <a:endParaRPr lang="en-US" dirty="0"/>
          </a:p>
        </p:txBody>
      </p:sp>
      <p:cxnSp>
        <p:nvCxnSpPr>
          <p:cNvPr id="13" name="Straight Arrow Connector 12"/>
          <p:cNvCxnSpPr/>
          <p:nvPr/>
        </p:nvCxnSpPr>
        <p:spPr>
          <a:xfrm>
            <a:off x="2805991" y="4995233"/>
            <a:ext cx="0" cy="228598"/>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3935582" y="5300031"/>
            <a:ext cx="1398418" cy="990600"/>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tx1"/>
                </a:solidFill>
                <a:latin typeface=""/>
              </a:rPr>
              <a:t>Tablets sold (# sold </a:t>
            </a:r>
            <a:r>
              <a:rPr lang="en-US" sz="1000" dirty="0" smtClean="0">
                <a:solidFill>
                  <a:schemeClr val="tx1"/>
                </a:solidFill>
                <a:latin typeface=""/>
              </a:rPr>
              <a:t>and demographic information regarding consumers</a:t>
            </a:r>
            <a:endParaRPr lang="en-US" sz="1000" dirty="0">
              <a:solidFill>
                <a:schemeClr val="tx1"/>
              </a:solidFill>
              <a:latin typeface=""/>
            </a:endParaRPr>
          </a:p>
          <a:p>
            <a:r>
              <a:rPr lang="en-US" sz="1000" dirty="0">
                <a:solidFill>
                  <a:schemeClr val="tx1"/>
                </a:solidFill>
                <a:latin typeface=""/>
              </a:rPr>
              <a:t>buying the </a:t>
            </a:r>
            <a:r>
              <a:rPr lang="en-US" sz="1000" dirty="0" smtClean="0">
                <a:solidFill>
                  <a:schemeClr val="tx1"/>
                </a:solidFill>
                <a:latin typeface=""/>
              </a:rPr>
              <a:t>tablets</a:t>
            </a:r>
            <a:r>
              <a:rPr lang="en-US" sz="1000" dirty="0">
                <a:solidFill>
                  <a:schemeClr val="tx1"/>
                </a:solidFill>
                <a:latin typeface=""/>
              </a:rPr>
              <a:t>).</a:t>
            </a:r>
            <a:endParaRPr lang="en-US" sz="2400" dirty="0">
              <a:solidFill>
                <a:schemeClr val="tx1"/>
              </a:solidFill>
            </a:endParaRPr>
          </a:p>
        </p:txBody>
      </p:sp>
      <p:sp>
        <p:nvSpPr>
          <p:cNvPr id="15" name="TextBox 14"/>
          <p:cNvSpPr txBox="1"/>
          <p:nvPr/>
        </p:nvSpPr>
        <p:spPr>
          <a:xfrm>
            <a:off x="4101392" y="4625901"/>
            <a:ext cx="977191" cy="369332"/>
          </a:xfrm>
          <a:prstGeom prst="rect">
            <a:avLst/>
          </a:prstGeom>
          <a:noFill/>
        </p:spPr>
        <p:txBody>
          <a:bodyPr wrap="none" rtlCol="0">
            <a:spAutoFit/>
          </a:bodyPr>
          <a:lstStyle/>
          <a:p>
            <a:r>
              <a:rPr lang="en-US" smtClean="0"/>
              <a:t>Example</a:t>
            </a:r>
            <a:endParaRPr lang="en-US" dirty="0"/>
          </a:p>
        </p:txBody>
      </p:sp>
      <p:cxnSp>
        <p:nvCxnSpPr>
          <p:cNvPr id="16" name="Straight Arrow Connector 15"/>
          <p:cNvCxnSpPr/>
          <p:nvPr/>
        </p:nvCxnSpPr>
        <p:spPr>
          <a:xfrm>
            <a:off x="4545183" y="4995233"/>
            <a:ext cx="0" cy="228598"/>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5716268" y="5300031"/>
            <a:ext cx="1219200" cy="990600"/>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tx1"/>
                </a:solidFill>
                <a:latin typeface=""/>
              </a:rPr>
              <a:t>Purified water</a:t>
            </a:r>
          </a:p>
          <a:p>
            <a:r>
              <a:rPr lang="en-US" sz="1000" dirty="0">
                <a:solidFill>
                  <a:schemeClr val="tx1"/>
                </a:solidFill>
                <a:latin typeface=""/>
              </a:rPr>
              <a:t>consumed (% of </a:t>
            </a:r>
            <a:r>
              <a:rPr lang="en-US" sz="1000" dirty="0" smtClean="0">
                <a:solidFill>
                  <a:schemeClr val="tx1"/>
                </a:solidFill>
                <a:latin typeface=""/>
              </a:rPr>
              <a:t>total water </a:t>
            </a:r>
          </a:p>
          <a:p>
            <a:r>
              <a:rPr lang="en-US" sz="1000" dirty="0" smtClean="0">
                <a:solidFill>
                  <a:schemeClr val="tx1"/>
                </a:solidFill>
                <a:latin typeface=""/>
              </a:rPr>
              <a:t>consumed</a:t>
            </a:r>
            <a:r>
              <a:rPr lang="en-US" sz="1000" dirty="0">
                <a:solidFill>
                  <a:schemeClr val="tx1"/>
                </a:solidFill>
                <a:latin typeface=""/>
              </a:rPr>
              <a:t>).</a:t>
            </a:r>
            <a:endParaRPr lang="en-US" sz="2400" dirty="0">
              <a:solidFill>
                <a:schemeClr val="tx1"/>
              </a:solidFill>
            </a:endParaRPr>
          </a:p>
        </p:txBody>
      </p:sp>
      <p:sp>
        <p:nvSpPr>
          <p:cNvPr id="18" name="TextBox 17"/>
          <p:cNvSpPr txBox="1"/>
          <p:nvPr/>
        </p:nvSpPr>
        <p:spPr>
          <a:xfrm>
            <a:off x="5882077" y="4625901"/>
            <a:ext cx="977191" cy="369332"/>
          </a:xfrm>
          <a:prstGeom prst="rect">
            <a:avLst/>
          </a:prstGeom>
          <a:noFill/>
        </p:spPr>
        <p:txBody>
          <a:bodyPr wrap="none" rtlCol="0">
            <a:spAutoFit/>
          </a:bodyPr>
          <a:lstStyle/>
          <a:p>
            <a:r>
              <a:rPr lang="en-US" smtClean="0"/>
              <a:t>Example</a:t>
            </a:r>
            <a:endParaRPr lang="en-US" dirty="0"/>
          </a:p>
        </p:txBody>
      </p:sp>
      <p:cxnSp>
        <p:nvCxnSpPr>
          <p:cNvPr id="19" name="Straight Arrow Connector 18"/>
          <p:cNvCxnSpPr/>
          <p:nvPr/>
        </p:nvCxnSpPr>
        <p:spPr>
          <a:xfrm>
            <a:off x="6325868" y="4995233"/>
            <a:ext cx="0" cy="228598"/>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0" name="Rounded Rectangle 19"/>
          <p:cNvSpPr/>
          <p:nvPr/>
        </p:nvSpPr>
        <p:spPr>
          <a:xfrm>
            <a:off x="7317736" y="5334000"/>
            <a:ext cx="1597664" cy="990600"/>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tx1"/>
                </a:solidFill>
                <a:latin typeface=""/>
              </a:rPr>
              <a:t>Reduced incidence</a:t>
            </a:r>
          </a:p>
          <a:p>
            <a:r>
              <a:rPr lang="en-US" sz="1000" dirty="0">
                <a:solidFill>
                  <a:schemeClr val="tx1"/>
                </a:solidFill>
                <a:latin typeface=""/>
              </a:rPr>
              <a:t>of water-borne </a:t>
            </a:r>
            <a:r>
              <a:rPr lang="en-US" sz="1000" dirty="0" smtClean="0">
                <a:solidFill>
                  <a:schemeClr val="tx1"/>
                </a:solidFill>
                <a:latin typeface=""/>
              </a:rPr>
              <a:t>diseases (% reduction </a:t>
            </a:r>
          </a:p>
          <a:p>
            <a:r>
              <a:rPr lang="en-US" sz="1000" dirty="0" err="1" smtClean="0">
                <a:solidFill>
                  <a:schemeClr val="tx1"/>
                </a:solidFill>
                <a:latin typeface=""/>
              </a:rPr>
              <a:t>Vs.pre</a:t>
            </a:r>
            <a:r>
              <a:rPr lang="en-US" sz="1000" dirty="0" smtClean="0">
                <a:solidFill>
                  <a:schemeClr val="tx1"/>
                </a:solidFill>
                <a:latin typeface=""/>
              </a:rPr>
              <a:t>-sales</a:t>
            </a:r>
            <a:r>
              <a:rPr lang="en-US" sz="1000" dirty="0">
                <a:solidFill>
                  <a:schemeClr val="tx1"/>
                </a:solidFill>
                <a:latin typeface=""/>
              </a:rPr>
              <a:t>).</a:t>
            </a:r>
            <a:endParaRPr lang="en-US" sz="2400" dirty="0">
              <a:solidFill>
                <a:schemeClr val="tx1"/>
              </a:solidFill>
            </a:endParaRPr>
          </a:p>
        </p:txBody>
      </p:sp>
      <p:sp>
        <p:nvSpPr>
          <p:cNvPr id="21" name="TextBox 20"/>
          <p:cNvSpPr txBox="1"/>
          <p:nvPr/>
        </p:nvSpPr>
        <p:spPr>
          <a:xfrm>
            <a:off x="7662761" y="4659870"/>
            <a:ext cx="977191" cy="369332"/>
          </a:xfrm>
          <a:prstGeom prst="rect">
            <a:avLst/>
          </a:prstGeom>
          <a:noFill/>
        </p:spPr>
        <p:txBody>
          <a:bodyPr wrap="none" rtlCol="0">
            <a:spAutoFit/>
          </a:bodyPr>
          <a:lstStyle/>
          <a:p>
            <a:r>
              <a:rPr lang="en-US" smtClean="0"/>
              <a:t>Example</a:t>
            </a:r>
            <a:endParaRPr lang="en-US" dirty="0"/>
          </a:p>
        </p:txBody>
      </p:sp>
      <p:cxnSp>
        <p:nvCxnSpPr>
          <p:cNvPr id="22" name="Straight Arrow Connector 21"/>
          <p:cNvCxnSpPr/>
          <p:nvPr/>
        </p:nvCxnSpPr>
        <p:spPr>
          <a:xfrm>
            <a:off x="8106552" y="5029202"/>
            <a:ext cx="0" cy="228598"/>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28649" y="1148502"/>
            <a:ext cx="7829551" cy="646331"/>
          </a:xfrm>
          <a:prstGeom prst="rect">
            <a:avLst/>
          </a:prstGeom>
          <a:noFill/>
        </p:spPr>
        <p:txBody>
          <a:bodyPr wrap="square" rtlCol="0">
            <a:spAutoFit/>
          </a:bodyPr>
          <a:lstStyle/>
          <a:p>
            <a:r>
              <a:rPr lang="en-US" b="1" dirty="0" smtClean="0"/>
              <a:t>Example: </a:t>
            </a:r>
            <a:r>
              <a:rPr lang="en-US" dirty="0" smtClean="0"/>
              <a:t>A Project to develop water </a:t>
            </a:r>
            <a:r>
              <a:rPr lang="en-US" dirty="0"/>
              <a:t>purification tablets </a:t>
            </a:r>
            <a:r>
              <a:rPr lang="en-US" dirty="0" smtClean="0"/>
              <a:t>has the </a:t>
            </a:r>
            <a:r>
              <a:rPr lang="en-US" dirty="0"/>
              <a:t>potential to reduce incidence of </a:t>
            </a:r>
            <a:r>
              <a:rPr lang="en-US" dirty="0" smtClean="0"/>
              <a:t>water-borne diseases</a:t>
            </a:r>
            <a:endParaRPr lang="en-US" dirty="0"/>
          </a:p>
        </p:txBody>
      </p:sp>
    </p:spTree>
    <p:extLst>
      <p:ext uri="{BB962C8B-B14F-4D97-AF65-F5344CB8AC3E}">
        <p14:creationId xmlns:p14="http://schemas.microsoft.com/office/powerpoint/2010/main" val="54704983"/>
      </p:ext>
    </p:extLst>
  </p:cSld>
  <p:clrMapOvr>
    <a:masterClrMapping/>
  </p:clrMapOvr>
  <p:timing>
    <p:tnLst>
      <p:par>
        <p:cTn id="1" dur="indefinite" restart="never" nodeType="tmRoot"/>
      </p:par>
    </p:tnLst>
  </p:timing>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1"/>
            <a:ext cx="3124200" cy="3962399"/>
          </a:xfrm>
        </p:spPr>
        <p:txBody>
          <a:bodyPr>
            <a:normAutofit fontScale="77500" lnSpcReduction="20000"/>
          </a:bodyPr>
          <a:lstStyle/>
          <a:p>
            <a:pPr marL="0" indent="0">
              <a:buNone/>
            </a:pPr>
            <a:r>
              <a:rPr lang="en-US" b="1" dirty="0"/>
              <a:t>Relatedness</a:t>
            </a:r>
            <a:r>
              <a:rPr lang="en-US" dirty="0"/>
              <a:t> is people’s need to care about and be cared about by others, to feel connected to others without concerns about ulterior motives, and to feel that they are contributing to something greater than themselves. Leaders have a great opportunity to help people derive meaning from their work. </a:t>
            </a:r>
          </a:p>
        </p:txBody>
      </p:sp>
      <p:sp>
        <p:nvSpPr>
          <p:cNvPr id="3" name="Slide Number Placeholder 2"/>
          <p:cNvSpPr>
            <a:spLocks noGrp="1"/>
          </p:cNvSpPr>
          <p:nvPr>
            <p:ph type="sldNum" sz="quarter" idx="12"/>
          </p:nvPr>
        </p:nvSpPr>
        <p:spPr/>
        <p:txBody>
          <a:bodyPr/>
          <a:lstStyle/>
          <a:p>
            <a:fld id="{4BE819A1-3DD8-4179-BFD0-BF7D359F8DBD}" type="slidenum">
              <a:rPr lang="en-US" smtClean="0"/>
              <a:pPr/>
              <a:t>510</a:t>
            </a:fld>
            <a:endParaRPr lang="en-US" dirty="0"/>
          </a:p>
        </p:txBody>
      </p:sp>
      <p:sp>
        <p:nvSpPr>
          <p:cNvPr id="4" name="Title 3"/>
          <p:cNvSpPr>
            <a:spLocks noGrp="1"/>
          </p:cNvSpPr>
          <p:nvPr>
            <p:ph type="title"/>
          </p:nvPr>
        </p:nvSpPr>
        <p:spPr/>
        <p:txBody>
          <a:bodyPr/>
          <a:lstStyle/>
          <a:p>
            <a:r>
              <a:rPr lang="en-US" dirty="0" smtClean="0"/>
              <a:t>Motivation - Relatedness</a:t>
            </a:r>
            <a:endParaRPr lang="en-US" dirty="0"/>
          </a:p>
        </p:txBody>
      </p:sp>
      <p:sp>
        <p:nvSpPr>
          <p:cNvPr id="5" name="TextBox 4"/>
          <p:cNvSpPr txBox="1"/>
          <p:nvPr/>
        </p:nvSpPr>
        <p:spPr>
          <a:xfrm>
            <a:off x="5562600" y="5788223"/>
            <a:ext cx="3265187" cy="307777"/>
          </a:xfrm>
          <a:prstGeom prst="rect">
            <a:avLst/>
          </a:prstGeom>
          <a:noFill/>
        </p:spPr>
        <p:txBody>
          <a:bodyPr wrap="none" rtlCol="0">
            <a:spAutoFit/>
          </a:bodyPr>
          <a:lstStyle/>
          <a:p>
            <a:r>
              <a:rPr lang="en-US" sz="1400" dirty="0" smtClean="0">
                <a:solidFill>
                  <a:srgbClr val="A6A6A6"/>
                </a:solidFill>
              </a:rPr>
              <a:t>Harvard Business Review November, 2014</a:t>
            </a:r>
            <a:endParaRPr lang="en-US" sz="1400" dirty="0">
              <a:solidFill>
                <a:srgbClr val="A6A6A6"/>
              </a:solidFill>
            </a:endParaRPr>
          </a:p>
        </p:txBody>
      </p:sp>
      <p:sp>
        <p:nvSpPr>
          <p:cNvPr id="6" name="TextBox 5"/>
          <p:cNvSpPr txBox="1"/>
          <p:nvPr/>
        </p:nvSpPr>
        <p:spPr>
          <a:xfrm>
            <a:off x="3733800" y="1524000"/>
            <a:ext cx="5105400" cy="3139321"/>
          </a:xfrm>
          <a:prstGeom prst="rect">
            <a:avLst/>
          </a:prstGeom>
          <a:noFill/>
        </p:spPr>
        <p:txBody>
          <a:bodyPr wrap="square" rtlCol="0">
            <a:spAutoFit/>
          </a:bodyPr>
          <a:lstStyle/>
          <a:p>
            <a:pPr marL="342900" lvl="0" indent="-342900">
              <a:buFont typeface="+mj-lt"/>
              <a:buAutoNum type="arabicPeriod"/>
            </a:pPr>
            <a:r>
              <a:rPr lang="en-US" b="1" dirty="0"/>
              <a:t>Validate</a:t>
            </a:r>
            <a:r>
              <a:rPr lang="en-US" dirty="0"/>
              <a:t> the exploration of feelings in the workplace. Be willing to ask people how they feel about an assigned project or goal and listen to their response. All behavior may not be acceptable, but all feelings are worth exploring.</a:t>
            </a:r>
          </a:p>
          <a:p>
            <a:pPr marL="342900" lvl="0" indent="-342900">
              <a:buFont typeface="+mj-lt"/>
              <a:buAutoNum type="arabicPeriod"/>
            </a:pPr>
            <a:r>
              <a:rPr lang="en-US" b="1" dirty="0"/>
              <a:t>Take time </a:t>
            </a:r>
            <a:r>
              <a:rPr lang="en-US" dirty="0"/>
              <a:t>to facilitate the development of people’s values at work — then help them align those values with their goals. It is impossible to link work to values if individuals don’t know what their values are.</a:t>
            </a:r>
          </a:p>
          <a:p>
            <a:pPr marL="342900" lvl="0" indent="-342900">
              <a:buFont typeface="+mj-lt"/>
              <a:buAutoNum type="arabicPeriod"/>
            </a:pPr>
            <a:r>
              <a:rPr lang="en-US" b="1" dirty="0"/>
              <a:t>Connect</a:t>
            </a:r>
            <a:r>
              <a:rPr lang="en-US" dirty="0"/>
              <a:t> people’s work to a noble purpose.</a:t>
            </a:r>
          </a:p>
        </p:txBody>
      </p:sp>
    </p:spTree>
    <p:extLst>
      <p:ext uri="{BB962C8B-B14F-4D97-AF65-F5344CB8AC3E}">
        <p14:creationId xmlns:p14="http://schemas.microsoft.com/office/powerpoint/2010/main" val="368410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1"/>
            <a:ext cx="3124200" cy="3962399"/>
          </a:xfrm>
        </p:spPr>
        <p:txBody>
          <a:bodyPr>
            <a:normAutofit fontScale="85000" lnSpcReduction="10000"/>
          </a:bodyPr>
          <a:lstStyle/>
          <a:p>
            <a:pPr marL="0" indent="0">
              <a:buNone/>
            </a:pPr>
            <a:r>
              <a:rPr lang="en-US" b="1" dirty="0"/>
              <a:t>Competence</a:t>
            </a:r>
            <a:r>
              <a:rPr lang="en-US" dirty="0"/>
              <a:t> is people’s need to feel effective at meeting every-day challenges and opportunities, demonstrating skill over time, and feeling a sense of growth and flourishing. Leaders can rekindle people’s desire to grow and learn. </a:t>
            </a:r>
          </a:p>
        </p:txBody>
      </p:sp>
      <p:sp>
        <p:nvSpPr>
          <p:cNvPr id="3" name="Slide Number Placeholder 2"/>
          <p:cNvSpPr>
            <a:spLocks noGrp="1"/>
          </p:cNvSpPr>
          <p:nvPr>
            <p:ph type="sldNum" sz="quarter" idx="12"/>
          </p:nvPr>
        </p:nvSpPr>
        <p:spPr/>
        <p:txBody>
          <a:bodyPr/>
          <a:lstStyle/>
          <a:p>
            <a:fld id="{4BE819A1-3DD8-4179-BFD0-BF7D359F8DBD}" type="slidenum">
              <a:rPr lang="en-US" smtClean="0"/>
              <a:pPr/>
              <a:t>511</a:t>
            </a:fld>
            <a:endParaRPr lang="en-US" dirty="0"/>
          </a:p>
        </p:txBody>
      </p:sp>
      <p:sp>
        <p:nvSpPr>
          <p:cNvPr id="4" name="Title 3"/>
          <p:cNvSpPr>
            <a:spLocks noGrp="1"/>
          </p:cNvSpPr>
          <p:nvPr>
            <p:ph type="title"/>
          </p:nvPr>
        </p:nvSpPr>
        <p:spPr/>
        <p:txBody>
          <a:bodyPr/>
          <a:lstStyle/>
          <a:p>
            <a:r>
              <a:rPr lang="en-US" dirty="0" smtClean="0"/>
              <a:t>Motivation - Competence</a:t>
            </a:r>
            <a:endParaRPr lang="en-US" dirty="0"/>
          </a:p>
        </p:txBody>
      </p:sp>
      <p:sp>
        <p:nvSpPr>
          <p:cNvPr id="5" name="TextBox 4"/>
          <p:cNvSpPr txBox="1"/>
          <p:nvPr/>
        </p:nvSpPr>
        <p:spPr>
          <a:xfrm>
            <a:off x="5562600" y="5788223"/>
            <a:ext cx="3265187" cy="307777"/>
          </a:xfrm>
          <a:prstGeom prst="rect">
            <a:avLst/>
          </a:prstGeom>
          <a:noFill/>
        </p:spPr>
        <p:txBody>
          <a:bodyPr wrap="none" rtlCol="0">
            <a:spAutoFit/>
          </a:bodyPr>
          <a:lstStyle/>
          <a:p>
            <a:r>
              <a:rPr lang="en-US" sz="1400" dirty="0" smtClean="0">
                <a:solidFill>
                  <a:srgbClr val="A6A6A6"/>
                </a:solidFill>
              </a:rPr>
              <a:t>Harvard Business Review November, 2014</a:t>
            </a:r>
            <a:endParaRPr lang="en-US" sz="1400" dirty="0">
              <a:solidFill>
                <a:srgbClr val="A6A6A6"/>
              </a:solidFill>
            </a:endParaRPr>
          </a:p>
        </p:txBody>
      </p:sp>
      <p:sp>
        <p:nvSpPr>
          <p:cNvPr id="6" name="TextBox 5"/>
          <p:cNvSpPr txBox="1"/>
          <p:nvPr/>
        </p:nvSpPr>
        <p:spPr>
          <a:xfrm>
            <a:off x="3733800" y="1524000"/>
            <a:ext cx="5105400" cy="3139321"/>
          </a:xfrm>
          <a:prstGeom prst="rect">
            <a:avLst/>
          </a:prstGeom>
          <a:noFill/>
        </p:spPr>
        <p:txBody>
          <a:bodyPr wrap="square" rtlCol="0">
            <a:spAutoFit/>
          </a:bodyPr>
          <a:lstStyle/>
          <a:p>
            <a:pPr marL="342900" lvl="0" indent="-342900">
              <a:buFont typeface="+mj-lt"/>
              <a:buAutoNum type="arabicPeriod"/>
            </a:pPr>
            <a:r>
              <a:rPr lang="en-US" dirty="0"/>
              <a:t>Make</a:t>
            </a:r>
            <a:r>
              <a:rPr lang="en-US" b="1" dirty="0"/>
              <a:t> resources </a:t>
            </a:r>
            <a:r>
              <a:rPr lang="en-US" dirty="0"/>
              <a:t>available for learning. What message does it send about values for learning and developing competence when training budgets are the first casualty of economic cutbacks?</a:t>
            </a:r>
          </a:p>
          <a:p>
            <a:pPr marL="342900" lvl="0" indent="-342900">
              <a:buFont typeface="+mj-lt"/>
              <a:buAutoNum type="arabicPeriod"/>
            </a:pPr>
            <a:r>
              <a:rPr lang="en-US" dirty="0"/>
              <a:t>Set </a:t>
            </a:r>
            <a:r>
              <a:rPr lang="en-US" b="1" dirty="0"/>
              <a:t>learning goals </a:t>
            </a:r>
            <a:r>
              <a:rPr lang="en-US" dirty="0"/>
              <a:t>— not just the traditional results-oriented and outcome goals.</a:t>
            </a:r>
          </a:p>
          <a:p>
            <a:pPr marL="342900" lvl="0" indent="-342900">
              <a:buFont typeface="+mj-lt"/>
              <a:buAutoNum type="arabicPeriod"/>
            </a:pPr>
            <a:r>
              <a:rPr lang="en-US" b="1" dirty="0"/>
              <a:t>At the end of each day</a:t>
            </a:r>
            <a:r>
              <a:rPr lang="en-US" dirty="0"/>
              <a:t>, instead of asking, “What did you achieve today?” </a:t>
            </a:r>
            <a:r>
              <a:rPr lang="en-US" b="1" dirty="0"/>
              <a:t>ask </a:t>
            </a:r>
            <a:r>
              <a:rPr lang="en-US" dirty="0"/>
              <a:t>“What did you learn today? How did you grow today in ways that will help you and others tomorrow?”</a:t>
            </a:r>
          </a:p>
        </p:txBody>
      </p:sp>
    </p:spTree>
    <p:extLst>
      <p:ext uri="{BB962C8B-B14F-4D97-AF65-F5344CB8AC3E}">
        <p14:creationId xmlns:p14="http://schemas.microsoft.com/office/powerpoint/2010/main" val="671616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1106" name="Rectangle 2"/>
          <p:cNvSpPr>
            <a:spLocks noGrp="1" noChangeArrowheads="1"/>
          </p:cNvSpPr>
          <p:nvPr>
            <p:ph type="title"/>
          </p:nvPr>
        </p:nvSpPr>
        <p:spPr>
          <a:xfrm>
            <a:off x="347184" y="0"/>
            <a:ext cx="6172200" cy="1143000"/>
          </a:xfrm>
        </p:spPr>
        <p:txBody>
          <a:bodyPr/>
          <a:lstStyle/>
          <a:p>
            <a:r>
              <a:rPr lang="en-US" dirty="0">
                <a:cs typeface="Times New Roman" pitchFamily="18" charset="0"/>
              </a:rPr>
              <a:t>Communication Planning</a:t>
            </a:r>
          </a:p>
        </p:txBody>
      </p:sp>
      <p:pic>
        <p:nvPicPr>
          <p:cNvPr id="24578" name="Picture 2" descr="https://encrypted-tbn0.gstatic.com/images?q=tbn:ANd9GcRVnOQw7T0oOFhFXvofGVR9SN7pJVROBOt0wzJNmVDAndkckKf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3837" y="1459413"/>
            <a:ext cx="2143125" cy="2143125"/>
          </a:xfrm>
          <a:prstGeom prst="rect">
            <a:avLst/>
          </a:prstGeom>
          <a:noFill/>
          <a:extLst>
            <a:ext uri="{909E8E84-426E-40dd-AFC4-6F175D3DCCD1}">
              <a14:hiddenFill xmlns="" xmlns:a14="http://schemas.microsoft.com/office/drawing/2010/main">
                <a:solidFill>
                  <a:srgbClr val="FFFFFF"/>
                </a:solidFill>
              </a14:hiddenFill>
            </a:ext>
          </a:extLst>
        </p:spPr>
      </p:pic>
      <p:sp>
        <p:nvSpPr>
          <p:cNvPr id="4" name="Rectangle 3"/>
          <p:cNvSpPr/>
          <p:nvPr/>
        </p:nvSpPr>
        <p:spPr>
          <a:xfrm>
            <a:off x="559904" y="1459413"/>
            <a:ext cx="5383696" cy="3231654"/>
          </a:xfrm>
          <a:prstGeom prst="rect">
            <a:avLst/>
          </a:prstGeom>
        </p:spPr>
        <p:txBody>
          <a:bodyPr wrap="square">
            <a:spAutoFit/>
          </a:bodyPr>
          <a:lstStyle/>
          <a:p>
            <a:pPr marL="285750" indent="-285750">
              <a:spcBef>
                <a:spcPct val="50000"/>
              </a:spcBef>
              <a:buFont typeface="Courier New" pitchFamily="49" charset="0"/>
              <a:buChar char="o"/>
            </a:pPr>
            <a:r>
              <a:rPr lang="en-GB" sz="2400" dirty="0"/>
              <a:t> Information Requirements </a:t>
            </a:r>
          </a:p>
          <a:p>
            <a:pPr marL="285750" indent="-285750">
              <a:spcBef>
                <a:spcPct val="50000"/>
              </a:spcBef>
              <a:buFont typeface="Courier New" pitchFamily="49" charset="0"/>
              <a:buChar char="o"/>
            </a:pPr>
            <a:r>
              <a:rPr lang="en-GB" sz="2400" dirty="0"/>
              <a:t> Communication Mechanisms</a:t>
            </a:r>
          </a:p>
          <a:p>
            <a:pPr marL="285750" indent="-285750">
              <a:spcBef>
                <a:spcPct val="50000"/>
              </a:spcBef>
              <a:buFont typeface="Courier New" pitchFamily="49" charset="0"/>
              <a:buChar char="o"/>
            </a:pPr>
            <a:r>
              <a:rPr lang="en-GB" sz="2400" dirty="0"/>
              <a:t> Frequency of Distribution</a:t>
            </a:r>
          </a:p>
          <a:p>
            <a:pPr marL="285750" indent="-285750">
              <a:spcBef>
                <a:spcPct val="50000"/>
              </a:spcBef>
              <a:buFont typeface="Courier New" pitchFamily="49" charset="0"/>
              <a:buChar char="o"/>
            </a:pPr>
            <a:r>
              <a:rPr lang="en-GB" sz="2400" dirty="0"/>
              <a:t> Information Sources</a:t>
            </a:r>
          </a:p>
          <a:p>
            <a:pPr marL="285750" indent="-285750">
              <a:spcBef>
                <a:spcPct val="50000"/>
              </a:spcBef>
              <a:buFont typeface="Courier New" pitchFamily="49" charset="0"/>
              <a:buChar char="o"/>
            </a:pPr>
            <a:r>
              <a:rPr lang="en-GB" sz="2400" dirty="0"/>
              <a:t> Information Processing and Collation</a:t>
            </a:r>
          </a:p>
          <a:p>
            <a:pPr marL="285750" indent="-285750">
              <a:spcBef>
                <a:spcPct val="50000"/>
              </a:spcBef>
              <a:buFont typeface="Courier New" pitchFamily="49" charset="0"/>
              <a:buChar char="o"/>
            </a:pPr>
            <a:r>
              <a:rPr lang="en-GB" sz="2400" dirty="0"/>
              <a:t> Roles &amp; Responsibilities</a:t>
            </a:r>
          </a:p>
        </p:txBody>
      </p:sp>
      <p:sp>
        <p:nvSpPr>
          <p:cNvPr id="2" name="Footer Placeholder 1"/>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512</a:t>
            </a:fld>
            <a:endParaRPr lang="en-US" dirty="0"/>
          </a:p>
        </p:txBody>
      </p:sp>
    </p:spTree>
    <p:extLst>
      <p:ext uri="{BB962C8B-B14F-4D97-AF65-F5344CB8AC3E}">
        <p14:creationId xmlns:p14="http://schemas.microsoft.com/office/powerpoint/2010/main" val="685155955"/>
      </p:ext>
    </p:extLst>
  </p:cSld>
  <p:clrMapOvr>
    <a:masterClrMapping/>
  </p:clrMapOvr>
  <p:transition/>
  <p:timing>
    <p:tnLst>
      <p:par>
        <p:cTn id="1" dur="indefinite" restart="never" nodeType="tmRoot"/>
      </p:par>
    </p:tnLst>
  </p:timing>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3154" name="Rectangle 2"/>
          <p:cNvSpPr>
            <a:spLocks noGrp="1" noChangeArrowheads="1"/>
          </p:cNvSpPr>
          <p:nvPr>
            <p:ph type="title"/>
          </p:nvPr>
        </p:nvSpPr>
        <p:spPr/>
        <p:txBody>
          <a:bodyPr/>
          <a:lstStyle/>
          <a:p>
            <a:r>
              <a:rPr lang="en-GB" dirty="0"/>
              <a:t>Barriers to Communication</a:t>
            </a:r>
          </a:p>
        </p:txBody>
      </p:sp>
      <p:grpSp>
        <p:nvGrpSpPr>
          <p:cNvPr id="2" name="Group 28"/>
          <p:cNvGrpSpPr/>
          <p:nvPr/>
        </p:nvGrpSpPr>
        <p:grpSpPr>
          <a:xfrm>
            <a:off x="1097574" y="1377954"/>
            <a:ext cx="6948854" cy="4739026"/>
            <a:chOff x="1965325" y="1581150"/>
            <a:chExt cx="7527925" cy="4739026"/>
          </a:xfrm>
        </p:grpSpPr>
        <p:sp>
          <p:nvSpPr>
            <p:cNvPr id="1073155" name="Oval 3"/>
            <p:cNvSpPr>
              <a:spLocks noChangeArrowheads="1"/>
            </p:cNvSpPr>
            <p:nvPr/>
          </p:nvSpPr>
          <p:spPr bwMode="auto">
            <a:xfrm>
              <a:off x="4705350" y="1981200"/>
              <a:ext cx="3879850" cy="3505200"/>
            </a:xfrm>
            <a:prstGeom prst="ellipse">
              <a:avLst/>
            </a:prstGeom>
            <a:ln>
              <a:headEnd type="none" w="sm" len="sm"/>
              <a:tailEnd type="none" w="lg" len="med"/>
            </a:ln>
          </p:spPr>
          <p:style>
            <a:lnRef idx="1">
              <a:schemeClr val="accent2"/>
            </a:lnRef>
            <a:fillRef idx="3">
              <a:schemeClr val="accent2"/>
            </a:fillRef>
            <a:effectRef idx="2">
              <a:schemeClr val="accent2"/>
            </a:effectRef>
            <a:fontRef idx="minor">
              <a:schemeClr val="lt1"/>
            </a:fontRef>
          </p:style>
          <p:txBody>
            <a:bodyPr wrap="none" lIns="90000" tIns="46800" rIns="90000" bIns="46800" anchor="ctr"/>
            <a:lstStyle/>
            <a:p>
              <a:endParaRPr lang="en-US" b="1" dirty="0"/>
            </a:p>
          </p:txBody>
        </p:sp>
        <p:sp>
          <p:nvSpPr>
            <p:cNvPr id="1073156" name="Oval 4"/>
            <p:cNvSpPr>
              <a:spLocks noChangeArrowheads="1"/>
            </p:cNvSpPr>
            <p:nvPr/>
          </p:nvSpPr>
          <p:spPr bwMode="auto">
            <a:xfrm>
              <a:off x="2476500" y="1981200"/>
              <a:ext cx="3879850" cy="3505200"/>
            </a:xfrm>
            <a:prstGeom prst="ellipse">
              <a:avLst/>
            </a:prstGeom>
            <a:ln>
              <a:headEnd type="none" w="sm" len="sm"/>
              <a:tailEnd type="none" w="lg" len="med"/>
            </a:ln>
          </p:spPr>
          <p:style>
            <a:lnRef idx="1">
              <a:schemeClr val="accent6"/>
            </a:lnRef>
            <a:fillRef idx="3">
              <a:schemeClr val="accent6"/>
            </a:fillRef>
            <a:effectRef idx="2">
              <a:schemeClr val="accent6"/>
            </a:effectRef>
            <a:fontRef idx="minor">
              <a:schemeClr val="lt1"/>
            </a:fontRef>
          </p:style>
          <p:txBody>
            <a:bodyPr wrap="none" lIns="90000" tIns="46800" rIns="90000" bIns="46800" anchor="ctr"/>
            <a:lstStyle/>
            <a:p>
              <a:endParaRPr lang="en-US" b="1" dirty="0"/>
            </a:p>
          </p:txBody>
        </p:sp>
        <p:sp>
          <p:nvSpPr>
            <p:cNvPr id="1073157" name="Text Box 5"/>
            <p:cNvSpPr txBox="1">
              <a:spLocks noChangeArrowheads="1"/>
            </p:cNvSpPr>
            <p:nvPr/>
          </p:nvSpPr>
          <p:spPr bwMode="auto">
            <a:xfrm>
              <a:off x="1965325" y="1581150"/>
              <a:ext cx="1749425" cy="825500"/>
            </a:xfrm>
            <a:prstGeom prst="rect">
              <a:avLst/>
            </a:prstGeom>
            <a:noFill/>
            <a:ln w="12700" cap="sq">
              <a:noFill/>
              <a:miter lim="800000"/>
              <a:headEnd type="none" w="sm" len="sm"/>
              <a:tailEnd type="none" w="lg" len="med"/>
            </a:ln>
            <a:effectLst/>
          </p:spPr>
          <p:txBody>
            <a:bodyPr lIns="90000" tIns="46800" rIns="90000" bIns="46800">
              <a:spAutoFit/>
            </a:bodyPr>
            <a:lstStyle/>
            <a:p>
              <a:pPr algn="l" eaLnBrk="1" hangingPunct="1"/>
              <a:r>
                <a:rPr lang="en-GB" sz="1600" b="1" dirty="0"/>
                <a:t>Scope of </a:t>
              </a:r>
              <a:r>
                <a:rPr lang="en-GB" sz="1600" b="1" dirty="0" smtClean="0"/>
                <a:t>Source’s </a:t>
              </a:r>
              <a:r>
                <a:rPr lang="en-GB" sz="1600" b="1" dirty="0"/>
                <a:t>E</a:t>
              </a:r>
              <a:r>
                <a:rPr lang="en-GB" sz="1600" b="1" dirty="0" smtClean="0"/>
                <a:t>xperience</a:t>
              </a:r>
              <a:endParaRPr lang="en-GB" sz="1600" b="1" dirty="0"/>
            </a:p>
          </p:txBody>
        </p:sp>
        <p:sp>
          <p:nvSpPr>
            <p:cNvPr id="1073158" name="Text Box 6"/>
            <p:cNvSpPr txBox="1">
              <a:spLocks noChangeArrowheads="1"/>
            </p:cNvSpPr>
            <p:nvPr/>
          </p:nvSpPr>
          <p:spPr bwMode="auto">
            <a:xfrm>
              <a:off x="7743825" y="1600200"/>
              <a:ext cx="1749425" cy="825500"/>
            </a:xfrm>
            <a:prstGeom prst="rect">
              <a:avLst/>
            </a:prstGeom>
            <a:noFill/>
            <a:ln w="12700" cap="sq">
              <a:noFill/>
              <a:miter lim="800000"/>
              <a:headEnd type="none" w="sm" len="sm"/>
              <a:tailEnd type="none" w="lg" len="med"/>
            </a:ln>
            <a:effectLst/>
          </p:spPr>
          <p:txBody>
            <a:bodyPr lIns="90000" tIns="46800" rIns="90000" bIns="46800">
              <a:spAutoFit/>
            </a:bodyPr>
            <a:lstStyle/>
            <a:p>
              <a:pPr algn="l" eaLnBrk="1" hangingPunct="1"/>
              <a:r>
                <a:rPr lang="en-GB" sz="1600" b="1" dirty="0"/>
                <a:t>Scope of </a:t>
              </a:r>
              <a:r>
                <a:rPr lang="en-GB" sz="1600" b="1" dirty="0" smtClean="0"/>
                <a:t>Recipient’s </a:t>
              </a:r>
              <a:r>
                <a:rPr lang="en-GB" sz="1600" b="1" dirty="0"/>
                <a:t>E</a:t>
              </a:r>
              <a:r>
                <a:rPr lang="en-GB" sz="1600" b="1" dirty="0" smtClean="0"/>
                <a:t>xperience</a:t>
              </a:r>
              <a:endParaRPr lang="en-GB" sz="1600" b="1" dirty="0"/>
            </a:p>
          </p:txBody>
        </p:sp>
        <p:grpSp>
          <p:nvGrpSpPr>
            <p:cNvPr id="3" name="Group 7"/>
            <p:cNvGrpSpPr>
              <a:grpSpLocks/>
            </p:cNvGrpSpPr>
            <p:nvPr/>
          </p:nvGrpSpPr>
          <p:grpSpPr bwMode="auto">
            <a:xfrm>
              <a:off x="4665664" y="2311400"/>
              <a:ext cx="1677988" cy="2844800"/>
              <a:chOff x="2939" y="1456"/>
              <a:chExt cx="1057" cy="1792"/>
            </a:xfrm>
          </p:grpSpPr>
          <p:grpSp>
            <p:nvGrpSpPr>
              <p:cNvPr id="4" name="Group 8"/>
              <p:cNvGrpSpPr>
                <a:grpSpLocks/>
              </p:cNvGrpSpPr>
              <p:nvPr/>
            </p:nvGrpSpPr>
            <p:grpSpPr bwMode="auto">
              <a:xfrm>
                <a:off x="2968" y="1456"/>
                <a:ext cx="1028" cy="1792"/>
                <a:chOff x="2736" y="1472"/>
                <a:chExt cx="949" cy="1792"/>
              </a:xfrm>
            </p:grpSpPr>
            <p:sp>
              <p:nvSpPr>
                <p:cNvPr id="1073161" name="Freeform 9"/>
                <p:cNvSpPr>
                  <a:spLocks/>
                </p:cNvSpPr>
                <p:nvPr/>
              </p:nvSpPr>
              <p:spPr bwMode="auto">
                <a:xfrm>
                  <a:off x="3208" y="1472"/>
                  <a:ext cx="477" cy="1792"/>
                </a:xfrm>
                <a:custGeom>
                  <a:avLst/>
                  <a:gdLst/>
                  <a:ahLst/>
                  <a:cxnLst>
                    <a:cxn ang="0">
                      <a:pos x="0" y="0"/>
                    </a:cxn>
                    <a:cxn ang="0">
                      <a:pos x="88" y="64"/>
                    </a:cxn>
                    <a:cxn ang="0">
                      <a:pos x="164" y="140"/>
                    </a:cxn>
                    <a:cxn ang="0">
                      <a:pos x="268" y="260"/>
                    </a:cxn>
                    <a:cxn ang="0">
                      <a:pos x="368" y="424"/>
                    </a:cxn>
                    <a:cxn ang="0">
                      <a:pos x="420" y="568"/>
                    </a:cxn>
                    <a:cxn ang="0">
                      <a:pos x="452" y="684"/>
                    </a:cxn>
                    <a:cxn ang="0">
                      <a:pos x="472" y="808"/>
                    </a:cxn>
                    <a:cxn ang="0">
                      <a:pos x="472" y="956"/>
                    </a:cxn>
                    <a:cxn ang="0">
                      <a:pos x="440" y="1156"/>
                    </a:cxn>
                    <a:cxn ang="0">
                      <a:pos x="396" y="1288"/>
                    </a:cxn>
                    <a:cxn ang="0">
                      <a:pos x="340" y="1408"/>
                    </a:cxn>
                    <a:cxn ang="0">
                      <a:pos x="252" y="1548"/>
                    </a:cxn>
                    <a:cxn ang="0">
                      <a:pos x="148" y="1664"/>
                    </a:cxn>
                    <a:cxn ang="0">
                      <a:pos x="4" y="1792"/>
                    </a:cxn>
                  </a:cxnLst>
                  <a:rect l="0" t="0" r="r" b="b"/>
                  <a:pathLst>
                    <a:path w="477" h="1792">
                      <a:moveTo>
                        <a:pt x="0" y="0"/>
                      </a:moveTo>
                      <a:cubicBezTo>
                        <a:pt x="15" y="11"/>
                        <a:pt x="61" y="41"/>
                        <a:pt x="88" y="64"/>
                      </a:cubicBezTo>
                      <a:cubicBezTo>
                        <a:pt x="115" y="87"/>
                        <a:pt x="134" y="107"/>
                        <a:pt x="164" y="140"/>
                      </a:cubicBezTo>
                      <a:cubicBezTo>
                        <a:pt x="194" y="173"/>
                        <a:pt x="234" y="213"/>
                        <a:pt x="268" y="260"/>
                      </a:cubicBezTo>
                      <a:cubicBezTo>
                        <a:pt x="302" y="307"/>
                        <a:pt x="343" y="373"/>
                        <a:pt x="368" y="424"/>
                      </a:cubicBezTo>
                      <a:cubicBezTo>
                        <a:pt x="393" y="475"/>
                        <a:pt x="406" y="525"/>
                        <a:pt x="420" y="568"/>
                      </a:cubicBezTo>
                      <a:cubicBezTo>
                        <a:pt x="434" y="611"/>
                        <a:pt x="443" y="644"/>
                        <a:pt x="452" y="684"/>
                      </a:cubicBezTo>
                      <a:cubicBezTo>
                        <a:pt x="461" y="724"/>
                        <a:pt x="469" y="763"/>
                        <a:pt x="472" y="808"/>
                      </a:cubicBezTo>
                      <a:cubicBezTo>
                        <a:pt x="475" y="853"/>
                        <a:pt x="477" y="898"/>
                        <a:pt x="472" y="956"/>
                      </a:cubicBezTo>
                      <a:cubicBezTo>
                        <a:pt x="467" y="1014"/>
                        <a:pt x="453" y="1101"/>
                        <a:pt x="440" y="1156"/>
                      </a:cubicBezTo>
                      <a:cubicBezTo>
                        <a:pt x="427" y="1211"/>
                        <a:pt x="413" y="1246"/>
                        <a:pt x="396" y="1288"/>
                      </a:cubicBezTo>
                      <a:cubicBezTo>
                        <a:pt x="379" y="1330"/>
                        <a:pt x="364" y="1365"/>
                        <a:pt x="340" y="1408"/>
                      </a:cubicBezTo>
                      <a:cubicBezTo>
                        <a:pt x="316" y="1451"/>
                        <a:pt x="284" y="1505"/>
                        <a:pt x="252" y="1548"/>
                      </a:cubicBezTo>
                      <a:cubicBezTo>
                        <a:pt x="220" y="1591"/>
                        <a:pt x="189" y="1623"/>
                        <a:pt x="148" y="1664"/>
                      </a:cubicBezTo>
                      <a:cubicBezTo>
                        <a:pt x="107" y="1705"/>
                        <a:pt x="34" y="1765"/>
                        <a:pt x="4" y="1792"/>
                      </a:cubicBezTo>
                    </a:path>
                  </a:pathLst>
                </a:custGeom>
                <a:solidFill>
                  <a:schemeClr val="accent4">
                    <a:lumMod val="60000"/>
                    <a:lumOff val="40000"/>
                  </a:schemeClr>
                </a:solidFill>
                <a:ln w="12700" cap="sq" cmpd="sng">
                  <a:solidFill>
                    <a:schemeClr val="bg2"/>
                  </a:solidFill>
                  <a:prstDash val="solid"/>
                  <a:round/>
                  <a:headEnd type="none" w="sm" len="sm"/>
                  <a:tailEnd type="none" w="lg" len="med"/>
                </a:ln>
                <a:effectLst/>
              </p:spPr>
              <p:txBody>
                <a:bodyPr lIns="90000" tIns="46800" rIns="90000" bIns="46800" anchor="ctr"/>
                <a:lstStyle/>
                <a:p>
                  <a:endParaRPr lang="en-US" b="1" dirty="0"/>
                </a:p>
              </p:txBody>
            </p:sp>
            <p:sp>
              <p:nvSpPr>
                <p:cNvPr id="1073162" name="Freeform 10"/>
                <p:cNvSpPr>
                  <a:spLocks/>
                </p:cNvSpPr>
                <p:nvPr/>
              </p:nvSpPr>
              <p:spPr bwMode="auto">
                <a:xfrm flipH="1">
                  <a:off x="2736" y="1472"/>
                  <a:ext cx="477" cy="1792"/>
                </a:xfrm>
                <a:custGeom>
                  <a:avLst/>
                  <a:gdLst/>
                  <a:ahLst/>
                  <a:cxnLst>
                    <a:cxn ang="0">
                      <a:pos x="0" y="0"/>
                    </a:cxn>
                    <a:cxn ang="0">
                      <a:pos x="88" y="64"/>
                    </a:cxn>
                    <a:cxn ang="0">
                      <a:pos x="164" y="140"/>
                    </a:cxn>
                    <a:cxn ang="0">
                      <a:pos x="268" y="260"/>
                    </a:cxn>
                    <a:cxn ang="0">
                      <a:pos x="368" y="424"/>
                    </a:cxn>
                    <a:cxn ang="0">
                      <a:pos x="420" y="568"/>
                    </a:cxn>
                    <a:cxn ang="0">
                      <a:pos x="452" y="684"/>
                    </a:cxn>
                    <a:cxn ang="0">
                      <a:pos x="472" y="808"/>
                    </a:cxn>
                    <a:cxn ang="0">
                      <a:pos x="472" y="956"/>
                    </a:cxn>
                    <a:cxn ang="0">
                      <a:pos x="440" y="1156"/>
                    </a:cxn>
                    <a:cxn ang="0">
                      <a:pos x="396" y="1288"/>
                    </a:cxn>
                    <a:cxn ang="0">
                      <a:pos x="340" y="1408"/>
                    </a:cxn>
                    <a:cxn ang="0">
                      <a:pos x="252" y="1548"/>
                    </a:cxn>
                    <a:cxn ang="0">
                      <a:pos x="148" y="1664"/>
                    </a:cxn>
                    <a:cxn ang="0">
                      <a:pos x="4" y="1792"/>
                    </a:cxn>
                  </a:cxnLst>
                  <a:rect l="0" t="0" r="r" b="b"/>
                  <a:pathLst>
                    <a:path w="477" h="1792">
                      <a:moveTo>
                        <a:pt x="0" y="0"/>
                      </a:moveTo>
                      <a:cubicBezTo>
                        <a:pt x="15" y="11"/>
                        <a:pt x="61" y="41"/>
                        <a:pt x="88" y="64"/>
                      </a:cubicBezTo>
                      <a:cubicBezTo>
                        <a:pt x="115" y="87"/>
                        <a:pt x="134" y="107"/>
                        <a:pt x="164" y="140"/>
                      </a:cubicBezTo>
                      <a:cubicBezTo>
                        <a:pt x="194" y="173"/>
                        <a:pt x="234" y="213"/>
                        <a:pt x="268" y="260"/>
                      </a:cubicBezTo>
                      <a:cubicBezTo>
                        <a:pt x="302" y="307"/>
                        <a:pt x="343" y="373"/>
                        <a:pt x="368" y="424"/>
                      </a:cubicBezTo>
                      <a:cubicBezTo>
                        <a:pt x="393" y="475"/>
                        <a:pt x="406" y="525"/>
                        <a:pt x="420" y="568"/>
                      </a:cubicBezTo>
                      <a:cubicBezTo>
                        <a:pt x="434" y="611"/>
                        <a:pt x="443" y="644"/>
                        <a:pt x="452" y="684"/>
                      </a:cubicBezTo>
                      <a:cubicBezTo>
                        <a:pt x="461" y="724"/>
                        <a:pt x="469" y="763"/>
                        <a:pt x="472" y="808"/>
                      </a:cubicBezTo>
                      <a:cubicBezTo>
                        <a:pt x="475" y="853"/>
                        <a:pt x="477" y="898"/>
                        <a:pt x="472" y="956"/>
                      </a:cubicBezTo>
                      <a:cubicBezTo>
                        <a:pt x="467" y="1014"/>
                        <a:pt x="453" y="1101"/>
                        <a:pt x="440" y="1156"/>
                      </a:cubicBezTo>
                      <a:cubicBezTo>
                        <a:pt x="427" y="1211"/>
                        <a:pt x="413" y="1246"/>
                        <a:pt x="396" y="1288"/>
                      </a:cubicBezTo>
                      <a:cubicBezTo>
                        <a:pt x="379" y="1330"/>
                        <a:pt x="364" y="1365"/>
                        <a:pt x="340" y="1408"/>
                      </a:cubicBezTo>
                      <a:cubicBezTo>
                        <a:pt x="316" y="1451"/>
                        <a:pt x="284" y="1505"/>
                        <a:pt x="252" y="1548"/>
                      </a:cubicBezTo>
                      <a:cubicBezTo>
                        <a:pt x="220" y="1591"/>
                        <a:pt x="189" y="1623"/>
                        <a:pt x="148" y="1664"/>
                      </a:cubicBezTo>
                      <a:cubicBezTo>
                        <a:pt x="107" y="1705"/>
                        <a:pt x="34" y="1765"/>
                        <a:pt x="4" y="1792"/>
                      </a:cubicBezTo>
                    </a:path>
                  </a:pathLst>
                </a:custGeom>
                <a:solidFill>
                  <a:schemeClr val="accent4">
                    <a:lumMod val="60000"/>
                    <a:lumOff val="40000"/>
                  </a:schemeClr>
                </a:solidFill>
                <a:ln w="12700" cap="sq" cmpd="sng">
                  <a:solidFill>
                    <a:schemeClr val="bg2"/>
                  </a:solidFill>
                  <a:prstDash val="solid"/>
                  <a:round/>
                  <a:headEnd type="none" w="sm" len="sm"/>
                  <a:tailEnd type="none" w="lg" len="med"/>
                </a:ln>
                <a:effectLst/>
              </p:spPr>
              <p:txBody>
                <a:bodyPr lIns="90000" tIns="46800" rIns="90000" bIns="46800" anchor="ctr"/>
                <a:lstStyle/>
                <a:p>
                  <a:endParaRPr lang="en-US" b="1" dirty="0"/>
                </a:p>
              </p:txBody>
            </p:sp>
          </p:grpSp>
          <p:sp>
            <p:nvSpPr>
              <p:cNvPr id="1073163" name="Rectangle 11"/>
              <p:cNvSpPr>
                <a:spLocks noChangeArrowheads="1"/>
              </p:cNvSpPr>
              <p:nvPr/>
            </p:nvSpPr>
            <p:spPr bwMode="auto">
              <a:xfrm>
                <a:off x="2939" y="2156"/>
                <a:ext cx="982" cy="370"/>
              </a:xfrm>
              <a:prstGeom prst="rect">
                <a:avLst/>
              </a:prstGeom>
              <a:noFill/>
              <a:ln w="12700" cap="sq">
                <a:noFill/>
                <a:miter lim="800000"/>
                <a:headEnd type="none" w="sm" len="sm"/>
                <a:tailEnd type="none" w="lg" len="med"/>
              </a:ln>
              <a:effectLst/>
            </p:spPr>
            <p:txBody>
              <a:bodyPr wrap="none" lIns="90000" tIns="46800" rIns="90000" bIns="46800">
                <a:spAutoFit/>
              </a:bodyPr>
              <a:lstStyle/>
              <a:p>
                <a:pPr algn="ctr" eaLnBrk="1" hangingPunct="1"/>
                <a:r>
                  <a:rPr lang="en-GB" sz="1600" b="1" dirty="0">
                    <a:solidFill>
                      <a:schemeClr val="tx2"/>
                    </a:solidFill>
                  </a:rPr>
                  <a:t>Mutual</a:t>
                </a:r>
                <a:br>
                  <a:rPr lang="en-GB" sz="1600" b="1" dirty="0">
                    <a:solidFill>
                      <a:schemeClr val="tx2"/>
                    </a:solidFill>
                  </a:rPr>
                </a:br>
                <a:r>
                  <a:rPr lang="en-GB" sz="1600" b="1" dirty="0" smtClean="0">
                    <a:solidFill>
                      <a:schemeClr val="tx2"/>
                    </a:solidFill>
                  </a:rPr>
                  <a:t>Understanding</a:t>
                </a:r>
                <a:endParaRPr lang="en-GB" sz="1600" b="1" dirty="0">
                  <a:solidFill>
                    <a:schemeClr val="tx2"/>
                  </a:solidFill>
                </a:endParaRPr>
              </a:p>
            </p:txBody>
          </p:sp>
        </p:grpSp>
        <p:grpSp>
          <p:nvGrpSpPr>
            <p:cNvPr id="5" name="Group 12"/>
            <p:cNvGrpSpPr>
              <a:grpSpLocks/>
            </p:cNvGrpSpPr>
            <p:nvPr/>
          </p:nvGrpSpPr>
          <p:grpSpPr bwMode="auto">
            <a:xfrm>
              <a:off x="3648075" y="4038603"/>
              <a:ext cx="3616325" cy="690563"/>
              <a:chOff x="2298" y="2544"/>
              <a:chExt cx="2278" cy="435"/>
            </a:xfrm>
          </p:grpSpPr>
          <p:sp>
            <p:nvSpPr>
              <p:cNvPr id="1073165" name="Rectangle 13"/>
              <p:cNvSpPr>
                <a:spLocks noChangeArrowheads="1"/>
              </p:cNvSpPr>
              <p:nvPr/>
            </p:nvSpPr>
            <p:spPr bwMode="auto">
              <a:xfrm>
                <a:off x="3093" y="2764"/>
                <a:ext cx="672" cy="215"/>
              </a:xfrm>
              <a:prstGeom prst="rect">
                <a:avLst/>
              </a:prstGeom>
              <a:noFill/>
              <a:ln w="12700" cap="sq">
                <a:noFill/>
                <a:miter lim="800000"/>
                <a:headEnd type="none" w="sm" len="sm"/>
                <a:tailEnd type="none" w="lg" len="med"/>
              </a:ln>
              <a:effectLst/>
            </p:spPr>
            <p:txBody>
              <a:bodyPr wrap="none" lIns="90000" tIns="46800" rIns="90000" bIns="46800">
                <a:spAutoFit/>
              </a:bodyPr>
              <a:lstStyle/>
              <a:p>
                <a:pPr algn="l" eaLnBrk="1" hangingPunct="1"/>
                <a:r>
                  <a:rPr lang="en-GB" sz="1600" b="1" dirty="0">
                    <a:solidFill>
                      <a:srgbClr val="003399"/>
                    </a:solidFill>
                  </a:rPr>
                  <a:t>Feedback</a:t>
                </a:r>
              </a:p>
            </p:txBody>
          </p:sp>
          <p:sp>
            <p:nvSpPr>
              <p:cNvPr id="1073166" name="AutoShape 14"/>
              <p:cNvSpPr>
                <a:spLocks noChangeArrowheads="1"/>
              </p:cNvSpPr>
              <p:nvPr/>
            </p:nvSpPr>
            <p:spPr bwMode="auto">
              <a:xfrm rot="18000000" flipH="1">
                <a:off x="2478" y="2364"/>
                <a:ext cx="306" cy="666"/>
              </a:xfrm>
              <a:prstGeom prst="upArrow">
                <a:avLst>
                  <a:gd name="adj1" fmla="val 50000"/>
                  <a:gd name="adj2" fmla="val 54412"/>
                </a:avLst>
              </a:prstGeom>
              <a:ln>
                <a:headEnd type="none" w="sm" len="sm"/>
                <a:tailEnd type="none" w="lg" len="med"/>
              </a:ln>
            </p:spPr>
            <p:style>
              <a:lnRef idx="3">
                <a:schemeClr val="lt1"/>
              </a:lnRef>
              <a:fillRef idx="1">
                <a:schemeClr val="accent2"/>
              </a:fillRef>
              <a:effectRef idx="1">
                <a:schemeClr val="accent2"/>
              </a:effectRef>
              <a:fontRef idx="minor">
                <a:schemeClr val="lt1"/>
              </a:fontRef>
            </p:style>
            <p:txBody>
              <a:bodyPr wrap="none" lIns="90000" tIns="46800" rIns="90000" bIns="46800" anchor="ctr"/>
              <a:lstStyle/>
              <a:p>
                <a:endParaRPr lang="en-US" b="1" dirty="0"/>
              </a:p>
            </p:txBody>
          </p:sp>
          <p:sp>
            <p:nvSpPr>
              <p:cNvPr id="1073167" name="AutoShape 15"/>
              <p:cNvSpPr>
                <a:spLocks noChangeArrowheads="1"/>
              </p:cNvSpPr>
              <p:nvPr/>
            </p:nvSpPr>
            <p:spPr bwMode="auto">
              <a:xfrm rot="3600000" flipH="1" flipV="1">
                <a:off x="4090" y="2364"/>
                <a:ext cx="306" cy="666"/>
              </a:xfrm>
              <a:prstGeom prst="upArrow">
                <a:avLst>
                  <a:gd name="adj1" fmla="val 50000"/>
                  <a:gd name="adj2" fmla="val 54412"/>
                </a:avLst>
              </a:prstGeom>
              <a:ln>
                <a:headEnd type="none" w="sm" len="sm"/>
                <a:tailEnd type="none" w="lg" len="med"/>
              </a:ln>
            </p:spPr>
            <p:style>
              <a:lnRef idx="3">
                <a:schemeClr val="lt1"/>
              </a:lnRef>
              <a:fillRef idx="1">
                <a:schemeClr val="accent5"/>
              </a:fillRef>
              <a:effectRef idx="1">
                <a:schemeClr val="accent5"/>
              </a:effectRef>
              <a:fontRef idx="minor">
                <a:schemeClr val="lt1"/>
              </a:fontRef>
            </p:style>
            <p:txBody>
              <a:bodyPr wrap="none" lIns="90000" tIns="46800" rIns="90000" bIns="46800" anchor="ctr"/>
              <a:lstStyle/>
              <a:p>
                <a:endParaRPr lang="en-US" b="1" dirty="0"/>
              </a:p>
            </p:txBody>
          </p:sp>
        </p:grpSp>
        <p:grpSp>
          <p:nvGrpSpPr>
            <p:cNvPr id="6" name="Group 16"/>
            <p:cNvGrpSpPr>
              <a:grpSpLocks/>
            </p:cNvGrpSpPr>
            <p:nvPr/>
          </p:nvGrpSpPr>
          <p:grpSpPr bwMode="auto">
            <a:xfrm>
              <a:off x="2559050" y="2660651"/>
              <a:ext cx="5791184" cy="1262063"/>
              <a:chOff x="1612" y="1676"/>
              <a:chExt cx="3647" cy="795"/>
            </a:xfrm>
          </p:grpSpPr>
          <p:sp>
            <p:nvSpPr>
              <p:cNvPr id="1073169" name="Rectangle 17"/>
              <p:cNvSpPr>
                <a:spLocks noChangeArrowheads="1"/>
              </p:cNvSpPr>
              <p:nvPr/>
            </p:nvSpPr>
            <p:spPr bwMode="auto">
              <a:xfrm>
                <a:off x="1612" y="2256"/>
                <a:ext cx="519" cy="215"/>
              </a:xfrm>
              <a:prstGeom prst="rect">
                <a:avLst/>
              </a:prstGeom>
              <a:noFill/>
              <a:ln w="12700" cap="sq">
                <a:noFill/>
                <a:miter lim="800000"/>
                <a:headEnd type="none" w="sm" len="sm"/>
                <a:tailEnd type="none" w="lg" len="med"/>
              </a:ln>
              <a:effectLst/>
            </p:spPr>
            <p:txBody>
              <a:bodyPr wrap="none" lIns="90000" tIns="46800" rIns="90000" bIns="46800">
                <a:spAutoFit/>
              </a:bodyPr>
              <a:lstStyle/>
              <a:p>
                <a:pPr algn="l" eaLnBrk="1" hangingPunct="1"/>
                <a:r>
                  <a:rPr lang="en-GB" sz="1600" b="1" dirty="0">
                    <a:solidFill>
                      <a:schemeClr val="bg1"/>
                    </a:solidFill>
                  </a:rPr>
                  <a:t>Source</a:t>
                </a:r>
              </a:p>
            </p:txBody>
          </p:sp>
          <p:sp>
            <p:nvSpPr>
              <p:cNvPr id="1073170" name="Rectangle 18"/>
              <p:cNvSpPr>
                <a:spLocks noChangeArrowheads="1"/>
              </p:cNvSpPr>
              <p:nvPr/>
            </p:nvSpPr>
            <p:spPr bwMode="auto">
              <a:xfrm>
                <a:off x="4594" y="2256"/>
                <a:ext cx="665" cy="215"/>
              </a:xfrm>
              <a:prstGeom prst="rect">
                <a:avLst/>
              </a:prstGeom>
              <a:noFill/>
              <a:ln w="12700" cap="sq">
                <a:noFill/>
                <a:miter lim="800000"/>
                <a:headEnd type="none" w="sm" len="sm"/>
                <a:tailEnd type="none" w="lg" len="med"/>
              </a:ln>
              <a:effectLst/>
            </p:spPr>
            <p:txBody>
              <a:bodyPr wrap="none" lIns="90000" tIns="46800" rIns="90000" bIns="46800">
                <a:spAutoFit/>
              </a:bodyPr>
              <a:lstStyle/>
              <a:p>
                <a:pPr algn="l" eaLnBrk="1" hangingPunct="1"/>
                <a:r>
                  <a:rPr lang="en-GB" sz="1600" b="1" dirty="0">
                    <a:solidFill>
                      <a:schemeClr val="bg1"/>
                    </a:solidFill>
                  </a:rPr>
                  <a:t>Recipient</a:t>
                </a:r>
              </a:p>
            </p:txBody>
          </p:sp>
          <p:sp>
            <p:nvSpPr>
              <p:cNvPr id="1073171" name="Rectangle 19"/>
              <p:cNvSpPr>
                <a:spLocks noChangeArrowheads="1"/>
              </p:cNvSpPr>
              <p:nvPr/>
            </p:nvSpPr>
            <p:spPr bwMode="auto">
              <a:xfrm>
                <a:off x="3112" y="1676"/>
                <a:ext cx="632" cy="215"/>
              </a:xfrm>
              <a:prstGeom prst="rect">
                <a:avLst/>
              </a:prstGeom>
              <a:noFill/>
              <a:ln w="12700" cap="sq">
                <a:noFill/>
                <a:miter lim="800000"/>
                <a:headEnd type="none" w="sm" len="sm"/>
                <a:tailEnd type="none" w="lg" len="med"/>
              </a:ln>
              <a:effectLst/>
            </p:spPr>
            <p:txBody>
              <a:bodyPr wrap="none" lIns="90000" tIns="46800" rIns="90000" bIns="46800">
                <a:spAutoFit/>
              </a:bodyPr>
              <a:lstStyle/>
              <a:p>
                <a:pPr eaLnBrk="1" hangingPunct="1"/>
                <a:r>
                  <a:rPr lang="en-GB" sz="1600" b="1" dirty="0">
                    <a:solidFill>
                      <a:srgbClr val="003399"/>
                    </a:solidFill>
                  </a:rPr>
                  <a:t>Message</a:t>
                </a:r>
              </a:p>
            </p:txBody>
          </p:sp>
          <p:sp>
            <p:nvSpPr>
              <p:cNvPr id="1073172" name="AutoShape 20"/>
              <p:cNvSpPr>
                <a:spLocks noChangeArrowheads="1"/>
              </p:cNvSpPr>
              <p:nvPr/>
            </p:nvSpPr>
            <p:spPr bwMode="auto">
              <a:xfrm rot="3600000">
                <a:off x="2478" y="1692"/>
                <a:ext cx="306" cy="666"/>
              </a:xfrm>
              <a:prstGeom prst="upArrow">
                <a:avLst>
                  <a:gd name="adj1" fmla="val 50000"/>
                  <a:gd name="adj2" fmla="val 54412"/>
                </a:avLst>
              </a:prstGeom>
              <a:ln>
                <a:headEnd type="none" w="sm" len="sm"/>
                <a:tailEnd type="none" w="lg" len="med"/>
              </a:ln>
            </p:spPr>
            <p:style>
              <a:lnRef idx="3">
                <a:schemeClr val="lt1"/>
              </a:lnRef>
              <a:fillRef idx="1">
                <a:schemeClr val="accent2"/>
              </a:fillRef>
              <a:effectRef idx="1">
                <a:schemeClr val="accent2"/>
              </a:effectRef>
              <a:fontRef idx="minor">
                <a:schemeClr val="lt1"/>
              </a:fontRef>
            </p:style>
            <p:txBody>
              <a:bodyPr wrap="none" lIns="90000" tIns="46800" rIns="90000" bIns="46800" anchor="ctr"/>
              <a:lstStyle/>
              <a:p>
                <a:endParaRPr lang="en-US" b="1" dirty="0"/>
              </a:p>
            </p:txBody>
          </p:sp>
          <p:sp>
            <p:nvSpPr>
              <p:cNvPr id="1073173" name="AutoShape 21"/>
              <p:cNvSpPr>
                <a:spLocks noChangeArrowheads="1"/>
              </p:cNvSpPr>
              <p:nvPr/>
            </p:nvSpPr>
            <p:spPr bwMode="auto">
              <a:xfrm rot="18000000" flipV="1">
                <a:off x="4142" y="1722"/>
                <a:ext cx="306" cy="666"/>
              </a:xfrm>
              <a:prstGeom prst="upArrow">
                <a:avLst>
                  <a:gd name="adj1" fmla="val 50000"/>
                  <a:gd name="adj2" fmla="val 54412"/>
                </a:avLst>
              </a:prstGeom>
              <a:ln>
                <a:headEnd type="none" w="sm" len="sm"/>
                <a:tailEnd type="none" w="lg" len="med"/>
              </a:ln>
            </p:spPr>
            <p:style>
              <a:lnRef idx="3">
                <a:schemeClr val="lt1"/>
              </a:lnRef>
              <a:fillRef idx="1">
                <a:schemeClr val="accent5"/>
              </a:fillRef>
              <a:effectRef idx="1">
                <a:schemeClr val="accent5"/>
              </a:effectRef>
              <a:fontRef idx="minor">
                <a:schemeClr val="lt1"/>
              </a:fontRef>
            </p:style>
            <p:txBody>
              <a:bodyPr wrap="none" lIns="90000" tIns="46800" rIns="90000" bIns="46800" anchor="ctr"/>
              <a:lstStyle/>
              <a:p>
                <a:endParaRPr lang="en-US" b="1" dirty="0"/>
              </a:p>
            </p:txBody>
          </p:sp>
        </p:grpSp>
        <p:sp>
          <p:nvSpPr>
            <p:cNvPr id="23" name="TextBox 22"/>
            <p:cNvSpPr txBox="1"/>
            <p:nvPr/>
          </p:nvSpPr>
          <p:spPr>
            <a:xfrm>
              <a:off x="5892801" y="2989943"/>
              <a:ext cx="1296605" cy="338554"/>
            </a:xfrm>
            <a:prstGeom prst="rect">
              <a:avLst/>
            </a:prstGeom>
            <a:noFill/>
            <a:ln>
              <a:noFill/>
            </a:ln>
          </p:spPr>
          <p:style>
            <a:lnRef idx="1">
              <a:schemeClr val="accent3"/>
            </a:lnRef>
            <a:fillRef idx="3">
              <a:schemeClr val="accent3"/>
            </a:fillRef>
            <a:effectRef idx="2">
              <a:schemeClr val="accent3"/>
            </a:effectRef>
            <a:fontRef idx="minor">
              <a:schemeClr val="lt1"/>
            </a:fontRef>
          </p:style>
          <p:txBody>
            <a:bodyPr wrap="none" rtlCol="0">
              <a:spAutoFit/>
            </a:bodyPr>
            <a:lstStyle/>
            <a:p>
              <a:r>
                <a:rPr lang="en-GB" sz="1600" b="1" dirty="0" smtClean="0">
                  <a:solidFill>
                    <a:schemeClr val="tx1"/>
                  </a:solidFill>
                </a:rPr>
                <a:t>Background</a:t>
              </a:r>
            </a:p>
          </p:txBody>
        </p:sp>
        <p:sp>
          <p:nvSpPr>
            <p:cNvPr id="24" name="TextBox 23"/>
            <p:cNvSpPr txBox="1"/>
            <p:nvPr/>
          </p:nvSpPr>
          <p:spPr>
            <a:xfrm>
              <a:off x="3200400" y="2982686"/>
              <a:ext cx="1547993" cy="338554"/>
            </a:xfrm>
            <a:prstGeom prst="rect">
              <a:avLst/>
            </a:prstGeom>
            <a:noFill/>
            <a:ln>
              <a:noFill/>
            </a:ln>
          </p:spPr>
          <p:style>
            <a:lnRef idx="1">
              <a:schemeClr val="accent3"/>
            </a:lnRef>
            <a:fillRef idx="3">
              <a:schemeClr val="accent3"/>
            </a:fillRef>
            <a:effectRef idx="2">
              <a:schemeClr val="accent3"/>
            </a:effectRef>
            <a:fontRef idx="minor">
              <a:schemeClr val="lt1"/>
            </a:fontRef>
          </p:style>
          <p:txBody>
            <a:bodyPr wrap="none" rtlCol="0">
              <a:spAutoFit/>
            </a:bodyPr>
            <a:lstStyle/>
            <a:p>
              <a:r>
                <a:rPr lang="en-GB" sz="1600" b="1" dirty="0">
                  <a:solidFill>
                    <a:schemeClr val="tx1"/>
                  </a:solidFill>
                </a:rPr>
                <a:t>Environmental</a:t>
              </a:r>
            </a:p>
          </p:txBody>
        </p:sp>
        <p:sp>
          <p:nvSpPr>
            <p:cNvPr id="25" name="TextBox 24"/>
            <p:cNvSpPr txBox="1"/>
            <p:nvPr/>
          </p:nvSpPr>
          <p:spPr>
            <a:xfrm>
              <a:off x="5805714" y="4049486"/>
              <a:ext cx="1539728" cy="338554"/>
            </a:xfrm>
            <a:prstGeom prst="rect">
              <a:avLst/>
            </a:prstGeom>
            <a:noFill/>
            <a:ln>
              <a:noFill/>
            </a:ln>
          </p:spPr>
          <p:style>
            <a:lnRef idx="1">
              <a:schemeClr val="accent3"/>
            </a:lnRef>
            <a:fillRef idx="3">
              <a:schemeClr val="accent3"/>
            </a:fillRef>
            <a:effectRef idx="2">
              <a:schemeClr val="accent3"/>
            </a:effectRef>
            <a:fontRef idx="minor">
              <a:schemeClr val="lt1"/>
            </a:fontRef>
          </p:style>
          <p:txBody>
            <a:bodyPr wrap="none" rtlCol="0">
              <a:spAutoFit/>
            </a:bodyPr>
            <a:lstStyle/>
            <a:p>
              <a:r>
                <a:rPr lang="en-GB" sz="1600" b="1" dirty="0" smtClean="0">
                  <a:solidFill>
                    <a:schemeClr val="tx1"/>
                  </a:solidFill>
                </a:rPr>
                <a:t>Organizational</a:t>
              </a:r>
            </a:p>
          </p:txBody>
        </p:sp>
        <p:sp>
          <p:nvSpPr>
            <p:cNvPr id="26" name="TextBox 25"/>
            <p:cNvSpPr txBox="1"/>
            <p:nvPr/>
          </p:nvSpPr>
          <p:spPr>
            <a:xfrm>
              <a:off x="3577772" y="4056743"/>
              <a:ext cx="994300" cy="338554"/>
            </a:xfrm>
            <a:prstGeom prst="rect">
              <a:avLst/>
            </a:prstGeom>
            <a:noFill/>
            <a:ln>
              <a:noFill/>
            </a:ln>
          </p:spPr>
          <p:style>
            <a:lnRef idx="1">
              <a:schemeClr val="accent3"/>
            </a:lnRef>
            <a:fillRef idx="3">
              <a:schemeClr val="accent3"/>
            </a:fillRef>
            <a:effectRef idx="2">
              <a:schemeClr val="accent3"/>
            </a:effectRef>
            <a:fontRef idx="minor">
              <a:schemeClr val="lt1"/>
            </a:fontRef>
          </p:style>
          <p:txBody>
            <a:bodyPr wrap="none" rtlCol="0">
              <a:spAutoFit/>
            </a:bodyPr>
            <a:lstStyle/>
            <a:p>
              <a:r>
                <a:rPr lang="en-GB" sz="1600" b="1" dirty="0" smtClean="0">
                  <a:solidFill>
                    <a:schemeClr val="tx1"/>
                  </a:solidFill>
                </a:rPr>
                <a:t>Personal</a:t>
              </a:r>
              <a:endParaRPr lang="en-GB" sz="1600" b="1" dirty="0">
                <a:solidFill>
                  <a:schemeClr val="tx1"/>
                </a:solidFill>
              </a:endParaRPr>
            </a:p>
          </p:txBody>
        </p:sp>
        <p:sp>
          <p:nvSpPr>
            <p:cNvPr id="27" name="TextBox 26"/>
            <p:cNvSpPr txBox="1"/>
            <p:nvPr/>
          </p:nvSpPr>
          <p:spPr>
            <a:xfrm>
              <a:off x="2871275" y="5602519"/>
              <a:ext cx="5411482" cy="369332"/>
            </a:xfrm>
            <a:prstGeom prst="rect">
              <a:avLst/>
            </a:prstGeom>
            <a:noFill/>
          </p:spPr>
          <p:txBody>
            <a:bodyPr wrap="none" rtlCol="0">
              <a:spAutoFit/>
            </a:bodyPr>
            <a:lstStyle/>
            <a:p>
              <a:r>
                <a:rPr lang="en-GB" b="1" dirty="0" smtClean="0"/>
                <a:t>Send Reinforcements, we are going to advance .....</a:t>
              </a:r>
              <a:endParaRPr lang="en-GB" b="1" dirty="0"/>
            </a:p>
          </p:txBody>
        </p:sp>
        <p:sp>
          <p:nvSpPr>
            <p:cNvPr id="28" name="TextBox 27"/>
            <p:cNvSpPr txBox="1"/>
            <p:nvPr/>
          </p:nvSpPr>
          <p:spPr>
            <a:xfrm>
              <a:off x="2672425" y="5950844"/>
              <a:ext cx="5809438" cy="369332"/>
            </a:xfrm>
            <a:prstGeom prst="rect">
              <a:avLst/>
            </a:prstGeom>
            <a:noFill/>
          </p:spPr>
          <p:txBody>
            <a:bodyPr wrap="none" rtlCol="0">
              <a:spAutoFit/>
            </a:bodyPr>
            <a:lstStyle/>
            <a:p>
              <a:r>
                <a:rPr lang="en-GB" b="1" dirty="0" smtClean="0"/>
                <a:t>Send Three and Four pence, we are going to the dance</a:t>
              </a:r>
              <a:endParaRPr lang="en-GB" b="1" dirty="0"/>
            </a:p>
          </p:txBody>
        </p:sp>
      </p:grpSp>
      <p:sp>
        <p:nvSpPr>
          <p:cNvPr id="7" name="Footer Placeholder 6"/>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8" name="Slide Number Placeholder 7"/>
          <p:cNvSpPr>
            <a:spLocks noGrp="1"/>
          </p:cNvSpPr>
          <p:nvPr>
            <p:ph type="sldNum" sz="quarter" idx="12"/>
          </p:nvPr>
        </p:nvSpPr>
        <p:spPr/>
        <p:txBody>
          <a:bodyPr/>
          <a:lstStyle/>
          <a:p>
            <a:fld id="{4BE819A1-3DD8-4179-BFD0-BF7D359F8DBD}" type="slidenum">
              <a:rPr lang="en-US" smtClean="0"/>
              <a:pPr/>
              <a:t>513</a:t>
            </a:fld>
            <a:endParaRPr lang="en-US" dirty="0"/>
          </a:p>
        </p:txBody>
      </p:sp>
    </p:spTree>
    <p:extLst>
      <p:ext uri="{BB962C8B-B14F-4D97-AF65-F5344CB8AC3E}">
        <p14:creationId xmlns:p14="http://schemas.microsoft.com/office/powerpoint/2010/main" val="1833561789"/>
      </p:ext>
    </p:extLst>
  </p:cSld>
  <p:clrMapOvr>
    <a:masterClrMapping/>
  </p:clrMapOvr>
  <p:transition/>
  <p:timing>
    <p:tnLst>
      <p:par>
        <p:cTn id="1" dur="indefinite" restart="never" nodeType="tmRoot"/>
      </p:par>
    </p:tnLst>
  </p:timing>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03" name="Picture 3" descr="MCj03984150000[1]"/>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a:xfrm>
            <a:off x="2826947" y="2910116"/>
            <a:ext cx="3511062" cy="3297238"/>
          </a:xfrm>
          <a:noFill/>
          <a:ln/>
        </p:spPr>
      </p:pic>
      <p:sp>
        <p:nvSpPr>
          <p:cNvPr id="1075204" name="Text Box 4"/>
          <p:cNvSpPr txBox="1">
            <a:spLocks noChangeArrowheads="1"/>
          </p:cNvSpPr>
          <p:nvPr/>
        </p:nvSpPr>
        <p:spPr bwMode="auto">
          <a:xfrm>
            <a:off x="2013659" y="3695929"/>
            <a:ext cx="957611" cy="371513"/>
          </a:xfrm>
          <a:prstGeom prst="rect">
            <a:avLst/>
          </a:prstGeom>
          <a:noFill/>
          <a:ln w="12700" cap="sq">
            <a:noFill/>
            <a:miter lim="800000"/>
            <a:headEnd type="none" w="sm" len="sm"/>
            <a:tailEnd type="none" w="lg" len="med"/>
          </a:ln>
          <a:effectLst/>
        </p:spPr>
        <p:txBody>
          <a:bodyPr wrap="none" lIns="90000" tIns="46800" rIns="90000" bIns="46800">
            <a:spAutoFit/>
          </a:bodyPr>
          <a:lstStyle/>
          <a:p>
            <a:pPr algn="l" eaLnBrk="1" hangingPunct="1"/>
            <a:r>
              <a:rPr lang="en-GB" sz="1800" b="1" dirty="0"/>
              <a:t>Sponsor</a:t>
            </a:r>
            <a:endParaRPr lang="en-US" sz="1800" b="1" dirty="0"/>
          </a:p>
        </p:txBody>
      </p:sp>
      <p:sp>
        <p:nvSpPr>
          <p:cNvPr id="1075205" name="Text Box 5"/>
          <p:cNvSpPr txBox="1">
            <a:spLocks noChangeArrowheads="1"/>
          </p:cNvSpPr>
          <p:nvPr/>
        </p:nvSpPr>
        <p:spPr bwMode="auto">
          <a:xfrm>
            <a:off x="5986317" y="3694342"/>
            <a:ext cx="2378578" cy="371513"/>
          </a:xfrm>
          <a:prstGeom prst="rect">
            <a:avLst/>
          </a:prstGeom>
          <a:noFill/>
          <a:ln w="12700" cap="sq">
            <a:noFill/>
            <a:miter lim="800000"/>
            <a:headEnd type="none" w="sm" len="sm"/>
            <a:tailEnd type="none" w="lg" len="med"/>
          </a:ln>
          <a:effectLst/>
        </p:spPr>
        <p:txBody>
          <a:bodyPr wrap="none" lIns="90000" tIns="46800" rIns="90000" bIns="46800">
            <a:spAutoFit/>
          </a:bodyPr>
          <a:lstStyle/>
          <a:p>
            <a:pPr algn="l" eaLnBrk="1" hangingPunct="1"/>
            <a:r>
              <a:rPr lang="en-GB" sz="1800" b="1" dirty="0" smtClean="0"/>
              <a:t>Sustainability </a:t>
            </a:r>
            <a:r>
              <a:rPr lang="en-GB" sz="1800" b="1" dirty="0"/>
              <a:t>Manager</a:t>
            </a:r>
            <a:endParaRPr lang="en-US" sz="1800" b="1" dirty="0"/>
          </a:p>
        </p:txBody>
      </p:sp>
      <p:grpSp>
        <p:nvGrpSpPr>
          <p:cNvPr id="2" name="Group 6"/>
          <p:cNvGrpSpPr>
            <a:grpSpLocks/>
          </p:cNvGrpSpPr>
          <p:nvPr/>
        </p:nvGrpSpPr>
        <p:grpSpPr bwMode="auto">
          <a:xfrm>
            <a:off x="898501" y="965430"/>
            <a:ext cx="2834054" cy="2205037"/>
            <a:chOff x="988" y="663"/>
            <a:chExt cx="1934" cy="1389"/>
          </a:xfrm>
        </p:grpSpPr>
        <p:sp>
          <p:nvSpPr>
            <p:cNvPr id="1075207" name="AutoShape 7"/>
            <p:cNvSpPr>
              <a:spLocks noChangeArrowheads="1"/>
            </p:cNvSpPr>
            <p:nvPr/>
          </p:nvSpPr>
          <p:spPr bwMode="auto">
            <a:xfrm>
              <a:off x="988" y="663"/>
              <a:ext cx="1934" cy="1389"/>
            </a:xfrm>
            <a:prstGeom prst="cloudCallout">
              <a:avLst>
                <a:gd name="adj1" fmla="val 31181"/>
                <a:gd name="adj2" fmla="val 63681"/>
              </a:avLst>
            </a:prstGeom>
            <a:solidFill>
              <a:schemeClr val="bg1"/>
            </a:solidFill>
            <a:ln w="12700" cap="sq">
              <a:solidFill>
                <a:schemeClr val="tx1"/>
              </a:solidFill>
              <a:round/>
              <a:headEnd type="none" w="sm" len="sm"/>
              <a:tailEnd type="none" w="lg" len="med"/>
            </a:ln>
            <a:effectLst/>
          </p:spPr>
          <p:txBody>
            <a:bodyPr lIns="90000" tIns="46800" rIns="90000" bIns="46800" anchor="ctr"/>
            <a:lstStyle/>
            <a:p>
              <a:pPr eaLnBrk="1" hangingPunct="1"/>
              <a:endParaRPr lang="en-US" b="1" dirty="0"/>
            </a:p>
          </p:txBody>
        </p:sp>
        <p:sp>
          <p:nvSpPr>
            <p:cNvPr id="1075208" name="Text Box 8"/>
            <p:cNvSpPr txBox="1">
              <a:spLocks noChangeArrowheads="1"/>
            </p:cNvSpPr>
            <p:nvPr/>
          </p:nvSpPr>
          <p:spPr bwMode="auto">
            <a:xfrm>
              <a:off x="1170" y="935"/>
              <a:ext cx="1168" cy="874"/>
            </a:xfrm>
            <a:prstGeom prst="rect">
              <a:avLst/>
            </a:prstGeom>
            <a:noFill/>
            <a:ln w="12700" cap="sq">
              <a:noFill/>
              <a:miter lim="800000"/>
              <a:headEnd type="none" w="sm" len="sm"/>
              <a:tailEnd type="none" w="lg" len="med"/>
            </a:ln>
            <a:effectLst/>
          </p:spPr>
          <p:txBody>
            <a:bodyPr wrap="none" lIns="90000" tIns="46800" rIns="90000" bIns="46800">
              <a:spAutoFit/>
            </a:bodyPr>
            <a:lstStyle/>
            <a:p>
              <a:pPr algn="l" eaLnBrk="1" hangingPunct="1"/>
              <a:r>
                <a:rPr lang="en-GB" sz="1200" b="1" dirty="0"/>
                <a:t>Benefits</a:t>
              </a:r>
            </a:p>
            <a:p>
              <a:pPr algn="l" eaLnBrk="1" hangingPunct="1"/>
              <a:r>
                <a:rPr lang="en-GB" sz="1200" b="1" dirty="0"/>
                <a:t>Risks</a:t>
              </a:r>
            </a:p>
            <a:p>
              <a:pPr algn="l" eaLnBrk="1" hangingPunct="1"/>
              <a:r>
                <a:rPr lang="en-GB" sz="1200" b="1" dirty="0"/>
                <a:t>Environmental Factors</a:t>
              </a:r>
            </a:p>
            <a:p>
              <a:pPr algn="l" eaLnBrk="1" hangingPunct="1"/>
              <a:r>
                <a:rPr lang="en-GB" sz="1200" b="1" dirty="0"/>
                <a:t>Users</a:t>
              </a:r>
            </a:p>
            <a:p>
              <a:pPr algn="l" eaLnBrk="1" hangingPunct="1"/>
              <a:r>
                <a:rPr lang="en-GB" sz="1200" b="1" dirty="0"/>
                <a:t>Corporate Management</a:t>
              </a:r>
            </a:p>
            <a:p>
              <a:pPr algn="l" eaLnBrk="1" hangingPunct="1"/>
              <a:r>
                <a:rPr lang="en-GB" sz="1200" b="1" dirty="0"/>
                <a:t>Business Case </a:t>
              </a:r>
            </a:p>
            <a:p>
              <a:pPr algn="l" eaLnBrk="1" hangingPunct="1"/>
              <a:r>
                <a:rPr lang="en-GB" sz="1200" b="1" dirty="0"/>
                <a:t>Changes</a:t>
              </a:r>
              <a:endParaRPr lang="en-US" sz="1200" b="1" dirty="0"/>
            </a:p>
          </p:txBody>
        </p:sp>
      </p:grpSp>
      <p:grpSp>
        <p:nvGrpSpPr>
          <p:cNvPr id="3" name="Group 9"/>
          <p:cNvGrpSpPr>
            <a:grpSpLocks/>
          </p:cNvGrpSpPr>
          <p:nvPr/>
        </p:nvGrpSpPr>
        <p:grpSpPr bwMode="auto">
          <a:xfrm>
            <a:off x="5362063" y="1008292"/>
            <a:ext cx="3641260" cy="2333625"/>
            <a:chOff x="4034" y="690"/>
            <a:chExt cx="2094" cy="1470"/>
          </a:xfrm>
        </p:grpSpPr>
        <p:sp>
          <p:nvSpPr>
            <p:cNvPr id="1075210" name="AutoShape 10"/>
            <p:cNvSpPr>
              <a:spLocks noChangeArrowheads="1"/>
            </p:cNvSpPr>
            <p:nvPr/>
          </p:nvSpPr>
          <p:spPr bwMode="auto">
            <a:xfrm>
              <a:off x="4034" y="690"/>
              <a:ext cx="2094" cy="1470"/>
            </a:xfrm>
            <a:prstGeom prst="cloudCallout">
              <a:avLst>
                <a:gd name="adj1" fmla="val -32667"/>
                <a:gd name="adj2" fmla="val 68162"/>
              </a:avLst>
            </a:prstGeom>
            <a:solidFill>
              <a:schemeClr val="bg1"/>
            </a:solidFill>
            <a:ln w="12700" cap="sq">
              <a:solidFill>
                <a:schemeClr val="tx1"/>
              </a:solidFill>
              <a:round/>
              <a:headEnd type="none" w="sm" len="sm"/>
              <a:tailEnd type="none" w="lg" len="med"/>
            </a:ln>
            <a:effectLst/>
          </p:spPr>
          <p:txBody>
            <a:bodyPr lIns="90000" tIns="46800" rIns="90000" bIns="46800" anchor="ctr"/>
            <a:lstStyle/>
            <a:p>
              <a:pPr eaLnBrk="1" hangingPunct="1"/>
              <a:endParaRPr lang="en-US" b="1" dirty="0"/>
            </a:p>
          </p:txBody>
        </p:sp>
        <p:sp>
          <p:nvSpPr>
            <p:cNvPr id="1075211" name="Text Box 11"/>
            <p:cNvSpPr txBox="1">
              <a:spLocks noChangeArrowheads="1"/>
            </p:cNvSpPr>
            <p:nvPr/>
          </p:nvSpPr>
          <p:spPr bwMode="auto">
            <a:xfrm>
              <a:off x="4262" y="1045"/>
              <a:ext cx="1821" cy="874"/>
            </a:xfrm>
            <a:prstGeom prst="rect">
              <a:avLst/>
            </a:prstGeom>
            <a:noFill/>
            <a:ln w="12700" cap="sq">
              <a:noFill/>
              <a:miter lim="800000"/>
              <a:headEnd type="none" w="sm" len="sm"/>
              <a:tailEnd type="none" w="lg" len="med"/>
            </a:ln>
            <a:effectLst/>
          </p:spPr>
          <p:txBody>
            <a:bodyPr wrap="square" lIns="90000" tIns="46800" rIns="90000" bIns="46800">
              <a:spAutoFit/>
            </a:bodyPr>
            <a:lstStyle/>
            <a:p>
              <a:pPr algn="l" eaLnBrk="1" hangingPunct="1"/>
              <a:r>
                <a:rPr lang="en-GB" sz="1200" b="1" dirty="0"/>
                <a:t>Achieving </a:t>
              </a:r>
              <a:r>
                <a:rPr lang="en-GB" sz="1200" b="1" dirty="0" smtClean="0"/>
                <a:t>Success Criteria</a:t>
              </a:r>
              <a:endParaRPr lang="en-GB" sz="1200" b="1" dirty="0"/>
            </a:p>
            <a:p>
              <a:pPr algn="l" eaLnBrk="1" hangingPunct="1"/>
              <a:r>
                <a:rPr lang="en-GB" sz="1200" b="1" dirty="0"/>
                <a:t>Key Performance Indicators</a:t>
              </a:r>
            </a:p>
            <a:p>
              <a:pPr algn="l" eaLnBrk="1" hangingPunct="1"/>
              <a:r>
                <a:rPr lang="en-GB" sz="1200" b="1" dirty="0"/>
                <a:t>Project Risks</a:t>
              </a:r>
            </a:p>
            <a:p>
              <a:pPr algn="l" eaLnBrk="1" hangingPunct="1"/>
              <a:r>
                <a:rPr lang="en-GB" sz="1200" b="1" dirty="0"/>
                <a:t>Improvements</a:t>
              </a:r>
            </a:p>
            <a:p>
              <a:pPr algn="l" eaLnBrk="1" hangingPunct="1"/>
              <a:r>
                <a:rPr lang="en-GB" sz="1200" b="1" dirty="0"/>
                <a:t>Focus &amp; Motivation</a:t>
              </a:r>
            </a:p>
            <a:p>
              <a:pPr algn="l" eaLnBrk="1" hangingPunct="1"/>
              <a:r>
                <a:rPr lang="en-GB" sz="1200" b="1" dirty="0"/>
                <a:t>Integration &amp; Co-ordination</a:t>
              </a:r>
            </a:p>
            <a:p>
              <a:pPr algn="l" eaLnBrk="1" hangingPunct="1"/>
              <a:r>
                <a:rPr lang="en-GB" sz="1200" b="1" dirty="0" smtClean="0"/>
                <a:t>Socially and Environmentally aware </a:t>
              </a:r>
              <a:endParaRPr lang="en-US" sz="1200" b="1" dirty="0"/>
            </a:p>
          </p:txBody>
        </p:sp>
      </p:grpSp>
      <p:sp>
        <p:nvSpPr>
          <p:cNvPr id="1075212" name="Text Box 12"/>
          <p:cNvSpPr txBox="1">
            <a:spLocks noChangeArrowheads="1"/>
          </p:cNvSpPr>
          <p:nvPr/>
        </p:nvSpPr>
        <p:spPr bwMode="auto">
          <a:xfrm>
            <a:off x="5241901" y="5970816"/>
            <a:ext cx="1217939" cy="371513"/>
          </a:xfrm>
          <a:prstGeom prst="rect">
            <a:avLst/>
          </a:prstGeom>
          <a:noFill/>
          <a:ln w="12700" cap="sq">
            <a:noFill/>
            <a:miter lim="800000"/>
            <a:headEnd type="none" w="sm" len="sm"/>
            <a:tailEnd type="none" w="lg" len="med"/>
          </a:ln>
          <a:effectLst/>
        </p:spPr>
        <p:txBody>
          <a:bodyPr wrap="none" lIns="90000" tIns="46800" rIns="90000" bIns="46800">
            <a:spAutoFit/>
          </a:bodyPr>
          <a:lstStyle/>
          <a:p>
            <a:pPr algn="l" eaLnBrk="1" hangingPunct="1"/>
            <a:r>
              <a:rPr lang="en-GB" b="1" dirty="0"/>
              <a:t>Day to Day</a:t>
            </a:r>
            <a:endParaRPr lang="en-US" b="1" dirty="0"/>
          </a:p>
        </p:txBody>
      </p:sp>
      <p:sp>
        <p:nvSpPr>
          <p:cNvPr id="1075213" name="Text Box 13"/>
          <p:cNvSpPr txBox="1">
            <a:spLocks noChangeArrowheads="1"/>
          </p:cNvSpPr>
          <p:nvPr/>
        </p:nvSpPr>
        <p:spPr bwMode="auto">
          <a:xfrm>
            <a:off x="2542662" y="5934304"/>
            <a:ext cx="1361568" cy="371513"/>
          </a:xfrm>
          <a:prstGeom prst="rect">
            <a:avLst/>
          </a:prstGeom>
          <a:noFill/>
          <a:ln w="12700" cap="sq">
            <a:noFill/>
            <a:miter lim="800000"/>
            <a:headEnd type="none" w="sm" len="sm"/>
            <a:tailEnd type="none" w="lg" len="med"/>
          </a:ln>
          <a:effectLst/>
        </p:spPr>
        <p:txBody>
          <a:bodyPr wrap="none" lIns="90000" tIns="46800" rIns="90000" bIns="46800">
            <a:spAutoFit/>
          </a:bodyPr>
          <a:lstStyle/>
          <a:p>
            <a:pPr algn="l" eaLnBrk="1" hangingPunct="1"/>
            <a:r>
              <a:rPr lang="en-GB" b="1" dirty="0"/>
              <a:t>Longer Term</a:t>
            </a:r>
            <a:endParaRPr lang="en-US" b="1" dirty="0"/>
          </a:p>
        </p:txBody>
      </p:sp>
      <p:sp>
        <p:nvSpPr>
          <p:cNvPr id="4" name="Title 3"/>
          <p:cNvSpPr>
            <a:spLocks noGrp="1"/>
          </p:cNvSpPr>
          <p:nvPr>
            <p:ph type="title" sz="quarter"/>
          </p:nvPr>
        </p:nvSpPr>
        <p:spPr>
          <a:xfrm>
            <a:off x="381000" y="1"/>
            <a:ext cx="8622323" cy="1108075"/>
          </a:xfrm>
        </p:spPr>
        <p:txBody>
          <a:bodyPr/>
          <a:lstStyle/>
          <a:p>
            <a:r>
              <a:rPr lang="en-GB" sz="3100" b="0" kern="1200" dirty="0" smtClean="0">
                <a:solidFill>
                  <a:srgbClr val="003300"/>
                </a:solidFill>
                <a:effectLst/>
                <a:latin typeface="Calibri"/>
              </a:rPr>
              <a:t>Communication Responsibilities</a:t>
            </a:r>
            <a:endParaRPr lang="en-US" dirty="0">
              <a:solidFill>
                <a:srgbClr val="003300"/>
              </a:solidFill>
            </a:endParaRPr>
          </a:p>
        </p:txBody>
      </p:sp>
      <p:sp>
        <p:nvSpPr>
          <p:cNvPr id="5" name="Footer Placeholder 4"/>
          <p:cNvSpPr>
            <a:spLocks noGrp="1"/>
          </p:cNvSpPr>
          <p:nvPr>
            <p:ph type="ftr" sz="quarter" idx="11"/>
          </p:nvPr>
        </p:nvSpPr>
        <p:spPr/>
        <p:txBody>
          <a:bodyPr/>
          <a:lstStyle/>
          <a:p>
            <a:r>
              <a:rPr lang="en-US" dirty="0" smtClean="0"/>
              <a:t>©Copyright GPM 2009-2013</a:t>
            </a:r>
            <a:endParaRPr lang="en-US" dirty="0"/>
          </a:p>
        </p:txBody>
      </p:sp>
    </p:spTree>
    <p:extLst>
      <p:ext uri="{BB962C8B-B14F-4D97-AF65-F5344CB8AC3E}">
        <p14:creationId xmlns:p14="http://schemas.microsoft.com/office/powerpoint/2010/main" val="7341098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515</a:t>
            </a:fld>
            <a:endParaRPr lang="en-US" dirty="0"/>
          </a:p>
        </p:txBody>
      </p:sp>
      <p:sp>
        <p:nvSpPr>
          <p:cNvPr id="6" name="Content Placeholder 5"/>
          <p:cNvSpPr>
            <a:spLocks noGrp="1"/>
          </p:cNvSpPr>
          <p:nvPr>
            <p:ph idx="1"/>
          </p:nvPr>
        </p:nvSpPr>
        <p:spPr/>
        <p:txBody>
          <a:bodyPr/>
          <a:lstStyle/>
          <a:p>
            <a:pPr>
              <a:lnSpc>
                <a:spcPct val="115000"/>
              </a:lnSpc>
            </a:pPr>
            <a:r>
              <a:rPr lang="en-GB" dirty="0">
                <a:ea typeface="Calibri"/>
              </a:rPr>
              <a:t>Leadership</a:t>
            </a:r>
          </a:p>
          <a:p>
            <a:pPr>
              <a:lnSpc>
                <a:spcPct val="115000"/>
              </a:lnSpc>
            </a:pPr>
            <a:r>
              <a:rPr lang="en-GB" dirty="0">
                <a:ea typeface="Calibri"/>
              </a:rPr>
              <a:t>Leadership Traits</a:t>
            </a:r>
          </a:p>
          <a:p>
            <a:pPr>
              <a:lnSpc>
                <a:spcPct val="115000"/>
              </a:lnSpc>
            </a:pPr>
            <a:r>
              <a:rPr lang="en-GB" dirty="0">
                <a:ea typeface="Calibri"/>
              </a:rPr>
              <a:t>Deadly acts of Leadership</a:t>
            </a:r>
          </a:p>
          <a:p>
            <a:pPr>
              <a:lnSpc>
                <a:spcPct val="115000"/>
              </a:lnSpc>
            </a:pPr>
            <a:r>
              <a:rPr lang="en-GB" dirty="0">
                <a:ea typeface="Calibri"/>
              </a:rPr>
              <a:t>Communication</a:t>
            </a:r>
          </a:p>
          <a:p>
            <a:pPr>
              <a:lnSpc>
                <a:spcPct val="115000"/>
              </a:lnSpc>
            </a:pPr>
            <a:r>
              <a:rPr lang="en-GB" dirty="0">
                <a:ea typeface="Calibri"/>
              </a:rPr>
              <a:t>Motivation</a:t>
            </a:r>
          </a:p>
          <a:p>
            <a:pPr>
              <a:lnSpc>
                <a:spcPct val="115000"/>
              </a:lnSpc>
            </a:pPr>
            <a:r>
              <a:rPr lang="en-GB" dirty="0">
                <a:ea typeface="Calibri"/>
              </a:rPr>
              <a:t>Responsibilities</a:t>
            </a:r>
          </a:p>
          <a:p>
            <a:pPr marL="0" indent="0">
              <a:buNone/>
            </a:pPr>
            <a:endParaRPr lang="en-US" dirty="0"/>
          </a:p>
        </p:txBody>
      </p:sp>
      <p:sp>
        <p:nvSpPr>
          <p:cNvPr id="7" name="Title 6"/>
          <p:cNvSpPr>
            <a:spLocks noGrp="1"/>
          </p:cNvSpPr>
          <p:nvPr>
            <p:ph type="title"/>
          </p:nvPr>
        </p:nvSpPr>
        <p:spPr>
          <a:xfrm>
            <a:off x="381000" y="0"/>
            <a:ext cx="6172200" cy="1143000"/>
          </a:xfrm>
        </p:spPr>
        <p:txBody>
          <a:bodyPr/>
          <a:lstStyle/>
          <a:p>
            <a:r>
              <a:rPr lang="en-US" dirty="0" smtClean="0"/>
              <a:t>We have covered</a:t>
            </a:r>
            <a:endParaRPr lang="en-US" dirty="0"/>
          </a:p>
        </p:txBody>
      </p:sp>
    </p:spTree>
    <p:extLst>
      <p:ext uri="{BB962C8B-B14F-4D97-AF65-F5344CB8AC3E}">
        <p14:creationId xmlns:p14="http://schemas.microsoft.com/office/powerpoint/2010/main" val="2040205514"/>
      </p:ext>
    </p:extLst>
  </p:cSld>
  <p:clrMapOvr>
    <a:masterClrMapping/>
  </p:clrMapOvr>
  <p:transition spd="slow"/>
  <p:timing>
    <p:tnLst>
      <p:par>
        <p:cTn id="1" dur="indefinite" restart="never" nodeType="tmRoot"/>
      </p:par>
    </p:tnLst>
  </p:timing>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BE819A1-3DD8-4179-BFD0-BF7D359F8DBD}" type="slidenum">
              <a:rPr lang="en-US" smtClean="0"/>
              <a:pPr/>
              <a:t>516</a:t>
            </a:fld>
            <a:endParaRPr lang="en-US" dirty="0"/>
          </a:p>
        </p:txBody>
      </p:sp>
      <p:sp>
        <p:nvSpPr>
          <p:cNvPr id="2" name="Title 1"/>
          <p:cNvSpPr>
            <a:spLocks noGrp="1"/>
          </p:cNvSpPr>
          <p:nvPr>
            <p:ph type="title"/>
          </p:nvPr>
        </p:nvSpPr>
        <p:spPr>
          <a:xfrm>
            <a:off x="381000" y="0"/>
            <a:ext cx="8458200" cy="1143000"/>
          </a:xfrm>
        </p:spPr>
        <p:txBody>
          <a:bodyPr/>
          <a:lstStyle/>
          <a:p>
            <a:r>
              <a:rPr lang="en-US" dirty="0" smtClean="0">
                <a:solidFill>
                  <a:schemeClr val="bg1">
                    <a:lumMod val="65000"/>
                  </a:schemeClr>
                </a:solidFill>
              </a:rPr>
              <a:t>Conflict and Negotiation</a:t>
            </a:r>
            <a:endParaRPr lang="en-US" dirty="0">
              <a:solidFill>
                <a:schemeClr val="bg1">
                  <a:lumMod val="65000"/>
                </a:schemeClr>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1418351236"/>
              </p:ext>
            </p:extLst>
          </p:nvPr>
        </p:nvGraphicFramePr>
        <p:xfrm>
          <a:off x="179512" y="1268760"/>
          <a:ext cx="8784976" cy="4322256"/>
        </p:xfrm>
        <a:graphic>
          <a:graphicData uri="http://schemas.openxmlformats.org/drawingml/2006/table">
            <a:tbl>
              <a:tblPr/>
              <a:tblGrid>
                <a:gridCol w="1877888"/>
                <a:gridCol w="3505200"/>
                <a:gridCol w="3401888"/>
              </a:tblGrid>
              <a:tr h="311661">
                <a:tc>
                  <a:txBody>
                    <a:bodyPr/>
                    <a:lstStyle/>
                    <a:p>
                      <a:pPr>
                        <a:lnSpc>
                          <a:spcPct val="115000"/>
                        </a:lnSpc>
                        <a:spcAft>
                          <a:spcPts val="0"/>
                        </a:spcAft>
                      </a:pPr>
                      <a:r>
                        <a:rPr lang="en-GB" sz="1600" b="1" dirty="0" smtClean="0">
                          <a:solidFill>
                            <a:schemeClr val="bg1"/>
                          </a:solidFill>
                          <a:latin typeface="Helvetica"/>
                          <a:ea typeface="Calibri"/>
                          <a:cs typeface="Helvetica"/>
                        </a:rPr>
                        <a:t>Module 20</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Module</a:t>
                      </a:r>
                      <a:r>
                        <a:rPr lang="en-GB" sz="1600" b="1" baseline="0" dirty="0" smtClean="0">
                          <a:solidFill>
                            <a:schemeClr val="bg1"/>
                          </a:solidFill>
                          <a:latin typeface="Helvetica"/>
                          <a:ea typeface="Calibri"/>
                          <a:cs typeface="Helvetica"/>
                        </a:rPr>
                        <a:t> Covers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Learning outcomes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3108419">
                <a:tc>
                  <a:txBody>
                    <a:bodyPr/>
                    <a:lstStyle/>
                    <a:p>
                      <a:pPr>
                        <a:lnSpc>
                          <a:spcPct val="100000"/>
                        </a:lnSpc>
                        <a:spcAft>
                          <a:spcPts val="0"/>
                        </a:spcAft>
                      </a:pPr>
                      <a:endParaRPr lang="en-GB" sz="1600" dirty="0" smtClean="0">
                        <a:solidFill>
                          <a:schemeClr val="tx1"/>
                        </a:solidFill>
                        <a:latin typeface="Helvetica"/>
                        <a:ea typeface="Calibri"/>
                        <a:cs typeface="Helvetica"/>
                      </a:endParaRPr>
                    </a:p>
                    <a:p>
                      <a:pPr>
                        <a:lnSpc>
                          <a:spcPct val="100000"/>
                        </a:lnSpc>
                        <a:spcAft>
                          <a:spcPts val="0"/>
                        </a:spcAft>
                      </a:pPr>
                      <a:r>
                        <a:rPr lang="en-GB" sz="1600" dirty="0" smtClean="0">
                          <a:solidFill>
                            <a:schemeClr val="tx1"/>
                          </a:solidFill>
                          <a:latin typeface="Helvetica"/>
                          <a:ea typeface="Calibri"/>
                          <a:cs typeface="Helvetica"/>
                        </a:rPr>
                        <a:t>Conflict</a:t>
                      </a:r>
                      <a:r>
                        <a:rPr lang="en-GB" sz="1600" baseline="0" dirty="0" smtClean="0">
                          <a:solidFill>
                            <a:schemeClr val="tx1"/>
                          </a:solidFill>
                          <a:latin typeface="Helvetica"/>
                          <a:ea typeface="Calibri"/>
                          <a:cs typeface="Helvetica"/>
                        </a:rPr>
                        <a:t> and Negotiation</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3">
                  <a:txBody>
                    <a:bodyPr/>
                    <a:lstStyle/>
                    <a:p>
                      <a:pPr marL="285750" indent="-285750">
                        <a:lnSpc>
                          <a:spcPct val="115000"/>
                        </a:lnSpc>
                        <a:spcAft>
                          <a:spcPts val="0"/>
                        </a:spcAft>
                        <a:buFont typeface="Arial" charset="0"/>
                        <a:buChar char="•"/>
                      </a:pPr>
                      <a:r>
                        <a:rPr lang="en-GB" sz="1600" dirty="0" smtClean="0">
                          <a:ea typeface="Calibri"/>
                        </a:rPr>
                        <a:t>Negotiation Preparing</a:t>
                      </a:r>
                    </a:p>
                    <a:p>
                      <a:pPr marL="285750" indent="-285750">
                        <a:lnSpc>
                          <a:spcPct val="115000"/>
                        </a:lnSpc>
                        <a:spcAft>
                          <a:spcPts val="0"/>
                        </a:spcAft>
                        <a:buFont typeface="Arial" charset="0"/>
                        <a:buChar char="•"/>
                      </a:pPr>
                      <a:r>
                        <a:rPr lang="en-GB" sz="1600" dirty="0" smtClean="0">
                          <a:ea typeface="Calibri"/>
                        </a:rPr>
                        <a:t>Negotiation Skills</a:t>
                      </a:r>
                    </a:p>
                    <a:p>
                      <a:pPr marL="285750" indent="-285750">
                        <a:lnSpc>
                          <a:spcPct val="115000"/>
                        </a:lnSpc>
                        <a:spcAft>
                          <a:spcPts val="0"/>
                        </a:spcAft>
                        <a:buFont typeface="Arial" charset="0"/>
                        <a:buChar char="•"/>
                      </a:pPr>
                      <a:r>
                        <a:rPr lang="en-GB" sz="1600" dirty="0" smtClean="0">
                          <a:ea typeface="Calibri"/>
                        </a:rPr>
                        <a:t>Negotiation Tactics</a:t>
                      </a:r>
                    </a:p>
                    <a:p>
                      <a:pPr marL="285750" indent="-285750">
                        <a:lnSpc>
                          <a:spcPct val="115000"/>
                        </a:lnSpc>
                        <a:spcAft>
                          <a:spcPts val="0"/>
                        </a:spcAft>
                        <a:buFont typeface="Arial" charset="0"/>
                        <a:buChar char="•"/>
                      </a:pPr>
                      <a:r>
                        <a:rPr lang="en-GB" sz="1600" dirty="0" smtClean="0">
                          <a:ea typeface="Calibri"/>
                        </a:rPr>
                        <a:t>Conflict Resolution</a:t>
                      </a:r>
                    </a:p>
                    <a:p>
                      <a:pPr marL="285750" indent="-285750">
                        <a:lnSpc>
                          <a:spcPct val="115000"/>
                        </a:lnSpc>
                        <a:spcAft>
                          <a:spcPts val="0"/>
                        </a:spcAft>
                        <a:buFont typeface="Arial" charset="0"/>
                        <a:buChar char="•"/>
                      </a:pPr>
                      <a:r>
                        <a:rPr lang="en-GB" sz="1600" dirty="0" smtClean="0">
                          <a:ea typeface="Calibri"/>
                        </a:rPr>
                        <a:t>Conflict Approaches</a:t>
                      </a:r>
                    </a:p>
                    <a:p>
                      <a:pPr marL="0" indent="0">
                        <a:lnSpc>
                          <a:spcPct val="115000"/>
                        </a:lnSpc>
                        <a:spcAft>
                          <a:spcPts val="0"/>
                        </a:spcAft>
                        <a:buFont typeface="+mj-lt"/>
                        <a:buNone/>
                      </a:pPr>
                      <a:endParaRPr lang="en-GB" sz="1600" b="1" baseline="0" dirty="0" smtClean="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nSpc>
                          <a:spcPct val="100000"/>
                        </a:lnSpc>
                        <a:spcAft>
                          <a:spcPts val="0"/>
                        </a:spcAft>
                      </a:pPr>
                      <a:r>
                        <a:rPr lang="en-GB" sz="1600" dirty="0" smtClean="0">
                          <a:solidFill>
                            <a:schemeClr val="tx2"/>
                          </a:solidFill>
                          <a:latin typeface="Helvetica"/>
                          <a:ea typeface="Calibri"/>
                          <a:cs typeface="Helvetica"/>
                        </a:rPr>
                        <a:t>This module</a:t>
                      </a:r>
                      <a:r>
                        <a:rPr lang="en-GB" sz="1600" baseline="0" dirty="0" smtClean="0">
                          <a:solidFill>
                            <a:schemeClr val="tx2"/>
                          </a:solidFill>
                          <a:latin typeface="Helvetica"/>
                          <a:ea typeface="Calibri"/>
                          <a:cs typeface="Helvetica"/>
                        </a:rPr>
                        <a:t> covers how to address negotiations and how to manage conflict.</a:t>
                      </a:r>
                      <a:endParaRPr lang="en-GB" sz="1600" dirty="0" smtClean="0">
                        <a:solidFill>
                          <a:schemeClr val="tx2"/>
                        </a:solidFill>
                        <a:latin typeface="Helvetica"/>
                        <a:ea typeface="Calibri"/>
                        <a:cs typeface="Helvetica"/>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600" dirty="0" smtClean="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smtClean="0">
                          <a:solidFill>
                            <a:srgbClr val="FFFFFF"/>
                          </a:solidFill>
                          <a:latin typeface="Helvetica"/>
                          <a:ea typeface="Calibri"/>
                          <a:cs typeface="Helvetica"/>
                        </a:rPr>
                        <a:t>Version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l">
                        <a:lnSpc>
                          <a:spcPct val="100000"/>
                        </a:lnSpc>
                        <a:spcAft>
                          <a:spcPts val="0"/>
                        </a:spcAft>
                      </a:pPr>
                      <a:r>
                        <a:rPr lang="en-GB" sz="1600" dirty="0" smtClean="0">
                          <a:solidFill>
                            <a:schemeClr val="tx1"/>
                          </a:solidFill>
                          <a:latin typeface="Helvetica"/>
                          <a:ea typeface="Calibri"/>
                          <a:cs typeface="Helvetica"/>
                        </a:rPr>
                        <a:t>6.0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p14="http://schemas.microsoft.com/office/powerpoint/2010/main" val="1813405419"/>
      </p:ext>
    </p:extLst>
  </p:cSld>
  <p:clrMapOvr>
    <a:masterClrMapping/>
  </p:clrMapOvr>
  <p:timing>
    <p:tnLst>
      <p:par>
        <p:cTn id="1" dur="indefinite" restart="never" nodeType="tmRoot"/>
      </p:par>
    </p:tnLst>
  </p:timing>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7186" name="Rectangle 2"/>
          <p:cNvSpPr>
            <a:spLocks noGrp="1" noChangeArrowheads="1"/>
          </p:cNvSpPr>
          <p:nvPr>
            <p:ph type="title"/>
          </p:nvPr>
        </p:nvSpPr>
        <p:spPr/>
        <p:txBody>
          <a:bodyPr>
            <a:normAutofit fontScale="90000"/>
          </a:bodyPr>
          <a:lstStyle/>
          <a:p>
            <a:r>
              <a:rPr lang="en-US" dirty="0" smtClean="0"/>
              <a:t>Setting the Stage for Negotiations</a:t>
            </a:r>
            <a:endParaRPr lang="en-US" dirty="0"/>
          </a:p>
        </p:txBody>
      </p:sp>
      <p:sp>
        <p:nvSpPr>
          <p:cNvPr id="1757187" name="Rectangle 3"/>
          <p:cNvSpPr>
            <a:spLocks noGrp="1" noChangeArrowheads="1"/>
          </p:cNvSpPr>
          <p:nvPr>
            <p:ph type="body" idx="1"/>
          </p:nvPr>
        </p:nvSpPr>
        <p:spPr/>
        <p:txBody>
          <a:bodyPr>
            <a:normAutofit/>
          </a:bodyPr>
          <a:lstStyle/>
          <a:p>
            <a:pPr marL="0" indent="0">
              <a:lnSpc>
                <a:spcPct val="110000"/>
              </a:lnSpc>
              <a:buNone/>
            </a:pPr>
            <a:r>
              <a:rPr lang="en-GB" dirty="0"/>
              <a:t>M</a:t>
            </a:r>
            <a:r>
              <a:rPr lang="en-GB" dirty="0" smtClean="0"/>
              <a:t>eeting </a:t>
            </a:r>
            <a:r>
              <a:rPr lang="en-GB" dirty="0"/>
              <a:t>Pre-Requisites</a:t>
            </a:r>
          </a:p>
          <a:p>
            <a:pPr>
              <a:lnSpc>
                <a:spcPct val="110000"/>
              </a:lnSpc>
            </a:pPr>
            <a:r>
              <a:rPr lang="en-GB" dirty="0" smtClean="0"/>
              <a:t>Understand differences </a:t>
            </a:r>
            <a:r>
              <a:rPr lang="en-GB" dirty="0"/>
              <a:t>between </a:t>
            </a:r>
            <a:r>
              <a:rPr lang="en-GB" dirty="0" smtClean="0"/>
              <a:t>Stakeholder </a:t>
            </a:r>
            <a:r>
              <a:rPr lang="en-GB" dirty="0"/>
              <a:t>I</a:t>
            </a:r>
            <a:r>
              <a:rPr lang="en-GB" dirty="0" smtClean="0"/>
              <a:t>nterests</a:t>
            </a:r>
            <a:endParaRPr lang="en-GB" dirty="0"/>
          </a:p>
          <a:p>
            <a:pPr lvl="1">
              <a:lnSpc>
                <a:spcPct val="110000"/>
              </a:lnSpc>
            </a:pPr>
            <a:r>
              <a:rPr lang="en-GB" dirty="0" smtClean="0"/>
              <a:t>Are there different views or approaches</a:t>
            </a:r>
            <a:endParaRPr lang="en-GB" dirty="0"/>
          </a:p>
          <a:p>
            <a:pPr lvl="1">
              <a:lnSpc>
                <a:spcPct val="110000"/>
              </a:lnSpc>
            </a:pPr>
            <a:r>
              <a:rPr lang="en-GB" dirty="0" smtClean="0"/>
              <a:t>What authority exists</a:t>
            </a:r>
            <a:endParaRPr lang="en-GB" dirty="0"/>
          </a:p>
          <a:p>
            <a:pPr lvl="1">
              <a:lnSpc>
                <a:spcPct val="110000"/>
              </a:lnSpc>
            </a:pPr>
            <a:r>
              <a:rPr lang="en-GB" dirty="0" smtClean="0"/>
              <a:t>Is there any power or influence</a:t>
            </a:r>
            <a:endParaRPr lang="en-GB" dirty="0"/>
          </a:p>
          <a:p>
            <a:pPr lvl="1">
              <a:lnSpc>
                <a:spcPct val="110000"/>
              </a:lnSpc>
            </a:pPr>
            <a:r>
              <a:rPr lang="en-GB" dirty="0" smtClean="0"/>
              <a:t>What are your tolerance limits</a:t>
            </a:r>
            <a:endParaRPr lang="en-GB" dirty="0"/>
          </a:p>
          <a:p>
            <a:pPr lvl="1">
              <a:lnSpc>
                <a:spcPct val="110000"/>
              </a:lnSpc>
            </a:pPr>
            <a:r>
              <a:rPr lang="en-GB" dirty="0" smtClean="0"/>
              <a:t>What is the impact </a:t>
            </a:r>
            <a:r>
              <a:rPr lang="en-GB" dirty="0"/>
              <a:t>of </a:t>
            </a:r>
            <a:r>
              <a:rPr lang="en-GB" dirty="0" smtClean="0"/>
              <a:t>failure? Success? </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517</a:t>
            </a:fld>
            <a:endParaRPr lang="en-US" dirty="0"/>
          </a:p>
        </p:txBody>
      </p:sp>
    </p:spTree>
    <p:extLst>
      <p:ext uri="{BB962C8B-B14F-4D97-AF65-F5344CB8AC3E}">
        <p14:creationId xmlns:p14="http://schemas.microsoft.com/office/powerpoint/2010/main" val="1143566246"/>
      </p:ext>
    </p:extLst>
  </p:cSld>
  <p:clrMapOvr>
    <a:masterClrMapping/>
  </p:clrMapOvr>
  <p:transition/>
  <p:timing>
    <p:tnLst>
      <p:par>
        <p:cTn id="1" dur="indefinite" restart="never" nodeType="tmRoot"/>
      </p:par>
    </p:tnLst>
  </p:timing>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9234" name="Rectangle 2"/>
          <p:cNvSpPr>
            <a:spLocks noGrp="1" noChangeArrowheads="1"/>
          </p:cNvSpPr>
          <p:nvPr>
            <p:ph type="title"/>
          </p:nvPr>
        </p:nvSpPr>
        <p:spPr/>
        <p:txBody>
          <a:bodyPr/>
          <a:lstStyle/>
          <a:p>
            <a:r>
              <a:rPr lang="en-GB" dirty="0">
                <a:cs typeface="Times New Roman" pitchFamily="18" charset="0"/>
              </a:rPr>
              <a:t>Negotiation Process</a:t>
            </a:r>
            <a:r>
              <a:rPr lang="en-GB" dirty="0"/>
              <a:t> </a:t>
            </a:r>
          </a:p>
        </p:txBody>
      </p:sp>
      <p:grpSp>
        <p:nvGrpSpPr>
          <p:cNvPr id="2" name="Group 10"/>
          <p:cNvGrpSpPr/>
          <p:nvPr/>
        </p:nvGrpSpPr>
        <p:grpSpPr>
          <a:xfrm>
            <a:off x="228600" y="1524000"/>
            <a:ext cx="3581400" cy="4876800"/>
            <a:chOff x="2425700" y="1647825"/>
            <a:chExt cx="5003800" cy="4067175"/>
          </a:xfrm>
        </p:grpSpPr>
        <p:sp>
          <p:nvSpPr>
            <p:cNvPr id="1759235" name="Rectangle 3"/>
            <p:cNvSpPr>
              <a:spLocks noChangeArrowheads="1"/>
            </p:cNvSpPr>
            <p:nvPr/>
          </p:nvSpPr>
          <p:spPr bwMode="auto">
            <a:xfrm>
              <a:off x="2425700" y="1647825"/>
              <a:ext cx="2311400" cy="609600"/>
            </a:xfrm>
            <a:prstGeom prst="rect">
              <a:avLst/>
            </a:prstGeom>
            <a:ln>
              <a:headEnd type="none" w="sm" len="sm"/>
              <a:tailEnd type="none" w="lg" len="med"/>
            </a:ln>
          </p:spPr>
          <p:style>
            <a:lnRef idx="1">
              <a:schemeClr val="accent5"/>
            </a:lnRef>
            <a:fillRef idx="3">
              <a:schemeClr val="accent5"/>
            </a:fillRef>
            <a:effectRef idx="2">
              <a:schemeClr val="accent5"/>
            </a:effectRef>
            <a:fontRef idx="minor">
              <a:schemeClr val="lt1"/>
            </a:fontRef>
          </p:style>
          <p:txBody>
            <a:bodyPr wrap="none" lIns="90000" tIns="46800" rIns="90000" bIns="46800" anchor="ctr"/>
            <a:lstStyle/>
            <a:p>
              <a:pPr eaLnBrk="1" hangingPunct="1"/>
              <a:r>
                <a:rPr lang="en-GB" sz="1600" b="1" dirty="0"/>
                <a:t>Preparation</a:t>
              </a:r>
            </a:p>
          </p:txBody>
        </p:sp>
        <p:sp>
          <p:nvSpPr>
            <p:cNvPr id="1759236" name="Rectangle 4"/>
            <p:cNvSpPr>
              <a:spLocks noChangeArrowheads="1"/>
            </p:cNvSpPr>
            <p:nvPr/>
          </p:nvSpPr>
          <p:spPr bwMode="auto">
            <a:xfrm>
              <a:off x="3422650" y="2819400"/>
              <a:ext cx="2311400" cy="609600"/>
            </a:xfrm>
            <a:prstGeom prst="rect">
              <a:avLst/>
            </a:prstGeom>
            <a:ln>
              <a:headEnd type="none" w="sm" len="sm"/>
              <a:tailEnd type="none" w="lg" len="med"/>
            </a:ln>
          </p:spPr>
          <p:style>
            <a:lnRef idx="1">
              <a:schemeClr val="accent3"/>
            </a:lnRef>
            <a:fillRef idx="3">
              <a:schemeClr val="accent3"/>
            </a:fillRef>
            <a:effectRef idx="2">
              <a:schemeClr val="accent3"/>
            </a:effectRef>
            <a:fontRef idx="minor">
              <a:schemeClr val="lt1"/>
            </a:fontRef>
          </p:style>
          <p:txBody>
            <a:bodyPr wrap="none" lIns="90000" tIns="46800" rIns="90000" bIns="46800" anchor="ctr"/>
            <a:lstStyle/>
            <a:p>
              <a:pPr eaLnBrk="1" hangingPunct="1"/>
              <a:r>
                <a:rPr lang="en-GB" sz="1600" b="1" dirty="0"/>
                <a:t>Opening</a:t>
              </a:r>
            </a:p>
          </p:txBody>
        </p:sp>
        <p:sp>
          <p:nvSpPr>
            <p:cNvPr id="1759237" name="Rectangle 5"/>
            <p:cNvSpPr>
              <a:spLocks noChangeArrowheads="1"/>
            </p:cNvSpPr>
            <p:nvPr/>
          </p:nvSpPr>
          <p:spPr bwMode="auto">
            <a:xfrm>
              <a:off x="4349750" y="3962400"/>
              <a:ext cx="2311400" cy="609600"/>
            </a:xfrm>
            <a:prstGeom prst="rect">
              <a:avLst/>
            </a:prstGeom>
            <a:ln>
              <a:headEnd type="none" w="sm" len="sm"/>
              <a:tailEnd type="none" w="lg" len="med"/>
            </a:ln>
          </p:spPr>
          <p:style>
            <a:lnRef idx="1">
              <a:schemeClr val="accent1"/>
            </a:lnRef>
            <a:fillRef idx="3">
              <a:schemeClr val="accent1"/>
            </a:fillRef>
            <a:effectRef idx="2">
              <a:schemeClr val="accent1"/>
            </a:effectRef>
            <a:fontRef idx="minor">
              <a:schemeClr val="lt1"/>
            </a:fontRef>
          </p:style>
          <p:txBody>
            <a:bodyPr wrap="none" lIns="90000" tIns="46800" rIns="90000" bIns="46800" anchor="ctr"/>
            <a:lstStyle/>
            <a:p>
              <a:pPr eaLnBrk="1" hangingPunct="1"/>
              <a:r>
                <a:rPr lang="en-GB" sz="1600" b="1" dirty="0"/>
                <a:t>Bargaining</a:t>
              </a:r>
            </a:p>
          </p:txBody>
        </p:sp>
        <p:sp>
          <p:nvSpPr>
            <p:cNvPr id="1759238" name="Rectangle 6"/>
            <p:cNvSpPr>
              <a:spLocks noChangeArrowheads="1"/>
            </p:cNvSpPr>
            <p:nvPr/>
          </p:nvSpPr>
          <p:spPr bwMode="auto">
            <a:xfrm>
              <a:off x="5118100" y="5105400"/>
              <a:ext cx="2311400" cy="609600"/>
            </a:xfrm>
            <a:prstGeom prst="rect">
              <a:avLst/>
            </a:prstGeom>
            <a:ln>
              <a:headEnd type="none" w="sm" len="sm"/>
              <a:tailEnd type="none" w="lg" len="med"/>
            </a:ln>
          </p:spPr>
          <p:style>
            <a:lnRef idx="1">
              <a:schemeClr val="accent4"/>
            </a:lnRef>
            <a:fillRef idx="3">
              <a:schemeClr val="accent4"/>
            </a:fillRef>
            <a:effectRef idx="2">
              <a:schemeClr val="accent4"/>
            </a:effectRef>
            <a:fontRef idx="minor">
              <a:schemeClr val="lt1"/>
            </a:fontRef>
          </p:style>
          <p:txBody>
            <a:bodyPr wrap="none" lIns="90000" tIns="46800" rIns="90000" bIns="46800" anchor="ctr"/>
            <a:lstStyle/>
            <a:p>
              <a:pPr eaLnBrk="1" hangingPunct="1"/>
              <a:r>
                <a:rPr lang="en-GB" sz="1600" b="1" dirty="0"/>
                <a:t>Closing</a:t>
              </a:r>
            </a:p>
          </p:txBody>
        </p:sp>
        <p:cxnSp>
          <p:nvCxnSpPr>
            <p:cNvPr id="1759239" name="AutoShape 7"/>
            <p:cNvCxnSpPr>
              <a:cxnSpLocks noChangeShapeType="1"/>
              <a:stCxn id="1759235" idx="2"/>
              <a:endCxn id="1759236" idx="0"/>
            </p:cNvCxnSpPr>
            <p:nvPr/>
          </p:nvCxnSpPr>
          <p:spPr bwMode="auto">
            <a:xfrm rot="16200000" flipH="1">
              <a:off x="3798887" y="2039938"/>
              <a:ext cx="561975" cy="996950"/>
            </a:xfrm>
            <a:prstGeom prst="bentConnector3">
              <a:avLst>
                <a:gd name="adj1" fmla="val 50000"/>
              </a:avLst>
            </a:prstGeom>
            <a:noFill/>
            <a:ln w="12700" cap="sq">
              <a:solidFill>
                <a:schemeClr val="tx1"/>
              </a:solidFill>
              <a:miter lim="800000"/>
              <a:headEnd type="none" w="sm" len="sm"/>
              <a:tailEnd type="triangle" w="lg" len="med"/>
            </a:ln>
            <a:effectLst/>
          </p:spPr>
        </p:cxnSp>
        <p:cxnSp>
          <p:nvCxnSpPr>
            <p:cNvPr id="1759240" name="AutoShape 8"/>
            <p:cNvCxnSpPr>
              <a:cxnSpLocks noChangeShapeType="1"/>
              <a:stCxn id="1759236" idx="2"/>
              <a:endCxn id="1759237" idx="0"/>
            </p:cNvCxnSpPr>
            <p:nvPr/>
          </p:nvCxnSpPr>
          <p:spPr bwMode="auto">
            <a:xfrm rot="16200000" flipH="1">
              <a:off x="4775200" y="3232150"/>
              <a:ext cx="533400" cy="927100"/>
            </a:xfrm>
            <a:prstGeom prst="bentConnector3">
              <a:avLst>
                <a:gd name="adj1" fmla="val 50000"/>
              </a:avLst>
            </a:prstGeom>
            <a:noFill/>
            <a:ln w="12700" cap="sq">
              <a:solidFill>
                <a:schemeClr val="tx1"/>
              </a:solidFill>
              <a:miter lim="800000"/>
              <a:headEnd type="none" w="sm" len="sm"/>
              <a:tailEnd type="triangle" w="lg" len="med"/>
            </a:ln>
            <a:effectLst/>
          </p:spPr>
        </p:cxnSp>
        <p:cxnSp>
          <p:nvCxnSpPr>
            <p:cNvPr id="1759241" name="AutoShape 9"/>
            <p:cNvCxnSpPr>
              <a:cxnSpLocks noChangeShapeType="1"/>
              <a:stCxn id="1759237" idx="2"/>
              <a:endCxn id="1759238" idx="0"/>
            </p:cNvCxnSpPr>
            <p:nvPr/>
          </p:nvCxnSpPr>
          <p:spPr bwMode="auto">
            <a:xfrm rot="16200000" flipH="1">
              <a:off x="5622925" y="4454525"/>
              <a:ext cx="533400" cy="768350"/>
            </a:xfrm>
            <a:prstGeom prst="bentConnector3">
              <a:avLst>
                <a:gd name="adj1" fmla="val 50000"/>
              </a:avLst>
            </a:prstGeom>
            <a:noFill/>
            <a:ln w="12700" cap="sq">
              <a:solidFill>
                <a:schemeClr val="tx1"/>
              </a:solidFill>
              <a:miter lim="800000"/>
              <a:headEnd type="none" w="sm" len="sm"/>
              <a:tailEnd type="triangle" w="lg" len="med"/>
            </a:ln>
            <a:effectLst/>
          </p:spPr>
        </p:cxnSp>
      </p:grpSp>
      <p:sp>
        <p:nvSpPr>
          <p:cNvPr id="4" name="Slide Number Placeholder 3"/>
          <p:cNvSpPr>
            <a:spLocks noGrp="1"/>
          </p:cNvSpPr>
          <p:nvPr>
            <p:ph type="sldNum" sz="quarter" idx="12"/>
          </p:nvPr>
        </p:nvSpPr>
        <p:spPr/>
        <p:txBody>
          <a:bodyPr/>
          <a:lstStyle/>
          <a:p>
            <a:fld id="{4BE819A1-3DD8-4179-BFD0-BF7D359F8DBD}" type="slidenum">
              <a:rPr lang="en-US" smtClean="0"/>
              <a:pPr/>
              <a:t>518</a:t>
            </a:fld>
            <a:endParaRPr lang="en-US" dirty="0"/>
          </a:p>
        </p:txBody>
      </p:sp>
      <p:sp>
        <p:nvSpPr>
          <p:cNvPr id="13" name="Text Box 8"/>
          <p:cNvSpPr txBox="1">
            <a:spLocks noChangeArrowheads="1"/>
          </p:cNvSpPr>
          <p:nvPr/>
        </p:nvSpPr>
        <p:spPr bwMode="auto">
          <a:xfrm>
            <a:off x="3352800" y="1143000"/>
            <a:ext cx="4876800" cy="1323439"/>
          </a:xfrm>
          <a:prstGeom prst="rect">
            <a:avLst/>
          </a:prstGeom>
          <a:noFill/>
          <a:ln w="9525">
            <a:noFill/>
            <a:miter lim="800000"/>
            <a:headEnd/>
            <a:tailEnd/>
          </a:ln>
          <a:effectLst/>
        </p:spPr>
        <p:txBody>
          <a:bodyPr wrap="square">
            <a:spAutoFit/>
          </a:bodyPr>
          <a:lstStyle/>
          <a:p>
            <a:pPr marL="285750" indent="-285750">
              <a:buFont typeface="Arial" pitchFamily="34" charset="0"/>
              <a:buChar char="•"/>
            </a:pPr>
            <a:r>
              <a:rPr lang="en-GB" sz="1600" dirty="0">
                <a:solidFill>
                  <a:schemeClr val="dk1"/>
                </a:solidFill>
                <a:latin typeface="Helvetica"/>
                <a:cs typeface="Helvetica"/>
              </a:rPr>
              <a:t>What are your Objectives?</a:t>
            </a:r>
          </a:p>
          <a:p>
            <a:pPr marL="285750" indent="-285750">
              <a:buFont typeface="Arial" pitchFamily="34" charset="0"/>
              <a:buChar char="•"/>
            </a:pPr>
            <a:r>
              <a:rPr lang="en-GB" sz="1600" dirty="0">
                <a:solidFill>
                  <a:schemeClr val="dk1"/>
                </a:solidFill>
                <a:latin typeface="Helvetica"/>
                <a:cs typeface="Helvetica"/>
              </a:rPr>
              <a:t>What are the Other Party’s Objectives?</a:t>
            </a:r>
          </a:p>
          <a:p>
            <a:pPr marL="285750" indent="-285750">
              <a:buFont typeface="Arial" pitchFamily="34" charset="0"/>
              <a:buChar char="•"/>
            </a:pPr>
            <a:r>
              <a:rPr lang="en-GB" sz="1600" dirty="0">
                <a:solidFill>
                  <a:schemeClr val="dk1"/>
                </a:solidFill>
                <a:latin typeface="Helvetica"/>
                <a:cs typeface="Helvetica"/>
              </a:rPr>
              <a:t>What are the Variables?</a:t>
            </a:r>
          </a:p>
          <a:p>
            <a:pPr marL="285750" indent="-285750">
              <a:buFont typeface="Arial" pitchFamily="34" charset="0"/>
              <a:buChar char="•"/>
            </a:pPr>
            <a:r>
              <a:rPr lang="en-GB" sz="1600" dirty="0">
                <a:solidFill>
                  <a:schemeClr val="dk1"/>
                </a:solidFill>
                <a:latin typeface="Helvetica"/>
                <a:cs typeface="Helvetica"/>
              </a:rPr>
              <a:t>What will your Opening Offer be?</a:t>
            </a:r>
          </a:p>
          <a:p>
            <a:pPr marL="285750" indent="-285750">
              <a:buFont typeface="Arial" pitchFamily="34" charset="0"/>
              <a:buChar char="•"/>
            </a:pPr>
            <a:r>
              <a:rPr lang="en-GB" sz="1600" dirty="0">
                <a:solidFill>
                  <a:schemeClr val="dk1"/>
                </a:solidFill>
                <a:latin typeface="Helvetica"/>
                <a:cs typeface="Helvetica"/>
              </a:rPr>
              <a:t>Where are you willing to make Concessions</a:t>
            </a:r>
            <a:r>
              <a:rPr lang="en-GB" sz="1600" dirty="0" smtClean="0">
                <a:solidFill>
                  <a:schemeClr val="dk1"/>
                </a:solidFill>
                <a:latin typeface="Helvetica"/>
                <a:cs typeface="Helvetica"/>
              </a:rPr>
              <a:t>? </a:t>
            </a:r>
            <a:endParaRPr lang="en-GB" sz="1600" dirty="0">
              <a:solidFill>
                <a:schemeClr val="dk1"/>
              </a:solidFill>
              <a:latin typeface="Helvetica"/>
              <a:cs typeface="Helvetica"/>
            </a:endParaRPr>
          </a:p>
        </p:txBody>
      </p:sp>
      <p:cxnSp>
        <p:nvCxnSpPr>
          <p:cNvPr id="14" name="Straight Arrow Connector 13"/>
          <p:cNvCxnSpPr/>
          <p:nvPr/>
        </p:nvCxnSpPr>
        <p:spPr bwMode="auto">
          <a:xfrm>
            <a:off x="1828800" y="1828800"/>
            <a:ext cx="1524000" cy="0"/>
          </a:xfrm>
          <a:prstGeom prst="straightConnector1">
            <a:avLst/>
          </a:prstGeom>
          <a:noFill/>
          <a:ln w="9525" cap="flat" cmpd="sng" algn="ctr">
            <a:solidFill>
              <a:schemeClr val="tx2"/>
            </a:solidFill>
            <a:prstDash val="solid"/>
            <a:round/>
            <a:headEnd type="none" w="med" len="med"/>
            <a:tailEnd type="arrow"/>
          </a:ln>
          <a:effectLst/>
        </p:spPr>
      </p:cxnSp>
      <p:sp>
        <p:nvSpPr>
          <p:cNvPr id="6" name="Rectangle 5"/>
          <p:cNvSpPr/>
          <p:nvPr/>
        </p:nvSpPr>
        <p:spPr>
          <a:xfrm>
            <a:off x="4114800" y="2580382"/>
            <a:ext cx="4724400" cy="1077218"/>
          </a:xfrm>
          <a:prstGeom prst="rect">
            <a:avLst/>
          </a:prstGeom>
        </p:spPr>
        <p:txBody>
          <a:bodyPr wrap="square">
            <a:spAutoFit/>
          </a:bodyPr>
          <a:lstStyle/>
          <a:p>
            <a:pPr marL="285750" indent="-285750">
              <a:buFont typeface="Arial" pitchFamily="34" charset="0"/>
              <a:buChar char="•"/>
            </a:pPr>
            <a:r>
              <a:rPr lang="en-GB" sz="1600" dirty="0">
                <a:latin typeface="Helvetica"/>
                <a:cs typeface="Helvetica"/>
              </a:rPr>
              <a:t>Introduce Parties and Explain their Roles</a:t>
            </a:r>
          </a:p>
          <a:p>
            <a:pPr marL="285750" indent="-285750">
              <a:buFont typeface="Arial" pitchFamily="34" charset="0"/>
              <a:buChar char="•"/>
            </a:pPr>
            <a:r>
              <a:rPr lang="en-GB" sz="1600" dirty="0">
                <a:latin typeface="Helvetica"/>
                <a:cs typeface="Helvetica"/>
              </a:rPr>
              <a:t>State your Objectives</a:t>
            </a:r>
          </a:p>
          <a:p>
            <a:pPr marL="285750" indent="-285750">
              <a:buFont typeface="Arial" pitchFamily="34" charset="0"/>
              <a:buChar char="•"/>
            </a:pPr>
            <a:r>
              <a:rPr lang="en-GB" sz="1600" dirty="0">
                <a:latin typeface="Helvetica"/>
                <a:cs typeface="Helvetica"/>
              </a:rPr>
              <a:t>Invite the other Party to State their Objectives</a:t>
            </a:r>
          </a:p>
          <a:p>
            <a:pPr marL="285750" indent="-285750">
              <a:buFont typeface="Arial" pitchFamily="34" charset="0"/>
              <a:buChar char="•"/>
            </a:pPr>
            <a:r>
              <a:rPr lang="en-GB" sz="1600" dirty="0">
                <a:latin typeface="Helvetica"/>
                <a:cs typeface="Helvetica"/>
              </a:rPr>
              <a:t>Agree a Loose Agenda</a:t>
            </a:r>
          </a:p>
        </p:txBody>
      </p:sp>
      <p:cxnSp>
        <p:nvCxnSpPr>
          <p:cNvPr id="17" name="Straight Arrow Connector 16"/>
          <p:cNvCxnSpPr/>
          <p:nvPr/>
        </p:nvCxnSpPr>
        <p:spPr bwMode="auto">
          <a:xfrm>
            <a:off x="2590800" y="3189982"/>
            <a:ext cx="1524000" cy="0"/>
          </a:xfrm>
          <a:prstGeom prst="straightConnector1">
            <a:avLst/>
          </a:prstGeom>
          <a:noFill/>
          <a:ln w="9525" cap="flat" cmpd="sng" algn="ctr">
            <a:solidFill>
              <a:schemeClr val="tx2"/>
            </a:solidFill>
            <a:prstDash val="solid"/>
            <a:round/>
            <a:headEnd type="none" w="med" len="med"/>
            <a:tailEnd type="arrow"/>
          </a:ln>
          <a:effectLst/>
        </p:spPr>
      </p:cxnSp>
      <p:cxnSp>
        <p:nvCxnSpPr>
          <p:cNvPr id="18" name="Straight Arrow Connector 17"/>
          <p:cNvCxnSpPr/>
          <p:nvPr/>
        </p:nvCxnSpPr>
        <p:spPr bwMode="auto">
          <a:xfrm>
            <a:off x="3276600" y="4343400"/>
            <a:ext cx="1242645" cy="0"/>
          </a:xfrm>
          <a:prstGeom prst="straightConnector1">
            <a:avLst/>
          </a:prstGeom>
          <a:noFill/>
          <a:ln w="9525" cap="flat" cmpd="sng" algn="ctr">
            <a:solidFill>
              <a:schemeClr val="tx2"/>
            </a:solidFill>
            <a:prstDash val="solid"/>
            <a:round/>
            <a:headEnd type="none" w="med" len="med"/>
            <a:tailEnd type="arrow"/>
          </a:ln>
          <a:effectLst/>
        </p:spPr>
      </p:cxnSp>
      <p:sp>
        <p:nvSpPr>
          <p:cNvPr id="19" name="Text Box 8"/>
          <p:cNvSpPr txBox="1">
            <a:spLocks noChangeArrowheads="1"/>
          </p:cNvSpPr>
          <p:nvPr/>
        </p:nvSpPr>
        <p:spPr bwMode="auto">
          <a:xfrm>
            <a:off x="4671644" y="3768217"/>
            <a:ext cx="4243756" cy="1260983"/>
          </a:xfrm>
          <a:prstGeom prst="rect">
            <a:avLst/>
          </a:prstGeom>
          <a:noFill/>
          <a:ln>
            <a:noFill/>
            <a:headEnd/>
            <a:tailEnd/>
          </a:ln>
          <a:effectLst>
            <a:outerShdw blurRad="40000" dist="20000" dir="5400000" sx="0" sy="0" rotWithShape="0">
              <a:srgbClr val="000000">
                <a:alpha val="38000"/>
              </a:srgbClr>
            </a:outerShdw>
          </a:effectLst>
        </p:spPr>
        <p:style>
          <a:lnRef idx="1">
            <a:schemeClr val="accent5"/>
          </a:lnRef>
          <a:fillRef idx="2">
            <a:schemeClr val="accent5"/>
          </a:fillRef>
          <a:effectRef idx="1">
            <a:schemeClr val="accent5"/>
          </a:effectRef>
          <a:fontRef idx="minor">
            <a:schemeClr val="dk1"/>
          </a:fontRef>
        </p:style>
        <p:txBody>
          <a:bodyPr/>
          <a:lstStyle>
            <a:defPPr>
              <a:defRPr lang="en-US"/>
            </a:defPPr>
            <a:lvl1pPr>
              <a:defRPr sz="1600"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285750" indent="-285750">
              <a:buFont typeface="Arial"/>
              <a:buChar char="•"/>
            </a:pPr>
            <a:r>
              <a:rPr lang="en-GB" b="0" dirty="0">
                <a:latin typeface="Helvetica"/>
                <a:cs typeface="Helvetica"/>
              </a:rPr>
              <a:t>Present Your Offer</a:t>
            </a:r>
          </a:p>
          <a:p>
            <a:pPr marL="285750" indent="-285750">
              <a:buFont typeface="Arial"/>
              <a:buChar char="•"/>
            </a:pPr>
            <a:r>
              <a:rPr lang="en-GB" b="0" dirty="0">
                <a:latin typeface="Helvetica"/>
                <a:cs typeface="Helvetica"/>
              </a:rPr>
              <a:t>Evaluate other Party’s Response</a:t>
            </a:r>
          </a:p>
          <a:p>
            <a:pPr marL="285750" indent="-285750">
              <a:buFont typeface="Arial"/>
              <a:buChar char="•"/>
            </a:pPr>
            <a:r>
              <a:rPr lang="en-GB" b="0" dirty="0">
                <a:latin typeface="Helvetica"/>
                <a:cs typeface="Helvetica"/>
              </a:rPr>
              <a:t>Bargain for Specifics</a:t>
            </a:r>
          </a:p>
          <a:p>
            <a:pPr marL="285750" indent="-285750">
              <a:buFont typeface="Arial"/>
              <a:buChar char="•"/>
            </a:pPr>
            <a:r>
              <a:rPr lang="en-GB" b="0" dirty="0">
                <a:latin typeface="Helvetica"/>
                <a:cs typeface="Helvetica"/>
              </a:rPr>
              <a:t>Seek </a:t>
            </a:r>
            <a:r>
              <a:rPr lang="en-GB" b="0" dirty="0" smtClean="0">
                <a:latin typeface="Helvetica"/>
                <a:cs typeface="Helvetica"/>
              </a:rPr>
              <a:t>Agreement</a:t>
            </a:r>
            <a:endParaRPr lang="en-GB" b="0" dirty="0">
              <a:latin typeface="Helvetica"/>
              <a:cs typeface="Helvetica"/>
            </a:endParaRPr>
          </a:p>
          <a:p>
            <a:endParaRPr lang="en-GB" dirty="0"/>
          </a:p>
        </p:txBody>
      </p:sp>
      <p:cxnSp>
        <p:nvCxnSpPr>
          <p:cNvPr id="20" name="Straight Arrow Connector 19"/>
          <p:cNvCxnSpPr/>
          <p:nvPr/>
        </p:nvCxnSpPr>
        <p:spPr bwMode="auto">
          <a:xfrm>
            <a:off x="3810000" y="5687276"/>
            <a:ext cx="728915" cy="3567"/>
          </a:xfrm>
          <a:prstGeom prst="straightConnector1">
            <a:avLst/>
          </a:prstGeom>
          <a:noFill/>
          <a:ln w="9525" cap="flat" cmpd="sng" algn="ctr">
            <a:solidFill>
              <a:schemeClr val="tx2"/>
            </a:solidFill>
            <a:prstDash val="solid"/>
            <a:round/>
            <a:headEnd type="none" w="med" len="med"/>
            <a:tailEnd type="arrow"/>
          </a:ln>
          <a:effectLst/>
        </p:spPr>
      </p:cxnSp>
      <p:sp>
        <p:nvSpPr>
          <p:cNvPr id="21" name="Text Box 8"/>
          <p:cNvSpPr txBox="1">
            <a:spLocks noChangeArrowheads="1"/>
          </p:cNvSpPr>
          <p:nvPr/>
        </p:nvSpPr>
        <p:spPr bwMode="auto">
          <a:xfrm>
            <a:off x="4538914" y="5306276"/>
            <a:ext cx="3919285" cy="1018324"/>
          </a:xfrm>
          <a:prstGeom prst="rect">
            <a:avLst/>
          </a:prstGeom>
          <a:noFill/>
          <a:ln>
            <a:noFill/>
            <a:headEnd/>
            <a:tailEnd/>
          </a:ln>
          <a:effectLst>
            <a:outerShdw blurRad="40000" dist="20000" dir="5400000" sx="0" sy="0" rotWithShape="0">
              <a:srgbClr val="000000">
                <a:alpha val="38000"/>
              </a:srgbClr>
            </a:outerShdw>
          </a:effectLst>
        </p:spPr>
        <p:style>
          <a:lnRef idx="1">
            <a:schemeClr val="accent5"/>
          </a:lnRef>
          <a:fillRef idx="2">
            <a:schemeClr val="accent5"/>
          </a:fillRef>
          <a:effectRef idx="1">
            <a:schemeClr val="accent5"/>
          </a:effectRef>
          <a:fontRef idx="minor">
            <a:schemeClr val="dk1"/>
          </a:fontRef>
        </p:style>
        <p:txBody>
          <a:bodyPr/>
          <a:lstStyle>
            <a:defPPr>
              <a:defRPr lang="en-US"/>
            </a:defPPr>
            <a:lvl1pPr>
              <a:defRPr sz="1200" b="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285750" indent="-285750">
              <a:buFont typeface="Arial" pitchFamily="34" charset="0"/>
              <a:buChar char="•"/>
            </a:pPr>
            <a:r>
              <a:rPr lang="en-GB" sz="1600" dirty="0">
                <a:latin typeface="Helvetica"/>
                <a:cs typeface="Helvetica"/>
              </a:rPr>
              <a:t>Final Trade Offs</a:t>
            </a:r>
          </a:p>
          <a:p>
            <a:pPr marL="285750" indent="-285750">
              <a:buFont typeface="Arial" pitchFamily="34" charset="0"/>
              <a:buChar char="•"/>
            </a:pPr>
            <a:r>
              <a:rPr lang="en-GB" sz="1600" dirty="0" smtClean="0">
                <a:latin typeface="Helvetica"/>
                <a:cs typeface="Helvetica"/>
              </a:rPr>
              <a:t>Summarize </a:t>
            </a:r>
            <a:r>
              <a:rPr lang="en-GB" sz="1600" dirty="0">
                <a:latin typeface="Helvetica"/>
                <a:cs typeface="Helvetica"/>
              </a:rPr>
              <a:t>Agreements and Actions</a:t>
            </a:r>
          </a:p>
          <a:p>
            <a:pPr marL="285750" indent="-285750">
              <a:buFont typeface="Arial" pitchFamily="34" charset="0"/>
              <a:buChar char="•"/>
            </a:pPr>
            <a:r>
              <a:rPr lang="en-GB" sz="1600" dirty="0">
                <a:latin typeface="Helvetica"/>
                <a:cs typeface="Helvetica"/>
              </a:rPr>
              <a:t>Schedule Further Negotiations</a:t>
            </a:r>
          </a:p>
        </p:txBody>
      </p:sp>
    </p:spTree>
    <p:extLst>
      <p:ext uri="{BB962C8B-B14F-4D97-AF65-F5344CB8AC3E}">
        <p14:creationId xmlns:p14="http://schemas.microsoft.com/office/powerpoint/2010/main" val="12756566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4"/>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13"/>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7"/>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6"/>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9"/>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8"/>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6" grpId="0"/>
      <p:bldP spid="6" grpId="1"/>
      <p:bldP spid="19" grpId="0"/>
      <p:bldP spid="19" grpId="1"/>
      <p:bldP spid="21" grpId="0"/>
    </p:bldLst>
  </p:timing>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3570" name="Rectangle 2"/>
          <p:cNvSpPr>
            <a:spLocks noGrp="1" noChangeArrowheads="1"/>
          </p:cNvSpPr>
          <p:nvPr>
            <p:ph type="title"/>
          </p:nvPr>
        </p:nvSpPr>
        <p:spPr/>
        <p:txBody>
          <a:bodyPr/>
          <a:lstStyle/>
          <a:p>
            <a:r>
              <a:rPr lang="en-GB" dirty="0"/>
              <a:t>Negotiating Power</a:t>
            </a:r>
          </a:p>
        </p:txBody>
      </p:sp>
      <p:grpSp>
        <p:nvGrpSpPr>
          <p:cNvPr id="2" name="Group 21"/>
          <p:cNvGrpSpPr/>
          <p:nvPr/>
        </p:nvGrpSpPr>
        <p:grpSpPr>
          <a:xfrm>
            <a:off x="2399567" y="1701800"/>
            <a:ext cx="4344866" cy="3943350"/>
            <a:chOff x="3013075" y="1701800"/>
            <a:chExt cx="4706938" cy="3943350"/>
          </a:xfrm>
        </p:grpSpPr>
        <p:grpSp>
          <p:nvGrpSpPr>
            <p:cNvPr id="3" name="Group 3"/>
            <p:cNvGrpSpPr>
              <a:grpSpLocks/>
            </p:cNvGrpSpPr>
            <p:nvPr/>
          </p:nvGrpSpPr>
          <p:grpSpPr bwMode="auto">
            <a:xfrm>
              <a:off x="4221163" y="1701800"/>
              <a:ext cx="2295525" cy="1922463"/>
              <a:chOff x="2818" y="1056"/>
              <a:chExt cx="1447" cy="1211"/>
            </a:xfrm>
          </p:grpSpPr>
          <p:sp>
            <p:nvSpPr>
              <p:cNvPr id="1773572" name="AutoShape 4"/>
              <p:cNvSpPr>
                <a:spLocks noChangeArrowheads="1"/>
              </p:cNvSpPr>
              <p:nvPr/>
            </p:nvSpPr>
            <p:spPr bwMode="auto">
              <a:xfrm flipV="1">
                <a:off x="2818" y="1056"/>
                <a:ext cx="1447" cy="1211"/>
              </a:xfrm>
              <a:prstGeom prst="triangle">
                <a:avLst>
                  <a:gd name="adj" fmla="val 50000"/>
                </a:avLst>
              </a:prstGeom>
              <a:ln>
                <a:headEnd/>
                <a:tailEnd/>
              </a:ln>
            </p:spPr>
            <p:style>
              <a:lnRef idx="0">
                <a:schemeClr val="accent3"/>
              </a:lnRef>
              <a:fillRef idx="3">
                <a:schemeClr val="accent3"/>
              </a:fillRef>
              <a:effectRef idx="3">
                <a:schemeClr val="accent3"/>
              </a:effectRef>
              <a:fontRef idx="minor">
                <a:schemeClr val="lt1"/>
              </a:fontRef>
            </p:style>
            <p:txBody>
              <a:bodyPr rot="10800000" wrap="none" anchor="ctr"/>
              <a:lstStyle/>
              <a:p>
                <a:endParaRPr lang="en-US" b="1" dirty="0"/>
              </a:p>
            </p:txBody>
          </p:sp>
          <p:sp>
            <p:nvSpPr>
              <p:cNvPr id="1773573" name="Text Box 5"/>
              <p:cNvSpPr txBox="1">
                <a:spLocks noChangeArrowheads="1"/>
              </p:cNvSpPr>
              <p:nvPr/>
            </p:nvSpPr>
            <p:spPr bwMode="auto">
              <a:xfrm>
                <a:off x="3240" y="1208"/>
                <a:ext cx="622" cy="233"/>
              </a:xfrm>
              <a:prstGeom prst="rect">
                <a:avLst/>
              </a:prstGeom>
              <a:noFill/>
              <a:ln w="9525">
                <a:noFill/>
                <a:miter lim="800000"/>
                <a:headEnd/>
                <a:tailEnd/>
              </a:ln>
              <a:effectLst/>
            </p:spPr>
            <p:txBody>
              <a:bodyPr wrap="none">
                <a:spAutoFit/>
              </a:bodyPr>
              <a:lstStyle/>
              <a:p>
                <a:pPr algn="l"/>
                <a:r>
                  <a:rPr lang="en-GB" b="1" dirty="0"/>
                  <a:t>Reward</a:t>
                </a:r>
              </a:p>
            </p:txBody>
          </p:sp>
        </p:grpSp>
        <p:grpSp>
          <p:nvGrpSpPr>
            <p:cNvPr id="4" name="Group 6"/>
            <p:cNvGrpSpPr>
              <a:grpSpLocks/>
            </p:cNvGrpSpPr>
            <p:nvPr/>
          </p:nvGrpSpPr>
          <p:grpSpPr bwMode="auto">
            <a:xfrm>
              <a:off x="3027363" y="1725613"/>
              <a:ext cx="2297112" cy="1922462"/>
              <a:chOff x="2067" y="1071"/>
              <a:chExt cx="1447" cy="1211"/>
            </a:xfrm>
          </p:grpSpPr>
          <p:sp>
            <p:nvSpPr>
              <p:cNvPr id="1773575" name="AutoShape 7"/>
              <p:cNvSpPr>
                <a:spLocks noChangeArrowheads="1"/>
              </p:cNvSpPr>
              <p:nvPr/>
            </p:nvSpPr>
            <p:spPr bwMode="auto">
              <a:xfrm>
                <a:off x="2067" y="1071"/>
                <a:ext cx="1447" cy="1211"/>
              </a:xfrm>
              <a:prstGeom prst="triangle">
                <a:avLst>
                  <a:gd name="adj" fmla="val 50000"/>
                </a:avLst>
              </a:prstGeom>
              <a:ln>
                <a:headEnd/>
                <a:tailEnd/>
              </a:ln>
            </p:spPr>
            <p:style>
              <a:lnRef idx="1">
                <a:schemeClr val="accent4"/>
              </a:lnRef>
              <a:fillRef idx="3">
                <a:schemeClr val="accent4"/>
              </a:fillRef>
              <a:effectRef idx="2">
                <a:schemeClr val="accent4"/>
              </a:effectRef>
              <a:fontRef idx="minor">
                <a:schemeClr val="lt1"/>
              </a:fontRef>
            </p:style>
            <p:txBody>
              <a:bodyPr wrap="none" anchor="ctr"/>
              <a:lstStyle/>
              <a:p>
                <a:endParaRPr lang="en-US" b="1" dirty="0"/>
              </a:p>
            </p:txBody>
          </p:sp>
          <p:sp>
            <p:nvSpPr>
              <p:cNvPr id="1773576" name="Text Box 8"/>
              <p:cNvSpPr txBox="1">
                <a:spLocks noChangeArrowheads="1"/>
              </p:cNvSpPr>
              <p:nvPr/>
            </p:nvSpPr>
            <p:spPr bwMode="auto">
              <a:xfrm>
                <a:off x="2418" y="1937"/>
                <a:ext cx="687" cy="233"/>
              </a:xfrm>
              <a:prstGeom prst="rect">
                <a:avLst/>
              </a:prstGeom>
              <a:noFill/>
              <a:ln w="9525">
                <a:noFill/>
                <a:miter lim="800000"/>
                <a:headEnd/>
                <a:tailEnd/>
              </a:ln>
              <a:effectLst/>
            </p:spPr>
            <p:txBody>
              <a:bodyPr wrap="none">
                <a:spAutoFit/>
              </a:bodyPr>
              <a:lstStyle/>
              <a:p>
                <a:pPr algn="l"/>
                <a:r>
                  <a:rPr lang="en-GB" b="1" dirty="0"/>
                  <a:t>Referent</a:t>
                </a:r>
              </a:p>
            </p:txBody>
          </p:sp>
        </p:grpSp>
        <p:grpSp>
          <p:nvGrpSpPr>
            <p:cNvPr id="5" name="Group 9"/>
            <p:cNvGrpSpPr>
              <a:grpSpLocks/>
            </p:cNvGrpSpPr>
            <p:nvPr/>
          </p:nvGrpSpPr>
          <p:grpSpPr bwMode="auto">
            <a:xfrm>
              <a:off x="3013075" y="3713163"/>
              <a:ext cx="2297113" cy="1922462"/>
              <a:chOff x="2058" y="2323"/>
              <a:chExt cx="1447" cy="1211"/>
            </a:xfrm>
          </p:grpSpPr>
          <p:sp>
            <p:nvSpPr>
              <p:cNvPr id="1773578" name="AutoShape 10"/>
              <p:cNvSpPr>
                <a:spLocks noChangeArrowheads="1"/>
              </p:cNvSpPr>
              <p:nvPr/>
            </p:nvSpPr>
            <p:spPr bwMode="auto">
              <a:xfrm flipV="1">
                <a:off x="2058" y="2323"/>
                <a:ext cx="1447" cy="1211"/>
              </a:xfrm>
              <a:prstGeom prst="triangle">
                <a:avLst>
                  <a:gd name="adj" fmla="val 50000"/>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en-US" b="1" dirty="0"/>
              </a:p>
            </p:txBody>
          </p:sp>
          <p:sp>
            <p:nvSpPr>
              <p:cNvPr id="1773579" name="Text Box 11"/>
              <p:cNvSpPr txBox="1">
                <a:spLocks noChangeArrowheads="1"/>
              </p:cNvSpPr>
              <p:nvPr/>
            </p:nvSpPr>
            <p:spPr bwMode="auto">
              <a:xfrm>
                <a:off x="2458" y="2394"/>
                <a:ext cx="548" cy="233"/>
              </a:xfrm>
              <a:prstGeom prst="rect">
                <a:avLst/>
              </a:prstGeom>
              <a:noFill/>
              <a:ln w="9525">
                <a:noFill/>
                <a:miter lim="800000"/>
                <a:headEnd/>
                <a:tailEnd/>
              </a:ln>
              <a:effectLst/>
            </p:spPr>
            <p:txBody>
              <a:bodyPr wrap="none">
                <a:spAutoFit/>
              </a:bodyPr>
              <a:lstStyle/>
              <a:p>
                <a:pPr algn="l"/>
                <a:r>
                  <a:rPr lang="en-GB" b="1" dirty="0"/>
                  <a:t>Expert</a:t>
                </a:r>
              </a:p>
            </p:txBody>
          </p:sp>
        </p:grpSp>
        <p:grpSp>
          <p:nvGrpSpPr>
            <p:cNvPr id="6" name="Group 12"/>
            <p:cNvGrpSpPr>
              <a:grpSpLocks/>
            </p:cNvGrpSpPr>
            <p:nvPr/>
          </p:nvGrpSpPr>
          <p:grpSpPr bwMode="auto">
            <a:xfrm>
              <a:off x="4221163" y="3722688"/>
              <a:ext cx="2297112" cy="1922462"/>
              <a:chOff x="2819" y="2329"/>
              <a:chExt cx="1447" cy="1211"/>
            </a:xfrm>
          </p:grpSpPr>
          <p:sp>
            <p:nvSpPr>
              <p:cNvPr id="1773581" name="AutoShape 13"/>
              <p:cNvSpPr>
                <a:spLocks noChangeArrowheads="1"/>
              </p:cNvSpPr>
              <p:nvPr/>
            </p:nvSpPr>
            <p:spPr bwMode="auto">
              <a:xfrm>
                <a:off x="2819" y="2329"/>
                <a:ext cx="1447" cy="1211"/>
              </a:xfrm>
              <a:prstGeom prst="triangle">
                <a:avLst>
                  <a:gd name="adj" fmla="val 50000"/>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endParaRPr lang="en-US" b="1" dirty="0"/>
              </a:p>
            </p:txBody>
          </p:sp>
          <p:sp>
            <p:nvSpPr>
              <p:cNvPr id="1773582" name="Text Box 14"/>
              <p:cNvSpPr txBox="1">
                <a:spLocks noChangeArrowheads="1"/>
              </p:cNvSpPr>
              <p:nvPr/>
            </p:nvSpPr>
            <p:spPr bwMode="auto">
              <a:xfrm>
                <a:off x="3044" y="3240"/>
                <a:ext cx="1021" cy="233"/>
              </a:xfrm>
              <a:prstGeom prst="rect">
                <a:avLst/>
              </a:prstGeom>
              <a:noFill/>
              <a:ln w="9525">
                <a:noFill/>
                <a:miter lim="800000"/>
                <a:headEnd/>
                <a:tailEnd/>
              </a:ln>
              <a:effectLst/>
            </p:spPr>
            <p:txBody>
              <a:bodyPr wrap="none">
                <a:spAutoFit/>
              </a:bodyPr>
              <a:lstStyle/>
              <a:p>
                <a:pPr algn="l"/>
                <a:r>
                  <a:rPr lang="en-GB" b="1" dirty="0"/>
                  <a:t>Informational</a:t>
                </a:r>
              </a:p>
            </p:txBody>
          </p:sp>
        </p:grpSp>
        <p:grpSp>
          <p:nvGrpSpPr>
            <p:cNvPr id="7" name="Group 15"/>
            <p:cNvGrpSpPr>
              <a:grpSpLocks/>
            </p:cNvGrpSpPr>
            <p:nvPr/>
          </p:nvGrpSpPr>
          <p:grpSpPr bwMode="auto">
            <a:xfrm>
              <a:off x="5418138" y="3708400"/>
              <a:ext cx="2297112" cy="1922463"/>
              <a:chOff x="3597" y="2328"/>
              <a:chExt cx="1447" cy="1211"/>
            </a:xfrm>
          </p:grpSpPr>
          <p:sp>
            <p:nvSpPr>
              <p:cNvPr id="1773584" name="AutoShape 16"/>
              <p:cNvSpPr>
                <a:spLocks noChangeArrowheads="1"/>
              </p:cNvSpPr>
              <p:nvPr/>
            </p:nvSpPr>
            <p:spPr bwMode="auto">
              <a:xfrm flipV="1">
                <a:off x="3597" y="2328"/>
                <a:ext cx="1447" cy="1211"/>
              </a:xfrm>
              <a:prstGeom prst="triangle">
                <a:avLst>
                  <a:gd name="adj" fmla="val 50000"/>
                </a:avLst>
              </a:prstGeom>
              <a:ln>
                <a:headEnd/>
                <a:tailEnd/>
              </a:ln>
            </p:spPr>
            <p:style>
              <a:lnRef idx="0">
                <a:schemeClr val="accent6"/>
              </a:lnRef>
              <a:fillRef idx="3">
                <a:schemeClr val="accent6"/>
              </a:fillRef>
              <a:effectRef idx="3">
                <a:schemeClr val="accent6"/>
              </a:effectRef>
              <a:fontRef idx="minor">
                <a:schemeClr val="lt1"/>
              </a:fontRef>
            </p:style>
            <p:txBody>
              <a:bodyPr wrap="none" anchor="ctr"/>
              <a:lstStyle/>
              <a:p>
                <a:endParaRPr lang="en-US" b="1" dirty="0"/>
              </a:p>
            </p:txBody>
          </p:sp>
          <p:sp>
            <p:nvSpPr>
              <p:cNvPr id="1773585" name="Text Box 17"/>
              <p:cNvSpPr txBox="1">
                <a:spLocks noChangeArrowheads="1"/>
              </p:cNvSpPr>
              <p:nvPr/>
            </p:nvSpPr>
            <p:spPr bwMode="auto">
              <a:xfrm>
                <a:off x="3874" y="2393"/>
                <a:ext cx="813" cy="233"/>
              </a:xfrm>
              <a:prstGeom prst="rect">
                <a:avLst/>
              </a:prstGeom>
              <a:noFill/>
              <a:ln w="9525">
                <a:noFill/>
                <a:miter lim="800000"/>
                <a:headEnd/>
                <a:tailEnd/>
              </a:ln>
              <a:effectLst/>
            </p:spPr>
            <p:txBody>
              <a:bodyPr wrap="none">
                <a:spAutoFit/>
              </a:bodyPr>
              <a:lstStyle/>
              <a:p>
                <a:pPr algn="l"/>
                <a:r>
                  <a:rPr lang="en-GB" b="1" dirty="0"/>
                  <a:t>Legitimate</a:t>
                </a:r>
              </a:p>
            </p:txBody>
          </p:sp>
        </p:grpSp>
        <p:grpSp>
          <p:nvGrpSpPr>
            <p:cNvPr id="8" name="Group 18"/>
            <p:cNvGrpSpPr>
              <a:grpSpLocks/>
            </p:cNvGrpSpPr>
            <p:nvPr/>
          </p:nvGrpSpPr>
          <p:grpSpPr bwMode="auto">
            <a:xfrm>
              <a:off x="5422900" y="1735138"/>
              <a:ext cx="2297113" cy="1922462"/>
              <a:chOff x="3576" y="1077"/>
              <a:chExt cx="1447" cy="1211"/>
            </a:xfrm>
          </p:grpSpPr>
          <p:sp>
            <p:nvSpPr>
              <p:cNvPr id="1773587" name="AutoShape 19"/>
              <p:cNvSpPr>
                <a:spLocks noChangeArrowheads="1"/>
              </p:cNvSpPr>
              <p:nvPr/>
            </p:nvSpPr>
            <p:spPr bwMode="auto">
              <a:xfrm>
                <a:off x="3576" y="1077"/>
                <a:ext cx="1447" cy="1211"/>
              </a:xfrm>
              <a:prstGeom prst="triangle">
                <a:avLst>
                  <a:gd name="adj" fmla="val 50000"/>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en-US" b="1" dirty="0"/>
              </a:p>
            </p:txBody>
          </p:sp>
          <p:sp>
            <p:nvSpPr>
              <p:cNvPr id="1773588" name="Text Box 20"/>
              <p:cNvSpPr txBox="1">
                <a:spLocks noChangeArrowheads="1"/>
              </p:cNvSpPr>
              <p:nvPr/>
            </p:nvSpPr>
            <p:spPr bwMode="auto">
              <a:xfrm>
                <a:off x="3919" y="1938"/>
                <a:ext cx="681" cy="233"/>
              </a:xfrm>
              <a:prstGeom prst="rect">
                <a:avLst/>
              </a:prstGeom>
              <a:noFill/>
              <a:ln w="9525">
                <a:noFill/>
                <a:miter lim="800000"/>
                <a:headEnd/>
                <a:tailEnd/>
              </a:ln>
              <a:effectLst/>
            </p:spPr>
            <p:txBody>
              <a:bodyPr wrap="none">
                <a:spAutoFit/>
              </a:bodyPr>
              <a:lstStyle/>
              <a:p>
                <a:pPr algn="l"/>
                <a:r>
                  <a:rPr lang="en-GB" b="1" dirty="0"/>
                  <a:t>Coercive</a:t>
                </a:r>
              </a:p>
            </p:txBody>
          </p:sp>
        </p:grpSp>
      </p:grpSp>
      <p:sp>
        <p:nvSpPr>
          <p:cNvPr id="10" name="Slide Number Placeholder 9"/>
          <p:cNvSpPr>
            <a:spLocks noGrp="1"/>
          </p:cNvSpPr>
          <p:nvPr>
            <p:ph type="sldNum" sz="quarter" idx="12"/>
          </p:nvPr>
        </p:nvSpPr>
        <p:spPr/>
        <p:txBody>
          <a:bodyPr/>
          <a:lstStyle/>
          <a:p>
            <a:fld id="{4BE819A1-3DD8-4179-BFD0-BF7D359F8DBD}" type="slidenum">
              <a:rPr lang="en-US" smtClean="0"/>
              <a:pPr/>
              <a:t>519</a:t>
            </a:fld>
            <a:endParaRPr lang="en-US" dirty="0"/>
          </a:p>
        </p:txBody>
      </p:sp>
    </p:spTree>
    <p:extLst>
      <p:ext uri="{BB962C8B-B14F-4D97-AF65-F5344CB8AC3E}">
        <p14:creationId xmlns:p14="http://schemas.microsoft.com/office/powerpoint/2010/main" val="126938544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Define Priorities</a:t>
            </a:r>
            <a:endParaRPr lang="en-US" dirty="0"/>
          </a:p>
        </p:txBody>
      </p:sp>
      <p:sp>
        <p:nvSpPr>
          <p:cNvPr id="3" name="Content Placeholder 2"/>
          <p:cNvSpPr>
            <a:spLocks noGrp="1"/>
          </p:cNvSpPr>
          <p:nvPr>
            <p:ph idx="1"/>
          </p:nvPr>
        </p:nvSpPr>
        <p:spPr/>
        <p:txBody>
          <a:bodyPr>
            <a:normAutofit fontScale="92500" lnSpcReduction="10000"/>
          </a:bodyPr>
          <a:lstStyle/>
          <a:p>
            <a:pPr marL="514350" indent="-514350">
              <a:buFont typeface="+mj-lt"/>
              <a:buAutoNum type="arabicPeriod"/>
            </a:pPr>
            <a:r>
              <a:rPr lang="en-US" b="1" dirty="0">
                <a:latin typeface=""/>
              </a:rPr>
              <a:t>Consider the magnitude</a:t>
            </a:r>
            <a:r>
              <a:rPr lang="en-US" dirty="0">
                <a:latin typeface=""/>
              </a:rPr>
              <a:t>, severity, and </a:t>
            </a:r>
            <a:r>
              <a:rPr lang="en-US" dirty="0" smtClean="0">
                <a:latin typeface=""/>
              </a:rPr>
              <a:t>likelihood  of current and potential negative impacts the the project and </a:t>
            </a:r>
            <a:r>
              <a:rPr lang="en-US" dirty="0" err="1" smtClean="0">
                <a:latin typeface=""/>
              </a:rPr>
              <a:t>ourtcome</a:t>
            </a:r>
            <a:r>
              <a:rPr lang="en-US" dirty="0" smtClean="0">
                <a:latin typeface=""/>
              </a:rPr>
              <a:t> “asset” will have. </a:t>
            </a:r>
            <a:r>
              <a:rPr lang="en-US" dirty="0">
                <a:latin typeface=""/>
              </a:rPr>
              <a:t>T</a:t>
            </a:r>
            <a:r>
              <a:rPr lang="en-US" dirty="0" smtClean="0">
                <a:latin typeface=""/>
              </a:rPr>
              <a:t>he importance of such impacts to key stakeholders and the opportunity to strengthen competitiveness through sustainable practices. </a:t>
            </a:r>
            <a:br>
              <a:rPr lang="en-US" dirty="0" smtClean="0">
                <a:latin typeface=""/>
              </a:rPr>
            </a:br>
            <a:endParaRPr lang="en-US" dirty="0" smtClean="0">
              <a:latin typeface=""/>
            </a:endParaRPr>
          </a:p>
          <a:p>
            <a:pPr marL="514350" indent="-514350">
              <a:buFont typeface="+mj-lt"/>
              <a:buAutoNum type="arabicPeriod"/>
            </a:pPr>
            <a:r>
              <a:rPr lang="en-US" b="1" dirty="0" smtClean="0">
                <a:latin typeface=""/>
              </a:rPr>
              <a:t>Assess the opportunity </a:t>
            </a:r>
            <a:r>
              <a:rPr lang="en-US" dirty="0" smtClean="0">
                <a:latin typeface=""/>
              </a:rPr>
              <a:t>for your projects to gain advantage from its current or potential positive impacts across the SDGs. (This may include opportunities to innovate, develop new products and solutions or target new market segments.)</a:t>
            </a:r>
            <a:endParaRPr lang="en-US" dirty="0"/>
          </a:p>
        </p:txBody>
      </p:sp>
    </p:spTree>
    <p:extLst>
      <p:ext uri="{BB962C8B-B14F-4D97-AF65-F5344CB8AC3E}">
        <p14:creationId xmlns:p14="http://schemas.microsoft.com/office/powerpoint/2010/main" val="526573153"/>
      </p:ext>
    </p:extLst>
  </p:cSld>
  <p:clrMapOvr>
    <a:masterClrMapping/>
  </p:clrMapOvr>
  <p:timing>
    <p:tnLst>
      <p:par>
        <p:cTn id="1" dur="indefinite" restart="never" nodeType="tmRoot"/>
      </p:par>
    </p:tnLst>
  </p:timing>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 descr="http://moxiecolumbus.com/wp-content/uploads/2012/04/66202ye8n1lwg18-e133520006084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61689" y="3406092"/>
            <a:ext cx="5715000" cy="2400301"/>
          </a:xfrm>
          <a:prstGeom prst="rect">
            <a:avLst/>
          </a:prstGeom>
          <a:noFill/>
          <a:extLst>
            <a:ext uri="{909E8E84-426E-40dd-AFC4-6F175D3DCCD1}">
              <a14:hiddenFill xmlns:a14="http://schemas.microsoft.com/office/drawing/2010/main" xmlns="">
                <a:solidFill>
                  <a:srgbClr val="FFFFFF"/>
                </a:solidFill>
              </a14:hiddenFill>
            </a:ext>
          </a:extLst>
        </p:spPr>
      </p:pic>
      <p:sp>
        <p:nvSpPr>
          <p:cNvPr id="1775618" name="Rectangle 2"/>
          <p:cNvSpPr>
            <a:spLocks noGrp="1" noChangeArrowheads="1"/>
          </p:cNvSpPr>
          <p:nvPr>
            <p:ph type="title"/>
          </p:nvPr>
        </p:nvSpPr>
        <p:spPr/>
        <p:txBody>
          <a:bodyPr/>
          <a:lstStyle/>
          <a:p>
            <a:r>
              <a:rPr lang="en-GB" dirty="0"/>
              <a:t>Tactics</a:t>
            </a:r>
          </a:p>
        </p:txBody>
      </p:sp>
      <p:grpSp>
        <p:nvGrpSpPr>
          <p:cNvPr id="2" name="Group 28"/>
          <p:cNvGrpSpPr/>
          <p:nvPr/>
        </p:nvGrpSpPr>
        <p:grpSpPr>
          <a:xfrm>
            <a:off x="1277816" y="1479550"/>
            <a:ext cx="6588369" cy="2749550"/>
            <a:chOff x="1960563" y="1479550"/>
            <a:chExt cx="7137400" cy="2749550"/>
          </a:xfrm>
        </p:grpSpPr>
        <p:sp>
          <p:nvSpPr>
            <p:cNvPr id="1775626" name="Oval 10"/>
            <p:cNvSpPr>
              <a:spLocks noChangeArrowheads="1"/>
            </p:cNvSpPr>
            <p:nvPr/>
          </p:nvSpPr>
          <p:spPr bwMode="auto">
            <a:xfrm>
              <a:off x="4778375" y="3862388"/>
              <a:ext cx="292100" cy="366712"/>
            </a:xfrm>
            <a:prstGeom prst="ellipse">
              <a:avLst/>
            </a:prstGeom>
            <a:solidFill>
              <a:schemeClr val="bg1"/>
            </a:solidFill>
            <a:ln w="9525">
              <a:solidFill>
                <a:schemeClr val="bg1"/>
              </a:solidFill>
              <a:round/>
              <a:headEnd/>
              <a:tailEnd/>
            </a:ln>
            <a:effectLst/>
          </p:spPr>
          <p:txBody>
            <a:bodyPr wrap="none" anchor="ctr"/>
            <a:lstStyle/>
            <a:p>
              <a:endParaRPr lang="en-US" sz="1200" b="1" dirty="0"/>
            </a:p>
          </p:txBody>
        </p:sp>
        <p:sp>
          <p:nvSpPr>
            <p:cNvPr id="1775634" name="AutoShape 18"/>
            <p:cNvSpPr>
              <a:spLocks noChangeArrowheads="1"/>
            </p:cNvSpPr>
            <p:nvPr/>
          </p:nvSpPr>
          <p:spPr bwMode="auto">
            <a:xfrm>
              <a:off x="6426200" y="1479550"/>
              <a:ext cx="2671763" cy="1873250"/>
            </a:xfrm>
            <a:prstGeom prst="cloudCallout">
              <a:avLst>
                <a:gd name="adj1" fmla="val 11984"/>
                <a:gd name="adj2" fmla="val 65168"/>
              </a:avLst>
            </a:prstGeom>
            <a:ln>
              <a:headEnd/>
              <a:tailEnd/>
            </a:ln>
          </p:spPr>
          <p:style>
            <a:lnRef idx="1">
              <a:schemeClr val="accent1"/>
            </a:lnRef>
            <a:fillRef idx="2">
              <a:schemeClr val="accent1"/>
            </a:fillRef>
            <a:effectRef idx="1">
              <a:schemeClr val="accent1"/>
            </a:effectRef>
            <a:fontRef idx="minor">
              <a:schemeClr val="dk1"/>
            </a:fontRef>
          </p:style>
          <p:txBody>
            <a:bodyPr/>
            <a:lstStyle/>
            <a:p>
              <a:endParaRPr lang="en-US" sz="1200" b="1" dirty="0"/>
            </a:p>
          </p:txBody>
        </p:sp>
        <p:sp>
          <p:nvSpPr>
            <p:cNvPr id="1775635" name="Text Box 19"/>
            <p:cNvSpPr txBox="1">
              <a:spLocks noChangeArrowheads="1"/>
            </p:cNvSpPr>
            <p:nvPr/>
          </p:nvSpPr>
          <p:spPr bwMode="auto">
            <a:xfrm>
              <a:off x="6750050" y="2760663"/>
              <a:ext cx="1164417" cy="276999"/>
            </a:xfrm>
            <a:prstGeom prst="rect">
              <a:avLst/>
            </a:prstGeom>
            <a:noFill/>
            <a:ln w="9525">
              <a:noFill/>
              <a:miter lim="800000"/>
              <a:headEnd/>
              <a:tailEnd/>
            </a:ln>
            <a:effectLst/>
          </p:spPr>
          <p:txBody>
            <a:bodyPr wrap="none">
              <a:spAutoFit/>
            </a:bodyPr>
            <a:lstStyle/>
            <a:p>
              <a:pPr algn="l"/>
              <a:r>
                <a:rPr lang="en-GB" sz="1200" b="1" dirty="0"/>
                <a:t>Segmentation</a:t>
              </a:r>
            </a:p>
          </p:txBody>
        </p:sp>
        <p:sp>
          <p:nvSpPr>
            <p:cNvPr id="1775636" name="Text Box 20"/>
            <p:cNvSpPr txBox="1">
              <a:spLocks noChangeArrowheads="1"/>
            </p:cNvSpPr>
            <p:nvPr/>
          </p:nvSpPr>
          <p:spPr bwMode="auto">
            <a:xfrm>
              <a:off x="6802438" y="1846263"/>
              <a:ext cx="842592" cy="276999"/>
            </a:xfrm>
            <a:prstGeom prst="rect">
              <a:avLst/>
            </a:prstGeom>
            <a:noFill/>
            <a:ln w="9525">
              <a:noFill/>
              <a:miter lim="800000"/>
              <a:headEnd/>
              <a:tailEnd/>
            </a:ln>
            <a:effectLst/>
          </p:spPr>
          <p:txBody>
            <a:bodyPr wrap="none">
              <a:spAutoFit/>
            </a:bodyPr>
            <a:lstStyle/>
            <a:p>
              <a:pPr algn="l"/>
              <a:r>
                <a:rPr lang="en-GB" sz="1200" b="1" dirty="0"/>
                <a:t>Time </a:t>
              </a:r>
              <a:r>
                <a:rPr lang="en-GB" sz="1200" b="1" dirty="0" smtClean="0"/>
                <a:t>Out</a:t>
              </a:r>
              <a:endParaRPr lang="en-GB" sz="1200" b="1" dirty="0"/>
            </a:p>
          </p:txBody>
        </p:sp>
        <p:sp>
          <p:nvSpPr>
            <p:cNvPr id="1775637" name="Text Box 21"/>
            <p:cNvSpPr txBox="1">
              <a:spLocks noChangeArrowheads="1"/>
            </p:cNvSpPr>
            <p:nvPr/>
          </p:nvSpPr>
          <p:spPr bwMode="auto">
            <a:xfrm>
              <a:off x="6996113" y="2300288"/>
              <a:ext cx="1474571" cy="276999"/>
            </a:xfrm>
            <a:prstGeom prst="rect">
              <a:avLst/>
            </a:prstGeom>
            <a:noFill/>
            <a:ln w="9525">
              <a:noFill/>
              <a:miter lim="800000"/>
              <a:headEnd/>
              <a:tailEnd/>
            </a:ln>
            <a:effectLst/>
          </p:spPr>
          <p:txBody>
            <a:bodyPr wrap="none">
              <a:spAutoFit/>
            </a:bodyPr>
            <a:lstStyle/>
            <a:p>
              <a:pPr algn="l"/>
              <a:r>
                <a:rPr lang="en-GB" sz="1200" b="1" dirty="0"/>
                <a:t>Leading </a:t>
              </a:r>
              <a:r>
                <a:rPr lang="en-GB" sz="1200" b="1" dirty="0" smtClean="0"/>
                <a:t>Questions</a:t>
              </a:r>
              <a:endParaRPr lang="en-GB" sz="1200" b="1" dirty="0"/>
            </a:p>
          </p:txBody>
        </p:sp>
        <p:sp>
          <p:nvSpPr>
            <p:cNvPr id="1775638" name="Text Box 22"/>
            <p:cNvSpPr txBox="1">
              <a:spLocks noChangeArrowheads="1"/>
            </p:cNvSpPr>
            <p:nvPr/>
          </p:nvSpPr>
          <p:spPr bwMode="auto">
            <a:xfrm>
              <a:off x="8013700" y="1820863"/>
              <a:ext cx="688036" cy="276999"/>
            </a:xfrm>
            <a:prstGeom prst="rect">
              <a:avLst/>
            </a:prstGeom>
            <a:noFill/>
            <a:ln w="9525">
              <a:noFill/>
              <a:miter lim="800000"/>
              <a:headEnd/>
              <a:tailEnd/>
            </a:ln>
            <a:effectLst/>
          </p:spPr>
          <p:txBody>
            <a:bodyPr wrap="none">
              <a:spAutoFit/>
            </a:bodyPr>
            <a:lstStyle/>
            <a:p>
              <a:pPr algn="l"/>
              <a:r>
                <a:rPr lang="en-GB" sz="1200" b="1" dirty="0"/>
                <a:t>Silence</a:t>
              </a:r>
            </a:p>
          </p:txBody>
        </p:sp>
        <p:sp>
          <p:nvSpPr>
            <p:cNvPr id="1775639" name="AutoShape 23"/>
            <p:cNvSpPr>
              <a:spLocks noChangeArrowheads="1"/>
            </p:cNvSpPr>
            <p:nvPr/>
          </p:nvSpPr>
          <p:spPr bwMode="auto">
            <a:xfrm flipH="1">
              <a:off x="1960563" y="1576388"/>
              <a:ext cx="2673350" cy="2178050"/>
            </a:xfrm>
            <a:prstGeom prst="cloudCallout">
              <a:avLst>
                <a:gd name="adj1" fmla="val -20756"/>
                <a:gd name="adj2" fmla="val 48904"/>
              </a:avLst>
            </a:prstGeom>
            <a:ln>
              <a:headEnd/>
              <a:tailEnd/>
            </a:ln>
          </p:spPr>
          <p:style>
            <a:lnRef idx="1">
              <a:schemeClr val="accent5"/>
            </a:lnRef>
            <a:fillRef idx="2">
              <a:schemeClr val="accent5"/>
            </a:fillRef>
            <a:effectRef idx="1">
              <a:schemeClr val="accent5"/>
            </a:effectRef>
            <a:fontRef idx="minor">
              <a:schemeClr val="dk1"/>
            </a:fontRef>
          </p:style>
          <p:txBody>
            <a:bodyPr/>
            <a:lstStyle/>
            <a:p>
              <a:endParaRPr lang="en-US" sz="1200" b="1" dirty="0"/>
            </a:p>
          </p:txBody>
        </p:sp>
        <p:sp>
          <p:nvSpPr>
            <p:cNvPr id="1775640" name="Text Box 24"/>
            <p:cNvSpPr txBox="1">
              <a:spLocks noChangeArrowheads="1"/>
            </p:cNvSpPr>
            <p:nvPr/>
          </p:nvSpPr>
          <p:spPr bwMode="auto">
            <a:xfrm>
              <a:off x="2541588" y="1887538"/>
              <a:ext cx="1360860" cy="276999"/>
            </a:xfrm>
            <a:prstGeom prst="rect">
              <a:avLst/>
            </a:prstGeom>
            <a:noFill/>
            <a:ln w="9525">
              <a:noFill/>
              <a:miter lim="800000"/>
              <a:headEnd/>
              <a:tailEnd/>
            </a:ln>
            <a:effectLst/>
          </p:spPr>
          <p:txBody>
            <a:bodyPr wrap="none">
              <a:spAutoFit/>
            </a:bodyPr>
            <a:lstStyle/>
            <a:p>
              <a:pPr algn="l"/>
              <a:r>
                <a:rPr lang="en-GB" sz="1200" b="1" dirty="0"/>
                <a:t>Pressure </a:t>
              </a:r>
              <a:r>
                <a:rPr lang="en-GB" sz="1200" b="1" dirty="0" smtClean="0"/>
                <a:t>Release</a:t>
              </a:r>
              <a:endParaRPr lang="en-GB" sz="1200" b="1" dirty="0"/>
            </a:p>
          </p:txBody>
        </p:sp>
        <p:sp>
          <p:nvSpPr>
            <p:cNvPr id="1775641" name="Text Box 25"/>
            <p:cNvSpPr txBox="1">
              <a:spLocks noChangeArrowheads="1"/>
            </p:cNvSpPr>
            <p:nvPr/>
          </p:nvSpPr>
          <p:spPr bwMode="auto">
            <a:xfrm>
              <a:off x="2282825" y="2673350"/>
              <a:ext cx="1908856" cy="276999"/>
            </a:xfrm>
            <a:prstGeom prst="rect">
              <a:avLst/>
            </a:prstGeom>
            <a:noFill/>
            <a:ln w="9525">
              <a:noFill/>
              <a:miter lim="800000"/>
              <a:headEnd/>
              <a:tailEnd/>
            </a:ln>
            <a:effectLst/>
          </p:spPr>
          <p:txBody>
            <a:bodyPr wrap="none">
              <a:spAutoFit/>
            </a:bodyPr>
            <a:lstStyle/>
            <a:p>
              <a:pPr algn="l"/>
              <a:r>
                <a:rPr lang="en-GB" sz="1200" b="1" dirty="0"/>
                <a:t>Unbalanced </a:t>
              </a:r>
              <a:r>
                <a:rPr lang="en-GB" sz="1200" b="1" dirty="0" smtClean="0"/>
                <a:t>Concessions</a:t>
              </a:r>
              <a:endParaRPr lang="en-GB" sz="1200" b="1" dirty="0"/>
            </a:p>
          </p:txBody>
        </p:sp>
        <p:sp>
          <p:nvSpPr>
            <p:cNvPr id="1775642" name="Text Box 26"/>
            <p:cNvSpPr txBox="1">
              <a:spLocks noChangeArrowheads="1"/>
            </p:cNvSpPr>
            <p:nvPr/>
          </p:nvSpPr>
          <p:spPr bwMode="auto">
            <a:xfrm>
              <a:off x="2887663" y="2286000"/>
              <a:ext cx="810708" cy="276999"/>
            </a:xfrm>
            <a:prstGeom prst="rect">
              <a:avLst/>
            </a:prstGeom>
            <a:noFill/>
            <a:ln w="9525">
              <a:noFill/>
              <a:miter lim="800000"/>
              <a:headEnd/>
              <a:tailEnd/>
            </a:ln>
            <a:effectLst/>
          </p:spPr>
          <p:txBody>
            <a:bodyPr wrap="none">
              <a:spAutoFit/>
            </a:bodyPr>
            <a:lstStyle/>
            <a:p>
              <a:pPr algn="l"/>
              <a:r>
                <a:rPr lang="en-GB" sz="1200" b="1" dirty="0"/>
                <a:t>Coercion</a:t>
              </a:r>
            </a:p>
          </p:txBody>
        </p:sp>
        <p:sp>
          <p:nvSpPr>
            <p:cNvPr id="1775643" name="Text Box 27"/>
            <p:cNvSpPr txBox="1">
              <a:spLocks noChangeArrowheads="1"/>
            </p:cNvSpPr>
            <p:nvPr/>
          </p:nvSpPr>
          <p:spPr bwMode="auto">
            <a:xfrm>
              <a:off x="2824163" y="3136900"/>
              <a:ext cx="1009304" cy="276999"/>
            </a:xfrm>
            <a:prstGeom prst="rect">
              <a:avLst/>
            </a:prstGeom>
            <a:noFill/>
            <a:ln w="9525">
              <a:noFill/>
              <a:miter lim="800000"/>
              <a:headEnd/>
              <a:tailEnd/>
            </a:ln>
            <a:effectLst/>
          </p:spPr>
          <p:txBody>
            <a:bodyPr wrap="none">
              <a:spAutoFit/>
            </a:bodyPr>
            <a:lstStyle/>
            <a:p>
              <a:pPr algn="l"/>
              <a:r>
                <a:rPr lang="en-GB" sz="1200" b="1" dirty="0"/>
                <a:t>Challenging</a:t>
              </a:r>
            </a:p>
          </p:txBody>
        </p:sp>
      </p:grpSp>
      <p:sp>
        <p:nvSpPr>
          <p:cNvPr id="3" name="Footer Placeholder 2"/>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pPr/>
              <a:t>520</a:t>
            </a:fld>
            <a:endParaRPr lang="en-US" dirty="0"/>
          </a:p>
        </p:txBody>
      </p:sp>
    </p:spTree>
    <p:extLst>
      <p:ext uri="{BB962C8B-B14F-4D97-AF65-F5344CB8AC3E}">
        <p14:creationId xmlns:p14="http://schemas.microsoft.com/office/powerpoint/2010/main" val="1581468814"/>
      </p:ext>
    </p:extLst>
  </p:cSld>
  <p:clrMapOvr>
    <a:masterClrMapping/>
  </p:clrMapOvr>
  <p:timing>
    <p:tnLst>
      <p:par>
        <p:cTn id="1" dur="indefinite" restart="never" nodeType="tmRoot"/>
      </p:par>
    </p:tnLst>
  </p:timing>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moxiecolumbus.com/wp-content/uploads/2012/04/66202ye8n1lwg18-e133520006084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61689" y="3406092"/>
            <a:ext cx="5715000" cy="2400301"/>
          </a:xfrm>
          <a:prstGeom prst="rect">
            <a:avLst/>
          </a:prstGeom>
          <a:noFill/>
          <a:extLst>
            <a:ext uri="{909E8E84-426E-40dd-AFC4-6F175D3DCCD1}">
              <a14:hiddenFill xmlns:a14="http://schemas.microsoft.com/office/drawing/2010/main" xmlns="">
                <a:solidFill>
                  <a:srgbClr val="FFFFFF"/>
                </a:solidFill>
              </a14:hiddenFill>
            </a:ext>
          </a:extLst>
        </p:spPr>
      </p:pic>
      <p:sp>
        <p:nvSpPr>
          <p:cNvPr id="1781762" name="Rectangle 2"/>
          <p:cNvSpPr>
            <a:spLocks noGrp="1" noChangeArrowheads="1"/>
          </p:cNvSpPr>
          <p:nvPr>
            <p:ph type="title"/>
          </p:nvPr>
        </p:nvSpPr>
        <p:spPr/>
        <p:txBody>
          <a:bodyPr/>
          <a:lstStyle/>
          <a:p>
            <a:r>
              <a:rPr lang="en-GB" dirty="0"/>
              <a:t>Key Skills</a:t>
            </a:r>
            <a:endParaRPr lang="en-GB" dirty="0">
              <a:cs typeface="Times New Roman" pitchFamily="18" charset="0"/>
            </a:endParaRPr>
          </a:p>
        </p:txBody>
      </p:sp>
      <p:grpSp>
        <p:nvGrpSpPr>
          <p:cNvPr id="2" name="Group 29"/>
          <p:cNvGrpSpPr/>
          <p:nvPr/>
        </p:nvGrpSpPr>
        <p:grpSpPr>
          <a:xfrm>
            <a:off x="899746" y="1378854"/>
            <a:ext cx="7785589" cy="3009900"/>
            <a:chOff x="1693863" y="1219200"/>
            <a:chExt cx="8434388" cy="3009900"/>
          </a:xfrm>
        </p:grpSpPr>
        <p:sp>
          <p:nvSpPr>
            <p:cNvPr id="1781769" name="Oval 9"/>
            <p:cNvSpPr>
              <a:spLocks noChangeArrowheads="1"/>
            </p:cNvSpPr>
            <p:nvPr/>
          </p:nvSpPr>
          <p:spPr bwMode="auto">
            <a:xfrm>
              <a:off x="4775200" y="3862388"/>
              <a:ext cx="295275" cy="366712"/>
            </a:xfrm>
            <a:prstGeom prst="ellipse">
              <a:avLst/>
            </a:prstGeom>
            <a:solidFill>
              <a:schemeClr val="bg1"/>
            </a:solidFill>
            <a:ln w="9525">
              <a:solidFill>
                <a:schemeClr val="bg1"/>
              </a:solidFill>
              <a:round/>
              <a:headEnd/>
              <a:tailEnd/>
            </a:ln>
            <a:effectLst/>
          </p:spPr>
          <p:txBody>
            <a:bodyPr wrap="none" anchor="ctr"/>
            <a:lstStyle/>
            <a:p>
              <a:endParaRPr lang="en-US" sz="1200" b="1" dirty="0"/>
            </a:p>
          </p:txBody>
        </p:sp>
        <p:grpSp>
          <p:nvGrpSpPr>
            <p:cNvPr id="4" name="Group 29"/>
            <p:cNvGrpSpPr>
              <a:grpSpLocks/>
            </p:cNvGrpSpPr>
            <p:nvPr/>
          </p:nvGrpSpPr>
          <p:grpSpPr bwMode="auto">
            <a:xfrm>
              <a:off x="6696076" y="1219200"/>
              <a:ext cx="3432175" cy="2127250"/>
              <a:chOff x="4236" y="804"/>
              <a:chExt cx="2162" cy="1340"/>
            </a:xfrm>
          </p:grpSpPr>
          <p:sp>
            <p:nvSpPr>
              <p:cNvPr id="1781779" name="AutoShape 19"/>
              <p:cNvSpPr>
                <a:spLocks noChangeArrowheads="1"/>
              </p:cNvSpPr>
              <p:nvPr/>
            </p:nvSpPr>
            <p:spPr bwMode="auto">
              <a:xfrm>
                <a:off x="4236" y="804"/>
                <a:ext cx="2162" cy="1340"/>
              </a:xfrm>
              <a:prstGeom prst="cloudCallout">
                <a:avLst>
                  <a:gd name="adj1" fmla="val -15146"/>
                  <a:gd name="adj2" fmla="val 53357"/>
                </a:avLst>
              </a:prstGeom>
              <a:ln>
                <a:headEnd/>
                <a:tailEnd/>
              </a:ln>
            </p:spPr>
            <p:style>
              <a:lnRef idx="1">
                <a:schemeClr val="accent1"/>
              </a:lnRef>
              <a:fillRef idx="2">
                <a:schemeClr val="accent1"/>
              </a:fillRef>
              <a:effectRef idx="1">
                <a:schemeClr val="accent1"/>
              </a:effectRef>
              <a:fontRef idx="minor">
                <a:schemeClr val="dk1"/>
              </a:fontRef>
            </p:style>
            <p:txBody>
              <a:bodyPr/>
              <a:lstStyle/>
              <a:p>
                <a:endParaRPr lang="en-US" sz="1200" b="1" dirty="0"/>
              </a:p>
            </p:txBody>
          </p:sp>
          <p:sp>
            <p:nvSpPr>
              <p:cNvPr id="1781780" name="Text Box 20"/>
              <p:cNvSpPr txBox="1">
                <a:spLocks noChangeArrowheads="1"/>
              </p:cNvSpPr>
              <p:nvPr/>
            </p:nvSpPr>
            <p:spPr bwMode="auto">
              <a:xfrm>
                <a:off x="4715" y="1515"/>
                <a:ext cx="1217" cy="174"/>
              </a:xfrm>
              <a:prstGeom prst="rect">
                <a:avLst/>
              </a:prstGeom>
              <a:noFill/>
              <a:ln w="9525">
                <a:noFill/>
                <a:miter lim="800000"/>
                <a:headEnd/>
                <a:tailEnd/>
              </a:ln>
              <a:effectLst/>
            </p:spPr>
            <p:txBody>
              <a:bodyPr wrap="none">
                <a:spAutoFit/>
              </a:bodyPr>
              <a:lstStyle/>
              <a:p>
                <a:pPr algn="l"/>
                <a:r>
                  <a:rPr lang="en-GB" sz="1200" b="1" dirty="0"/>
                  <a:t>Use </a:t>
                </a:r>
                <a:r>
                  <a:rPr lang="en-GB" sz="1200" b="1" dirty="0" smtClean="0"/>
                  <a:t>Questions </a:t>
                </a:r>
                <a:r>
                  <a:rPr lang="en-GB" sz="1200" b="1" dirty="0"/>
                  <a:t>to </a:t>
                </a:r>
                <a:r>
                  <a:rPr lang="en-GB" sz="1200" b="1" dirty="0" smtClean="0"/>
                  <a:t>Control</a:t>
                </a:r>
                <a:endParaRPr lang="en-GB" sz="1200" b="1" dirty="0"/>
              </a:p>
            </p:txBody>
          </p:sp>
          <p:sp>
            <p:nvSpPr>
              <p:cNvPr id="1781781" name="Text Box 21"/>
              <p:cNvSpPr txBox="1">
                <a:spLocks noChangeArrowheads="1"/>
              </p:cNvSpPr>
              <p:nvPr/>
            </p:nvSpPr>
            <p:spPr bwMode="auto">
              <a:xfrm>
                <a:off x="4790" y="1028"/>
                <a:ext cx="1295" cy="174"/>
              </a:xfrm>
              <a:prstGeom prst="rect">
                <a:avLst/>
              </a:prstGeom>
              <a:noFill/>
              <a:ln w="9525">
                <a:noFill/>
                <a:miter lim="800000"/>
                <a:headEnd/>
                <a:tailEnd/>
              </a:ln>
              <a:effectLst/>
            </p:spPr>
            <p:txBody>
              <a:bodyPr wrap="none">
                <a:spAutoFit/>
              </a:bodyPr>
              <a:lstStyle/>
              <a:p>
                <a:pPr algn="l"/>
                <a:r>
                  <a:rPr lang="en-GB" sz="1200" b="1" dirty="0"/>
                  <a:t>Use </a:t>
                </a:r>
                <a:r>
                  <a:rPr lang="en-GB" sz="1200" b="1" dirty="0" smtClean="0"/>
                  <a:t>Questions </a:t>
                </a:r>
                <a:r>
                  <a:rPr lang="en-GB" sz="1200" b="1" dirty="0"/>
                  <a:t>to </a:t>
                </a:r>
                <a:r>
                  <a:rPr lang="en-GB" sz="1200" b="1" dirty="0" smtClean="0"/>
                  <a:t>Persuade</a:t>
                </a:r>
                <a:endParaRPr lang="en-GB" sz="1200" b="1" dirty="0"/>
              </a:p>
            </p:txBody>
          </p:sp>
        </p:grpSp>
        <p:grpSp>
          <p:nvGrpSpPr>
            <p:cNvPr id="5" name="Group 22"/>
            <p:cNvGrpSpPr>
              <a:grpSpLocks/>
            </p:cNvGrpSpPr>
            <p:nvPr/>
          </p:nvGrpSpPr>
          <p:grpSpPr bwMode="auto">
            <a:xfrm>
              <a:off x="1693863" y="1668463"/>
              <a:ext cx="3498850" cy="1873250"/>
              <a:chOff x="1094" y="1105"/>
              <a:chExt cx="2204" cy="1180"/>
            </a:xfrm>
          </p:grpSpPr>
          <p:sp>
            <p:nvSpPr>
              <p:cNvPr id="1781783" name="AutoShape 23"/>
              <p:cNvSpPr>
                <a:spLocks noChangeArrowheads="1"/>
              </p:cNvSpPr>
              <p:nvPr/>
            </p:nvSpPr>
            <p:spPr bwMode="auto">
              <a:xfrm flipH="1">
                <a:off x="1094" y="1105"/>
                <a:ext cx="2204" cy="1180"/>
              </a:xfrm>
              <a:prstGeom prst="cloudCallout">
                <a:avLst>
                  <a:gd name="adj1" fmla="val -16330"/>
                  <a:gd name="adj2" fmla="val 55761"/>
                </a:avLst>
              </a:prstGeom>
              <a:ln>
                <a:headEnd/>
                <a:tailEnd/>
              </a:ln>
            </p:spPr>
            <p:style>
              <a:lnRef idx="1">
                <a:schemeClr val="accent5"/>
              </a:lnRef>
              <a:fillRef idx="2">
                <a:schemeClr val="accent5"/>
              </a:fillRef>
              <a:effectRef idx="1">
                <a:schemeClr val="accent5"/>
              </a:effectRef>
              <a:fontRef idx="minor">
                <a:schemeClr val="dk1"/>
              </a:fontRef>
            </p:style>
            <p:txBody>
              <a:bodyPr/>
              <a:lstStyle/>
              <a:p>
                <a:endParaRPr lang="en-US" sz="1200" b="1" dirty="0"/>
              </a:p>
            </p:txBody>
          </p:sp>
          <p:sp>
            <p:nvSpPr>
              <p:cNvPr id="1781784" name="Text Box 24"/>
              <p:cNvSpPr txBox="1">
                <a:spLocks noChangeArrowheads="1"/>
              </p:cNvSpPr>
              <p:nvPr/>
            </p:nvSpPr>
            <p:spPr bwMode="auto">
              <a:xfrm>
                <a:off x="1404" y="1335"/>
                <a:ext cx="1050" cy="174"/>
              </a:xfrm>
              <a:prstGeom prst="rect">
                <a:avLst/>
              </a:prstGeom>
              <a:noFill/>
              <a:ln w="9525">
                <a:noFill/>
                <a:miter lim="800000"/>
                <a:headEnd/>
                <a:tailEnd/>
              </a:ln>
              <a:effectLst/>
            </p:spPr>
            <p:txBody>
              <a:bodyPr wrap="none">
                <a:spAutoFit/>
              </a:bodyPr>
              <a:lstStyle/>
              <a:p>
                <a:pPr algn="l"/>
                <a:r>
                  <a:rPr lang="en-GB" sz="1200" b="1" dirty="0"/>
                  <a:t>Label your </a:t>
                </a:r>
                <a:r>
                  <a:rPr lang="en-GB" sz="1200" b="1" dirty="0" smtClean="0"/>
                  <a:t>Behaviour</a:t>
                </a:r>
                <a:endParaRPr lang="en-GB" sz="1200" b="1" dirty="0"/>
              </a:p>
            </p:txBody>
          </p:sp>
          <p:sp>
            <p:nvSpPr>
              <p:cNvPr id="1781785" name="Text Box 25"/>
              <p:cNvSpPr txBox="1">
                <a:spLocks noChangeArrowheads="1"/>
              </p:cNvSpPr>
              <p:nvPr/>
            </p:nvSpPr>
            <p:spPr bwMode="auto">
              <a:xfrm>
                <a:off x="1539" y="1615"/>
                <a:ext cx="1438" cy="174"/>
              </a:xfrm>
              <a:prstGeom prst="rect">
                <a:avLst/>
              </a:prstGeom>
              <a:noFill/>
              <a:ln w="9525">
                <a:noFill/>
                <a:miter lim="800000"/>
                <a:headEnd/>
                <a:tailEnd/>
              </a:ln>
              <a:effectLst/>
            </p:spPr>
            <p:txBody>
              <a:bodyPr wrap="none">
                <a:spAutoFit/>
              </a:bodyPr>
              <a:lstStyle/>
              <a:p>
                <a:pPr algn="l"/>
                <a:r>
                  <a:rPr lang="en-GB" sz="1200" b="1" dirty="0"/>
                  <a:t>Don’t </a:t>
                </a:r>
                <a:r>
                  <a:rPr lang="en-GB" sz="1200" b="1" dirty="0" smtClean="0"/>
                  <a:t>Dilute </a:t>
                </a:r>
                <a:r>
                  <a:rPr lang="en-GB" sz="1200" b="1" dirty="0"/>
                  <a:t>a good </a:t>
                </a:r>
                <a:r>
                  <a:rPr lang="en-GB" sz="1200" b="1" dirty="0" smtClean="0"/>
                  <a:t>Argument</a:t>
                </a:r>
                <a:endParaRPr lang="en-GB" sz="1200" b="1" dirty="0"/>
              </a:p>
            </p:txBody>
          </p:sp>
          <p:sp>
            <p:nvSpPr>
              <p:cNvPr id="1781786" name="Text Box 26"/>
              <p:cNvSpPr txBox="1">
                <a:spLocks noChangeArrowheads="1"/>
              </p:cNvSpPr>
              <p:nvPr/>
            </p:nvSpPr>
            <p:spPr bwMode="auto">
              <a:xfrm>
                <a:off x="1829" y="1901"/>
                <a:ext cx="917" cy="174"/>
              </a:xfrm>
              <a:prstGeom prst="rect">
                <a:avLst/>
              </a:prstGeom>
              <a:noFill/>
              <a:ln w="9525">
                <a:noFill/>
                <a:miter lim="800000"/>
                <a:headEnd/>
                <a:tailEnd/>
              </a:ln>
              <a:effectLst/>
            </p:spPr>
            <p:txBody>
              <a:bodyPr wrap="none">
                <a:spAutoFit/>
              </a:bodyPr>
              <a:lstStyle/>
              <a:p>
                <a:pPr algn="l"/>
                <a:r>
                  <a:rPr lang="en-GB" sz="1200" b="1" dirty="0"/>
                  <a:t>Test &amp; </a:t>
                </a:r>
                <a:r>
                  <a:rPr lang="en-GB" sz="1200" b="1" dirty="0" smtClean="0"/>
                  <a:t>Summarize</a:t>
                </a:r>
                <a:endParaRPr lang="en-GB" sz="1200" b="1" dirty="0"/>
              </a:p>
            </p:txBody>
          </p:sp>
        </p:grpSp>
        <p:sp>
          <p:nvSpPr>
            <p:cNvPr id="1781787" name="Text Box 27"/>
            <p:cNvSpPr txBox="1">
              <a:spLocks noChangeArrowheads="1"/>
            </p:cNvSpPr>
            <p:nvPr/>
          </p:nvSpPr>
          <p:spPr bwMode="auto">
            <a:xfrm>
              <a:off x="7852394" y="2681971"/>
              <a:ext cx="1140174" cy="276999"/>
            </a:xfrm>
            <a:prstGeom prst="rect">
              <a:avLst/>
            </a:prstGeom>
            <a:noFill/>
            <a:ln w="9525">
              <a:noFill/>
              <a:miter lim="800000"/>
              <a:headEnd/>
              <a:tailEnd/>
            </a:ln>
            <a:effectLst/>
          </p:spPr>
          <p:txBody>
            <a:bodyPr wrap="none">
              <a:spAutoFit/>
            </a:bodyPr>
            <a:lstStyle/>
            <a:p>
              <a:pPr algn="l"/>
              <a:r>
                <a:rPr lang="en-GB" sz="1200" b="1" dirty="0"/>
                <a:t>Set </a:t>
              </a:r>
              <a:r>
                <a:rPr lang="en-GB" sz="1200" b="1" dirty="0" smtClean="0"/>
                <a:t>Deadlines</a:t>
              </a:r>
              <a:endParaRPr lang="en-GB" sz="1200" b="1" dirty="0"/>
            </a:p>
          </p:txBody>
        </p:sp>
        <p:sp>
          <p:nvSpPr>
            <p:cNvPr id="1781788" name="Text Box 28"/>
            <p:cNvSpPr txBox="1">
              <a:spLocks noChangeArrowheads="1"/>
            </p:cNvSpPr>
            <p:nvPr/>
          </p:nvSpPr>
          <p:spPr bwMode="auto">
            <a:xfrm>
              <a:off x="8049990" y="2027368"/>
              <a:ext cx="1145730" cy="276999"/>
            </a:xfrm>
            <a:prstGeom prst="rect">
              <a:avLst/>
            </a:prstGeom>
            <a:noFill/>
            <a:ln w="9525">
              <a:noFill/>
              <a:miter lim="800000"/>
              <a:headEnd/>
              <a:tailEnd/>
            </a:ln>
            <a:effectLst/>
          </p:spPr>
          <p:txBody>
            <a:bodyPr wrap="none">
              <a:spAutoFit/>
            </a:bodyPr>
            <a:lstStyle/>
            <a:p>
              <a:pPr algn="l"/>
              <a:r>
                <a:rPr lang="en-GB" sz="1200" b="1" dirty="0"/>
                <a:t>Be </a:t>
              </a:r>
              <a:r>
                <a:rPr lang="en-GB" sz="1200" b="1" dirty="0" smtClean="0"/>
                <a:t>Innovative</a:t>
              </a:r>
              <a:endParaRPr lang="en-GB" sz="1200" b="1" dirty="0"/>
            </a:p>
          </p:txBody>
        </p:sp>
      </p:grpSp>
      <p:sp>
        <p:nvSpPr>
          <p:cNvPr id="3" name="Footer Placeholder 2"/>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6" name="Slide Number Placeholder 5"/>
          <p:cNvSpPr>
            <a:spLocks noGrp="1"/>
          </p:cNvSpPr>
          <p:nvPr>
            <p:ph type="sldNum" sz="quarter" idx="12"/>
          </p:nvPr>
        </p:nvSpPr>
        <p:spPr/>
        <p:txBody>
          <a:bodyPr/>
          <a:lstStyle/>
          <a:p>
            <a:fld id="{4BE819A1-3DD8-4179-BFD0-BF7D359F8DBD}" type="slidenum">
              <a:rPr lang="en-US" smtClean="0"/>
              <a:pPr/>
              <a:t>521</a:t>
            </a:fld>
            <a:endParaRPr lang="en-US" dirty="0"/>
          </a:p>
        </p:txBody>
      </p:sp>
    </p:spTree>
    <p:extLst>
      <p:ext uri="{BB962C8B-B14F-4D97-AF65-F5344CB8AC3E}">
        <p14:creationId xmlns:p14="http://schemas.microsoft.com/office/powerpoint/2010/main" val="1741515563"/>
      </p:ext>
    </p:extLst>
  </p:cSld>
  <p:clrMapOvr>
    <a:masterClrMapping/>
  </p:clrMapOvr>
  <p:timing>
    <p:tnLst>
      <p:par>
        <p:cTn id="1" dur="indefinite" restart="never" nodeType="tmRoot"/>
      </p:par>
    </p:tnLst>
  </p:timing>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Conflict management</a:t>
            </a:r>
            <a:endParaRPr lang="en-US" dirty="0"/>
          </a:p>
        </p:txBody>
      </p:sp>
      <p:sp>
        <p:nvSpPr>
          <p:cNvPr id="3" name="Text Placeholder 2"/>
          <p:cNvSpPr>
            <a:spLocks noGrp="1"/>
          </p:cNvSpPr>
          <p:nvPr>
            <p:ph type="body" idx="1"/>
          </p:nvPr>
        </p:nvSpPr>
        <p:spPr>
          <a:xfrm>
            <a:off x="762000" y="2895600"/>
            <a:ext cx="7772400" cy="1500187"/>
          </a:xfrm>
        </p:spPr>
        <p:txBody>
          <a:bodyPr/>
          <a:lstStyle/>
          <a:p>
            <a:r>
              <a:rPr lang="en-US" dirty="0" smtClean="0"/>
              <a:t>Because every project runs smooth…</a:t>
            </a:r>
            <a:endParaRPr lang="en-US" dirty="0"/>
          </a:p>
        </p:txBody>
      </p:sp>
      <p:sp>
        <p:nvSpPr>
          <p:cNvPr id="4" name="TextBox 3"/>
          <p:cNvSpPr txBox="1"/>
          <p:nvPr/>
        </p:nvSpPr>
        <p:spPr>
          <a:xfrm>
            <a:off x="0" y="5715000"/>
            <a:ext cx="2514600" cy="369332"/>
          </a:xfrm>
          <a:prstGeom prst="rect">
            <a:avLst/>
          </a:prstGeom>
          <a:noFill/>
        </p:spPr>
        <p:txBody>
          <a:bodyPr wrap="square" rtlCol="0">
            <a:spAutoFit/>
          </a:bodyPr>
          <a:lstStyle/>
          <a:p>
            <a:r>
              <a:rPr lang="en-US" dirty="0" smtClean="0">
                <a:solidFill>
                  <a:schemeClr val="bg1">
                    <a:lumMod val="65000"/>
                  </a:schemeClr>
                </a:solidFill>
              </a:rPr>
              <a:t>(photo from imdb.com)</a:t>
            </a:r>
            <a:endParaRPr lang="en-US" dirty="0">
              <a:solidFill>
                <a:schemeClr val="bg1">
                  <a:lumMod val="65000"/>
                </a:schemeClr>
              </a:solidFill>
            </a:endParaRPr>
          </a:p>
        </p:txBody>
      </p:sp>
      <p:sp>
        <p:nvSpPr>
          <p:cNvPr id="5" name="Footer Placeholder 4"/>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6" name="Slide Number Placeholder 5"/>
          <p:cNvSpPr>
            <a:spLocks noGrp="1"/>
          </p:cNvSpPr>
          <p:nvPr>
            <p:ph type="sldNum" sz="quarter" idx="12"/>
          </p:nvPr>
        </p:nvSpPr>
        <p:spPr/>
        <p:txBody>
          <a:bodyPr/>
          <a:lstStyle/>
          <a:p>
            <a:fld id="{4BE819A1-3DD8-4179-BFD0-BF7D359F8DBD}" type="slidenum">
              <a:rPr lang="en-US" smtClean="0"/>
              <a:pPr/>
              <a:t>522</a:t>
            </a:fld>
            <a:endParaRPr lang="en-US" dirty="0"/>
          </a:p>
        </p:txBody>
      </p:sp>
    </p:spTree>
    <p:extLst>
      <p:ext uri="{BB962C8B-B14F-4D97-AF65-F5344CB8AC3E}">
        <p14:creationId xmlns:p14="http://schemas.microsoft.com/office/powerpoint/2010/main" val="373492252"/>
      </p:ext>
    </p:extLst>
  </p:cSld>
  <p:clrMapOvr>
    <a:masterClrMapping/>
  </p:clrMapOvr>
  <p:timing>
    <p:tnLst>
      <p:par>
        <p:cTn id="1" dur="indefinite" restart="never" nodeType="tmRoot"/>
      </p:par>
    </p:tnLst>
  </p:timing>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5858" name="Rectangle 2"/>
          <p:cNvSpPr>
            <a:spLocks noGrp="1" noChangeArrowheads="1"/>
          </p:cNvSpPr>
          <p:nvPr>
            <p:ph type="title"/>
          </p:nvPr>
        </p:nvSpPr>
        <p:spPr/>
        <p:txBody>
          <a:bodyPr/>
          <a:lstStyle/>
          <a:p>
            <a:r>
              <a:rPr lang="en-GB" dirty="0" smtClean="0"/>
              <a:t>Conflict Causes</a:t>
            </a:r>
            <a:endParaRPr lang="en-US" dirty="0"/>
          </a:p>
        </p:txBody>
      </p:sp>
      <p:sp>
        <p:nvSpPr>
          <p:cNvPr id="5" name="Content Placeholder 1"/>
          <p:cNvSpPr>
            <a:spLocks noGrp="1"/>
          </p:cNvSpPr>
          <p:nvPr>
            <p:ph idx="1"/>
          </p:nvPr>
        </p:nvSpPr>
        <p:spPr/>
        <p:txBody>
          <a:bodyPr>
            <a:normAutofit/>
          </a:bodyPr>
          <a:lstStyle/>
          <a:p>
            <a:pPr marL="566928" indent="-457200" fontAlgn="auto">
              <a:spcAft>
                <a:spcPts val="0"/>
              </a:spcAft>
              <a:defRPr/>
            </a:pPr>
            <a:r>
              <a:rPr lang="en-US" sz="2400" dirty="0" smtClean="0"/>
              <a:t>Conflict is the emotional, verbal, written or physical expression of differences regarding wants, needs or expectations between two or more individuals.</a:t>
            </a:r>
          </a:p>
          <a:p>
            <a:pPr marL="566928" indent="-457200" fontAlgn="auto">
              <a:spcAft>
                <a:spcPts val="0"/>
              </a:spcAft>
              <a:defRPr/>
            </a:pPr>
            <a:r>
              <a:rPr lang="en-US" sz="2400" dirty="0" smtClean="0"/>
              <a:t>Conflict directly impacts behavior, decision-making and the ability to complete assigned tasks.</a:t>
            </a:r>
          </a:p>
          <a:p>
            <a:pPr marL="566928" indent="-457200" fontAlgn="auto">
              <a:spcAft>
                <a:spcPts val="0"/>
              </a:spcAft>
              <a:defRPr/>
            </a:pPr>
            <a:r>
              <a:rPr lang="en-US" sz="2400" dirty="0" smtClean="0"/>
              <a:t>Conflict is inevitable in the workplace; it cannot be eliminated.</a:t>
            </a:r>
          </a:p>
          <a:p>
            <a:pPr marL="566928" indent="-457200" fontAlgn="auto">
              <a:spcAft>
                <a:spcPts val="0"/>
              </a:spcAft>
              <a:defRPr/>
            </a:pPr>
            <a:r>
              <a:rPr lang="en-US" sz="2400" dirty="0" smtClean="0"/>
              <a:t>The key to a functional workplace is the ability to minimize the escalation of conflict and ultimately resolve the differences.</a:t>
            </a:r>
            <a:endParaRPr lang="en-US" sz="2400" dirty="0"/>
          </a:p>
        </p:txBody>
      </p:sp>
      <p:sp>
        <p:nvSpPr>
          <p:cNvPr id="2" name="Footer Placeholder 1"/>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523</a:t>
            </a:fld>
            <a:endParaRPr lang="en-US" dirty="0"/>
          </a:p>
        </p:txBody>
      </p:sp>
    </p:spTree>
    <p:extLst>
      <p:ext uri="{BB962C8B-B14F-4D97-AF65-F5344CB8AC3E}">
        <p14:creationId xmlns:p14="http://schemas.microsoft.com/office/powerpoint/2010/main" val="189579183"/>
      </p:ext>
    </p:extLst>
  </p:cSld>
  <p:clrMapOvr>
    <a:masterClrMapping/>
  </p:clrMapOvr>
  <p:transition/>
  <p:timing>
    <p:tnLst>
      <p:par>
        <p:cTn id="1" dur="indefinite" restart="never" nodeType="tmRoot"/>
      </p:par>
    </p:tnLst>
  </p:timing>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fontAlgn="auto">
              <a:spcAft>
                <a:spcPts val="0"/>
              </a:spcAft>
              <a:defRPr/>
            </a:pPr>
            <a:r>
              <a:rPr lang="en-US" sz="3100" b="0" kern="1200" dirty="0" smtClean="0">
                <a:solidFill>
                  <a:srgbClr val="003300"/>
                </a:solidFill>
                <a:effectLst/>
                <a:latin typeface="+mj-lt"/>
                <a:ea typeface="+mj-ea"/>
                <a:cs typeface="+mj-cs"/>
              </a:rPr>
              <a:t>Model of Conflict Progression:</a:t>
            </a:r>
            <a:endParaRPr lang="en-US" dirty="0">
              <a:solidFill>
                <a:schemeClr val="tx1"/>
              </a:solidFill>
            </a:endParaRPr>
          </a:p>
        </p:txBody>
      </p:sp>
      <p:graphicFrame>
        <p:nvGraphicFramePr>
          <p:cNvPr id="5" name="ClipArt Placeholder 6"/>
          <p:cNvGraphicFramePr>
            <a:graphicFrameLocks/>
          </p:cNvGraphicFramePr>
          <p:nvPr>
            <p:extLst>
              <p:ext uri="{D42A27DB-BD31-4B8C-83A1-F6EECF244321}">
                <p14:modId xmlns:p14="http://schemas.microsoft.com/office/powerpoint/2010/main" val="186003927"/>
              </p:ext>
            </p:extLst>
          </p:nvPr>
        </p:nvGraphicFramePr>
        <p:xfrm>
          <a:off x="685800" y="1295400"/>
          <a:ext cx="7696200" cy="449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Footer Placeholder 1"/>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pPr/>
              <a:t>524</a:t>
            </a:fld>
            <a:endParaRPr lang="en-US" dirty="0"/>
          </a:p>
        </p:txBody>
      </p:sp>
    </p:spTree>
    <p:extLst>
      <p:ext uri="{BB962C8B-B14F-4D97-AF65-F5344CB8AC3E}">
        <p14:creationId xmlns:p14="http://schemas.microsoft.com/office/powerpoint/2010/main" val="880057145"/>
      </p:ext>
    </p:extLst>
  </p:cSld>
  <p:clrMapOvr>
    <a:masterClrMapping/>
  </p:clrMapOvr>
  <p:timing>
    <p:tnLst>
      <p:par>
        <p:cTn id="1" dur="indefinite" restart="never" nodeType="tmRoot"/>
      </p:par>
    </p:tnLst>
  </p:timing>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fontAlgn="auto">
              <a:spcAft>
                <a:spcPts val="0"/>
              </a:spcAft>
              <a:defRPr/>
            </a:pPr>
            <a:r>
              <a:rPr lang="en-US" sz="3100" b="0" kern="1200" dirty="0" smtClean="0">
                <a:solidFill>
                  <a:srgbClr val="003300"/>
                </a:solidFill>
                <a:effectLst/>
                <a:latin typeface="+mj-lt"/>
                <a:ea typeface="+mj-ea"/>
                <a:cs typeface="+mj-cs"/>
              </a:rPr>
              <a:t>Qualitative Costs of Conflict</a:t>
            </a:r>
            <a:endParaRPr lang="en-US" dirty="0">
              <a:solidFill>
                <a:schemeClr val="accent1">
                  <a:lumMod val="75000"/>
                </a:schemeClr>
              </a:solidFill>
              <a:latin typeface="Broadway" pitchFamily="82" charset="0"/>
            </a:endParaRPr>
          </a:p>
        </p:txBody>
      </p:sp>
      <p:sp>
        <p:nvSpPr>
          <p:cNvPr id="5" name="Title 1"/>
          <p:cNvSpPr txBox="1">
            <a:spLocks/>
          </p:cNvSpPr>
          <p:nvPr/>
        </p:nvSpPr>
        <p:spPr>
          <a:xfrm>
            <a:off x="457200" y="274638"/>
            <a:ext cx="8229600" cy="868362"/>
          </a:xfrm>
          <a:prstGeom prst="rect">
            <a:avLst/>
          </a:prstGeom>
        </p:spPr>
        <p:txBody>
          <a:bodyPr anchor="ctr">
            <a:normAutofit/>
            <a:sp3d prstMaterial="softEdge">
              <a:bevelT w="25400" h="25400"/>
            </a:sp3d>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fontAlgn="base">
              <a:spcBef>
                <a:spcPct val="0"/>
              </a:spcBef>
              <a:spcAft>
                <a:spcPct val="0"/>
              </a:spcAft>
              <a:defRPr>
                <a:solidFill>
                  <a:schemeClr val="tx1"/>
                </a:solidFill>
                <a:latin typeface="Lucida Sans Unicode" pitchFamily="34" charset="0"/>
              </a:defRPr>
            </a:lvl6pPr>
            <a:lvl7pPr marL="2971800" indent="-228600" fontAlgn="base">
              <a:spcBef>
                <a:spcPct val="0"/>
              </a:spcBef>
              <a:spcAft>
                <a:spcPct val="0"/>
              </a:spcAft>
              <a:defRPr>
                <a:solidFill>
                  <a:schemeClr val="tx1"/>
                </a:solidFill>
                <a:latin typeface="Lucida Sans Unicode" pitchFamily="34" charset="0"/>
              </a:defRPr>
            </a:lvl7pPr>
            <a:lvl8pPr marL="3429000" indent="-228600" fontAlgn="base">
              <a:spcBef>
                <a:spcPct val="0"/>
              </a:spcBef>
              <a:spcAft>
                <a:spcPct val="0"/>
              </a:spcAft>
              <a:defRPr>
                <a:solidFill>
                  <a:schemeClr val="tx1"/>
                </a:solidFill>
                <a:latin typeface="Lucida Sans Unicode" pitchFamily="34" charset="0"/>
              </a:defRPr>
            </a:lvl8pPr>
            <a:lvl9pPr marL="3886200" indent="-228600" fontAlgn="base">
              <a:spcBef>
                <a:spcPct val="0"/>
              </a:spcBef>
              <a:spcAft>
                <a:spcPct val="0"/>
              </a:spcAft>
              <a:defRPr>
                <a:solidFill>
                  <a:schemeClr val="tx1"/>
                </a:solidFill>
                <a:latin typeface="Lucida Sans Unicode" pitchFamily="34" charset="0"/>
              </a:defRPr>
            </a:lvl9pPr>
          </a:lstStyle>
          <a:p>
            <a:endParaRPr lang="en-US" sz="4100" b="1" dirty="0">
              <a:solidFill>
                <a:schemeClr val="tx2"/>
              </a:solidFill>
              <a:effectLst>
                <a:outerShdw blurRad="38100" dist="38100" dir="2700000" algn="tl">
                  <a:srgbClr val="C0C0C0"/>
                </a:outerShdw>
              </a:effectLst>
            </a:endParaRPr>
          </a:p>
        </p:txBody>
      </p:sp>
      <p:graphicFrame>
        <p:nvGraphicFramePr>
          <p:cNvPr id="6" name="Content Placeholder 3"/>
          <p:cNvGraphicFramePr>
            <a:graphicFrameLocks/>
          </p:cNvGraphicFramePr>
          <p:nvPr>
            <p:extLst>
              <p:ext uri="{D42A27DB-BD31-4B8C-83A1-F6EECF244321}">
                <p14:modId xmlns:p14="http://schemas.microsoft.com/office/powerpoint/2010/main" val="1410530891"/>
              </p:ext>
            </p:extLst>
          </p:nvPr>
        </p:nvGraphicFramePr>
        <p:xfrm>
          <a:off x="914400" y="1371600"/>
          <a:ext cx="72390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pPr/>
              <a:t>525</a:t>
            </a:fld>
            <a:endParaRPr lang="en-US" dirty="0"/>
          </a:p>
        </p:txBody>
      </p:sp>
    </p:spTree>
    <p:extLst>
      <p:ext uri="{BB962C8B-B14F-4D97-AF65-F5344CB8AC3E}">
        <p14:creationId xmlns:p14="http://schemas.microsoft.com/office/powerpoint/2010/main" val="628975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F40FEFF6-5FE5-4D43-9903-949FD42BC466}"/>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dgm id="{6E3A937F-5862-4D7A-BAE9-A8C930E43814}"/>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graphicEl>
                                              <a:dgm id="{DD9A8FC4-C731-4812-8019-2FC22719E311}"/>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graphicEl>
                                              <a:dgm id="{922E9D74-C89A-41A4-9AE8-314BA9B39FAC}"/>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graphicEl>
                                              <a:dgm id="{EE04BAC8-69D5-4BE8-AF76-98F6D5A59ED1}"/>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graphicEl>
                                              <a:dgm id="{D6B715B8-02BA-4DF8-BC01-E42AB9125EC0}"/>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graphicEl>
                                              <a:dgm id="{AC41FDEA-FF41-49D0-8885-EA885C822AA8}"/>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graphicEl>
                                              <a:dgm id="{FE49D2C7-6FE4-4AE6-AECD-4CADEB1F5D5C}"/>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graphicEl>
                                              <a:dgm id="{D7C4EB10-4C75-4406-AE75-050D511B818A}"/>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graphicEl>
                                              <a:dgm id="{9FCB4DD0-6146-42E2-8540-DF921B3A1954}"/>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graphicEl>
                                              <a:dgm id="{F2B1DF84-4B3B-48A7-8B2E-923FF9D5B673}"/>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lvlOne"/>
        </p:bldSub>
      </p:bldGraphic>
    </p:bldLst>
  </p:timing>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229600" cy="4525963"/>
          </a:xfrm>
        </p:spPr>
        <p:txBody>
          <a:bodyPr>
            <a:normAutofit/>
          </a:bodyPr>
          <a:lstStyle/>
          <a:p>
            <a:r>
              <a:rPr lang="en-US" sz="2500" dirty="0" smtClean="0"/>
              <a:t>The total value of lost work time due to stress is estimated to be $1.7 billion.  </a:t>
            </a:r>
            <a:r>
              <a:rPr lang="en-US" sz="2200" dirty="0" smtClean="0"/>
              <a:t>(WarrenShepel online], Health &amp;Wellness Research Database, 2005)</a:t>
            </a:r>
          </a:p>
          <a:p>
            <a:r>
              <a:rPr lang="en-US" sz="2500" dirty="0" smtClean="0"/>
              <a:t>The rate of presentee-ism is estimated to be up to three times higher than absentee-ism. </a:t>
            </a:r>
          </a:p>
          <a:p>
            <a:r>
              <a:rPr lang="en-US" sz="2500" dirty="0" smtClean="0"/>
              <a:t>Conflict accounts for up to 90% of involuntary departures </a:t>
            </a:r>
            <a:r>
              <a:rPr lang="en-US" sz="2200" dirty="0" smtClean="0"/>
              <a:t>(Dana, Dan, [online] The Dana Measure of Financial Cost of Organizational Conflict, 2001)</a:t>
            </a:r>
          </a:p>
          <a:p>
            <a:r>
              <a:rPr lang="en-US" sz="2500" dirty="0" smtClean="0"/>
              <a:t>42% of a Manager's Time is spent addressing conflict in the workplace. </a:t>
            </a:r>
            <a:r>
              <a:rPr lang="en-US" sz="2000" dirty="0" smtClean="0"/>
              <a:t>(Watson, C &amp; Hoffman, R, Managers as Negotiators, Leadership Quarterly 7(1), 1996)</a:t>
            </a:r>
          </a:p>
        </p:txBody>
      </p:sp>
      <p:sp>
        <p:nvSpPr>
          <p:cNvPr id="2" name="Title 1"/>
          <p:cNvSpPr>
            <a:spLocks noGrp="1"/>
          </p:cNvSpPr>
          <p:nvPr>
            <p:ph type="title"/>
          </p:nvPr>
        </p:nvSpPr>
        <p:spPr>
          <a:xfrm>
            <a:off x="381000" y="0"/>
            <a:ext cx="6172200" cy="609600"/>
          </a:xfrm>
        </p:spPr>
        <p:txBody>
          <a:bodyPr>
            <a:normAutofit/>
          </a:bodyPr>
          <a:lstStyle/>
          <a:p>
            <a:pPr fontAlgn="auto">
              <a:spcAft>
                <a:spcPts val="0"/>
              </a:spcAft>
              <a:defRPr/>
            </a:pPr>
            <a:r>
              <a:rPr lang="en-US" sz="3100" b="0" kern="1200" dirty="0" smtClean="0">
                <a:solidFill>
                  <a:srgbClr val="003300"/>
                </a:solidFill>
                <a:effectLst/>
                <a:latin typeface="+mj-lt"/>
                <a:ea typeface="+mj-ea"/>
                <a:cs typeface="+mj-cs"/>
              </a:rPr>
              <a:t>Quantitative Costs of Conflict</a:t>
            </a:r>
            <a:endParaRPr lang="en-US" dirty="0">
              <a:solidFill>
                <a:schemeClr val="tx1"/>
              </a:solidFill>
              <a:latin typeface="Broadway" pitchFamily="82" charset="0"/>
            </a:endParaRPr>
          </a:p>
        </p:txBody>
      </p:sp>
      <p:sp>
        <p:nvSpPr>
          <p:cNvPr id="22531" name="Slide Number Placeholder 5"/>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fontAlgn="base">
              <a:spcBef>
                <a:spcPct val="0"/>
              </a:spcBef>
              <a:spcAft>
                <a:spcPct val="0"/>
              </a:spcAft>
              <a:defRPr>
                <a:solidFill>
                  <a:schemeClr val="tx1"/>
                </a:solidFill>
                <a:latin typeface="Lucida Sans Unicode" pitchFamily="34" charset="0"/>
              </a:defRPr>
            </a:lvl6pPr>
            <a:lvl7pPr marL="2971800" indent="-228600" fontAlgn="base">
              <a:spcBef>
                <a:spcPct val="0"/>
              </a:spcBef>
              <a:spcAft>
                <a:spcPct val="0"/>
              </a:spcAft>
              <a:defRPr>
                <a:solidFill>
                  <a:schemeClr val="tx1"/>
                </a:solidFill>
                <a:latin typeface="Lucida Sans Unicode" pitchFamily="34" charset="0"/>
              </a:defRPr>
            </a:lvl7pPr>
            <a:lvl8pPr marL="3429000" indent="-228600" fontAlgn="base">
              <a:spcBef>
                <a:spcPct val="0"/>
              </a:spcBef>
              <a:spcAft>
                <a:spcPct val="0"/>
              </a:spcAft>
              <a:defRPr>
                <a:solidFill>
                  <a:schemeClr val="tx1"/>
                </a:solidFill>
                <a:latin typeface="Lucida Sans Unicode" pitchFamily="34" charset="0"/>
              </a:defRPr>
            </a:lvl8pPr>
            <a:lvl9pPr marL="3886200" indent="-228600" fontAlgn="base">
              <a:spcBef>
                <a:spcPct val="0"/>
              </a:spcBef>
              <a:spcAft>
                <a:spcPct val="0"/>
              </a:spcAft>
              <a:defRPr>
                <a:solidFill>
                  <a:schemeClr val="tx1"/>
                </a:solidFill>
                <a:latin typeface="Lucida Sans Unicode" pitchFamily="34" charset="0"/>
              </a:defRPr>
            </a:lvl9pPr>
          </a:lstStyle>
          <a:p>
            <a:fld id="{96F4C24F-7034-4F36-AF8D-8F68239CE806}" type="slidenum">
              <a:rPr lang="en-US"/>
              <a:pPr/>
              <a:t>526</a:t>
            </a:fld>
            <a:endParaRPr lang="en-US" dirty="0"/>
          </a:p>
        </p:txBody>
      </p:sp>
      <p:sp>
        <p:nvSpPr>
          <p:cNvPr id="22532" name="Footer Placeholder 6"/>
          <p:cNvSpPr>
            <a:spLocks noGrp="1"/>
          </p:cNvSpPr>
          <p:nvPr>
            <p:ph type="ftr" sz="quarter" idx="4294967295"/>
          </p:nvPr>
        </p:nvSpPr>
        <p:spPr bwMode="auto">
          <a:xfrm>
            <a:off x="4379913" y="6408738"/>
            <a:ext cx="2782887"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fontAlgn="base">
              <a:spcBef>
                <a:spcPct val="0"/>
              </a:spcBef>
              <a:spcAft>
                <a:spcPct val="0"/>
              </a:spcAft>
              <a:defRPr>
                <a:solidFill>
                  <a:schemeClr val="tx1"/>
                </a:solidFill>
                <a:latin typeface="Lucida Sans Unicode" pitchFamily="34" charset="0"/>
              </a:defRPr>
            </a:lvl6pPr>
            <a:lvl7pPr marL="2971800" indent="-228600" fontAlgn="base">
              <a:spcBef>
                <a:spcPct val="0"/>
              </a:spcBef>
              <a:spcAft>
                <a:spcPct val="0"/>
              </a:spcAft>
              <a:defRPr>
                <a:solidFill>
                  <a:schemeClr val="tx1"/>
                </a:solidFill>
                <a:latin typeface="Lucida Sans Unicode" pitchFamily="34" charset="0"/>
              </a:defRPr>
            </a:lvl7pPr>
            <a:lvl8pPr marL="3429000" indent="-228600" fontAlgn="base">
              <a:spcBef>
                <a:spcPct val="0"/>
              </a:spcBef>
              <a:spcAft>
                <a:spcPct val="0"/>
              </a:spcAft>
              <a:defRPr>
                <a:solidFill>
                  <a:schemeClr val="tx1"/>
                </a:solidFill>
                <a:latin typeface="Lucida Sans Unicode" pitchFamily="34" charset="0"/>
              </a:defRPr>
            </a:lvl8pPr>
            <a:lvl9pPr marL="3886200" indent="-228600" fontAlgn="base">
              <a:spcBef>
                <a:spcPct val="0"/>
              </a:spcBef>
              <a:spcAft>
                <a:spcPct val="0"/>
              </a:spcAft>
              <a:defRPr>
                <a:solidFill>
                  <a:schemeClr val="tx1"/>
                </a:solidFill>
                <a:latin typeface="Lucida Sans Unicode" pitchFamily="34" charset="0"/>
              </a:defRPr>
            </a:lvl9pPr>
          </a:lstStyle>
          <a:p>
            <a:pPr fontAlgn="base">
              <a:spcBef>
                <a:spcPct val="0"/>
              </a:spcBef>
              <a:spcAft>
                <a:spcPct val="0"/>
              </a:spcAft>
            </a:pPr>
            <a:r>
              <a:rPr lang="en-US" dirty="0" smtClean="0"/>
              <a:t>©Copyright GPM 2009-2013</a:t>
            </a:r>
            <a:endParaRPr lang="en-US" dirty="0"/>
          </a:p>
        </p:txBody>
      </p:sp>
    </p:spTree>
    <p:extLst>
      <p:ext uri="{BB962C8B-B14F-4D97-AF65-F5344CB8AC3E}">
        <p14:creationId xmlns:p14="http://schemas.microsoft.com/office/powerpoint/2010/main" val="1283692871"/>
      </p:ext>
    </p:extLst>
  </p:cSld>
  <p:clrMapOvr>
    <a:masterClrMapping/>
  </p:clrMapOvr>
  <p:timing>
    <p:tnLst>
      <p:par>
        <p:cTn id="1" dur="indefinite" restart="never" nodeType="tmRoot"/>
      </p:par>
    </p:tnLst>
  </p:timing>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9954" name="Rectangle 2"/>
          <p:cNvSpPr>
            <a:spLocks noGrp="1" noChangeArrowheads="1"/>
          </p:cNvSpPr>
          <p:nvPr>
            <p:ph type="title"/>
          </p:nvPr>
        </p:nvSpPr>
        <p:spPr/>
        <p:txBody>
          <a:bodyPr/>
          <a:lstStyle/>
          <a:p>
            <a:r>
              <a:rPr lang="en-GB" dirty="0"/>
              <a:t>Conflict Management Model</a:t>
            </a:r>
            <a:endParaRPr lang="en-US" dirty="0"/>
          </a:p>
        </p:txBody>
      </p:sp>
      <p:grpSp>
        <p:nvGrpSpPr>
          <p:cNvPr id="2" name="Group 19"/>
          <p:cNvGrpSpPr/>
          <p:nvPr/>
        </p:nvGrpSpPr>
        <p:grpSpPr>
          <a:xfrm>
            <a:off x="787645" y="1490209"/>
            <a:ext cx="7568711" cy="4481514"/>
            <a:chOff x="1525588" y="1417638"/>
            <a:chExt cx="8199437" cy="4481514"/>
          </a:xfrm>
        </p:grpSpPr>
        <p:grpSp>
          <p:nvGrpSpPr>
            <p:cNvPr id="3" name="Group 3"/>
            <p:cNvGrpSpPr>
              <a:grpSpLocks/>
            </p:cNvGrpSpPr>
            <p:nvPr/>
          </p:nvGrpSpPr>
          <p:grpSpPr bwMode="auto">
            <a:xfrm>
              <a:off x="3440113" y="1881188"/>
              <a:ext cx="6284912" cy="3414712"/>
              <a:chOff x="997" y="1323"/>
              <a:chExt cx="4364" cy="1995"/>
            </a:xfrm>
          </p:grpSpPr>
          <p:sp>
            <p:nvSpPr>
              <p:cNvPr id="1789956" name="AutoShape 4"/>
              <p:cNvSpPr>
                <a:spLocks noChangeArrowheads="1"/>
              </p:cNvSpPr>
              <p:nvPr/>
            </p:nvSpPr>
            <p:spPr bwMode="auto">
              <a:xfrm>
                <a:off x="2367" y="1629"/>
                <a:ext cx="1620" cy="1278"/>
              </a:xfrm>
              <a:prstGeom prst="irregularSeal2">
                <a:avLst/>
              </a:prstGeom>
              <a:solidFill>
                <a:srgbClr val="FF0000"/>
              </a:solidFill>
              <a:ln>
                <a:headEnd/>
                <a:tailEnd/>
              </a:ln>
            </p:spPr>
            <p:style>
              <a:lnRef idx="1">
                <a:schemeClr val="accent1"/>
              </a:lnRef>
              <a:fillRef idx="3">
                <a:schemeClr val="accent1"/>
              </a:fillRef>
              <a:effectRef idx="2">
                <a:schemeClr val="accent1"/>
              </a:effectRef>
              <a:fontRef idx="minor">
                <a:schemeClr val="lt1"/>
              </a:fontRef>
            </p:style>
            <p:txBody>
              <a:bodyPr wrap="none" anchor="ctr"/>
              <a:lstStyle/>
              <a:p>
                <a:r>
                  <a:rPr lang="en-GB" b="1" dirty="0"/>
                  <a:t>Conflict</a:t>
                </a:r>
              </a:p>
            </p:txBody>
          </p:sp>
          <p:sp>
            <p:nvSpPr>
              <p:cNvPr id="1789957" name="Rectangle 5"/>
              <p:cNvSpPr>
                <a:spLocks noChangeArrowheads="1"/>
              </p:cNvSpPr>
              <p:nvPr/>
            </p:nvSpPr>
            <p:spPr bwMode="auto">
              <a:xfrm>
                <a:off x="997" y="1323"/>
                <a:ext cx="1080" cy="468"/>
              </a:xfrm>
              <a:prstGeom prst="rect">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r>
                  <a:rPr lang="en-GB" b="1" dirty="0"/>
                  <a:t>Causes</a:t>
                </a:r>
              </a:p>
            </p:txBody>
          </p:sp>
          <p:sp>
            <p:nvSpPr>
              <p:cNvPr id="1789958" name="Rectangle 6"/>
              <p:cNvSpPr>
                <a:spLocks noChangeArrowheads="1"/>
              </p:cNvSpPr>
              <p:nvPr/>
            </p:nvSpPr>
            <p:spPr bwMode="auto">
              <a:xfrm>
                <a:off x="998" y="2850"/>
                <a:ext cx="1080" cy="468"/>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wrap="none" anchor="ctr"/>
              <a:lstStyle/>
              <a:p>
                <a:r>
                  <a:rPr lang="en-GB" b="1" dirty="0"/>
                  <a:t>Sources</a:t>
                </a:r>
              </a:p>
            </p:txBody>
          </p:sp>
          <p:sp>
            <p:nvSpPr>
              <p:cNvPr id="1789959" name="Rectangle 7"/>
              <p:cNvSpPr>
                <a:spLocks noChangeArrowheads="1"/>
              </p:cNvSpPr>
              <p:nvPr/>
            </p:nvSpPr>
            <p:spPr bwMode="auto">
              <a:xfrm>
                <a:off x="4281" y="2034"/>
                <a:ext cx="1080" cy="468"/>
              </a:xfrm>
              <a:prstGeom prst="rect">
                <a:avLst/>
              </a:prstGeom>
              <a:solidFill>
                <a:srgbClr val="78ADFF"/>
              </a:solidFill>
              <a:ln>
                <a:headEnd/>
                <a:tailEnd/>
              </a:ln>
            </p:spPr>
            <p:style>
              <a:lnRef idx="0">
                <a:schemeClr val="accent3"/>
              </a:lnRef>
              <a:fillRef idx="3">
                <a:schemeClr val="accent3"/>
              </a:fillRef>
              <a:effectRef idx="3">
                <a:schemeClr val="accent3"/>
              </a:effectRef>
              <a:fontRef idx="minor">
                <a:schemeClr val="lt1"/>
              </a:fontRef>
            </p:style>
            <p:txBody>
              <a:bodyPr wrap="none" anchor="ctr"/>
              <a:lstStyle/>
              <a:p>
                <a:r>
                  <a:rPr lang="en-GB" b="1" dirty="0"/>
                  <a:t>Resolution</a:t>
                </a:r>
              </a:p>
            </p:txBody>
          </p:sp>
          <p:sp>
            <p:nvSpPr>
              <p:cNvPr id="1789960" name="AutoShape 8"/>
              <p:cNvSpPr>
                <a:spLocks noChangeArrowheads="1"/>
              </p:cNvSpPr>
              <p:nvPr/>
            </p:nvSpPr>
            <p:spPr bwMode="auto">
              <a:xfrm rot="5400000">
                <a:off x="1692" y="1719"/>
                <a:ext cx="432" cy="774"/>
              </a:xfrm>
              <a:custGeom>
                <a:avLst/>
                <a:gdLst>
                  <a:gd name="G0" fmla="+- 13799 0 0"/>
                  <a:gd name="G1" fmla="+- 19399 0 0"/>
                  <a:gd name="G2" fmla="+- 5860 0 0"/>
                  <a:gd name="G3" fmla="*/ 13799 1 2"/>
                  <a:gd name="G4" fmla="+- G3 10800 0"/>
                  <a:gd name="G5" fmla="+- 21600 13799 19399"/>
                  <a:gd name="G6" fmla="+- 19399 5860 0"/>
                  <a:gd name="G7" fmla="*/ G6 1 2"/>
                  <a:gd name="G8" fmla="*/ 19399 2 1"/>
                  <a:gd name="G9" fmla="+- G8 0 21600"/>
                  <a:gd name="G10" fmla="*/ 21600 G0 G1"/>
                  <a:gd name="G11" fmla="*/ 21600 G4 G1"/>
                  <a:gd name="G12" fmla="*/ 21600 G5 G1"/>
                  <a:gd name="G13" fmla="*/ 21600 G7 G1"/>
                  <a:gd name="G14" fmla="*/ 19399 1 2"/>
                  <a:gd name="G15" fmla="+- G5 0 G4"/>
                  <a:gd name="G16" fmla="+- G0 0 G4"/>
                  <a:gd name="G17" fmla="*/ G2 G15 G16"/>
                  <a:gd name="T0" fmla="*/ 17700 w 21600"/>
                  <a:gd name="T1" fmla="*/ 0 h 21600"/>
                  <a:gd name="T2" fmla="*/ 13799 w 21600"/>
                  <a:gd name="T3" fmla="*/ 5860 h 21600"/>
                  <a:gd name="T4" fmla="*/ 0 w 21600"/>
                  <a:gd name="T5" fmla="*/ 19708 h 21600"/>
                  <a:gd name="T6" fmla="*/ 9700 w 21600"/>
                  <a:gd name="T7" fmla="*/ 21600 h 21600"/>
                  <a:gd name="T8" fmla="*/ 19399 w 21600"/>
                  <a:gd name="T9" fmla="*/ 14063 h 21600"/>
                  <a:gd name="T10" fmla="*/ 21600 w 21600"/>
                  <a:gd name="T11" fmla="*/ 586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7700" y="0"/>
                    </a:moveTo>
                    <a:lnTo>
                      <a:pt x="13799" y="5860"/>
                    </a:lnTo>
                    <a:lnTo>
                      <a:pt x="16000" y="5860"/>
                    </a:lnTo>
                    <a:lnTo>
                      <a:pt x="16000" y="17815"/>
                    </a:lnTo>
                    <a:lnTo>
                      <a:pt x="0" y="17815"/>
                    </a:lnTo>
                    <a:lnTo>
                      <a:pt x="0" y="21600"/>
                    </a:lnTo>
                    <a:lnTo>
                      <a:pt x="19399" y="21600"/>
                    </a:lnTo>
                    <a:lnTo>
                      <a:pt x="19399" y="5860"/>
                    </a:lnTo>
                    <a:lnTo>
                      <a:pt x="21600" y="5860"/>
                    </a:lnTo>
                    <a:close/>
                  </a:path>
                </a:pathLst>
              </a:custGeom>
              <a:ln>
                <a:headEnd/>
                <a:tailEnd/>
              </a:ln>
            </p:spPr>
            <p:style>
              <a:lnRef idx="0">
                <a:schemeClr val="accent6"/>
              </a:lnRef>
              <a:fillRef idx="3">
                <a:schemeClr val="accent6"/>
              </a:fillRef>
              <a:effectRef idx="3">
                <a:schemeClr val="accent6"/>
              </a:effectRef>
              <a:fontRef idx="minor">
                <a:schemeClr val="lt1"/>
              </a:fontRef>
            </p:style>
            <p:txBody>
              <a:bodyPr wrap="none" anchor="ctr"/>
              <a:lstStyle/>
              <a:p>
                <a:endParaRPr lang="en-US" dirty="0"/>
              </a:p>
            </p:txBody>
          </p:sp>
          <p:sp>
            <p:nvSpPr>
              <p:cNvPr id="1789961" name="AutoShape 9"/>
              <p:cNvSpPr>
                <a:spLocks noChangeArrowheads="1"/>
              </p:cNvSpPr>
              <p:nvPr/>
            </p:nvSpPr>
            <p:spPr bwMode="auto">
              <a:xfrm rot="16200000" flipV="1">
                <a:off x="1685" y="2161"/>
                <a:ext cx="432" cy="765"/>
              </a:xfrm>
              <a:custGeom>
                <a:avLst/>
                <a:gdLst>
                  <a:gd name="G0" fmla="+- 13849 0 0"/>
                  <a:gd name="G1" fmla="+- 19449 0 0"/>
                  <a:gd name="G2" fmla="+- 5585 0 0"/>
                  <a:gd name="G3" fmla="*/ 13849 1 2"/>
                  <a:gd name="G4" fmla="+- G3 10800 0"/>
                  <a:gd name="G5" fmla="+- 21600 13849 19449"/>
                  <a:gd name="G6" fmla="+- 19449 5585 0"/>
                  <a:gd name="G7" fmla="*/ G6 1 2"/>
                  <a:gd name="G8" fmla="*/ 19449 2 1"/>
                  <a:gd name="G9" fmla="+- G8 0 21600"/>
                  <a:gd name="G10" fmla="*/ 21600 G0 G1"/>
                  <a:gd name="G11" fmla="*/ 21600 G4 G1"/>
                  <a:gd name="G12" fmla="*/ 21600 G5 G1"/>
                  <a:gd name="G13" fmla="*/ 21600 G7 G1"/>
                  <a:gd name="G14" fmla="*/ 19449 1 2"/>
                  <a:gd name="G15" fmla="+- G5 0 G4"/>
                  <a:gd name="G16" fmla="+- G0 0 G4"/>
                  <a:gd name="G17" fmla="*/ G2 G15 G16"/>
                  <a:gd name="T0" fmla="*/ 17725 w 21600"/>
                  <a:gd name="T1" fmla="*/ 0 h 21600"/>
                  <a:gd name="T2" fmla="*/ 13849 w 21600"/>
                  <a:gd name="T3" fmla="*/ 5585 h 21600"/>
                  <a:gd name="T4" fmla="*/ 0 w 21600"/>
                  <a:gd name="T5" fmla="*/ 19685 h 21600"/>
                  <a:gd name="T6" fmla="*/ 9725 w 21600"/>
                  <a:gd name="T7" fmla="*/ 21600 h 21600"/>
                  <a:gd name="T8" fmla="*/ 19449 w 21600"/>
                  <a:gd name="T9" fmla="*/ 13901 h 21600"/>
                  <a:gd name="T10" fmla="*/ 21600 w 21600"/>
                  <a:gd name="T11" fmla="*/ 5585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7725" y="0"/>
                    </a:moveTo>
                    <a:lnTo>
                      <a:pt x="13849" y="5585"/>
                    </a:lnTo>
                    <a:lnTo>
                      <a:pt x="16000" y="5585"/>
                    </a:lnTo>
                    <a:lnTo>
                      <a:pt x="16000" y="17770"/>
                    </a:lnTo>
                    <a:lnTo>
                      <a:pt x="0" y="17770"/>
                    </a:lnTo>
                    <a:lnTo>
                      <a:pt x="0" y="21600"/>
                    </a:lnTo>
                    <a:lnTo>
                      <a:pt x="19449" y="21600"/>
                    </a:lnTo>
                    <a:lnTo>
                      <a:pt x="19449" y="5585"/>
                    </a:lnTo>
                    <a:lnTo>
                      <a:pt x="21600" y="5585"/>
                    </a:lnTo>
                    <a:close/>
                  </a:path>
                </a:pathLst>
              </a:custGeom>
              <a:ln>
                <a:headEnd/>
                <a:tailEnd/>
              </a:ln>
            </p:spPr>
            <p:style>
              <a:lnRef idx="0">
                <a:schemeClr val="accent6"/>
              </a:lnRef>
              <a:fillRef idx="3">
                <a:schemeClr val="accent6"/>
              </a:fillRef>
              <a:effectRef idx="3">
                <a:schemeClr val="accent6"/>
              </a:effectRef>
              <a:fontRef idx="minor">
                <a:schemeClr val="lt1"/>
              </a:fontRef>
            </p:style>
            <p:txBody>
              <a:bodyPr wrap="none" anchor="ctr"/>
              <a:lstStyle/>
              <a:p>
                <a:endParaRPr lang="en-US" dirty="0"/>
              </a:p>
            </p:txBody>
          </p:sp>
          <p:sp>
            <p:nvSpPr>
              <p:cNvPr id="1789962" name="AutoShape 10"/>
              <p:cNvSpPr>
                <a:spLocks noChangeArrowheads="1"/>
              </p:cNvSpPr>
              <p:nvPr/>
            </p:nvSpPr>
            <p:spPr bwMode="auto">
              <a:xfrm>
                <a:off x="3852" y="2187"/>
                <a:ext cx="351" cy="198"/>
              </a:xfrm>
              <a:prstGeom prst="rightArrow">
                <a:avLst>
                  <a:gd name="adj1" fmla="val 40407"/>
                  <a:gd name="adj2" fmla="val 76260"/>
                </a:avLst>
              </a:prstGeom>
              <a:ln>
                <a:headEnd/>
                <a:tailEnd/>
              </a:ln>
            </p:spPr>
            <p:style>
              <a:lnRef idx="0">
                <a:schemeClr val="accent6"/>
              </a:lnRef>
              <a:fillRef idx="3">
                <a:schemeClr val="accent6"/>
              </a:fillRef>
              <a:effectRef idx="3">
                <a:schemeClr val="accent6"/>
              </a:effectRef>
              <a:fontRef idx="minor">
                <a:schemeClr val="lt1"/>
              </a:fontRef>
            </p:style>
            <p:txBody>
              <a:bodyPr wrap="none" anchor="ctr"/>
              <a:lstStyle/>
              <a:p>
                <a:endParaRPr lang="en-US" dirty="0"/>
              </a:p>
            </p:txBody>
          </p:sp>
        </p:grpSp>
        <p:grpSp>
          <p:nvGrpSpPr>
            <p:cNvPr id="4" name="Group 11"/>
            <p:cNvGrpSpPr>
              <a:grpSpLocks/>
            </p:cNvGrpSpPr>
            <p:nvPr/>
          </p:nvGrpSpPr>
          <p:grpSpPr bwMode="auto">
            <a:xfrm>
              <a:off x="1525588" y="1417638"/>
              <a:ext cx="1758950" cy="1622424"/>
              <a:chOff x="1105" y="893"/>
              <a:chExt cx="1108" cy="1022"/>
            </a:xfrm>
          </p:grpSpPr>
          <p:sp>
            <p:nvSpPr>
              <p:cNvPr id="1789964" name="Text Box 12"/>
              <p:cNvSpPr txBox="1">
                <a:spLocks noChangeArrowheads="1"/>
              </p:cNvSpPr>
              <p:nvPr/>
            </p:nvSpPr>
            <p:spPr bwMode="auto">
              <a:xfrm>
                <a:off x="1169" y="1332"/>
                <a:ext cx="1044" cy="583"/>
              </a:xfrm>
              <a:prstGeom prst="rect">
                <a:avLst/>
              </a:prstGeom>
              <a:noFill/>
              <a:ln w="12700" cap="sq">
                <a:noFill/>
                <a:miter lim="800000"/>
                <a:headEnd type="none" w="sm" len="sm"/>
                <a:tailEnd type="none" w="lg" len="med"/>
              </a:ln>
              <a:effectLst/>
            </p:spPr>
            <p:txBody>
              <a:bodyPr lIns="90000" tIns="46800" rIns="90000" bIns="46800">
                <a:spAutoFit/>
              </a:bodyPr>
              <a:lstStyle/>
              <a:p>
                <a:pPr algn="r" eaLnBrk="1" hangingPunct="1"/>
                <a:r>
                  <a:rPr lang="en-GB" b="1" dirty="0"/>
                  <a:t>Cause and Effect Analysis</a:t>
                </a:r>
                <a:endParaRPr lang="en-US" b="1" dirty="0"/>
              </a:p>
            </p:txBody>
          </p:sp>
          <p:sp>
            <p:nvSpPr>
              <p:cNvPr id="1789965" name="Line 13"/>
              <p:cNvSpPr>
                <a:spLocks noChangeShapeType="1"/>
              </p:cNvSpPr>
              <p:nvPr/>
            </p:nvSpPr>
            <p:spPr bwMode="auto">
              <a:xfrm flipH="1" flipV="1">
                <a:off x="1535" y="1115"/>
                <a:ext cx="147" cy="202"/>
              </a:xfrm>
              <a:prstGeom prst="line">
                <a:avLst/>
              </a:prstGeom>
              <a:noFill/>
              <a:ln w="12700" cap="sq">
                <a:solidFill>
                  <a:schemeClr val="tx1"/>
                </a:solidFill>
                <a:round/>
                <a:headEnd type="none" w="sm" len="sm"/>
                <a:tailEnd type="triangle" w="lg" len="med"/>
              </a:ln>
              <a:effectLst/>
            </p:spPr>
            <p:txBody>
              <a:bodyPr lIns="90000" tIns="46800" rIns="90000" bIns="46800" anchor="ctr"/>
              <a:lstStyle/>
              <a:p>
                <a:endParaRPr lang="en-US" dirty="0"/>
              </a:p>
            </p:txBody>
          </p:sp>
          <p:sp>
            <p:nvSpPr>
              <p:cNvPr id="1789966" name="Text Box 14"/>
              <p:cNvSpPr txBox="1">
                <a:spLocks noChangeArrowheads="1"/>
              </p:cNvSpPr>
              <p:nvPr/>
            </p:nvSpPr>
            <p:spPr bwMode="auto">
              <a:xfrm>
                <a:off x="1105" y="893"/>
                <a:ext cx="918" cy="234"/>
              </a:xfrm>
              <a:prstGeom prst="rect">
                <a:avLst/>
              </a:prstGeom>
              <a:noFill/>
              <a:ln w="12700" cap="sq">
                <a:noFill/>
                <a:miter lim="800000"/>
                <a:headEnd type="none" w="sm" len="sm"/>
                <a:tailEnd type="none" w="lg" len="med"/>
              </a:ln>
              <a:effectLst/>
            </p:spPr>
            <p:txBody>
              <a:bodyPr wrap="none" lIns="90000" tIns="46800" rIns="90000" bIns="46800">
                <a:spAutoFit/>
              </a:bodyPr>
              <a:lstStyle/>
              <a:p>
                <a:pPr algn="l" eaLnBrk="1" hangingPunct="1"/>
                <a:r>
                  <a:rPr lang="en-GB" b="1" dirty="0"/>
                  <a:t>Root Causes</a:t>
                </a:r>
                <a:endParaRPr lang="en-US" b="1" dirty="0"/>
              </a:p>
            </p:txBody>
          </p:sp>
        </p:grpSp>
        <p:grpSp>
          <p:nvGrpSpPr>
            <p:cNvPr id="5" name="Group 15"/>
            <p:cNvGrpSpPr>
              <a:grpSpLocks/>
            </p:cNvGrpSpPr>
            <p:nvPr/>
          </p:nvGrpSpPr>
          <p:grpSpPr bwMode="auto">
            <a:xfrm>
              <a:off x="1538288" y="4219576"/>
              <a:ext cx="2443162" cy="1679576"/>
              <a:chOff x="1086" y="2658"/>
              <a:chExt cx="1539" cy="1058"/>
            </a:xfrm>
          </p:grpSpPr>
          <p:sp>
            <p:nvSpPr>
              <p:cNvPr id="1789968" name="Text Box 16"/>
              <p:cNvSpPr txBox="1">
                <a:spLocks noChangeArrowheads="1"/>
              </p:cNvSpPr>
              <p:nvPr/>
            </p:nvSpPr>
            <p:spPr bwMode="auto">
              <a:xfrm>
                <a:off x="1216" y="2658"/>
                <a:ext cx="982" cy="409"/>
              </a:xfrm>
              <a:prstGeom prst="rect">
                <a:avLst/>
              </a:prstGeom>
              <a:noFill/>
              <a:ln w="12700" cap="sq">
                <a:noFill/>
                <a:miter lim="800000"/>
                <a:headEnd type="none" w="sm" len="sm"/>
                <a:tailEnd type="none" w="lg" len="med"/>
              </a:ln>
              <a:effectLst/>
            </p:spPr>
            <p:txBody>
              <a:bodyPr wrap="square" lIns="90000" tIns="46800" rIns="90000" bIns="46800">
                <a:spAutoFit/>
              </a:bodyPr>
              <a:lstStyle/>
              <a:p>
                <a:pPr algn="r" eaLnBrk="1" hangingPunct="1"/>
                <a:r>
                  <a:rPr lang="en-GB" b="1" dirty="0"/>
                  <a:t>Stakeholder Analysis</a:t>
                </a:r>
                <a:endParaRPr lang="en-US" b="1" dirty="0"/>
              </a:p>
            </p:txBody>
          </p:sp>
          <p:sp>
            <p:nvSpPr>
              <p:cNvPr id="1789969" name="Text Box 17"/>
              <p:cNvSpPr txBox="1">
                <a:spLocks noChangeArrowheads="1"/>
              </p:cNvSpPr>
              <p:nvPr/>
            </p:nvSpPr>
            <p:spPr bwMode="auto">
              <a:xfrm>
                <a:off x="1086" y="3307"/>
                <a:ext cx="1539" cy="409"/>
              </a:xfrm>
              <a:prstGeom prst="rect">
                <a:avLst/>
              </a:prstGeom>
              <a:noFill/>
              <a:ln w="12700" cap="sq">
                <a:noFill/>
                <a:miter lim="800000"/>
                <a:headEnd type="none" w="sm" len="sm"/>
                <a:tailEnd type="none" w="lg" len="med"/>
              </a:ln>
              <a:effectLst/>
            </p:spPr>
            <p:txBody>
              <a:bodyPr lIns="90000" tIns="46800" rIns="90000" bIns="46800">
                <a:spAutoFit/>
              </a:bodyPr>
              <a:lstStyle/>
              <a:p>
                <a:pPr algn="l" eaLnBrk="1" hangingPunct="1"/>
                <a:r>
                  <a:rPr lang="en-GB" b="1" dirty="0"/>
                  <a:t>Stakeholder </a:t>
                </a:r>
                <a:r>
                  <a:rPr lang="en-GB" b="1" dirty="0" smtClean="0"/>
                  <a:t>Needs </a:t>
                </a:r>
                <a:r>
                  <a:rPr lang="en-GB" b="1" dirty="0"/>
                  <a:t>&amp; </a:t>
                </a:r>
                <a:r>
                  <a:rPr lang="en-GB" b="1" dirty="0" smtClean="0"/>
                  <a:t>Power</a:t>
                </a:r>
                <a:endParaRPr lang="en-US" b="1" dirty="0"/>
              </a:p>
            </p:txBody>
          </p:sp>
          <p:sp>
            <p:nvSpPr>
              <p:cNvPr id="1789970" name="Line 18"/>
              <p:cNvSpPr>
                <a:spLocks noChangeShapeType="1"/>
              </p:cNvSpPr>
              <p:nvPr/>
            </p:nvSpPr>
            <p:spPr bwMode="auto">
              <a:xfrm flipH="1">
                <a:off x="1664" y="3035"/>
                <a:ext cx="183" cy="211"/>
              </a:xfrm>
              <a:prstGeom prst="line">
                <a:avLst/>
              </a:prstGeom>
              <a:noFill/>
              <a:ln w="12700" cap="sq">
                <a:solidFill>
                  <a:schemeClr val="tx1"/>
                </a:solidFill>
                <a:round/>
                <a:headEnd type="none" w="sm" len="sm"/>
                <a:tailEnd type="triangle" w="lg" len="med"/>
              </a:ln>
              <a:effectLst/>
            </p:spPr>
            <p:txBody>
              <a:bodyPr lIns="90000" tIns="46800" rIns="90000" bIns="46800" anchor="ctr"/>
              <a:lstStyle/>
              <a:p>
                <a:endParaRPr lang="en-US" dirty="0"/>
              </a:p>
            </p:txBody>
          </p:sp>
        </p:grpSp>
      </p:grpSp>
      <p:sp>
        <p:nvSpPr>
          <p:cNvPr id="6" name="Footer Placeholder 5"/>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7" name="Slide Number Placeholder 6"/>
          <p:cNvSpPr>
            <a:spLocks noGrp="1"/>
          </p:cNvSpPr>
          <p:nvPr>
            <p:ph type="sldNum" sz="quarter" idx="12"/>
          </p:nvPr>
        </p:nvSpPr>
        <p:spPr/>
        <p:txBody>
          <a:bodyPr/>
          <a:lstStyle/>
          <a:p>
            <a:fld id="{4BE819A1-3DD8-4179-BFD0-BF7D359F8DBD}" type="slidenum">
              <a:rPr lang="en-US" smtClean="0"/>
              <a:pPr/>
              <a:t>527</a:t>
            </a:fld>
            <a:endParaRPr lang="en-US" dirty="0"/>
          </a:p>
        </p:txBody>
      </p:sp>
    </p:spTree>
    <p:extLst>
      <p:ext uri="{BB962C8B-B14F-4D97-AF65-F5344CB8AC3E}">
        <p14:creationId xmlns:p14="http://schemas.microsoft.com/office/powerpoint/2010/main" val="1405365135"/>
      </p:ext>
    </p:extLst>
  </p:cSld>
  <p:clrMapOvr>
    <a:masterClrMapping/>
  </p:clrMapOvr>
  <p:transition/>
  <p:timing>
    <p:tnLst>
      <p:par>
        <p:cTn id="1" dur="indefinite" restart="never" nodeType="tmRoot"/>
      </p:par>
    </p:tnLst>
  </p:timing>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4" name="Rectangle 14"/>
          <p:cNvSpPr>
            <a:spLocks noGrp="1" noChangeArrowheads="1"/>
          </p:cNvSpPr>
          <p:nvPr>
            <p:ph type="title"/>
          </p:nvPr>
        </p:nvSpPr>
        <p:spPr>
          <a:xfrm>
            <a:off x="381000" y="1"/>
            <a:ext cx="8541728" cy="1108075"/>
          </a:xfrm>
        </p:spPr>
        <p:txBody>
          <a:bodyPr/>
          <a:lstStyle/>
          <a:p>
            <a:r>
              <a:rPr lang="en-GB" dirty="0"/>
              <a:t>Conflict </a:t>
            </a:r>
            <a:r>
              <a:rPr lang="en-GB" dirty="0" smtClean="0"/>
              <a:t>through the </a:t>
            </a:r>
            <a:r>
              <a:rPr lang="en-GB" dirty="0"/>
              <a:t>Life Cycle</a:t>
            </a:r>
            <a:endParaRPr lang="en-US" dirty="0"/>
          </a:p>
        </p:txBody>
      </p:sp>
      <p:grpSp>
        <p:nvGrpSpPr>
          <p:cNvPr id="2" name="Group 26"/>
          <p:cNvGrpSpPr/>
          <p:nvPr/>
        </p:nvGrpSpPr>
        <p:grpSpPr>
          <a:xfrm>
            <a:off x="508674" y="1207413"/>
            <a:ext cx="8146375" cy="4875660"/>
            <a:chOff x="1925215" y="1424125"/>
            <a:chExt cx="8145847" cy="4750565"/>
          </a:xfrm>
        </p:grpSpPr>
        <p:sp>
          <p:nvSpPr>
            <p:cNvPr id="1792002" name="Freeform 2"/>
            <p:cNvSpPr>
              <a:spLocks/>
            </p:cNvSpPr>
            <p:nvPr/>
          </p:nvSpPr>
          <p:spPr bwMode="auto">
            <a:xfrm>
              <a:off x="2357437" y="1508125"/>
              <a:ext cx="7516788" cy="4321175"/>
            </a:xfrm>
            <a:custGeom>
              <a:avLst/>
              <a:gdLst/>
              <a:ahLst/>
              <a:cxnLst>
                <a:cxn ang="0">
                  <a:pos x="0" y="0"/>
                </a:cxn>
                <a:cxn ang="0">
                  <a:pos x="0" y="2532"/>
                </a:cxn>
                <a:cxn ang="0">
                  <a:pos x="4044" y="2532"/>
                </a:cxn>
              </a:cxnLst>
              <a:rect l="0" t="0" r="r" b="b"/>
              <a:pathLst>
                <a:path w="4044" h="2532">
                  <a:moveTo>
                    <a:pt x="0" y="0"/>
                  </a:moveTo>
                  <a:lnTo>
                    <a:pt x="0" y="2532"/>
                  </a:lnTo>
                  <a:lnTo>
                    <a:pt x="4044" y="2532"/>
                  </a:lnTo>
                </a:path>
              </a:pathLst>
            </a:custGeom>
            <a:noFill/>
            <a:ln w="28575" cmpd="sng">
              <a:solidFill>
                <a:schemeClr val="tx1"/>
              </a:solidFill>
              <a:round/>
              <a:headEnd/>
              <a:tailEnd/>
            </a:ln>
            <a:effectLst/>
          </p:spPr>
          <p:txBody>
            <a:bodyPr wrap="none" anchor="ctr"/>
            <a:lstStyle/>
            <a:p>
              <a:endParaRPr lang="en-US" dirty="0"/>
            </a:p>
          </p:txBody>
        </p:sp>
        <p:sp>
          <p:nvSpPr>
            <p:cNvPr id="1792003" name="Line 3"/>
            <p:cNvSpPr>
              <a:spLocks noChangeShapeType="1"/>
            </p:cNvSpPr>
            <p:nvPr/>
          </p:nvSpPr>
          <p:spPr bwMode="auto">
            <a:xfrm flipV="1">
              <a:off x="3729038" y="1506538"/>
              <a:ext cx="0" cy="4298950"/>
            </a:xfrm>
            <a:prstGeom prst="line">
              <a:avLst/>
            </a:prstGeom>
            <a:noFill/>
            <a:ln w="9525">
              <a:solidFill>
                <a:schemeClr val="tx1"/>
              </a:solidFill>
              <a:prstDash val="dash"/>
              <a:round/>
              <a:headEnd/>
              <a:tailEnd/>
            </a:ln>
            <a:effectLst/>
          </p:spPr>
          <p:txBody>
            <a:bodyPr wrap="none" anchor="ctr"/>
            <a:lstStyle/>
            <a:p>
              <a:endParaRPr lang="en-US" dirty="0"/>
            </a:p>
          </p:txBody>
        </p:sp>
        <p:sp>
          <p:nvSpPr>
            <p:cNvPr id="1792004" name="Line 4"/>
            <p:cNvSpPr>
              <a:spLocks noChangeShapeType="1"/>
            </p:cNvSpPr>
            <p:nvPr/>
          </p:nvSpPr>
          <p:spPr bwMode="auto">
            <a:xfrm flipV="1">
              <a:off x="5465763" y="1476375"/>
              <a:ext cx="0" cy="4341813"/>
            </a:xfrm>
            <a:prstGeom prst="line">
              <a:avLst/>
            </a:prstGeom>
            <a:noFill/>
            <a:ln w="9525">
              <a:solidFill>
                <a:schemeClr val="tx1"/>
              </a:solidFill>
              <a:prstDash val="dash"/>
              <a:round/>
              <a:headEnd/>
              <a:tailEnd/>
            </a:ln>
            <a:effectLst/>
          </p:spPr>
          <p:txBody>
            <a:bodyPr wrap="none" anchor="ctr"/>
            <a:lstStyle/>
            <a:p>
              <a:endParaRPr lang="en-US" dirty="0"/>
            </a:p>
          </p:txBody>
        </p:sp>
        <p:sp>
          <p:nvSpPr>
            <p:cNvPr id="1792005" name="Line 5"/>
            <p:cNvSpPr>
              <a:spLocks noChangeShapeType="1"/>
            </p:cNvSpPr>
            <p:nvPr/>
          </p:nvSpPr>
          <p:spPr bwMode="auto">
            <a:xfrm flipV="1">
              <a:off x="9721835" y="1424125"/>
              <a:ext cx="0" cy="4373562"/>
            </a:xfrm>
            <a:prstGeom prst="line">
              <a:avLst/>
            </a:prstGeom>
            <a:noFill/>
            <a:ln w="9525">
              <a:solidFill>
                <a:schemeClr val="tx1"/>
              </a:solidFill>
              <a:prstDash val="dash"/>
              <a:round/>
              <a:headEnd/>
              <a:tailEnd/>
            </a:ln>
            <a:effectLst/>
          </p:spPr>
          <p:txBody>
            <a:bodyPr wrap="none" anchor="ctr"/>
            <a:lstStyle/>
            <a:p>
              <a:endParaRPr lang="en-US" dirty="0"/>
            </a:p>
          </p:txBody>
        </p:sp>
        <p:sp>
          <p:nvSpPr>
            <p:cNvPr id="1792006" name="Line 6"/>
            <p:cNvSpPr>
              <a:spLocks noChangeShapeType="1"/>
            </p:cNvSpPr>
            <p:nvPr/>
          </p:nvSpPr>
          <p:spPr bwMode="auto">
            <a:xfrm flipV="1">
              <a:off x="7634288" y="1535113"/>
              <a:ext cx="0" cy="4298950"/>
            </a:xfrm>
            <a:prstGeom prst="line">
              <a:avLst/>
            </a:prstGeom>
            <a:noFill/>
            <a:ln w="9525">
              <a:solidFill>
                <a:schemeClr val="tx1"/>
              </a:solidFill>
              <a:prstDash val="dash"/>
              <a:round/>
              <a:headEnd/>
              <a:tailEnd/>
            </a:ln>
            <a:effectLst/>
          </p:spPr>
          <p:txBody>
            <a:bodyPr wrap="none" anchor="ctr"/>
            <a:lstStyle/>
            <a:p>
              <a:endParaRPr lang="en-US" dirty="0"/>
            </a:p>
          </p:txBody>
        </p:sp>
        <p:sp>
          <p:nvSpPr>
            <p:cNvPr id="1792007" name="Text Box 7"/>
            <p:cNvSpPr txBox="1">
              <a:spLocks noChangeArrowheads="1"/>
            </p:cNvSpPr>
            <p:nvPr/>
          </p:nvSpPr>
          <p:spPr bwMode="auto">
            <a:xfrm>
              <a:off x="2570163" y="1558925"/>
              <a:ext cx="1048273" cy="369332"/>
            </a:xfrm>
            <a:prstGeom prst="rect">
              <a:avLst/>
            </a:prstGeom>
            <a:noFill/>
            <a:ln w="9525">
              <a:noFill/>
              <a:miter lim="800000"/>
              <a:headEnd/>
              <a:tailEnd/>
            </a:ln>
            <a:effectLst/>
          </p:spPr>
          <p:txBody>
            <a:bodyPr wrap="none">
              <a:spAutoFit/>
            </a:bodyPr>
            <a:lstStyle/>
            <a:p>
              <a:pPr algn="l" eaLnBrk="1" hangingPunct="1"/>
              <a:r>
                <a:rPr lang="en-GB" b="1" dirty="0">
                  <a:cs typeface="Times New Roman" pitchFamily="18" charset="0"/>
                </a:rPr>
                <a:t>Concept</a:t>
              </a:r>
              <a:endParaRPr lang="en-GB" dirty="0">
                <a:latin typeface="Times New Roman" pitchFamily="18" charset="0"/>
                <a:cs typeface="Times New Roman" pitchFamily="18" charset="0"/>
              </a:endParaRPr>
            </a:p>
          </p:txBody>
        </p:sp>
        <p:sp>
          <p:nvSpPr>
            <p:cNvPr id="1792008" name="Text Box 8"/>
            <p:cNvSpPr txBox="1">
              <a:spLocks noChangeArrowheads="1"/>
            </p:cNvSpPr>
            <p:nvPr/>
          </p:nvSpPr>
          <p:spPr bwMode="auto">
            <a:xfrm>
              <a:off x="4035425" y="1573213"/>
              <a:ext cx="1231518" cy="369332"/>
            </a:xfrm>
            <a:prstGeom prst="rect">
              <a:avLst/>
            </a:prstGeom>
            <a:noFill/>
            <a:ln w="9525">
              <a:noFill/>
              <a:miter lim="800000"/>
              <a:headEnd/>
              <a:tailEnd/>
            </a:ln>
            <a:effectLst/>
          </p:spPr>
          <p:txBody>
            <a:bodyPr wrap="none">
              <a:spAutoFit/>
            </a:bodyPr>
            <a:lstStyle/>
            <a:p>
              <a:pPr algn="l"/>
              <a:r>
                <a:rPr lang="en-GB" b="1" dirty="0">
                  <a:cs typeface="Times New Roman" pitchFamily="18" charset="0"/>
                </a:rPr>
                <a:t>Definition</a:t>
              </a:r>
              <a:endParaRPr lang="en-GB" dirty="0">
                <a:latin typeface="Times New Roman" pitchFamily="18" charset="0"/>
                <a:cs typeface="Times New Roman" pitchFamily="18" charset="0"/>
              </a:endParaRPr>
            </a:p>
          </p:txBody>
        </p:sp>
        <p:sp>
          <p:nvSpPr>
            <p:cNvPr id="1792009" name="Text Box 9"/>
            <p:cNvSpPr txBox="1">
              <a:spLocks noChangeArrowheads="1"/>
            </p:cNvSpPr>
            <p:nvPr/>
          </p:nvSpPr>
          <p:spPr bwMode="auto">
            <a:xfrm>
              <a:off x="5575300" y="1571625"/>
              <a:ext cx="1868845" cy="369332"/>
            </a:xfrm>
            <a:prstGeom prst="rect">
              <a:avLst/>
            </a:prstGeom>
            <a:noFill/>
            <a:ln w="9525">
              <a:noFill/>
              <a:miter lim="800000"/>
              <a:headEnd/>
              <a:tailEnd/>
            </a:ln>
            <a:effectLst/>
          </p:spPr>
          <p:txBody>
            <a:bodyPr wrap="none">
              <a:spAutoFit/>
            </a:bodyPr>
            <a:lstStyle/>
            <a:p>
              <a:pPr algn="l" eaLnBrk="1" hangingPunct="1"/>
              <a:r>
                <a:rPr lang="en-GB" b="1" dirty="0">
                  <a:cs typeface="Times New Roman" pitchFamily="18" charset="0"/>
                </a:rPr>
                <a:t>Implementation</a:t>
              </a:r>
              <a:endParaRPr lang="en-GB" dirty="0">
                <a:latin typeface="Times New Roman" pitchFamily="18" charset="0"/>
                <a:cs typeface="Times New Roman" pitchFamily="18" charset="0"/>
              </a:endParaRPr>
            </a:p>
          </p:txBody>
        </p:sp>
        <p:sp>
          <p:nvSpPr>
            <p:cNvPr id="1792010" name="Text Box 10"/>
            <p:cNvSpPr txBox="1">
              <a:spLocks noChangeArrowheads="1"/>
            </p:cNvSpPr>
            <p:nvPr/>
          </p:nvSpPr>
          <p:spPr bwMode="auto">
            <a:xfrm>
              <a:off x="7586663" y="1504663"/>
              <a:ext cx="2484399" cy="359856"/>
            </a:xfrm>
            <a:prstGeom prst="rect">
              <a:avLst/>
            </a:prstGeom>
            <a:noFill/>
            <a:ln w="9525">
              <a:noFill/>
              <a:miter lim="800000"/>
              <a:headEnd/>
              <a:tailEnd/>
            </a:ln>
            <a:effectLst/>
          </p:spPr>
          <p:txBody>
            <a:bodyPr wrap="square">
              <a:spAutoFit/>
            </a:bodyPr>
            <a:lstStyle/>
            <a:p>
              <a:r>
                <a:rPr lang="en-GB" b="1" dirty="0">
                  <a:cs typeface="Times New Roman" pitchFamily="18" charset="0"/>
                </a:rPr>
                <a:t> </a:t>
              </a:r>
              <a:r>
                <a:rPr lang="en-GB" b="1" dirty="0" smtClean="0">
                  <a:cs typeface="Times New Roman" pitchFamily="18" charset="0"/>
                </a:rPr>
                <a:t>Handover &amp; Closure</a:t>
              </a:r>
              <a:endParaRPr lang="en-GB" dirty="0">
                <a:latin typeface="Times New Roman" pitchFamily="18" charset="0"/>
                <a:cs typeface="Times New Roman" pitchFamily="18" charset="0"/>
              </a:endParaRPr>
            </a:p>
          </p:txBody>
        </p:sp>
        <p:sp>
          <p:nvSpPr>
            <p:cNvPr id="1792011" name="Text Box 11"/>
            <p:cNvSpPr txBox="1">
              <a:spLocks noChangeArrowheads="1"/>
            </p:cNvSpPr>
            <p:nvPr/>
          </p:nvSpPr>
          <p:spPr bwMode="auto">
            <a:xfrm rot="16200000">
              <a:off x="1750267" y="4586660"/>
              <a:ext cx="725391" cy="350095"/>
            </a:xfrm>
            <a:prstGeom prst="rect">
              <a:avLst/>
            </a:prstGeom>
            <a:noFill/>
            <a:ln w="9525">
              <a:noFill/>
              <a:miter lim="800000"/>
              <a:headEnd/>
              <a:tailEnd/>
            </a:ln>
            <a:effectLst/>
          </p:spPr>
          <p:txBody>
            <a:bodyPr wrap="none">
              <a:spAutoFit/>
            </a:bodyPr>
            <a:lstStyle/>
            <a:p>
              <a:pPr algn="l"/>
              <a:r>
                <a:rPr lang="en-GB" sz="1500" b="1" dirty="0"/>
                <a:t>Source</a:t>
              </a:r>
            </a:p>
          </p:txBody>
        </p:sp>
        <p:sp>
          <p:nvSpPr>
            <p:cNvPr id="1792012" name="Text Box 12"/>
            <p:cNvSpPr txBox="1">
              <a:spLocks noChangeArrowheads="1"/>
            </p:cNvSpPr>
            <p:nvPr/>
          </p:nvSpPr>
          <p:spPr bwMode="auto">
            <a:xfrm>
              <a:off x="2978150" y="5851525"/>
              <a:ext cx="1662053" cy="323165"/>
            </a:xfrm>
            <a:prstGeom prst="rect">
              <a:avLst/>
            </a:prstGeom>
            <a:noFill/>
            <a:ln w="9525">
              <a:noFill/>
              <a:miter lim="800000"/>
              <a:headEnd/>
              <a:tailEnd/>
            </a:ln>
            <a:effectLst/>
          </p:spPr>
          <p:txBody>
            <a:bodyPr wrap="none">
              <a:spAutoFit/>
            </a:bodyPr>
            <a:lstStyle/>
            <a:p>
              <a:pPr algn="l"/>
              <a:r>
                <a:rPr lang="en-GB" sz="1500" b="1" dirty="0"/>
                <a:t>Project Life Cycle</a:t>
              </a:r>
            </a:p>
          </p:txBody>
        </p:sp>
        <p:sp>
          <p:nvSpPr>
            <p:cNvPr id="1792013" name="Line 13"/>
            <p:cNvSpPr>
              <a:spLocks noChangeShapeType="1"/>
            </p:cNvSpPr>
            <p:nvPr/>
          </p:nvSpPr>
          <p:spPr bwMode="auto">
            <a:xfrm>
              <a:off x="5545138" y="6021388"/>
              <a:ext cx="3351212" cy="0"/>
            </a:xfrm>
            <a:prstGeom prst="line">
              <a:avLst/>
            </a:prstGeom>
            <a:noFill/>
            <a:ln w="9525">
              <a:solidFill>
                <a:schemeClr val="tx1"/>
              </a:solidFill>
              <a:round/>
              <a:headEnd/>
              <a:tailEnd type="triangle" w="med" len="med"/>
            </a:ln>
            <a:effectLst/>
          </p:spPr>
          <p:txBody>
            <a:bodyPr wrap="none" anchor="ctr"/>
            <a:lstStyle/>
            <a:p>
              <a:endParaRPr lang="en-US" dirty="0"/>
            </a:p>
          </p:txBody>
        </p:sp>
        <p:sp>
          <p:nvSpPr>
            <p:cNvPr id="1792015" name="Text Box 15"/>
            <p:cNvSpPr txBox="1">
              <a:spLocks noChangeArrowheads="1"/>
            </p:cNvSpPr>
            <p:nvPr/>
          </p:nvSpPr>
          <p:spPr bwMode="auto">
            <a:xfrm>
              <a:off x="2461895" y="2056097"/>
              <a:ext cx="1189562" cy="1413677"/>
            </a:xfrm>
            <a:prstGeom prst="rect">
              <a:avLst/>
            </a:prstGeom>
            <a:noFill/>
            <a:ln w="12700" cap="sq">
              <a:noFill/>
              <a:miter lim="800000"/>
              <a:headEnd type="none" w="sm" len="sm"/>
              <a:tailEnd type="none" w="lg" len="med"/>
            </a:ln>
            <a:effectLst/>
          </p:spPr>
          <p:txBody>
            <a:bodyPr wrap="square" lIns="90000" tIns="46800" rIns="90000" bIns="46800">
              <a:spAutoFit/>
            </a:bodyPr>
            <a:lstStyle/>
            <a:p>
              <a:pPr algn="l" eaLnBrk="1" hangingPunct="1">
                <a:spcAft>
                  <a:spcPct val="30000"/>
                </a:spcAft>
              </a:pPr>
              <a:r>
                <a:rPr lang="en-GB" sz="1400" b="1" dirty="0"/>
                <a:t>Ideas</a:t>
              </a:r>
            </a:p>
            <a:p>
              <a:pPr algn="l" eaLnBrk="1" hangingPunct="1">
                <a:spcAft>
                  <a:spcPct val="30000"/>
                </a:spcAft>
              </a:pPr>
              <a:r>
                <a:rPr lang="en-GB" sz="1400" b="1" dirty="0"/>
                <a:t>Benefits</a:t>
              </a:r>
            </a:p>
            <a:p>
              <a:pPr algn="l" eaLnBrk="1" hangingPunct="1">
                <a:spcAft>
                  <a:spcPct val="30000"/>
                </a:spcAft>
              </a:pPr>
              <a:r>
                <a:rPr lang="en-GB" sz="1400" b="1" dirty="0"/>
                <a:t>Options</a:t>
              </a:r>
            </a:p>
            <a:p>
              <a:pPr algn="l" eaLnBrk="1" hangingPunct="1">
                <a:spcAft>
                  <a:spcPct val="30000"/>
                </a:spcAft>
              </a:pPr>
              <a:r>
                <a:rPr lang="en-GB" sz="1400" b="1" dirty="0"/>
                <a:t>Funding</a:t>
              </a:r>
            </a:p>
            <a:p>
              <a:pPr algn="l" eaLnBrk="1" hangingPunct="1">
                <a:spcAft>
                  <a:spcPct val="30000"/>
                </a:spcAft>
              </a:pPr>
              <a:endParaRPr lang="en-US" b="1" dirty="0"/>
            </a:p>
          </p:txBody>
        </p:sp>
        <p:sp>
          <p:nvSpPr>
            <p:cNvPr id="1792016" name="Text Box 16"/>
            <p:cNvSpPr txBox="1">
              <a:spLocks noChangeArrowheads="1"/>
            </p:cNvSpPr>
            <p:nvPr/>
          </p:nvSpPr>
          <p:spPr bwMode="auto">
            <a:xfrm>
              <a:off x="3744721" y="2096768"/>
              <a:ext cx="1812925" cy="1620751"/>
            </a:xfrm>
            <a:prstGeom prst="rect">
              <a:avLst/>
            </a:prstGeom>
            <a:noFill/>
            <a:ln w="12700" cap="sq">
              <a:noFill/>
              <a:miter lim="800000"/>
              <a:headEnd type="none" w="sm" len="sm"/>
              <a:tailEnd type="none" w="lg" len="med"/>
            </a:ln>
            <a:effectLst/>
          </p:spPr>
          <p:txBody>
            <a:bodyPr lIns="90000" tIns="46800" rIns="90000" bIns="46800">
              <a:spAutoFit/>
            </a:bodyPr>
            <a:lstStyle/>
            <a:p>
              <a:pPr algn="l" eaLnBrk="1" hangingPunct="1">
                <a:spcAft>
                  <a:spcPct val="30000"/>
                </a:spcAft>
              </a:pPr>
              <a:r>
                <a:rPr lang="en-GB" sz="1400" b="1" dirty="0"/>
                <a:t>Benefits</a:t>
              </a:r>
            </a:p>
            <a:p>
              <a:pPr algn="l" eaLnBrk="1" hangingPunct="1">
                <a:spcAft>
                  <a:spcPct val="30000"/>
                </a:spcAft>
              </a:pPr>
              <a:r>
                <a:rPr lang="en-GB" sz="1400" b="1" dirty="0"/>
                <a:t>Requirements</a:t>
              </a:r>
            </a:p>
            <a:p>
              <a:pPr algn="l" eaLnBrk="1" hangingPunct="1">
                <a:spcAft>
                  <a:spcPct val="30000"/>
                </a:spcAft>
              </a:pPr>
              <a:r>
                <a:rPr lang="en-GB" sz="1400" b="1" dirty="0"/>
                <a:t>Options</a:t>
              </a:r>
            </a:p>
            <a:p>
              <a:pPr algn="l" eaLnBrk="1" hangingPunct="1">
                <a:spcAft>
                  <a:spcPct val="30000"/>
                </a:spcAft>
              </a:pPr>
              <a:r>
                <a:rPr lang="en-GB" sz="1400" b="1" dirty="0"/>
                <a:t>Funding</a:t>
              </a:r>
            </a:p>
            <a:p>
              <a:pPr algn="l" eaLnBrk="1" hangingPunct="1">
                <a:spcAft>
                  <a:spcPct val="30000"/>
                </a:spcAft>
              </a:pPr>
              <a:r>
                <a:rPr lang="en-GB" sz="1400" b="1" dirty="0" smtClean="0"/>
                <a:t>Success </a:t>
              </a:r>
              <a:r>
                <a:rPr lang="en-GB" sz="1400" b="1" dirty="0"/>
                <a:t>Criteria</a:t>
              </a:r>
            </a:p>
            <a:p>
              <a:pPr algn="l" eaLnBrk="1" hangingPunct="1">
                <a:spcAft>
                  <a:spcPct val="30000"/>
                </a:spcAft>
              </a:pPr>
              <a:r>
                <a:rPr lang="en-GB" sz="1400" b="1" dirty="0"/>
                <a:t>Risks</a:t>
              </a:r>
              <a:endParaRPr lang="en-US" sz="1400" b="1" dirty="0"/>
            </a:p>
          </p:txBody>
        </p:sp>
        <p:sp>
          <p:nvSpPr>
            <p:cNvPr id="1792017" name="Line 17"/>
            <p:cNvSpPr>
              <a:spLocks noChangeShapeType="1"/>
            </p:cNvSpPr>
            <p:nvPr/>
          </p:nvSpPr>
          <p:spPr bwMode="auto">
            <a:xfrm>
              <a:off x="2249488" y="3935413"/>
              <a:ext cx="7243762" cy="0"/>
            </a:xfrm>
            <a:prstGeom prst="line">
              <a:avLst/>
            </a:prstGeom>
            <a:noFill/>
            <a:ln w="12700" cap="sq">
              <a:solidFill>
                <a:schemeClr val="tx1"/>
              </a:solidFill>
              <a:round/>
              <a:headEnd type="none" w="sm" len="sm"/>
              <a:tailEnd type="none" w="lg" len="med"/>
            </a:ln>
            <a:effectLst/>
          </p:spPr>
          <p:txBody>
            <a:bodyPr lIns="90000" tIns="46800" rIns="90000" bIns="46800" anchor="ctr"/>
            <a:lstStyle/>
            <a:p>
              <a:endParaRPr lang="en-US" dirty="0"/>
            </a:p>
          </p:txBody>
        </p:sp>
        <p:sp>
          <p:nvSpPr>
            <p:cNvPr id="1792018" name="Text Box 18"/>
            <p:cNvSpPr txBox="1">
              <a:spLocks noChangeArrowheads="1"/>
            </p:cNvSpPr>
            <p:nvPr/>
          </p:nvSpPr>
          <p:spPr bwMode="auto">
            <a:xfrm>
              <a:off x="3697290" y="3959225"/>
              <a:ext cx="1749425" cy="1294097"/>
            </a:xfrm>
            <a:prstGeom prst="rect">
              <a:avLst/>
            </a:prstGeom>
            <a:noFill/>
            <a:ln w="12700" cap="sq">
              <a:noFill/>
              <a:miter lim="800000"/>
              <a:headEnd type="none" w="sm" len="sm"/>
              <a:tailEnd type="none" w="lg" len="med"/>
            </a:ln>
            <a:effectLst/>
          </p:spPr>
          <p:txBody>
            <a:bodyPr lIns="90000" tIns="46800" rIns="90000" bIns="46800">
              <a:spAutoFit/>
            </a:bodyPr>
            <a:lstStyle/>
            <a:p>
              <a:pPr algn="l" eaLnBrk="1" hangingPunct="1">
                <a:spcAft>
                  <a:spcPct val="30000"/>
                </a:spcAft>
              </a:pPr>
              <a:r>
                <a:rPr lang="en-GB" sz="1400" b="1" dirty="0"/>
                <a:t>Sponsor</a:t>
              </a:r>
            </a:p>
            <a:p>
              <a:pPr algn="l" eaLnBrk="1" hangingPunct="1">
                <a:spcAft>
                  <a:spcPct val="30000"/>
                </a:spcAft>
              </a:pPr>
              <a:r>
                <a:rPr lang="en-GB" sz="1400" b="1" dirty="0"/>
                <a:t>Users</a:t>
              </a:r>
            </a:p>
            <a:p>
              <a:pPr algn="l" eaLnBrk="1" hangingPunct="1">
                <a:spcAft>
                  <a:spcPct val="30000"/>
                </a:spcAft>
              </a:pPr>
              <a:r>
                <a:rPr lang="en-GB" sz="1400" b="1" dirty="0"/>
                <a:t>Corporate </a:t>
              </a:r>
              <a:r>
                <a:rPr lang="en-GB" sz="1400" b="1" dirty="0" smtClean="0"/>
                <a:t>Management</a:t>
              </a:r>
              <a:endParaRPr lang="en-GB" sz="1400" b="1" dirty="0"/>
            </a:p>
            <a:p>
              <a:pPr algn="l" eaLnBrk="1" hangingPunct="1">
                <a:spcAft>
                  <a:spcPct val="30000"/>
                </a:spcAft>
              </a:pPr>
              <a:r>
                <a:rPr lang="en-GB" sz="1400" b="1" dirty="0"/>
                <a:t>External Customers</a:t>
              </a:r>
              <a:endParaRPr lang="en-US" sz="1400" b="1" dirty="0"/>
            </a:p>
          </p:txBody>
        </p:sp>
        <p:sp>
          <p:nvSpPr>
            <p:cNvPr id="1792019" name="Text Box 19"/>
            <p:cNvSpPr txBox="1">
              <a:spLocks noChangeArrowheads="1"/>
            </p:cNvSpPr>
            <p:nvPr/>
          </p:nvSpPr>
          <p:spPr bwMode="auto">
            <a:xfrm>
              <a:off x="2333625" y="3960813"/>
              <a:ext cx="1363664" cy="1069523"/>
            </a:xfrm>
            <a:prstGeom prst="rect">
              <a:avLst/>
            </a:prstGeom>
            <a:noFill/>
            <a:ln w="12700" cap="sq">
              <a:noFill/>
              <a:miter lim="800000"/>
              <a:headEnd type="none" w="sm" len="sm"/>
              <a:tailEnd type="none" w="lg" len="med"/>
            </a:ln>
            <a:effectLst/>
          </p:spPr>
          <p:txBody>
            <a:bodyPr wrap="square" lIns="90000" tIns="46800" rIns="90000" bIns="46800">
              <a:spAutoFit/>
            </a:bodyPr>
            <a:lstStyle/>
            <a:p>
              <a:pPr algn="l" eaLnBrk="1" hangingPunct="1">
                <a:spcAft>
                  <a:spcPct val="30000"/>
                </a:spcAft>
              </a:pPr>
              <a:r>
                <a:rPr lang="en-GB" sz="1200" b="1" dirty="0"/>
                <a:t>Sponsor</a:t>
              </a:r>
            </a:p>
            <a:p>
              <a:pPr algn="l" eaLnBrk="1" hangingPunct="1">
                <a:spcAft>
                  <a:spcPct val="30000"/>
                </a:spcAft>
              </a:pPr>
              <a:r>
                <a:rPr lang="en-GB" sz="1200" b="1" dirty="0"/>
                <a:t>Corporate </a:t>
              </a:r>
              <a:r>
                <a:rPr lang="en-GB" sz="1200" b="1" dirty="0" smtClean="0"/>
                <a:t>Management</a:t>
              </a:r>
            </a:p>
            <a:p>
              <a:pPr algn="l" eaLnBrk="1" hangingPunct="1">
                <a:spcAft>
                  <a:spcPct val="30000"/>
                </a:spcAft>
              </a:pPr>
              <a:r>
                <a:rPr lang="en-GB" sz="1200" b="1" dirty="0" smtClean="0"/>
                <a:t>Sponsoring </a:t>
              </a:r>
              <a:r>
                <a:rPr lang="en-GB" sz="1200" b="1" dirty="0"/>
                <a:t>bodies</a:t>
              </a:r>
              <a:endParaRPr lang="en-US" sz="1200" b="1" dirty="0"/>
            </a:p>
          </p:txBody>
        </p:sp>
        <p:sp>
          <p:nvSpPr>
            <p:cNvPr id="1792020" name="Text Box 20"/>
            <p:cNvSpPr txBox="1">
              <a:spLocks noChangeArrowheads="1"/>
            </p:cNvSpPr>
            <p:nvPr/>
          </p:nvSpPr>
          <p:spPr bwMode="auto">
            <a:xfrm>
              <a:off x="5446715" y="2077115"/>
              <a:ext cx="2224087" cy="1402010"/>
            </a:xfrm>
            <a:prstGeom prst="rect">
              <a:avLst/>
            </a:prstGeom>
            <a:noFill/>
            <a:ln w="12700" cap="sq">
              <a:noFill/>
              <a:miter lim="800000"/>
              <a:headEnd type="none" w="sm" len="sm"/>
              <a:tailEnd type="none" w="lg" len="med"/>
            </a:ln>
            <a:effectLst/>
          </p:spPr>
          <p:txBody>
            <a:bodyPr lIns="90000" tIns="46800" rIns="90000" bIns="46800">
              <a:spAutoFit/>
            </a:bodyPr>
            <a:lstStyle/>
            <a:p>
              <a:pPr algn="l" eaLnBrk="1" hangingPunct="1">
                <a:spcAft>
                  <a:spcPct val="30000"/>
                </a:spcAft>
              </a:pPr>
              <a:r>
                <a:rPr lang="en-GB" sz="1200" b="1" dirty="0"/>
                <a:t>Schedules</a:t>
              </a:r>
            </a:p>
            <a:p>
              <a:pPr algn="l" eaLnBrk="1" hangingPunct="1">
                <a:spcAft>
                  <a:spcPct val="30000"/>
                </a:spcAft>
              </a:pPr>
              <a:r>
                <a:rPr lang="en-GB" sz="1200" b="1" dirty="0"/>
                <a:t>CSC priorities</a:t>
              </a:r>
            </a:p>
            <a:p>
              <a:pPr algn="l" eaLnBrk="1" hangingPunct="1">
                <a:spcAft>
                  <a:spcPct val="30000"/>
                </a:spcAft>
              </a:pPr>
              <a:r>
                <a:rPr lang="en-GB" sz="1200" b="1" dirty="0"/>
                <a:t>Resources</a:t>
              </a:r>
            </a:p>
            <a:p>
              <a:pPr algn="l" eaLnBrk="1" hangingPunct="1">
                <a:spcAft>
                  <a:spcPct val="30000"/>
                </a:spcAft>
              </a:pPr>
              <a:r>
                <a:rPr lang="en-GB" sz="1200" b="1" dirty="0"/>
                <a:t>Changes</a:t>
              </a:r>
            </a:p>
            <a:p>
              <a:pPr algn="l" eaLnBrk="1" hangingPunct="1">
                <a:spcAft>
                  <a:spcPct val="30000"/>
                </a:spcAft>
              </a:pPr>
              <a:r>
                <a:rPr lang="en-GB" sz="1200" b="1" dirty="0"/>
                <a:t>Tech &amp; Performance Issues</a:t>
              </a:r>
            </a:p>
            <a:p>
              <a:pPr algn="l" eaLnBrk="1" hangingPunct="1">
                <a:spcAft>
                  <a:spcPct val="30000"/>
                </a:spcAft>
              </a:pPr>
              <a:r>
                <a:rPr lang="en-GB" sz="1200" b="1" dirty="0"/>
                <a:t>Risks</a:t>
              </a:r>
              <a:endParaRPr lang="en-US" sz="1200" b="1" dirty="0"/>
            </a:p>
          </p:txBody>
        </p:sp>
        <p:sp>
          <p:nvSpPr>
            <p:cNvPr id="1792021" name="Line 21"/>
            <p:cNvSpPr>
              <a:spLocks noChangeShapeType="1"/>
            </p:cNvSpPr>
            <p:nvPr/>
          </p:nvSpPr>
          <p:spPr bwMode="auto">
            <a:xfrm flipV="1">
              <a:off x="2366963" y="1857375"/>
              <a:ext cx="7069137" cy="14288"/>
            </a:xfrm>
            <a:prstGeom prst="line">
              <a:avLst/>
            </a:prstGeom>
            <a:noFill/>
            <a:ln w="12700" cap="sq">
              <a:solidFill>
                <a:schemeClr val="tx1"/>
              </a:solidFill>
              <a:round/>
              <a:headEnd type="none" w="sm" len="sm"/>
              <a:tailEnd type="none" w="lg" len="med"/>
            </a:ln>
            <a:effectLst/>
          </p:spPr>
          <p:txBody>
            <a:bodyPr lIns="90000" tIns="46800" rIns="90000" bIns="46800" anchor="ctr"/>
            <a:lstStyle/>
            <a:p>
              <a:endParaRPr lang="en-US" dirty="0"/>
            </a:p>
          </p:txBody>
        </p:sp>
        <p:sp>
          <p:nvSpPr>
            <p:cNvPr id="1792022" name="Text Box 22"/>
            <p:cNvSpPr txBox="1">
              <a:spLocks noChangeArrowheads="1"/>
            </p:cNvSpPr>
            <p:nvPr/>
          </p:nvSpPr>
          <p:spPr bwMode="auto">
            <a:xfrm>
              <a:off x="7586663" y="3938588"/>
              <a:ext cx="1749425" cy="1824910"/>
            </a:xfrm>
            <a:prstGeom prst="rect">
              <a:avLst/>
            </a:prstGeom>
            <a:noFill/>
            <a:ln w="12700" cap="sq">
              <a:noFill/>
              <a:miter lim="800000"/>
              <a:headEnd type="none" w="sm" len="sm"/>
              <a:tailEnd type="none" w="lg" len="med"/>
            </a:ln>
            <a:effectLst/>
          </p:spPr>
          <p:txBody>
            <a:bodyPr lIns="90000" tIns="46800" rIns="90000" bIns="46800">
              <a:spAutoFit/>
            </a:bodyPr>
            <a:lstStyle/>
            <a:p>
              <a:pPr algn="l" eaLnBrk="1" hangingPunct="1">
                <a:spcAft>
                  <a:spcPct val="30000"/>
                </a:spcAft>
              </a:pPr>
              <a:r>
                <a:rPr lang="en-GB" sz="1400" b="1" dirty="0"/>
                <a:t>Sponsor</a:t>
              </a:r>
            </a:p>
            <a:p>
              <a:pPr algn="l" eaLnBrk="1" hangingPunct="1">
                <a:spcAft>
                  <a:spcPct val="30000"/>
                </a:spcAft>
              </a:pPr>
              <a:r>
                <a:rPr lang="en-GB" sz="1400" b="1" dirty="0"/>
                <a:t>Operators</a:t>
              </a:r>
            </a:p>
            <a:p>
              <a:pPr algn="l" eaLnBrk="1" hangingPunct="1">
                <a:spcAft>
                  <a:spcPct val="30000"/>
                </a:spcAft>
              </a:pPr>
              <a:r>
                <a:rPr lang="en-GB" sz="1400" b="1" dirty="0"/>
                <a:t>End Users</a:t>
              </a:r>
            </a:p>
            <a:p>
              <a:pPr algn="l" eaLnBrk="1" hangingPunct="1">
                <a:spcAft>
                  <a:spcPct val="30000"/>
                </a:spcAft>
              </a:pPr>
              <a:r>
                <a:rPr lang="en-GB" sz="1400" b="1" dirty="0"/>
                <a:t>Project Team</a:t>
              </a:r>
            </a:p>
            <a:p>
              <a:pPr algn="l" eaLnBrk="1" hangingPunct="1">
                <a:spcAft>
                  <a:spcPct val="30000"/>
                </a:spcAft>
              </a:pPr>
              <a:r>
                <a:rPr lang="en-GB" sz="1400" b="1" dirty="0"/>
                <a:t>Acceptance Authority</a:t>
              </a:r>
            </a:p>
            <a:p>
              <a:pPr algn="l" eaLnBrk="1" hangingPunct="1">
                <a:spcAft>
                  <a:spcPct val="30000"/>
                </a:spcAft>
              </a:pPr>
              <a:r>
                <a:rPr lang="en-GB" sz="1400" b="1" dirty="0"/>
                <a:t>BAU groups</a:t>
              </a:r>
              <a:endParaRPr lang="en-US" sz="1400" b="1" dirty="0"/>
            </a:p>
          </p:txBody>
        </p:sp>
        <p:sp>
          <p:nvSpPr>
            <p:cNvPr id="1792023" name="Text Box 23"/>
            <p:cNvSpPr txBox="1">
              <a:spLocks noChangeArrowheads="1"/>
            </p:cNvSpPr>
            <p:nvPr/>
          </p:nvSpPr>
          <p:spPr bwMode="auto">
            <a:xfrm>
              <a:off x="5565139" y="3959937"/>
              <a:ext cx="1987235" cy="1355345"/>
            </a:xfrm>
            <a:prstGeom prst="rect">
              <a:avLst/>
            </a:prstGeom>
            <a:noFill/>
            <a:ln w="12700" cap="sq">
              <a:noFill/>
              <a:miter lim="800000"/>
              <a:headEnd type="none" w="sm" len="sm"/>
              <a:tailEnd type="none" w="lg" len="med"/>
            </a:ln>
            <a:effectLst/>
          </p:spPr>
          <p:txBody>
            <a:bodyPr wrap="square" lIns="90000" tIns="46800" rIns="90000" bIns="46800">
              <a:spAutoFit/>
            </a:bodyPr>
            <a:lstStyle/>
            <a:p>
              <a:pPr algn="l" eaLnBrk="1" hangingPunct="1">
                <a:spcAft>
                  <a:spcPct val="30000"/>
                </a:spcAft>
              </a:pPr>
              <a:r>
                <a:rPr lang="en-GB" sz="1400" b="1" dirty="0"/>
                <a:t>Sponsor</a:t>
              </a:r>
            </a:p>
            <a:p>
              <a:pPr algn="l" eaLnBrk="1" hangingPunct="1">
                <a:spcAft>
                  <a:spcPct val="30000"/>
                </a:spcAft>
              </a:pPr>
              <a:r>
                <a:rPr lang="en-GB" sz="1400" b="1" dirty="0"/>
                <a:t>Project Manager</a:t>
              </a:r>
            </a:p>
            <a:p>
              <a:pPr algn="l" eaLnBrk="1" hangingPunct="1">
                <a:spcAft>
                  <a:spcPct val="30000"/>
                </a:spcAft>
              </a:pPr>
              <a:r>
                <a:rPr lang="en-GB" sz="1400" b="1" dirty="0"/>
                <a:t>Project Team</a:t>
              </a:r>
            </a:p>
            <a:p>
              <a:pPr algn="l" eaLnBrk="1" hangingPunct="1">
                <a:spcAft>
                  <a:spcPct val="30000"/>
                </a:spcAft>
              </a:pPr>
              <a:r>
                <a:rPr lang="en-GB" sz="1400" b="1" dirty="0"/>
                <a:t>Sub Contractors</a:t>
              </a:r>
            </a:p>
            <a:p>
              <a:pPr algn="l" eaLnBrk="1" hangingPunct="1">
                <a:spcAft>
                  <a:spcPct val="30000"/>
                </a:spcAft>
              </a:pPr>
              <a:r>
                <a:rPr lang="en-GB" sz="1400" b="1" dirty="0"/>
                <a:t>Resource Managers</a:t>
              </a:r>
              <a:endParaRPr lang="en-US" sz="1400" b="1" dirty="0"/>
            </a:p>
          </p:txBody>
        </p:sp>
        <p:sp>
          <p:nvSpPr>
            <p:cNvPr id="1792024" name="Text Box 24"/>
            <p:cNvSpPr txBox="1">
              <a:spLocks noChangeArrowheads="1"/>
            </p:cNvSpPr>
            <p:nvPr/>
          </p:nvSpPr>
          <p:spPr bwMode="auto">
            <a:xfrm>
              <a:off x="7623175" y="2096768"/>
              <a:ext cx="1812925" cy="1355345"/>
            </a:xfrm>
            <a:prstGeom prst="rect">
              <a:avLst/>
            </a:prstGeom>
            <a:noFill/>
            <a:ln w="12700" cap="sq">
              <a:noFill/>
              <a:miter lim="800000"/>
              <a:headEnd type="none" w="sm" len="sm"/>
              <a:tailEnd type="none" w="lg" len="med"/>
            </a:ln>
            <a:effectLst/>
          </p:spPr>
          <p:txBody>
            <a:bodyPr lIns="90000" tIns="46800" rIns="90000" bIns="46800">
              <a:spAutoFit/>
            </a:bodyPr>
            <a:lstStyle/>
            <a:p>
              <a:pPr algn="l" eaLnBrk="1" hangingPunct="1">
                <a:spcAft>
                  <a:spcPct val="30000"/>
                </a:spcAft>
              </a:pPr>
              <a:r>
                <a:rPr lang="en-GB" sz="1400" b="1" dirty="0"/>
                <a:t>Acceptance</a:t>
              </a:r>
            </a:p>
            <a:p>
              <a:pPr algn="l" eaLnBrk="1" hangingPunct="1">
                <a:spcAft>
                  <a:spcPct val="30000"/>
                </a:spcAft>
              </a:pPr>
              <a:r>
                <a:rPr lang="en-GB" sz="1400" b="1" dirty="0"/>
                <a:t>Snags</a:t>
              </a:r>
            </a:p>
            <a:p>
              <a:pPr algn="l" eaLnBrk="1" hangingPunct="1">
                <a:spcAft>
                  <a:spcPct val="30000"/>
                </a:spcAft>
              </a:pPr>
              <a:r>
                <a:rPr lang="en-GB" sz="1400" b="1" dirty="0"/>
                <a:t>Demobilisation</a:t>
              </a:r>
            </a:p>
            <a:p>
              <a:pPr algn="l" eaLnBrk="1" hangingPunct="1">
                <a:spcAft>
                  <a:spcPct val="30000"/>
                </a:spcAft>
              </a:pPr>
              <a:r>
                <a:rPr lang="en-GB" sz="1400" b="1" dirty="0"/>
                <a:t>Handover </a:t>
              </a:r>
              <a:r>
                <a:rPr lang="en-GB" sz="1400" b="1" dirty="0" smtClean="0"/>
                <a:t>Activities</a:t>
              </a:r>
              <a:endParaRPr lang="en-GB" sz="1400" b="1" dirty="0"/>
            </a:p>
            <a:p>
              <a:pPr algn="l" eaLnBrk="1" hangingPunct="1">
                <a:spcAft>
                  <a:spcPct val="30000"/>
                </a:spcAft>
              </a:pPr>
              <a:r>
                <a:rPr lang="en-GB" sz="1400" b="1" dirty="0"/>
                <a:t>Risks</a:t>
              </a:r>
              <a:endParaRPr lang="en-US" sz="1400" b="1" dirty="0"/>
            </a:p>
          </p:txBody>
        </p:sp>
        <p:sp>
          <p:nvSpPr>
            <p:cNvPr id="1792025" name="Text Box 25"/>
            <p:cNvSpPr txBox="1">
              <a:spLocks noChangeArrowheads="1"/>
            </p:cNvSpPr>
            <p:nvPr/>
          </p:nvSpPr>
          <p:spPr bwMode="auto">
            <a:xfrm rot="16200000">
              <a:off x="1771487" y="2638797"/>
              <a:ext cx="657552" cy="350095"/>
            </a:xfrm>
            <a:prstGeom prst="rect">
              <a:avLst/>
            </a:prstGeom>
            <a:noFill/>
            <a:ln w="9525">
              <a:noFill/>
              <a:miter lim="800000"/>
              <a:headEnd/>
              <a:tailEnd/>
            </a:ln>
            <a:effectLst/>
          </p:spPr>
          <p:txBody>
            <a:bodyPr wrap="none">
              <a:spAutoFit/>
            </a:bodyPr>
            <a:lstStyle/>
            <a:p>
              <a:pPr algn="l"/>
              <a:r>
                <a:rPr lang="en-GB" sz="1500" b="1" dirty="0"/>
                <a:t>Cause</a:t>
              </a:r>
            </a:p>
          </p:txBody>
        </p:sp>
      </p:grpSp>
      <p:sp>
        <p:nvSpPr>
          <p:cNvPr id="3" name="Footer Placeholder 2"/>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pPr/>
              <a:t>528</a:t>
            </a:fld>
            <a:endParaRPr lang="en-US" dirty="0"/>
          </a:p>
        </p:txBody>
      </p:sp>
    </p:spTree>
    <p:extLst>
      <p:ext uri="{BB962C8B-B14F-4D97-AF65-F5344CB8AC3E}">
        <p14:creationId xmlns:p14="http://schemas.microsoft.com/office/powerpoint/2010/main" val="840572828"/>
      </p:ext>
    </p:extLst>
  </p:cSld>
  <p:clrMapOvr>
    <a:masterClrMapping/>
  </p:clrMapOvr>
  <p:timing>
    <p:tnLst>
      <p:par>
        <p:cTn id="1" dur="indefinite" restart="never" nodeType="tmRoot"/>
      </p:par>
    </p:tnLst>
  </p:timing>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4050" name="Rectangle 2"/>
          <p:cNvSpPr>
            <a:spLocks noGrp="1" noChangeArrowheads="1"/>
          </p:cNvSpPr>
          <p:nvPr>
            <p:ph type="title"/>
          </p:nvPr>
        </p:nvSpPr>
        <p:spPr/>
        <p:txBody>
          <a:bodyPr/>
          <a:lstStyle/>
          <a:p>
            <a:r>
              <a:rPr lang="en-GB" dirty="0"/>
              <a:t>Conflict Resolution</a:t>
            </a:r>
          </a:p>
        </p:txBody>
      </p:sp>
      <p:pic>
        <p:nvPicPr>
          <p:cNvPr id="24" name="Picture 2" descr="http://www.redtinshed.com.au/wp-content/uploads/2012/09/Thomas-Kilman-Assessment-v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0200" y="1295400"/>
            <a:ext cx="5465187" cy="410530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Footer Placeholder 1"/>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529</a:t>
            </a:fld>
            <a:endParaRPr lang="en-US" dirty="0"/>
          </a:p>
        </p:txBody>
      </p:sp>
    </p:spTree>
    <p:extLst>
      <p:ext uri="{BB962C8B-B14F-4D97-AF65-F5344CB8AC3E}">
        <p14:creationId xmlns:p14="http://schemas.microsoft.com/office/powerpoint/2010/main" val="1220556942"/>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rapezoid 14"/>
          <p:cNvSpPr/>
          <p:nvPr/>
        </p:nvSpPr>
        <p:spPr>
          <a:xfrm rot="16200000">
            <a:off x="2742272" y="2666072"/>
            <a:ext cx="3733800" cy="3278456"/>
          </a:xfrm>
          <a:prstGeom prst="trapezoid">
            <a:avLst/>
          </a:prstGeom>
          <a:solidFill>
            <a:srgbClr val="9CB833"/>
          </a:solidFill>
          <a:ln w="12700">
            <a:miter lim="400000"/>
          </a:ln>
        </p:spPr>
        <p:txBody>
          <a:bodyPr lIns="45719" rIns="45719" anchor="ctr"/>
          <a:lstStyle/>
          <a:p>
            <a:pPr algn="ctr"/>
            <a:endParaRPr lang="en-US" kern="0">
              <a:solidFill>
                <a:srgbClr val="FFFFFF"/>
              </a:solidFill>
              <a:latin typeface="Lato Light"/>
              <a:ea typeface="Lato Light"/>
              <a:cs typeface="Lato Light"/>
            </a:endParaRPr>
          </a:p>
        </p:txBody>
      </p:sp>
      <p:sp>
        <p:nvSpPr>
          <p:cNvPr id="2" name="Title 1"/>
          <p:cNvSpPr>
            <a:spLocks noGrp="1"/>
          </p:cNvSpPr>
          <p:nvPr>
            <p:ph type="title"/>
          </p:nvPr>
        </p:nvSpPr>
        <p:spPr/>
        <p:txBody>
          <a:bodyPr/>
          <a:lstStyle/>
          <a:p>
            <a:r>
              <a:rPr lang="en-US" dirty="0" smtClean="0"/>
              <a:t>Minding the Gap</a:t>
            </a:r>
            <a:endParaRPr lang="en-US" dirty="0"/>
          </a:p>
        </p:txBody>
      </p:sp>
      <p:sp>
        <p:nvSpPr>
          <p:cNvPr id="5" name="Oval 4"/>
          <p:cNvSpPr/>
          <p:nvPr/>
        </p:nvSpPr>
        <p:spPr>
          <a:xfrm>
            <a:off x="4783015" y="2229652"/>
            <a:ext cx="4343400" cy="4038600"/>
          </a:xfrm>
          <a:prstGeom prst="ellipse">
            <a:avLst/>
          </a:prstGeom>
          <a:solidFill>
            <a:srgbClr val="F98634"/>
          </a:solidFill>
          <a:ln w="12700">
            <a:miter lim="400000"/>
          </a:ln>
        </p:spPr>
        <p:txBody>
          <a:bodyPr lIns="45719" rIns="45719" anchor="ctr"/>
          <a:lstStyle/>
          <a:p>
            <a:pPr algn="ctr"/>
            <a:endParaRPr lang="en-US" kern="0">
              <a:solidFill>
                <a:srgbClr val="FFFFFF"/>
              </a:solidFill>
              <a:latin typeface="Lato Light"/>
              <a:ea typeface="Lato Light"/>
              <a:cs typeface="Lato Light"/>
            </a:endParaRPr>
          </a:p>
        </p:txBody>
      </p:sp>
      <p:sp>
        <p:nvSpPr>
          <p:cNvPr id="6" name="Oval 5"/>
          <p:cNvSpPr/>
          <p:nvPr/>
        </p:nvSpPr>
        <p:spPr>
          <a:xfrm>
            <a:off x="323270" y="2618848"/>
            <a:ext cx="3276600" cy="3276600"/>
          </a:xfrm>
          <a:prstGeom prst="ellipse">
            <a:avLst/>
          </a:prstGeom>
          <a:solidFill>
            <a:srgbClr val="D44024"/>
          </a:solidFill>
          <a:ln w="12700">
            <a:miter lim="400000"/>
          </a:ln>
        </p:spPr>
        <p:txBody>
          <a:bodyPr lIns="45719" rIns="45719" anchor="ctr"/>
          <a:lstStyle/>
          <a:p>
            <a:pPr algn="ctr"/>
            <a:endParaRPr lang="en-US" kern="0" dirty="0">
              <a:solidFill>
                <a:srgbClr val="FFFFFF"/>
              </a:solidFill>
              <a:latin typeface="Lato Light"/>
              <a:ea typeface="Lato Light"/>
              <a:cs typeface="Lato Light"/>
            </a:endParaRPr>
          </a:p>
        </p:txBody>
      </p:sp>
      <p:sp>
        <p:nvSpPr>
          <p:cNvPr id="7" name="TextBox 6"/>
          <p:cNvSpPr txBox="1"/>
          <p:nvPr/>
        </p:nvSpPr>
        <p:spPr>
          <a:xfrm>
            <a:off x="472997" y="3689645"/>
            <a:ext cx="2935529" cy="1569660"/>
          </a:xfrm>
          <a:prstGeom prst="rect">
            <a:avLst/>
          </a:prstGeom>
          <a:noFill/>
        </p:spPr>
        <p:txBody>
          <a:bodyPr wrap="square" rtlCol="0">
            <a:spAutoFit/>
          </a:bodyPr>
          <a:lstStyle/>
          <a:p>
            <a:pPr algn="ctr"/>
            <a:r>
              <a:rPr lang="en-US" sz="2400" b="1" dirty="0" smtClean="0">
                <a:solidFill>
                  <a:schemeClr val="bg1"/>
                </a:solidFill>
              </a:rPr>
              <a:t>Combined Impact of Project</a:t>
            </a:r>
          </a:p>
          <a:p>
            <a:pPr algn="ctr"/>
            <a:r>
              <a:rPr lang="en-US" sz="2400" b="1" dirty="0" smtClean="0">
                <a:solidFill>
                  <a:schemeClr val="bg1"/>
                </a:solidFill>
              </a:rPr>
              <a:t>Objectives</a:t>
            </a:r>
          </a:p>
          <a:p>
            <a:pPr algn="ctr"/>
            <a:r>
              <a:rPr lang="en-US" sz="2400" b="1" dirty="0" smtClean="0">
                <a:solidFill>
                  <a:schemeClr val="bg1"/>
                </a:solidFill>
              </a:rPr>
              <a:t>(Most Companies)</a:t>
            </a:r>
            <a:endParaRPr lang="en-US" sz="2400" b="1" dirty="0">
              <a:solidFill>
                <a:schemeClr val="bg1"/>
              </a:solidFill>
            </a:endParaRPr>
          </a:p>
        </p:txBody>
      </p:sp>
      <p:sp>
        <p:nvSpPr>
          <p:cNvPr id="8" name="TextBox 7"/>
          <p:cNvSpPr txBox="1"/>
          <p:nvPr/>
        </p:nvSpPr>
        <p:spPr>
          <a:xfrm>
            <a:off x="5141912" y="3703131"/>
            <a:ext cx="3659980" cy="707886"/>
          </a:xfrm>
          <a:prstGeom prst="rect">
            <a:avLst/>
          </a:prstGeom>
          <a:noFill/>
        </p:spPr>
        <p:txBody>
          <a:bodyPr wrap="square" rtlCol="0">
            <a:spAutoFit/>
          </a:bodyPr>
          <a:lstStyle/>
          <a:p>
            <a:pPr algn="ctr"/>
            <a:r>
              <a:rPr lang="en-US" sz="2000" b="1" dirty="0" smtClean="0">
                <a:solidFill>
                  <a:schemeClr val="bg1"/>
                </a:solidFill>
              </a:rPr>
              <a:t>Global Societal Needs</a:t>
            </a:r>
          </a:p>
          <a:p>
            <a:pPr algn="ctr"/>
            <a:r>
              <a:rPr lang="en-US" sz="2000" b="1" dirty="0" smtClean="0">
                <a:solidFill>
                  <a:schemeClr val="bg1"/>
                </a:solidFill>
              </a:rPr>
              <a:t>(Where Companies should be)</a:t>
            </a:r>
            <a:endParaRPr lang="en-US" sz="2000" b="1" dirty="0">
              <a:solidFill>
                <a:schemeClr val="bg1"/>
              </a:solidFill>
            </a:endParaRPr>
          </a:p>
        </p:txBody>
      </p:sp>
      <p:sp>
        <p:nvSpPr>
          <p:cNvPr id="11" name="TextBox 10"/>
          <p:cNvSpPr txBox="1"/>
          <p:nvPr/>
        </p:nvSpPr>
        <p:spPr>
          <a:xfrm>
            <a:off x="723320" y="1078468"/>
            <a:ext cx="2508507" cy="369332"/>
          </a:xfrm>
          <a:prstGeom prst="rect">
            <a:avLst/>
          </a:prstGeom>
          <a:noFill/>
        </p:spPr>
        <p:txBody>
          <a:bodyPr wrap="none" rtlCol="0">
            <a:spAutoFit/>
          </a:bodyPr>
          <a:lstStyle/>
          <a:p>
            <a:r>
              <a:rPr lang="en-US" dirty="0" smtClean="0"/>
              <a:t>The Inside Out Approach</a:t>
            </a:r>
            <a:endParaRPr lang="en-US" dirty="0"/>
          </a:p>
        </p:txBody>
      </p:sp>
      <p:sp>
        <p:nvSpPr>
          <p:cNvPr id="12" name="TextBox 11"/>
          <p:cNvSpPr txBox="1"/>
          <p:nvPr/>
        </p:nvSpPr>
        <p:spPr>
          <a:xfrm>
            <a:off x="5649288" y="683161"/>
            <a:ext cx="2488182" cy="369332"/>
          </a:xfrm>
          <a:prstGeom prst="rect">
            <a:avLst/>
          </a:prstGeom>
          <a:noFill/>
        </p:spPr>
        <p:txBody>
          <a:bodyPr wrap="none" rtlCol="0">
            <a:spAutoFit/>
          </a:bodyPr>
          <a:lstStyle/>
          <a:p>
            <a:r>
              <a:rPr lang="en-US" dirty="0" smtClean="0"/>
              <a:t>The Outside In Approach</a:t>
            </a:r>
            <a:endParaRPr lang="en-US" dirty="0"/>
          </a:p>
        </p:txBody>
      </p:sp>
      <p:sp>
        <p:nvSpPr>
          <p:cNvPr id="13" name="TextBox 12"/>
          <p:cNvSpPr txBox="1"/>
          <p:nvPr/>
        </p:nvSpPr>
        <p:spPr>
          <a:xfrm>
            <a:off x="493805" y="1394936"/>
            <a:ext cx="3471437" cy="738664"/>
          </a:xfrm>
          <a:prstGeom prst="rect">
            <a:avLst/>
          </a:prstGeom>
          <a:noFill/>
        </p:spPr>
        <p:txBody>
          <a:bodyPr wrap="square" rtlCol="0">
            <a:spAutoFit/>
          </a:bodyPr>
          <a:lstStyle/>
          <a:p>
            <a:r>
              <a:rPr lang="en-US" sz="1400" dirty="0"/>
              <a:t>Today’s internally focused approach to goal setting is not </a:t>
            </a:r>
            <a:r>
              <a:rPr lang="en-US" sz="1400" dirty="0" smtClean="0"/>
              <a:t>enough to </a:t>
            </a:r>
            <a:r>
              <a:rPr lang="en-US" sz="1400" dirty="0"/>
              <a:t>address global needs.</a:t>
            </a:r>
          </a:p>
        </p:txBody>
      </p:sp>
      <p:sp>
        <p:nvSpPr>
          <p:cNvPr id="14" name="TextBox 13"/>
          <p:cNvSpPr txBox="1"/>
          <p:nvPr/>
        </p:nvSpPr>
        <p:spPr>
          <a:xfrm>
            <a:off x="4495800" y="1052493"/>
            <a:ext cx="4343400" cy="954107"/>
          </a:xfrm>
          <a:prstGeom prst="rect">
            <a:avLst/>
          </a:prstGeom>
          <a:noFill/>
        </p:spPr>
        <p:txBody>
          <a:bodyPr wrap="square" rtlCol="0">
            <a:spAutoFit/>
          </a:bodyPr>
          <a:lstStyle/>
          <a:p>
            <a:r>
              <a:rPr lang="en-US" sz="1400" dirty="0"/>
              <a:t>By looking at what is needed externally from a global </a:t>
            </a:r>
            <a:r>
              <a:rPr lang="en-US" sz="1400" dirty="0" smtClean="0"/>
              <a:t>perspective and </a:t>
            </a:r>
            <a:r>
              <a:rPr lang="en-US" sz="1400" dirty="0"/>
              <a:t>setting goals accordingly, </a:t>
            </a:r>
            <a:r>
              <a:rPr lang="en-US" sz="1400" dirty="0" smtClean="0"/>
              <a:t>projects can </a:t>
            </a:r>
            <a:r>
              <a:rPr lang="en-US" sz="1400" dirty="0"/>
              <a:t>bridge the </a:t>
            </a:r>
            <a:r>
              <a:rPr lang="en-US" sz="1400" dirty="0" smtClean="0"/>
              <a:t>gap between </a:t>
            </a:r>
            <a:r>
              <a:rPr lang="en-US" sz="1400" dirty="0"/>
              <a:t>current performance </a:t>
            </a:r>
            <a:r>
              <a:rPr lang="en-US" sz="1400" dirty="0" smtClean="0"/>
              <a:t>(Business as Usual) and Increased performance</a:t>
            </a:r>
            <a:r>
              <a:rPr lang="en-US" sz="1400" dirty="0"/>
              <a:t> </a:t>
            </a:r>
            <a:r>
              <a:rPr lang="en-US" sz="1400" dirty="0" smtClean="0"/>
              <a:t>(Supporting SDGs)</a:t>
            </a:r>
            <a:endParaRPr lang="en-US" sz="1400" dirty="0"/>
          </a:p>
        </p:txBody>
      </p:sp>
      <p:cxnSp>
        <p:nvCxnSpPr>
          <p:cNvPr id="18" name="Straight Connector 17"/>
          <p:cNvCxnSpPr/>
          <p:nvPr/>
        </p:nvCxnSpPr>
        <p:spPr>
          <a:xfrm>
            <a:off x="4609171" y="1052493"/>
            <a:ext cx="400142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628650" y="1394937"/>
            <a:ext cx="2971220" cy="16368"/>
          </a:xfrm>
          <a:prstGeom prst="line">
            <a:avLst/>
          </a:prstGeom>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6553201" y="5715000"/>
            <a:ext cx="685800" cy="512538"/>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smtClean="0"/>
              <a:t>SDGs</a:t>
            </a:r>
            <a:endParaRPr lang="en-US" sz="1100" b="1"/>
          </a:p>
        </p:txBody>
      </p:sp>
      <p:cxnSp>
        <p:nvCxnSpPr>
          <p:cNvPr id="28" name="Straight Arrow Connector 27"/>
          <p:cNvCxnSpPr/>
          <p:nvPr/>
        </p:nvCxnSpPr>
        <p:spPr>
          <a:xfrm flipV="1">
            <a:off x="6892866" y="4396592"/>
            <a:ext cx="513" cy="1308775"/>
          </a:xfrm>
          <a:prstGeom prst="straightConnector1">
            <a:avLst/>
          </a:prstGeom>
          <a:ln w="476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4" name="Oval 33"/>
          <p:cNvSpPr/>
          <p:nvPr/>
        </p:nvSpPr>
        <p:spPr>
          <a:xfrm>
            <a:off x="6574401" y="2273802"/>
            <a:ext cx="685800" cy="512538"/>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smtClean="0"/>
              <a:t>SDGs</a:t>
            </a:r>
            <a:endParaRPr lang="en-US" sz="1100" b="1"/>
          </a:p>
        </p:txBody>
      </p:sp>
      <p:cxnSp>
        <p:nvCxnSpPr>
          <p:cNvPr id="35" name="Straight Arrow Connector 34"/>
          <p:cNvCxnSpPr/>
          <p:nvPr/>
        </p:nvCxnSpPr>
        <p:spPr>
          <a:xfrm>
            <a:off x="6917301" y="2873180"/>
            <a:ext cx="1" cy="752095"/>
          </a:xfrm>
          <a:prstGeom prst="straightConnector1">
            <a:avLst/>
          </a:prstGeom>
          <a:ln w="476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7" name="Oval 46"/>
          <p:cNvSpPr/>
          <p:nvPr/>
        </p:nvSpPr>
        <p:spPr>
          <a:xfrm>
            <a:off x="1543723" y="2057400"/>
            <a:ext cx="685800" cy="512538"/>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rPr>
              <a:t>SDGs</a:t>
            </a:r>
            <a:endParaRPr lang="en-US" sz="1100" b="1" dirty="0">
              <a:solidFill>
                <a:schemeClr val="tx1"/>
              </a:solidFill>
            </a:endParaRPr>
          </a:p>
        </p:txBody>
      </p:sp>
      <p:cxnSp>
        <p:nvCxnSpPr>
          <p:cNvPr id="48" name="Straight Arrow Connector 47"/>
          <p:cNvCxnSpPr/>
          <p:nvPr/>
        </p:nvCxnSpPr>
        <p:spPr>
          <a:xfrm flipV="1">
            <a:off x="1940761" y="2786340"/>
            <a:ext cx="0" cy="903306"/>
          </a:xfrm>
          <a:prstGeom prst="straightConnector1">
            <a:avLst/>
          </a:prstGeom>
          <a:ln w="476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1" name="Oval 50"/>
          <p:cNvSpPr/>
          <p:nvPr/>
        </p:nvSpPr>
        <p:spPr>
          <a:xfrm>
            <a:off x="1634673" y="5915931"/>
            <a:ext cx="685800" cy="512538"/>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rPr>
              <a:t>SDGs</a:t>
            </a:r>
            <a:endParaRPr lang="en-US" sz="1100" b="1" dirty="0">
              <a:solidFill>
                <a:schemeClr val="tx1"/>
              </a:solidFill>
            </a:endParaRPr>
          </a:p>
        </p:txBody>
      </p:sp>
      <p:cxnSp>
        <p:nvCxnSpPr>
          <p:cNvPr id="52" name="Straight Arrow Connector 51"/>
          <p:cNvCxnSpPr>
            <a:endCxn id="6" idx="4"/>
          </p:cNvCxnSpPr>
          <p:nvPr/>
        </p:nvCxnSpPr>
        <p:spPr>
          <a:xfrm>
            <a:off x="1940761" y="5259305"/>
            <a:ext cx="20809" cy="636143"/>
          </a:xfrm>
          <a:prstGeom prst="straightConnector1">
            <a:avLst/>
          </a:prstGeom>
          <a:ln w="476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716549" y="3815907"/>
            <a:ext cx="982961" cy="646331"/>
          </a:xfrm>
          <a:prstGeom prst="rect">
            <a:avLst/>
          </a:prstGeom>
          <a:noFill/>
        </p:spPr>
        <p:txBody>
          <a:bodyPr wrap="none" rtlCol="0">
            <a:spAutoFit/>
          </a:bodyPr>
          <a:lstStyle/>
          <a:p>
            <a:r>
              <a:rPr lang="en-US" sz="3600" smtClean="0">
                <a:solidFill>
                  <a:schemeClr val="bg1"/>
                </a:solidFill>
              </a:rPr>
              <a:t>GAP</a:t>
            </a:r>
            <a:endParaRPr lang="en-US" sz="3600">
              <a:solidFill>
                <a:schemeClr val="bg1"/>
              </a:solidFill>
            </a:endParaRPr>
          </a:p>
        </p:txBody>
      </p:sp>
    </p:spTree>
    <p:extLst>
      <p:ext uri="{BB962C8B-B14F-4D97-AF65-F5344CB8AC3E}">
        <p14:creationId xmlns:p14="http://schemas.microsoft.com/office/powerpoint/2010/main" val="343549295"/>
      </p:ext>
    </p:extLst>
  </p:cSld>
  <p:clrMapOvr>
    <a:masterClrMapping/>
  </p:clrMapOvr>
  <p:timing>
    <p:tnLst>
      <p:par>
        <p:cTn id="1" dur="indefinite" restart="never" nodeType="tmRoot"/>
      </p:par>
    </p:tnLst>
  </p:timing>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6098" name="Rectangle 2"/>
          <p:cNvSpPr>
            <a:spLocks noGrp="1" noChangeArrowheads="1"/>
          </p:cNvSpPr>
          <p:nvPr>
            <p:ph type="title"/>
          </p:nvPr>
        </p:nvSpPr>
        <p:spPr/>
        <p:txBody>
          <a:bodyPr/>
          <a:lstStyle/>
          <a:p>
            <a:r>
              <a:rPr lang="en-GB" dirty="0" smtClean="0"/>
              <a:t>Conflict </a:t>
            </a:r>
            <a:r>
              <a:rPr lang="en-GB" dirty="0"/>
              <a:t>Approaches</a:t>
            </a:r>
            <a:endParaRPr lang="en-US" dirty="0"/>
          </a:p>
        </p:txBody>
      </p:sp>
      <p:sp>
        <p:nvSpPr>
          <p:cNvPr id="42" name="Content Placeholder 2"/>
          <p:cNvSpPr>
            <a:spLocks noGrp="1"/>
          </p:cNvSpPr>
          <p:nvPr>
            <p:ph idx="1"/>
          </p:nvPr>
        </p:nvSpPr>
        <p:spPr>
          <a:xfrm>
            <a:off x="228600" y="1600200"/>
            <a:ext cx="6705600" cy="2209800"/>
          </a:xfrm>
        </p:spPr>
        <p:txBody>
          <a:bodyPr>
            <a:normAutofit/>
          </a:bodyPr>
          <a:lstStyle/>
          <a:p>
            <a:pPr lvl="1"/>
            <a:r>
              <a:rPr lang="en-US" dirty="0" smtClean="0"/>
              <a:t>Competing</a:t>
            </a:r>
          </a:p>
          <a:p>
            <a:pPr lvl="1"/>
            <a:r>
              <a:rPr lang="en-US" dirty="0" smtClean="0"/>
              <a:t>Accommodating</a:t>
            </a:r>
          </a:p>
          <a:p>
            <a:pPr lvl="1"/>
            <a:r>
              <a:rPr lang="en-US" dirty="0" smtClean="0"/>
              <a:t>Avoiding</a:t>
            </a:r>
          </a:p>
          <a:p>
            <a:pPr lvl="1"/>
            <a:r>
              <a:rPr lang="en-US" dirty="0" smtClean="0"/>
              <a:t>Collaborating</a:t>
            </a:r>
          </a:p>
          <a:p>
            <a:pPr lvl="1"/>
            <a:r>
              <a:rPr lang="en-US" dirty="0" smtClean="0"/>
              <a:t>Compromising</a:t>
            </a:r>
          </a:p>
          <a:p>
            <a:endParaRPr lang="en-US" dirty="0" smtClean="0">
              <a:latin typeface="Broadway" pitchFamily="82" charset="0"/>
            </a:endParaRPr>
          </a:p>
        </p:txBody>
      </p:sp>
      <p:sp>
        <p:nvSpPr>
          <p:cNvPr id="2" name="Footer Placeholder 1"/>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530</a:t>
            </a:fld>
            <a:endParaRPr lang="en-US" dirty="0"/>
          </a:p>
        </p:txBody>
      </p:sp>
    </p:spTree>
    <p:extLst>
      <p:ext uri="{BB962C8B-B14F-4D97-AF65-F5344CB8AC3E}">
        <p14:creationId xmlns:p14="http://schemas.microsoft.com/office/powerpoint/2010/main" val="973812638"/>
      </p:ext>
    </p:extLst>
  </p:cSld>
  <p:clrMapOvr>
    <a:masterClrMapping/>
  </p:clrMapOvr>
  <p:transition/>
  <p:timing>
    <p:tnLst>
      <p:par>
        <p:cTn id="1" dur="indefinite" restart="never" nodeType="tmRoot"/>
      </p:par>
    </p:tnLst>
  </p:timing>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531</a:t>
            </a:fld>
            <a:endParaRPr lang="en-US" dirty="0"/>
          </a:p>
        </p:txBody>
      </p:sp>
      <p:sp>
        <p:nvSpPr>
          <p:cNvPr id="6" name="Content Placeholder 5"/>
          <p:cNvSpPr>
            <a:spLocks noGrp="1"/>
          </p:cNvSpPr>
          <p:nvPr>
            <p:ph idx="1"/>
          </p:nvPr>
        </p:nvSpPr>
        <p:spPr/>
        <p:txBody>
          <a:bodyPr/>
          <a:lstStyle/>
          <a:p>
            <a:pPr>
              <a:lnSpc>
                <a:spcPct val="115000"/>
              </a:lnSpc>
              <a:spcAft>
                <a:spcPts val="0"/>
              </a:spcAft>
              <a:buFont typeface="Arial" pitchFamily="34" charset="0"/>
              <a:buNone/>
            </a:pPr>
            <a:r>
              <a:rPr lang="en-GB" dirty="0" smtClean="0">
                <a:ea typeface="Calibri"/>
              </a:rPr>
              <a:t>Negotiation Preparing</a:t>
            </a:r>
            <a:endParaRPr lang="en-GB" dirty="0">
              <a:ea typeface="Calibri"/>
            </a:endParaRPr>
          </a:p>
          <a:p>
            <a:pPr>
              <a:lnSpc>
                <a:spcPct val="115000"/>
              </a:lnSpc>
              <a:spcAft>
                <a:spcPts val="0"/>
              </a:spcAft>
              <a:buFont typeface="Arial" pitchFamily="34" charset="0"/>
              <a:buNone/>
            </a:pPr>
            <a:r>
              <a:rPr lang="en-GB" dirty="0" smtClean="0">
                <a:ea typeface="Calibri"/>
              </a:rPr>
              <a:t>Negotiation Skills</a:t>
            </a:r>
            <a:endParaRPr lang="en-GB" dirty="0">
              <a:ea typeface="Calibri"/>
            </a:endParaRPr>
          </a:p>
          <a:p>
            <a:pPr>
              <a:lnSpc>
                <a:spcPct val="115000"/>
              </a:lnSpc>
              <a:spcAft>
                <a:spcPts val="0"/>
              </a:spcAft>
              <a:buFont typeface="Arial" pitchFamily="34" charset="0"/>
              <a:buNone/>
            </a:pPr>
            <a:r>
              <a:rPr lang="en-GB" dirty="0" smtClean="0">
                <a:ea typeface="Calibri"/>
              </a:rPr>
              <a:t>Negotiation Tactics</a:t>
            </a:r>
            <a:endParaRPr lang="en-GB" dirty="0">
              <a:ea typeface="Calibri"/>
            </a:endParaRPr>
          </a:p>
          <a:p>
            <a:pPr>
              <a:lnSpc>
                <a:spcPct val="115000"/>
              </a:lnSpc>
              <a:spcAft>
                <a:spcPts val="0"/>
              </a:spcAft>
              <a:buFont typeface="Arial" pitchFamily="34" charset="0"/>
              <a:buNone/>
            </a:pPr>
            <a:r>
              <a:rPr lang="en-GB" dirty="0" smtClean="0">
                <a:ea typeface="Calibri"/>
              </a:rPr>
              <a:t>Conflict Resolution</a:t>
            </a:r>
          </a:p>
          <a:p>
            <a:pPr>
              <a:lnSpc>
                <a:spcPct val="115000"/>
              </a:lnSpc>
              <a:spcAft>
                <a:spcPts val="0"/>
              </a:spcAft>
              <a:buFont typeface="Arial" pitchFamily="34" charset="0"/>
              <a:buNone/>
            </a:pPr>
            <a:r>
              <a:rPr lang="en-GB" dirty="0" smtClean="0">
                <a:ea typeface="Calibri"/>
              </a:rPr>
              <a:t>Conflict Approaches</a:t>
            </a:r>
            <a:endParaRPr lang="en-GB" dirty="0">
              <a:ea typeface="Calibri"/>
            </a:endParaRPr>
          </a:p>
          <a:p>
            <a:pPr marL="0" indent="0">
              <a:buNone/>
            </a:pPr>
            <a:endParaRPr lang="en-US" dirty="0"/>
          </a:p>
        </p:txBody>
      </p:sp>
      <p:sp>
        <p:nvSpPr>
          <p:cNvPr id="7" name="Title 6"/>
          <p:cNvSpPr>
            <a:spLocks noGrp="1"/>
          </p:cNvSpPr>
          <p:nvPr>
            <p:ph type="title"/>
          </p:nvPr>
        </p:nvSpPr>
        <p:spPr>
          <a:xfrm>
            <a:off x="381000" y="0"/>
            <a:ext cx="6172200" cy="1143000"/>
          </a:xfrm>
        </p:spPr>
        <p:txBody>
          <a:bodyPr/>
          <a:lstStyle/>
          <a:p>
            <a:r>
              <a:rPr lang="en-US" dirty="0" smtClean="0"/>
              <a:t>We have covered</a:t>
            </a:r>
            <a:endParaRPr lang="en-US" dirty="0"/>
          </a:p>
        </p:txBody>
      </p:sp>
    </p:spTree>
    <p:extLst>
      <p:ext uri="{BB962C8B-B14F-4D97-AF65-F5344CB8AC3E}">
        <p14:creationId xmlns:p14="http://schemas.microsoft.com/office/powerpoint/2010/main" val="1005842342"/>
      </p:ext>
    </p:extLst>
  </p:cSld>
  <p:clrMapOvr>
    <a:masterClrMapping/>
  </p:clrMapOvr>
  <p:transition spd="slow"/>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ular Callout 4"/>
          <p:cNvSpPr/>
          <p:nvPr/>
        </p:nvSpPr>
        <p:spPr>
          <a:xfrm>
            <a:off x="2133600" y="1447800"/>
            <a:ext cx="6781800" cy="2819400"/>
          </a:xfrm>
          <a:prstGeom prst="wedgeRectCallout">
            <a:avLst>
              <a:gd name="adj1" fmla="val -50392"/>
              <a:gd name="adj2" fmla="val 8980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628650" y="365125"/>
            <a:ext cx="7372350" cy="854075"/>
          </a:xfrm>
        </p:spPr>
        <p:txBody>
          <a:bodyPr>
            <a:normAutofit fontScale="90000"/>
          </a:bodyPr>
          <a:lstStyle/>
          <a:p>
            <a:r>
              <a:rPr lang="en-US" dirty="0" smtClean="0"/>
              <a:t>Understand and share the commitment internally</a:t>
            </a:r>
            <a:endParaRPr lang="en-US" dirty="0"/>
          </a:p>
        </p:txBody>
      </p:sp>
      <p:sp>
        <p:nvSpPr>
          <p:cNvPr id="3" name="Content Placeholder 2"/>
          <p:cNvSpPr>
            <a:spLocks noGrp="1"/>
          </p:cNvSpPr>
          <p:nvPr>
            <p:ph idx="1"/>
          </p:nvPr>
        </p:nvSpPr>
        <p:spPr>
          <a:xfrm>
            <a:off x="2133600" y="1447801"/>
            <a:ext cx="6686550" cy="2819399"/>
          </a:xfrm>
          <a:noFill/>
        </p:spPr>
        <p:txBody>
          <a:bodyPr>
            <a:normAutofit/>
          </a:bodyPr>
          <a:lstStyle/>
          <a:p>
            <a:pPr marL="0" indent="0">
              <a:buNone/>
            </a:pPr>
            <a:r>
              <a:rPr lang="en-US" sz="2400" dirty="0" smtClean="0">
                <a:latin typeface="Calibri" charset="0"/>
                <a:ea typeface="Calibri" charset="0"/>
                <a:cs typeface="Calibri" charset="0"/>
              </a:rPr>
              <a:t>1. Understanding a company’s goals can </a:t>
            </a:r>
            <a:r>
              <a:rPr lang="en-US" sz="2400" dirty="0">
                <a:latin typeface="Calibri" charset="0"/>
                <a:ea typeface="Calibri" charset="0"/>
                <a:cs typeface="Calibri" charset="0"/>
              </a:rPr>
              <a:t>be an effective communication </a:t>
            </a:r>
            <a:r>
              <a:rPr lang="en-US" sz="2400" dirty="0" smtClean="0">
                <a:latin typeface="Calibri" charset="0"/>
                <a:ea typeface="Calibri" charset="0"/>
                <a:cs typeface="Calibri" charset="0"/>
              </a:rPr>
              <a:t>tool because </a:t>
            </a:r>
            <a:r>
              <a:rPr lang="en-US" sz="2400" dirty="0">
                <a:latin typeface="Calibri" charset="0"/>
                <a:ea typeface="Calibri" charset="0"/>
                <a:cs typeface="Calibri" charset="0"/>
              </a:rPr>
              <a:t>they express in simple and </a:t>
            </a:r>
            <a:r>
              <a:rPr lang="en-US" sz="2400" dirty="0" smtClean="0">
                <a:latin typeface="Calibri" charset="0"/>
                <a:ea typeface="Calibri" charset="0"/>
                <a:cs typeface="Calibri" charset="0"/>
              </a:rPr>
              <a:t>practical terms </a:t>
            </a:r>
            <a:r>
              <a:rPr lang="en-US" sz="2400" dirty="0">
                <a:latin typeface="Calibri" charset="0"/>
                <a:ea typeface="Calibri" charset="0"/>
                <a:cs typeface="Calibri" charset="0"/>
              </a:rPr>
              <a:t>the company’s aspirations on </a:t>
            </a:r>
            <a:r>
              <a:rPr lang="en-US" sz="2400" dirty="0" smtClean="0">
                <a:latin typeface="Calibri" charset="0"/>
                <a:ea typeface="Calibri" charset="0"/>
                <a:cs typeface="Calibri" charset="0"/>
              </a:rPr>
              <a:t>sustainable development</a:t>
            </a:r>
            <a:r>
              <a:rPr lang="en-US" sz="2400" dirty="0">
                <a:latin typeface="Calibri" charset="0"/>
                <a:ea typeface="Calibri" charset="0"/>
                <a:cs typeface="Calibri" charset="0"/>
              </a:rPr>
              <a:t>. </a:t>
            </a:r>
            <a:endParaRPr lang="en-US" sz="2400" dirty="0" smtClean="0">
              <a:latin typeface="Calibri" charset="0"/>
              <a:ea typeface="Calibri" charset="0"/>
              <a:cs typeface="Calibri" charset="0"/>
            </a:endParaRPr>
          </a:p>
          <a:p>
            <a:pPr marL="0" indent="0">
              <a:buNone/>
            </a:pPr>
            <a:r>
              <a:rPr lang="en-US" sz="2400" dirty="0" smtClean="0">
                <a:latin typeface="Calibri" charset="0"/>
                <a:ea typeface="Calibri" charset="0"/>
                <a:cs typeface="Calibri" charset="0"/>
              </a:rPr>
              <a:t>2. Doing </a:t>
            </a:r>
            <a:r>
              <a:rPr lang="en-US" sz="2400" dirty="0">
                <a:latin typeface="Calibri" charset="0"/>
                <a:ea typeface="Calibri" charset="0"/>
                <a:cs typeface="Calibri" charset="0"/>
              </a:rPr>
              <a:t>so may inspire and </a:t>
            </a:r>
            <a:r>
              <a:rPr lang="en-US" sz="2400" dirty="0" smtClean="0">
                <a:latin typeface="Calibri" charset="0"/>
                <a:ea typeface="Calibri" charset="0"/>
                <a:cs typeface="Calibri" charset="0"/>
              </a:rPr>
              <a:t>engage the project team </a:t>
            </a:r>
            <a:r>
              <a:rPr lang="en-US" sz="2400" dirty="0">
                <a:latin typeface="Calibri" charset="0"/>
                <a:ea typeface="Calibri" charset="0"/>
                <a:cs typeface="Calibri" charset="0"/>
              </a:rPr>
              <a:t>and </a:t>
            </a:r>
            <a:r>
              <a:rPr lang="en-US" sz="2400" dirty="0" smtClean="0">
                <a:latin typeface="Calibri" charset="0"/>
                <a:ea typeface="Calibri" charset="0"/>
                <a:cs typeface="Calibri" charset="0"/>
              </a:rPr>
              <a:t>stakeholder. It provides </a:t>
            </a:r>
            <a:r>
              <a:rPr lang="en-US" sz="2400" dirty="0">
                <a:latin typeface="Calibri" charset="0"/>
                <a:ea typeface="Calibri" charset="0"/>
                <a:cs typeface="Calibri" charset="0"/>
              </a:rPr>
              <a:t>a good basis for constructive </a:t>
            </a:r>
            <a:r>
              <a:rPr lang="en-US" sz="2400" dirty="0" smtClean="0">
                <a:latin typeface="Calibri" charset="0"/>
                <a:ea typeface="Calibri" charset="0"/>
                <a:cs typeface="Calibri" charset="0"/>
              </a:rPr>
              <a:t>dialogue with </a:t>
            </a:r>
            <a:r>
              <a:rPr lang="en-US" sz="2400" dirty="0">
                <a:latin typeface="Calibri" charset="0"/>
                <a:ea typeface="Calibri" charset="0"/>
                <a:cs typeface="Calibri" charset="0"/>
              </a:rPr>
              <a:t>external stakeholders.</a:t>
            </a:r>
          </a:p>
        </p:txBody>
      </p:sp>
      <p:pic>
        <p:nvPicPr>
          <p:cNvPr id="4" name="Picture 3"/>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H="1">
            <a:off x="54219" y="4156979"/>
            <a:ext cx="2384886" cy="2272030"/>
          </a:xfrm>
          <a:prstGeom prst="rect">
            <a:avLst/>
          </a:prstGeom>
        </p:spPr>
      </p:pic>
    </p:spTree>
    <p:extLst>
      <p:ext uri="{BB962C8B-B14F-4D97-AF65-F5344CB8AC3E}">
        <p14:creationId xmlns:p14="http://schemas.microsoft.com/office/powerpoint/2010/main" val="38375680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Integrating the SDGS</a:t>
            </a:r>
            <a:endParaRPr lang="en-US" dirty="0"/>
          </a:p>
        </p:txBody>
      </p:sp>
      <p:sp>
        <p:nvSpPr>
          <p:cNvPr id="6" name="TextBox 5"/>
          <p:cNvSpPr txBox="1"/>
          <p:nvPr/>
        </p:nvSpPr>
        <p:spPr>
          <a:xfrm>
            <a:off x="3850039" y="1028651"/>
            <a:ext cx="4972515" cy="461665"/>
          </a:xfrm>
          <a:prstGeom prst="rect">
            <a:avLst/>
          </a:prstGeom>
          <a:noFill/>
        </p:spPr>
        <p:txBody>
          <a:bodyPr wrap="none" rtlCol="0">
            <a:spAutoFit/>
          </a:bodyPr>
          <a:lstStyle/>
          <a:p>
            <a:r>
              <a:rPr lang="en-US" sz="2400" smtClean="0"/>
              <a:t>Corporate Management Strategy 2016</a:t>
            </a:r>
            <a:endParaRPr lang="en-US" sz="2400"/>
          </a:p>
        </p:txBody>
      </p:sp>
      <p:sp>
        <p:nvSpPr>
          <p:cNvPr id="9" name="Rectangle 8"/>
          <p:cNvSpPr/>
          <p:nvPr/>
        </p:nvSpPr>
        <p:spPr>
          <a:xfrm>
            <a:off x="457200" y="1497310"/>
            <a:ext cx="8229600" cy="1143000"/>
          </a:xfrm>
          <a:prstGeom prst="rect">
            <a:avLst/>
          </a:prstGeom>
          <a:solidFill>
            <a:srgbClr val="F98634"/>
          </a:solidFill>
          <a:ln w="12700">
            <a:miter lim="400000"/>
          </a:ln>
        </p:spPr>
        <p:txBody>
          <a:bodyPr lIns="45719" rIns="45719" anchor="ctr"/>
          <a:lstStyle/>
          <a:p>
            <a:pPr algn="ctr"/>
            <a:r>
              <a:rPr lang="en-US" kern="0" dirty="0" smtClean="0">
                <a:solidFill>
                  <a:srgbClr val="FFFFFF"/>
                </a:solidFill>
                <a:latin typeface="Calibri" charset="0"/>
                <a:ea typeface="Calibri" charset="0"/>
                <a:cs typeface="Calibri" charset="0"/>
              </a:rPr>
              <a:t>KPI: Contribute to SDG 12</a:t>
            </a:r>
          </a:p>
          <a:p>
            <a:pPr algn="ctr"/>
            <a:r>
              <a:rPr lang="en-US" kern="0" dirty="0" smtClean="0">
                <a:solidFill>
                  <a:srgbClr val="FFFFFF"/>
                </a:solidFill>
                <a:latin typeface="Calibri" charset="0"/>
                <a:ea typeface="Calibri" charset="0"/>
                <a:cs typeface="Calibri" charset="0"/>
              </a:rPr>
              <a:t>Phasing out harmful* Chemicals in products by 2020</a:t>
            </a:r>
          </a:p>
          <a:p>
            <a:pPr algn="ctr"/>
            <a:r>
              <a:rPr lang="en-US" kern="0" dirty="0" smtClean="0">
                <a:solidFill>
                  <a:srgbClr val="FFFFFF"/>
                </a:solidFill>
                <a:latin typeface="Calibri" charset="0"/>
                <a:ea typeface="Calibri" charset="0"/>
                <a:cs typeface="Calibri" charset="0"/>
              </a:rPr>
              <a:t>Ensuring that all harmful chemicals are identified and phased out where possible, and alternatives identified by year ending 2016</a:t>
            </a:r>
            <a:endParaRPr lang="en-US" kern="0" dirty="0">
              <a:solidFill>
                <a:srgbClr val="FFFFFF"/>
              </a:solidFill>
              <a:latin typeface="Calibri" charset="0"/>
              <a:ea typeface="Calibri" charset="0"/>
              <a:cs typeface="Calibri" charset="0"/>
            </a:endParaRPr>
          </a:p>
        </p:txBody>
      </p:sp>
      <p:sp>
        <p:nvSpPr>
          <p:cNvPr id="11" name="Rectangle 10"/>
          <p:cNvSpPr/>
          <p:nvPr/>
        </p:nvSpPr>
        <p:spPr>
          <a:xfrm>
            <a:off x="457200" y="3229292"/>
            <a:ext cx="3962400" cy="733108"/>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Phase in governance for projects and programs in 2016  to ensure that when harmful chemicals are required, alternative materials are sourced.</a:t>
            </a:r>
            <a:endParaRPr lang="en-US" sz="1400" dirty="0"/>
          </a:p>
        </p:txBody>
      </p:sp>
      <p:sp>
        <p:nvSpPr>
          <p:cNvPr id="13" name="Rectangle 12"/>
          <p:cNvSpPr/>
          <p:nvPr/>
        </p:nvSpPr>
        <p:spPr>
          <a:xfrm>
            <a:off x="4572000" y="3229292"/>
            <a:ext cx="4018816" cy="733108"/>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rgbClr val="FFFFFF"/>
                </a:solidFill>
                <a:latin typeface=""/>
              </a:rPr>
              <a:t>Identify and phase out where possible all harmful </a:t>
            </a:r>
            <a:r>
              <a:rPr lang="en-US" sz="1200" dirty="0" smtClean="0">
                <a:solidFill>
                  <a:srgbClr val="FFFFFF"/>
                </a:solidFill>
                <a:latin typeface=""/>
              </a:rPr>
              <a:t>chemicals in </a:t>
            </a:r>
            <a:r>
              <a:rPr lang="en-US" sz="1200" dirty="0">
                <a:solidFill>
                  <a:srgbClr val="FFFFFF"/>
                </a:solidFill>
                <a:latin typeface=""/>
              </a:rPr>
              <a:t>purchased products and components by year ending 2016</a:t>
            </a:r>
            <a:r>
              <a:rPr lang="en-US" sz="900" dirty="0">
                <a:solidFill>
                  <a:srgbClr val="FFFFFF"/>
                </a:solidFill>
                <a:latin typeface=""/>
              </a:rPr>
              <a:t>.</a:t>
            </a:r>
            <a:endParaRPr lang="en-US" sz="2000" dirty="0"/>
          </a:p>
        </p:txBody>
      </p:sp>
      <p:sp>
        <p:nvSpPr>
          <p:cNvPr id="14" name="Down Arrow 13"/>
          <p:cNvSpPr/>
          <p:nvPr/>
        </p:nvSpPr>
        <p:spPr>
          <a:xfrm>
            <a:off x="3200400" y="2727920"/>
            <a:ext cx="27432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Actions</a:t>
            </a:r>
            <a:endParaRPr lang="en-US" dirty="0"/>
          </a:p>
        </p:txBody>
      </p:sp>
      <p:sp>
        <p:nvSpPr>
          <p:cNvPr id="15" name="Down Arrow 14"/>
          <p:cNvSpPr/>
          <p:nvPr/>
        </p:nvSpPr>
        <p:spPr>
          <a:xfrm>
            <a:off x="1828800" y="4038600"/>
            <a:ext cx="18288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Actions</a:t>
            </a:r>
            <a:endParaRPr lang="en-US" dirty="0"/>
          </a:p>
        </p:txBody>
      </p:sp>
      <p:sp>
        <p:nvSpPr>
          <p:cNvPr id="16" name="Down Arrow 15"/>
          <p:cNvSpPr/>
          <p:nvPr/>
        </p:nvSpPr>
        <p:spPr>
          <a:xfrm>
            <a:off x="5667008" y="4038600"/>
            <a:ext cx="18288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Actions</a:t>
            </a:r>
            <a:endParaRPr lang="en-US" dirty="0"/>
          </a:p>
        </p:txBody>
      </p:sp>
      <p:sp>
        <p:nvSpPr>
          <p:cNvPr id="17" name="Oval 16"/>
          <p:cNvSpPr/>
          <p:nvPr/>
        </p:nvSpPr>
        <p:spPr>
          <a:xfrm>
            <a:off x="1714500" y="4495800"/>
            <a:ext cx="2057400" cy="1752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Identify alternative materials for all identified harmful chemicals in products and components under responsibility by year 2016</a:t>
            </a:r>
            <a:endParaRPr lang="en-US" sz="1100" dirty="0"/>
          </a:p>
        </p:txBody>
      </p:sp>
      <p:sp>
        <p:nvSpPr>
          <p:cNvPr id="18" name="Oval 17"/>
          <p:cNvSpPr/>
          <p:nvPr/>
        </p:nvSpPr>
        <p:spPr>
          <a:xfrm>
            <a:off x="5638800" y="4495800"/>
            <a:ext cx="2057400" cy="1752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rgbClr val="FFFFFF"/>
                </a:solidFill>
                <a:latin typeface=""/>
              </a:rPr>
              <a:t>Ensure all supply</a:t>
            </a:r>
          </a:p>
          <a:p>
            <a:pPr algn="ctr"/>
            <a:r>
              <a:rPr lang="en-US" sz="1050" dirty="0">
                <a:solidFill>
                  <a:srgbClr val="FFFFFF"/>
                </a:solidFill>
                <a:latin typeface=""/>
              </a:rPr>
              <a:t>accounts comply with</a:t>
            </a:r>
          </a:p>
          <a:p>
            <a:pPr algn="ctr"/>
            <a:r>
              <a:rPr lang="en-US" sz="1050" dirty="0">
                <a:solidFill>
                  <a:srgbClr val="FFFFFF"/>
                </a:solidFill>
                <a:latin typeface=""/>
              </a:rPr>
              <a:t>purchasing policy on</a:t>
            </a:r>
          </a:p>
          <a:p>
            <a:pPr algn="ctr"/>
            <a:r>
              <a:rPr lang="en-US" sz="1050" dirty="0">
                <a:solidFill>
                  <a:srgbClr val="FFFFFF"/>
                </a:solidFill>
                <a:latin typeface=""/>
              </a:rPr>
              <a:t>harmful chemicals by</a:t>
            </a:r>
          </a:p>
          <a:p>
            <a:pPr algn="ctr"/>
            <a:r>
              <a:rPr lang="en-US" sz="1050" dirty="0">
                <a:solidFill>
                  <a:srgbClr val="FFFFFF"/>
                </a:solidFill>
                <a:latin typeface=""/>
              </a:rPr>
              <a:t>year ending 2016.</a:t>
            </a:r>
            <a:endParaRPr lang="en-US" sz="2800" dirty="0"/>
          </a:p>
        </p:txBody>
      </p:sp>
      <p:sp>
        <p:nvSpPr>
          <p:cNvPr id="19" name="TextBox 18"/>
          <p:cNvSpPr txBox="1"/>
          <p:nvPr/>
        </p:nvSpPr>
        <p:spPr>
          <a:xfrm>
            <a:off x="6153093" y="2862460"/>
            <a:ext cx="2533707" cy="369332"/>
          </a:xfrm>
          <a:prstGeom prst="rect">
            <a:avLst/>
          </a:prstGeom>
          <a:noFill/>
        </p:spPr>
        <p:txBody>
          <a:bodyPr wrap="none" rtlCol="0">
            <a:spAutoFit/>
          </a:bodyPr>
          <a:lstStyle/>
          <a:p>
            <a:r>
              <a:rPr lang="en-US" smtClean="0"/>
              <a:t>Operations Management</a:t>
            </a:r>
            <a:endParaRPr lang="en-US" dirty="0"/>
          </a:p>
        </p:txBody>
      </p:sp>
      <p:sp>
        <p:nvSpPr>
          <p:cNvPr id="20" name="TextBox 19"/>
          <p:cNvSpPr txBox="1"/>
          <p:nvPr/>
        </p:nvSpPr>
        <p:spPr>
          <a:xfrm>
            <a:off x="-29584" y="6333454"/>
            <a:ext cx="4935967" cy="200055"/>
          </a:xfrm>
          <a:prstGeom prst="rect">
            <a:avLst/>
          </a:prstGeom>
          <a:noFill/>
        </p:spPr>
        <p:txBody>
          <a:bodyPr wrap="none" rtlCol="0">
            <a:spAutoFit/>
          </a:bodyPr>
          <a:lstStyle/>
          <a:p>
            <a:r>
              <a:rPr lang="en-US" sz="700"/>
              <a:t>* Harmful chemicals as identified with input from internal and external experts, which go beyond those that are prohibited by law</a:t>
            </a:r>
          </a:p>
        </p:txBody>
      </p:sp>
      <p:sp>
        <p:nvSpPr>
          <p:cNvPr id="21" name="TextBox 20"/>
          <p:cNvSpPr txBox="1"/>
          <p:nvPr/>
        </p:nvSpPr>
        <p:spPr>
          <a:xfrm>
            <a:off x="447040" y="2862460"/>
            <a:ext cx="2031069" cy="369332"/>
          </a:xfrm>
          <a:prstGeom prst="rect">
            <a:avLst/>
          </a:prstGeom>
          <a:noFill/>
        </p:spPr>
        <p:txBody>
          <a:bodyPr wrap="none" rtlCol="0">
            <a:spAutoFit/>
          </a:bodyPr>
          <a:lstStyle/>
          <a:p>
            <a:r>
              <a:rPr lang="en-US" dirty="0" smtClean="0"/>
              <a:t>Project Governance</a:t>
            </a:r>
            <a:endParaRPr lang="en-US" dirty="0"/>
          </a:p>
        </p:txBody>
      </p:sp>
      <p:sp>
        <p:nvSpPr>
          <p:cNvPr id="23" name="TextBox 22"/>
          <p:cNvSpPr txBox="1"/>
          <p:nvPr/>
        </p:nvSpPr>
        <p:spPr>
          <a:xfrm>
            <a:off x="228600" y="4355068"/>
            <a:ext cx="2039084" cy="369332"/>
          </a:xfrm>
          <a:prstGeom prst="rect">
            <a:avLst/>
          </a:prstGeom>
          <a:noFill/>
        </p:spPr>
        <p:txBody>
          <a:bodyPr wrap="none" rtlCol="0">
            <a:spAutoFit/>
          </a:bodyPr>
          <a:lstStyle/>
          <a:p>
            <a:r>
              <a:rPr lang="en-US" dirty="0" smtClean="0"/>
              <a:t>Project Level Action</a:t>
            </a:r>
            <a:endParaRPr lang="en-US" dirty="0"/>
          </a:p>
        </p:txBody>
      </p:sp>
      <p:sp>
        <p:nvSpPr>
          <p:cNvPr id="24" name="TextBox 23"/>
          <p:cNvSpPr txBox="1"/>
          <p:nvPr/>
        </p:nvSpPr>
        <p:spPr>
          <a:xfrm>
            <a:off x="7173496" y="4366716"/>
            <a:ext cx="1849737" cy="369332"/>
          </a:xfrm>
          <a:prstGeom prst="rect">
            <a:avLst/>
          </a:prstGeom>
          <a:noFill/>
        </p:spPr>
        <p:txBody>
          <a:bodyPr wrap="none" rtlCol="0">
            <a:spAutoFit/>
          </a:bodyPr>
          <a:lstStyle/>
          <a:p>
            <a:r>
              <a:rPr lang="en-US" smtClean="0"/>
              <a:t>Op. </a:t>
            </a:r>
            <a:r>
              <a:rPr lang="en-US" dirty="0" smtClean="0"/>
              <a:t>Mgmt. Action</a:t>
            </a:r>
            <a:endParaRPr lang="en-US" dirty="0"/>
          </a:p>
        </p:txBody>
      </p:sp>
    </p:spTree>
    <p:extLst>
      <p:ext uri="{BB962C8B-B14F-4D97-AF65-F5344CB8AC3E}">
        <p14:creationId xmlns:p14="http://schemas.microsoft.com/office/powerpoint/2010/main" val="5067367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11015" y="2057400"/>
            <a:ext cx="5842992" cy="2819400"/>
          </a:xfrm>
        </p:spPr>
        <p:txBody>
          <a:bodyPr>
            <a:normAutofit fontScale="92500"/>
          </a:bodyPr>
          <a:lstStyle/>
          <a:p>
            <a:pPr marL="0" indent="0">
              <a:buNone/>
            </a:pPr>
            <a:r>
              <a:rPr lang="en-US" dirty="0" smtClean="0"/>
              <a:t>The GRI is a pioneering </a:t>
            </a:r>
            <a:r>
              <a:rPr lang="en-US" dirty="0"/>
              <a:t>nonprofit propose a framework for sustainability reporting. </a:t>
            </a:r>
            <a:endParaRPr lang="en-US" dirty="0" smtClean="0"/>
          </a:p>
          <a:p>
            <a:pPr marL="0" indent="0">
              <a:buNone/>
            </a:pPr>
            <a:r>
              <a:rPr lang="en-US" dirty="0" smtClean="0"/>
              <a:t>Companies </a:t>
            </a:r>
            <a:r>
              <a:rPr lang="en-US" dirty="0"/>
              <a:t>use this report to inform its shareholders and consumers through their performance of economic, social and </a:t>
            </a:r>
            <a:r>
              <a:rPr lang="en-US" dirty="0" smtClean="0"/>
              <a:t>environmental</a:t>
            </a:r>
          </a:p>
        </p:txBody>
      </p:sp>
      <p:sp>
        <p:nvSpPr>
          <p:cNvPr id="4" name="Slide Number Placeholder 3"/>
          <p:cNvSpPr>
            <a:spLocks noGrp="1"/>
          </p:cNvSpPr>
          <p:nvPr>
            <p:ph type="sldNum" sz="quarter" idx="12"/>
          </p:nvPr>
        </p:nvSpPr>
        <p:spPr/>
        <p:txBody>
          <a:bodyPr/>
          <a:lstStyle/>
          <a:p>
            <a:fld id="{4BE819A1-3DD8-4179-BFD0-BF7D359F8DBD}" type="slidenum">
              <a:rPr lang="en-US" smtClean="0"/>
              <a:pPr/>
              <a:t>56</a:t>
            </a:fld>
            <a:endParaRPr lang="en-US" dirty="0"/>
          </a:p>
        </p:txBody>
      </p:sp>
      <p:sp>
        <p:nvSpPr>
          <p:cNvPr id="2" name="1 Título"/>
          <p:cNvSpPr>
            <a:spLocks noGrp="1"/>
          </p:cNvSpPr>
          <p:nvPr>
            <p:ph type="title"/>
          </p:nvPr>
        </p:nvSpPr>
        <p:spPr/>
        <p:txBody>
          <a:bodyPr>
            <a:normAutofit/>
          </a:bodyPr>
          <a:lstStyle/>
          <a:p>
            <a:r>
              <a:rPr lang="en-US" dirty="0" smtClean="0"/>
              <a:t>Reporting</a:t>
            </a:r>
            <a:endParaRPr lang="en-US" dirty="0"/>
          </a:p>
        </p:txBody>
      </p:sp>
      <p:pic>
        <p:nvPicPr>
          <p:cNvPr id="4098" name="Picture 2" descr="The Global Reporting Initiative (GRI) is a non-profit organization that promotes economic sustainability. It produces one of the world's most prevalent standards for sustainability reporting - also known as ecological footprint reporting, Environmental So">
            <a:hlinkClick r:id="rId3"/>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119447" y="2286000"/>
            <a:ext cx="2838446" cy="114300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Rectangle 4"/>
          <p:cNvSpPr/>
          <p:nvPr/>
        </p:nvSpPr>
        <p:spPr>
          <a:xfrm>
            <a:off x="228600" y="5715000"/>
            <a:ext cx="3987778" cy="369332"/>
          </a:xfrm>
          <a:prstGeom prst="rect">
            <a:avLst/>
          </a:prstGeom>
        </p:spPr>
        <p:txBody>
          <a:bodyPr wrap="none">
            <a:spAutoFit/>
          </a:bodyPr>
          <a:lstStyle/>
          <a:p>
            <a:pPr algn="ctr"/>
            <a:r>
              <a:rPr lang="es-MX" i="1" dirty="0">
                <a:hlinkClick r:id="rId5"/>
              </a:rPr>
              <a:t>Learn more at www.globalreporting.org</a:t>
            </a:r>
            <a:r>
              <a:rPr lang="es-MX" i="1" dirty="0"/>
              <a:t> </a:t>
            </a:r>
            <a:endParaRPr lang="en-US" i="1" dirty="0"/>
          </a:p>
        </p:txBody>
      </p:sp>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60957" y="5715000"/>
            <a:ext cx="2265730" cy="711552"/>
          </a:xfrm>
          <a:prstGeom prst="rect">
            <a:avLst/>
          </a:prstGeom>
        </p:spPr>
      </p:pic>
      <p:sp>
        <p:nvSpPr>
          <p:cNvPr id="7" name="TextBox 6"/>
          <p:cNvSpPr txBox="1"/>
          <p:nvPr/>
        </p:nvSpPr>
        <p:spPr>
          <a:xfrm>
            <a:off x="6730477" y="5648677"/>
            <a:ext cx="1305165" cy="369332"/>
          </a:xfrm>
          <a:prstGeom prst="rect">
            <a:avLst/>
          </a:prstGeom>
          <a:noFill/>
        </p:spPr>
        <p:txBody>
          <a:bodyPr wrap="none" rtlCol="0">
            <a:spAutoFit/>
          </a:bodyPr>
          <a:lstStyle/>
          <a:p>
            <a:r>
              <a:rPr lang="en-US" dirty="0" smtClean="0">
                <a:solidFill>
                  <a:srgbClr val="002060"/>
                </a:solidFill>
              </a:rPr>
              <a:t>GPM Global</a:t>
            </a:r>
            <a:endParaRPr lang="en-US" dirty="0">
              <a:solidFill>
                <a:srgbClr val="002060"/>
              </a:solidFill>
            </a:endParaRPr>
          </a:p>
        </p:txBody>
      </p:sp>
    </p:spTree>
    <p:extLst>
      <p:ext uri="{BB962C8B-B14F-4D97-AF65-F5344CB8AC3E}">
        <p14:creationId xmlns:p14="http://schemas.microsoft.com/office/powerpoint/2010/main" val="552979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4098"/>
                                        </p:tgtEl>
                                        <p:attrNameLst>
                                          <p:attrName>style.visibility</p:attrName>
                                        </p:attrNameLst>
                                      </p:cBhvr>
                                      <p:to>
                                        <p:strVal val="visible"/>
                                      </p:to>
                                    </p:set>
                                    <p:anim calcmode="lin" valueType="num">
                                      <p:cBhvr>
                                        <p:cTn id="16" dur="500" fill="hold"/>
                                        <p:tgtEl>
                                          <p:spTgt spid="4098"/>
                                        </p:tgtEl>
                                        <p:attrNameLst>
                                          <p:attrName>ppt_w</p:attrName>
                                        </p:attrNameLst>
                                      </p:cBhvr>
                                      <p:tavLst>
                                        <p:tav tm="0">
                                          <p:val>
                                            <p:fltVal val="0"/>
                                          </p:val>
                                        </p:tav>
                                        <p:tav tm="100000">
                                          <p:val>
                                            <p:strVal val="#ppt_w"/>
                                          </p:val>
                                        </p:tav>
                                      </p:tavLst>
                                    </p:anim>
                                    <p:anim calcmode="lin" valueType="num">
                                      <p:cBhvr>
                                        <p:cTn id="17" dur="500" fill="hold"/>
                                        <p:tgtEl>
                                          <p:spTgt spid="4098"/>
                                        </p:tgtEl>
                                        <p:attrNameLst>
                                          <p:attrName>ppt_h</p:attrName>
                                        </p:attrNameLst>
                                      </p:cBhvr>
                                      <p:tavLst>
                                        <p:tav tm="0">
                                          <p:val>
                                            <p:fltVal val="0"/>
                                          </p:val>
                                        </p:tav>
                                        <p:tav tm="100000">
                                          <p:val>
                                            <p:strVal val="#ppt_h"/>
                                          </p:val>
                                        </p:tav>
                                      </p:tavLst>
                                    </p:anim>
                                    <p:animEffect transition="in" filter="fade">
                                      <p:cBhvr>
                                        <p:cTn id="18"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UN Global Compact Reporting</a:t>
            </a:r>
            <a:endParaRPr lang="en-US" dirty="0"/>
          </a:p>
        </p:txBody>
      </p:sp>
      <p:sp>
        <p:nvSpPr>
          <p:cNvPr id="3" name="Content Placeholder 2"/>
          <p:cNvSpPr>
            <a:spLocks noGrp="1"/>
          </p:cNvSpPr>
          <p:nvPr>
            <p:ph idx="1"/>
          </p:nvPr>
        </p:nvSpPr>
        <p:spPr>
          <a:xfrm>
            <a:off x="628650" y="1447800"/>
            <a:ext cx="7886700" cy="2895599"/>
          </a:xfrm>
        </p:spPr>
        <p:txBody>
          <a:bodyPr>
            <a:normAutofit lnSpcReduction="10000"/>
          </a:bodyPr>
          <a:lstStyle/>
          <a:p>
            <a:r>
              <a:rPr lang="en-US" dirty="0" smtClean="0"/>
              <a:t>The UN Global Compact Reporting process requires communication on engagements or COEs</a:t>
            </a:r>
          </a:p>
          <a:p>
            <a:r>
              <a:rPr lang="en-US" dirty="0" smtClean="0"/>
              <a:t>Project outcome reports are material to the reporting process</a:t>
            </a:r>
            <a:r>
              <a:rPr lang="en-US" dirty="0"/>
              <a:t> </a:t>
            </a:r>
            <a:r>
              <a:rPr lang="en-US" dirty="0" smtClean="0"/>
              <a:t>and should be provided to whomever submits on behalf of the organization.</a:t>
            </a: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723" y="4372707"/>
            <a:ext cx="9132277" cy="1312583"/>
          </a:xfrm>
          <a:prstGeom prst="rect">
            <a:avLst/>
          </a:prstGeom>
        </p:spPr>
      </p:pic>
      <p:sp>
        <p:nvSpPr>
          <p:cNvPr id="5" name="TextBox 4"/>
          <p:cNvSpPr txBox="1"/>
          <p:nvPr/>
        </p:nvSpPr>
        <p:spPr>
          <a:xfrm>
            <a:off x="4527686" y="5954124"/>
            <a:ext cx="4463914" cy="338554"/>
          </a:xfrm>
          <a:prstGeom prst="rect">
            <a:avLst/>
          </a:prstGeom>
          <a:noFill/>
        </p:spPr>
        <p:txBody>
          <a:bodyPr wrap="none" rtlCol="0">
            <a:spAutoFit/>
          </a:bodyPr>
          <a:lstStyle/>
          <a:p>
            <a:r>
              <a:rPr lang="en-US" sz="1600" dirty="0" err="1" smtClean="0">
                <a:solidFill>
                  <a:schemeClr val="bg1">
                    <a:lumMod val="75000"/>
                  </a:schemeClr>
                </a:solidFill>
              </a:rPr>
              <a:t>Src</a:t>
            </a:r>
            <a:r>
              <a:rPr lang="en-US" sz="1600" dirty="0" smtClean="0">
                <a:solidFill>
                  <a:schemeClr val="bg1">
                    <a:lumMod val="75000"/>
                  </a:schemeClr>
                </a:solidFill>
              </a:rPr>
              <a:t>. The UN Global Compact Submission Dashboard</a:t>
            </a:r>
            <a:endParaRPr lang="en-US" sz="1600" dirty="0">
              <a:solidFill>
                <a:schemeClr val="bg1">
                  <a:lumMod val="75000"/>
                </a:schemeClr>
              </a:solidFill>
            </a:endParaRPr>
          </a:p>
        </p:txBody>
      </p:sp>
      <p:sp>
        <p:nvSpPr>
          <p:cNvPr id="6" name="Donut 5"/>
          <p:cNvSpPr/>
          <p:nvPr/>
        </p:nvSpPr>
        <p:spPr>
          <a:xfrm>
            <a:off x="457200" y="5281964"/>
            <a:ext cx="304800" cy="304800"/>
          </a:xfrm>
          <a:prstGeom prst="donu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57175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About GRI Reporting</a:t>
            </a:r>
            <a:endParaRPr lang="en-US" dirty="0"/>
          </a:p>
        </p:txBody>
      </p:sp>
      <p:pic>
        <p:nvPicPr>
          <p:cNvPr id="4" name="Global Reporting Initiative -- The 5 step proces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cstate="print"/>
          <a:stretch>
            <a:fillRect/>
          </a:stretch>
        </p:blipFill>
        <p:spPr>
          <a:xfrm>
            <a:off x="628650" y="1593850"/>
            <a:ext cx="7886700" cy="4437063"/>
          </a:xfrm>
        </p:spPr>
      </p:pic>
      <p:sp>
        <p:nvSpPr>
          <p:cNvPr id="3" name="TextBox 2"/>
          <p:cNvSpPr txBox="1"/>
          <p:nvPr/>
        </p:nvSpPr>
        <p:spPr>
          <a:xfrm>
            <a:off x="7785209" y="6096000"/>
            <a:ext cx="700833" cy="369332"/>
          </a:xfrm>
          <a:prstGeom prst="rect">
            <a:avLst/>
          </a:prstGeom>
          <a:noFill/>
        </p:spPr>
        <p:txBody>
          <a:bodyPr wrap="none" rtlCol="0">
            <a:spAutoFit/>
          </a:bodyPr>
          <a:lstStyle/>
          <a:p>
            <a:r>
              <a:rPr lang="en-US" smtClean="0"/>
              <a:t>video</a:t>
            </a:r>
            <a:endParaRPr lang="en-US"/>
          </a:p>
        </p:txBody>
      </p:sp>
    </p:spTree>
    <p:extLst>
      <p:ext uri="{BB962C8B-B14F-4D97-AF65-F5344CB8AC3E}">
        <p14:creationId xmlns:p14="http://schemas.microsoft.com/office/powerpoint/2010/main" val="7298447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10984" y="228430"/>
            <a:ext cx="6647015" cy="792650"/>
          </a:xfrm>
        </p:spPr>
        <p:txBody>
          <a:bodyPr>
            <a:normAutofit fontScale="90000"/>
          </a:bodyPr>
          <a:lstStyle/>
          <a:p>
            <a:r>
              <a:rPr lang="es-MX" sz="2800" dirty="0" smtClean="0"/>
              <a:t>Global Reporting Intiative’s Categories and Aspects</a:t>
            </a:r>
            <a:endParaRPr lang="en-US" sz="2800" dirty="0"/>
          </a:p>
        </p:txBody>
      </p:sp>
      <p:grpSp>
        <p:nvGrpSpPr>
          <p:cNvPr id="4" name="5 Grupo"/>
          <p:cNvGrpSpPr/>
          <p:nvPr/>
        </p:nvGrpSpPr>
        <p:grpSpPr>
          <a:xfrm>
            <a:off x="539553" y="1124744"/>
            <a:ext cx="6142602" cy="1655936"/>
            <a:chOff x="1513344" y="1124744"/>
            <a:chExt cx="5002873" cy="1655936"/>
          </a:xfrm>
        </p:grpSpPr>
        <p:grpSp>
          <p:nvGrpSpPr>
            <p:cNvPr id="5" name="6 Grupo"/>
            <p:cNvGrpSpPr/>
            <p:nvPr/>
          </p:nvGrpSpPr>
          <p:grpSpPr>
            <a:xfrm>
              <a:off x="3718561" y="1210390"/>
              <a:ext cx="2797656" cy="1452960"/>
              <a:chOff x="2194560" y="132954"/>
              <a:chExt cx="3901440" cy="1047750"/>
            </a:xfrm>
            <a:scene3d>
              <a:camera prst="orthographicFront"/>
              <a:lightRig rig="flat" dir="t"/>
            </a:scene3d>
          </p:grpSpPr>
          <p:sp>
            <p:nvSpPr>
              <p:cNvPr id="23" name="22 Redondear rectángulo de esquina del mismo lado"/>
              <p:cNvSpPr/>
              <p:nvPr/>
            </p:nvSpPr>
            <p:spPr>
              <a:xfrm rot="5400000">
                <a:off x="3621405" y="-1293891"/>
                <a:ext cx="1047750" cy="3901440"/>
              </a:xfrm>
              <a:prstGeom prst="round2SameRect">
                <a:avLst/>
              </a:prstGeom>
              <a:sp3d extrusionH="12700" prstMaterial="plastic">
                <a:bevelT w="50800" h="50800"/>
              </a:sp3d>
            </p:spPr>
            <p:style>
              <a:lnRef idx="1">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2">
                <a:schemeClr val="accent3">
                  <a:alpha val="90000"/>
                  <a:tint val="40000"/>
                  <a:hueOff val="0"/>
                  <a:satOff val="0"/>
                  <a:lumOff val="0"/>
                  <a:alphaOff val="0"/>
                </a:schemeClr>
              </a:effectRef>
              <a:fontRef idx="minor">
                <a:schemeClr val="dk1">
                  <a:hueOff val="0"/>
                  <a:satOff val="0"/>
                  <a:lumOff val="0"/>
                  <a:alphaOff val="0"/>
                </a:schemeClr>
              </a:fontRef>
            </p:style>
          </p:sp>
          <p:sp>
            <p:nvSpPr>
              <p:cNvPr id="24" name="Redondear rectángulo de esquina del mismo lado 4"/>
              <p:cNvSpPr/>
              <p:nvPr/>
            </p:nvSpPr>
            <p:spPr>
              <a:xfrm>
                <a:off x="2194561" y="304154"/>
                <a:ext cx="3850293" cy="825402"/>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1910" tIns="20955" rIns="41910" bIns="20955" numCol="1" spcCol="1270" anchor="ctr" anchorCtr="0">
                <a:noAutofit/>
              </a:bodyPr>
              <a:lstStyle/>
              <a:p>
                <a:pPr marL="514284" lvl="2" indent="-57150" defTabSz="488950">
                  <a:lnSpc>
                    <a:spcPct val="90000"/>
                  </a:lnSpc>
                  <a:spcBef>
                    <a:spcPct val="0"/>
                  </a:spcBef>
                  <a:spcAft>
                    <a:spcPct val="15000"/>
                  </a:spcAft>
                  <a:buChar char="••"/>
                </a:pPr>
                <a:r>
                  <a:rPr lang="en-US" sz="1600" dirty="0" smtClean="0"/>
                  <a:t>Economic </a:t>
                </a:r>
                <a:r>
                  <a:rPr lang="en-US" sz="1600" dirty="0"/>
                  <a:t>Performance</a:t>
                </a:r>
              </a:p>
              <a:p>
                <a:pPr marL="514284" lvl="2" indent="-57150" defTabSz="488950">
                  <a:lnSpc>
                    <a:spcPct val="90000"/>
                  </a:lnSpc>
                  <a:spcBef>
                    <a:spcPct val="0"/>
                  </a:spcBef>
                  <a:spcAft>
                    <a:spcPct val="15000"/>
                  </a:spcAft>
                  <a:buChar char="••"/>
                </a:pPr>
                <a:r>
                  <a:rPr lang="en-US" sz="1600" dirty="0"/>
                  <a:t>Market Presence</a:t>
                </a:r>
              </a:p>
              <a:p>
                <a:pPr marL="514284" lvl="2" indent="-57150" defTabSz="488950">
                  <a:lnSpc>
                    <a:spcPct val="90000"/>
                  </a:lnSpc>
                  <a:spcBef>
                    <a:spcPct val="0"/>
                  </a:spcBef>
                  <a:spcAft>
                    <a:spcPct val="15000"/>
                  </a:spcAft>
                  <a:buChar char="••"/>
                </a:pPr>
                <a:r>
                  <a:rPr lang="en-US" sz="1600" dirty="0"/>
                  <a:t>Direct </a:t>
                </a:r>
                <a:r>
                  <a:rPr lang="en-US" sz="1600" dirty="0" smtClean="0"/>
                  <a:t>Economic </a:t>
                </a:r>
                <a:r>
                  <a:rPr lang="en-US" sz="1600" dirty="0"/>
                  <a:t>impact</a:t>
                </a:r>
                <a:endParaRPr lang="en-US" sz="1600" kern="1200" dirty="0"/>
              </a:p>
            </p:txBody>
          </p:sp>
        </p:grpSp>
        <p:grpSp>
          <p:nvGrpSpPr>
            <p:cNvPr id="6" name="7 Grupo"/>
            <p:cNvGrpSpPr/>
            <p:nvPr/>
          </p:nvGrpSpPr>
          <p:grpSpPr>
            <a:xfrm>
              <a:off x="1513344" y="1124744"/>
              <a:ext cx="2194560" cy="1655936"/>
              <a:chOff x="0" y="1984"/>
              <a:chExt cx="2194560" cy="1309687"/>
            </a:xfrm>
            <a:scene3d>
              <a:camera prst="orthographicFront"/>
              <a:lightRig rig="flat" dir="t"/>
            </a:scene3d>
          </p:grpSpPr>
          <p:sp>
            <p:nvSpPr>
              <p:cNvPr id="21" name="20 Rectángulo redondeado"/>
              <p:cNvSpPr/>
              <p:nvPr/>
            </p:nvSpPr>
            <p:spPr>
              <a:xfrm>
                <a:off x="0" y="1984"/>
                <a:ext cx="2194560" cy="1309687"/>
              </a:xfrm>
              <a:prstGeom prst="roundRect">
                <a:avLst/>
              </a:prstGeom>
              <a:solidFill>
                <a:schemeClr val="accent4"/>
              </a:solidFill>
            </p:spPr>
            <p:style>
              <a:lnRef idx="0">
                <a:schemeClr val="accent5"/>
              </a:lnRef>
              <a:fillRef idx="3">
                <a:schemeClr val="accent5"/>
              </a:fillRef>
              <a:effectRef idx="3">
                <a:schemeClr val="accent5"/>
              </a:effectRef>
              <a:fontRef idx="minor">
                <a:schemeClr val="lt1"/>
              </a:fontRef>
            </p:style>
          </p:sp>
          <p:sp>
            <p:nvSpPr>
              <p:cNvPr id="22" name="21 Rectángulo"/>
              <p:cNvSpPr/>
              <p:nvPr/>
            </p:nvSpPr>
            <p:spPr>
              <a:xfrm>
                <a:off x="63934" y="65918"/>
                <a:ext cx="2066692" cy="118181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9540" tIns="64770" rIns="129540" bIns="64770" numCol="1" spcCol="1270" anchor="ctr" anchorCtr="0">
                <a:noAutofit/>
              </a:bodyPr>
              <a:lstStyle/>
              <a:p>
                <a:pPr lvl="0" algn="ctr" defTabSz="1511300">
                  <a:lnSpc>
                    <a:spcPct val="90000"/>
                  </a:lnSpc>
                  <a:spcBef>
                    <a:spcPct val="0"/>
                  </a:spcBef>
                  <a:spcAft>
                    <a:spcPct val="35000"/>
                  </a:spcAft>
                </a:pPr>
                <a:r>
                  <a:rPr lang="es-MX" sz="3400" kern="1200" dirty="0" smtClean="0"/>
                  <a:t>Economic</a:t>
                </a:r>
                <a:endParaRPr lang="en-US" sz="3400" kern="1200" dirty="0"/>
              </a:p>
            </p:txBody>
          </p:sp>
        </p:grpSp>
      </p:grpSp>
      <p:grpSp>
        <p:nvGrpSpPr>
          <p:cNvPr id="7" name="24 Grupo"/>
          <p:cNvGrpSpPr/>
          <p:nvPr/>
        </p:nvGrpSpPr>
        <p:grpSpPr>
          <a:xfrm>
            <a:off x="2672861" y="2895601"/>
            <a:ext cx="6099268" cy="1505568"/>
            <a:chOff x="1088686" y="2670945"/>
            <a:chExt cx="6099268" cy="1655936"/>
          </a:xfrm>
        </p:grpSpPr>
        <p:grpSp>
          <p:nvGrpSpPr>
            <p:cNvPr id="8" name="8 Grupo"/>
            <p:cNvGrpSpPr/>
            <p:nvPr/>
          </p:nvGrpSpPr>
          <p:grpSpPr>
            <a:xfrm>
              <a:off x="3958249" y="2719527"/>
              <a:ext cx="3229705" cy="1452960"/>
              <a:chOff x="2484100" y="1463847"/>
              <a:chExt cx="3901441" cy="1047750"/>
            </a:xfrm>
            <a:scene3d>
              <a:camera prst="orthographicFront"/>
              <a:lightRig rig="flat" dir="t"/>
            </a:scene3d>
          </p:grpSpPr>
          <p:sp>
            <p:nvSpPr>
              <p:cNvPr id="19" name="18 Redondear rectángulo de esquina del mismo lado"/>
              <p:cNvSpPr/>
              <p:nvPr/>
            </p:nvSpPr>
            <p:spPr>
              <a:xfrm rot="5400000">
                <a:off x="3910946" y="37001"/>
                <a:ext cx="1047750" cy="3901441"/>
              </a:xfrm>
              <a:prstGeom prst="round2SameRect">
                <a:avLst/>
              </a:prstGeom>
              <a:sp3d extrusionH="12700" prstMaterial="plastic">
                <a:bevelT w="50800" h="50800"/>
              </a:sp3d>
            </p:spPr>
            <p:style>
              <a:lnRef idx="1">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2">
                <a:schemeClr val="accent3">
                  <a:alpha val="90000"/>
                  <a:tint val="40000"/>
                  <a:hueOff val="0"/>
                  <a:satOff val="0"/>
                  <a:lumOff val="0"/>
                  <a:alphaOff val="0"/>
                </a:schemeClr>
              </a:effectRef>
              <a:fontRef idx="minor">
                <a:schemeClr val="dk1">
                  <a:hueOff val="0"/>
                  <a:satOff val="0"/>
                  <a:lumOff val="0"/>
                  <a:alphaOff val="0"/>
                </a:schemeClr>
              </a:fontRef>
            </p:style>
          </p:sp>
          <p:sp>
            <p:nvSpPr>
              <p:cNvPr id="20" name="Redondear rectángulo de esquina del mismo lado 8"/>
              <p:cNvSpPr/>
              <p:nvPr/>
            </p:nvSpPr>
            <p:spPr>
              <a:xfrm>
                <a:off x="2968717" y="1538712"/>
                <a:ext cx="3313748" cy="945456"/>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1910" tIns="20955" rIns="41910" bIns="20955" numCol="1" spcCol="1270" anchor="ctr" anchorCtr="0">
                <a:noAutofit/>
              </a:bodyPr>
              <a:lstStyle/>
              <a:p>
                <a:pPr marL="57150" lvl="1" indent="-57150" defTabSz="488950">
                  <a:lnSpc>
                    <a:spcPct val="90000"/>
                  </a:lnSpc>
                  <a:spcBef>
                    <a:spcPct val="0"/>
                  </a:spcBef>
                  <a:spcAft>
                    <a:spcPct val="15000"/>
                  </a:spcAft>
                  <a:buChar char="••"/>
                </a:pPr>
                <a:r>
                  <a:rPr lang="en-US" sz="1600" dirty="0"/>
                  <a:t>Materials, energy, water</a:t>
                </a:r>
              </a:p>
              <a:p>
                <a:pPr marL="57150" lvl="1" indent="-57150" defTabSz="488950">
                  <a:lnSpc>
                    <a:spcPct val="90000"/>
                  </a:lnSpc>
                  <a:spcBef>
                    <a:spcPct val="0"/>
                  </a:spcBef>
                  <a:spcAft>
                    <a:spcPct val="15000"/>
                  </a:spcAft>
                  <a:buChar char="••"/>
                </a:pPr>
                <a:r>
                  <a:rPr lang="en-US" sz="1600" dirty="0"/>
                  <a:t>biodiversity</a:t>
                </a:r>
              </a:p>
              <a:p>
                <a:pPr marL="57150" lvl="1" indent="-57150" defTabSz="488950">
                  <a:lnSpc>
                    <a:spcPct val="90000"/>
                  </a:lnSpc>
                  <a:spcBef>
                    <a:spcPct val="0"/>
                  </a:spcBef>
                  <a:spcAft>
                    <a:spcPct val="15000"/>
                  </a:spcAft>
                  <a:buChar char="••"/>
                </a:pPr>
                <a:r>
                  <a:rPr lang="en-US" sz="1600" dirty="0"/>
                  <a:t>Emissions, waste, transport</a:t>
                </a:r>
              </a:p>
              <a:p>
                <a:pPr marL="57150" lvl="1" indent="-57150" defTabSz="488950">
                  <a:lnSpc>
                    <a:spcPct val="90000"/>
                  </a:lnSpc>
                  <a:spcBef>
                    <a:spcPct val="0"/>
                  </a:spcBef>
                  <a:spcAft>
                    <a:spcPct val="15000"/>
                  </a:spcAft>
                  <a:buChar char="••"/>
                </a:pPr>
                <a:r>
                  <a:rPr lang="en-US" sz="1600" dirty="0"/>
                  <a:t>Products and services</a:t>
                </a:r>
              </a:p>
              <a:p>
                <a:pPr marL="57150" lvl="1" indent="-57150" defTabSz="488950">
                  <a:lnSpc>
                    <a:spcPct val="90000"/>
                  </a:lnSpc>
                  <a:spcBef>
                    <a:spcPct val="0"/>
                  </a:spcBef>
                  <a:spcAft>
                    <a:spcPct val="15000"/>
                  </a:spcAft>
                  <a:buChar char="••"/>
                </a:pPr>
                <a:r>
                  <a:rPr lang="en-US" sz="1600" dirty="0"/>
                  <a:t>Integral sustainability</a:t>
                </a:r>
                <a:endParaRPr lang="en-US" sz="1600" kern="1200" dirty="0"/>
              </a:p>
            </p:txBody>
          </p:sp>
        </p:grpSp>
        <p:grpSp>
          <p:nvGrpSpPr>
            <p:cNvPr id="9" name="9 Grupo"/>
            <p:cNvGrpSpPr/>
            <p:nvPr/>
          </p:nvGrpSpPr>
          <p:grpSpPr>
            <a:xfrm>
              <a:off x="1088686" y="2670945"/>
              <a:ext cx="2889128" cy="1655936"/>
              <a:chOff x="-388016" y="1295526"/>
              <a:chExt cx="2889128" cy="1309687"/>
            </a:xfrm>
            <a:scene3d>
              <a:camera prst="orthographicFront"/>
              <a:lightRig rig="flat" dir="t"/>
            </a:scene3d>
          </p:grpSpPr>
          <p:sp>
            <p:nvSpPr>
              <p:cNvPr id="17" name="16 Rectángulo redondeado"/>
              <p:cNvSpPr/>
              <p:nvPr/>
            </p:nvSpPr>
            <p:spPr>
              <a:xfrm>
                <a:off x="-388016" y="1295526"/>
                <a:ext cx="2745173" cy="1309687"/>
              </a:xfrm>
              <a:prstGeom prst="roundRect">
                <a:avLst/>
              </a:prstGeom>
              <a:solidFill>
                <a:schemeClr val="accent5">
                  <a:lumMod val="60000"/>
                  <a:lumOff val="40000"/>
                </a:schemeClr>
              </a:solidFill>
            </p:spPr>
            <p:style>
              <a:lnRef idx="0">
                <a:schemeClr val="accent1"/>
              </a:lnRef>
              <a:fillRef idx="3">
                <a:schemeClr val="accent1"/>
              </a:fillRef>
              <a:effectRef idx="3">
                <a:schemeClr val="accent1"/>
              </a:effectRef>
              <a:fontRef idx="minor">
                <a:schemeClr val="lt1"/>
              </a:fontRef>
            </p:style>
          </p:sp>
          <p:sp>
            <p:nvSpPr>
              <p:cNvPr id="18" name="17 Rectángulo"/>
              <p:cNvSpPr/>
              <p:nvPr/>
            </p:nvSpPr>
            <p:spPr>
              <a:xfrm>
                <a:off x="-317678" y="1361811"/>
                <a:ext cx="2818790" cy="118181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9540" tIns="64770" rIns="129540" bIns="64770" numCol="1" spcCol="1270" anchor="ctr" anchorCtr="0">
                <a:noAutofit/>
              </a:bodyPr>
              <a:lstStyle/>
              <a:p>
                <a:pPr lvl="0" algn="ctr" defTabSz="1511300">
                  <a:lnSpc>
                    <a:spcPct val="90000"/>
                  </a:lnSpc>
                  <a:spcBef>
                    <a:spcPct val="0"/>
                  </a:spcBef>
                  <a:spcAft>
                    <a:spcPct val="35000"/>
                  </a:spcAft>
                </a:pPr>
                <a:r>
                  <a:rPr lang="es-MX" sz="3400" kern="1200" dirty="0" smtClean="0"/>
                  <a:t>Environment</a:t>
                </a:r>
                <a:endParaRPr lang="en-US" sz="3400" kern="1200" dirty="0"/>
              </a:p>
            </p:txBody>
          </p:sp>
        </p:grpSp>
      </p:grpSp>
      <p:grpSp>
        <p:nvGrpSpPr>
          <p:cNvPr id="10" name="25 Grupo"/>
          <p:cNvGrpSpPr/>
          <p:nvPr/>
        </p:nvGrpSpPr>
        <p:grpSpPr>
          <a:xfrm>
            <a:off x="562708" y="4419600"/>
            <a:ext cx="5978769" cy="1655936"/>
            <a:chOff x="1106672" y="4493602"/>
            <a:chExt cx="5409544" cy="1655936"/>
          </a:xfrm>
        </p:grpSpPr>
        <p:grpSp>
          <p:nvGrpSpPr>
            <p:cNvPr id="11" name="10 Grupo"/>
            <p:cNvGrpSpPr/>
            <p:nvPr/>
          </p:nvGrpSpPr>
          <p:grpSpPr>
            <a:xfrm>
              <a:off x="3269959" y="4593038"/>
              <a:ext cx="3246257" cy="1452960"/>
              <a:chOff x="2194560" y="2883296"/>
              <a:chExt cx="3901440" cy="1047750"/>
            </a:xfrm>
            <a:scene3d>
              <a:camera prst="orthographicFront"/>
              <a:lightRig rig="flat" dir="t"/>
            </a:scene3d>
          </p:grpSpPr>
          <p:sp>
            <p:nvSpPr>
              <p:cNvPr id="15" name="14 Redondear rectángulo de esquina del mismo lado"/>
              <p:cNvSpPr/>
              <p:nvPr/>
            </p:nvSpPr>
            <p:spPr>
              <a:xfrm rot="5400000">
                <a:off x="3621405" y="1456451"/>
                <a:ext cx="1047750" cy="3901440"/>
              </a:xfrm>
              <a:prstGeom prst="round2SameRect">
                <a:avLst/>
              </a:prstGeom>
              <a:sp3d extrusionH="12700" prstMaterial="plastic">
                <a:bevelT w="50800" h="50800"/>
              </a:sp3d>
            </p:spPr>
            <p:style>
              <a:lnRef idx="1">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2">
                <a:schemeClr val="accent3">
                  <a:alpha val="90000"/>
                  <a:tint val="40000"/>
                  <a:hueOff val="0"/>
                  <a:satOff val="0"/>
                  <a:lumOff val="0"/>
                  <a:alphaOff val="0"/>
                </a:schemeClr>
              </a:effectRef>
              <a:fontRef idx="minor">
                <a:schemeClr val="dk1">
                  <a:hueOff val="0"/>
                  <a:satOff val="0"/>
                  <a:lumOff val="0"/>
                  <a:alphaOff val="0"/>
                </a:schemeClr>
              </a:fontRef>
            </p:style>
          </p:sp>
          <p:sp>
            <p:nvSpPr>
              <p:cNvPr id="16" name="Redondear rectángulo de esquina del mismo lado 12"/>
              <p:cNvSpPr/>
              <p:nvPr/>
            </p:nvSpPr>
            <p:spPr>
              <a:xfrm>
                <a:off x="2194561" y="2934443"/>
                <a:ext cx="3850293" cy="945456"/>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1910" tIns="20955" rIns="41910" bIns="20955" numCol="1" spcCol="1270" anchor="ctr" anchorCtr="0">
                <a:noAutofit/>
              </a:bodyPr>
              <a:lstStyle/>
              <a:p>
                <a:pPr marL="514284" lvl="2" indent="-57150" defTabSz="488950">
                  <a:lnSpc>
                    <a:spcPct val="90000"/>
                  </a:lnSpc>
                  <a:spcBef>
                    <a:spcPct val="0"/>
                  </a:spcBef>
                  <a:spcAft>
                    <a:spcPct val="15000"/>
                  </a:spcAft>
                  <a:buChar char="••"/>
                </a:pPr>
                <a:r>
                  <a:rPr lang="en-US" sz="1600" dirty="0"/>
                  <a:t>Labor practices and decent work</a:t>
                </a:r>
              </a:p>
              <a:p>
                <a:pPr marL="514284" lvl="2" indent="-57150" defTabSz="488950">
                  <a:lnSpc>
                    <a:spcPct val="90000"/>
                  </a:lnSpc>
                  <a:spcBef>
                    <a:spcPct val="0"/>
                  </a:spcBef>
                  <a:spcAft>
                    <a:spcPct val="15000"/>
                  </a:spcAft>
                  <a:buChar char="••"/>
                </a:pPr>
                <a:r>
                  <a:rPr lang="en-US" sz="1600" dirty="0" smtClean="0"/>
                  <a:t>Society</a:t>
                </a:r>
                <a:endParaRPr lang="en-US" sz="1600" dirty="0"/>
              </a:p>
              <a:p>
                <a:pPr marL="514284" lvl="2" indent="-57150" defTabSz="488950">
                  <a:lnSpc>
                    <a:spcPct val="90000"/>
                  </a:lnSpc>
                  <a:spcBef>
                    <a:spcPct val="0"/>
                  </a:spcBef>
                  <a:spcAft>
                    <a:spcPct val="15000"/>
                  </a:spcAft>
                  <a:buChar char="••"/>
                </a:pPr>
                <a:r>
                  <a:rPr lang="en-US" sz="1600" dirty="0" smtClean="0"/>
                  <a:t>Human Rights</a:t>
                </a:r>
                <a:endParaRPr lang="en-US" sz="1600" dirty="0"/>
              </a:p>
              <a:p>
                <a:pPr marL="514284" lvl="2" indent="-57150" defTabSz="488950">
                  <a:lnSpc>
                    <a:spcPct val="90000"/>
                  </a:lnSpc>
                  <a:spcBef>
                    <a:spcPct val="0"/>
                  </a:spcBef>
                  <a:spcAft>
                    <a:spcPct val="15000"/>
                  </a:spcAft>
                  <a:buChar char="••"/>
                </a:pPr>
                <a:r>
                  <a:rPr lang="en-US" sz="1600" dirty="0"/>
                  <a:t>Product liability</a:t>
                </a:r>
              </a:p>
              <a:p>
                <a:pPr marL="514284" lvl="2" indent="-57150" defTabSz="488950">
                  <a:lnSpc>
                    <a:spcPct val="90000"/>
                  </a:lnSpc>
                  <a:spcBef>
                    <a:spcPct val="0"/>
                  </a:spcBef>
                  <a:spcAft>
                    <a:spcPct val="15000"/>
                  </a:spcAft>
                  <a:buChar char="••"/>
                </a:pPr>
                <a:r>
                  <a:rPr lang="en-US" sz="1600" dirty="0" smtClean="0"/>
                  <a:t>Ethics</a:t>
                </a:r>
                <a:endParaRPr lang="en-US" sz="1600" kern="1200" dirty="0"/>
              </a:p>
            </p:txBody>
          </p:sp>
        </p:grpSp>
        <p:grpSp>
          <p:nvGrpSpPr>
            <p:cNvPr id="12" name="11 Grupo"/>
            <p:cNvGrpSpPr/>
            <p:nvPr/>
          </p:nvGrpSpPr>
          <p:grpSpPr>
            <a:xfrm>
              <a:off x="1106672" y="4493602"/>
              <a:ext cx="2194560" cy="1655936"/>
              <a:chOff x="0" y="2752328"/>
              <a:chExt cx="2194560" cy="1309687"/>
            </a:xfrm>
            <a:scene3d>
              <a:camera prst="orthographicFront"/>
              <a:lightRig rig="flat" dir="t"/>
            </a:scene3d>
          </p:grpSpPr>
          <p:sp>
            <p:nvSpPr>
              <p:cNvPr id="13" name="12 Rectángulo redondeado"/>
              <p:cNvSpPr/>
              <p:nvPr/>
            </p:nvSpPr>
            <p:spPr>
              <a:xfrm>
                <a:off x="0" y="2752328"/>
                <a:ext cx="2194560" cy="1309687"/>
              </a:xfrm>
              <a:prstGeom prst="roundRect">
                <a:avLst/>
              </a:prstGeom>
              <a:solidFill>
                <a:schemeClr val="accent2">
                  <a:lumMod val="75000"/>
                </a:schemeClr>
              </a:solidFill>
            </p:spPr>
            <p:style>
              <a:lnRef idx="0">
                <a:schemeClr val="accent4"/>
              </a:lnRef>
              <a:fillRef idx="3">
                <a:schemeClr val="accent4"/>
              </a:fillRef>
              <a:effectRef idx="3">
                <a:schemeClr val="accent4"/>
              </a:effectRef>
              <a:fontRef idx="minor">
                <a:schemeClr val="lt1"/>
              </a:fontRef>
            </p:style>
          </p:sp>
          <p:sp>
            <p:nvSpPr>
              <p:cNvPr id="14" name="13 Rectángulo"/>
              <p:cNvSpPr/>
              <p:nvPr/>
            </p:nvSpPr>
            <p:spPr>
              <a:xfrm>
                <a:off x="63934" y="2816262"/>
                <a:ext cx="2066692" cy="118181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9540" tIns="64770" rIns="129540" bIns="64770" numCol="1" spcCol="1270" anchor="ctr" anchorCtr="0">
                <a:noAutofit/>
              </a:bodyPr>
              <a:lstStyle/>
              <a:p>
                <a:pPr lvl="0" algn="ctr" defTabSz="1511300">
                  <a:lnSpc>
                    <a:spcPct val="90000"/>
                  </a:lnSpc>
                  <a:spcBef>
                    <a:spcPct val="0"/>
                  </a:spcBef>
                  <a:spcAft>
                    <a:spcPct val="35000"/>
                  </a:spcAft>
                </a:pPr>
                <a:r>
                  <a:rPr lang="es-MX" sz="3400" kern="1200" dirty="0" smtClean="0"/>
                  <a:t>Social</a:t>
                </a:r>
                <a:endParaRPr lang="en-US" sz="3400" kern="1200" dirty="0"/>
              </a:p>
            </p:txBody>
          </p:sp>
        </p:grpSp>
      </p:gr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39000" y="1600200"/>
            <a:ext cx="1576193" cy="628706"/>
          </a:xfrm>
          <a:prstGeom prst="rect">
            <a:avLst/>
          </a:prstGeom>
        </p:spPr>
      </p:pic>
    </p:spTree>
    <p:extLst>
      <p:ext uri="{BB962C8B-B14F-4D97-AF65-F5344CB8AC3E}">
        <p14:creationId xmlns:p14="http://schemas.microsoft.com/office/powerpoint/2010/main" val="30246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Objectives</a:t>
            </a:r>
            <a:endParaRPr lang="en-US" dirty="0"/>
          </a:p>
        </p:txBody>
      </p:sp>
      <p:sp>
        <p:nvSpPr>
          <p:cNvPr id="3" name="Content Placeholder 2"/>
          <p:cNvSpPr>
            <a:spLocks noGrp="1"/>
          </p:cNvSpPr>
          <p:nvPr>
            <p:ph idx="1"/>
          </p:nvPr>
        </p:nvSpPr>
        <p:spPr/>
        <p:txBody>
          <a:bodyPr>
            <a:normAutofit/>
          </a:bodyPr>
          <a:lstStyle/>
          <a:p>
            <a:r>
              <a:rPr lang="en-US" sz="2000" dirty="0"/>
              <a:t>PRiSM™ Practitioner is a project management course that incorporates best practices, sustainability principles and governance in order to maximize value. The course places an emphasis on aligning benefits with strategic objectives to ensure that each project positions the organization for long-term growth and success through positive impacts to the economic, environmental, and social bottom lines.</a:t>
            </a:r>
          </a:p>
          <a:p>
            <a:pPr marL="0" indent="0">
              <a:buNone/>
            </a:pPr>
            <a:endParaRPr lang="en-US" sz="2000" dirty="0"/>
          </a:p>
          <a:p>
            <a:r>
              <a:rPr lang="en-US" sz="2000" dirty="0"/>
              <a:t>The aim of PRiSM™ Practitioner is to train, educate, and develop individuals in project management and sustainability to improve the management and delivery of all types of projects within the set performance, time, cost and integration criteria throughout their own organization and to show how these changes can best be integrated into business as usual and become the normal embedded practices for the organization.</a:t>
            </a:r>
          </a:p>
          <a:p>
            <a:endParaRPr lang="en-US" sz="2000" dirty="0"/>
          </a:p>
        </p:txBody>
      </p:sp>
      <p:sp>
        <p:nvSpPr>
          <p:cNvPr id="4" name="Slide Number Placeholder 3"/>
          <p:cNvSpPr>
            <a:spLocks noGrp="1"/>
          </p:cNvSpPr>
          <p:nvPr>
            <p:ph type="sldNum" sz="quarter" idx="12"/>
          </p:nvPr>
        </p:nvSpPr>
        <p:spPr/>
        <p:txBody>
          <a:bodyPr/>
          <a:lstStyle/>
          <a:p>
            <a:fld id="{4BE819A1-3DD8-4179-BFD0-BF7D359F8DBD}" type="slidenum">
              <a:rPr lang="en-US" smtClean="0"/>
              <a:pPr/>
              <a:t>6</a:t>
            </a:fld>
            <a:endParaRPr lang="en-US" dirty="0"/>
          </a:p>
        </p:txBody>
      </p:sp>
    </p:spTree>
    <p:extLst>
      <p:ext uri="{BB962C8B-B14F-4D97-AF65-F5344CB8AC3E}">
        <p14:creationId xmlns:p14="http://schemas.microsoft.com/office/powerpoint/2010/main" val="324808534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60</a:t>
            </a:fld>
            <a:endParaRPr lang="en-US" dirty="0"/>
          </a:p>
        </p:txBody>
      </p:sp>
      <p:sp>
        <p:nvSpPr>
          <p:cNvPr id="2" name="1 Título"/>
          <p:cNvSpPr>
            <a:spLocks noGrp="1"/>
          </p:cNvSpPr>
          <p:nvPr>
            <p:ph type="title"/>
          </p:nvPr>
        </p:nvSpPr>
        <p:spPr>
          <a:xfrm>
            <a:off x="381000" y="0"/>
            <a:ext cx="5867400" cy="914400"/>
          </a:xfrm>
        </p:spPr>
        <p:txBody>
          <a:bodyPr>
            <a:normAutofit/>
          </a:bodyPr>
          <a:lstStyle/>
          <a:p>
            <a:r>
              <a:rPr lang="es-AR" dirty="0" smtClean="0"/>
              <a:t>Going Deeper into </a:t>
            </a:r>
            <a:r>
              <a:rPr lang="es-AR" dirty="0"/>
              <a:t> </a:t>
            </a:r>
            <a:r>
              <a:rPr lang="es-AR" dirty="0" smtClean="0"/>
              <a:t>the G4 GRI</a:t>
            </a:r>
            <a:endParaRPr lang="es-ES" dirty="0"/>
          </a:p>
        </p:txBody>
      </p:sp>
      <p:pic>
        <p:nvPicPr>
          <p:cNvPr id="18434" name="Picture 1"/>
          <p:cNvPicPr>
            <a:picLocks noChangeAspect="1" noChangeArrowheads="1"/>
          </p:cNvPicPr>
          <p:nvPr/>
        </p:nvPicPr>
        <p:blipFill>
          <a:blip r:embed="rId3" cstate="print"/>
          <a:srcRect/>
          <a:stretch>
            <a:fillRect/>
          </a:stretch>
        </p:blipFill>
        <p:spPr bwMode="auto">
          <a:xfrm>
            <a:off x="1295400" y="914401"/>
            <a:ext cx="5819775" cy="5171934"/>
          </a:xfrm>
          <a:prstGeom prst="rect">
            <a:avLst/>
          </a:prstGeom>
          <a:noFill/>
          <a:ln w="9525">
            <a:noFill/>
            <a:miter lim="800000"/>
            <a:headEnd/>
            <a:tailEnd/>
          </a:ln>
        </p:spPr>
      </p:pic>
      <p:sp>
        <p:nvSpPr>
          <p:cNvPr id="12" name="11 Llamada ovalada"/>
          <p:cNvSpPr/>
          <p:nvPr/>
        </p:nvSpPr>
        <p:spPr>
          <a:xfrm>
            <a:off x="7178040" y="3810000"/>
            <a:ext cx="1981200" cy="1143000"/>
          </a:xfrm>
          <a:prstGeom prst="wedgeEllipseCallout">
            <a:avLst>
              <a:gd name="adj1" fmla="val -70751"/>
              <a:gd name="adj2" fmla="val -68581"/>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400" b="1" dirty="0" smtClean="0">
                <a:solidFill>
                  <a:schemeClr val="tx1"/>
                </a:solidFill>
              </a:rPr>
              <a:t>Product Responsability!!</a:t>
            </a:r>
          </a:p>
          <a:p>
            <a:pPr algn="ctr"/>
            <a:r>
              <a:rPr lang="es-AR" sz="1400" b="1" dirty="0" smtClean="0">
                <a:solidFill>
                  <a:schemeClr val="tx1"/>
                </a:solidFill>
              </a:rPr>
              <a:t>(A little weak)</a:t>
            </a:r>
          </a:p>
          <a:p>
            <a:pPr algn="ctr"/>
            <a:endParaRPr lang="es-ES" sz="1400" b="1" dirty="0">
              <a:solidFill>
                <a:schemeClr val="tx1"/>
              </a:solidFill>
            </a:endParaRPr>
          </a:p>
        </p:txBody>
      </p:sp>
    </p:spTree>
    <p:extLst>
      <p:ext uri="{BB962C8B-B14F-4D97-AF65-F5344CB8AC3E}">
        <p14:creationId xmlns:p14="http://schemas.microsoft.com/office/powerpoint/2010/main" val="8273527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37351" y="301805"/>
            <a:ext cx="8398276" cy="892552"/>
          </a:xfrm>
          <a:prstGeom prst="rect">
            <a:avLst/>
          </a:prstGeom>
          <a:noFill/>
        </p:spPr>
        <p:txBody>
          <a:bodyPr wrap="square" rtlCol="0">
            <a:spAutoFit/>
          </a:bodyPr>
          <a:lstStyle/>
          <a:p>
            <a:r>
              <a:rPr lang="en-US" sz="2600" dirty="0" smtClean="0">
                <a:latin typeface="Helvetica"/>
                <a:cs typeface="Helvetica"/>
              </a:rPr>
              <a:t>Fortune 500 Companies now Publishing </a:t>
            </a:r>
            <a:br>
              <a:rPr lang="en-US" sz="2600" dirty="0" smtClean="0">
                <a:latin typeface="Helvetica"/>
                <a:cs typeface="Helvetica"/>
              </a:rPr>
            </a:br>
            <a:r>
              <a:rPr lang="en-US" sz="2600" dirty="0" smtClean="0">
                <a:latin typeface="Helvetica"/>
                <a:cs typeface="Helvetica"/>
              </a:rPr>
              <a:t>Sustainability/Responsibility</a:t>
            </a:r>
            <a:r>
              <a:rPr lang="en-US" sz="2600" dirty="0">
                <a:latin typeface="Helvetica"/>
                <a:cs typeface="Helvetica"/>
              </a:rPr>
              <a:t> </a:t>
            </a:r>
            <a:r>
              <a:rPr lang="en-US" sz="2600" dirty="0" smtClean="0">
                <a:latin typeface="Helvetica"/>
                <a:cs typeface="Helvetica"/>
              </a:rPr>
              <a:t>Reports</a:t>
            </a:r>
            <a:endParaRPr lang="en-US" sz="2400" dirty="0" smtClean="0">
              <a:latin typeface="Helvetica"/>
              <a:cs typeface="Helvetica"/>
            </a:endParaRPr>
          </a:p>
        </p:txBody>
      </p:sp>
      <p:sp>
        <p:nvSpPr>
          <p:cNvPr id="10" name="TextBox 9"/>
          <p:cNvSpPr txBox="1"/>
          <p:nvPr/>
        </p:nvSpPr>
        <p:spPr>
          <a:xfrm>
            <a:off x="6478333" y="2382395"/>
            <a:ext cx="184666" cy="369332"/>
          </a:xfrm>
          <a:prstGeom prst="rect">
            <a:avLst/>
          </a:prstGeom>
          <a:noFill/>
        </p:spPr>
        <p:txBody>
          <a:bodyPr wrap="none" rtlCol="0">
            <a:spAutoFit/>
          </a:bodyPr>
          <a:lstStyle/>
          <a:p>
            <a:endParaRPr lang="en-US"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21680" y="1265470"/>
            <a:ext cx="5210612" cy="4689551"/>
          </a:xfrm>
          <a:prstGeom prst="rect">
            <a:avLst/>
          </a:prstGeom>
        </p:spPr>
      </p:pic>
      <p:sp>
        <p:nvSpPr>
          <p:cNvPr id="14" name="Rectangle 13"/>
          <p:cNvSpPr/>
          <p:nvPr/>
        </p:nvSpPr>
        <p:spPr>
          <a:xfrm>
            <a:off x="198756" y="1430881"/>
            <a:ext cx="2853346" cy="4247317"/>
          </a:xfrm>
          <a:prstGeom prst="rect">
            <a:avLst/>
          </a:prstGeom>
        </p:spPr>
        <p:txBody>
          <a:bodyPr wrap="square">
            <a:spAutoFit/>
          </a:bodyPr>
          <a:lstStyle/>
          <a:p>
            <a:r>
              <a:rPr lang="en-US" b="1" dirty="0"/>
              <a:t>“We are seeing clear indications over the past three years that senior corporate management understands the importance of adopting and implementing strategies that reflect the rising interest of investors and stakeholders in corporate sustainability,” </a:t>
            </a:r>
            <a:endParaRPr lang="en-US" b="1" dirty="0" smtClean="0"/>
          </a:p>
          <a:p>
            <a:endParaRPr lang="en-US" b="1" dirty="0" smtClean="0"/>
          </a:p>
          <a:p>
            <a:r>
              <a:rPr lang="en-US" dirty="0" smtClean="0"/>
              <a:t>- Louis </a:t>
            </a:r>
            <a:r>
              <a:rPr lang="en-US" dirty="0"/>
              <a:t>Coppola, executive vice president of G&amp;A Institute.</a:t>
            </a:r>
          </a:p>
        </p:txBody>
      </p:sp>
      <p:sp>
        <p:nvSpPr>
          <p:cNvPr id="2" name="TextBox 1"/>
          <p:cNvSpPr txBox="1"/>
          <p:nvPr/>
        </p:nvSpPr>
        <p:spPr>
          <a:xfrm>
            <a:off x="99305" y="6060127"/>
            <a:ext cx="7620000" cy="584775"/>
          </a:xfrm>
          <a:prstGeom prst="rect">
            <a:avLst/>
          </a:prstGeom>
          <a:noFill/>
        </p:spPr>
        <p:txBody>
          <a:bodyPr wrap="square" rtlCol="0">
            <a:spAutoFit/>
          </a:bodyPr>
          <a:lstStyle/>
          <a:p>
            <a:r>
              <a:rPr lang="en-US" sz="1400" dirty="0">
                <a:solidFill>
                  <a:schemeClr val="bg1">
                    <a:lumMod val="50000"/>
                  </a:schemeClr>
                </a:solidFill>
              </a:rPr>
              <a:t>http://</a:t>
            </a:r>
            <a:r>
              <a:rPr lang="en-US" sz="1400" dirty="0" err="1">
                <a:solidFill>
                  <a:schemeClr val="bg1">
                    <a:lumMod val="50000"/>
                  </a:schemeClr>
                </a:solidFill>
              </a:rPr>
              <a:t>www.complianceweek.com</a:t>
            </a:r>
            <a:r>
              <a:rPr lang="en-US" sz="1400" dirty="0">
                <a:solidFill>
                  <a:schemeClr val="bg1">
                    <a:lumMod val="50000"/>
                  </a:schemeClr>
                </a:solidFill>
              </a:rPr>
              <a:t>/blogs/the-filing-cabinet/sustainability-reporting-on-the-rise</a:t>
            </a:r>
            <a:endParaRPr lang="en-US" dirty="0">
              <a:solidFill>
                <a:schemeClr val="bg1">
                  <a:lumMod val="50000"/>
                </a:schemeClr>
              </a:solidFill>
            </a:endParaRPr>
          </a:p>
          <a:p>
            <a:endParaRPr lang="en-US" dirty="0"/>
          </a:p>
        </p:txBody>
      </p:sp>
      <p:cxnSp>
        <p:nvCxnSpPr>
          <p:cNvPr id="8" name="Straight Connector 7"/>
          <p:cNvCxnSpPr/>
          <p:nvPr/>
        </p:nvCxnSpPr>
        <p:spPr>
          <a:xfrm flipV="1">
            <a:off x="4038600" y="2895600"/>
            <a:ext cx="4114800" cy="1679658"/>
          </a:xfrm>
          <a:prstGeom prst="line">
            <a:avLst/>
          </a:prstGeom>
          <a:ln w="57150" cmpd="sng">
            <a:solidFill>
              <a:srgbClr val="FF0000"/>
            </a:solidFill>
            <a:tailEnd type="triangle" w="lg"/>
          </a:ln>
        </p:spPr>
        <p:style>
          <a:lnRef idx="3">
            <a:schemeClr val="accent5"/>
          </a:lnRef>
          <a:fillRef idx="0">
            <a:schemeClr val="accent5"/>
          </a:fillRef>
          <a:effectRef idx="2">
            <a:schemeClr val="accent5"/>
          </a:effectRef>
          <a:fontRef idx="minor">
            <a:schemeClr val="tx1"/>
          </a:fontRef>
        </p:style>
      </p:cxnSp>
      <p:sp>
        <p:nvSpPr>
          <p:cNvPr id="3" name="TextBox 2"/>
          <p:cNvSpPr txBox="1"/>
          <p:nvPr/>
        </p:nvSpPr>
        <p:spPr>
          <a:xfrm>
            <a:off x="7316641" y="3665297"/>
            <a:ext cx="805329" cy="523220"/>
          </a:xfrm>
          <a:prstGeom prst="rect">
            <a:avLst/>
          </a:prstGeom>
          <a:noFill/>
        </p:spPr>
        <p:txBody>
          <a:bodyPr wrap="none" rtlCol="0">
            <a:spAutoFit/>
          </a:bodyPr>
          <a:lstStyle/>
          <a:p>
            <a:r>
              <a:rPr lang="en-US" sz="2800" b="1" dirty="0" smtClean="0"/>
              <a:t>72%</a:t>
            </a:r>
            <a:endParaRPr lang="en-US" sz="2800" b="1" dirty="0"/>
          </a:p>
        </p:txBody>
      </p:sp>
      <p:sp>
        <p:nvSpPr>
          <p:cNvPr id="9" name="TextBox 8"/>
          <p:cNvSpPr txBox="1"/>
          <p:nvPr/>
        </p:nvSpPr>
        <p:spPr>
          <a:xfrm>
            <a:off x="4265302" y="4654656"/>
            <a:ext cx="810413" cy="523220"/>
          </a:xfrm>
          <a:prstGeom prst="rect">
            <a:avLst/>
          </a:prstGeom>
          <a:noFill/>
        </p:spPr>
        <p:txBody>
          <a:bodyPr wrap="none" rtlCol="0">
            <a:spAutoFit/>
          </a:bodyPr>
          <a:lstStyle/>
          <a:p>
            <a:r>
              <a:rPr lang="en-US" sz="2800" b="1" dirty="0" smtClean="0"/>
              <a:t>20%</a:t>
            </a:r>
            <a:endParaRPr lang="en-US" sz="2800" b="1" dirty="0"/>
          </a:p>
        </p:txBody>
      </p:sp>
      <p:sp>
        <p:nvSpPr>
          <p:cNvPr id="12" name="TextBox 11"/>
          <p:cNvSpPr txBox="1"/>
          <p:nvPr/>
        </p:nvSpPr>
        <p:spPr>
          <a:xfrm>
            <a:off x="5667920" y="3962854"/>
            <a:ext cx="810413" cy="523220"/>
          </a:xfrm>
          <a:prstGeom prst="rect">
            <a:avLst/>
          </a:prstGeom>
          <a:noFill/>
        </p:spPr>
        <p:txBody>
          <a:bodyPr wrap="none" rtlCol="0">
            <a:spAutoFit/>
          </a:bodyPr>
          <a:lstStyle/>
          <a:p>
            <a:r>
              <a:rPr lang="en-US" sz="2800" b="1" dirty="0" smtClean="0"/>
              <a:t>53%</a:t>
            </a:r>
            <a:endParaRPr lang="en-US" sz="2800" b="1" dirty="0"/>
          </a:p>
        </p:txBody>
      </p:sp>
    </p:spTree>
    <p:extLst>
      <p:ext uri="{BB962C8B-B14F-4D97-AF65-F5344CB8AC3E}">
        <p14:creationId xmlns:p14="http://schemas.microsoft.com/office/powerpoint/2010/main" val="210050616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60434" y="1295400"/>
            <a:ext cx="4968766" cy="4724400"/>
          </a:xfrm>
        </p:spPr>
      </p:pic>
      <p:sp>
        <p:nvSpPr>
          <p:cNvPr id="2" name="Title 1"/>
          <p:cNvSpPr>
            <a:spLocks noGrp="1"/>
          </p:cNvSpPr>
          <p:nvPr>
            <p:ph type="title"/>
          </p:nvPr>
        </p:nvSpPr>
        <p:spPr/>
        <p:txBody>
          <a:bodyPr/>
          <a:lstStyle/>
          <a:p>
            <a:r>
              <a:rPr lang="en-US" dirty="0" smtClean="0"/>
              <a:t>The Cobb Salad Report</a:t>
            </a:r>
            <a:endParaRPr lang="en-US" dirty="0"/>
          </a:p>
        </p:txBody>
      </p:sp>
      <p:sp>
        <p:nvSpPr>
          <p:cNvPr id="7" name="Line Callout 1 (Accent Bar) 6"/>
          <p:cNvSpPr/>
          <p:nvPr/>
        </p:nvSpPr>
        <p:spPr>
          <a:xfrm>
            <a:off x="3200400" y="1676400"/>
            <a:ext cx="1447800" cy="457200"/>
          </a:xfrm>
          <a:prstGeom prst="accentCallout1">
            <a:avLst>
              <a:gd name="adj1" fmla="val 18750"/>
              <a:gd name="adj2" fmla="val -8333"/>
              <a:gd name="adj3" fmla="val 271601"/>
              <a:gd name="adj4" fmla="val -72795"/>
            </a:avLst>
          </a:prstGeom>
          <a:ln/>
        </p:spPr>
        <p:style>
          <a:lnRef idx="1">
            <a:schemeClr val="accent5"/>
          </a:lnRef>
          <a:fillRef idx="3">
            <a:schemeClr val="accent5"/>
          </a:fillRef>
          <a:effectRef idx="2">
            <a:schemeClr val="accent5"/>
          </a:effectRef>
          <a:fontRef idx="minor">
            <a:schemeClr val="lt1"/>
          </a:fontRef>
        </p:style>
        <p:txBody>
          <a:bodyPr/>
          <a:lstStyle/>
          <a:p>
            <a:r>
              <a:rPr lang="en-US" dirty="0" smtClean="0"/>
              <a:t>Philanthropy</a:t>
            </a:r>
            <a:endParaRPr lang="en-US" dirty="0"/>
          </a:p>
        </p:txBody>
      </p:sp>
      <p:sp>
        <p:nvSpPr>
          <p:cNvPr id="8" name="Line Callout 1 (Accent Bar) 7"/>
          <p:cNvSpPr/>
          <p:nvPr/>
        </p:nvSpPr>
        <p:spPr>
          <a:xfrm>
            <a:off x="457200" y="1371600"/>
            <a:ext cx="1905000" cy="457200"/>
          </a:xfrm>
          <a:prstGeom prst="accentCallout1">
            <a:avLst>
              <a:gd name="adj1" fmla="val 18750"/>
              <a:gd name="adj2" fmla="val -8333"/>
              <a:gd name="adj3" fmla="val 368680"/>
              <a:gd name="adj4" fmla="val 11345"/>
            </a:avLst>
          </a:prstGeom>
          <a:ln/>
        </p:spPr>
        <p:style>
          <a:lnRef idx="1">
            <a:schemeClr val="accent5"/>
          </a:lnRef>
          <a:fillRef idx="3">
            <a:schemeClr val="accent5"/>
          </a:fillRef>
          <a:effectRef idx="2">
            <a:schemeClr val="accent5"/>
          </a:effectRef>
          <a:fontRef idx="minor">
            <a:schemeClr val="lt1"/>
          </a:fontRef>
        </p:style>
        <p:txBody>
          <a:bodyPr/>
          <a:lstStyle/>
          <a:p>
            <a:r>
              <a:rPr lang="en-US" dirty="0" smtClean="0"/>
              <a:t>Health and Safety</a:t>
            </a:r>
            <a:endParaRPr lang="en-US" dirty="0"/>
          </a:p>
        </p:txBody>
      </p:sp>
      <p:sp>
        <p:nvSpPr>
          <p:cNvPr id="9" name="Line Callout 1 (Accent Bar) 8"/>
          <p:cNvSpPr/>
          <p:nvPr/>
        </p:nvSpPr>
        <p:spPr>
          <a:xfrm>
            <a:off x="2133600" y="3962400"/>
            <a:ext cx="2438400" cy="457200"/>
          </a:xfrm>
          <a:prstGeom prst="accentCallout1">
            <a:avLst>
              <a:gd name="adj1" fmla="val 18750"/>
              <a:gd name="adj2" fmla="val -8333"/>
              <a:gd name="adj3" fmla="val 271601"/>
              <a:gd name="adj4" fmla="val -72795"/>
            </a:avLst>
          </a:prstGeom>
          <a:ln/>
        </p:spPr>
        <p:style>
          <a:lnRef idx="1">
            <a:schemeClr val="accent5"/>
          </a:lnRef>
          <a:fillRef idx="3">
            <a:schemeClr val="accent5"/>
          </a:fillRef>
          <a:effectRef idx="2">
            <a:schemeClr val="accent5"/>
          </a:effectRef>
          <a:fontRef idx="minor">
            <a:schemeClr val="lt1"/>
          </a:fontRef>
        </p:style>
        <p:txBody>
          <a:bodyPr/>
          <a:lstStyle/>
          <a:p>
            <a:r>
              <a:rPr lang="en-US" dirty="0" smtClean="0"/>
              <a:t>Carbon Emission Goals</a:t>
            </a:r>
            <a:endParaRPr lang="en-US" dirty="0"/>
          </a:p>
        </p:txBody>
      </p:sp>
      <p:sp>
        <p:nvSpPr>
          <p:cNvPr id="11" name="TextBox 10"/>
          <p:cNvSpPr txBox="1"/>
          <p:nvPr/>
        </p:nvSpPr>
        <p:spPr>
          <a:xfrm>
            <a:off x="5257800" y="1206817"/>
            <a:ext cx="3657600" cy="4801314"/>
          </a:xfrm>
          <a:prstGeom prst="rect">
            <a:avLst/>
          </a:prstGeom>
          <a:noFill/>
        </p:spPr>
        <p:txBody>
          <a:bodyPr wrap="square" rtlCol="0">
            <a:spAutoFit/>
          </a:bodyPr>
          <a:lstStyle/>
          <a:p>
            <a:endParaRPr lang="en-US" sz="2400" dirty="0">
              <a:solidFill>
                <a:schemeClr val="accent2">
                  <a:lumMod val="75000"/>
                </a:schemeClr>
              </a:solidFill>
            </a:endParaRPr>
          </a:p>
          <a:p>
            <a:r>
              <a:rPr lang="en-US" sz="2400" dirty="0" smtClean="0"/>
              <a:t>“These </a:t>
            </a:r>
            <a:r>
              <a:rPr lang="en-US" sz="2400" dirty="0"/>
              <a:t>are all worthwhile topics however they are operationally focused and the </a:t>
            </a:r>
            <a:r>
              <a:rPr lang="en-US" sz="2400" b="1" dirty="0"/>
              <a:t>emphasis needs to focus on</a:t>
            </a:r>
            <a:r>
              <a:rPr lang="en-US" sz="2400" dirty="0"/>
              <a:t> what the organization produces from a </a:t>
            </a:r>
            <a:r>
              <a:rPr lang="en-US" sz="2400" b="1" dirty="0"/>
              <a:t>product</a:t>
            </a:r>
            <a:r>
              <a:rPr lang="en-US" sz="2400" dirty="0"/>
              <a:t> and </a:t>
            </a:r>
            <a:r>
              <a:rPr lang="en-US" sz="2400" b="1" dirty="0"/>
              <a:t>service</a:t>
            </a:r>
            <a:r>
              <a:rPr lang="en-US" sz="2400" dirty="0"/>
              <a:t> perspective</a:t>
            </a:r>
            <a:r>
              <a:rPr lang="en-US" sz="2400" dirty="0" smtClean="0"/>
              <a:t>.” </a:t>
            </a:r>
          </a:p>
          <a:p>
            <a:r>
              <a:rPr lang="en-US" sz="2400" dirty="0" smtClean="0"/>
              <a:t>	Timothy Hui</a:t>
            </a:r>
            <a:r>
              <a:rPr lang="en-US" sz="2400" dirty="0"/>
              <a:t>.</a:t>
            </a:r>
            <a:r>
              <a:rPr lang="en-US" sz="2400" dirty="0" smtClean="0"/>
              <a:t> </a:t>
            </a:r>
            <a:r>
              <a:rPr lang="en-US" sz="2400" dirty="0"/>
              <a:t>Head </a:t>
            </a:r>
            <a:r>
              <a:rPr lang="en-US" sz="2400" dirty="0" smtClean="0"/>
              <a:t>	of </a:t>
            </a:r>
            <a:r>
              <a:rPr lang="en-US" sz="2400" dirty="0"/>
              <a:t>Focal Point GRI </a:t>
            </a:r>
            <a:r>
              <a:rPr lang="en-US" sz="2400" dirty="0" smtClean="0"/>
              <a:t>	for </a:t>
            </a:r>
            <a:r>
              <a:rPr lang="en-US" sz="2400" dirty="0"/>
              <a:t>China </a:t>
            </a:r>
          </a:p>
          <a:p>
            <a:endParaRPr lang="en-US" dirty="0"/>
          </a:p>
        </p:txBody>
      </p:sp>
    </p:spTree>
    <p:extLst>
      <p:ext uri="{BB962C8B-B14F-4D97-AF65-F5344CB8AC3E}">
        <p14:creationId xmlns:p14="http://schemas.microsoft.com/office/powerpoint/2010/main" val="96923613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a:t>
            </a:r>
            <a:r>
              <a:rPr lang="en-US" dirty="0" err="1" smtClean="0"/>
              <a:t>LEDtek</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46915922"/>
              </p:ext>
            </p:extLst>
          </p:nvPr>
        </p:nvGraphicFramePr>
        <p:xfrm>
          <a:off x="235927" y="1447800"/>
          <a:ext cx="8603273" cy="4363720"/>
        </p:xfrm>
        <a:graphic>
          <a:graphicData uri="http://schemas.openxmlformats.org/drawingml/2006/table">
            <a:tbl>
              <a:tblPr firstRow="1" bandRow="1">
                <a:tableStyleId>{5A111915-BE36-4E01-A7E5-04B1672EAD32}</a:tableStyleId>
              </a:tblPr>
              <a:tblGrid>
                <a:gridCol w="1971675"/>
                <a:gridCol w="1743075"/>
                <a:gridCol w="2200275"/>
                <a:gridCol w="2688248"/>
              </a:tblGrid>
              <a:tr h="370840">
                <a:tc>
                  <a:txBody>
                    <a:bodyPr/>
                    <a:lstStyle/>
                    <a:p>
                      <a:r>
                        <a:rPr lang="en-US" dirty="0" smtClean="0"/>
                        <a:t>Principle</a:t>
                      </a:r>
                      <a:endParaRPr lang="en-US" dirty="0"/>
                    </a:p>
                  </a:txBody>
                  <a:tcPr/>
                </a:tc>
                <a:tc>
                  <a:txBody>
                    <a:bodyPr/>
                    <a:lstStyle/>
                    <a:p>
                      <a:r>
                        <a:rPr lang="en-US" dirty="0" smtClean="0"/>
                        <a:t>Commitment</a:t>
                      </a:r>
                      <a:endParaRPr lang="en-US" dirty="0"/>
                    </a:p>
                  </a:txBody>
                  <a:tcPr/>
                </a:tc>
                <a:tc>
                  <a:txBody>
                    <a:bodyPr/>
                    <a:lstStyle/>
                    <a:p>
                      <a:r>
                        <a:rPr lang="en-US" dirty="0" smtClean="0"/>
                        <a:t>Project</a:t>
                      </a:r>
                      <a:endParaRPr lang="en-US" dirty="0"/>
                    </a:p>
                  </a:txBody>
                  <a:tcPr/>
                </a:tc>
                <a:tc>
                  <a:txBody>
                    <a:bodyPr/>
                    <a:lstStyle/>
                    <a:p>
                      <a:r>
                        <a:rPr lang="en-US" dirty="0" smtClean="0"/>
                        <a:t>Considerations</a:t>
                      </a:r>
                      <a:endParaRPr lang="en-US" dirty="0"/>
                    </a:p>
                  </a:txBody>
                  <a:tcPr/>
                </a:tc>
              </a:tr>
              <a:tr h="370840">
                <a:tc>
                  <a:txBody>
                    <a:bodyPr/>
                    <a:lstStyle/>
                    <a:p>
                      <a:r>
                        <a:rPr lang="en-US" sz="1400" u="none" kern="1200" baseline="0" dirty="0" smtClean="0">
                          <a:solidFill>
                            <a:schemeClr val="tx1"/>
                          </a:solidFill>
                          <a:latin typeface="+mn-lt"/>
                          <a:ea typeface="+mn-ea"/>
                          <a:cs typeface="+mn-cs"/>
                        </a:rPr>
                        <a:t>9. and encourage the development and diffusion of environmentally friendly technologies. </a:t>
                      </a:r>
                    </a:p>
                  </a:txBody>
                  <a:tcPr/>
                </a:tc>
                <a:tc>
                  <a:txBody>
                    <a:bodyPr/>
                    <a:lstStyle/>
                    <a:p>
                      <a:r>
                        <a:rPr lang="en-US" sz="1400" dirty="0" smtClean="0"/>
                        <a:t>Our organization has committed to reducing</a:t>
                      </a:r>
                      <a:r>
                        <a:rPr lang="en-US" sz="1400" baseline="0" dirty="0" smtClean="0"/>
                        <a:t> dependency on fossil fuels</a:t>
                      </a:r>
                      <a:endParaRPr lang="en-US" sz="1400" dirty="0"/>
                    </a:p>
                  </a:txBody>
                  <a:tcPr/>
                </a:tc>
                <a:tc>
                  <a:txBody>
                    <a:bodyPr/>
                    <a:lstStyle/>
                    <a:p>
                      <a:r>
                        <a:rPr lang="en-US" sz="1400" b="0" i="0" kern="1200" dirty="0" smtClean="0">
                          <a:solidFill>
                            <a:schemeClr val="tx1"/>
                          </a:solidFill>
                          <a:effectLst/>
                          <a:latin typeface="+mn-lt"/>
                          <a:ea typeface="+mn-ea"/>
                          <a:cs typeface="+mn-cs"/>
                        </a:rPr>
                        <a:t>Design and installation of cost effective aerial security lighting for Mbabane Shanty Towns </a:t>
                      </a:r>
                      <a:endParaRPr lang="en-US" sz="1400" b="0" dirty="0"/>
                    </a:p>
                  </a:txBody>
                  <a:tcPr/>
                </a:tc>
                <a:tc>
                  <a:txBody>
                    <a:bodyPr/>
                    <a:lstStyle/>
                    <a:p>
                      <a:r>
                        <a:rPr lang="en-US" sz="1400" b="0" i="0" kern="1200" dirty="0" smtClean="0">
                          <a:solidFill>
                            <a:schemeClr val="tx1"/>
                          </a:solidFill>
                          <a:effectLst/>
                          <a:latin typeface="+mn-lt"/>
                          <a:ea typeface="+mn-ea"/>
                          <a:cs typeface="+mn-cs"/>
                        </a:rPr>
                        <a:t>The balancing of these imperatives highlighted the overall integrated linkage between</a:t>
                      </a:r>
                      <a:r>
                        <a:rPr lang="en-US" sz="1400" b="0" i="0" kern="1200" baseline="0" dirty="0" smtClean="0">
                          <a:solidFill>
                            <a:schemeClr val="tx1"/>
                          </a:solidFill>
                          <a:effectLst/>
                          <a:latin typeface="+mn-lt"/>
                          <a:ea typeface="+mn-ea"/>
                          <a:cs typeface="+mn-cs"/>
                        </a:rPr>
                        <a:t> social, environmental. </a:t>
                      </a:r>
                      <a:endParaRPr lang="en-US" sz="1400" b="0" i="0" kern="1200" dirty="0" smtClean="0">
                        <a:solidFill>
                          <a:schemeClr val="tx1"/>
                        </a:solidFill>
                        <a:effectLst/>
                        <a:latin typeface="+mn-lt"/>
                        <a:ea typeface="+mn-ea"/>
                        <a:cs typeface="+mn-cs"/>
                      </a:endParaRPr>
                    </a:p>
                    <a:p>
                      <a:r>
                        <a:rPr lang="en-US" sz="1400" b="0" i="0" kern="1200" dirty="0" smtClean="0">
                          <a:solidFill>
                            <a:schemeClr val="tx1"/>
                          </a:solidFill>
                          <a:effectLst/>
                          <a:latin typeface="+mn-lt"/>
                          <a:ea typeface="+mn-ea"/>
                          <a:cs typeface="+mn-cs"/>
                        </a:rPr>
                        <a:t>Alternative lighting sources were trailed by were not able to meet the criteria of lighting levels delivered on the ground.  </a:t>
                      </a:r>
                    </a:p>
                    <a:p>
                      <a:endParaRPr lang="en-US" sz="1400" b="0" i="0" kern="1200" dirty="0" smtClean="0">
                        <a:solidFill>
                          <a:schemeClr val="tx1"/>
                        </a:solidFill>
                        <a:effectLst/>
                        <a:latin typeface="+mn-lt"/>
                        <a:ea typeface="+mn-ea"/>
                        <a:cs typeface="+mn-cs"/>
                      </a:endParaRPr>
                    </a:p>
                    <a:p>
                      <a:r>
                        <a:rPr lang="en-US" sz="1400" b="0" i="0" kern="1200" dirty="0" err="1" smtClean="0">
                          <a:solidFill>
                            <a:schemeClr val="tx1"/>
                          </a:solidFill>
                          <a:effectLst/>
                          <a:latin typeface="+mn-lt"/>
                          <a:ea typeface="+mn-ea"/>
                          <a:cs typeface="+mn-cs"/>
                        </a:rPr>
                        <a:t>LEDtek</a:t>
                      </a:r>
                      <a:r>
                        <a:rPr lang="en-US" sz="1400" b="0" i="0" kern="1200" dirty="0" smtClean="0">
                          <a:solidFill>
                            <a:schemeClr val="tx1"/>
                          </a:solidFill>
                          <a:effectLst/>
                          <a:latin typeface="+mn-lt"/>
                          <a:ea typeface="+mn-ea"/>
                          <a:cs typeface="+mn-cs"/>
                        </a:rPr>
                        <a:t> attention to managing the aspects of the design phase, with particular emphasis on the incorporation of sustainability methodologies as per </a:t>
                      </a:r>
                      <a:r>
                        <a:rPr lang="en-US" sz="1400" b="0" i="0" kern="1200" dirty="0" err="1" smtClean="0">
                          <a:solidFill>
                            <a:schemeClr val="tx1"/>
                          </a:solidFill>
                          <a:effectLst/>
                          <a:latin typeface="+mn-lt"/>
                          <a:ea typeface="+mn-ea"/>
                          <a:cs typeface="+mn-cs"/>
                        </a:rPr>
                        <a:t>PRiSM</a:t>
                      </a:r>
                      <a:r>
                        <a:rPr lang="en-US" sz="1400" b="0" i="0" kern="1200" dirty="0" smtClean="0">
                          <a:solidFill>
                            <a:schemeClr val="tx1"/>
                          </a:solidFill>
                          <a:effectLst/>
                          <a:latin typeface="+mn-lt"/>
                          <a:ea typeface="+mn-ea"/>
                          <a:cs typeface="+mn-cs"/>
                        </a:rPr>
                        <a:t>, combined to produce the effective outcome of the project, meeting all the criteria. </a:t>
                      </a:r>
                    </a:p>
                    <a:p>
                      <a:endParaRPr lang="en-US" dirty="0"/>
                    </a:p>
                  </a:txBody>
                  <a:tcPr/>
                </a:tc>
              </a:tr>
            </a:tbl>
          </a:graphicData>
        </a:graphic>
      </p:graphicFrame>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63881" y="448634"/>
            <a:ext cx="3416300" cy="589911"/>
          </a:xfrm>
          <a:prstGeom prst="rect">
            <a:avLst/>
          </a:prstGeom>
        </p:spPr>
      </p:pic>
    </p:spTree>
    <p:extLst>
      <p:ext uri="{BB962C8B-B14F-4D97-AF65-F5344CB8AC3E}">
        <p14:creationId xmlns:p14="http://schemas.microsoft.com/office/powerpoint/2010/main" val="17839687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GPM’s Non Financial Report  (UNGC)</a:t>
            </a:r>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154260094"/>
              </p:ext>
            </p:extLst>
          </p:nvPr>
        </p:nvGraphicFramePr>
        <p:xfrm>
          <a:off x="762000" y="1295400"/>
          <a:ext cx="7410452" cy="4910736"/>
        </p:xfrm>
        <a:graphic>
          <a:graphicData uri="http://schemas.openxmlformats.org/drawingml/2006/table">
            <a:tbl>
              <a:tblPr/>
              <a:tblGrid>
                <a:gridCol w="1572872"/>
                <a:gridCol w="2227361"/>
                <a:gridCol w="2142906"/>
                <a:gridCol w="1467313"/>
              </a:tblGrid>
              <a:tr h="129314">
                <a:tc>
                  <a:txBody>
                    <a:bodyPr/>
                    <a:lstStyle/>
                    <a:p>
                      <a:r>
                        <a:rPr lang="en-US" sz="800" b="1">
                          <a:solidFill>
                            <a:srgbClr val="FFFFFF"/>
                          </a:solidFill>
                          <a:effectLst/>
                          <a:latin typeface="Calibri" charset="0"/>
                          <a:ea typeface="Calibri" charset="0"/>
                          <a:cs typeface="Calibri" charset="0"/>
                        </a:rPr>
                        <a:t>Principle</a:t>
                      </a:r>
                      <a:endParaRPr lang="en-US" sz="800">
                        <a:effectLst/>
                        <a:latin typeface="Calibri" charset="0"/>
                        <a:ea typeface="Calibri" charset="0"/>
                        <a:cs typeface="Calibri" charset="0"/>
                      </a:endParaRPr>
                    </a:p>
                  </a:txBody>
                  <a:tcPr marL="6932" marR="6932" marT="6932" marB="69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7DA2"/>
                    </a:solidFill>
                  </a:tcPr>
                </a:tc>
                <a:tc>
                  <a:txBody>
                    <a:bodyPr/>
                    <a:lstStyle/>
                    <a:p>
                      <a:r>
                        <a:rPr lang="en-US" sz="800" b="1">
                          <a:solidFill>
                            <a:srgbClr val="FFFFFF"/>
                          </a:solidFill>
                          <a:effectLst/>
                          <a:latin typeface="Calibri" charset="0"/>
                          <a:ea typeface="Calibri" charset="0"/>
                          <a:cs typeface="Calibri" charset="0"/>
                        </a:rPr>
                        <a:t>Committment</a:t>
                      </a:r>
                      <a:endParaRPr lang="en-US" sz="800">
                        <a:effectLst/>
                        <a:latin typeface="Calibri" charset="0"/>
                        <a:ea typeface="Calibri" charset="0"/>
                        <a:cs typeface="Calibri" charset="0"/>
                      </a:endParaRPr>
                    </a:p>
                  </a:txBody>
                  <a:tcPr marL="6932" marR="6932" marT="6932" marB="69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7DA2"/>
                    </a:solidFill>
                  </a:tcPr>
                </a:tc>
                <a:tc>
                  <a:txBody>
                    <a:bodyPr/>
                    <a:lstStyle/>
                    <a:p>
                      <a:r>
                        <a:rPr lang="en-US" sz="800" b="1" dirty="0">
                          <a:solidFill>
                            <a:srgbClr val="FFFFFF"/>
                          </a:solidFill>
                          <a:effectLst/>
                          <a:latin typeface="Calibri" charset="0"/>
                          <a:ea typeface="Calibri" charset="0"/>
                          <a:cs typeface="Calibri" charset="0"/>
                        </a:rPr>
                        <a:t>Systems and Principles</a:t>
                      </a:r>
                      <a:endParaRPr lang="en-US" sz="800" dirty="0">
                        <a:effectLst/>
                        <a:latin typeface="Calibri" charset="0"/>
                        <a:ea typeface="Calibri" charset="0"/>
                        <a:cs typeface="Calibri" charset="0"/>
                      </a:endParaRPr>
                    </a:p>
                  </a:txBody>
                  <a:tcPr marL="6932" marR="6932" marT="6932" marB="69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7DA2"/>
                    </a:solidFill>
                  </a:tcPr>
                </a:tc>
                <a:tc>
                  <a:txBody>
                    <a:bodyPr/>
                    <a:lstStyle/>
                    <a:p>
                      <a:r>
                        <a:rPr lang="en-US" sz="800" b="1">
                          <a:solidFill>
                            <a:srgbClr val="FFFFFF"/>
                          </a:solidFill>
                          <a:effectLst/>
                          <a:latin typeface="Calibri" charset="0"/>
                          <a:ea typeface="Calibri" charset="0"/>
                          <a:cs typeface="Calibri" charset="0"/>
                        </a:rPr>
                        <a:t>Services</a:t>
                      </a:r>
                      <a:endParaRPr lang="en-US" sz="800">
                        <a:effectLst/>
                        <a:latin typeface="Calibri" charset="0"/>
                        <a:ea typeface="Calibri" charset="0"/>
                        <a:cs typeface="Calibri" charset="0"/>
                      </a:endParaRPr>
                    </a:p>
                  </a:txBody>
                  <a:tcPr marL="6932" marR="6932" marT="6932" marB="69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7DA2"/>
                    </a:solidFill>
                  </a:tcPr>
                </a:tc>
              </a:tr>
              <a:tr h="245424">
                <a:tc>
                  <a:txBody>
                    <a:bodyPr/>
                    <a:lstStyle/>
                    <a:p>
                      <a:r>
                        <a:rPr lang="en-US" sz="800" b="1">
                          <a:solidFill>
                            <a:srgbClr val="FFFFFF"/>
                          </a:solidFill>
                          <a:effectLst/>
                          <a:latin typeface="Calibri" charset="0"/>
                          <a:ea typeface="Calibri" charset="0"/>
                          <a:cs typeface="Calibri" charset="0"/>
                        </a:rPr>
                        <a:t>Human Rights</a:t>
                      </a:r>
                      <a:endParaRPr lang="en-US" sz="800">
                        <a:effectLst/>
                        <a:latin typeface="Calibri" charset="0"/>
                        <a:ea typeface="Calibri" charset="0"/>
                        <a:cs typeface="Calibri" charset="0"/>
                      </a:endParaRPr>
                    </a:p>
                  </a:txBody>
                  <a:tcPr marL="6932" marR="6932" marT="6932" marB="69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4B3DF"/>
                    </a:solidFill>
                  </a:tcPr>
                </a:tc>
                <a:tc>
                  <a:txBody>
                    <a:bodyPr/>
                    <a:lstStyle/>
                    <a:p>
                      <a:r>
                        <a:rPr lang="en-US" sz="800" dirty="0">
                          <a:effectLst/>
                          <a:latin typeface="Calibri" charset="0"/>
                          <a:ea typeface="Calibri" charset="0"/>
                          <a:cs typeface="Calibri" charset="0"/>
                        </a:rPr>
                        <a:t/>
                      </a:r>
                      <a:br>
                        <a:rPr lang="en-US" sz="800" dirty="0">
                          <a:effectLst/>
                          <a:latin typeface="Calibri" charset="0"/>
                          <a:ea typeface="Calibri" charset="0"/>
                          <a:cs typeface="Calibri" charset="0"/>
                        </a:rPr>
                      </a:br>
                      <a:endParaRPr lang="en-US" sz="800" dirty="0">
                        <a:effectLst/>
                        <a:latin typeface="Calibri" charset="0"/>
                        <a:ea typeface="Calibri" charset="0"/>
                        <a:cs typeface="Calibri" charset="0"/>
                      </a:endParaRPr>
                    </a:p>
                  </a:txBody>
                  <a:tcPr marL="6932" marR="6932" marT="6932" marB="69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4B3DF"/>
                    </a:solidFill>
                  </a:tcPr>
                </a:tc>
                <a:tc>
                  <a:txBody>
                    <a:bodyPr/>
                    <a:lstStyle/>
                    <a:p>
                      <a:r>
                        <a:rPr lang="en-US" sz="800" dirty="0">
                          <a:effectLst/>
                          <a:latin typeface="Calibri" charset="0"/>
                          <a:ea typeface="Calibri" charset="0"/>
                          <a:cs typeface="Calibri" charset="0"/>
                        </a:rPr>
                        <a:t/>
                      </a:r>
                      <a:br>
                        <a:rPr lang="en-US" sz="800" dirty="0">
                          <a:effectLst/>
                          <a:latin typeface="Calibri" charset="0"/>
                          <a:ea typeface="Calibri" charset="0"/>
                          <a:cs typeface="Calibri" charset="0"/>
                        </a:rPr>
                      </a:br>
                      <a:endParaRPr lang="en-US" sz="800" dirty="0">
                        <a:effectLst/>
                        <a:latin typeface="Calibri" charset="0"/>
                        <a:ea typeface="Calibri" charset="0"/>
                        <a:cs typeface="Calibri" charset="0"/>
                      </a:endParaRPr>
                    </a:p>
                  </a:txBody>
                  <a:tcPr marL="6932" marR="6932" marT="6932" marB="69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4B3DF"/>
                    </a:solidFill>
                  </a:tcPr>
                </a:tc>
                <a:tc>
                  <a:txBody>
                    <a:bodyPr/>
                    <a:lstStyle/>
                    <a:p>
                      <a:r>
                        <a:rPr lang="en-US" sz="800">
                          <a:effectLst/>
                          <a:latin typeface="Calibri" charset="0"/>
                          <a:ea typeface="Calibri" charset="0"/>
                          <a:cs typeface="Calibri" charset="0"/>
                        </a:rPr>
                        <a:t/>
                      </a:r>
                      <a:br>
                        <a:rPr lang="en-US" sz="800">
                          <a:effectLst/>
                          <a:latin typeface="Calibri" charset="0"/>
                          <a:ea typeface="Calibri" charset="0"/>
                          <a:cs typeface="Calibri" charset="0"/>
                        </a:rPr>
                      </a:br>
                      <a:endParaRPr lang="en-US" sz="800">
                        <a:effectLst/>
                        <a:latin typeface="Calibri" charset="0"/>
                        <a:ea typeface="Calibri" charset="0"/>
                        <a:cs typeface="Calibri" charset="0"/>
                      </a:endParaRPr>
                    </a:p>
                  </a:txBody>
                  <a:tcPr marL="6932" marR="6932" marT="6932" marB="69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4B3DF"/>
                    </a:solidFill>
                  </a:tcPr>
                </a:tc>
              </a:tr>
              <a:tr h="2037914">
                <a:tc>
                  <a:txBody>
                    <a:bodyPr/>
                    <a:lstStyle/>
                    <a:p>
                      <a:r>
                        <a:rPr lang="en-US" sz="1000" dirty="0">
                          <a:solidFill>
                            <a:srgbClr val="000000"/>
                          </a:solidFill>
                          <a:effectLst/>
                          <a:latin typeface="Calibri" charset="0"/>
                          <a:ea typeface="Calibri" charset="0"/>
                          <a:cs typeface="Calibri" charset="0"/>
                        </a:rPr>
                        <a:t>1. Businesses should support and respect the protection of internationally proclaimed human rights; </a:t>
                      </a:r>
                      <a:endParaRPr lang="en-US" sz="1000" dirty="0">
                        <a:effectLst/>
                        <a:latin typeface="Calibri" charset="0"/>
                        <a:ea typeface="Calibri" charset="0"/>
                        <a:cs typeface="Calibri" charset="0"/>
                      </a:endParaRPr>
                    </a:p>
                    <a:p>
                      <a:r>
                        <a:rPr lang="en-US" sz="1000" dirty="0">
                          <a:solidFill>
                            <a:srgbClr val="000000"/>
                          </a:solidFill>
                          <a:effectLst/>
                          <a:latin typeface="Calibri" charset="0"/>
                          <a:ea typeface="Calibri" charset="0"/>
                          <a:cs typeface="Calibri" charset="0"/>
                        </a:rPr>
                        <a:t/>
                      </a:r>
                      <a:br>
                        <a:rPr lang="en-US" sz="1000" dirty="0">
                          <a:solidFill>
                            <a:srgbClr val="000000"/>
                          </a:solidFill>
                          <a:effectLst/>
                          <a:latin typeface="Calibri" charset="0"/>
                          <a:ea typeface="Calibri" charset="0"/>
                          <a:cs typeface="Calibri" charset="0"/>
                        </a:rPr>
                      </a:br>
                      <a:endParaRPr lang="en-US" sz="1000" dirty="0">
                        <a:solidFill>
                          <a:srgbClr val="000000"/>
                        </a:solidFill>
                        <a:effectLst/>
                        <a:latin typeface="Calibri" charset="0"/>
                        <a:ea typeface="Calibri" charset="0"/>
                        <a:cs typeface="Calibri" charset="0"/>
                      </a:endParaRPr>
                    </a:p>
                    <a:p>
                      <a:r>
                        <a:rPr lang="en-US" sz="1000" dirty="0">
                          <a:solidFill>
                            <a:srgbClr val="000000"/>
                          </a:solidFill>
                          <a:effectLst/>
                          <a:latin typeface="Calibri" charset="0"/>
                          <a:ea typeface="Calibri" charset="0"/>
                          <a:cs typeface="Calibri" charset="0"/>
                        </a:rPr>
                        <a:t>2. and make sure that they are not complicit in human rights abuses. </a:t>
                      </a:r>
                      <a:endParaRPr lang="en-US" sz="1000" dirty="0">
                        <a:effectLst/>
                        <a:latin typeface="Calibri" charset="0"/>
                        <a:ea typeface="Calibri" charset="0"/>
                        <a:cs typeface="Calibri" charset="0"/>
                      </a:endParaRPr>
                    </a:p>
                    <a:p>
                      <a:r>
                        <a:rPr lang="en-US" sz="1000" dirty="0">
                          <a:solidFill>
                            <a:srgbClr val="1D1B1B"/>
                          </a:solidFill>
                          <a:effectLst/>
                          <a:latin typeface="Calibri" charset="0"/>
                          <a:ea typeface="Calibri" charset="0"/>
                          <a:cs typeface="Calibri" charset="0"/>
                        </a:rPr>
                        <a:t/>
                      </a:r>
                      <a:br>
                        <a:rPr lang="en-US" sz="1000" dirty="0">
                          <a:solidFill>
                            <a:srgbClr val="1D1B1B"/>
                          </a:solidFill>
                          <a:effectLst/>
                          <a:latin typeface="Calibri" charset="0"/>
                          <a:ea typeface="Calibri" charset="0"/>
                          <a:cs typeface="Calibri" charset="0"/>
                        </a:rPr>
                      </a:br>
                      <a:endParaRPr lang="en-US" sz="1000" dirty="0">
                        <a:solidFill>
                          <a:srgbClr val="1D1B1B"/>
                        </a:solidFill>
                        <a:effectLst/>
                        <a:latin typeface="Calibri" charset="0"/>
                        <a:ea typeface="Calibri" charset="0"/>
                        <a:cs typeface="Calibri" charset="0"/>
                      </a:endParaRPr>
                    </a:p>
                    <a:p>
                      <a:r>
                        <a:rPr lang="en-US" sz="1000" dirty="0">
                          <a:effectLst/>
                          <a:latin typeface="Calibri" charset="0"/>
                          <a:ea typeface="Calibri" charset="0"/>
                          <a:cs typeface="Calibri" charset="0"/>
                        </a:rPr>
                        <a:t/>
                      </a:r>
                      <a:br>
                        <a:rPr lang="en-US" sz="1000" dirty="0">
                          <a:effectLst/>
                          <a:latin typeface="Calibri" charset="0"/>
                          <a:ea typeface="Calibri" charset="0"/>
                          <a:cs typeface="Calibri" charset="0"/>
                        </a:rPr>
                      </a:br>
                      <a:endParaRPr lang="en-US" sz="1000" dirty="0">
                        <a:effectLst/>
                        <a:latin typeface="Calibri" charset="0"/>
                        <a:ea typeface="Calibri" charset="0"/>
                        <a:cs typeface="Calibri" charset="0"/>
                      </a:endParaRPr>
                    </a:p>
                  </a:txBody>
                  <a:tcPr marL="6932" marR="6932" marT="6932" marB="69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1000" dirty="0">
                          <a:solidFill>
                            <a:srgbClr val="000000"/>
                          </a:solidFill>
                          <a:effectLst/>
                          <a:latin typeface="Calibri" charset="0"/>
                          <a:ea typeface="Calibri" charset="0"/>
                          <a:cs typeface="Calibri" charset="0"/>
                        </a:rPr>
                        <a:t>GPM Global, our partners and suppliers recognize that human rights are an integral part of corporate citizenship.  We respect, support and advocate the Universal Declaration of Human Rights and the Guiding Principles on Business and Human Rights: Implementing the United Nations' Protect, Respect and Remedy Framework’. </a:t>
                      </a:r>
                      <a:endParaRPr lang="en-US" sz="1000" dirty="0">
                        <a:effectLst/>
                        <a:latin typeface="Calibri" charset="0"/>
                        <a:ea typeface="Calibri" charset="0"/>
                        <a:cs typeface="Calibri" charset="0"/>
                      </a:endParaRPr>
                    </a:p>
                    <a:p>
                      <a:r>
                        <a:rPr lang="en-US" sz="1000" dirty="0">
                          <a:solidFill>
                            <a:srgbClr val="000000"/>
                          </a:solidFill>
                          <a:effectLst/>
                          <a:latin typeface="Calibri" charset="0"/>
                          <a:ea typeface="Calibri" charset="0"/>
                          <a:cs typeface="Calibri" charset="0"/>
                        </a:rPr>
                        <a:t/>
                      </a:r>
                      <a:br>
                        <a:rPr lang="en-US" sz="1000" dirty="0">
                          <a:solidFill>
                            <a:srgbClr val="000000"/>
                          </a:solidFill>
                          <a:effectLst/>
                          <a:latin typeface="Calibri" charset="0"/>
                          <a:ea typeface="Calibri" charset="0"/>
                          <a:cs typeface="Calibri" charset="0"/>
                        </a:rPr>
                      </a:br>
                      <a:r>
                        <a:rPr lang="en-US" sz="1000" dirty="0">
                          <a:solidFill>
                            <a:srgbClr val="000000"/>
                          </a:solidFill>
                          <a:effectLst/>
                          <a:latin typeface="Calibri" charset="0"/>
                          <a:ea typeface="Calibri" charset="0"/>
                          <a:cs typeface="Calibri" charset="0"/>
                        </a:rPr>
                        <a:t>GPM Global has a Human Rights Statement, in line with international best practice. </a:t>
                      </a:r>
                      <a:endParaRPr lang="en-US" sz="1000" dirty="0">
                        <a:effectLst/>
                        <a:latin typeface="Calibri" charset="0"/>
                        <a:ea typeface="Calibri" charset="0"/>
                        <a:cs typeface="Calibri" charset="0"/>
                      </a:endParaRPr>
                    </a:p>
                  </a:txBody>
                  <a:tcPr marL="6932" marR="6932" marT="6932" marB="69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buFont typeface="Arial" charset="0"/>
                        <a:buChar char="•"/>
                      </a:pPr>
                      <a:r>
                        <a:rPr lang="en-US" sz="1000" u="sng" dirty="0">
                          <a:solidFill>
                            <a:schemeClr val="tx2"/>
                          </a:solidFill>
                          <a:effectLst/>
                          <a:latin typeface="Calibri" charset="0"/>
                          <a:ea typeface="Calibri" charset="0"/>
                          <a:cs typeface="Calibri" charset="0"/>
                          <a:hlinkClick r:id="rId3"/>
                        </a:rPr>
                        <a:t>GPM Global Human Rights Statement</a:t>
                      </a:r>
                      <a:r>
                        <a:rPr lang="en-US" sz="1000" dirty="0">
                          <a:solidFill>
                            <a:schemeClr val="tx2"/>
                          </a:solidFill>
                          <a:effectLst/>
                          <a:latin typeface="Calibri" charset="0"/>
                          <a:ea typeface="Calibri" charset="0"/>
                          <a:cs typeface="Calibri" charset="0"/>
                        </a:rPr>
                        <a:t/>
                      </a:r>
                      <a:br>
                        <a:rPr lang="en-US" sz="1000" dirty="0">
                          <a:solidFill>
                            <a:schemeClr val="tx2"/>
                          </a:solidFill>
                          <a:effectLst/>
                          <a:latin typeface="Calibri" charset="0"/>
                          <a:ea typeface="Calibri" charset="0"/>
                          <a:cs typeface="Calibri" charset="0"/>
                        </a:rPr>
                      </a:br>
                      <a:endParaRPr lang="en-US" sz="1000" dirty="0">
                        <a:solidFill>
                          <a:schemeClr val="tx2"/>
                        </a:solidFill>
                        <a:effectLst/>
                        <a:latin typeface="Calibri" charset="0"/>
                        <a:ea typeface="Calibri" charset="0"/>
                        <a:cs typeface="Calibri" charset="0"/>
                      </a:endParaRPr>
                    </a:p>
                    <a:p>
                      <a:pPr>
                        <a:buFont typeface="Arial" charset="0"/>
                        <a:buChar char="•"/>
                      </a:pPr>
                      <a:r>
                        <a:rPr lang="en-US" sz="1000" u="sng" dirty="0">
                          <a:solidFill>
                            <a:schemeClr val="tx2"/>
                          </a:solidFill>
                          <a:effectLst/>
                          <a:latin typeface="Calibri" charset="0"/>
                          <a:ea typeface="Calibri" charset="0"/>
                          <a:cs typeface="Calibri" charset="0"/>
                          <a:hlinkClick r:id="rId4"/>
                        </a:rPr>
                        <a:t>GPM Global Core Principles</a:t>
                      </a:r>
                      <a:r>
                        <a:rPr lang="en-US" sz="1000" dirty="0">
                          <a:solidFill>
                            <a:schemeClr val="tx2"/>
                          </a:solidFill>
                          <a:effectLst/>
                          <a:latin typeface="Calibri" charset="0"/>
                          <a:ea typeface="Calibri" charset="0"/>
                          <a:cs typeface="Calibri" charset="0"/>
                        </a:rPr>
                        <a:t/>
                      </a:r>
                      <a:br>
                        <a:rPr lang="en-US" sz="1000" dirty="0">
                          <a:solidFill>
                            <a:schemeClr val="tx2"/>
                          </a:solidFill>
                          <a:effectLst/>
                          <a:latin typeface="Calibri" charset="0"/>
                          <a:ea typeface="Calibri" charset="0"/>
                          <a:cs typeface="Calibri" charset="0"/>
                        </a:rPr>
                      </a:br>
                      <a:endParaRPr lang="en-US" sz="1000" dirty="0">
                        <a:solidFill>
                          <a:schemeClr val="tx2"/>
                        </a:solidFill>
                        <a:effectLst/>
                        <a:latin typeface="Calibri" charset="0"/>
                        <a:ea typeface="Calibri" charset="0"/>
                        <a:cs typeface="Calibri" charset="0"/>
                      </a:endParaRPr>
                    </a:p>
                    <a:p>
                      <a:pPr>
                        <a:buFont typeface="Arial" charset="0"/>
                        <a:buChar char="•"/>
                      </a:pPr>
                      <a:r>
                        <a:rPr lang="en-US" sz="1000" u="sng" dirty="0">
                          <a:solidFill>
                            <a:schemeClr val="tx2"/>
                          </a:solidFill>
                          <a:effectLst/>
                          <a:latin typeface="Calibri" charset="0"/>
                          <a:ea typeface="Calibri" charset="0"/>
                          <a:cs typeface="Calibri" charset="0"/>
                          <a:hlinkClick r:id="rId5"/>
                        </a:rPr>
                        <a:t>GPM Global Supplier and Partner Code of Conduct</a:t>
                      </a:r>
                      <a:endParaRPr lang="en-US" sz="1000" dirty="0">
                        <a:solidFill>
                          <a:schemeClr val="tx2"/>
                        </a:solidFill>
                        <a:effectLst/>
                        <a:latin typeface="Calibri" charset="0"/>
                        <a:ea typeface="Calibri" charset="0"/>
                        <a:cs typeface="Calibri" charset="0"/>
                      </a:endParaRPr>
                    </a:p>
                    <a:p>
                      <a:r>
                        <a:rPr lang="en-US" sz="1000" dirty="0">
                          <a:solidFill>
                            <a:schemeClr val="tx2"/>
                          </a:solidFill>
                          <a:effectLst/>
                          <a:latin typeface="Calibri" charset="0"/>
                          <a:ea typeface="Calibri" charset="0"/>
                          <a:cs typeface="Calibri" charset="0"/>
                        </a:rPr>
                        <a:t/>
                      </a:r>
                      <a:br>
                        <a:rPr lang="en-US" sz="1000" dirty="0">
                          <a:solidFill>
                            <a:schemeClr val="tx2"/>
                          </a:solidFill>
                          <a:effectLst/>
                          <a:latin typeface="Calibri" charset="0"/>
                          <a:ea typeface="Calibri" charset="0"/>
                          <a:cs typeface="Calibri" charset="0"/>
                        </a:rPr>
                      </a:br>
                      <a:endParaRPr lang="en-US" sz="1000" dirty="0">
                        <a:solidFill>
                          <a:schemeClr val="tx2"/>
                        </a:solidFill>
                        <a:effectLst/>
                        <a:latin typeface="Calibri" charset="0"/>
                        <a:ea typeface="Calibri" charset="0"/>
                        <a:cs typeface="Calibri" charset="0"/>
                      </a:endParaRPr>
                    </a:p>
                    <a:p>
                      <a:pPr>
                        <a:buFont typeface="Arial" charset="0"/>
                        <a:buChar char="•"/>
                      </a:pPr>
                      <a:r>
                        <a:rPr lang="en-US" sz="1000" u="sng" dirty="0">
                          <a:solidFill>
                            <a:schemeClr val="tx2"/>
                          </a:solidFill>
                          <a:effectLst/>
                          <a:latin typeface="Calibri" charset="0"/>
                          <a:ea typeface="Calibri" charset="0"/>
                          <a:cs typeface="Calibri" charset="0"/>
                          <a:hlinkClick r:id="rId6"/>
                        </a:rPr>
                        <a:t>The GPM Global P5 Standard for Sustainability in Project Management</a:t>
                      </a:r>
                      <a:r>
                        <a:rPr lang="en-US" sz="1000" dirty="0">
                          <a:solidFill>
                            <a:schemeClr val="tx2"/>
                          </a:solidFill>
                          <a:effectLst/>
                          <a:latin typeface="Calibri" charset="0"/>
                          <a:ea typeface="Calibri" charset="0"/>
                          <a:cs typeface="Calibri" charset="0"/>
                        </a:rPr>
                        <a:t/>
                      </a:r>
                      <a:br>
                        <a:rPr lang="en-US" sz="1000" dirty="0">
                          <a:solidFill>
                            <a:schemeClr val="tx2"/>
                          </a:solidFill>
                          <a:effectLst/>
                          <a:latin typeface="Calibri" charset="0"/>
                          <a:ea typeface="Calibri" charset="0"/>
                          <a:cs typeface="Calibri" charset="0"/>
                        </a:rPr>
                      </a:br>
                      <a:endParaRPr lang="en-US" sz="1000" dirty="0">
                        <a:solidFill>
                          <a:schemeClr val="tx2"/>
                        </a:solidFill>
                        <a:effectLst/>
                        <a:latin typeface="Calibri" charset="0"/>
                        <a:ea typeface="Calibri" charset="0"/>
                        <a:cs typeface="Calibri" charset="0"/>
                      </a:endParaRPr>
                    </a:p>
                    <a:p>
                      <a:pPr>
                        <a:buFont typeface="Arial" charset="0"/>
                        <a:buChar char="•"/>
                      </a:pPr>
                      <a:r>
                        <a:rPr lang="en-US" sz="1000" u="sng" dirty="0">
                          <a:solidFill>
                            <a:schemeClr val="tx2"/>
                          </a:solidFill>
                          <a:effectLst/>
                          <a:latin typeface="Calibri" charset="0"/>
                          <a:ea typeface="Calibri" charset="0"/>
                          <a:cs typeface="Calibri" charset="0"/>
                          <a:hlinkClick r:id="rId7"/>
                        </a:rPr>
                        <a:t>The GPM Reference Guide to Sustainability in Project Management</a:t>
                      </a:r>
                      <a:endParaRPr lang="en-US" sz="1000" dirty="0">
                        <a:solidFill>
                          <a:schemeClr val="tx2"/>
                        </a:solidFill>
                        <a:effectLst/>
                        <a:latin typeface="Calibri" charset="0"/>
                        <a:ea typeface="Calibri" charset="0"/>
                        <a:cs typeface="Calibri" charset="0"/>
                      </a:endParaRPr>
                    </a:p>
                  </a:txBody>
                  <a:tcPr marL="6932" marR="6932" marT="6932" marB="69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1000" dirty="0">
                          <a:solidFill>
                            <a:srgbClr val="000000"/>
                          </a:solidFill>
                          <a:effectLst/>
                          <a:latin typeface="Calibri" charset="0"/>
                          <a:ea typeface="Calibri" charset="0"/>
                          <a:cs typeface="Calibri" charset="0"/>
                        </a:rPr>
                        <a:t>Portfolio, Program, &amp; Project Management Sustainability and Materiality Assessments (PSM3)</a:t>
                      </a:r>
                      <a:endParaRPr lang="en-US" sz="1000" dirty="0">
                        <a:effectLst/>
                        <a:latin typeface="Calibri" charset="0"/>
                        <a:ea typeface="Calibri" charset="0"/>
                        <a:cs typeface="Calibri" charset="0"/>
                      </a:endParaRPr>
                    </a:p>
                    <a:p>
                      <a:r>
                        <a:rPr lang="en-US" sz="1000" dirty="0">
                          <a:solidFill>
                            <a:srgbClr val="000000"/>
                          </a:solidFill>
                          <a:effectLst/>
                          <a:latin typeface="Calibri" charset="0"/>
                          <a:ea typeface="Calibri" charset="0"/>
                          <a:cs typeface="Calibri" charset="0"/>
                        </a:rPr>
                        <a:t/>
                      </a:r>
                      <a:br>
                        <a:rPr lang="en-US" sz="1000" dirty="0">
                          <a:solidFill>
                            <a:srgbClr val="000000"/>
                          </a:solidFill>
                          <a:effectLst/>
                          <a:latin typeface="Calibri" charset="0"/>
                          <a:ea typeface="Calibri" charset="0"/>
                          <a:cs typeface="Calibri" charset="0"/>
                        </a:rPr>
                      </a:br>
                      <a:endParaRPr lang="en-US" sz="1000" dirty="0">
                        <a:solidFill>
                          <a:srgbClr val="000000"/>
                        </a:solidFill>
                        <a:effectLst/>
                        <a:latin typeface="Calibri" charset="0"/>
                        <a:ea typeface="Calibri" charset="0"/>
                        <a:cs typeface="Calibri" charset="0"/>
                      </a:endParaRPr>
                    </a:p>
                    <a:p>
                      <a:r>
                        <a:rPr lang="en-US" sz="1000" dirty="0">
                          <a:solidFill>
                            <a:srgbClr val="000000"/>
                          </a:solidFill>
                          <a:effectLst/>
                          <a:latin typeface="Calibri" charset="0"/>
                          <a:ea typeface="Calibri" charset="0"/>
                          <a:cs typeface="Calibri" charset="0"/>
                        </a:rPr>
                        <a:t>Projects integrating Sustainable Methods (</a:t>
                      </a:r>
                      <a:r>
                        <a:rPr lang="en-US" sz="1000" dirty="0" err="1">
                          <a:solidFill>
                            <a:srgbClr val="000000"/>
                          </a:solidFill>
                          <a:effectLst/>
                          <a:latin typeface="Calibri" charset="0"/>
                          <a:ea typeface="Calibri" charset="0"/>
                          <a:cs typeface="Calibri" charset="0"/>
                        </a:rPr>
                        <a:t>PRiSM</a:t>
                      </a:r>
                      <a:r>
                        <a:rPr lang="en-US" sz="1000" dirty="0">
                          <a:solidFill>
                            <a:srgbClr val="000000"/>
                          </a:solidFill>
                          <a:effectLst/>
                          <a:latin typeface="Calibri" charset="0"/>
                          <a:ea typeface="Calibri" charset="0"/>
                          <a:cs typeface="Calibri" charset="0"/>
                        </a:rPr>
                        <a:t>) Project Methodology</a:t>
                      </a:r>
                      <a:endParaRPr lang="en-US" sz="1000" dirty="0">
                        <a:effectLst/>
                        <a:latin typeface="Calibri" charset="0"/>
                        <a:ea typeface="Calibri" charset="0"/>
                        <a:cs typeface="Calibri" charset="0"/>
                      </a:endParaRPr>
                    </a:p>
                    <a:p>
                      <a:endParaRPr lang="en-US" sz="1000" dirty="0">
                        <a:solidFill>
                          <a:srgbClr val="000000"/>
                        </a:solidFill>
                        <a:effectLst/>
                        <a:latin typeface="Calibri" charset="0"/>
                        <a:ea typeface="Calibri" charset="0"/>
                        <a:cs typeface="Calibri" charset="0"/>
                      </a:endParaRPr>
                    </a:p>
                    <a:p>
                      <a:r>
                        <a:rPr lang="en-US" sz="1000" dirty="0" err="1">
                          <a:solidFill>
                            <a:srgbClr val="000000"/>
                          </a:solidFill>
                          <a:effectLst/>
                          <a:latin typeface="Calibri" charset="0"/>
                          <a:ea typeface="Calibri" charset="0"/>
                          <a:cs typeface="Calibri" charset="0"/>
                        </a:rPr>
                        <a:t>PRiSM</a:t>
                      </a:r>
                      <a:r>
                        <a:rPr lang="en-US" sz="1000" dirty="0">
                          <a:solidFill>
                            <a:srgbClr val="000000"/>
                          </a:solidFill>
                          <a:effectLst/>
                          <a:latin typeface="Calibri" charset="0"/>
                          <a:ea typeface="Calibri" charset="0"/>
                          <a:cs typeface="Calibri" charset="0"/>
                        </a:rPr>
                        <a:t> Training</a:t>
                      </a:r>
                      <a:endParaRPr lang="en-US" sz="1000" dirty="0">
                        <a:effectLst/>
                        <a:latin typeface="Calibri" charset="0"/>
                        <a:ea typeface="Calibri" charset="0"/>
                        <a:cs typeface="Calibri" charset="0"/>
                      </a:endParaRPr>
                    </a:p>
                  </a:txBody>
                  <a:tcPr marL="6932" marR="6932" marT="6932" marB="69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03479">
                <a:tc>
                  <a:txBody>
                    <a:bodyPr/>
                    <a:lstStyle/>
                    <a:p>
                      <a:r>
                        <a:rPr lang="en-US" sz="1000" b="1">
                          <a:solidFill>
                            <a:srgbClr val="FFFFFF"/>
                          </a:solidFill>
                          <a:effectLst/>
                          <a:latin typeface="Calibri" charset="0"/>
                          <a:ea typeface="Calibri" charset="0"/>
                          <a:cs typeface="Calibri" charset="0"/>
                        </a:rPr>
                        <a:t>Labor Standards</a:t>
                      </a:r>
                      <a:endParaRPr lang="en-US" sz="1000">
                        <a:effectLst/>
                        <a:latin typeface="Calibri" charset="0"/>
                        <a:ea typeface="Calibri" charset="0"/>
                        <a:cs typeface="Calibri" charset="0"/>
                      </a:endParaRPr>
                    </a:p>
                  </a:txBody>
                  <a:tcPr marL="6932" marR="6932" marT="6932" marB="69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99BC9"/>
                    </a:solidFill>
                  </a:tcPr>
                </a:tc>
                <a:tc>
                  <a:txBody>
                    <a:bodyPr/>
                    <a:lstStyle/>
                    <a:p>
                      <a:r>
                        <a:rPr lang="en-US" sz="1000">
                          <a:effectLst/>
                          <a:latin typeface="Calibri" charset="0"/>
                          <a:ea typeface="Calibri" charset="0"/>
                          <a:cs typeface="Calibri" charset="0"/>
                        </a:rPr>
                        <a:t/>
                      </a:r>
                      <a:br>
                        <a:rPr lang="en-US" sz="1000">
                          <a:effectLst/>
                          <a:latin typeface="Calibri" charset="0"/>
                          <a:ea typeface="Calibri" charset="0"/>
                          <a:cs typeface="Calibri" charset="0"/>
                        </a:rPr>
                      </a:br>
                      <a:endParaRPr lang="en-US" sz="1000">
                        <a:effectLst/>
                        <a:latin typeface="Calibri" charset="0"/>
                        <a:ea typeface="Calibri" charset="0"/>
                        <a:cs typeface="Calibri" charset="0"/>
                      </a:endParaRPr>
                    </a:p>
                  </a:txBody>
                  <a:tcPr marL="6932" marR="6932" marT="6932" marB="69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99BC9"/>
                    </a:solidFill>
                  </a:tcPr>
                </a:tc>
                <a:tc>
                  <a:txBody>
                    <a:bodyPr/>
                    <a:lstStyle/>
                    <a:p>
                      <a:r>
                        <a:rPr lang="en-US" sz="1000">
                          <a:solidFill>
                            <a:schemeClr val="tx2"/>
                          </a:solidFill>
                          <a:effectLst/>
                          <a:latin typeface="Calibri" charset="0"/>
                          <a:ea typeface="Calibri" charset="0"/>
                          <a:cs typeface="Calibri" charset="0"/>
                        </a:rPr>
                        <a:t/>
                      </a:r>
                      <a:br>
                        <a:rPr lang="en-US" sz="1000">
                          <a:solidFill>
                            <a:schemeClr val="tx2"/>
                          </a:solidFill>
                          <a:effectLst/>
                          <a:latin typeface="Calibri" charset="0"/>
                          <a:ea typeface="Calibri" charset="0"/>
                          <a:cs typeface="Calibri" charset="0"/>
                        </a:rPr>
                      </a:br>
                      <a:endParaRPr lang="en-US" sz="1000">
                        <a:solidFill>
                          <a:schemeClr val="tx2"/>
                        </a:solidFill>
                        <a:effectLst/>
                        <a:latin typeface="Calibri" charset="0"/>
                        <a:ea typeface="Calibri" charset="0"/>
                        <a:cs typeface="Calibri" charset="0"/>
                      </a:endParaRPr>
                    </a:p>
                  </a:txBody>
                  <a:tcPr marL="6932" marR="6932" marT="6932" marB="69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99BC9"/>
                    </a:solidFill>
                  </a:tcPr>
                </a:tc>
                <a:tc>
                  <a:txBody>
                    <a:bodyPr/>
                    <a:lstStyle/>
                    <a:p>
                      <a:r>
                        <a:rPr lang="en-US" sz="1000">
                          <a:effectLst/>
                          <a:latin typeface="Calibri" charset="0"/>
                          <a:ea typeface="Calibri" charset="0"/>
                          <a:cs typeface="Calibri" charset="0"/>
                        </a:rPr>
                        <a:t/>
                      </a:r>
                      <a:br>
                        <a:rPr lang="en-US" sz="1000">
                          <a:effectLst/>
                          <a:latin typeface="Calibri" charset="0"/>
                          <a:ea typeface="Calibri" charset="0"/>
                          <a:cs typeface="Calibri" charset="0"/>
                        </a:rPr>
                      </a:br>
                      <a:endParaRPr lang="en-US" sz="1000">
                        <a:effectLst/>
                        <a:latin typeface="Calibri" charset="0"/>
                        <a:ea typeface="Calibri" charset="0"/>
                        <a:cs typeface="Calibri" charset="0"/>
                      </a:endParaRPr>
                    </a:p>
                  </a:txBody>
                  <a:tcPr marL="6932" marR="6932" marT="6932" marB="69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99BC9"/>
                    </a:solidFill>
                  </a:tcPr>
                </a:tc>
              </a:tr>
              <a:tr h="2160670">
                <a:tc>
                  <a:txBody>
                    <a:bodyPr/>
                    <a:lstStyle/>
                    <a:p>
                      <a:r>
                        <a:rPr lang="en-US" sz="1000" dirty="0" smtClean="0">
                          <a:solidFill>
                            <a:srgbClr val="000000"/>
                          </a:solidFill>
                          <a:effectLst/>
                          <a:latin typeface="Calibri" charset="0"/>
                          <a:ea typeface="Calibri" charset="0"/>
                          <a:cs typeface="Calibri" charset="0"/>
                        </a:rPr>
                        <a:t>3. </a:t>
                      </a:r>
                      <a:r>
                        <a:rPr lang="en-US" sz="1000" dirty="0">
                          <a:solidFill>
                            <a:srgbClr val="000000"/>
                          </a:solidFill>
                          <a:effectLst/>
                          <a:latin typeface="Calibri" charset="0"/>
                          <a:ea typeface="Calibri" charset="0"/>
                          <a:cs typeface="Calibri" charset="0"/>
                        </a:rPr>
                        <a:t>Businesses should uphold the freedom of association and the effective recognition of the right to collective bargaining; </a:t>
                      </a:r>
                      <a:br>
                        <a:rPr lang="en-US" sz="1000" dirty="0">
                          <a:solidFill>
                            <a:srgbClr val="000000"/>
                          </a:solidFill>
                          <a:effectLst/>
                          <a:latin typeface="Calibri" charset="0"/>
                          <a:ea typeface="Calibri" charset="0"/>
                          <a:cs typeface="Calibri" charset="0"/>
                        </a:rPr>
                      </a:br>
                      <a:endParaRPr lang="en-US" sz="1000" dirty="0">
                        <a:effectLst/>
                        <a:latin typeface="Calibri" charset="0"/>
                        <a:ea typeface="Calibri" charset="0"/>
                        <a:cs typeface="Calibri" charset="0"/>
                      </a:endParaRPr>
                    </a:p>
                    <a:p>
                      <a:r>
                        <a:rPr lang="en-US" sz="1000" dirty="0">
                          <a:solidFill>
                            <a:srgbClr val="000000"/>
                          </a:solidFill>
                          <a:effectLst/>
                          <a:latin typeface="Calibri" charset="0"/>
                          <a:ea typeface="Calibri" charset="0"/>
                          <a:cs typeface="Calibri" charset="0"/>
                        </a:rPr>
                        <a:t>4. the elimination of all forms of forced and compulsory labor; </a:t>
                      </a:r>
                      <a:br>
                        <a:rPr lang="en-US" sz="1000" dirty="0">
                          <a:solidFill>
                            <a:srgbClr val="000000"/>
                          </a:solidFill>
                          <a:effectLst/>
                          <a:latin typeface="Calibri" charset="0"/>
                          <a:ea typeface="Calibri" charset="0"/>
                          <a:cs typeface="Calibri" charset="0"/>
                        </a:rPr>
                      </a:br>
                      <a:endParaRPr lang="en-US" sz="1000" dirty="0">
                        <a:effectLst/>
                        <a:latin typeface="Calibri" charset="0"/>
                        <a:ea typeface="Calibri" charset="0"/>
                        <a:cs typeface="Calibri" charset="0"/>
                      </a:endParaRPr>
                    </a:p>
                    <a:p>
                      <a:r>
                        <a:rPr lang="en-US" sz="1000" dirty="0">
                          <a:solidFill>
                            <a:srgbClr val="000000"/>
                          </a:solidFill>
                          <a:effectLst/>
                          <a:latin typeface="Calibri" charset="0"/>
                          <a:ea typeface="Calibri" charset="0"/>
                          <a:cs typeface="Calibri" charset="0"/>
                        </a:rPr>
                        <a:t>5. the effective abolition of child labor; </a:t>
                      </a:r>
                      <a:endParaRPr lang="en-US" sz="1000" dirty="0">
                        <a:effectLst/>
                        <a:latin typeface="Calibri" charset="0"/>
                        <a:ea typeface="Calibri" charset="0"/>
                        <a:cs typeface="Calibri" charset="0"/>
                      </a:endParaRPr>
                    </a:p>
                  </a:txBody>
                  <a:tcPr marL="8665" marR="86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000" dirty="0">
                          <a:solidFill>
                            <a:srgbClr val="000000"/>
                          </a:solidFill>
                          <a:effectLst/>
                          <a:latin typeface="Calibri" charset="0"/>
                          <a:ea typeface="Calibri" charset="0"/>
                          <a:cs typeface="Calibri" charset="0"/>
                        </a:rPr>
                        <a:t>GPM Global, our partners and suppliers do not use forced, compulsory or child labor. </a:t>
                      </a:r>
                      <a:br>
                        <a:rPr lang="en-US" sz="1000" dirty="0">
                          <a:solidFill>
                            <a:srgbClr val="000000"/>
                          </a:solidFill>
                          <a:effectLst/>
                          <a:latin typeface="Calibri" charset="0"/>
                          <a:ea typeface="Calibri" charset="0"/>
                          <a:cs typeface="Calibri" charset="0"/>
                        </a:rPr>
                      </a:br>
                      <a:endParaRPr lang="en-US" sz="1000" dirty="0">
                        <a:effectLst/>
                        <a:latin typeface="Calibri" charset="0"/>
                        <a:ea typeface="Calibri" charset="0"/>
                        <a:cs typeface="Calibri" charset="0"/>
                      </a:endParaRPr>
                    </a:p>
                    <a:p>
                      <a:r>
                        <a:rPr lang="en-US" sz="1000" dirty="0">
                          <a:solidFill>
                            <a:srgbClr val="000000"/>
                          </a:solidFill>
                          <a:effectLst/>
                          <a:latin typeface="Calibri" charset="0"/>
                          <a:ea typeface="Calibri" charset="0"/>
                          <a:cs typeface="Calibri" charset="0"/>
                        </a:rPr>
                        <a:t>GPM Global, our partners and suppliers support freedom of association and recognize the right to collective bargaining. </a:t>
                      </a:r>
                      <a:endParaRPr lang="en-US" sz="1000" dirty="0">
                        <a:effectLst/>
                        <a:latin typeface="Calibri" charset="0"/>
                        <a:ea typeface="Calibri" charset="0"/>
                        <a:cs typeface="Calibri" charset="0"/>
                      </a:endParaRPr>
                    </a:p>
                  </a:txBody>
                  <a:tcPr marL="6932" marR="6932" marT="6932" marB="69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buFont typeface="Arial" charset="0"/>
                        <a:buChar char="•"/>
                      </a:pPr>
                      <a:r>
                        <a:rPr lang="en-US" sz="1000" u="sng" dirty="0">
                          <a:solidFill>
                            <a:schemeClr val="tx2"/>
                          </a:solidFill>
                          <a:effectLst/>
                          <a:latin typeface="Calibri" charset="0"/>
                          <a:ea typeface="Calibri" charset="0"/>
                          <a:cs typeface="Calibri" charset="0"/>
                          <a:hlinkClick r:id="rId3"/>
                        </a:rPr>
                        <a:t>GPM Global Human Rights Statement</a:t>
                      </a:r>
                      <a:r>
                        <a:rPr lang="en-US" sz="1000" dirty="0">
                          <a:solidFill>
                            <a:schemeClr val="tx2"/>
                          </a:solidFill>
                          <a:effectLst/>
                          <a:latin typeface="Calibri" charset="0"/>
                          <a:ea typeface="Calibri" charset="0"/>
                          <a:cs typeface="Calibri" charset="0"/>
                        </a:rPr>
                        <a:t/>
                      </a:r>
                      <a:br>
                        <a:rPr lang="en-US" sz="1000" dirty="0">
                          <a:solidFill>
                            <a:schemeClr val="tx2"/>
                          </a:solidFill>
                          <a:effectLst/>
                          <a:latin typeface="Calibri" charset="0"/>
                          <a:ea typeface="Calibri" charset="0"/>
                          <a:cs typeface="Calibri" charset="0"/>
                        </a:rPr>
                      </a:br>
                      <a:endParaRPr lang="en-US" sz="1000" dirty="0">
                        <a:solidFill>
                          <a:schemeClr val="tx2"/>
                        </a:solidFill>
                        <a:effectLst/>
                        <a:latin typeface="Calibri" charset="0"/>
                        <a:ea typeface="Calibri" charset="0"/>
                        <a:cs typeface="Calibri" charset="0"/>
                      </a:endParaRPr>
                    </a:p>
                    <a:p>
                      <a:pPr>
                        <a:buFont typeface="Arial" charset="0"/>
                        <a:buChar char="•"/>
                      </a:pPr>
                      <a:r>
                        <a:rPr lang="en-US" sz="1000" u="sng" dirty="0">
                          <a:solidFill>
                            <a:schemeClr val="tx2"/>
                          </a:solidFill>
                          <a:effectLst/>
                          <a:latin typeface="Calibri" charset="0"/>
                          <a:ea typeface="Calibri" charset="0"/>
                          <a:cs typeface="Calibri" charset="0"/>
                          <a:hlinkClick r:id="rId4"/>
                        </a:rPr>
                        <a:t>GPM Global Core Principles</a:t>
                      </a:r>
                      <a:endParaRPr lang="en-US" sz="1000" dirty="0">
                        <a:solidFill>
                          <a:schemeClr val="tx2"/>
                        </a:solidFill>
                        <a:effectLst/>
                        <a:latin typeface="Calibri" charset="0"/>
                        <a:ea typeface="Calibri" charset="0"/>
                        <a:cs typeface="Calibri" charset="0"/>
                      </a:endParaRPr>
                    </a:p>
                    <a:p>
                      <a:r>
                        <a:rPr lang="en-US" sz="1000" dirty="0">
                          <a:solidFill>
                            <a:schemeClr val="tx2"/>
                          </a:solidFill>
                          <a:effectLst/>
                          <a:latin typeface="Calibri" charset="0"/>
                          <a:ea typeface="Calibri" charset="0"/>
                          <a:cs typeface="Calibri" charset="0"/>
                        </a:rPr>
                        <a:t/>
                      </a:r>
                      <a:br>
                        <a:rPr lang="en-US" sz="1000" dirty="0">
                          <a:solidFill>
                            <a:schemeClr val="tx2"/>
                          </a:solidFill>
                          <a:effectLst/>
                          <a:latin typeface="Calibri" charset="0"/>
                          <a:ea typeface="Calibri" charset="0"/>
                          <a:cs typeface="Calibri" charset="0"/>
                        </a:rPr>
                      </a:br>
                      <a:endParaRPr lang="en-US" sz="1000" dirty="0">
                        <a:solidFill>
                          <a:schemeClr val="tx2"/>
                        </a:solidFill>
                        <a:effectLst/>
                        <a:latin typeface="Calibri" charset="0"/>
                        <a:ea typeface="Calibri" charset="0"/>
                        <a:cs typeface="Calibri" charset="0"/>
                      </a:endParaRPr>
                    </a:p>
                    <a:p>
                      <a:pPr>
                        <a:buFont typeface="Arial" charset="0"/>
                        <a:buChar char="•"/>
                      </a:pPr>
                      <a:r>
                        <a:rPr lang="en-US" sz="1000" u="sng" dirty="0">
                          <a:solidFill>
                            <a:schemeClr val="tx2"/>
                          </a:solidFill>
                          <a:effectLst/>
                          <a:latin typeface="Calibri" charset="0"/>
                          <a:ea typeface="Calibri" charset="0"/>
                          <a:cs typeface="Calibri" charset="0"/>
                          <a:hlinkClick r:id="rId6"/>
                        </a:rPr>
                        <a:t>The GPM Global P5 Standard for Sustainability in Project Management</a:t>
                      </a:r>
                      <a:endParaRPr lang="en-US" sz="1000" dirty="0">
                        <a:solidFill>
                          <a:schemeClr val="tx2"/>
                        </a:solidFill>
                        <a:effectLst/>
                        <a:latin typeface="Calibri" charset="0"/>
                        <a:ea typeface="Calibri" charset="0"/>
                        <a:cs typeface="Calibri" charset="0"/>
                      </a:endParaRPr>
                    </a:p>
                    <a:p>
                      <a:r>
                        <a:rPr lang="en-US" sz="1000" dirty="0">
                          <a:solidFill>
                            <a:schemeClr val="tx2"/>
                          </a:solidFill>
                          <a:effectLst/>
                          <a:latin typeface="Calibri" charset="0"/>
                          <a:ea typeface="Calibri" charset="0"/>
                          <a:cs typeface="Calibri" charset="0"/>
                        </a:rPr>
                        <a:t/>
                      </a:r>
                      <a:br>
                        <a:rPr lang="en-US" sz="1000" dirty="0">
                          <a:solidFill>
                            <a:schemeClr val="tx2"/>
                          </a:solidFill>
                          <a:effectLst/>
                          <a:latin typeface="Calibri" charset="0"/>
                          <a:ea typeface="Calibri" charset="0"/>
                          <a:cs typeface="Calibri" charset="0"/>
                        </a:rPr>
                      </a:br>
                      <a:endParaRPr lang="en-US" sz="1000" dirty="0">
                        <a:solidFill>
                          <a:schemeClr val="tx2"/>
                        </a:solidFill>
                        <a:effectLst/>
                        <a:latin typeface="Calibri" charset="0"/>
                        <a:ea typeface="Calibri" charset="0"/>
                        <a:cs typeface="Calibri" charset="0"/>
                      </a:endParaRPr>
                    </a:p>
                    <a:p>
                      <a:pPr>
                        <a:buFont typeface="Arial" charset="0"/>
                        <a:buChar char="•"/>
                      </a:pPr>
                      <a:r>
                        <a:rPr lang="en-US" sz="1000" u="sng" dirty="0">
                          <a:solidFill>
                            <a:schemeClr val="tx2"/>
                          </a:solidFill>
                          <a:effectLst/>
                          <a:latin typeface="Calibri" charset="0"/>
                          <a:ea typeface="Calibri" charset="0"/>
                          <a:cs typeface="Calibri" charset="0"/>
                          <a:hlinkClick r:id="rId7"/>
                        </a:rPr>
                        <a:t>The GPM Reference Guide to Sustainability in Project Management</a:t>
                      </a:r>
                      <a:endParaRPr lang="en-US" sz="1000" dirty="0">
                        <a:solidFill>
                          <a:schemeClr val="tx2"/>
                        </a:solidFill>
                        <a:effectLst/>
                        <a:latin typeface="Calibri" charset="0"/>
                        <a:ea typeface="Calibri" charset="0"/>
                        <a:cs typeface="Calibri" charset="0"/>
                      </a:endParaRPr>
                    </a:p>
                  </a:txBody>
                  <a:tcPr marL="6932" marR="6932" marT="6932" marB="69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1000" dirty="0">
                          <a:solidFill>
                            <a:srgbClr val="000000"/>
                          </a:solidFill>
                          <a:effectLst/>
                          <a:latin typeface="Calibri" charset="0"/>
                          <a:ea typeface="Calibri" charset="0"/>
                          <a:cs typeface="Calibri" charset="0"/>
                        </a:rPr>
                        <a:t>Portfolio, Program, &amp; Project Management Sustainability and Materiality Assessments (PSM3)</a:t>
                      </a:r>
                      <a:endParaRPr lang="en-US" sz="1000" dirty="0">
                        <a:effectLst/>
                        <a:latin typeface="Calibri" charset="0"/>
                        <a:ea typeface="Calibri" charset="0"/>
                        <a:cs typeface="Calibri" charset="0"/>
                      </a:endParaRPr>
                    </a:p>
                    <a:p>
                      <a:r>
                        <a:rPr lang="en-US" sz="1000" dirty="0">
                          <a:solidFill>
                            <a:srgbClr val="000000"/>
                          </a:solidFill>
                          <a:effectLst/>
                          <a:latin typeface="Calibri" charset="0"/>
                          <a:ea typeface="Calibri" charset="0"/>
                          <a:cs typeface="Calibri" charset="0"/>
                        </a:rPr>
                        <a:t/>
                      </a:r>
                      <a:br>
                        <a:rPr lang="en-US" sz="1000" dirty="0">
                          <a:solidFill>
                            <a:srgbClr val="000000"/>
                          </a:solidFill>
                          <a:effectLst/>
                          <a:latin typeface="Calibri" charset="0"/>
                          <a:ea typeface="Calibri" charset="0"/>
                          <a:cs typeface="Calibri" charset="0"/>
                        </a:rPr>
                      </a:br>
                      <a:endParaRPr lang="en-US" sz="1000" dirty="0">
                        <a:solidFill>
                          <a:srgbClr val="000000"/>
                        </a:solidFill>
                        <a:effectLst/>
                        <a:latin typeface="Calibri" charset="0"/>
                        <a:ea typeface="Calibri" charset="0"/>
                        <a:cs typeface="Calibri" charset="0"/>
                      </a:endParaRPr>
                    </a:p>
                    <a:p>
                      <a:r>
                        <a:rPr lang="en-US" sz="1000" dirty="0">
                          <a:solidFill>
                            <a:srgbClr val="000000"/>
                          </a:solidFill>
                          <a:effectLst/>
                          <a:latin typeface="Calibri" charset="0"/>
                          <a:ea typeface="Calibri" charset="0"/>
                          <a:cs typeface="Calibri" charset="0"/>
                        </a:rPr>
                        <a:t>Projects integrating Sustainable Methods (</a:t>
                      </a:r>
                      <a:r>
                        <a:rPr lang="en-US" sz="1000" dirty="0" err="1">
                          <a:solidFill>
                            <a:srgbClr val="000000"/>
                          </a:solidFill>
                          <a:effectLst/>
                          <a:latin typeface="Calibri" charset="0"/>
                          <a:ea typeface="Calibri" charset="0"/>
                          <a:cs typeface="Calibri" charset="0"/>
                        </a:rPr>
                        <a:t>PRiSM</a:t>
                      </a:r>
                      <a:r>
                        <a:rPr lang="en-US" sz="1000" dirty="0">
                          <a:solidFill>
                            <a:srgbClr val="000000"/>
                          </a:solidFill>
                          <a:effectLst/>
                          <a:latin typeface="Calibri" charset="0"/>
                          <a:ea typeface="Calibri" charset="0"/>
                          <a:cs typeface="Calibri" charset="0"/>
                        </a:rPr>
                        <a:t>) Project Methodology</a:t>
                      </a:r>
                      <a:endParaRPr lang="en-US" sz="1000" dirty="0">
                        <a:effectLst/>
                        <a:latin typeface="Calibri" charset="0"/>
                        <a:ea typeface="Calibri" charset="0"/>
                        <a:cs typeface="Calibri" charset="0"/>
                      </a:endParaRPr>
                    </a:p>
                    <a:p>
                      <a:endParaRPr lang="en-US" sz="1000" dirty="0">
                        <a:solidFill>
                          <a:srgbClr val="000000"/>
                        </a:solidFill>
                        <a:effectLst/>
                        <a:latin typeface="Calibri" charset="0"/>
                        <a:ea typeface="Calibri" charset="0"/>
                        <a:cs typeface="Calibri" charset="0"/>
                      </a:endParaRPr>
                    </a:p>
                    <a:p>
                      <a:r>
                        <a:rPr lang="en-US" sz="1000" dirty="0" err="1">
                          <a:solidFill>
                            <a:srgbClr val="000000"/>
                          </a:solidFill>
                          <a:effectLst/>
                          <a:latin typeface="Calibri" charset="0"/>
                          <a:ea typeface="Calibri" charset="0"/>
                          <a:cs typeface="Calibri" charset="0"/>
                        </a:rPr>
                        <a:t>PRiSM</a:t>
                      </a:r>
                      <a:r>
                        <a:rPr lang="en-US" sz="1000" dirty="0">
                          <a:solidFill>
                            <a:srgbClr val="000000"/>
                          </a:solidFill>
                          <a:effectLst/>
                          <a:latin typeface="Calibri" charset="0"/>
                          <a:ea typeface="Calibri" charset="0"/>
                          <a:cs typeface="Calibri" charset="0"/>
                        </a:rPr>
                        <a:t> Training</a:t>
                      </a:r>
                      <a:endParaRPr lang="en-US" sz="1000" dirty="0">
                        <a:effectLst/>
                        <a:latin typeface="Calibri" charset="0"/>
                        <a:ea typeface="Calibri" charset="0"/>
                        <a:cs typeface="Calibri" charset="0"/>
                      </a:endParaRPr>
                    </a:p>
                  </a:txBody>
                  <a:tcPr marL="6932" marR="6932" marT="6932" marB="69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11" name="TextBox 10"/>
          <p:cNvSpPr txBox="1"/>
          <p:nvPr/>
        </p:nvSpPr>
        <p:spPr>
          <a:xfrm>
            <a:off x="762000" y="6206136"/>
            <a:ext cx="7095853" cy="307777"/>
          </a:xfrm>
          <a:prstGeom prst="rect">
            <a:avLst/>
          </a:prstGeom>
          <a:noFill/>
        </p:spPr>
        <p:txBody>
          <a:bodyPr wrap="none" rtlCol="0">
            <a:spAutoFit/>
          </a:bodyPr>
          <a:lstStyle/>
          <a:p>
            <a:r>
              <a:rPr lang="en-US" sz="1400" dirty="0"/>
              <a:t>https://</a:t>
            </a:r>
            <a:r>
              <a:rPr lang="en-US" sz="1400" dirty="0" err="1"/>
              <a:t>www.unglobalcompact.org</a:t>
            </a:r>
            <a:r>
              <a:rPr lang="en-US" sz="1400" dirty="0"/>
              <a:t>/participation/report/cop/create-and-submit/detail/202031</a:t>
            </a:r>
          </a:p>
        </p:txBody>
      </p:sp>
    </p:spTree>
    <p:extLst>
      <p:ext uri="{BB962C8B-B14F-4D97-AF65-F5344CB8AC3E}">
        <p14:creationId xmlns:p14="http://schemas.microsoft.com/office/powerpoint/2010/main" val="13259913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448550" cy="854075"/>
          </a:xfrm>
        </p:spPr>
        <p:txBody>
          <a:bodyPr>
            <a:normAutofit/>
          </a:bodyPr>
          <a:lstStyle/>
          <a:p>
            <a:r>
              <a:rPr lang="en-US" dirty="0" smtClean="0"/>
              <a:t>Corporations get it (sort of).</a:t>
            </a:r>
            <a:endParaRPr lang="en-US" b="1" dirty="0"/>
          </a:p>
        </p:txBody>
      </p:sp>
      <p:sp>
        <p:nvSpPr>
          <p:cNvPr id="3" name="TextBox 2"/>
          <p:cNvSpPr txBox="1"/>
          <p:nvPr/>
        </p:nvSpPr>
        <p:spPr>
          <a:xfrm>
            <a:off x="160511" y="1752600"/>
            <a:ext cx="8602489" cy="4431983"/>
          </a:xfrm>
          <a:prstGeom prst="rect">
            <a:avLst/>
          </a:prstGeom>
          <a:noFill/>
        </p:spPr>
        <p:txBody>
          <a:bodyPr wrap="square" rtlCol="0">
            <a:spAutoFit/>
          </a:bodyPr>
          <a:lstStyle/>
          <a:p>
            <a:pPr marL="285750" indent="-285750">
              <a:buFont typeface="Arial" charset="0"/>
              <a:buChar char="•"/>
            </a:pPr>
            <a:r>
              <a:rPr lang="en-US" sz="2400" b="1" dirty="0" smtClean="0"/>
              <a:t>The UN Global Compact comprises of 8,000 companies +4,000 non-businesses </a:t>
            </a:r>
          </a:p>
          <a:p>
            <a:pPr marL="742950" lvl="1" indent="-285750">
              <a:buFont typeface="Arial" charset="0"/>
              <a:buChar char="•"/>
            </a:pPr>
            <a:r>
              <a:rPr lang="en-US" sz="2400" dirty="0" smtClean="0"/>
              <a:t>All must communicate on progress of HOW they put the ten principles into practice.</a:t>
            </a:r>
          </a:p>
          <a:p>
            <a:pPr marL="742950" lvl="1" indent="-285750">
              <a:buFont typeface="Arial" charset="0"/>
              <a:buChar char="•"/>
            </a:pPr>
            <a:r>
              <a:rPr lang="en-US" sz="2400" dirty="0" smtClean="0"/>
              <a:t>(almost) none of them see the materiality of projects to their strategy.  </a:t>
            </a:r>
          </a:p>
          <a:p>
            <a:pPr marL="742950" lvl="1" indent="-285750">
              <a:buFont typeface="Arial" charset="0"/>
              <a:buChar char="•"/>
            </a:pPr>
            <a:r>
              <a:rPr lang="en-US" sz="2400" dirty="0" smtClean="0"/>
              <a:t>50% are delisted for not reporting.</a:t>
            </a:r>
          </a:p>
          <a:p>
            <a:pPr lvl="1"/>
            <a:endParaRPr lang="en-US" sz="2400" dirty="0" smtClean="0"/>
          </a:p>
          <a:p>
            <a:pPr marL="285750" indent="-285750">
              <a:buFont typeface="Arial" charset="0"/>
              <a:buChar char="•"/>
            </a:pPr>
            <a:r>
              <a:rPr lang="en-US" sz="2400" b="1" dirty="0" smtClean="0"/>
              <a:t>The Global Reporting Initiative </a:t>
            </a:r>
          </a:p>
          <a:p>
            <a:pPr marL="742950" lvl="1" indent="-285750">
              <a:buFont typeface="Arial" charset="0"/>
              <a:buChar char="•"/>
            </a:pPr>
            <a:r>
              <a:rPr lang="en-US" sz="2400" dirty="0" smtClean="0"/>
              <a:t>2015 saw a 28% increase in reports compared to 2014 with a total of 19,192 as of July</a:t>
            </a:r>
          </a:p>
          <a:p>
            <a:pPr marL="285750" indent="-285750">
              <a:buFont typeface="Arial" charset="0"/>
              <a:buChar char="•"/>
            </a:pPr>
            <a:endParaRPr lang="en-US" dirty="0"/>
          </a:p>
        </p:txBody>
      </p:sp>
    </p:spTree>
    <p:extLst>
      <p:ext uri="{BB962C8B-B14F-4D97-AF65-F5344CB8AC3E}">
        <p14:creationId xmlns:p14="http://schemas.microsoft.com/office/powerpoint/2010/main" val="44430819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Climate Change</a:t>
            </a:r>
            <a:endParaRPr lang="en-US" dirty="0"/>
          </a:p>
        </p:txBody>
      </p:sp>
      <p:pic>
        <p:nvPicPr>
          <p:cNvPr id="4" name="12455614_1514773342156096_1106504108_n.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cstate="print"/>
          <a:stretch>
            <a:fillRect/>
          </a:stretch>
        </p:blipFill>
        <p:spPr>
          <a:xfrm>
            <a:off x="628650" y="1593850"/>
            <a:ext cx="7886700" cy="4437063"/>
          </a:xfrm>
        </p:spPr>
      </p:pic>
      <p:sp>
        <p:nvSpPr>
          <p:cNvPr id="3" name="TextBox 2"/>
          <p:cNvSpPr txBox="1"/>
          <p:nvPr/>
        </p:nvSpPr>
        <p:spPr>
          <a:xfrm>
            <a:off x="7467600" y="6053816"/>
            <a:ext cx="700833" cy="369332"/>
          </a:xfrm>
          <a:prstGeom prst="rect">
            <a:avLst/>
          </a:prstGeom>
          <a:noFill/>
        </p:spPr>
        <p:txBody>
          <a:bodyPr wrap="none" rtlCol="0">
            <a:spAutoFit/>
          </a:bodyPr>
          <a:lstStyle/>
          <a:p>
            <a:r>
              <a:rPr lang="en-US" dirty="0" smtClean="0"/>
              <a:t>video</a:t>
            </a:r>
            <a:endParaRPr lang="en-US" dirty="0"/>
          </a:p>
        </p:txBody>
      </p:sp>
    </p:spTree>
    <p:extLst>
      <p:ext uri="{BB962C8B-B14F-4D97-AF65-F5344CB8AC3E}">
        <p14:creationId xmlns:p14="http://schemas.microsoft.com/office/powerpoint/2010/main" val="11486850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Climate Change</a:t>
            </a:r>
            <a:endParaRPr lang="en-US" dirty="0"/>
          </a:p>
        </p:txBody>
      </p:sp>
      <p:sp>
        <p:nvSpPr>
          <p:cNvPr id="3" name="Content Placeholder 2"/>
          <p:cNvSpPr>
            <a:spLocks noGrp="1"/>
          </p:cNvSpPr>
          <p:nvPr>
            <p:ph idx="1"/>
          </p:nvPr>
        </p:nvSpPr>
        <p:spPr>
          <a:xfrm>
            <a:off x="533400" y="1219200"/>
            <a:ext cx="8362950" cy="5181600"/>
          </a:xfrm>
        </p:spPr>
        <p:txBody>
          <a:bodyPr>
            <a:noAutofit/>
          </a:bodyPr>
          <a:lstStyle/>
          <a:p>
            <a:pPr lvl="0"/>
            <a:r>
              <a:rPr lang="en-US" sz="1600" dirty="0">
                <a:latin typeface="Calibri" charset="0"/>
                <a:ea typeface="Calibri" charset="0"/>
                <a:cs typeface="Calibri" charset="0"/>
              </a:rPr>
              <a:t>From 1880 to 2012, average global temperature increased by 0.85°C. To put this into perspective, for each 1 degree of temperature increase, grain yields decline by about 5 per cent. Maize, wheat and other major crops have experienced significant yield reductions at the global level of 40 megatons per year between 1981 and 2002 due to a warmer climate.</a:t>
            </a:r>
          </a:p>
          <a:p>
            <a:pPr lvl="0"/>
            <a:r>
              <a:rPr lang="en-US" sz="1600" dirty="0">
                <a:latin typeface="Calibri" charset="0"/>
                <a:ea typeface="Calibri" charset="0"/>
                <a:cs typeface="Calibri" charset="0"/>
              </a:rPr>
              <a:t>Oceans have warmed, the amounts of snow and ice have diminished and sea level has risen. From 1901 to 2010, the global average sea level rose by 19 cm as oceans expanded due to warming and ice melted. The Arctic’s sea ice extent has shrunk in every successive decade since 1979, with 1.07 million km² of ice loss every decade</a:t>
            </a:r>
          </a:p>
          <a:p>
            <a:pPr lvl="0"/>
            <a:r>
              <a:rPr lang="en-US" sz="1600" dirty="0">
                <a:latin typeface="Calibri" charset="0"/>
                <a:ea typeface="Calibri" charset="0"/>
                <a:cs typeface="Calibri" charset="0"/>
              </a:rPr>
              <a:t>Given current concentrations and on-going emissions of greenhouse gases, it is likely that by the end of this century, the increase in global temperature will exceed 1.5°C compared to 1850 to 1900 for all but one scenario. The world’s oceans will warm and ice melt will continue. Average sea level rise is predicted as 24 – 30cm by 2065 and 40-63cm by 2100. Most aspects of climate change will persist for many centuries even if emissions are stopped</a:t>
            </a:r>
          </a:p>
          <a:p>
            <a:pPr lvl="0"/>
            <a:r>
              <a:rPr lang="en-US" sz="1600" dirty="0">
                <a:latin typeface="Calibri" charset="0"/>
                <a:ea typeface="Calibri" charset="0"/>
                <a:cs typeface="Calibri" charset="0"/>
              </a:rPr>
              <a:t>Global emissions of carbon dioxide (CO2) have increased by almost 50 per cent since 1990</a:t>
            </a:r>
          </a:p>
          <a:p>
            <a:pPr lvl="0"/>
            <a:r>
              <a:rPr lang="en-US" sz="1600" dirty="0">
                <a:latin typeface="Calibri" charset="0"/>
                <a:ea typeface="Calibri" charset="0"/>
                <a:cs typeface="Calibri" charset="0"/>
              </a:rPr>
              <a:t>Emissions grew more quickly between 2000 and 2010 than in each of the three previous decades</a:t>
            </a:r>
          </a:p>
          <a:p>
            <a:pPr lvl="0"/>
            <a:r>
              <a:rPr lang="en-US" sz="1600" dirty="0">
                <a:latin typeface="Calibri" charset="0"/>
                <a:ea typeface="Calibri" charset="0"/>
                <a:cs typeface="Calibri" charset="0"/>
              </a:rPr>
              <a:t>It is still possible, using a wide array of technological measures and changes in </a:t>
            </a:r>
            <a:r>
              <a:rPr lang="en-US" sz="1600" dirty="0" smtClean="0">
                <a:latin typeface="Calibri" charset="0"/>
                <a:ea typeface="Calibri" charset="0"/>
                <a:cs typeface="Calibri" charset="0"/>
              </a:rPr>
              <a:t>behavior, </a:t>
            </a:r>
            <a:r>
              <a:rPr lang="en-US" sz="1600" dirty="0">
                <a:latin typeface="Calibri" charset="0"/>
                <a:ea typeface="Calibri" charset="0"/>
                <a:cs typeface="Calibri" charset="0"/>
              </a:rPr>
              <a:t>to limit the increase in global mean temperature to two degrees Celsius above pre-industrial levels</a:t>
            </a:r>
          </a:p>
          <a:p>
            <a:pPr lvl="0"/>
            <a:r>
              <a:rPr lang="en-US" sz="1600" dirty="0">
                <a:latin typeface="Calibri" charset="0"/>
                <a:ea typeface="Calibri" charset="0"/>
                <a:cs typeface="Calibri" charset="0"/>
              </a:rPr>
              <a:t>Major institutional and technological change will give a better than even chance that global warming will not exceed this threshold</a:t>
            </a:r>
          </a:p>
          <a:p>
            <a:endParaRPr lang="en-US" sz="1600" dirty="0">
              <a:latin typeface="Calibri" charset="0"/>
              <a:ea typeface="Calibri" charset="0"/>
              <a:cs typeface="Calibri" charset="0"/>
            </a:endParaRPr>
          </a:p>
        </p:txBody>
      </p:sp>
    </p:spTree>
    <p:extLst>
      <p:ext uri="{BB962C8B-B14F-4D97-AF65-F5344CB8AC3E}">
        <p14:creationId xmlns:p14="http://schemas.microsoft.com/office/powerpoint/2010/main" val="179897750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5257800" y="1066800"/>
            <a:ext cx="3738040" cy="529828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600" dirty="0" smtClean="0">
              <a:solidFill>
                <a:schemeClr val="tx1"/>
              </a:solidFill>
            </a:endParaRPr>
          </a:p>
          <a:p>
            <a:pPr algn="r"/>
            <a:endParaRPr lang="en-US" sz="1600" dirty="0">
              <a:solidFill>
                <a:schemeClr val="tx1"/>
              </a:solidFill>
            </a:endParaRPr>
          </a:p>
          <a:p>
            <a:pPr algn="r"/>
            <a:endParaRPr lang="en-US" sz="1600" dirty="0" smtClean="0">
              <a:solidFill>
                <a:schemeClr val="tx1"/>
              </a:solidFill>
            </a:endParaRPr>
          </a:p>
          <a:p>
            <a:pPr algn="r"/>
            <a:r>
              <a:rPr lang="en-US" sz="1600" dirty="0" smtClean="0">
                <a:solidFill>
                  <a:schemeClr val="tx1"/>
                </a:solidFill>
              </a:rPr>
              <a:t>Just </a:t>
            </a:r>
            <a:r>
              <a:rPr lang="en-US" sz="1600" dirty="0">
                <a:solidFill>
                  <a:schemeClr val="tx1"/>
                </a:solidFill>
              </a:rPr>
              <a:t>as we drive </a:t>
            </a:r>
            <a:r>
              <a:rPr lang="en-US" sz="1600" dirty="0" smtClean="0">
                <a:solidFill>
                  <a:schemeClr val="tx1"/>
                </a:solidFill>
              </a:rPr>
              <a:t>product innovations, we </a:t>
            </a:r>
            <a:r>
              <a:rPr lang="en-US" sz="1600" dirty="0">
                <a:solidFill>
                  <a:schemeClr val="tx1"/>
                </a:solidFill>
              </a:rPr>
              <a:t>also </a:t>
            </a:r>
            <a:r>
              <a:rPr lang="en-US" sz="1600" dirty="0" smtClean="0">
                <a:solidFill>
                  <a:schemeClr val="tx1"/>
                </a:solidFill>
              </a:rPr>
              <a:t>further develop </a:t>
            </a:r>
            <a:r>
              <a:rPr lang="en-US" sz="1600" dirty="0">
                <a:solidFill>
                  <a:schemeClr val="tx1"/>
                </a:solidFill>
              </a:rPr>
              <a:t>our </a:t>
            </a:r>
            <a:r>
              <a:rPr lang="en-US" sz="1600" dirty="0" smtClean="0">
                <a:solidFill>
                  <a:schemeClr val="tx1"/>
                </a:solidFill>
              </a:rPr>
              <a:t>own production processes</a:t>
            </a:r>
            <a:r>
              <a:rPr lang="en-US" sz="1600" dirty="0">
                <a:solidFill>
                  <a:schemeClr val="tx1"/>
                </a:solidFill>
              </a:rPr>
              <a:t>. Since </a:t>
            </a:r>
            <a:r>
              <a:rPr lang="en-US" sz="1600" dirty="0" smtClean="0">
                <a:solidFill>
                  <a:schemeClr val="tx1"/>
                </a:solidFill>
              </a:rPr>
              <a:t>1990, we </a:t>
            </a:r>
            <a:r>
              <a:rPr lang="en-US" sz="1600" dirty="0">
                <a:solidFill>
                  <a:schemeClr val="tx1"/>
                </a:solidFill>
              </a:rPr>
              <a:t>have reduced the greenhouse gas</a:t>
            </a:r>
          </a:p>
          <a:p>
            <a:pPr algn="r"/>
            <a:r>
              <a:rPr lang="en-US" sz="1600" dirty="0">
                <a:solidFill>
                  <a:schemeClr val="tx1"/>
                </a:solidFill>
              </a:rPr>
              <a:t>intensity of our production </a:t>
            </a:r>
            <a:r>
              <a:rPr lang="en-US" sz="1600" dirty="0" smtClean="0">
                <a:solidFill>
                  <a:schemeClr val="tx1"/>
                </a:solidFill>
              </a:rPr>
              <a:t>by 74</a:t>
            </a:r>
            <a:r>
              <a:rPr lang="en-US" sz="1600" dirty="0">
                <a:solidFill>
                  <a:schemeClr val="tx1"/>
                </a:solidFill>
              </a:rPr>
              <a:t>%.</a:t>
            </a:r>
          </a:p>
          <a:p>
            <a:pPr algn="r"/>
            <a:r>
              <a:rPr lang="en-US" sz="1600" dirty="0" smtClean="0">
                <a:solidFill>
                  <a:schemeClr val="tx1"/>
                </a:solidFill>
              </a:rPr>
              <a:t/>
            </a:r>
            <a:br>
              <a:rPr lang="en-US" sz="1600" dirty="0" smtClean="0">
                <a:solidFill>
                  <a:schemeClr val="tx1"/>
                </a:solidFill>
              </a:rPr>
            </a:br>
            <a:r>
              <a:rPr lang="en-US" sz="1600" dirty="0" smtClean="0">
                <a:solidFill>
                  <a:schemeClr val="tx1"/>
                </a:solidFill>
              </a:rPr>
              <a:t>In </a:t>
            </a:r>
            <a:r>
              <a:rPr lang="en-US" sz="1600" dirty="0">
                <a:solidFill>
                  <a:schemeClr val="tx1"/>
                </a:solidFill>
              </a:rPr>
              <a:t>order to continue on this path, </a:t>
            </a:r>
            <a:r>
              <a:rPr lang="en-US" sz="1600" dirty="0" smtClean="0">
                <a:solidFill>
                  <a:schemeClr val="tx1"/>
                </a:solidFill>
              </a:rPr>
              <a:t>we just </a:t>
            </a:r>
            <a:r>
              <a:rPr lang="en-US" sz="1600" dirty="0">
                <a:solidFill>
                  <a:schemeClr val="tx1"/>
                </a:solidFill>
              </a:rPr>
              <a:t>set ourselves the </a:t>
            </a:r>
            <a:r>
              <a:rPr lang="en-US" sz="1600" dirty="0" smtClean="0">
                <a:solidFill>
                  <a:schemeClr val="tx1"/>
                </a:solidFill>
              </a:rPr>
              <a:t>new corporate target </a:t>
            </a:r>
            <a:r>
              <a:rPr lang="en-US" sz="1600" dirty="0">
                <a:solidFill>
                  <a:schemeClr val="tx1"/>
                </a:solidFill>
              </a:rPr>
              <a:t>to </a:t>
            </a:r>
            <a:r>
              <a:rPr lang="en-US" sz="1600" dirty="0" smtClean="0">
                <a:solidFill>
                  <a:schemeClr val="tx1"/>
                </a:solidFill>
              </a:rPr>
              <a:t>implement energy efficiency management systems </a:t>
            </a:r>
            <a:r>
              <a:rPr lang="en-US" sz="1600" dirty="0">
                <a:solidFill>
                  <a:schemeClr val="tx1"/>
                </a:solidFill>
              </a:rPr>
              <a:t>at all </a:t>
            </a:r>
            <a:r>
              <a:rPr lang="en-US" sz="1600" dirty="0" smtClean="0">
                <a:solidFill>
                  <a:schemeClr val="tx1"/>
                </a:solidFill>
              </a:rPr>
              <a:t>our production sites by </a:t>
            </a:r>
            <a:r>
              <a:rPr lang="en-US" sz="1600" dirty="0">
                <a:solidFill>
                  <a:schemeClr val="tx1"/>
                </a:solidFill>
              </a:rPr>
              <a:t>2020. </a:t>
            </a:r>
            <a:r>
              <a:rPr lang="en-US" sz="1600" dirty="0" smtClean="0">
                <a:solidFill>
                  <a:schemeClr val="tx1"/>
                </a:solidFill>
              </a:rPr>
              <a:t/>
            </a:r>
            <a:br>
              <a:rPr lang="en-US" sz="1600" dirty="0" smtClean="0">
                <a:solidFill>
                  <a:schemeClr val="tx1"/>
                </a:solidFill>
              </a:rPr>
            </a:br>
            <a:r>
              <a:rPr lang="en-US" sz="1600" dirty="0" smtClean="0">
                <a:solidFill>
                  <a:schemeClr val="tx1"/>
                </a:solidFill>
              </a:rPr>
              <a:t/>
            </a:r>
            <a:br>
              <a:rPr lang="en-US" sz="1600" dirty="0" smtClean="0">
                <a:solidFill>
                  <a:schemeClr val="tx1"/>
                </a:solidFill>
              </a:rPr>
            </a:br>
            <a:r>
              <a:rPr lang="en-US" sz="1600" dirty="0" smtClean="0">
                <a:solidFill>
                  <a:schemeClr val="tx1"/>
                </a:solidFill>
              </a:rPr>
              <a:t>However</a:t>
            </a:r>
            <a:r>
              <a:rPr lang="en-US" sz="1600" dirty="0">
                <a:solidFill>
                  <a:schemeClr val="tx1"/>
                </a:solidFill>
              </a:rPr>
              <a:t>, </a:t>
            </a:r>
            <a:r>
              <a:rPr lang="en-US" sz="1600" dirty="0" smtClean="0">
                <a:solidFill>
                  <a:schemeClr val="tx1"/>
                </a:solidFill>
              </a:rPr>
              <a:t>we have </a:t>
            </a:r>
            <a:r>
              <a:rPr lang="en-US" sz="1600" dirty="0">
                <a:solidFill>
                  <a:schemeClr val="tx1"/>
                </a:solidFill>
              </a:rPr>
              <a:t>to realize that the </a:t>
            </a:r>
            <a:r>
              <a:rPr lang="en-US" sz="1600" dirty="0" smtClean="0">
                <a:solidFill>
                  <a:schemeClr val="tx1"/>
                </a:solidFill>
              </a:rPr>
              <a:t>technological improvement </a:t>
            </a:r>
            <a:r>
              <a:rPr lang="en-US" sz="1600" dirty="0">
                <a:solidFill>
                  <a:schemeClr val="tx1"/>
                </a:solidFill>
              </a:rPr>
              <a:t>of existing processes </a:t>
            </a:r>
            <a:r>
              <a:rPr lang="en-US" sz="1600" dirty="0" smtClean="0">
                <a:solidFill>
                  <a:schemeClr val="tx1"/>
                </a:solidFill>
              </a:rPr>
              <a:t>has physical </a:t>
            </a:r>
            <a:r>
              <a:rPr lang="en-US" sz="1600" dirty="0">
                <a:solidFill>
                  <a:schemeClr val="tx1"/>
                </a:solidFill>
              </a:rPr>
              <a:t>limits. </a:t>
            </a:r>
            <a:r>
              <a:rPr lang="en-US" sz="1600" dirty="0" smtClean="0">
                <a:solidFill>
                  <a:schemeClr val="tx1"/>
                </a:solidFill>
              </a:rPr>
              <a:t>That is </a:t>
            </a:r>
            <a:r>
              <a:rPr lang="en-US" sz="1600" dirty="0">
                <a:solidFill>
                  <a:schemeClr val="tx1"/>
                </a:solidFill>
              </a:rPr>
              <a:t>why we are </a:t>
            </a:r>
            <a:r>
              <a:rPr lang="en-US" sz="1600" dirty="0" smtClean="0">
                <a:solidFill>
                  <a:schemeClr val="tx1"/>
                </a:solidFill>
              </a:rPr>
              <a:t>also looking </a:t>
            </a:r>
            <a:r>
              <a:rPr lang="en-US" sz="1600" dirty="0">
                <a:solidFill>
                  <a:schemeClr val="tx1"/>
                </a:solidFill>
              </a:rPr>
              <a:t>for disruptive innovations for </a:t>
            </a:r>
            <a:r>
              <a:rPr lang="en-US" sz="1600" dirty="0" smtClean="0">
                <a:solidFill>
                  <a:schemeClr val="tx1"/>
                </a:solidFill>
              </a:rPr>
              <a:t>our production </a:t>
            </a:r>
            <a:r>
              <a:rPr lang="en-US" sz="1600" dirty="0">
                <a:solidFill>
                  <a:schemeClr val="tx1"/>
                </a:solidFill>
              </a:rPr>
              <a:t>processes. </a:t>
            </a:r>
          </a:p>
        </p:txBody>
      </p:sp>
      <p:sp>
        <p:nvSpPr>
          <p:cNvPr id="2" name="Title 1"/>
          <p:cNvSpPr>
            <a:spLocks noGrp="1"/>
          </p:cNvSpPr>
          <p:nvPr>
            <p:ph type="title"/>
          </p:nvPr>
        </p:nvSpPr>
        <p:spPr>
          <a:xfrm>
            <a:off x="381000" y="212725"/>
            <a:ext cx="5486400" cy="854075"/>
          </a:xfrm>
        </p:spPr>
        <p:txBody>
          <a:bodyPr>
            <a:normAutofit fontScale="90000"/>
          </a:bodyPr>
          <a:lstStyle/>
          <a:p>
            <a:r>
              <a:rPr lang="en-US" dirty="0" smtClean="0"/>
              <a:t>Executives on Climate Change</a:t>
            </a:r>
            <a:endParaRPr lang="en-US" dirty="0"/>
          </a:p>
        </p:txBody>
      </p:sp>
      <p:graphicFrame>
        <p:nvGraphicFramePr>
          <p:cNvPr id="10" name="Content Placeholder 9"/>
          <p:cNvGraphicFramePr>
            <a:graphicFrameLocks noGrp="1"/>
          </p:cNvGraphicFramePr>
          <p:nvPr>
            <p:ph idx="1"/>
            <p:extLst/>
          </p:nvPr>
        </p:nvGraphicFramePr>
        <p:xfrm>
          <a:off x="228601" y="1066800"/>
          <a:ext cx="4951164" cy="5374481"/>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5"/>
          <p:cNvPicPr>
            <a:picLocks noChangeAspect="1"/>
          </p:cNvPicPr>
          <p:nvPr/>
        </p:nvPicPr>
        <p:blipFill>
          <a:blip r:embed="rId3" cstate="print"/>
          <a:stretch>
            <a:fillRect/>
          </a:stretch>
        </p:blipFill>
        <p:spPr>
          <a:xfrm>
            <a:off x="8077200" y="990600"/>
            <a:ext cx="662144" cy="855791"/>
          </a:xfrm>
          <a:prstGeom prst="rect">
            <a:avLst/>
          </a:prstGeom>
          <a:ln>
            <a:solidFill>
              <a:schemeClr val="tx1">
                <a:lumMod val="65000"/>
                <a:lumOff val="35000"/>
              </a:schemeClr>
            </a:solidFill>
          </a:ln>
        </p:spPr>
      </p:pic>
      <p:sp>
        <p:nvSpPr>
          <p:cNvPr id="7" name="TextBox 6"/>
          <p:cNvSpPr txBox="1"/>
          <p:nvPr/>
        </p:nvSpPr>
        <p:spPr>
          <a:xfrm>
            <a:off x="5967468" y="1330960"/>
            <a:ext cx="2348893" cy="369332"/>
          </a:xfrm>
          <a:prstGeom prst="rect">
            <a:avLst/>
          </a:prstGeom>
          <a:noFill/>
        </p:spPr>
        <p:txBody>
          <a:bodyPr wrap="square" rtlCol="0">
            <a:spAutoFit/>
          </a:bodyPr>
          <a:lstStyle/>
          <a:p>
            <a:r>
              <a:rPr lang="en-US" b="1" dirty="0"/>
              <a:t>Kurt </a:t>
            </a:r>
            <a:r>
              <a:rPr lang="en-US" b="1" dirty="0" smtClean="0"/>
              <a:t>Bock </a:t>
            </a:r>
            <a:r>
              <a:rPr lang="en-US" dirty="0" smtClean="0"/>
              <a:t>CEO, BASF</a:t>
            </a:r>
            <a:endParaRPr lang="en-US" dirty="0"/>
          </a:p>
        </p:txBody>
      </p:sp>
    </p:spTree>
    <p:extLst>
      <p:ext uri="{BB962C8B-B14F-4D97-AF65-F5344CB8AC3E}">
        <p14:creationId xmlns:p14="http://schemas.microsoft.com/office/powerpoint/2010/main" val="186582178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Executives On Climate Change</a:t>
            </a:r>
            <a:endParaRPr lang="en-US" dirty="0"/>
          </a:p>
        </p:txBody>
      </p:sp>
      <p:graphicFrame>
        <p:nvGraphicFramePr>
          <p:cNvPr id="34" name="Chart 3203"/>
          <p:cNvGraphicFramePr/>
          <p:nvPr>
            <p:extLst>
              <p:ext uri="{D42A27DB-BD31-4B8C-83A1-F6EECF244321}">
                <p14:modId xmlns:p14="http://schemas.microsoft.com/office/powerpoint/2010/main" val="1504231598"/>
              </p:ext>
            </p:extLst>
          </p:nvPr>
        </p:nvGraphicFramePr>
        <p:xfrm>
          <a:off x="3486944" y="2178204"/>
          <a:ext cx="1778001" cy="1778000"/>
        </p:xfrm>
        <a:graphic>
          <a:graphicData uri="http://schemas.openxmlformats.org/drawingml/2006/chart">
            <c:chart xmlns:c="http://schemas.openxmlformats.org/drawingml/2006/chart" xmlns:r="http://schemas.openxmlformats.org/officeDocument/2006/relationships" r:id="rId3"/>
          </a:graphicData>
        </a:graphic>
      </p:graphicFrame>
      <p:sp>
        <p:nvSpPr>
          <p:cNvPr id="35" name="Shape 3204"/>
          <p:cNvSpPr/>
          <p:nvPr/>
        </p:nvSpPr>
        <p:spPr>
          <a:xfrm>
            <a:off x="3690731" y="2375054"/>
            <a:ext cx="1393011" cy="13930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2F1"/>
          </a:solidFill>
          <a:ln w="25400">
            <a:solidFill>
              <a:srgbClr val="000000">
                <a:alpha val="0"/>
              </a:srgbClr>
            </a:solidFill>
            <a:miter lim="400000"/>
          </a:ln>
        </p:spPr>
        <p:txBody>
          <a:bodyPr lIns="0" tIns="0" rIns="0" bIns="0" anchor="ctr"/>
          <a:lstStyle/>
          <a:p>
            <a:pPr defTabSz="292100">
              <a:defRPr sz="4000">
                <a:solidFill>
                  <a:srgbClr val="F1F2F1"/>
                </a:solidFill>
                <a:effectLst>
                  <a:outerShdw blurRad="38100" dist="12700" dir="5400000" rotWithShape="0">
                    <a:srgbClr val="000000">
                      <a:alpha val="50000"/>
                    </a:srgbClr>
                  </a:outerShdw>
                </a:effectLst>
                <a:latin typeface="Gill Sans"/>
                <a:ea typeface="Gill Sans"/>
                <a:cs typeface="Gill Sans"/>
                <a:sym typeface="Gill Sans"/>
              </a:defRPr>
            </a:pPr>
            <a:endParaRPr sz="4000">
              <a:solidFill>
                <a:srgbClr val="F1F2F1"/>
              </a:solidFill>
              <a:effectLst>
                <a:outerShdw blurRad="38100" dist="12700" dir="5400000" rotWithShape="0">
                  <a:srgbClr val="000000">
                    <a:alpha val="50000"/>
                  </a:srgbClr>
                </a:outerShdw>
              </a:effectLst>
              <a:latin typeface="Gill Sans"/>
              <a:ea typeface="Gill Sans"/>
              <a:cs typeface="Gill Sans"/>
              <a:sym typeface="Gill Sans"/>
            </a:endParaRPr>
          </a:p>
        </p:txBody>
      </p:sp>
      <p:graphicFrame>
        <p:nvGraphicFramePr>
          <p:cNvPr id="36" name="Chart 3205"/>
          <p:cNvGraphicFramePr/>
          <p:nvPr>
            <p:extLst>
              <p:ext uri="{D42A27DB-BD31-4B8C-83A1-F6EECF244321}">
                <p14:modId xmlns:p14="http://schemas.microsoft.com/office/powerpoint/2010/main" val="1442975102"/>
              </p:ext>
            </p:extLst>
          </p:nvPr>
        </p:nvGraphicFramePr>
        <p:xfrm>
          <a:off x="6337176" y="2170584"/>
          <a:ext cx="1778001" cy="1778000"/>
        </p:xfrm>
        <a:graphic>
          <a:graphicData uri="http://schemas.openxmlformats.org/drawingml/2006/chart">
            <c:chart xmlns:c="http://schemas.openxmlformats.org/drawingml/2006/chart" xmlns:r="http://schemas.openxmlformats.org/officeDocument/2006/relationships" r:id="rId4"/>
          </a:graphicData>
        </a:graphic>
      </p:graphicFrame>
      <p:sp>
        <p:nvSpPr>
          <p:cNvPr id="37" name="Shape 3206"/>
          <p:cNvSpPr/>
          <p:nvPr/>
        </p:nvSpPr>
        <p:spPr>
          <a:xfrm>
            <a:off x="6540964" y="2367434"/>
            <a:ext cx="1393011" cy="13930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2F1"/>
          </a:solidFill>
          <a:ln w="25400">
            <a:solidFill>
              <a:srgbClr val="000000">
                <a:alpha val="0"/>
              </a:srgbClr>
            </a:solidFill>
            <a:miter lim="400000"/>
          </a:ln>
        </p:spPr>
        <p:txBody>
          <a:bodyPr lIns="0" tIns="0" rIns="0" bIns="0" anchor="ctr"/>
          <a:lstStyle/>
          <a:p>
            <a:pPr defTabSz="292100">
              <a:defRPr sz="4000">
                <a:solidFill>
                  <a:srgbClr val="F1F2F1"/>
                </a:solidFill>
                <a:effectLst>
                  <a:outerShdw blurRad="38100" dist="12700" dir="5400000" rotWithShape="0">
                    <a:srgbClr val="000000">
                      <a:alpha val="50000"/>
                    </a:srgbClr>
                  </a:outerShdw>
                </a:effectLst>
                <a:latin typeface="Gill Sans"/>
                <a:ea typeface="Gill Sans"/>
                <a:cs typeface="Gill Sans"/>
                <a:sym typeface="Gill Sans"/>
              </a:defRPr>
            </a:pPr>
            <a:endParaRPr sz="4000">
              <a:solidFill>
                <a:srgbClr val="F1F2F1"/>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8" name="Shape 3208"/>
          <p:cNvSpPr/>
          <p:nvPr/>
        </p:nvSpPr>
        <p:spPr>
          <a:xfrm>
            <a:off x="3918992" y="2832254"/>
            <a:ext cx="923779" cy="457200"/>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defTabSz="647700">
              <a:lnSpc>
                <a:spcPct val="120000"/>
              </a:lnSpc>
              <a:spcBef>
                <a:spcPts val="1700"/>
              </a:spcBef>
              <a:defRPr sz="6000">
                <a:solidFill>
                  <a:srgbClr val="596A6B"/>
                </a:solidFill>
                <a:latin typeface="Lato"/>
                <a:ea typeface="Lato"/>
                <a:cs typeface="Lato"/>
                <a:sym typeface="Lato"/>
              </a:defRPr>
            </a:lvl1pPr>
          </a:lstStyle>
          <a:p>
            <a:pPr marL="0" marR="0" lvl="0" indent="0" defTabSz="647700" eaLnBrk="1" fontAlgn="auto" latinLnBrk="0" hangingPunct="1">
              <a:lnSpc>
                <a:spcPct val="100000"/>
              </a:lnSpc>
              <a:spcBef>
                <a:spcPts val="1700"/>
              </a:spcBef>
              <a:spcAft>
                <a:spcPts val="0"/>
              </a:spcAft>
              <a:buClrTx/>
              <a:buSzTx/>
              <a:buFontTx/>
              <a:buNone/>
              <a:tabLst/>
              <a:defRPr sz="1800">
                <a:solidFill>
                  <a:srgbClr val="000000"/>
                </a:solidFill>
              </a:defRPr>
            </a:pPr>
            <a:r>
              <a:rPr kumimoji="0" lang="en-US" sz="3000" b="0" i="0" u="none" strike="noStrike" kern="0" cap="none" spc="0" normalizeH="0" baseline="0" noProof="0" dirty="0" smtClean="0">
                <a:ln>
                  <a:noFill/>
                </a:ln>
                <a:solidFill>
                  <a:srgbClr val="C0504D"/>
                </a:solidFill>
                <a:effectLst/>
                <a:uLnTx/>
                <a:uFillTx/>
                <a:latin typeface="Lato"/>
                <a:ea typeface="Lato"/>
                <a:cs typeface="Lato"/>
                <a:sym typeface="Lato"/>
              </a:rPr>
              <a:t>77</a:t>
            </a:r>
            <a:r>
              <a:rPr kumimoji="0" sz="3000" b="0" i="0" u="none" strike="noStrike" kern="0" cap="none" spc="0" normalizeH="0" baseline="0" noProof="0" dirty="0" smtClean="0">
                <a:ln>
                  <a:noFill/>
                </a:ln>
                <a:solidFill>
                  <a:srgbClr val="C0504D"/>
                </a:solidFill>
                <a:effectLst/>
                <a:uLnTx/>
                <a:uFillTx/>
                <a:latin typeface="Lato"/>
                <a:ea typeface="Lato"/>
                <a:cs typeface="Lato"/>
                <a:sym typeface="Lato"/>
              </a:rPr>
              <a:t>%</a:t>
            </a:r>
            <a:endParaRPr kumimoji="0" sz="3000" b="0" i="0" u="none" strike="noStrike" kern="0" cap="none" spc="0" normalizeH="0" baseline="0" noProof="0" dirty="0">
              <a:ln>
                <a:noFill/>
              </a:ln>
              <a:solidFill>
                <a:srgbClr val="C0504D"/>
              </a:solidFill>
              <a:effectLst/>
              <a:uLnTx/>
              <a:uFillTx/>
              <a:latin typeface="Lato"/>
              <a:ea typeface="Lato"/>
              <a:cs typeface="Lato"/>
              <a:sym typeface="Lato"/>
            </a:endParaRPr>
          </a:p>
        </p:txBody>
      </p:sp>
      <p:sp>
        <p:nvSpPr>
          <p:cNvPr id="39" name="Shape 3209"/>
          <p:cNvSpPr/>
          <p:nvPr/>
        </p:nvSpPr>
        <p:spPr>
          <a:xfrm>
            <a:off x="6786683" y="2824634"/>
            <a:ext cx="901572" cy="4572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defTabSz="647700">
              <a:lnSpc>
                <a:spcPct val="120000"/>
              </a:lnSpc>
              <a:spcBef>
                <a:spcPts val="1700"/>
              </a:spcBef>
              <a:defRPr sz="6000">
                <a:solidFill>
                  <a:srgbClr val="596A6B"/>
                </a:solidFill>
                <a:latin typeface="Lato"/>
                <a:ea typeface="Lato"/>
                <a:cs typeface="Lato"/>
                <a:sym typeface="Lato"/>
              </a:defRPr>
            </a:lvl1pPr>
          </a:lstStyle>
          <a:p>
            <a:pPr marL="0" marR="0" lvl="0" indent="0" defTabSz="647700" eaLnBrk="1" fontAlgn="auto" latinLnBrk="0" hangingPunct="1">
              <a:lnSpc>
                <a:spcPct val="100000"/>
              </a:lnSpc>
              <a:spcBef>
                <a:spcPts val="1700"/>
              </a:spcBef>
              <a:spcAft>
                <a:spcPts val="0"/>
              </a:spcAft>
              <a:buClrTx/>
              <a:buSzTx/>
              <a:buFontTx/>
              <a:buNone/>
              <a:tabLst/>
              <a:defRPr sz="1800">
                <a:solidFill>
                  <a:srgbClr val="000000"/>
                </a:solidFill>
              </a:defRPr>
            </a:pPr>
            <a:r>
              <a:rPr kumimoji="0" lang="en-US" sz="3000" b="0" i="0" u="none" strike="noStrike" kern="0" cap="none" spc="0" normalizeH="0" baseline="0" noProof="0" dirty="0" smtClean="0">
                <a:ln>
                  <a:noFill/>
                </a:ln>
                <a:solidFill>
                  <a:schemeClr val="accent2"/>
                </a:solidFill>
                <a:effectLst/>
                <a:uLnTx/>
                <a:uFillTx/>
                <a:latin typeface="Lato"/>
                <a:ea typeface="Lato"/>
                <a:cs typeface="Lato"/>
                <a:sym typeface="Lato"/>
              </a:rPr>
              <a:t>74%</a:t>
            </a:r>
            <a:endParaRPr kumimoji="0" sz="3000" b="0" i="0" u="none" strike="noStrike" kern="0" cap="none" spc="0" normalizeH="0" baseline="0" noProof="0" dirty="0">
              <a:ln>
                <a:noFill/>
              </a:ln>
              <a:solidFill>
                <a:schemeClr val="accent2"/>
              </a:solidFill>
              <a:effectLst/>
              <a:uLnTx/>
              <a:uFillTx/>
              <a:latin typeface="Lato"/>
              <a:ea typeface="Lato"/>
              <a:cs typeface="Lato"/>
              <a:sym typeface="Lato"/>
            </a:endParaRPr>
          </a:p>
        </p:txBody>
      </p:sp>
      <p:sp>
        <p:nvSpPr>
          <p:cNvPr id="40" name="Shape 3210"/>
          <p:cNvSpPr/>
          <p:nvPr/>
        </p:nvSpPr>
        <p:spPr>
          <a:xfrm>
            <a:off x="453569" y="4410265"/>
            <a:ext cx="2886020" cy="590931"/>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defTabSz="647700">
              <a:lnSpc>
                <a:spcPct val="120000"/>
              </a:lnSpc>
              <a:spcBef>
                <a:spcPts val="1700"/>
              </a:spcBef>
              <a:defRPr sz="3000" b="1">
                <a:solidFill>
                  <a:srgbClr val="798D8F"/>
                </a:solidFill>
                <a:latin typeface="Lato"/>
                <a:ea typeface="Lato"/>
                <a:cs typeface="Lato"/>
                <a:sym typeface="Lato"/>
              </a:defRPr>
            </a:lvl1pPr>
          </a:lstStyle>
          <a:p>
            <a:r>
              <a:rPr lang="en-US" sz="1600" b="0" dirty="0">
                <a:solidFill>
                  <a:schemeClr val="tx1"/>
                </a:solidFill>
              </a:rPr>
              <a:t>Action on climate change is </a:t>
            </a:r>
            <a:r>
              <a:rPr lang="en-US" sz="1600" b="0" dirty="0" smtClean="0">
                <a:solidFill>
                  <a:schemeClr val="tx1"/>
                </a:solidFill>
              </a:rPr>
              <a:t>an urgent </a:t>
            </a:r>
            <a:r>
              <a:rPr lang="en-US" sz="1600" b="0" dirty="0">
                <a:solidFill>
                  <a:schemeClr val="tx1"/>
                </a:solidFill>
              </a:rPr>
              <a:t>priority for my business</a:t>
            </a:r>
            <a:endParaRPr kumimoji="0" sz="1500" b="0" i="0" u="none" strike="noStrike" kern="0" cap="none" spc="0" normalizeH="0" baseline="0" noProof="0" dirty="0">
              <a:ln>
                <a:noFill/>
              </a:ln>
              <a:solidFill>
                <a:schemeClr val="tx1"/>
              </a:solidFill>
              <a:effectLst/>
              <a:uLnTx/>
              <a:uFillTx/>
              <a:sym typeface="Lato"/>
            </a:endParaRPr>
          </a:p>
        </p:txBody>
      </p:sp>
      <p:sp>
        <p:nvSpPr>
          <p:cNvPr id="41" name="Shape 3212"/>
          <p:cNvSpPr/>
          <p:nvPr/>
        </p:nvSpPr>
        <p:spPr>
          <a:xfrm>
            <a:off x="3486944" y="4122420"/>
            <a:ext cx="2771545" cy="118186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defTabSz="647700">
              <a:lnSpc>
                <a:spcPct val="120000"/>
              </a:lnSpc>
              <a:spcBef>
                <a:spcPts val="1700"/>
              </a:spcBef>
              <a:defRPr sz="3000" b="1">
                <a:solidFill>
                  <a:srgbClr val="798D8F"/>
                </a:solidFill>
                <a:latin typeface="Lato"/>
                <a:ea typeface="Lato"/>
                <a:cs typeface="Lato"/>
                <a:sym typeface="Lato"/>
              </a:defRPr>
            </a:lvl1pPr>
          </a:lstStyle>
          <a:p>
            <a:r>
              <a:rPr lang="en-US" sz="1600" b="0" dirty="0">
                <a:solidFill>
                  <a:schemeClr val="tx1"/>
                </a:solidFill>
              </a:rPr>
              <a:t>Climate change will create </a:t>
            </a:r>
            <a:r>
              <a:rPr lang="en-US" sz="1600" b="0" dirty="0" smtClean="0">
                <a:solidFill>
                  <a:schemeClr val="tx1"/>
                </a:solidFill>
              </a:rPr>
              <a:t>opportunities for </a:t>
            </a:r>
            <a:r>
              <a:rPr lang="en-US" sz="1600" b="0" dirty="0">
                <a:solidFill>
                  <a:schemeClr val="tx1"/>
                </a:solidFill>
              </a:rPr>
              <a:t>growth and innovation for </a:t>
            </a:r>
            <a:r>
              <a:rPr lang="en-US" sz="1600" b="0" dirty="0" smtClean="0">
                <a:solidFill>
                  <a:schemeClr val="tx1"/>
                </a:solidFill>
              </a:rPr>
              <a:t>my company </a:t>
            </a:r>
            <a:r>
              <a:rPr lang="en-US" sz="1600" b="0" dirty="0">
                <a:solidFill>
                  <a:schemeClr val="tx1"/>
                </a:solidFill>
              </a:rPr>
              <a:t>in the next 3 - 5 years</a:t>
            </a:r>
            <a:r>
              <a:rPr kumimoji="0" lang="en-US" sz="1500" b="0" i="0" u="none" strike="noStrike" kern="0" cap="none" spc="0" normalizeH="0" baseline="0" noProof="0" dirty="0" smtClean="0">
                <a:ln>
                  <a:noFill/>
                </a:ln>
                <a:solidFill>
                  <a:schemeClr val="tx1"/>
                </a:solidFill>
                <a:effectLst/>
                <a:uLnTx/>
                <a:uFillTx/>
                <a:latin typeface="Lato"/>
                <a:ea typeface="Lato"/>
                <a:cs typeface="Lato"/>
                <a:sym typeface="Lato"/>
              </a:rPr>
              <a:t> 	</a:t>
            </a:r>
            <a:endParaRPr kumimoji="0" sz="1500" b="0" i="0" u="none" strike="noStrike" kern="0" cap="none" spc="0" normalizeH="0" baseline="0" noProof="0" dirty="0">
              <a:ln>
                <a:noFill/>
              </a:ln>
              <a:solidFill>
                <a:schemeClr val="tx1"/>
              </a:solidFill>
              <a:effectLst/>
              <a:uLnTx/>
              <a:uFillTx/>
              <a:latin typeface="Lato"/>
              <a:ea typeface="Lato"/>
              <a:cs typeface="Lato"/>
              <a:sym typeface="Lato"/>
            </a:endParaRPr>
          </a:p>
        </p:txBody>
      </p:sp>
      <p:sp>
        <p:nvSpPr>
          <p:cNvPr id="42" name="Shape 3214"/>
          <p:cNvSpPr/>
          <p:nvPr/>
        </p:nvSpPr>
        <p:spPr>
          <a:xfrm>
            <a:off x="6553200" y="4114800"/>
            <a:ext cx="2122060" cy="1181862"/>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defTabSz="647700">
              <a:lnSpc>
                <a:spcPct val="120000"/>
              </a:lnSpc>
              <a:spcBef>
                <a:spcPts val="1700"/>
              </a:spcBef>
              <a:defRPr sz="3000" b="1">
                <a:solidFill>
                  <a:srgbClr val="798D8F"/>
                </a:solidFill>
                <a:latin typeface="Lato"/>
                <a:ea typeface="Lato"/>
                <a:cs typeface="Lato"/>
                <a:sym typeface="Lato"/>
              </a:defRPr>
            </a:lvl1pPr>
          </a:lstStyle>
          <a:p>
            <a:r>
              <a:rPr lang="en-US" sz="1600" b="0" dirty="0">
                <a:solidFill>
                  <a:schemeClr val="tx1"/>
                </a:solidFill>
              </a:rPr>
              <a:t>My company is already </a:t>
            </a:r>
            <a:r>
              <a:rPr lang="en-US" sz="1600" b="0" dirty="0" smtClean="0">
                <a:solidFill>
                  <a:schemeClr val="tx1"/>
                </a:solidFill>
              </a:rPr>
              <a:t>seeing rewards </a:t>
            </a:r>
            <a:r>
              <a:rPr lang="en-US" sz="1600" b="0" dirty="0">
                <a:solidFill>
                  <a:schemeClr val="tx1"/>
                </a:solidFill>
              </a:rPr>
              <a:t>from our </a:t>
            </a:r>
            <a:r>
              <a:rPr lang="en-US" sz="1600" b="0" dirty="0" smtClean="0">
                <a:solidFill>
                  <a:schemeClr val="tx1"/>
                </a:solidFill>
              </a:rPr>
              <a:t>investments in </a:t>
            </a:r>
            <a:r>
              <a:rPr lang="en-US" sz="1600" b="0" dirty="0">
                <a:solidFill>
                  <a:schemeClr val="tx1"/>
                </a:solidFill>
              </a:rPr>
              <a:t>low-carbon solutions</a:t>
            </a:r>
            <a:endParaRPr kumimoji="0" sz="1500" b="0" i="0" u="none" strike="noStrike" kern="0" cap="none" spc="0" normalizeH="0" baseline="0" noProof="0" dirty="0">
              <a:ln>
                <a:noFill/>
              </a:ln>
              <a:solidFill>
                <a:schemeClr val="tx1"/>
              </a:solidFill>
              <a:effectLst/>
              <a:uLnTx/>
              <a:uFillTx/>
              <a:sym typeface="Lato"/>
            </a:endParaRPr>
          </a:p>
        </p:txBody>
      </p:sp>
      <p:graphicFrame>
        <p:nvGraphicFramePr>
          <p:cNvPr id="43" name="Chart 3203"/>
          <p:cNvGraphicFramePr/>
          <p:nvPr>
            <p:extLst>
              <p:ext uri="{D42A27DB-BD31-4B8C-83A1-F6EECF244321}">
                <p14:modId xmlns:p14="http://schemas.microsoft.com/office/powerpoint/2010/main" val="549713743"/>
              </p:ext>
            </p:extLst>
          </p:nvPr>
        </p:nvGraphicFramePr>
        <p:xfrm>
          <a:off x="766029" y="2171854"/>
          <a:ext cx="1778001" cy="1778000"/>
        </p:xfrm>
        <a:graphic>
          <a:graphicData uri="http://schemas.openxmlformats.org/drawingml/2006/chart">
            <c:chart xmlns:c="http://schemas.openxmlformats.org/drawingml/2006/chart" xmlns:r="http://schemas.openxmlformats.org/officeDocument/2006/relationships" r:id="rId5"/>
          </a:graphicData>
        </a:graphic>
      </p:graphicFrame>
      <p:sp>
        <p:nvSpPr>
          <p:cNvPr id="44" name="Shape 3204"/>
          <p:cNvSpPr/>
          <p:nvPr/>
        </p:nvSpPr>
        <p:spPr>
          <a:xfrm>
            <a:off x="982053" y="2387878"/>
            <a:ext cx="1393011" cy="13930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2F1"/>
          </a:solidFill>
          <a:ln w="25400">
            <a:solidFill>
              <a:srgbClr val="000000">
                <a:alpha val="0"/>
              </a:srgbClr>
            </a:solidFill>
            <a:miter lim="400000"/>
          </a:ln>
        </p:spPr>
        <p:txBody>
          <a:bodyPr lIns="0" tIns="0" rIns="0" bIns="0" anchor="ctr"/>
          <a:lstStyle/>
          <a:p>
            <a:pPr defTabSz="292100">
              <a:defRPr sz="4000">
                <a:solidFill>
                  <a:srgbClr val="F1F2F1"/>
                </a:solidFill>
                <a:effectLst>
                  <a:outerShdw blurRad="38100" dist="12700" dir="5400000" rotWithShape="0">
                    <a:srgbClr val="000000">
                      <a:alpha val="50000"/>
                    </a:srgbClr>
                  </a:outerShdw>
                </a:effectLst>
                <a:latin typeface="Gill Sans"/>
                <a:ea typeface="Gill Sans"/>
                <a:cs typeface="Gill Sans"/>
                <a:sym typeface="Gill Sans"/>
              </a:defRPr>
            </a:pPr>
            <a:endParaRPr sz="4000">
              <a:solidFill>
                <a:srgbClr val="F1F2F1"/>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5" name="Shape 3208"/>
          <p:cNvSpPr/>
          <p:nvPr/>
        </p:nvSpPr>
        <p:spPr>
          <a:xfrm>
            <a:off x="1270085" y="2891934"/>
            <a:ext cx="901573" cy="4572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defTabSz="647700">
              <a:lnSpc>
                <a:spcPct val="120000"/>
              </a:lnSpc>
              <a:spcBef>
                <a:spcPts val="1700"/>
              </a:spcBef>
              <a:defRPr sz="6000">
                <a:solidFill>
                  <a:srgbClr val="596A6B"/>
                </a:solidFill>
                <a:latin typeface="Lato"/>
                <a:ea typeface="Lato"/>
                <a:cs typeface="Lato"/>
                <a:sym typeface="Lato"/>
              </a:defRPr>
            </a:lvl1pPr>
          </a:lstStyle>
          <a:p>
            <a:pPr marL="0" marR="0" lvl="0" indent="0" defTabSz="647700" eaLnBrk="1" fontAlgn="auto" latinLnBrk="0" hangingPunct="1">
              <a:lnSpc>
                <a:spcPct val="100000"/>
              </a:lnSpc>
              <a:spcBef>
                <a:spcPts val="1700"/>
              </a:spcBef>
              <a:spcAft>
                <a:spcPts val="0"/>
              </a:spcAft>
              <a:buClrTx/>
              <a:buSzTx/>
              <a:buFontTx/>
              <a:buNone/>
              <a:tabLst/>
              <a:defRPr sz="1800">
                <a:solidFill>
                  <a:srgbClr val="000000"/>
                </a:solidFill>
              </a:defRPr>
            </a:pPr>
            <a:r>
              <a:rPr kumimoji="0" lang="en-US" sz="3000" b="0" i="0" u="none" strike="noStrike" kern="0" cap="none" spc="0" normalizeH="0" baseline="0" noProof="0" dirty="0" smtClean="0">
                <a:ln>
                  <a:noFill/>
                </a:ln>
                <a:solidFill>
                  <a:srgbClr val="4F81BD"/>
                </a:solidFill>
                <a:effectLst/>
                <a:uLnTx/>
                <a:uFillTx/>
                <a:latin typeface="Lato"/>
                <a:ea typeface="Lato"/>
                <a:cs typeface="Lato"/>
                <a:sym typeface="Lato"/>
              </a:rPr>
              <a:t>80</a:t>
            </a:r>
            <a:r>
              <a:rPr kumimoji="0" sz="3000" b="0" i="0" u="none" strike="noStrike" kern="0" cap="none" spc="0" normalizeH="0" baseline="0" noProof="0" dirty="0" smtClean="0">
                <a:ln>
                  <a:noFill/>
                </a:ln>
                <a:solidFill>
                  <a:srgbClr val="4F81BD"/>
                </a:solidFill>
                <a:effectLst/>
                <a:uLnTx/>
                <a:uFillTx/>
                <a:latin typeface="Lato"/>
                <a:ea typeface="Lato"/>
                <a:cs typeface="Lato"/>
                <a:sym typeface="Lato"/>
              </a:rPr>
              <a:t>%</a:t>
            </a:r>
            <a:endParaRPr kumimoji="0" sz="3000" b="0" i="0" u="none" strike="noStrike" kern="0" cap="none" spc="0" normalizeH="0" baseline="0" noProof="0" dirty="0">
              <a:ln>
                <a:noFill/>
              </a:ln>
              <a:solidFill>
                <a:srgbClr val="4F81BD"/>
              </a:solidFill>
              <a:effectLst/>
              <a:uLnTx/>
              <a:uFillTx/>
              <a:latin typeface="Lato"/>
              <a:ea typeface="Lato"/>
              <a:cs typeface="Lato"/>
              <a:sym typeface="Lato"/>
            </a:endParaRPr>
          </a:p>
        </p:txBody>
      </p:sp>
      <p:sp>
        <p:nvSpPr>
          <p:cNvPr id="46" name="TextBox 45"/>
          <p:cNvSpPr txBox="1"/>
          <p:nvPr/>
        </p:nvSpPr>
        <p:spPr>
          <a:xfrm>
            <a:off x="157065" y="6117258"/>
            <a:ext cx="8800259" cy="246221"/>
          </a:xfrm>
          <a:prstGeom prst="rect">
            <a:avLst/>
          </a:prstGeom>
          <a:noFill/>
        </p:spPr>
        <p:txBody>
          <a:bodyPr wrap="square" rtlCol="0">
            <a:spAutoFit/>
          </a:bodyPr>
          <a:lstStyle/>
          <a:p>
            <a:r>
              <a:rPr lang="en-US" sz="1000" dirty="0">
                <a:solidFill>
                  <a:schemeClr val="accent1"/>
                </a:solidFill>
              </a:rPr>
              <a:t>Data based on survey of 75 CEOs of Caring for Climate participant companies; data represents proportion of </a:t>
            </a:r>
            <a:r>
              <a:rPr lang="en-US" sz="1000">
                <a:solidFill>
                  <a:schemeClr val="accent1"/>
                </a:solidFill>
              </a:rPr>
              <a:t>respondents </a:t>
            </a:r>
            <a:r>
              <a:rPr lang="en-US" sz="1000" smtClean="0">
                <a:solidFill>
                  <a:schemeClr val="accent1"/>
                </a:solidFill>
              </a:rPr>
              <a:t>selecting “agree</a:t>
            </a:r>
            <a:r>
              <a:rPr lang="en-US" sz="1000" dirty="0">
                <a:solidFill>
                  <a:schemeClr val="accent1"/>
                </a:solidFill>
              </a:rPr>
              <a:t>” and “strongly agree”.</a:t>
            </a:r>
          </a:p>
        </p:txBody>
      </p:sp>
    </p:spTree>
    <p:extLst>
      <p:ext uri="{BB962C8B-B14F-4D97-AF65-F5344CB8AC3E}">
        <p14:creationId xmlns:p14="http://schemas.microsoft.com/office/powerpoint/2010/main" val="1701585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16" fill="hold" grpId="0" nodeType="afterEffect">
                                  <p:stCondLst>
                                    <p:cond delay="100"/>
                                  </p:stCondLst>
                                  <p:iterate>
                                    <p:tmAbs val="0"/>
                                  </p:iterate>
                                  <p:childTnLst>
                                    <p:set>
                                      <p:cBhvr>
                                        <p:cTn id="6" fill="hold"/>
                                        <p:tgtEl>
                                          <p:spTgt spid="35"/>
                                        </p:tgtEl>
                                        <p:attrNameLst>
                                          <p:attrName>style.visibility</p:attrName>
                                        </p:attrNameLst>
                                      </p:cBhvr>
                                      <p:to>
                                        <p:strVal val="visible"/>
                                      </p:to>
                                    </p:set>
                                    <p:animEffect transition="in" filter="dissolve(in)">
                                      <p:cBhvr>
                                        <p:cTn id="7" dur="750"/>
                                        <p:tgtEl>
                                          <p:spTgt spid="35"/>
                                        </p:tgtEl>
                                      </p:cBhvr>
                                    </p:animEffect>
                                  </p:childTnLst>
                                </p:cTn>
                              </p:par>
                            </p:childTnLst>
                          </p:cTn>
                        </p:par>
                        <p:par>
                          <p:cTn id="8" fill="hold">
                            <p:stCondLst>
                              <p:cond delay="850"/>
                            </p:stCondLst>
                            <p:childTnLst>
                              <p:par>
                                <p:cTn id="9" presetID="23" presetClass="entr" presetSubtype="32" fill="hold" grpId="0" nodeType="afterEffect">
                                  <p:stCondLst>
                                    <p:cond delay="0"/>
                                  </p:stCondLst>
                                  <p:iterate>
                                    <p:tmAbs val="0"/>
                                  </p:iterate>
                                  <p:childTnLst>
                                    <p:set>
                                      <p:cBhvr>
                                        <p:cTn id="10" fill="hold"/>
                                        <p:tgtEl>
                                          <p:spTgt spid="34"/>
                                        </p:tgtEl>
                                        <p:attrNameLst>
                                          <p:attrName>style.visibility</p:attrName>
                                        </p:attrNameLst>
                                      </p:cBhvr>
                                      <p:to>
                                        <p:strVal val="visible"/>
                                      </p:to>
                                    </p:set>
                                    <p:anim calcmode="lin" valueType="num">
                                      <p:cBhvr>
                                        <p:cTn id="11" dur="750" fill="hold"/>
                                        <p:tgtEl>
                                          <p:spTgt spid="34"/>
                                        </p:tgtEl>
                                        <p:attrNameLst>
                                          <p:attrName>ppt_w</p:attrName>
                                        </p:attrNameLst>
                                      </p:cBhvr>
                                      <p:tavLst>
                                        <p:tav tm="0">
                                          <p:val>
                                            <p:fltVal val="0"/>
                                          </p:val>
                                        </p:tav>
                                        <p:tav tm="100000">
                                          <p:val>
                                            <p:strVal val="#ppt_w"/>
                                          </p:val>
                                        </p:tav>
                                      </p:tavLst>
                                    </p:anim>
                                    <p:anim calcmode="lin" valueType="num">
                                      <p:cBhvr>
                                        <p:cTn id="12" dur="750" fill="hold"/>
                                        <p:tgtEl>
                                          <p:spTgt spid="34"/>
                                        </p:tgtEl>
                                        <p:attrNameLst>
                                          <p:attrName>ppt_h</p:attrName>
                                        </p:attrNameLst>
                                      </p:cBhvr>
                                      <p:tavLst>
                                        <p:tav tm="0">
                                          <p:val>
                                            <p:fltVal val="0"/>
                                          </p:val>
                                        </p:tav>
                                        <p:tav tm="100000">
                                          <p:val>
                                            <p:strVal val="#ppt_h"/>
                                          </p:val>
                                        </p:tav>
                                      </p:tavLst>
                                    </p:anim>
                                  </p:childTnLst>
                                </p:cTn>
                              </p:par>
                            </p:childTnLst>
                          </p:cTn>
                        </p:par>
                        <p:par>
                          <p:cTn id="13" fill="hold">
                            <p:stCondLst>
                              <p:cond delay="1600"/>
                            </p:stCondLst>
                            <p:childTnLst>
                              <p:par>
                                <p:cTn id="14" presetID="9" presetClass="entr" presetSubtype="16" fill="hold" grpId="0" nodeType="afterEffect">
                                  <p:stCondLst>
                                    <p:cond delay="100"/>
                                  </p:stCondLst>
                                  <p:iterate>
                                    <p:tmAbs val="0"/>
                                  </p:iterate>
                                  <p:childTnLst>
                                    <p:set>
                                      <p:cBhvr>
                                        <p:cTn id="15" fill="hold"/>
                                        <p:tgtEl>
                                          <p:spTgt spid="37"/>
                                        </p:tgtEl>
                                        <p:attrNameLst>
                                          <p:attrName>style.visibility</p:attrName>
                                        </p:attrNameLst>
                                      </p:cBhvr>
                                      <p:to>
                                        <p:strVal val="visible"/>
                                      </p:to>
                                    </p:set>
                                    <p:animEffect transition="in" filter="dissolve(in)">
                                      <p:cBhvr>
                                        <p:cTn id="16" dur="750"/>
                                        <p:tgtEl>
                                          <p:spTgt spid="37"/>
                                        </p:tgtEl>
                                      </p:cBhvr>
                                    </p:animEffect>
                                  </p:childTnLst>
                                </p:cTn>
                              </p:par>
                            </p:childTnLst>
                          </p:cTn>
                        </p:par>
                        <p:par>
                          <p:cTn id="17" fill="hold">
                            <p:stCondLst>
                              <p:cond delay="2450"/>
                            </p:stCondLst>
                            <p:childTnLst>
                              <p:par>
                                <p:cTn id="18" presetID="23" presetClass="entr" presetSubtype="32" fill="hold" grpId="0" nodeType="afterEffect">
                                  <p:stCondLst>
                                    <p:cond delay="0"/>
                                  </p:stCondLst>
                                  <p:iterate>
                                    <p:tmAbs val="0"/>
                                  </p:iterate>
                                  <p:childTnLst>
                                    <p:set>
                                      <p:cBhvr>
                                        <p:cTn id="19" fill="hold"/>
                                        <p:tgtEl>
                                          <p:spTgt spid="36"/>
                                        </p:tgtEl>
                                        <p:attrNameLst>
                                          <p:attrName>style.visibility</p:attrName>
                                        </p:attrNameLst>
                                      </p:cBhvr>
                                      <p:to>
                                        <p:strVal val="visible"/>
                                      </p:to>
                                    </p:set>
                                    <p:anim calcmode="lin" valueType="num">
                                      <p:cBhvr>
                                        <p:cTn id="20" dur="750" fill="hold"/>
                                        <p:tgtEl>
                                          <p:spTgt spid="36"/>
                                        </p:tgtEl>
                                        <p:attrNameLst>
                                          <p:attrName>ppt_w</p:attrName>
                                        </p:attrNameLst>
                                      </p:cBhvr>
                                      <p:tavLst>
                                        <p:tav tm="0">
                                          <p:val>
                                            <p:fltVal val="0"/>
                                          </p:val>
                                        </p:tav>
                                        <p:tav tm="100000">
                                          <p:val>
                                            <p:strVal val="#ppt_w"/>
                                          </p:val>
                                        </p:tav>
                                      </p:tavLst>
                                    </p:anim>
                                    <p:anim calcmode="lin" valueType="num">
                                      <p:cBhvr>
                                        <p:cTn id="21" dur="750" fill="hold"/>
                                        <p:tgtEl>
                                          <p:spTgt spid="36"/>
                                        </p:tgtEl>
                                        <p:attrNameLst>
                                          <p:attrName>ppt_h</p:attrName>
                                        </p:attrNameLst>
                                      </p:cBhvr>
                                      <p:tavLst>
                                        <p:tav tm="0">
                                          <p:val>
                                            <p:fltVal val="0"/>
                                          </p:val>
                                        </p:tav>
                                        <p:tav tm="100000">
                                          <p:val>
                                            <p:strVal val="#ppt_h"/>
                                          </p:val>
                                        </p:tav>
                                      </p:tavLst>
                                    </p:anim>
                                  </p:childTnLst>
                                </p:cTn>
                              </p:par>
                            </p:childTnLst>
                          </p:cTn>
                        </p:par>
                        <p:par>
                          <p:cTn id="22" fill="hold">
                            <p:stCondLst>
                              <p:cond delay="3200"/>
                            </p:stCondLst>
                            <p:childTnLst>
                              <p:par>
                                <p:cTn id="23" presetID="2" presetClass="entr" presetSubtype="2" fill="hold" grpId="0" nodeType="afterEffect">
                                  <p:stCondLst>
                                    <p:cond delay="0"/>
                                  </p:stCondLst>
                                  <p:iterate>
                                    <p:tmAbs val="0"/>
                                  </p:iterate>
                                  <p:childTnLst>
                                    <p:set>
                                      <p:cBhvr>
                                        <p:cTn id="24" fill="hold"/>
                                        <p:tgtEl>
                                          <p:spTgt spid="38"/>
                                        </p:tgtEl>
                                        <p:attrNameLst>
                                          <p:attrName>style.visibility</p:attrName>
                                        </p:attrNameLst>
                                      </p:cBhvr>
                                      <p:to>
                                        <p:strVal val="visible"/>
                                      </p:to>
                                    </p:set>
                                    <p:anim calcmode="lin" valueType="num">
                                      <p:cBhvr>
                                        <p:cTn id="25" dur="600" fill="hold"/>
                                        <p:tgtEl>
                                          <p:spTgt spid="38"/>
                                        </p:tgtEl>
                                        <p:attrNameLst>
                                          <p:attrName>ppt_x</p:attrName>
                                        </p:attrNameLst>
                                      </p:cBhvr>
                                      <p:tavLst>
                                        <p:tav tm="0">
                                          <p:val>
                                            <p:strVal val="1+#ppt_w/2"/>
                                          </p:val>
                                        </p:tav>
                                        <p:tav tm="100000">
                                          <p:val>
                                            <p:strVal val="#ppt_x"/>
                                          </p:val>
                                        </p:tav>
                                      </p:tavLst>
                                    </p:anim>
                                    <p:anim calcmode="lin" valueType="num">
                                      <p:cBhvr>
                                        <p:cTn id="26" dur="600" fill="hold"/>
                                        <p:tgtEl>
                                          <p:spTgt spid="38"/>
                                        </p:tgtEl>
                                        <p:attrNameLst>
                                          <p:attrName>ppt_y</p:attrName>
                                        </p:attrNameLst>
                                      </p:cBhvr>
                                      <p:tavLst>
                                        <p:tav tm="0">
                                          <p:val>
                                            <p:strVal val="#ppt_y"/>
                                          </p:val>
                                        </p:tav>
                                        <p:tav tm="100000">
                                          <p:val>
                                            <p:strVal val="#ppt_y"/>
                                          </p:val>
                                        </p:tav>
                                      </p:tavLst>
                                    </p:anim>
                                  </p:childTnLst>
                                </p:cTn>
                              </p:par>
                            </p:childTnLst>
                          </p:cTn>
                        </p:par>
                        <p:par>
                          <p:cTn id="27" fill="hold">
                            <p:stCondLst>
                              <p:cond delay="3800"/>
                            </p:stCondLst>
                            <p:childTnLst>
                              <p:par>
                                <p:cTn id="28" presetID="2" presetClass="entr" presetSubtype="2" fill="hold" grpId="0" nodeType="afterEffect">
                                  <p:stCondLst>
                                    <p:cond delay="0"/>
                                  </p:stCondLst>
                                  <p:iterate>
                                    <p:tmAbs val="0"/>
                                  </p:iterate>
                                  <p:childTnLst>
                                    <p:set>
                                      <p:cBhvr>
                                        <p:cTn id="29" fill="hold"/>
                                        <p:tgtEl>
                                          <p:spTgt spid="39"/>
                                        </p:tgtEl>
                                        <p:attrNameLst>
                                          <p:attrName>style.visibility</p:attrName>
                                        </p:attrNameLst>
                                      </p:cBhvr>
                                      <p:to>
                                        <p:strVal val="visible"/>
                                      </p:to>
                                    </p:set>
                                    <p:anim calcmode="lin" valueType="num">
                                      <p:cBhvr>
                                        <p:cTn id="30" dur="600" fill="hold"/>
                                        <p:tgtEl>
                                          <p:spTgt spid="39"/>
                                        </p:tgtEl>
                                        <p:attrNameLst>
                                          <p:attrName>ppt_x</p:attrName>
                                        </p:attrNameLst>
                                      </p:cBhvr>
                                      <p:tavLst>
                                        <p:tav tm="0">
                                          <p:val>
                                            <p:strVal val="1+#ppt_w/2"/>
                                          </p:val>
                                        </p:tav>
                                        <p:tav tm="100000">
                                          <p:val>
                                            <p:strVal val="#ppt_x"/>
                                          </p:val>
                                        </p:tav>
                                      </p:tavLst>
                                    </p:anim>
                                    <p:anim calcmode="lin" valueType="num">
                                      <p:cBhvr>
                                        <p:cTn id="31" dur="600" fill="hold"/>
                                        <p:tgtEl>
                                          <p:spTgt spid="39"/>
                                        </p:tgtEl>
                                        <p:attrNameLst>
                                          <p:attrName>ppt_y</p:attrName>
                                        </p:attrNameLst>
                                      </p:cBhvr>
                                      <p:tavLst>
                                        <p:tav tm="0">
                                          <p:val>
                                            <p:strVal val="#ppt_y"/>
                                          </p:val>
                                        </p:tav>
                                        <p:tav tm="100000">
                                          <p:val>
                                            <p:strVal val="#ppt_y"/>
                                          </p:val>
                                        </p:tav>
                                      </p:tavLst>
                                    </p:anim>
                                  </p:childTnLst>
                                </p:cTn>
                              </p:par>
                            </p:childTnLst>
                          </p:cTn>
                        </p:par>
                        <p:par>
                          <p:cTn id="32" fill="hold">
                            <p:stCondLst>
                              <p:cond delay="4400"/>
                            </p:stCondLst>
                            <p:childTnLst>
                              <p:par>
                                <p:cTn id="33" presetID="2" presetClass="entr" presetSubtype="2" fill="hold" grpId="0" nodeType="afterEffect">
                                  <p:stCondLst>
                                    <p:cond delay="100"/>
                                  </p:stCondLst>
                                  <p:iterate>
                                    <p:tmAbs val="0"/>
                                  </p:iterate>
                                  <p:childTnLst>
                                    <p:set>
                                      <p:cBhvr>
                                        <p:cTn id="34" fill="hold"/>
                                        <p:tgtEl>
                                          <p:spTgt spid="40"/>
                                        </p:tgtEl>
                                        <p:attrNameLst>
                                          <p:attrName>style.visibility</p:attrName>
                                        </p:attrNameLst>
                                      </p:cBhvr>
                                      <p:to>
                                        <p:strVal val="visible"/>
                                      </p:to>
                                    </p:set>
                                    <p:anim calcmode="lin" valueType="num">
                                      <p:cBhvr>
                                        <p:cTn id="35" dur="600" fill="hold"/>
                                        <p:tgtEl>
                                          <p:spTgt spid="40"/>
                                        </p:tgtEl>
                                        <p:attrNameLst>
                                          <p:attrName>ppt_x</p:attrName>
                                        </p:attrNameLst>
                                      </p:cBhvr>
                                      <p:tavLst>
                                        <p:tav tm="0">
                                          <p:val>
                                            <p:strVal val="1+#ppt_w/2"/>
                                          </p:val>
                                        </p:tav>
                                        <p:tav tm="100000">
                                          <p:val>
                                            <p:strVal val="#ppt_x"/>
                                          </p:val>
                                        </p:tav>
                                      </p:tavLst>
                                    </p:anim>
                                    <p:anim calcmode="lin" valueType="num">
                                      <p:cBhvr>
                                        <p:cTn id="36" dur="600" fill="hold"/>
                                        <p:tgtEl>
                                          <p:spTgt spid="40"/>
                                        </p:tgtEl>
                                        <p:attrNameLst>
                                          <p:attrName>ppt_y</p:attrName>
                                        </p:attrNameLst>
                                      </p:cBhvr>
                                      <p:tavLst>
                                        <p:tav tm="0">
                                          <p:val>
                                            <p:strVal val="#ppt_y"/>
                                          </p:val>
                                        </p:tav>
                                        <p:tav tm="100000">
                                          <p:val>
                                            <p:strVal val="#ppt_y"/>
                                          </p:val>
                                        </p:tav>
                                      </p:tavLst>
                                    </p:anim>
                                  </p:childTnLst>
                                </p:cTn>
                              </p:par>
                            </p:childTnLst>
                          </p:cTn>
                        </p:par>
                        <p:par>
                          <p:cTn id="37" fill="hold">
                            <p:stCondLst>
                              <p:cond delay="5100"/>
                            </p:stCondLst>
                            <p:childTnLst>
                              <p:par>
                                <p:cTn id="38" presetID="2" presetClass="entr" presetSubtype="2" fill="hold" grpId="0" nodeType="afterEffect">
                                  <p:stCondLst>
                                    <p:cond delay="100"/>
                                  </p:stCondLst>
                                  <p:iterate>
                                    <p:tmAbs val="0"/>
                                  </p:iterate>
                                  <p:childTnLst>
                                    <p:set>
                                      <p:cBhvr>
                                        <p:cTn id="39" fill="hold"/>
                                        <p:tgtEl>
                                          <p:spTgt spid="41"/>
                                        </p:tgtEl>
                                        <p:attrNameLst>
                                          <p:attrName>style.visibility</p:attrName>
                                        </p:attrNameLst>
                                      </p:cBhvr>
                                      <p:to>
                                        <p:strVal val="visible"/>
                                      </p:to>
                                    </p:set>
                                    <p:anim calcmode="lin" valueType="num">
                                      <p:cBhvr>
                                        <p:cTn id="40" dur="600" fill="hold"/>
                                        <p:tgtEl>
                                          <p:spTgt spid="41"/>
                                        </p:tgtEl>
                                        <p:attrNameLst>
                                          <p:attrName>ppt_x</p:attrName>
                                        </p:attrNameLst>
                                      </p:cBhvr>
                                      <p:tavLst>
                                        <p:tav tm="0">
                                          <p:val>
                                            <p:strVal val="1+#ppt_w/2"/>
                                          </p:val>
                                        </p:tav>
                                        <p:tav tm="100000">
                                          <p:val>
                                            <p:strVal val="#ppt_x"/>
                                          </p:val>
                                        </p:tav>
                                      </p:tavLst>
                                    </p:anim>
                                    <p:anim calcmode="lin" valueType="num">
                                      <p:cBhvr>
                                        <p:cTn id="41" dur="600" fill="hold"/>
                                        <p:tgtEl>
                                          <p:spTgt spid="41"/>
                                        </p:tgtEl>
                                        <p:attrNameLst>
                                          <p:attrName>ppt_y</p:attrName>
                                        </p:attrNameLst>
                                      </p:cBhvr>
                                      <p:tavLst>
                                        <p:tav tm="0">
                                          <p:val>
                                            <p:strVal val="#ppt_y"/>
                                          </p:val>
                                        </p:tav>
                                        <p:tav tm="100000">
                                          <p:val>
                                            <p:strVal val="#ppt_y"/>
                                          </p:val>
                                        </p:tav>
                                      </p:tavLst>
                                    </p:anim>
                                  </p:childTnLst>
                                </p:cTn>
                              </p:par>
                            </p:childTnLst>
                          </p:cTn>
                        </p:par>
                        <p:par>
                          <p:cTn id="42" fill="hold">
                            <p:stCondLst>
                              <p:cond delay="5800"/>
                            </p:stCondLst>
                            <p:childTnLst>
                              <p:par>
                                <p:cTn id="43" presetID="2" presetClass="entr" presetSubtype="2" fill="hold" grpId="0" nodeType="afterEffect">
                                  <p:stCondLst>
                                    <p:cond delay="100"/>
                                  </p:stCondLst>
                                  <p:iterate>
                                    <p:tmAbs val="0"/>
                                  </p:iterate>
                                  <p:childTnLst>
                                    <p:set>
                                      <p:cBhvr>
                                        <p:cTn id="44" fill="hold"/>
                                        <p:tgtEl>
                                          <p:spTgt spid="42"/>
                                        </p:tgtEl>
                                        <p:attrNameLst>
                                          <p:attrName>style.visibility</p:attrName>
                                        </p:attrNameLst>
                                      </p:cBhvr>
                                      <p:to>
                                        <p:strVal val="visible"/>
                                      </p:to>
                                    </p:set>
                                    <p:anim calcmode="lin" valueType="num">
                                      <p:cBhvr>
                                        <p:cTn id="45" dur="600" fill="hold"/>
                                        <p:tgtEl>
                                          <p:spTgt spid="42"/>
                                        </p:tgtEl>
                                        <p:attrNameLst>
                                          <p:attrName>ppt_x</p:attrName>
                                        </p:attrNameLst>
                                      </p:cBhvr>
                                      <p:tavLst>
                                        <p:tav tm="0">
                                          <p:val>
                                            <p:strVal val="1+#ppt_w/2"/>
                                          </p:val>
                                        </p:tav>
                                        <p:tav tm="100000">
                                          <p:val>
                                            <p:strVal val="#ppt_x"/>
                                          </p:val>
                                        </p:tav>
                                      </p:tavLst>
                                    </p:anim>
                                    <p:anim calcmode="lin" valueType="num">
                                      <p:cBhvr>
                                        <p:cTn id="46" dur="600" fill="hold"/>
                                        <p:tgtEl>
                                          <p:spTgt spid="42"/>
                                        </p:tgtEl>
                                        <p:attrNameLst>
                                          <p:attrName>ppt_y</p:attrName>
                                        </p:attrNameLst>
                                      </p:cBhvr>
                                      <p:tavLst>
                                        <p:tav tm="0">
                                          <p:val>
                                            <p:strVal val="#ppt_y"/>
                                          </p:val>
                                        </p:tav>
                                        <p:tav tm="100000">
                                          <p:val>
                                            <p:strVal val="#ppt_y"/>
                                          </p:val>
                                        </p:tav>
                                      </p:tavLst>
                                    </p:anim>
                                  </p:childTnLst>
                                </p:cTn>
                              </p:par>
                            </p:childTnLst>
                          </p:cTn>
                        </p:par>
                        <p:par>
                          <p:cTn id="47" fill="hold">
                            <p:stCondLst>
                              <p:cond delay="6500"/>
                            </p:stCondLst>
                            <p:childTnLst>
                              <p:par>
                                <p:cTn id="48" presetID="23" presetClass="entr" presetSubtype="32" fill="hold" grpId="0" nodeType="afterEffect">
                                  <p:stCondLst>
                                    <p:cond delay="0"/>
                                  </p:stCondLst>
                                  <p:iterate>
                                    <p:tmAbs val="0"/>
                                  </p:iterate>
                                  <p:childTnLst>
                                    <p:set>
                                      <p:cBhvr>
                                        <p:cTn id="49" fill="hold"/>
                                        <p:tgtEl>
                                          <p:spTgt spid="43"/>
                                        </p:tgtEl>
                                        <p:attrNameLst>
                                          <p:attrName>style.visibility</p:attrName>
                                        </p:attrNameLst>
                                      </p:cBhvr>
                                      <p:to>
                                        <p:strVal val="visible"/>
                                      </p:to>
                                    </p:set>
                                    <p:anim calcmode="lin" valueType="num">
                                      <p:cBhvr>
                                        <p:cTn id="50" dur="750" fill="hold"/>
                                        <p:tgtEl>
                                          <p:spTgt spid="43"/>
                                        </p:tgtEl>
                                        <p:attrNameLst>
                                          <p:attrName>ppt_w</p:attrName>
                                        </p:attrNameLst>
                                      </p:cBhvr>
                                      <p:tavLst>
                                        <p:tav tm="0">
                                          <p:val>
                                            <p:fltVal val="0"/>
                                          </p:val>
                                        </p:tav>
                                        <p:tav tm="100000">
                                          <p:val>
                                            <p:strVal val="#ppt_w"/>
                                          </p:val>
                                        </p:tav>
                                      </p:tavLst>
                                    </p:anim>
                                    <p:anim calcmode="lin" valueType="num">
                                      <p:cBhvr>
                                        <p:cTn id="51" dur="750" fill="hold"/>
                                        <p:tgtEl>
                                          <p:spTgt spid="43"/>
                                        </p:tgtEl>
                                        <p:attrNameLst>
                                          <p:attrName>ppt_h</p:attrName>
                                        </p:attrNameLst>
                                      </p:cBhvr>
                                      <p:tavLst>
                                        <p:tav tm="0">
                                          <p:val>
                                            <p:fltVal val="0"/>
                                          </p:val>
                                        </p:tav>
                                        <p:tav tm="100000">
                                          <p:val>
                                            <p:strVal val="#ppt_h"/>
                                          </p:val>
                                        </p:tav>
                                      </p:tavLst>
                                    </p:anim>
                                  </p:childTnLst>
                                </p:cTn>
                              </p:par>
                            </p:childTnLst>
                          </p:cTn>
                        </p:par>
                        <p:par>
                          <p:cTn id="52" fill="hold">
                            <p:stCondLst>
                              <p:cond delay="7250"/>
                            </p:stCondLst>
                            <p:childTnLst>
                              <p:par>
                                <p:cTn id="53" presetID="9" presetClass="entr" presetSubtype="16" fill="hold" grpId="0" nodeType="afterEffect">
                                  <p:stCondLst>
                                    <p:cond delay="100"/>
                                  </p:stCondLst>
                                  <p:iterate>
                                    <p:tmAbs val="0"/>
                                  </p:iterate>
                                  <p:childTnLst>
                                    <p:set>
                                      <p:cBhvr>
                                        <p:cTn id="54" fill="hold"/>
                                        <p:tgtEl>
                                          <p:spTgt spid="44"/>
                                        </p:tgtEl>
                                        <p:attrNameLst>
                                          <p:attrName>style.visibility</p:attrName>
                                        </p:attrNameLst>
                                      </p:cBhvr>
                                      <p:to>
                                        <p:strVal val="visible"/>
                                      </p:to>
                                    </p:set>
                                    <p:animEffect transition="in" filter="dissolve(in)">
                                      <p:cBhvr>
                                        <p:cTn id="55" dur="750"/>
                                        <p:tgtEl>
                                          <p:spTgt spid="44"/>
                                        </p:tgtEl>
                                      </p:cBhvr>
                                    </p:animEffect>
                                  </p:childTnLst>
                                </p:cTn>
                              </p:par>
                            </p:childTnLst>
                          </p:cTn>
                        </p:par>
                        <p:par>
                          <p:cTn id="56" fill="hold">
                            <p:stCondLst>
                              <p:cond delay="8100"/>
                            </p:stCondLst>
                            <p:childTnLst>
                              <p:par>
                                <p:cTn id="57" presetID="2" presetClass="entr" presetSubtype="2" fill="hold" grpId="0" nodeType="afterEffect">
                                  <p:stCondLst>
                                    <p:cond delay="0"/>
                                  </p:stCondLst>
                                  <p:iterate>
                                    <p:tmAbs val="0"/>
                                  </p:iterate>
                                  <p:childTnLst>
                                    <p:set>
                                      <p:cBhvr>
                                        <p:cTn id="58" fill="hold"/>
                                        <p:tgtEl>
                                          <p:spTgt spid="45"/>
                                        </p:tgtEl>
                                        <p:attrNameLst>
                                          <p:attrName>style.visibility</p:attrName>
                                        </p:attrNameLst>
                                      </p:cBhvr>
                                      <p:to>
                                        <p:strVal val="visible"/>
                                      </p:to>
                                    </p:set>
                                    <p:anim calcmode="lin" valueType="num">
                                      <p:cBhvr>
                                        <p:cTn id="59" dur="600" fill="hold"/>
                                        <p:tgtEl>
                                          <p:spTgt spid="45"/>
                                        </p:tgtEl>
                                        <p:attrNameLst>
                                          <p:attrName>ppt_x</p:attrName>
                                        </p:attrNameLst>
                                      </p:cBhvr>
                                      <p:tavLst>
                                        <p:tav tm="0">
                                          <p:val>
                                            <p:strVal val="1+#ppt_w/2"/>
                                          </p:val>
                                        </p:tav>
                                        <p:tav tm="100000">
                                          <p:val>
                                            <p:strVal val="#ppt_x"/>
                                          </p:val>
                                        </p:tav>
                                      </p:tavLst>
                                    </p:anim>
                                    <p:anim calcmode="lin" valueType="num">
                                      <p:cBhvr>
                                        <p:cTn id="60" dur="6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dvAuto="0"/>
      <p:bldP spid="35" grpId="0" animBg="1" advAuto="0"/>
      <p:bldP spid="36" grpId="0" advAuto="0"/>
      <p:bldP spid="37" grpId="0" animBg="1" advAuto="0"/>
      <p:bldP spid="38" grpId="0" animBg="1" advAuto="0"/>
      <p:bldP spid="39" grpId="0" animBg="1" advAuto="0"/>
      <p:bldP spid="40" grpId="0" animBg="1" advAuto="0"/>
      <p:bldP spid="41" grpId="0" animBg="1" advAuto="0"/>
      <p:bldP spid="42" grpId="0" animBg="1" advAuto="0"/>
      <p:bldP spid="43" grpId="0" advAuto="0"/>
      <p:bldP spid="44" grpId="0" animBg="1" advAuto="0"/>
      <p:bldP spid="45" grpId="0"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6172200" cy="990600"/>
          </a:xfrm>
        </p:spPr>
        <p:txBody>
          <a:bodyPr/>
          <a:lstStyle/>
          <a:p>
            <a:r>
              <a:rPr lang="en-US" dirty="0" smtClean="0">
                <a:latin typeface="Helvetica Neue" charset="0"/>
                <a:ea typeface="Helvetica Neue" charset="0"/>
                <a:cs typeface="Helvetica Neue" charset="0"/>
              </a:rPr>
              <a:t>About GPM</a:t>
            </a:r>
            <a:r>
              <a:rPr lang="en-US" dirty="0" smtClean="0"/>
              <a:t>?</a:t>
            </a:r>
            <a:endParaRPr lang="en-US" dirty="0"/>
          </a:p>
        </p:txBody>
      </p:sp>
      <p:sp>
        <p:nvSpPr>
          <p:cNvPr id="3" name="Content Placeholder 2"/>
          <p:cNvSpPr>
            <a:spLocks noGrp="1"/>
          </p:cNvSpPr>
          <p:nvPr>
            <p:ph idx="1"/>
          </p:nvPr>
        </p:nvSpPr>
        <p:spPr>
          <a:xfrm>
            <a:off x="218268" y="1524000"/>
            <a:ext cx="8686800" cy="3657600"/>
          </a:xfrm>
          <a:noFill/>
        </p:spPr>
        <p:txBody>
          <a:bodyPr>
            <a:normAutofit/>
          </a:bodyPr>
          <a:lstStyle/>
          <a:p>
            <a:r>
              <a:rPr lang="en-US" dirty="0" smtClean="0">
                <a:solidFill>
                  <a:schemeClr val="tx1"/>
                </a:solidFill>
                <a:latin typeface="Helvetica Neue" charset="0"/>
                <a:ea typeface="Helvetica Neue" charset="0"/>
                <a:cs typeface="Helvetica Neue" charset="0"/>
              </a:rPr>
              <a:t>Sustainable Project Management or “Change Delivery” Professional Development </a:t>
            </a:r>
            <a:r>
              <a:rPr lang="en-US" dirty="0">
                <a:solidFill>
                  <a:schemeClr val="tx1"/>
                </a:solidFill>
                <a:latin typeface="Helvetica Neue" charset="0"/>
                <a:ea typeface="Helvetica Neue" charset="0"/>
                <a:cs typeface="Helvetica Neue" charset="0"/>
              </a:rPr>
              <a:t>Organization </a:t>
            </a:r>
            <a:endParaRPr lang="en-US" dirty="0" smtClean="0">
              <a:solidFill>
                <a:schemeClr val="tx1"/>
              </a:solidFill>
              <a:latin typeface="Helvetica Neue" charset="0"/>
              <a:ea typeface="Helvetica Neue" charset="0"/>
              <a:cs typeface="Helvetica Neue" charset="0"/>
            </a:endParaRPr>
          </a:p>
          <a:p>
            <a:r>
              <a:rPr lang="en-US" dirty="0" smtClean="0">
                <a:solidFill>
                  <a:schemeClr val="tx1"/>
                </a:solidFill>
                <a:latin typeface="Helvetica Neue" charset="0"/>
                <a:ea typeface="Helvetica Neue" charset="0"/>
                <a:cs typeface="Helvetica Neue" charset="0"/>
              </a:rPr>
              <a:t>Services </a:t>
            </a:r>
            <a:r>
              <a:rPr lang="en-US" dirty="0">
                <a:solidFill>
                  <a:schemeClr val="tx1"/>
                </a:solidFill>
                <a:latin typeface="Helvetica Neue" charset="0"/>
                <a:ea typeface="Helvetica Neue" charset="0"/>
                <a:cs typeface="Helvetica Neue" charset="0"/>
              </a:rPr>
              <a:t>in over </a:t>
            </a:r>
            <a:r>
              <a:rPr lang="en-US" dirty="0" smtClean="0">
                <a:solidFill>
                  <a:schemeClr val="tx1"/>
                </a:solidFill>
                <a:latin typeface="Helvetica Neue" charset="0"/>
                <a:ea typeface="Helvetica Neue" charset="0"/>
                <a:cs typeface="Helvetica Neue" charset="0"/>
              </a:rPr>
              <a:t>145 Countries </a:t>
            </a:r>
          </a:p>
          <a:p>
            <a:pPr lvl="1"/>
            <a:r>
              <a:rPr lang="en-US" sz="2000" dirty="0" smtClean="0">
                <a:solidFill>
                  <a:schemeClr val="tx1"/>
                </a:solidFill>
                <a:latin typeface="Helvetica Neue" charset="0"/>
                <a:ea typeface="Helvetica Neue" charset="0"/>
                <a:cs typeface="Helvetica Neue" charset="0"/>
              </a:rPr>
              <a:t>Training through partners (Corp., University, Associations)</a:t>
            </a:r>
          </a:p>
          <a:p>
            <a:pPr lvl="1"/>
            <a:r>
              <a:rPr lang="en-US" sz="2000" dirty="0" smtClean="0">
                <a:solidFill>
                  <a:schemeClr val="tx1"/>
                </a:solidFill>
                <a:latin typeface="Helvetica Neue" charset="0"/>
                <a:ea typeface="Helvetica Neue" charset="0"/>
                <a:cs typeface="Helvetica Neue" charset="0"/>
              </a:rPr>
              <a:t>Certification of individuals (GPM-b™, GPM®, and GPM-m™)</a:t>
            </a:r>
          </a:p>
          <a:p>
            <a:pPr lvl="1"/>
            <a:r>
              <a:rPr lang="en-US" sz="2000" dirty="0" smtClean="0">
                <a:solidFill>
                  <a:schemeClr val="tx1"/>
                </a:solidFill>
                <a:latin typeface="Helvetica Neue" charset="0"/>
                <a:ea typeface="Helvetica Neue" charset="0"/>
                <a:cs typeface="Helvetica Neue" charset="0"/>
              </a:rPr>
              <a:t>Sustainable PM Methodology (</a:t>
            </a:r>
            <a:r>
              <a:rPr lang="en-US" sz="2000" dirty="0" err="1" smtClean="0">
                <a:solidFill>
                  <a:schemeClr val="tx1"/>
                </a:solidFill>
                <a:latin typeface="Helvetica Neue" charset="0"/>
                <a:ea typeface="Helvetica Neue" charset="0"/>
                <a:cs typeface="Helvetica Neue" charset="0"/>
              </a:rPr>
              <a:t>PRiSM</a:t>
            </a:r>
            <a:r>
              <a:rPr lang="en-US" sz="2000" dirty="0" smtClean="0">
                <a:solidFill>
                  <a:schemeClr val="tx1"/>
                </a:solidFill>
                <a:latin typeface="Helvetica Neue" charset="0"/>
                <a:ea typeface="Helvetica Neue" charset="0"/>
                <a:cs typeface="Helvetica Neue" charset="0"/>
              </a:rPr>
              <a:t>™)</a:t>
            </a:r>
          </a:p>
          <a:p>
            <a:pPr lvl="1"/>
            <a:r>
              <a:rPr lang="en-US" sz="2000" dirty="0" smtClean="0">
                <a:solidFill>
                  <a:schemeClr val="tx1"/>
                </a:solidFill>
                <a:latin typeface="Helvetica Neue" charset="0"/>
                <a:ea typeface="Helvetica Neue" charset="0"/>
                <a:cs typeface="Helvetica Neue" charset="0"/>
              </a:rPr>
              <a:t>Organizational Sustainability </a:t>
            </a:r>
            <a:r>
              <a:rPr lang="en-US" sz="2000" dirty="0" smtClean="0">
                <a:latin typeface="Helvetica Neue" charset="0"/>
                <a:ea typeface="Helvetica Neue" charset="0"/>
                <a:cs typeface="Helvetica Neue" charset="0"/>
              </a:rPr>
              <a:t>Materiality </a:t>
            </a:r>
            <a:r>
              <a:rPr lang="en-US" sz="2000" dirty="0" smtClean="0">
                <a:solidFill>
                  <a:schemeClr val="tx1"/>
                </a:solidFill>
                <a:latin typeface="Helvetica Neue" charset="0"/>
                <a:ea typeface="Helvetica Neue" charset="0"/>
                <a:cs typeface="Helvetica Neue" charset="0"/>
              </a:rPr>
              <a:t>Assessments (PSM3™)</a:t>
            </a:r>
          </a:p>
          <a:p>
            <a:pPr lvl="1"/>
            <a:r>
              <a:rPr lang="en-US" sz="2000" dirty="0" smtClean="0">
                <a:latin typeface="Helvetica Neue" charset="0"/>
                <a:ea typeface="Helvetica Neue" charset="0"/>
                <a:cs typeface="Helvetica Neue" charset="0"/>
              </a:rPr>
              <a:t>Sustainability Centre of Excellence</a:t>
            </a:r>
          </a:p>
          <a:p>
            <a:pPr lvl="1"/>
            <a:r>
              <a:rPr lang="en-US" sz="2000" dirty="0" smtClean="0">
                <a:solidFill>
                  <a:schemeClr val="tx1"/>
                </a:solidFill>
                <a:latin typeface="Helvetica Neue" charset="0"/>
                <a:ea typeface="Helvetica Neue" charset="0"/>
                <a:cs typeface="Helvetica Neue" charset="0"/>
              </a:rPr>
              <a:t>Standards (P5 Standards for Sustainability in Project Management)</a:t>
            </a:r>
          </a:p>
          <a:p>
            <a:pPr lvl="1"/>
            <a:endParaRPr lang="en-US" sz="1800" dirty="0">
              <a:latin typeface="Helvetica Neue" charset="0"/>
              <a:ea typeface="Helvetica Neue" charset="0"/>
              <a:cs typeface="Helvetica Neue" charset="0"/>
            </a:endParaRPr>
          </a:p>
        </p:txBody>
      </p:sp>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90040" y="236960"/>
            <a:ext cx="2145508" cy="668702"/>
          </a:xfrm>
          <a:prstGeom prst="rect">
            <a:avLst/>
          </a:prstGeom>
        </p:spPr>
      </p:pic>
    </p:spTree>
    <p:extLst>
      <p:ext uri="{BB962C8B-B14F-4D97-AF65-F5344CB8AC3E}">
        <p14:creationId xmlns:p14="http://schemas.microsoft.com/office/powerpoint/2010/main" val="1158917786"/>
      </p:ext>
    </p:extLst>
  </p:cSld>
  <p:clrMapOvr>
    <a:masterClrMapping/>
  </p:clrMapOvr>
  <mc:AlternateContent xmlns:mc="http://schemas.openxmlformats.org/markup-compatibility/2006" xmlns:p14="http://schemas.microsoft.com/office/powerpoint/2010/main">
    <mc:Choice Requires="p14">
      <p:transition spd="slow" p14:dur="2000" advTm="19473"/>
    </mc:Choice>
    <mc:Fallback xmlns="">
      <p:transition spd="slow" advTm="19473"/>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Paris Agreement</a:t>
            </a:r>
            <a:endParaRPr lang="en-US" dirty="0"/>
          </a:p>
        </p:txBody>
      </p:sp>
      <p:sp>
        <p:nvSpPr>
          <p:cNvPr id="3" name="Content Placeholder 2"/>
          <p:cNvSpPr>
            <a:spLocks noGrp="1"/>
          </p:cNvSpPr>
          <p:nvPr>
            <p:ph idx="1"/>
          </p:nvPr>
        </p:nvSpPr>
        <p:spPr>
          <a:xfrm>
            <a:off x="567690" y="1371600"/>
            <a:ext cx="4705350" cy="4729163"/>
          </a:xfrm>
        </p:spPr>
        <p:txBody>
          <a:bodyPr>
            <a:noAutofit/>
          </a:bodyPr>
          <a:lstStyle/>
          <a:p>
            <a:pPr lvl="0"/>
            <a:r>
              <a:rPr lang="en-US" sz="1400" dirty="0">
                <a:latin typeface="Calibri" charset="0"/>
                <a:ea typeface="Calibri" charset="0"/>
                <a:cs typeface="Calibri" charset="0"/>
              </a:rPr>
              <a:t>Strengthen resilience and adaptive capacity to climate-related hazards and natural disasters in all countries</a:t>
            </a:r>
          </a:p>
          <a:p>
            <a:pPr lvl="0"/>
            <a:r>
              <a:rPr lang="en-US" sz="1400" dirty="0">
                <a:latin typeface="Calibri" charset="0"/>
                <a:ea typeface="Calibri" charset="0"/>
                <a:cs typeface="Calibri" charset="0"/>
              </a:rPr>
              <a:t>Integrate climate change measures into national policies, strategies and planning</a:t>
            </a:r>
          </a:p>
          <a:p>
            <a:pPr lvl="0"/>
            <a:r>
              <a:rPr lang="en-US" sz="1400" dirty="0">
                <a:latin typeface="Calibri" charset="0"/>
                <a:ea typeface="Calibri" charset="0"/>
                <a:cs typeface="Calibri" charset="0"/>
              </a:rPr>
              <a:t>Improve education, awareness-raising and human and institutional capacity on climate change mitigation, adaptation, impact reduction and early warning</a:t>
            </a:r>
          </a:p>
          <a:p>
            <a:pPr lvl="0"/>
            <a:r>
              <a:rPr lang="en-US" sz="1400" dirty="0">
                <a:latin typeface="Calibri" charset="0"/>
                <a:ea typeface="Calibri" charset="0"/>
                <a:cs typeface="Calibri" charset="0"/>
              </a:rPr>
              <a:t>Implement the commitment undertaken by developed-country parties to the United Nations Framework Convention on Climate Change to a goal of mobilizing jointly $100 billion annually by 2020 from all sources to address the needs of developing countries in the context of meaningful mitigation actions and transparency on implementation and fully operationalize the Green Climate Fund through its capitalization as soon as possible</a:t>
            </a:r>
          </a:p>
          <a:p>
            <a:pPr lvl="0"/>
            <a:r>
              <a:rPr lang="en-US" sz="1400" dirty="0">
                <a:latin typeface="Calibri" charset="0"/>
                <a:ea typeface="Calibri" charset="0"/>
                <a:cs typeface="Calibri" charset="0"/>
              </a:rPr>
              <a:t>Promote mechanisms for raising capacity for effective climate change-related planning and management in least developed countries and small island developing States, including focusing on women, youth and local and marginalized communities</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00" y="5424196"/>
            <a:ext cx="687832" cy="1052804"/>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35600" y="1309396"/>
            <a:ext cx="3556000" cy="2667000"/>
          </a:xfrm>
          <a:prstGeom prst="rect">
            <a:avLst/>
          </a:prstGeom>
        </p:spPr>
      </p:pic>
      <p:sp>
        <p:nvSpPr>
          <p:cNvPr id="7" name="TextBox 6"/>
          <p:cNvSpPr txBox="1"/>
          <p:nvPr/>
        </p:nvSpPr>
        <p:spPr>
          <a:xfrm>
            <a:off x="5376639" y="3991636"/>
            <a:ext cx="3614961" cy="461665"/>
          </a:xfrm>
          <a:prstGeom prst="rect">
            <a:avLst/>
          </a:prstGeom>
          <a:noFill/>
        </p:spPr>
        <p:txBody>
          <a:bodyPr wrap="square" rtlCol="0">
            <a:spAutoFit/>
          </a:bodyPr>
          <a:lstStyle/>
          <a:p>
            <a:r>
              <a:rPr lang="en-US" sz="1200" dirty="0" err="1" smtClean="0"/>
              <a:t>Lise</a:t>
            </a:r>
            <a:r>
              <a:rPr lang="en-US" sz="1200" dirty="0" smtClean="0"/>
              <a:t> </a:t>
            </a:r>
            <a:r>
              <a:rPr lang="en-US" sz="1200" dirty="0" err="1" smtClean="0"/>
              <a:t>Kingo</a:t>
            </a:r>
            <a:r>
              <a:rPr lang="en-US" sz="1200" dirty="0" smtClean="0"/>
              <a:t>, UN Global Compact  Executive Director Speaking at COP21</a:t>
            </a:r>
            <a:endParaRPr lang="en-US" sz="1200" dirty="0"/>
          </a:p>
        </p:txBody>
      </p:sp>
    </p:spTree>
    <p:extLst>
      <p:ext uri="{BB962C8B-B14F-4D97-AF65-F5344CB8AC3E}">
        <p14:creationId xmlns:p14="http://schemas.microsoft.com/office/powerpoint/2010/main" val="51395637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Status Update from Paris</a:t>
            </a:r>
            <a:endParaRPr lang="en-US" dirty="0"/>
          </a:p>
        </p:txBody>
      </p:sp>
      <p:sp>
        <p:nvSpPr>
          <p:cNvPr id="3" name="Content Placeholder 2"/>
          <p:cNvSpPr>
            <a:spLocks noGrp="1"/>
          </p:cNvSpPr>
          <p:nvPr>
            <p:ph idx="1"/>
          </p:nvPr>
        </p:nvSpPr>
        <p:spPr>
          <a:xfrm>
            <a:off x="603250" y="1447800"/>
            <a:ext cx="7372350" cy="2590800"/>
          </a:xfrm>
        </p:spPr>
        <p:txBody>
          <a:bodyPr>
            <a:normAutofit fontScale="92500" lnSpcReduction="10000"/>
          </a:bodyPr>
          <a:lstStyle/>
          <a:p>
            <a:r>
              <a:rPr lang="en-US" dirty="0"/>
              <a:t>Setting emissions reduction targets is now common practice for business: </a:t>
            </a:r>
            <a:endParaRPr lang="en-US" dirty="0" smtClean="0"/>
          </a:p>
          <a:p>
            <a:r>
              <a:rPr lang="en-US" b="1" dirty="0" smtClean="0"/>
              <a:t>80</a:t>
            </a:r>
            <a:r>
              <a:rPr lang="en-US" b="1" dirty="0"/>
              <a:t>% </a:t>
            </a:r>
            <a:r>
              <a:rPr lang="en-US" dirty="0"/>
              <a:t>of the world’s </a:t>
            </a:r>
            <a:r>
              <a:rPr lang="en-US" b="1" dirty="0"/>
              <a:t>500 </a:t>
            </a:r>
            <a:r>
              <a:rPr lang="en-US" b="1" dirty="0" smtClean="0"/>
              <a:t>LARGEST COMPANIES </a:t>
            </a:r>
            <a:r>
              <a:rPr lang="en-US" dirty="0" smtClean="0"/>
              <a:t>reported </a:t>
            </a:r>
            <a:r>
              <a:rPr lang="en-US" dirty="0"/>
              <a:t>targets to CDP in 2014. </a:t>
            </a:r>
            <a:endParaRPr lang="en-US" dirty="0" smtClean="0"/>
          </a:p>
          <a:p>
            <a:r>
              <a:rPr lang="en-US" dirty="0" smtClean="0"/>
              <a:t>However</a:t>
            </a:r>
            <a:r>
              <a:rPr lang="en-US" dirty="0"/>
              <a:t>, most of them are not sufficient to meet the threat posed by climate change and keep warming below 2°C</a:t>
            </a:r>
            <a:r>
              <a:rPr lang="en-US" dirty="0" smtClean="0"/>
              <a:t>.</a:t>
            </a:r>
          </a:p>
        </p:txBody>
      </p:sp>
    </p:spTree>
    <p:extLst>
      <p:ext uri="{BB962C8B-B14F-4D97-AF65-F5344CB8AC3E}">
        <p14:creationId xmlns:p14="http://schemas.microsoft.com/office/powerpoint/2010/main" val="81828104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460" y="109538"/>
            <a:ext cx="6614340" cy="1143000"/>
          </a:xfrm>
        </p:spPr>
        <p:txBody>
          <a:bodyPr/>
          <a:lstStyle/>
          <a:p>
            <a:r>
              <a:rPr lang="en-US" dirty="0"/>
              <a:t>POST-2015 BUSINESS ENGAGEMENT ARCHITECTURE</a:t>
            </a:r>
          </a:p>
        </p:txBody>
      </p:sp>
      <p:sp>
        <p:nvSpPr>
          <p:cNvPr id="3" name="Slide Number Placeholder 2"/>
          <p:cNvSpPr>
            <a:spLocks noGrp="1"/>
          </p:cNvSpPr>
          <p:nvPr>
            <p:ph type="sldNum" sz="quarter" idx="12"/>
          </p:nvPr>
        </p:nvSpPr>
        <p:spPr/>
        <p:txBody>
          <a:bodyPr/>
          <a:lstStyle/>
          <a:p>
            <a:fld id="{4BE819A1-3DD8-4179-BFD0-BF7D359F8DBD}" type="slidenum">
              <a:rPr lang="en-US" smtClean="0"/>
              <a:pPr/>
              <a:t>72</a:t>
            </a:fld>
            <a:endParaRPr lang="en-US" dirty="0"/>
          </a:p>
        </p:txBody>
      </p:sp>
      <p:pic>
        <p:nvPicPr>
          <p:cNvPr id="4" name="Picture 3" descr="Architecture 6.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270000"/>
            <a:ext cx="9144000" cy="4317012"/>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8600" y="5334000"/>
            <a:ext cx="637967" cy="632732"/>
          </a:xfrm>
          <a:prstGeom prst="rect">
            <a:avLst/>
          </a:prstGeom>
        </p:spPr>
      </p:pic>
      <p:pic>
        <p:nvPicPr>
          <p:cNvPr id="6" name="Picture 5" descr="Screen Shot 2015-10-16 at 2.19.57 AM.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279264" y="1700808"/>
            <a:ext cx="6392803" cy="4112276"/>
          </a:xfrm>
          <a:prstGeom prst="rect">
            <a:avLst/>
          </a:prstGeom>
        </p:spPr>
      </p:pic>
    </p:spTree>
    <p:extLst>
      <p:ext uri="{BB962C8B-B14F-4D97-AF65-F5344CB8AC3E}">
        <p14:creationId xmlns:p14="http://schemas.microsoft.com/office/powerpoint/2010/main" val="567166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Essentially</a:t>
            </a:r>
            <a:endParaRPr lang="en-US" dirty="0"/>
          </a:p>
        </p:txBody>
      </p:sp>
      <p:sp>
        <p:nvSpPr>
          <p:cNvPr id="6" name="Slide Number Placeholder 5"/>
          <p:cNvSpPr>
            <a:spLocks noGrp="1"/>
          </p:cNvSpPr>
          <p:nvPr>
            <p:ph type="sldNum" sz="quarter" idx="12"/>
          </p:nvPr>
        </p:nvSpPr>
        <p:spPr/>
        <p:txBody>
          <a:bodyPr/>
          <a:lstStyle/>
          <a:p>
            <a:fld id="{4BE819A1-3DD8-4179-BFD0-BF7D359F8DBD}" type="slidenum">
              <a:rPr lang="en-US" smtClean="0"/>
              <a:pPr/>
              <a:t>73</a:t>
            </a:fld>
            <a:endParaRPr lang="en-US" dirty="0"/>
          </a:p>
        </p:txBody>
      </p:sp>
      <p:sp>
        <p:nvSpPr>
          <p:cNvPr id="3" name="TextBox 2"/>
          <p:cNvSpPr txBox="1"/>
          <p:nvPr/>
        </p:nvSpPr>
        <p:spPr>
          <a:xfrm>
            <a:off x="304800" y="1219200"/>
            <a:ext cx="8407400" cy="4247317"/>
          </a:xfrm>
          <a:prstGeom prst="rect">
            <a:avLst/>
          </a:prstGeom>
          <a:noFill/>
        </p:spPr>
        <p:txBody>
          <a:bodyPr wrap="square" rtlCol="0">
            <a:spAutoFit/>
          </a:bodyPr>
          <a:lstStyle/>
          <a:p>
            <a:r>
              <a:rPr lang="en-US" dirty="0"/>
              <a:t>• Leverage channels to communicate corporate sustainability performance to investors and</a:t>
            </a:r>
            <a:r>
              <a:rPr lang="en-US" dirty="0" smtClean="0"/>
              <a:t>, where </a:t>
            </a:r>
            <a:r>
              <a:rPr lang="en-US" dirty="0"/>
              <a:t>relevant, adopt a responsible investment policy for corporate pension funds;</a:t>
            </a:r>
          </a:p>
          <a:p>
            <a:r>
              <a:rPr lang="en-US" dirty="0"/>
              <a:t>• Undertake sustainability due-diligence and set clear expectations before signing </a:t>
            </a:r>
            <a:r>
              <a:rPr lang="en-US" dirty="0" smtClean="0"/>
              <a:t>partnership contracts </a:t>
            </a:r>
            <a:r>
              <a:rPr lang="en-US" dirty="0"/>
              <a:t>in order to encourage partners throughout the value chain to uphold minimum </a:t>
            </a:r>
            <a:r>
              <a:rPr lang="en-US" dirty="0" smtClean="0"/>
              <a:t>standards and </a:t>
            </a:r>
            <a:r>
              <a:rPr lang="en-US" dirty="0"/>
              <a:t>advance sustainable practices;</a:t>
            </a:r>
          </a:p>
          <a:p>
            <a:r>
              <a:rPr lang="en-US" dirty="0"/>
              <a:t>• Intensify engagement in issue platforms and sector initiatives in order to scale-up and </a:t>
            </a:r>
            <a:r>
              <a:rPr lang="en-US" dirty="0" smtClean="0"/>
              <a:t>advance business </a:t>
            </a:r>
            <a:r>
              <a:rPr lang="en-US" dirty="0"/>
              <a:t>engagement on sustainability issues and, as relevant, help overcome </a:t>
            </a:r>
            <a:r>
              <a:rPr lang="en-US" dirty="0" smtClean="0"/>
              <a:t>systemic </a:t>
            </a:r>
            <a:r>
              <a:rPr lang="nb-NO" dirty="0" err="1" smtClean="0"/>
              <a:t>challenges</a:t>
            </a:r>
            <a:r>
              <a:rPr lang="nb-NO" dirty="0"/>
              <a:t>;</a:t>
            </a:r>
          </a:p>
          <a:p>
            <a:r>
              <a:rPr lang="en-US" dirty="0"/>
              <a:t>• Engage in local networks and initiatives, actively sharing best practice and </a:t>
            </a:r>
            <a:r>
              <a:rPr lang="en-US" dirty="0" err="1"/>
              <a:t>learnings</a:t>
            </a:r>
            <a:r>
              <a:rPr lang="en-US" dirty="0"/>
              <a:t> with </a:t>
            </a:r>
            <a:r>
              <a:rPr lang="en-US" dirty="0" smtClean="0"/>
              <a:t>local business </a:t>
            </a:r>
            <a:r>
              <a:rPr lang="en-US" dirty="0"/>
              <a:t>community and providing operational support and resources, as appropriate;</a:t>
            </a:r>
          </a:p>
          <a:p>
            <a:r>
              <a:rPr lang="en-US" dirty="0"/>
              <a:t>• Engage in partnerships with other businesses and stakeholders that can have </a:t>
            </a:r>
            <a:r>
              <a:rPr lang="en-US" dirty="0" smtClean="0"/>
              <a:t>transformative impacts </a:t>
            </a:r>
            <a:r>
              <a:rPr lang="en-US" dirty="0"/>
              <a:t>– moving beyond an ad-hoc project focus.</a:t>
            </a:r>
          </a:p>
          <a:p>
            <a:endParaRPr lang="en-US" dirty="0"/>
          </a:p>
          <a:p>
            <a:endParaRPr lang="en-US"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24800" y="5029200"/>
            <a:ext cx="850624" cy="843644"/>
          </a:xfrm>
          <a:prstGeom prst="rect">
            <a:avLst/>
          </a:prstGeom>
        </p:spPr>
      </p:pic>
      <p:sp>
        <p:nvSpPr>
          <p:cNvPr id="5" name="TextBox 4"/>
          <p:cNvSpPr txBox="1"/>
          <p:nvPr/>
        </p:nvSpPr>
        <p:spPr>
          <a:xfrm>
            <a:off x="609600" y="1981200"/>
            <a:ext cx="7756350" cy="2554545"/>
          </a:xfrm>
          <a:prstGeom prst="rect">
            <a:avLst/>
          </a:prstGeom>
          <a:solidFill>
            <a:schemeClr val="bg1"/>
          </a:solidFill>
          <a:ln>
            <a:solidFill>
              <a:srgbClr val="FF0000"/>
            </a:solidFill>
          </a:ln>
        </p:spPr>
        <p:txBody>
          <a:bodyPr wrap="none" rtlCol="0">
            <a:spAutoFit/>
          </a:bodyPr>
          <a:lstStyle/>
          <a:p>
            <a:r>
              <a:rPr lang="en-US" sz="4000" dirty="0">
                <a:solidFill>
                  <a:srgbClr val="FF0000"/>
                </a:solidFill>
              </a:rPr>
              <a:t>-RUN YOUR </a:t>
            </a:r>
            <a:r>
              <a:rPr lang="en-US" sz="4000" dirty="0" smtClean="0">
                <a:solidFill>
                  <a:srgbClr val="FF0000"/>
                </a:solidFill>
              </a:rPr>
              <a:t>BUSINESS</a:t>
            </a:r>
          </a:p>
          <a:p>
            <a:r>
              <a:rPr lang="en-US" sz="4000" dirty="0" smtClean="0">
                <a:solidFill>
                  <a:srgbClr val="FF0000"/>
                </a:solidFill>
              </a:rPr>
              <a:t>-DO NO HARM</a:t>
            </a:r>
          </a:p>
          <a:p>
            <a:r>
              <a:rPr lang="en-US" sz="4000" dirty="0" smtClean="0">
                <a:solidFill>
                  <a:srgbClr val="FF0000"/>
                </a:solidFill>
              </a:rPr>
              <a:t>-</a:t>
            </a:r>
            <a:r>
              <a:rPr lang="en-US" sz="4000" dirty="0">
                <a:solidFill>
                  <a:srgbClr val="FF0000"/>
                </a:solidFill>
              </a:rPr>
              <a:t>MAKE THE WORLD A BETTER PLACE</a:t>
            </a:r>
          </a:p>
          <a:p>
            <a:endParaRPr lang="en-US" sz="4000" dirty="0" smtClean="0">
              <a:solidFill>
                <a:srgbClr val="FF0000"/>
              </a:solidFill>
            </a:endParaRPr>
          </a:p>
        </p:txBody>
      </p:sp>
    </p:spTree>
    <p:extLst>
      <p:ext uri="{BB962C8B-B14F-4D97-AF65-F5344CB8AC3E}">
        <p14:creationId xmlns:p14="http://schemas.microsoft.com/office/powerpoint/2010/main" val="98933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Where do we fit in?</a:t>
            </a:r>
            <a:endParaRPr lang="en-US" dirty="0"/>
          </a:p>
        </p:txBody>
      </p:sp>
      <p:sp>
        <p:nvSpPr>
          <p:cNvPr id="7" name="TextBox 6"/>
          <p:cNvSpPr txBox="1"/>
          <p:nvPr/>
        </p:nvSpPr>
        <p:spPr>
          <a:xfrm>
            <a:off x="0" y="980728"/>
            <a:ext cx="1205315" cy="3770263"/>
          </a:xfrm>
          <a:prstGeom prst="rect">
            <a:avLst/>
          </a:prstGeom>
          <a:noFill/>
        </p:spPr>
        <p:txBody>
          <a:bodyPr wrap="none" rtlCol="0">
            <a:spAutoFit/>
          </a:bodyPr>
          <a:lstStyle/>
          <a:p>
            <a:r>
              <a:rPr lang="en-US" sz="23900" dirty="0" smtClean="0">
                <a:solidFill>
                  <a:schemeClr val="accent1">
                    <a:lumMod val="20000"/>
                    <a:lumOff val="80000"/>
                  </a:schemeClr>
                </a:solidFill>
              </a:rPr>
              <a:t>“</a:t>
            </a:r>
            <a:endParaRPr lang="en-US" sz="23900" dirty="0">
              <a:solidFill>
                <a:schemeClr val="accent1">
                  <a:lumMod val="20000"/>
                  <a:lumOff val="80000"/>
                </a:schemeClr>
              </a:solidFill>
            </a:endParaRPr>
          </a:p>
        </p:txBody>
      </p:sp>
      <p:sp>
        <p:nvSpPr>
          <p:cNvPr id="8" name="Rectangle 7"/>
          <p:cNvSpPr/>
          <p:nvPr/>
        </p:nvSpPr>
        <p:spPr>
          <a:xfrm>
            <a:off x="762000" y="1366268"/>
            <a:ext cx="7772400" cy="4044184"/>
          </a:xfrm>
          <a:prstGeom prst="rect">
            <a:avLst/>
          </a:prstGeom>
        </p:spPr>
        <p:txBody>
          <a:bodyPr wrap="square">
            <a:spAutoFit/>
          </a:bodyPr>
          <a:lstStyle/>
          <a:p>
            <a:pPr>
              <a:spcBef>
                <a:spcPct val="20000"/>
              </a:spcBef>
              <a:buClr>
                <a:schemeClr val="accent1">
                  <a:lumMod val="50000"/>
                </a:schemeClr>
              </a:buClr>
            </a:pPr>
            <a:r>
              <a:rPr lang="en-US" sz="2000" dirty="0" smtClean="0"/>
              <a:t>I guarantee that within </a:t>
            </a:r>
            <a:r>
              <a:rPr lang="en-US" sz="2000" dirty="0"/>
              <a:t>four years, the marketplace will have changed from within because sustainability and its reality is becoming a transformative force. </a:t>
            </a:r>
            <a:endParaRPr lang="en-US" sz="2000" dirty="0" smtClean="0"/>
          </a:p>
          <a:p>
            <a:pPr>
              <a:spcBef>
                <a:spcPct val="20000"/>
              </a:spcBef>
              <a:buClr>
                <a:schemeClr val="accent1">
                  <a:lumMod val="50000"/>
                </a:schemeClr>
              </a:buClr>
            </a:pPr>
            <a:r>
              <a:rPr lang="en-US" sz="2400" b="1" dirty="0" smtClean="0"/>
              <a:t>.</a:t>
            </a:r>
            <a:r>
              <a:rPr lang="en-US" sz="2400" b="1" dirty="0"/>
              <a:t>..finally, asset managers are waking up to the basic reality that sustainability pays off.</a:t>
            </a:r>
            <a:r>
              <a:rPr lang="en-US" sz="2000" dirty="0"/>
              <a:t>  </a:t>
            </a:r>
            <a:r>
              <a:rPr lang="en-US" sz="2000" dirty="0" smtClean="0"/>
              <a:t/>
            </a:r>
            <a:br>
              <a:rPr lang="en-US" sz="2000" dirty="0" smtClean="0"/>
            </a:br>
            <a:r>
              <a:rPr lang="en-US" sz="2000" dirty="0" smtClean="0"/>
              <a:t/>
            </a:r>
            <a:br>
              <a:rPr lang="en-US" sz="2000" dirty="0" smtClean="0"/>
            </a:br>
            <a:r>
              <a:rPr lang="en-US" sz="2000" i="1" dirty="0" smtClean="0"/>
              <a:t>Long </a:t>
            </a:r>
            <a:r>
              <a:rPr lang="en-US" sz="2000" i="1" dirty="0"/>
              <a:t>term financial success can only be assured if companies also good on governance, on social behavior, and environmental stewardship.  </a:t>
            </a:r>
            <a:endParaRPr lang="en-US" sz="2000" i="1" dirty="0" smtClean="0"/>
          </a:p>
          <a:p>
            <a:pPr>
              <a:spcBef>
                <a:spcPct val="20000"/>
              </a:spcBef>
              <a:buClr>
                <a:schemeClr val="accent1">
                  <a:lumMod val="50000"/>
                </a:schemeClr>
              </a:buClr>
            </a:pPr>
            <a:r>
              <a:rPr lang="en-US" sz="2000" dirty="0" smtClean="0"/>
              <a:t/>
            </a:r>
            <a:br>
              <a:rPr lang="en-US" sz="2000" dirty="0" smtClean="0"/>
            </a:br>
            <a:r>
              <a:rPr lang="en-US" sz="2000" dirty="0" smtClean="0"/>
              <a:t>Failure </a:t>
            </a:r>
            <a:r>
              <a:rPr lang="en-US" sz="2000" dirty="0"/>
              <a:t>on any of these three pillars will make it impossible for companies to sustain success over time or to become successful.</a:t>
            </a:r>
            <a:endParaRPr lang="en-US" sz="2000" b="1" dirty="0">
              <a:solidFill>
                <a:srgbClr val="5B6973"/>
              </a:solidFill>
              <a:latin typeface="Helvetica"/>
              <a:cs typeface="Helvetica"/>
            </a:endParaRPr>
          </a:p>
        </p:txBody>
      </p:sp>
      <p:sp>
        <p:nvSpPr>
          <p:cNvPr id="9" name="TextBox 8"/>
          <p:cNvSpPr txBox="1"/>
          <p:nvPr/>
        </p:nvSpPr>
        <p:spPr>
          <a:xfrm>
            <a:off x="4038600" y="5257800"/>
            <a:ext cx="4968552" cy="923330"/>
          </a:xfrm>
          <a:prstGeom prst="rect">
            <a:avLst/>
          </a:prstGeom>
          <a:noFill/>
        </p:spPr>
        <p:txBody>
          <a:bodyPr wrap="square" rtlCol="0">
            <a:spAutoFit/>
          </a:bodyPr>
          <a:lstStyle/>
          <a:p>
            <a:r>
              <a:rPr lang="en-US" dirty="0" smtClean="0">
                <a:solidFill>
                  <a:schemeClr val="bg2">
                    <a:lumMod val="25000"/>
                  </a:schemeClr>
                </a:solidFill>
              </a:rPr>
              <a:t>Georg </a:t>
            </a:r>
            <a:r>
              <a:rPr lang="en-US" dirty="0" err="1" smtClean="0">
                <a:solidFill>
                  <a:schemeClr val="bg2">
                    <a:lumMod val="25000"/>
                  </a:schemeClr>
                </a:solidFill>
              </a:rPr>
              <a:t>Kell</a:t>
            </a:r>
            <a:r>
              <a:rPr lang="en-US" dirty="0" smtClean="0">
                <a:solidFill>
                  <a:schemeClr val="bg2">
                    <a:lumMod val="25000"/>
                  </a:schemeClr>
                </a:solidFill>
              </a:rPr>
              <a:t>, </a:t>
            </a:r>
          </a:p>
          <a:p>
            <a:r>
              <a:rPr lang="en-US" dirty="0">
                <a:solidFill>
                  <a:schemeClr val="bg2">
                    <a:lumMod val="25000"/>
                  </a:schemeClr>
                </a:solidFill>
              </a:rPr>
              <a:t>Former UN Global Compact Executive Director </a:t>
            </a:r>
            <a:endParaRPr lang="en-US" dirty="0" smtClean="0">
              <a:solidFill>
                <a:schemeClr val="bg2">
                  <a:lumMod val="25000"/>
                </a:schemeClr>
              </a:solidFill>
            </a:endParaRPr>
          </a:p>
          <a:p>
            <a:r>
              <a:rPr lang="en-US" dirty="0" smtClean="0">
                <a:solidFill>
                  <a:schemeClr val="bg2">
                    <a:lumMod val="25000"/>
                  </a:schemeClr>
                </a:solidFill>
              </a:rPr>
              <a:t>June 25</a:t>
            </a:r>
            <a:r>
              <a:rPr lang="en-US" baseline="30000" dirty="0" smtClean="0">
                <a:solidFill>
                  <a:schemeClr val="bg2">
                    <a:lumMod val="25000"/>
                  </a:schemeClr>
                </a:solidFill>
              </a:rPr>
              <a:t>th</a:t>
            </a:r>
            <a:r>
              <a:rPr lang="en-US" dirty="0" smtClean="0">
                <a:solidFill>
                  <a:schemeClr val="bg2">
                    <a:lumMod val="25000"/>
                  </a:schemeClr>
                </a:solidFill>
              </a:rPr>
              <a:t> 2015 </a:t>
            </a:r>
            <a:endParaRPr lang="en-US" dirty="0">
              <a:solidFill>
                <a:schemeClr val="bg2">
                  <a:lumMod val="25000"/>
                </a:schemeClr>
              </a:solidFill>
            </a:endParaRPr>
          </a:p>
        </p:txBody>
      </p:sp>
    </p:spTree>
    <p:extLst>
      <p:ext uri="{BB962C8B-B14F-4D97-AF65-F5344CB8AC3E}">
        <p14:creationId xmlns:p14="http://schemas.microsoft.com/office/powerpoint/2010/main" val="94798847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 must move beyond this.</a:t>
            </a:r>
            <a:endParaRPr lang="en-US" dirty="0"/>
          </a:p>
        </p:txBody>
      </p:sp>
      <p:grpSp>
        <p:nvGrpSpPr>
          <p:cNvPr id="3" name="Group 2"/>
          <p:cNvGrpSpPr/>
          <p:nvPr/>
        </p:nvGrpSpPr>
        <p:grpSpPr>
          <a:xfrm>
            <a:off x="1619672" y="1268760"/>
            <a:ext cx="5976664" cy="4824536"/>
            <a:chOff x="-339529" y="0"/>
            <a:chExt cx="9974795" cy="8622319"/>
          </a:xfrm>
        </p:grpSpPr>
        <p:sp>
          <p:nvSpPr>
            <p:cNvPr id="4" name="Shape 1511"/>
            <p:cNvSpPr/>
            <p:nvPr/>
          </p:nvSpPr>
          <p:spPr>
            <a:xfrm flipH="1">
              <a:off x="3080029" y="3524444"/>
              <a:ext cx="3015489" cy="301548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p:spPr>
          <p:txBody>
            <a:bodyPr lIns="45719" rIns="45719" anchor="ctr"/>
            <a:lstStyle/>
            <a:p>
              <a:pPr marL="0" marR="0" lvl="0" indent="0" algn="ctr" defTabSz="914400" eaLnBrk="1" fontAlgn="auto" latinLnBrk="0" hangingPunct="1">
                <a:lnSpc>
                  <a:spcPct val="100000"/>
                </a:lnSpc>
                <a:spcBef>
                  <a:spcPts val="0"/>
                </a:spcBef>
                <a:spcAft>
                  <a:spcPts val="0"/>
                </a:spcAft>
                <a:buClrTx/>
                <a:buSzTx/>
                <a:buFontTx/>
                <a:buNone/>
                <a:tabLst/>
                <a:defRPr sz="4000">
                  <a:solidFill>
                    <a:srgbClr val="FFC000"/>
                  </a:solidFill>
                  <a:latin typeface="FontAwesome"/>
                  <a:ea typeface="FontAwesome"/>
                  <a:cs typeface="FontAwesome"/>
                  <a:sym typeface="FontAwesome"/>
                </a:defRPr>
              </a:pPr>
              <a:r>
                <a:rPr kumimoji="0" lang="en-US" sz="2800" b="0" i="0" u="none" strike="noStrike" kern="0" cap="none" spc="0" normalizeH="0" baseline="0" noProof="0" dirty="0" smtClean="0">
                  <a:ln>
                    <a:noFill/>
                  </a:ln>
                  <a:solidFill>
                    <a:srgbClr val="122C4D"/>
                  </a:solidFill>
                  <a:effectLst/>
                  <a:uLnTx/>
                  <a:uFillTx/>
                  <a:latin typeface="FontAwesome"/>
                  <a:ea typeface="FontAwesome"/>
                  <a:cs typeface="FontAwesome"/>
                  <a:sym typeface="FontAwesome"/>
                </a:rPr>
                <a:t>QUALITY</a:t>
              </a:r>
              <a:endParaRPr kumimoji="0" sz="2800" b="0" i="0" u="none" strike="noStrike" kern="0" cap="none" spc="0" normalizeH="0" baseline="0" noProof="0" dirty="0">
                <a:ln>
                  <a:noFill/>
                </a:ln>
                <a:solidFill>
                  <a:srgbClr val="122C4D"/>
                </a:solidFill>
                <a:effectLst/>
                <a:uLnTx/>
                <a:uFillTx/>
                <a:latin typeface="FontAwesome"/>
                <a:ea typeface="FontAwesome"/>
                <a:cs typeface="FontAwesome"/>
                <a:sym typeface="FontAwesome"/>
              </a:endParaRPr>
            </a:p>
          </p:txBody>
        </p:sp>
        <p:sp>
          <p:nvSpPr>
            <p:cNvPr id="5" name="Shape 1480"/>
            <p:cNvSpPr/>
            <p:nvPr/>
          </p:nvSpPr>
          <p:spPr>
            <a:xfrm rot="10800000" flipH="1">
              <a:off x="2555776" y="0"/>
              <a:ext cx="4064001" cy="40640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44024"/>
            </a:solidFill>
            <a:ln w="12700">
              <a:miter lim="400000"/>
            </a:ln>
          </p:spPr>
          <p:txBody>
            <a:bodyPr lIns="45719" rIns="45719" anchor="ctr"/>
            <a:lstStyle/>
            <a:p>
              <a:pPr marL="0" marR="0" lvl="0" indent="0" algn="ctr" defTabSz="914400" eaLnBrk="1" fontAlgn="auto" latinLnBrk="0" hangingPunct="1">
                <a:lnSpc>
                  <a:spcPct val="100000"/>
                </a:lnSpc>
                <a:spcBef>
                  <a:spcPts val="0"/>
                </a:spcBef>
                <a:spcAft>
                  <a:spcPts val="0"/>
                </a:spcAft>
                <a:buClrTx/>
                <a:buSzTx/>
                <a:buFontTx/>
                <a:buNone/>
                <a:tabLst/>
                <a:defRPr sz="1800">
                  <a:solidFill>
                    <a:srgbClr val="FFFFFF"/>
                  </a:solidFill>
                  <a:latin typeface="Lato Light"/>
                  <a:ea typeface="Lato Light"/>
                  <a:cs typeface="Lato Light"/>
                  <a:sym typeface="Lato Light"/>
                </a:defRPr>
              </a:pPr>
              <a:endParaRPr kumimoji="0" sz="1800" b="0" i="0" u="none" strike="noStrike" kern="0" cap="none" spc="0" normalizeH="0" baseline="0" noProof="0">
                <a:ln>
                  <a:noFill/>
                </a:ln>
                <a:solidFill>
                  <a:srgbClr val="FFFFFF"/>
                </a:solidFill>
                <a:effectLst/>
                <a:uLnTx/>
                <a:uFillTx/>
                <a:latin typeface="Lato Light"/>
                <a:ea typeface="Lato Light"/>
                <a:cs typeface="Lato Light"/>
                <a:sym typeface="Lato Light"/>
              </a:endParaRPr>
            </a:p>
          </p:txBody>
        </p:sp>
        <p:sp>
          <p:nvSpPr>
            <p:cNvPr id="6" name="Shape 1481"/>
            <p:cNvSpPr/>
            <p:nvPr/>
          </p:nvSpPr>
          <p:spPr>
            <a:xfrm flipH="1">
              <a:off x="3080031" y="524257"/>
              <a:ext cx="3015489" cy="301548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p:spPr>
          <p:txBody>
            <a:bodyPr lIns="45719" rIns="45719" anchor="ctr"/>
            <a:lstStyle/>
            <a:p>
              <a:pPr marL="0" marR="0" lvl="0" indent="0" algn="ctr" defTabSz="914400" eaLnBrk="1" fontAlgn="auto" latinLnBrk="0" hangingPunct="1">
                <a:lnSpc>
                  <a:spcPct val="100000"/>
                </a:lnSpc>
                <a:spcBef>
                  <a:spcPts val="0"/>
                </a:spcBef>
                <a:spcAft>
                  <a:spcPts val="0"/>
                </a:spcAft>
                <a:buClrTx/>
                <a:buSzTx/>
                <a:buFontTx/>
                <a:buNone/>
                <a:tabLst/>
                <a:defRPr sz="4000">
                  <a:solidFill>
                    <a:srgbClr val="00BBD6"/>
                  </a:solidFill>
                  <a:latin typeface="FontAwesome"/>
                  <a:ea typeface="FontAwesome"/>
                  <a:cs typeface="FontAwesome"/>
                  <a:sym typeface="FontAwesome"/>
                </a:defRPr>
              </a:pPr>
              <a:r>
                <a:rPr kumimoji="0" lang="en-US" sz="4000" b="0" i="0" u="none" strike="noStrike" kern="0" cap="none" spc="0" normalizeH="0" baseline="0" noProof="0" dirty="0" smtClean="0">
                  <a:ln>
                    <a:noFill/>
                  </a:ln>
                  <a:solidFill>
                    <a:srgbClr val="D44024"/>
                  </a:solidFill>
                  <a:effectLst/>
                  <a:uLnTx/>
                  <a:uFillTx/>
                  <a:latin typeface="FontAwesome"/>
                  <a:ea typeface="FontAwesome"/>
                  <a:cs typeface="FontAwesome"/>
                  <a:sym typeface="FontAwesome"/>
                </a:rPr>
                <a:t>TIME</a:t>
              </a:r>
              <a:endParaRPr kumimoji="0" sz="4000" b="0" i="0" u="none" strike="noStrike" kern="0" cap="none" spc="0" normalizeH="0" baseline="0" noProof="0" dirty="0">
                <a:ln>
                  <a:noFill/>
                </a:ln>
                <a:solidFill>
                  <a:srgbClr val="D44024"/>
                </a:solidFill>
                <a:effectLst/>
                <a:uLnTx/>
                <a:uFillTx/>
                <a:latin typeface="FontAwesome"/>
                <a:ea typeface="FontAwesome"/>
                <a:cs typeface="FontAwesome"/>
                <a:sym typeface="FontAwesome"/>
              </a:endParaRPr>
            </a:p>
          </p:txBody>
        </p:sp>
        <p:sp>
          <p:nvSpPr>
            <p:cNvPr id="7" name="Shape 1486"/>
            <p:cNvSpPr/>
            <p:nvPr/>
          </p:nvSpPr>
          <p:spPr>
            <a:xfrm rot="10800000" flipH="1">
              <a:off x="-339529" y="4535477"/>
              <a:ext cx="4064001" cy="40640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98634"/>
            </a:solidFill>
            <a:ln w="12700">
              <a:miter lim="400000"/>
            </a:ln>
          </p:spPr>
          <p:txBody>
            <a:bodyPr lIns="45719" rIns="45719" anchor="ctr"/>
            <a:lstStyle/>
            <a:p>
              <a:pPr marL="0" marR="0" lvl="0" indent="0" algn="ctr" defTabSz="914400" eaLnBrk="1" fontAlgn="auto" latinLnBrk="0" hangingPunct="1">
                <a:lnSpc>
                  <a:spcPct val="100000"/>
                </a:lnSpc>
                <a:spcBef>
                  <a:spcPts val="0"/>
                </a:spcBef>
                <a:spcAft>
                  <a:spcPts val="0"/>
                </a:spcAft>
                <a:buClrTx/>
                <a:buSzTx/>
                <a:buFontTx/>
                <a:buNone/>
                <a:tabLst/>
                <a:defRPr sz="1800">
                  <a:solidFill>
                    <a:srgbClr val="FFFFFF"/>
                  </a:solidFill>
                  <a:latin typeface="Lato Light"/>
                  <a:ea typeface="Lato Light"/>
                  <a:cs typeface="Lato Light"/>
                  <a:sym typeface="Lato Light"/>
                </a:defRPr>
              </a:pPr>
              <a:endParaRPr kumimoji="0" sz="1800" b="0" i="0" u="none" strike="noStrike" kern="0" cap="none" spc="0" normalizeH="0" baseline="0" noProof="0">
                <a:ln>
                  <a:noFill/>
                </a:ln>
                <a:solidFill>
                  <a:srgbClr val="FFFFFF"/>
                </a:solidFill>
                <a:effectLst/>
                <a:uLnTx/>
                <a:uFillTx/>
                <a:latin typeface="Lato Light"/>
                <a:ea typeface="Lato Light"/>
                <a:cs typeface="Lato Light"/>
                <a:sym typeface="Lato Light"/>
              </a:endParaRPr>
            </a:p>
          </p:txBody>
        </p:sp>
        <p:sp>
          <p:nvSpPr>
            <p:cNvPr id="8" name="Shape 1487"/>
            <p:cNvSpPr/>
            <p:nvPr/>
          </p:nvSpPr>
          <p:spPr>
            <a:xfrm flipH="1">
              <a:off x="184726" y="5059733"/>
              <a:ext cx="3015490" cy="301548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p:spPr>
          <p:txBody>
            <a:bodyPr lIns="45719" rIns="45719" anchor="ctr"/>
            <a:lstStyle/>
            <a:p>
              <a:pPr marL="0" marR="0" lvl="0" indent="0" algn="ctr" defTabSz="914400" eaLnBrk="1" fontAlgn="auto" latinLnBrk="0" hangingPunct="1">
                <a:lnSpc>
                  <a:spcPct val="100000"/>
                </a:lnSpc>
                <a:spcBef>
                  <a:spcPts val="0"/>
                </a:spcBef>
                <a:spcAft>
                  <a:spcPts val="0"/>
                </a:spcAft>
                <a:buClrTx/>
                <a:buSzTx/>
                <a:buFontTx/>
                <a:buNone/>
                <a:tabLst/>
                <a:defRPr sz="4000">
                  <a:solidFill>
                    <a:srgbClr val="937963"/>
                  </a:solidFill>
                  <a:latin typeface="FontAwesome"/>
                  <a:ea typeface="FontAwesome"/>
                  <a:cs typeface="FontAwesome"/>
                  <a:sym typeface="FontAwesome"/>
                </a:defRPr>
              </a:pPr>
              <a:r>
                <a:rPr kumimoji="0" lang="en-US" sz="4000" b="0" i="0" u="none" strike="noStrike" kern="0" cap="none" spc="0" normalizeH="0" baseline="0" noProof="0" dirty="0" smtClean="0">
                  <a:ln>
                    <a:noFill/>
                  </a:ln>
                  <a:solidFill>
                    <a:srgbClr val="F98634"/>
                  </a:solidFill>
                  <a:effectLst/>
                  <a:uLnTx/>
                  <a:uFillTx/>
                  <a:latin typeface="FontAwesome"/>
                  <a:ea typeface="FontAwesome"/>
                  <a:cs typeface="FontAwesome"/>
                  <a:sym typeface="FontAwesome"/>
                </a:rPr>
                <a:t>COST</a:t>
              </a:r>
              <a:endParaRPr kumimoji="0" sz="4000" b="0" i="0" u="none" strike="noStrike" kern="0" cap="none" spc="0" normalizeH="0" baseline="0" noProof="0" dirty="0">
                <a:ln>
                  <a:noFill/>
                </a:ln>
                <a:solidFill>
                  <a:srgbClr val="F98634"/>
                </a:solidFill>
                <a:effectLst/>
                <a:uLnTx/>
                <a:uFillTx/>
                <a:latin typeface="FontAwesome"/>
                <a:ea typeface="FontAwesome"/>
                <a:cs typeface="FontAwesome"/>
                <a:sym typeface="FontAwesome"/>
              </a:endParaRPr>
            </a:p>
          </p:txBody>
        </p:sp>
        <p:sp>
          <p:nvSpPr>
            <p:cNvPr id="9" name="Shape 1492"/>
            <p:cNvSpPr/>
            <p:nvPr/>
          </p:nvSpPr>
          <p:spPr>
            <a:xfrm rot="10800000" flipH="1">
              <a:off x="5571265" y="4558318"/>
              <a:ext cx="4064001" cy="40640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9CB833"/>
            </a:solidFill>
            <a:ln w="12700">
              <a:miter lim="400000"/>
            </a:ln>
          </p:spPr>
          <p:txBody>
            <a:bodyPr lIns="45719" rIns="45719" anchor="ctr"/>
            <a:lstStyle/>
            <a:p>
              <a:pPr marL="0" marR="0" lvl="0" indent="0" algn="ctr" defTabSz="914400" eaLnBrk="1" fontAlgn="auto" latinLnBrk="0" hangingPunct="1">
                <a:lnSpc>
                  <a:spcPct val="100000"/>
                </a:lnSpc>
                <a:spcBef>
                  <a:spcPts val="0"/>
                </a:spcBef>
                <a:spcAft>
                  <a:spcPts val="0"/>
                </a:spcAft>
                <a:buClrTx/>
                <a:buSzTx/>
                <a:buFontTx/>
                <a:buNone/>
                <a:tabLst/>
                <a:defRPr sz="1800">
                  <a:solidFill>
                    <a:srgbClr val="FFFFFF"/>
                  </a:solidFill>
                  <a:latin typeface="Lato Light"/>
                  <a:ea typeface="Lato Light"/>
                  <a:cs typeface="Lato Light"/>
                  <a:sym typeface="Lato Light"/>
                </a:defRPr>
              </a:pPr>
              <a:endParaRPr kumimoji="0" sz="1800" b="0" i="0" u="none" strike="noStrike" kern="0" cap="none" spc="0" normalizeH="0" baseline="0" noProof="0">
                <a:ln>
                  <a:noFill/>
                </a:ln>
                <a:solidFill>
                  <a:srgbClr val="FFFFFF"/>
                </a:solidFill>
                <a:effectLst/>
                <a:uLnTx/>
                <a:uFillTx/>
                <a:latin typeface="Lato Light"/>
                <a:ea typeface="Lato Light"/>
                <a:cs typeface="Lato Light"/>
                <a:sym typeface="Lato Light"/>
              </a:endParaRPr>
            </a:p>
          </p:txBody>
        </p:sp>
        <p:sp>
          <p:nvSpPr>
            <p:cNvPr id="10" name="Shape 1493"/>
            <p:cNvSpPr/>
            <p:nvPr/>
          </p:nvSpPr>
          <p:spPr>
            <a:xfrm flipH="1">
              <a:off x="6095520" y="5082574"/>
              <a:ext cx="3015489" cy="301548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p:spPr>
          <p:txBody>
            <a:bodyPr lIns="45719" rIns="45719" anchor="ctr"/>
            <a:lstStyle/>
            <a:p>
              <a:pPr marL="0" marR="0" lvl="0" indent="0" algn="ctr" defTabSz="914400" eaLnBrk="1" fontAlgn="auto" latinLnBrk="0" hangingPunct="1">
                <a:lnSpc>
                  <a:spcPct val="100000"/>
                </a:lnSpc>
                <a:spcBef>
                  <a:spcPts val="0"/>
                </a:spcBef>
                <a:spcAft>
                  <a:spcPts val="0"/>
                </a:spcAft>
                <a:buClrTx/>
                <a:buSzTx/>
                <a:buFontTx/>
                <a:buNone/>
                <a:tabLst/>
                <a:defRPr sz="4000">
                  <a:solidFill>
                    <a:srgbClr val="B2D235"/>
                  </a:solidFill>
                  <a:latin typeface="FontAwesome"/>
                  <a:ea typeface="FontAwesome"/>
                  <a:cs typeface="FontAwesome"/>
                  <a:sym typeface="FontAwesome"/>
                </a:defRPr>
              </a:pPr>
              <a:r>
                <a:rPr kumimoji="0" lang="en-US" sz="4000" b="0" i="0" u="none" strike="noStrike" kern="0" cap="none" spc="0" normalizeH="0" baseline="0" noProof="0" dirty="0" smtClean="0">
                  <a:ln>
                    <a:noFill/>
                  </a:ln>
                  <a:solidFill>
                    <a:srgbClr val="B2D235"/>
                  </a:solidFill>
                  <a:effectLst/>
                  <a:uLnTx/>
                  <a:uFillTx/>
                  <a:latin typeface="FontAwesome"/>
                  <a:ea typeface="FontAwesome"/>
                  <a:cs typeface="FontAwesome"/>
                  <a:sym typeface="FontAwesome"/>
                </a:rPr>
                <a:t>SCOPE</a:t>
              </a:r>
              <a:endParaRPr kumimoji="0" sz="4000" b="0" i="0" u="none" strike="noStrike" kern="0" cap="none" spc="0" normalizeH="0" baseline="0" noProof="0" dirty="0">
                <a:ln>
                  <a:noFill/>
                </a:ln>
                <a:solidFill>
                  <a:srgbClr val="B2D235"/>
                </a:solidFill>
                <a:effectLst/>
                <a:uLnTx/>
                <a:uFillTx/>
                <a:latin typeface="FontAwesome"/>
                <a:ea typeface="FontAwesome"/>
                <a:cs typeface="FontAwesome"/>
                <a:sym typeface="FontAwesome"/>
              </a:endParaRPr>
            </a:p>
          </p:txBody>
        </p:sp>
        <p:cxnSp>
          <p:nvCxnSpPr>
            <p:cNvPr id="11" name="Straight Connector 10"/>
            <p:cNvCxnSpPr/>
            <p:nvPr/>
          </p:nvCxnSpPr>
          <p:spPr>
            <a:xfrm flipV="1">
              <a:off x="2130508" y="3516905"/>
              <a:ext cx="923599" cy="986948"/>
            </a:xfrm>
            <a:prstGeom prst="line">
              <a:avLst/>
            </a:prstGeom>
            <a:noFill/>
            <a:ln w="25400" cap="flat">
              <a:solidFill>
                <a:srgbClr val="000000"/>
              </a:solidFill>
              <a:prstDash val="solid"/>
              <a:miter lim="400000"/>
            </a:ln>
            <a:effectLst/>
          </p:spPr>
        </p:cxnSp>
        <p:cxnSp>
          <p:nvCxnSpPr>
            <p:cNvPr id="12" name="Straight Connector 11"/>
            <p:cNvCxnSpPr/>
            <p:nvPr/>
          </p:nvCxnSpPr>
          <p:spPr>
            <a:xfrm flipH="1" flipV="1">
              <a:off x="6211999" y="3516905"/>
              <a:ext cx="815555" cy="1018572"/>
            </a:xfrm>
            <a:prstGeom prst="line">
              <a:avLst/>
            </a:prstGeom>
            <a:noFill/>
            <a:ln w="25400" cap="flat">
              <a:solidFill>
                <a:srgbClr val="000000"/>
              </a:solidFill>
              <a:prstDash val="solid"/>
              <a:miter lim="400000"/>
            </a:ln>
            <a:effectLst/>
          </p:spPr>
        </p:cxnSp>
        <p:cxnSp>
          <p:nvCxnSpPr>
            <p:cNvPr id="13" name="Straight Connector 12"/>
            <p:cNvCxnSpPr/>
            <p:nvPr/>
          </p:nvCxnSpPr>
          <p:spPr>
            <a:xfrm>
              <a:off x="3724472" y="6940746"/>
              <a:ext cx="1846793" cy="0"/>
            </a:xfrm>
            <a:prstGeom prst="line">
              <a:avLst/>
            </a:prstGeom>
            <a:noFill/>
            <a:ln w="25400" cap="flat">
              <a:solidFill>
                <a:srgbClr val="000000"/>
              </a:solidFill>
              <a:prstDash val="solid"/>
              <a:miter lim="400000"/>
            </a:ln>
            <a:effectLst/>
          </p:spPr>
        </p:cxnSp>
      </p:grpSp>
    </p:spTree>
    <p:extLst>
      <p:ext uri="{BB962C8B-B14F-4D97-AF65-F5344CB8AC3E}">
        <p14:creationId xmlns:p14="http://schemas.microsoft.com/office/powerpoint/2010/main" val="211031770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2316162" y="2620962"/>
            <a:ext cx="5486400" cy="854075"/>
          </a:xfrm>
        </p:spPr>
        <p:txBody>
          <a:bodyPr vert="horz">
            <a:normAutofit/>
          </a:bodyPr>
          <a:lstStyle/>
          <a:p>
            <a:pPr algn="ctr"/>
            <a:r>
              <a:rPr lang="en-US" sz="4000" dirty="0" smtClean="0"/>
              <a:t>To this.</a:t>
            </a:r>
            <a:endParaRPr lang="en-US" sz="4000" dirty="0"/>
          </a:p>
        </p:txBody>
      </p:sp>
      <p:sp>
        <p:nvSpPr>
          <p:cNvPr id="3" name="Diagonal Stripe 2"/>
          <p:cNvSpPr/>
          <p:nvPr/>
        </p:nvSpPr>
        <p:spPr>
          <a:xfrm rot="8244532">
            <a:off x="-1334454" y="876320"/>
            <a:ext cx="4582075" cy="4903627"/>
          </a:xfrm>
          <a:prstGeom prst="diagStripe">
            <a:avLst/>
          </a:prstGeom>
          <a:solidFill>
            <a:srgbClr val="122C4D">
              <a:lumMod val="75000"/>
              <a:lumOff val="25000"/>
            </a:srgbClr>
          </a:solidFill>
          <a:ln w="12700" cap="flat">
            <a:noFill/>
            <a:miter lim="400000"/>
          </a:ln>
          <a:effectLst>
            <a:outerShdw blurRad="38100" dist="25400" dir="5400000" rotWithShape="0">
              <a:srgbClr val="000000">
                <a:alpha val="50000"/>
              </a:srgbClr>
            </a:outerShdw>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22C4D">
                  <a:lumMod val="75000"/>
                  <a:lumOff val="25000"/>
                </a:srgbClr>
              </a:solidFill>
              <a:effectLst/>
              <a:uLnTx/>
              <a:uFillTx/>
            </a:endParaRPr>
          </a:p>
        </p:txBody>
      </p:sp>
      <p:sp>
        <p:nvSpPr>
          <p:cNvPr id="4" name="Diagonal Stripe 3"/>
          <p:cNvSpPr/>
          <p:nvPr/>
        </p:nvSpPr>
        <p:spPr>
          <a:xfrm rot="13700640">
            <a:off x="2268616" y="-2743129"/>
            <a:ext cx="4916066" cy="5486256"/>
          </a:xfrm>
          <a:prstGeom prst="diagStripe">
            <a:avLst/>
          </a:prstGeom>
          <a:solidFill>
            <a:srgbClr val="9CB833"/>
          </a:solidFill>
          <a:ln w="12700" cap="flat">
            <a:noFill/>
            <a:miter lim="400000"/>
          </a:ln>
          <a:effectLst>
            <a:outerShdw blurRad="38100" dist="25400" dir="5400000" rotWithShape="0">
              <a:srgbClr val="000000">
                <a:alpha val="50000"/>
              </a:srgbClr>
            </a:outerShdw>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Diagonal Stripe 4"/>
          <p:cNvSpPr/>
          <p:nvPr/>
        </p:nvSpPr>
        <p:spPr>
          <a:xfrm rot="18940405">
            <a:off x="6016064" y="906619"/>
            <a:ext cx="4827947" cy="4783360"/>
          </a:xfrm>
          <a:prstGeom prst="diagStripe">
            <a:avLst/>
          </a:prstGeom>
          <a:solidFill>
            <a:srgbClr val="F98634">
              <a:lumMod val="60000"/>
              <a:lumOff val="40000"/>
            </a:srgbClr>
          </a:solidFill>
          <a:ln w="12700" cap="flat">
            <a:noFill/>
            <a:miter lim="400000"/>
          </a:ln>
          <a:effectLst>
            <a:outerShdw blurRad="38100" dist="25400" dir="5400000" rotWithShape="0">
              <a:srgbClr val="000000">
                <a:alpha val="50000"/>
              </a:srgbClr>
            </a:outerShdw>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6" name="Diagonal Stripe 5"/>
          <p:cNvSpPr/>
          <p:nvPr/>
        </p:nvSpPr>
        <p:spPr>
          <a:xfrm rot="2839970">
            <a:off x="2134496" y="3997111"/>
            <a:ext cx="5091708" cy="5416506"/>
          </a:xfrm>
          <a:prstGeom prst="diagStripe">
            <a:avLst/>
          </a:prstGeom>
          <a:solidFill>
            <a:srgbClr val="46556A">
              <a:lumMod val="60000"/>
              <a:lumOff val="40000"/>
            </a:srgbClr>
          </a:solidFill>
          <a:ln w="12700" cap="flat">
            <a:noFill/>
            <a:miter lim="400000"/>
          </a:ln>
          <a:effectLst>
            <a:outerShdw blurRad="38100" dist="25400" dir="5400000" rotWithShape="0">
              <a:srgbClr val="000000">
                <a:alpha val="50000"/>
              </a:srgbClr>
            </a:outerShdw>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7" name="Rectangle 6"/>
          <p:cNvSpPr/>
          <p:nvPr/>
        </p:nvSpPr>
        <p:spPr>
          <a:xfrm>
            <a:off x="2123728" y="3990386"/>
            <a:ext cx="4896544" cy="1886886"/>
          </a:xfrm>
          <a:prstGeom prst="rect">
            <a:avLst/>
          </a:prstGeom>
          <a:solidFill>
            <a:srgbClr val="122C4D">
              <a:lumMod val="50000"/>
              <a:lumOff val="50000"/>
            </a:srgbClr>
          </a:solidFill>
          <a:ln w="12700" cap="flat">
            <a:noFill/>
            <a:miter lim="400000"/>
          </a:ln>
          <a:effectLst>
            <a:outerShdw blurRad="38100" dist="25400" dir="5400000" rotWithShape="0">
              <a:srgbClr val="000000">
                <a:alpha val="50000"/>
              </a:srgbClr>
            </a:outerShdw>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kern="0" dirty="0">
              <a:solidFill>
                <a:sysClr val="window" lastClr="FFFFFF"/>
              </a:solidFill>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ysClr val="window" lastClr="FFFFFF"/>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ysClr val="window" lastClr="FFFFFF"/>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 lastClr="FFFFFF"/>
                </a:solidFill>
                <a:effectLst/>
                <a:uLnTx/>
                <a:uFillTx/>
              </a:rPr>
              <a:t/>
            </a:r>
            <a:br>
              <a:rPr kumimoji="0" lang="en-US" sz="1800" b="0" i="0" u="none" strike="noStrike" kern="0" cap="none" spc="0" normalizeH="0" baseline="0" noProof="0" dirty="0" smtClean="0">
                <a:ln>
                  <a:noFill/>
                </a:ln>
                <a:solidFill>
                  <a:sysClr val="window" lastClr="FFFFFF"/>
                </a:solidFill>
                <a:effectLst/>
                <a:uLnTx/>
                <a:uFillTx/>
              </a:rPr>
            </a:br>
            <a:r>
              <a:rPr kumimoji="0" lang="en-US" sz="1800" b="0" i="0" u="none" strike="noStrike" kern="0" cap="none" spc="0" normalizeH="0" baseline="0" noProof="0" dirty="0" smtClean="0">
                <a:ln>
                  <a:noFill/>
                </a:ln>
                <a:solidFill>
                  <a:sysClr val="window" lastClr="FFFFFF"/>
                </a:solidFill>
                <a:effectLst/>
                <a:uLnTx/>
                <a:uFillTx/>
              </a:rPr>
              <a:t>  </a:t>
            </a:r>
            <a:r>
              <a:rPr kumimoji="0" lang="en-US" sz="2800" b="0" i="0" u="none" strike="noStrike" kern="0" cap="none" spc="0" normalizeH="0" baseline="0" noProof="0" dirty="0" smtClean="0">
                <a:ln>
                  <a:noFill/>
                </a:ln>
                <a:solidFill>
                  <a:sysClr val="window" lastClr="FFFFFF"/>
                </a:solidFill>
                <a:effectLst/>
                <a:uLnTx/>
                <a:uFillTx/>
              </a:rPr>
              <a:t>BENEFITS</a:t>
            </a:r>
            <a:r>
              <a:rPr kumimoji="0" lang="en-US" sz="1800" b="0" i="0" u="none" strike="noStrike" kern="0" cap="none" spc="0" normalizeH="0" baseline="0" noProof="0" dirty="0" smtClean="0">
                <a:ln>
                  <a:noFill/>
                </a:ln>
                <a:solidFill>
                  <a:sysClr val="window" lastClr="FFFFFF"/>
                </a:solidFill>
                <a:effectLst/>
                <a:uLnTx/>
                <a:uFillTx/>
              </a:rPr>
              <a:t>   </a:t>
            </a:r>
            <a:endParaRPr kumimoji="0" lang="en-US" sz="1800" b="0" i="0" u="none" strike="noStrike" kern="0" cap="none" spc="0" normalizeH="0" baseline="0" noProof="0" dirty="0">
              <a:ln>
                <a:noFill/>
              </a:ln>
              <a:solidFill>
                <a:sysClr val="window" lastClr="FFFFFF"/>
              </a:solidFill>
              <a:effectLst/>
              <a:uLnTx/>
              <a:uFillTx/>
            </a:endParaRPr>
          </a:p>
        </p:txBody>
      </p:sp>
      <p:sp>
        <p:nvSpPr>
          <p:cNvPr id="8" name="Rectangle 7"/>
          <p:cNvSpPr/>
          <p:nvPr/>
        </p:nvSpPr>
        <p:spPr>
          <a:xfrm>
            <a:off x="4778495" y="1052735"/>
            <a:ext cx="2457802" cy="2924745"/>
          </a:xfrm>
          <a:prstGeom prst="rect">
            <a:avLst/>
          </a:prstGeom>
          <a:solidFill>
            <a:srgbClr val="44BE9B"/>
          </a:solidFill>
          <a:ln w="12700" cap="flat">
            <a:noFill/>
            <a:miter lim="400000"/>
          </a:ln>
          <a:effectLst>
            <a:outerShdw blurRad="38100" dist="25400" dir="5400000" rotWithShape="0">
              <a:srgbClr val="000000">
                <a:alpha val="50000"/>
              </a:srgbClr>
            </a:outerShdw>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ysClr val="window" lastClr="FFFFFF"/>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ysClr val="window" lastClr="FFFFFF"/>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 lastClr="FFFFFF"/>
                </a:solidFill>
                <a:effectLst/>
                <a:uLnTx/>
                <a:uFillTx/>
              </a:rPr>
              <a:t>           </a:t>
            </a:r>
            <a:r>
              <a:rPr kumimoji="0" lang="en-US" sz="2800" b="0" i="0" u="none" strike="noStrike" kern="0" cap="none" spc="0" normalizeH="0" baseline="0" noProof="0" dirty="0" smtClean="0">
                <a:ln>
                  <a:noFill/>
                </a:ln>
                <a:solidFill>
                  <a:sysClr val="window" lastClr="FFFFFF"/>
                </a:solidFill>
                <a:effectLst/>
                <a:uLnTx/>
                <a:uFillTx/>
              </a:rPr>
              <a:t> VALUE   </a:t>
            </a:r>
            <a:endParaRPr kumimoji="0" lang="en-US" sz="1800" b="0" i="0" u="none" strike="noStrike" kern="0" cap="none" spc="0" normalizeH="0" baseline="0" noProof="0" dirty="0">
              <a:ln>
                <a:noFill/>
              </a:ln>
              <a:solidFill>
                <a:sysClr val="window" lastClr="FFFFFF"/>
              </a:solidFill>
              <a:effectLst/>
              <a:uLnTx/>
              <a:uFillTx/>
            </a:endParaRPr>
          </a:p>
        </p:txBody>
      </p:sp>
      <p:sp>
        <p:nvSpPr>
          <p:cNvPr id="9" name="Rectangle 8"/>
          <p:cNvSpPr/>
          <p:nvPr/>
        </p:nvSpPr>
        <p:spPr>
          <a:xfrm>
            <a:off x="2123728" y="1052735"/>
            <a:ext cx="2654766" cy="2924745"/>
          </a:xfrm>
          <a:prstGeom prst="rect">
            <a:avLst/>
          </a:prstGeom>
          <a:solidFill>
            <a:srgbClr val="FFFCFF">
              <a:lumMod val="25000"/>
            </a:srgbClr>
          </a:solidFill>
          <a:ln w="12700" cap="flat">
            <a:noFill/>
            <a:miter lim="400000"/>
          </a:ln>
          <a:effectLst>
            <a:outerShdw blurRad="38100" dist="25400" dir="5400000" rotWithShape="0">
              <a:srgbClr val="000000">
                <a:alpha val="50000"/>
              </a:srgbClr>
            </a:outerShdw>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ysClr val="window" lastClr="FFFFFF"/>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ysClr val="window" lastClr="FFFFFF"/>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 lastClr="FFFFFF"/>
                </a:solidFill>
                <a:effectLst/>
                <a:uLnTx/>
                <a:uFillTx/>
              </a:rPr>
              <a:t> </a:t>
            </a:r>
            <a:r>
              <a:rPr kumimoji="0" lang="en-US" sz="1800" b="0" i="0" u="none" strike="noStrike" kern="0" cap="none" spc="0" normalizeH="0" baseline="0" noProof="0" dirty="0" smtClean="0">
                <a:ln>
                  <a:noFill/>
                </a:ln>
                <a:solidFill>
                  <a:sysClr val="window" lastClr="FFFFFF"/>
                </a:solidFill>
                <a:effectLst/>
                <a:uLnTx/>
                <a:uFillTx/>
              </a:rPr>
              <a:t>   </a:t>
            </a:r>
            <a:r>
              <a:rPr kumimoji="0" lang="en-US" sz="2800" b="0" i="0" u="none" strike="noStrike" kern="0" cap="none" spc="0" normalizeH="0" baseline="0" noProof="0" dirty="0" smtClean="0">
                <a:ln>
                  <a:noFill/>
                </a:ln>
                <a:solidFill>
                  <a:sysClr val="window" lastClr="FFFFFF"/>
                </a:solidFill>
                <a:effectLst/>
                <a:uLnTx/>
                <a:uFillTx/>
              </a:rPr>
              <a:t>RISK</a:t>
            </a:r>
            <a:endParaRPr kumimoji="0" lang="en-US" sz="2800" b="0" i="0" u="none" strike="noStrike" kern="0" cap="none" spc="0" normalizeH="0" baseline="0" noProof="0" dirty="0">
              <a:ln>
                <a:noFill/>
              </a:ln>
              <a:solidFill>
                <a:sysClr val="window" lastClr="FFFFFF"/>
              </a:solidFill>
              <a:effectLst/>
              <a:uLnTx/>
              <a:uFillTx/>
            </a:endParaRPr>
          </a:p>
        </p:txBody>
      </p:sp>
      <p:cxnSp>
        <p:nvCxnSpPr>
          <p:cNvPr id="10" name="Straight Connector 9"/>
          <p:cNvCxnSpPr/>
          <p:nvPr/>
        </p:nvCxnSpPr>
        <p:spPr>
          <a:xfrm flipV="1">
            <a:off x="4002242" y="3000873"/>
            <a:ext cx="512128" cy="756701"/>
          </a:xfrm>
          <a:prstGeom prst="line">
            <a:avLst/>
          </a:prstGeom>
          <a:noFill/>
          <a:ln w="25400" cap="flat">
            <a:solidFill>
              <a:srgbClr val="000000"/>
            </a:solidFill>
            <a:prstDash val="solid"/>
            <a:miter lim="400000"/>
          </a:ln>
          <a:effectLst/>
        </p:spPr>
      </p:cxnSp>
      <p:cxnSp>
        <p:nvCxnSpPr>
          <p:cNvPr id="11" name="Straight Connector 10"/>
          <p:cNvCxnSpPr/>
          <p:nvPr/>
        </p:nvCxnSpPr>
        <p:spPr>
          <a:xfrm flipH="1" flipV="1">
            <a:off x="4981363" y="2992269"/>
            <a:ext cx="513514" cy="765305"/>
          </a:xfrm>
          <a:prstGeom prst="line">
            <a:avLst/>
          </a:prstGeom>
          <a:noFill/>
          <a:ln w="25400" cap="flat">
            <a:solidFill>
              <a:srgbClr val="000000"/>
            </a:solidFill>
            <a:prstDash val="solid"/>
            <a:miter lim="400000"/>
          </a:ln>
          <a:effectLst/>
        </p:spPr>
      </p:cxnSp>
      <p:sp>
        <p:nvSpPr>
          <p:cNvPr id="12" name="Isosceles Triangle 49"/>
          <p:cNvSpPr/>
          <p:nvPr/>
        </p:nvSpPr>
        <p:spPr>
          <a:xfrm>
            <a:off x="2909350" y="1988896"/>
            <a:ext cx="3669021" cy="2620293"/>
          </a:xfrm>
          <a:prstGeom prst="triangle">
            <a:avLst/>
          </a:prstGeom>
          <a:solidFill>
            <a:sysClr val="window" lastClr="FFFFFF"/>
          </a:solidFill>
          <a:ln w="12700" cap="flat">
            <a:noFill/>
            <a:miter lim="400000"/>
          </a:ln>
          <a:effectLst>
            <a:outerShdw blurRad="38100" dist="25400" dir="5400000" rotWithShape="0">
              <a:srgbClr val="000000">
                <a:alpha val="50000"/>
              </a:srgbClr>
            </a:outerShdw>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ysClr val="windowText" lastClr="000000"/>
                </a:solidFill>
                <a:effectLst/>
                <a:uLnTx/>
                <a:uFillTx/>
              </a:rPr>
              <a:t>PERFORMANCE</a:t>
            </a:r>
          </a:p>
          <a:p>
            <a:pPr marL="0" marR="0" lvl="0" indent="0" algn="ctr" defTabSz="914400" eaLnBrk="1" fontAlgn="auto" latinLnBrk="0" hangingPunct="1">
              <a:lnSpc>
                <a:spcPct val="100000"/>
              </a:lnSpc>
              <a:spcBef>
                <a:spcPts val="0"/>
              </a:spcBef>
              <a:spcAft>
                <a:spcPts val="0"/>
              </a:spcAft>
              <a:buClrTx/>
              <a:buSzTx/>
              <a:buFontTx/>
              <a:buNone/>
              <a:tabLst/>
              <a:defRPr/>
            </a:pPr>
            <a:r>
              <a:rPr lang="en-US" sz="1600" b="1" kern="0" dirty="0" smtClean="0">
                <a:solidFill>
                  <a:sysClr val="windowText" lastClr="000000"/>
                </a:solidFill>
              </a:rPr>
              <a:t>&amp;</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ysClr val="windowText" lastClr="000000"/>
                </a:solidFill>
                <a:effectLst/>
                <a:uLnTx/>
                <a:uFillTx/>
              </a:rPr>
              <a:t>QUALITY</a:t>
            </a:r>
            <a:endParaRPr kumimoji="0" lang="en-US" sz="1600" b="1" i="0" u="none" strike="noStrike" kern="0" cap="none" spc="0" normalizeH="0" baseline="0" noProof="0" dirty="0">
              <a:ln>
                <a:noFill/>
              </a:ln>
              <a:solidFill>
                <a:sysClr val="windowText" lastClr="000000"/>
              </a:solidFill>
              <a:effectLst/>
              <a:uLnTx/>
              <a:uFillTx/>
            </a:endParaRPr>
          </a:p>
        </p:txBody>
      </p:sp>
      <p:sp>
        <p:nvSpPr>
          <p:cNvPr id="13" name="Shape 1486"/>
          <p:cNvSpPr/>
          <p:nvPr/>
        </p:nvSpPr>
        <p:spPr>
          <a:xfrm rot="10800000" flipH="1">
            <a:off x="1976959" y="3286613"/>
            <a:ext cx="2253457" cy="221148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98634"/>
          </a:solidFill>
          <a:ln w="12700">
            <a:miter lim="400000"/>
          </a:ln>
        </p:spPr>
        <p:txBody>
          <a:bodyPr lIns="45719" rIns="45719" anchor="ctr"/>
          <a:lstStyle/>
          <a:p>
            <a:pPr marL="0" marR="0" lvl="0" indent="0" algn="ctr" defTabSz="914400" eaLnBrk="1" fontAlgn="auto" latinLnBrk="0" hangingPunct="1">
              <a:lnSpc>
                <a:spcPct val="100000"/>
              </a:lnSpc>
              <a:spcBef>
                <a:spcPts val="0"/>
              </a:spcBef>
              <a:spcAft>
                <a:spcPts val="0"/>
              </a:spcAft>
              <a:buClrTx/>
              <a:buSzTx/>
              <a:buFontTx/>
              <a:buNone/>
              <a:tabLst/>
              <a:defRPr sz="1800">
                <a:solidFill>
                  <a:srgbClr val="FFFFFF"/>
                </a:solidFill>
                <a:latin typeface="Lato Light"/>
                <a:ea typeface="Lato Light"/>
                <a:cs typeface="Lato Light"/>
                <a:sym typeface="Lato Light"/>
              </a:defRPr>
            </a:pPr>
            <a:endParaRPr kumimoji="0" sz="1800" b="0" i="0" u="none" strike="noStrike" kern="0" cap="none" spc="0" normalizeH="0" baseline="0" noProof="0">
              <a:ln>
                <a:noFill/>
              </a:ln>
              <a:solidFill>
                <a:srgbClr val="FFFFFF"/>
              </a:solidFill>
              <a:effectLst/>
              <a:uLnTx/>
              <a:uFillTx/>
              <a:latin typeface="Lato Light"/>
              <a:ea typeface="Lato Light"/>
              <a:cs typeface="Lato Light"/>
              <a:sym typeface="Lato Light"/>
            </a:endParaRPr>
          </a:p>
        </p:txBody>
      </p:sp>
      <p:sp>
        <p:nvSpPr>
          <p:cNvPr id="14" name="Shape 1487"/>
          <p:cNvSpPr/>
          <p:nvPr/>
        </p:nvSpPr>
        <p:spPr>
          <a:xfrm flipH="1">
            <a:off x="2267654" y="3571894"/>
            <a:ext cx="1672066" cy="164092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p:spPr>
        <p:txBody>
          <a:bodyPr lIns="45719" rIns="45719" anchor="ctr"/>
          <a:lstStyle/>
          <a:p>
            <a:pPr marL="0" marR="0" lvl="0" indent="0" algn="ctr" defTabSz="914400" eaLnBrk="1" fontAlgn="auto" latinLnBrk="0" hangingPunct="1">
              <a:lnSpc>
                <a:spcPct val="100000"/>
              </a:lnSpc>
              <a:spcBef>
                <a:spcPts val="0"/>
              </a:spcBef>
              <a:spcAft>
                <a:spcPts val="0"/>
              </a:spcAft>
              <a:buClrTx/>
              <a:buSzTx/>
              <a:buFontTx/>
              <a:buNone/>
              <a:tabLst/>
              <a:defRPr sz="4000">
                <a:solidFill>
                  <a:srgbClr val="937963"/>
                </a:solidFill>
                <a:latin typeface="FontAwesome"/>
                <a:ea typeface="FontAwesome"/>
                <a:cs typeface="FontAwesome"/>
                <a:sym typeface="FontAwesome"/>
              </a:defRPr>
            </a:pPr>
            <a:r>
              <a:rPr kumimoji="0" lang="en-US" sz="4000" b="0" i="0" u="none" strike="noStrike" kern="0" cap="none" spc="0" normalizeH="0" baseline="0" noProof="0" dirty="0" smtClean="0">
                <a:ln>
                  <a:noFill/>
                </a:ln>
                <a:solidFill>
                  <a:srgbClr val="F98634"/>
                </a:solidFill>
                <a:effectLst/>
                <a:uLnTx/>
                <a:uFillTx/>
                <a:latin typeface="FontAwesome"/>
                <a:ea typeface="FontAwesome"/>
                <a:cs typeface="FontAwesome"/>
                <a:sym typeface="FontAwesome"/>
              </a:rPr>
              <a:t>COST</a:t>
            </a:r>
            <a:endParaRPr kumimoji="0" sz="4000" b="0" i="0" u="none" strike="noStrike" kern="0" cap="none" spc="0" normalizeH="0" baseline="0" noProof="0" dirty="0">
              <a:ln>
                <a:noFill/>
              </a:ln>
              <a:solidFill>
                <a:srgbClr val="F98634"/>
              </a:solidFill>
              <a:effectLst/>
              <a:uLnTx/>
              <a:uFillTx/>
              <a:latin typeface="FontAwesome"/>
              <a:ea typeface="FontAwesome"/>
              <a:cs typeface="FontAwesome"/>
              <a:sym typeface="FontAwesome"/>
            </a:endParaRPr>
          </a:p>
        </p:txBody>
      </p:sp>
      <p:sp>
        <p:nvSpPr>
          <p:cNvPr id="15" name="Shape 1492"/>
          <p:cNvSpPr/>
          <p:nvPr/>
        </p:nvSpPr>
        <p:spPr>
          <a:xfrm rot="10800000" flipH="1">
            <a:off x="5254448" y="3299042"/>
            <a:ext cx="2253457" cy="221148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9CB833"/>
          </a:solidFill>
          <a:ln w="12700">
            <a:miter lim="400000"/>
          </a:ln>
        </p:spPr>
        <p:txBody>
          <a:bodyPr lIns="45719" rIns="45719" anchor="ctr"/>
          <a:lstStyle/>
          <a:p>
            <a:pPr marL="0" marR="0" lvl="0" indent="0" algn="ctr" defTabSz="914400" eaLnBrk="1" fontAlgn="auto" latinLnBrk="0" hangingPunct="1">
              <a:lnSpc>
                <a:spcPct val="100000"/>
              </a:lnSpc>
              <a:spcBef>
                <a:spcPts val="0"/>
              </a:spcBef>
              <a:spcAft>
                <a:spcPts val="0"/>
              </a:spcAft>
              <a:buClrTx/>
              <a:buSzTx/>
              <a:buFontTx/>
              <a:buNone/>
              <a:tabLst/>
              <a:defRPr sz="1800">
                <a:solidFill>
                  <a:srgbClr val="FFFFFF"/>
                </a:solidFill>
                <a:latin typeface="Lato Light"/>
                <a:ea typeface="Lato Light"/>
                <a:cs typeface="Lato Light"/>
                <a:sym typeface="Lato Light"/>
              </a:defRPr>
            </a:pPr>
            <a:endParaRPr kumimoji="0" sz="1800" b="0" i="0" u="none" strike="noStrike" kern="0" cap="none" spc="0" normalizeH="0" baseline="0" noProof="0">
              <a:ln>
                <a:noFill/>
              </a:ln>
              <a:solidFill>
                <a:srgbClr val="FFFFFF"/>
              </a:solidFill>
              <a:effectLst/>
              <a:uLnTx/>
              <a:uFillTx/>
              <a:latin typeface="Lato Light"/>
              <a:ea typeface="Lato Light"/>
              <a:cs typeface="Lato Light"/>
              <a:sym typeface="Lato Light"/>
            </a:endParaRPr>
          </a:p>
        </p:txBody>
      </p:sp>
      <p:sp>
        <p:nvSpPr>
          <p:cNvPr id="16" name="Shape 1493"/>
          <p:cNvSpPr/>
          <p:nvPr/>
        </p:nvSpPr>
        <p:spPr>
          <a:xfrm flipH="1">
            <a:off x="5545143" y="3584323"/>
            <a:ext cx="1672065" cy="164092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p:spPr>
        <p:txBody>
          <a:bodyPr lIns="45719" rIns="45719" anchor="ctr"/>
          <a:lstStyle/>
          <a:p>
            <a:pPr marL="0" marR="0" lvl="0" indent="0" algn="ctr" defTabSz="914400" eaLnBrk="1" fontAlgn="auto" latinLnBrk="0" hangingPunct="1">
              <a:lnSpc>
                <a:spcPct val="100000"/>
              </a:lnSpc>
              <a:spcBef>
                <a:spcPts val="0"/>
              </a:spcBef>
              <a:spcAft>
                <a:spcPts val="0"/>
              </a:spcAft>
              <a:buClrTx/>
              <a:buSzTx/>
              <a:buFontTx/>
              <a:buNone/>
              <a:tabLst/>
              <a:defRPr sz="4000">
                <a:solidFill>
                  <a:srgbClr val="B2D235"/>
                </a:solidFill>
                <a:latin typeface="FontAwesome"/>
                <a:ea typeface="FontAwesome"/>
                <a:cs typeface="FontAwesome"/>
                <a:sym typeface="FontAwesome"/>
              </a:defRPr>
            </a:pPr>
            <a:r>
              <a:rPr kumimoji="0" lang="en-US" sz="4000" b="0" i="0" u="none" strike="noStrike" kern="0" cap="none" spc="0" normalizeH="0" baseline="0" noProof="0" dirty="0" smtClean="0">
                <a:ln>
                  <a:noFill/>
                </a:ln>
                <a:solidFill>
                  <a:srgbClr val="B2D235"/>
                </a:solidFill>
                <a:effectLst/>
                <a:uLnTx/>
                <a:uFillTx/>
                <a:latin typeface="FontAwesome"/>
                <a:ea typeface="FontAwesome"/>
                <a:cs typeface="FontAwesome"/>
                <a:sym typeface="FontAwesome"/>
              </a:rPr>
              <a:t>SCOPE</a:t>
            </a:r>
            <a:endParaRPr kumimoji="0" sz="4000" b="0" i="0" u="none" strike="noStrike" kern="0" cap="none" spc="0" normalizeH="0" baseline="0" noProof="0" dirty="0">
              <a:ln>
                <a:noFill/>
              </a:ln>
              <a:solidFill>
                <a:srgbClr val="B2D235"/>
              </a:solidFill>
              <a:effectLst/>
              <a:uLnTx/>
              <a:uFillTx/>
              <a:latin typeface="FontAwesome"/>
              <a:ea typeface="FontAwesome"/>
              <a:cs typeface="FontAwesome"/>
              <a:sym typeface="FontAwesome"/>
            </a:endParaRPr>
          </a:p>
        </p:txBody>
      </p:sp>
      <p:sp>
        <p:nvSpPr>
          <p:cNvPr id="17" name="Shape 1480"/>
          <p:cNvSpPr/>
          <p:nvPr/>
        </p:nvSpPr>
        <p:spPr>
          <a:xfrm rot="10800000" flipH="1">
            <a:off x="3582383" y="818569"/>
            <a:ext cx="2253457" cy="221148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44024"/>
          </a:solidFill>
          <a:ln w="12700">
            <a:miter lim="400000"/>
          </a:ln>
        </p:spPr>
        <p:txBody>
          <a:bodyPr lIns="45719" rIns="45719" anchor="ctr"/>
          <a:lstStyle/>
          <a:p>
            <a:pPr marL="0" marR="0" lvl="0" indent="0" algn="ctr" defTabSz="914400" eaLnBrk="1" fontAlgn="auto" latinLnBrk="0" hangingPunct="1">
              <a:lnSpc>
                <a:spcPct val="100000"/>
              </a:lnSpc>
              <a:spcBef>
                <a:spcPts val="0"/>
              </a:spcBef>
              <a:spcAft>
                <a:spcPts val="0"/>
              </a:spcAft>
              <a:buClrTx/>
              <a:buSzTx/>
              <a:buFontTx/>
              <a:buNone/>
              <a:tabLst/>
              <a:defRPr sz="1800">
                <a:solidFill>
                  <a:srgbClr val="FFFFFF"/>
                </a:solidFill>
                <a:latin typeface="Lato Light"/>
                <a:ea typeface="Lato Light"/>
                <a:cs typeface="Lato Light"/>
                <a:sym typeface="Lato Light"/>
              </a:defRPr>
            </a:pPr>
            <a:endParaRPr kumimoji="0" sz="1800" b="0" i="0" u="none" strike="noStrike" kern="0" cap="none" spc="0" normalizeH="0" baseline="0" noProof="0">
              <a:ln>
                <a:noFill/>
              </a:ln>
              <a:solidFill>
                <a:srgbClr val="FFFFFF"/>
              </a:solidFill>
              <a:effectLst/>
              <a:uLnTx/>
              <a:uFillTx/>
              <a:latin typeface="Lato Light"/>
              <a:ea typeface="Lato Light"/>
              <a:cs typeface="Lato Light"/>
              <a:sym typeface="Lato Light"/>
            </a:endParaRPr>
          </a:p>
        </p:txBody>
      </p:sp>
      <p:sp>
        <p:nvSpPr>
          <p:cNvPr id="18" name="Shape 1481"/>
          <p:cNvSpPr/>
          <p:nvPr/>
        </p:nvSpPr>
        <p:spPr>
          <a:xfrm flipH="1">
            <a:off x="3873078" y="1103851"/>
            <a:ext cx="1672065" cy="164092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p:spPr>
        <p:txBody>
          <a:bodyPr lIns="45719" rIns="45719" anchor="ctr"/>
          <a:lstStyle/>
          <a:p>
            <a:pPr marL="0" marR="0" lvl="0" indent="0" algn="ctr" defTabSz="914400" eaLnBrk="1" fontAlgn="auto" latinLnBrk="0" hangingPunct="1">
              <a:lnSpc>
                <a:spcPct val="100000"/>
              </a:lnSpc>
              <a:spcBef>
                <a:spcPts val="0"/>
              </a:spcBef>
              <a:spcAft>
                <a:spcPts val="0"/>
              </a:spcAft>
              <a:buClrTx/>
              <a:buSzTx/>
              <a:buFontTx/>
              <a:buNone/>
              <a:tabLst/>
              <a:defRPr sz="4000">
                <a:solidFill>
                  <a:srgbClr val="00BBD6"/>
                </a:solidFill>
                <a:latin typeface="FontAwesome"/>
                <a:ea typeface="FontAwesome"/>
                <a:cs typeface="FontAwesome"/>
                <a:sym typeface="FontAwesome"/>
              </a:defRPr>
            </a:pPr>
            <a:r>
              <a:rPr kumimoji="0" lang="en-US" sz="4000" b="0" i="0" u="none" strike="noStrike" kern="0" cap="none" spc="0" normalizeH="0" baseline="0" noProof="0" dirty="0" smtClean="0">
                <a:ln>
                  <a:noFill/>
                </a:ln>
                <a:solidFill>
                  <a:srgbClr val="D44024"/>
                </a:solidFill>
                <a:effectLst/>
                <a:uLnTx/>
                <a:uFillTx/>
                <a:latin typeface="FontAwesome"/>
                <a:ea typeface="FontAwesome"/>
                <a:cs typeface="FontAwesome"/>
                <a:sym typeface="FontAwesome"/>
              </a:rPr>
              <a:t>TIME</a:t>
            </a:r>
            <a:endParaRPr kumimoji="0" sz="4000" b="0" i="0" u="none" strike="noStrike" kern="0" cap="none" spc="0" normalizeH="0" baseline="0" noProof="0" dirty="0">
              <a:ln>
                <a:noFill/>
              </a:ln>
              <a:solidFill>
                <a:srgbClr val="D44024"/>
              </a:solidFill>
              <a:effectLst/>
              <a:uLnTx/>
              <a:uFillTx/>
              <a:latin typeface="FontAwesome"/>
              <a:ea typeface="FontAwesome"/>
              <a:cs typeface="FontAwesome"/>
              <a:sym typeface="FontAwesome"/>
            </a:endParaRPr>
          </a:p>
        </p:txBody>
      </p:sp>
      <p:sp>
        <p:nvSpPr>
          <p:cNvPr id="19" name="TextBox 18"/>
          <p:cNvSpPr txBox="1"/>
          <p:nvPr/>
        </p:nvSpPr>
        <p:spPr>
          <a:xfrm rot="5400000">
            <a:off x="6603541" y="3125651"/>
            <a:ext cx="2580625" cy="595035"/>
          </a:xfrm>
          <a:prstGeom prst="rect">
            <a:avLst/>
          </a:prstGeom>
          <a:noFill/>
          <a:ln w="12700" cap="flat">
            <a:noFill/>
            <a:miter lim="400000"/>
          </a:ln>
          <a:effectLst/>
        </p:spPr>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1" hangingPunct="0">
              <a:lnSpc>
                <a:spcPct val="100000"/>
              </a:lnSpc>
              <a:spcBef>
                <a:spcPts val="0"/>
              </a:spcBef>
              <a:spcAft>
                <a:spcPts val="0"/>
              </a:spcAft>
              <a:buClrTx/>
              <a:buSzTx/>
              <a:buFontTx/>
              <a:buNone/>
              <a:tabLst/>
              <a:defRPr/>
            </a:pPr>
            <a:r>
              <a:rPr kumimoji="0" lang="en-US" sz="3200" b="0" i="0" u="none" strike="noStrike" kern="0" cap="none" spc="0" normalizeH="0" baseline="0" noProof="0" dirty="0" smtClean="0">
                <a:ln>
                  <a:noFill/>
                </a:ln>
                <a:solidFill>
                  <a:srgbClr val="FFFFFF"/>
                </a:solidFill>
                <a:effectLst/>
                <a:uLnTx/>
                <a:uFillTx/>
                <a:latin typeface="Helvetica Light"/>
                <a:ea typeface="Helvetica Light"/>
                <a:cs typeface="Helvetica Light"/>
                <a:sym typeface="Helvetica Light"/>
              </a:rPr>
              <a:t>ECONOMIC</a:t>
            </a:r>
            <a:endParaRPr kumimoji="0" lang="en-US" sz="3200" b="0" i="0" u="none" strike="noStrike" kern="0" cap="none" spc="0" normalizeH="0" baseline="0" noProof="0" dirty="0">
              <a:ln>
                <a:noFill/>
              </a:ln>
              <a:solidFill>
                <a:srgbClr val="FFFFFF"/>
              </a:solidFill>
              <a:effectLst/>
              <a:uLnTx/>
              <a:uFillTx/>
              <a:latin typeface="Helvetica Light"/>
              <a:ea typeface="Helvetica Light"/>
              <a:cs typeface="Helvetica Light"/>
              <a:sym typeface="Helvetica Light"/>
            </a:endParaRPr>
          </a:p>
        </p:txBody>
      </p:sp>
      <p:sp>
        <p:nvSpPr>
          <p:cNvPr id="20" name="TextBox 19"/>
          <p:cNvSpPr txBox="1"/>
          <p:nvPr/>
        </p:nvSpPr>
        <p:spPr>
          <a:xfrm>
            <a:off x="2672412" y="6165304"/>
            <a:ext cx="4212163" cy="533479"/>
          </a:xfrm>
          <a:prstGeom prst="rect">
            <a:avLst/>
          </a:prstGeom>
          <a:noFill/>
          <a:ln w="12700" cap="flat">
            <a:noFill/>
            <a:miter lim="400000"/>
          </a:ln>
          <a:effectLst/>
        </p:spPr>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1" hangingPunct="0">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rgbClr val="FFFFFF"/>
                </a:solidFill>
                <a:effectLst/>
                <a:uLnTx/>
                <a:uFillTx/>
                <a:latin typeface="Helvetica Light"/>
                <a:ea typeface="Helvetica Light"/>
                <a:cs typeface="Helvetica Light"/>
                <a:sym typeface="Helvetica Light"/>
              </a:rPr>
              <a:t>PROCESS &amp; PRODUCTS</a:t>
            </a:r>
            <a:endParaRPr kumimoji="0" lang="en-US" sz="2800" b="0" i="0" u="none" strike="noStrike" kern="0" cap="none" spc="0" normalizeH="0" baseline="0" noProof="0" dirty="0">
              <a:ln>
                <a:noFill/>
              </a:ln>
              <a:solidFill>
                <a:srgbClr val="FFFFFF"/>
              </a:solidFill>
              <a:effectLst/>
              <a:uLnTx/>
              <a:uFillTx/>
              <a:latin typeface="Helvetica Light"/>
              <a:ea typeface="Helvetica Light"/>
              <a:cs typeface="Helvetica Light"/>
              <a:sym typeface="Helvetica Light"/>
            </a:endParaRPr>
          </a:p>
        </p:txBody>
      </p:sp>
      <p:sp>
        <p:nvSpPr>
          <p:cNvPr id="21" name="TextBox 20"/>
          <p:cNvSpPr txBox="1"/>
          <p:nvPr/>
        </p:nvSpPr>
        <p:spPr>
          <a:xfrm rot="5400000">
            <a:off x="-87902" y="3264365"/>
            <a:ext cx="3084530" cy="533479"/>
          </a:xfrm>
          <a:prstGeom prst="rect">
            <a:avLst/>
          </a:prstGeom>
          <a:noFill/>
          <a:ln w="12700" cap="flat">
            <a:noFill/>
            <a:miter lim="400000"/>
          </a:ln>
          <a:effectLst/>
        </p:spPr>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1" hangingPunct="0">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rgbClr val="FFFFFF"/>
                </a:solidFill>
                <a:effectLst/>
                <a:uLnTx/>
                <a:uFillTx/>
                <a:latin typeface="Helvetica Light"/>
                <a:ea typeface="Helvetica Light"/>
                <a:cs typeface="Helvetica Light"/>
                <a:sym typeface="Helvetica Light"/>
              </a:rPr>
              <a:t>ENVIRONMENTAL</a:t>
            </a:r>
            <a:endParaRPr kumimoji="0" lang="en-US" sz="2800" b="0" i="0" u="none" strike="noStrike" kern="0" cap="none" spc="0" normalizeH="0" baseline="0" noProof="0" dirty="0">
              <a:ln>
                <a:noFill/>
              </a:ln>
              <a:solidFill>
                <a:srgbClr val="FFFFFF"/>
              </a:solidFill>
              <a:effectLst/>
              <a:uLnTx/>
              <a:uFillTx/>
              <a:latin typeface="Helvetica Light"/>
              <a:ea typeface="Helvetica Light"/>
              <a:cs typeface="Helvetica Light"/>
              <a:sym typeface="Helvetica Light"/>
            </a:endParaRPr>
          </a:p>
        </p:txBody>
      </p:sp>
      <p:sp>
        <p:nvSpPr>
          <p:cNvPr id="22" name="TextBox 21"/>
          <p:cNvSpPr txBox="1"/>
          <p:nvPr/>
        </p:nvSpPr>
        <p:spPr>
          <a:xfrm>
            <a:off x="3347864" y="116632"/>
            <a:ext cx="2629604" cy="656590"/>
          </a:xfrm>
          <a:prstGeom prst="rect">
            <a:avLst/>
          </a:prstGeom>
          <a:noFill/>
          <a:ln w="12700" cap="flat">
            <a:noFill/>
            <a:miter lim="400000"/>
          </a:ln>
          <a:effectLst/>
        </p:spPr>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1" hangingPunct="0">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srgbClr val="FFFFFF"/>
                </a:solidFill>
                <a:effectLst/>
                <a:uLnTx/>
                <a:uFillTx/>
                <a:latin typeface="Helvetica Light"/>
                <a:ea typeface="Helvetica Light"/>
                <a:cs typeface="Helvetica Light"/>
                <a:sym typeface="Helvetica Light"/>
              </a:rPr>
              <a:t>SOCIAL</a:t>
            </a:r>
            <a:endParaRPr kumimoji="0" lang="en-US" sz="3600" b="0" i="0" u="none" strike="noStrike" kern="0" cap="none" spc="0" normalizeH="0" baseline="0" noProof="0" dirty="0">
              <a:ln>
                <a:noFill/>
              </a:ln>
              <a:solidFill>
                <a:srgbClr val="FFFFFF"/>
              </a:solidFill>
              <a:effectLst/>
              <a:uLnTx/>
              <a:uFillTx/>
              <a:latin typeface="Helvetica Light"/>
              <a:ea typeface="Helvetica Light"/>
              <a:cs typeface="Helvetica Light"/>
              <a:sym typeface="Helvetica Light"/>
            </a:endParaRPr>
          </a:p>
        </p:txBody>
      </p:sp>
    </p:spTree>
    <p:extLst>
      <p:ext uri="{BB962C8B-B14F-4D97-AF65-F5344CB8AC3E}">
        <p14:creationId xmlns:p14="http://schemas.microsoft.com/office/powerpoint/2010/main" val="160781393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Success and Failures</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228358" y="1159017"/>
            <a:ext cx="4043310" cy="4763615"/>
          </a:xfrm>
          <a:prstGeom prst="rect">
            <a:avLst/>
          </a:prstGeom>
        </p:spPr>
      </p:pic>
      <p:sp>
        <p:nvSpPr>
          <p:cNvPr id="5" name="TextBox 4"/>
          <p:cNvSpPr txBox="1"/>
          <p:nvPr/>
        </p:nvSpPr>
        <p:spPr>
          <a:xfrm>
            <a:off x="614018" y="2749117"/>
            <a:ext cx="3383659" cy="584776"/>
          </a:xfrm>
          <a:prstGeom prst="rect">
            <a:avLst/>
          </a:prstGeom>
          <a:noFill/>
        </p:spPr>
        <p:txBody>
          <a:bodyPr wrap="none" rtlCol="0">
            <a:spAutoFit/>
          </a:bodyPr>
          <a:lstStyle/>
          <a:p>
            <a:r>
              <a:rPr lang="en-US" sz="3200" b="1" dirty="0" smtClean="0"/>
              <a:t>Success or Failure?</a:t>
            </a:r>
            <a:endParaRPr lang="en-US" sz="3200" b="1" dirty="0"/>
          </a:p>
        </p:txBody>
      </p:sp>
      <p:pic>
        <p:nvPicPr>
          <p:cNvPr id="6" name="Picture 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97049" y="1563156"/>
            <a:ext cx="3731309" cy="3264895"/>
          </a:xfrm>
          <a:prstGeom prst="rect">
            <a:avLst/>
          </a:prstGeom>
        </p:spPr>
      </p:pic>
      <p:sp>
        <p:nvSpPr>
          <p:cNvPr id="8" name="Rectangle 7"/>
          <p:cNvSpPr/>
          <p:nvPr/>
        </p:nvSpPr>
        <p:spPr>
          <a:xfrm>
            <a:off x="3997677" y="2039095"/>
            <a:ext cx="4572000" cy="2031325"/>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r>
              <a:rPr lang="en-US" b="1" dirty="0"/>
              <a:t>In 2013, Green Mountain produced 8.3 </a:t>
            </a:r>
            <a:r>
              <a:rPr lang="en-US" b="1" i="1" dirty="0"/>
              <a:t>billion</a:t>
            </a:r>
            <a:r>
              <a:rPr lang="en-US" b="1" dirty="0"/>
              <a:t> K-Cups, enough to wrap around the equator 10.5 times.</a:t>
            </a:r>
            <a:br>
              <a:rPr lang="en-US" b="1" dirty="0"/>
            </a:br>
            <a:endParaRPr lang="en-US" dirty="0"/>
          </a:p>
          <a:p>
            <a:r>
              <a:rPr lang="en-US" b="1" dirty="0"/>
              <a:t>Only five percent of its current cups are made out of recyclable plastic. (Don‘t buy any more K-cups until 2020)</a:t>
            </a:r>
            <a:r>
              <a:rPr lang="en-US" dirty="0"/>
              <a:t> </a:t>
            </a:r>
          </a:p>
        </p:txBody>
      </p:sp>
      <p:sp>
        <p:nvSpPr>
          <p:cNvPr id="9" name="&quot;No&quot; Symbol 8"/>
          <p:cNvSpPr/>
          <p:nvPr/>
        </p:nvSpPr>
        <p:spPr>
          <a:xfrm>
            <a:off x="1871759" y="636379"/>
            <a:ext cx="5550497" cy="5395027"/>
          </a:xfrm>
          <a:prstGeom prst="noSmoking">
            <a:avLst/>
          </a:prstGeom>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4996787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997677" y="799514"/>
            <a:ext cx="5068757" cy="5068757"/>
          </a:xfrm>
          <a:prstGeom prst="rect">
            <a:avLst/>
          </a:prstGeom>
        </p:spPr>
      </p:pic>
      <p:sp>
        <p:nvSpPr>
          <p:cNvPr id="2" name="Title 1"/>
          <p:cNvSpPr>
            <a:spLocks noGrp="1"/>
          </p:cNvSpPr>
          <p:nvPr>
            <p:ph type="title"/>
          </p:nvPr>
        </p:nvSpPr>
        <p:spPr/>
        <p:txBody>
          <a:bodyPr/>
          <a:lstStyle/>
          <a:p>
            <a:r>
              <a:rPr lang="en-US" dirty="0" smtClean="0"/>
              <a:t>Success and Failures</a:t>
            </a:r>
            <a:endParaRPr lang="en-US" dirty="0"/>
          </a:p>
        </p:txBody>
      </p:sp>
      <p:sp>
        <p:nvSpPr>
          <p:cNvPr id="5" name="TextBox 4"/>
          <p:cNvSpPr txBox="1"/>
          <p:nvPr/>
        </p:nvSpPr>
        <p:spPr>
          <a:xfrm>
            <a:off x="614018" y="2749117"/>
            <a:ext cx="3383659" cy="584776"/>
          </a:xfrm>
          <a:prstGeom prst="rect">
            <a:avLst/>
          </a:prstGeom>
          <a:noFill/>
        </p:spPr>
        <p:txBody>
          <a:bodyPr wrap="none" rtlCol="0">
            <a:spAutoFit/>
          </a:bodyPr>
          <a:lstStyle/>
          <a:p>
            <a:r>
              <a:rPr lang="en-US" sz="3200" b="1" dirty="0" smtClean="0"/>
              <a:t>Success or Failure?</a:t>
            </a:r>
            <a:endParaRPr lang="en-US" sz="3200" b="1"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41829" y="2171700"/>
            <a:ext cx="3355848" cy="2501900"/>
          </a:xfrm>
          <a:prstGeom prst="rect">
            <a:avLst/>
          </a:prstGeom>
        </p:spPr>
      </p:pic>
      <p:sp>
        <p:nvSpPr>
          <p:cNvPr id="10" name="Rectangle 9"/>
          <p:cNvSpPr/>
          <p:nvPr/>
        </p:nvSpPr>
        <p:spPr>
          <a:xfrm>
            <a:off x="4304686" y="2318230"/>
            <a:ext cx="4572000" cy="1477328"/>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r>
              <a:rPr lang="en-US" b="1" dirty="0" err="1" smtClean="0"/>
              <a:t>Nespresso</a:t>
            </a:r>
            <a:r>
              <a:rPr lang="en-US" b="1" dirty="0" smtClean="0"/>
              <a:t> Capsules are Aluminum</a:t>
            </a:r>
            <a:endParaRPr lang="en-US" dirty="0"/>
          </a:p>
          <a:p>
            <a:endParaRPr lang="en-US" b="1" dirty="0" smtClean="0"/>
          </a:p>
          <a:p>
            <a:r>
              <a:rPr lang="en-US" b="1" dirty="0" smtClean="0"/>
              <a:t>In many countries Nestle has setup pod </a:t>
            </a:r>
            <a:br>
              <a:rPr lang="en-US" b="1" dirty="0" smtClean="0"/>
            </a:br>
            <a:r>
              <a:rPr lang="en-US" b="1" dirty="0" smtClean="0"/>
              <a:t>recycling </a:t>
            </a:r>
            <a:r>
              <a:rPr lang="en-US" b="1" dirty="0" err="1" smtClean="0"/>
              <a:t>centres</a:t>
            </a:r>
            <a:r>
              <a:rPr lang="en-US" b="1" dirty="0" smtClean="0"/>
              <a:t> to collect them so they can create new pods.</a:t>
            </a:r>
            <a:endParaRPr lang="en-US" dirty="0"/>
          </a:p>
        </p:txBody>
      </p:sp>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45989" y="693449"/>
            <a:ext cx="5892240" cy="5280887"/>
          </a:xfrm>
          <a:prstGeom prst="rect">
            <a:avLst/>
          </a:prstGeom>
        </p:spPr>
      </p:pic>
    </p:spTree>
    <p:extLst>
      <p:ext uri="{BB962C8B-B14F-4D97-AF65-F5344CB8AC3E}">
        <p14:creationId xmlns:p14="http://schemas.microsoft.com/office/powerpoint/2010/main" val="844637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72538" y="1407776"/>
            <a:ext cx="4856333" cy="3242641"/>
          </a:xfrm>
          <a:prstGeom prst="rect">
            <a:avLst/>
          </a:prstGeom>
        </p:spPr>
      </p:pic>
      <p:sp>
        <p:nvSpPr>
          <p:cNvPr id="2" name="Title 1"/>
          <p:cNvSpPr>
            <a:spLocks noGrp="1"/>
          </p:cNvSpPr>
          <p:nvPr>
            <p:ph type="title"/>
          </p:nvPr>
        </p:nvSpPr>
        <p:spPr/>
        <p:txBody>
          <a:bodyPr/>
          <a:lstStyle/>
          <a:p>
            <a:r>
              <a:rPr lang="en-US" dirty="0" smtClean="0"/>
              <a:t>Success and Failures</a:t>
            </a:r>
            <a:endParaRPr lang="en-US" dirty="0"/>
          </a:p>
        </p:txBody>
      </p:sp>
      <p:sp>
        <p:nvSpPr>
          <p:cNvPr id="5" name="TextBox 4"/>
          <p:cNvSpPr txBox="1"/>
          <p:nvPr/>
        </p:nvSpPr>
        <p:spPr>
          <a:xfrm>
            <a:off x="303696" y="2456729"/>
            <a:ext cx="3383659" cy="584776"/>
          </a:xfrm>
          <a:prstGeom prst="rect">
            <a:avLst/>
          </a:prstGeom>
          <a:noFill/>
        </p:spPr>
        <p:txBody>
          <a:bodyPr wrap="none" rtlCol="0">
            <a:spAutoFit/>
          </a:bodyPr>
          <a:lstStyle/>
          <a:p>
            <a:r>
              <a:rPr lang="en-US" sz="3200" b="1" dirty="0" smtClean="0"/>
              <a:t>Success or Failure?</a:t>
            </a:r>
            <a:endParaRPr lang="en-US" sz="3200" b="1" dirty="0"/>
          </a:p>
        </p:txBody>
      </p:sp>
      <p:sp>
        <p:nvSpPr>
          <p:cNvPr id="10" name="Rectangle 9"/>
          <p:cNvSpPr/>
          <p:nvPr/>
        </p:nvSpPr>
        <p:spPr>
          <a:xfrm>
            <a:off x="3931990" y="3167116"/>
            <a:ext cx="4572000" cy="2308324"/>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r>
              <a:rPr lang="en-US" b="1" dirty="0" smtClean="0"/>
              <a:t>Sugarloaf Colorado, USA</a:t>
            </a:r>
          </a:p>
          <a:p>
            <a:endParaRPr lang="en-US" b="1" dirty="0"/>
          </a:p>
          <a:p>
            <a:r>
              <a:rPr lang="en-US" b="1" dirty="0" smtClean="0"/>
              <a:t>Workers Grouted the Coal Mine to fix cracks as a project to not impact the nature preserve that was adjacent to the mine.</a:t>
            </a:r>
            <a:endParaRPr lang="en-US" dirty="0"/>
          </a:p>
          <a:p>
            <a:endParaRPr lang="en-US" b="1" dirty="0" smtClean="0"/>
          </a:p>
          <a:p>
            <a:r>
              <a:rPr lang="en-US" b="1" dirty="0" smtClean="0"/>
              <a:t>Natural waterways absorbed the grout and created a concrete river in a nature reserve.</a:t>
            </a:r>
            <a:endParaRPr lang="en-US" dirty="0"/>
          </a:p>
        </p:txBody>
      </p:sp>
      <p:sp>
        <p:nvSpPr>
          <p:cNvPr id="9" name="TextBox 8"/>
          <p:cNvSpPr txBox="1"/>
          <p:nvPr/>
        </p:nvSpPr>
        <p:spPr>
          <a:xfrm>
            <a:off x="614018" y="6253540"/>
            <a:ext cx="6396853" cy="646331"/>
          </a:xfrm>
          <a:prstGeom prst="rect">
            <a:avLst/>
          </a:prstGeom>
          <a:noFill/>
        </p:spPr>
        <p:txBody>
          <a:bodyPr wrap="none" rtlCol="0">
            <a:spAutoFit/>
          </a:bodyPr>
          <a:lstStyle/>
          <a:p>
            <a:r>
              <a:rPr lang="en-US" dirty="0"/>
              <a:t>A massive fracture running up the hillside. </a:t>
            </a:r>
            <a:r>
              <a:rPr lang="en-US" i="1" dirty="0"/>
              <a:t>Photo: Darren </a:t>
            </a:r>
            <a:r>
              <a:rPr lang="en-US" i="1" dirty="0" err="1"/>
              <a:t>Pateman</a:t>
            </a:r>
            <a:endParaRPr lang="en-US" dirty="0"/>
          </a:p>
          <a:p>
            <a:endParaRPr lang="en-US" dirty="0"/>
          </a:p>
        </p:txBody>
      </p:sp>
      <p:pic>
        <p:nvPicPr>
          <p:cNvPr id="12" name="Picture 11"/>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03696" y="2734380"/>
            <a:ext cx="3519160" cy="3519160"/>
          </a:xfrm>
          <a:prstGeom prst="rect">
            <a:avLst/>
          </a:prstGeom>
        </p:spPr>
      </p:pic>
      <p:sp>
        <p:nvSpPr>
          <p:cNvPr id="13" name="&quot;No&quot; Symbol 12"/>
          <p:cNvSpPr/>
          <p:nvPr/>
        </p:nvSpPr>
        <p:spPr>
          <a:xfrm>
            <a:off x="1871759" y="636379"/>
            <a:ext cx="5550497" cy="5395027"/>
          </a:xfrm>
          <a:prstGeom prst="noSmoking">
            <a:avLst/>
          </a:prstGeom>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948833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081" y="109538"/>
            <a:ext cx="8845219" cy="1143000"/>
          </a:xfrm>
        </p:spPr>
        <p:txBody>
          <a:bodyPr>
            <a:normAutofit/>
          </a:bodyPr>
          <a:lstStyle/>
          <a:p>
            <a:r>
              <a:rPr lang="en-US" dirty="0"/>
              <a:t>Active in over </a:t>
            </a:r>
            <a:r>
              <a:rPr lang="en-US" dirty="0" smtClean="0"/>
              <a:t>145 countries and growing</a:t>
            </a:r>
            <a:endParaRPr lang="en-US" dirty="0"/>
          </a:p>
        </p:txBody>
      </p:sp>
      <p:sp>
        <p:nvSpPr>
          <p:cNvPr id="4" name="Content Placeholder 3"/>
          <p:cNvSpPr>
            <a:spLocks noGrp="1"/>
          </p:cNvSpPr>
          <p:nvPr>
            <p:ph sz="half" idx="1"/>
          </p:nvPr>
        </p:nvSpPr>
        <p:spPr>
          <a:xfrm>
            <a:off x="228600" y="1905000"/>
            <a:ext cx="4343400" cy="2514600"/>
          </a:xfrm>
        </p:spPr>
        <p:txBody>
          <a:bodyPr>
            <a:normAutofit fontScale="92500"/>
          </a:bodyPr>
          <a:lstStyle/>
          <a:p>
            <a:pPr marL="0" indent="0">
              <a:buNone/>
            </a:pPr>
            <a:r>
              <a:rPr lang="en-US" b="1" dirty="0" smtClean="0"/>
              <a:t>GPM is the largest sustainability training organization in the world.</a:t>
            </a:r>
          </a:p>
          <a:p>
            <a:pPr marL="0" indent="0">
              <a:buNone/>
            </a:pPr>
            <a:r>
              <a:rPr lang="en-US" dirty="0" smtClean="0"/>
              <a:t>(The Sustainable Project Management Organization.)</a:t>
            </a:r>
          </a:p>
          <a:p>
            <a:pPr marL="0" indent="0">
              <a:buNone/>
            </a:pPr>
            <a:endParaRPr lang="en-US" dirty="0"/>
          </a:p>
          <a:p>
            <a:pPr marL="0" indent="0">
              <a:buNone/>
            </a:pP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8</a:t>
            </a:fld>
            <a:endParaRPr lang="en-US" dirty="0"/>
          </a:p>
        </p:txBody>
      </p:sp>
      <p:pic>
        <p:nvPicPr>
          <p:cNvPr id="8" name="Picture 7" descr="MAP.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953000" y="1981200"/>
            <a:ext cx="3810000" cy="2170586"/>
          </a:xfrm>
          <a:prstGeom prst="rect">
            <a:avLst/>
          </a:prstGeom>
        </p:spPr>
      </p:pic>
    </p:spTree>
    <p:extLst>
      <p:ext uri="{BB962C8B-B14F-4D97-AF65-F5344CB8AC3E}">
        <p14:creationId xmlns:p14="http://schemas.microsoft.com/office/powerpoint/2010/main" val="16549795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Success and Failures</a:t>
            </a:r>
            <a:endParaRPr lang="en-US" dirty="0"/>
          </a:p>
        </p:txBody>
      </p:sp>
      <p:sp>
        <p:nvSpPr>
          <p:cNvPr id="5" name="TextBox 4"/>
          <p:cNvSpPr txBox="1"/>
          <p:nvPr/>
        </p:nvSpPr>
        <p:spPr>
          <a:xfrm>
            <a:off x="303696" y="2456729"/>
            <a:ext cx="3383659" cy="584776"/>
          </a:xfrm>
          <a:prstGeom prst="rect">
            <a:avLst/>
          </a:prstGeom>
          <a:noFill/>
        </p:spPr>
        <p:txBody>
          <a:bodyPr wrap="none" rtlCol="0">
            <a:spAutoFit/>
          </a:bodyPr>
          <a:lstStyle/>
          <a:p>
            <a:r>
              <a:rPr lang="en-US" sz="3200" b="1" dirty="0" smtClean="0"/>
              <a:t>Success or Failure?</a:t>
            </a:r>
            <a:endParaRPr lang="en-US" sz="3200" b="1" dirty="0"/>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19935" y="2037686"/>
            <a:ext cx="4870559" cy="3247039"/>
          </a:xfrm>
          <a:prstGeom prst="rect">
            <a:avLst/>
          </a:prstGeom>
        </p:spPr>
      </p:pic>
      <p:sp>
        <p:nvSpPr>
          <p:cNvPr id="10" name="Rectangle 9"/>
          <p:cNvSpPr/>
          <p:nvPr/>
        </p:nvSpPr>
        <p:spPr>
          <a:xfrm>
            <a:off x="3931990" y="3167116"/>
            <a:ext cx="4572000" cy="1754327"/>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r>
              <a:rPr lang="en-US" b="1" dirty="0" smtClean="0"/>
              <a:t>Deep Water Horizon, USA</a:t>
            </a:r>
          </a:p>
          <a:p>
            <a:endParaRPr lang="en-US" b="1" dirty="0"/>
          </a:p>
          <a:p>
            <a:r>
              <a:rPr lang="en-US" b="1" dirty="0" smtClean="0"/>
              <a:t>$20,000,000,000 USD in Fines</a:t>
            </a:r>
          </a:p>
          <a:p>
            <a:r>
              <a:rPr lang="en-US" b="1" dirty="0" smtClean="0"/>
              <a:t>         Or </a:t>
            </a:r>
          </a:p>
          <a:p>
            <a:r>
              <a:rPr lang="en-US" b="1" dirty="0" smtClean="0"/>
              <a:t>734,60,000,000 AED</a:t>
            </a:r>
            <a:endParaRPr lang="en-US" b="1" dirty="0"/>
          </a:p>
          <a:p>
            <a:endParaRPr lang="en-US" dirty="0"/>
          </a:p>
        </p:txBody>
      </p:sp>
      <p:sp>
        <p:nvSpPr>
          <p:cNvPr id="7" name="TextBox 6"/>
          <p:cNvSpPr txBox="1"/>
          <p:nvPr/>
        </p:nvSpPr>
        <p:spPr>
          <a:xfrm>
            <a:off x="303696" y="3167116"/>
            <a:ext cx="2874726" cy="2308324"/>
          </a:xfrm>
          <a:prstGeom prst="rect">
            <a:avLst/>
          </a:prstGeom>
          <a:noFill/>
        </p:spPr>
        <p:txBody>
          <a:bodyPr wrap="square" rtlCol="0">
            <a:spAutoFit/>
          </a:bodyPr>
          <a:lstStyle/>
          <a:p>
            <a:r>
              <a:rPr lang="en-US" b="1" dirty="0"/>
              <a:t>Deep Water Horizon, USA</a:t>
            </a:r>
          </a:p>
          <a:p>
            <a:endParaRPr lang="en-US" b="1" dirty="0"/>
          </a:p>
          <a:p>
            <a:r>
              <a:rPr lang="en-US" b="1" dirty="0" smtClean="0"/>
              <a:t>an </a:t>
            </a:r>
            <a:r>
              <a:rPr lang="en-US" b="1" dirty="0"/>
              <a:t>ultra-</a:t>
            </a:r>
            <a:r>
              <a:rPr lang="en-US" b="1" dirty="0" err="1"/>
              <a:t>deepwater</a:t>
            </a:r>
            <a:r>
              <a:rPr lang="en-US" b="1" dirty="0"/>
              <a:t>, dynamically positioned, semi-submersible offshore oil drilling rig - Gulf of Mexico</a:t>
            </a:r>
          </a:p>
          <a:p>
            <a:endParaRPr lang="en-US" dirty="0"/>
          </a:p>
        </p:txBody>
      </p:sp>
      <p:grpSp>
        <p:nvGrpSpPr>
          <p:cNvPr id="4" name="Group 17"/>
          <p:cNvGrpSpPr/>
          <p:nvPr/>
        </p:nvGrpSpPr>
        <p:grpSpPr>
          <a:xfrm>
            <a:off x="300383" y="3041505"/>
            <a:ext cx="3214388" cy="2306809"/>
            <a:chOff x="300383" y="3041505"/>
            <a:chExt cx="3214388" cy="2306809"/>
          </a:xfrm>
        </p:grpSpPr>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0383" y="3041505"/>
              <a:ext cx="1471918" cy="1100995"/>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78222" y="3041505"/>
              <a:ext cx="1466984" cy="1100995"/>
            </a:xfrm>
            <a:prstGeom prst="rect">
              <a:avLst/>
            </a:prstGeom>
          </p:spPr>
        </p:pic>
        <p:pic>
          <p:nvPicPr>
            <p:cNvPr id="15" name="Picture 1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03696" y="4368464"/>
              <a:ext cx="1468605" cy="979850"/>
            </a:xfrm>
            <a:prstGeom prst="rect">
              <a:avLst/>
            </a:prstGeom>
          </p:spPr>
        </p:pic>
        <p:pic>
          <p:nvPicPr>
            <p:cNvPr id="17" name="Picture 2" descr="http://static.guim.co.uk/sys-images/Guardian/Pix/pictures/2010/2/2/1265134018292/BP-Chief-Executive-Tony-H-001.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978222" y="4279507"/>
              <a:ext cx="1536549" cy="10688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3" name="&quot;No&quot; Symbol 12"/>
          <p:cNvSpPr/>
          <p:nvPr/>
        </p:nvSpPr>
        <p:spPr>
          <a:xfrm>
            <a:off x="1508930" y="1138822"/>
            <a:ext cx="5550497" cy="5395027"/>
          </a:xfrm>
          <a:prstGeom prst="noSmoking">
            <a:avLst/>
          </a:prstGeom>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7358923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19100" y="1828800"/>
            <a:ext cx="8305800" cy="3581400"/>
          </a:xfrm>
        </p:spPr>
        <p:txBody>
          <a:bodyPr/>
          <a:lstStyle/>
          <a:p>
            <a:pPr marL="457200" indent="-457200" algn="l">
              <a:buFont typeface="Arial" panose="020B0604020202020204" pitchFamily="34" charset="0"/>
              <a:buChar char="•"/>
            </a:pPr>
            <a:r>
              <a:rPr lang="en-US" altLang="sl-SI" sz="2400" dirty="0">
                <a:solidFill>
                  <a:srgbClr val="000000"/>
                </a:solidFill>
                <a:latin typeface="Calibri" panose="020F0502020204030204" pitchFamily="34" charset="0"/>
              </a:rPr>
              <a:t>Understanding the </a:t>
            </a:r>
            <a:r>
              <a:rPr lang="en-US" altLang="sl-SI" sz="2400" dirty="0" smtClean="0">
                <a:solidFill>
                  <a:srgbClr val="000000"/>
                </a:solidFill>
                <a:latin typeface="Calibri" panose="020F0502020204030204" pitchFamily="34" charset="0"/>
              </a:rPr>
              <a:t>language</a:t>
            </a:r>
          </a:p>
          <a:p>
            <a:pPr marL="457200" indent="-457200" algn="l">
              <a:buFont typeface="Arial" panose="020B0604020202020204" pitchFamily="34" charset="0"/>
              <a:buChar char="•"/>
            </a:pPr>
            <a:r>
              <a:rPr lang="en-US" altLang="sl-SI" sz="2400" dirty="0" smtClean="0">
                <a:solidFill>
                  <a:srgbClr val="000000"/>
                </a:solidFill>
                <a:latin typeface="Calibri" panose="020F0502020204030204" pitchFamily="34" charset="0"/>
              </a:rPr>
              <a:t>Topic legitimacy “is it our problem”</a:t>
            </a:r>
          </a:p>
          <a:p>
            <a:pPr marL="457200" indent="-457200" algn="l">
              <a:buFont typeface="Arial" panose="020B0604020202020204" pitchFamily="34" charset="0"/>
              <a:buChar char="•"/>
            </a:pPr>
            <a:r>
              <a:rPr lang="en-US" altLang="sl-SI" sz="2400" dirty="0" smtClean="0">
                <a:solidFill>
                  <a:srgbClr val="000000"/>
                </a:solidFill>
                <a:latin typeface="Calibri" panose="020F0502020204030204" pitchFamily="34" charset="0"/>
              </a:rPr>
              <a:t>Prevailing </a:t>
            </a:r>
            <a:r>
              <a:rPr lang="en-US" altLang="sl-SI" sz="2400" dirty="0">
                <a:solidFill>
                  <a:srgbClr val="000000"/>
                </a:solidFill>
                <a:latin typeface="Calibri" panose="020F0502020204030204" pitchFamily="34" charset="0"/>
              </a:rPr>
              <a:t>mindsets and attitudes</a:t>
            </a:r>
            <a:r>
              <a:rPr lang="en-US" altLang="sl-SI" sz="2400" dirty="0" smtClean="0">
                <a:solidFill>
                  <a:srgbClr val="000000"/>
                </a:solidFill>
                <a:latin typeface="Calibri" panose="020F0502020204030204" pitchFamily="34" charset="0"/>
              </a:rPr>
              <a:t>.</a:t>
            </a:r>
          </a:p>
          <a:p>
            <a:pPr marL="457200" indent="-457200" algn="l">
              <a:buFont typeface="Arial" panose="020B0604020202020204" pitchFamily="34" charset="0"/>
              <a:buChar char="•"/>
            </a:pPr>
            <a:r>
              <a:rPr lang="en-US" altLang="sl-SI" sz="2400" dirty="0" smtClean="0">
                <a:solidFill>
                  <a:srgbClr val="000000"/>
                </a:solidFill>
                <a:latin typeface="Calibri" panose="020F0502020204030204" pitchFamily="34" charset="0"/>
              </a:rPr>
              <a:t>Eliminating the Silo mentality </a:t>
            </a:r>
          </a:p>
          <a:p>
            <a:pPr marL="457200" indent="-457200" algn="l">
              <a:buFont typeface="Arial" panose="020B0604020202020204" pitchFamily="34" charset="0"/>
              <a:buChar char="•"/>
            </a:pPr>
            <a:r>
              <a:rPr lang="en-US" altLang="sl-SI" sz="2400" dirty="0" smtClean="0">
                <a:solidFill>
                  <a:srgbClr val="000000"/>
                </a:solidFill>
                <a:latin typeface="Calibri" panose="020F0502020204030204" pitchFamily="34" charset="0"/>
              </a:rPr>
              <a:t>Practical Tools</a:t>
            </a:r>
          </a:p>
          <a:p>
            <a:pPr marL="457200" indent="-457200" algn="l">
              <a:buFont typeface="Arial" panose="020B0604020202020204" pitchFamily="34" charset="0"/>
              <a:buChar char="•"/>
            </a:pPr>
            <a:r>
              <a:rPr lang="en-US" altLang="sl-SI" sz="2400" dirty="0" smtClean="0">
                <a:solidFill>
                  <a:srgbClr val="000000"/>
                </a:solidFill>
                <a:latin typeface="Calibri" panose="020F0502020204030204" pitchFamily="34" charset="0"/>
              </a:rPr>
              <a:t>Organizational Capacity for Change</a:t>
            </a:r>
          </a:p>
          <a:p>
            <a:pPr marL="457200" indent="-457200" algn="l">
              <a:buFont typeface="Arial" panose="020B0604020202020204" pitchFamily="34" charset="0"/>
              <a:buChar char="•"/>
            </a:pPr>
            <a:r>
              <a:rPr lang="en-US" altLang="sl-SI" sz="2400" dirty="0" smtClean="0">
                <a:solidFill>
                  <a:srgbClr val="000000"/>
                </a:solidFill>
                <a:latin typeface="Calibri" panose="020F0502020204030204" pitchFamily="34" charset="0"/>
              </a:rPr>
              <a:t>Aligning the challenges to Strategic Business goals</a:t>
            </a:r>
          </a:p>
        </p:txBody>
      </p:sp>
      <p:sp>
        <p:nvSpPr>
          <p:cNvPr id="2" name="Title 1"/>
          <p:cNvSpPr>
            <a:spLocks noGrp="1"/>
          </p:cNvSpPr>
          <p:nvPr>
            <p:ph type="title"/>
          </p:nvPr>
        </p:nvSpPr>
        <p:spPr>
          <a:xfrm>
            <a:off x="685800" y="228600"/>
            <a:ext cx="7772400" cy="762000"/>
          </a:xfrm>
        </p:spPr>
        <p:txBody>
          <a:bodyPr vert="horz" lIns="91440" tIns="45720" rIns="91440" bIns="45720" rtlCol="0" anchor="ctr">
            <a:normAutofit/>
          </a:bodyPr>
          <a:lstStyle/>
          <a:p>
            <a:pPr algn="l"/>
            <a:r>
              <a:rPr lang="en-US" altLang="sl-SI" sz="3200" dirty="0"/>
              <a:t>What are we up against?</a:t>
            </a:r>
            <a:endParaRPr lang="en-US" sz="3200" dirty="0"/>
          </a:p>
        </p:txBody>
      </p:sp>
    </p:spTree>
    <p:extLst>
      <p:ext uri="{BB962C8B-B14F-4D97-AF65-F5344CB8AC3E}">
        <p14:creationId xmlns:p14="http://schemas.microsoft.com/office/powerpoint/2010/main" val="185355362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Sustainability Challenges</a:t>
            </a:r>
          </a:p>
          <a:p>
            <a:r>
              <a:rPr lang="en-US" dirty="0" smtClean="0"/>
              <a:t>UN Global Compact</a:t>
            </a:r>
          </a:p>
          <a:p>
            <a:r>
              <a:rPr lang="en-US" dirty="0" smtClean="0"/>
              <a:t>Sustainable Development Goals</a:t>
            </a:r>
          </a:p>
          <a:p>
            <a:r>
              <a:rPr lang="en-US" dirty="0" smtClean="0"/>
              <a:t>Global Reporting Initiative</a:t>
            </a:r>
          </a:p>
          <a:p>
            <a:r>
              <a:rPr lang="en-US" dirty="0" smtClean="0"/>
              <a:t>PRME</a:t>
            </a:r>
          </a:p>
          <a:p>
            <a:r>
              <a:rPr lang="en-US" dirty="0" smtClean="0"/>
              <a:t>Post-2015 Business Engagement Architecture</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82</a:t>
            </a:fld>
            <a:endParaRPr lang="en-US" dirty="0"/>
          </a:p>
        </p:txBody>
      </p:sp>
      <p:sp>
        <p:nvSpPr>
          <p:cNvPr id="4" name="Title 3"/>
          <p:cNvSpPr>
            <a:spLocks noGrp="1"/>
          </p:cNvSpPr>
          <p:nvPr>
            <p:ph type="title"/>
          </p:nvPr>
        </p:nvSpPr>
        <p:spPr/>
        <p:txBody>
          <a:bodyPr/>
          <a:lstStyle/>
          <a:p>
            <a:r>
              <a:rPr lang="en-US" dirty="0" smtClean="0"/>
              <a:t>We have covered</a:t>
            </a:r>
            <a:endParaRPr lang="en-US" dirty="0"/>
          </a:p>
        </p:txBody>
      </p:sp>
    </p:spTree>
    <p:extLst>
      <p:ext uri="{BB962C8B-B14F-4D97-AF65-F5344CB8AC3E}">
        <p14:creationId xmlns:p14="http://schemas.microsoft.com/office/powerpoint/2010/main" val="127799199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5200460" cy="6858000"/>
          </a:xfrm>
          <a:prstGeom prst="rect">
            <a:avLst/>
          </a:prstGeom>
        </p:spPr>
      </p:pic>
      <p:sp>
        <p:nvSpPr>
          <p:cNvPr id="5" name="Subtitle 2"/>
          <p:cNvSpPr>
            <a:spLocks noGrp="1"/>
          </p:cNvSpPr>
          <p:nvPr>
            <p:ph type="subTitle" idx="1"/>
          </p:nvPr>
        </p:nvSpPr>
        <p:spPr>
          <a:xfrm>
            <a:off x="2133600" y="4394314"/>
            <a:ext cx="6400800" cy="574868"/>
          </a:xfrm>
        </p:spPr>
        <p:txBody>
          <a:bodyPr/>
          <a:lstStyle/>
          <a:p>
            <a:r>
              <a:rPr lang="en-US" dirty="0" smtClean="0">
                <a:solidFill>
                  <a:schemeClr val="bg1">
                    <a:lumMod val="65000"/>
                  </a:schemeClr>
                </a:solidFill>
              </a:rPr>
              <a:t>Systems Thinking</a:t>
            </a:r>
            <a:endParaRPr lang="en-US" dirty="0">
              <a:solidFill>
                <a:schemeClr val="bg1">
                  <a:lumMod val="65000"/>
                </a:schemeClr>
              </a:solidFill>
            </a:endParaRPr>
          </a:p>
        </p:txBody>
      </p:sp>
      <p:pic>
        <p:nvPicPr>
          <p:cNvPr id="10" name="Picture 9" descr="PRiSM Logo Final.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8000" y="2133600"/>
            <a:ext cx="4364909" cy="1925549"/>
          </a:xfrm>
          <a:prstGeom prst="rect">
            <a:avLst/>
          </a:prstGeom>
          <a:noFill/>
          <a:ln>
            <a:noFill/>
          </a:ln>
        </p:spPr>
      </p:pic>
      <p:pic>
        <p:nvPicPr>
          <p:cNvPr id="11" name="Picture 10" descr="practitioner.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6826889" y="2774313"/>
            <a:ext cx="1600200" cy="471176"/>
          </a:xfrm>
          <a:prstGeom prst="rect">
            <a:avLst/>
          </a:prstGeom>
          <a:noFill/>
          <a:ln>
            <a:noFill/>
          </a:ln>
        </p:spPr>
      </p:pic>
      <p:pic>
        <p:nvPicPr>
          <p:cNvPr id="13" name="Picture 1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10437" y="6096000"/>
            <a:ext cx="1393071" cy="625335"/>
          </a:xfrm>
          <a:prstGeom prst="rect">
            <a:avLst/>
          </a:prstGeom>
        </p:spPr>
      </p:pic>
      <p:pic>
        <p:nvPicPr>
          <p:cNvPr id="14" name="Picture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48548" y="244782"/>
            <a:ext cx="2854960" cy="889820"/>
          </a:xfrm>
          <a:prstGeom prst="rect">
            <a:avLst/>
          </a:prstGeom>
        </p:spPr>
      </p:pic>
      <p:sp>
        <p:nvSpPr>
          <p:cNvPr id="16" name="TextBox 15"/>
          <p:cNvSpPr txBox="1"/>
          <p:nvPr/>
        </p:nvSpPr>
        <p:spPr>
          <a:xfrm>
            <a:off x="6248400" y="6224001"/>
            <a:ext cx="1075231" cy="369332"/>
          </a:xfrm>
          <a:prstGeom prst="rect">
            <a:avLst/>
          </a:prstGeom>
          <a:noFill/>
        </p:spPr>
        <p:txBody>
          <a:bodyPr wrap="none" rtlCol="0">
            <a:spAutoFit/>
          </a:bodyPr>
          <a:lstStyle/>
          <a:p>
            <a:r>
              <a:rPr lang="en-US" dirty="0" smtClean="0">
                <a:solidFill>
                  <a:schemeClr val="bg1">
                    <a:lumMod val="65000"/>
                  </a:schemeClr>
                </a:solidFill>
              </a:rPr>
              <a:t>Release 6</a:t>
            </a:r>
            <a:endParaRPr lang="en-US" dirty="0">
              <a:solidFill>
                <a:schemeClr val="bg1">
                  <a:lumMod val="65000"/>
                </a:schemeClr>
              </a:solidFill>
            </a:endParaRPr>
          </a:p>
        </p:txBody>
      </p:sp>
    </p:spTree>
    <p:extLst>
      <p:ext uri="{BB962C8B-B14F-4D97-AF65-F5344CB8AC3E}">
        <p14:creationId xmlns:p14="http://schemas.microsoft.com/office/powerpoint/2010/main" val="365141633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BE819A1-3DD8-4179-BFD0-BF7D359F8DBD}" type="slidenum">
              <a:rPr lang="en-US" smtClean="0"/>
              <a:pPr/>
              <a:t>84</a:t>
            </a:fld>
            <a:endParaRPr lang="en-US" dirty="0"/>
          </a:p>
        </p:txBody>
      </p:sp>
      <p:sp>
        <p:nvSpPr>
          <p:cNvPr id="2" name="Title 1"/>
          <p:cNvSpPr>
            <a:spLocks noGrp="1"/>
          </p:cNvSpPr>
          <p:nvPr>
            <p:ph type="title"/>
          </p:nvPr>
        </p:nvSpPr>
        <p:spPr>
          <a:xfrm>
            <a:off x="381000" y="0"/>
            <a:ext cx="6172200" cy="1143000"/>
          </a:xfrm>
        </p:spPr>
        <p:txBody>
          <a:bodyPr/>
          <a:lstStyle/>
          <a:p>
            <a:r>
              <a:rPr lang="en-US" dirty="0" smtClean="0">
                <a:solidFill>
                  <a:srgbClr val="000000"/>
                </a:solidFill>
              </a:rPr>
              <a:t>Systems Thinking</a:t>
            </a:r>
            <a:endParaRPr lang="en-US" dirty="0">
              <a:solidFill>
                <a:srgbClr val="000000"/>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933294830"/>
              </p:ext>
            </p:extLst>
          </p:nvPr>
        </p:nvGraphicFramePr>
        <p:xfrm>
          <a:off x="179512" y="1268760"/>
          <a:ext cx="8784976" cy="4322256"/>
        </p:xfrm>
        <a:graphic>
          <a:graphicData uri="http://schemas.openxmlformats.org/drawingml/2006/table">
            <a:tbl>
              <a:tblPr/>
              <a:tblGrid>
                <a:gridCol w="1877888"/>
                <a:gridCol w="3505200"/>
                <a:gridCol w="3401888"/>
              </a:tblGrid>
              <a:tr h="311661">
                <a:tc>
                  <a:txBody>
                    <a:bodyPr/>
                    <a:lstStyle/>
                    <a:p>
                      <a:pPr>
                        <a:lnSpc>
                          <a:spcPct val="115000"/>
                        </a:lnSpc>
                        <a:spcAft>
                          <a:spcPts val="0"/>
                        </a:spcAft>
                      </a:pPr>
                      <a:r>
                        <a:rPr lang="en-GB" sz="1600" b="1" dirty="0" smtClean="0">
                          <a:solidFill>
                            <a:schemeClr val="bg1"/>
                          </a:solidFill>
                          <a:latin typeface="Helvetica"/>
                          <a:ea typeface="Calibri"/>
                          <a:cs typeface="Helvetica"/>
                        </a:rPr>
                        <a:t>Module 3</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Module</a:t>
                      </a:r>
                      <a:r>
                        <a:rPr lang="en-GB" sz="1600" b="1" baseline="0" dirty="0" smtClean="0">
                          <a:solidFill>
                            <a:schemeClr val="bg1"/>
                          </a:solidFill>
                          <a:latin typeface="Helvetica"/>
                          <a:ea typeface="Calibri"/>
                          <a:cs typeface="Helvetica"/>
                        </a:rPr>
                        <a:t> Covers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Learning outcomes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3108419">
                <a:tc>
                  <a:txBody>
                    <a:bodyPr/>
                    <a:lstStyle/>
                    <a:p>
                      <a:pPr>
                        <a:lnSpc>
                          <a:spcPct val="100000"/>
                        </a:lnSpc>
                        <a:spcAft>
                          <a:spcPts val="0"/>
                        </a:spcAft>
                      </a:pPr>
                      <a:endParaRPr lang="en-GB" sz="1600" dirty="0" smtClean="0">
                        <a:solidFill>
                          <a:schemeClr val="tx1"/>
                        </a:solidFill>
                        <a:latin typeface="Helvetica"/>
                        <a:ea typeface="Calibri"/>
                        <a:cs typeface="Helvetica"/>
                      </a:endParaRPr>
                    </a:p>
                    <a:p>
                      <a:pPr>
                        <a:lnSpc>
                          <a:spcPct val="100000"/>
                        </a:lnSpc>
                        <a:spcAft>
                          <a:spcPts val="0"/>
                        </a:spcAft>
                      </a:pPr>
                      <a:r>
                        <a:rPr lang="en-GB" sz="1600" dirty="0" smtClean="0">
                          <a:solidFill>
                            <a:schemeClr val="tx1"/>
                          </a:solidFill>
                          <a:latin typeface="Helvetica"/>
                          <a:ea typeface="Calibri"/>
                          <a:cs typeface="Helvetica"/>
                        </a:rPr>
                        <a:t>Systems Thinking</a:t>
                      </a:r>
                      <a:endParaRPr lang="en-GB" sz="1600" baseline="0" dirty="0" smtClean="0">
                        <a:solidFill>
                          <a:schemeClr val="tx1"/>
                        </a:solidFill>
                        <a:latin typeface="Helvetica"/>
                        <a:ea typeface="Calibri"/>
                        <a:cs typeface="Helvetica"/>
                      </a:endParaRP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3">
                  <a:txBody>
                    <a:bodyPr/>
                    <a:lstStyle/>
                    <a:p>
                      <a:pPr marL="285750" indent="-285750">
                        <a:lnSpc>
                          <a:spcPct val="115000"/>
                        </a:lnSpc>
                        <a:spcAft>
                          <a:spcPts val="0"/>
                        </a:spcAft>
                        <a:buFont typeface="Arial"/>
                        <a:buChar char="•"/>
                      </a:pPr>
                      <a:r>
                        <a:rPr lang="en-GB" sz="1600" b="0" dirty="0" smtClean="0">
                          <a:solidFill>
                            <a:schemeClr val="tx1"/>
                          </a:solidFill>
                          <a:latin typeface="Helvetica"/>
                          <a:ea typeface="Calibri"/>
                          <a:cs typeface="Helvetica"/>
                        </a:rPr>
                        <a:t>What is Systems Thinking</a:t>
                      </a:r>
                    </a:p>
                    <a:p>
                      <a:pPr marL="285750" indent="-285750">
                        <a:lnSpc>
                          <a:spcPct val="115000"/>
                        </a:lnSpc>
                        <a:spcAft>
                          <a:spcPts val="0"/>
                        </a:spcAft>
                        <a:buFont typeface="Arial"/>
                        <a:buChar char="•"/>
                      </a:pPr>
                      <a:r>
                        <a:rPr lang="en-GB" sz="1600" b="0" dirty="0" smtClean="0">
                          <a:solidFill>
                            <a:schemeClr val="tx1"/>
                          </a:solidFill>
                          <a:latin typeface="Helvetica"/>
                          <a:ea typeface="Calibri"/>
                          <a:cs typeface="Helvetica"/>
                        </a:rPr>
                        <a:t>ISO</a:t>
                      </a:r>
                      <a:r>
                        <a:rPr lang="en-GB" sz="1600" b="0" baseline="0" dirty="0" smtClean="0">
                          <a:solidFill>
                            <a:schemeClr val="tx1"/>
                          </a:solidFill>
                          <a:latin typeface="Helvetica"/>
                          <a:ea typeface="Calibri"/>
                          <a:cs typeface="Helvetica"/>
                        </a:rPr>
                        <a:t> standards and how to use them.</a:t>
                      </a:r>
                    </a:p>
                    <a:p>
                      <a:pPr marL="285750" indent="-285750">
                        <a:lnSpc>
                          <a:spcPct val="115000"/>
                        </a:lnSpc>
                        <a:spcAft>
                          <a:spcPts val="0"/>
                        </a:spcAft>
                        <a:buFont typeface="Arial"/>
                        <a:buChar char="•"/>
                      </a:pPr>
                      <a:r>
                        <a:rPr lang="en-GB" sz="1600" b="0" baseline="0" dirty="0" smtClean="0">
                          <a:solidFill>
                            <a:schemeClr val="tx1"/>
                          </a:solidFill>
                          <a:latin typeface="Helvetica"/>
                          <a:ea typeface="Calibri"/>
                          <a:cs typeface="Helvetica"/>
                        </a:rPr>
                        <a:t>ISO 14000 Series on Environmental Management</a:t>
                      </a:r>
                    </a:p>
                    <a:p>
                      <a:pPr marL="285750" lvl="0" indent="-285750">
                        <a:lnSpc>
                          <a:spcPct val="115000"/>
                        </a:lnSpc>
                        <a:spcAft>
                          <a:spcPts val="0"/>
                        </a:spcAft>
                        <a:buFont typeface="Arial"/>
                        <a:buChar char="•"/>
                      </a:pPr>
                      <a:r>
                        <a:rPr lang="en-GB" sz="1600" b="0" dirty="0" smtClean="0">
                          <a:latin typeface="Helvetica"/>
                          <a:ea typeface="Calibri"/>
                          <a:cs typeface="Helvetica"/>
                        </a:rPr>
                        <a:t>ISO 26000 Corporate</a:t>
                      </a:r>
                      <a:r>
                        <a:rPr lang="en-GB" sz="1600" b="0" baseline="0" dirty="0" smtClean="0">
                          <a:latin typeface="Helvetica"/>
                          <a:ea typeface="Calibri"/>
                          <a:cs typeface="Helvetica"/>
                        </a:rPr>
                        <a:t> Social Responsibility</a:t>
                      </a:r>
                      <a:endParaRPr lang="en-GB" sz="1600" b="0" dirty="0" smtClean="0">
                        <a:latin typeface="Helvetica"/>
                        <a:ea typeface="Calibri"/>
                        <a:cs typeface="Helvetica"/>
                      </a:endParaRPr>
                    </a:p>
                    <a:p>
                      <a:pPr marL="285750" lvl="0" indent="-285750">
                        <a:lnSpc>
                          <a:spcPct val="115000"/>
                        </a:lnSpc>
                        <a:spcAft>
                          <a:spcPts val="0"/>
                        </a:spcAft>
                        <a:buFont typeface="Arial"/>
                        <a:buChar char="•"/>
                      </a:pPr>
                      <a:r>
                        <a:rPr lang="en-GB" sz="1600" b="0" dirty="0" smtClean="0">
                          <a:latin typeface="Helvetica"/>
                          <a:ea typeface="Calibri"/>
                          <a:cs typeface="Helvetica"/>
                        </a:rPr>
                        <a:t>ISO 14000 Series on Environmental</a:t>
                      </a:r>
                      <a:r>
                        <a:rPr lang="en-GB" sz="1600" b="0" baseline="0" dirty="0" smtClean="0">
                          <a:latin typeface="Helvetica"/>
                          <a:ea typeface="Calibri"/>
                          <a:cs typeface="Helvetica"/>
                        </a:rPr>
                        <a:t> Management</a:t>
                      </a:r>
                      <a:endParaRPr lang="en-GB" sz="1600" b="0" dirty="0" smtClean="0">
                        <a:latin typeface="Helvetica"/>
                        <a:ea typeface="Calibri"/>
                        <a:cs typeface="Helvetica"/>
                      </a:endParaRPr>
                    </a:p>
                    <a:p>
                      <a:pPr marL="285750" lvl="0" indent="-285750">
                        <a:lnSpc>
                          <a:spcPct val="115000"/>
                        </a:lnSpc>
                        <a:spcAft>
                          <a:spcPts val="0"/>
                        </a:spcAft>
                        <a:buFont typeface="Arial"/>
                        <a:buChar char="•"/>
                      </a:pPr>
                      <a:r>
                        <a:rPr lang="en-GB" sz="1600" b="0" dirty="0" smtClean="0">
                          <a:latin typeface="Helvetica"/>
                          <a:ea typeface="Calibri"/>
                          <a:cs typeface="Helvetica"/>
                        </a:rPr>
                        <a:t>ISO 9000 Quality Management</a:t>
                      </a:r>
                    </a:p>
                    <a:p>
                      <a:pPr marL="285750" lvl="0" indent="-285750">
                        <a:lnSpc>
                          <a:spcPct val="115000"/>
                        </a:lnSpc>
                        <a:spcAft>
                          <a:spcPts val="0"/>
                        </a:spcAft>
                        <a:buFont typeface="Arial"/>
                        <a:buChar char="•"/>
                      </a:pPr>
                      <a:r>
                        <a:rPr lang="en-GB" sz="1600" b="0" dirty="0" smtClean="0">
                          <a:latin typeface="Helvetica"/>
                          <a:ea typeface="Calibri"/>
                          <a:cs typeface="Helvetica"/>
                        </a:rPr>
                        <a:t>ISO 50001 Energy Management</a:t>
                      </a:r>
                    </a:p>
                    <a:p>
                      <a:pPr marL="285750" lvl="0" indent="-285750">
                        <a:lnSpc>
                          <a:spcPct val="115000"/>
                        </a:lnSpc>
                        <a:spcAft>
                          <a:spcPts val="0"/>
                        </a:spcAft>
                        <a:buFont typeface="Arial"/>
                        <a:buChar char="•"/>
                      </a:pPr>
                      <a:r>
                        <a:rPr lang="en-GB" sz="1600" b="0" dirty="0" smtClean="0">
                          <a:latin typeface="Helvetica"/>
                          <a:ea typeface="Calibri"/>
                          <a:cs typeface="Helvetica"/>
                        </a:rPr>
                        <a:t>ISO 55000 Asset Management</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nSpc>
                          <a:spcPct val="100000"/>
                        </a:lnSpc>
                        <a:spcAft>
                          <a:spcPts val="0"/>
                        </a:spcAft>
                      </a:pPr>
                      <a:r>
                        <a:rPr lang="en-GB" sz="1600" dirty="0" smtClean="0">
                          <a:solidFill>
                            <a:schemeClr val="tx2"/>
                          </a:solidFill>
                          <a:latin typeface="Helvetica"/>
                          <a:ea typeface="Calibri"/>
                          <a:cs typeface="Helvetica"/>
                        </a:rPr>
                        <a:t>This module covers a critical</a:t>
                      </a:r>
                      <a:r>
                        <a:rPr lang="en-GB" sz="1600" baseline="0" dirty="0" smtClean="0">
                          <a:solidFill>
                            <a:schemeClr val="tx2"/>
                          </a:solidFill>
                          <a:latin typeface="Helvetica"/>
                          <a:ea typeface="Calibri"/>
                          <a:cs typeface="Helvetica"/>
                        </a:rPr>
                        <a:t> aspect of sustainable change delivery by explaining a thinking versus the traditional “input/output” approach</a:t>
                      </a:r>
                      <a:endParaRPr lang="en-GB" sz="1600" dirty="0" smtClean="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smtClean="0">
                          <a:solidFill>
                            <a:srgbClr val="FFFFFF"/>
                          </a:solidFill>
                          <a:latin typeface="Helvetica"/>
                          <a:ea typeface="Calibri"/>
                          <a:cs typeface="Helvetica"/>
                        </a:rPr>
                        <a:t>Version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l">
                        <a:lnSpc>
                          <a:spcPct val="100000"/>
                        </a:lnSpc>
                        <a:spcAft>
                          <a:spcPts val="0"/>
                        </a:spcAft>
                      </a:pPr>
                      <a:r>
                        <a:rPr lang="en-GB" sz="1600" dirty="0" smtClean="0">
                          <a:solidFill>
                            <a:schemeClr val="tx1"/>
                          </a:solidFill>
                          <a:latin typeface="Helvetica"/>
                          <a:ea typeface="Calibri"/>
                          <a:cs typeface="Helvetica"/>
                        </a:rPr>
                        <a:t>6.0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p14="http://schemas.microsoft.com/office/powerpoint/2010/main" val="181340541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0"/>
            <a:ext cx="7315200" cy="1143000"/>
          </a:xfrm>
        </p:spPr>
        <p:txBody>
          <a:bodyPr/>
          <a:lstStyle/>
          <a:p>
            <a:r>
              <a:rPr lang="en-GB" sz="3200" dirty="0" smtClean="0">
                <a:cs typeface="Swis721 Lt BT"/>
              </a:rPr>
              <a:t>The GPM Sustainability Services Focus</a:t>
            </a:r>
            <a:endParaRPr lang="en-GB" sz="3200" dirty="0">
              <a:solidFill>
                <a:srgbClr val="3B3C3B"/>
              </a:solidFill>
              <a:latin typeface="AvenirNext LT Pro MediumCn" pitchFamily="34" charset="0"/>
              <a:cs typeface="Swis721 Lt BT"/>
            </a:endParaRPr>
          </a:p>
        </p:txBody>
      </p:sp>
      <p:sp>
        <p:nvSpPr>
          <p:cNvPr id="3" name="Content Placeholder 2"/>
          <p:cNvSpPr>
            <a:spLocks noGrp="1"/>
          </p:cNvSpPr>
          <p:nvPr>
            <p:ph sz="half" idx="1"/>
          </p:nvPr>
        </p:nvSpPr>
        <p:spPr>
          <a:xfrm>
            <a:off x="457200" y="1600200"/>
            <a:ext cx="7543800" cy="4525963"/>
          </a:xfrm>
        </p:spPr>
        <p:txBody>
          <a:bodyPr>
            <a:noAutofit/>
          </a:bodyPr>
          <a:lstStyle/>
          <a:p>
            <a:pPr>
              <a:spcBef>
                <a:spcPts val="0"/>
              </a:spcBef>
              <a:spcAft>
                <a:spcPts val="1200"/>
              </a:spcAft>
            </a:pPr>
            <a:r>
              <a:rPr lang="en-GB" dirty="0" smtClean="0"/>
              <a:t>Organizations are locked on process and output…</a:t>
            </a:r>
          </a:p>
          <a:p>
            <a:pPr marL="357188" indent="-357188">
              <a:spcBef>
                <a:spcPts val="0"/>
              </a:spcBef>
              <a:spcAft>
                <a:spcPts val="1200"/>
              </a:spcAft>
            </a:pPr>
            <a:endParaRPr lang="en-GB" dirty="0" smtClean="0"/>
          </a:p>
          <a:p>
            <a:pPr marL="357188" indent="-357188">
              <a:spcBef>
                <a:spcPts val="0"/>
              </a:spcBef>
              <a:spcAft>
                <a:spcPts val="1200"/>
              </a:spcAft>
            </a:pPr>
            <a:r>
              <a:rPr lang="en-GB" dirty="0" smtClean="0"/>
              <a:t>GPM encourages focus on the overall corporate system and benefits / strategic objectives… delivering real value for the business and customers!</a:t>
            </a:r>
          </a:p>
        </p:txBody>
      </p:sp>
    </p:spTree>
    <p:extLst>
      <p:ext uri="{BB962C8B-B14F-4D97-AF65-F5344CB8AC3E}">
        <p14:creationId xmlns:p14="http://schemas.microsoft.com/office/powerpoint/2010/main" val="1050454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System?</a:t>
            </a:r>
            <a:endParaRPr lang="en-US" dirty="0"/>
          </a:p>
        </p:txBody>
      </p:sp>
      <p:sp>
        <p:nvSpPr>
          <p:cNvPr id="3" name="Content Placeholder 2"/>
          <p:cNvSpPr>
            <a:spLocks noGrp="1"/>
          </p:cNvSpPr>
          <p:nvPr>
            <p:ph sz="half" idx="1"/>
          </p:nvPr>
        </p:nvSpPr>
        <p:spPr/>
        <p:txBody>
          <a:bodyPr/>
          <a:lstStyle/>
          <a:p>
            <a:r>
              <a:rPr lang="en-US" b="1" dirty="0"/>
              <a:t>A system is a set of parts that interact and affect each other, thereby creating a larger whole of complex thing.</a:t>
            </a:r>
            <a:endParaRPr lang="en-US" dirty="0"/>
          </a:p>
        </p:txBody>
      </p:sp>
      <p:pic>
        <p:nvPicPr>
          <p:cNvPr id="6" name="Content Placeholder 5" descr="The_Changing_Earth.jpg"/>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l="1225" r="1225"/>
          <a:stretch>
            <a:fillRect/>
          </a:stretch>
        </p:blipFill>
        <p:spPr/>
      </p:pic>
      <p:sp>
        <p:nvSpPr>
          <p:cNvPr id="5" name="Slide Number Placeholder 4"/>
          <p:cNvSpPr>
            <a:spLocks noGrp="1"/>
          </p:cNvSpPr>
          <p:nvPr>
            <p:ph type="sldNum" sz="quarter" idx="12"/>
          </p:nvPr>
        </p:nvSpPr>
        <p:spPr/>
        <p:txBody>
          <a:bodyPr/>
          <a:lstStyle/>
          <a:p>
            <a:fld id="{4BE819A1-3DD8-4179-BFD0-BF7D359F8DBD}" type="slidenum">
              <a:rPr lang="en-US" smtClean="0"/>
              <a:pPr/>
              <a:t>86</a:t>
            </a:fld>
            <a:endParaRPr lang="en-US" dirty="0"/>
          </a:p>
        </p:txBody>
      </p:sp>
    </p:spTree>
    <p:extLst>
      <p:ext uri="{BB962C8B-B14F-4D97-AF65-F5344CB8AC3E}">
        <p14:creationId xmlns:p14="http://schemas.microsoft.com/office/powerpoint/2010/main" val="51946730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pPr algn="l"/>
            <a:r>
              <a:rPr lang="en-GB" sz="3600" dirty="0" smtClean="0">
                <a:solidFill>
                  <a:srgbClr val="3B3C3B"/>
                </a:solidFill>
                <a:cs typeface="Swis721 Lt BT"/>
              </a:rPr>
              <a:t>Output vs. Benefit</a:t>
            </a:r>
            <a:endParaRPr lang="en-US" sz="3600" dirty="0">
              <a:solidFill>
                <a:srgbClr val="3B3C3B"/>
              </a:solidFill>
              <a:cs typeface="Swis721 Lt BT"/>
            </a:endParaRPr>
          </a:p>
        </p:txBody>
      </p:sp>
      <p:sp>
        <p:nvSpPr>
          <p:cNvPr id="7" name="Content Placeholder 6"/>
          <p:cNvSpPr>
            <a:spLocks noGrp="1"/>
          </p:cNvSpPr>
          <p:nvPr>
            <p:ph sz="half" idx="1"/>
          </p:nvPr>
        </p:nvSpPr>
        <p:spPr>
          <a:xfrm>
            <a:off x="228600" y="1190625"/>
            <a:ext cx="5791200" cy="4752975"/>
          </a:xfrm>
        </p:spPr>
        <p:txBody>
          <a:bodyPr>
            <a:normAutofit/>
          </a:bodyPr>
          <a:lstStyle/>
          <a:p>
            <a:r>
              <a:rPr lang="en-GB" sz="2000" dirty="0" smtClean="0"/>
              <a:t>Output</a:t>
            </a:r>
          </a:p>
          <a:p>
            <a:pPr lvl="1"/>
            <a:r>
              <a:rPr lang="en-GB" sz="1800" dirty="0" smtClean="0"/>
              <a:t>The deliverable, or output developed by a project from a planned activity.</a:t>
            </a:r>
          </a:p>
          <a:p>
            <a:r>
              <a:rPr lang="en-GB" sz="2000" dirty="0" smtClean="0"/>
              <a:t>Capability</a:t>
            </a:r>
          </a:p>
          <a:p>
            <a:pPr lvl="1"/>
            <a:r>
              <a:rPr lang="en-GB" sz="1800" dirty="0" smtClean="0"/>
              <a:t>The completed set of project outputs required to deliver an outcome; exists prior to transition.</a:t>
            </a:r>
          </a:p>
          <a:p>
            <a:r>
              <a:rPr lang="en-GB" sz="2000" dirty="0" smtClean="0"/>
              <a:t>Outcome</a:t>
            </a:r>
          </a:p>
          <a:p>
            <a:pPr lvl="1"/>
            <a:r>
              <a:rPr lang="en-GB" sz="1800" dirty="0" smtClean="0"/>
              <a:t>A new operational state achieved after transition of the capability into live operations.</a:t>
            </a:r>
          </a:p>
          <a:p>
            <a:r>
              <a:rPr lang="en-GB" sz="2000" dirty="0" smtClean="0"/>
              <a:t>Benefit</a:t>
            </a:r>
          </a:p>
          <a:p>
            <a:pPr lvl="1"/>
            <a:r>
              <a:rPr lang="en-GB" sz="1800" dirty="0" smtClean="0"/>
              <a:t>The measurable improvement resulting from an outcome perceived as an advantage by one or more stakeholders, which contributes towards one or more organizational objectives.</a:t>
            </a:r>
          </a:p>
        </p:txBody>
      </p:sp>
      <p:sp>
        <p:nvSpPr>
          <p:cNvPr id="6" name="TextBox 5"/>
          <p:cNvSpPr txBox="1"/>
          <p:nvPr/>
        </p:nvSpPr>
        <p:spPr>
          <a:xfrm>
            <a:off x="304800" y="5715000"/>
            <a:ext cx="8737600" cy="215444"/>
          </a:xfrm>
          <a:prstGeom prst="rect">
            <a:avLst/>
          </a:prstGeom>
          <a:noFill/>
        </p:spPr>
        <p:txBody>
          <a:bodyPr wrap="square" rtlCol="0">
            <a:spAutoFit/>
          </a:bodyPr>
          <a:lstStyle/>
          <a:p>
            <a:pPr>
              <a:spcAft>
                <a:spcPts val="1200"/>
              </a:spcAft>
              <a:buClr>
                <a:schemeClr val="accent1"/>
              </a:buClr>
            </a:pPr>
            <a:r>
              <a:rPr lang="en-GB" sz="800" dirty="0" smtClean="0">
                <a:latin typeface="AvenirNext LT Pro Cn" pitchFamily="34" charset="0"/>
              </a:rPr>
              <a:t>Relationship between outputs, outcomes and benefits, The Office of Government Commerce (2009-07-15). Managing Successful Projects with PRINCE2™ 2009 Edition, Kindle Edition. </a:t>
            </a:r>
          </a:p>
        </p:txBody>
      </p:sp>
      <p:pic>
        <p:nvPicPr>
          <p:cNvPr id="3074" name="Picture 2"/>
          <p:cNvPicPr>
            <a:picLocks noChangeAspect="1" noChangeArrowheads="1"/>
          </p:cNvPicPr>
          <p:nvPr/>
        </p:nvPicPr>
        <p:blipFill>
          <a:blip r:embed="rId3" cstate="print"/>
          <a:srcRect/>
          <a:stretch>
            <a:fillRect/>
          </a:stretch>
        </p:blipFill>
        <p:spPr bwMode="auto">
          <a:xfrm>
            <a:off x="5940152" y="1556792"/>
            <a:ext cx="3140075" cy="2895600"/>
          </a:xfrm>
          <a:prstGeom prst="rect">
            <a:avLst/>
          </a:prstGeom>
          <a:noFill/>
          <a:ln w="9525">
            <a:noFill/>
            <a:miter lim="800000"/>
            <a:headEnd/>
            <a:tailEnd/>
          </a:ln>
          <a:effectLst/>
        </p:spPr>
      </p:pic>
    </p:spTree>
    <p:extLst>
      <p:ext uri="{BB962C8B-B14F-4D97-AF65-F5344CB8AC3E}">
        <p14:creationId xmlns:p14="http://schemas.microsoft.com/office/powerpoint/2010/main" val="1723933719"/>
      </p:ext>
    </p:extLst>
  </p:cSld>
  <p:clrMapOvr>
    <a:masterClrMapping/>
  </p:clrMapOvr>
  <p:transition spd="med"/>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228600"/>
            <a:ext cx="7024744" cy="722864"/>
          </a:xfrm>
        </p:spPr>
        <p:txBody>
          <a:bodyPr/>
          <a:lstStyle/>
          <a:p>
            <a:r>
              <a:rPr lang="en-US" dirty="0" smtClean="0"/>
              <a:t>Why we encourage this?</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88</a:t>
            </a:fld>
            <a:endParaRPr lang="en-US" dirty="0"/>
          </a:p>
        </p:txBody>
      </p:sp>
      <p:pic>
        <p:nvPicPr>
          <p:cNvPr id="3" name="Picture 2"/>
          <p:cNvPicPr>
            <a:picLocks noChangeAspect="1"/>
          </p:cNvPicPr>
          <p:nvPr/>
        </p:nvPicPr>
        <p:blipFill rotWithShape="1">
          <a:blip r:embed="rId3" cstate="print"/>
          <a:srcRect l="28571" r="32774"/>
          <a:stretch/>
        </p:blipFill>
        <p:spPr>
          <a:xfrm>
            <a:off x="1676400" y="3048000"/>
            <a:ext cx="1103313" cy="1905000"/>
          </a:xfrm>
          <a:prstGeom prst="rect">
            <a:avLst/>
          </a:prstGeom>
        </p:spPr>
      </p:pic>
      <p:sp>
        <p:nvSpPr>
          <p:cNvPr id="6" name="TextBox 5"/>
          <p:cNvSpPr txBox="1"/>
          <p:nvPr/>
        </p:nvSpPr>
        <p:spPr>
          <a:xfrm>
            <a:off x="381000" y="1295400"/>
            <a:ext cx="3733800" cy="2031325"/>
          </a:xfrm>
          <a:prstGeom prst="rect">
            <a:avLst/>
          </a:prstGeom>
          <a:noFill/>
        </p:spPr>
        <p:txBody>
          <a:bodyPr wrap="square" rtlCol="0">
            <a:spAutoFit/>
          </a:bodyPr>
          <a:lstStyle/>
          <a:p>
            <a:r>
              <a:rPr lang="en-US" dirty="0" smtClean="0"/>
              <a:t>Many Project Managers focus on project inputs and outputs rather than value and benefit to the overall system. This is the same as focusing on a single drop of water.  If we pollute it, no big deal. It is only one drop…</a:t>
            </a:r>
            <a:endParaRPr lang="en-US" dirty="0"/>
          </a:p>
        </p:txBody>
      </p:sp>
      <p:sp>
        <p:nvSpPr>
          <p:cNvPr id="7" name="TextBox 6"/>
          <p:cNvSpPr txBox="1"/>
          <p:nvPr/>
        </p:nvSpPr>
        <p:spPr>
          <a:xfrm>
            <a:off x="5029200" y="1447800"/>
            <a:ext cx="3833238" cy="646331"/>
          </a:xfrm>
          <a:prstGeom prst="rect">
            <a:avLst/>
          </a:prstGeom>
          <a:noFill/>
        </p:spPr>
        <p:txBody>
          <a:bodyPr wrap="none" rtlCol="0">
            <a:spAutoFit/>
          </a:bodyPr>
          <a:lstStyle/>
          <a:p>
            <a:r>
              <a:rPr lang="en-US" dirty="0"/>
              <a:t>That’s a lot of water</a:t>
            </a:r>
            <a:r>
              <a:rPr lang="en-US" dirty="0" smtClean="0"/>
              <a:t>… Over 20,000,000 </a:t>
            </a:r>
          </a:p>
          <a:p>
            <a:r>
              <a:rPr lang="en-US" dirty="0" smtClean="0"/>
              <a:t>Project Managers globally</a:t>
            </a:r>
            <a:endParaRPr lang="en-US" dirty="0"/>
          </a:p>
        </p:txBody>
      </p:sp>
      <p:cxnSp>
        <p:nvCxnSpPr>
          <p:cNvPr id="8" name="Straight Connector 7"/>
          <p:cNvCxnSpPr/>
          <p:nvPr/>
        </p:nvCxnSpPr>
        <p:spPr>
          <a:xfrm>
            <a:off x="4876800" y="2209800"/>
            <a:ext cx="0" cy="2108200"/>
          </a:xfrm>
          <a:prstGeom prst="line">
            <a:avLst/>
          </a:prstGeom>
          <a:ln/>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p:nvPicPr>
        <p:blipFill>
          <a:blip r:embed="rId4" cstate="print"/>
          <a:stretch>
            <a:fillRect/>
          </a:stretch>
        </p:blipFill>
        <p:spPr>
          <a:xfrm>
            <a:off x="5638800" y="2895600"/>
            <a:ext cx="2971800" cy="1951630"/>
          </a:xfrm>
          <a:prstGeom prst="rect">
            <a:avLst/>
          </a:prstGeom>
        </p:spPr>
      </p:pic>
    </p:spTree>
    <p:extLst>
      <p:ext uri="{BB962C8B-B14F-4D97-AF65-F5344CB8AC3E}">
        <p14:creationId xmlns:p14="http://schemas.microsoft.com/office/powerpoint/2010/main" val="65000611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724400"/>
            <a:ext cx="5943600" cy="838200"/>
          </a:xfrm>
        </p:spPr>
        <p:txBody>
          <a:bodyPr/>
          <a:lstStyle/>
          <a:p>
            <a:r>
              <a:rPr lang="en-US" dirty="0" smtClean="0">
                <a:solidFill>
                  <a:schemeClr val="tx1"/>
                </a:solidFill>
              </a:rPr>
              <a:t>Getting to Know ISO Standards</a:t>
            </a:r>
            <a:endParaRPr lang="en-US" dirty="0">
              <a:solidFill>
                <a:schemeClr val="tx1"/>
              </a:solidFill>
            </a:endParaRPr>
          </a:p>
        </p:txBody>
      </p:sp>
      <p:sp>
        <p:nvSpPr>
          <p:cNvPr id="3" name="Footer Placeholder 2"/>
          <p:cNvSpPr>
            <a:spLocks noGrp="1"/>
          </p:cNvSpPr>
          <p:nvPr>
            <p:ph type="ftr" sz="quarter" idx="4294967295"/>
          </p:nvPr>
        </p:nvSpPr>
        <p:spPr>
          <a:xfrm>
            <a:off x="3124200" y="6356350"/>
            <a:ext cx="2895600" cy="365125"/>
          </a:xfrm>
          <a:prstGeom prst="rect">
            <a:avLst/>
          </a:prstGeom>
        </p:spPr>
        <p:txBody>
          <a:bodyPr/>
          <a:lstStyle/>
          <a:p>
            <a:r>
              <a:rPr lang="en-US" smtClean="0"/>
              <a:t>©Copyright GPM 2009-2013</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pPr/>
              <a:t>89</a:t>
            </a:fld>
            <a:endParaRPr lang="en-US" dirty="0"/>
          </a:p>
        </p:txBody>
      </p:sp>
      <p:pic>
        <p:nvPicPr>
          <p:cNvPr id="5" name="Picture 4"/>
          <p:cNvPicPr>
            <a:picLocks noChangeAspect="1"/>
          </p:cNvPicPr>
          <p:nvPr/>
        </p:nvPicPr>
        <p:blipFill>
          <a:blip r:embed="rId2" cstate="print">
            <a:duotone>
              <a:prstClr val="black"/>
              <a:schemeClr val="accent6">
                <a:tint val="45000"/>
                <a:satMod val="400000"/>
              </a:schemeClr>
            </a:duotone>
          </a:blip>
          <a:stretch>
            <a:fillRect/>
          </a:stretch>
        </p:blipFill>
        <p:spPr>
          <a:xfrm>
            <a:off x="533400" y="1295400"/>
            <a:ext cx="3682440" cy="3048000"/>
          </a:xfrm>
          <a:prstGeom prst="rect">
            <a:avLst/>
          </a:prstGeom>
        </p:spPr>
      </p:pic>
    </p:spTree>
    <p:extLst>
      <p:ext uri="{BB962C8B-B14F-4D97-AF65-F5344CB8AC3E}">
        <p14:creationId xmlns:p14="http://schemas.microsoft.com/office/powerpoint/2010/main" val="13886328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6400800" cy="838200"/>
          </a:xfrm>
        </p:spPr>
        <p:txBody>
          <a:bodyPr>
            <a:normAutofit/>
          </a:bodyPr>
          <a:lstStyle/>
          <a:p>
            <a:r>
              <a:rPr lang="en-US" dirty="0" smtClean="0"/>
              <a:t>Our Sustainability Affiliations</a:t>
            </a:r>
            <a:endParaRPr lang="en-US" dirty="0"/>
          </a:p>
        </p:txBody>
      </p:sp>
      <p:sp>
        <p:nvSpPr>
          <p:cNvPr id="3" name="Content Placeholder 2"/>
          <p:cNvSpPr>
            <a:spLocks noGrp="1"/>
          </p:cNvSpPr>
          <p:nvPr>
            <p:ph sz="half" idx="1"/>
          </p:nvPr>
        </p:nvSpPr>
        <p:spPr>
          <a:xfrm>
            <a:off x="457200" y="1600200"/>
            <a:ext cx="8534400" cy="4525963"/>
          </a:xfrm>
        </p:spPr>
        <p:txBody>
          <a:bodyPr>
            <a:normAutofit/>
          </a:bodyPr>
          <a:lstStyle/>
          <a:p>
            <a:r>
              <a:rPr lang="en-US" sz="2200" b="1" dirty="0">
                <a:latin typeface="Helvetica"/>
                <a:cs typeface="Helvetica"/>
              </a:rPr>
              <a:t>United Nations Global Compact</a:t>
            </a:r>
          </a:p>
          <a:p>
            <a:pPr lvl="1"/>
            <a:r>
              <a:rPr lang="en-US" sz="1600" dirty="0" smtClean="0">
                <a:latin typeface="Helvetica"/>
                <a:cs typeface="Helvetica"/>
              </a:rPr>
              <a:t>First Project Management Professional Development Organization or Member Association to become a signatory (2013) and still are.</a:t>
            </a:r>
          </a:p>
          <a:p>
            <a:r>
              <a:rPr lang="en-US" sz="2200" b="1" dirty="0" smtClean="0">
                <a:latin typeface="Helvetica"/>
                <a:cs typeface="Helvetica"/>
              </a:rPr>
              <a:t>United Nations PRME (Principles for Responsible Management Education) Supporting Organization</a:t>
            </a:r>
          </a:p>
          <a:p>
            <a:pPr lvl="1"/>
            <a:r>
              <a:rPr lang="en-US" sz="1600" u="sng" dirty="0" smtClean="0">
                <a:latin typeface="Helvetica"/>
                <a:cs typeface="Helvetica"/>
              </a:rPr>
              <a:t>One of only 14 worldwide</a:t>
            </a:r>
          </a:p>
          <a:p>
            <a:r>
              <a:rPr lang="en-US" sz="2000" b="1" dirty="0" smtClean="0">
                <a:latin typeface="Helvetica"/>
                <a:cs typeface="Helvetica"/>
              </a:rPr>
              <a:t>The Earth Charter Endorsers</a:t>
            </a:r>
          </a:p>
          <a:p>
            <a:pPr lvl="1"/>
            <a:r>
              <a:rPr lang="en-US" sz="1600" dirty="0" smtClean="0">
                <a:latin typeface="Helvetica"/>
                <a:cs typeface="Helvetica"/>
              </a:rPr>
              <a:t>GPM founders have taken part since the initial 2001 Summit </a:t>
            </a:r>
            <a:endParaRPr lang="en-US" sz="1600" dirty="0">
              <a:latin typeface="Helvetica"/>
              <a:cs typeface="Helvetica"/>
            </a:endParaRPr>
          </a:p>
          <a:p>
            <a:r>
              <a:rPr lang="en-US" sz="2000" b="1" dirty="0" smtClean="0">
                <a:latin typeface="Helvetica"/>
                <a:cs typeface="Helvetica"/>
              </a:rPr>
              <a:t>UN Business for Peace Initiative</a:t>
            </a:r>
          </a:p>
          <a:p>
            <a:pPr lvl="1"/>
            <a:r>
              <a:rPr lang="en-US" sz="1600" dirty="0" smtClean="0">
                <a:latin typeface="Helvetica"/>
                <a:cs typeface="Helvetica"/>
              </a:rPr>
              <a:t>GPM is a founding signatory</a:t>
            </a:r>
          </a:p>
          <a:p>
            <a:endParaRPr lang="en-US" dirty="0">
              <a:latin typeface="Helvetica"/>
              <a:cs typeface="Helvetica"/>
            </a:endParaRPr>
          </a:p>
        </p:txBody>
      </p:sp>
      <p:grpSp>
        <p:nvGrpSpPr>
          <p:cNvPr id="10" name="Group 9"/>
          <p:cNvGrpSpPr/>
          <p:nvPr/>
        </p:nvGrpSpPr>
        <p:grpSpPr>
          <a:xfrm>
            <a:off x="381000" y="4789484"/>
            <a:ext cx="8534400" cy="1594639"/>
            <a:chOff x="0" y="4519624"/>
            <a:chExt cx="9144000" cy="1940701"/>
          </a:xfrm>
          <a:noFill/>
        </p:grpSpPr>
        <p:sp>
          <p:nvSpPr>
            <p:cNvPr id="12" name="Rounded Rectangle 11"/>
            <p:cNvSpPr/>
            <p:nvPr/>
          </p:nvSpPr>
          <p:spPr>
            <a:xfrm>
              <a:off x="0" y="4519624"/>
              <a:ext cx="9144000" cy="194070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Global-Compact-logo-GC_Endorser_BLUE_RGB_GRADIE.jpe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2605" y="4709712"/>
              <a:ext cx="745435" cy="902369"/>
            </a:xfrm>
            <a:prstGeom prst="rect">
              <a:avLst/>
            </a:prstGeom>
            <a:grpFill/>
            <a:ln>
              <a:noFill/>
            </a:ln>
          </p:spPr>
        </p:pic>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77820" y="4779897"/>
              <a:ext cx="1143000" cy="762000"/>
            </a:xfrm>
            <a:prstGeom prst="rect">
              <a:avLst/>
            </a:prstGeom>
            <a:grpFill/>
            <a:ln>
              <a:noFill/>
            </a:ln>
          </p:spPr>
        </p:pic>
        <p:pic>
          <p:nvPicPr>
            <p:cNvPr id="15" name="Picture 1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4052" y="5651736"/>
              <a:ext cx="2868420" cy="762000"/>
            </a:xfrm>
            <a:prstGeom prst="rect">
              <a:avLst/>
            </a:prstGeom>
            <a:grpFill/>
            <a:ln>
              <a:noFill/>
            </a:ln>
          </p:spPr>
        </p:pic>
        <p:pic>
          <p:nvPicPr>
            <p:cNvPr id="16" name="Picture 15"/>
            <p:cNvPicPr>
              <a:picLocks noChangeAspect="1"/>
            </p:cNvPicPr>
            <p:nvPr/>
          </p:nvPicPr>
          <p:blipFill>
            <a:blip r:embed="rId6" cstate="print"/>
            <a:stretch>
              <a:fillRect/>
            </a:stretch>
          </p:blipFill>
          <p:spPr>
            <a:xfrm>
              <a:off x="6251699" y="4730750"/>
              <a:ext cx="1600200" cy="800100"/>
            </a:xfrm>
            <a:prstGeom prst="rect">
              <a:avLst/>
            </a:prstGeom>
            <a:grpFill/>
            <a:ln>
              <a:noFill/>
            </a:ln>
          </p:spPr>
        </p:pic>
        <p:pic>
          <p:nvPicPr>
            <p:cNvPr id="17" name="Picture 16" descr="GRI-OS-logo-2015.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467100" y="4730473"/>
              <a:ext cx="2209800" cy="698223"/>
            </a:xfrm>
            <a:prstGeom prst="rect">
              <a:avLst/>
            </a:prstGeom>
            <a:grpFill/>
            <a:ln>
              <a:noFill/>
            </a:ln>
          </p:spPr>
        </p:pic>
        <p:pic>
          <p:nvPicPr>
            <p:cNvPr id="18" name="Picture 17"/>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632449" y="5711025"/>
              <a:ext cx="2730218" cy="623050"/>
            </a:xfrm>
            <a:prstGeom prst="rect">
              <a:avLst/>
            </a:prstGeom>
            <a:grpFill/>
            <a:ln>
              <a:noFill/>
            </a:ln>
          </p:spPr>
        </p:pic>
        <p:pic>
          <p:nvPicPr>
            <p:cNvPr id="19" name="Picture 18"/>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302283" y="5698325"/>
              <a:ext cx="1955517" cy="668822"/>
            </a:xfrm>
            <a:prstGeom prst="rect">
              <a:avLst/>
            </a:prstGeom>
            <a:grpFill/>
            <a:ln>
              <a:noFill/>
            </a:ln>
          </p:spPr>
        </p:pic>
      </p:grpSp>
    </p:spTree>
    <p:extLst>
      <p:ext uri="{BB962C8B-B14F-4D97-AF65-F5344CB8AC3E}">
        <p14:creationId xmlns:p14="http://schemas.microsoft.com/office/powerpoint/2010/main" val="1834457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a:xfrm>
            <a:off x="351693" y="152400"/>
            <a:ext cx="7024744" cy="685800"/>
          </a:xfrm>
        </p:spPr>
        <p:txBody>
          <a:bodyPr>
            <a:normAutofit/>
          </a:bodyPr>
          <a:lstStyle/>
          <a:p>
            <a:r>
              <a:rPr lang="en-US" dirty="0" smtClean="0"/>
              <a:t>ISO standards </a:t>
            </a:r>
          </a:p>
        </p:txBody>
      </p:sp>
      <p:sp>
        <p:nvSpPr>
          <p:cNvPr id="94212" name="Tekstvak 5"/>
          <p:cNvSpPr txBox="1">
            <a:spLocks noChangeArrowheads="1"/>
          </p:cNvSpPr>
          <p:nvPr/>
        </p:nvSpPr>
        <p:spPr bwMode="auto">
          <a:xfrm>
            <a:off x="1125415" y="2514600"/>
            <a:ext cx="6646985" cy="1815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itchFamily="34" charset="0"/>
                <a:cs typeface="Arial" pitchFamily="34" charset="0"/>
              </a:defRPr>
            </a:lvl1pPr>
            <a:lvl2pPr marL="742950" indent="-285750" eaLnBrk="0" hangingPunct="0">
              <a:defRPr sz="1400">
                <a:solidFill>
                  <a:schemeClr val="tx1"/>
                </a:solidFill>
                <a:latin typeface="Arial" pitchFamily="34" charset="0"/>
                <a:cs typeface="Arial" pitchFamily="34" charset="0"/>
              </a:defRPr>
            </a:lvl2pPr>
            <a:lvl3pPr marL="1143000" indent="-228600" eaLnBrk="0" hangingPunct="0">
              <a:defRPr sz="1400">
                <a:solidFill>
                  <a:schemeClr val="tx1"/>
                </a:solidFill>
                <a:latin typeface="Arial" pitchFamily="34" charset="0"/>
                <a:cs typeface="Arial" pitchFamily="34" charset="0"/>
              </a:defRPr>
            </a:lvl3pPr>
            <a:lvl4pPr marL="1600200" indent="-228600" eaLnBrk="0" hangingPunct="0">
              <a:defRPr sz="1400">
                <a:solidFill>
                  <a:schemeClr val="tx1"/>
                </a:solidFill>
                <a:latin typeface="Arial" pitchFamily="34" charset="0"/>
                <a:cs typeface="Arial" pitchFamily="34" charset="0"/>
              </a:defRPr>
            </a:lvl4pPr>
            <a:lvl5pPr marL="2057400" indent="-228600" eaLnBrk="0" hangingPunct="0">
              <a:defRPr sz="1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cs typeface="Arial" pitchFamily="34" charset="0"/>
              </a:defRPr>
            </a:lvl9pPr>
          </a:lstStyle>
          <a:p>
            <a:pPr eaLnBrk="1" hangingPunct="1"/>
            <a:r>
              <a:rPr lang="nl-NL" sz="2800" b="1" dirty="0"/>
              <a:t>Guidelines</a:t>
            </a:r>
          </a:p>
          <a:p>
            <a:pPr eaLnBrk="1" hangingPunct="1"/>
            <a:r>
              <a:rPr lang="nl-NL" sz="2800" dirty="0" smtClean="0"/>
              <a:t>ISO 26000 - CSR</a:t>
            </a:r>
            <a:endParaRPr lang="nl-NL" sz="2800" dirty="0"/>
          </a:p>
          <a:p>
            <a:pPr eaLnBrk="1" hangingPunct="1"/>
            <a:r>
              <a:rPr lang="nl-NL" sz="2800" i="1" dirty="0"/>
              <a:t>ISO </a:t>
            </a:r>
            <a:r>
              <a:rPr lang="nl-NL" sz="2800" i="1" dirty="0" smtClean="0"/>
              <a:t>21500 </a:t>
            </a:r>
            <a:r>
              <a:rPr lang="nl-NL" sz="2800" dirty="0">
                <a:solidFill>
                  <a:srgbClr val="000000"/>
                </a:solidFill>
              </a:rPr>
              <a:t>– </a:t>
            </a:r>
            <a:r>
              <a:rPr lang="nl-NL" sz="2800" dirty="0" smtClean="0">
                <a:solidFill>
                  <a:srgbClr val="000000"/>
                </a:solidFill>
              </a:rPr>
              <a:t>Project Management</a:t>
            </a:r>
            <a:endParaRPr lang="nl-NL" sz="2800" dirty="0">
              <a:solidFill>
                <a:srgbClr val="000000"/>
              </a:solidFill>
            </a:endParaRPr>
          </a:p>
          <a:p>
            <a:pPr eaLnBrk="1" hangingPunct="1"/>
            <a:endParaRPr lang="nl-NL" sz="2800" i="1" dirty="0"/>
          </a:p>
        </p:txBody>
      </p:sp>
      <p:sp>
        <p:nvSpPr>
          <p:cNvPr id="94213" name="Tekstvak 6"/>
          <p:cNvSpPr txBox="1">
            <a:spLocks noChangeArrowheads="1"/>
          </p:cNvSpPr>
          <p:nvPr/>
        </p:nvSpPr>
        <p:spPr bwMode="auto">
          <a:xfrm>
            <a:off x="1195754" y="4267200"/>
            <a:ext cx="4876800"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itchFamily="34" charset="0"/>
                <a:cs typeface="Arial" pitchFamily="34" charset="0"/>
              </a:defRPr>
            </a:lvl1pPr>
            <a:lvl2pPr marL="742950" indent="-285750" eaLnBrk="0" hangingPunct="0">
              <a:defRPr sz="1400">
                <a:solidFill>
                  <a:schemeClr val="tx1"/>
                </a:solidFill>
                <a:latin typeface="Arial" pitchFamily="34" charset="0"/>
                <a:cs typeface="Arial" pitchFamily="34" charset="0"/>
              </a:defRPr>
            </a:lvl2pPr>
            <a:lvl3pPr marL="1143000" indent="-228600" eaLnBrk="0" hangingPunct="0">
              <a:defRPr sz="1400">
                <a:solidFill>
                  <a:schemeClr val="tx1"/>
                </a:solidFill>
                <a:latin typeface="Arial" pitchFamily="34" charset="0"/>
                <a:cs typeface="Arial" pitchFamily="34" charset="0"/>
              </a:defRPr>
            </a:lvl3pPr>
            <a:lvl4pPr marL="1600200" indent="-228600" eaLnBrk="0" hangingPunct="0">
              <a:defRPr sz="1400">
                <a:solidFill>
                  <a:schemeClr val="tx1"/>
                </a:solidFill>
                <a:latin typeface="Arial" pitchFamily="34" charset="0"/>
                <a:cs typeface="Arial" pitchFamily="34" charset="0"/>
              </a:defRPr>
            </a:lvl4pPr>
            <a:lvl5pPr marL="2057400" indent="-228600" eaLnBrk="0" hangingPunct="0">
              <a:defRPr sz="1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cs typeface="Arial" pitchFamily="34" charset="0"/>
              </a:defRPr>
            </a:lvl9pPr>
          </a:lstStyle>
          <a:p>
            <a:pPr eaLnBrk="1" hangingPunct="1"/>
            <a:r>
              <a:rPr lang="nl-NL" sz="2400" b="1" dirty="0" smtClean="0"/>
              <a:t>Normative Standards</a:t>
            </a:r>
            <a:r>
              <a:rPr lang="nl-NL" sz="2400" dirty="0" smtClean="0"/>
              <a:t/>
            </a:r>
            <a:br>
              <a:rPr lang="nl-NL" sz="2400" dirty="0" smtClean="0"/>
            </a:br>
            <a:r>
              <a:rPr lang="nl-NL" sz="2400" dirty="0" smtClean="0"/>
              <a:t>ISO 9000 </a:t>
            </a:r>
            <a:r>
              <a:rPr lang="en-US" sz="2400" dirty="0" smtClean="0"/>
              <a:t>–</a:t>
            </a:r>
            <a:r>
              <a:rPr lang="nl-NL" sz="2400" dirty="0" smtClean="0"/>
              <a:t>  </a:t>
            </a:r>
            <a:r>
              <a:rPr lang="nl-NL" sz="2400" dirty="0" err="1" smtClean="0"/>
              <a:t>Quality</a:t>
            </a:r>
            <a:r>
              <a:rPr lang="nl-NL" sz="2400" dirty="0" smtClean="0"/>
              <a:t> Management</a:t>
            </a:r>
          </a:p>
          <a:p>
            <a:pPr eaLnBrk="1" hangingPunct="1"/>
            <a:r>
              <a:rPr lang="nl-NL" sz="2400" dirty="0" smtClean="0"/>
              <a:t>ISO 14000 - </a:t>
            </a:r>
            <a:r>
              <a:rPr lang="nl-NL" sz="2400" dirty="0" err="1" smtClean="0"/>
              <a:t>Environmental</a:t>
            </a:r>
            <a:endParaRPr lang="nl-NL" sz="2400" dirty="0" smtClean="0"/>
          </a:p>
          <a:p>
            <a:pPr eaLnBrk="1" hangingPunct="1"/>
            <a:r>
              <a:rPr lang="nl-NL" sz="2400" dirty="0" smtClean="0"/>
              <a:t>ISO 50001-  Energy Management</a:t>
            </a:r>
          </a:p>
          <a:p>
            <a:pPr eaLnBrk="1" hangingPunct="1"/>
            <a:r>
              <a:rPr lang="nl-NL" sz="2400" dirty="0" smtClean="0"/>
              <a:t>ISO 55000 – Asset Management</a:t>
            </a:r>
            <a:endParaRPr lang="nl-NL" sz="2400" dirty="0"/>
          </a:p>
        </p:txBody>
      </p:sp>
      <p:grpSp>
        <p:nvGrpSpPr>
          <p:cNvPr id="2" name="Group 13"/>
          <p:cNvGrpSpPr/>
          <p:nvPr/>
        </p:nvGrpSpPr>
        <p:grpSpPr>
          <a:xfrm>
            <a:off x="1066802" y="1619534"/>
            <a:ext cx="6916399" cy="707886"/>
            <a:chOff x="1066800" y="1619534"/>
            <a:chExt cx="6916400" cy="707886"/>
          </a:xfrm>
        </p:grpSpPr>
        <p:sp>
          <p:nvSpPr>
            <p:cNvPr id="94211" name="Tekstvak 4"/>
            <p:cNvSpPr txBox="1">
              <a:spLocks noChangeArrowheads="1"/>
            </p:cNvSpPr>
            <p:nvPr/>
          </p:nvSpPr>
          <p:spPr bwMode="auto">
            <a:xfrm>
              <a:off x="1895475" y="1619534"/>
              <a:ext cx="6087725" cy="707886"/>
            </a:xfrm>
            <a:prstGeom prst="rect">
              <a:avLst/>
            </a:prstGeom>
            <a:solidFill>
              <a:schemeClr val="bg2">
                <a:lumMod val="10000"/>
              </a:schemeClr>
            </a:solidFill>
            <a:ln>
              <a:noFill/>
            </a:ln>
            <a:extLst/>
          </p:spPr>
          <p:txBody>
            <a:bodyPr wrap="none">
              <a:spAutoFit/>
            </a:bodyPr>
            <a:lstStyle>
              <a:lvl1pPr eaLnBrk="0" hangingPunct="0">
                <a:defRPr sz="1400">
                  <a:solidFill>
                    <a:schemeClr val="tx1"/>
                  </a:solidFill>
                  <a:latin typeface="Arial" pitchFamily="34" charset="0"/>
                  <a:cs typeface="Arial" pitchFamily="34" charset="0"/>
                </a:defRPr>
              </a:lvl1pPr>
              <a:lvl2pPr marL="742950" indent="-285750" eaLnBrk="0" hangingPunct="0">
                <a:defRPr sz="1400">
                  <a:solidFill>
                    <a:schemeClr val="tx1"/>
                  </a:solidFill>
                  <a:latin typeface="Arial" pitchFamily="34" charset="0"/>
                  <a:cs typeface="Arial" pitchFamily="34" charset="0"/>
                </a:defRPr>
              </a:lvl2pPr>
              <a:lvl3pPr marL="1143000" indent="-228600" eaLnBrk="0" hangingPunct="0">
                <a:defRPr sz="1400">
                  <a:solidFill>
                    <a:schemeClr val="tx1"/>
                  </a:solidFill>
                  <a:latin typeface="Arial" pitchFamily="34" charset="0"/>
                  <a:cs typeface="Arial" pitchFamily="34" charset="0"/>
                </a:defRPr>
              </a:lvl3pPr>
              <a:lvl4pPr marL="1600200" indent="-228600" eaLnBrk="0" hangingPunct="0">
                <a:defRPr sz="1400">
                  <a:solidFill>
                    <a:schemeClr val="tx1"/>
                  </a:solidFill>
                  <a:latin typeface="Arial" pitchFamily="34" charset="0"/>
                  <a:cs typeface="Arial" pitchFamily="34" charset="0"/>
                </a:defRPr>
              </a:lvl4pPr>
              <a:lvl5pPr marL="2057400" indent="-228600" eaLnBrk="0" hangingPunct="0">
                <a:defRPr sz="1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cs typeface="Arial" pitchFamily="34" charset="0"/>
                </a:defRPr>
              </a:lvl9pPr>
            </a:lstStyle>
            <a:p>
              <a:pPr eaLnBrk="1" hangingPunct="1"/>
              <a:r>
                <a:rPr lang="nl-NL" sz="4000" dirty="0" smtClean="0">
                  <a:solidFill>
                    <a:schemeClr val="bg1"/>
                  </a:solidFill>
                </a:rPr>
                <a:t>Guidelines and Standards</a:t>
              </a:r>
              <a:endParaRPr lang="nl-NL" sz="4000" dirty="0">
                <a:solidFill>
                  <a:schemeClr val="bg1"/>
                </a:solidFill>
              </a:endParaRPr>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1619534"/>
              <a:ext cx="828675" cy="704566"/>
            </a:xfrm>
            <a:prstGeom prst="rect">
              <a:avLst/>
            </a:prstGeom>
            <a:noFill/>
            <a:ln w="127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grpSp>
      <p:cxnSp>
        <p:nvCxnSpPr>
          <p:cNvPr id="5" name="Straight Connector 4"/>
          <p:cNvCxnSpPr/>
          <p:nvPr/>
        </p:nvCxnSpPr>
        <p:spPr bwMode="auto">
          <a:xfrm>
            <a:off x="1266093" y="4267200"/>
            <a:ext cx="6471138" cy="0"/>
          </a:xfrm>
          <a:prstGeom prst="line">
            <a:avLst/>
          </a:prstGeom>
          <a:noFill/>
          <a:ln w="28575" cap="flat" cmpd="sng" algn="ctr">
            <a:solidFill>
              <a:schemeClr val="folHlink"/>
            </a:solidFill>
            <a:prstDash val="solid"/>
            <a:round/>
            <a:headEnd type="diamond" w="med" len="med"/>
            <a:tailEnd type="diamond" w="med" len="med"/>
          </a:ln>
          <a:effectLst/>
        </p:spPr>
      </p:cxnSp>
    </p:spTree>
    <p:extLst>
      <p:ext uri="{BB962C8B-B14F-4D97-AF65-F5344CB8AC3E}">
        <p14:creationId xmlns:p14="http://schemas.microsoft.com/office/powerpoint/2010/main" val="2047232282"/>
      </p:ext>
    </p:extLst>
  </p:cSld>
  <p:clrMapOvr>
    <a:masterClrMapping/>
  </p:clrMapOvr>
  <p:transition spd="slow"/>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3"/>
          <p:cNvSpPr>
            <a:spLocks noGrp="1" noChangeArrowheads="1"/>
          </p:cNvSpPr>
          <p:nvPr>
            <p:ph type="title"/>
          </p:nvPr>
        </p:nvSpPr>
        <p:spPr>
          <a:xfrm>
            <a:off x="351693" y="-152400"/>
            <a:ext cx="7024744" cy="1143000"/>
          </a:xfrm>
        </p:spPr>
        <p:txBody>
          <a:bodyPr/>
          <a:lstStyle/>
          <a:p>
            <a:r>
              <a:rPr lang="en-US" dirty="0" smtClean="0"/>
              <a:t>What ISO 26000 is NOT…</a:t>
            </a:r>
          </a:p>
        </p:txBody>
      </p:sp>
      <p:sp>
        <p:nvSpPr>
          <p:cNvPr id="82947" name="Rectangle 4"/>
          <p:cNvSpPr>
            <a:spLocks noGrp="1" noChangeArrowheads="1"/>
          </p:cNvSpPr>
          <p:nvPr>
            <p:ph idx="1"/>
          </p:nvPr>
        </p:nvSpPr>
        <p:spPr>
          <a:xfrm>
            <a:off x="304801" y="1295400"/>
            <a:ext cx="5867399" cy="3505200"/>
          </a:xfrm>
        </p:spPr>
        <p:txBody>
          <a:bodyPr>
            <a:normAutofit/>
          </a:bodyPr>
          <a:lstStyle/>
          <a:p>
            <a:r>
              <a:rPr lang="en-US" sz="1800" b="0" dirty="0" smtClean="0"/>
              <a:t>A management system </a:t>
            </a:r>
            <a:r>
              <a:rPr lang="en-US" sz="1800" b="0" u="sng" dirty="0" smtClean="0"/>
              <a:t>standard.</a:t>
            </a:r>
          </a:p>
          <a:p>
            <a:r>
              <a:rPr lang="en-US" sz="1800" b="0" dirty="0" smtClean="0"/>
              <a:t>Intended or appropriate for certification purposes or regulatory or contractual use.</a:t>
            </a:r>
          </a:p>
          <a:p>
            <a:r>
              <a:rPr lang="en-US" sz="1800" b="0" dirty="0" smtClean="0"/>
              <a:t>Intended to provide a basis for legal actions, complaints, defenses or other claims in any international, domestic or other proceeding.</a:t>
            </a:r>
          </a:p>
          <a:p>
            <a:r>
              <a:rPr lang="en-US" sz="1800" b="0" dirty="0" smtClean="0"/>
              <a:t>Intended to be cited as evidence of the evolution of customary international law.</a:t>
            </a:r>
          </a:p>
          <a:p>
            <a:r>
              <a:rPr lang="en-US" sz="1800" b="0" dirty="0" smtClean="0"/>
              <a:t>Intended to prevent the development of national standards that are more specific, more demanding, or of a different type.</a:t>
            </a:r>
          </a:p>
        </p:txBody>
      </p:sp>
      <p:pic>
        <p:nvPicPr>
          <p:cNvPr id="5" name="Picture 4"/>
          <p:cNvPicPr>
            <a:picLocks noChangeAspect="1"/>
          </p:cNvPicPr>
          <p:nvPr/>
        </p:nvPicPr>
        <p:blipFill>
          <a:blip r:embed="rId3" cstate="print"/>
          <a:stretch>
            <a:fillRect/>
          </a:stretch>
        </p:blipFill>
        <p:spPr>
          <a:xfrm>
            <a:off x="7086600" y="1447800"/>
            <a:ext cx="1547446" cy="1905000"/>
          </a:xfrm>
          <a:prstGeom prst="rect">
            <a:avLst/>
          </a:prstGeom>
        </p:spPr>
      </p:pic>
    </p:spTree>
    <p:extLst>
      <p:ext uri="{BB962C8B-B14F-4D97-AF65-F5344CB8AC3E}">
        <p14:creationId xmlns:p14="http://schemas.microsoft.com/office/powerpoint/2010/main" val="40709153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3"/>
          <p:cNvSpPr>
            <a:spLocks noGrp="1" noChangeArrowheads="1"/>
          </p:cNvSpPr>
          <p:nvPr>
            <p:ph type="title"/>
          </p:nvPr>
        </p:nvSpPr>
        <p:spPr>
          <a:xfrm>
            <a:off x="281354" y="-152400"/>
            <a:ext cx="7024744" cy="1143000"/>
          </a:xfrm>
        </p:spPr>
        <p:txBody>
          <a:bodyPr/>
          <a:lstStyle/>
          <a:p>
            <a:r>
              <a:rPr lang="en-US" dirty="0" smtClean="0"/>
              <a:t>What ISO 26000 is…</a:t>
            </a:r>
          </a:p>
        </p:txBody>
      </p:sp>
      <p:sp>
        <p:nvSpPr>
          <p:cNvPr id="83971" name="Rectangle 4"/>
          <p:cNvSpPr>
            <a:spLocks noGrp="1" noChangeArrowheads="1"/>
          </p:cNvSpPr>
          <p:nvPr>
            <p:ph idx="1"/>
          </p:nvPr>
        </p:nvSpPr>
        <p:spPr>
          <a:xfrm>
            <a:off x="381001" y="1600200"/>
            <a:ext cx="5943599" cy="3657600"/>
          </a:xfrm>
        </p:spPr>
        <p:txBody>
          <a:bodyPr>
            <a:noAutofit/>
          </a:bodyPr>
          <a:lstStyle/>
          <a:p>
            <a:r>
              <a:rPr lang="en-US" sz="1800" b="0" dirty="0" smtClean="0"/>
              <a:t>Intended to assist organizations in contributing to Sustainable Development.</a:t>
            </a:r>
          </a:p>
          <a:p>
            <a:r>
              <a:rPr lang="en-US" sz="1800" b="0" dirty="0" smtClean="0"/>
              <a:t>Intended to promote common understanding in the field of Social Responsibility.</a:t>
            </a:r>
          </a:p>
          <a:p>
            <a:r>
              <a:rPr lang="en-US" sz="1800" b="0" dirty="0" smtClean="0"/>
              <a:t>Intended to complement other instruments &amp; initiatives for Social Responsibility </a:t>
            </a:r>
            <a:r>
              <a:rPr lang="en-US" sz="1800" b="0" i="1" dirty="0" smtClean="0"/>
              <a:t>and</a:t>
            </a:r>
            <a:r>
              <a:rPr lang="en-US" sz="1800" b="0" dirty="0" smtClean="0"/>
              <a:t> not to replace them.</a:t>
            </a:r>
          </a:p>
          <a:p>
            <a:r>
              <a:rPr lang="en-US" sz="1800" b="0" dirty="0" smtClean="0"/>
              <a:t>Intended to provide organizations with guidance concerning Social Responsibility and can be used as part of public policy activities.</a:t>
            </a:r>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92</a:t>
            </a:fld>
            <a:endParaRPr lang="en-US" dirty="0"/>
          </a:p>
        </p:txBody>
      </p:sp>
      <p:pic>
        <p:nvPicPr>
          <p:cNvPr id="2" name="Picture 1"/>
          <p:cNvPicPr>
            <a:picLocks noChangeAspect="1"/>
          </p:cNvPicPr>
          <p:nvPr/>
        </p:nvPicPr>
        <p:blipFill>
          <a:blip r:embed="rId3" cstate="print"/>
          <a:stretch>
            <a:fillRect/>
          </a:stretch>
        </p:blipFill>
        <p:spPr>
          <a:xfrm>
            <a:off x="7086600" y="1447800"/>
            <a:ext cx="1547446" cy="1905000"/>
          </a:xfrm>
          <a:prstGeom prst="rect">
            <a:avLst/>
          </a:prstGeom>
        </p:spPr>
      </p:pic>
    </p:spTree>
    <p:extLst>
      <p:ext uri="{BB962C8B-B14F-4D97-AF65-F5344CB8AC3E}">
        <p14:creationId xmlns:p14="http://schemas.microsoft.com/office/powerpoint/2010/main" val="46652822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3"/>
          <p:cNvSpPr>
            <a:spLocks noGrp="1" noChangeArrowheads="1"/>
          </p:cNvSpPr>
          <p:nvPr>
            <p:ph type="title"/>
          </p:nvPr>
        </p:nvSpPr>
        <p:spPr>
          <a:xfrm>
            <a:off x="351693" y="-152400"/>
            <a:ext cx="7024744" cy="1143000"/>
          </a:xfrm>
        </p:spPr>
        <p:txBody>
          <a:bodyPr/>
          <a:lstStyle/>
          <a:p>
            <a:r>
              <a:rPr lang="en-US" dirty="0" smtClean="0"/>
              <a:t>ISO 26000</a:t>
            </a:r>
            <a:br>
              <a:rPr lang="en-US" dirty="0" smtClean="0"/>
            </a:br>
            <a:r>
              <a:rPr lang="en-US" dirty="0" smtClean="0"/>
              <a:t>Principles of Social Responsibility</a:t>
            </a:r>
          </a:p>
        </p:txBody>
      </p:sp>
      <p:sp>
        <p:nvSpPr>
          <p:cNvPr id="52228" name="Rectangle 4"/>
          <p:cNvSpPr>
            <a:spLocks noGrp="1" noChangeArrowheads="1"/>
          </p:cNvSpPr>
          <p:nvPr>
            <p:ph idx="1"/>
          </p:nvPr>
        </p:nvSpPr>
        <p:spPr>
          <a:xfrm>
            <a:off x="304800" y="990600"/>
            <a:ext cx="6373079" cy="5029200"/>
          </a:xfrm>
        </p:spPr>
        <p:txBody>
          <a:bodyPr>
            <a:noAutofit/>
          </a:bodyPr>
          <a:lstStyle/>
          <a:p>
            <a:pPr>
              <a:lnSpc>
                <a:spcPct val="100000"/>
              </a:lnSpc>
              <a:spcAft>
                <a:spcPts val="0"/>
              </a:spcAft>
              <a:defRPr/>
            </a:pPr>
            <a:r>
              <a:rPr lang="en-US" sz="1600" b="1" dirty="0"/>
              <a:t>Accountability</a:t>
            </a:r>
          </a:p>
          <a:p>
            <a:pPr lvl="1">
              <a:lnSpc>
                <a:spcPct val="100000"/>
              </a:lnSpc>
              <a:spcAft>
                <a:spcPts val="0"/>
              </a:spcAft>
              <a:defRPr/>
            </a:pPr>
            <a:r>
              <a:rPr lang="en-US" sz="1600" dirty="0" smtClean="0">
                <a:ea typeface="ＭＳ Ｐゴシック" pitchFamily="-112" charset="-128"/>
              </a:rPr>
              <a:t>Businesses are expected to </a:t>
            </a:r>
            <a:r>
              <a:rPr lang="en-US" sz="1600" dirty="0">
                <a:ea typeface="ＭＳ Ｐゴシック" pitchFamily="-112" charset="-128"/>
              </a:rPr>
              <a:t>be accountable for its impacts on society &amp; the environment</a:t>
            </a:r>
          </a:p>
          <a:p>
            <a:pPr>
              <a:lnSpc>
                <a:spcPct val="100000"/>
              </a:lnSpc>
              <a:spcAft>
                <a:spcPts val="0"/>
              </a:spcAft>
              <a:defRPr/>
            </a:pPr>
            <a:r>
              <a:rPr lang="en-US" sz="1600" b="1" dirty="0"/>
              <a:t>Transparency</a:t>
            </a:r>
          </a:p>
          <a:p>
            <a:pPr lvl="1">
              <a:lnSpc>
                <a:spcPct val="100000"/>
              </a:lnSpc>
              <a:spcAft>
                <a:spcPts val="0"/>
              </a:spcAft>
              <a:defRPr/>
            </a:pPr>
            <a:r>
              <a:rPr lang="en-US" sz="1600" dirty="0">
                <a:ea typeface="ＭＳ Ｐゴシック" pitchFamily="-112" charset="-128"/>
              </a:rPr>
              <a:t>Businesses are expected </a:t>
            </a:r>
            <a:r>
              <a:rPr lang="en-US" sz="1600" dirty="0" smtClean="0">
                <a:ea typeface="ＭＳ Ｐゴシック" pitchFamily="-112" charset="-128"/>
              </a:rPr>
              <a:t>to </a:t>
            </a:r>
            <a:r>
              <a:rPr lang="en-US" sz="1600" dirty="0">
                <a:ea typeface="ＭＳ Ｐゴシック" pitchFamily="-112" charset="-128"/>
              </a:rPr>
              <a:t>be transparent in its decisions &amp; activities that impact on society &amp; the environment.</a:t>
            </a:r>
          </a:p>
          <a:p>
            <a:pPr>
              <a:lnSpc>
                <a:spcPct val="100000"/>
              </a:lnSpc>
              <a:spcAft>
                <a:spcPts val="0"/>
              </a:spcAft>
              <a:defRPr/>
            </a:pPr>
            <a:r>
              <a:rPr lang="en-US" sz="1600" b="1" dirty="0"/>
              <a:t>Ethical Behavior</a:t>
            </a:r>
          </a:p>
          <a:p>
            <a:pPr lvl="1">
              <a:lnSpc>
                <a:spcPct val="100000"/>
              </a:lnSpc>
              <a:spcAft>
                <a:spcPts val="0"/>
              </a:spcAft>
              <a:defRPr/>
            </a:pPr>
            <a:r>
              <a:rPr lang="en-US" sz="1600" dirty="0">
                <a:ea typeface="ＭＳ Ｐゴシック" pitchFamily="-112" charset="-128"/>
              </a:rPr>
              <a:t>Businesses are expected </a:t>
            </a:r>
            <a:r>
              <a:rPr lang="en-US" sz="1600" dirty="0" smtClean="0">
                <a:ea typeface="ＭＳ Ｐゴシック" pitchFamily="-112" charset="-128"/>
              </a:rPr>
              <a:t>to behave </a:t>
            </a:r>
            <a:r>
              <a:rPr lang="en-US" sz="1600" dirty="0">
                <a:ea typeface="ＭＳ Ｐゴシック" pitchFamily="-112" charset="-128"/>
              </a:rPr>
              <a:t>ethically at all times.</a:t>
            </a:r>
          </a:p>
          <a:p>
            <a:pPr>
              <a:lnSpc>
                <a:spcPct val="100000"/>
              </a:lnSpc>
              <a:spcAft>
                <a:spcPts val="0"/>
              </a:spcAft>
              <a:defRPr/>
            </a:pPr>
            <a:r>
              <a:rPr lang="en-US" sz="1600" b="1" dirty="0" smtClean="0"/>
              <a:t>Stakeholder </a:t>
            </a:r>
            <a:r>
              <a:rPr lang="en-US" sz="1600" b="1" dirty="0"/>
              <a:t>Interests</a:t>
            </a:r>
          </a:p>
          <a:p>
            <a:pPr lvl="1">
              <a:lnSpc>
                <a:spcPct val="100000"/>
              </a:lnSpc>
              <a:spcAft>
                <a:spcPts val="0"/>
              </a:spcAft>
              <a:defRPr/>
            </a:pPr>
            <a:r>
              <a:rPr lang="en-US" sz="1600" dirty="0">
                <a:ea typeface="ＭＳ Ｐゴシック" pitchFamily="-112" charset="-128"/>
              </a:rPr>
              <a:t>Businesses are expected </a:t>
            </a:r>
            <a:r>
              <a:rPr lang="en-US" sz="1600" dirty="0" smtClean="0">
                <a:ea typeface="ＭＳ Ｐゴシック" pitchFamily="-112" charset="-128"/>
              </a:rPr>
              <a:t>respect</a:t>
            </a:r>
            <a:r>
              <a:rPr lang="en-US" sz="1600" dirty="0">
                <a:ea typeface="ＭＳ Ｐゴシック" pitchFamily="-112" charset="-128"/>
              </a:rPr>
              <a:t>, consider &amp; respond to the interests of its stakeholders.</a:t>
            </a:r>
          </a:p>
          <a:p>
            <a:pPr>
              <a:lnSpc>
                <a:spcPct val="100000"/>
              </a:lnSpc>
              <a:spcAft>
                <a:spcPts val="0"/>
              </a:spcAft>
              <a:defRPr/>
            </a:pPr>
            <a:r>
              <a:rPr lang="en-US" sz="1600" b="1" dirty="0" smtClean="0"/>
              <a:t>Rule </a:t>
            </a:r>
            <a:r>
              <a:rPr lang="en-US" sz="1600" b="1" dirty="0"/>
              <a:t>of Law</a:t>
            </a:r>
          </a:p>
          <a:p>
            <a:pPr lvl="1">
              <a:lnSpc>
                <a:spcPct val="100000"/>
              </a:lnSpc>
              <a:spcAft>
                <a:spcPts val="0"/>
              </a:spcAft>
              <a:defRPr/>
            </a:pPr>
            <a:r>
              <a:rPr lang="en-US" sz="1600" dirty="0">
                <a:ea typeface="ＭＳ Ｐゴシック" pitchFamily="-112" charset="-128"/>
              </a:rPr>
              <a:t>Businesses are expected </a:t>
            </a:r>
            <a:r>
              <a:rPr lang="en-US" sz="1600" dirty="0" smtClean="0">
                <a:ea typeface="ＭＳ Ｐゴシック" pitchFamily="-112" charset="-128"/>
              </a:rPr>
              <a:t>to abide by the </a:t>
            </a:r>
            <a:r>
              <a:rPr lang="en-US" sz="1600" dirty="0">
                <a:ea typeface="ＭＳ Ｐゴシック" pitchFamily="-112" charset="-128"/>
              </a:rPr>
              <a:t>rule of </a:t>
            </a:r>
            <a:r>
              <a:rPr lang="en-US" sz="1600" dirty="0" smtClean="0">
                <a:ea typeface="ＭＳ Ｐゴシック" pitchFamily="-112" charset="-128"/>
              </a:rPr>
              <a:t>law for that region and or country.</a:t>
            </a:r>
            <a:endParaRPr lang="en-US" sz="1600" dirty="0">
              <a:ea typeface="ＭＳ Ｐゴシック" pitchFamily="-112" charset="-128"/>
            </a:endParaRPr>
          </a:p>
          <a:p>
            <a:pPr>
              <a:defRPr/>
            </a:pPr>
            <a:r>
              <a:rPr lang="en-US" sz="1800" b="1" dirty="0" smtClean="0"/>
              <a:t>International </a:t>
            </a:r>
            <a:r>
              <a:rPr lang="en-US" sz="1800" b="1" dirty="0"/>
              <a:t>Norms of Behavior</a:t>
            </a:r>
          </a:p>
          <a:p>
            <a:pPr lvl="1">
              <a:lnSpc>
                <a:spcPct val="100000"/>
              </a:lnSpc>
              <a:spcAft>
                <a:spcPts val="0"/>
              </a:spcAft>
              <a:defRPr/>
            </a:pPr>
            <a:r>
              <a:rPr lang="en-US" sz="1600" dirty="0">
                <a:ea typeface="ＭＳ Ｐゴシック" pitchFamily="-112" charset="-128"/>
              </a:rPr>
              <a:t>Businesses are expected </a:t>
            </a:r>
            <a:r>
              <a:rPr lang="en-US" sz="1600" dirty="0" smtClean="0">
                <a:ea typeface="ＭＳ Ｐゴシック" pitchFamily="-112" charset="-128"/>
              </a:rPr>
              <a:t>to respect </a:t>
            </a:r>
            <a:r>
              <a:rPr lang="en-US" sz="1600" dirty="0">
                <a:ea typeface="ＭＳ Ｐゴシック" pitchFamily="-112" charset="-128"/>
              </a:rPr>
              <a:t>international norms of behavior, while adhering to the principle of respect for the rule of law</a:t>
            </a:r>
            <a:r>
              <a:rPr lang="en-US" sz="1600" dirty="0" smtClean="0">
                <a:ea typeface="ＭＳ Ｐゴシック" pitchFamily="-112" charset="-128"/>
              </a:rPr>
              <a:t>.</a:t>
            </a:r>
            <a:endParaRPr lang="en-US" sz="1600" dirty="0">
              <a:ea typeface="ＭＳ Ｐゴシック" pitchFamily="-112" charset="-128"/>
            </a:endParaRPr>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93</a:t>
            </a:fld>
            <a:endParaRPr lang="en-US" dirty="0"/>
          </a:p>
        </p:txBody>
      </p:sp>
      <p:pic>
        <p:nvPicPr>
          <p:cNvPr id="5" name="Picture 4"/>
          <p:cNvPicPr>
            <a:picLocks noChangeAspect="1"/>
          </p:cNvPicPr>
          <p:nvPr/>
        </p:nvPicPr>
        <p:blipFill>
          <a:blip r:embed="rId3" cstate="print"/>
          <a:stretch>
            <a:fillRect/>
          </a:stretch>
        </p:blipFill>
        <p:spPr>
          <a:xfrm>
            <a:off x="6822831" y="1905000"/>
            <a:ext cx="1547446" cy="1905000"/>
          </a:xfrm>
          <a:prstGeom prst="rect">
            <a:avLst/>
          </a:prstGeom>
        </p:spPr>
      </p:pic>
    </p:spTree>
    <p:extLst>
      <p:ext uri="{BB962C8B-B14F-4D97-AF65-F5344CB8AC3E}">
        <p14:creationId xmlns:p14="http://schemas.microsoft.com/office/powerpoint/2010/main" val="148459754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3"/>
          <p:cNvSpPr>
            <a:spLocks noGrp="1" noChangeArrowheads="1"/>
          </p:cNvSpPr>
          <p:nvPr>
            <p:ph type="title"/>
          </p:nvPr>
        </p:nvSpPr>
        <p:spPr>
          <a:xfrm>
            <a:off x="351693" y="-152400"/>
            <a:ext cx="7024744" cy="1143000"/>
          </a:xfrm>
        </p:spPr>
        <p:txBody>
          <a:bodyPr/>
          <a:lstStyle/>
          <a:p>
            <a:r>
              <a:rPr lang="en-US" dirty="0" smtClean="0"/>
              <a:t>ISO 26000</a:t>
            </a:r>
            <a:br>
              <a:rPr lang="en-US" dirty="0" smtClean="0"/>
            </a:br>
            <a:r>
              <a:rPr lang="en-US" dirty="0" smtClean="0"/>
              <a:t>Principles of Social Responsibility</a:t>
            </a:r>
          </a:p>
        </p:txBody>
      </p:sp>
      <p:sp>
        <p:nvSpPr>
          <p:cNvPr id="52228" name="Rectangle 4"/>
          <p:cNvSpPr>
            <a:spLocks noGrp="1" noChangeArrowheads="1"/>
          </p:cNvSpPr>
          <p:nvPr>
            <p:ph idx="1"/>
          </p:nvPr>
        </p:nvSpPr>
        <p:spPr>
          <a:xfrm>
            <a:off x="304800" y="990600"/>
            <a:ext cx="6373079" cy="5029200"/>
          </a:xfrm>
        </p:spPr>
        <p:txBody>
          <a:bodyPr>
            <a:noAutofit/>
          </a:bodyPr>
          <a:lstStyle/>
          <a:p>
            <a:pPr>
              <a:lnSpc>
                <a:spcPct val="100000"/>
              </a:lnSpc>
              <a:spcAft>
                <a:spcPts val="0"/>
              </a:spcAft>
              <a:defRPr/>
            </a:pPr>
            <a:r>
              <a:rPr lang="en-US" sz="1600" b="1" dirty="0" smtClean="0"/>
              <a:t>Respect for Human Rights</a:t>
            </a:r>
            <a:endParaRPr lang="en-US" sz="1600" b="1" dirty="0"/>
          </a:p>
          <a:p>
            <a:pPr lvl="1"/>
            <a:r>
              <a:rPr lang="en-US" sz="1400" dirty="0"/>
              <a:t> An organization should</a:t>
            </a:r>
            <a:r>
              <a:rPr lang="en-US" sz="1400" dirty="0" smtClean="0"/>
              <a:t>: </a:t>
            </a:r>
            <a:r>
              <a:rPr lang="en-US" sz="1400" dirty="0"/>
              <a:t>respect and, where possible, promote the rights set out in the International Bill of Human Rights;</a:t>
            </a:r>
          </a:p>
          <a:p>
            <a:pPr lvl="1"/>
            <a:r>
              <a:rPr lang="en-US" sz="1400" dirty="0" smtClean="0"/>
              <a:t>respect </a:t>
            </a:r>
            <a:r>
              <a:rPr lang="en-US" sz="1400" dirty="0"/>
              <a:t>the universality of these rights, that is, that they are indivisibly applicable in all countries, </a:t>
            </a:r>
            <a:r>
              <a:rPr lang="en-US" sz="1400" dirty="0" smtClean="0"/>
              <a:t>cultures and </a:t>
            </a:r>
            <a:r>
              <a:rPr lang="en-US" sz="1400" dirty="0"/>
              <a:t>situations</a:t>
            </a:r>
            <a:r>
              <a:rPr lang="en-US" sz="1400" dirty="0" smtClean="0"/>
              <a:t>;</a:t>
            </a:r>
          </a:p>
          <a:p>
            <a:pPr lvl="1"/>
            <a:r>
              <a:rPr lang="en-US" sz="1600" dirty="0" smtClean="0"/>
              <a:t>in </a:t>
            </a:r>
            <a:r>
              <a:rPr lang="en-US" sz="1600" dirty="0"/>
              <a:t>situations where human rights are not protected, take steps to respect human rights and avoid </a:t>
            </a:r>
            <a:r>
              <a:rPr lang="en-US" sz="1600" dirty="0" smtClean="0"/>
              <a:t>taking advantage </a:t>
            </a:r>
            <a:r>
              <a:rPr lang="en-US" sz="1600" dirty="0"/>
              <a:t>of these situations; </a:t>
            </a:r>
            <a:r>
              <a:rPr lang="en-US" sz="1600" dirty="0" smtClean="0"/>
              <a:t>and</a:t>
            </a:r>
          </a:p>
          <a:p>
            <a:pPr lvl="1"/>
            <a:r>
              <a:rPr lang="en-US" sz="1600" dirty="0" smtClean="0"/>
              <a:t>in </a:t>
            </a:r>
            <a:r>
              <a:rPr lang="en-US" sz="1600" dirty="0"/>
              <a:t>situations where the law or its implementation does not provide for adequate protection of human </a:t>
            </a:r>
            <a:r>
              <a:rPr lang="en-US" sz="1600" dirty="0" smtClean="0"/>
              <a:t>rights, adhere </a:t>
            </a:r>
            <a:r>
              <a:rPr lang="en-US" sz="1600" dirty="0"/>
              <a:t>to the principle of respect for international norms of </a:t>
            </a:r>
            <a:r>
              <a:rPr lang="en-US" sz="1600" dirty="0" smtClean="0"/>
              <a:t>behavior.</a:t>
            </a:r>
            <a:endParaRPr lang="en-US" sz="1600" dirty="0">
              <a:ea typeface="ＭＳ Ｐゴシック" pitchFamily="-112" charset="-128"/>
            </a:endParaRPr>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94</a:t>
            </a:fld>
            <a:endParaRPr lang="en-US" dirty="0"/>
          </a:p>
        </p:txBody>
      </p:sp>
      <p:pic>
        <p:nvPicPr>
          <p:cNvPr id="5" name="Picture 4"/>
          <p:cNvPicPr>
            <a:picLocks noChangeAspect="1"/>
          </p:cNvPicPr>
          <p:nvPr/>
        </p:nvPicPr>
        <p:blipFill>
          <a:blip r:embed="rId3" cstate="print"/>
          <a:stretch>
            <a:fillRect/>
          </a:stretch>
        </p:blipFill>
        <p:spPr>
          <a:xfrm>
            <a:off x="6822831" y="1905000"/>
            <a:ext cx="1547446" cy="1905000"/>
          </a:xfrm>
          <a:prstGeom prst="rect">
            <a:avLst/>
          </a:prstGeom>
        </p:spPr>
      </p:pic>
    </p:spTree>
    <p:extLst>
      <p:ext uri="{BB962C8B-B14F-4D97-AF65-F5344CB8AC3E}">
        <p14:creationId xmlns:p14="http://schemas.microsoft.com/office/powerpoint/2010/main" val="103854993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3"/>
          <p:cNvSpPr>
            <a:spLocks noGrp="1" noChangeArrowheads="1"/>
          </p:cNvSpPr>
          <p:nvPr>
            <p:ph type="title"/>
          </p:nvPr>
        </p:nvSpPr>
        <p:spPr>
          <a:xfrm>
            <a:off x="351692" y="0"/>
            <a:ext cx="8487507" cy="990600"/>
          </a:xfrm>
        </p:spPr>
        <p:txBody>
          <a:bodyPr/>
          <a:lstStyle/>
          <a:p>
            <a:r>
              <a:rPr lang="en-US" dirty="0" smtClean="0"/>
              <a:t>ISO 26000</a:t>
            </a:r>
            <a:br>
              <a:rPr lang="en-US" dirty="0" smtClean="0"/>
            </a:br>
            <a:r>
              <a:rPr lang="en-US" dirty="0" smtClean="0"/>
              <a:t>Principles of Social Responsibility</a:t>
            </a:r>
          </a:p>
        </p:txBody>
      </p:sp>
      <p:sp>
        <p:nvSpPr>
          <p:cNvPr id="52228" name="Rectangle 4"/>
          <p:cNvSpPr>
            <a:spLocks noGrp="1" noChangeArrowheads="1"/>
          </p:cNvSpPr>
          <p:nvPr>
            <p:ph idx="1"/>
          </p:nvPr>
        </p:nvSpPr>
        <p:spPr>
          <a:xfrm>
            <a:off x="304800" y="1286470"/>
            <a:ext cx="6373079" cy="5029200"/>
          </a:xfrm>
        </p:spPr>
        <p:txBody>
          <a:bodyPr>
            <a:noAutofit/>
          </a:bodyPr>
          <a:lstStyle/>
          <a:p>
            <a:pPr marL="0" indent="0">
              <a:lnSpc>
                <a:spcPct val="100000"/>
              </a:lnSpc>
              <a:spcAft>
                <a:spcPts val="0"/>
              </a:spcAft>
              <a:buNone/>
              <a:defRPr/>
            </a:pPr>
            <a:r>
              <a:rPr lang="en-US" sz="1600" b="1" dirty="0" smtClean="0"/>
              <a:t>Recognizing Social Responsibility - Impacts, Interests, and Expectations </a:t>
            </a:r>
            <a:r>
              <a:rPr lang="en-US" sz="1600" dirty="0" smtClean="0"/>
              <a:t>In </a:t>
            </a:r>
            <a:r>
              <a:rPr lang="en-US" sz="1600" dirty="0"/>
              <a:t>addressing its social responsibility an organization should understand three relationships </a:t>
            </a:r>
          </a:p>
          <a:p>
            <a:pPr>
              <a:buFont typeface="+mj-lt"/>
              <a:buAutoNum type="arabicPeriod"/>
            </a:pPr>
            <a:r>
              <a:rPr lang="en-US" sz="1600" b="1" dirty="0" smtClean="0"/>
              <a:t>Between </a:t>
            </a:r>
            <a:r>
              <a:rPr lang="en-US" sz="1600" b="1" dirty="0"/>
              <a:t>the organization and society </a:t>
            </a:r>
            <a:r>
              <a:rPr lang="en-US" sz="1600" dirty="0" smtClean="0"/>
              <a:t>- An </a:t>
            </a:r>
            <a:r>
              <a:rPr lang="en-US" sz="1600" dirty="0"/>
              <a:t>organization should understand and recognize how </a:t>
            </a:r>
            <a:r>
              <a:rPr lang="en-US" sz="1600" dirty="0" smtClean="0"/>
              <a:t>its decisions </a:t>
            </a:r>
            <a:r>
              <a:rPr lang="en-US" sz="1600" dirty="0"/>
              <a:t>and activities impact on society and the environment. An organization should also </a:t>
            </a:r>
            <a:r>
              <a:rPr lang="en-US" sz="1600" dirty="0" smtClean="0"/>
              <a:t>understand society's </a:t>
            </a:r>
            <a:r>
              <a:rPr lang="en-US" sz="1600" dirty="0"/>
              <a:t>expectations of responsible </a:t>
            </a:r>
            <a:r>
              <a:rPr lang="en-US" sz="1600" dirty="0" smtClean="0"/>
              <a:t>behavior </a:t>
            </a:r>
            <a:r>
              <a:rPr lang="en-US" sz="1600" dirty="0"/>
              <a:t>concerning these impacts. This should be done </a:t>
            </a:r>
            <a:r>
              <a:rPr lang="en-US" sz="1600" dirty="0" smtClean="0"/>
              <a:t>by considering </a:t>
            </a:r>
            <a:r>
              <a:rPr lang="en-US" sz="1600" dirty="0"/>
              <a:t>the core subjects and issues of social </a:t>
            </a:r>
            <a:r>
              <a:rPr lang="en-US" sz="1600" dirty="0" smtClean="0"/>
              <a:t>responsibility</a:t>
            </a:r>
          </a:p>
          <a:p>
            <a:pPr>
              <a:buFont typeface="+mj-lt"/>
              <a:buAutoNum type="arabicPeriod"/>
            </a:pPr>
            <a:r>
              <a:rPr lang="en-US" sz="1600" dirty="0" smtClean="0"/>
              <a:t> </a:t>
            </a:r>
            <a:r>
              <a:rPr lang="en-US" sz="1600" b="1" dirty="0" smtClean="0"/>
              <a:t>Between </a:t>
            </a:r>
            <a:r>
              <a:rPr lang="en-US" sz="1600" b="1" dirty="0"/>
              <a:t>the organization and its </a:t>
            </a:r>
            <a:r>
              <a:rPr lang="en-US" sz="1600" b="1" dirty="0" smtClean="0"/>
              <a:t>stakeholders </a:t>
            </a:r>
            <a:r>
              <a:rPr lang="en-US" sz="1600" dirty="0" smtClean="0"/>
              <a:t>-  </a:t>
            </a:r>
            <a:r>
              <a:rPr lang="en-US" sz="1600" dirty="0"/>
              <a:t>An organization should be aware of its </a:t>
            </a:r>
            <a:r>
              <a:rPr lang="en-US" sz="1600" dirty="0" smtClean="0"/>
              <a:t>various stakeholders</a:t>
            </a:r>
            <a:r>
              <a:rPr lang="en-US" sz="1600" dirty="0"/>
              <a:t>. These are the individuals or groups whose interests could be affected by the decisions </a:t>
            </a:r>
            <a:r>
              <a:rPr lang="en-US" sz="1600" dirty="0" smtClean="0"/>
              <a:t>and activities </a:t>
            </a:r>
            <a:r>
              <a:rPr lang="en-US" sz="1600" dirty="0"/>
              <a:t>of the organization </a:t>
            </a:r>
            <a:endParaRPr lang="en-US" sz="1600" dirty="0" smtClean="0"/>
          </a:p>
          <a:p>
            <a:pPr>
              <a:buFont typeface="+mj-lt"/>
              <a:buAutoNum type="arabicPeriod"/>
            </a:pPr>
            <a:r>
              <a:rPr lang="en-US" sz="1600" b="1" dirty="0" smtClean="0"/>
              <a:t>Between </a:t>
            </a:r>
            <a:r>
              <a:rPr lang="en-US" sz="1600" b="1" dirty="0"/>
              <a:t>the stakeholders and society </a:t>
            </a:r>
            <a:r>
              <a:rPr lang="en-US" sz="1600" dirty="0"/>
              <a:t>An organization should understand the relationship </a:t>
            </a:r>
            <a:r>
              <a:rPr lang="en-US" sz="1600" dirty="0" smtClean="0"/>
              <a:t>between the </a:t>
            </a:r>
            <a:r>
              <a:rPr lang="en-US" sz="1600" dirty="0"/>
              <a:t>stakeholders' interests that are affected by the organization, on the one hand, and the expectations </a:t>
            </a:r>
            <a:r>
              <a:rPr lang="en-US" sz="1600" dirty="0" smtClean="0"/>
              <a:t>of society </a:t>
            </a:r>
            <a:r>
              <a:rPr lang="en-US" sz="1600" dirty="0"/>
              <a:t>on the other. </a:t>
            </a:r>
            <a:endParaRPr lang="en-US" sz="1600" b="1" dirty="0" smtClean="0"/>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95</a:t>
            </a:fld>
            <a:endParaRPr lang="en-US" dirty="0"/>
          </a:p>
        </p:txBody>
      </p:sp>
      <p:pic>
        <p:nvPicPr>
          <p:cNvPr id="5" name="Picture 4"/>
          <p:cNvPicPr>
            <a:picLocks noChangeAspect="1"/>
          </p:cNvPicPr>
          <p:nvPr/>
        </p:nvPicPr>
        <p:blipFill>
          <a:blip r:embed="rId3" cstate="print"/>
          <a:stretch>
            <a:fillRect/>
          </a:stretch>
        </p:blipFill>
        <p:spPr>
          <a:xfrm>
            <a:off x="6822831" y="2200870"/>
            <a:ext cx="1547446" cy="1905000"/>
          </a:xfrm>
          <a:prstGeom prst="rect">
            <a:avLst/>
          </a:prstGeom>
        </p:spPr>
      </p:pic>
      <p:grpSp>
        <p:nvGrpSpPr>
          <p:cNvPr id="6" name="Group 5"/>
          <p:cNvGrpSpPr/>
          <p:nvPr/>
        </p:nvGrpSpPr>
        <p:grpSpPr>
          <a:xfrm>
            <a:off x="1371600" y="1286470"/>
            <a:ext cx="7162800" cy="5038130"/>
            <a:chOff x="1371600" y="990600"/>
            <a:chExt cx="7162800" cy="5038130"/>
          </a:xfrm>
        </p:grpSpPr>
        <p:pic>
          <p:nvPicPr>
            <p:cNvPr id="2" name="Picture 1" descr="Relationship between an organization, its stakeholders and society.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1600" y="990600"/>
              <a:ext cx="4495800" cy="4597400"/>
            </a:xfrm>
            <a:prstGeom prst="rect">
              <a:avLst/>
            </a:prstGeom>
          </p:spPr>
        </p:pic>
        <p:sp>
          <p:nvSpPr>
            <p:cNvPr id="4" name="TextBox 3"/>
            <p:cNvSpPr txBox="1"/>
            <p:nvPr/>
          </p:nvSpPr>
          <p:spPr>
            <a:xfrm>
              <a:off x="4876800" y="5105400"/>
              <a:ext cx="3657600" cy="923330"/>
            </a:xfrm>
            <a:prstGeom prst="rect">
              <a:avLst/>
            </a:prstGeom>
            <a:noFill/>
          </p:spPr>
          <p:txBody>
            <a:bodyPr wrap="square" rtlCol="0">
              <a:spAutoFit/>
            </a:bodyPr>
            <a:lstStyle/>
            <a:p>
              <a:r>
                <a:rPr lang="en-US" dirty="0">
                  <a:solidFill>
                    <a:srgbClr val="3366FF"/>
                  </a:solidFill>
                </a:rPr>
                <a:t> </a:t>
              </a:r>
              <a:r>
                <a:rPr lang="en-US" b="1" dirty="0" smtClean="0">
                  <a:solidFill>
                    <a:srgbClr val="3366FF"/>
                  </a:solidFill>
                </a:rPr>
                <a:t>Figure - </a:t>
              </a:r>
              <a:r>
                <a:rPr lang="en-US" dirty="0" smtClean="0">
                  <a:solidFill>
                    <a:srgbClr val="3366FF"/>
                  </a:solidFill>
                </a:rPr>
                <a:t>Relationship </a:t>
              </a:r>
              <a:r>
                <a:rPr lang="en-US" dirty="0">
                  <a:solidFill>
                    <a:srgbClr val="3366FF"/>
                  </a:solidFill>
                </a:rPr>
                <a:t>between an organization, its stakeholders and society</a:t>
              </a:r>
            </a:p>
          </p:txBody>
        </p:sp>
      </p:grpSp>
    </p:spTree>
    <p:extLst>
      <p:ext uri="{BB962C8B-B14F-4D97-AF65-F5344CB8AC3E}">
        <p14:creationId xmlns:p14="http://schemas.microsoft.com/office/powerpoint/2010/main" val="700356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22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22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22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1026"/>
          <p:cNvSpPr>
            <a:spLocks noGrp="1" noChangeArrowheads="1"/>
          </p:cNvSpPr>
          <p:nvPr>
            <p:ph type="title"/>
          </p:nvPr>
        </p:nvSpPr>
        <p:spPr>
          <a:xfrm>
            <a:off x="595256" y="76200"/>
            <a:ext cx="7024744" cy="1143000"/>
          </a:xfrm>
        </p:spPr>
        <p:txBody>
          <a:bodyPr/>
          <a:lstStyle/>
          <a:p>
            <a:r>
              <a:rPr lang="en-US" dirty="0" smtClean="0"/>
              <a:t>ISO 14000 Family</a:t>
            </a:r>
          </a:p>
        </p:txBody>
      </p:sp>
      <p:sp>
        <p:nvSpPr>
          <p:cNvPr id="88067" name="Rectangle 1027"/>
          <p:cNvSpPr>
            <a:spLocks noGrp="1" noChangeArrowheads="1"/>
          </p:cNvSpPr>
          <p:nvPr>
            <p:ph idx="1"/>
          </p:nvPr>
        </p:nvSpPr>
        <p:spPr>
          <a:xfrm>
            <a:off x="381001" y="1371600"/>
            <a:ext cx="5867399" cy="4648200"/>
          </a:xfrm>
        </p:spPr>
        <p:txBody>
          <a:bodyPr>
            <a:normAutofit/>
          </a:bodyPr>
          <a:lstStyle/>
          <a:p>
            <a:r>
              <a:rPr lang="en-US" sz="1800" dirty="0" smtClean="0"/>
              <a:t>A series of guidance documents and standards to help organizations address environmental issues.  </a:t>
            </a:r>
            <a:br>
              <a:rPr lang="en-US" sz="1800" dirty="0" smtClean="0"/>
            </a:br>
            <a:endParaRPr lang="en-US" sz="1800" dirty="0" smtClean="0"/>
          </a:p>
          <a:p>
            <a:r>
              <a:rPr lang="en-US" sz="1800" dirty="0" smtClean="0"/>
              <a:t>These ISO’s below deal with Environmental Management Systems (EMS)</a:t>
            </a:r>
          </a:p>
          <a:p>
            <a:pPr lvl="1"/>
            <a:r>
              <a:rPr lang="en-US" sz="1800" b="1" dirty="0" smtClean="0"/>
              <a:t>14001: Environmental Management Systems</a:t>
            </a:r>
          </a:p>
          <a:p>
            <a:pPr lvl="1"/>
            <a:r>
              <a:rPr lang="en-US" sz="1800" dirty="0" smtClean="0"/>
              <a:t>14004: EMS general guidelines</a:t>
            </a:r>
          </a:p>
          <a:p>
            <a:pPr lvl="1"/>
            <a:r>
              <a:rPr lang="en-US" sz="1800" dirty="0" smtClean="0"/>
              <a:t>14010: Guidelines for Environmental Auditing</a:t>
            </a:r>
          </a:p>
          <a:p>
            <a:pPr lvl="1"/>
            <a:r>
              <a:rPr lang="en-US" sz="1800" dirty="0" smtClean="0"/>
              <a:t>14011: Guidelines for Auditing of an EMS</a:t>
            </a:r>
          </a:p>
          <a:p>
            <a:pPr lvl="1"/>
            <a:r>
              <a:rPr lang="en-US" sz="1800" dirty="0" smtClean="0"/>
              <a:t>14012: Auditing - Qualification criteria</a:t>
            </a:r>
          </a:p>
          <a:p>
            <a:pPr lvl="1"/>
            <a:r>
              <a:rPr lang="en-US" sz="1800" dirty="0" smtClean="0"/>
              <a:t>14064: Greenhouse gases</a:t>
            </a:r>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96</a:t>
            </a:fld>
            <a:endParaRPr lang="en-US" dirty="0"/>
          </a:p>
        </p:txBody>
      </p:sp>
      <p:pic>
        <p:nvPicPr>
          <p:cNvPr id="2" name="Picture 1"/>
          <p:cNvPicPr>
            <a:picLocks noChangeAspect="1"/>
          </p:cNvPicPr>
          <p:nvPr/>
        </p:nvPicPr>
        <p:blipFill>
          <a:blip r:embed="rId3" cstate="print"/>
          <a:stretch>
            <a:fillRect/>
          </a:stretch>
        </p:blipFill>
        <p:spPr>
          <a:xfrm>
            <a:off x="6705600" y="1828800"/>
            <a:ext cx="1899138" cy="1028700"/>
          </a:xfrm>
          <a:prstGeom prst="rect">
            <a:avLst/>
          </a:prstGeom>
        </p:spPr>
      </p:pic>
    </p:spTree>
    <p:extLst>
      <p:ext uri="{BB962C8B-B14F-4D97-AF65-F5344CB8AC3E}">
        <p14:creationId xmlns:p14="http://schemas.microsoft.com/office/powerpoint/2010/main" val="149645182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the Environment?</a:t>
            </a:r>
            <a:endParaRPr lang="en-US" dirty="0"/>
          </a:p>
        </p:txBody>
      </p:sp>
      <p:sp>
        <p:nvSpPr>
          <p:cNvPr id="3" name="Content Placeholder 2"/>
          <p:cNvSpPr>
            <a:spLocks noGrp="1"/>
          </p:cNvSpPr>
          <p:nvPr>
            <p:ph idx="1"/>
          </p:nvPr>
        </p:nvSpPr>
        <p:spPr>
          <a:xfrm>
            <a:off x="140677" y="1447801"/>
            <a:ext cx="6352442" cy="1676400"/>
          </a:xfrm>
        </p:spPr>
        <p:txBody>
          <a:bodyPr>
            <a:normAutofit fontScale="92500" lnSpcReduction="10000"/>
          </a:bodyPr>
          <a:lstStyle/>
          <a:p>
            <a:r>
              <a:rPr lang="en-US" b="1" dirty="0" smtClean="0"/>
              <a:t>Environment</a:t>
            </a:r>
            <a:r>
              <a:rPr lang="en-US" b="1" dirty="0"/>
              <a:t>: </a:t>
            </a:r>
            <a:r>
              <a:rPr lang="en-US" dirty="0"/>
              <a:t>Surroundings in which an organization operates, including air, water, soil, natural resources, flora, fauna, humans and their interrelation. (ISO </a:t>
            </a:r>
            <a:r>
              <a:rPr lang="en-US" dirty="0" smtClean="0"/>
              <a:t>14001:2015)</a:t>
            </a:r>
            <a:endParaRPr lang="en-US" dirty="0"/>
          </a:p>
          <a:p>
            <a:endParaRPr lang="en-US" dirty="0"/>
          </a:p>
        </p:txBody>
      </p:sp>
      <p:sp>
        <p:nvSpPr>
          <p:cNvPr id="5" name="Slide Number Placeholder 4"/>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97</a:t>
            </a:fld>
            <a:endParaRPr lang="en-US" dirty="0"/>
          </a:p>
        </p:txBody>
      </p:sp>
      <p:pic>
        <p:nvPicPr>
          <p:cNvPr id="6" name="Picture 5"/>
          <p:cNvPicPr>
            <a:picLocks noChangeAspect="1"/>
          </p:cNvPicPr>
          <p:nvPr/>
        </p:nvPicPr>
        <p:blipFill>
          <a:blip r:embed="rId2" cstate="print"/>
          <a:stretch>
            <a:fillRect/>
          </a:stretch>
        </p:blipFill>
        <p:spPr>
          <a:xfrm>
            <a:off x="6822831" y="2133600"/>
            <a:ext cx="1899138" cy="1028700"/>
          </a:xfrm>
          <a:prstGeom prst="rect">
            <a:avLst/>
          </a:prstGeom>
        </p:spPr>
      </p:pic>
    </p:spTree>
    <p:extLst>
      <p:ext uri="{BB962C8B-B14F-4D97-AF65-F5344CB8AC3E}">
        <p14:creationId xmlns:p14="http://schemas.microsoft.com/office/powerpoint/2010/main" val="156485226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026"/>
          <p:cNvSpPr>
            <a:spLocks noGrp="1" noChangeArrowheads="1"/>
          </p:cNvSpPr>
          <p:nvPr>
            <p:ph type="title"/>
          </p:nvPr>
        </p:nvSpPr>
        <p:spPr>
          <a:xfrm>
            <a:off x="381000" y="152400"/>
            <a:ext cx="7024744" cy="685800"/>
          </a:xfrm>
        </p:spPr>
        <p:txBody>
          <a:bodyPr/>
          <a:lstStyle/>
          <a:p>
            <a:r>
              <a:rPr lang="en-US" dirty="0" smtClean="0"/>
              <a:t>ISO 14001:2015 Key Elements</a:t>
            </a:r>
          </a:p>
        </p:txBody>
      </p:sp>
      <p:sp>
        <p:nvSpPr>
          <p:cNvPr id="93187" name="Rectangle 1027"/>
          <p:cNvSpPr>
            <a:spLocks noGrp="1" noChangeArrowheads="1"/>
          </p:cNvSpPr>
          <p:nvPr>
            <p:ph idx="1"/>
          </p:nvPr>
        </p:nvSpPr>
        <p:spPr>
          <a:xfrm>
            <a:off x="0" y="762000"/>
            <a:ext cx="6858000" cy="5562600"/>
          </a:xfrm>
        </p:spPr>
        <p:txBody>
          <a:bodyPr>
            <a:noAutofit/>
          </a:bodyPr>
          <a:lstStyle/>
          <a:p>
            <a:pPr lvl="1"/>
            <a:r>
              <a:rPr lang="en-US" sz="1200" b="1" dirty="0" smtClean="0"/>
              <a:t>Context of the Organization</a:t>
            </a:r>
          </a:p>
          <a:p>
            <a:pPr lvl="2">
              <a:lnSpc>
                <a:spcPct val="70000"/>
              </a:lnSpc>
            </a:pPr>
            <a:r>
              <a:rPr lang="en-US" sz="1100" dirty="0" smtClean="0"/>
              <a:t>Understanding the organization and its context </a:t>
            </a:r>
          </a:p>
          <a:p>
            <a:pPr lvl="2">
              <a:lnSpc>
                <a:spcPct val="70000"/>
              </a:lnSpc>
            </a:pPr>
            <a:r>
              <a:rPr lang="en-US" sz="1100" dirty="0" smtClean="0"/>
              <a:t>Understanding  the needs and expectation of  interested parties</a:t>
            </a:r>
          </a:p>
          <a:p>
            <a:pPr lvl="2">
              <a:lnSpc>
                <a:spcPct val="70000"/>
              </a:lnSpc>
            </a:pPr>
            <a:r>
              <a:rPr lang="en-US" sz="1100" dirty="0" smtClean="0"/>
              <a:t>Understanding the scope of the environmental management system</a:t>
            </a:r>
          </a:p>
          <a:p>
            <a:pPr lvl="2">
              <a:lnSpc>
                <a:spcPct val="70000"/>
              </a:lnSpc>
            </a:pPr>
            <a:r>
              <a:rPr lang="en-US" sz="1100" dirty="0" smtClean="0"/>
              <a:t>Environmental  management system</a:t>
            </a:r>
          </a:p>
          <a:p>
            <a:pPr lvl="1"/>
            <a:r>
              <a:rPr lang="en-US" sz="1200" b="1" dirty="0" smtClean="0"/>
              <a:t>Leadership </a:t>
            </a:r>
          </a:p>
          <a:p>
            <a:pPr lvl="2">
              <a:lnSpc>
                <a:spcPct val="70000"/>
              </a:lnSpc>
            </a:pPr>
            <a:r>
              <a:rPr lang="en-US" sz="1100" dirty="0" smtClean="0"/>
              <a:t>Leadership  and commitment</a:t>
            </a:r>
          </a:p>
          <a:p>
            <a:pPr lvl="2">
              <a:lnSpc>
                <a:spcPct val="70000"/>
              </a:lnSpc>
            </a:pPr>
            <a:r>
              <a:rPr lang="en-US" sz="1100" dirty="0" smtClean="0"/>
              <a:t>Environmental policy</a:t>
            </a:r>
          </a:p>
          <a:p>
            <a:pPr lvl="2">
              <a:lnSpc>
                <a:spcPct val="70000"/>
              </a:lnSpc>
            </a:pPr>
            <a:r>
              <a:rPr lang="en-US" sz="1100" dirty="0" smtClean="0"/>
              <a:t>Organizational roles, responsibilities and authorities</a:t>
            </a:r>
          </a:p>
          <a:p>
            <a:pPr lvl="1"/>
            <a:r>
              <a:rPr lang="en-US" sz="1200" b="1" dirty="0" smtClean="0"/>
              <a:t>Planning</a:t>
            </a:r>
          </a:p>
          <a:p>
            <a:pPr lvl="2">
              <a:lnSpc>
                <a:spcPct val="70000"/>
              </a:lnSpc>
            </a:pPr>
            <a:r>
              <a:rPr lang="en-US" sz="1100" dirty="0" smtClean="0"/>
              <a:t>Actions to address risks and opportunities</a:t>
            </a:r>
          </a:p>
          <a:p>
            <a:pPr lvl="2">
              <a:lnSpc>
                <a:spcPct val="70000"/>
              </a:lnSpc>
            </a:pPr>
            <a:r>
              <a:rPr lang="en-US" sz="1100" dirty="0" smtClean="0"/>
              <a:t>Environmental objectives and planning to achieve them</a:t>
            </a:r>
          </a:p>
          <a:p>
            <a:pPr lvl="1"/>
            <a:r>
              <a:rPr lang="en-US" sz="1200" b="1" dirty="0" smtClean="0"/>
              <a:t>Support</a:t>
            </a:r>
          </a:p>
          <a:p>
            <a:pPr lvl="2">
              <a:lnSpc>
                <a:spcPct val="70000"/>
              </a:lnSpc>
            </a:pPr>
            <a:r>
              <a:rPr lang="en-US" sz="1100" dirty="0" smtClean="0"/>
              <a:t>Resources</a:t>
            </a:r>
          </a:p>
          <a:p>
            <a:pPr lvl="2">
              <a:lnSpc>
                <a:spcPct val="70000"/>
              </a:lnSpc>
            </a:pPr>
            <a:r>
              <a:rPr lang="en-US" sz="1100" dirty="0" smtClean="0"/>
              <a:t>Competence</a:t>
            </a:r>
          </a:p>
          <a:p>
            <a:pPr lvl="2">
              <a:lnSpc>
                <a:spcPct val="70000"/>
              </a:lnSpc>
            </a:pPr>
            <a:r>
              <a:rPr lang="en-US" sz="1100" dirty="0" smtClean="0"/>
              <a:t>Awareness</a:t>
            </a:r>
          </a:p>
          <a:p>
            <a:pPr lvl="2">
              <a:lnSpc>
                <a:spcPct val="70000"/>
              </a:lnSpc>
            </a:pPr>
            <a:r>
              <a:rPr lang="en-US" sz="1100" dirty="0" smtClean="0"/>
              <a:t>Communication</a:t>
            </a:r>
          </a:p>
          <a:p>
            <a:pPr lvl="2">
              <a:lnSpc>
                <a:spcPct val="70000"/>
              </a:lnSpc>
            </a:pPr>
            <a:r>
              <a:rPr lang="en-US" sz="1100" dirty="0" smtClean="0"/>
              <a:t>Documented information</a:t>
            </a:r>
          </a:p>
          <a:p>
            <a:pPr lvl="1"/>
            <a:r>
              <a:rPr lang="en-US" sz="1200" b="1" dirty="0" smtClean="0"/>
              <a:t>Operation</a:t>
            </a:r>
          </a:p>
          <a:p>
            <a:pPr lvl="2">
              <a:lnSpc>
                <a:spcPct val="70000"/>
              </a:lnSpc>
            </a:pPr>
            <a:r>
              <a:rPr lang="en-US" sz="1100" dirty="0" smtClean="0"/>
              <a:t>Operational planning and control</a:t>
            </a:r>
          </a:p>
          <a:p>
            <a:pPr lvl="2">
              <a:lnSpc>
                <a:spcPct val="70000"/>
              </a:lnSpc>
            </a:pPr>
            <a:r>
              <a:rPr lang="en-US" sz="1100" dirty="0" smtClean="0"/>
              <a:t>Emergency preparedness and response</a:t>
            </a:r>
          </a:p>
          <a:p>
            <a:pPr lvl="1"/>
            <a:r>
              <a:rPr lang="en-US" sz="1200" b="1" dirty="0" smtClean="0"/>
              <a:t>Performing Evaluation</a:t>
            </a:r>
          </a:p>
          <a:p>
            <a:pPr lvl="2">
              <a:lnSpc>
                <a:spcPct val="70000"/>
              </a:lnSpc>
            </a:pPr>
            <a:r>
              <a:rPr lang="en-US" sz="1100" dirty="0" smtClean="0"/>
              <a:t>Monitoring, measurement, analysis and evaluation</a:t>
            </a:r>
          </a:p>
          <a:p>
            <a:pPr lvl="2">
              <a:lnSpc>
                <a:spcPct val="70000"/>
              </a:lnSpc>
            </a:pPr>
            <a:r>
              <a:rPr lang="en-US" sz="1100" dirty="0" smtClean="0"/>
              <a:t>Internal Audit</a:t>
            </a:r>
          </a:p>
          <a:p>
            <a:pPr lvl="2">
              <a:lnSpc>
                <a:spcPct val="70000"/>
              </a:lnSpc>
            </a:pPr>
            <a:r>
              <a:rPr lang="en-US" sz="1100" dirty="0" smtClean="0"/>
              <a:t>Management review</a:t>
            </a:r>
          </a:p>
          <a:p>
            <a:pPr lvl="1"/>
            <a:r>
              <a:rPr lang="en-US" sz="1200" b="1" dirty="0" smtClean="0"/>
              <a:t>Improvement</a:t>
            </a:r>
          </a:p>
          <a:p>
            <a:pPr lvl="2">
              <a:lnSpc>
                <a:spcPct val="70000"/>
              </a:lnSpc>
            </a:pPr>
            <a:r>
              <a:rPr lang="en-US" sz="1100" dirty="0" smtClean="0"/>
              <a:t>General</a:t>
            </a:r>
          </a:p>
          <a:p>
            <a:pPr lvl="2">
              <a:lnSpc>
                <a:spcPct val="70000"/>
              </a:lnSpc>
            </a:pPr>
            <a:r>
              <a:rPr lang="en-US" sz="1100" dirty="0" smtClean="0"/>
              <a:t>Nonconformity and  corrective action</a:t>
            </a:r>
          </a:p>
          <a:p>
            <a:pPr lvl="2">
              <a:lnSpc>
                <a:spcPct val="70000"/>
              </a:lnSpc>
            </a:pPr>
            <a:r>
              <a:rPr lang="en-US" sz="1100" dirty="0" smtClean="0"/>
              <a:t>Continual Improvement</a:t>
            </a:r>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98</a:t>
            </a:fld>
            <a:endParaRPr lang="en-US" dirty="0"/>
          </a:p>
        </p:txBody>
      </p:sp>
      <p:pic>
        <p:nvPicPr>
          <p:cNvPr id="5" name="Picture 4"/>
          <p:cNvPicPr>
            <a:picLocks noChangeAspect="1"/>
          </p:cNvPicPr>
          <p:nvPr/>
        </p:nvPicPr>
        <p:blipFill>
          <a:blip r:embed="rId3" cstate="print"/>
          <a:stretch>
            <a:fillRect/>
          </a:stretch>
        </p:blipFill>
        <p:spPr>
          <a:xfrm>
            <a:off x="6858000" y="1676400"/>
            <a:ext cx="1899138" cy="1028700"/>
          </a:xfrm>
          <a:prstGeom prst="rect">
            <a:avLst/>
          </a:prstGeom>
        </p:spPr>
      </p:pic>
    </p:spTree>
    <p:extLst>
      <p:ext uri="{BB962C8B-B14F-4D97-AF65-F5344CB8AC3E}">
        <p14:creationId xmlns:p14="http://schemas.microsoft.com/office/powerpoint/2010/main" val="239776239"/>
      </p:ext>
    </p:extLst>
  </p:cSld>
  <p:clrMapOvr>
    <a:masterClrMapping/>
  </p:clrMapOvr>
  <p:transition>
    <p:strips dir="rd"/>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492370" y="228600"/>
            <a:ext cx="7024744" cy="762000"/>
          </a:xfrm>
        </p:spPr>
        <p:txBody>
          <a:bodyPr/>
          <a:lstStyle/>
          <a:p>
            <a:r>
              <a:rPr lang="en-US" dirty="0" smtClean="0"/>
              <a:t>What is an EMS?</a:t>
            </a:r>
          </a:p>
        </p:txBody>
      </p:sp>
      <p:sp>
        <p:nvSpPr>
          <p:cNvPr id="89091" name="Rectangle 3"/>
          <p:cNvSpPr>
            <a:spLocks noGrp="1" noChangeArrowheads="1"/>
          </p:cNvSpPr>
          <p:nvPr>
            <p:ph idx="1"/>
          </p:nvPr>
        </p:nvSpPr>
        <p:spPr>
          <a:xfrm>
            <a:off x="381001" y="1676402"/>
            <a:ext cx="5808785" cy="3976687"/>
          </a:xfrm>
        </p:spPr>
        <p:txBody>
          <a:bodyPr>
            <a:normAutofit/>
          </a:bodyPr>
          <a:lstStyle/>
          <a:p>
            <a:r>
              <a:rPr lang="en-US" sz="1900" b="0" dirty="0" smtClean="0"/>
              <a:t>Systematic way of managing an organization’s environmental affairs</a:t>
            </a:r>
          </a:p>
          <a:p>
            <a:r>
              <a:rPr lang="en-US" sz="1900" b="0" dirty="0" smtClean="0"/>
              <a:t>Based on Plan-Do-Check-Act Model (PDCA)</a:t>
            </a:r>
          </a:p>
          <a:p>
            <a:r>
              <a:rPr lang="en-US" sz="1900" b="0" dirty="0" smtClean="0"/>
              <a:t>Focused on Continual Improvement of system</a:t>
            </a:r>
          </a:p>
          <a:p>
            <a:r>
              <a:rPr lang="en-US" sz="1900" b="0" dirty="0" smtClean="0"/>
              <a:t>Addresses immediate and long-term impact of an organization’s products, services and processes on the environment. </a:t>
            </a:r>
            <a:endParaRPr lang="en-US" sz="1900" b="0" i="1" dirty="0" smtClean="0"/>
          </a:p>
          <a:p>
            <a:r>
              <a:rPr lang="en-US" sz="1900" b="0" i="1" dirty="0" smtClean="0"/>
              <a:t>A tool to improve environmental performance</a:t>
            </a:r>
            <a:r>
              <a:rPr lang="en-US" sz="2400" b="0" i="1" dirty="0" smtClean="0"/>
              <a:t> </a:t>
            </a:r>
            <a:endParaRPr lang="en-US" sz="2400" b="0" dirty="0" smtClean="0"/>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99</a:t>
            </a:fld>
            <a:endParaRPr lang="en-US" dirty="0"/>
          </a:p>
        </p:txBody>
      </p:sp>
      <p:pic>
        <p:nvPicPr>
          <p:cNvPr id="5" name="Picture 4"/>
          <p:cNvPicPr>
            <a:picLocks noChangeAspect="1"/>
          </p:cNvPicPr>
          <p:nvPr/>
        </p:nvPicPr>
        <p:blipFill>
          <a:blip r:embed="rId3" cstate="print"/>
          <a:stretch>
            <a:fillRect/>
          </a:stretch>
        </p:blipFill>
        <p:spPr>
          <a:xfrm>
            <a:off x="6400800" y="2209800"/>
            <a:ext cx="1899138" cy="1028700"/>
          </a:xfrm>
          <a:prstGeom prst="rect">
            <a:avLst/>
          </a:prstGeom>
        </p:spPr>
      </p:pic>
    </p:spTree>
    <p:extLst>
      <p:ext uri="{BB962C8B-B14F-4D97-AF65-F5344CB8AC3E}">
        <p14:creationId xmlns:p14="http://schemas.microsoft.com/office/powerpoint/2010/main" val="273476019"/>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Custom 4">
      <a:dk1>
        <a:srgbClr val="000000"/>
      </a:dk1>
      <a:lt1>
        <a:srgbClr val="FFFFFF"/>
      </a:lt1>
      <a:dk2>
        <a:srgbClr val="44546A"/>
      </a:dk2>
      <a:lt2>
        <a:srgbClr val="E7E6E6"/>
      </a:lt2>
      <a:accent1>
        <a:srgbClr val="A4A4A4"/>
      </a:accent1>
      <a:accent2>
        <a:srgbClr val="ED7D31"/>
      </a:accent2>
      <a:accent3>
        <a:srgbClr val="A5A5A5"/>
      </a:accent3>
      <a:accent4>
        <a:srgbClr val="FFC000"/>
      </a:accent4>
      <a:accent5>
        <a:srgbClr val="77A641"/>
      </a:accent5>
      <a:accent6>
        <a:srgbClr val="A7D278"/>
      </a:accent6>
      <a:hlink>
        <a:srgbClr val="A7D278"/>
      </a:hlink>
      <a:folHlink>
        <a:srgbClr val="797979"/>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5549</TotalTime>
  <Words>55616</Words>
  <Application>Microsoft Office PowerPoint</Application>
  <PresentationFormat>Presentación en pantalla (4:3)</PresentationFormat>
  <Paragraphs>6893</Paragraphs>
  <Slides>531</Slides>
  <Notes>321</Notes>
  <HiddenSlides>1</HiddenSlides>
  <MMClips>4</MMClips>
  <ScaleCrop>false</ScaleCrop>
  <HeadingPairs>
    <vt:vector size="10" baseType="variant">
      <vt:variant>
        <vt:lpstr>Fuentes usadas</vt:lpstr>
      </vt:variant>
      <vt:variant>
        <vt:i4>32</vt:i4>
      </vt:variant>
      <vt:variant>
        <vt:lpstr>Tema</vt:lpstr>
      </vt:variant>
      <vt:variant>
        <vt:i4>1</vt:i4>
      </vt:variant>
      <vt:variant>
        <vt:lpstr>Vínculos</vt:lpstr>
      </vt:variant>
      <vt:variant>
        <vt:i4>1</vt:i4>
      </vt:variant>
      <vt:variant>
        <vt:lpstr>Servidores OLE incrustados</vt:lpstr>
      </vt:variant>
      <vt:variant>
        <vt:i4>1</vt:i4>
      </vt:variant>
      <vt:variant>
        <vt:lpstr>Títulos de diapositiva</vt:lpstr>
      </vt:variant>
      <vt:variant>
        <vt:i4>531</vt:i4>
      </vt:variant>
    </vt:vector>
  </HeadingPairs>
  <TitlesOfParts>
    <vt:vector size="566" baseType="lpstr">
      <vt:lpstr>ＭＳ Ｐゴシック</vt:lpstr>
      <vt:lpstr>Yu Gothic</vt:lpstr>
      <vt:lpstr>Arial</vt:lpstr>
      <vt:lpstr>Arial Narrow</vt:lpstr>
      <vt:lpstr>Arial Rounded MT Bold</vt:lpstr>
      <vt:lpstr>AvenirNext LT Pro Cn</vt:lpstr>
      <vt:lpstr>AvenirNext LT Pro MediumCn</vt:lpstr>
      <vt:lpstr>Broadway</vt:lpstr>
      <vt:lpstr>Calibri</vt:lpstr>
      <vt:lpstr>Calibri Light</vt:lpstr>
      <vt:lpstr>Century Gothic</vt:lpstr>
      <vt:lpstr>Courier New</vt:lpstr>
      <vt:lpstr>FontAwesome</vt:lpstr>
      <vt:lpstr>Garamond</vt:lpstr>
      <vt:lpstr>Gill Sans</vt:lpstr>
      <vt:lpstr>Halv</vt:lpstr>
      <vt:lpstr>Helvetica</vt:lpstr>
      <vt:lpstr>Helvetica Light</vt:lpstr>
      <vt:lpstr>Helvetica Neue</vt:lpstr>
      <vt:lpstr>Lato</vt:lpstr>
      <vt:lpstr>Lato Light</vt:lpstr>
      <vt:lpstr>Lucida Grande</vt:lpstr>
      <vt:lpstr>Lucida Sans Unicode</vt:lpstr>
      <vt:lpstr>Swis721 Lt BT</vt:lpstr>
      <vt:lpstr>Symbol</vt:lpstr>
      <vt:lpstr>Times</vt:lpstr>
      <vt:lpstr>Times New Roman</vt:lpstr>
      <vt:lpstr>Verdana</vt:lpstr>
      <vt:lpstr>Wingdings</vt:lpstr>
      <vt:lpstr>Wingdings 2</vt:lpstr>
      <vt:lpstr>Wingdings 3</vt:lpstr>
      <vt:lpstr>ZapfCalligr BT</vt:lpstr>
      <vt:lpstr>Custom Design</vt:lpstr>
      <vt:lpstr>\\localhost\Users\joelcarboni\Dropbox\AUB\Macintosh HD:Users:joelcarboni:Dropbox:5. Training Partners:Templates and teaching aides:Sustainability Management Plan.docx!OLE_LINK2</vt:lpstr>
      <vt:lpstr>Document</vt:lpstr>
      <vt:lpstr>Presentación de PowerPoint</vt:lpstr>
      <vt:lpstr>About the presenter</vt:lpstr>
      <vt:lpstr>Course Kit </vt:lpstr>
      <vt:lpstr>Course Introduction</vt:lpstr>
      <vt:lpstr>We will cover</vt:lpstr>
      <vt:lpstr>Learning Objectives</vt:lpstr>
      <vt:lpstr>About GPM?</vt:lpstr>
      <vt:lpstr>Active in over 145 countries and growing</vt:lpstr>
      <vt:lpstr>Our Sustainability Affiliations</vt:lpstr>
      <vt:lpstr>We are making a difference</vt:lpstr>
      <vt:lpstr>Borneo - Sarawak</vt:lpstr>
      <vt:lpstr>Impacting the future through our University Partner Program and the UN PRME initiative</vt:lpstr>
      <vt:lpstr>Our Focus – Change Delivery</vt:lpstr>
      <vt:lpstr>GPM Certifications</vt:lpstr>
      <vt:lpstr>Certification</vt:lpstr>
      <vt:lpstr>Certification</vt:lpstr>
      <vt:lpstr>Industry Recognition</vt:lpstr>
      <vt:lpstr>Award Yourself and/or a Colleague!</vt:lpstr>
      <vt:lpstr>Presentación de PowerPoint</vt:lpstr>
      <vt:lpstr>Sustainability Drivers</vt:lpstr>
      <vt:lpstr>A Growing Problem</vt:lpstr>
      <vt:lpstr>The earth system context</vt:lpstr>
      <vt:lpstr>The Accenture – UNGC 2013 Report</vt:lpstr>
      <vt:lpstr>What Happens?</vt:lpstr>
      <vt:lpstr>Is this a problem?</vt:lpstr>
      <vt:lpstr>Example</vt:lpstr>
      <vt:lpstr>Organizations Driving Sustainability</vt:lpstr>
      <vt:lpstr>The United Nations Global Compact</vt:lpstr>
      <vt:lpstr>The Ten Principles</vt:lpstr>
      <vt:lpstr>The Ten Principles</vt:lpstr>
      <vt:lpstr>Presentación de PowerPoint</vt:lpstr>
      <vt:lpstr>The Sustainable Development Goals</vt:lpstr>
      <vt:lpstr>Responsibilities for Business</vt:lpstr>
      <vt:lpstr>Understanding the business case for sustainability in project management.</vt:lpstr>
      <vt:lpstr>Define Priorities: Map the Value Chain</vt:lpstr>
      <vt:lpstr>Select Indicators and collect data</vt:lpstr>
      <vt:lpstr>Define Priorities</vt:lpstr>
      <vt:lpstr>Minding the Gap</vt:lpstr>
      <vt:lpstr>Understand and share the commitment internally</vt:lpstr>
      <vt:lpstr>Integrating the SDGS</vt:lpstr>
      <vt:lpstr>Reporting</vt:lpstr>
      <vt:lpstr>UN Global Compact Reporting</vt:lpstr>
      <vt:lpstr>About GRI Reporting</vt:lpstr>
      <vt:lpstr>Global Reporting Intiative’s Categories and Aspects</vt:lpstr>
      <vt:lpstr>Going Deeper into  the G4 GRI</vt:lpstr>
      <vt:lpstr>Presentación de PowerPoint</vt:lpstr>
      <vt:lpstr>The Cobb Salad Report</vt:lpstr>
      <vt:lpstr>Responsibilities for Business</vt:lpstr>
      <vt:lpstr>Understanding the business case for sustainability in project management.</vt:lpstr>
      <vt:lpstr>Define Priorities: Map the Value Chain</vt:lpstr>
      <vt:lpstr>Select Indicators and collect data</vt:lpstr>
      <vt:lpstr>Define Priorities</vt:lpstr>
      <vt:lpstr>Minding the Gap</vt:lpstr>
      <vt:lpstr>Understand and share the commitment internally</vt:lpstr>
      <vt:lpstr>Integrating the SDGS</vt:lpstr>
      <vt:lpstr>Reporting</vt:lpstr>
      <vt:lpstr>UN Global Compact Reporting</vt:lpstr>
      <vt:lpstr>About GRI Reporting</vt:lpstr>
      <vt:lpstr>Global Reporting Intiative’s Categories and Aspects</vt:lpstr>
      <vt:lpstr>Going Deeper into  the G4 GRI</vt:lpstr>
      <vt:lpstr>Presentación de PowerPoint</vt:lpstr>
      <vt:lpstr>The Cobb Salad Report</vt:lpstr>
      <vt:lpstr>Example LEDtek</vt:lpstr>
      <vt:lpstr>GPM’s Non Financial Report  (UNGC)</vt:lpstr>
      <vt:lpstr>Corporations get it (sort of).</vt:lpstr>
      <vt:lpstr>Climate Change</vt:lpstr>
      <vt:lpstr>Climate Change</vt:lpstr>
      <vt:lpstr>Executives on Climate Change</vt:lpstr>
      <vt:lpstr>Executives On Climate Change</vt:lpstr>
      <vt:lpstr>Paris Agreement</vt:lpstr>
      <vt:lpstr>Status Update from Paris</vt:lpstr>
      <vt:lpstr>POST-2015 BUSINESS ENGAGEMENT ARCHITECTURE</vt:lpstr>
      <vt:lpstr>Essentially</vt:lpstr>
      <vt:lpstr>Where do we fit in?</vt:lpstr>
      <vt:lpstr>We must move beyond this.</vt:lpstr>
      <vt:lpstr>To this.</vt:lpstr>
      <vt:lpstr>Success and Failures</vt:lpstr>
      <vt:lpstr>Success and Failures</vt:lpstr>
      <vt:lpstr>Success and Failures</vt:lpstr>
      <vt:lpstr>Success and Failures</vt:lpstr>
      <vt:lpstr>What are we up against?</vt:lpstr>
      <vt:lpstr>We have covered</vt:lpstr>
      <vt:lpstr>Presentación de PowerPoint</vt:lpstr>
      <vt:lpstr>Systems Thinking</vt:lpstr>
      <vt:lpstr>The GPM Sustainability Services Focus</vt:lpstr>
      <vt:lpstr>What is a System?</vt:lpstr>
      <vt:lpstr>Output vs. Benefit</vt:lpstr>
      <vt:lpstr>Why we encourage this?</vt:lpstr>
      <vt:lpstr>Getting to Know ISO Standards</vt:lpstr>
      <vt:lpstr>ISO standards </vt:lpstr>
      <vt:lpstr>What ISO 26000 is NOT…</vt:lpstr>
      <vt:lpstr>What ISO 26000 is…</vt:lpstr>
      <vt:lpstr>ISO 26000 Principles of Social Responsibility</vt:lpstr>
      <vt:lpstr>ISO 26000 Principles of Social Responsibility</vt:lpstr>
      <vt:lpstr>ISO 26000 Principles of Social Responsibility</vt:lpstr>
      <vt:lpstr>ISO 14000 Family</vt:lpstr>
      <vt:lpstr>What is the Environment?</vt:lpstr>
      <vt:lpstr>ISO 14001:2015 Key Elements</vt:lpstr>
      <vt:lpstr>What is an EMS?</vt:lpstr>
      <vt:lpstr>What is an EMS?</vt:lpstr>
      <vt:lpstr>Why Do Organizations Implement an EMS ?</vt:lpstr>
      <vt:lpstr>ISO 50001: 2011 Energy Management Systems</vt:lpstr>
      <vt:lpstr>ISO 50001: 2011 Energy Management Systems</vt:lpstr>
      <vt:lpstr>ISO 50001: 2011 Energy Management Systems</vt:lpstr>
      <vt:lpstr>Principles of Quality Management (ISO 9001:2015)</vt:lpstr>
      <vt:lpstr>The Current PM Challenge</vt:lpstr>
      <vt:lpstr>Internal Audits</vt:lpstr>
      <vt:lpstr>Internal Audits</vt:lpstr>
      <vt:lpstr>What is ISO 55000?</vt:lpstr>
      <vt:lpstr>What is Asset Management</vt:lpstr>
      <vt:lpstr>What are the benefits of asset management?</vt:lpstr>
      <vt:lpstr>What are the benefits of asset management?</vt:lpstr>
      <vt:lpstr>Fundamentals : Value</vt:lpstr>
      <vt:lpstr>Fundamentals : Alignment</vt:lpstr>
      <vt:lpstr>Fundamentals : Leadership</vt:lpstr>
      <vt:lpstr>Fundamentals : Assurance</vt:lpstr>
      <vt:lpstr>Correlation</vt:lpstr>
      <vt:lpstr>Relationship to Projects</vt:lpstr>
      <vt:lpstr>We have covered</vt:lpstr>
      <vt:lpstr>Ethics, Principles, and Values</vt:lpstr>
      <vt:lpstr>Business Ethics</vt:lpstr>
      <vt:lpstr>Business Principles</vt:lpstr>
      <vt:lpstr>Costs of ethical behaviour</vt:lpstr>
      <vt:lpstr>Corporate Social Responsibility (Why Morally)</vt:lpstr>
      <vt:lpstr>Corporate Social Responsibility (Why Ethically)</vt:lpstr>
      <vt:lpstr>The 9 components of Business Ethics Management</vt:lpstr>
      <vt:lpstr>Enhanced Focus</vt:lpstr>
      <vt:lpstr>What are Principles and Values</vt:lpstr>
      <vt:lpstr>Communicating policies and values</vt:lpstr>
      <vt:lpstr>Example – Delta Airlines</vt:lpstr>
      <vt:lpstr>GPM® Sustainable Change Delivery Principles</vt:lpstr>
      <vt:lpstr>PSM3™ Levels for Sustainability</vt:lpstr>
      <vt:lpstr>PSM3™ Levels for Sustainability</vt:lpstr>
      <vt:lpstr>Conflict of Interest.</vt:lpstr>
      <vt:lpstr>VALUES, MORALS &amp; ETHICS</vt:lpstr>
      <vt:lpstr>Ethics in Project Management</vt:lpstr>
      <vt:lpstr> Eight ethical guidelines foundation for projects. </vt:lpstr>
      <vt:lpstr>We have covered</vt:lpstr>
      <vt:lpstr>Presentación de PowerPoint</vt:lpstr>
      <vt:lpstr>Governance, Portfolio and Program Management</vt:lpstr>
      <vt:lpstr>Project Governance</vt:lpstr>
      <vt:lpstr>Four Key Principles of Governance</vt:lpstr>
      <vt:lpstr>Eight Key Principles of Project Governance</vt:lpstr>
      <vt:lpstr>Eight Key Principles of Project Governance</vt:lpstr>
      <vt:lpstr>Project Governance</vt:lpstr>
      <vt:lpstr>Where Project Governance Exists</vt:lpstr>
      <vt:lpstr>Project portfolios</vt:lpstr>
      <vt:lpstr>Why portfolio management?</vt:lpstr>
      <vt:lpstr>Aims of Portfolio Management</vt:lpstr>
      <vt:lpstr>Sustainable Portfolios</vt:lpstr>
      <vt:lpstr>Portfolio management characteristics</vt:lpstr>
      <vt:lpstr>Presentación de PowerPoint</vt:lpstr>
      <vt:lpstr>Presentación de PowerPoint</vt:lpstr>
      <vt:lpstr>Presentación de PowerPoint</vt:lpstr>
      <vt:lpstr>Presentación de PowerPoint</vt:lpstr>
      <vt:lpstr>The P3O</vt:lpstr>
      <vt:lpstr>Program management characteristics</vt:lpstr>
      <vt:lpstr>Project management vs. program management</vt:lpstr>
      <vt:lpstr>Program manager’s role</vt:lpstr>
      <vt:lpstr>Benefits of program management</vt:lpstr>
      <vt:lpstr>Types of PMOs</vt:lpstr>
      <vt:lpstr>Benefits of PMXs</vt:lpstr>
      <vt:lpstr>“Experts” advise…</vt:lpstr>
      <vt:lpstr>Strategic Roles</vt:lpstr>
      <vt:lpstr>The EPMO Enables The Adaptive Organization</vt:lpstr>
      <vt:lpstr>Case study - Fifth Third bank</vt:lpstr>
      <vt:lpstr>Problem</vt:lpstr>
      <vt:lpstr>Results</vt:lpstr>
      <vt:lpstr>We have covered</vt:lpstr>
      <vt:lpstr>Organizational Capacity for Change</vt:lpstr>
      <vt:lpstr>Organizational Capacity for Change Defined</vt:lpstr>
      <vt:lpstr>On Change</vt:lpstr>
      <vt:lpstr>The New Mandate for Change Leadership</vt:lpstr>
      <vt:lpstr>Capacity Opportunity</vt:lpstr>
      <vt:lpstr>Primary Reasons for Failure to Bring About Change</vt:lpstr>
      <vt:lpstr>Leading with both hands</vt:lpstr>
      <vt:lpstr>The Eight Dimensions  of organizational capacity for change</vt:lpstr>
      <vt:lpstr>Breaking them down</vt:lpstr>
      <vt:lpstr>Breaking them down</vt:lpstr>
      <vt:lpstr>Breaking them down</vt:lpstr>
      <vt:lpstr>Breaking them down</vt:lpstr>
      <vt:lpstr>Six points to establish Innovative Culture</vt:lpstr>
      <vt:lpstr>The Prosci® ADKAR® Model</vt:lpstr>
      <vt:lpstr>Conclusions</vt:lpstr>
      <vt:lpstr>We have covered</vt:lpstr>
      <vt:lpstr>Presentación de PowerPoint</vt:lpstr>
      <vt:lpstr>The Business Case, Benefits and Value Management</vt:lpstr>
      <vt:lpstr>What is a business case?</vt:lpstr>
      <vt:lpstr>Why do we need a business case?</vt:lpstr>
      <vt:lpstr>Presentación de PowerPoint</vt:lpstr>
      <vt:lpstr>Contents of Business Case</vt:lpstr>
      <vt:lpstr>Sustainability in the Business Case</vt:lpstr>
      <vt:lpstr>Business case in terms of concept to relationships </vt:lpstr>
      <vt:lpstr>Investment appraisal</vt:lpstr>
      <vt:lpstr>Investment analysis techniques</vt:lpstr>
      <vt:lpstr>Payback period</vt:lpstr>
      <vt:lpstr>Return on investment (ROI)</vt:lpstr>
      <vt:lpstr>Discounted cash flow</vt:lpstr>
      <vt:lpstr>Discounted cash flow example</vt:lpstr>
      <vt:lpstr>Net present value</vt:lpstr>
      <vt:lpstr>Social Return on Investment</vt:lpstr>
      <vt:lpstr>What is project success and benefits management?</vt:lpstr>
      <vt:lpstr>What is success?</vt:lpstr>
      <vt:lpstr>When to define success</vt:lpstr>
      <vt:lpstr>Focusing on Benefits</vt:lpstr>
      <vt:lpstr>Key Principles  / KPIs</vt:lpstr>
      <vt:lpstr>Benefits Realization</vt:lpstr>
      <vt:lpstr>Benefits Realization with Sustainability</vt:lpstr>
      <vt:lpstr>Benefits Realization Plan</vt:lpstr>
      <vt:lpstr>The Benefit Owner</vt:lpstr>
      <vt:lpstr>We have covered</vt:lpstr>
      <vt:lpstr>Presentación de PowerPoint</vt:lpstr>
      <vt:lpstr>Requirements Management</vt:lpstr>
      <vt:lpstr>Poor Requirements = Poor Performance</vt:lpstr>
      <vt:lpstr>What is Requirements Management?</vt:lpstr>
      <vt:lpstr>What Are Requirements?</vt:lpstr>
      <vt:lpstr>Requirements Life Cycle</vt:lpstr>
      <vt:lpstr>Requirements Structuring</vt:lpstr>
      <vt:lpstr>Elements of a Requirements Management Plan</vt:lpstr>
      <vt:lpstr>Important Skills For Requirements Management</vt:lpstr>
      <vt:lpstr>The study of why things go wrong</vt:lpstr>
      <vt:lpstr>The frequent result</vt:lpstr>
      <vt:lpstr>We have covered</vt:lpstr>
      <vt:lpstr>Presentación de PowerPoint</vt:lpstr>
      <vt:lpstr>Project Management</vt:lpstr>
      <vt:lpstr>What is a Project?</vt:lpstr>
      <vt:lpstr>Project Management</vt:lpstr>
      <vt:lpstr>Competences</vt:lpstr>
      <vt:lpstr>Project Management Process Groups </vt:lpstr>
      <vt:lpstr>Interaction Among Process Groups</vt:lpstr>
      <vt:lpstr>Projects and the business</vt:lpstr>
      <vt:lpstr>Subject Groups</vt:lpstr>
      <vt:lpstr>Relationship between project management concepts and processes</vt:lpstr>
      <vt:lpstr>True or False?</vt:lpstr>
      <vt:lpstr>The Project Environment</vt:lpstr>
      <vt:lpstr>Project Complexity</vt:lpstr>
      <vt:lpstr>The Current PM Challenge</vt:lpstr>
      <vt:lpstr>Great Project Managers</vt:lpstr>
      <vt:lpstr>We have covered</vt:lpstr>
      <vt:lpstr>Presentación de PowerPoint</vt:lpstr>
      <vt:lpstr>Project Lifecycles and PRiSM</vt:lpstr>
      <vt:lpstr>Requirements Life Cycle</vt:lpstr>
      <vt:lpstr>Project Lifecycle – High Level</vt:lpstr>
      <vt:lpstr>Initiation phase</vt:lpstr>
      <vt:lpstr>Planning phase</vt:lpstr>
      <vt:lpstr>Implementation phase</vt:lpstr>
      <vt:lpstr>Handover &amp; closeout phase</vt:lpstr>
      <vt:lpstr>Process Groups (Review)</vt:lpstr>
      <vt:lpstr>Presentación de PowerPoint</vt:lpstr>
      <vt:lpstr>PRiSM Flow</vt:lpstr>
      <vt:lpstr>The PRiSM Pre-Project Phase</vt:lpstr>
      <vt:lpstr>The PRiSM Pre-Project Phase</vt:lpstr>
      <vt:lpstr>The PRiSM Pre-Project Phase</vt:lpstr>
      <vt:lpstr>The PRiSM Pre-Project Phase</vt:lpstr>
      <vt:lpstr>PRiSM Project Initiation</vt:lpstr>
      <vt:lpstr>PRiSM Project Initiation</vt:lpstr>
      <vt:lpstr>PRiSM Project Initiation</vt:lpstr>
      <vt:lpstr>PRiSM Project Initiation</vt:lpstr>
      <vt:lpstr>Tools to Integrate Sustainability and Project Management</vt:lpstr>
      <vt:lpstr>What is included in an SMP</vt:lpstr>
      <vt:lpstr>Version Control and Distribution</vt:lpstr>
      <vt:lpstr>Project Sustainability Objectives</vt:lpstr>
      <vt:lpstr>Key Performance Measures (Qualitative and Quantitative)</vt:lpstr>
      <vt:lpstr> P5 Impact Assessment</vt:lpstr>
      <vt:lpstr>The final pieces</vt:lpstr>
      <vt:lpstr>Where does the SMP Impact the project?</vt:lpstr>
      <vt:lpstr>PRiSM Project Initiation</vt:lpstr>
      <vt:lpstr>PRiSM Project Initiation</vt:lpstr>
      <vt:lpstr>PRiSM Project Planning</vt:lpstr>
      <vt:lpstr>PRiSM Project Planning</vt:lpstr>
      <vt:lpstr>PRiSM Project Planning</vt:lpstr>
      <vt:lpstr>PRiSM Project Planning</vt:lpstr>
      <vt:lpstr>PRiSM Project Planning</vt:lpstr>
      <vt:lpstr>PRiSM Project Planning</vt:lpstr>
      <vt:lpstr>PRiSM Project Planning</vt:lpstr>
      <vt:lpstr>PRiSM Project Planning</vt:lpstr>
      <vt:lpstr>PRiSM Project Planning</vt:lpstr>
      <vt:lpstr>PRiSM Project Planning</vt:lpstr>
      <vt:lpstr>PRiSM Project Planning</vt:lpstr>
      <vt:lpstr>PRiSM Project Planning</vt:lpstr>
      <vt:lpstr>PRiSM Project Planning</vt:lpstr>
      <vt:lpstr>PRiSM Project Planning</vt:lpstr>
      <vt:lpstr>PRiSM Project Planning</vt:lpstr>
      <vt:lpstr>PRiSM Project Planning</vt:lpstr>
      <vt:lpstr>PRiSM Project Implementing</vt:lpstr>
      <vt:lpstr>PRiSM Project Closure</vt:lpstr>
      <vt:lpstr>PRiSM Project Closure</vt:lpstr>
      <vt:lpstr>Post Project Phase</vt:lpstr>
      <vt:lpstr>Handover</vt:lpstr>
      <vt:lpstr>Closure</vt:lpstr>
      <vt:lpstr>Flexible Framework </vt:lpstr>
      <vt:lpstr>Product Life Cycle</vt:lpstr>
      <vt:lpstr>Sustainable Concepts</vt:lpstr>
      <vt:lpstr>Deliverables from a concept to relationships perspective </vt:lpstr>
      <vt:lpstr>We have covered</vt:lpstr>
      <vt:lpstr>Presentación de PowerPoint</vt:lpstr>
      <vt:lpstr>The P5 Standard</vt:lpstr>
      <vt:lpstr>The P5™ Standard for Sustainability in Project Management </vt:lpstr>
      <vt:lpstr>P5 Overview</vt:lpstr>
      <vt:lpstr>Presentación de PowerPoint</vt:lpstr>
      <vt:lpstr>What is a product?</vt:lpstr>
      <vt:lpstr>What is a Project Process?</vt:lpstr>
      <vt:lpstr>P5 and the Social Bottom Line</vt:lpstr>
      <vt:lpstr>P5 and the Social Bottom Line</vt:lpstr>
      <vt:lpstr>P5 and the Social Bottom Line</vt:lpstr>
      <vt:lpstr>P5 and the Social Bottom Line</vt:lpstr>
      <vt:lpstr>P5 and the Environmental Bottom Line</vt:lpstr>
      <vt:lpstr>P5 and the Environmental Bottom Line</vt:lpstr>
      <vt:lpstr>P5 and the Environmental Bottom Line</vt:lpstr>
      <vt:lpstr>P5 and the Environmental Bottom Line</vt:lpstr>
      <vt:lpstr>P5 and the Financial Bottom Line</vt:lpstr>
      <vt:lpstr>P5 and the Financial Bottom Line</vt:lpstr>
      <vt:lpstr>How to Perform the Analysis</vt:lpstr>
      <vt:lpstr>Example</vt:lpstr>
      <vt:lpstr>Why do this? </vt:lpstr>
      <vt:lpstr>A lot of good info…</vt:lpstr>
      <vt:lpstr>Compared with the GRI and UNGC</vt:lpstr>
      <vt:lpstr>Group Exercise  Learning How to use P5</vt:lpstr>
      <vt:lpstr>Class Exercise. Learning How to use P5</vt:lpstr>
      <vt:lpstr>P5 and… </vt:lpstr>
      <vt:lpstr>We have covered</vt:lpstr>
      <vt:lpstr>Presentación de PowerPoint</vt:lpstr>
      <vt:lpstr>Project Controls</vt:lpstr>
      <vt:lpstr>What is Project Control?</vt:lpstr>
      <vt:lpstr>Project Controls Breakdown</vt:lpstr>
      <vt:lpstr>MANAGING CONTROL</vt:lpstr>
      <vt:lpstr>Establishing Project Control</vt:lpstr>
      <vt:lpstr>Establishing Project Control</vt:lpstr>
      <vt:lpstr>Project Controls Principles</vt:lpstr>
      <vt:lpstr>Project Controls Process</vt:lpstr>
      <vt:lpstr>Product Breakdown Structure</vt:lpstr>
      <vt:lpstr>Work Breakdown</vt:lpstr>
      <vt:lpstr>Numbering System</vt:lpstr>
      <vt:lpstr>Organization Breakdown</vt:lpstr>
      <vt:lpstr>Responsibility Matrix</vt:lpstr>
      <vt:lpstr>Cost Breakdown</vt:lpstr>
      <vt:lpstr>Critical Path Method (CPM)</vt:lpstr>
      <vt:lpstr>Critical Path Method</vt:lpstr>
      <vt:lpstr>Critical Path Method</vt:lpstr>
      <vt:lpstr>Critical Path Method</vt:lpstr>
      <vt:lpstr>Critical Path Method Example</vt:lpstr>
      <vt:lpstr>Critical Path Method</vt:lpstr>
      <vt:lpstr>Critical Path Method (CPM)</vt:lpstr>
      <vt:lpstr>Dummy Activity Example</vt:lpstr>
      <vt:lpstr>Critical Path Method</vt:lpstr>
      <vt:lpstr>Critical Path Method</vt:lpstr>
      <vt:lpstr>Estimating Accuracy</vt:lpstr>
      <vt:lpstr>Procurement Management</vt:lpstr>
      <vt:lpstr>Procurement Terms</vt:lpstr>
      <vt:lpstr>A risk based approach</vt:lpstr>
      <vt:lpstr> Foundation :Level 1, People</vt:lpstr>
      <vt:lpstr> Practice: level 3, Procurement Process</vt:lpstr>
      <vt:lpstr>Lead: Level 5 Measurements and Results</vt:lpstr>
      <vt:lpstr>Common Project Procurement Terminology</vt:lpstr>
      <vt:lpstr>Contract vs. Risk</vt:lpstr>
      <vt:lpstr>Acquisition Plan</vt:lpstr>
      <vt:lpstr>Procurement Selection Process</vt:lpstr>
      <vt:lpstr>Evaluation and Selection Criteria</vt:lpstr>
      <vt:lpstr>Green Vendor Scorecard</vt:lpstr>
      <vt:lpstr>Contractual Relationships</vt:lpstr>
      <vt:lpstr>Cost management</vt:lpstr>
      <vt:lpstr>Estimates, Budgets &amp; Costs</vt:lpstr>
      <vt:lpstr>Project Cost Plan</vt:lpstr>
      <vt:lpstr>Benefits of Cost Management</vt:lpstr>
      <vt:lpstr>Project Costs</vt:lpstr>
      <vt:lpstr>Earned Value Management</vt:lpstr>
      <vt:lpstr>Pre-Requisites to EVM</vt:lpstr>
      <vt:lpstr>Earned Value Parameters</vt:lpstr>
      <vt:lpstr>Earned Value Principles</vt:lpstr>
      <vt:lpstr>Earned Value Measurement</vt:lpstr>
      <vt:lpstr>Future Performance</vt:lpstr>
      <vt:lpstr>Advantages of Earned Value</vt:lpstr>
      <vt:lpstr>Disadvantages of EVM</vt:lpstr>
      <vt:lpstr>Reporting Management</vt:lpstr>
      <vt:lpstr>Collecting Data for Analyzing</vt:lpstr>
      <vt:lpstr>How to Collect Data - 1</vt:lpstr>
      <vt:lpstr>How to Collect Data - 2</vt:lpstr>
      <vt:lpstr>Information Needs and the Reporting Process - 1</vt:lpstr>
      <vt:lpstr>Information Needs and the Reporting Process - 2</vt:lpstr>
      <vt:lpstr>Information Needs and the Reporting Process - 3</vt:lpstr>
      <vt:lpstr>Information Needs and the Reporting Process - 4</vt:lpstr>
      <vt:lpstr>Report Types - 1</vt:lpstr>
      <vt:lpstr>Report Types - 3</vt:lpstr>
      <vt:lpstr>Report Types - 4</vt:lpstr>
      <vt:lpstr>Meetings - 1</vt:lpstr>
      <vt:lpstr>Meetings - 2</vt:lpstr>
      <vt:lpstr>Common Reporting Problems</vt:lpstr>
      <vt:lpstr>Tolerances and Triggers</vt:lpstr>
      <vt:lpstr>Project Scoring Model</vt:lpstr>
      <vt:lpstr>Developing Weighted Project Score Formula</vt:lpstr>
      <vt:lpstr>Triggers &amp; Key Performance Indicators</vt:lpstr>
      <vt:lpstr>Methods and the Life Cycle</vt:lpstr>
      <vt:lpstr>Methods Benefits</vt:lpstr>
      <vt:lpstr>Change Control</vt:lpstr>
      <vt:lpstr>Need for Change Control</vt:lpstr>
      <vt:lpstr>Roles</vt:lpstr>
      <vt:lpstr>Change Control Process</vt:lpstr>
      <vt:lpstr>Key Documents – Change Request</vt:lpstr>
      <vt:lpstr>Best Practice</vt:lpstr>
      <vt:lpstr>We have covered</vt:lpstr>
      <vt:lpstr>Issue and Risk Management</vt:lpstr>
      <vt:lpstr>Context</vt:lpstr>
      <vt:lpstr>Terminology</vt:lpstr>
      <vt:lpstr>Levels of Risk</vt:lpstr>
      <vt:lpstr>Sustainability in Risk Management</vt:lpstr>
      <vt:lpstr>Presentación de PowerPoint</vt:lpstr>
      <vt:lpstr>Risk Balance </vt:lpstr>
      <vt:lpstr>Risk Management Process</vt:lpstr>
      <vt:lpstr>Risk Identification Methods</vt:lpstr>
      <vt:lpstr>Risk Register</vt:lpstr>
      <vt:lpstr>Analysis (Assessment)</vt:lpstr>
      <vt:lpstr>Probability &amp; Impact Grid</vt:lpstr>
      <vt:lpstr>Risk Response</vt:lpstr>
      <vt:lpstr>Risk Threat Responses</vt:lpstr>
      <vt:lpstr>Risk Opportunity Responses</vt:lpstr>
      <vt:lpstr>Monitor and Control</vt:lpstr>
      <vt:lpstr>GPM Best Practice</vt:lpstr>
      <vt:lpstr>PESTLE</vt:lpstr>
      <vt:lpstr>SWOT</vt:lpstr>
      <vt:lpstr>Issue Management</vt:lpstr>
      <vt:lpstr>Issue Definition</vt:lpstr>
      <vt:lpstr>Issue Escalation Route</vt:lpstr>
      <vt:lpstr>Issue Log - Contents</vt:lpstr>
      <vt:lpstr>We have covered</vt:lpstr>
      <vt:lpstr>Presentación de PowerPoint</vt:lpstr>
      <vt:lpstr>Organizational Structure and Roles</vt:lpstr>
      <vt:lpstr>What is organization structure?</vt:lpstr>
      <vt:lpstr>Functional</vt:lpstr>
      <vt:lpstr>Advantage / Disadvantage</vt:lpstr>
      <vt:lpstr>Projectized</vt:lpstr>
      <vt:lpstr>Advantage / Disadvantage</vt:lpstr>
      <vt:lpstr>Matrix</vt:lpstr>
      <vt:lpstr>Advantage / Disadvantage</vt:lpstr>
      <vt:lpstr>Organizational Influences</vt:lpstr>
      <vt:lpstr>Organizational Roles</vt:lpstr>
      <vt:lpstr>Example project team structure</vt:lpstr>
      <vt:lpstr>Project Sponsor/Executive</vt:lpstr>
      <vt:lpstr>Project Manager</vt:lpstr>
      <vt:lpstr>Project Board</vt:lpstr>
      <vt:lpstr>We have covered</vt:lpstr>
      <vt:lpstr>Presentación de PowerPoint</vt:lpstr>
      <vt:lpstr>Sponsorship</vt:lpstr>
      <vt:lpstr>Project Sponsorship</vt:lpstr>
      <vt:lpstr>Roles</vt:lpstr>
      <vt:lpstr>Role of the sponsor</vt:lpstr>
      <vt:lpstr>Responsibilities of the sponsor</vt:lpstr>
      <vt:lpstr>Characteristics of the sponsor</vt:lpstr>
      <vt:lpstr>The relationship between Sponsor and PM</vt:lpstr>
      <vt:lpstr>We have covered</vt:lpstr>
      <vt:lpstr>Presentación de PowerPoint</vt:lpstr>
      <vt:lpstr>Stakeholder Engagement</vt:lpstr>
      <vt:lpstr>What are Stakeholders?</vt:lpstr>
      <vt:lpstr>Management of Stakeholders Engagement</vt:lpstr>
      <vt:lpstr>Why?</vt:lpstr>
      <vt:lpstr>Keys to Stakeholder Engagement</vt:lpstr>
      <vt:lpstr>Keys to Stakeholder Engagement</vt:lpstr>
      <vt:lpstr>Stakeholder Engagement process</vt:lpstr>
      <vt:lpstr>Identify stakeholders</vt:lpstr>
      <vt:lpstr>Stakeholder analysis</vt:lpstr>
      <vt:lpstr>Analysis tools – 2x2 grid</vt:lpstr>
      <vt:lpstr>Stakeholder Registers</vt:lpstr>
      <vt:lpstr>Stakeholder Register</vt:lpstr>
      <vt:lpstr>Skills Essential for Effective Stakeholder Engagement</vt:lpstr>
      <vt:lpstr>We have covered</vt:lpstr>
      <vt:lpstr>Presentación de PowerPoint</vt:lpstr>
      <vt:lpstr>Performance and Quality</vt:lpstr>
      <vt:lpstr>Subject Areas</vt:lpstr>
      <vt:lpstr>Preamble</vt:lpstr>
      <vt:lpstr>Quality Assurance vs. Quality Control</vt:lpstr>
      <vt:lpstr>Four quality processes</vt:lpstr>
      <vt:lpstr>Quality of deliverables</vt:lpstr>
      <vt:lpstr>Acceptance criteria</vt:lpstr>
      <vt:lpstr>Why manage quality</vt:lpstr>
      <vt:lpstr>Techniques in quality planning and assurance</vt:lpstr>
      <vt:lpstr>Techniques in quality control</vt:lpstr>
      <vt:lpstr>Quality in work packages</vt:lpstr>
      <vt:lpstr>Benefits of quality management</vt:lpstr>
      <vt:lpstr>Quality Principles from ISO 9001</vt:lpstr>
      <vt:lpstr>What does Quality Mean? </vt:lpstr>
      <vt:lpstr>Quality Responsibilities</vt:lpstr>
      <vt:lpstr>Quality Environment</vt:lpstr>
      <vt:lpstr>Quality Control Tools</vt:lpstr>
      <vt:lpstr>Cost of Quality</vt:lpstr>
      <vt:lpstr>We have covered</vt:lpstr>
      <vt:lpstr>Presentación de PowerPoint</vt:lpstr>
      <vt:lpstr>Information Management and Project Reporting</vt:lpstr>
      <vt:lpstr>Purpose</vt:lpstr>
      <vt:lpstr>Information Processing</vt:lpstr>
      <vt:lpstr>Key Information Products</vt:lpstr>
      <vt:lpstr>Example – Pie from PieMatrix</vt:lpstr>
      <vt:lpstr>Features of a PMIS</vt:lpstr>
      <vt:lpstr>Features of A PMIS</vt:lpstr>
      <vt:lpstr>We have covered</vt:lpstr>
      <vt:lpstr>Presentación de PowerPoint</vt:lpstr>
      <vt:lpstr>Leadership and Communication</vt:lpstr>
      <vt:lpstr>Develop Strong Roots</vt:lpstr>
      <vt:lpstr>Leadership</vt:lpstr>
      <vt:lpstr>Perspectives</vt:lpstr>
      <vt:lpstr> GPM Best Practice</vt:lpstr>
      <vt:lpstr>Practical Traits</vt:lpstr>
      <vt:lpstr>Leadership Skills</vt:lpstr>
      <vt:lpstr>Situational Leadership</vt:lpstr>
      <vt:lpstr>Leadership Focus</vt:lpstr>
      <vt:lpstr>Follower Readiness</vt:lpstr>
      <vt:lpstr>5 Deadly Acts of Leadership</vt:lpstr>
      <vt:lpstr>5 Deadly Acts of Leadership</vt:lpstr>
      <vt:lpstr>5 Deadly Acts of Leadership</vt:lpstr>
      <vt:lpstr>5 Deadly Acts of Leadership</vt:lpstr>
      <vt:lpstr>Motivation - Autonomy</vt:lpstr>
      <vt:lpstr>Motivation - Relatedness</vt:lpstr>
      <vt:lpstr>Motivation - Competence</vt:lpstr>
      <vt:lpstr>Communication Planning</vt:lpstr>
      <vt:lpstr>Barriers to Communication</vt:lpstr>
      <vt:lpstr>Communication Responsibilities</vt:lpstr>
      <vt:lpstr>We have covered</vt:lpstr>
      <vt:lpstr>Conflict and Negotiation</vt:lpstr>
      <vt:lpstr>Setting the Stage for Negotiations</vt:lpstr>
      <vt:lpstr>Negotiation Process </vt:lpstr>
      <vt:lpstr>Negotiating Power</vt:lpstr>
      <vt:lpstr>Tactics</vt:lpstr>
      <vt:lpstr>Key Skills</vt:lpstr>
      <vt:lpstr>Conflict management</vt:lpstr>
      <vt:lpstr>Conflict Causes</vt:lpstr>
      <vt:lpstr>Model of Conflict Progression:</vt:lpstr>
      <vt:lpstr>Qualitative Costs of Conflict</vt:lpstr>
      <vt:lpstr>Quantitative Costs of Conflict</vt:lpstr>
      <vt:lpstr>Conflict Management Model</vt:lpstr>
      <vt:lpstr>Conflict through the Life Cycle</vt:lpstr>
      <vt:lpstr>Conflict Resolution</vt:lpstr>
      <vt:lpstr>Conflict Approaches</vt:lpstr>
      <vt:lpstr>We have covered</vt:lpstr>
    </vt:vector>
  </TitlesOfParts>
  <Company>Fort Wayne/Allen County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GPM Global</dc:creator>
  <cp:keywords>PRiSM Practitioner</cp:keywords>
  <cp:lastModifiedBy>Katherine Cedeño</cp:lastModifiedBy>
  <cp:revision>264</cp:revision>
  <cp:lastPrinted>2013-02-08T17:18:12Z</cp:lastPrinted>
  <dcterms:created xsi:type="dcterms:W3CDTF">2012-12-19T19:13:24Z</dcterms:created>
  <dcterms:modified xsi:type="dcterms:W3CDTF">2017-12-21T15:31:56Z</dcterms:modified>
</cp:coreProperties>
</file>