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4" r:id="rId3"/>
    <p:sldId id="275" r:id="rId4"/>
    <p:sldId id="276" r:id="rId5"/>
    <p:sldId id="277" r:id="rId6"/>
    <p:sldId id="278" r:id="rId7"/>
    <p:sldId id="280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850EF-4C4E-46EF-87B3-FD12232E6FEA}" type="datetimeFigureOut">
              <a:rPr lang="en-US" altLang="es-CR"/>
              <a:pPr/>
              <a:t>2/18/2014</a:t>
            </a:fld>
            <a:endParaRPr lang="en-US" alt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8B6B08-4583-4B14-904B-35B519E83EFA}" type="slidenum">
              <a:rPr lang="en-US" altLang="es-CR"/>
              <a:pPr/>
              <a:t>‹Nº›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952327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s-CR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8B870F-FE1E-4D2C-B159-2DDE521C8EAE}" type="slidenum">
              <a:rPr lang="en-US" altLang="es-CR" sz="1200"/>
              <a:pPr eaLnBrk="1" hangingPunct="1"/>
              <a:t>4</a:t>
            </a:fld>
            <a:endParaRPr lang="en-US" altLang="es-C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s-CR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CE46017-466A-4437-B297-51F0E72B65DB}" type="slidenum">
              <a:rPr lang="en-US" altLang="es-CR" sz="1200"/>
              <a:pPr eaLnBrk="1" hangingPunct="1"/>
              <a:t>5</a:t>
            </a:fld>
            <a:endParaRPr lang="en-US" altLang="es-C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s-CR" smtClean="0"/>
          </a:p>
        </p:txBody>
      </p:sp>
      <p:sp>
        <p:nvSpPr>
          <p:cNvPr id="266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47C184F-7AC2-4F77-AE84-D7A17A3CA13E}" type="slidenum">
              <a:rPr lang="en-US" altLang="es-CR" sz="1200"/>
              <a:pPr eaLnBrk="1" hangingPunct="1"/>
              <a:t>6</a:t>
            </a:fld>
            <a:endParaRPr lang="en-US" altLang="es-C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s-CR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724A10C-37CB-4338-AE4B-DB7AB091BE5F}" type="slidenum">
              <a:rPr lang="en-US" altLang="es-CR" sz="1200"/>
              <a:pPr eaLnBrk="1" hangingPunct="1"/>
              <a:t>7</a:t>
            </a:fld>
            <a:endParaRPr lang="en-US" altLang="es-C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s-CR" smtClean="0"/>
          </a:p>
        </p:txBody>
      </p:sp>
      <p:sp>
        <p:nvSpPr>
          <p:cNvPr id="2867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E61957-E36F-4E95-BA1E-1A644E76503D}" type="slidenum">
              <a:rPr lang="en-US" altLang="es-CR" sz="1200"/>
              <a:pPr eaLnBrk="1" hangingPunct="1"/>
              <a:t>8</a:t>
            </a:fld>
            <a:endParaRPr lang="en-US" altLang="es-C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740E4B-E869-46E4-BC6C-F097F84D03D9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10CBA-6993-46E3-B932-340D0D30B68B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21008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B39BC0-D036-48CA-97B0-36E8DB7B1704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D36FD-2193-4213-9FE8-2736217FED1F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296694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93E117-7AC6-441C-A547-815E5DF9DECC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EB2B0-782C-4328-AE76-801B8C217DA4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28730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F536DE-F3CE-4AC7-BD1B-78D39736D44B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3F1C6-1BB1-4EF3-B6A3-5BE89D1E2CDA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357186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42F52-7946-4AB5-8230-C645C888FBA7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F8D12-5138-452F-8E52-BEE67F2288A6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70107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DD34E-B029-4929-96C9-7E0301A359EC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3AA1-39A4-4564-836E-425F4E09B506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226765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D4F34-B31F-4F1B-BA84-0250EB9F137E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9BB6-B10E-4094-A859-E2AB6DC50BB9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132434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66E8F-C0A0-4A9F-9EAD-D5E02DA6F413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8CB1E-96A9-4D7B-8C01-02F7C991560C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10521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1D33D7-B219-4D65-904C-379B270B0293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ED362-3A1D-4667-A633-F178E129616F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223840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BACB1-A2A9-4450-BD16-1630020EA0A9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C35AC-6141-440F-ABA0-8B8177E11EBE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161247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368EE-5BA4-474F-AF2E-A9A13EC7C454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C59E4-8786-4131-87AF-9EC0A470956D}" type="slidenum">
              <a:rPr lang="es-CR" altLang="es-CR"/>
              <a:pPr/>
              <a:t>‹Nº›</a:t>
            </a:fld>
            <a:endParaRPr lang="es-CR" altLang="es-CR"/>
          </a:p>
        </p:txBody>
      </p:sp>
    </p:spTree>
    <p:extLst>
      <p:ext uri="{BB962C8B-B14F-4D97-AF65-F5344CB8AC3E}">
        <p14:creationId xmlns:p14="http://schemas.microsoft.com/office/powerpoint/2010/main" val="142918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título del patrón</a:t>
            </a:r>
            <a:endParaRPr lang="es-CR" altLang="es-C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  <a:endParaRPr lang="es-CR" altLang="es-C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007B964-F497-465E-9EF4-ACE13926E5C3}" type="datetimeFigureOut">
              <a:rPr lang="es-CR" altLang="es-CR"/>
              <a:pPr/>
              <a:t>18/02/2014</a:t>
            </a:fld>
            <a:endParaRPr lang="es-CR" alt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11D16D3-7658-4C5F-8D66-2CB808053FD0}" type="slidenum">
              <a:rPr lang="es-CR" altLang="es-CR"/>
              <a:pPr/>
              <a:t>‹Nº›</a:t>
            </a:fld>
            <a:endParaRPr lang="es-CR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3141663"/>
            <a:ext cx="8054975" cy="1317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R" altLang="es-CR" sz="4600" dirty="0" err="1" smtClean="0">
                <a:ea typeface="ＭＳ Ｐゴシック" pitchFamily="34" charset="-128"/>
              </a:rPr>
              <a:t>Degree</a:t>
            </a:r>
            <a:r>
              <a:rPr lang="es-CR" altLang="es-CR" sz="4600" dirty="0" smtClean="0">
                <a:ea typeface="ＭＳ Ｐゴシック" pitchFamily="34" charset="-128"/>
              </a:rPr>
              <a:t> and </a:t>
            </a:r>
            <a:r>
              <a:rPr lang="es-CR" altLang="es-CR" sz="4600" dirty="0" err="1" smtClean="0">
                <a:ea typeface="ＭＳ Ｐゴシック" pitchFamily="34" charset="-128"/>
              </a:rPr>
              <a:t>Grad</a:t>
            </a:r>
            <a:r>
              <a:rPr lang="es-CR" altLang="es-CR" sz="4900" dirty="0" err="1" smtClean="0">
                <a:ea typeface="ＭＳ Ｐゴシック" pitchFamily="34" charset="-128"/>
              </a:rPr>
              <a:t>uation</a:t>
            </a:r>
            <a:r>
              <a:rPr lang="es-CR" altLang="es-CR" sz="4900" dirty="0" smtClean="0">
                <a:ea typeface="ＭＳ Ｐゴシック" pitchFamily="34" charset="-128"/>
              </a:rPr>
              <a:t> </a:t>
            </a:r>
            <a:r>
              <a:rPr lang="es-CR" altLang="es-CR" sz="4900" dirty="0" err="1" smtClean="0">
                <a:ea typeface="ＭＳ Ｐゴシック" pitchFamily="34" charset="-128"/>
              </a:rPr>
              <a:t>Seminar</a:t>
            </a:r>
            <a:r>
              <a:rPr lang="es-CR" altLang="es-CR" sz="4600" dirty="0" smtClean="0">
                <a:ea typeface="ＭＳ Ｐゴシック" pitchFamily="34" charset="-128"/>
              </a:rPr>
              <a:t/>
            </a:r>
            <a:br>
              <a:rPr lang="es-CR" altLang="es-CR" sz="4600" dirty="0" smtClean="0">
                <a:ea typeface="ＭＳ Ｐゴシック" pitchFamily="34" charset="-128"/>
              </a:rPr>
            </a:br>
            <a:r>
              <a:rPr lang="es-CR" altLang="es-CR" sz="4600" dirty="0" smtClean="0">
                <a:ea typeface="ＭＳ Ｐゴシック" pitchFamily="34" charset="-128"/>
              </a:rPr>
              <a:t/>
            </a:r>
            <a:br>
              <a:rPr lang="es-CR" altLang="es-CR" sz="4600" dirty="0" smtClean="0">
                <a:ea typeface="ＭＳ Ｐゴシック" pitchFamily="34" charset="-128"/>
              </a:rPr>
            </a:br>
            <a:r>
              <a:rPr lang="es-CR" altLang="es-CR" sz="4600" dirty="0" err="1" smtClean="0">
                <a:ea typeface="ＭＳ Ｐゴシック" pitchFamily="34" charset="-128"/>
              </a:rPr>
              <a:t>The</a:t>
            </a:r>
            <a:r>
              <a:rPr lang="es-CR" altLang="es-CR" sz="4600" dirty="0" smtClean="0">
                <a:ea typeface="ＭＳ Ｐゴシック" pitchFamily="34" charset="-128"/>
              </a:rPr>
              <a:t> </a:t>
            </a:r>
            <a:r>
              <a:rPr lang="es-CR" altLang="es-CR" sz="4600" dirty="0" err="1" smtClean="0">
                <a:ea typeface="ＭＳ Ｐゴシック" pitchFamily="34" charset="-128"/>
              </a:rPr>
              <a:t>Tests</a:t>
            </a:r>
            <a:r>
              <a:rPr lang="es-CR" altLang="es-CR" sz="4600" dirty="0" smtClean="0">
                <a:ea typeface="ＭＳ Ｐゴシック" pitchFamily="34" charset="-128"/>
              </a:rPr>
              <a:t/>
            </a:r>
            <a:br>
              <a:rPr lang="es-CR" altLang="es-CR" sz="4600" dirty="0" smtClean="0">
                <a:ea typeface="ＭＳ Ｐゴシック" pitchFamily="34" charset="-128"/>
              </a:rPr>
            </a:br>
            <a:r>
              <a:rPr lang="es-CR" altLang="es-CR" sz="4600" dirty="0" smtClean="0">
                <a:ea typeface="ＭＳ Ｐゴシック" pitchFamily="34" charset="-128"/>
              </a:rPr>
              <a:t/>
            </a:r>
            <a:br>
              <a:rPr lang="es-CR" altLang="es-CR" sz="4600" dirty="0" smtClean="0">
                <a:ea typeface="ＭＳ Ｐゴシック" pitchFamily="34" charset="-128"/>
              </a:rPr>
            </a:br>
            <a:endParaRPr lang="es-CR" altLang="es-CR" sz="4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539750" y="1557338"/>
            <a:ext cx="8229600" cy="1008062"/>
          </a:xfrm>
        </p:spPr>
        <p:txBody>
          <a:bodyPr/>
          <a:lstStyle/>
          <a:p>
            <a:r>
              <a:rPr lang="es-CR" altLang="es-CR" sz="3200" smtClean="0">
                <a:ea typeface="ＭＳ Ｐゴシック" pitchFamily="34" charset="-128"/>
              </a:rPr>
              <a:t>10 Important things according to the PMI </a:t>
            </a:r>
            <a:r>
              <a:rPr lang="es-CR" altLang="es-CR" sz="2400" smtClean="0">
                <a:ea typeface="ＭＳ Ｐゴシック" pitchFamily="34" charset="-128"/>
              </a:rPr>
              <a:t>(Adapted from Lledó, 2013)</a:t>
            </a:r>
            <a:endParaRPr lang="es-CR" altLang="es-CR" sz="3200" smtClean="0">
              <a:ea typeface="ＭＳ Ｐゴシック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2781300"/>
            <a:ext cx="8229600" cy="2982913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es-CR" sz="2000" dirty="0" smtClean="0"/>
              <a:t>The PM defines </a:t>
            </a:r>
            <a:r>
              <a:rPr lang="es-CR" sz="2000" dirty="0" err="1" smtClean="0"/>
              <a:t>metrics</a:t>
            </a:r>
            <a:r>
              <a:rPr lang="es-CR" sz="2000" dirty="0" smtClean="0"/>
              <a:t> </a:t>
            </a:r>
            <a:r>
              <a:rPr lang="es-CR" sz="2000" dirty="0"/>
              <a:t>to </a:t>
            </a:r>
            <a:r>
              <a:rPr lang="es-CR" sz="2000" dirty="0" smtClean="0"/>
              <a:t>measure quality before the project starts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s-CR" sz="2000" dirty="0"/>
              <a:t>Each knowledge area has its own plan: scope, time, cost, </a:t>
            </a:r>
            <a:r>
              <a:rPr lang="es-CR" sz="2000" dirty="0" smtClean="0"/>
              <a:t>quality, human resources, communications, </a:t>
            </a:r>
            <a:r>
              <a:rPr lang="es-CR" sz="2000" dirty="0" err="1" smtClean="0"/>
              <a:t>risk</a:t>
            </a:r>
            <a:r>
              <a:rPr lang="es-CR" sz="2000" dirty="0" smtClean="0"/>
              <a:t>, procurement and stakeholders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s-CR" sz="2000" dirty="0" smtClean="0"/>
              <a:t>The project plan </a:t>
            </a:r>
            <a:r>
              <a:rPr lang="es-CR" sz="2000" dirty="0" err="1" smtClean="0"/>
              <a:t>must</a:t>
            </a:r>
            <a:r>
              <a:rPr lang="es-CR" sz="2000" dirty="0" smtClean="0"/>
              <a:t> be </a:t>
            </a:r>
            <a:r>
              <a:rPr lang="es-CR" sz="2000" dirty="0" err="1" smtClean="0"/>
              <a:t>approved</a:t>
            </a:r>
            <a:r>
              <a:rPr lang="es-CR" sz="2000" dirty="0" smtClean="0"/>
              <a:t> </a:t>
            </a:r>
            <a:r>
              <a:rPr lang="es-CR" sz="2000" dirty="0" err="1" smtClean="0"/>
              <a:t>by</a:t>
            </a:r>
            <a:r>
              <a:rPr lang="es-CR" sz="2000" dirty="0" smtClean="0"/>
              <a:t> </a:t>
            </a:r>
            <a:r>
              <a:rPr lang="es-CR" sz="2000" dirty="0" err="1" smtClean="0"/>
              <a:t>all</a:t>
            </a:r>
            <a:r>
              <a:rPr lang="es-CR" sz="2000" dirty="0" smtClean="0"/>
              <a:t> </a:t>
            </a:r>
            <a:r>
              <a:rPr lang="es-CR" sz="2000" dirty="0" err="1" smtClean="0"/>
              <a:t>stakeholders</a:t>
            </a:r>
            <a:r>
              <a:rPr lang="es-CR" sz="2000" dirty="0" smtClean="0"/>
              <a:t>, </a:t>
            </a:r>
            <a:r>
              <a:rPr lang="es-CR" sz="2000" dirty="0" err="1" smtClean="0"/>
              <a:t>realistic</a:t>
            </a:r>
            <a:r>
              <a:rPr lang="es-CR" sz="2000" dirty="0" smtClean="0"/>
              <a:t>, and </a:t>
            </a:r>
            <a:r>
              <a:rPr lang="es-CR" sz="2000" dirty="0" err="1" smtClean="0"/>
              <a:t>everybody</a:t>
            </a:r>
            <a:r>
              <a:rPr lang="es-CR" sz="2000" dirty="0" smtClean="0"/>
              <a:t> </a:t>
            </a:r>
            <a:r>
              <a:rPr lang="es-CR" sz="2000" dirty="0" err="1" smtClean="0"/>
              <a:t>must</a:t>
            </a:r>
            <a:r>
              <a:rPr lang="es-CR" sz="2000" dirty="0" smtClean="0"/>
              <a:t> be </a:t>
            </a:r>
            <a:r>
              <a:rPr lang="es-CR" sz="2000" dirty="0" err="1" smtClean="0"/>
              <a:t>convinced</a:t>
            </a:r>
            <a:r>
              <a:rPr lang="es-CR" sz="2000" dirty="0" smtClean="0"/>
              <a:t> </a:t>
            </a:r>
            <a:r>
              <a:rPr lang="es-CR" sz="2000" dirty="0" err="1" smtClean="0"/>
              <a:t>that</a:t>
            </a:r>
            <a:r>
              <a:rPr lang="es-CR" sz="2000" dirty="0" smtClean="0"/>
              <a:t> </a:t>
            </a:r>
            <a:r>
              <a:rPr lang="es-CR" sz="2000" dirty="0" err="1" smtClean="0"/>
              <a:t>it</a:t>
            </a:r>
            <a:r>
              <a:rPr lang="es-CR" sz="2000" dirty="0" smtClean="0"/>
              <a:t> </a:t>
            </a:r>
            <a:r>
              <a:rPr lang="es-CR" sz="2000" dirty="0" err="1" smtClean="0"/>
              <a:t>is</a:t>
            </a:r>
            <a:r>
              <a:rPr lang="es-CR" sz="2000" dirty="0" smtClean="0"/>
              <a:t> </a:t>
            </a:r>
            <a:r>
              <a:rPr lang="es-CR" sz="2000" dirty="0" err="1" smtClean="0"/>
              <a:t>doable</a:t>
            </a:r>
            <a:endParaRPr lang="es-CR" sz="2000" dirty="0" smtClean="0"/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s-CR" sz="2000" dirty="0" smtClean="0"/>
              <a:t>Every project closes </a:t>
            </a:r>
            <a:r>
              <a:rPr lang="es-CR" sz="2000" dirty="0" err="1" smtClean="0"/>
              <a:t>with</a:t>
            </a:r>
            <a:r>
              <a:rPr lang="es-CR" sz="2000" dirty="0" smtClean="0"/>
              <a:t> a </a:t>
            </a:r>
            <a:r>
              <a:rPr lang="es-CR" sz="2000" dirty="0" err="1" smtClean="0"/>
              <a:t>statement</a:t>
            </a:r>
            <a:r>
              <a:rPr lang="es-CR" sz="2000" dirty="0" smtClean="0"/>
              <a:t> of </a:t>
            </a:r>
            <a:r>
              <a:rPr lang="es-CR" sz="2000" dirty="0" err="1" smtClean="0"/>
              <a:t>the</a:t>
            </a:r>
            <a:r>
              <a:rPr lang="es-CR" sz="2000" dirty="0" smtClean="0"/>
              <a:t> lessons learned</a:t>
            </a:r>
          </a:p>
          <a:p>
            <a:pPr marL="0" indent="0">
              <a:buFont typeface="Arial" charset="0"/>
              <a:buNone/>
              <a:defRPr/>
            </a:pPr>
            <a:endParaRPr lang="es-C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1143000"/>
          </a:xfrm>
        </p:spPr>
        <p:txBody>
          <a:bodyPr/>
          <a:lstStyle/>
          <a:p>
            <a:r>
              <a:rPr lang="es-CR" altLang="es-CR" smtClean="0">
                <a:ea typeface="ＭＳ Ｐゴシック" pitchFamily="34" charset="-128"/>
              </a:rPr>
              <a:t>Test breakdown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68313" y="2420938"/>
            <a:ext cx="8229600" cy="3990975"/>
          </a:xfrm>
        </p:spPr>
        <p:txBody>
          <a:bodyPr/>
          <a:lstStyle/>
          <a:p>
            <a:r>
              <a:rPr lang="es-CR" altLang="es-CR" sz="2800" dirty="0" err="1" smtClean="0">
                <a:ea typeface="ＭＳ Ｐゴシック" pitchFamily="34" charset="-128"/>
              </a:rPr>
              <a:t>The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questions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on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the</a:t>
            </a:r>
            <a:r>
              <a:rPr lang="es-CR" altLang="es-CR" sz="2800" dirty="0" smtClean="0">
                <a:ea typeface="ＭＳ Ｐゴシック" pitchFamily="34" charset="-128"/>
              </a:rPr>
              <a:t> PMP </a:t>
            </a:r>
            <a:r>
              <a:rPr lang="es-CR" altLang="es-CR" sz="2800" dirty="0" err="1" smtClean="0">
                <a:ea typeface="ＭＳ Ｐゴシック" pitchFamily="34" charset="-128"/>
              </a:rPr>
              <a:t>certification</a:t>
            </a:r>
            <a:r>
              <a:rPr lang="es-CR" altLang="es-CR" sz="2800" dirty="0" smtClean="0">
                <a:ea typeface="ＭＳ Ｐゴシック" pitchFamily="34" charset="-128"/>
              </a:rPr>
              <a:t> test, as </a:t>
            </a:r>
            <a:r>
              <a:rPr lang="es-CR" altLang="es-CR" sz="2800" dirty="0" err="1" smtClean="0">
                <a:ea typeface="ＭＳ Ｐゴシック" pitchFamily="34" charset="-128"/>
              </a:rPr>
              <a:t>well</a:t>
            </a:r>
            <a:r>
              <a:rPr lang="es-CR" altLang="es-CR" sz="2800" dirty="0" smtClean="0">
                <a:ea typeface="ＭＳ Ｐゴシック" pitchFamily="34" charset="-128"/>
              </a:rPr>
              <a:t> as </a:t>
            </a:r>
            <a:r>
              <a:rPr lang="es-CR" altLang="es-CR" sz="2800" dirty="0" err="1" smtClean="0">
                <a:ea typeface="ＭＳ Ｐゴシック" pitchFamily="34" charset="-128"/>
              </a:rPr>
              <a:t>the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questions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on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the</a:t>
            </a:r>
            <a:r>
              <a:rPr lang="es-CR" altLang="es-CR" sz="2800" dirty="0" smtClean="0">
                <a:ea typeface="ＭＳ Ｐゴシック" pitchFamily="34" charset="-128"/>
              </a:rPr>
              <a:t> final and </a:t>
            </a:r>
            <a:r>
              <a:rPr lang="es-CR" altLang="es-CR" sz="2800" dirty="0" err="1" smtClean="0">
                <a:ea typeface="ＭＳ Ｐゴシック" pitchFamily="34" charset="-128"/>
              </a:rPr>
              <a:t>graduation</a:t>
            </a:r>
            <a:r>
              <a:rPr lang="es-CR" altLang="es-CR" sz="2800" dirty="0" smtClean="0">
                <a:ea typeface="ＭＳ Ｐゴシック" pitchFamily="34" charset="-128"/>
              </a:rPr>
              <a:t> </a:t>
            </a:r>
            <a:r>
              <a:rPr lang="es-CR" altLang="es-CR" sz="2800" dirty="0" err="1" smtClean="0">
                <a:ea typeface="ＭＳ Ｐゴシック" pitchFamily="34" charset="-128"/>
              </a:rPr>
              <a:t>tests</a:t>
            </a:r>
            <a:r>
              <a:rPr lang="es-CR" altLang="es-CR" sz="2800" dirty="0" smtClean="0">
                <a:ea typeface="ＭＳ Ｐゴシック" pitchFamily="34" charset="-128"/>
              </a:rPr>
              <a:t>, are as </a:t>
            </a:r>
            <a:r>
              <a:rPr lang="es-CR" altLang="es-CR" sz="2800" dirty="0" err="1" smtClean="0">
                <a:ea typeface="ＭＳ Ｐゴシック" pitchFamily="34" charset="-128"/>
              </a:rPr>
              <a:t>follows</a:t>
            </a:r>
            <a:r>
              <a:rPr lang="es-CR" altLang="es-CR" sz="2800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s-CR" altLang="es-CR" sz="2400" dirty="0" smtClean="0">
                <a:ea typeface="ＭＳ Ｐゴシック" pitchFamily="34" charset="-128"/>
              </a:rPr>
              <a:t>Project </a:t>
            </a:r>
            <a:r>
              <a:rPr lang="es-CR" altLang="es-CR" sz="2400" dirty="0" err="1" smtClean="0">
                <a:ea typeface="ＭＳ Ｐゴシック" pitchFamily="34" charset="-128"/>
              </a:rPr>
              <a:t>Initiation</a:t>
            </a:r>
            <a:r>
              <a:rPr lang="es-CR" altLang="es-CR" sz="2400" dirty="0" smtClean="0">
                <a:ea typeface="ＭＳ Ｐゴシック" pitchFamily="34" charset="-128"/>
              </a:rPr>
              <a:t>			13%</a:t>
            </a:r>
          </a:p>
          <a:p>
            <a:pPr lvl="1"/>
            <a:r>
              <a:rPr lang="es-CR" altLang="es-CR" sz="2400" dirty="0" smtClean="0">
                <a:ea typeface="ＭＳ Ｐゴシック" pitchFamily="34" charset="-128"/>
              </a:rPr>
              <a:t>Project </a:t>
            </a:r>
            <a:r>
              <a:rPr lang="es-CR" altLang="es-CR" sz="2400" dirty="0" err="1" smtClean="0">
                <a:ea typeface="ＭＳ Ｐゴシック" pitchFamily="34" charset="-128"/>
              </a:rPr>
              <a:t>Planning</a:t>
            </a:r>
            <a:r>
              <a:rPr lang="es-CR" altLang="es-CR" sz="2400" dirty="0" smtClean="0">
                <a:ea typeface="ＭＳ Ｐゴシック" pitchFamily="34" charset="-128"/>
              </a:rPr>
              <a:t> 			24%</a:t>
            </a:r>
          </a:p>
          <a:p>
            <a:pPr lvl="1"/>
            <a:r>
              <a:rPr lang="es-CR" altLang="es-CR" sz="2400" dirty="0" smtClean="0">
                <a:ea typeface="ＭＳ Ｐゴシック" pitchFamily="34" charset="-128"/>
              </a:rPr>
              <a:t>Project </a:t>
            </a:r>
            <a:r>
              <a:rPr lang="es-CR" altLang="es-CR" sz="2400" dirty="0" err="1" smtClean="0">
                <a:ea typeface="ＭＳ Ｐゴシック" pitchFamily="34" charset="-128"/>
              </a:rPr>
              <a:t>Execution</a:t>
            </a:r>
            <a:r>
              <a:rPr lang="es-CR" altLang="es-CR" sz="2400" dirty="0" smtClean="0">
                <a:ea typeface="ＭＳ Ｐゴシック" pitchFamily="34" charset="-128"/>
              </a:rPr>
              <a:t>			30%</a:t>
            </a:r>
          </a:p>
          <a:p>
            <a:pPr lvl="1"/>
            <a:r>
              <a:rPr lang="es-CR" altLang="es-CR" sz="2400" dirty="0" smtClean="0">
                <a:ea typeface="ＭＳ Ｐゴシック" pitchFamily="34" charset="-128"/>
              </a:rPr>
              <a:t>Project </a:t>
            </a:r>
            <a:r>
              <a:rPr lang="es-CR" altLang="es-CR" sz="2400" dirty="0" err="1" smtClean="0">
                <a:ea typeface="ＭＳ Ｐゴシック" pitchFamily="34" charset="-128"/>
              </a:rPr>
              <a:t>Monitoring</a:t>
            </a:r>
            <a:r>
              <a:rPr lang="es-CR" altLang="es-CR" sz="2400" dirty="0" smtClean="0">
                <a:ea typeface="ＭＳ Ｐゴシック" pitchFamily="34" charset="-128"/>
              </a:rPr>
              <a:t> and Control	25%</a:t>
            </a:r>
          </a:p>
          <a:p>
            <a:pPr lvl="1"/>
            <a:r>
              <a:rPr lang="es-CR" altLang="es-CR" sz="2400" dirty="0" smtClean="0">
                <a:ea typeface="ＭＳ Ｐゴシック" pitchFamily="34" charset="-128"/>
              </a:rPr>
              <a:t>Project </a:t>
            </a:r>
            <a:r>
              <a:rPr lang="es-CR" altLang="es-CR" sz="2400" dirty="0" err="1" smtClean="0">
                <a:ea typeface="ＭＳ Ｐゴシック" pitchFamily="34" charset="-128"/>
              </a:rPr>
              <a:t>Closing</a:t>
            </a:r>
            <a:r>
              <a:rPr lang="es-CR" altLang="es-CR" sz="2400" dirty="0" smtClean="0">
                <a:ea typeface="ＭＳ Ｐゴシック" pitchFamily="34" charset="-128"/>
              </a:rPr>
              <a:t>				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468313" y="1220788"/>
            <a:ext cx="8229600" cy="863600"/>
          </a:xfrm>
        </p:spPr>
        <p:txBody>
          <a:bodyPr/>
          <a:lstStyle/>
          <a:p>
            <a:pPr algn="l"/>
            <a:r>
              <a:rPr lang="es-CR" altLang="es-CR" sz="3600" smtClean="0">
                <a:ea typeface="ＭＳ Ｐゴシック" pitchFamily="34" charset="-128"/>
              </a:rPr>
              <a:t>There are different types of questions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2565400"/>
            <a:ext cx="8229600" cy="3990975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s-CR" sz="2400" dirty="0">
                <a:latin typeface="+mj-lt"/>
                <a:ea typeface="+mj-ea"/>
                <a:cs typeface="+mj-cs"/>
              </a:rPr>
              <a:t>You </a:t>
            </a:r>
            <a:r>
              <a:rPr lang="es-CR" sz="2400" dirty="0" err="1" smtClean="0">
                <a:latin typeface="+mj-lt"/>
                <a:ea typeface="+mj-ea"/>
                <a:cs typeface="+mj-cs"/>
              </a:rPr>
              <a:t>receive</a:t>
            </a:r>
            <a:r>
              <a:rPr lang="es-CR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s-CR" sz="2400" dirty="0" err="1" smtClean="0">
                <a:latin typeface="+mj-lt"/>
                <a:ea typeface="+mj-ea"/>
                <a:cs typeface="+mj-cs"/>
              </a:rPr>
              <a:t>notification</a:t>
            </a:r>
            <a:r>
              <a:rPr lang="es-CR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s-CR" sz="2400" dirty="0" err="1" smtClean="0">
                <a:latin typeface="+mj-lt"/>
                <a:ea typeface="+mj-ea"/>
                <a:cs typeface="+mj-cs"/>
              </a:rPr>
              <a:t>that</a:t>
            </a:r>
            <a:r>
              <a:rPr lang="es-CR" sz="2400" dirty="0" smtClean="0">
                <a:latin typeface="+mj-lt"/>
                <a:ea typeface="+mj-ea"/>
                <a:cs typeface="+mj-cs"/>
              </a:rPr>
              <a:t> a major item yo</a:t>
            </a:r>
            <a:r>
              <a:rPr lang="es-CR" sz="2400" dirty="0" smtClean="0"/>
              <a:t>u are purchasing for a project will be delayed. What is the best thing to do?</a:t>
            </a:r>
            <a:r>
              <a:rPr lang="es-CR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s-CR" sz="24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s-CR" sz="2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Mulcahy, 2013)</a:t>
            </a:r>
          </a:p>
          <a:p>
            <a:pPr marL="914400" lvl="1" indent="-457200" algn="just">
              <a:buFont typeface="Arial" charset="0"/>
              <a:buAutoNum type="alphaUcPeriod"/>
              <a:defRPr/>
            </a:pPr>
            <a:r>
              <a:rPr lang="es-CR" sz="2400" dirty="0" smtClean="0">
                <a:latin typeface="+mj-lt"/>
                <a:ea typeface="+mj-ea"/>
                <a:cs typeface="+mj-cs"/>
              </a:rPr>
              <a:t>Ignore it; it will go away</a:t>
            </a:r>
            <a:endParaRPr lang="es-CR" sz="2400" dirty="0" smtClean="0"/>
          </a:p>
          <a:p>
            <a:pPr marL="914400" lvl="1" indent="-457200" algn="just">
              <a:buFont typeface="Arial" charset="0"/>
              <a:buAutoNum type="alphaUcPeriod"/>
              <a:defRPr/>
            </a:pPr>
            <a:r>
              <a:rPr lang="es-CR" sz="2400" dirty="0" smtClean="0"/>
              <a:t>Notify your boss</a:t>
            </a:r>
          </a:p>
          <a:p>
            <a:pPr marL="914400" lvl="1" indent="-457200" algn="just">
              <a:buFont typeface="Arial" charset="0"/>
              <a:buAutoNum type="alphaUcPeriod"/>
              <a:defRPr/>
            </a:pPr>
            <a:r>
              <a:rPr lang="es-CR" sz="2400" dirty="0" smtClean="0"/>
              <a:t>Let the customer know about it, and talk over options</a:t>
            </a:r>
          </a:p>
          <a:p>
            <a:pPr marL="914400" lvl="1" indent="-457200" algn="just">
              <a:buFont typeface="Arial" charset="0"/>
              <a:buAutoNum type="alphaUcPeriod"/>
              <a:defRPr/>
            </a:pPr>
            <a:r>
              <a:rPr lang="es-CR" sz="2400" dirty="0" smtClean="0"/>
              <a:t>Meet with the team and identify alternatives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76450" y="2052638"/>
            <a:ext cx="3071813" cy="46196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R" altLang="es-CR" b="1">
                <a:latin typeface="Calibri" pitchFamily="34" charset="0"/>
              </a:rPr>
              <a:t>Situational…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es-CR" altLang="es-CR" sz="28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288" y="2997200"/>
            <a:ext cx="8328025" cy="1938338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CR" altLang="es-CR" dirty="0" err="1">
                <a:latin typeface="Calibri" pitchFamily="34" charset="0"/>
              </a:rPr>
              <a:t>Go</a:t>
            </a:r>
            <a:r>
              <a:rPr lang="es-CR" altLang="es-CR" dirty="0">
                <a:latin typeface="Calibri" pitchFamily="34" charset="0"/>
              </a:rPr>
              <a:t> back and </a:t>
            </a:r>
            <a:r>
              <a:rPr lang="es-CR" altLang="es-CR" dirty="0" err="1">
                <a:latin typeface="Calibri" pitchFamily="34" charset="0"/>
              </a:rPr>
              <a:t>check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previous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question</a:t>
            </a:r>
            <a:r>
              <a:rPr lang="es-CR" altLang="es-CR" dirty="0">
                <a:latin typeface="Calibri" pitchFamily="34" charset="0"/>
              </a:rPr>
              <a:t> and </a:t>
            </a:r>
            <a:r>
              <a:rPr lang="es-CR" altLang="es-CR" dirty="0" err="1">
                <a:latin typeface="Calibri" pitchFamily="34" charset="0"/>
              </a:rPr>
              <a:t>answers</a:t>
            </a:r>
            <a:r>
              <a:rPr lang="es-CR" altLang="es-CR" dirty="0">
                <a:latin typeface="Calibri" pitchFamily="34" charset="0"/>
              </a:rPr>
              <a:t>. </a:t>
            </a:r>
            <a:r>
              <a:rPr lang="es-CR" altLang="es-CR" dirty="0" err="1" smtClean="0">
                <a:latin typeface="Calibri" pitchFamily="34" charset="0"/>
              </a:rPr>
              <a:t>Wouldn’t</a:t>
            </a:r>
            <a:r>
              <a:rPr lang="es-CR" altLang="es-CR" dirty="0" smtClean="0">
                <a:latin typeface="Calibri" pitchFamily="34" charset="0"/>
              </a:rPr>
              <a:t> </a:t>
            </a:r>
            <a:r>
              <a:rPr lang="es-CR" altLang="es-CR" dirty="0" err="1" smtClean="0">
                <a:latin typeface="Calibri" pitchFamily="34" charset="0"/>
              </a:rPr>
              <a:t>it</a:t>
            </a:r>
            <a:r>
              <a:rPr lang="es-CR" altLang="es-CR" dirty="0" smtClean="0">
                <a:latin typeface="Calibri" pitchFamily="34" charset="0"/>
              </a:rPr>
              <a:t> </a:t>
            </a:r>
            <a:r>
              <a:rPr lang="es-CR" altLang="es-CR" dirty="0" err="1" smtClean="0">
                <a:latin typeface="Calibri" pitchFamily="34" charset="0"/>
              </a:rPr>
              <a:t>also</a:t>
            </a:r>
            <a:r>
              <a:rPr lang="es-CR" altLang="es-CR" dirty="0" smtClean="0">
                <a:latin typeface="Calibri" pitchFamily="34" charset="0"/>
              </a:rPr>
              <a:t> be </a:t>
            </a:r>
            <a:r>
              <a:rPr lang="es-CR" altLang="es-CR" dirty="0" err="1" smtClean="0">
                <a:latin typeface="Calibri" pitchFamily="34" charset="0"/>
              </a:rPr>
              <a:t>right</a:t>
            </a:r>
            <a:r>
              <a:rPr lang="es-CR" altLang="es-CR" dirty="0" smtClean="0">
                <a:latin typeface="Calibri" pitchFamily="34" charset="0"/>
              </a:rPr>
              <a:t> to </a:t>
            </a:r>
            <a:r>
              <a:rPr lang="es-CR" altLang="es-CR" dirty="0" err="1">
                <a:latin typeface="Calibri" pitchFamily="34" charset="0"/>
              </a:rPr>
              <a:t>let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customer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know</a:t>
            </a:r>
            <a:r>
              <a:rPr lang="es-CR" altLang="es-CR" dirty="0">
                <a:latin typeface="Calibri" pitchFamily="34" charset="0"/>
              </a:rPr>
              <a:t>?. </a:t>
            </a:r>
          </a:p>
          <a:p>
            <a:pPr algn="just" eaLnBrk="1" hangingPunct="1"/>
            <a:endParaRPr lang="es-CR" altLang="es-CR" dirty="0">
              <a:latin typeface="Calibri" pitchFamily="34" charset="0"/>
            </a:endParaRPr>
          </a:p>
          <a:p>
            <a:pPr algn="just" eaLnBrk="1" hangingPunct="1"/>
            <a:r>
              <a:rPr lang="es-CR" altLang="es-CR" dirty="0" err="1">
                <a:latin typeface="Calibri" pitchFamily="34" charset="0"/>
              </a:rPr>
              <a:t>That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is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correct</a:t>
            </a:r>
            <a:r>
              <a:rPr lang="es-CR" altLang="es-CR" dirty="0">
                <a:latin typeface="Calibri" pitchFamily="34" charset="0"/>
              </a:rPr>
              <a:t>, </a:t>
            </a:r>
            <a:r>
              <a:rPr lang="es-CR" altLang="es-CR" dirty="0" err="1">
                <a:latin typeface="Calibri" pitchFamily="34" charset="0"/>
              </a:rPr>
              <a:t>but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notice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that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question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is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what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is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BEST </a:t>
            </a:r>
            <a:r>
              <a:rPr lang="es-CR" altLang="es-CR" dirty="0" err="1">
                <a:latin typeface="Calibri" pitchFamily="34" charset="0"/>
              </a:rPr>
              <a:t>thing</a:t>
            </a:r>
            <a:r>
              <a:rPr lang="es-CR" altLang="es-CR" dirty="0">
                <a:latin typeface="Calibri" pitchFamily="34" charset="0"/>
              </a:rPr>
              <a:t> to </a:t>
            </a:r>
            <a:r>
              <a:rPr lang="es-CR" altLang="es-CR" dirty="0" smtClean="0">
                <a:latin typeface="Calibri" pitchFamily="34" charset="0"/>
              </a:rPr>
              <a:t>do.</a:t>
            </a:r>
            <a:endParaRPr lang="es-CR" altLang="es-CR" dirty="0">
              <a:latin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5288" y="2276475"/>
            <a:ext cx="8328025" cy="46196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R" altLang="es-CR" b="1" dirty="0" err="1" smtClean="0">
                <a:latin typeface="Calibri" pitchFamily="34" charset="0"/>
              </a:rPr>
              <a:t>Questions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 err="1" smtClean="0">
                <a:latin typeface="Calibri" pitchFamily="34" charset="0"/>
              </a:rPr>
              <a:t>with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several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 smtClean="0">
                <a:latin typeface="Calibri" pitchFamily="34" charset="0"/>
              </a:rPr>
              <a:t>correct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 err="1" smtClean="0">
                <a:latin typeface="Calibri" pitchFamily="34" charset="0"/>
              </a:rPr>
              <a:t>answers</a:t>
            </a:r>
            <a:r>
              <a:rPr lang="es-CR" altLang="es-CR" b="1" dirty="0">
                <a:latin typeface="Calibri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es-CR" altLang="es-CR" sz="28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288" y="2924175"/>
            <a:ext cx="83280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CR" sz="2400" dirty="0">
                <a:latin typeface="Calibri"/>
                <a:ea typeface="+mj-ea"/>
                <a:cs typeface="Calibri"/>
              </a:rPr>
              <a:t>Experience shows that each time yo</a:t>
            </a:r>
            <a:r>
              <a:rPr lang="es-CR" sz="2400" dirty="0">
                <a:latin typeface="Calibri"/>
                <a:ea typeface="ＭＳ Ｐゴシック" charset="0"/>
                <a:cs typeface="Calibri"/>
              </a:rPr>
              <a:t>u double the the production of doors, unit costs decrease by 10%. Based on this, the company determines that production of 3000 doors should cost $21000. This case illustrates</a:t>
            </a:r>
            <a:r>
              <a:rPr lang="es-CR" sz="2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s-CR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(Mulcahy, 2013)</a:t>
            </a:r>
            <a:endParaRPr lang="es-CR" sz="24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just">
              <a:defRPr/>
            </a:pPr>
            <a:endParaRPr lang="es-CR" sz="2400" dirty="0">
              <a:latin typeface="+mj-lt"/>
              <a:ea typeface="+mj-ea"/>
              <a:cs typeface="+mj-cs"/>
            </a:endParaRPr>
          </a:p>
          <a:p>
            <a:pPr marL="914400" lvl="1" indent="-457200" algn="just">
              <a:buFont typeface="+mj-lt"/>
              <a:buAutoNum type="alphaUcPeriod"/>
              <a:defRPr/>
            </a:pPr>
            <a:r>
              <a:rPr lang="es-CR" sz="2400" dirty="0">
                <a:latin typeface="+mj-lt"/>
                <a:ea typeface="+mj-ea"/>
                <a:cs typeface="+mj-cs"/>
              </a:rPr>
              <a:t>Learning cycle.</a:t>
            </a:r>
          </a:p>
          <a:p>
            <a:pPr marL="914400" lvl="1" indent="-457200" algn="just">
              <a:buFont typeface="+mj-lt"/>
              <a:buAutoNum type="alphaUcPeriod"/>
              <a:defRPr/>
            </a:pPr>
            <a:r>
              <a:rPr lang="es-CR" sz="2400" dirty="0">
                <a:latin typeface="+mj-lt"/>
                <a:ea typeface="+mj-ea"/>
                <a:cs typeface="+mj-cs"/>
              </a:rPr>
              <a:t>Parametric cost estimating.</a:t>
            </a:r>
          </a:p>
          <a:p>
            <a:pPr marL="914400" lvl="1" indent="-457200" algn="just">
              <a:buFont typeface="+mj-lt"/>
              <a:buAutoNum type="alphaUcPeriod"/>
              <a:defRPr/>
            </a:pPr>
            <a:r>
              <a:rPr lang="es-CR" sz="2400" dirty="0">
                <a:latin typeface="+mj-lt"/>
                <a:ea typeface="+mj-ea"/>
                <a:cs typeface="+mj-cs"/>
              </a:rPr>
              <a:t>Law of diminishing reso</a:t>
            </a:r>
            <a:r>
              <a:rPr lang="es-CR" sz="2400" dirty="0">
                <a:latin typeface="Calibri"/>
                <a:ea typeface="ＭＳ Ｐゴシック" charset="0"/>
                <a:cs typeface="Calibri"/>
              </a:rPr>
              <a:t>urces</a:t>
            </a:r>
            <a:r>
              <a:rPr lang="es-CR" sz="2400" dirty="0">
                <a:latin typeface="+mj-lt"/>
                <a:ea typeface="+mj-ea"/>
                <a:cs typeface="+mj-cs"/>
              </a:rPr>
              <a:t>.</a:t>
            </a:r>
          </a:p>
          <a:p>
            <a:pPr marL="914400" lvl="1" indent="-457200" algn="just">
              <a:buFont typeface="+mj-lt"/>
              <a:buAutoNum type="alphaUcPeriod"/>
              <a:defRPr/>
            </a:pPr>
            <a:r>
              <a:rPr lang="es-CR" sz="2400" dirty="0">
                <a:latin typeface="+mj-lt"/>
                <a:ea typeface="+mj-ea"/>
                <a:cs typeface="+mj-cs"/>
              </a:rPr>
              <a:t>80/20 r</a:t>
            </a:r>
            <a:r>
              <a:rPr lang="es-CR" sz="2400" dirty="0">
                <a:latin typeface="Calibri"/>
                <a:ea typeface="ＭＳ Ｐゴシック" charset="0"/>
                <a:cs typeface="Calibri"/>
              </a:rPr>
              <a:t>ule</a:t>
            </a:r>
            <a:r>
              <a:rPr lang="es-CR" sz="24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5288" y="1989138"/>
            <a:ext cx="8328025" cy="46196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CR" altLang="es-CR" b="1" dirty="0" err="1" smtClean="0">
                <a:latin typeface="Calibri" pitchFamily="34" charset="0"/>
              </a:rPr>
              <a:t>Questions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with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irrelevant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 smtClean="0">
                <a:latin typeface="Calibri" pitchFamily="34" charset="0"/>
              </a:rPr>
              <a:t>information</a:t>
            </a:r>
            <a:r>
              <a:rPr lang="es-CR" altLang="es-CR" b="1" dirty="0" smtClean="0">
                <a:latin typeface="Calibri" pitchFamily="34" charset="0"/>
              </a:rPr>
              <a:t>, </a:t>
            </a:r>
            <a:r>
              <a:rPr lang="es-CR" altLang="es-CR" b="1" dirty="0" err="1" smtClean="0">
                <a:latin typeface="Calibri" pitchFamily="34" charset="0"/>
              </a:rPr>
              <a:t>meant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>
                <a:latin typeface="Calibri" pitchFamily="34" charset="0"/>
              </a:rPr>
              <a:t>to </a:t>
            </a:r>
            <a:r>
              <a:rPr lang="es-CR" altLang="es-CR" b="1" dirty="0" err="1">
                <a:latin typeface="Calibri" pitchFamily="34" charset="0"/>
              </a:rPr>
              <a:t>confuse</a:t>
            </a:r>
            <a:r>
              <a:rPr lang="es-CR" altLang="es-CR" b="1" dirty="0">
                <a:latin typeface="Calibri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95288" y="1989138"/>
            <a:ext cx="8328025" cy="304641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R" altLang="es-CR" b="1" dirty="0" err="1">
                <a:latin typeface="Calibri" pitchFamily="34" charset="0"/>
              </a:rPr>
              <a:t>Questions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with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made</a:t>
            </a:r>
            <a:r>
              <a:rPr lang="es-CR" altLang="es-CR" b="1" dirty="0">
                <a:latin typeface="Calibri" pitchFamily="34" charset="0"/>
              </a:rPr>
              <a:t>-up </a:t>
            </a:r>
            <a:r>
              <a:rPr lang="es-CR" altLang="es-CR" b="1" dirty="0" err="1">
                <a:latin typeface="Calibri" pitchFamily="34" charset="0"/>
              </a:rPr>
              <a:t>terms</a:t>
            </a:r>
            <a:endParaRPr lang="es-CR" altLang="es-CR" b="1" dirty="0">
              <a:latin typeface="Calibri" pitchFamily="34" charset="0"/>
            </a:endParaRPr>
          </a:p>
          <a:p>
            <a:pPr eaLnBrk="1" hangingPunct="1"/>
            <a:r>
              <a:rPr lang="es-CR" altLang="es-CR" b="1" dirty="0" err="1">
                <a:latin typeface="Calibri" pitchFamily="34" charset="0"/>
              </a:rPr>
              <a:t>Questions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 smtClean="0">
                <a:latin typeface="Calibri" pitchFamily="34" charset="0"/>
              </a:rPr>
              <a:t>where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understanding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is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important</a:t>
            </a:r>
            <a:endParaRPr lang="es-CR" altLang="es-CR" b="1" dirty="0">
              <a:latin typeface="Calibri" pitchFamily="34" charset="0"/>
            </a:endParaRPr>
          </a:p>
          <a:p>
            <a:pPr eaLnBrk="1" hangingPunct="1"/>
            <a:r>
              <a:rPr lang="es-CR" altLang="es-CR" b="1" dirty="0" err="1">
                <a:latin typeface="Calibri" pitchFamily="34" charset="0"/>
              </a:rPr>
              <a:t>Questions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with</a:t>
            </a:r>
            <a:r>
              <a:rPr lang="es-CR" altLang="es-CR" b="1" dirty="0">
                <a:latin typeface="Calibri" pitchFamily="34" charset="0"/>
              </a:rPr>
              <a:t> a new </a:t>
            </a:r>
            <a:r>
              <a:rPr lang="es-CR" altLang="es-CR" b="1" dirty="0" err="1">
                <a:latin typeface="Calibri" pitchFamily="34" charset="0"/>
              </a:rPr>
              <a:t>approach</a:t>
            </a:r>
            <a:r>
              <a:rPr lang="es-CR" altLang="es-CR" b="1" dirty="0">
                <a:latin typeface="Calibri" pitchFamily="34" charset="0"/>
              </a:rPr>
              <a:t> to </a:t>
            </a:r>
            <a:r>
              <a:rPr lang="es-CR" altLang="es-CR" b="1" dirty="0" err="1">
                <a:latin typeface="Calibri" pitchFamily="34" charset="0"/>
              </a:rPr>
              <a:t>known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topic</a:t>
            </a:r>
            <a:endParaRPr lang="es-CR" altLang="es-CR" b="1" dirty="0">
              <a:latin typeface="Calibri" pitchFamily="34" charset="0"/>
            </a:endParaRPr>
          </a:p>
          <a:p>
            <a:pPr eaLnBrk="1" hangingPunct="1"/>
            <a:r>
              <a:rPr lang="es-CR" altLang="es-CR" b="1" dirty="0" err="1">
                <a:latin typeface="Calibri" pitchFamily="34" charset="0"/>
              </a:rPr>
              <a:t>Questions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with</a:t>
            </a:r>
            <a:r>
              <a:rPr lang="es-CR" altLang="es-CR" b="1" dirty="0">
                <a:latin typeface="Calibri" pitchFamily="34" charset="0"/>
              </a:rPr>
              <a:t> more </a:t>
            </a:r>
            <a:r>
              <a:rPr lang="es-CR" altLang="es-CR" b="1" dirty="0" err="1">
                <a:latin typeface="Calibri" pitchFamily="34" charset="0"/>
              </a:rPr>
              <a:t>than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one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item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smtClean="0">
                <a:latin typeface="Calibri" pitchFamily="34" charset="0"/>
              </a:rPr>
              <a:t>in </a:t>
            </a:r>
            <a:r>
              <a:rPr lang="es-CR" altLang="es-CR" b="1" dirty="0" err="1">
                <a:latin typeface="Calibri" pitchFamily="34" charset="0"/>
              </a:rPr>
              <a:t>each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choice</a:t>
            </a:r>
            <a:endParaRPr lang="es-CR" altLang="es-CR" b="1" dirty="0">
              <a:latin typeface="Calibri" pitchFamily="34" charset="0"/>
            </a:endParaRPr>
          </a:p>
          <a:p>
            <a:pPr eaLnBrk="1" hangingPunct="1"/>
            <a:r>
              <a:rPr lang="es-CR" altLang="es-CR" b="1" dirty="0" err="1">
                <a:latin typeface="Calibri" pitchFamily="34" charset="0"/>
              </a:rPr>
              <a:t>Excessively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wordy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questions</a:t>
            </a:r>
            <a:endParaRPr lang="es-CR" altLang="es-CR" b="1" dirty="0">
              <a:latin typeface="Calibri" pitchFamily="34" charset="0"/>
            </a:endParaRPr>
          </a:p>
          <a:p>
            <a:pPr eaLnBrk="1" hangingPunct="1"/>
            <a:r>
              <a:rPr lang="es-CR" altLang="es-CR" b="1" dirty="0" err="1">
                <a:latin typeface="Calibri" pitchFamily="34" charset="0"/>
              </a:rPr>
              <a:t>Questions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 smtClean="0">
                <a:latin typeface="Calibri" pitchFamily="34" charset="0"/>
              </a:rPr>
              <a:t>where</a:t>
            </a:r>
            <a:r>
              <a:rPr lang="es-CR" altLang="es-CR" b="1" dirty="0" smtClean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you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definitely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don</a:t>
            </a:r>
            <a:r>
              <a:rPr lang="es-CR" altLang="en-US" b="1" dirty="0" err="1">
                <a:latin typeface="Calibri" pitchFamily="34" charset="0"/>
              </a:rPr>
              <a:t>’</a:t>
            </a:r>
            <a:r>
              <a:rPr lang="es-CR" altLang="es-CR" b="1" dirty="0" err="1">
                <a:latin typeface="Calibri" pitchFamily="34" charset="0"/>
              </a:rPr>
              <a:t>t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know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the</a:t>
            </a:r>
            <a:r>
              <a:rPr lang="es-CR" altLang="es-CR" b="1" dirty="0">
                <a:latin typeface="Calibri" pitchFamily="34" charset="0"/>
              </a:rPr>
              <a:t> </a:t>
            </a:r>
            <a:r>
              <a:rPr lang="es-CR" altLang="es-CR" b="1" dirty="0" err="1">
                <a:latin typeface="Calibri" pitchFamily="34" charset="0"/>
              </a:rPr>
              <a:t>answer</a:t>
            </a:r>
            <a:endParaRPr lang="es-CR" altLang="es-CR" b="1" dirty="0">
              <a:latin typeface="Calibri" pitchFamily="34" charset="0"/>
            </a:endParaRPr>
          </a:p>
          <a:p>
            <a:pPr eaLnBrk="1" hangingPunct="1"/>
            <a:endParaRPr lang="es-CR" altLang="es-CR" dirty="0">
              <a:latin typeface="Calibri" pitchFamily="34" charset="0"/>
            </a:endParaRPr>
          </a:p>
          <a:p>
            <a:pPr eaLnBrk="1" hangingPunct="1"/>
            <a:r>
              <a:rPr lang="es-CR" altLang="es-CR" b="1" dirty="0">
                <a:latin typeface="Calibri" pitchFamily="34" charset="0"/>
              </a:rPr>
              <a:t>And so </a:t>
            </a:r>
            <a:r>
              <a:rPr lang="es-CR" altLang="es-CR" b="1" dirty="0" err="1">
                <a:latin typeface="Calibri" pitchFamily="34" charset="0"/>
              </a:rPr>
              <a:t>forth</a:t>
            </a:r>
            <a:r>
              <a:rPr lang="es-CR" altLang="es-CR" b="1" dirty="0">
                <a:latin typeface="Calibri" pitchFamily="34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288" y="2349500"/>
            <a:ext cx="8328025" cy="378565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 err="1">
                <a:latin typeface="Calibri" pitchFamily="34" charset="0"/>
              </a:rPr>
              <a:t>Answer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according</a:t>
            </a:r>
            <a:r>
              <a:rPr lang="es-CR" altLang="es-CR" dirty="0">
                <a:latin typeface="Calibri" pitchFamily="34" charset="0"/>
              </a:rPr>
              <a:t> to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PMBOK®, </a:t>
            </a:r>
            <a:r>
              <a:rPr lang="es-CR" altLang="es-CR" dirty="0" err="1">
                <a:latin typeface="Calibri" pitchFamily="34" charset="0"/>
              </a:rPr>
              <a:t>not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your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experience</a:t>
            </a:r>
            <a:r>
              <a:rPr lang="es-CR" altLang="es-CR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 err="1">
                <a:latin typeface="Calibri" pitchFamily="34" charset="0"/>
              </a:rPr>
              <a:t>Read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4 </a:t>
            </a:r>
            <a:r>
              <a:rPr lang="es-CR" altLang="es-CR" dirty="0" err="1">
                <a:latin typeface="Calibri" pitchFamily="34" charset="0"/>
              </a:rPr>
              <a:t>options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before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you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answer</a:t>
            </a:r>
            <a:r>
              <a:rPr lang="es-CR" altLang="es-CR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 err="1">
                <a:latin typeface="Calibri" pitchFamily="34" charset="0"/>
              </a:rPr>
              <a:t>Quickly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eliminate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wrong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 smtClean="0">
                <a:latin typeface="Calibri" pitchFamily="34" charset="0"/>
              </a:rPr>
              <a:t>answers</a:t>
            </a:r>
            <a:r>
              <a:rPr lang="es-CR" altLang="es-CR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>
                <a:latin typeface="Calibri" pitchFamily="34" charset="0"/>
              </a:rPr>
              <a:t>Be </a:t>
            </a:r>
            <a:r>
              <a:rPr lang="es-CR" altLang="es-CR" dirty="0" err="1">
                <a:latin typeface="Calibri" pitchFamily="34" charset="0"/>
              </a:rPr>
              <a:t>fast</a:t>
            </a:r>
            <a:r>
              <a:rPr lang="es-CR" altLang="es-CR" dirty="0">
                <a:latin typeface="Calibri" pitchFamily="34" charset="0"/>
              </a:rPr>
              <a:t>, </a:t>
            </a:r>
            <a:r>
              <a:rPr lang="es-CR" altLang="es-CR" dirty="0" err="1">
                <a:latin typeface="Calibri" pitchFamily="34" charset="0"/>
              </a:rPr>
              <a:t>you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have</a:t>
            </a:r>
            <a:r>
              <a:rPr lang="es-CR" altLang="es-CR" dirty="0">
                <a:latin typeface="Calibri" pitchFamily="34" charset="0"/>
              </a:rPr>
              <a:t> in </a:t>
            </a:r>
            <a:r>
              <a:rPr lang="es-CR" altLang="es-CR" dirty="0" err="1">
                <a:latin typeface="Calibri" pitchFamily="34" charset="0"/>
              </a:rPr>
              <a:t>average</a:t>
            </a:r>
            <a:r>
              <a:rPr lang="es-CR" altLang="es-CR" dirty="0">
                <a:latin typeface="Calibri" pitchFamily="34" charset="0"/>
              </a:rPr>
              <a:t> 1 minute and 12 </a:t>
            </a:r>
            <a:r>
              <a:rPr lang="es-CR" altLang="es-CR" dirty="0" err="1">
                <a:latin typeface="Calibri" pitchFamily="34" charset="0"/>
              </a:rPr>
              <a:t>seconds</a:t>
            </a:r>
            <a:r>
              <a:rPr lang="es-CR" altLang="es-CR" dirty="0">
                <a:latin typeface="Calibri" pitchFamily="34" charset="0"/>
              </a:rPr>
              <a:t> to </a:t>
            </a:r>
            <a:r>
              <a:rPr lang="es-CR" altLang="es-CR" dirty="0" err="1">
                <a:latin typeface="Calibri" pitchFamily="34" charset="0"/>
              </a:rPr>
              <a:t>answer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each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question</a:t>
            </a:r>
            <a:r>
              <a:rPr lang="es-CR" altLang="es-CR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 err="1">
                <a:latin typeface="Calibri" pitchFamily="34" charset="0"/>
              </a:rPr>
              <a:t>When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answering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think</a:t>
            </a:r>
            <a:r>
              <a:rPr lang="es-CR" altLang="es-CR" dirty="0">
                <a:latin typeface="Calibri" pitchFamily="34" charset="0"/>
              </a:rPr>
              <a:t> of </a:t>
            </a:r>
            <a:r>
              <a:rPr lang="es-CR" altLang="es-CR" dirty="0" err="1">
                <a:latin typeface="Calibri" pitchFamily="34" charset="0"/>
              </a:rPr>
              <a:t>big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projects</a:t>
            </a:r>
            <a:r>
              <a:rPr lang="es-CR" altLang="es-CR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>
                <a:latin typeface="Calibri" pitchFamily="34" charset="0"/>
              </a:rPr>
              <a:t>In </a:t>
            </a:r>
            <a:r>
              <a:rPr lang="es-CR" altLang="es-CR" dirty="0" err="1">
                <a:latin typeface="Calibri" pitchFamily="34" charset="0"/>
              </a:rPr>
              <a:t>excessively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wordy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questions</a:t>
            </a:r>
            <a:r>
              <a:rPr lang="es-CR" altLang="es-CR" dirty="0">
                <a:latin typeface="Calibri" pitchFamily="34" charset="0"/>
              </a:rPr>
              <a:t>, </a:t>
            </a:r>
            <a:r>
              <a:rPr lang="es-CR" altLang="es-CR" dirty="0" err="1">
                <a:latin typeface="Calibri" pitchFamily="34" charset="0"/>
              </a:rPr>
              <a:t>quickly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identify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smtClean="0">
                <a:latin typeface="Calibri" pitchFamily="34" charset="0"/>
              </a:rPr>
              <a:t>real </a:t>
            </a:r>
            <a:r>
              <a:rPr lang="es-CR" altLang="es-CR" dirty="0" err="1" smtClean="0">
                <a:latin typeface="Calibri" pitchFamily="34" charset="0"/>
              </a:rPr>
              <a:t>question</a:t>
            </a:r>
            <a:r>
              <a:rPr lang="es-CR" altLang="es-CR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dirty="0" err="1">
                <a:latin typeface="Calibri" pitchFamily="34" charset="0"/>
              </a:rPr>
              <a:t>Notice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that</a:t>
            </a:r>
            <a:r>
              <a:rPr lang="es-CR" altLang="es-CR" dirty="0">
                <a:latin typeface="Calibri" pitchFamily="34" charset="0"/>
              </a:rPr>
              <a:t> a </a:t>
            </a:r>
            <a:r>
              <a:rPr lang="es-CR" altLang="es-CR" dirty="0" err="1">
                <a:latin typeface="Calibri" pitchFamily="34" charset="0"/>
              </a:rPr>
              <a:t>gramatically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incorrect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sentence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smtClean="0">
                <a:latin typeface="Calibri" pitchFamily="34" charset="0"/>
              </a:rPr>
              <a:t>in </a:t>
            </a:r>
            <a:r>
              <a:rPr lang="es-CR" altLang="es-CR" dirty="0" err="1">
                <a:latin typeface="Calibri" pitchFamily="34" charset="0"/>
              </a:rPr>
              <a:t>an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answer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doesn</a:t>
            </a:r>
            <a:r>
              <a:rPr lang="es-CR" altLang="en-US" dirty="0" err="1">
                <a:latin typeface="Calibri" pitchFamily="34" charset="0"/>
              </a:rPr>
              <a:t>’</a:t>
            </a:r>
            <a:r>
              <a:rPr lang="es-CR" altLang="es-CR" dirty="0" err="1">
                <a:latin typeface="Calibri" pitchFamily="34" charset="0"/>
              </a:rPr>
              <a:t>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disqualify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 smtClean="0">
                <a:latin typeface="Calibri" pitchFamily="34" charset="0"/>
              </a:rPr>
              <a:t>it</a:t>
            </a:r>
            <a:r>
              <a:rPr lang="es-CR" altLang="es-CR" dirty="0" smtClean="0">
                <a:latin typeface="Calibri" pitchFamily="34" charset="0"/>
              </a:rPr>
              <a:t> </a:t>
            </a:r>
            <a:r>
              <a:rPr lang="es-CR" altLang="es-CR" dirty="0">
                <a:latin typeface="Calibri" pitchFamily="34" charset="0"/>
              </a:rPr>
              <a:t>as </a:t>
            </a:r>
            <a:r>
              <a:rPr lang="es-CR" altLang="es-CR" dirty="0" err="1">
                <a:latin typeface="Calibri" pitchFamily="34" charset="0"/>
              </a:rPr>
              <a:t>the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right</a:t>
            </a:r>
            <a:r>
              <a:rPr lang="es-CR" altLang="es-CR" dirty="0">
                <a:latin typeface="Calibri" pitchFamily="34" charset="0"/>
              </a:rPr>
              <a:t> </a:t>
            </a:r>
            <a:r>
              <a:rPr lang="es-CR" altLang="es-CR" dirty="0" err="1">
                <a:latin typeface="Calibri" pitchFamily="34" charset="0"/>
              </a:rPr>
              <a:t>answer</a:t>
            </a:r>
            <a:r>
              <a:rPr lang="es-CR" altLang="es-CR" dirty="0">
                <a:latin typeface="Calibri" pitchFamily="34" charset="0"/>
              </a:rPr>
              <a:t>.</a:t>
            </a:r>
          </a:p>
        </p:txBody>
      </p:sp>
      <p:sp>
        <p:nvSpPr>
          <p:cNvPr id="19458" name="1 Título"/>
          <p:cNvSpPr>
            <a:spLocks noGrp="1"/>
          </p:cNvSpPr>
          <p:nvPr>
            <p:ph type="ctrTitle"/>
          </p:nvPr>
        </p:nvSpPr>
        <p:spPr>
          <a:xfrm>
            <a:off x="323850" y="1125538"/>
            <a:ext cx="7129463" cy="1079500"/>
          </a:xfrm>
        </p:spPr>
        <p:txBody>
          <a:bodyPr/>
          <a:lstStyle/>
          <a:p>
            <a:r>
              <a:rPr lang="es-CR" altLang="es-CR" sz="3200" b="1" smtClean="0">
                <a:ea typeface="ＭＳ Ｐゴシック" pitchFamily="34" charset="-128"/>
              </a:rPr>
              <a:t>Tips for the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es-CR" altLang="es-CR" sz="28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8938" y="2246313"/>
            <a:ext cx="8328025" cy="246221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buFont typeface="Arial" pitchFamily="34" charset="0"/>
              <a:buChar char="•"/>
            </a:pPr>
            <a:r>
              <a:rPr lang="es-CR" altLang="es-CR" sz="2200" b="1" dirty="0" err="1">
                <a:latin typeface="Calibri" pitchFamily="34" charset="0"/>
              </a:rPr>
              <a:t>Don</a:t>
            </a:r>
            <a:r>
              <a:rPr lang="es-CR" altLang="en-US" sz="2200" b="1" dirty="0" err="1">
                <a:latin typeface="Calibri" pitchFamily="34" charset="0"/>
              </a:rPr>
              <a:t>’</a:t>
            </a:r>
            <a:r>
              <a:rPr lang="es-CR" altLang="es-CR" sz="2200" b="1" dirty="0" err="1">
                <a:latin typeface="Calibri" pitchFamily="34" charset="0"/>
              </a:rPr>
              <a:t>t</a:t>
            </a:r>
            <a:r>
              <a:rPr lang="es-CR" altLang="es-CR" sz="2200" b="1" dirty="0">
                <a:latin typeface="Calibri" pitchFamily="34" charset="0"/>
              </a:rPr>
              <a:t> be </a:t>
            </a:r>
            <a:r>
              <a:rPr lang="es-CR" altLang="es-CR" sz="2200" b="1" dirty="0" err="1">
                <a:latin typeface="Calibri" pitchFamily="34" charset="0"/>
              </a:rPr>
              <a:t>upset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with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impossible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questions</a:t>
            </a:r>
            <a:r>
              <a:rPr lang="es-CR" altLang="es-CR" sz="2200" dirty="0">
                <a:latin typeface="Calibri" pitchFamily="34" charset="0"/>
              </a:rPr>
              <a:t>, </a:t>
            </a:r>
            <a:r>
              <a:rPr lang="es-CR" altLang="es-CR" sz="2200" dirty="0" err="1">
                <a:latin typeface="Calibri" pitchFamily="34" charset="0"/>
              </a:rPr>
              <a:t>if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you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definitely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don</a:t>
            </a:r>
            <a:r>
              <a:rPr lang="es-CR" altLang="en-US" sz="2200" dirty="0" err="1">
                <a:latin typeface="Calibri" pitchFamily="34" charset="0"/>
              </a:rPr>
              <a:t>’</a:t>
            </a:r>
            <a:r>
              <a:rPr lang="es-CR" altLang="es-CR" sz="2200" dirty="0" err="1">
                <a:latin typeface="Calibri" pitchFamily="34" charset="0"/>
              </a:rPr>
              <a:t>t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know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the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answer</a:t>
            </a:r>
            <a:r>
              <a:rPr lang="es-CR" altLang="es-CR" sz="2200" dirty="0">
                <a:latin typeface="Calibri" pitchFamily="34" charset="0"/>
              </a:rPr>
              <a:t>, </a:t>
            </a:r>
            <a:r>
              <a:rPr lang="es-CR" altLang="es-CR" sz="2200" dirty="0" err="1">
                <a:latin typeface="Calibri" pitchFamily="34" charset="0"/>
              </a:rPr>
              <a:t>mark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any</a:t>
            </a:r>
            <a:r>
              <a:rPr lang="es-CR" altLang="es-CR" sz="2200" dirty="0">
                <a:latin typeface="Calibri" pitchFamily="34" charset="0"/>
              </a:rPr>
              <a:t> of </a:t>
            </a:r>
            <a:r>
              <a:rPr lang="es-CR" altLang="es-CR" sz="2200" dirty="0" err="1">
                <a:latin typeface="Calibri" pitchFamily="34" charset="0"/>
              </a:rPr>
              <a:t>them</a:t>
            </a:r>
            <a:r>
              <a:rPr lang="es-CR" altLang="es-CR" sz="2200" dirty="0">
                <a:latin typeface="Calibri" pitchFamily="34" charset="0"/>
              </a:rPr>
              <a:t>. Do </a:t>
            </a:r>
            <a:r>
              <a:rPr lang="es-CR" altLang="es-CR" sz="2200" dirty="0" err="1">
                <a:latin typeface="Calibri" pitchFamily="34" charset="0"/>
              </a:rPr>
              <a:t>not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leave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questions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unanswered</a:t>
            </a:r>
            <a:r>
              <a:rPr lang="es-CR" altLang="es-CR" sz="2200" dirty="0" smtClean="0">
                <a:latin typeface="Calibri" pitchFamily="34" charset="0"/>
              </a:rPr>
              <a:t>.</a:t>
            </a:r>
            <a:endParaRPr lang="es-CR" altLang="es-CR" sz="2200" dirty="0">
              <a:latin typeface="Calibri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sz="2200" b="1" dirty="0" err="1">
                <a:latin typeface="Calibri" pitchFamily="34" charset="0"/>
              </a:rPr>
              <a:t>If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b="1" dirty="0" err="1">
                <a:latin typeface="Calibri" pitchFamily="34" charset="0"/>
              </a:rPr>
              <a:t>you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b="1" dirty="0" err="1">
                <a:latin typeface="Calibri" pitchFamily="34" charset="0"/>
              </a:rPr>
              <a:t>study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b="1" dirty="0" err="1">
                <a:latin typeface="Calibri" pitchFamily="34" charset="0"/>
              </a:rPr>
              <a:t>well</a:t>
            </a:r>
            <a:r>
              <a:rPr lang="es-CR" altLang="es-CR" sz="2200" dirty="0">
                <a:latin typeface="Calibri" pitchFamily="34" charset="0"/>
              </a:rPr>
              <a:t>, </a:t>
            </a:r>
            <a:r>
              <a:rPr lang="es-CR" altLang="es-CR" sz="2200" dirty="0" err="1" smtClean="0">
                <a:latin typeface="Calibri" pitchFamily="34" charset="0"/>
              </a:rPr>
              <a:t>you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will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most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likely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only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have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doubts</a:t>
            </a:r>
            <a:r>
              <a:rPr lang="es-CR" altLang="es-CR" sz="2200" dirty="0">
                <a:latin typeface="Calibri" pitchFamily="34" charset="0"/>
              </a:rPr>
              <a:t> in </a:t>
            </a:r>
            <a:r>
              <a:rPr lang="es-CR" altLang="es-CR" sz="2200" dirty="0" err="1" smtClean="0">
                <a:latin typeface="Calibri" pitchFamily="34" charset="0"/>
              </a:rPr>
              <a:t>about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>
                <a:latin typeface="Calibri" pitchFamily="34" charset="0"/>
              </a:rPr>
              <a:t>20% of </a:t>
            </a:r>
            <a:r>
              <a:rPr lang="es-CR" altLang="es-CR" sz="2200" dirty="0" err="1">
                <a:latin typeface="Calibri" pitchFamily="34" charset="0"/>
              </a:rPr>
              <a:t>the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questions</a:t>
            </a:r>
            <a:r>
              <a:rPr lang="es-CR" altLang="es-CR" sz="2200" dirty="0">
                <a:latin typeface="Calibri" pitchFamily="34" charset="0"/>
              </a:rPr>
              <a:t>. </a:t>
            </a:r>
            <a:r>
              <a:rPr lang="es-CR" altLang="es-CR" sz="2200" dirty="0" err="1">
                <a:latin typeface="Calibri" pitchFamily="34" charset="0"/>
              </a:rPr>
              <a:t>Just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continue</a:t>
            </a:r>
            <a:r>
              <a:rPr lang="es-CR" altLang="es-CR" sz="2200" dirty="0" smtClean="0">
                <a:latin typeface="Calibri" pitchFamily="34" charset="0"/>
              </a:rPr>
              <a:t>, </a:t>
            </a:r>
            <a:r>
              <a:rPr lang="es-CR" altLang="es-CR" sz="2200" dirty="0">
                <a:latin typeface="Calibri" pitchFamily="34" charset="0"/>
              </a:rPr>
              <a:t>and </a:t>
            </a:r>
            <a:r>
              <a:rPr lang="es-CR" altLang="es-CR" sz="2200" dirty="0" err="1">
                <a:latin typeface="Calibri" pitchFamily="34" charset="0"/>
              </a:rPr>
              <a:t>after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you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finish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the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ones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you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know</a:t>
            </a:r>
            <a:r>
              <a:rPr lang="es-CR" altLang="es-CR" sz="2200" dirty="0">
                <a:latin typeface="Calibri" pitchFamily="34" charset="0"/>
              </a:rPr>
              <a:t>, </a:t>
            </a:r>
            <a:r>
              <a:rPr lang="es-CR" altLang="es-CR" sz="2200" dirty="0" err="1">
                <a:latin typeface="Calibri" pitchFamily="34" charset="0"/>
              </a:rPr>
              <a:t>go</a:t>
            </a:r>
            <a:r>
              <a:rPr lang="es-CR" altLang="es-CR" sz="2200" dirty="0">
                <a:latin typeface="Calibri" pitchFamily="34" charset="0"/>
              </a:rPr>
              <a:t> back to </a:t>
            </a:r>
            <a:r>
              <a:rPr lang="es-CR" altLang="es-CR" sz="2200" dirty="0" err="1">
                <a:latin typeface="Calibri" pitchFamily="34" charset="0"/>
              </a:rPr>
              <a:t>review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the</a:t>
            </a:r>
            <a:r>
              <a:rPr lang="es-CR" altLang="es-CR" sz="2200" dirty="0">
                <a:latin typeface="Calibri" pitchFamily="34" charset="0"/>
              </a:rPr>
              <a:t> 20% </a:t>
            </a:r>
            <a:r>
              <a:rPr lang="es-CR" altLang="es-CR" sz="2200" dirty="0" err="1" smtClean="0">
                <a:latin typeface="Calibri" pitchFamily="34" charset="0"/>
              </a:rPr>
              <a:t>where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you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had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doubts</a:t>
            </a:r>
            <a:r>
              <a:rPr lang="es-CR" altLang="es-CR" sz="2200" dirty="0">
                <a:latin typeface="Calibri" pitchFamily="34" charset="0"/>
              </a:rPr>
              <a:t>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R" altLang="es-CR" sz="2200" b="1" dirty="0" err="1">
                <a:latin typeface="Calibri" pitchFamily="34" charset="0"/>
              </a:rPr>
              <a:t>Take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b="1" dirty="0" err="1">
                <a:latin typeface="Calibri" pitchFamily="34" charset="0"/>
              </a:rPr>
              <a:t>the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b="1" dirty="0" err="1">
                <a:latin typeface="Calibri" pitchFamily="34" charset="0"/>
              </a:rPr>
              <a:t>night</a:t>
            </a:r>
            <a:r>
              <a:rPr lang="es-CR" altLang="es-CR" sz="2200" b="1" dirty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before</a:t>
            </a:r>
            <a:r>
              <a:rPr lang="es-CR" altLang="es-CR" sz="2200" dirty="0" smtClean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the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 smtClean="0">
                <a:latin typeface="Calibri" pitchFamily="34" charset="0"/>
              </a:rPr>
              <a:t>exam</a:t>
            </a:r>
            <a:r>
              <a:rPr lang="es-CR" altLang="es-CR" sz="2200" dirty="0" smtClean="0">
                <a:latin typeface="Calibri" pitchFamily="34" charset="0"/>
              </a:rPr>
              <a:t> off,</a:t>
            </a:r>
            <a:r>
              <a:rPr lang="es-CR" altLang="es-CR" sz="2200" b="1" dirty="0" smtClean="0">
                <a:latin typeface="Calibri" pitchFamily="34" charset="0"/>
              </a:rPr>
              <a:t> </a:t>
            </a:r>
            <a:r>
              <a:rPr lang="es-CR" altLang="es-CR" sz="2200" dirty="0" smtClean="0">
                <a:latin typeface="Calibri" pitchFamily="34" charset="0"/>
              </a:rPr>
              <a:t>in </a:t>
            </a:r>
            <a:r>
              <a:rPr lang="es-CR" altLang="es-CR" sz="2200" dirty="0" err="1">
                <a:latin typeface="Calibri" pitchFamily="34" charset="0"/>
              </a:rPr>
              <a:t>order</a:t>
            </a:r>
            <a:r>
              <a:rPr lang="es-CR" altLang="es-CR" sz="2200" dirty="0">
                <a:latin typeface="Calibri" pitchFamily="34" charset="0"/>
              </a:rPr>
              <a:t> to be </a:t>
            </a:r>
            <a:r>
              <a:rPr lang="es-CR" altLang="es-CR" sz="2200" dirty="0" err="1">
                <a:latin typeface="Calibri" pitchFamily="34" charset="0"/>
              </a:rPr>
              <a:t>fully</a:t>
            </a:r>
            <a:r>
              <a:rPr lang="es-CR" altLang="es-CR" sz="2200" dirty="0">
                <a:latin typeface="Calibri" pitchFamily="34" charset="0"/>
              </a:rPr>
              <a:t> </a:t>
            </a:r>
            <a:r>
              <a:rPr lang="es-CR" altLang="es-CR" sz="2200" dirty="0" err="1">
                <a:latin typeface="Calibri" pitchFamily="34" charset="0"/>
              </a:rPr>
              <a:t>rested</a:t>
            </a:r>
            <a:r>
              <a:rPr lang="es-CR" altLang="es-CR" sz="2200" dirty="0">
                <a:latin typeface="Calibri" pitchFamily="34" charset="0"/>
              </a:rPr>
              <a:t>.</a:t>
            </a:r>
          </a:p>
        </p:txBody>
      </p:sp>
      <p:sp>
        <p:nvSpPr>
          <p:cNvPr id="20483" name="1 Título"/>
          <p:cNvSpPr>
            <a:spLocks noGrp="1"/>
          </p:cNvSpPr>
          <p:nvPr>
            <p:ph type="ctrTitle"/>
          </p:nvPr>
        </p:nvSpPr>
        <p:spPr>
          <a:xfrm>
            <a:off x="322263" y="1052513"/>
            <a:ext cx="7129462" cy="1081087"/>
          </a:xfrm>
        </p:spPr>
        <p:txBody>
          <a:bodyPr/>
          <a:lstStyle/>
          <a:p>
            <a:r>
              <a:rPr lang="es-CR" altLang="es-CR" sz="3200" b="1" smtClean="0">
                <a:ea typeface="ＭＳ Ｐゴシック" pitchFamily="34" charset="-128"/>
              </a:rPr>
              <a:t>Tips for the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1008063"/>
          </a:xfrm>
        </p:spPr>
        <p:txBody>
          <a:bodyPr/>
          <a:lstStyle/>
          <a:p>
            <a:r>
              <a:rPr lang="es-CR" altLang="es-CR" sz="3200" smtClean="0">
                <a:ea typeface="ＭＳ Ｐゴシック" pitchFamily="34" charset="-128"/>
              </a:rPr>
              <a:t>10 Important things according to the PMI </a:t>
            </a:r>
            <a:r>
              <a:rPr lang="es-CR" altLang="es-CR" sz="2400" smtClean="0">
                <a:ea typeface="ＭＳ Ｐゴシック" pitchFamily="34" charset="-128"/>
              </a:rPr>
              <a:t>(Adapted from Lledó, 2013)</a:t>
            </a:r>
            <a:endParaRPr lang="es-CR" altLang="es-CR" smtClean="0">
              <a:ea typeface="ＭＳ Ｐゴシック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2565400"/>
            <a:ext cx="8229600" cy="3703638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s-CR" altLang="es-CR" sz="2000" dirty="0" err="1" smtClean="0">
                <a:ea typeface="ＭＳ Ｐゴシック" pitchFamily="34" charset="-128"/>
              </a:rPr>
              <a:t>The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company</a:t>
            </a:r>
            <a:r>
              <a:rPr lang="es-CR" altLang="es-CR" sz="2000" dirty="0" smtClean="0">
                <a:ea typeface="ＭＳ Ｐゴシック" pitchFamily="34" charset="-128"/>
              </a:rPr>
              <a:t> has </a:t>
            </a:r>
            <a:r>
              <a:rPr lang="es-CR" altLang="es-CR" sz="2000" dirty="0" err="1" smtClean="0">
                <a:ea typeface="ＭＳ Ｐゴシック" pitchFamily="34" charset="-128"/>
              </a:rPr>
              <a:t>defined</a:t>
            </a:r>
            <a:r>
              <a:rPr lang="es-CR" altLang="es-CR" sz="2000" dirty="0" smtClean="0">
                <a:ea typeface="ＭＳ Ｐゴシック" pitchFamily="34" charset="-128"/>
              </a:rPr>
              <a:t> and uses </a:t>
            </a:r>
            <a:r>
              <a:rPr lang="es-CR" altLang="es-CR" sz="2000" dirty="0" err="1" smtClean="0">
                <a:ea typeface="ＭＳ Ｐゴシック" pitchFamily="34" charset="-128"/>
              </a:rPr>
              <a:t>policies</a:t>
            </a:r>
            <a:r>
              <a:rPr lang="es-CR" altLang="es-CR" sz="2000" dirty="0" smtClean="0">
                <a:ea typeface="ＭＳ Ｐゴシック" pitchFamily="34" charset="-128"/>
              </a:rPr>
              <a:t> and </a:t>
            </a:r>
            <a:r>
              <a:rPr lang="es-CR" altLang="es-CR" sz="2000" dirty="0" err="1" smtClean="0">
                <a:ea typeface="ＭＳ Ｐゴシック" pitchFamily="34" charset="-128"/>
              </a:rPr>
              <a:t>processes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for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project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management</a:t>
            </a:r>
            <a:endParaRPr lang="es-CR" altLang="es-CR" sz="2000" dirty="0" smtClean="0">
              <a:ea typeface="ＭＳ Ｐゴシック" pitchFamily="34" charset="-128"/>
            </a:endParaRPr>
          </a:p>
          <a:p>
            <a:pPr marL="457200" indent="-457200">
              <a:buFont typeface="Calibri" pitchFamily="34" charset="0"/>
              <a:buAutoNum type="arabicPeriod"/>
            </a:pPr>
            <a:r>
              <a:rPr lang="es-CR" altLang="es-CR" sz="2000" dirty="0" err="1" smtClean="0">
                <a:ea typeface="ＭＳ Ｐゴシック" pitchFamily="34" charset="-128"/>
              </a:rPr>
              <a:t>There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is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always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historical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information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on</a:t>
            </a:r>
            <a:r>
              <a:rPr lang="es-CR" altLang="es-CR" sz="2000" dirty="0" smtClean="0">
                <a:ea typeface="ＭＳ Ｐゴシック" pitchFamily="34" charset="-128"/>
              </a:rPr>
              <a:t> similar </a:t>
            </a:r>
            <a:r>
              <a:rPr lang="es-CR" altLang="es-CR" sz="2000" dirty="0" err="1" smtClean="0">
                <a:ea typeface="ＭＳ Ｐゴシック" pitchFamily="34" charset="-128"/>
              </a:rPr>
              <a:t>projects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available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for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reference</a:t>
            </a:r>
            <a:r>
              <a:rPr lang="es-CR" altLang="es-CR" sz="2000" dirty="0" smtClean="0">
                <a:ea typeface="ＭＳ Ｐゴシック" pitchFamily="34" charset="-128"/>
              </a:rPr>
              <a:t> in </a:t>
            </a:r>
            <a:r>
              <a:rPr lang="es-CR" altLang="es-CR" sz="2000" dirty="0" err="1" smtClean="0">
                <a:ea typeface="ＭＳ Ｐゴシック" pitchFamily="34" charset="-128"/>
              </a:rPr>
              <a:t>planning</a:t>
            </a:r>
            <a:r>
              <a:rPr lang="es-CR" altLang="es-CR" sz="2000" dirty="0" smtClean="0">
                <a:ea typeface="ＭＳ Ｐゴシック" pitchFamily="34" charset="-128"/>
              </a:rPr>
              <a:t> a </a:t>
            </a:r>
            <a:r>
              <a:rPr lang="es-CR" altLang="es-CR" sz="2000" dirty="0" err="1" smtClean="0">
                <a:ea typeface="ＭＳ Ｐゴシック" pitchFamily="34" charset="-128"/>
              </a:rPr>
              <a:t>future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project</a:t>
            </a:r>
            <a:endParaRPr lang="es-CR" altLang="es-CR" sz="2000" dirty="0" smtClean="0">
              <a:ea typeface="ＭＳ Ｐゴシック" pitchFamily="34" charset="-128"/>
            </a:endParaRPr>
          </a:p>
          <a:p>
            <a:pPr marL="457200" indent="-457200">
              <a:buFont typeface="Calibri" pitchFamily="34" charset="0"/>
              <a:buAutoNum type="arabicPeriod"/>
            </a:pPr>
            <a:r>
              <a:rPr lang="es-CR" altLang="es-CR" sz="2000" dirty="0" err="1" smtClean="0">
                <a:ea typeface="ＭＳ Ｐゴシック" pitchFamily="34" charset="-128"/>
              </a:rPr>
              <a:t>The</a:t>
            </a:r>
            <a:r>
              <a:rPr lang="es-CR" altLang="es-CR" sz="2000" dirty="0" smtClean="0">
                <a:ea typeface="ＭＳ Ｐゴシック" pitchFamily="34" charset="-128"/>
              </a:rPr>
              <a:t> Project Manager (PM) </a:t>
            </a:r>
            <a:r>
              <a:rPr lang="es-CR" altLang="es-CR" sz="2000" dirty="0" err="1" smtClean="0">
                <a:ea typeface="ＭＳ Ｐゴシック" pitchFamily="34" charset="-128"/>
              </a:rPr>
              <a:t>is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assigned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during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the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project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initiation</a:t>
            </a:r>
            <a:r>
              <a:rPr lang="es-CR" altLang="es-CR" sz="2000" dirty="0" smtClean="0">
                <a:ea typeface="ＭＳ Ｐゴシック" pitchFamily="34" charset="-128"/>
              </a:rPr>
              <a:t>, he/</a:t>
            </a:r>
            <a:r>
              <a:rPr lang="es-CR" altLang="es-CR" sz="2000" dirty="0" err="1" smtClean="0">
                <a:ea typeface="ＭＳ Ｐゴシック" pitchFamily="34" charset="-128"/>
              </a:rPr>
              <a:t>she</a:t>
            </a:r>
            <a:r>
              <a:rPr lang="es-CR" altLang="es-CR" sz="2000" dirty="0" smtClean="0">
                <a:ea typeface="ＭＳ Ｐゴシック" pitchFamily="34" charset="-128"/>
              </a:rPr>
              <a:t> has </a:t>
            </a:r>
            <a:r>
              <a:rPr lang="es-CR" altLang="es-CR" sz="2000" dirty="0" err="1" smtClean="0">
                <a:ea typeface="ＭＳ Ｐゴシック" pitchFamily="34" charset="-128"/>
              </a:rPr>
              <a:t>power</a:t>
            </a:r>
            <a:r>
              <a:rPr lang="es-CR" altLang="es-CR" sz="2000" dirty="0" smtClean="0">
                <a:ea typeface="ＭＳ Ｐゴシック" pitchFamily="34" charset="-128"/>
              </a:rPr>
              <a:t>, </a:t>
            </a:r>
            <a:r>
              <a:rPr lang="es-CR" altLang="es-CR" sz="2000" dirty="0" err="1" smtClean="0">
                <a:ea typeface="ＭＳ Ｐゴシック" pitchFamily="34" charset="-128"/>
              </a:rPr>
              <a:t>authority</a:t>
            </a:r>
            <a:r>
              <a:rPr lang="es-CR" altLang="es-CR" sz="2000" dirty="0" smtClean="0">
                <a:ea typeface="ＭＳ Ｐゴシック" pitchFamily="34" charset="-128"/>
              </a:rPr>
              <a:t> and </a:t>
            </a:r>
            <a:r>
              <a:rPr lang="es-CR" altLang="es-CR" sz="2000" dirty="0" err="1" smtClean="0">
                <a:ea typeface="ＭＳ Ｐゴシック" pitchFamily="34" charset="-128"/>
              </a:rPr>
              <a:t>his</a:t>
            </a:r>
            <a:r>
              <a:rPr lang="es-CR" altLang="es-CR" sz="2000" dirty="0" smtClean="0">
                <a:ea typeface="ＭＳ Ｐゴシック" pitchFamily="34" charset="-128"/>
              </a:rPr>
              <a:t>/</a:t>
            </a:r>
            <a:r>
              <a:rPr lang="es-CR" altLang="es-CR" sz="2000" dirty="0" err="1" smtClean="0">
                <a:ea typeface="ＭＳ Ｐゴシック" pitchFamily="34" charset="-128"/>
              </a:rPr>
              <a:t>her</a:t>
            </a:r>
            <a:r>
              <a:rPr lang="es-CR" altLang="es-CR" sz="2000" dirty="0" smtClean="0">
                <a:ea typeface="ＭＳ Ｐゴシック" pitchFamily="34" charset="-128"/>
              </a:rPr>
              <a:t> role </a:t>
            </a:r>
            <a:r>
              <a:rPr lang="es-CR" altLang="es-CR" sz="2000" dirty="0" err="1" smtClean="0">
                <a:ea typeface="ＭＳ Ｐゴシック" pitchFamily="34" charset="-128"/>
              </a:rPr>
              <a:t>is</a:t>
            </a:r>
            <a:r>
              <a:rPr lang="es-CR" altLang="es-CR" sz="2000" dirty="0" smtClean="0">
                <a:ea typeface="ＭＳ Ｐゴシック" pitchFamily="34" charset="-128"/>
              </a:rPr>
              <a:t> to </a:t>
            </a:r>
            <a:r>
              <a:rPr lang="es-CR" altLang="es-CR" sz="2000" dirty="0" err="1" smtClean="0">
                <a:ea typeface="ＭＳ Ｐゴシック" pitchFamily="34" charset="-128"/>
              </a:rPr>
              <a:t>prevent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problems</a:t>
            </a:r>
            <a:r>
              <a:rPr lang="es-CR" altLang="es-CR" sz="2000" dirty="0" smtClean="0">
                <a:ea typeface="ＭＳ Ｐゴシック" pitchFamily="34" charset="-128"/>
              </a:rPr>
              <a:t>, </a:t>
            </a:r>
            <a:r>
              <a:rPr lang="es-CR" altLang="es-CR" sz="2000" dirty="0" err="1" smtClean="0">
                <a:ea typeface="ＭＳ Ｐゴシック" pitchFamily="34" charset="-128"/>
              </a:rPr>
              <a:t>not</a:t>
            </a:r>
            <a:r>
              <a:rPr lang="es-CR" altLang="es-CR" sz="2000" dirty="0" smtClean="0">
                <a:ea typeface="ＭＳ Ｐゴシック" pitchFamily="34" charset="-128"/>
              </a:rPr>
              <a:t> to </a:t>
            </a:r>
            <a:r>
              <a:rPr lang="es-CR" altLang="es-CR" sz="2000" dirty="0" err="1" smtClean="0">
                <a:ea typeface="ＭＳ Ｐゴシック" pitchFamily="34" charset="-128"/>
              </a:rPr>
              <a:t>deal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with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them</a:t>
            </a:r>
            <a:endParaRPr lang="es-CR" altLang="es-CR" sz="2000" dirty="0" smtClean="0">
              <a:ea typeface="ＭＳ Ｐゴシック" pitchFamily="34" charset="-128"/>
            </a:endParaRPr>
          </a:p>
          <a:p>
            <a:pPr marL="457200" indent="-457200">
              <a:buFont typeface="Calibri" pitchFamily="34" charset="0"/>
              <a:buAutoNum type="arabicPeriod"/>
            </a:pPr>
            <a:r>
              <a:rPr lang="es-CR" altLang="es-CR" sz="2000" dirty="0" err="1" smtClean="0">
                <a:ea typeface="ＭＳ Ｐゴシック" pitchFamily="34" charset="-128"/>
              </a:rPr>
              <a:t>All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work</a:t>
            </a:r>
            <a:r>
              <a:rPr lang="es-CR" altLang="es-CR" sz="2000" dirty="0" smtClean="0">
                <a:ea typeface="ＭＳ Ｐゴシック" pitchFamily="34" charset="-128"/>
              </a:rPr>
              <a:t> and </a:t>
            </a:r>
            <a:r>
              <a:rPr lang="es-CR" altLang="es-CR" sz="2000" dirty="0" err="1" smtClean="0">
                <a:ea typeface="ＭＳ Ｐゴシック" pitchFamily="34" charset="-128"/>
              </a:rPr>
              <a:t>stakeholders</a:t>
            </a:r>
            <a:r>
              <a:rPr lang="es-CR" altLang="es-CR" sz="2000" dirty="0" smtClean="0">
                <a:ea typeface="ＭＳ Ｐゴシック" pitchFamily="34" charset="-128"/>
              </a:rPr>
              <a:t> are </a:t>
            </a:r>
            <a:r>
              <a:rPr lang="es-CR" altLang="es-CR" sz="2000" dirty="0" err="1" smtClean="0">
                <a:ea typeface="ＭＳ Ｐゴシック" pitchFamily="34" charset="-128"/>
              </a:rPr>
              <a:t>identified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before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the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project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starts</a:t>
            </a:r>
            <a:endParaRPr lang="es-CR" altLang="es-CR" sz="2000" dirty="0" smtClean="0">
              <a:ea typeface="ＭＳ Ｐゴシック" pitchFamily="34" charset="-128"/>
            </a:endParaRPr>
          </a:p>
          <a:p>
            <a:pPr marL="457200" indent="-457200">
              <a:buFont typeface="Calibri" pitchFamily="34" charset="0"/>
              <a:buAutoNum type="arabicPeriod"/>
            </a:pPr>
            <a:r>
              <a:rPr lang="es-CR" altLang="es-CR" sz="2000" dirty="0" err="1" smtClean="0">
                <a:ea typeface="ＭＳ Ｐゴシック" pitchFamily="34" charset="-128"/>
              </a:rPr>
              <a:t>The</a:t>
            </a:r>
            <a:r>
              <a:rPr lang="es-CR" altLang="es-CR" sz="2000" dirty="0" smtClean="0">
                <a:ea typeface="ＭＳ Ｐゴシック" pitchFamily="34" charset="-128"/>
              </a:rPr>
              <a:t> WBS </a:t>
            </a:r>
            <a:r>
              <a:rPr lang="es-CR" altLang="es-CR" sz="2000" dirty="0" err="1" smtClean="0">
                <a:ea typeface="ＭＳ Ｐゴシック" pitchFamily="34" charset="-128"/>
              </a:rPr>
              <a:t>is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the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basis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for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all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project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planning</a:t>
            </a:r>
            <a:endParaRPr lang="es-CR" altLang="es-CR" sz="2000" dirty="0" smtClean="0">
              <a:ea typeface="ＭＳ Ｐゴシック" pitchFamily="34" charset="-128"/>
            </a:endParaRPr>
          </a:p>
          <a:p>
            <a:pPr marL="457200" indent="-457200">
              <a:buFont typeface="Calibri" pitchFamily="34" charset="0"/>
              <a:buAutoNum type="arabicPeriod"/>
            </a:pPr>
            <a:r>
              <a:rPr lang="es-CR" altLang="es-CR" sz="2000" dirty="0" smtClean="0">
                <a:ea typeface="ＭＳ Ｐゴシック" pitchFamily="34" charset="-128"/>
              </a:rPr>
              <a:t>Time and </a:t>
            </a:r>
            <a:r>
              <a:rPr lang="es-CR" altLang="es-CR" sz="2000" dirty="0" err="1" smtClean="0">
                <a:ea typeface="ＭＳ Ｐゴシック" pitchFamily="34" charset="-128"/>
              </a:rPr>
              <a:t>cost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estimates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aren</a:t>
            </a:r>
            <a:r>
              <a:rPr lang="es-CR" altLang="en-US" sz="2000" dirty="0" err="1" smtClean="0">
                <a:ea typeface="ＭＳ Ｐゴシック" pitchFamily="34" charset="-128"/>
              </a:rPr>
              <a:t>’</a:t>
            </a:r>
            <a:r>
              <a:rPr lang="es-CR" altLang="es-CR" sz="2000" dirty="0" err="1" smtClean="0">
                <a:ea typeface="ＭＳ Ｐゴシック" pitchFamily="34" charset="-128"/>
              </a:rPr>
              <a:t>t</a:t>
            </a:r>
            <a:r>
              <a:rPr lang="es-CR" altLang="es-CR" sz="2000" dirty="0" smtClean="0">
                <a:ea typeface="ＭＳ Ｐゴシック" pitchFamily="34" charset="-128"/>
              </a:rPr>
              <a:t> final </a:t>
            </a:r>
            <a:r>
              <a:rPr lang="es-CR" altLang="es-CR" sz="2000" dirty="0" err="1" smtClean="0">
                <a:ea typeface="ＭＳ Ｐゴシック" pitchFamily="34" charset="-128"/>
              </a:rPr>
              <a:t>until</a:t>
            </a:r>
            <a:r>
              <a:rPr lang="es-CR" altLang="es-CR" sz="2000" dirty="0" smtClean="0">
                <a:ea typeface="ＭＳ Ｐゴシック" pitchFamily="34" charset="-128"/>
              </a:rPr>
              <a:t> a </a:t>
            </a:r>
            <a:r>
              <a:rPr lang="es-CR" altLang="es-CR" sz="2000" dirty="0" err="1" smtClean="0">
                <a:ea typeface="ＭＳ Ｐゴシック" pitchFamily="34" charset="-128"/>
              </a:rPr>
              <a:t>risk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analysis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is</a:t>
            </a:r>
            <a:r>
              <a:rPr lang="es-CR" altLang="es-CR" sz="2000" dirty="0" smtClean="0">
                <a:ea typeface="ＭＳ Ｐゴシック" pitchFamily="34" charset="-128"/>
              </a:rPr>
              <a:t> </a:t>
            </a:r>
            <a:r>
              <a:rPr lang="es-CR" altLang="es-CR" sz="2000" dirty="0" err="1" smtClean="0">
                <a:ea typeface="ＭＳ Ｐゴシック" pitchFamily="34" charset="-128"/>
              </a:rPr>
              <a:t>completed</a:t>
            </a:r>
            <a:endParaRPr lang="es-CR" altLang="es-CR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9109</TotalTime>
  <Words>613</Words>
  <Application>Microsoft Office PowerPoint</Application>
  <PresentationFormat>Presentación en pantalla (4:3)</PresentationFormat>
  <Paragraphs>63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Degree and Graduation Seminar  The Tests  </vt:lpstr>
      <vt:lpstr>Test breakdown</vt:lpstr>
      <vt:lpstr>There are different types of questions</vt:lpstr>
      <vt:lpstr>Presentación de PowerPoint</vt:lpstr>
      <vt:lpstr>Presentación de PowerPoint</vt:lpstr>
      <vt:lpstr>Presentación de PowerPoint</vt:lpstr>
      <vt:lpstr>Tips for the test</vt:lpstr>
      <vt:lpstr>Tips for the test</vt:lpstr>
      <vt:lpstr>10 Important things according to the PMI (Adapted from Lledó, 2013)</vt:lpstr>
      <vt:lpstr>10 Important things according to the PMI (Adapted from Lledó, 2013)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abustamante</dc:creator>
  <cp:lastModifiedBy>Angela Herrera</cp:lastModifiedBy>
  <cp:revision>46</cp:revision>
  <dcterms:created xsi:type="dcterms:W3CDTF">2012-05-28T23:03:22Z</dcterms:created>
  <dcterms:modified xsi:type="dcterms:W3CDTF">2014-02-18T15:55:42Z</dcterms:modified>
</cp:coreProperties>
</file>