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312" r:id="rId2"/>
    <p:sldId id="344" r:id="rId3"/>
    <p:sldId id="345" r:id="rId4"/>
    <p:sldId id="346" r:id="rId5"/>
    <p:sldId id="349" r:id="rId6"/>
    <p:sldId id="351" r:id="rId7"/>
    <p:sldId id="353" r:id="rId8"/>
    <p:sldId id="260" r:id="rId9"/>
    <p:sldId id="367" r:id="rId10"/>
    <p:sldId id="262" r:id="rId11"/>
    <p:sldId id="355" r:id="rId12"/>
    <p:sldId id="357" r:id="rId13"/>
    <p:sldId id="317" r:id="rId14"/>
    <p:sldId id="264" r:id="rId15"/>
    <p:sldId id="266" r:id="rId16"/>
    <p:sldId id="268" r:id="rId17"/>
    <p:sldId id="333" r:id="rId18"/>
    <p:sldId id="360" r:id="rId19"/>
    <p:sldId id="361" r:id="rId20"/>
    <p:sldId id="362" r:id="rId21"/>
    <p:sldId id="359" r:id="rId22"/>
    <p:sldId id="278" r:id="rId23"/>
    <p:sldId id="326" r:id="rId24"/>
    <p:sldId id="329" r:id="rId25"/>
    <p:sldId id="298" r:id="rId26"/>
    <p:sldId id="304" r:id="rId27"/>
    <p:sldId id="368" r:id="rId28"/>
    <p:sldId id="370" r:id="rId29"/>
    <p:sldId id="372" r:id="rId30"/>
    <p:sldId id="374" r:id="rId31"/>
    <p:sldId id="376" r:id="rId32"/>
    <p:sldId id="378" r:id="rId33"/>
    <p:sldId id="380" r:id="rId34"/>
    <p:sldId id="382" r:id="rId35"/>
    <p:sldId id="384" r:id="rId36"/>
    <p:sldId id="386" r:id="rId37"/>
    <p:sldId id="388" r:id="rId38"/>
    <p:sldId id="390" r:id="rId39"/>
    <p:sldId id="392" r:id="rId40"/>
    <p:sldId id="394" r:id="rId41"/>
    <p:sldId id="396" r:id="rId42"/>
    <p:sldId id="398" r:id="rId43"/>
    <p:sldId id="400" r:id="rId44"/>
    <p:sldId id="402" r:id="rId45"/>
    <p:sldId id="404" r:id="rId46"/>
    <p:sldId id="406" r:id="rId47"/>
    <p:sldId id="408" r:id="rId48"/>
    <p:sldId id="410" r:id="rId49"/>
    <p:sldId id="412" r:id="rId50"/>
    <p:sldId id="414" r:id="rId51"/>
    <p:sldId id="369" r:id="rId52"/>
  </p:sldIdLst>
  <p:sldSz cx="9144000" cy="6858000" type="screen4x3"/>
  <p:notesSz cx="6858000" cy="9144000"/>
  <p:defaultTextStyle>
    <a:defPPr>
      <a:defRPr lang="es-CR"/>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984" y="-6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C006F01F-AE57-4CEA-8622-92D8FC1739A2}" type="datetimeFigureOut">
              <a:rPr lang="en-US"/>
              <a:pPr>
                <a:defRPr/>
              </a:pPr>
              <a:t>2/18/2014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ＭＳ Ｐゴシック"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7374F339-C030-42F9-B752-CD022FB49D17}" type="slidenum">
              <a:rPr lang="en-US"/>
              <a:pPr>
                <a:defRPr/>
              </a:pPr>
              <a:t>‹Nº›</a:t>
            </a:fld>
            <a:endParaRPr lang="en-US"/>
          </a:p>
        </p:txBody>
      </p:sp>
    </p:spTree>
    <p:extLst>
      <p:ext uri="{BB962C8B-B14F-4D97-AF65-F5344CB8AC3E}">
        <p14:creationId xmlns:p14="http://schemas.microsoft.com/office/powerpoint/2010/main" val="19067744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85F95ED0-B7ED-4277-887E-8FBF60FBBAAB}" type="datetimeFigureOut">
              <a:rPr lang="en-US"/>
              <a:pPr>
                <a:defRPr/>
              </a:pPr>
              <a:t>2/18/2014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noProof="0" smtClean="0"/>
              <a:t>Click to edit Master text styles</a:t>
            </a:r>
          </a:p>
          <a:p>
            <a:pPr lvl="1"/>
            <a:r>
              <a:rPr lang="es-ES_tradnl" noProof="0" smtClean="0"/>
              <a:t>Second level</a:t>
            </a:r>
          </a:p>
          <a:p>
            <a:pPr lvl="2"/>
            <a:r>
              <a:rPr lang="es-ES_tradnl" noProof="0" smtClean="0"/>
              <a:t>Third level</a:t>
            </a:r>
          </a:p>
          <a:p>
            <a:pPr lvl="3"/>
            <a:r>
              <a:rPr lang="es-ES_tradnl" noProof="0" smtClean="0"/>
              <a:t>Fourth level</a:t>
            </a:r>
          </a:p>
          <a:p>
            <a:pPr lvl="4"/>
            <a:r>
              <a:rPr lang="es-ES_tradnl"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BE7E8F64-7EF3-4328-844D-4BF77D300E1D}" type="slidenum">
              <a:rPr lang="en-US"/>
              <a:pPr>
                <a:defRPr/>
              </a:pPr>
              <a:t>‹Nº›</a:t>
            </a:fld>
            <a:endParaRPr lang="en-US"/>
          </a:p>
        </p:txBody>
      </p:sp>
    </p:spTree>
    <p:extLst>
      <p:ext uri="{BB962C8B-B14F-4D97-AF65-F5344CB8AC3E}">
        <p14:creationId xmlns:p14="http://schemas.microsoft.com/office/powerpoint/2010/main" val="101764166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R"/>
          </a:p>
        </p:txBody>
      </p:sp>
      <p:sp>
        <p:nvSpPr>
          <p:cNvPr id="4" name="3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30A49CB7-63EF-4A18-868B-C5CCDFB17F6E}" type="datetime1">
              <a:rPr lang="es-CR"/>
              <a:pPr>
                <a:defRPr/>
              </a:pPr>
              <a:t>18/02/2014</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1E8D42DE-2CED-474E-BB89-B6396B938168}" type="slidenum">
              <a:rPr lang="es-CR"/>
              <a:pPr>
                <a:defRPr/>
              </a:pPr>
              <a:t>‹Nº›</a:t>
            </a:fld>
            <a:endParaRPr lang="es-C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F1155CC1-8F9F-49BF-857A-075D9928D2A4}" type="datetime1">
              <a:rPr lang="es-CR"/>
              <a:pPr>
                <a:defRPr/>
              </a:pPr>
              <a:t>18/02/2014</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FCB86F0B-0DE9-4AC3-8814-A74CFFDC2082}" type="slidenum">
              <a:rPr lang="es-CR"/>
              <a:pPr>
                <a:defRPr/>
              </a:pPr>
              <a:t>‹Nº›</a:t>
            </a:fld>
            <a:endParaRPr lang="es-C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E890676B-A219-4940-88E6-6D1E80BB75B3}" type="datetime1">
              <a:rPr lang="es-CR"/>
              <a:pPr>
                <a:defRPr/>
              </a:pPr>
              <a:t>18/02/2014</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957B6E79-A0F4-4A43-A3BA-6504E5B801E2}" type="slidenum">
              <a:rPr lang="es-CR"/>
              <a:pPr>
                <a:defRPr/>
              </a:pPr>
              <a:t>‹Nº›</a:t>
            </a:fld>
            <a:endParaRPr lang="es-C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C0C55B3C-9AAF-4B32-907C-0DF420E8EAF0}" type="datetime1">
              <a:rPr lang="es-CR"/>
              <a:pPr>
                <a:defRPr/>
              </a:pPr>
              <a:t>18/02/2014</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CA4CA97B-8E28-4F73-978A-F2078E2CDE04}" type="slidenum">
              <a:rPr lang="es-CR"/>
              <a:pPr>
                <a:defRPr/>
              </a:pPr>
              <a:t>‹Nº›</a:t>
            </a:fld>
            <a:endParaRPr lang="es-C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DF211829-9831-4C86-84BB-C1A3342346E3}" type="datetime1">
              <a:rPr lang="es-CR"/>
              <a:pPr>
                <a:defRPr/>
              </a:pPr>
              <a:t>18/02/2014</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B78AE69F-1F5B-4C63-AE14-F2C20504646E}" type="slidenum">
              <a:rPr lang="es-CR"/>
              <a:pPr>
                <a:defRPr/>
              </a:pPr>
              <a:t>‹Nº›</a:t>
            </a:fld>
            <a:endParaRPr lang="es-C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3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2D0655C7-61C7-4DA9-A36E-7EAA518DCCF8}" type="datetime1">
              <a:rPr lang="es-CR"/>
              <a:pPr>
                <a:defRPr/>
              </a:pPr>
              <a:t>18/02/2014</a:t>
            </a:fld>
            <a:endParaRPr lang="es-CR"/>
          </a:p>
        </p:txBody>
      </p:sp>
      <p:sp>
        <p:nvSpPr>
          <p:cNvPr id="6" name="4 Marcador de pie de página"/>
          <p:cNvSpPr>
            <a:spLocks noGrp="1"/>
          </p:cNvSpPr>
          <p:nvPr>
            <p:ph type="ftr" sz="quarter" idx="11"/>
          </p:nvPr>
        </p:nvSpPr>
        <p:spPr/>
        <p:txBody>
          <a:bodyPr/>
          <a:lstStyle>
            <a:lvl1pPr>
              <a:defRPr/>
            </a:lvl1pPr>
          </a:lstStyle>
          <a:p>
            <a:pPr>
              <a:defRPr/>
            </a:pPr>
            <a:endParaRPr lang="es-CR"/>
          </a:p>
        </p:txBody>
      </p:sp>
      <p:sp>
        <p:nvSpPr>
          <p:cNvPr id="7" name="5 Marcador de número de diapositiva"/>
          <p:cNvSpPr>
            <a:spLocks noGrp="1"/>
          </p:cNvSpPr>
          <p:nvPr>
            <p:ph type="sldNum" sz="quarter" idx="12"/>
          </p:nvPr>
        </p:nvSpPr>
        <p:spPr/>
        <p:txBody>
          <a:bodyPr/>
          <a:lstStyle>
            <a:lvl1pPr>
              <a:defRPr/>
            </a:lvl1pPr>
          </a:lstStyle>
          <a:p>
            <a:pPr>
              <a:defRPr/>
            </a:pPr>
            <a:fld id="{7406FE6E-C991-491E-A517-7B89D4C380E0}" type="slidenum">
              <a:rPr lang="es-CR"/>
              <a:pPr>
                <a:defRPr/>
              </a:pPr>
              <a:t>‹Nº›</a:t>
            </a:fld>
            <a:endParaRPr lang="es-C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7" name="3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67F48652-AE3F-427A-8B87-D043AA621563}" type="datetime1">
              <a:rPr lang="es-CR"/>
              <a:pPr>
                <a:defRPr/>
              </a:pPr>
              <a:t>18/02/2014</a:t>
            </a:fld>
            <a:endParaRPr lang="es-CR"/>
          </a:p>
        </p:txBody>
      </p:sp>
      <p:sp>
        <p:nvSpPr>
          <p:cNvPr id="8" name="4 Marcador de pie de página"/>
          <p:cNvSpPr>
            <a:spLocks noGrp="1"/>
          </p:cNvSpPr>
          <p:nvPr>
            <p:ph type="ftr" sz="quarter" idx="11"/>
          </p:nvPr>
        </p:nvSpPr>
        <p:spPr/>
        <p:txBody>
          <a:bodyPr/>
          <a:lstStyle>
            <a:lvl1pPr>
              <a:defRPr/>
            </a:lvl1pPr>
          </a:lstStyle>
          <a:p>
            <a:pPr>
              <a:defRPr/>
            </a:pPr>
            <a:endParaRPr lang="es-CR"/>
          </a:p>
        </p:txBody>
      </p:sp>
      <p:sp>
        <p:nvSpPr>
          <p:cNvPr id="9" name="5 Marcador de número de diapositiva"/>
          <p:cNvSpPr>
            <a:spLocks noGrp="1"/>
          </p:cNvSpPr>
          <p:nvPr>
            <p:ph type="sldNum" sz="quarter" idx="12"/>
          </p:nvPr>
        </p:nvSpPr>
        <p:spPr/>
        <p:txBody>
          <a:bodyPr/>
          <a:lstStyle>
            <a:lvl1pPr>
              <a:defRPr/>
            </a:lvl1pPr>
          </a:lstStyle>
          <a:p>
            <a:pPr>
              <a:defRPr/>
            </a:pPr>
            <a:fld id="{C66EE467-5EB5-47D2-9E75-FA922F7811C8}" type="slidenum">
              <a:rPr lang="es-CR"/>
              <a:pPr>
                <a:defRPr/>
              </a:pPr>
              <a:t>‹Nº›</a:t>
            </a:fld>
            <a:endParaRPr lang="es-C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3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AC3AEDCB-B700-4FBD-98D5-E401DC467743}" type="datetime1">
              <a:rPr lang="es-CR"/>
              <a:pPr>
                <a:defRPr/>
              </a:pPr>
              <a:t>18/02/2014</a:t>
            </a:fld>
            <a:endParaRPr lang="es-CR"/>
          </a:p>
        </p:txBody>
      </p:sp>
      <p:sp>
        <p:nvSpPr>
          <p:cNvPr id="4" name="4 Marcador de pie de página"/>
          <p:cNvSpPr>
            <a:spLocks noGrp="1"/>
          </p:cNvSpPr>
          <p:nvPr>
            <p:ph type="ftr" sz="quarter" idx="11"/>
          </p:nvPr>
        </p:nvSpPr>
        <p:spPr/>
        <p:txBody>
          <a:bodyPr/>
          <a:lstStyle>
            <a:lvl1pPr>
              <a:defRPr/>
            </a:lvl1pPr>
          </a:lstStyle>
          <a:p>
            <a:pPr>
              <a:defRPr/>
            </a:pPr>
            <a:endParaRPr lang="es-CR"/>
          </a:p>
        </p:txBody>
      </p:sp>
      <p:sp>
        <p:nvSpPr>
          <p:cNvPr id="5" name="5 Marcador de número de diapositiva"/>
          <p:cNvSpPr>
            <a:spLocks noGrp="1"/>
          </p:cNvSpPr>
          <p:nvPr>
            <p:ph type="sldNum" sz="quarter" idx="12"/>
          </p:nvPr>
        </p:nvSpPr>
        <p:spPr/>
        <p:txBody>
          <a:bodyPr/>
          <a:lstStyle>
            <a:lvl1pPr>
              <a:defRPr/>
            </a:lvl1pPr>
          </a:lstStyle>
          <a:p>
            <a:pPr>
              <a:defRPr/>
            </a:pPr>
            <a:fld id="{64A274AA-D028-45BC-84FC-74A71B78F0B8}" type="slidenum">
              <a:rPr lang="es-CR"/>
              <a:pPr>
                <a:defRPr/>
              </a:pPr>
              <a:t>‹Nº›</a:t>
            </a:fld>
            <a:endParaRPr lang="es-C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C065EAAD-6701-43B1-AB8D-DE6F78F4C1E3}" type="datetime1">
              <a:rPr lang="es-CR"/>
              <a:pPr>
                <a:defRPr/>
              </a:pPr>
              <a:t>18/02/2014</a:t>
            </a:fld>
            <a:endParaRPr lang="es-CR"/>
          </a:p>
        </p:txBody>
      </p:sp>
      <p:sp>
        <p:nvSpPr>
          <p:cNvPr id="3" name="4 Marcador de pie de página"/>
          <p:cNvSpPr>
            <a:spLocks noGrp="1"/>
          </p:cNvSpPr>
          <p:nvPr>
            <p:ph type="ftr" sz="quarter" idx="11"/>
          </p:nvPr>
        </p:nvSpPr>
        <p:spPr/>
        <p:txBody>
          <a:bodyPr/>
          <a:lstStyle>
            <a:lvl1pPr>
              <a:defRPr/>
            </a:lvl1pPr>
          </a:lstStyle>
          <a:p>
            <a:pPr>
              <a:defRPr/>
            </a:pPr>
            <a:endParaRPr lang="es-CR"/>
          </a:p>
        </p:txBody>
      </p:sp>
      <p:sp>
        <p:nvSpPr>
          <p:cNvPr id="4" name="5 Marcador de número de diapositiva"/>
          <p:cNvSpPr>
            <a:spLocks noGrp="1"/>
          </p:cNvSpPr>
          <p:nvPr>
            <p:ph type="sldNum" sz="quarter" idx="12"/>
          </p:nvPr>
        </p:nvSpPr>
        <p:spPr/>
        <p:txBody>
          <a:bodyPr/>
          <a:lstStyle>
            <a:lvl1pPr>
              <a:defRPr/>
            </a:lvl1pPr>
          </a:lstStyle>
          <a:p>
            <a:pPr>
              <a:defRPr/>
            </a:pPr>
            <a:fld id="{CD38F618-520D-4502-BB71-3FC798FF717D}" type="slidenum">
              <a:rPr lang="es-CR"/>
              <a:pPr>
                <a:defRPr/>
              </a:pPr>
              <a:t>‹Nº›</a:t>
            </a:fld>
            <a:endParaRPr lang="es-C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7736DF44-7A43-4F5A-BA31-1903EB7D6D65}" type="datetime1">
              <a:rPr lang="es-CR"/>
              <a:pPr>
                <a:defRPr/>
              </a:pPr>
              <a:t>18/02/2014</a:t>
            </a:fld>
            <a:endParaRPr lang="es-CR"/>
          </a:p>
        </p:txBody>
      </p:sp>
      <p:sp>
        <p:nvSpPr>
          <p:cNvPr id="6" name="4 Marcador de pie de página"/>
          <p:cNvSpPr>
            <a:spLocks noGrp="1"/>
          </p:cNvSpPr>
          <p:nvPr>
            <p:ph type="ftr" sz="quarter" idx="11"/>
          </p:nvPr>
        </p:nvSpPr>
        <p:spPr/>
        <p:txBody>
          <a:bodyPr/>
          <a:lstStyle>
            <a:lvl1pPr>
              <a:defRPr/>
            </a:lvl1pPr>
          </a:lstStyle>
          <a:p>
            <a:pPr>
              <a:defRPr/>
            </a:pPr>
            <a:endParaRPr lang="es-CR"/>
          </a:p>
        </p:txBody>
      </p:sp>
      <p:sp>
        <p:nvSpPr>
          <p:cNvPr id="7" name="5 Marcador de número de diapositiva"/>
          <p:cNvSpPr>
            <a:spLocks noGrp="1"/>
          </p:cNvSpPr>
          <p:nvPr>
            <p:ph type="sldNum" sz="quarter" idx="12"/>
          </p:nvPr>
        </p:nvSpPr>
        <p:spPr/>
        <p:txBody>
          <a:bodyPr/>
          <a:lstStyle>
            <a:lvl1pPr>
              <a:defRPr/>
            </a:lvl1pPr>
          </a:lstStyle>
          <a:p>
            <a:pPr>
              <a:defRPr/>
            </a:pPr>
            <a:fld id="{04E2A1F8-08EC-4A15-B91E-C191DEEFE5FD}" type="slidenum">
              <a:rPr lang="es-CR"/>
              <a:pPr>
                <a:defRPr/>
              </a:pPr>
              <a:t>‹Nº›</a:t>
            </a:fld>
            <a:endParaRPr lang="es-C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R"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5D07881F-0F8A-4306-8E0A-0383F144A5DC}" type="datetime1">
              <a:rPr lang="es-CR"/>
              <a:pPr>
                <a:defRPr/>
              </a:pPr>
              <a:t>18/02/2014</a:t>
            </a:fld>
            <a:endParaRPr lang="es-CR"/>
          </a:p>
        </p:txBody>
      </p:sp>
      <p:sp>
        <p:nvSpPr>
          <p:cNvPr id="6" name="4 Marcador de pie de página"/>
          <p:cNvSpPr>
            <a:spLocks noGrp="1"/>
          </p:cNvSpPr>
          <p:nvPr>
            <p:ph type="ftr" sz="quarter" idx="11"/>
          </p:nvPr>
        </p:nvSpPr>
        <p:spPr/>
        <p:txBody>
          <a:bodyPr/>
          <a:lstStyle>
            <a:lvl1pPr>
              <a:defRPr/>
            </a:lvl1pPr>
          </a:lstStyle>
          <a:p>
            <a:pPr>
              <a:defRPr/>
            </a:pPr>
            <a:endParaRPr lang="es-CR"/>
          </a:p>
        </p:txBody>
      </p:sp>
      <p:sp>
        <p:nvSpPr>
          <p:cNvPr id="7" name="5 Marcador de número de diapositiva"/>
          <p:cNvSpPr>
            <a:spLocks noGrp="1"/>
          </p:cNvSpPr>
          <p:nvPr>
            <p:ph type="sldNum" sz="quarter" idx="12"/>
          </p:nvPr>
        </p:nvSpPr>
        <p:spPr/>
        <p:txBody>
          <a:bodyPr/>
          <a:lstStyle>
            <a:lvl1pPr>
              <a:defRPr/>
            </a:lvl1pPr>
          </a:lstStyle>
          <a:p>
            <a:pPr>
              <a:defRPr/>
            </a:pPr>
            <a:fld id="{43BB90B3-482D-4256-BC2B-197553614362}" type="slidenum">
              <a:rPr lang="es-CR"/>
              <a:pPr>
                <a:defRPr/>
              </a:pPr>
              <a:t>‹Nº›</a:t>
            </a:fld>
            <a:endParaRPr lang="es-C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3000" b="-3000"/>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68313" y="1196975"/>
            <a:ext cx="8229600" cy="10080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R" smtClean="0"/>
          </a:p>
        </p:txBody>
      </p:sp>
      <p:sp>
        <p:nvSpPr>
          <p:cNvPr id="1027" name="2 Marcador de texto"/>
          <p:cNvSpPr>
            <a:spLocks noGrp="1"/>
          </p:cNvSpPr>
          <p:nvPr>
            <p:ph type="body" idx="1"/>
          </p:nvPr>
        </p:nvSpPr>
        <p:spPr bwMode="auto">
          <a:xfrm>
            <a:off x="457200" y="2317750"/>
            <a:ext cx="8229600" cy="3990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smtClean="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s-C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charset="0"/>
              </a:defRPr>
            </a:lvl1pPr>
          </a:lstStyle>
          <a:p>
            <a:pPr>
              <a:defRPr/>
            </a:pPr>
            <a:fld id="{D3ECA130-F011-4E72-8531-D81FEAB034CB}" type="slidenum">
              <a:rPr lang="es-CR"/>
              <a:pPr>
                <a:defRPr/>
              </a:pPr>
              <a:t>‹Nº›</a:t>
            </a:fld>
            <a:endParaRPr lang="es-CR"/>
          </a:p>
        </p:txBody>
      </p:sp>
    </p:spTree>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Lst>
  <p:hf sldNum="0" hdr="0" ftr="0" dt="0"/>
  <p:txStyles>
    <p:titleStyle>
      <a:lvl1pPr algn="ctr" rtl="0" eaLnBrk="0" fontAlgn="base" hangingPunct="0">
        <a:spcBef>
          <a:spcPct val="0"/>
        </a:spcBef>
        <a:spcAft>
          <a:spcPct val="0"/>
        </a:spcAft>
        <a:defRPr sz="40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0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0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0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0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ctrTitle" idx="4294967295"/>
          </p:nvPr>
        </p:nvSpPr>
        <p:spPr>
          <a:xfrm>
            <a:off x="755650" y="2133600"/>
            <a:ext cx="7696200" cy="3743325"/>
          </a:xfrm>
        </p:spPr>
        <p:txBody>
          <a:bodyPr>
            <a:normAutofit fontScale="90000"/>
          </a:bodyPr>
          <a:lstStyle/>
          <a:p>
            <a:pPr eaLnBrk="1" hangingPunct="1">
              <a:defRPr/>
            </a:pPr>
            <a:r>
              <a:rPr lang="es-CR" sz="5100" dirty="0">
                <a:ea typeface="ＭＳ Ｐゴシック" pitchFamily="34" charset="-128"/>
              </a:rPr>
              <a:t>Degree and Grad</a:t>
            </a:r>
            <a:r>
              <a:rPr lang="es-CR" sz="5400" dirty="0"/>
              <a:t>uation Seminar</a:t>
            </a:r>
            <a:r>
              <a:rPr lang="es-CR" sz="5100" dirty="0">
                <a:ea typeface="ＭＳ Ｐゴシック" pitchFamily="34" charset="-128"/>
              </a:rPr>
              <a:t/>
            </a:r>
            <a:br>
              <a:rPr lang="es-CR" sz="5100" dirty="0">
                <a:ea typeface="ＭＳ Ｐゴシック" pitchFamily="34" charset="-128"/>
              </a:rPr>
            </a:br>
            <a:r>
              <a:rPr lang="es-CR" sz="5100" dirty="0" smtClean="0">
                <a:ea typeface="ＭＳ Ｐゴシック" pitchFamily="34" charset="-128"/>
              </a:rPr>
              <a:t/>
            </a:r>
            <a:br>
              <a:rPr lang="es-CR" sz="5100" dirty="0" smtClean="0">
                <a:ea typeface="ＭＳ Ｐゴシック" pitchFamily="34" charset="-128"/>
              </a:rPr>
            </a:br>
            <a:r>
              <a:rPr lang="es-CR" sz="5100" dirty="0" smtClean="0">
                <a:ea typeface="ＭＳ Ｐゴシック" pitchFamily="34" charset="-128"/>
              </a:rPr>
              <a:t>Project Management Framework</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a:xfrm>
            <a:off x="28575" y="1052513"/>
            <a:ext cx="8229600" cy="1143000"/>
          </a:xfrm>
        </p:spPr>
        <p:txBody>
          <a:bodyPr/>
          <a:lstStyle/>
          <a:p>
            <a:pPr eaLnBrk="1" hangingPunct="1"/>
            <a:r>
              <a:rPr lang="es-CR" dirty="0" smtClean="0">
                <a:ea typeface="ＭＳ Ｐゴシック" pitchFamily="34" charset="-128"/>
              </a:rPr>
              <a:t>Organizational </a:t>
            </a:r>
            <a:r>
              <a:rPr lang="es-CR" dirty="0">
                <a:ea typeface="ＭＳ Ｐゴシック" pitchFamily="34" charset="-128"/>
              </a:rPr>
              <a:t>structure</a:t>
            </a:r>
            <a:endParaRPr lang="es-CR" dirty="0" smtClean="0">
              <a:ea typeface="ＭＳ Ｐゴシック" pitchFamily="34" charset="-128"/>
            </a:endParaRPr>
          </a:p>
        </p:txBody>
      </p:sp>
      <p:sp>
        <p:nvSpPr>
          <p:cNvPr id="39939" name="Content Placeholder 2"/>
          <p:cNvSpPr>
            <a:spLocks noGrp="1"/>
          </p:cNvSpPr>
          <p:nvPr>
            <p:ph idx="4294967295"/>
          </p:nvPr>
        </p:nvSpPr>
        <p:spPr>
          <a:xfrm>
            <a:off x="457200" y="2457450"/>
            <a:ext cx="8229600" cy="3924300"/>
          </a:xfrm>
        </p:spPr>
        <p:txBody>
          <a:bodyPr/>
          <a:lstStyle/>
          <a:p>
            <a:pPr eaLnBrk="1" hangingPunct="1"/>
            <a:r>
              <a:rPr lang="en-US" sz="2800" dirty="0"/>
              <a:t>Organizational structure is the plan for the systematic arrangement of work, </a:t>
            </a:r>
            <a:r>
              <a:rPr lang="en-US" sz="2800" dirty="0" smtClean="0"/>
              <a:t>comprising functions</a:t>
            </a:r>
            <a:r>
              <a:rPr lang="en-US" sz="2800" dirty="0"/>
              <a:t>, relationships, responsibilities, authorities and communications </a:t>
            </a:r>
            <a:r>
              <a:rPr lang="en-US" sz="2800" dirty="0" smtClean="0"/>
              <a:t>among individuals </a:t>
            </a:r>
            <a:r>
              <a:rPr lang="en-US" sz="2800" dirty="0"/>
              <a:t>within each department.</a:t>
            </a:r>
          </a:p>
          <a:p>
            <a:pPr algn="just" eaLnBrk="1" hangingPunct="1"/>
            <a:r>
              <a:rPr lang="es-CR" sz="2800" dirty="0" smtClean="0">
                <a:ea typeface="ＭＳ Ｐゴシック" pitchFamily="34" charset="-128"/>
              </a:rPr>
              <a:t>There are </a:t>
            </a:r>
            <a:r>
              <a:rPr lang="es-CR" sz="2800" dirty="0" err="1" smtClean="0">
                <a:ea typeface="ＭＳ Ｐゴシック" pitchFamily="34" charset="-128"/>
              </a:rPr>
              <a:t>three</a:t>
            </a:r>
            <a:r>
              <a:rPr lang="es-CR" sz="2800" dirty="0" smtClean="0">
                <a:ea typeface="ＭＳ Ｐゴシック" pitchFamily="34" charset="-128"/>
              </a:rPr>
              <a:t> </a:t>
            </a:r>
            <a:r>
              <a:rPr lang="es-CR" sz="2800" dirty="0" err="1" smtClean="0">
                <a:ea typeface="ＭＳ Ｐゴシック" pitchFamily="34" charset="-128"/>
              </a:rPr>
              <a:t>types</a:t>
            </a:r>
            <a:r>
              <a:rPr lang="es-CR" sz="2800" dirty="0" smtClean="0">
                <a:ea typeface="ＭＳ Ｐゴシック" pitchFamily="34" charset="-128"/>
              </a:rPr>
              <a:t> of </a:t>
            </a:r>
            <a:r>
              <a:rPr lang="es-CR" sz="2800" dirty="0" err="1" smtClean="0">
                <a:ea typeface="ＭＳ Ｐゴシック" pitchFamily="34" charset="-128"/>
              </a:rPr>
              <a:t>organizational</a:t>
            </a:r>
            <a:r>
              <a:rPr lang="es-CR" sz="2800" dirty="0" smtClean="0">
                <a:ea typeface="ＭＳ Ｐゴシック" pitchFamily="34" charset="-128"/>
              </a:rPr>
              <a:t> </a:t>
            </a:r>
            <a:r>
              <a:rPr lang="es-CR" sz="2800" dirty="0" err="1" smtClean="0">
                <a:ea typeface="ＭＳ Ｐゴシック" pitchFamily="34" charset="-128"/>
              </a:rPr>
              <a:t>structures</a:t>
            </a:r>
            <a:r>
              <a:rPr lang="es-CR" sz="2800" dirty="0" smtClean="0">
                <a:ea typeface="ＭＳ Ｐゴシック" pitchFamily="34" charset="-128"/>
              </a:rPr>
              <a:t>:</a:t>
            </a:r>
          </a:p>
          <a:p>
            <a:pPr lvl="1" algn="just" eaLnBrk="1" hangingPunct="1"/>
            <a:r>
              <a:rPr lang="es-CR" sz="2400" dirty="0" smtClean="0">
                <a:ea typeface="ＭＳ Ｐゴシック" pitchFamily="34" charset="-128"/>
              </a:rPr>
              <a:t>Project </a:t>
            </a:r>
            <a:r>
              <a:rPr lang="es-CR" sz="2400" dirty="0" err="1" smtClean="0">
                <a:ea typeface="ＭＳ Ｐゴシック" pitchFamily="34" charset="-128"/>
              </a:rPr>
              <a:t>oriented</a:t>
            </a:r>
            <a:endParaRPr lang="es-CR" sz="2400" dirty="0" smtClean="0">
              <a:ea typeface="ＭＳ Ｐゴシック" pitchFamily="34" charset="-128"/>
            </a:endParaRPr>
          </a:p>
          <a:p>
            <a:pPr lvl="1" algn="just" eaLnBrk="1" hangingPunct="1"/>
            <a:r>
              <a:rPr lang="es-CR" sz="2400" dirty="0" smtClean="0">
                <a:ea typeface="ＭＳ Ｐゴシック" pitchFamily="34" charset="-128"/>
              </a:rPr>
              <a:t>Functional </a:t>
            </a:r>
          </a:p>
          <a:p>
            <a:pPr lvl="1" algn="just" eaLnBrk="1" hangingPunct="1"/>
            <a:r>
              <a:rPr lang="es-CR" sz="2400" dirty="0" smtClean="0">
                <a:ea typeface="ＭＳ Ｐゴシック" pitchFamily="34" charset="-128"/>
              </a:rPr>
              <a:t>Matrix</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31750" y="1341438"/>
            <a:ext cx="8229600" cy="1143000"/>
          </a:xfrm>
        </p:spPr>
        <p:txBody>
          <a:bodyPr/>
          <a:lstStyle/>
          <a:p>
            <a:pPr eaLnBrk="1" hangingPunct="1"/>
            <a:r>
              <a:rPr lang="en-US" dirty="0"/>
              <a:t>Functional Organization</a:t>
            </a:r>
            <a:endParaRPr lang="en-US" dirty="0" smtClean="0">
              <a:ea typeface="ＭＳ Ｐゴシック" pitchFamily="34" charset="-128"/>
            </a:endParaRPr>
          </a:p>
        </p:txBody>
      </p:sp>
      <p:sp>
        <p:nvSpPr>
          <p:cNvPr id="40963" name="Content Placeholder 2"/>
          <p:cNvSpPr>
            <a:spLocks noGrp="1"/>
          </p:cNvSpPr>
          <p:nvPr>
            <p:ph idx="4294967295"/>
          </p:nvPr>
        </p:nvSpPr>
        <p:spPr>
          <a:xfrm>
            <a:off x="539750" y="2708275"/>
            <a:ext cx="8229600" cy="3200400"/>
          </a:xfrm>
        </p:spPr>
        <p:txBody>
          <a:bodyPr/>
          <a:lstStyle/>
          <a:p>
            <a:pPr eaLnBrk="1" hangingPunct="1"/>
            <a:r>
              <a:rPr lang="en-US" dirty="0"/>
              <a:t>A functional organization is a hierarchical organization where each employee has one clear superior, and staff are grouped by areas of specialization and managed by a person with expertise in that area.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a:xfrm>
            <a:off x="22225" y="1844675"/>
            <a:ext cx="8229600" cy="1143000"/>
          </a:xfrm>
        </p:spPr>
        <p:txBody>
          <a:bodyPr/>
          <a:lstStyle/>
          <a:p>
            <a:pPr eaLnBrk="1" hangingPunct="1"/>
            <a:r>
              <a:rPr lang="en-US" dirty="0" smtClean="0"/>
              <a:t>Project Oriented </a:t>
            </a:r>
            <a:r>
              <a:rPr lang="en-US" dirty="0"/>
              <a:t>Organization</a:t>
            </a:r>
            <a:endParaRPr lang="en-US" dirty="0" smtClean="0">
              <a:ea typeface="ＭＳ Ｐゴシック" pitchFamily="34" charset="-128"/>
            </a:endParaRPr>
          </a:p>
        </p:txBody>
      </p:sp>
      <p:sp>
        <p:nvSpPr>
          <p:cNvPr id="43011" name="Content Placeholder 2"/>
          <p:cNvSpPr>
            <a:spLocks noGrp="1"/>
          </p:cNvSpPr>
          <p:nvPr>
            <p:ph idx="4294967295"/>
          </p:nvPr>
        </p:nvSpPr>
        <p:spPr>
          <a:xfrm>
            <a:off x="533400" y="3068638"/>
            <a:ext cx="8229600" cy="2911475"/>
          </a:xfrm>
        </p:spPr>
        <p:txBody>
          <a:bodyPr/>
          <a:lstStyle/>
          <a:p>
            <a:pPr eaLnBrk="1" hangingPunct="1"/>
            <a:r>
              <a:rPr lang="en-US" dirty="0" smtClean="0"/>
              <a:t>Project oriented </a:t>
            </a:r>
            <a:r>
              <a:rPr lang="en-US" dirty="0"/>
              <a:t>organization is any organizational structure in which the project manager has full authority to assign priorities, apply resources, and direct the work of persons assigned to the project.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835150" y="1412875"/>
            <a:ext cx="8856663" cy="1077913"/>
          </a:xfrm>
          <a:prstGeom prst="rect">
            <a:avLst/>
          </a:prstGeom>
        </p:spPr>
        <p:txBody>
          <a:bodyPr>
            <a:spAutoFit/>
          </a:bodyPr>
          <a:lstStyle/>
          <a:p>
            <a:pPr algn="just">
              <a:defRPr/>
            </a:pPr>
            <a:r>
              <a:rPr lang="es-CR" sz="3600" dirty="0" smtClean="0">
                <a:latin typeface="+mj-lt"/>
                <a:ea typeface="+mj-ea"/>
                <a:cs typeface="+mj-cs"/>
              </a:rPr>
              <a:t>Matrix Organization </a:t>
            </a:r>
          </a:p>
          <a:p>
            <a:pPr>
              <a:defRPr/>
            </a:pPr>
            <a:endParaRPr lang="es-CR" sz="2800" b="1" dirty="0">
              <a:latin typeface="+mj-lt"/>
              <a:ea typeface="+mj-ea"/>
              <a:cs typeface="+mj-cs"/>
            </a:endParaRPr>
          </a:p>
        </p:txBody>
      </p:sp>
      <p:sp>
        <p:nvSpPr>
          <p:cNvPr id="5" name="4 Rectángulo"/>
          <p:cNvSpPr/>
          <p:nvPr/>
        </p:nvSpPr>
        <p:spPr>
          <a:xfrm>
            <a:off x="350838" y="2074686"/>
            <a:ext cx="8208962" cy="4832092"/>
          </a:xfrm>
          <a:prstGeom prst="rect">
            <a:avLst/>
          </a:prstGeom>
        </p:spPr>
        <p:txBody>
          <a:bodyPr>
            <a:spAutoFit/>
          </a:bodyPr>
          <a:lstStyle/>
          <a:p>
            <a:pPr marL="514350" indent="-514350" algn="just">
              <a:buFont typeface="Arial" pitchFamily="34" charset="0"/>
              <a:buChar char="•"/>
              <a:defRPr/>
            </a:pPr>
            <a:r>
              <a:rPr lang="es-CR" sz="2800" dirty="0" smtClean="0">
                <a:latin typeface="+mn-lt"/>
              </a:rPr>
              <a:t>In a </a:t>
            </a:r>
            <a:r>
              <a:rPr lang="es-CR" sz="2800" dirty="0" err="1" smtClean="0">
                <a:latin typeface="+mn-lt"/>
              </a:rPr>
              <a:t>matrix</a:t>
            </a:r>
            <a:r>
              <a:rPr lang="es-CR" sz="2800" dirty="0" smtClean="0">
                <a:latin typeface="+mn-lt"/>
              </a:rPr>
              <a:t> </a:t>
            </a:r>
            <a:r>
              <a:rPr lang="es-CR" sz="2800" dirty="0" err="1" smtClean="0">
                <a:latin typeface="+mn-lt"/>
              </a:rPr>
              <a:t>organization</a:t>
            </a:r>
            <a:r>
              <a:rPr lang="es-CR" sz="2800" dirty="0" smtClean="0">
                <a:latin typeface="+mn-lt"/>
              </a:rPr>
              <a:t>, the power is shared by the functional manager and the project manager. If the power </a:t>
            </a:r>
            <a:r>
              <a:rPr lang="es-CR" sz="2800" dirty="0" err="1" smtClean="0">
                <a:latin typeface="+mn-lt"/>
              </a:rPr>
              <a:t>leans</a:t>
            </a:r>
            <a:r>
              <a:rPr lang="es-CR" sz="2800" dirty="0" smtClean="0">
                <a:latin typeface="+mn-lt"/>
              </a:rPr>
              <a:t> </a:t>
            </a:r>
            <a:r>
              <a:rPr lang="es-CR" sz="2800" dirty="0" err="1" smtClean="0">
                <a:latin typeface="+mn-lt"/>
              </a:rPr>
              <a:t>towards</a:t>
            </a:r>
            <a:r>
              <a:rPr lang="es-CR" sz="2800" dirty="0" smtClean="0">
                <a:latin typeface="+mn-lt"/>
              </a:rPr>
              <a:t> the </a:t>
            </a:r>
            <a:r>
              <a:rPr lang="es-CR" sz="2800" dirty="0" err="1" smtClean="0">
                <a:latin typeface="+mn-lt"/>
              </a:rPr>
              <a:t>project</a:t>
            </a:r>
            <a:r>
              <a:rPr lang="es-CR" sz="2800" dirty="0" smtClean="0">
                <a:latin typeface="+mn-lt"/>
              </a:rPr>
              <a:t> manager, </a:t>
            </a:r>
            <a:r>
              <a:rPr lang="es-CR" sz="2800" dirty="0" err="1" smtClean="0">
                <a:latin typeface="+mn-lt"/>
              </a:rPr>
              <a:t>it</a:t>
            </a:r>
            <a:r>
              <a:rPr lang="es-CR" sz="2800" dirty="0" smtClean="0">
                <a:latin typeface="+mn-lt"/>
              </a:rPr>
              <a:t> is a strong matrix, if it </a:t>
            </a:r>
            <a:r>
              <a:rPr lang="es-CR" sz="2800" dirty="0" err="1" smtClean="0">
                <a:latin typeface="+mn-lt"/>
              </a:rPr>
              <a:t>leans</a:t>
            </a:r>
            <a:r>
              <a:rPr lang="es-CR" sz="2800" dirty="0" smtClean="0">
                <a:latin typeface="+mn-lt"/>
              </a:rPr>
              <a:t> </a:t>
            </a:r>
            <a:r>
              <a:rPr lang="es-CR" sz="2800" dirty="0" err="1" smtClean="0">
                <a:latin typeface="+mn-lt"/>
              </a:rPr>
              <a:t>towards</a:t>
            </a:r>
            <a:r>
              <a:rPr lang="es-CR" sz="2800" dirty="0" smtClean="0">
                <a:latin typeface="+mn-lt"/>
              </a:rPr>
              <a:t> the functional manager </a:t>
            </a:r>
            <a:r>
              <a:rPr lang="es-CR" sz="2800" dirty="0" err="1" smtClean="0">
                <a:latin typeface="+mn-lt"/>
              </a:rPr>
              <a:t>it</a:t>
            </a:r>
            <a:r>
              <a:rPr lang="es-CR" sz="2800" dirty="0" smtClean="0">
                <a:latin typeface="+mn-lt"/>
              </a:rPr>
              <a:t> </a:t>
            </a:r>
            <a:r>
              <a:rPr lang="es-CR" sz="2800" dirty="0" err="1" smtClean="0">
                <a:latin typeface="+mn-lt"/>
              </a:rPr>
              <a:t>is</a:t>
            </a:r>
            <a:r>
              <a:rPr lang="es-CR" sz="2800" dirty="0" smtClean="0">
                <a:latin typeface="+mn-lt"/>
              </a:rPr>
              <a:t> a weak matrix. </a:t>
            </a:r>
            <a:r>
              <a:rPr lang="es-CR" sz="2800" dirty="0" err="1" smtClean="0">
                <a:latin typeface="+mn-lt"/>
              </a:rPr>
              <a:t>If</a:t>
            </a:r>
            <a:r>
              <a:rPr lang="es-CR" sz="2800" dirty="0" smtClean="0">
                <a:latin typeface="+mn-lt"/>
              </a:rPr>
              <a:t> </a:t>
            </a:r>
            <a:r>
              <a:rPr lang="es-CR" sz="2800" dirty="0" err="1" smtClean="0">
                <a:latin typeface="+mn-lt"/>
              </a:rPr>
              <a:t>the</a:t>
            </a:r>
            <a:r>
              <a:rPr lang="es-CR" sz="2800" dirty="0" smtClean="0">
                <a:latin typeface="+mn-lt"/>
              </a:rPr>
              <a:t> </a:t>
            </a:r>
            <a:r>
              <a:rPr lang="es-CR" sz="2800" dirty="0" err="1" smtClean="0">
                <a:latin typeface="+mn-lt"/>
              </a:rPr>
              <a:t>power</a:t>
            </a:r>
            <a:r>
              <a:rPr lang="es-CR" sz="2800" dirty="0" smtClean="0">
                <a:latin typeface="+mn-lt"/>
              </a:rPr>
              <a:t> </a:t>
            </a:r>
            <a:r>
              <a:rPr lang="es-CR" sz="2800" dirty="0" err="1" smtClean="0">
                <a:latin typeface="+mn-lt"/>
              </a:rPr>
              <a:t>is</a:t>
            </a:r>
            <a:r>
              <a:rPr lang="es-CR" sz="2800" dirty="0" smtClean="0">
                <a:latin typeface="+mn-lt"/>
              </a:rPr>
              <a:t> </a:t>
            </a:r>
            <a:r>
              <a:rPr lang="es-CR" sz="2800" dirty="0" err="1" smtClean="0">
                <a:latin typeface="+mn-lt"/>
              </a:rPr>
              <a:t>evenly</a:t>
            </a:r>
            <a:r>
              <a:rPr lang="es-CR" sz="2800" dirty="0" smtClean="0">
                <a:latin typeface="+mn-lt"/>
              </a:rPr>
              <a:t> </a:t>
            </a:r>
            <a:r>
              <a:rPr lang="es-CR" sz="2800" dirty="0" err="1" smtClean="0">
                <a:latin typeface="+mn-lt"/>
              </a:rPr>
              <a:t>shared</a:t>
            </a:r>
            <a:r>
              <a:rPr lang="es-CR" sz="2800" dirty="0" smtClean="0">
                <a:latin typeface="+mn-lt"/>
              </a:rPr>
              <a:t>, </a:t>
            </a:r>
            <a:r>
              <a:rPr lang="es-CR" sz="2800" dirty="0" err="1" smtClean="0">
                <a:latin typeface="+mn-lt"/>
              </a:rPr>
              <a:t>it</a:t>
            </a:r>
            <a:r>
              <a:rPr lang="es-CR" sz="2800" dirty="0" smtClean="0">
                <a:latin typeface="+mn-lt"/>
              </a:rPr>
              <a:t> is a </a:t>
            </a:r>
            <a:r>
              <a:rPr lang="es-CR" sz="2800" dirty="0" err="1" smtClean="0">
                <a:latin typeface="+mn-lt"/>
              </a:rPr>
              <a:t>balanced</a:t>
            </a:r>
            <a:r>
              <a:rPr lang="es-CR" sz="2800" dirty="0" smtClean="0">
                <a:latin typeface="+mn-lt"/>
              </a:rPr>
              <a:t> </a:t>
            </a:r>
            <a:r>
              <a:rPr lang="es-CR" sz="2800" dirty="0" err="1" smtClean="0">
                <a:latin typeface="+mn-lt"/>
              </a:rPr>
              <a:t>matrix</a:t>
            </a:r>
            <a:r>
              <a:rPr lang="es-CR" sz="2800" dirty="0" smtClean="0">
                <a:latin typeface="+mn-lt"/>
              </a:rPr>
              <a:t>.</a:t>
            </a:r>
          </a:p>
          <a:p>
            <a:pPr marL="514350" indent="-514350" algn="just">
              <a:buFont typeface="Arial" pitchFamily="34" charset="0"/>
              <a:buChar char="•"/>
              <a:defRPr/>
            </a:pPr>
            <a:endParaRPr lang="es-CR" sz="2800" dirty="0" smtClean="0">
              <a:latin typeface="+mn-lt"/>
            </a:endParaRPr>
          </a:p>
          <a:p>
            <a:pPr marL="514350" indent="-514350" algn="just">
              <a:buFont typeface="Arial" pitchFamily="34" charset="0"/>
              <a:buChar char="•"/>
              <a:defRPr/>
            </a:pPr>
            <a:r>
              <a:rPr lang="es-CR" sz="2800" dirty="0" smtClean="0">
                <a:latin typeface="+mn-lt"/>
              </a:rPr>
              <a:t>There are three types of matrix organization:</a:t>
            </a:r>
          </a:p>
          <a:p>
            <a:pPr marL="971550" lvl="1" indent="-514350" algn="just">
              <a:buFont typeface="Arial" pitchFamily="34" charset="0"/>
              <a:buChar char="•"/>
              <a:defRPr/>
            </a:pPr>
            <a:r>
              <a:rPr lang="es-CR" sz="2800" dirty="0" smtClean="0">
                <a:latin typeface="+mj-lt"/>
              </a:rPr>
              <a:t>Strong matrix</a:t>
            </a:r>
          </a:p>
          <a:p>
            <a:pPr marL="971550" lvl="1" indent="-514350" algn="just">
              <a:buFont typeface="Arial" pitchFamily="34" charset="0"/>
              <a:buChar char="•"/>
              <a:defRPr/>
            </a:pPr>
            <a:r>
              <a:rPr lang="es-CR" sz="2800" dirty="0" smtClean="0">
                <a:latin typeface="+mj-lt"/>
              </a:rPr>
              <a:t>Balanced matrix</a:t>
            </a:r>
          </a:p>
          <a:p>
            <a:pPr marL="971550" lvl="1" indent="-514350" algn="just">
              <a:buFont typeface="Arial" pitchFamily="34" charset="0"/>
              <a:buChar char="•"/>
              <a:defRPr/>
            </a:pPr>
            <a:r>
              <a:rPr lang="es-CR" sz="2800" dirty="0" smtClean="0">
                <a:latin typeface="+mj-lt"/>
              </a:rPr>
              <a:t>Weak matrix</a:t>
            </a: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a:xfrm>
            <a:off x="395288" y="1916113"/>
            <a:ext cx="8048625" cy="1143000"/>
          </a:xfrm>
        </p:spPr>
        <p:txBody>
          <a:bodyPr/>
          <a:lstStyle/>
          <a:p>
            <a:pPr eaLnBrk="1" hangingPunct="1"/>
            <a:r>
              <a:rPr lang="en-US" dirty="0"/>
              <a:t>Strong Matrix Organization</a:t>
            </a:r>
            <a:endParaRPr lang="en-US" dirty="0" smtClean="0">
              <a:ea typeface="ＭＳ Ｐゴシック" pitchFamily="34" charset="-128"/>
            </a:endParaRPr>
          </a:p>
        </p:txBody>
      </p:sp>
      <p:sp>
        <p:nvSpPr>
          <p:cNvPr id="47107" name="Content Placeholder 2"/>
          <p:cNvSpPr>
            <a:spLocks noGrp="1"/>
          </p:cNvSpPr>
          <p:nvPr>
            <p:ph idx="4294967295"/>
          </p:nvPr>
        </p:nvSpPr>
        <p:spPr>
          <a:xfrm>
            <a:off x="539750" y="3141663"/>
            <a:ext cx="8229600" cy="2046287"/>
          </a:xfrm>
        </p:spPr>
        <p:txBody>
          <a:bodyPr/>
          <a:lstStyle/>
          <a:p>
            <a:pPr eaLnBrk="1" hangingPunct="1"/>
            <a:r>
              <a:rPr lang="en-US" dirty="0"/>
              <a:t>A strong matrix organization is a type of organizational structure where functions have less priority and power rests with the project managers.</a:t>
            </a:r>
          </a:p>
          <a:p>
            <a:pPr eaLnBrk="1" hangingPunct="1"/>
            <a:endParaRPr 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a:xfrm>
            <a:off x="468313" y="1700213"/>
            <a:ext cx="8121650" cy="1143000"/>
          </a:xfrm>
        </p:spPr>
        <p:txBody>
          <a:bodyPr/>
          <a:lstStyle/>
          <a:p>
            <a:pPr eaLnBrk="1" hangingPunct="1"/>
            <a:r>
              <a:rPr lang="en-US" dirty="0"/>
              <a:t>Weak Matrix Organization</a:t>
            </a:r>
            <a:endParaRPr lang="en-US" dirty="0" smtClean="0">
              <a:ea typeface="ＭＳ Ｐゴシック" pitchFamily="34" charset="-128"/>
            </a:endParaRPr>
          </a:p>
        </p:txBody>
      </p:sp>
      <p:sp>
        <p:nvSpPr>
          <p:cNvPr id="48131" name="Content Placeholder 2"/>
          <p:cNvSpPr>
            <a:spLocks noGrp="1"/>
          </p:cNvSpPr>
          <p:nvPr>
            <p:ph idx="4294967295"/>
          </p:nvPr>
        </p:nvSpPr>
        <p:spPr>
          <a:xfrm>
            <a:off x="684213" y="3068638"/>
            <a:ext cx="8229600" cy="2263775"/>
          </a:xfrm>
        </p:spPr>
        <p:txBody>
          <a:bodyPr/>
          <a:lstStyle/>
          <a:p>
            <a:pPr eaLnBrk="1" hangingPunct="1"/>
            <a:r>
              <a:rPr lang="en-US" dirty="0"/>
              <a:t>A weak matrix organization is a type of organizational structure where functions have a higher priority and power rests with the functional managers.</a:t>
            </a:r>
          </a:p>
          <a:p>
            <a:pPr eaLnBrk="1" hangingPunct="1"/>
            <a:endParaRPr 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a:xfrm>
            <a:off x="323850" y="1557338"/>
            <a:ext cx="8229600" cy="1143000"/>
          </a:xfrm>
        </p:spPr>
        <p:txBody>
          <a:bodyPr/>
          <a:lstStyle/>
          <a:p>
            <a:pPr eaLnBrk="1" hangingPunct="1"/>
            <a:r>
              <a:rPr lang="en-US" dirty="0"/>
              <a:t>Balanced Matrix Organization</a:t>
            </a:r>
            <a:endParaRPr lang="en-US" dirty="0" smtClean="0">
              <a:ea typeface="ＭＳ Ｐゴシック" pitchFamily="34" charset="-128"/>
            </a:endParaRPr>
          </a:p>
        </p:txBody>
      </p:sp>
      <p:sp>
        <p:nvSpPr>
          <p:cNvPr id="49155" name="Content Placeholder 2"/>
          <p:cNvSpPr>
            <a:spLocks noGrp="1"/>
          </p:cNvSpPr>
          <p:nvPr>
            <p:ph idx="4294967295"/>
          </p:nvPr>
        </p:nvSpPr>
        <p:spPr>
          <a:xfrm>
            <a:off x="533400" y="3068638"/>
            <a:ext cx="8229600" cy="2192337"/>
          </a:xfrm>
        </p:spPr>
        <p:txBody>
          <a:bodyPr/>
          <a:lstStyle/>
          <a:p>
            <a:pPr eaLnBrk="1" hangingPunct="1"/>
            <a:r>
              <a:rPr lang="en-US" dirty="0"/>
              <a:t>A balanced matrix organization is a type of organizational structure where functions and projects have the same priority.</a:t>
            </a:r>
          </a:p>
          <a:p>
            <a:pPr eaLnBrk="1" hangingPunct="1"/>
            <a:endParaRPr lang="en-US" dirty="0" smtClean="0">
              <a:ea typeface="ＭＳ Ｐゴシック" pitchFamily="34" charset="-128"/>
            </a:endParaRPr>
          </a:p>
          <a:p>
            <a:pPr eaLnBrk="1" hangingPunct="1"/>
            <a:endParaRPr 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idx="4294967295"/>
          </p:nvPr>
        </p:nvSpPr>
        <p:spPr>
          <a:xfrm>
            <a:off x="250825" y="1628775"/>
            <a:ext cx="8229600" cy="1143000"/>
          </a:xfrm>
        </p:spPr>
        <p:txBody>
          <a:bodyPr/>
          <a:lstStyle/>
          <a:p>
            <a:pPr eaLnBrk="1" hangingPunct="1"/>
            <a:r>
              <a:rPr lang="en-US" dirty="0"/>
              <a:t>Tight Matrix Organization</a:t>
            </a:r>
            <a:endParaRPr lang="en-US" dirty="0" smtClean="0">
              <a:ea typeface="ＭＳ Ｐゴシック" pitchFamily="34" charset="-128"/>
            </a:endParaRPr>
          </a:p>
        </p:txBody>
      </p:sp>
      <p:sp>
        <p:nvSpPr>
          <p:cNvPr id="50179" name="Content Placeholder 2"/>
          <p:cNvSpPr>
            <a:spLocks noGrp="1"/>
          </p:cNvSpPr>
          <p:nvPr>
            <p:ph idx="4294967295"/>
          </p:nvPr>
        </p:nvSpPr>
        <p:spPr>
          <a:xfrm>
            <a:off x="508000" y="2852738"/>
            <a:ext cx="8229600" cy="2649537"/>
          </a:xfrm>
        </p:spPr>
        <p:txBody>
          <a:bodyPr/>
          <a:lstStyle/>
          <a:p>
            <a:pPr eaLnBrk="1" hangingPunct="1"/>
            <a:r>
              <a:rPr lang="en-US" dirty="0"/>
              <a:t>A tight matrix refers to locating the offices for the project team in the same room.  It has nothing to do with a matrix organization.</a:t>
            </a:r>
          </a:p>
          <a:p>
            <a:pPr eaLnBrk="1" hangingPunct="1"/>
            <a:endParaRPr lang="en-US" dirty="0" smtClean="0">
              <a:ea typeface="ＭＳ Ｐゴシック" pitchFamily="34" charset="-128"/>
            </a:endParaRPr>
          </a:p>
          <a:p>
            <a:pPr eaLnBrk="1" hangingPunct="1"/>
            <a:endParaRPr 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a:xfrm>
            <a:off x="508000" y="1484313"/>
            <a:ext cx="8229600" cy="1008062"/>
          </a:xfrm>
        </p:spPr>
        <p:txBody>
          <a:bodyPr/>
          <a:lstStyle/>
          <a:p>
            <a:pPr eaLnBrk="1" hangingPunct="1"/>
            <a:r>
              <a:rPr lang="en-US" dirty="0"/>
              <a:t>Project Expediter</a:t>
            </a:r>
            <a:endParaRPr lang="en-US" dirty="0" smtClean="0">
              <a:ea typeface="ＭＳ Ｐゴシック" pitchFamily="34" charset="-128"/>
            </a:endParaRPr>
          </a:p>
        </p:txBody>
      </p:sp>
      <p:sp>
        <p:nvSpPr>
          <p:cNvPr id="51203" name="Content Placeholder 2"/>
          <p:cNvSpPr>
            <a:spLocks noGrp="1"/>
          </p:cNvSpPr>
          <p:nvPr>
            <p:ph idx="4294967295"/>
          </p:nvPr>
        </p:nvSpPr>
        <p:spPr>
          <a:xfrm>
            <a:off x="508000" y="2708275"/>
            <a:ext cx="8229600" cy="2479675"/>
          </a:xfrm>
        </p:spPr>
        <p:txBody>
          <a:bodyPr/>
          <a:lstStyle/>
          <a:p>
            <a:pPr eaLnBrk="1" hangingPunct="1"/>
            <a:r>
              <a:rPr lang="en-US" dirty="0" smtClean="0"/>
              <a:t>Project </a:t>
            </a:r>
            <a:r>
              <a:rPr lang="en-US" dirty="0"/>
              <a:t>expediter is a role that acts primarily as a staff assistant and communications coordinator, who cannot make or enforce decisions.</a:t>
            </a:r>
          </a:p>
          <a:p>
            <a:pPr eaLnBrk="1" hangingPunct="1"/>
            <a:endParaRPr 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idx="4294967295"/>
          </p:nvPr>
        </p:nvSpPr>
        <p:spPr>
          <a:xfrm>
            <a:off x="250825" y="1484313"/>
            <a:ext cx="8229600" cy="1008062"/>
          </a:xfrm>
        </p:spPr>
        <p:txBody>
          <a:bodyPr/>
          <a:lstStyle/>
          <a:p>
            <a:pPr eaLnBrk="1" hangingPunct="1"/>
            <a:r>
              <a:rPr lang="en-US" dirty="0"/>
              <a:t>Project Coordinator</a:t>
            </a:r>
            <a:endParaRPr lang="en-US" dirty="0" smtClean="0">
              <a:ea typeface="ＭＳ Ｐゴシック" pitchFamily="34" charset="-128"/>
            </a:endParaRPr>
          </a:p>
        </p:txBody>
      </p:sp>
      <p:sp>
        <p:nvSpPr>
          <p:cNvPr id="52227" name="Content Placeholder 2"/>
          <p:cNvSpPr>
            <a:spLocks noGrp="1"/>
          </p:cNvSpPr>
          <p:nvPr>
            <p:ph idx="4294967295"/>
          </p:nvPr>
        </p:nvSpPr>
        <p:spPr>
          <a:xfrm>
            <a:off x="468313" y="2565400"/>
            <a:ext cx="8229600" cy="3054350"/>
          </a:xfrm>
        </p:spPr>
        <p:txBody>
          <a:bodyPr/>
          <a:lstStyle/>
          <a:p>
            <a:pPr eaLnBrk="1" hangingPunct="1"/>
            <a:r>
              <a:rPr lang="en-US" dirty="0"/>
              <a:t>A project coordinator is a type of role similar to the project </a:t>
            </a:r>
            <a:r>
              <a:rPr lang="en-US" dirty="0" smtClean="0"/>
              <a:t>expediter, </a:t>
            </a:r>
            <a:r>
              <a:rPr lang="en-US" dirty="0"/>
              <a:t>except that the coordinator has some power to make decisions, some authority and reports to a higher level manager.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07950" y="2739939"/>
            <a:ext cx="4248150" cy="1179309"/>
          </a:xfrm>
          <a:prstGeom prst="rect">
            <a:avLst/>
          </a:prstGeom>
        </p:spPr>
        <p:txBody>
          <a:bodyPr>
            <a:spAutoFit/>
          </a:bodyPr>
          <a:lstStyle/>
          <a:p>
            <a:pPr eaLnBrk="1" hangingPunct="1"/>
            <a:r>
              <a:rPr lang="en-US" sz="2400" dirty="0"/>
              <a:t>A project is a temporary endeavor undertaken to create a unique product, service, or result.</a:t>
            </a:r>
          </a:p>
        </p:txBody>
      </p:sp>
      <p:sp>
        <p:nvSpPr>
          <p:cNvPr id="7" name="6 Rectángulo"/>
          <p:cNvSpPr/>
          <p:nvPr/>
        </p:nvSpPr>
        <p:spPr>
          <a:xfrm>
            <a:off x="539750" y="1957388"/>
            <a:ext cx="3671888" cy="523875"/>
          </a:xfrm>
          <a:prstGeom prst="rect">
            <a:avLst/>
          </a:prstGeom>
        </p:spPr>
        <p:txBody>
          <a:bodyPr>
            <a:spAutoFit/>
          </a:bodyPr>
          <a:lstStyle/>
          <a:p>
            <a:pPr>
              <a:defRPr/>
            </a:pPr>
            <a:r>
              <a:rPr lang="es-CR" sz="2800" b="1" dirty="0" smtClean="0">
                <a:latin typeface="+mj-lt"/>
                <a:ea typeface="+mj-ea"/>
                <a:cs typeface="+mj-cs"/>
              </a:rPr>
              <a:t>What is a project?</a:t>
            </a:r>
            <a:endParaRPr lang="es-CR" sz="2800" b="1" dirty="0">
              <a:latin typeface="+mj-lt"/>
              <a:ea typeface="+mj-ea"/>
              <a:cs typeface="+mj-cs"/>
            </a:endParaRPr>
          </a:p>
        </p:txBody>
      </p:sp>
      <p:sp>
        <p:nvSpPr>
          <p:cNvPr id="8" name="7 Rectángulo"/>
          <p:cNvSpPr/>
          <p:nvPr/>
        </p:nvSpPr>
        <p:spPr>
          <a:xfrm>
            <a:off x="4643438" y="2717800"/>
            <a:ext cx="4392612" cy="1938992"/>
          </a:xfrm>
          <a:prstGeom prst="rect">
            <a:avLst/>
          </a:prstGeom>
        </p:spPr>
        <p:txBody>
          <a:bodyPr>
            <a:spAutoFit/>
          </a:bodyPr>
          <a:lstStyle/>
          <a:p>
            <a:pPr eaLnBrk="1" hangingPunct="1"/>
            <a:r>
              <a:rPr lang="en-US" sz="2400" dirty="0"/>
              <a:t>Operational work, or operations, are the repetitive, ongoing activities required to sustain a business and achieve its objectives.</a:t>
            </a:r>
          </a:p>
        </p:txBody>
      </p:sp>
      <p:sp>
        <p:nvSpPr>
          <p:cNvPr id="9" name="8 Rectángulo"/>
          <p:cNvSpPr/>
          <p:nvPr/>
        </p:nvSpPr>
        <p:spPr>
          <a:xfrm>
            <a:off x="4427538" y="1957388"/>
            <a:ext cx="4660900" cy="523875"/>
          </a:xfrm>
          <a:prstGeom prst="rect">
            <a:avLst/>
          </a:prstGeom>
        </p:spPr>
        <p:txBody>
          <a:bodyPr>
            <a:spAutoFit/>
          </a:bodyPr>
          <a:lstStyle/>
          <a:p>
            <a:pPr>
              <a:defRPr/>
            </a:pPr>
            <a:r>
              <a:rPr lang="es-CR" sz="2800" b="1" dirty="0" smtClean="0">
                <a:latin typeface="+mj-lt"/>
                <a:ea typeface="+mj-ea"/>
                <a:cs typeface="+mj-cs"/>
              </a:rPr>
              <a:t>What is operational work?</a:t>
            </a:r>
            <a:endParaRPr lang="es-CR" sz="2800" b="1" dirty="0">
              <a:latin typeface="+mj-lt"/>
              <a:ea typeface="+mj-ea"/>
              <a:cs typeface="+mj-cs"/>
            </a:endParaRPr>
          </a:p>
        </p:txBody>
      </p:sp>
      <p:sp>
        <p:nvSpPr>
          <p:cNvPr id="10" name="9 Rectángulo"/>
          <p:cNvSpPr/>
          <p:nvPr/>
        </p:nvSpPr>
        <p:spPr>
          <a:xfrm>
            <a:off x="468313" y="1249363"/>
            <a:ext cx="8326437" cy="523875"/>
          </a:xfrm>
          <a:prstGeom prst="rect">
            <a:avLst/>
          </a:prstGeom>
        </p:spPr>
        <p:txBody>
          <a:bodyPr>
            <a:spAutoFit/>
          </a:bodyPr>
          <a:lstStyle/>
          <a:p>
            <a:pPr algn="ctr">
              <a:defRPr/>
            </a:pPr>
            <a:r>
              <a:rPr lang="es-CR" sz="2800" b="1" dirty="0" smtClean="0">
                <a:latin typeface="+mj-lt"/>
                <a:ea typeface="+mj-ea"/>
                <a:cs typeface="+mj-cs"/>
              </a:rPr>
              <a:t>Project </a:t>
            </a:r>
            <a:r>
              <a:rPr lang="es-CR" sz="2800" b="1" dirty="0">
                <a:latin typeface="+mj-lt"/>
                <a:ea typeface="+mj-ea"/>
                <a:cs typeface="+mj-cs"/>
              </a:rPr>
              <a:t>vs. </a:t>
            </a:r>
            <a:r>
              <a:rPr lang="es-CR" sz="2800" b="1" dirty="0" smtClean="0">
                <a:latin typeface="+mj-lt"/>
                <a:ea typeface="+mj-ea"/>
                <a:cs typeface="+mj-cs"/>
              </a:rPr>
              <a:t>Operational work</a:t>
            </a:r>
            <a:endParaRPr lang="es-CR" sz="2800" b="1" dirty="0">
              <a:latin typeface="+mj-lt"/>
              <a:ea typeface="+mj-ea"/>
              <a:cs typeface="+mj-cs"/>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Título"/>
          <p:cNvSpPr>
            <a:spLocks noGrp="1"/>
          </p:cNvSpPr>
          <p:nvPr>
            <p:ph type="title"/>
          </p:nvPr>
        </p:nvSpPr>
        <p:spPr>
          <a:xfrm>
            <a:off x="468313" y="1628775"/>
            <a:ext cx="8229600" cy="1008063"/>
          </a:xfrm>
        </p:spPr>
        <p:txBody>
          <a:bodyPr/>
          <a:lstStyle/>
          <a:p>
            <a:r>
              <a:rPr lang="es-CR" dirty="0" smtClean="0">
                <a:ea typeface="ＭＳ Ｐゴシック" pitchFamily="34" charset="-128"/>
              </a:rPr>
              <a:t>Some tips to remember:</a:t>
            </a:r>
          </a:p>
        </p:txBody>
      </p:sp>
      <p:sp>
        <p:nvSpPr>
          <p:cNvPr id="54275" name="2 Marcador de contenido"/>
          <p:cNvSpPr>
            <a:spLocks noGrp="1"/>
          </p:cNvSpPr>
          <p:nvPr>
            <p:ph idx="1"/>
          </p:nvPr>
        </p:nvSpPr>
        <p:spPr>
          <a:xfrm>
            <a:off x="395288" y="2924175"/>
            <a:ext cx="8229600" cy="2552700"/>
          </a:xfrm>
        </p:spPr>
        <p:txBody>
          <a:bodyPr/>
          <a:lstStyle/>
          <a:p>
            <a:r>
              <a:rPr lang="es-CR" dirty="0" smtClean="0">
                <a:ea typeface="ＭＳ Ｐゴシック" pitchFamily="34" charset="-128"/>
              </a:rPr>
              <a:t>Functional = independent departments</a:t>
            </a:r>
          </a:p>
          <a:p>
            <a:r>
              <a:rPr lang="es-CR" dirty="0" smtClean="0">
                <a:ea typeface="ＭＳ Ｐゴシック" pitchFamily="34" charset="-128"/>
              </a:rPr>
              <a:t>Project </a:t>
            </a:r>
            <a:r>
              <a:rPr lang="es-CR" dirty="0" err="1" smtClean="0">
                <a:ea typeface="ＭＳ Ｐゴシック" pitchFamily="34" charset="-128"/>
              </a:rPr>
              <a:t>oriented</a:t>
            </a:r>
            <a:r>
              <a:rPr lang="es-CR" dirty="0" smtClean="0">
                <a:ea typeface="ＭＳ Ｐゴシック" pitchFamily="34" charset="-128"/>
              </a:rPr>
              <a:t> = no “home” at the end of the project</a:t>
            </a:r>
          </a:p>
          <a:p>
            <a:r>
              <a:rPr lang="es-CR" dirty="0" smtClean="0">
                <a:ea typeface="ＭＳ Ｐゴシック" pitchFamily="34" charset="-128"/>
              </a:rPr>
              <a:t>Matrix = 2 bosses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Título"/>
          <p:cNvSpPr>
            <a:spLocks noGrp="1"/>
          </p:cNvSpPr>
          <p:nvPr>
            <p:ph type="title"/>
          </p:nvPr>
        </p:nvSpPr>
        <p:spPr>
          <a:xfrm>
            <a:off x="539750" y="1700213"/>
            <a:ext cx="8229600" cy="1008062"/>
          </a:xfrm>
        </p:spPr>
        <p:txBody>
          <a:bodyPr/>
          <a:lstStyle/>
          <a:p>
            <a:r>
              <a:rPr lang="es-CR" dirty="0" smtClean="0">
                <a:ea typeface="ＭＳ Ｐゴシック" pitchFamily="34" charset="-128"/>
              </a:rPr>
              <a:t>Project objectives</a:t>
            </a:r>
          </a:p>
        </p:txBody>
      </p:sp>
      <p:sp>
        <p:nvSpPr>
          <p:cNvPr id="55299" name="2 Marcador de contenido"/>
          <p:cNvSpPr>
            <a:spLocks noGrp="1"/>
          </p:cNvSpPr>
          <p:nvPr>
            <p:ph idx="1"/>
          </p:nvPr>
        </p:nvSpPr>
        <p:spPr>
          <a:xfrm>
            <a:off x="539750" y="2852738"/>
            <a:ext cx="8229600" cy="2982912"/>
          </a:xfrm>
        </p:spPr>
        <p:txBody>
          <a:bodyPr/>
          <a:lstStyle/>
          <a:p>
            <a:pPr lvl="1"/>
            <a:r>
              <a:rPr lang="es-CR" dirty="0" smtClean="0">
                <a:ea typeface="ＭＳ Ｐゴシック" pitchFamily="34" charset="-128"/>
              </a:rPr>
              <a:t>Sho</a:t>
            </a:r>
            <a:r>
              <a:rPr lang="en-US" dirty="0" err="1" smtClean="0">
                <a:ea typeface="ＭＳ Ｐゴシック" pitchFamily="34" charset="-128"/>
              </a:rPr>
              <a:t>uld</a:t>
            </a:r>
            <a:r>
              <a:rPr lang="en-US" dirty="0" smtClean="0">
                <a:ea typeface="ＭＳ Ｐゴシック" pitchFamily="34" charset="-128"/>
              </a:rPr>
              <a:t> be defined at the beginning of the project</a:t>
            </a:r>
            <a:endParaRPr lang="es-CR" dirty="0" smtClean="0">
              <a:ea typeface="ＭＳ Ｐゴシック" pitchFamily="34" charset="-128"/>
            </a:endParaRPr>
          </a:p>
          <a:p>
            <a:pPr lvl="1"/>
            <a:r>
              <a:rPr lang="es-CR" dirty="0" err="1" smtClean="0">
                <a:ea typeface="ＭＳ Ｐゴシック" pitchFamily="34" charset="-128"/>
              </a:rPr>
              <a:t>Incl</a:t>
            </a:r>
            <a:r>
              <a:rPr lang="en-US" dirty="0" err="1" smtClean="0">
                <a:ea typeface="ＭＳ Ｐゴシック" pitchFamily="34" charset="-128"/>
              </a:rPr>
              <a:t>uded</a:t>
            </a:r>
            <a:r>
              <a:rPr lang="en-US" dirty="0" smtClean="0">
                <a:ea typeface="ＭＳ Ｐゴシック" pitchFamily="34" charset="-128"/>
              </a:rPr>
              <a:t> in the plan</a:t>
            </a:r>
            <a:endParaRPr lang="es-CR" dirty="0" smtClean="0">
              <a:ea typeface="ＭＳ Ｐゴシック" pitchFamily="34" charset="-128"/>
            </a:endParaRPr>
          </a:p>
          <a:p>
            <a:pPr lvl="1"/>
            <a:r>
              <a:rPr lang="es-CR" dirty="0" smtClean="0">
                <a:ea typeface="ＭＳ Ｐゴシック" pitchFamily="34" charset="-128"/>
              </a:rPr>
              <a:t>PM responsibility</a:t>
            </a:r>
          </a:p>
          <a:p>
            <a:pPr lvl="1"/>
            <a:r>
              <a:rPr lang="es-CR" dirty="0" smtClean="0">
                <a:ea typeface="ＭＳ Ｐゴシック" pitchFamily="34" charset="-128"/>
              </a:rPr>
              <a:t>M</a:t>
            </a:r>
            <a:r>
              <a:rPr lang="en-US" dirty="0" err="1" smtClean="0">
                <a:ea typeface="ＭＳ Ｐゴシック" pitchFamily="34" charset="-128"/>
              </a:rPr>
              <a:t>ust</a:t>
            </a:r>
            <a:r>
              <a:rPr lang="en-US" dirty="0" smtClean="0">
                <a:ea typeface="ＭＳ Ｐゴシック" pitchFamily="34" charset="-128"/>
              </a:rPr>
              <a:t> be SMART (specific, measurable, achievable, realistic, time-bound)</a:t>
            </a:r>
            <a:endParaRPr lang="es-CR" dirty="0" smtClean="0">
              <a:ea typeface="ＭＳ Ｐゴシック" pitchFamily="34"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idx="4294967295"/>
          </p:nvPr>
        </p:nvSpPr>
        <p:spPr>
          <a:xfrm>
            <a:off x="468313" y="1557338"/>
            <a:ext cx="8229600" cy="790575"/>
          </a:xfrm>
        </p:spPr>
        <p:txBody>
          <a:bodyPr/>
          <a:lstStyle/>
          <a:p>
            <a:pPr eaLnBrk="1" hangingPunct="1"/>
            <a:r>
              <a:rPr lang="en-US" dirty="0"/>
              <a:t>Constraints</a:t>
            </a:r>
            <a:endParaRPr lang="en-US" dirty="0" smtClean="0">
              <a:ea typeface="ＭＳ Ｐゴシック" pitchFamily="34" charset="-128"/>
            </a:endParaRPr>
          </a:p>
        </p:txBody>
      </p:sp>
      <p:sp>
        <p:nvSpPr>
          <p:cNvPr id="56323" name="Content Placeholder 2"/>
          <p:cNvSpPr>
            <a:spLocks noGrp="1"/>
          </p:cNvSpPr>
          <p:nvPr>
            <p:ph idx="4294967295"/>
          </p:nvPr>
        </p:nvSpPr>
        <p:spPr>
          <a:xfrm>
            <a:off x="533400" y="2636838"/>
            <a:ext cx="8229600" cy="3198812"/>
          </a:xfrm>
        </p:spPr>
        <p:txBody>
          <a:bodyPr/>
          <a:lstStyle/>
          <a:p>
            <a:pPr eaLnBrk="1" hangingPunct="1"/>
            <a:r>
              <a:rPr lang="en-US" dirty="0"/>
              <a:t>Constraint is a state, quality, or sense of being restricted to a given course of action or inaction.  An applicable restriction or limitation, either internal or external to a project, which will affect the performance of the project or a process.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e Placeholder 3"/>
          <p:cNvSpPr txBox="1">
            <a:spLocks noGrp="1"/>
          </p:cNvSpPr>
          <p:nvPr/>
        </p:nvSpPr>
        <p:spPr bwMode="auto">
          <a:xfrm>
            <a:off x="8191500" y="6629400"/>
            <a:ext cx="1905000" cy="457200"/>
          </a:xfrm>
          <a:prstGeom prst="rect">
            <a:avLst/>
          </a:prstGeom>
          <a:noFill/>
          <a:ln w="9525">
            <a:noFill/>
            <a:miter lim="800000"/>
            <a:headEnd/>
            <a:tailEnd/>
          </a:ln>
        </p:spPr>
        <p:txBody>
          <a:bodyPr/>
          <a:lstStyle/>
          <a:p>
            <a:fld id="{A7EDD7DD-A379-48D5-AF41-198D946835E7}" type="datetime1">
              <a:rPr lang="es-ES" sz="1200">
                <a:solidFill>
                  <a:schemeClr val="hlink"/>
                </a:solidFill>
                <a:cs typeface="Arial" charset="0"/>
              </a:rPr>
              <a:pPr/>
              <a:t>18/02/2014</a:t>
            </a:fld>
            <a:endParaRPr lang="es-ES" sz="1200">
              <a:solidFill>
                <a:schemeClr val="hlink"/>
              </a:solidFill>
              <a:cs typeface="Arial" charset="0"/>
            </a:endParaRPr>
          </a:p>
        </p:txBody>
      </p:sp>
      <p:sp>
        <p:nvSpPr>
          <p:cNvPr id="61443" name="Slide Number Placeholder 4"/>
          <p:cNvSpPr txBox="1">
            <a:spLocks noGrp="1"/>
          </p:cNvSpPr>
          <p:nvPr/>
        </p:nvSpPr>
        <p:spPr bwMode="auto">
          <a:xfrm>
            <a:off x="7467600" y="6248400"/>
            <a:ext cx="1295400" cy="457200"/>
          </a:xfrm>
          <a:prstGeom prst="rect">
            <a:avLst/>
          </a:prstGeom>
          <a:noFill/>
          <a:ln w="9525">
            <a:noFill/>
            <a:miter lim="800000"/>
            <a:headEnd/>
            <a:tailEnd/>
          </a:ln>
        </p:spPr>
        <p:txBody>
          <a:bodyPr/>
          <a:lstStyle/>
          <a:p>
            <a:pPr algn="r"/>
            <a:fld id="{5918FDD1-44D0-4214-89A2-87793D0BC6DE}" type="slidenum">
              <a:rPr lang="es-ES" sz="1200">
                <a:solidFill>
                  <a:schemeClr val="hlink"/>
                </a:solidFill>
                <a:cs typeface="Arial" charset="0"/>
              </a:rPr>
              <a:pPr algn="r"/>
              <a:t>23</a:t>
            </a:fld>
            <a:endParaRPr lang="es-ES" sz="1200">
              <a:solidFill>
                <a:schemeClr val="hlink"/>
              </a:solidFill>
              <a:cs typeface="Arial" charset="0"/>
            </a:endParaRPr>
          </a:p>
        </p:txBody>
      </p:sp>
      <p:sp>
        <p:nvSpPr>
          <p:cNvPr id="6" name="5 Rectángulo"/>
          <p:cNvSpPr/>
          <p:nvPr/>
        </p:nvSpPr>
        <p:spPr>
          <a:xfrm>
            <a:off x="250825" y="1895475"/>
            <a:ext cx="4679950" cy="2677656"/>
          </a:xfrm>
          <a:prstGeom prst="rect">
            <a:avLst/>
          </a:prstGeom>
        </p:spPr>
        <p:txBody>
          <a:bodyPr>
            <a:spAutoFit/>
          </a:bodyPr>
          <a:lstStyle/>
          <a:p>
            <a:pPr eaLnBrk="1" hangingPunct="1"/>
            <a:r>
              <a:rPr lang="en-US" sz="2800" dirty="0">
                <a:latin typeface="+mn-lt"/>
              </a:rPr>
              <a:t>A program is a group of related </a:t>
            </a:r>
            <a:r>
              <a:rPr lang="en-US" sz="2800" dirty="0" smtClean="0">
                <a:latin typeface="+mn-lt"/>
              </a:rPr>
              <a:t>projects, </a:t>
            </a:r>
            <a:r>
              <a:rPr lang="en-US" sz="2800" dirty="0">
                <a:latin typeface="+mn-lt"/>
              </a:rPr>
              <a:t>managed in a coordinated </a:t>
            </a:r>
            <a:r>
              <a:rPr lang="en-US" sz="2800" dirty="0" smtClean="0">
                <a:latin typeface="+mn-lt"/>
              </a:rPr>
              <a:t>way, </a:t>
            </a:r>
            <a:r>
              <a:rPr lang="en-US" sz="2800" dirty="0">
                <a:latin typeface="+mn-lt"/>
              </a:rPr>
              <a:t>to obtain benefits and control not available from managing them individually.</a:t>
            </a:r>
          </a:p>
        </p:txBody>
      </p:sp>
      <p:sp>
        <p:nvSpPr>
          <p:cNvPr id="7" name="6 Rectángulo"/>
          <p:cNvSpPr/>
          <p:nvPr/>
        </p:nvSpPr>
        <p:spPr>
          <a:xfrm>
            <a:off x="909638" y="1352550"/>
            <a:ext cx="8999537" cy="522288"/>
          </a:xfrm>
          <a:prstGeom prst="rect">
            <a:avLst/>
          </a:prstGeom>
        </p:spPr>
        <p:txBody>
          <a:bodyPr>
            <a:spAutoFit/>
          </a:bodyPr>
          <a:lstStyle/>
          <a:p>
            <a:pPr>
              <a:defRPr/>
            </a:pPr>
            <a:r>
              <a:rPr lang="es-CR" sz="2800" b="1" dirty="0" smtClean="0">
                <a:latin typeface="+mj-lt"/>
                <a:ea typeface="+mj-ea"/>
                <a:cs typeface="+mj-cs"/>
              </a:rPr>
              <a:t>Program</a:t>
            </a:r>
            <a:endParaRPr lang="es-CR" sz="2800" b="1" dirty="0">
              <a:latin typeface="+mj-lt"/>
              <a:ea typeface="+mj-ea"/>
              <a:cs typeface="+mj-cs"/>
            </a:endParaRPr>
          </a:p>
        </p:txBody>
      </p:sp>
      <p:pic>
        <p:nvPicPr>
          <p:cNvPr id="61446" name="Picture 7" descr="proyectos_ecuador"/>
          <p:cNvPicPr>
            <a:picLocks noChangeAspect="1" noChangeArrowheads="1"/>
          </p:cNvPicPr>
          <p:nvPr/>
        </p:nvPicPr>
        <p:blipFill>
          <a:blip r:embed="rId2" cstate="print"/>
          <a:srcRect/>
          <a:stretch>
            <a:fillRect/>
          </a:stretch>
        </p:blipFill>
        <p:spPr bwMode="auto">
          <a:xfrm>
            <a:off x="5076825" y="1970088"/>
            <a:ext cx="3830638" cy="4106862"/>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6" descr="portafolios1"/>
          <p:cNvPicPr>
            <a:picLocks noChangeAspect="1" noChangeArrowheads="1"/>
          </p:cNvPicPr>
          <p:nvPr/>
        </p:nvPicPr>
        <p:blipFill>
          <a:blip r:embed="rId2" cstate="print"/>
          <a:srcRect/>
          <a:stretch>
            <a:fillRect/>
          </a:stretch>
        </p:blipFill>
        <p:spPr bwMode="auto">
          <a:xfrm>
            <a:off x="6042025" y="3101975"/>
            <a:ext cx="2957513" cy="3756025"/>
          </a:xfrm>
          <a:prstGeom prst="rect">
            <a:avLst/>
          </a:prstGeom>
          <a:noFill/>
          <a:ln w="9525">
            <a:noFill/>
            <a:miter lim="800000"/>
            <a:headEnd/>
            <a:tailEnd/>
          </a:ln>
        </p:spPr>
      </p:pic>
      <p:sp>
        <p:nvSpPr>
          <p:cNvPr id="62467" name="Date Placeholder 3"/>
          <p:cNvSpPr txBox="1">
            <a:spLocks noGrp="1"/>
          </p:cNvSpPr>
          <p:nvPr/>
        </p:nvSpPr>
        <p:spPr bwMode="auto">
          <a:xfrm>
            <a:off x="8191500" y="6629400"/>
            <a:ext cx="1905000" cy="457200"/>
          </a:xfrm>
          <a:prstGeom prst="rect">
            <a:avLst/>
          </a:prstGeom>
          <a:noFill/>
          <a:ln w="9525">
            <a:noFill/>
            <a:miter lim="800000"/>
            <a:headEnd/>
            <a:tailEnd/>
          </a:ln>
        </p:spPr>
        <p:txBody>
          <a:bodyPr/>
          <a:lstStyle/>
          <a:p>
            <a:fld id="{FBD4897F-29D5-4ACF-A747-464EDE3A264A}" type="datetime1">
              <a:rPr lang="es-ES" sz="1200">
                <a:solidFill>
                  <a:schemeClr val="hlink"/>
                </a:solidFill>
                <a:cs typeface="Arial" charset="0"/>
              </a:rPr>
              <a:pPr/>
              <a:t>18/02/2014</a:t>
            </a:fld>
            <a:endParaRPr lang="es-ES" sz="1200">
              <a:solidFill>
                <a:schemeClr val="hlink"/>
              </a:solidFill>
              <a:cs typeface="Arial" charset="0"/>
            </a:endParaRPr>
          </a:p>
        </p:txBody>
      </p:sp>
      <p:sp>
        <p:nvSpPr>
          <p:cNvPr id="62468" name="Slide Number Placeholder 4"/>
          <p:cNvSpPr txBox="1">
            <a:spLocks noGrp="1"/>
          </p:cNvSpPr>
          <p:nvPr/>
        </p:nvSpPr>
        <p:spPr bwMode="auto">
          <a:xfrm>
            <a:off x="7467600" y="6248400"/>
            <a:ext cx="1295400" cy="457200"/>
          </a:xfrm>
          <a:prstGeom prst="rect">
            <a:avLst/>
          </a:prstGeom>
          <a:noFill/>
          <a:ln w="9525">
            <a:noFill/>
            <a:miter lim="800000"/>
            <a:headEnd/>
            <a:tailEnd/>
          </a:ln>
        </p:spPr>
        <p:txBody>
          <a:bodyPr/>
          <a:lstStyle/>
          <a:p>
            <a:pPr algn="r"/>
            <a:fld id="{E447A6EE-D185-4F9A-8102-A1BFE9D237A6}" type="slidenum">
              <a:rPr lang="es-ES" sz="1200">
                <a:solidFill>
                  <a:schemeClr val="hlink"/>
                </a:solidFill>
                <a:cs typeface="Arial" charset="0"/>
              </a:rPr>
              <a:pPr algn="r"/>
              <a:t>24</a:t>
            </a:fld>
            <a:endParaRPr lang="es-ES" sz="1200">
              <a:solidFill>
                <a:schemeClr val="hlink"/>
              </a:solidFill>
              <a:cs typeface="Arial" charset="0"/>
            </a:endParaRPr>
          </a:p>
        </p:txBody>
      </p:sp>
      <p:sp>
        <p:nvSpPr>
          <p:cNvPr id="8" name="7 Rectángulo"/>
          <p:cNvSpPr/>
          <p:nvPr/>
        </p:nvSpPr>
        <p:spPr>
          <a:xfrm>
            <a:off x="395536" y="1719263"/>
            <a:ext cx="6995864" cy="1569660"/>
          </a:xfrm>
          <a:prstGeom prst="rect">
            <a:avLst/>
          </a:prstGeom>
        </p:spPr>
        <p:txBody>
          <a:bodyPr wrap="square">
            <a:spAutoFit/>
          </a:bodyPr>
          <a:lstStyle/>
          <a:p>
            <a:pPr eaLnBrk="1" hangingPunct="1"/>
            <a:r>
              <a:rPr lang="en-US" sz="2400" dirty="0">
                <a:latin typeface="+mn-lt"/>
              </a:rPr>
              <a:t>A portfolio is a collection of projects or programs and other work that are grouped together to facilitate effective management of that work </a:t>
            </a:r>
            <a:r>
              <a:rPr lang="en-US" sz="2400" dirty="0" smtClean="0">
                <a:latin typeface="+mn-lt"/>
              </a:rPr>
              <a:t>for meeting </a:t>
            </a:r>
            <a:r>
              <a:rPr lang="en-US" sz="2400" dirty="0">
                <a:latin typeface="+mn-lt"/>
              </a:rPr>
              <a:t>strategic business objectives.</a:t>
            </a:r>
          </a:p>
        </p:txBody>
      </p:sp>
      <p:sp>
        <p:nvSpPr>
          <p:cNvPr id="9" name="8 Rectángulo"/>
          <p:cNvSpPr/>
          <p:nvPr/>
        </p:nvSpPr>
        <p:spPr>
          <a:xfrm>
            <a:off x="2268538" y="1263650"/>
            <a:ext cx="4464050" cy="522288"/>
          </a:xfrm>
          <a:prstGeom prst="rect">
            <a:avLst/>
          </a:prstGeom>
        </p:spPr>
        <p:txBody>
          <a:bodyPr>
            <a:spAutoFit/>
          </a:bodyPr>
          <a:lstStyle/>
          <a:p>
            <a:pPr>
              <a:defRPr/>
            </a:pPr>
            <a:r>
              <a:rPr lang="es-CR" sz="2800" b="1" dirty="0" smtClean="0">
                <a:latin typeface="+mj-lt"/>
                <a:ea typeface="+mj-ea"/>
                <a:cs typeface="+mj-cs"/>
              </a:rPr>
              <a:t>Portfolio</a:t>
            </a:r>
            <a:endParaRPr lang="es-CR" sz="2800" b="1" dirty="0">
              <a:latin typeface="+mj-lt"/>
              <a:ea typeface="+mj-ea"/>
              <a:cs typeface="+mj-cs"/>
            </a:endParaRP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idx="4294967295"/>
          </p:nvPr>
        </p:nvSpPr>
        <p:spPr/>
        <p:txBody>
          <a:bodyPr/>
          <a:lstStyle/>
          <a:p>
            <a:pPr eaLnBrk="1" hangingPunct="1"/>
            <a:r>
              <a:rPr lang="en-US" smtClean="0">
                <a:ea typeface="ＭＳ Ｐゴシック" pitchFamily="34" charset="-128"/>
              </a:rPr>
              <a:t>OPM3</a:t>
            </a:r>
          </a:p>
        </p:txBody>
      </p:sp>
      <p:sp>
        <p:nvSpPr>
          <p:cNvPr id="63491" name="Content Placeholder 2"/>
          <p:cNvSpPr>
            <a:spLocks noGrp="1"/>
          </p:cNvSpPr>
          <p:nvPr>
            <p:ph idx="4294967295"/>
          </p:nvPr>
        </p:nvSpPr>
        <p:spPr/>
        <p:txBody>
          <a:bodyPr/>
          <a:lstStyle/>
          <a:p>
            <a:pPr eaLnBrk="1" hangingPunct="1"/>
            <a:r>
              <a:rPr lang="en-US" dirty="0"/>
              <a:t>OPM3 is PMI’s organizational project management maturity model, designed to help organizations determine their level of maturity in project management.</a:t>
            </a:r>
          </a:p>
          <a:p>
            <a:pPr eaLnBrk="1" hangingPunct="1"/>
            <a:endParaRPr 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idx="4294967295"/>
          </p:nvPr>
        </p:nvSpPr>
        <p:spPr>
          <a:xfrm>
            <a:off x="0" y="1628775"/>
            <a:ext cx="8229600" cy="1143000"/>
          </a:xfrm>
        </p:spPr>
        <p:txBody>
          <a:bodyPr/>
          <a:lstStyle/>
          <a:p>
            <a:pPr eaLnBrk="1" hangingPunct="1"/>
            <a:r>
              <a:rPr lang="en-US" dirty="0"/>
              <a:t>Management by Objectives </a:t>
            </a:r>
            <a:r>
              <a:rPr lang="en-US" dirty="0" smtClean="0">
                <a:ea typeface="ＭＳ Ｐゴシック" pitchFamily="34" charset="-128"/>
              </a:rPr>
              <a:t>(MBO)</a:t>
            </a:r>
          </a:p>
        </p:txBody>
      </p:sp>
      <p:sp>
        <p:nvSpPr>
          <p:cNvPr id="64515" name="Content Placeholder 2"/>
          <p:cNvSpPr>
            <a:spLocks noGrp="1"/>
          </p:cNvSpPr>
          <p:nvPr>
            <p:ph idx="4294967295"/>
          </p:nvPr>
        </p:nvSpPr>
        <p:spPr>
          <a:xfrm>
            <a:off x="395288" y="2852738"/>
            <a:ext cx="8229600" cy="2990850"/>
          </a:xfrm>
        </p:spPr>
        <p:txBody>
          <a:bodyPr/>
          <a:lstStyle/>
          <a:p>
            <a:pPr eaLnBrk="1" hangingPunct="1"/>
            <a:r>
              <a:rPr lang="en-US" dirty="0"/>
              <a:t>MBO is a management philosophy with three steps: </a:t>
            </a:r>
            <a:r>
              <a:rPr lang="en-US" dirty="0" smtClean="0"/>
              <a:t>1. Establish </a:t>
            </a:r>
            <a:r>
              <a:rPr lang="en-US" dirty="0"/>
              <a:t>unambiguous and realistic objectives; </a:t>
            </a:r>
            <a:r>
              <a:rPr lang="en-US" dirty="0" smtClean="0"/>
              <a:t>2. Periodically </a:t>
            </a:r>
            <a:r>
              <a:rPr lang="en-US" dirty="0"/>
              <a:t>evaluate if objectives are being met; and </a:t>
            </a:r>
            <a:r>
              <a:rPr lang="en-US" dirty="0" smtClean="0"/>
              <a:t>3. </a:t>
            </a:r>
            <a:r>
              <a:rPr lang="en-US" dirty="0"/>
              <a:t>I</a:t>
            </a:r>
            <a:r>
              <a:rPr lang="en-US" dirty="0" smtClean="0"/>
              <a:t>mplement </a:t>
            </a:r>
            <a:r>
              <a:rPr lang="en-US" dirty="0"/>
              <a:t>corrective action.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idx="4294967295"/>
          </p:nvPr>
        </p:nvSpPr>
        <p:spPr>
          <a:xfrm>
            <a:off x="533400" y="1484313"/>
            <a:ext cx="8229600" cy="1008062"/>
          </a:xfrm>
        </p:spPr>
        <p:txBody>
          <a:bodyPr/>
          <a:lstStyle/>
          <a:p>
            <a:pPr eaLnBrk="1" hangingPunct="1"/>
            <a:r>
              <a:rPr lang="en-US" dirty="0" smtClean="0">
                <a:ea typeface="ＭＳ Ｐゴシック" pitchFamily="34" charset="-128"/>
              </a:rPr>
              <a:t>Lessons </a:t>
            </a:r>
            <a:r>
              <a:rPr lang="en-US" dirty="0">
                <a:ea typeface="ＭＳ Ｐゴシック" pitchFamily="34" charset="-128"/>
              </a:rPr>
              <a:t>learned</a:t>
            </a:r>
            <a:endParaRPr lang="en-US" dirty="0" smtClean="0">
              <a:ea typeface="ＭＳ Ｐゴシック" pitchFamily="34" charset="-128"/>
            </a:endParaRPr>
          </a:p>
        </p:txBody>
      </p:sp>
      <p:sp>
        <p:nvSpPr>
          <p:cNvPr id="65539" name="Content Placeholder 2"/>
          <p:cNvSpPr>
            <a:spLocks noGrp="1"/>
          </p:cNvSpPr>
          <p:nvPr>
            <p:ph idx="4294967295"/>
          </p:nvPr>
        </p:nvSpPr>
        <p:spPr>
          <a:xfrm>
            <a:off x="523875" y="2708275"/>
            <a:ext cx="8229600" cy="2408238"/>
          </a:xfrm>
        </p:spPr>
        <p:txBody>
          <a:bodyPr/>
          <a:lstStyle/>
          <a:p>
            <a:pPr eaLnBrk="1" hangingPunct="1"/>
            <a:r>
              <a:rPr lang="en-US" dirty="0"/>
              <a:t>Lessons learned is the </a:t>
            </a:r>
            <a:r>
              <a:rPr lang="en-US" dirty="0" smtClean="0"/>
              <a:t>experience gained </a:t>
            </a:r>
            <a:r>
              <a:rPr lang="en-US" dirty="0"/>
              <a:t>from the process of performing the </a:t>
            </a:r>
            <a:r>
              <a:rPr lang="en-US" dirty="0" smtClean="0"/>
              <a:t>project, both positive and negative.</a:t>
            </a:r>
            <a:endParaRPr lang="en-US" dirty="0"/>
          </a:p>
          <a:p>
            <a:pPr eaLnBrk="1" hangingPunct="1"/>
            <a:endParaRPr lang="en-US" dirty="0" smtClean="0">
              <a:ea typeface="ＭＳ Ｐゴシック" pitchFamily="34" charset="-128"/>
            </a:endParaRPr>
          </a:p>
          <a:p>
            <a:pPr eaLnBrk="1" hangingPunct="1"/>
            <a:endParaRPr 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idx="4294967295"/>
          </p:nvPr>
        </p:nvSpPr>
        <p:spPr/>
        <p:txBody>
          <a:bodyPr/>
          <a:lstStyle/>
          <a:p>
            <a:pPr eaLnBrk="1" hangingPunct="1"/>
            <a:r>
              <a:rPr lang="en-US" dirty="0" smtClean="0"/>
              <a:t>Sample Question</a:t>
            </a:r>
          </a:p>
        </p:txBody>
      </p:sp>
      <p:sp>
        <p:nvSpPr>
          <p:cNvPr id="3" name="Content Placeholder 2"/>
          <p:cNvSpPr>
            <a:spLocks noGrp="1"/>
          </p:cNvSpPr>
          <p:nvPr>
            <p:ph idx="4294967295"/>
          </p:nvPr>
        </p:nvSpPr>
        <p:spPr/>
        <p:txBody>
          <a:bodyPr/>
          <a:lstStyle/>
          <a:p>
            <a:pPr eaLnBrk="1" hangingPunct="1">
              <a:lnSpc>
                <a:spcPct val="80000"/>
              </a:lnSpc>
            </a:pPr>
            <a:r>
              <a:rPr lang="en-US" sz="2400" dirty="0" smtClean="0"/>
              <a:t>You are a public executive working on your fourth project to order new buses for a transportation route between 2 cities.  You include a government official as a stakeholder and plan to include meetings with him in the WBS.  Your manager objects to such activities as unnecessary.  The BEST response is to inform your manager that:</a:t>
            </a:r>
          </a:p>
          <a:p>
            <a:pPr lvl="1" eaLnBrk="1" hangingPunct="1">
              <a:lnSpc>
                <a:spcPct val="80000"/>
              </a:lnSpc>
            </a:pPr>
            <a:r>
              <a:rPr lang="en-US" sz="2000" dirty="0" smtClean="0"/>
              <a:t>A. The government official can negatively impact the project.</a:t>
            </a:r>
          </a:p>
          <a:p>
            <a:pPr lvl="1" eaLnBrk="1" hangingPunct="1">
              <a:lnSpc>
                <a:spcPct val="80000"/>
              </a:lnSpc>
            </a:pPr>
            <a:r>
              <a:rPr lang="en-US" sz="2000" dirty="0" smtClean="0"/>
              <a:t>B. The government official knows the end-users better than any of us.</a:t>
            </a:r>
          </a:p>
          <a:p>
            <a:pPr lvl="1" eaLnBrk="1" hangingPunct="1">
              <a:lnSpc>
                <a:spcPct val="80000"/>
              </a:lnSpc>
            </a:pPr>
            <a:r>
              <a:rPr lang="en-US" sz="2000" dirty="0" smtClean="0"/>
              <a:t>C. The government official is a stakeholder since the buses will be used in his city.</a:t>
            </a:r>
          </a:p>
          <a:p>
            <a:pPr lvl="1" eaLnBrk="1" hangingPunct="1">
              <a:lnSpc>
                <a:spcPct val="80000"/>
              </a:lnSpc>
            </a:pPr>
            <a:r>
              <a:rPr lang="en-US" sz="2000" dirty="0" smtClean="0"/>
              <a:t>D. The government official is a stakeholder because he will be using the buses.</a:t>
            </a:r>
          </a:p>
        </p:txBody>
      </p:sp>
    </p:spTree>
    <p:extLst>
      <p:ext uri="{BB962C8B-B14F-4D97-AF65-F5344CB8AC3E}">
        <p14:creationId xmlns:p14="http://schemas.microsoft.com/office/powerpoint/2010/main" val="26087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mph" presetSubtype="1" nodeType="clickEffect">
                                  <p:stCondLst>
                                    <p:cond delay="0"/>
                                  </p:stCondLst>
                                  <p:childTnLst>
                                    <p:set>
                                      <p:cBhvr override="childStyle">
                                        <p:cTn id="30" dur="indefinite"/>
                                        <p:tgtEl>
                                          <p:spTgt spid="3">
                                            <p:txEl>
                                              <p:pRg st="1" end="1"/>
                                            </p:txEl>
                                          </p:spTgt>
                                        </p:tgtEl>
                                        <p:attrNameLst>
                                          <p:attrName>style.fontStyle</p:attrName>
                                        </p:attrNameLst>
                                      </p:cBhvr>
                                      <p:to>
                                        <p:strVal val="normal"/>
                                      </p:to>
                                    </p:set>
                                    <p:set>
                                      <p:cBhvr override="childStyle">
                                        <p:cTn id="31" dur="indefinite"/>
                                        <p:tgtEl>
                                          <p:spTgt spid="3">
                                            <p:txEl>
                                              <p:pRg st="1" end="1"/>
                                            </p:txEl>
                                          </p:spTgt>
                                        </p:tgtEl>
                                        <p:attrNameLst>
                                          <p:attrName>style.fontWeight</p:attrName>
                                        </p:attrNameLst>
                                      </p:cBhvr>
                                      <p:to>
                                        <p:strVal val="bold"/>
                                      </p:to>
                                    </p:set>
                                    <p:set>
                                      <p:cBhvr override="childStyle">
                                        <p:cTn id="32"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idx="4294967295"/>
          </p:nvPr>
        </p:nvSpPr>
        <p:spPr/>
        <p:txBody>
          <a:bodyPr/>
          <a:lstStyle/>
          <a:p>
            <a:pPr eaLnBrk="1" hangingPunct="1"/>
            <a:r>
              <a:rPr lang="en-US" smtClean="0"/>
              <a:t>Sample Question</a:t>
            </a:r>
          </a:p>
        </p:txBody>
      </p:sp>
      <p:sp>
        <p:nvSpPr>
          <p:cNvPr id="3" name="Content Placeholder 2"/>
          <p:cNvSpPr>
            <a:spLocks noGrp="1"/>
          </p:cNvSpPr>
          <p:nvPr>
            <p:ph idx="4294967295"/>
          </p:nvPr>
        </p:nvSpPr>
        <p:spPr/>
        <p:txBody>
          <a:bodyPr/>
          <a:lstStyle/>
          <a:p>
            <a:pPr eaLnBrk="1" hangingPunct="1"/>
            <a:r>
              <a:rPr lang="en-US" dirty="0" smtClean="0"/>
              <a:t>All of the following are parts of the team's stakeholder management effort EXCEPT:</a:t>
            </a:r>
          </a:p>
          <a:p>
            <a:pPr lvl="1" eaLnBrk="1" hangingPunct="1"/>
            <a:r>
              <a:rPr lang="en-US" dirty="0" smtClean="0"/>
              <a:t>A. Giving stakeholders extras.</a:t>
            </a:r>
          </a:p>
          <a:p>
            <a:pPr lvl="1" eaLnBrk="1" hangingPunct="1"/>
            <a:r>
              <a:rPr lang="en-US" dirty="0" smtClean="0"/>
              <a:t>B. Identifying stakeholders.</a:t>
            </a:r>
          </a:p>
          <a:p>
            <a:pPr lvl="1" eaLnBrk="1" hangingPunct="1"/>
            <a:r>
              <a:rPr lang="en-US" dirty="0" smtClean="0"/>
              <a:t>C. Determining stakeholders' needs.</a:t>
            </a:r>
          </a:p>
          <a:p>
            <a:pPr lvl="1" eaLnBrk="1" hangingPunct="1"/>
            <a:r>
              <a:rPr lang="en-US" dirty="0" smtClean="0"/>
              <a:t>D. Managing stakeholders' expectations.</a:t>
            </a:r>
          </a:p>
        </p:txBody>
      </p:sp>
    </p:spTree>
    <p:extLst>
      <p:ext uri="{BB962C8B-B14F-4D97-AF65-F5344CB8AC3E}">
        <p14:creationId xmlns:p14="http://schemas.microsoft.com/office/powerpoint/2010/main" val="259818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mph" presetSubtype="1" nodeType="clickEffect">
                                  <p:stCondLst>
                                    <p:cond delay="0"/>
                                  </p:stCondLst>
                                  <p:childTnLst>
                                    <p:set>
                                      <p:cBhvr override="childStyle">
                                        <p:cTn id="30" dur="indefinite"/>
                                        <p:tgtEl>
                                          <p:spTgt spid="3">
                                            <p:txEl>
                                              <p:pRg st="1" end="1"/>
                                            </p:txEl>
                                          </p:spTgt>
                                        </p:tgtEl>
                                        <p:attrNameLst>
                                          <p:attrName>style.fontStyle</p:attrName>
                                        </p:attrNameLst>
                                      </p:cBhvr>
                                      <p:to>
                                        <p:strVal val="normal"/>
                                      </p:to>
                                    </p:set>
                                    <p:set>
                                      <p:cBhvr override="childStyle">
                                        <p:cTn id="31" dur="indefinite"/>
                                        <p:tgtEl>
                                          <p:spTgt spid="3">
                                            <p:txEl>
                                              <p:pRg st="1" end="1"/>
                                            </p:txEl>
                                          </p:spTgt>
                                        </p:tgtEl>
                                        <p:attrNameLst>
                                          <p:attrName>style.fontWeight</p:attrName>
                                        </p:attrNameLst>
                                      </p:cBhvr>
                                      <p:to>
                                        <p:strVal val="bold"/>
                                      </p:to>
                                    </p:set>
                                    <p:set>
                                      <p:cBhvr override="childStyle">
                                        <p:cTn id="32"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a:xfrm>
            <a:off x="-107950" y="1982788"/>
            <a:ext cx="4522788" cy="40385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just">
              <a:buFont typeface="Arial" charset="0"/>
              <a:buNone/>
              <a:defRPr/>
            </a:pPr>
            <a:r>
              <a:rPr lang="es-CR" sz="2400" b="1" dirty="0" smtClean="0">
                <a:latin typeface="+mj-lt"/>
              </a:rPr>
              <a:t>Temporary: </a:t>
            </a:r>
            <a:r>
              <a:rPr lang="es-CR" sz="2400" dirty="0" smtClean="0">
                <a:latin typeface="+mj-lt"/>
              </a:rPr>
              <a:t>has a start and end</a:t>
            </a:r>
            <a:endParaRPr lang="es-CR" sz="2000" dirty="0">
              <a:latin typeface="Arial Narrow" pitchFamily="34" charset="0"/>
            </a:endParaRPr>
          </a:p>
          <a:p>
            <a:pPr marL="457200" lvl="1" indent="0" algn="just">
              <a:buFont typeface="Arial" charset="0"/>
              <a:buNone/>
              <a:defRPr/>
            </a:pPr>
            <a:endParaRPr lang="es-CR" sz="2000" dirty="0">
              <a:latin typeface="Arial Narrow" pitchFamily="34" charset="0"/>
            </a:endParaRPr>
          </a:p>
          <a:p>
            <a:pPr marL="457200" lvl="1" indent="0" algn="just">
              <a:buNone/>
              <a:defRPr/>
            </a:pPr>
            <a:r>
              <a:rPr lang="es-CR" sz="2400" b="1" dirty="0" smtClean="0"/>
              <a:t>U</a:t>
            </a:r>
            <a:r>
              <a:rPr lang="en-US" sz="2400" b="1" dirty="0" err="1" smtClean="0"/>
              <a:t>nique</a:t>
            </a:r>
            <a:r>
              <a:rPr lang="en-US" sz="2400" b="1" dirty="0" smtClean="0"/>
              <a:t>: </a:t>
            </a:r>
            <a:r>
              <a:rPr lang="en-US" sz="2400" dirty="0" smtClean="0"/>
              <a:t>creates a unique product, service or result </a:t>
            </a:r>
            <a:endParaRPr lang="es-CR" sz="2400" dirty="0" smtClean="0">
              <a:latin typeface="+mj-lt"/>
            </a:endParaRPr>
          </a:p>
        </p:txBody>
      </p:sp>
      <p:pic>
        <p:nvPicPr>
          <p:cNvPr id="28675" name="Picture 6" descr="reloj+de+arena"/>
          <p:cNvPicPr>
            <a:picLocks noChangeAspect="1" noChangeArrowheads="1"/>
          </p:cNvPicPr>
          <p:nvPr/>
        </p:nvPicPr>
        <p:blipFill>
          <a:blip r:embed="rId2" cstate="print"/>
          <a:srcRect/>
          <a:stretch>
            <a:fillRect/>
          </a:stretch>
        </p:blipFill>
        <p:spPr bwMode="auto">
          <a:xfrm>
            <a:off x="4716463" y="2116138"/>
            <a:ext cx="3810000" cy="4098925"/>
          </a:xfrm>
          <a:prstGeom prst="rect">
            <a:avLst/>
          </a:prstGeom>
          <a:noFill/>
          <a:ln w="9525">
            <a:noFill/>
            <a:miter lim="800000"/>
            <a:headEnd/>
            <a:tailEnd/>
          </a:ln>
        </p:spPr>
      </p:pic>
      <p:sp>
        <p:nvSpPr>
          <p:cNvPr id="13" name="12 Rectángulo"/>
          <p:cNvSpPr/>
          <p:nvPr/>
        </p:nvSpPr>
        <p:spPr>
          <a:xfrm>
            <a:off x="2339975" y="1439863"/>
            <a:ext cx="8326438" cy="522287"/>
          </a:xfrm>
          <a:prstGeom prst="rect">
            <a:avLst/>
          </a:prstGeom>
        </p:spPr>
        <p:txBody>
          <a:bodyPr>
            <a:spAutoFit/>
          </a:bodyPr>
          <a:lstStyle/>
          <a:p>
            <a:pPr>
              <a:defRPr/>
            </a:pPr>
            <a:r>
              <a:rPr lang="es-CR" sz="2800" b="1" dirty="0" smtClean="0">
                <a:latin typeface="+mj-lt"/>
                <a:ea typeface="+mj-ea"/>
                <a:cs typeface="+mj-cs"/>
              </a:rPr>
              <a:t>Project</a:t>
            </a:r>
            <a:endParaRPr lang="es-CR" sz="2800" b="1" dirty="0">
              <a:latin typeface="+mj-lt"/>
              <a:ea typeface="+mj-ea"/>
              <a:cs typeface="+mj-cs"/>
            </a:endParaRP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idx="4294967295"/>
          </p:nvPr>
        </p:nvSpPr>
        <p:spPr/>
        <p:txBody>
          <a:bodyPr/>
          <a:lstStyle/>
          <a:p>
            <a:pPr eaLnBrk="1" hangingPunct="1"/>
            <a:r>
              <a:rPr lang="en-US" smtClean="0"/>
              <a:t>Sample Question</a:t>
            </a:r>
          </a:p>
        </p:txBody>
      </p:sp>
      <p:sp>
        <p:nvSpPr>
          <p:cNvPr id="3" name="Content Placeholder 2"/>
          <p:cNvSpPr>
            <a:spLocks noGrp="1"/>
          </p:cNvSpPr>
          <p:nvPr>
            <p:ph idx="4294967295"/>
          </p:nvPr>
        </p:nvSpPr>
        <p:spPr/>
        <p:txBody>
          <a:bodyPr/>
          <a:lstStyle/>
          <a:p>
            <a:pPr eaLnBrk="1" hangingPunct="1"/>
            <a:r>
              <a:rPr lang="en-US" sz="3000" smtClean="0"/>
              <a:t>You are the project manager for your organization. Influencing your organization requires which of the following?</a:t>
            </a:r>
          </a:p>
          <a:p>
            <a:pPr lvl="1" eaLnBrk="1" hangingPunct="1"/>
            <a:r>
              <a:rPr lang="en-US" sz="2600" smtClean="0"/>
              <a:t>A. An understanding of the organizational budget.</a:t>
            </a:r>
          </a:p>
          <a:p>
            <a:pPr lvl="1" eaLnBrk="1" hangingPunct="1"/>
            <a:r>
              <a:rPr lang="en-US" sz="2600" smtClean="0"/>
              <a:t>B. Research and documentation of proven business cases.</a:t>
            </a:r>
          </a:p>
          <a:p>
            <a:pPr lvl="1" eaLnBrk="1" hangingPunct="1"/>
            <a:r>
              <a:rPr lang="en-US" sz="2600" smtClean="0"/>
              <a:t>C. An understanding of formal and informal organizational structures.</a:t>
            </a:r>
          </a:p>
          <a:p>
            <a:pPr lvl="1" eaLnBrk="1" hangingPunct="1"/>
            <a:r>
              <a:rPr lang="en-US" sz="2600" smtClean="0"/>
              <a:t>D. Positional power.</a:t>
            </a:r>
          </a:p>
        </p:txBody>
      </p:sp>
    </p:spTree>
    <p:extLst>
      <p:ext uri="{BB962C8B-B14F-4D97-AF65-F5344CB8AC3E}">
        <p14:creationId xmlns:p14="http://schemas.microsoft.com/office/powerpoint/2010/main" val="333693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mph" presetSubtype="1" nodeType="clickEffect">
                                  <p:stCondLst>
                                    <p:cond delay="0"/>
                                  </p:stCondLst>
                                  <p:childTnLst>
                                    <p:set>
                                      <p:cBhvr override="childStyle">
                                        <p:cTn id="30" dur="indefinite"/>
                                        <p:tgtEl>
                                          <p:spTgt spid="3">
                                            <p:txEl>
                                              <p:pRg st="3" end="3"/>
                                            </p:txEl>
                                          </p:spTgt>
                                        </p:tgtEl>
                                        <p:attrNameLst>
                                          <p:attrName>style.fontStyle</p:attrName>
                                        </p:attrNameLst>
                                      </p:cBhvr>
                                      <p:to>
                                        <p:strVal val="normal"/>
                                      </p:to>
                                    </p:set>
                                    <p:set>
                                      <p:cBhvr override="childStyle">
                                        <p:cTn id="31" dur="indefinite"/>
                                        <p:tgtEl>
                                          <p:spTgt spid="3">
                                            <p:txEl>
                                              <p:pRg st="3" end="3"/>
                                            </p:txEl>
                                          </p:spTgt>
                                        </p:tgtEl>
                                        <p:attrNameLst>
                                          <p:attrName>style.fontWeight</p:attrName>
                                        </p:attrNameLst>
                                      </p:cBhvr>
                                      <p:to>
                                        <p:strVal val="bold"/>
                                      </p:to>
                                    </p:set>
                                    <p:set>
                                      <p:cBhvr override="childStyle">
                                        <p:cTn id="32"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idx="4294967295"/>
          </p:nvPr>
        </p:nvSpPr>
        <p:spPr/>
        <p:txBody>
          <a:bodyPr/>
          <a:lstStyle/>
          <a:p>
            <a:pPr eaLnBrk="1" hangingPunct="1"/>
            <a:r>
              <a:rPr lang="en-US" smtClean="0"/>
              <a:t>Sample Question</a:t>
            </a:r>
          </a:p>
        </p:txBody>
      </p:sp>
      <p:sp>
        <p:nvSpPr>
          <p:cNvPr id="3" name="Content Placeholder 2"/>
          <p:cNvSpPr>
            <a:spLocks noGrp="1"/>
          </p:cNvSpPr>
          <p:nvPr>
            <p:ph idx="4294967295"/>
          </p:nvPr>
        </p:nvSpPr>
        <p:spPr/>
        <p:txBody>
          <a:bodyPr/>
          <a:lstStyle/>
          <a:p>
            <a:pPr eaLnBrk="1" hangingPunct="1">
              <a:lnSpc>
                <a:spcPct val="90000"/>
              </a:lnSpc>
            </a:pPr>
            <a:r>
              <a:rPr lang="en-US" smtClean="0"/>
              <a:t>An organization is going through an evolutionary phase of restructuring the way it does projects.  In a shift from a weak matrix organization to a strong matrix organization, the power is shifted from the:</a:t>
            </a:r>
          </a:p>
          <a:p>
            <a:pPr lvl="1" eaLnBrk="1" hangingPunct="1">
              <a:lnSpc>
                <a:spcPct val="90000"/>
              </a:lnSpc>
            </a:pPr>
            <a:r>
              <a:rPr lang="en-US" smtClean="0"/>
              <a:t>A. Project manager to the functional manager.</a:t>
            </a:r>
          </a:p>
          <a:p>
            <a:pPr lvl="1" eaLnBrk="1" hangingPunct="1">
              <a:lnSpc>
                <a:spcPct val="90000"/>
              </a:lnSpc>
            </a:pPr>
            <a:r>
              <a:rPr lang="en-US" smtClean="0"/>
              <a:t>B. Expediter to the coordinator.</a:t>
            </a:r>
          </a:p>
          <a:p>
            <a:pPr lvl="1" eaLnBrk="1" hangingPunct="1">
              <a:lnSpc>
                <a:spcPct val="90000"/>
              </a:lnSpc>
            </a:pPr>
            <a:r>
              <a:rPr lang="en-US" smtClean="0"/>
              <a:t>C. Functional manager to the project manager.</a:t>
            </a:r>
          </a:p>
          <a:p>
            <a:pPr lvl="1" eaLnBrk="1" hangingPunct="1">
              <a:lnSpc>
                <a:spcPct val="90000"/>
              </a:lnSpc>
            </a:pPr>
            <a:r>
              <a:rPr lang="en-US" smtClean="0"/>
              <a:t>D. Functional manager to the sponsor.</a:t>
            </a:r>
          </a:p>
        </p:txBody>
      </p:sp>
    </p:spTree>
    <p:extLst>
      <p:ext uri="{BB962C8B-B14F-4D97-AF65-F5344CB8AC3E}">
        <p14:creationId xmlns:p14="http://schemas.microsoft.com/office/powerpoint/2010/main" val="314226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mph" presetSubtype="1" nodeType="clickEffect">
                                  <p:stCondLst>
                                    <p:cond delay="0"/>
                                  </p:stCondLst>
                                  <p:childTnLst>
                                    <p:set>
                                      <p:cBhvr override="childStyle">
                                        <p:cTn id="30" dur="indefinite"/>
                                        <p:tgtEl>
                                          <p:spTgt spid="3">
                                            <p:txEl>
                                              <p:pRg st="3" end="3"/>
                                            </p:txEl>
                                          </p:spTgt>
                                        </p:tgtEl>
                                        <p:attrNameLst>
                                          <p:attrName>style.fontStyle</p:attrName>
                                        </p:attrNameLst>
                                      </p:cBhvr>
                                      <p:to>
                                        <p:strVal val="normal"/>
                                      </p:to>
                                    </p:set>
                                    <p:set>
                                      <p:cBhvr override="childStyle">
                                        <p:cTn id="31" dur="indefinite"/>
                                        <p:tgtEl>
                                          <p:spTgt spid="3">
                                            <p:txEl>
                                              <p:pRg st="3" end="3"/>
                                            </p:txEl>
                                          </p:spTgt>
                                        </p:tgtEl>
                                        <p:attrNameLst>
                                          <p:attrName>style.fontWeight</p:attrName>
                                        </p:attrNameLst>
                                      </p:cBhvr>
                                      <p:to>
                                        <p:strVal val="bold"/>
                                      </p:to>
                                    </p:set>
                                    <p:set>
                                      <p:cBhvr override="childStyle">
                                        <p:cTn id="32"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idx="4294967295"/>
          </p:nvPr>
        </p:nvSpPr>
        <p:spPr/>
        <p:txBody>
          <a:bodyPr/>
          <a:lstStyle/>
          <a:p>
            <a:pPr eaLnBrk="1" hangingPunct="1"/>
            <a:r>
              <a:rPr lang="en-US" smtClean="0"/>
              <a:t>Sample Question</a:t>
            </a:r>
          </a:p>
        </p:txBody>
      </p:sp>
      <p:sp>
        <p:nvSpPr>
          <p:cNvPr id="3" name="Content Placeholder 2"/>
          <p:cNvSpPr>
            <a:spLocks noGrp="1"/>
          </p:cNvSpPr>
          <p:nvPr>
            <p:ph idx="4294967295"/>
          </p:nvPr>
        </p:nvSpPr>
        <p:spPr/>
        <p:txBody>
          <a:bodyPr/>
          <a:lstStyle/>
          <a:p>
            <a:pPr eaLnBrk="1" hangingPunct="1"/>
            <a:r>
              <a:rPr lang="en-US" dirty="0" smtClean="0"/>
              <a:t>Which form of organization retains many characteristics of a functional organization and treats the project manager’s role as more of a coordinator or expediter than a manager?</a:t>
            </a:r>
          </a:p>
          <a:p>
            <a:pPr lvl="1" eaLnBrk="1" hangingPunct="1"/>
            <a:r>
              <a:rPr lang="en-US" dirty="0" smtClean="0"/>
              <a:t>A. Project oriented.</a:t>
            </a:r>
          </a:p>
          <a:p>
            <a:pPr lvl="1" eaLnBrk="1" hangingPunct="1"/>
            <a:r>
              <a:rPr lang="en-US" dirty="0" smtClean="0"/>
              <a:t>B. Functional.</a:t>
            </a:r>
          </a:p>
          <a:p>
            <a:pPr lvl="1" eaLnBrk="1" hangingPunct="1"/>
            <a:r>
              <a:rPr lang="en-US" dirty="0" smtClean="0"/>
              <a:t>C. Strong matrix.</a:t>
            </a:r>
          </a:p>
          <a:p>
            <a:pPr lvl="1" eaLnBrk="1" hangingPunct="1"/>
            <a:r>
              <a:rPr lang="en-US" dirty="0" smtClean="0"/>
              <a:t>D. Weak matrix.</a:t>
            </a:r>
          </a:p>
        </p:txBody>
      </p:sp>
    </p:spTree>
    <p:extLst>
      <p:ext uri="{BB962C8B-B14F-4D97-AF65-F5344CB8AC3E}">
        <p14:creationId xmlns:p14="http://schemas.microsoft.com/office/powerpoint/2010/main" val="394549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mph" presetSubtype="1" nodeType="clickEffect">
                                  <p:stCondLst>
                                    <p:cond delay="0"/>
                                  </p:stCondLst>
                                  <p:childTnLst>
                                    <p:set>
                                      <p:cBhvr override="childStyle">
                                        <p:cTn id="30" dur="indefinite"/>
                                        <p:tgtEl>
                                          <p:spTgt spid="3">
                                            <p:txEl>
                                              <p:pRg st="4" end="4"/>
                                            </p:txEl>
                                          </p:spTgt>
                                        </p:tgtEl>
                                        <p:attrNameLst>
                                          <p:attrName>style.fontStyle</p:attrName>
                                        </p:attrNameLst>
                                      </p:cBhvr>
                                      <p:to>
                                        <p:strVal val="normal"/>
                                      </p:to>
                                    </p:set>
                                    <p:set>
                                      <p:cBhvr override="childStyle">
                                        <p:cTn id="31" dur="indefinite"/>
                                        <p:tgtEl>
                                          <p:spTgt spid="3">
                                            <p:txEl>
                                              <p:pRg st="4" end="4"/>
                                            </p:txEl>
                                          </p:spTgt>
                                        </p:tgtEl>
                                        <p:attrNameLst>
                                          <p:attrName>style.fontWeight</p:attrName>
                                        </p:attrNameLst>
                                      </p:cBhvr>
                                      <p:to>
                                        <p:strVal val="bold"/>
                                      </p:to>
                                    </p:set>
                                    <p:set>
                                      <p:cBhvr override="childStyle">
                                        <p:cTn id="32" dur="indefinite"/>
                                        <p:tgtEl>
                                          <p:spTgt spid="3">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idx="4294967295"/>
          </p:nvPr>
        </p:nvSpPr>
        <p:spPr/>
        <p:txBody>
          <a:bodyPr/>
          <a:lstStyle/>
          <a:p>
            <a:pPr eaLnBrk="1" hangingPunct="1"/>
            <a:r>
              <a:rPr lang="en-US" smtClean="0"/>
              <a:t>Sample Question</a:t>
            </a:r>
          </a:p>
        </p:txBody>
      </p:sp>
      <p:sp>
        <p:nvSpPr>
          <p:cNvPr id="3" name="Content Placeholder 2"/>
          <p:cNvSpPr>
            <a:spLocks noGrp="1"/>
          </p:cNvSpPr>
          <p:nvPr>
            <p:ph idx="4294967295"/>
          </p:nvPr>
        </p:nvSpPr>
        <p:spPr/>
        <p:txBody>
          <a:bodyPr/>
          <a:lstStyle/>
          <a:p>
            <a:pPr eaLnBrk="1" hangingPunct="1"/>
            <a:r>
              <a:rPr lang="en-US" dirty="0" smtClean="0"/>
              <a:t>A form of project organization where power is evenly shared between the functional manager and the project manager is called:</a:t>
            </a:r>
          </a:p>
          <a:p>
            <a:pPr lvl="1" eaLnBrk="1" hangingPunct="1"/>
            <a:r>
              <a:rPr lang="en-US" dirty="0" smtClean="0"/>
              <a:t>A. A tight matrix.</a:t>
            </a:r>
          </a:p>
          <a:p>
            <a:pPr lvl="1" eaLnBrk="1" hangingPunct="1"/>
            <a:r>
              <a:rPr lang="en-US" dirty="0" smtClean="0"/>
              <a:t>B. A weak matrix.</a:t>
            </a:r>
          </a:p>
          <a:p>
            <a:pPr lvl="1" eaLnBrk="1" hangingPunct="1"/>
            <a:r>
              <a:rPr lang="en-US" dirty="0" smtClean="0"/>
              <a:t>C. A balanced matrix.</a:t>
            </a:r>
          </a:p>
          <a:p>
            <a:pPr lvl="1" eaLnBrk="1" hangingPunct="1"/>
            <a:r>
              <a:rPr lang="en-US" dirty="0" smtClean="0"/>
              <a:t>D. A strong matrix.</a:t>
            </a:r>
          </a:p>
        </p:txBody>
      </p:sp>
    </p:spTree>
    <p:extLst>
      <p:ext uri="{BB962C8B-B14F-4D97-AF65-F5344CB8AC3E}">
        <p14:creationId xmlns:p14="http://schemas.microsoft.com/office/powerpoint/2010/main" val="293478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mph" presetSubtype="1" nodeType="clickEffect">
                                  <p:stCondLst>
                                    <p:cond delay="0"/>
                                  </p:stCondLst>
                                  <p:childTnLst>
                                    <p:set>
                                      <p:cBhvr override="childStyle">
                                        <p:cTn id="30" dur="indefinite"/>
                                        <p:tgtEl>
                                          <p:spTgt spid="3">
                                            <p:txEl>
                                              <p:pRg st="3" end="3"/>
                                            </p:txEl>
                                          </p:spTgt>
                                        </p:tgtEl>
                                        <p:attrNameLst>
                                          <p:attrName>style.fontStyle</p:attrName>
                                        </p:attrNameLst>
                                      </p:cBhvr>
                                      <p:to>
                                        <p:strVal val="normal"/>
                                      </p:to>
                                    </p:set>
                                    <p:set>
                                      <p:cBhvr override="childStyle">
                                        <p:cTn id="31" dur="indefinite"/>
                                        <p:tgtEl>
                                          <p:spTgt spid="3">
                                            <p:txEl>
                                              <p:pRg st="3" end="3"/>
                                            </p:txEl>
                                          </p:spTgt>
                                        </p:tgtEl>
                                        <p:attrNameLst>
                                          <p:attrName>style.fontWeight</p:attrName>
                                        </p:attrNameLst>
                                      </p:cBhvr>
                                      <p:to>
                                        <p:strVal val="bold"/>
                                      </p:to>
                                    </p:set>
                                    <p:set>
                                      <p:cBhvr override="childStyle">
                                        <p:cTn id="32"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idx="4294967295"/>
          </p:nvPr>
        </p:nvSpPr>
        <p:spPr/>
        <p:txBody>
          <a:bodyPr/>
          <a:lstStyle/>
          <a:p>
            <a:pPr eaLnBrk="1" hangingPunct="1"/>
            <a:r>
              <a:rPr lang="en-US" smtClean="0"/>
              <a:t>Sample Question</a:t>
            </a:r>
          </a:p>
        </p:txBody>
      </p:sp>
      <p:sp>
        <p:nvSpPr>
          <p:cNvPr id="3" name="Content Placeholder 2"/>
          <p:cNvSpPr>
            <a:spLocks noGrp="1"/>
          </p:cNvSpPr>
          <p:nvPr>
            <p:ph idx="4294967295"/>
          </p:nvPr>
        </p:nvSpPr>
        <p:spPr/>
        <p:txBody>
          <a:bodyPr/>
          <a:lstStyle/>
          <a:p>
            <a:pPr eaLnBrk="1" hangingPunct="1">
              <a:lnSpc>
                <a:spcPct val="80000"/>
              </a:lnSpc>
            </a:pPr>
            <a:r>
              <a:rPr lang="en-US" sz="2800" smtClean="0"/>
              <a:t>A project manager is trying to complete a software development project, but cannot get enough attention for the project.  Resources are focused on completing process-related work and the project manager has little authority to properly assign resources.  What form of organization must the project manager be working in?</a:t>
            </a:r>
          </a:p>
          <a:p>
            <a:pPr lvl="1" eaLnBrk="1" hangingPunct="1">
              <a:lnSpc>
                <a:spcPct val="80000"/>
              </a:lnSpc>
            </a:pPr>
            <a:r>
              <a:rPr lang="en-US" sz="2400" smtClean="0"/>
              <a:t>A. Functional.</a:t>
            </a:r>
          </a:p>
          <a:p>
            <a:pPr lvl="1" eaLnBrk="1" hangingPunct="1">
              <a:lnSpc>
                <a:spcPct val="80000"/>
              </a:lnSpc>
            </a:pPr>
            <a:r>
              <a:rPr lang="en-US" sz="2400" smtClean="0"/>
              <a:t>B. Matrix.</a:t>
            </a:r>
          </a:p>
          <a:p>
            <a:pPr lvl="1" eaLnBrk="1" hangingPunct="1">
              <a:lnSpc>
                <a:spcPct val="80000"/>
              </a:lnSpc>
            </a:pPr>
            <a:r>
              <a:rPr lang="en-US" sz="2400" smtClean="0"/>
              <a:t>C. Expediter.</a:t>
            </a:r>
          </a:p>
          <a:p>
            <a:pPr lvl="1" eaLnBrk="1" hangingPunct="1">
              <a:lnSpc>
                <a:spcPct val="80000"/>
              </a:lnSpc>
            </a:pPr>
            <a:r>
              <a:rPr lang="en-US" sz="2400" smtClean="0"/>
              <a:t>D. Coordinator.</a:t>
            </a:r>
          </a:p>
        </p:txBody>
      </p:sp>
    </p:spTree>
    <p:extLst>
      <p:ext uri="{BB962C8B-B14F-4D97-AF65-F5344CB8AC3E}">
        <p14:creationId xmlns:p14="http://schemas.microsoft.com/office/powerpoint/2010/main" val="229000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mph" presetSubtype="1" nodeType="clickEffect">
                                  <p:stCondLst>
                                    <p:cond delay="0"/>
                                  </p:stCondLst>
                                  <p:childTnLst>
                                    <p:set>
                                      <p:cBhvr override="childStyle">
                                        <p:cTn id="30" dur="indefinite"/>
                                        <p:tgtEl>
                                          <p:spTgt spid="3">
                                            <p:txEl>
                                              <p:pRg st="1" end="1"/>
                                            </p:txEl>
                                          </p:spTgt>
                                        </p:tgtEl>
                                        <p:attrNameLst>
                                          <p:attrName>style.fontStyle</p:attrName>
                                        </p:attrNameLst>
                                      </p:cBhvr>
                                      <p:to>
                                        <p:strVal val="normal"/>
                                      </p:to>
                                    </p:set>
                                    <p:set>
                                      <p:cBhvr override="childStyle">
                                        <p:cTn id="31" dur="indefinite"/>
                                        <p:tgtEl>
                                          <p:spTgt spid="3">
                                            <p:txEl>
                                              <p:pRg st="1" end="1"/>
                                            </p:txEl>
                                          </p:spTgt>
                                        </p:tgtEl>
                                        <p:attrNameLst>
                                          <p:attrName>style.fontWeight</p:attrName>
                                        </p:attrNameLst>
                                      </p:cBhvr>
                                      <p:to>
                                        <p:strVal val="bold"/>
                                      </p:to>
                                    </p:set>
                                    <p:set>
                                      <p:cBhvr override="childStyle">
                                        <p:cTn id="32"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idx="4294967295"/>
          </p:nvPr>
        </p:nvSpPr>
        <p:spPr/>
        <p:txBody>
          <a:bodyPr/>
          <a:lstStyle/>
          <a:p>
            <a:pPr eaLnBrk="1" hangingPunct="1"/>
            <a:r>
              <a:rPr lang="en-US" smtClean="0"/>
              <a:t>Sample Question</a:t>
            </a:r>
          </a:p>
        </p:txBody>
      </p:sp>
      <p:sp>
        <p:nvSpPr>
          <p:cNvPr id="3" name="Content Placeholder 2"/>
          <p:cNvSpPr>
            <a:spLocks noGrp="1"/>
          </p:cNvSpPr>
          <p:nvPr>
            <p:ph idx="4294967295"/>
          </p:nvPr>
        </p:nvSpPr>
        <p:spPr/>
        <p:txBody>
          <a:bodyPr/>
          <a:lstStyle/>
          <a:p>
            <a:pPr eaLnBrk="1" hangingPunct="1"/>
            <a:r>
              <a:rPr lang="en-US" dirty="0" smtClean="0"/>
              <a:t>Who has the MOST power in a project oriented organization?</a:t>
            </a:r>
          </a:p>
          <a:p>
            <a:pPr lvl="1" eaLnBrk="1" hangingPunct="1"/>
            <a:r>
              <a:rPr lang="en-US" dirty="0" smtClean="0"/>
              <a:t>A. The project manager.</a:t>
            </a:r>
          </a:p>
          <a:p>
            <a:pPr lvl="1" eaLnBrk="1" hangingPunct="1"/>
            <a:r>
              <a:rPr lang="en-US" dirty="0" smtClean="0"/>
              <a:t>B. The functional manager.</a:t>
            </a:r>
          </a:p>
          <a:p>
            <a:pPr lvl="1" eaLnBrk="1" hangingPunct="1"/>
            <a:r>
              <a:rPr lang="en-US" dirty="0" smtClean="0"/>
              <a:t>C. The team.</a:t>
            </a:r>
          </a:p>
          <a:p>
            <a:pPr lvl="1" eaLnBrk="1" hangingPunct="1"/>
            <a:r>
              <a:rPr lang="en-US" dirty="0" smtClean="0"/>
              <a:t>D. They all share power.</a:t>
            </a:r>
          </a:p>
        </p:txBody>
      </p:sp>
    </p:spTree>
    <p:extLst>
      <p:ext uri="{BB962C8B-B14F-4D97-AF65-F5344CB8AC3E}">
        <p14:creationId xmlns:p14="http://schemas.microsoft.com/office/powerpoint/2010/main" val="321652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mph" presetSubtype="1" nodeType="clickEffect">
                                  <p:stCondLst>
                                    <p:cond delay="0"/>
                                  </p:stCondLst>
                                  <p:childTnLst>
                                    <p:set>
                                      <p:cBhvr override="childStyle">
                                        <p:cTn id="30" dur="indefinite"/>
                                        <p:tgtEl>
                                          <p:spTgt spid="3">
                                            <p:txEl>
                                              <p:pRg st="1" end="1"/>
                                            </p:txEl>
                                          </p:spTgt>
                                        </p:tgtEl>
                                        <p:attrNameLst>
                                          <p:attrName>style.fontStyle</p:attrName>
                                        </p:attrNameLst>
                                      </p:cBhvr>
                                      <p:to>
                                        <p:strVal val="normal"/>
                                      </p:to>
                                    </p:set>
                                    <p:set>
                                      <p:cBhvr override="childStyle">
                                        <p:cTn id="31" dur="indefinite"/>
                                        <p:tgtEl>
                                          <p:spTgt spid="3">
                                            <p:txEl>
                                              <p:pRg st="1" end="1"/>
                                            </p:txEl>
                                          </p:spTgt>
                                        </p:tgtEl>
                                        <p:attrNameLst>
                                          <p:attrName>style.fontWeight</p:attrName>
                                        </p:attrNameLst>
                                      </p:cBhvr>
                                      <p:to>
                                        <p:strVal val="bold"/>
                                      </p:to>
                                    </p:set>
                                    <p:set>
                                      <p:cBhvr override="childStyle">
                                        <p:cTn id="32"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idx="4294967295"/>
          </p:nvPr>
        </p:nvSpPr>
        <p:spPr/>
        <p:txBody>
          <a:bodyPr/>
          <a:lstStyle/>
          <a:p>
            <a:pPr eaLnBrk="1" hangingPunct="1"/>
            <a:r>
              <a:rPr lang="en-US" smtClean="0"/>
              <a:t>Sample Question</a:t>
            </a:r>
          </a:p>
        </p:txBody>
      </p:sp>
      <p:sp>
        <p:nvSpPr>
          <p:cNvPr id="3" name="Content Placeholder 2"/>
          <p:cNvSpPr>
            <a:spLocks noGrp="1"/>
          </p:cNvSpPr>
          <p:nvPr>
            <p:ph idx="4294967295"/>
          </p:nvPr>
        </p:nvSpPr>
        <p:spPr/>
        <p:txBody>
          <a:bodyPr/>
          <a:lstStyle/>
          <a:p>
            <a:pPr eaLnBrk="1" hangingPunct="1">
              <a:lnSpc>
                <a:spcPct val="90000"/>
              </a:lnSpc>
            </a:pPr>
            <a:r>
              <a:rPr lang="en-US" sz="3000" smtClean="0"/>
              <a:t>A manager and the head of engineering discuss a change to a major work package.  After the meeting, the manager  contacts you and tells you to complete the paperwork to make the change.  This is an example of:</a:t>
            </a:r>
          </a:p>
          <a:p>
            <a:pPr lvl="1" eaLnBrk="1" hangingPunct="1">
              <a:lnSpc>
                <a:spcPct val="90000"/>
              </a:lnSpc>
            </a:pPr>
            <a:r>
              <a:rPr lang="en-US" sz="2600" smtClean="0"/>
              <a:t>A. Management attention to scope management.</a:t>
            </a:r>
          </a:p>
          <a:p>
            <a:pPr lvl="1" eaLnBrk="1" hangingPunct="1">
              <a:lnSpc>
                <a:spcPct val="90000"/>
              </a:lnSpc>
            </a:pPr>
            <a:r>
              <a:rPr lang="en-US" sz="2600" smtClean="0"/>
              <a:t>B. Management planning.</a:t>
            </a:r>
          </a:p>
          <a:p>
            <a:pPr lvl="1" eaLnBrk="1" hangingPunct="1">
              <a:lnSpc>
                <a:spcPct val="90000"/>
              </a:lnSpc>
            </a:pPr>
            <a:r>
              <a:rPr lang="en-US" sz="2600" smtClean="0"/>
              <a:t>C. A project expediter position.</a:t>
            </a:r>
          </a:p>
          <a:p>
            <a:pPr lvl="1" eaLnBrk="1" hangingPunct="1">
              <a:lnSpc>
                <a:spcPct val="90000"/>
              </a:lnSpc>
            </a:pPr>
            <a:r>
              <a:rPr lang="en-US" sz="2600" smtClean="0"/>
              <a:t>D. A change control system.</a:t>
            </a:r>
          </a:p>
        </p:txBody>
      </p:sp>
    </p:spTree>
    <p:extLst>
      <p:ext uri="{BB962C8B-B14F-4D97-AF65-F5344CB8AC3E}">
        <p14:creationId xmlns:p14="http://schemas.microsoft.com/office/powerpoint/2010/main" val="47112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mph" presetSubtype="1" nodeType="clickEffect">
                                  <p:stCondLst>
                                    <p:cond delay="0"/>
                                  </p:stCondLst>
                                  <p:childTnLst>
                                    <p:set>
                                      <p:cBhvr override="childStyle">
                                        <p:cTn id="30" dur="indefinite"/>
                                        <p:tgtEl>
                                          <p:spTgt spid="3">
                                            <p:txEl>
                                              <p:pRg st="3" end="3"/>
                                            </p:txEl>
                                          </p:spTgt>
                                        </p:tgtEl>
                                        <p:attrNameLst>
                                          <p:attrName>style.fontStyle</p:attrName>
                                        </p:attrNameLst>
                                      </p:cBhvr>
                                      <p:to>
                                        <p:strVal val="normal"/>
                                      </p:to>
                                    </p:set>
                                    <p:set>
                                      <p:cBhvr override="childStyle">
                                        <p:cTn id="31" dur="indefinite"/>
                                        <p:tgtEl>
                                          <p:spTgt spid="3">
                                            <p:txEl>
                                              <p:pRg st="3" end="3"/>
                                            </p:txEl>
                                          </p:spTgt>
                                        </p:tgtEl>
                                        <p:attrNameLst>
                                          <p:attrName>style.fontWeight</p:attrName>
                                        </p:attrNameLst>
                                      </p:cBhvr>
                                      <p:to>
                                        <p:strVal val="bold"/>
                                      </p:to>
                                    </p:set>
                                    <p:set>
                                      <p:cBhvr override="childStyle">
                                        <p:cTn id="32"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idx="4294967295"/>
          </p:nvPr>
        </p:nvSpPr>
        <p:spPr/>
        <p:txBody>
          <a:bodyPr/>
          <a:lstStyle/>
          <a:p>
            <a:pPr eaLnBrk="1" hangingPunct="1"/>
            <a:r>
              <a:rPr lang="en-US" smtClean="0"/>
              <a:t>Sample Question</a:t>
            </a:r>
          </a:p>
        </p:txBody>
      </p:sp>
      <p:sp>
        <p:nvSpPr>
          <p:cNvPr id="3" name="Content Placeholder 2"/>
          <p:cNvSpPr>
            <a:spLocks noGrp="1"/>
          </p:cNvSpPr>
          <p:nvPr>
            <p:ph idx="4294967295"/>
          </p:nvPr>
        </p:nvSpPr>
        <p:spPr/>
        <p:txBody>
          <a:bodyPr/>
          <a:lstStyle/>
          <a:p>
            <a:pPr eaLnBrk="1" hangingPunct="1"/>
            <a:r>
              <a:rPr lang="en-US" sz="3000" dirty="0" smtClean="0"/>
              <a:t>A project is managed by a project coordinator. Which of the following statements is most likely to be true?</a:t>
            </a:r>
          </a:p>
          <a:p>
            <a:pPr lvl="1" eaLnBrk="1" hangingPunct="1"/>
            <a:r>
              <a:rPr lang="en-US" sz="2600" dirty="0" smtClean="0"/>
              <a:t>A. The performing organization is a weak matrix.</a:t>
            </a:r>
          </a:p>
          <a:p>
            <a:pPr lvl="1" eaLnBrk="1" hangingPunct="1"/>
            <a:r>
              <a:rPr lang="en-US" sz="2600" dirty="0" smtClean="0"/>
              <a:t>B. The performing organization is doing "management by projects".</a:t>
            </a:r>
          </a:p>
          <a:p>
            <a:pPr lvl="1" eaLnBrk="1" hangingPunct="1"/>
            <a:r>
              <a:rPr lang="en-US" sz="2600" dirty="0" smtClean="0"/>
              <a:t>C. The performing organization is a strong matrix.</a:t>
            </a:r>
          </a:p>
          <a:p>
            <a:pPr lvl="1" eaLnBrk="1" hangingPunct="1"/>
            <a:r>
              <a:rPr lang="en-US" sz="2600" dirty="0" smtClean="0"/>
              <a:t>D. The performing organization is project oriented.</a:t>
            </a:r>
          </a:p>
        </p:txBody>
      </p:sp>
    </p:spTree>
    <p:extLst>
      <p:ext uri="{BB962C8B-B14F-4D97-AF65-F5344CB8AC3E}">
        <p14:creationId xmlns:p14="http://schemas.microsoft.com/office/powerpoint/2010/main" val="221927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mph" presetSubtype="1" nodeType="clickEffect">
                                  <p:stCondLst>
                                    <p:cond delay="0"/>
                                  </p:stCondLst>
                                  <p:childTnLst>
                                    <p:set>
                                      <p:cBhvr override="childStyle">
                                        <p:cTn id="30" dur="indefinite"/>
                                        <p:tgtEl>
                                          <p:spTgt spid="3">
                                            <p:txEl>
                                              <p:pRg st="1" end="1"/>
                                            </p:txEl>
                                          </p:spTgt>
                                        </p:tgtEl>
                                        <p:attrNameLst>
                                          <p:attrName>style.fontStyle</p:attrName>
                                        </p:attrNameLst>
                                      </p:cBhvr>
                                      <p:to>
                                        <p:strVal val="normal"/>
                                      </p:to>
                                    </p:set>
                                    <p:set>
                                      <p:cBhvr override="childStyle">
                                        <p:cTn id="31" dur="indefinite"/>
                                        <p:tgtEl>
                                          <p:spTgt spid="3">
                                            <p:txEl>
                                              <p:pRg st="1" end="1"/>
                                            </p:txEl>
                                          </p:spTgt>
                                        </p:tgtEl>
                                        <p:attrNameLst>
                                          <p:attrName>style.fontWeight</p:attrName>
                                        </p:attrNameLst>
                                      </p:cBhvr>
                                      <p:to>
                                        <p:strVal val="bold"/>
                                      </p:to>
                                    </p:set>
                                    <p:set>
                                      <p:cBhvr override="childStyle">
                                        <p:cTn id="32"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idx="4294967295"/>
          </p:nvPr>
        </p:nvSpPr>
        <p:spPr/>
        <p:txBody>
          <a:bodyPr/>
          <a:lstStyle/>
          <a:p>
            <a:pPr eaLnBrk="1" hangingPunct="1"/>
            <a:r>
              <a:rPr lang="en-US" smtClean="0"/>
              <a:t>Sample Question</a:t>
            </a:r>
          </a:p>
        </p:txBody>
      </p:sp>
      <p:sp>
        <p:nvSpPr>
          <p:cNvPr id="3" name="Content Placeholder 2"/>
          <p:cNvSpPr>
            <a:spLocks noGrp="1"/>
          </p:cNvSpPr>
          <p:nvPr>
            <p:ph idx="4294967295"/>
          </p:nvPr>
        </p:nvSpPr>
        <p:spPr/>
        <p:txBody>
          <a:bodyPr/>
          <a:lstStyle/>
          <a:p>
            <a:pPr eaLnBrk="1" hangingPunct="1"/>
            <a:r>
              <a:rPr lang="en-US" smtClean="0"/>
              <a:t>Being told to complete the project in 3 months using only 4 resources is an example of:</a:t>
            </a:r>
          </a:p>
          <a:p>
            <a:pPr lvl="1" eaLnBrk="1" hangingPunct="1"/>
            <a:r>
              <a:rPr lang="en-US" smtClean="0"/>
              <a:t>A. Constraints.</a:t>
            </a:r>
          </a:p>
          <a:p>
            <a:pPr lvl="1" eaLnBrk="1" hangingPunct="1"/>
            <a:r>
              <a:rPr lang="en-US" smtClean="0"/>
              <a:t>B. Earned value analysis components.</a:t>
            </a:r>
          </a:p>
          <a:p>
            <a:pPr lvl="1" eaLnBrk="1" hangingPunct="1"/>
            <a:r>
              <a:rPr lang="en-US" smtClean="0"/>
              <a:t>C. Benefit cost ratios.</a:t>
            </a:r>
          </a:p>
          <a:p>
            <a:pPr lvl="1" eaLnBrk="1" hangingPunct="1"/>
            <a:r>
              <a:rPr lang="en-US" smtClean="0"/>
              <a:t>D. Law of diminishing returns.</a:t>
            </a:r>
          </a:p>
        </p:txBody>
      </p:sp>
    </p:spTree>
    <p:extLst>
      <p:ext uri="{BB962C8B-B14F-4D97-AF65-F5344CB8AC3E}">
        <p14:creationId xmlns:p14="http://schemas.microsoft.com/office/powerpoint/2010/main" val="48266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mph" presetSubtype="1" nodeType="clickEffect">
                                  <p:stCondLst>
                                    <p:cond delay="0"/>
                                  </p:stCondLst>
                                  <p:childTnLst>
                                    <p:set>
                                      <p:cBhvr override="childStyle">
                                        <p:cTn id="30" dur="indefinite"/>
                                        <p:tgtEl>
                                          <p:spTgt spid="3">
                                            <p:txEl>
                                              <p:pRg st="1" end="1"/>
                                            </p:txEl>
                                          </p:spTgt>
                                        </p:tgtEl>
                                        <p:attrNameLst>
                                          <p:attrName>style.fontStyle</p:attrName>
                                        </p:attrNameLst>
                                      </p:cBhvr>
                                      <p:to>
                                        <p:strVal val="normal"/>
                                      </p:to>
                                    </p:set>
                                    <p:set>
                                      <p:cBhvr override="childStyle">
                                        <p:cTn id="31" dur="indefinite"/>
                                        <p:tgtEl>
                                          <p:spTgt spid="3">
                                            <p:txEl>
                                              <p:pRg st="1" end="1"/>
                                            </p:txEl>
                                          </p:spTgt>
                                        </p:tgtEl>
                                        <p:attrNameLst>
                                          <p:attrName>style.fontWeight</p:attrName>
                                        </p:attrNameLst>
                                      </p:cBhvr>
                                      <p:to>
                                        <p:strVal val="bold"/>
                                      </p:to>
                                    </p:set>
                                    <p:set>
                                      <p:cBhvr override="childStyle">
                                        <p:cTn id="32"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idx="4294967295"/>
          </p:nvPr>
        </p:nvSpPr>
        <p:spPr/>
        <p:txBody>
          <a:bodyPr/>
          <a:lstStyle/>
          <a:p>
            <a:pPr eaLnBrk="1" hangingPunct="1"/>
            <a:r>
              <a:rPr lang="en-US" smtClean="0"/>
              <a:t>Sample Question</a:t>
            </a:r>
          </a:p>
        </p:txBody>
      </p:sp>
      <p:sp>
        <p:nvSpPr>
          <p:cNvPr id="3" name="Content Placeholder 2"/>
          <p:cNvSpPr>
            <a:spLocks noGrp="1"/>
          </p:cNvSpPr>
          <p:nvPr>
            <p:ph idx="4294967295"/>
          </p:nvPr>
        </p:nvSpPr>
        <p:spPr/>
        <p:txBody>
          <a:bodyPr/>
          <a:lstStyle/>
          <a:p>
            <a:pPr eaLnBrk="1" hangingPunct="1"/>
            <a:r>
              <a:rPr lang="en-US" dirty="0" smtClean="0"/>
              <a:t>An advisor to a new project manager tells the project manager to create lessons learned at the end of a project.  What does lessons learned include?</a:t>
            </a:r>
          </a:p>
          <a:p>
            <a:pPr lvl="1" eaLnBrk="1" hangingPunct="1"/>
            <a:r>
              <a:rPr lang="en-US" dirty="0" smtClean="0"/>
              <a:t>A. Variances and their causes.</a:t>
            </a:r>
          </a:p>
          <a:p>
            <a:pPr lvl="1" eaLnBrk="1" hangingPunct="1"/>
            <a:r>
              <a:rPr lang="en-US" dirty="0" smtClean="0"/>
              <a:t>B. Reports from the customer.</a:t>
            </a:r>
          </a:p>
          <a:p>
            <a:pPr lvl="1" eaLnBrk="1" hangingPunct="1"/>
            <a:r>
              <a:rPr lang="en-US" dirty="0" smtClean="0"/>
              <a:t>C. Reports from management.</a:t>
            </a:r>
          </a:p>
          <a:p>
            <a:pPr lvl="1" eaLnBrk="1" hangingPunct="1"/>
            <a:r>
              <a:rPr lang="en-US" dirty="0" smtClean="0"/>
              <a:t>D. All the plans used in the project.</a:t>
            </a:r>
          </a:p>
        </p:txBody>
      </p:sp>
    </p:spTree>
    <p:extLst>
      <p:ext uri="{BB962C8B-B14F-4D97-AF65-F5344CB8AC3E}">
        <p14:creationId xmlns:p14="http://schemas.microsoft.com/office/powerpoint/2010/main" val="202637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mph" presetSubtype="1" nodeType="clickEffect">
                                  <p:stCondLst>
                                    <p:cond delay="0"/>
                                  </p:stCondLst>
                                  <p:childTnLst>
                                    <p:set>
                                      <p:cBhvr override="childStyle">
                                        <p:cTn id="30" dur="indefinite"/>
                                        <p:tgtEl>
                                          <p:spTgt spid="3">
                                            <p:txEl>
                                              <p:pRg st="1" end="1"/>
                                            </p:txEl>
                                          </p:spTgt>
                                        </p:tgtEl>
                                        <p:attrNameLst>
                                          <p:attrName>style.fontStyle</p:attrName>
                                        </p:attrNameLst>
                                      </p:cBhvr>
                                      <p:to>
                                        <p:strVal val="normal"/>
                                      </p:to>
                                    </p:set>
                                    <p:set>
                                      <p:cBhvr override="childStyle">
                                        <p:cTn id="31" dur="indefinite"/>
                                        <p:tgtEl>
                                          <p:spTgt spid="3">
                                            <p:txEl>
                                              <p:pRg st="1" end="1"/>
                                            </p:txEl>
                                          </p:spTgt>
                                        </p:tgtEl>
                                        <p:attrNameLst>
                                          <p:attrName>style.fontWeight</p:attrName>
                                        </p:attrNameLst>
                                      </p:cBhvr>
                                      <p:to>
                                        <p:strVal val="bold"/>
                                      </p:to>
                                    </p:set>
                                    <p:set>
                                      <p:cBhvr override="childStyle">
                                        <p:cTn id="32"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p:txBody>
          <a:bodyPr/>
          <a:lstStyle/>
          <a:p>
            <a:pPr eaLnBrk="1" hangingPunct="1"/>
            <a:r>
              <a:rPr lang="en-US" dirty="0" smtClean="0">
                <a:ea typeface="ＭＳ Ｐゴシック" pitchFamily="34" charset="-128"/>
              </a:rPr>
              <a:t>Project </a:t>
            </a:r>
            <a:r>
              <a:rPr lang="en-US" dirty="0">
                <a:ea typeface="ＭＳ Ｐゴシック" pitchFamily="34" charset="-128"/>
              </a:rPr>
              <a:t>management</a:t>
            </a:r>
            <a:endParaRPr lang="en-US" dirty="0" smtClean="0">
              <a:ea typeface="ＭＳ Ｐゴシック" pitchFamily="34" charset="-128"/>
            </a:endParaRPr>
          </a:p>
        </p:txBody>
      </p:sp>
      <p:sp>
        <p:nvSpPr>
          <p:cNvPr id="29699" name="Content Placeholder 2"/>
          <p:cNvSpPr>
            <a:spLocks noGrp="1"/>
          </p:cNvSpPr>
          <p:nvPr>
            <p:ph idx="4294967295"/>
          </p:nvPr>
        </p:nvSpPr>
        <p:spPr/>
        <p:txBody>
          <a:bodyPr/>
          <a:lstStyle/>
          <a:p>
            <a:pPr eaLnBrk="1" hangingPunct="1"/>
            <a:r>
              <a:rPr lang="en-US" dirty="0"/>
              <a:t>Project management is the application of knowledge, skills, tools, and techniques to project activities to meet the project requirements.</a:t>
            </a:r>
          </a:p>
          <a:p>
            <a:pPr marL="0" indent="0" eaLnBrk="1" hangingPunct="1">
              <a:buNone/>
            </a:pPr>
            <a:endParaRPr lang="en-US" dirty="0" smtClean="0">
              <a:ea typeface="ＭＳ Ｐゴシック" pitchFamily="34" charset="-128"/>
            </a:endParaRPr>
          </a:p>
        </p:txBody>
      </p:sp>
      <p:sp>
        <p:nvSpPr>
          <p:cNvPr id="29700" name="Slide Number Placeholder 4"/>
          <p:cNvSpPr txBox="1">
            <a:spLocks noGrp="1"/>
          </p:cNvSpPr>
          <p:nvPr/>
        </p:nvSpPr>
        <p:spPr bwMode="auto">
          <a:xfrm>
            <a:off x="7467600" y="6248400"/>
            <a:ext cx="1295400" cy="457200"/>
          </a:xfrm>
          <a:prstGeom prst="rect">
            <a:avLst/>
          </a:prstGeom>
          <a:noFill/>
          <a:ln w="9525">
            <a:noFill/>
            <a:miter lim="800000"/>
            <a:headEnd/>
            <a:tailEnd/>
          </a:ln>
        </p:spPr>
        <p:txBody>
          <a:bodyPr/>
          <a:lstStyle/>
          <a:p>
            <a:pPr algn="r"/>
            <a:fld id="{61A82FDE-FA2D-4F14-BD05-83239066F895}" type="slidenum">
              <a:rPr lang="es-ES" sz="1200">
                <a:solidFill>
                  <a:schemeClr val="hlink"/>
                </a:solidFill>
              </a:rPr>
              <a:pPr algn="r"/>
              <a:t>4</a:t>
            </a:fld>
            <a:endParaRPr lang="es-ES" sz="1200">
              <a:solidFill>
                <a:schemeClr val="hlink"/>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p:txBody>
          <a:bodyPr/>
          <a:lstStyle/>
          <a:p>
            <a:pPr eaLnBrk="1" hangingPunct="1"/>
            <a:r>
              <a:rPr lang="en-US" smtClean="0"/>
              <a:t>Sample Question</a:t>
            </a:r>
          </a:p>
        </p:txBody>
      </p:sp>
      <p:sp>
        <p:nvSpPr>
          <p:cNvPr id="3" name="Content Placeholder 2"/>
          <p:cNvSpPr>
            <a:spLocks noGrp="1"/>
          </p:cNvSpPr>
          <p:nvPr>
            <p:ph idx="4294967295"/>
          </p:nvPr>
        </p:nvSpPr>
        <p:spPr/>
        <p:txBody>
          <a:bodyPr/>
          <a:lstStyle/>
          <a:p>
            <a:pPr eaLnBrk="1" hangingPunct="1"/>
            <a:r>
              <a:rPr lang="en-US" smtClean="0"/>
              <a:t>A project is:</a:t>
            </a:r>
          </a:p>
          <a:p>
            <a:pPr lvl="1" eaLnBrk="1" hangingPunct="1"/>
            <a:r>
              <a:rPr lang="en-US" smtClean="0"/>
              <a:t>A. Temporary and unique.</a:t>
            </a:r>
          </a:p>
          <a:p>
            <a:pPr lvl="1" eaLnBrk="1" hangingPunct="1"/>
            <a:r>
              <a:rPr lang="en-US" smtClean="0"/>
              <a:t>B. Repetitive work.</a:t>
            </a:r>
          </a:p>
          <a:p>
            <a:pPr lvl="1" eaLnBrk="1" hangingPunct="1"/>
            <a:r>
              <a:rPr lang="en-US" smtClean="0"/>
              <a:t>C. Work that can be accomplished in 40 hours or less.</a:t>
            </a:r>
          </a:p>
          <a:p>
            <a:pPr lvl="1" eaLnBrk="1" hangingPunct="1"/>
            <a:r>
              <a:rPr lang="en-US" smtClean="0"/>
              <a:t>D. Work required to sustain a business.</a:t>
            </a:r>
          </a:p>
        </p:txBody>
      </p:sp>
    </p:spTree>
    <p:extLst>
      <p:ext uri="{BB962C8B-B14F-4D97-AF65-F5344CB8AC3E}">
        <p14:creationId xmlns:p14="http://schemas.microsoft.com/office/powerpoint/2010/main" val="320874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mph" presetSubtype="1" nodeType="clickEffect">
                                  <p:stCondLst>
                                    <p:cond delay="0"/>
                                  </p:stCondLst>
                                  <p:childTnLst>
                                    <p:set>
                                      <p:cBhvr override="childStyle">
                                        <p:cTn id="30" dur="indefinite"/>
                                        <p:tgtEl>
                                          <p:spTgt spid="3">
                                            <p:txEl>
                                              <p:pRg st="1" end="1"/>
                                            </p:txEl>
                                          </p:spTgt>
                                        </p:tgtEl>
                                        <p:attrNameLst>
                                          <p:attrName>style.fontStyle</p:attrName>
                                        </p:attrNameLst>
                                      </p:cBhvr>
                                      <p:to>
                                        <p:strVal val="normal"/>
                                      </p:to>
                                    </p:set>
                                    <p:set>
                                      <p:cBhvr override="childStyle">
                                        <p:cTn id="31" dur="indefinite"/>
                                        <p:tgtEl>
                                          <p:spTgt spid="3">
                                            <p:txEl>
                                              <p:pRg st="1" end="1"/>
                                            </p:txEl>
                                          </p:spTgt>
                                        </p:tgtEl>
                                        <p:attrNameLst>
                                          <p:attrName>style.fontWeight</p:attrName>
                                        </p:attrNameLst>
                                      </p:cBhvr>
                                      <p:to>
                                        <p:strVal val="bold"/>
                                      </p:to>
                                    </p:set>
                                    <p:set>
                                      <p:cBhvr override="childStyle">
                                        <p:cTn id="32"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idx="4294967295"/>
          </p:nvPr>
        </p:nvSpPr>
        <p:spPr/>
        <p:txBody>
          <a:bodyPr/>
          <a:lstStyle/>
          <a:p>
            <a:pPr eaLnBrk="1" hangingPunct="1"/>
            <a:r>
              <a:rPr lang="en-US" smtClean="0"/>
              <a:t>Sample Question</a:t>
            </a:r>
          </a:p>
        </p:txBody>
      </p:sp>
      <p:sp>
        <p:nvSpPr>
          <p:cNvPr id="3" name="Content Placeholder 2"/>
          <p:cNvSpPr>
            <a:spLocks noGrp="1"/>
          </p:cNvSpPr>
          <p:nvPr>
            <p:ph idx="4294967295"/>
          </p:nvPr>
        </p:nvSpPr>
        <p:spPr/>
        <p:txBody>
          <a:bodyPr/>
          <a:lstStyle/>
          <a:p>
            <a:pPr eaLnBrk="1" hangingPunct="1"/>
            <a:r>
              <a:rPr lang="en-US" smtClean="0"/>
              <a:t>The skills required for effective project management include knowledge of standards and regulations, understanding the project environment, and:</a:t>
            </a:r>
          </a:p>
          <a:p>
            <a:pPr lvl="1" eaLnBrk="1" hangingPunct="1"/>
            <a:r>
              <a:rPr lang="en-US" smtClean="0"/>
              <a:t>A. Application area knowledge.</a:t>
            </a:r>
          </a:p>
          <a:p>
            <a:pPr lvl="1" eaLnBrk="1" hangingPunct="1"/>
            <a:r>
              <a:rPr lang="en-US" smtClean="0"/>
              <a:t>B. Engineering knowledge.</a:t>
            </a:r>
          </a:p>
          <a:p>
            <a:pPr lvl="1" eaLnBrk="1" hangingPunct="1"/>
            <a:r>
              <a:rPr lang="en-US" smtClean="0"/>
              <a:t>C. Software knowledge.</a:t>
            </a:r>
          </a:p>
          <a:p>
            <a:pPr lvl="1" eaLnBrk="1" hangingPunct="1"/>
            <a:r>
              <a:rPr lang="en-US" smtClean="0"/>
              <a:t>D. Financial knowledge.</a:t>
            </a:r>
          </a:p>
        </p:txBody>
      </p:sp>
    </p:spTree>
    <p:extLst>
      <p:ext uri="{BB962C8B-B14F-4D97-AF65-F5344CB8AC3E}">
        <p14:creationId xmlns:p14="http://schemas.microsoft.com/office/powerpoint/2010/main" val="353780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mph" presetSubtype="1" nodeType="clickEffect">
                                  <p:stCondLst>
                                    <p:cond delay="0"/>
                                  </p:stCondLst>
                                  <p:childTnLst>
                                    <p:set>
                                      <p:cBhvr override="childStyle">
                                        <p:cTn id="30" dur="indefinite"/>
                                        <p:tgtEl>
                                          <p:spTgt spid="3">
                                            <p:txEl>
                                              <p:pRg st="1" end="1"/>
                                            </p:txEl>
                                          </p:spTgt>
                                        </p:tgtEl>
                                        <p:attrNameLst>
                                          <p:attrName>style.fontStyle</p:attrName>
                                        </p:attrNameLst>
                                      </p:cBhvr>
                                      <p:to>
                                        <p:strVal val="normal"/>
                                      </p:to>
                                    </p:set>
                                    <p:set>
                                      <p:cBhvr override="childStyle">
                                        <p:cTn id="31" dur="indefinite"/>
                                        <p:tgtEl>
                                          <p:spTgt spid="3">
                                            <p:txEl>
                                              <p:pRg st="1" end="1"/>
                                            </p:txEl>
                                          </p:spTgt>
                                        </p:tgtEl>
                                        <p:attrNameLst>
                                          <p:attrName>style.fontWeight</p:attrName>
                                        </p:attrNameLst>
                                      </p:cBhvr>
                                      <p:to>
                                        <p:strVal val="bold"/>
                                      </p:to>
                                    </p:set>
                                    <p:set>
                                      <p:cBhvr override="childStyle">
                                        <p:cTn id="32"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idx="4294967295"/>
          </p:nvPr>
        </p:nvSpPr>
        <p:spPr/>
        <p:txBody>
          <a:bodyPr/>
          <a:lstStyle/>
          <a:p>
            <a:pPr eaLnBrk="1" hangingPunct="1"/>
            <a:r>
              <a:rPr lang="en-US" smtClean="0"/>
              <a:t>Sample Question</a:t>
            </a:r>
          </a:p>
        </p:txBody>
      </p:sp>
      <p:sp>
        <p:nvSpPr>
          <p:cNvPr id="3" name="Content Placeholder 2"/>
          <p:cNvSpPr>
            <a:spLocks noGrp="1"/>
          </p:cNvSpPr>
          <p:nvPr>
            <p:ph idx="4294967295"/>
          </p:nvPr>
        </p:nvSpPr>
        <p:spPr/>
        <p:txBody>
          <a:bodyPr/>
          <a:lstStyle/>
          <a:p>
            <a:pPr eaLnBrk="1" hangingPunct="1">
              <a:lnSpc>
                <a:spcPct val="80000"/>
              </a:lnSpc>
            </a:pPr>
            <a:r>
              <a:rPr lang="en-US" sz="2600" smtClean="0"/>
              <a:t>A project manager is completing the WBS with the project team, but the session is hard to manage.  There are 200 people in the room representing 4 different departments.  Some of the people who will be working on the project later are talking about other things while earlier work is discussed.  Which of the following BEST describes the real problem?</a:t>
            </a:r>
          </a:p>
          <a:p>
            <a:pPr lvl="1" eaLnBrk="1" hangingPunct="1">
              <a:lnSpc>
                <a:spcPct val="80000"/>
              </a:lnSpc>
            </a:pPr>
            <a:r>
              <a:rPr lang="en-US" sz="2200" smtClean="0"/>
              <a:t>A. The project sponsor should be leading this kind of meeting.</a:t>
            </a:r>
          </a:p>
          <a:p>
            <a:pPr lvl="1" eaLnBrk="1" hangingPunct="1">
              <a:lnSpc>
                <a:spcPct val="80000"/>
              </a:lnSpc>
            </a:pPr>
            <a:r>
              <a:rPr lang="en-US" sz="2200" smtClean="0"/>
              <a:t>B. They are not following the project communications management plan.</a:t>
            </a:r>
          </a:p>
          <a:p>
            <a:pPr lvl="1" eaLnBrk="1" hangingPunct="1">
              <a:lnSpc>
                <a:spcPct val="80000"/>
              </a:lnSpc>
            </a:pPr>
            <a:r>
              <a:rPr lang="en-US" sz="2200" smtClean="0"/>
              <a:t>C. There are too many departments involved in the project.</a:t>
            </a:r>
          </a:p>
          <a:p>
            <a:pPr lvl="1" eaLnBrk="1" hangingPunct="1">
              <a:lnSpc>
                <a:spcPct val="80000"/>
              </a:lnSpc>
            </a:pPr>
            <a:r>
              <a:rPr lang="en-US" sz="2200" smtClean="0"/>
              <a:t>D. The project manager is really managing a program.</a:t>
            </a:r>
          </a:p>
        </p:txBody>
      </p:sp>
    </p:spTree>
    <p:extLst>
      <p:ext uri="{BB962C8B-B14F-4D97-AF65-F5344CB8AC3E}">
        <p14:creationId xmlns:p14="http://schemas.microsoft.com/office/powerpoint/2010/main" val="16217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mph" presetSubtype="1" nodeType="clickEffect">
                                  <p:stCondLst>
                                    <p:cond delay="0"/>
                                  </p:stCondLst>
                                  <p:childTnLst>
                                    <p:set>
                                      <p:cBhvr override="childStyle">
                                        <p:cTn id="30" dur="indefinite"/>
                                        <p:tgtEl>
                                          <p:spTgt spid="3">
                                            <p:txEl>
                                              <p:pRg st="4" end="4"/>
                                            </p:txEl>
                                          </p:spTgt>
                                        </p:tgtEl>
                                        <p:attrNameLst>
                                          <p:attrName>style.fontStyle</p:attrName>
                                        </p:attrNameLst>
                                      </p:cBhvr>
                                      <p:to>
                                        <p:strVal val="normal"/>
                                      </p:to>
                                    </p:set>
                                    <p:set>
                                      <p:cBhvr override="childStyle">
                                        <p:cTn id="31" dur="indefinite"/>
                                        <p:tgtEl>
                                          <p:spTgt spid="3">
                                            <p:txEl>
                                              <p:pRg st="4" end="4"/>
                                            </p:txEl>
                                          </p:spTgt>
                                        </p:tgtEl>
                                        <p:attrNameLst>
                                          <p:attrName>style.fontWeight</p:attrName>
                                        </p:attrNameLst>
                                      </p:cBhvr>
                                      <p:to>
                                        <p:strVal val="bold"/>
                                      </p:to>
                                    </p:set>
                                    <p:set>
                                      <p:cBhvr override="childStyle">
                                        <p:cTn id="32" dur="indefinite"/>
                                        <p:tgtEl>
                                          <p:spTgt spid="3">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idx="4294967295"/>
          </p:nvPr>
        </p:nvSpPr>
        <p:spPr/>
        <p:txBody>
          <a:bodyPr/>
          <a:lstStyle/>
          <a:p>
            <a:pPr eaLnBrk="1" hangingPunct="1"/>
            <a:r>
              <a:rPr lang="en-US" smtClean="0"/>
              <a:t>Sample Question</a:t>
            </a:r>
          </a:p>
        </p:txBody>
      </p:sp>
      <p:sp>
        <p:nvSpPr>
          <p:cNvPr id="3" name="Content Placeholder 2"/>
          <p:cNvSpPr>
            <a:spLocks noGrp="1"/>
          </p:cNvSpPr>
          <p:nvPr>
            <p:ph idx="4294967295"/>
          </p:nvPr>
        </p:nvSpPr>
        <p:spPr/>
        <p:txBody>
          <a:bodyPr/>
          <a:lstStyle/>
          <a:p>
            <a:pPr eaLnBrk="1" hangingPunct="1">
              <a:lnSpc>
                <a:spcPct val="80000"/>
              </a:lnSpc>
            </a:pPr>
            <a:r>
              <a:rPr lang="en-US" sz="2000" smtClean="0"/>
              <a:t>You are a member of your company's project office. The company is running many concurrent projects; most of them share a resource pool. Understanding how resources are utilized across projects is seen as being essential to cost effectiveness and profitability. You recently received an inquiry to assess the benefits of using project management software to manage the company's project portfolio.   Which of the following is true?</a:t>
            </a:r>
          </a:p>
          <a:p>
            <a:pPr lvl="1" eaLnBrk="1" hangingPunct="1">
              <a:lnSpc>
                <a:spcPct val="80000"/>
              </a:lnSpc>
            </a:pPr>
            <a:r>
              <a:rPr lang="en-US" sz="1800" smtClean="0"/>
              <a:t>A. Project management software has the capability to help organize resource pools.</a:t>
            </a:r>
          </a:p>
          <a:p>
            <a:pPr lvl="1" eaLnBrk="1" hangingPunct="1">
              <a:lnSpc>
                <a:spcPct val="80000"/>
              </a:lnSpc>
            </a:pPr>
            <a:r>
              <a:rPr lang="en-US" sz="1800" smtClean="0"/>
              <a:t>B. Supporting project portfolio management is not the project office's business.</a:t>
            </a:r>
          </a:p>
          <a:p>
            <a:pPr lvl="1" eaLnBrk="1" hangingPunct="1">
              <a:lnSpc>
                <a:spcPct val="80000"/>
              </a:lnSpc>
            </a:pPr>
            <a:r>
              <a:rPr lang="en-US" sz="1800" smtClean="0"/>
              <a:t>C. Evaluating project management software is not the project office's business.</a:t>
            </a:r>
          </a:p>
          <a:p>
            <a:pPr lvl="1" eaLnBrk="1" hangingPunct="1">
              <a:lnSpc>
                <a:spcPct val="80000"/>
              </a:lnSpc>
            </a:pPr>
            <a:r>
              <a:rPr lang="en-US" sz="1800" smtClean="0"/>
              <a:t>D. Project management software will dramatically simplify the task of leveling resources across projects with different project management teams.</a:t>
            </a:r>
          </a:p>
        </p:txBody>
      </p:sp>
    </p:spTree>
    <p:extLst>
      <p:ext uri="{BB962C8B-B14F-4D97-AF65-F5344CB8AC3E}">
        <p14:creationId xmlns:p14="http://schemas.microsoft.com/office/powerpoint/2010/main" val="38577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mph" presetSubtype="1" nodeType="clickEffect">
                                  <p:stCondLst>
                                    <p:cond delay="0"/>
                                  </p:stCondLst>
                                  <p:childTnLst>
                                    <p:set>
                                      <p:cBhvr override="childStyle">
                                        <p:cTn id="30" dur="indefinite"/>
                                        <p:tgtEl>
                                          <p:spTgt spid="3">
                                            <p:txEl>
                                              <p:pRg st="1" end="1"/>
                                            </p:txEl>
                                          </p:spTgt>
                                        </p:tgtEl>
                                        <p:attrNameLst>
                                          <p:attrName>style.fontStyle</p:attrName>
                                        </p:attrNameLst>
                                      </p:cBhvr>
                                      <p:to>
                                        <p:strVal val="normal"/>
                                      </p:to>
                                    </p:set>
                                    <p:set>
                                      <p:cBhvr override="childStyle">
                                        <p:cTn id="31" dur="indefinite"/>
                                        <p:tgtEl>
                                          <p:spTgt spid="3">
                                            <p:txEl>
                                              <p:pRg st="1" end="1"/>
                                            </p:txEl>
                                          </p:spTgt>
                                        </p:tgtEl>
                                        <p:attrNameLst>
                                          <p:attrName>style.fontWeight</p:attrName>
                                        </p:attrNameLst>
                                      </p:cBhvr>
                                      <p:to>
                                        <p:strVal val="bold"/>
                                      </p:to>
                                    </p:set>
                                    <p:set>
                                      <p:cBhvr override="childStyle">
                                        <p:cTn id="32"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idx="4294967295"/>
          </p:nvPr>
        </p:nvSpPr>
        <p:spPr/>
        <p:txBody>
          <a:bodyPr/>
          <a:lstStyle/>
          <a:p>
            <a:pPr eaLnBrk="1" hangingPunct="1"/>
            <a:r>
              <a:rPr lang="en-US" smtClean="0"/>
              <a:t>Sample Question</a:t>
            </a:r>
          </a:p>
        </p:txBody>
      </p:sp>
      <p:sp>
        <p:nvSpPr>
          <p:cNvPr id="3" name="Content Placeholder 2"/>
          <p:cNvSpPr>
            <a:spLocks noGrp="1"/>
          </p:cNvSpPr>
          <p:nvPr>
            <p:ph idx="4294967295"/>
          </p:nvPr>
        </p:nvSpPr>
        <p:spPr/>
        <p:txBody>
          <a:bodyPr/>
          <a:lstStyle/>
          <a:p>
            <a:pPr eaLnBrk="1" hangingPunct="1"/>
            <a:r>
              <a:rPr lang="en-US" smtClean="0"/>
              <a:t>The policies, methodologies, and templates for managing projects within the organization should be supplied by the:</a:t>
            </a:r>
          </a:p>
          <a:p>
            <a:pPr lvl="1" eaLnBrk="1" hangingPunct="1"/>
            <a:r>
              <a:rPr lang="en-US" smtClean="0"/>
              <a:t>A. Project sponsor.</a:t>
            </a:r>
          </a:p>
          <a:p>
            <a:pPr lvl="1" eaLnBrk="1" hangingPunct="1"/>
            <a:r>
              <a:rPr lang="en-US" smtClean="0"/>
              <a:t>B. Functional department.</a:t>
            </a:r>
          </a:p>
          <a:p>
            <a:pPr lvl="1" eaLnBrk="1" hangingPunct="1"/>
            <a:r>
              <a:rPr lang="en-US" smtClean="0"/>
              <a:t>C. Project management office.</a:t>
            </a:r>
          </a:p>
          <a:p>
            <a:pPr lvl="1" eaLnBrk="1" hangingPunct="1"/>
            <a:r>
              <a:rPr lang="en-US" smtClean="0"/>
              <a:t>D. Project manager.</a:t>
            </a:r>
          </a:p>
        </p:txBody>
      </p:sp>
    </p:spTree>
    <p:extLst>
      <p:ext uri="{BB962C8B-B14F-4D97-AF65-F5344CB8AC3E}">
        <p14:creationId xmlns:p14="http://schemas.microsoft.com/office/powerpoint/2010/main" val="259058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mph" presetSubtype="1" nodeType="clickEffect">
                                  <p:stCondLst>
                                    <p:cond delay="0"/>
                                  </p:stCondLst>
                                  <p:childTnLst>
                                    <p:set>
                                      <p:cBhvr override="childStyle">
                                        <p:cTn id="30" dur="indefinite"/>
                                        <p:tgtEl>
                                          <p:spTgt spid="3">
                                            <p:txEl>
                                              <p:pRg st="3" end="3"/>
                                            </p:txEl>
                                          </p:spTgt>
                                        </p:tgtEl>
                                        <p:attrNameLst>
                                          <p:attrName>style.fontStyle</p:attrName>
                                        </p:attrNameLst>
                                      </p:cBhvr>
                                      <p:to>
                                        <p:strVal val="normal"/>
                                      </p:to>
                                    </p:set>
                                    <p:set>
                                      <p:cBhvr override="childStyle">
                                        <p:cTn id="31" dur="indefinite"/>
                                        <p:tgtEl>
                                          <p:spTgt spid="3">
                                            <p:txEl>
                                              <p:pRg st="3" end="3"/>
                                            </p:txEl>
                                          </p:spTgt>
                                        </p:tgtEl>
                                        <p:attrNameLst>
                                          <p:attrName>style.fontWeight</p:attrName>
                                        </p:attrNameLst>
                                      </p:cBhvr>
                                      <p:to>
                                        <p:strVal val="bold"/>
                                      </p:to>
                                    </p:set>
                                    <p:set>
                                      <p:cBhvr override="childStyle">
                                        <p:cTn id="32"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idx="4294967295"/>
          </p:nvPr>
        </p:nvSpPr>
        <p:spPr/>
        <p:txBody>
          <a:bodyPr/>
          <a:lstStyle/>
          <a:p>
            <a:pPr eaLnBrk="1" hangingPunct="1"/>
            <a:r>
              <a:rPr lang="en-US" smtClean="0"/>
              <a:t>Sample Question</a:t>
            </a:r>
          </a:p>
        </p:txBody>
      </p:sp>
      <p:sp>
        <p:nvSpPr>
          <p:cNvPr id="3" name="Content Placeholder 2"/>
          <p:cNvSpPr>
            <a:spLocks noGrp="1"/>
          </p:cNvSpPr>
          <p:nvPr>
            <p:ph idx="4294967295"/>
          </p:nvPr>
        </p:nvSpPr>
        <p:spPr/>
        <p:txBody>
          <a:bodyPr/>
          <a:lstStyle/>
          <a:p>
            <a:pPr eaLnBrk="1" hangingPunct="1"/>
            <a:r>
              <a:rPr lang="en-US" dirty="0" smtClean="0"/>
              <a:t>The compilation of all the phases within a project equates to:</a:t>
            </a:r>
          </a:p>
          <a:p>
            <a:pPr lvl="1" eaLnBrk="1" hangingPunct="1"/>
            <a:r>
              <a:rPr lang="en-US" dirty="0" smtClean="0"/>
              <a:t>A. The project life cycle.</a:t>
            </a:r>
          </a:p>
          <a:p>
            <a:pPr lvl="1" eaLnBrk="1" hangingPunct="1"/>
            <a:r>
              <a:rPr lang="en-US" dirty="0" smtClean="0"/>
              <a:t>B. The product life cycle.</a:t>
            </a:r>
          </a:p>
          <a:p>
            <a:pPr lvl="1" eaLnBrk="1" hangingPunct="1"/>
            <a:r>
              <a:rPr lang="en-US" dirty="0" smtClean="0"/>
              <a:t>C. Project completion.</a:t>
            </a:r>
          </a:p>
          <a:p>
            <a:pPr lvl="1" eaLnBrk="1" hangingPunct="1"/>
            <a:r>
              <a:rPr lang="en-US" dirty="0" smtClean="0"/>
              <a:t>D. Product completion.</a:t>
            </a:r>
          </a:p>
        </p:txBody>
      </p:sp>
    </p:spTree>
    <p:extLst>
      <p:ext uri="{BB962C8B-B14F-4D97-AF65-F5344CB8AC3E}">
        <p14:creationId xmlns:p14="http://schemas.microsoft.com/office/powerpoint/2010/main" val="235864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mph" presetSubtype="1" nodeType="clickEffect">
                                  <p:stCondLst>
                                    <p:cond delay="0"/>
                                  </p:stCondLst>
                                  <p:childTnLst>
                                    <p:set>
                                      <p:cBhvr override="childStyle">
                                        <p:cTn id="30" dur="indefinite"/>
                                        <p:tgtEl>
                                          <p:spTgt spid="3">
                                            <p:txEl>
                                              <p:pRg st="1" end="1"/>
                                            </p:txEl>
                                          </p:spTgt>
                                        </p:tgtEl>
                                        <p:attrNameLst>
                                          <p:attrName>style.fontStyle</p:attrName>
                                        </p:attrNameLst>
                                      </p:cBhvr>
                                      <p:to>
                                        <p:strVal val="normal"/>
                                      </p:to>
                                    </p:set>
                                    <p:set>
                                      <p:cBhvr override="childStyle">
                                        <p:cTn id="31" dur="indefinite"/>
                                        <p:tgtEl>
                                          <p:spTgt spid="3">
                                            <p:txEl>
                                              <p:pRg st="1" end="1"/>
                                            </p:txEl>
                                          </p:spTgt>
                                        </p:tgtEl>
                                        <p:attrNameLst>
                                          <p:attrName>style.fontWeight</p:attrName>
                                        </p:attrNameLst>
                                      </p:cBhvr>
                                      <p:to>
                                        <p:strVal val="bold"/>
                                      </p:to>
                                    </p:set>
                                    <p:set>
                                      <p:cBhvr override="childStyle">
                                        <p:cTn id="32"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idx="4294967295"/>
          </p:nvPr>
        </p:nvSpPr>
        <p:spPr/>
        <p:txBody>
          <a:bodyPr/>
          <a:lstStyle/>
          <a:p>
            <a:pPr eaLnBrk="1" hangingPunct="1"/>
            <a:r>
              <a:rPr lang="en-US" smtClean="0"/>
              <a:t>Sample Question</a:t>
            </a:r>
          </a:p>
        </p:txBody>
      </p:sp>
      <p:sp>
        <p:nvSpPr>
          <p:cNvPr id="3" name="Content Placeholder 2"/>
          <p:cNvSpPr>
            <a:spLocks noGrp="1"/>
          </p:cNvSpPr>
          <p:nvPr>
            <p:ph idx="4294967295"/>
          </p:nvPr>
        </p:nvSpPr>
        <p:spPr/>
        <p:txBody>
          <a:bodyPr/>
          <a:lstStyle/>
          <a:p>
            <a:pPr eaLnBrk="1" hangingPunct="1">
              <a:lnSpc>
                <a:spcPct val="80000"/>
              </a:lnSpc>
            </a:pPr>
            <a:r>
              <a:rPr lang="en-US" sz="2800" dirty="0" smtClean="0"/>
              <a:t>The previous project manager for your project managed it without much project organization.  There is a lack of management control </a:t>
            </a:r>
            <a:r>
              <a:rPr lang="en-US" sz="2800" dirty="0"/>
              <a:t>and project </a:t>
            </a:r>
            <a:r>
              <a:rPr lang="en-US" sz="2800" dirty="0" smtClean="0"/>
              <a:t>deliverables are not clearly defined.  Which of the following would be the best choice for getting your project better organized?</a:t>
            </a:r>
          </a:p>
          <a:p>
            <a:pPr lvl="1" eaLnBrk="1" hangingPunct="1">
              <a:lnSpc>
                <a:spcPct val="80000"/>
              </a:lnSpc>
            </a:pPr>
            <a:r>
              <a:rPr lang="en-US" sz="2400" dirty="0" smtClean="0"/>
              <a:t>A. Adopt a lifecycle approach to the project.</a:t>
            </a:r>
          </a:p>
          <a:p>
            <a:pPr lvl="1" eaLnBrk="1" hangingPunct="1">
              <a:lnSpc>
                <a:spcPct val="80000"/>
              </a:lnSpc>
            </a:pPr>
            <a:r>
              <a:rPr lang="en-US" sz="2400" dirty="0" smtClean="0"/>
              <a:t>B. Develop lessons learned for each phase.</a:t>
            </a:r>
          </a:p>
          <a:p>
            <a:pPr lvl="1" eaLnBrk="1" hangingPunct="1">
              <a:lnSpc>
                <a:spcPct val="80000"/>
              </a:lnSpc>
            </a:pPr>
            <a:r>
              <a:rPr lang="en-US" sz="2400" dirty="0" smtClean="0"/>
              <a:t>C. Develop specific work plans for each work package.</a:t>
            </a:r>
          </a:p>
          <a:p>
            <a:pPr lvl="1" eaLnBrk="1" hangingPunct="1">
              <a:lnSpc>
                <a:spcPct val="80000"/>
              </a:lnSpc>
            </a:pPr>
            <a:r>
              <a:rPr lang="en-US" sz="2400" dirty="0" smtClean="0"/>
              <a:t>D. Develop a description of the product of the project.</a:t>
            </a:r>
          </a:p>
        </p:txBody>
      </p:sp>
    </p:spTree>
    <p:extLst>
      <p:ext uri="{BB962C8B-B14F-4D97-AF65-F5344CB8AC3E}">
        <p14:creationId xmlns:p14="http://schemas.microsoft.com/office/powerpoint/2010/main" val="411810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mph" presetSubtype="1" nodeType="clickEffect">
                                  <p:stCondLst>
                                    <p:cond delay="0"/>
                                  </p:stCondLst>
                                  <p:childTnLst>
                                    <p:set>
                                      <p:cBhvr override="childStyle">
                                        <p:cTn id="30" dur="indefinite"/>
                                        <p:tgtEl>
                                          <p:spTgt spid="3">
                                            <p:txEl>
                                              <p:pRg st="1" end="1"/>
                                            </p:txEl>
                                          </p:spTgt>
                                        </p:tgtEl>
                                        <p:attrNameLst>
                                          <p:attrName>style.fontStyle</p:attrName>
                                        </p:attrNameLst>
                                      </p:cBhvr>
                                      <p:to>
                                        <p:strVal val="normal"/>
                                      </p:to>
                                    </p:set>
                                    <p:set>
                                      <p:cBhvr override="childStyle">
                                        <p:cTn id="31" dur="indefinite"/>
                                        <p:tgtEl>
                                          <p:spTgt spid="3">
                                            <p:txEl>
                                              <p:pRg st="1" end="1"/>
                                            </p:txEl>
                                          </p:spTgt>
                                        </p:tgtEl>
                                        <p:attrNameLst>
                                          <p:attrName>style.fontWeight</p:attrName>
                                        </p:attrNameLst>
                                      </p:cBhvr>
                                      <p:to>
                                        <p:strVal val="bold"/>
                                      </p:to>
                                    </p:set>
                                    <p:set>
                                      <p:cBhvr override="childStyle">
                                        <p:cTn id="32"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idx="4294967295"/>
          </p:nvPr>
        </p:nvSpPr>
        <p:spPr/>
        <p:txBody>
          <a:bodyPr/>
          <a:lstStyle/>
          <a:p>
            <a:pPr eaLnBrk="1" hangingPunct="1"/>
            <a:r>
              <a:rPr lang="en-US" smtClean="0"/>
              <a:t>Sample Question</a:t>
            </a:r>
          </a:p>
        </p:txBody>
      </p:sp>
      <p:sp>
        <p:nvSpPr>
          <p:cNvPr id="3" name="Content Placeholder 2"/>
          <p:cNvSpPr>
            <a:spLocks noGrp="1"/>
          </p:cNvSpPr>
          <p:nvPr>
            <p:ph idx="4294967295"/>
          </p:nvPr>
        </p:nvSpPr>
        <p:spPr/>
        <p:txBody>
          <a:bodyPr/>
          <a:lstStyle/>
          <a:p>
            <a:pPr eaLnBrk="1" hangingPunct="1">
              <a:lnSpc>
                <a:spcPct val="90000"/>
              </a:lnSpc>
            </a:pPr>
            <a:r>
              <a:rPr lang="en-US" sz="3000" dirty="0" smtClean="0"/>
              <a:t>You are the CEO of a large publishing house and want to improve project management practices in your company.  What is the BEST thing to do in order to manage the publication of each issue?</a:t>
            </a:r>
          </a:p>
          <a:p>
            <a:pPr lvl="1" eaLnBrk="1" hangingPunct="1">
              <a:lnSpc>
                <a:spcPct val="90000"/>
              </a:lnSpc>
            </a:pPr>
            <a:r>
              <a:rPr lang="en-US" sz="2600" dirty="0" smtClean="0"/>
              <a:t>A. Clearly define the work to be supplied by other companies.</a:t>
            </a:r>
          </a:p>
          <a:p>
            <a:pPr lvl="1" eaLnBrk="1" hangingPunct="1">
              <a:lnSpc>
                <a:spcPct val="90000"/>
              </a:lnSpc>
            </a:pPr>
            <a:r>
              <a:rPr lang="en-US" sz="2600" dirty="0" smtClean="0"/>
              <a:t>B. Retain the functional organizational structure.</a:t>
            </a:r>
          </a:p>
          <a:p>
            <a:pPr lvl="1" eaLnBrk="1" hangingPunct="1">
              <a:lnSpc>
                <a:spcPct val="90000"/>
              </a:lnSpc>
            </a:pPr>
            <a:r>
              <a:rPr lang="en-US" sz="2600" dirty="0" smtClean="0"/>
              <a:t>C. Set up a project office.</a:t>
            </a:r>
          </a:p>
          <a:p>
            <a:pPr lvl="1" eaLnBrk="1" hangingPunct="1">
              <a:lnSpc>
                <a:spcPct val="90000"/>
              </a:lnSpc>
            </a:pPr>
            <a:r>
              <a:rPr lang="en-US" sz="2600" dirty="0" smtClean="0"/>
              <a:t>D. Identify all the stakeholders for the project.</a:t>
            </a:r>
          </a:p>
        </p:txBody>
      </p:sp>
    </p:spTree>
    <p:extLst>
      <p:ext uri="{BB962C8B-B14F-4D97-AF65-F5344CB8AC3E}">
        <p14:creationId xmlns:p14="http://schemas.microsoft.com/office/powerpoint/2010/main" val="165219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mph" presetSubtype="1" nodeType="clickEffect">
                                  <p:stCondLst>
                                    <p:cond delay="0"/>
                                  </p:stCondLst>
                                  <p:childTnLst>
                                    <p:set>
                                      <p:cBhvr override="childStyle">
                                        <p:cTn id="30" dur="indefinite"/>
                                        <p:tgtEl>
                                          <p:spTgt spid="3">
                                            <p:txEl>
                                              <p:pRg st="2" end="2"/>
                                            </p:txEl>
                                          </p:spTgt>
                                        </p:tgtEl>
                                        <p:attrNameLst>
                                          <p:attrName>style.fontStyle</p:attrName>
                                        </p:attrNameLst>
                                      </p:cBhvr>
                                      <p:to>
                                        <p:strVal val="normal"/>
                                      </p:to>
                                    </p:set>
                                    <p:set>
                                      <p:cBhvr override="childStyle">
                                        <p:cTn id="31" dur="indefinite"/>
                                        <p:tgtEl>
                                          <p:spTgt spid="3">
                                            <p:txEl>
                                              <p:pRg st="2" end="2"/>
                                            </p:txEl>
                                          </p:spTgt>
                                        </p:tgtEl>
                                        <p:attrNameLst>
                                          <p:attrName>style.fontWeight</p:attrName>
                                        </p:attrNameLst>
                                      </p:cBhvr>
                                      <p:to>
                                        <p:strVal val="bold"/>
                                      </p:to>
                                    </p:set>
                                    <p:set>
                                      <p:cBhvr override="childStyle">
                                        <p:cTn id="32"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idx="4294967295"/>
          </p:nvPr>
        </p:nvSpPr>
        <p:spPr/>
        <p:txBody>
          <a:bodyPr/>
          <a:lstStyle/>
          <a:p>
            <a:pPr eaLnBrk="1" hangingPunct="1"/>
            <a:r>
              <a:rPr lang="en-US" smtClean="0"/>
              <a:t>Sample Question</a:t>
            </a:r>
          </a:p>
        </p:txBody>
      </p:sp>
      <p:sp>
        <p:nvSpPr>
          <p:cNvPr id="3" name="Content Placeholder 2"/>
          <p:cNvSpPr>
            <a:spLocks noGrp="1"/>
          </p:cNvSpPr>
          <p:nvPr>
            <p:ph idx="4294967295"/>
          </p:nvPr>
        </p:nvSpPr>
        <p:spPr/>
        <p:txBody>
          <a:bodyPr/>
          <a:lstStyle/>
          <a:p>
            <a:pPr eaLnBrk="1" hangingPunct="1"/>
            <a:r>
              <a:rPr lang="en-US" sz="3000" smtClean="0"/>
              <a:t>The Organizational Project Management Maturity Model (OPM3) addresses:</a:t>
            </a:r>
          </a:p>
          <a:p>
            <a:pPr lvl="1" eaLnBrk="1" hangingPunct="1"/>
            <a:r>
              <a:rPr lang="en-US" sz="2600" smtClean="0"/>
              <a:t>A. An examination of an enterprise’s project management process capabilities.</a:t>
            </a:r>
          </a:p>
          <a:p>
            <a:pPr lvl="1" eaLnBrk="1" hangingPunct="1"/>
            <a:r>
              <a:rPr lang="en-US" sz="2600" smtClean="0"/>
              <a:t>B. A standard practice for project management.</a:t>
            </a:r>
          </a:p>
          <a:p>
            <a:pPr lvl="1" eaLnBrk="1" hangingPunct="1"/>
            <a:r>
              <a:rPr lang="en-US" sz="2600" smtClean="0"/>
              <a:t>C. A standard practice for program management.</a:t>
            </a:r>
          </a:p>
          <a:p>
            <a:pPr lvl="1" eaLnBrk="1" hangingPunct="1"/>
            <a:r>
              <a:rPr lang="en-US" sz="2600" smtClean="0"/>
              <a:t>D. A standard practice for portfolio management.</a:t>
            </a:r>
          </a:p>
        </p:txBody>
      </p:sp>
    </p:spTree>
    <p:extLst>
      <p:ext uri="{BB962C8B-B14F-4D97-AF65-F5344CB8AC3E}">
        <p14:creationId xmlns:p14="http://schemas.microsoft.com/office/powerpoint/2010/main" val="53889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mph" presetSubtype="1" nodeType="clickEffect">
                                  <p:stCondLst>
                                    <p:cond delay="0"/>
                                  </p:stCondLst>
                                  <p:childTnLst>
                                    <p:set>
                                      <p:cBhvr override="childStyle">
                                        <p:cTn id="30" dur="indefinite"/>
                                        <p:tgtEl>
                                          <p:spTgt spid="3">
                                            <p:txEl>
                                              <p:pRg st="1" end="1"/>
                                            </p:txEl>
                                          </p:spTgt>
                                        </p:tgtEl>
                                        <p:attrNameLst>
                                          <p:attrName>style.fontStyle</p:attrName>
                                        </p:attrNameLst>
                                      </p:cBhvr>
                                      <p:to>
                                        <p:strVal val="normal"/>
                                      </p:to>
                                    </p:set>
                                    <p:set>
                                      <p:cBhvr override="childStyle">
                                        <p:cTn id="31" dur="indefinite"/>
                                        <p:tgtEl>
                                          <p:spTgt spid="3">
                                            <p:txEl>
                                              <p:pRg st="1" end="1"/>
                                            </p:txEl>
                                          </p:spTgt>
                                        </p:tgtEl>
                                        <p:attrNameLst>
                                          <p:attrName>style.fontWeight</p:attrName>
                                        </p:attrNameLst>
                                      </p:cBhvr>
                                      <p:to>
                                        <p:strVal val="bold"/>
                                      </p:to>
                                    </p:set>
                                    <p:set>
                                      <p:cBhvr override="childStyle">
                                        <p:cTn id="32"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idx="4294967295"/>
          </p:nvPr>
        </p:nvSpPr>
        <p:spPr/>
        <p:txBody>
          <a:bodyPr/>
          <a:lstStyle/>
          <a:p>
            <a:pPr eaLnBrk="1" hangingPunct="1"/>
            <a:r>
              <a:rPr lang="en-US" smtClean="0"/>
              <a:t>Sample Question</a:t>
            </a:r>
          </a:p>
        </p:txBody>
      </p:sp>
      <p:sp>
        <p:nvSpPr>
          <p:cNvPr id="3" name="Content Placeholder 2"/>
          <p:cNvSpPr>
            <a:spLocks noGrp="1"/>
          </p:cNvSpPr>
          <p:nvPr>
            <p:ph idx="4294967295"/>
          </p:nvPr>
        </p:nvSpPr>
        <p:spPr/>
        <p:txBody>
          <a:bodyPr/>
          <a:lstStyle/>
          <a:p>
            <a:pPr eaLnBrk="1" hangingPunct="1"/>
            <a:r>
              <a:rPr lang="en-US" dirty="0" smtClean="0"/>
              <a:t>Project team members are most likely to work full-time on a project in which of the following organizational structures?</a:t>
            </a:r>
          </a:p>
          <a:p>
            <a:pPr lvl="1" eaLnBrk="1" hangingPunct="1"/>
            <a:r>
              <a:rPr lang="en-US" dirty="0" smtClean="0"/>
              <a:t>A. Weak matrix.</a:t>
            </a:r>
          </a:p>
          <a:p>
            <a:pPr lvl="1" eaLnBrk="1" hangingPunct="1"/>
            <a:r>
              <a:rPr lang="en-US" dirty="0" smtClean="0"/>
              <a:t>B. Strong matrix.</a:t>
            </a:r>
          </a:p>
          <a:p>
            <a:pPr lvl="1" eaLnBrk="1" hangingPunct="1"/>
            <a:r>
              <a:rPr lang="en-US" dirty="0" smtClean="0"/>
              <a:t>C. Tight matrix.</a:t>
            </a:r>
          </a:p>
          <a:p>
            <a:pPr lvl="1" eaLnBrk="1" hangingPunct="1"/>
            <a:r>
              <a:rPr lang="en-US" dirty="0" smtClean="0"/>
              <a:t>D. Project oriented.</a:t>
            </a:r>
          </a:p>
        </p:txBody>
      </p:sp>
    </p:spTree>
    <p:extLst>
      <p:ext uri="{BB962C8B-B14F-4D97-AF65-F5344CB8AC3E}">
        <p14:creationId xmlns:p14="http://schemas.microsoft.com/office/powerpoint/2010/main" val="226598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mph" presetSubtype="1" nodeType="clickEffect">
                                  <p:stCondLst>
                                    <p:cond delay="0"/>
                                  </p:stCondLst>
                                  <p:childTnLst>
                                    <p:set>
                                      <p:cBhvr override="childStyle">
                                        <p:cTn id="30" dur="indefinite"/>
                                        <p:tgtEl>
                                          <p:spTgt spid="3">
                                            <p:txEl>
                                              <p:pRg st="4" end="4"/>
                                            </p:txEl>
                                          </p:spTgt>
                                        </p:tgtEl>
                                        <p:attrNameLst>
                                          <p:attrName>style.fontStyle</p:attrName>
                                        </p:attrNameLst>
                                      </p:cBhvr>
                                      <p:to>
                                        <p:strVal val="normal"/>
                                      </p:to>
                                    </p:set>
                                    <p:set>
                                      <p:cBhvr override="childStyle">
                                        <p:cTn id="31" dur="indefinite"/>
                                        <p:tgtEl>
                                          <p:spTgt spid="3">
                                            <p:txEl>
                                              <p:pRg st="4" end="4"/>
                                            </p:txEl>
                                          </p:spTgt>
                                        </p:tgtEl>
                                        <p:attrNameLst>
                                          <p:attrName>style.fontWeight</p:attrName>
                                        </p:attrNameLst>
                                      </p:cBhvr>
                                      <p:to>
                                        <p:strVal val="bold"/>
                                      </p:to>
                                    </p:set>
                                    <p:set>
                                      <p:cBhvr override="childStyle">
                                        <p:cTn id="32" dur="indefinite"/>
                                        <p:tgtEl>
                                          <p:spTgt spid="3">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539750" y="2084388"/>
            <a:ext cx="7416800" cy="3724275"/>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just">
              <a:buFont typeface="Arial" charset="0"/>
              <a:buNone/>
              <a:defRPr/>
            </a:pPr>
            <a:r>
              <a:rPr lang="es-CR" dirty="0" smtClean="0">
                <a:latin typeface="Arial Narrow" pitchFamily="34" charset="0"/>
              </a:rPr>
              <a:t>Projects can be the </a:t>
            </a:r>
            <a:r>
              <a:rPr lang="es-CR" dirty="0" err="1" smtClean="0">
                <a:latin typeface="Arial Narrow" pitchFamily="34" charset="0"/>
              </a:rPr>
              <a:t>actions</a:t>
            </a:r>
            <a:r>
              <a:rPr lang="es-CR" dirty="0" smtClean="0">
                <a:latin typeface="Arial Narrow" pitchFamily="34" charset="0"/>
              </a:rPr>
              <a:t> </a:t>
            </a:r>
            <a:r>
              <a:rPr lang="es-CR" dirty="0" err="1" smtClean="0">
                <a:latin typeface="Arial Narrow" pitchFamily="34" charset="0"/>
              </a:rPr>
              <a:t>required</a:t>
            </a:r>
            <a:r>
              <a:rPr lang="es-CR" dirty="0" smtClean="0">
                <a:latin typeface="Arial Narrow" pitchFamily="34" charset="0"/>
              </a:rPr>
              <a:t> to achieve the strategic planning of </a:t>
            </a:r>
            <a:r>
              <a:rPr lang="es-CR" dirty="0" err="1" smtClean="0">
                <a:latin typeface="Arial Narrow" pitchFamily="34" charset="0"/>
              </a:rPr>
              <a:t>the</a:t>
            </a:r>
            <a:r>
              <a:rPr lang="es-CR" dirty="0" smtClean="0">
                <a:latin typeface="Arial Narrow" pitchFamily="34" charset="0"/>
              </a:rPr>
              <a:t> </a:t>
            </a:r>
            <a:r>
              <a:rPr lang="es-CR" dirty="0" err="1" smtClean="0">
                <a:latin typeface="Arial Narrow" pitchFamily="34" charset="0"/>
              </a:rPr>
              <a:t>company</a:t>
            </a:r>
            <a:r>
              <a:rPr lang="es-CR" dirty="0" smtClean="0">
                <a:latin typeface="Arial Narrow" pitchFamily="34" charset="0"/>
              </a:rPr>
              <a:t>.</a:t>
            </a:r>
          </a:p>
        </p:txBody>
      </p:sp>
      <p:pic>
        <p:nvPicPr>
          <p:cNvPr id="31747" name="Picture 6" descr="LFP0409_ALderton_Build_StrategicPlanning_0"/>
          <p:cNvPicPr>
            <a:picLocks noChangeAspect="1" noChangeArrowheads="1"/>
          </p:cNvPicPr>
          <p:nvPr/>
        </p:nvPicPr>
        <p:blipFill>
          <a:blip r:embed="rId2" cstate="print"/>
          <a:srcRect/>
          <a:stretch>
            <a:fillRect/>
          </a:stretch>
        </p:blipFill>
        <p:spPr bwMode="auto">
          <a:xfrm>
            <a:off x="1116013" y="3349625"/>
            <a:ext cx="6840537" cy="2928938"/>
          </a:xfrm>
          <a:prstGeom prst="rect">
            <a:avLst/>
          </a:prstGeom>
          <a:noFill/>
          <a:ln w="9525">
            <a:noFill/>
            <a:miter lim="800000"/>
            <a:headEnd/>
            <a:tailEnd/>
          </a:ln>
        </p:spPr>
      </p:pic>
      <p:sp>
        <p:nvSpPr>
          <p:cNvPr id="8" name="7 Rectángulo"/>
          <p:cNvSpPr/>
          <p:nvPr/>
        </p:nvSpPr>
        <p:spPr>
          <a:xfrm>
            <a:off x="1547813" y="1412875"/>
            <a:ext cx="8326437" cy="523875"/>
          </a:xfrm>
          <a:prstGeom prst="rect">
            <a:avLst/>
          </a:prstGeom>
        </p:spPr>
        <p:txBody>
          <a:bodyPr>
            <a:spAutoFit/>
          </a:bodyPr>
          <a:lstStyle/>
          <a:p>
            <a:pPr>
              <a:defRPr/>
            </a:pPr>
            <a:r>
              <a:rPr lang="es-CR" sz="2800" b="1" dirty="0" smtClean="0">
                <a:latin typeface="+mj-lt"/>
                <a:ea typeface="+mj-ea"/>
                <a:cs typeface="+mj-cs"/>
              </a:rPr>
              <a:t>Strategic planning and projects</a:t>
            </a:r>
            <a:endParaRPr lang="es-CR" sz="2800" b="1" dirty="0">
              <a:latin typeface="+mj-lt"/>
              <a:ea typeface="+mj-ea"/>
              <a:cs typeface="+mj-cs"/>
            </a:endParaRPr>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idx="4294967295"/>
          </p:nvPr>
        </p:nvSpPr>
        <p:spPr/>
        <p:txBody>
          <a:bodyPr/>
          <a:lstStyle/>
          <a:p>
            <a:pPr eaLnBrk="1" hangingPunct="1"/>
            <a:r>
              <a:rPr lang="en-US" smtClean="0"/>
              <a:t>Sample Question</a:t>
            </a:r>
          </a:p>
        </p:txBody>
      </p:sp>
      <p:sp>
        <p:nvSpPr>
          <p:cNvPr id="3" name="Content Placeholder 2"/>
          <p:cNvSpPr>
            <a:spLocks noGrp="1"/>
          </p:cNvSpPr>
          <p:nvPr>
            <p:ph idx="4294967295"/>
          </p:nvPr>
        </p:nvSpPr>
        <p:spPr/>
        <p:txBody>
          <a:bodyPr/>
          <a:lstStyle/>
          <a:p>
            <a:pPr eaLnBrk="1" hangingPunct="1"/>
            <a:r>
              <a:rPr lang="en-US" dirty="0" smtClean="0"/>
              <a:t>A project may end for all of the following reasons EXCEPT:</a:t>
            </a:r>
          </a:p>
          <a:p>
            <a:pPr lvl="1" eaLnBrk="1" hangingPunct="1"/>
            <a:r>
              <a:rPr lang="en-US" dirty="0" smtClean="0"/>
              <a:t>A. It is determined that the objectives cannot be met.</a:t>
            </a:r>
          </a:p>
          <a:p>
            <a:pPr lvl="1" eaLnBrk="1" hangingPunct="1"/>
            <a:r>
              <a:rPr lang="en-US" dirty="0" smtClean="0"/>
              <a:t>B. The project objectives have been met.</a:t>
            </a:r>
          </a:p>
          <a:p>
            <a:pPr lvl="1" eaLnBrk="1" hangingPunct="1"/>
            <a:r>
              <a:rPr lang="en-US" dirty="0" smtClean="0"/>
              <a:t>C. The need for the project no longer exists.</a:t>
            </a:r>
          </a:p>
          <a:p>
            <a:pPr lvl="1" eaLnBrk="1" hangingPunct="1"/>
            <a:r>
              <a:rPr lang="en-US" dirty="0" smtClean="0"/>
              <a:t>D. The project manager has left the company.</a:t>
            </a:r>
          </a:p>
        </p:txBody>
      </p:sp>
    </p:spTree>
    <p:extLst>
      <p:ext uri="{BB962C8B-B14F-4D97-AF65-F5344CB8AC3E}">
        <p14:creationId xmlns:p14="http://schemas.microsoft.com/office/powerpoint/2010/main" val="304249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mph" presetSubtype="1" nodeType="clickEffect">
                                  <p:stCondLst>
                                    <p:cond delay="0"/>
                                  </p:stCondLst>
                                  <p:childTnLst>
                                    <p:set>
                                      <p:cBhvr override="childStyle">
                                        <p:cTn id="30" dur="indefinite"/>
                                        <p:tgtEl>
                                          <p:spTgt spid="3">
                                            <p:txEl>
                                              <p:pRg st="4" end="4"/>
                                            </p:txEl>
                                          </p:spTgt>
                                        </p:tgtEl>
                                        <p:attrNameLst>
                                          <p:attrName>style.fontStyle</p:attrName>
                                        </p:attrNameLst>
                                      </p:cBhvr>
                                      <p:to>
                                        <p:strVal val="normal"/>
                                      </p:to>
                                    </p:set>
                                    <p:set>
                                      <p:cBhvr override="childStyle">
                                        <p:cTn id="31" dur="indefinite"/>
                                        <p:tgtEl>
                                          <p:spTgt spid="3">
                                            <p:txEl>
                                              <p:pRg st="4" end="4"/>
                                            </p:txEl>
                                          </p:spTgt>
                                        </p:tgtEl>
                                        <p:attrNameLst>
                                          <p:attrName>style.fontWeight</p:attrName>
                                        </p:attrNameLst>
                                      </p:cBhvr>
                                      <p:to>
                                        <p:strVal val="bold"/>
                                      </p:to>
                                    </p:set>
                                    <p:set>
                                      <p:cBhvr override="childStyle">
                                        <p:cTn id="32" dur="indefinite"/>
                                        <p:tgtEl>
                                          <p:spTgt spid="3">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Título"/>
          <p:cNvSpPr>
            <a:spLocks noGrp="1"/>
          </p:cNvSpPr>
          <p:nvPr>
            <p:ph type="title"/>
          </p:nvPr>
        </p:nvSpPr>
        <p:spPr/>
        <p:txBody>
          <a:bodyPr/>
          <a:lstStyle/>
          <a:p>
            <a:r>
              <a:rPr lang="es-CR" dirty="0" smtClean="0">
                <a:ea typeface="ＭＳ Ｐゴシック" pitchFamily="34" charset="-128"/>
              </a:rPr>
              <a:t>Bibliography</a:t>
            </a:r>
          </a:p>
        </p:txBody>
      </p:sp>
      <p:sp>
        <p:nvSpPr>
          <p:cNvPr id="91139" name="2 Marcador de contenido"/>
          <p:cNvSpPr>
            <a:spLocks noGrp="1"/>
          </p:cNvSpPr>
          <p:nvPr>
            <p:ph idx="1"/>
          </p:nvPr>
        </p:nvSpPr>
        <p:spPr>
          <a:xfrm>
            <a:off x="250825" y="3141663"/>
            <a:ext cx="8229600" cy="2335212"/>
          </a:xfrm>
        </p:spPr>
        <p:txBody>
          <a:bodyPr/>
          <a:lstStyle/>
          <a:p>
            <a:r>
              <a:rPr lang="es-CR" sz="2400" dirty="0" smtClean="0">
                <a:ea typeface="ＭＳ Ｐゴシック" pitchFamily="34" charset="-128"/>
              </a:rPr>
              <a:t>Project Management Institute. (2013). </a:t>
            </a:r>
            <a:r>
              <a:rPr lang="es-CR" sz="2400" u="sng" dirty="0" smtClean="0">
                <a:ea typeface="ＭＳ Ｐゴシック" pitchFamily="34" charset="-128"/>
              </a:rPr>
              <a:t>A Guide to the Project Management Body of Knowledge (PMBOK®)</a:t>
            </a:r>
            <a:r>
              <a:rPr lang="es-CR" sz="2400" dirty="0" smtClean="0">
                <a:ea typeface="ＭＳ Ｐゴシック" pitchFamily="34" charset="-128"/>
              </a:rPr>
              <a:t> (5th Ed.). Pennsylvania, </a:t>
            </a:r>
            <a:r>
              <a:rPr lang="es-CR" sz="2400" dirty="0" err="1" smtClean="0">
                <a:ea typeface="ＭＳ Ｐゴシック" pitchFamily="34" charset="-128"/>
              </a:rPr>
              <a:t>United</a:t>
            </a:r>
            <a:r>
              <a:rPr lang="es-CR" sz="2400" dirty="0" smtClean="0">
                <a:ea typeface="ＭＳ Ｐゴシック" pitchFamily="34" charset="-128"/>
              </a:rPr>
              <a:t> </a:t>
            </a:r>
            <a:r>
              <a:rPr lang="es-CR" sz="2400" dirty="0" err="1" smtClean="0">
                <a:ea typeface="ＭＳ Ｐゴシック" pitchFamily="34" charset="-128"/>
              </a:rPr>
              <a:t>States</a:t>
            </a:r>
            <a:r>
              <a:rPr lang="es-CR" sz="2400" dirty="0" smtClean="0">
                <a:ea typeface="ＭＳ Ｐゴシック" pitchFamily="34" charset="-128"/>
              </a:rPr>
              <a:t> of </a:t>
            </a:r>
            <a:r>
              <a:rPr lang="es-CR" sz="2400" dirty="0" err="1" smtClean="0">
                <a:ea typeface="ＭＳ Ｐゴシック" pitchFamily="34" charset="-128"/>
              </a:rPr>
              <a:t>America</a:t>
            </a:r>
            <a:r>
              <a:rPr lang="es-CR" sz="2400" dirty="0" smtClean="0">
                <a:ea typeface="ＭＳ Ｐゴシック" pitchFamily="34" charset="-128"/>
              </a:rPr>
              <a:t>: Project Management Institute.</a:t>
            </a:r>
          </a:p>
          <a:p>
            <a:pPr marL="342900" lvl="2" indent="-342900"/>
            <a:r>
              <a:rPr lang="en-US" dirty="0" err="1"/>
              <a:t>Mulcahy</a:t>
            </a:r>
            <a:r>
              <a:rPr lang="en-US" dirty="0"/>
              <a:t>, R. (2013)( </a:t>
            </a:r>
            <a:r>
              <a:rPr lang="en-US" u="sng" dirty="0"/>
              <a:t>PMP Exam Prep.</a:t>
            </a:r>
            <a:r>
              <a:rPr lang="en-US" dirty="0"/>
              <a:t> (8th Ed). United States of America: McGraw-Hill</a:t>
            </a:r>
            <a:r>
              <a:rPr lang="en-US" dirty="0" smtClean="0"/>
              <a:t>.</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684213" y="1557338"/>
            <a:ext cx="8135937" cy="1038225"/>
          </a:xfrm>
        </p:spPr>
        <p:txBody>
          <a:bodyPr/>
          <a:lstStyle/>
          <a:p>
            <a:pPr eaLnBrk="1" hangingPunct="1"/>
            <a:r>
              <a:rPr lang="es-CR" sz="3800" dirty="0" smtClean="0">
                <a:ea typeface="ＭＳ Ｐゴシック" pitchFamily="34" charset="-128"/>
              </a:rPr>
              <a:t>Project Management Office (PMO)</a:t>
            </a:r>
          </a:p>
        </p:txBody>
      </p:sp>
      <p:sp>
        <p:nvSpPr>
          <p:cNvPr id="33795" name="Content Placeholder 2"/>
          <p:cNvSpPr>
            <a:spLocks noGrp="1"/>
          </p:cNvSpPr>
          <p:nvPr>
            <p:ph idx="4294967295"/>
          </p:nvPr>
        </p:nvSpPr>
        <p:spPr>
          <a:xfrm>
            <a:off x="468313" y="2565400"/>
            <a:ext cx="8229600" cy="3990975"/>
          </a:xfrm>
        </p:spPr>
        <p:txBody>
          <a:bodyPr/>
          <a:lstStyle/>
          <a:p>
            <a:pPr eaLnBrk="1" hangingPunct="1"/>
            <a:r>
              <a:rPr lang="en-US" dirty="0"/>
              <a:t>A PMO is an organizational </a:t>
            </a:r>
            <a:r>
              <a:rPr lang="en-US" dirty="0" smtClean="0"/>
              <a:t>entity having various </a:t>
            </a:r>
            <a:r>
              <a:rPr lang="en-US" dirty="0"/>
              <a:t>responsibilities related to the centralized and coordinated management of </a:t>
            </a:r>
            <a:r>
              <a:rPr lang="en-US" dirty="0" smtClean="0"/>
              <a:t>the projects </a:t>
            </a:r>
            <a:r>
              <a:rPr lang="en-US" dirty="0"/>
              <a:t>under its domain.</a:t>
            </a:r>
          </a:p>
          <a:p>
            <a:pPr marL="0" indent="0" eaLnBrk="1" hangingPunct="1">
              <a:buNone/>
            </a:pPr>
            <a:endParaRPr lang="es-CR"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533400" y="1341438"/>
            <a:ext cx="8229600" cy="1143000"/>
          </a:xfrm>
        </p:spPr>
        <p:txBody>
          <a:bodyPr/>
          <a:lstStyle/>
          <a:p>
            <a:pPr eaLnBrk="1" hangingPunct="1"/>
            <a:r>
              <a:rPr lang="en-US" dirty="0" smtClean="0"/>
              <a:t>Stakeholders</a:t>
            </a:r>
            <a:endParaRPr lang="es-CR" dirty="0" smtClean="0">
              <a:ea typeface="ＭＳ Ｐゴシック" pitchFamily="34" charset="-128"/>
            </a:endParaRPr>
          </a:p>
        </p:txBody>
      </p:sp>
      <p:sp>
        <p:nvSpPr>
          <p:cNvPr id="15364" name="Rectangle 3"/>
          <p:cNvSpPr>
            <a:spLocks noGrp="1" noChangeArrowheads="1"/>
          </p:cNvSpPr>
          <p:nvPr>
            <p:ph type="body" idx="4294967295"/>
          </p:nvPr>
        </p:nvSpPr>
        <p:spPr>
          <a:xfrm>
            <a:off x="468313" y="2781300"/>
            <a:ext cx="8229600" cy="2417763"/>
          </a:xfrm>
        </p:spPr>
        <p:txBody>
          <a:bodyPr/>
          <a:lstStyle/>
          <a:p>
            <a:pPr eaLnBrk="1" hangingPunct="1"/>
            <a:r>
              <a:rPr lang="en-US" dirty="0"/>
              <a:t>Stakeholders are people or organizations whose interests may be positively or negatively impacted by the project.</a:t>
            </a:r>
          </a:p>
          <a:p>
            <a:pPr marL="0" indent="0" eaLnBrk="1" hangingPunct="1">
              <a:buFont typeface="Arial" charset="0"/>
              <a:buNone/>
              <a:defRPr/>
            </a:pPr>
            <a:endParaRPr lang="es-CR" dirty="0" smtClean="0">
              <a:cs typeface="+mn-cs"/>
            </a:endParaRPr>
          </a:p>
          <a:p>
            <a:pPr eaLnBrk="1" hangingPunct="1">
              <a:defRPr/>
            </a:pPr>
            <a:endParaRPr lang="es-CR" dirty="0" smtClean="0">
              <a:cs typeface="+mn-cs"/>
            </a:endParaRPr>
          </a:p>
          <a:p>
            <a:pPr eaLnBrk="1" hangingPunct="1">
              <a:defRPr/>
            </a:pPr>
            <a:endParaRPr lang="es-CR" dirty="0" smtClean="0">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323850" y="1341438"/>
            <a:ext cx="8229600" cy="1143000"/>
          </a:xfrm>
        </p:spPr>
        <p:txBody>
          <a:bodyPr/>
          <a:lstStyle/>
          <a:p>
            <a:pPr eaLnBrk="1" hangingPunct="1"/>
            <a:r>
              <a:rPr lang="en-US" dirty="0" smtClean="0">
                <a:ea typeface="ＭＳ Ｐゴシック" pitchFamily="34" charset="-128"/>
              </a:rPr>
              <a:t>Stakeholder management</a:t>
            </a:r>
          </a:p>
        </p:txBody>
      </p:sp>
      <p:sp>
        <p:nvSpPr>
          <p:cNvPr id="36867" name="Content Placeholder 2"/>
          <p:cNvSpPr>
            <a:spLocks noGrp="1"/>
          </p:cNvSpPr>
          <p:nvPr>
            <p:ph idx="4294967295"/>
          </p:nvPr>
        </p:nvSpPr>
        <p:spPr>
          <a:xfrm>
            <a:off x="468313" y="2781300"/>
            <a:ext cx="8229600" cy="3090863"/>
          </a:xfrm>
        </p:spPr>
        <p:txBody>
          <a:bodyPr/>
          <a:lstStyle/>
          <a:p>
            <a:pPr algn="just" eaLnBrk="1" hangingPunct="1"/>
            <a:r>
              <a:rPr lang="en-US" dirty="0" smtClean="0">
                <a:ea typeface="ＭＳ Ｐゴシック" pitchFamily="34" charset="-128"/>
              </a:rPr>
              <a:t>Stakeholder management is the process used to manage the expectations of any person or organization </a:t>
            </a:r>
            <a:r>
              <a:rPr lang="en-US" dirty="0"/>
              <a:t>whose interests may be positively or negatively impacted by the </a:t>
            </a:r>
            <a:r>
              <a:rPr lang="en-US" dirty="0" smtClean="0"/>
              <a:t>project.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2"/>
          <p:cNvPicPr>
            <a:picLocks noChangeAspect="1" noChangeArrowheads="1"/>
          </p:cNvPicPr>
          <p:nvPr/>
        </p:nvPicPr>
        <p:blipFill>
          <a:blip r:embed="rId2" cstate="print"/>
          <a:srcRect/>
          <a:stretch>
            <a:fillRect/>
          </a:stretch>
        </p:blipFill>
        <p:spPr bwMode="auto">
          <a:xfrm>
            <a:off x="314325" y="2935288"/>
            <a:ext cx="8677275" cy="3519487"/>
          </a:xfrm>
          <a:prstGeom prst="rect">
            <a:avLst/>
          </a:prstGeom>
          <a:noFill/>
          <a:ln w="9525" algn="ctr">
            <a:noFill/>
            <a:miter lim="800000"/>
            <a:headEnd/>
            <a:tailEnd/>
          </a:ln>
        </p:spPr>
      </p:pic>
      <p:sp>
        <p:nvSpPr>
          <p:cNvPr id="8" name="7 Rectángulo"/>
          <p:cNvSpPr/>
          <p:nvPr/>
        </p:nvSpPr>
        <p:spPr>
          <a:xfrm>
            <a:off x="395288" y="1700213"/>
            <a:ext cx="7993062" cy="954107"/>
          </a:xfrm>
          <a:prstGeom prst="rect">
            <a:avLst/>
          </a:prstGeom>
        </p:spPr>
        <p:txBody>
          <a:bodyPr>
            <a:spAutoFit/>
          </a:bodyPr>
          <a:lstStyle/>
          <a:p>
            <a:pPr algn="just">
              <a:defRPr/>
            </a:pPr>
            <a:r>
              <a:rPr lang="es-CR" sz="2800" b="1" dirty="0" smtClean="0">
                <a:latin typeface="+mj-lt"/>
                <a:ea typeface="+mj-ea"/>
                <a:cs typeface="+mj-cs"/>
              </a:rPr>
              <a:t>Stakeholders infl</a:t>
            </a:r>
            <a:r>
              <a:rPr lang="es-CR" sz="2800" b="1" dirty="0" smtClean="0">
                <a:latin typeface="+mj-lt"/>
              </a:rPr>
              <a:t>uence, risk, uncertainty and cost of changes</a:t>
            </a:r>
            <a:endParaRPr lang="es-CR" sz="2800" b="1" dirty="0">
              <a:latin typeface="+mj-lt"/>
              <a:ea typeface="+mj-ea"/>
              <a:cs typeface="+mj-cs"/>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16926</TotalTime>
  <Words>2337</Words>
  <Application>Microsoft Office PowerPoint</Application>
  <PresentationFormat>Presentación en pantalla (4:3)</PresentationFormat>
  <Paragraphs>218</Paragraphs>
  <Slides>51</Slides>
  <Notes>0</Notes>
  <HiddenSlides>0</HiddenSlides>
  <MMClips>0</MMClips>
  <ScaleCrop>false</ScaleCrop>
  <HeadingPairs>
    <vt:vector size="4" baseType="variant">
      <vt:variant>
        <vt:lpstr>Tema</vt:lpstr>
      </vt:variant>
      <vt:variant>
        <vt:i4>1</vt:i4>
      </vt:variant>
      <vt:variant>
        <vt:lpstr>Títulos de diapositiva</vt:lpstr>
      </vt:variant>
      <vt:variant>
        <vt:i4>51</vt:i4>
      </vt:variant>
    </vt:vector>
  </HeadingPairs>
  <TitlesOfParts>
    <vt:vector size="52" baseType="lpstr">
      <vt:lpstr>Tema de Office</vt:lpstr>
      <vt:lpstr>Degree and Graduation Seminar  Project Management Framework</vt:lpstr>
      <vt:lpstr>Presentación de PowerPoint</vt:lpstr>
      <vt:lpstr>Presentación de PowerPoint</vt:lpstr>
      <vt:lpstr>Project management</vt:lpstr>
      <vt:lpstr>Presentación de PowerPoint</vt:lpstr>
      <vt:lpstr>Project Management Office (PMO)</vt:lpstr>
      <vt:lpstr>Stakeholders</vt:lpstr>
      <vt:lpstr>Stakeholder management</vt:lpstr>
      <vt:lpstr>Presentación de PowerPoint</vt:lpstr>
      <vt:lpstr>Organizational structure</vt:lpstr>
      <vt:lpstr>Functional Organization</vt:lpstr>
      <vt:lpstr>Project Oriented Organization</vt:lpstr>
      <vt:lpstr>Presentación de PowerPoint</vt:lpstr>
      <vt:lpstr>Strong Matrix Organization</vt:lpstr>
      <vt:lpstr>Weak Matrix Organization</vt:lpstr>
      <vt:lpstr>Balanced Matrix Organization</vt:lpstr>
      <vt:lpstr>Tight Matrix Organization</vt:lpstr>
      <vt:lpstr>Project Expediter</vt:lpstr>
      <vt:lpstr>Project Coordinator</vt:lpstr>
      <vt:lpstr>Some tips to remember:</vt:lpstr>
      <vt:lpstr>Project objectives</vt:lpstr>
      <vt:lpstr>Constraints</vt:lpstr>
      <vt:lpstr>Presentación de PowerPoint</vt:lpstr>
      <vt:lpstr>Presentación de PowerPoint</vt:lpstr>
      <vt:lpstr>OPM3</vt:lpstr>
      <vt:lpstr>Management by Objectives (MBO)</vt:lpstr>
      <vt:lpstr>Lessons learned</vt:lpstr>
      <vt:lpstr>Sample Question</vt:lpstr>
      <vt:lpstr>Sample Question</vt:lpstr>
      <vt:lpstr>Sample Question</vt:lpstr>
      <vt:lpstr>Sample Question</vt:lpstr>
      <vt:lpstr>Sample Question</vt:lpstr>
      <vt:lpstr>Sample Question</vt:lpstr>
      <vt:lpstr>Sample Question</vt:lpstr>
      <vt:lpstr>Sample Question</vt:lpstr>
      <vt:lpstr>Sample Question</vt:lpstr>
      <vt:lpstr>Sample Question</vt:lpstr>
      <vt:lpstr>Sample Question</vt:lpstr>
      <vt:lpstr>Sample Question</vt:lpstr>
      <vt:lpstr>Sample Question</vt:lpstr>
      <vt:lpstr>Sample Question</vt:lpstr>
      <vt:lpstr>Sample Question</vt:lpstr>
      <vt:lpstr>Sample Question</vt:lpstr>
      <vt:lpstr>Sample Question</vt:lpstr>
      <vt:lpstr>Sample Question</vt:lpstr>
      <vt:lpstr>Sample Question</vt:lpstr>
      <vt:lpstr>Sample Question</vt:lpstr>
      <vt:lpstr>Sample Question</vt:lpstr>
      <vt:lpstr>Sample Question</vt:lpstr>
      <vt:lpstr>Sample Question</vt:lpstr>
      <vt:lpstr>Bibliography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abustamante</dc:creator>
  <cp:lastModifiedBy>Angela Herrera</cp:lastModifiedBy>
  <cp:revision>120</cp:revision>
  <dcterms:created xsi:type="dcterms:W3CDTF">2012-05-28T23:03:22Z</dcterms:created>
  <dcterms:modified xsi:type="dcterms:W3CDTF">2014-02-18T16:03:35Z</dcterms:modified>
</cp:coreProperties>
</file>