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302" r:id="rId2"/>
    <p:sldId id="303" r:id="rId3"/>
    <p:sldId id="258" r:id="rId4"/>
    <p:sldId id="260" r:id="rId5"/>
    <p:sldId id="259" r:id="rId6"/>
    <p:sldId id="270" r:id="rId7"/>
    <p:sldId id="261" r:id="rId8"/>
    <p:sldId id="271" r:id="rId9"/>
    <p:sldId id="262" r:id="rId10"/>
    <p:sldId id="272" r:id="rId11"/>
    <p:sldId id="263" r:id="rId12"/>
    <p:sldId id="264" r:id="rId13"/>
    <p:sldId id="266" r:id="rId14"/>
    <p:sldId id="267" r:id="rId15"/>
    <p:sldId id="268" r:id="rId16"/>
    <p:sldId id="269" r:id="rId17"/>
    <p:sldId id="304" r:id="rId18"/>
    <p:sldId id="273" r:id="rId19"/>
    <p:sldId id="274" r:id="rId20"/>
    <p:sldId id="275" r:id="rId21"/>
    <p:sldId id="293" r:id="rId22"/>
    <p:sldId id="276" r:id="rId23"/>
    <p:sldId id="298" r:id="rId24"/>
    <p:sldId id="277" r:id="rId25"/>
    <p:sldId id="301" r:id="rId26"/>
    <p:sldId id="278" r:id="rId27"/>
    <p:sldId id="279" r:id="rId28"/>
    <p:sldId id="280" r:id="rId29"/>
    <p:sldId id="281" r:id="rId30"/>
    <p:sldId id="282" r:id="rId31"/>
    <p:sldId id="296" r:id="rId32"/>
    <p:sldId id="283" r:id="rId33"/>
    <p:sldId id="284" r:id="rId34"/>
    <p:sldId id="285" r:id="rId35"/>
    <p:sldId id="299" r:id="rId36"/>
    <p:sldId id="286" r:id="rId37"/>
    <p:sldId id="287" r:id="rId38"/>
    <p:sldId id="300" r:id="rId39"/>
    <p:sldId id="288" r:id="rId40"/>
    <p:sldId id="292" r:id="rId41"/>
    <p:sldId id="289" r:id="rId42"/>
    <p:sldId id="290" r:id="rId43"/>
    <p:sldId id="297" r:id="rId44"/>
    <p:sldId id="291" r:id="rId4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AC42"/>
    <a:srgbClr val="D60093"/>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820" autoAdjust="0"/>
  </p:normalViewPr>
  <p:slideViewPr>
    <p:cSldViewPr>
      <p:cViewPr>
        <p:scale>
          <a:sx n="94" d="100"/>
          <a:sy n="94" d="100"/>
        </p:scale>
        <p:origin x="-882" y="-72"/>
      </p:cViewPr>
      <p:guideLst>
        <p:guide orient="horz" pos="2160"/>
        <p:guide pos="2880"/>
      </p:guideLst>
    </p:cSldViewPr>
  </p:slideViewPr>
  <p:notesTextViewPr>
    <p:cViewPr>
      <p:scale>
        <a:sx n="1" d="1"/>
        <a:sy n="1" d="1"/>
      </p:scale>
      <p:origin x="0" y="0"/>
    </p:cViewPr>
  </p:notesTextViewPr>
  <p:sorterViewPr>
    <p:cViewPr>
      <p:scale>
        <a:sx n="50" d="100"/>
        <a:sy n="50" d="100"/>
      </p:scale>
      <p:origin x="0" y="43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595B5C-B921-49C7-8CF8-3373306B1D4C}" type="datetimeFigureOut">
              <a:rPr lang="es-ES" smtClean="0"/>
              <a:pPr/>
              <a:t>25/06/2012</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2159C7-8678-4F35-9AB6-DD4951B464D9}" type="slidenum">
              <a:rPr lang="es-ES" smtClean="0"/>
              <a:pPr/>
              <a:t>‹Nº›</a:t>
            </a:fld>
            <a:endParaRPr lang="es-ES"/>
          </a:p>
        </p:txBody>
      </p:sp>
    </p:spTree>
    <p:extLst>
      <p:ext uri="{BB962C8B-B14F-4D97-AF65-F5344CB8AC3E}">
        <p14:creationId xmlns:p14="http://schemas.microsoft.com/office/powerpoint/2010/main" val="1085758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982159C7-8678-4F35-9AB6-DD4951B464D9}" type="slidenum">
              <a:rPr lang="es-ES" smtClean="0"/>
              <a:pPr/>
              <a:t>9</a:t>
            </a:fld>
            <a:endParaRPr lang="es-ES"/>
          </a:p>
        </p:txBody>
      </p:sp>
    </p:spTree>
    <p:extLst>
      <p:ext uri="{BB962C8B-B14F-4D97-AF65-F5344CB8AC3E}">
        <p14:creationId xmlns:p14="http://schemas.microsoft.com/office/powerpoint/2010/main" val="512043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E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
          </a:p>
        </p:txBody>
      </p:sp>
      <p:sp>
        <p:nvSpPr>
          <p:cNvPr id="4" name="Date Placeholder 3"/>
          <p:cNvSpPr>
            <a:spLocks noGrp="1"/>
          </p:cNvSpPr>
          <p:nvPr>
            <p:ph type="dt" sz="half" idx="10"/>
          </p:nvPr>
        </p:nvSpPr>
        <p:spPr/>
        <p:txBody>
          <a:bodyPr/>
          <a:lstStyle/>
          <a:p>
            <a:fld id="{A87CB7B6-D402-44DF-A45E-2B9AA3564287}" type="datetimeFigureOut">
              <a:rPr lang="es-ES" smtClean="0"/>
              <a:pPr/>
              <a:t>25/06/2012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5695C1D-0142-4125-A72C-EBDB8F123FEA}" type="slidenum">
              <a:rPr lang="es-ES" smtClean="0"/>
              <a:pPr/>
              <a:t>‹Nº›</a:t>
            </a:fld>
            <a:endParaRPr lang="es-ES"/>
          </a:p>
        </p:txBody>
      </p:sp>
    </p:spTree>
    <p:extLst>
      <p:ext uri="{BB962C8B-B14F-4D97-AF65-F5344CB8AC3E}">
        <p14:creationId xmlns:p14="http://schemas.microsoft.com/office/powerpoint/2010/main" val="3265384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p>
            <a:fld id="{A87CB7B6-D402-44DF-A45E-2B9AA3564287}" type="datetimeFigureOut">
              <a:rPr lang="es-ES" smtClean="0"/>
              <a:pPr/>
              <a:t>25/06/2012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5695C1D-0142-4125-A72C-EBDB8F123FEA}" type="slidenum">
              <a:rPr lang="es-ES" smtClean="0"/>
              <a:pPr/>
              <a:t>‹Nº›</a:t>
            </a:fld>
            <a:endParaRPr lang="es-ES"/>
          </a:p>
        </p:txBody>
      </p:sp>
    </p:spTree>
    <p:extLst>
      <p:ext uri="{BB962C8B-B14F-4D97-AF65-F5344CB8AC3E}">
        <p14:creationId xmlns:p14="http://schemas.microsoft.com/office/powerpoint/2010/main" val="1724303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E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p>
            <a:fld id="{A87CB7B6-D402-44DF-A45E-2B9AA3564287}" type="datetimeFigureOut">
              <a:rPr lang="es-ES" smtClean="0"/>
              <a:pPr/>
              <a:t>25/06/2012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5695C1D-0142-4125-A72C-EBDB8F123FEA}" type="slidenum">
              <a:rPr lang="es-ES" smtClean="0"/>
              <a:pPr/>
              <a:t>‹Nº›</a:t>
            </a:fld>
            <a:endParaRPr lang="es-ES"/>
          </a:p>
        </p:txBody>
      </p:sp>
    </p:spTree>
    <p:extLst>
      <p:ext uri="{BB962C8B-B14F-4D97-AF65-F5344CB8AC3E}">
        <p14:creationId xmlns:p14="http://schemas.microsoft.com/office/powerpoint/2010/main" val="443864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p>
            <a:fld id="{A87CB7B6-D402-44DF-A45E-2B9AA3564287}" type="datetimeFigureOut">
              <a:rPr lang="es-ES" smtClean="0"/>
              <a:pPr/>
              <a:t>25/06/2012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5695C1D-0142-4125-A72C-EBDB8F123FEA}" type="slidenum">
              <a:rPr lang="es-ES" smtClean="0"/>
              <a:pPr/>
              <a:t>‹Nº›</a:t>
            </a:fld>
            <a:endParaRPr lang="es-ES"/>
          </a:p>
        </p:txBody>
      </p:sp>
    </p:spTree>
    <p:extLst>
      <p:ext uri="{BB962C8B-B14F-4D97-AF65-F5344CB8AC3E}">
        <p14:creationId xmlns:p14="http://schemas.microsoft.com/office/powerpoint/2010/main" val="279231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7CB7B6-D402-44DF-A45E-2B9AA3564287}" type="datetimeFigureOut">
              <a:rPr lang="es-ES" smtClean="0"/>
              <a:pPr/>
              <a:t>25/06/2012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5695C1D-0142-4125-A72C-EBDB8F123FEA}" type="slidenum">
              <a:rPr lang="es-ES" smtClean="0"/>
              <a:pPr/>
              <a:t>‹Nº›</a:t>
            </a:fld>
            <a:endParaRPr lang="es-ES"/>
          </a:p>
        </p:txBody>
      </p:sp>
    </p:spTree>
    <p:extLst>
      <p:ext uri="{BB962C8B-B14F-4D97-AF65-F5344CB8AC3E}">
        <p14:creationId xmlns:p14="http://schemas.microsoft.com/office/powerpoint/2010/main" val="3631333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Date Placeholder 4"/>
          <p:cNvSpPr>
            <a:spLocks noGrp="1"/>
          </p:cNvSpPr>
          <p:nvPr>
            <p:ph type="dt" sz="half" idx="10"/>
          </p:nvPr>
        </p:nvSpPr>
        <p:spPr/>
        <p:txBody>
          <a:bodyPr/>
          <a:lstStyle/>
          <a:p>
            <a:fld id="{A87CB7B6-D402-44DF-A45E-2B9AA3564287}" type="datetimeFigureOut">
              <a:rPr lang="es-ES" smtClean="0"/>
              <a:pPr/>
              <a:t>25/06/2012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5695C1D-0142-4125-A72C-EBDB8F123FEA}" type="slidenum">
              <a:rPr lang="es-ES" smtClean="0"/>
              <a:pPr/>
              <a:t>‹Nº›</a:t>
            </a:fld>
            <a:endParaRPr lang="es-ES"/>
          </a:p>
        </p:txBody>
      </p:sp>
    </p:spTree>
    <p:extLst>
      <p:ext uri="{BB962C8B-B14F-4D97-AF65-F5344CB8AC3E}">
        <p14:creationId xmlns:p14="http://schemas.microsoft.com/office/powerpoint/2010/main" val="664455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7" name="Date Placeholder 6"/>
          <p:cNvSpPr>
            <a:spLocks noGrp="1"/>
          </p:cNvSpPr>
          <p:nvPr>
            <p:ph type="dt" sz="half" idx="10"/>
          </p:nvPr>
        </p:nvSpPr>
        <p:spPr/>
        <p:txBody>
          <a:bodyPr/>
          <a:lstStyle/>
          <a:p>
            <a:fld id="{A87CB7B6-D402-44DF-A45E-2B9AA3564287}" type="datetimeFigureOut">
              <a:rPr lang="es-ES" smtClean="0"/>
              <a:pPr/>
              <a:t>25/06/2012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B5695C1D-0142-4125-A72C-EBDB8F123FEA}" type="slidenum">
              <a:rPr lang="es-ES" smtClean="0"/>
              <a:pPr/>
              <a:t>‹Nº›</a:t>
            </a:fld>
            <a:endParaRPr lang="es-ES"/>
          </a:p>
        </p:txBody>
      </p:sp>
    </p:spTree>
    <p:extLst>
      <p:ext uri="{BB962C8B-B14F-4D97-AF65-F5344CB8AC3E}">
        <p14:creationId xmlns:p14="http://schemas.microsoft.com/office/powerpoint/2010/main" val="1514130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Date Placeholder 2"/>
          <p:cNvSpPr>
            <a:spLocks noGrp="1"/>
          </p:cNvSpPr>
          <p:nvPr>
            <p:ph type="dt" sz="half" idx="10"/>
          </p:nvPr>
        </p:nvSpPr>
        <p:spPr/>
        <p:txBody>
          <a:bodyPr/>
          <a:lstStyle/>
          <a:p>
            <a:fld id="{A87CB7B6-D402-44DF-A45E-2B9AA3564287}" type="datetimeFigureOut">
              <a:rPr lang="es-ES" smtClean="0"/>
              <a:pPr/>
              <a:t>25/06/2012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5695C1D-0142-4125-A72C-EBDB8F123FEA}" type="slidenum">
              <a:rPr lang="es-ES" smtClean="0"/>
              <a:pPr/>
              <a:t>‹Nº›</a:t>
            </a:fld>
            <a:endParaRPr lang="es-ES"/>
          </a:p>
        </p:txBody>
      </p:sp>
    </p:spTree>
    <p:extLst>
      <p:ext uri="{BB962C8B-B14F-4D97-AF65-F5344CB8AC3E}">
        <p14:creationId xmlns:p14="http://schemas.microsoft.com/office/powerpoint/2010/main" val="3689510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7CB7B6-D402-44DF-A45E-2B9AA3564287}" type="datetimeFigureOut">
              <a:rPr lang="es-ES" smtClean="0"/>
              <a:pPr/>
              <a:t>25/06/2012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5695C1D-0142-4125-A72C-EBDB8F123FEA}" type="slidenum">
              <a:rPr lang="es-ES" smtClean="0"/>
              <a:pPr/>
              <a:t>‹Nº›</a:t>
            </a:fld>
            <a:endParaRPr lang="es-ES"/>
          </a:p>
        </p:txBody>
      </p:sp>
    </p:spTree>
    <p:extLst>
      <p:ext uri="{BB962C8B-B14F-4D97-AF65-F5344CB8AC3E}">
        <p14:creationId xmlns:p14="http://schemas.microsoft.com/office/powerpoint/2010/main" val="2468029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7CB7B6-D402-44DF-A45E-2B9AA3564287}" type="datetimeFigureOut">
              <a:rPr lang="es-ES" smtClean="0"/>
              <a:pPr/>
              <a:t>25/06/2012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5695C1D-0142-4125-A72C-EBDB8F123FEA}" type="slidenum">
              <a:rPr lang="es-ES" smtClean="0"/>
              <a:pPr/>
              <a:t>‹Nº›</a:t>
            </a:fld>
            <a:endParaRPr lang="es-ES"/>
          </a:p>
        </p:txBody>
      </p:sp>
    </p:spTree>
    <p:extLst>
      <p:ext uri="{BB962C8B-B14F-4D97-AF65-F5344CB8AC3E}">
        <p14:creationId xmlns:p14="http://schemas.microsoft.com/office/powerpoint/2010/main" val="2349845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7CB7B6-D402-44DF-A45E-2B9AA3564287}" type="datetimeFigureOut">
              <a:rPr lang="es-ES" smtClean="0"/>
              <a:pPr/>
              <a:t>25/06/2012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5695C1D-0142-4125-A72C-EBDB8F123FEA}" type="slidenum">
              <a:rPr lang="es-ES" smtClean="0"/>
              <a:pPr/>
              <a:t>‹Nº›</a:t>
            </a:fld>
            <a:endParaRPr lang="es-ES"/>
          </a:p>
        </p:txBody>
      </p:sp>
    </p:spTree>
    <p:extLst>
      <p:ext uri="{BB962C8B-B14F-4D97-AF65-F5344CB8AC3E}">
        <p14:creationId xmlns:p14="http://schemas.microsoft.com/office/powerpoint/2010/main" val="3311263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E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7CB7B6-D402-44DF-A45E-2B9AA3564287}" type="datetimeFigureOut">
              <a:rPr lang="es-ES" smtClean="0"/>
              <a:pPr/>
              <a:t>25/06/2012</a:t>
            </a:fld>
            <a:endParaRPr lang="es-E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695C1D-0142-4125-A72C-EBDB8F123FEA}" type="slidenum">
              <a:rPr lang="es-ES" smtClean="0"/>
              <a:pPr/>
              <a:t>‹Nº›</a:t>
            </a:fld>
            <a:endParaRPr lang="es-ES"/>
          </a:p>
        </p:txBody>
      </p:sp>
    </p:spTree>
    <p:extLst>
      <p:ext uri="{BB962C8B-B14F-4D97-AF65-F5344CB8AC3E}">
        <p14:creationId xmlns:p14="http://schemas.microsoft.com/office/powerpoint/2010/main" val="3164750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11117"/>
            <a:ext cx="2339752" cy="1143000"/>
          </a:xfrm>
        </p:spPr>
        <p:txBody>
          <a:bodyPr>
            <a:normAutofit/>
          </a:bodyPr>
          <a:lstStyle/>
          <a:p>
            <a:r>
              <a:rPr lang="es-ES" dirty="0" err="1" smtClean="0">
                <a:solidFill>
                  <a:schemeClr val="accent6">
                    <a:lumMod val="75000"/>
                  </a:schemeClr>
                </a:solidFill>
                <a:latin typeface="Broadway" pitchFamily="82" charset="0"/>
              </a:rPr>
              <a:t>Unit</a:t>
            </a:r>
            <a:r>
              <a:rPr lang="es-ES" dirty="0" smtClean="0">
                <a:solidFill>
                  <a:schemeClr val="accent6">
                    <a:lumMod val="75000"/>
                  </a:schemeClr>
                </a:solidFill>
                <a:latin typeface="Broadway" pitchFamily="82" charset="0"/>
              </a:rPr>
              <a:t> 2</a:t>
            </a:r>
            <a:endParaRPr lang="es-ES" dirty="0">
              <a:solidFill>
                <a:schemeClr val="accent6">
                  <a:lumMod val="75000"/>
                </a:schemeClr>
              </a:solidFill>
              <a:latin typeface="Broadway" pitchFamily="82" charset="0"/>
            </a:endParaRPr>
          </a:p>
        </p:txBody>
      </p:sp>
      <p:pic>
        <p:nvPicPr>
          <p:cNvPr id="1026" name="Picture 2" descr="http://www.google.co.cr/url?source=imglanding&amp;ct=img&amp;q=http://web.educastur.princast.es/cp/antoniom/joomla/images/stories/libros.jpg&amp;sa=X&amp;ei=tvLjTrqcLYHWtge-7InJBA&amp;ved=0CBEQ8wc4ugE&amp;usg=AFQjCNEz8bG9Y-Fh5e_0Q4_VF4-zs22pw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6701" y="1412776"/>
            <a:ext cx="4114286"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820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www.google.co.cr/url?source=imglanding&amp;ct=img&amp;q=http://us.123rf.com/400wm/400/400/tobkatrina/tobkatrina0904/tobkatrina090400080/4601981-manos-pintadas-como-un-mapa-de-representaci-n-de-universal-de-la-responsabilidad-global.jpg&amp;sa=X&amp;ei=AhncTv6VL8rW0QH_yoHJDQ&amp;ved=0CAsQ8wc&amp;usg=AFQjCNEtHAbnZMoJfCVaGx50lHCorpZzx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rot="5400000">
            <a:off x="4856993" y="2900599"/>
            <a:ext cx="6552728" cy="1362075"/>
          </a:xfrm>
        </p:spPr>
        <p:txBody>
          <a:bodyPr>
            <a:normAutofit/>
          </a:bodyPr>
          <a:lstStyle/>
          <a:p>
            <a:r>
              <a:rPr lang="es-ES" sz="3100" dirty="0">
                <a:solidFill>
                  <a:schemeClr val="bg1"/>
                </a:solidFill>
                <a:latin typeface="Broadway" pitchFamily="82" charset="0"/>
                <a:ea typeface="Cambria Math" pitchFamily="18" charset="0"/>
              </a:rPr>
              <a:t>Universal </a:t>
            </a:r>
            <a:r>
              <a:rPr lang="es-ES" sz="3100" dirty="0" err="1">
                <a:solidFill>
                  <a:schemeClr val="bg1"/>
                </a:solidFill>
                <a:latin typeface="Broadway" pitchFamily="82" charset="0"/>
                <a:ea typeface="Cambria Math" pitchFamily="18" charset="0"/>
              </a:rPr>
              <a:t>Responsibility</a:t>
            </a:r>
            <a:r>
              <a:rPr lang="es-ES" b="1" dirty="0" smtClean="0">
                <a:solidFill>
                  <a:schemeClr val="bg1"/>
                </a:solidFill>
                <a:latin typeface="Broadway" pitchFamily="82" charset="0"/>
                <a:ea typeface="Cambria Math" pitchFamily="18" charset="0"/>
              </a:rPr>
              <a:t/>
            </a:r>
            <a:br>
              <a:rPr lang="es-ES" b="1" dirty="0" smtClean="0">
                <a:solidFill>
                  <a:schemeClr val="bg1"/>
                </a:solidFill>
                <a:latin typeface="Broadway" pitchFamily="82" charset="0"/>
                <a:ea typeface="Cambria Math" pitchFamily="18" charset="0"/>
              </a:rPr>
            </a:br>
            <a:endParaRPr lang="es-ES" dirty="0">
              <a:solidFill>
                <a:schemeClr val="bg1"/>
              </a:solidFill>
              <a:latin typeface="Broadway" pitchFamily="82" charset="0"/>
              <a:ea typeface="Cambria Math" pitchFamily="18" charset="0"/>
            </a:endParaRPr>
          </a:p>
        </p:txBody>
      </p:sp>
    </p:spTree>
    <p:extLst>
      <p:ext uri="{BB962C8B-B14F-4D97-AF65-F5344CB8AC3E}">
        <p14:creationId xmlns:p14="http://schemas.microsoft.com/office/powerpoint/2010/main" val="301963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60648"/>
            <a:ext cx="8229600" cy="6347970"/>
          </a:xfrm>
        </p:spPr>
        <p:txBody>
          <a:bodyPr>
            <a:normAutofit/>
          </a:bodyPr>
          <a:lstStyle/>
          <a:p>
            <a:pPr marL="0" indent="0" algn="just">
              <a:buNone/>
            </a:pPr>
            <a:r>
              <a:rPr lang="en-US" sz="2000" dirty="0">
                <a:latin typeface="Cambria Math" pitchFamily="18" charset="0"/>
                <a:ea typeface="Cambria Math" pitchFamily="18" charset="0"/>
              </a:rPr>
              <a:t>To realize these aspirations, we must decide to live with a sense of </a:t>
            </a:r>
            <a:r>
              <a:rPr lang="en-US" sz="2000" b="1" dirty="0">
                <a:solidFill>
                  <a:srgbClr val="FF0000"/>
                </a:solidFill>
                <a:latin typeface="Cambria Math" pitchFamily="18" charset="0"/>
                <a:ea typeface="Cambria Math" pitchFamily="18" charset="0"/>
              </a:rPr>
              <a:t>universal responsibility</a:t>
            </a:r>
            <a:r>
              <a:rPr lang="en-US" sz="2000" dirty="0">
                <a:latin typeface="Cambria Math" pitchFamily="18" charset="0"/>
                <a:ea typeface="Cambria Math" pitchFamily="18" charset="0"/>
              </a:rPr>
              <a:t>, identifying ourselves with the whole Earth community as well as our local communities. We are at once citizens of different nations and of one world in which the local and global are linked. Everyone shares responsibility for the present and future well-being of the human family and the larger living world. The spirit of human solidarity and kinship with all life is strengthened when we live with reverence for the mystery of being, gratitude for the gift of life, and humility regarding the human place in nature.</a:t>
            </a:r>
          </a:p>
          <a:p>
            <a:pPr marL="0" indent="0" algn="just">
              <a:buNone/>
            </a:pPr>
            <a:r>
              <a:rPr lang="en-US" sz="2000" dirty="0" smtClean="0">
                <a:latin typeface="Cambria Math" pitchFamily="18" charset="0"/>
                <a:ea typeface="Cambria Math" pitchFamily="18" charset="0"/>
              </a:rPr>
              <a:t>We </a:t>
            </a:r>
            <a:r>
              <a:rPr lang="en-US" sz="2000" dirty="0">
                <a:latin typeface="Cambria Math" pitchFamily="18" charset="0"/>
                <a:ea typeface="Cambria Math" pitchFamily="18" charset="0"/>
              </a:rPr>
              <a:t>urgently need a </a:t>
            </a:r>
            <a:r>
              <a:rPr lang="en-US" sz="2000" b="1" dirty="0">
                <a:solidFill>
                  <a:srgbClr val="FF0000"/>
                </a:solidFill>
                <a:latin typeface="Cambria Math" pitchFamily="18" charset="0"/>
                <a:ea typeface="Cambria Math" pitchFamily="18" charset="0"/>
              </a:rPr>
              <a:t>shared vision </a:t>
            </a:r>
            <a:r>
              <a:rPr lang="en-US" sz="2000" dirty="0">
                <a:latin typeface="Cambria Math" pitchFamily="18" charset="0"/>
                <a:ea typeface="Cambria Math" pitchFamily="18" charset="0"/>
              </a:rPr>
              <a:t>of basic values to provide an ethical foundation for the emerging world community. Therefore, together in hope we affirm the following interdependent principles for a sustainable way of life as a common standard by which the conduct of all individuals, organizations, businesses, governments, and transnational institutions is to be guided and assessed.</a:t>
            </a:r>
            <a:endParaRPr lang="es-ES" sz="2000" dirty="0">
              <a:latin typeface="Cambria Math" pitchFamily="18" charset="0"/>
              <a:ea typeface="Cambria Math" pitchFamily="18" charset="0"/>
            </a:endParaRPr>
          </a:p>
        </p:txBody>
      </p:sp>
      <p:pic>
        <p:nvPicPr>
          <p:cNvPr id="10242" name="Picture 2" descr="http://www.google.co.cr/url?source=imglanding&amp;ct=img&amp;q=http://www.empleare.com/wp-content/uploads/2011/09/Las-pymes-se-acercan-a-la-Responsabilidad-Social.jpg&amp;sa=X&amp;ei=jxncTvC_PIfr0gG_hbjEDQ&amp;ved=0CBEQ8wc&amp;usg=AFQjCNEff6mCMAhbsGVmuWoOEli6GTUkXQ"/>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4853" b="9219"/>
          <a:stretch/>
        </p:blipFill>
        <p:spPr bwMode="auto">
          <a:xfrm>
            <a:off x="6375464" y="4296112"/>
            <a:ext cx="2356327" cy="2315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1845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Carta a la tierra\Tierra_enferma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15616" y="3789040"/>
            <a:ext cx="4320480" cy="827807"/>
          </a:xfrm>
        </p:spPr>
        <p:txBody>
          <a:bodyPr>
            <a:normAutofit fontScale="90000"/>
          </a:bodyPr>
          <a:lstStyle/>
          <a:p>
            <a:r>
              <a:rPr lang="es-ES" dirty="0"/>
              <a:t/>
            </a:r>
            <a:br>
              <a:rPr lang="es-ES" dirty="0"/>
            </a:br>
            <a:r>
              <a:rPr lang="pt-BR" sz="3600" dirty="0" err="1">
                <a:solidFill>
                  <a:schemeClr val="bg1"/>
                </a:solidFill>
                <a:latin typeface="Broadway" pitchFamily="82" charset="0"/>
              </a:rPr>
              <a:t>Principles</a:t>
            </a:r>
            <a:endParaRPr lang="es-ES" sz="3600" dirty="0">
              <a:solidFill>
                <a:schemeClr val="bg1"/>
              </a:solidFill>
              <a:latin typeface="Broadway" pitchFamily="82" charset="0"/>
            </a:endParaRPr>
          </a:p>
        </p:txBody>
      </p:sp>
      <p:sp>
        <p:nvSpPr>
          <p:cNvPr id="4" name="Text Placeholder 3"/>
          <p:cNvSpPr>
            <a:spLocks noGrp="1"/>
          </p:cNvSpPr>
          <p:nvPr>
            <p:ph type="body" idx="1"/>
          </p:nvPr>
        </p:nvSpPr>
        <p:spPr>
          <a:xfrm rot="16200000">
            <a:off x="-2200511" y="3000711"/>
            <a:ext cx="6332241" cy="852115"/>
          </a:xfrm>
        </p:spPr>
        <p:txBody>
          <a:bodyPr>
            <a:normAutofit/>
          </a:bodyPr>
          <a:lstStyle/>
          <a:p>
            <a:r>
              <a:rPr lang="en-US" sz="2400" b="1" dirty="0">
                <a:solidFill>
                  <a:srgbClr val="92D050"/>
                </a:solidFill>
                <a:latin typeface="Cambria Math" pitchFamily="18" charset="0"/>
                <a:ea typeface="Cambria Math" pitchFamily="18" charset="0"/>
              </a:rPr>
              <a:t>I. RESPECT AND CARE FOR THE COMMUNITY OF </a:t>
            </a:r>
            <a:r>
              <a:rPr lang="en-US" sz="2400" b="1" dirty="0" smtClean="0">
                <a:solidFill>
                  <a:srgbClr val="92D050"/>
                </a:solidFill>
                <a:latin typeface="Cambria Math" pitchFamily="18" charset="0"/>
                <a:ea typeface="Cambria Math" pitchFamily="18" charset="0"/>
              </a:rPr>
              <a:t>LIFE</a:t>
            </a:r>
            <a:endParaRPr lang="es-ES" sz="2400" dirty="0">
              <a:solidFill>
                <a:srgbClr val="92D050"/>
              </a:solidFill>
              <a:latin typeface="Cambria Math" pitchFamily="18" charset="0"/>
              <a:ea typeface="Cambria Math" pitchFamily="18" charset="0"/>
            </a:endParaRPr>
          </a:p>
        </p:txBody>
      </p:sp>
    </p:spTree>
    <p:extLst>
      <p:ext uri="{BB962C8B-B14F-4D97-AF65-F5344CB8AC3E}">
        <p14:creationId xmlns:p14="http://schemas.microsoft.com/office/powerpoint/2010/main" val="298605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548680"/>
            <a:ext cx="8363272" cy="3456383"/>
          </a:xfrm>
        </p:spPr>
        <p:txBody>
          <a:bodyPr>
            <a:normAutofit fontScale="85000" lnSpcReduction="20000"/>
          </a:bodyPr>
          <a:lstStyle/>
          <a:p>
            <a:pPr marL="514350" indent="-514350">
              <a:buAutoNum type="arabicPeriod"/>
            </a:pPr>
            <a:r>
              <a:rPr lang="en-US" b="1" dirty="0" smtClean="0">
                <a:solidFill>
                  <a:schemeClr val="accent6">
                    <a:lumMod val="75000"/>
                  </a:schemeClr>
                </a:solidFill>
                <a:latin typeface="Cambria Math" pitchFamily="18" charset="0"/>
                <a:ea typeface="Cambria Math" pitchFamily="18" charset="0"/>
              </a:rPr>
              <a:t>Respect </a:t>
            </a:r>
            <a:r>
              <a:rPr lang="en-US" b="1" dirty="0">
                <a:solidFill>
                  <a:schemeClr val="accent6">
                    <a:lumMod val="75000"/>
                  </a:schemeClr>
                </a:solidFill>
                <a:latin typeface="Cambria Math" pitchFamily="18" charset="0"/>
                <a:ea typeface="Cambria Math" pitchFamily="18" charset="0"/>
              </a:rPr>
              <a:t>Earth and life in all its diversity. </a:t>
            </a:r>
            <a:endParaRPr lang="en-US" b="1" dirty="0" smtClean="0">
              <a:solidFill>
                <a:schemeClr val="accent6">
                  <a:lumMod val="75000"/>
                </a:schemeClr>
              </a:solidFill>
              <a:latin typeface="Cambria Math" pitchFamily="18" charset="0"/>
              <a:ea typeface="Cambria Math" pitchFamily="18" charset="0"/>
            </a:endParaRPr>
          </a:p>
          <a:p>
            <a:pPr marL="0" indent="0">
              <a:buNone/>
            </a:pPr>
            <a:endParaRPr lang="es-ES" dirty="0" smtClean="0">
              <a:latin typeface="Cambria Math" pitchFamily="18" charset="0"/>
              <a:ea typeface="Cambria Math" pitchFamily="18" charset="0"/>
            </a:endParaRPr>
          </a:p>
          <a:p>
            <a:pPr marL="514350" indent="-514350">
              <a:buFont typeface="+mj-lt"/>
              <a:buAutoNum type="alphaLcPeriod"/>
            </a:pPr>
            <a:r>
              <a:rPr lang="en-US" dirty="0" smtClean="0">
                <a:latin typeface="Cambria Math" pitchFamily="18" charset="0"/>
                <a:ea typeface="Cambria Math" pitchFamily="18" charset="0"/>
              </a:rPr>
              <a:t>Recognize </a:t>
            </a:r>
            <a:r>
              <a:rPr lang="en-US" dirty="0">
                <a:latin typeface="Cambria Math" pitchFamily="18" charset="0"/>
                <a:ea typeface="Cambria Math" pitchFamily="18" charset="0"/>
              </a:rPr>
              <a:t>that all beings are interdependent and every form of life has value regardless of its worth to human beings</a:t>
            </a:r>
            <a:r>
              <a:rPr lang="en-US" dirty="0" smtClean="0">
                <a:latin typeface="Cambria Math" pitchFamily="18" charset="0"/>
                <a:ea typeface="Cambria Math" pitchFamily="18" charset="0"/>
              </a:rPr>
              <a:t>.</a:t>
            </a:r>
          </a:p>
          <a:p>
            <a:pPr marL="514350" indent="-514350">
              <a:buFont typeface="+mj-lt"/>
              <a:buAutoNum type="alphaLcPeriod"/>
            </a:pPr>
            <a:r>
              <a:rPr lang="en-US" dirty="0">
                <a:latin typeface="Cambria Math" pitchFamily="18" charset="0"/>
                <a:ea typeface="Cambria Math" pitchFamily="18" charset="0"/>
              </a:rPr>
              <a:t/>
            </a:r>
            <a:br>
              <a:rPr lang="en-US" dirty="0">
                <a:latin typeface="Cambria Math" pitchFamily="18" charset="0"/>
                <a:ea typeface="Cambria Math" pitchFamily="18" charset="0"/>
              </a:rPr>
            </a:br>
            <a:r>
              <a:rPr lang="en-US" dirty="0" smtClean="0">
                <a:latin typeface="Cambria Math" pitchFamily="18" charset="0"/>
                <a:ea typeface="Cambria Math" pitchFamily="18" charset="0"/>
              </a:rPr>
              <a:t>Affirm </a:t>
            </a:r>
            <a:r>
              <a:rPr lang="en-US" dirty="0">
                <a:latin typeface="Cambria Math" pitchFamily="18" charset="0"/>
                <a:ea typeface="Cambria Math" pitchFamily="18" charset="0"/>
              </a:rPr>
              <a:t>faith in the inherent dignity of all human beings and in the intellectual, artistic, ethical, and spiritual potential of humanity.</a:t>
            </a:r>
            <a:endParaRPr lang="es-ES" dirty="0">
              <a:latin typeface="Cambria Math" pitchFamily="18" charset="0"/>
              <a:ea typeface="Cambria Math" pitchFamily="18" charset="0"/>
            </a:endParaRPr>
          </a:p>
        </p:txBody>
      </p:sp>
      <p:pic>
        <p:nvPicPr>
          <p:cNvPr id="1026" name="Picture 2" descr="http://farm3.static.flickr.com/2446/3640026347_2aa5957dc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339" t="3566" r="22472"/>
          <a:stretch/>
        </p:blipFill>
        <p:spPr bwMode="auto">
          <a:xfrm rot="960528">
            <a:off x="5580386" y="3778541"/>
            <a:ext cx="2386152" cy="2655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6611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03749"/>
            <a:ext cx="8712968" cy="5937523"/>
          </a:xfrm>
        </p:spPr>
        <p:txBody>
          <a:bodyPr>
            <a:normAutofit/>
          </a:bodyPr>
          <a:lstStyle/>
          <a:p>
            <a:pPr marL="0" indent="0">
              <a:buNone/>
            </a:pPr>
            <a:r>
              <a:rPr lang="en-US" sz="2400" b="1" dirty="0">
                <a:solidFill>
                  <a:schemeClr val="accent1">
                    <a:lumMod val="75000"/>
                  </a:schemeClr>
                </a:solidFill>
                <a:latin typeface="Cambria Math" pitchFamily="18" charset="0"/>
                <a:ea typeface="Cambria Math" pitchFamily="18" charset="0"/>
              </a:rPr>
              <a:t>2. Care for the community of life with understanding, compassion, and love</a:t>
            </a:r>
            <a:r>
              <a:rPr lang="en-US" sz="2400" b="1" dirty="0" smtClean="0">
                <a:solidFill>
                  <a:schemeClr val="accent1">
                    <a:lumMod val="75000"/>
                  </a:schemeClr>
                </a:solidFill>
                <a:latin typeface="Cambria Math" pitchFamily="18" charset="0"/>
                <a:ea typeface="Cambria Math" pitchFamily="18" charset="0"/>
              </a:rPr>
              <a:t>.</a:t>
            </a:r>
          </a:p>
          <a:p>
            <a:pPr marL="0" indent="0">
              <a:buNone/>
            </a:pPr>
            <a:endParaRPr lang="en-US" sz="2400" b="1" dirty="0">
              <a:solidFill>
                <a:schemeClr val="accent1">
                  <a:lumMod val="75000"/>
                </a:schemeClr>
              </a:solidFill>
              <a:latin typeface="Cambria Math" pitchFamily="18" charset="0"/>
              <a:ea typeface="Cambria Math" pitchFamily="18" charset="0"/>
            </a:endParaRPr>
          </a:p>
          <a:p>
            <a:pPr marL="457200" indent="-457200">
              <a:buFont typeface="+mj-lt"/>
              <a:buAutoNum type="alphaLcPeriod"/>
            </a:pPr>
            <a:r>
              <a:rPr lang="en-US" sz="2400" dirty="0" smtClean="0">
                <a:latin typeface="Cambria Math" pitchFamily="18" charset="0"/>
                <a:ea typeface="Cambria Math" pitchFamily="18" charset="0"/>
              </a:rPr>
              <a:t>Accept </a:t>
            </a:r>
            <a:r>
              <a:rPr lang="en-US" sz="2400" dirty="0">
                <a:latin typeface="Cambria Math" pitchFamily="18" charset="0"/>
                <a:ea typeface="Cambria Math" pitchFamily="18" charset="0"/>
              </a:rPr>
              <a:t>that with the right to own, manage, and use natural resources comes the duty to prevent environmental harm and to protect the rights of people.</a:t>
            </a:r>
          </a:p>
          <a:p>
            <a:pPr marL="457200" indent="-457200">
              <a:buFont typeface="+mj-lt"/>
              <a:buAutoNum type="alphaLcPeriod"/>
            </a:pPr>
            <a:r>
              <a:rPr lang="en-US" sz="2400" dirty="0" smtClean="0">
                <a:latin typeface="Cambria Math" pitchFamily="18" charset="0"/>
                <a:ea typeface="Cambria Math" pitchFamily="18" charset="0"/>
              </a:rPr>
              <a:t>Affirm </a:t>
            </a:r>
            <a:r>
              <a:rPr lang="en-US" sz="2400" dirty="0">
                <a:latin typeface="Cambria Math" pitchFamily="18" charset="0"/>
                <a:ea typeface="Cambria Math" pitchFamily="18" charset="0"/>
              </a:rPr>
              <a:t>that with increased freedom, knowledge, and power comes increased responsibility to promote the common good.</a:t>
            </a:r>
            <a:endParaRPr lang="es-ES" sz="2400" dirty="0">
              <a:latin typeface="Cambria Math" pitchFamily="18" charset="0"/>
              <a:ea typeface="Cambria Math" pitchFamily="18" charset="0"/>
            </a:endParaRPr>
          </a:p>
        </p:txBody>
      </p:sp>
      <p:pic>
        <p:nvPicPr>
          <p:cNvPr id="4098" name="Picture 2" descr="F:\Carta a la tierra\tierrareciclaje-292x3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3" y="4149080"/>
            <a:ext cx="2522467" cy="259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6461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1"/>
            <a:ext cx="8435280" cy="4608511"/>
          </a:xfrm>
        </p:spPr>
        <p:txBody>
          <a:bodyPr>
            <a:noAutofit/>
          </a:bodyPr>
          <a:lstStyle/>
          <a:p>
            <a:pPr marL="457200" indent="-457200">
              <a:buFont typeface="+mj-lt"/>
              <a:buAutoNum type="arabicPeriod" startAt="3"/>
            </a:pPr>
            <a:r>
              <a:rPr lang="en-US" sz="2400" b="1" dirty="0" smtClean="0">
                <a:solidFill>
                  <a:schemeClr val="tx2"/>
                </a:solidFill>
                <a:latin typeface="Cambria Math" pitchFamily="18" charset="0"/>
                <a:ea typeface="Cambria Math" pitchFamily="18" charset="0"/>
              </a:rPr>
              <a:t>Build </a:t>
            </a:r>
            <a:r>
              <a:rPr lang="en-US" sz="2400" b="1" dirty="0">
                <a:solidFill>
                  <a:schemeClr val="tx2"/>
                </a:solidFill>
                <a:latin typeface="Cambria Math" pitchFamily="18" charset="0"/>
                <a:ea typeface="Cambria Math" pitchFamily="18" charset="0"/>
              </a:rPr>
              <a:t>democratic societies that are just, participatory, sustainable, and peaceful.</a:t>
            </a:r>
            <a:endParaRPr lang="es-ES" sz="2400" b="1" dirty="0" smtClean="0">
              <a:latin typeface="Cambria Math" pitchFamily="18" charset="0"/>
              <a:ea typeface="Cambria Math" pitchFamily="18" charset="0"/>
            </a:endParaRPr>
          </a:p>
          <a:p>
            <a:pPr marL="457200" indent="-457200">
              <a:buFont typeface="+mj-lt"/>
              <a:buAutoNum type="alphaLcPeriod"/>
            </a:pPr>
            <a:r>
              <a:rPr lang="en-US" sz="2400" dirty="0" smtClean="0">
                <a:latin typeface="Cambria Math" pitchFamily="18" charset="0"/>
                <a:ea typeface="Cambria Math" pitchFamily="18" charset="0"/>
              </a:rPr>
              <a:t>Ensure </a:t>
            </a:r>
            <a:r>
              <a:rPr lang="en-US" sz="2400" dirty="0">
                <a:latin typeface="Cambria Math" pitchFamily="18" charset="0"/>
                <a:ea typeface="Cambria Math" pitchFamily="18" charset="0"/>
              </a:rPr>
              <a:t>that communities at all levels guarantee human rights and fundamental freedoms and provide everyone an opportunity to realize his or her full potential. </a:t>
            </a:r>
          </a:p>
          <a:p>
            <a:pPr marL="457200" indent="-457200">
              <a:buFont typeface="+mj-lt"/>
              <a:buAutoNum type="alphaLcPeriod"/>
            </a:pPr>
            <a:r>
              <a:rPr lang="en-US" sz="2400" dirty="0" smtClean="0">
                <a:latin typeface="Cambria Math" pitchFamily="18" charset="0"/>
                <a:ea typeface="Cambria Math" pitchFamily="18" charset="0"/>
              </a:rPr>
              <a:t>Promote </a:t>
            </a:r>
            <a:r>
              <a:rPr lang="en-US" sz="2400" dirty="0">
                <a:latin typeface="Cambria Math" pitchFamily="18" charset="0"/>
                <a:ea typeface="Cambria Math" pitchFamily="18" charset="0"/>
              </a:rPr>
              <a:t>social and economic justice, enabling all to achieve a secure and meaningful livelihood that is ecologically responsible.</a:t>
            </a:r>
            <a:endParaRPr lang="es-ES" sz="2400" dirty="0">
              <a:latin typeface="Cambria Math" pitchFamily="18" charset="0"/>
              <a:ea typeface="Cambria Math" pitchFamily="18" charset="0"/>
            </a:endParaRPr>
          </a:p>
        </p:txBody>
      </p:sp>
      <p:pic>
        <p:nvPicPr>
          <p:cNvPr id="1026" name="Picture 2" descr="http://2.bp.blogspot.com/-GKhavmrJs2A/TkL0M5PypBI/AAAAAAAAAEA/D9ypJPDmKIw/s1600/comunidad12155417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4293096"/>
            <a:ext cx="3312368" cy="248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4525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60648"/>
            <a:ext cx="8363272" cy="5865515"/>
          </a:xfrm>
        </p:spPr>
        <p:txBody>
          <a:bodyPr>
            <a:normAutofit/>
          </a:bodyPr>
          <a:lstStyle/>
          <a:p>
            <a:pPr marL="0" indent="0">
              <a:buNone/>
            </a:pPr>
            <a:r>
              <a:rPr lang="en-US" sz="2400" b="1" dirty="0" smtClean="0">
                <a:solidFill>
                  <a:schemeClr val="accent6">
                    <a:lumMod val="75000"/>
                  </a:schemeClr>
                </a:solidFill>
                <a:latin typeface="Cambria Math" pitchFamily="18" charset="0"/>
                <a:ea typeface="Cambria Math" pitchFamily="18" charset="0"/>
              </a:rPr>
              <a:t>4. Secure </a:t>
            </a:r>
            <a:r>
              <a:rPr lang="en-US" sz="2400" b="1" dirty="0">
                <a:solidFill>
                  <a:schemeClr val="accent6">
                    <a:lumMod val="75000"/>
                  </a:schemeClr>
                </a:solidFill>
                <a:latin typeface="Cambria Math" pitchFamily="18" charset="0"/>
                <a:ea typeface="Cambria Math" pitchFamily="18" charset="0"/>
              </a:rPr>
              <a:t>Earth's bounty and beauty for present and future generations. </a:t>
            </a:r>
            <a:endParaRPr lang="en-US" sz="2400" b="1" dirty="0" smtClean="0">
              <a:solidFill>
                <a:schemeClr val="accent6">
                  <a:lumMod val="75000"/>
                </a:schemeClr>
              </a:solidFill>
              <a:latin typeface="Cambria Math" pitchFamily="18" charset="0"/>
              <a:ea typeface="Cambria Math" pitchFamily="18" charset="0"/>
            </a:endParaRPr>
          </a:p>
          <a:p>
            <a:pPr marL="0" indent="0">
              <a:buNone/>
            </a:pPr>
            <a:endParaRPr lang="en-US" sz="2400" b="1" dirty="0">
              <a:solidFill>
                <a:schemeClr val="accent6">
                  <a:lumMod val="75000"/>
                </a:schemeClr>
              </a:solidFill>
              <a:latin typeface="Cambria Math" pitchFamily="18" charset="0"/>
              <a:ea typeface="Cambria Math" pitchFamily="18" charset="0"/>
            </a:endParaRPr>
          </a:p>
          <a:p>
            <a:pPr marL="457200" indent="-457200">
              <a:buFont typeface="+mj-lt"/>
              <a:buAutoNum type="alphaLcPeriod"/>
            </a:pPr>
            <a:r>
              <a:rPr lang="en-US" sz="2400" dirty="0" smtClean="0">
                <a:latin typeface="Cambria Math" pitchFamily="18" charset="0"/>
                <a:ea typeface="Cambria Math" pitchFamily="18" charset="0"/>
              </a:rPr>
              <a:t>Recognize </a:t>
            </a:r>
            <a:r>
              <a:rPr lang="en-US" sz="2400" dirty="0">
                <a:latin typeface="Cambria Math" pitchFamily="18" charset="0"/>
                <a:ea typeface="Cambria Math" pitchFamily="18" charset="0"/>
              </a:rPr>
              <a:t>that the freedom of action of each generation is qualified by the needs of future generations.</a:t>
            </a:r>
          </a:p>
          <a:p>
            <a:pPr marL="457200" indent="-457200">
              <a:buFont typeface="+mj-lt"/>
              <a:buAutoNum type="alphaLcPeriod"/>
            </a:pPr>
            <a:r>
              <a:rPr lang="en-US" sz="2400" dirty="0" smtClean="0">
                <a:latin typeface="Cambria Math" pitchFamily="18" charset="0"/>
                <a:ea typeface="Cambria Math" pitchFamily="18" charset="0"/>
              </a:rPr>
              <a:t>Transmit </a:t>
            </a:r>
            <a:r>
              <a:rPr lang="en-US" sz="2400" dirty="0">
                <a:latin typeface="Cambria Math" pitchFamily="18" charset="0"/>
                <a:ea typeface="Cambria Math" pitchFamily="18" charset="0"/>
              </a:rPr>
              <a:t>to future generations values, traditions, and institutions that support the long-term flourishing of Earth's human and ecological </a:t>
            </a:r>
            <a:r>
              <a:rPr lang="en-US" sz="2400" dirty="0" smtClean="0">
                <a:latin typeface="Cambria Math" pitchFamily="18" charset="0"/>
                <a:ea typeface="Cambria Math" pitchFamily="18" charset="0"/>
              </a:rPr>
              <a:t>communities.</a:t>
            </a:r>
            <a:endParaRPr lang="es-ES" sz="2400" dirty="0">
              <a:latin typeface="Cambria Math" pitchFamily="18" charset="0"/>
              <a:ea typeface="Cambria Math" pitchFamily="18" charset="0"/>
            </a:endParaRPr>
          </a:p>
        </p:txBody>
      </p:sp>
      <p:pic>
        <p:nvPicPr>
          <p:cNvPr id="3074" name="Picture 2" descr="F:\Carta a la tierra\conciencia-ambiental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3883135"/>
            <a:ext cx="2256557" cy="2599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0404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1.bp.blogspot.com/--XJGKRyjUfo/TdRoFjuQoYI/AAAAAAAAAB4/-V6Q2l9LkfY/s1600/biodiversidad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36" y="-23731"/>
            <a:ext cx="9143999" cy="68579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27584" y="5445224"/>
            <a:ext cx="6876256" cy="778098"/>
          </a:xfrm>
        </p:spPr>
        <p:txBody>
          <a:bodyPr>
            <a:noAutofit/>
          </a:bodyPr>
          <a:lstStyle/>
          <a:p>
            <a:pPr algn="r"/>
            <a:r>
              <a:rPr lang="en-US" sz="2800" b="1" dirty="0">
                <a:solidFill>
                  <a:schemeClr val="bg1"/>
                </a:solidFill>
                <a:latin typeface="Broadway" pitchFamily="82" charset="0"/>
                <a:ea typeface="Cambria Math" pitchFamily="18" charset="0"/>
              </a:rPr>
              <a:t>In order to fulfill these four broad commitments, it is necessary to:</a:t>
            </a:r>
            <a:endParaRPr lang="es-ES" sz="2800" dirty="0">
              <a:solidFill>
                <a:schemeClr val="bg1"/>
              </a:solidFill>
              <a:latin typeface="Broadway" pitchFamily="82" charset="0"/>
            </a:endParaRPr>
          </a:p>
        </p:txBody>
      </p:sp>
    </p:spTree>
    <p:extLst>
      <p:ext uri="{BB962C8B-B14F-4D97-AF65-F5344CB8AC3E}">
        <p14:creationId xmlns:p14="http://schemas.microsoft.com/office/powerpoint/2010/main" val="831660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Carta a la tierra\ojo_naturaleza_we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idx="1"/>
          </p:nvPr>
        </p:nvSpPr>
        <p:spPr>
          <a:xfrm>
            <a:off x="3923928" y="188640"/>
            <a:ext cx="5110335" cy="617860"/>
          </a:xfrm>
        </p:spPr>
        <p:txBody>
          <a:bodyPr>
            <a:normAutofit fontScale="70000" lnSpcReduction="20000"/>
          </a:bodyPr>
          <a:lstStyle/>
          <a:p>
            <a:r>
              <a:rPr lang="es-ES" b="1" dirty="0" smtClean="0"/>
              <a:t/>
            </a:r>
            <a:br>
              <a:rPr lang="es-ES" b="1" dirty="0" smtClean="0"/>
            </a:br>
            <a:r>
              <a:rPr lang="es-ES" sz="4000" b="1" dirty="0">
                <a:solidFill>
                  <a:srgbClr val="FFFF00"/>
                </a:solidFill>
                <a:latin typeface="Cambria Math" pitchFamily="18" charset="0"/>
                <a:ea typeface="Cambria Math" pitchFamily="18" charset="0"/>
              </a:rPr>
              <a:t>II. ECOLOGICAL INTEGRITY</a:t>
            </a:r>
            <a:endParaRPr lang="es-ES" sz="4000" dirty="0">
              <a:solidFill>
                <a:srgbClr val="FFFF00"/>
              </a:solidFill>
              <a:latin typeface="Cambria Math" pitchFamily="18" charset="0"/>
              <a:ea typeface="Cambria Math" pitchFamily="18" charset="0"/>
            </a:endParaRPr>
          </a:p>
        </p:txBody>
      </p:sp>
    </p:spTree>
    <p:extLst>
      <p:ext uri="{BB962C8B-B14F-4D97-AF65-F5344CB8AC3E}">
        <p14:creationId xmlns:p14="http://schemas.microsoft.com/office/powerpoint/2010/main" val="29403151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539552" y="620688"/>
            <a:ext cx="8064896" cy="3816424"/>
          </a:xfrm>
        </p:spPr>
        <p:txBody>
          <a:bodyPr>
            <a:noAutofit/>
          </a:bodyPr>
          <a:lstStyle/>
          <a:p>
            <a:pPr algn="just"/>
            <a:r>
              <a:rPr lang="en-US" sz="2000" b="1" dirty="0" smtClean="0">
                <a:solidFill>
                  <a:srgbClr val="FF0000"/>
                </a:solidFill>
                <a:latin typeface="Cambria Math" pitchFamily="18" charset="0"/>
                <a:ea typeface="Cambria Math" pitchFamily="18" charset="0"/>
              </a:rPr>
              <a:t>5. Protect </a:t>
            </a:r>
            <a:r>
              <a:rPr lang="en-US" sz="2000" b="1" dirty="0">
                <a:solidFill>
                  <a:srgbClr val="FF0000"/>
                </a:solidFill>
                <a:latin typeface="Cambria Math" pitchFamily="18" charset="0"/>
                <a:ea typeface="Cambria Math" pitchFamily="18" charset="0"/>
              </a:rPr>
              <a:t>and restore the integrity of Earth's ecological systems, with special concern for biological diversity and the natural processes that sustain life.</a:t>
            </a:r>
            <a:endParaRPr lang="es-ES" sz="2000" b="1" dirty="0" smtClean="0">
              <a:solidFill>
                <a:schemeClr val="tx1"/>
              </a:solidFill>
              <a:latin typeface="Cambria Math" pitchFamily="18" charset="0"/>
              <a:ea typeface="Cambria Math" pitchFamily="18" charset="0"/>
            </a:endParaRPr>
          </a:p>
          <a:p>
            <a:pPr marL="457200" indent="-457200" algn="just">
              <a:buFont typeface="+mj-lt"/>
              <a:buAutoNum type="alphaLcPeriod"/>
            </a:pPr>
            <a:r>
              <a:rPr lang="en-US" sz="2000" dirty="0" smtClean="0">
                <a:solidFill>
                  <a:schemeClr val="tx1"/>
                </a:solidFill>
                <a:latin typeface="Cambria Math" pitchFamily="18" charset="0"/>
                <a:ea typeface="Cambria Math" pitchFamily="18" charset="0"/>
              </a:rPr>
              <a:t>Adopt </a:t>
            </a:r>
            <a:r>
              <a:rPr lang="en-US" sz="2000" dirty="0">
                <a:solidFill>
                  <a:schemeClr val="tx1"/>
                </a:solidFill>
                <a:latin typeface="Cambria Math" pitchFamily="18" charset="0"/>
                <a:ea typeface="Cambria Math" pitchFamily="18" charset="0"/>
              </a:rPr>
              <a:t>at all levels sustainable development plans and regulations that make environmental conservation and rehabilitation integral to all development initiatives.</a:t>
            </a:r>
          </a:p>
          <a:p>
            <a:pPr marL="457200" indent="-457200" algn="just">
              <a:buFont typeface="+mj-lt"/>
              <a:buAutoNum type="alphaLcPeriod"/>
            </a:pPr>
            <a:r>
              <a:rPr lang="en-US" sz="2000" dirty="0" smtClean="0">
                <a:solidFill>
                  <a:schemeClr val="tx1"/>
                </a:solidFill>
                <a:latin typeface="Cambria Math" pitchFamily="18" charset="0"/>
                <a:ea typeface="Cambria Math" pitchFamily="18" charset="0"/>
              </a:rPr>
              <a:t>Establish </a:t>
            </a:r>
            <a:r>
              <a:rPr lang="en-US" sz="2000" dirty="0">
                <a:solidFill>
                  <a:schemeClr val="tx1"/>
                </a:solidFill>
                <a:latin typeface="Cambria Math" pitchFamily="18" charset="0"/>
                <a:ea typeface="Cambria Math" pitchFamily="18" charset="0"/>
              </a:rPr>
              <a:t>and safeguard viable nature and biosphere reserves, including wild lands and marine areas, to protect Earth's life support systems, maintain biodiversity, and preserve our natural heritage.</a:t>
            </a:r>
            <a:endParaRPr lang="es-ES" sz="2000" dirty="0">
              <a:solidFill>
                <a:schemeClr val="tx1"/>
              </a:solidFill>
              <a:latin typeface="Cambria Math" pitchFamily="18" charset="0"/>
              <a:ea typeface="Cambria Math" pitchFamily="18" charset="0"/>
            </a:endParaRPr>
          </a:p>
        </p:txBody>
      </p:sp>
      <p:pic>
        <p:nvPicPr>
          <p:cNvPr id="3" name="2 Imagen" descr="Sin título.png"/>
          <p:cNvPicPr>
            <a:picLocks noChangeAspect="1"/>
          </p:cNvPicPr>
          <p:nvPr/>
        </p:nvPicPr>
        <p:blipFill>
          <a:blip r:embed="rId2" cstate="print"/>
          <a:stretch>
            <a:fillRect/>
          </a:stretch>
        </p:blipFill>
        <p:spPr>
          <a:xfrm>
            <a:off x="5879400" y="3716496"/>
            <a:ext cx="3105584" cy="2562583"/>
          </a:xfrm>
          <a:prstGeom prst="rect">
            <a:avLst/>
          </a:prstGeom>
        </p:spPr>
      </p:pic>
    </p:spTree>
    <p:extLst>
      <p:ext uri="{BB962C8B-B14F-4D97-AF65-F5344CB8AC3E}">
        <p14:creationId xmlns:p14="http://schemas.microsoft.com/office/powerpoint/2010/main" val="984829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6" y="9484"/>
            <a:ext cx="9144000" cy="6858000"/>
          </a:xfrm>
          <a:prstGeom prst="rect">
            <a:avLst/>
          </a:prstGeom>
          <a:ln>
            <a:noFill/>
          </a:ln>
          <a:effectLst>
            <a:softEdge rad="112500"/>
          </a:effectLst>
        </p:spPr>
      </p:pic>
      <p:sp>
        <p:nvSpPr>
          <p:cNvPr id="5" name="Title 4"/>
          <p:cNvSpPr>
            <a:spLocks noGrp="1"/>
          </p:cNvSpPr>
          <p:nvPr>
            <p:ph type="ctrTitle"/>
          </p:nvPr>
        </p:nvSpPr>
        <p:spPr>
          <a:xfrm>
            <a:off x="1331640" y="4221088"/>
            <a:ext cx="2518048" cy="1107554"/>
          </a:xfrm>
        </p:spPr>
        <p:txBody>
          <a:bodyPr>
            <a:normAutofit fontScale="90000"/>
          </a:bodyPr>
          <a:lstStyle/>
          <a:p>
            <a:r>
              <a:rPr lang="es-CR" dirty="0" err="1" smtClean="0">
                <a:solidFill>
                  <a:schemeClr val="accent6">
                    <a:lumMod val="75000"/>
                  </a:schemeClr>
                </a:solidFill>
                <a:latin typeface="Broadway" pitchFamily="82" charset="0"/>
              </a:rPr>
              <a:t>Charter</a:t>
            </a:r>
            <a:endParaRPr lang="es-ES" dirty="0">
              <a:solidFill>
                <a:schemeClr val="accent6">
                  <a:lumMod val="75000"/>
                </a:schemeClr>
              </a:solidFill>
              <a:latin typeface="Broadway" pitchFamily="82" charset="0"/>
            </a:endParaRPr>
          </a:p>
        </p:txBody>
      </p:sp>
      <p:sp>
        <p:nvSpPr>
          <p:cNvPr id="3" name="Text Placeholder 2"/>
          <p:cNvSpPr>
            <a:spLocks noGrp="1"/>
          </p:cNvSpPr>
          <p:nvPr>
            <p:ph type="subTitle" idx="1"/>
          </p:nvPr>
        </p:nvSpPr>
        <p:spPr>
          <a:xfrm rot="16200000">
            <a:off x="-1541276" y="3565612"/>
            <a:ext cx="4928592" cy="1054968"/>
          </a:xfrm>
        </p:spPr>
        <p:txBody>
          <a:bodyPr>
            <a:normAutofit/>
          </a:bodyPr>
          <a:lstStyle/>
          <a:p>
            <a:r>
              <a:rPr lang="es-CR" sz="5400" dirty="0" err="1" smtClean="0">
                <a:latin typeface="Broadway" pitchFamily="82" charset="0"/>
              </a:rPr>
              <a:t>Earth</a:t>
            </a:r>
            <a:endParaRPr lang="es-ES" sz="5400" dirty="0">
              <a:latin typeface="Broadway" pitchFamily="82" charset="0"/>
            </a:endParaRPr>
          </a:p>
        </p:txBody>
      </p:sp>
    </p:spTree>
    <p:extLst>
      <p:ext uri="{BB962C8B-B14F-4D97-AF65-F5344CB8AC3E}">
        <p14:creationId xmlns:p14="http://schemas.microsoft.com/office/powerpoint/2010/main" val="7584003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3816424"/>
          </a:xfrm>
        </p:spPr>
        <p:txBody>
          <a:bodyPr>
            <a:normAutofit fontScale="70000" lnSpcReduction="20000"/>
          </a:bodyPr>
          <a:lstStyle/>
          <a:p>
            <a:pPr marL="514350" indent="-514350" algn="just">
              <a:buFont typeface="+mj-lt"/>
              <a:buAutoNum type="alphaLcPeriod"/>
            </a:pPr>
            <a:r>
              <a:rPr lang="en-US" dirty="0" smtClean="0">
                <a:latin typeface="Cambria Math" pitchFamily="18" charset="0"/>
                <a:ea typeface="Cambria Math" pitchFamily="18" charset="0"/>
              </a:rPr>
              <a:t>Promote </a:t>
            </a:r>
            <a:r>
              <a:rPr lang="en-US" dirty="0">
                <a:latin typeface="Cambria Math" pitchFamily="18" charset="0"/>
                <a:ea typeface="Cambria Math" pitchFamily="18" charset="0"/>
              </a:rPr>
              <a:t>the recovery of endangered species and ecosystems.</a:t>
            </a:r>
            <a:br>
              <a:rPr lang="en-US" dirty="0">
                <a:latin typeface="Cambria Math" pitchFamily="18" charset="0"/>
                <a:ea typeface="Cambria Math" pitchFamily="18" charset="0"/>
              </a:rPr>
            </a:br>
            <a:endParaRPr lang="en-US" dirty="0" smtClean="0">
              <a:latin typeface="Cambria Math" pitchFamily="18" charset="0"/>
              <a:ea typeface="Cambria Math" pitchFamily="18" charset="0"/>
            </a:endParaRPr>
          </a:p>
          <a:p>
            <a:pPr marL="514350" indent="-514350" algn="just">
              <a:buFont typeface="+mj-lt"/>
              <a:buAutoNum type="alphaLcPeriod"/>
            </a:pPr>
            <a:r>
              <a:rPr lang="en-US" dirty="0" smtClean="0">
                <a:latin typeface="Cambria Math" pitchFamily="18" charset="0"/>
                <a:ea typeface="Cambria Math" pitchFamily="18" charset="0"/>
              </a:rPr>
              <a:t>Control </a:t>
            </a:r>
            <a:r>
              <a:rPr lang="en-US" dirty="0">
                <a:latin typeface="Cambria Math" pitchFamily="18" charset="0"/>
                <a:ea typeface="Cambria Math" pitchFamily="18" charset="0"/>
              </a:rPr>
              <a:t>and eradicate non-native or genetically modified organisms harmful to native species and the environment, and prevent introduction of such harmful organisms. </a:t>
            </a:r>
            <a:br>
              <a:rPr lang="en-US" dirty="0">
                <a:latin typeface="Cambria Math" pitchFamily="18" charset="0"/>
                <a:ea typeface="Cambria Math" pitchFamily="18" charset="0"/>
              </a:rPr>
            </a:br>
            <a:endParaRPr lang="en-US" dirty="0" smtClean="0">
              <a:latin typeface="Cambria Math" pitchFamily="18" charset="0"/>
              <a:ea typeface="Cambria Math" pitchFamily="18" charset="0"/>
            </a:endParaRPr>
          </a:p>
          <a:p>
            <a:pPr marL="514350" indent="-514350" algn="just">
              <a:buFont typeface="+mj-lt"/>
              <a:buAutoNum type="alphaLcPeriod"/>
            </a:pPr>
            <a:r>
              <a:rPr lang="en-US" dirty="0" smtClean="0">
                <a:latin typeface="Cambria Math" pitchFamily="18" charset="0"/>
                <a:ea typeface="Cambria Math" pitchFamily="18" charset="0"/>
              </a:rPr>
              <a:t>Manage </a:t>
            </a:r>
            <a:r>
              <a:rPr lang="en-US" dirty="0">
                <a:latin typeface="Cambria Math" pitchFamily="18" charset="0"/>
                <a:ea typeface="Cambria Math" pitchFamily="18" charset="0"/>
              </a:rPr>
              <a:t>the use of renewable resources such as water, soil, forest products, and marine life in ways that do not exceed rates of regeneration and that protect the health of ecosystems.</a:t>
            </a:r>
            <a:br>
              <a:rPr lang="en-US" dirty="0">
                <a:latin typeface="Cambria Math" pitchFamily="18" charset="0"/>
                <a:ea typeface="Cambria Math" pitchFamily="18" charset="0"/>
              </a:rPr>
            </a:br>
            <a:endParaRPr lang="en-US" dirty="0" smtClean="0">
              <a:latin typeface="Cambria Math" pitchFamily="18" charset="0"/>
              <a:ea typeface="Cambria Math" pitchFamily="18" charset="0"/>
            </a:endParaRPr>
          </a:p>
          <a:p>
            <a:pPr marL="514350" indent="-514350" algn="just">
              <a:buFont typeface="+mj-lt"/>
              <a:buAutoNum type="alphaLcPeriod"/>
            </a:pPr>
            <a:r>
              <a:rPr lang="en-US" dirty="0" smtClean="0">
                <a:latin typeface="Cambria Math" pitchFamily="18" charset="0"/>
                <a:ea typeface="Cambria Math" pitchFamily="18" charset="0"/>
              </a:rPr>
              <a:t>Manage </a:t>
            </a:r>
            <a:r>
              <a:rPr lang="en-US" dirty="0">
                <a:latin typeface="Cambria Math" pitchFamily="18" charset="0"/>
                <a:ea typeface="Cambria Math" pitchFamily="18" charset="0"/>
              </a:rPr>
              <a:t>the extraction and use of non-renewable resources such as minerals and fossil fuels in ways that minimize depletion and cause no serious environmental damage.</a:t>
            </a:r>
            <a:endParaRPr lang="es-ES" dirty="0">
              <a:latin typeface="Cambria Math" pitchFamily="18" charset="0"/>
              <a:ea typeface="Cambria Math" pitchFamily="18" charset="0"/>
            </a:endParaRPr>
          </a:p>
        </p:txBody>
      </p:sp>
      <p:pic>
        <p:nvPicPr>
          <p:cNvPr id="18438" name="Picture 6" descr="http://t0.gstatic.com/images?q=tbn:ANd9GcSfZFGps09oFQu7CZUvm_uHm5wX_BbaDkL0n_iJdtRNy_wWFRM9qQ"/>
          <p:cNvPicPr>
            <a:picLocks noChangeAspect="1" noChangeArrowheads="1"/>
          </p:cNvPicPr>
          <p:nvPr/>
        </p:nvPicPr>
        <p:blipFill>
          <a:blip r:embed="rId2" cstate="print"/>
          <a:srcRect/>
          <a:stretch>
            <a:fillRect/>
          </a:stretch>
        </p:blipFill>
        <p:spPr bwMode="auto">
          <a:xfrm>
            <a:off x="2932688" y="4149080"/>
            <a:ext cx="3494137" cy="2198365"/>
          </a:xfrm>
          <a:prstGeom prst="rect">
            <a:avLst/>
          </a:prstGeom>
          <a:noFill/>
        </p:spPr>
      </p:pic>
    </p:spTree>
    <p:extLst>
      <p:ext uri="{BB962C8B-B14F-4D97-AF65-F5344CB8AC3E}">
        <p14:creationId xmlns:p14="http://schemas.microsoft.com/office/powerpoint/2010/main" val="34999521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1227361309277_f.jpg"/>
          <p:cNvPicPr>
            <a:picLocks noChangeAspect="1"/>
          </p:cNvPicPr>
          <p:nvPr/>
        </p:nvPicPr>
        <p:blipFill>
          <a:blip r:embed="rId2" cstate="print"/>
          <a:stretch>
            <a:fillRect/>
          </a:stretch>
        </p:blipFill>
        <p:spPr>
          <a:xfrm>
            <a:off x="0" y="-27384"/>
            <a:ext cx="9144000" cy="6858000"/>
          </a:xfrm>
          <a:prstGeom prst="rect">
            <a:avLst/>
          </a:prstGeom>
          <a:ln>
            <a:noFill/>
          </a:ln>
          <a:effectLst>
            <a:softEdge rad="112500"/>
          </a:effectLst>
        </p:spPr>
      </p:pic>
      <p:sp>
        <p:nvSpPr>
          <p:cNvPr id="2" name="1 Título"/>
          <p:cNvSpPr>
            <a:spLocks noGrp="1"/>
          </p:cNvSpPr>
          <p:nvPr>
            <p:ph type="title"/>
          </p:nvPr>
        </p:nvSpPr>
        <p:spPr>
          <a:xfrm>
            <a:off x="467544" y="5373216"/>
            <a:ext cx="8517632" cy="1268760"/>
          </a:xfrm>
        </p:spPr>
        <p:txBody>
          <a:bodyPr>
            <a:normAutofit fontScale="90000"/>
          </a:bodyPr>
          <a:lstStyle/>
          <a:p>
            <a:r>
              <a:rPr lang="en-US" sz="2700" b="1" dirty="0" smtClean="0">
                <a:solidFill>
                  <a:schemeClr val="bg1"/>
                </a:solidFill>
                <a:latin typeface="Cambria Math" pitchFamily="18" charset="0"/>
                <a:ea typeface="Cambria Math" pitchFamily="18" charset="0"/>
              </a:rPr>
              <a:t>6. </a:t>
            </a:r>
            <a:r>
              <a:rPr lang="en-US" sz="2700" b="1" dirty="0">
                <a:solidFill>
                  <a:schemeClr val="bg1"/>
                </a:solidFill>
                <a:latin typeface="Cambria Math" pitchFamily="18" charset="0"/>
                <a:ea typeface="Cambria Math" pitchFamily="18" charset="0"/>
              </a:rPr>
              <a:t>Prevent harm as the best method of environmental protection and, when knowledge is limited, apply a precautionary approach. </a:t>
            </a:r>
            <a:r>
              <a:rPr lang="es-ES" b="1" dirty="0" smtClean="0">
                <a:solidFill>
                  <a:schemeClr val="accent6">
                    <a:lumMod val="60000"/>
                    <a:lumOff val="40000"/>
                  </a:schemeClr>
                </a:solidFill>
                <a:latin typeface="Broadway" pitchFamily="82" charset="0"/>
                <a:ea typeface="Cambria Math" pitchFamily="18" charset="0"/>
              </a:rPr>
              <a:t/>
            </a:r>
            <a:br>
              <a:rPr lang="es-ES" b="1" dirty="0" smtClean="0">
                <a:solidFill>
                  <a:schemeClr val="accent6">
                    <a:lumMod val="60000"/>
                    <a:lumOff val="40000"/>
                  </a:schemeClr>
                </a:solidFill>
                <a:latin typeface="Broadway" pitchFamily="82" charset="0"/>
                <a:ea typeface="Cambria Math" pitchFamily="18" charset="0"/>
              </a:rPr>
            </a:br>
            <a:endParaRPr lang="es-CR" dirty="0">
              <a:solidFill>
                <a:schemeClr val="accent6">
                  <a:lumMod val="60000"/>
                  <a:lumOff val="40000"/>
                </a:schemeClr>
              </a:solidFill>
              <a:latin typeface="Broadway" pitchFamily="82"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foto.jpg"/>
          <p:cNvPicPr>
            <a:picLocks noChangeAspect="1"/>
          </p:cNvPicPr>
          <p:nvPr/>
        </p:nvPicPr>
        <p:blipFill>
          <a:blip r:embed="rId2" cstate="print"/>
          <a:stretch>
            <a:fillRect/>
          </a:stretch>
        </p:blipFill>
        <p:spPr>
          <a:xfrm>
            <a:off x="5796136" y="3544168"/>
            <a:ext cx="3096344" cy="2952328"/>
          </a:xfrm>
          <a:prstGeom prst="rect">
            <a:avLst/>
          </a:prstGeom>
        </p:spPr>
      </p:pic>
      <p:sp>
        <p:nvSpPr>
          <p:cNvPr id="3" name="Content Placeholder 2"/>
          <p:cNvSpPr>
            <a:spLocks noGrp="1"/>
          </p:cNvSpPr>
          <p:nvPr>
            <p:ph idx="1"/>
          </p:nvPr>
        </p:nvSpPr>
        <p:spPr>
          <a:xfrm>
            <a:off x="251520" y="260649"/>
            <a:ext cx="8640960" cy="3600399"/>
          </a:xfrm>
        </p:spPr>
        <p:txBody>
          <a:bodyPr>
            <a:noAutofit/>
          </a:bodyPr>
          <a:lstStyle/>
          <a:p>
            <a:pPr marL="457200" indent="-457200" algn="just">
              <a:buFont typeface="+mj-lt"/>
              <a:buAutoNum type="alphaLcPeriod"/>
            </a:pPr>
            <a:r>
              <a:rPr lang="en-US" sz="2000" dirty="0" smtClean="0">
                <a:latin typeface="Cambria Math" pitchFamily="18" charset="0"/>
                <a:ea typeface="Cambria Math" pitchFamily="18" charset="0"/>
              </a:rPr>
              <a:t>Take </a:t>
            </a:r>
            <a:r>
              <a:rPr lang="en-US" sz="2000" dirty="0">
                <a:latin typeface="Cambria Math" pitchFamily="18" charset="0"/>
                <a:ea typeface="Cambria Math" pitchFamily="18" charset="0"/>
              </a:rPr>
              <a:t>action to avoid the possibility of serious or irreversible environmental harm even when scientific knowledge is incomplete or inconclusive.</a:t>
            </a:r>
          </a:p>
          <a:p>
            <a:pPr marL="457200" indent="-457200" algn="just">
              <a:buFont typeface="+mj-lt"/>
              <a:buAutoNum type="alphaLcPeriod"/>
            </a:pPr>
            <a:r>
              <a:rPr lang="en-US" sz="2000" dirty="0" smtClean="0">
                <a:latin typeface="Cambria Math" pitchFamily="18" charset="0"/>
                <a:ea typeface="Cambria Math" pitchFamily="18" charset="0"/>
              </a:rPr>
              <a:t>Place </a:t>
            </a:r>
            <a:r>
              <a:rPr lang="en-US" sz="2000" dirty="0">
                <a:latin typeface="Cambria Math" pitchFamily="18" charset="0"/>
                <a:ea typeface="Cambria Math" pitchFamily="18" charset="0"/>
              </a:rPr>
              <a:t>the burden of proof on those who argue that a proposed activity will not cause significant harm, and</a:t>
            </a:r>
            <a:r>
              <a:rPr lang="en-US" sz="2000" b="1" dirty="0">
                <a:solidFill>
                  <a:srgbClr val="FFC000"/>
                </a:solidFill>
                <a:latin typeface="Cambria Math" pitchFamily="18" charset="0"/>
                <a:ea typeface="Cambria Math" pitchFamily="18" charset="0"/>
              </a:rPr>
              <a:t> make the responsible parties liable for environmental harm</a:t>
            </a:r>
            <a:r>
              <a:rPr lang="en-US" sz="2000" dirty="0">
                <a:latin typeface="Cambria Math" pitchFamily="18" charset="0"/>
                <a:ea typeface="Cambria Math" pitchFamily="18" charset="0"/>
              </a:rPr>
              <a:t>.</a:t>
            </a:r>
          </a:p>
          <a:p>
            <a:pPr marL="457200" indent="-457200" algn="just">
              <a:buFont typeface="+mj-lt"/>
              <a:buAutoNum type="alphaLcPeriod"/>
            </a:pPr>
            <a:r>
              <a:rPr lang="en-US" sz="2000" dirty="0" smtClean="0">
                <a:latin typeface="Cambria Math" pitchFamily="18" charset="0"/>
                <a:ea typeface="Cambria Math" pitchFamily="18" charset="0"/>
              </a:rPr>
              <a:t>Ensure </a:t>
            </a:r>
            <a:r>
              <a:rPr lang="en-US" sz="2000" dirty="0">
                <a:latin typeface="Cambria Math" pitchFamily="18" charset="0"/>
                <a:ea typeface="Cambria Math" pitchFamily="18" charset="0"/>
              </a:rPr>
              <a:t>that decision making addresses the cumulative, long-term, indirect, long distance, and global consequences of human activities.</a:t>
            </a:r>
          </a:p>
          <a:p>
            <a:pPr marL="457200" indent="-457200" algn="just">
              <a:buFont typeface="+mj-lt"/>
              <a:buAutoNum type="alphaLcPeriod"/>
            </a:pPr>
            <a:r>
              <a:rPr lang="en-US" sz="2000" dirty="0" smtClean="0">
                <a:latin typeface="Cambria Math" pitchFamily="18" charset="0"/>
                <a:ea typeface="Cambria Math" pitchFamily="18" charset="0"/>
              </a:rPr>
              <a:t>Prevent </a:t>
            </a:r>
            <a:r>
              <a:rPr lang="en-US" sz="2000" dirty="0">
                <a:latin typeface="Cambria Math" pitchFamily="18" charset="0"/>
                <a:ea typeface="Cambria Math" pitchFamily="18" charset="0"/>
              </a:rPr>
              <a:t>pollution of any part of the environment and allow no build-up of radioactive, toxic, or other hazardous substances.</a:t>
            </a:r>
          </a:p>
          <a:p>
            <a:pPr marL="457200" indent="-457200" algn="just">
              <a:buFont typeface="+mj-lt"/>
              <a:buAutoNum type="alphaLcPeriod"/>
            </a:pPr>
            <a:r>
              <a:rPr lang="en-US" sz="2000" dirty="0" smtClean="0">
                <a:latin typeface="Cambria Math" pitchFamily="18" charset="0"/>
                <a:ea typeface="Cambria Math" pitchFamily="18" charset="0"/>
              </a:rPr>
              <a:t>Avoid </a:t>
            </a:r>
            <a:r>
              <a:rPr lang="en-US" sz="2000" dirty="0">
                <a:latin typeface="Cambria Math" pitchFamily="18" charset="0"/>
                <a:ea typeface="Cambria Math" pitchFamily="18" charset="0"/>
              </a:rPr>
              <a:t>military activities damaging to the environment.</a:t>
            </a:r>
            <a:endParaRPr lang="es-ES" sz="2000" dirty="0">
              <a:latin typeface="Cambria Math" pitchFamily="18" charset="0"/>
              <a:ea typeface="Cambria Math" pitchFamily="18" charset="0"/>
            </a:endParaRPr>
          </a:p>
        </p:txBody>
      </p:sp>
    </p:spTree>
    <p:extLst>
      <p:ext uri="{BB962C8B-B14F-4D97-AF65-F5344CB8AC3E}">
        <p14:creationId xmlns:p14="http://schemas.microsoft.com/office/powerpoint/2010/main" val="15195334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medioambiente.jpg"/>
          <p:cNvPicPr>
            <a:picLocks noChangeAspect="1"/>
          </p:cNvPicPr>
          <p:nvPr/>
        </p:nvPicPr>
        <p:blipFill>
          <a:blip r:embed="rId2" cstate="print"/>
          <a:stretch>
            <a:fillRect/>
          </a:stretch>
        </p:blipFill>
        <p:spPr>
          <a:xfrm>
            <a:off x="0" y="-10696"/>
            <a:ext cx="9144000" cy="6858000"/>
          </a:xfrm>
          <a:prstGeom prst="rect">
            <a:avLst/>
          </a:prstGeom>
          <a:ln>
            <a:noFill/>
          </a:ln>
          <a:effectLst>
            <a:softEdge rad="112500"/>
          </a:effectLst>
        </p:spPr>
      </p:pic>
      <p:sp>
        <p:nvSpPr>
          <p:cNvPr id="5" name="4 Subtítulo"/>
          <p:cNvSpPr>
            <a:spLocks noGrp="1"/>
          </p:cNvSpPr>
          <p:nvPr>
            <p:ph type="subTitle" idx="1"/>
          </p:nvPr>
        </p:nvSpPr>
        <p:spPr>
          <a:xfrm>
            <a:off x="0" y="5517232"/>
            <a:ext cx="8892480" cy="1032520"/>
          </a:xfrm>
        </p:spPr>
        <p:txBody>
          <a:bodyPr>
            <a:normAutofit fontScale="92500" lnSpcReduction="20000"/>
          </a:bodyPr>
          <a:lstStyle/>
          <a:p>
            <a:r>
              <a:rPr lang="en-US" sz="2600" b="1" dirty="0" smtClean="0">
                <a:solidFill>
                  <a:srgbClr val="002060"/>
                </a:solidFill>
                <a:latin typeface="Cambria Math" pitchFamily="18" charset="0"/>
                <a:ea typeface="Cambria Math" pitchFamily="18" charset="0"/>
              </a:rPr>
              <a:t>7. Adopt </a:t>
            </a:r>
            <a:r>
              <a:rPr lang="en-US" sz="2600" b="1" dirty="0">
                <a:solidFill>
                  <a:srgbClr val="002060"/>
                </a:solidFill>
                <a:latin typeface="Cambria Math" pitchFamily="18" charset="0"/>
                <a:ea typeface="Cambria Math" pitchFamily="18" charset="0"/>
              </a:rPr>
              <a:t>patterns of production, consumption, and reproduction that safeguard Earth's regenerative capacities, human rights, and community well-being</a:t>
            </a:r>
            <a:endParaRPr lang="es-C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836712"/>
            <a:ext cx="8640960" cy="4104455"/>
          </a:xfrm>
        </p:spPr>
        <p:txBody>
          <a:bodyPr>
            <a:normAutofit/>
          </a:bodyPr>
          <a:lstStyle/>
          <a:p>
            <a:pPr marL="457200" indent="-457200" algn="just">
              <a:buFont typeface="+mj-lt"/>
              <a:buAutoNum type="alphaLcPeriod"/>
            </a:pPr>
            <a:r>
              <a:rPr lang="en-US" sz="2200" dirty="0" smtClean="0">
                <a:latin typeface="Cambria Math" pitchFamily="18" charset="0"/>
                <a:ea typeface="Cambria Math" pitchFamily="18" charset="0"/>
              </a:rPr>
              <a:t>Reduce</a:t>
            </a:r>
            <a:r>
              <a:rPr lang="en-US" sz="2200" dirty="0">
                <a:latin typeface="Cambria Math" pitchFamily="18" charset="0"/>
                <a:ea typeface="Cambria Math" pitchFamily="18" charset="0"/>
              </a:rPr>
              <a:t>, reuse, and recycle the materials used in production and consumption systems, and ensure that residual waste can be assimilated by ecological systems. </a:t>
            </a:r>
          </a:p>
          <a:p>
            <a:pPr marL="457200" indent="-457200" algn="just">
              <a:buFont typeface="+mj-lt"/>
              <a:buAutoNum type="alphaLcPeriod"/>
            </a:pPr>
            <a:r>
              <a:rPr lang="en-US" sz="2200" dirty="0" smtClean="0">
                <a:latin typeface="Cambria Math" pitchFamily="18" charset="0"/>
                <a:ea typeface="Cambria Math" pitchFamily="18" charset="0"/>
              </a:rPr>
              <a:t>Act </a:t>
            </a:r>
            <a:r>
              <a:rPr lang="en-US" sz="2200" dirty="0">
                <a:latin typeface="Cambria Math" pitchFamily="18" charset="0"/>
                <a:ea typeface="Cambria Math" pitchFamily="18" charset="0"/>
              </a:rPr>
              <a:t>with restraint and efficiency when using energy, and rely increasingly on </a:t>
            </a:r>
            <a:r>
              <a:rPr lang="en-US" sz="2200" b="1" dirty="0">
                <a:solidFill>
                  <a:srgbClr val="FF0000"/>
                </a:solidFill>
                <a:latin typeface="Cambria Math" pitchFamily="18" charset="0"/>
                <a:ea typeface="Cambria Math" pitchFamily="18" charset="0"/>
              </a:rPr>
              <a:t>renewable energy sources </a:t>
            </a:r>
            <a:r>
              <a:rPr lang="en-US" sz="2200" dirty="0">
                <a:latin typeface="Cambria Math" pitchFamily="18" charset="0"/>
                <a:ea typeface="Cambria Math" pitchFamily="18" charset="0"/>
              </a:rPr>
              <a:t>such as solar and wind. </a:t>
            </a:r>
          </a:p>
          <a:p>
            <a:pPr marL="457200" indent="-457200" algn="just">
              <a:buFont typeface="+mj-lt"/>
              <a:buAutoNum type="alphaLcPeriod"/>
            </a:pPr>
            <a:r>
              <a:rPr lang="en-US" sz="2200" dirty="0" smtClean="0">
                <a:latin typeface="Cambria Math" pitchFamily="18" charset="0"/>
                <a:ea typeface="Cambria Math" pitchFamily="18" charset="0"/>
              </a:rPr>
              <a:t>Promote </a:t>
            </a:r>
            <a:r>
              <a:rPr lang="en-US" sz="2200" dirty="0">
                <a:latin typeface="Cambria Math" pitchFamily="18" charset="0"/>
                <a:ea typeface="Cambria Math" pitchFamily="18" charset="0"/>
              </a:rPr>
              <a:t>the development, adoption, and equitable transfer of environmentally sound technologies.</a:t>
            </a:r>
            <a:endParaRPr lang="es-CR" sz="2200" dirty="0" smtClean="0">
              <a:latin typeface="Cambria Math" pitchFamily="18" charset="0"/>
              <a:ea typeface="Cambria Math" pitchFamily="18" charset="0"/>
            </a:endParaRPr>
          </a:p>
        </p:txBody>
      </p:sp>
      <p:pic>
        <p:nvPicPr>
          <p:cNvPr id="3074" name="Picture 2" descr="http://www.google.co.cr/url?source=imglanding&amp;ct=img&amp;q=http://3.bp.blogspot.com/--0C4_29febk/TpdAGoce6bI/AAAAAAAAACU/x5F45X70Xfs/s1600/sustentabilidad.jpg&amp;sa=X&amp;ei=APfjTuS3KZO-tgequbioBQ&amp;ved=0CA4Q8wc&amp;usg=AFQjCNEYpXDMk32kPOdSPuW__TqNCHp9x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3212976"/>
            <a:ext cx="304800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4169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323528" y="476672"/>
            <a:ext cx="8568952" cy="3528392"/>
          </a:xfrm>
        </p:spPr>
        <p:txBody>
          <a:bodyPr>
            <a:normAutofit/>
          </a:bodyPr>
          <a:lstStyle/>
          <a:p>
            <a:pPr marL="514350" indent="-514350" algn="just">
              <a:buFont typeface="+mj-lt"/>
              <a:buAutoNum type="alphaLcPeriod" startAt="4"/>
            </a:pPr>
            <a:r>
              <a:rPr lang="en-US" sz="2600" dirty="0" smtClean="0">
                <a:solidFill>
                  <a:schemeClr val="tx1"/>
                </a:solidFill>
                <a:latin typeface="Cambria Math" pitchFamily="18" charset="0"/>
                <a:ea typeface="Cambria Math" pitchFamily="18" charset="0"/>
              </a:rPr>
              <a:t>Internalize </a:t>
            </a:r>
            <a:r>
              <a:rPr lang="en-US" sz="2600" dirty="0">
                <a:solidFill>
                  <a:schemeClr val="tx1"/>
                </a:solidFill>
                <a:latin typeface="Cambria Math" pitchFamily="18" charset="0"/>
                <a:ea typeface="Cambria Math" pitchFamily="18" charset="0"/>
              </a:rPr>
              <a:t>the full environmental and social costs of goods and services in the selling price, and enable consumers to identify products that meet the highest social and environmental standards.</a:t>
            </a:r>
          </a:p>
          <a:p>
            <a:pPr marL="514350" indent="-514350" algn="just">
              <a:buFont typeface="+mj-lt"/>
              <a:buAutoNum type="alphaLcPeriod" startAt="4"/>
            </a:pPr>
            <a:r>
              <a:rPr lang="en-US" sz="2600" dirty="0" smtClean="0">
                <a:solidFill>
                  <a:schemeClr val="tx1"/>
                </a:solidFill>
                <a:latin typeface="Cambria Math" pitchFamily="18" charset="0"/>
                <a:ea typeface="Cambria Math" pitchFamily="18" charset="0"/>
              </a:rPr>
              <a:t>Ensure </a:t>
            </a:r>
            <a:r>
              <a:rPr lang="en-US" sz="2600" dirty="0">
                <a:solidFill>
                  <a:schemeClr val="tx1"/>
                </a:solidFill>
                <a:latin typeface="Cambria Math" pitchFamily="18" charset="0"/>
                <a:ea typeface="Cambria Math" pitchFamily="18" charset="0"/>
              </a:rPr>
              <a:t>universal access to health care that fosters </a:t>
            </a:r>
            <a:r>
              <a:rPr lang="en-US" sz="2600" b="1" dirty="0">
                <a:solidFill>
                  <a:srgbClr val="FFC000"/>
                </a:solidFill>
                <a:latin typeface="Cambria Math" pitchFamily="18" charset="0"/>
                <a:ea typeface="Cambria Math" pitchFamily="18" charset="0"/>
              </a:rPr>
              <a:t>reproductive health </a:t>
            </a:r>
            <a:r>
              <a:rPr lang="en-US" sz="2600" dirty="0">
                <a:solidFill>
                  <a:schemeClr val="tx1"/>
                </a:solidFill>
                <a:latin typeface="Cambria Math" pitchFamily="18" charset="0"/>
                <a:ea typeface="Cambria Math" pitchFamily="18" charset="0"/>
              </a:rPr>
              <a:t>and responsible reproduction. </a:t>
            </a:r>
          </a:p>
          <a:p>
            <a:pPr marL="514350" indent="-514350" algn="just">
              <a:buFont typeface="+mj-lt"/>
              <a:buAutoNum type="alphaLcPeriod" startAt="4"/>
            </a:pPr>
            <a:r>
              <a:rPr lang="en-US" sz="2600" dirty="0" smtClean="0">
                <a:solidFill>
                  <a:schemeClr val="tx1"/>
                </a:solidFill>
                <a:latin typeface="Cambria Math" pitchFamily="18" charset="0"/>
                <a:ea typeface="Cambria Math" pitchFamily="18" charset="0"/>
              </a:rPr>
              <a:t>Adopt </a:t>
            </a:r>
            <a:r>
              <a:rPr lang="en-US" sz="2600" dirty="0">
                <a:solidFill>
                  <a:schemeClr val="tx1"/>
                </a:solidFill>
                <a:latin typeface="Cambria Math" pitchFamily="18" charset="0"/>
                <a:ea typeface="Cambria Math" pitchFamily="18" charset="0"/>
              </a:rPr>
              <a:t>lifestyles </a:t>
            </a:r>
            <a:r>
              <a:rPr lang="en-US" sz="2600" dirty="0" smtClean="0">
                <a:solidFill>
                  <a:schemeClr val="tx1"/>
                </a:solidFill>
                <a:latin typeface="Cambria Math" pitchFamily="18" charset="0"/>
                <a:ea typeface="Cambria Math" pitchFamily="18" charset="0"/>
              </a:rPr>
              <a:t>that </a:t>
            </a:r>
            <a:r>
              <a:rPr lang="en-US" sz="2600" dirty="0">
                <a:solidFill>
                  <a:schemeClr val="tx1"/>
                </a:solidFill>
                <a:latin typeface="Cambria Math" pitchFamily="18" charset="0"/>
                <a:ea typeface="Cambria Math" pitchFamily="18" charset="0"/>
              </a:rPr>
              <a:t>emphasize the quality of life and material sufficiency in a finite world.</a:t>
            </a:r>
            <a:endParaRPr lang="es-CR" dirty="0"/>
          </a:p>
        </p:txBody>
      </p:sp>
      <p:pic>
        <p:nvPicPr>
          <p:cNvPr id="6" name="Picture 2" descr="http://bitdrain.files.wordpress.com/2011/08/responsabilidad-social-empresarial-ingles-bogota-programas_1_.jpg"/>
          <p:cNvPicPr>
            <a:picLocks noChangeAspect="1" noChangeArrowheads="1"/>
          </p:cNvPicPr>
          <p:nvPr/>
        </p:nvPicPr>
        <p:blipFill>
          <a:blip r:embed="rId2" cstate="print"/>
          <a:srcRect/>
          <a:stretch>
            <a:fillRect/>
          </a:stretch>
        </p:blipFill>
        <p:spPr bwMode="auto">
          <a:xfrm>
            <a:off x="5991225" y="3705225"/>
            <a:ext cx="3152775" cy="315277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20688"/>
            <a:ext cx="8435280" cy="3960439"/>
          </a:xfrm>
        </p:spPr>
        <p:txBody>
          <a:bodyPr>
            <a:normAutofit fontScale="70000" lnSpcReduction="20000"/>
          </a:bodyPr>
          <a:lstStyle/>
          <a:p>
            <a:pPr marL="514350" indent="-514350" algn="just">
              <a:buFont typeface="+mj-lt"/>
              <a:buAutoNum type="arabicPeriod" startAt="8"/>
            </a:pPr>
            <a:r>
              <a:rPr lang="en-US" b="1" dirty="0" smtClean="0">
                <a:solidFill>
                  <a:schemeClr val="accent6">
                    <a:lumMod val="75000"/>
                  </a:schemeClr>
                </a:solidFill>
                <a:latin typeface="Cambria Math" pitchFamily="18" charset="0"/>
                <a:ea typeface="Cambria Math" pitchFamily="18" charset="0"/>
              </a:rPr>
              <a:t>Advance </a:t>
            </a:r>
            <a:r>
              <a:rPr lang="en-US" b="1" dirty="0">
                <a:solidFill>
                  <a:schemeClr val="accent6">
                    <a:lumMod val="75000"/>
                  </a:schemeClr>
                </a:solidFill>
                <a:latin typeface="Cambria Math" pitchFamily="18" charset="0"/>
                <a:ea typeface="Cambria Math" pitchFamily="18" charset="0"/>
              </a:rPr>
              <a:t>the study of ecological sustainability and promote the open exchange and wide application of the knowledge </a:t>
            </a:r>
            <a:r>
              <a:rPr lang="en-US" b="1" dirty="0" smtClean="0">
                <a:solidFill>
                  <a:schemeClr val="accent6">
                    <a:lumMod val="75000"/>
                  </a:schemeClr>
                </a:solidFill>
                <a:latin typeface="Cambria Math" pitchFamily="18" charset="0"/>
                <a:ea typeface="Cambria Math" pitchFamily="18" charset="0"/>
              </a:rPr>
              <a:t>acquire</a:t>
            </a:r>
          </a:p>
          <a:p>
            <a:pPr marL="0" indent="0" algn="just">
              <a:buNone/>
            </a:pPr>
            <a:endParaRPr lang="es-ES" b="1" dirty="0" smtClean="0">
              <a:latin typeface="Cambria Math" pitchFamily="18" charset="0"/>
              <a:ea typeface="Cambria Math" pitchFamily="18" charset="0"/>
            </a:endParaRPr>
          </a:p>
          <a:p>
            <a:pPr marL="514350" indent="-514350" algn="just">
              <a:buFont typeface="+mj-lt"/>
              <a:buAutoNum type="alphaLcPeriod"/>
            </a:pPr>
            <a:r>
              <a:rPr lang="en-US" dirty="0" smtClean="0">
                <a:latin typeface="Cambria Math" pitchFamily="18" charset="0"/>
                <a:ea typeface="Cambria Math" pitchFamily="18" charset="0"/>
              </a:rPr>
              <a:t>Support </a:t>
            </a:r>
            <a:r>
              <a:rPr lang="en-US" dirty="0">
                <a:latin typeface="Cambria Math" pitchFamily="18" charset="0"/>
                <a:ea typeface="Cambria Math" pitchFamily="18" charset="0"/>
              </a:rPr>
              <a:t>international scientific and technical cooperation on sustainability, with special attention to the needs of developing nations. </a:t>
            </a:r>
          </a:p>
          <a:p>
            <a:pPr marL="514350" indent="-514350" algn="just">
              <a:buFont typeface="+mj-lt"/>
              <a:buAutoNum type="alphaLcPeriod"/>
            </a:pPr>
            <a:r>
              <a:rPr lang="en-US" dirty="0" smtClean="0">
                <a:latin typeface="Cambria Math" pitchFamily="18" charset="0"/>
                <a:ea typeface="Cambria Math" pitchFamily="18" charset="0"/>
              </a:rPr>
              <a:t>Recognize </a:t>
            </a:r>
            <a:r>
              <a:rPr lang="en-US" dirty="0">
                <a:latin typeface="Cambria Math" pitchFamily="18" charset="0"/>
                <a:ea typeface="Cambria Math" pitchFamily="18" charset="0"/>
              </a:rPr>
              <a:t>and preserve the traditional knowledge and spiritual wisdom in all cultures that contribute to environmental protection and human well-being.</a:t>
            </a:r>
          </a:p>
          <a:p>
            <a:pPr marL="514350" indent="-514350" algn="just">
              <a:buFont typeface="+mj-lt"/>
              <a:buAutoNum type="alphaLcPeriod"/>
            </a:pPr>
            <a:r>
              <a:rPr lang="en-US" dirty="0" smtClean="0">
                <a:latin typeface="Cambria Math" pitchFamily="18" charset="0"/>
                <a:ea typeface="Cambria Math" pitchFamily="18" charset="0"/>
              </a:rPr>
              <a:t>Ensure </a:t>
            </a:r>
            <a:r>
              <a:rPr lang="en-US" dirty="0">
                <a:latin typeface="Cambria Math" pitchFamily="18" charset="0"/>
                <a:ea typeface="Cambria Math" pitchFamily="18" charset="0"/>
              </a:rPr>
              <a:t>that information of vital importance to human health and environmental protection, including genetic information, remains available in the public domain.</a:t>
            </a:r>
            <a:endParaRPr lang="es-ES" dirty="0">
              <a:latin typeface="Cambria Math" pitchFamily="18" charset="0"/>
              <a:ea typeface="Cambria Math" pitchFamily="18" charset="0"/>
            </a:endParaRPr>
          </a:p>
        </p:txBody>
      </p:sp>
      <p:pic>
        <p:nvPicPr>
          <p:cNvPr id="15362" name="Picture 2" descr="http://argeniscarmona.com/blog/wp-content/uploads/2010/09/Ecomarketing3.jpg"/>
          <p:cNvPicPr>
            <a:picLocks noChangeAspect="1" noChangeArrowheads="1"/>
          </p:cNvPicPr>
          <p:nvPr/>
        </p:nvPicPr>
        <p:blipFill>
          <a:blip r:embed="rId2" cstate="print"/>
          <a:srcRect l="9062" t="390" r="8252" b="17660"/>
          <a:stretch>
            <a:fillRect/>
          </a:stretch>
        </p:blipFill>
        <p:spPr bwMode="auto">
          <a:xfrm>
            <a:off x="6372200" y="3933056"/>
            <a:ext cx="2771800" cy="2924944"/>
          </a:xfrm>
          <a:prstGeom prst="rect">
            <a:avLst/>
          </a:prstGeom>
          <a:noFill/>
        </p:spPr>
      </p:pic>
    </p:spTree>
    <p:extLst>
      <p:ext uri="{BB962C8B-B14F-4D97-AF65-F5344CB8AC3E}">
        <p14:creationId xmlns:p14="http://schemas.microsoft.com/office/powerpoint/2010/main" val="38224342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http://www.mundonuevo.cl/revista/nov-dic-2011/energia-editorial.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Title 1"/>
          <p:cNvSpPr>
            <a:spLocks noGrp="1"/>
          </p:cNvSpPr>
          <p:nvPr>
            <p:ph type="title"/>
          </p:nvPr>
        </p:nvSpPr>
        <p:spPr>
          <a:xfrm rot="16200000">
            <a:off x="-1553244" y="3649588"/>
            <a:ext cx="5112568" cy="926976"/>
          </a:xfrm>
        </p:spPr>
        <p:txBody>
          <a:bodyPr>
            <a:normAutofit fontScale="90000"/>
          </a:bodyPr>
          <a:lstStyle/>
          <a:p>
            <a:r>
              <a:rPr lang="en-US" sz="3200" b="1" dirty="0">
                <a:solidFill>
                  <a:schemeClr val="bg1"/>
                </a:solidFill>
                <a:latin typeface="Broadway" pitchFamily="82" charset="0"/>
              </a:rPr>
              <a:t>III. SOCIAL AND </a:t>
            </a:r>
            <a:r>
              <a:rPr lang="en-US" sz="3200" b="1" dirty="0" smtClean="0">
                <a:solidFill>
                  <a:schemeClr val="bg1"/>
                </a:solidFill>
                <a:latin typeface="Broadway" pitchFamily="82" charset="0"/>
              </a:rPr>
              <a:t>ECONOMIC</a:t>
            </a:r>
            <a:endParaRPr lang="es-ES" sz="3200" dirty="0">
              <a:solidFill>
                <a:schemeClr val="bg1"/>
              </a:solidFill>
              <a:latin typeface="Broadway" pitchFamily="82" charset="0"/>
            </a:endParaRPr>
          </a:p>
        </p:txBody>
      </p:sp>
      <p:sp>
        <p:nvSpPr>
          <p:cNvPr id="5" name="4 Rectángulo"/>
          <p:cNvSpPr/>
          <p:nvPr/>
        </p:nvSpPr>
        <p:spPr>
          <a:xfrm>
            <a:off x="1403648" y="4869160"/>
            <a:ext cx="3384376" cy="523220"/>
          </a:xfrm>
          <a:prstGeom prst="rect">
            <a:avLst/>
          </a:prstGeom>
        </p:spPr>
        <p:txBody>
          <a:bodyPr wrap="square">
            <a:spAutoFit/>
          </a:bodyPr>
          <a:lstStyle/>
          <a:p>
            <a:r>
              <a:rPr lang="en-US" sz="2800" b="1" dirty="0">
                <a:solidFill>
                  <a:schemeClr val="bg1"/>
                </a:solidFill>
                <a:latin typeface="Broadway" pitchFamily="82" charset="0"/>
              </a:rPr>
              <a:t>JUSTICE</a:t>
            </a:r>
            <a:endParaRPr lang="es-CR" sz="2800" dirty="0"/>
          </a:p>
        </p:txBody>
      </p:sp>
    </p:spTree>
    <p:extLst>
      <p:ext uri="{BB962C8B-B14F-4D97-AF65-F5344CB8AC3E}">
        <p14:creationId xmlns:p14="http://schemas.microsoft.com/office/powerpoint/2010/main" val="7782711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04664"/>
            <a:ext cx="8640960" cy="4176464"/>
          </a:xfrm>
        </p:spPr>
        <p:txBody>
          <a:bodyPr>
            <a:normAutofit fontScale="70000" lnSpcReduction="20000"/>
          </a:bodyPr>
          <a:lstStyle/>
          <a:p>
            <a:pPr marL="514350" indent="-514350" algn="just">
              <a:buFont typeface="+mj-lt"/>
              <a:buAutoNum type="arabicPeriod" startAt="9"/>
            </a:pPr>
            <a:r>
              <a:rPr lang="en-US" b="1" dirty="0" smtClean="0">
                <a:solidFill>
                  <a:schemeClr val="accent3">
                    <a:lumMod val="50000"/>
                  </a:schemeClr>
                </a:solidFill>
                <a:latin typeface="Cambria Math" pitchFamily="18" charset="0"/>
                <a:ea typeface="Cambria Math" pitchFamily="18" charset="0"/>
              </a:rPr>
              <a:t>Eradicate </a:t>
            </a:r>
            <a:r>
              <a:rPr lang="en-US" b="1" dirty="0">
                <a:solidFill>
                  <a:schemeClr val="accent3">
                    <a:lumMod val="50000"/>
                  </a:schemeClr>
                </a:solidFill>
                <a:latin typeface="Cambria Math" pitchFamily="18" charset="0"/>
                <a:ea typeface="Cambria Math" pitchFamily="18" charset="0"/>
              </a:rPr>
              <a:t>poverty as an ethical, social, and environmental imperative</a:t>
            </a:r>
            <a:r>
              <a:rPr lang="en-US" b="1" dirty="0" smtClean="0">
                <a:solidFill>
                  <a:schemeClr val="accent3">
                    <a:lumMod val="50000"/>
                  </a:schemeClr>
                </a:solidFill>
                <a:latin typeface="Cambria Math" pitchFamily="18" charset="0"/>
                <a:ea typeface="Cambria Math" pitchFamily="18" charset="0"/>
              </a:rPr>
              <a:t>.</a:t>
            </a:r>
          </a:p>
          <a:p>
            <a:pPr marL="0" indent="0" algn="just">
              <a:buNone/>
            </a:pPr>
            <a:endParaRPr lang="es-ES" b="1" dirty="0" smtClean="0">
              <a:latin typeface="Cambria Math" pitchFamily="18" charset="0"/>
              <a:ea typeface="Cambria Math" pitchFamily="18" charset="0"/>
            </a:endParaRPr>
          </a:p>
          <a:p>
            <a:pPr marL="514350" indent="-514350" algn="just">
              <a:buFont typeface="+mj-lt"/>
              <a:buAutoNum type="alphaLcPeriod"/>
            </a:pPr>
            <a:r>
              <a:rPr lang="en-US" dirty="0" smtClean="0">
                <a:latin typeface="Cambria Math" pitchFamily="18" charset="0"/>
                <a:ea typeface="Cambria Math" pitchFamily="18" charset="0"/>
              </a:rPr>
              <a:t>Guarantee </a:t>
            </a:r>
            <a:r>
              <a:rPr lang="en-US" dirty="0">
                <a:latin typeface="Cambria Math" pitchFamily="18" charset="0"/>
                <a:ea typeface="Cambria Math" pitchFamily="18" charset="0"/>
              </a:rPr>
              <a:t>the right to potable water, clean air, food security, uncontaminated soil, shelter, and safe sanitation, allocating the national and international resources required.</a:t>
            </a:r>
          </a:p>
          <a:p>
            <a:pPr marL="514350" indent="-514350" algn="just">
              <a:buFont typeface="+mj-lt"/>
              <a:buAutoNum type="alphaLcPeriod"/>
            </a:pPr>
            <a:r>
              <a:rPr lang="en-US" dirty="0" smtClean="0">
                <a:latin typeface="Cambria Math" pitchFamily="18" charset="0"/>
                <a:ea typeface="Cambria Math" pitchFamily="18" charset="0"/>
              </a:rPr>
              <a:t>Empower </a:t>
            </a:r>
            <a:r>
              <a:rPr lang="en-US" dirty="0">
                <a:latin typeface="Cambria Math" pitchFamily="18" charset="0"/>
                <a:ea typeface="Cambria Math" pitchFamily="18" charset="0"/>
              </a:rPr>
              <a:t>every human being with the </a:t>
            </a:r>
            <a:r>
              <a:rPr lang="en-US" b="1" dirty="0">
                <a:solidFill>
                  <a:srgbClr val="FF0000"/>
                </a:solidFill>
                <a:latin typeface="Cambria Math" pitchFamily="18" charset="0"/>
                <a:ea typeface="Cambria Math" pitchFamily="18" charset="0"/>
              </a:rPr>
              <a:t>education</a:t>
            </a:r>
            <a:r>
              <a:rPr lang="en-US" dirty="0">
                <a:latin typeface="Cambria Math" pitchFamily="18" charset="0"/>
                <a:ea typeface="Cambria Math" pitchFamily="18" charset="0"/>
              </a:rPr>
              <a:t> and resources to secure a sustainable livelihood, and provide social security and safety nets for those who are unable to support themselves.</a:t>
            </a:r>
          </a:p>
          <a:p>
            <a:pPr marL="514350" indent="-514350" algn="just">
              <a:buFont typeface="+mj-lt"/>
              <a:buAutoNum type="alphaLcPeriod"/>
            </a:pPr>
            <a:r>
              <a:rPr lang="en-US" dirty="0" smtClean="0">
                <a:latin typeface="Cambria Math" pitchFamily="18" charset="0"/>
                <a:ea typeface="Cambria Math" pitchFamily="18" charset="0"/>
              </a:rPr>
              <a:t>Recognize </a:t>
            </a:r>
            <a:r>
              <a:rPr lang="en-US" dirty="0">
                <a:latin typeface="Cambria Math" pitchFamily="18" charset="0"/>
                <a:ea typeface="Cambria Math" pitchFamily="18" charset="0"/>
              </a:rPr>
              <a:t>the ignored, protect the vulnerable, serve those who suffer, and enable them to develop their capacities and to pursue their aspirations.</a:t>
            </a:r>
            <a:endParaRPr lang="es-ES" dirty="0">
              <a:latin typeface="Cambria Math" pitchFamily="18" charset="0"/>
              <a:ea typeface="Cambria Math" pitchFamily="18" charset="0"/>
            </a:endParaRPr>
          </a:p>
        </p:txBody>
      </p:sp>
      <p:pic>
        <p:nvPicPr>
          <p:cNvPr id="4" name="Picture 4" descr="http://www.dforceblog.com/wp-content/uploads/2010/07/regreso-clases-ecologico.jpg"/>
          <p:cNvPicPr>
            <a:picLocks noChangeAspect="1" noChangeArrowheads="1"/>
          </p:cNvPicPr>
          <p:nvPr/>
        </p:nvPicPr>
        <p:blipFill>
          <a:blip r:embed="rId2" cstate="print"/>
          <a:srcRect l="3183" t="10618" r="2915" b="4439"/>
          <a:stretch>
            <a:fillRect/>
          </a:stretch>
        </p:blipFill>
        <p:spPr bwMode="auto">
          <a:xfrm>
            <a:off x="5220072" y="3933056"/>
            <a:ext cx="3672408" cy="2652295"/>
          </a:xfrm>
          <a:prstGeom prst="rect">
            <a:avLst/>
          </a:prstGeom>
          <a:noFill/>
        </p:spPr>
      </p:pic>
    </p:spTree>
    <p:extLst>
      <p:ext uri="{BB962C8B-B14F-4D97-AF65-F5344CB8AC3E}">
        <p14:creationId xmlns:p14="http://schemas.microsoft.com/office/powerpoint/2010/main" val="41700542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revistaindustria.com/wp-content/uploads/2009/09/transparencia.jpg"/>
          <p:cNvPicPr>
            <a:picLocks noChangeAspect="1" noChangeArrowheads="1"/>
          </p:cNvPicPr>
          <p:nvPr/>
        </p:nvPicPr>
        <p:blipFill>
          <a:blip r:embed="rId2" cstate="print"/>
          <a:srcRect l="1609" t="9136" r="14261" b="12486"/>
          <a:stretch>
            <a:fillRect/>
          </a:stretch>
        </p:blipFill>
        <p:spPr bwMode="auto">
          <a:xfrm>
            <a:off x="4932040" y="4769768"/>
            <a:ext cx="4032448" cy="2088232"/>
          </a:xfrm>
          <a:prstGeom prst="rect">
            <a:avLst/>
          </a:prstGeom>
          <a:noFill/>
        </p:spPr>
      </p:pic>
      <p:sp>
        <p:nvSpPr>
          <p:cNvPr id="3" name="Content Placeholder 2"/>
          <p:cNvSpPr>
            <a:spLocks noGrp="1"/>
          </p:cNvSpPr>
          <p:nvPr>
            <p:ph idx="1"/>
          </p:nvPr>
        </p:nvSpPr>
        <p:spPr>
          <a:xfrm>
            <a:off x="179512" y="404664"/>
            <a:ext cx="8507288" cy="4824536"/>
          </a:xfrm>
        </p:spPr>
        <p:txBody>
          <a:bodyPr>
            <a:normAutofit fontScale="70000" lnSpcReduction="20000"/>
          </a:bodyPr>
          <a:lstStyle/>
          <a:p>
            <a:pPr marL="514350" indent="-514350" algn="just">
              <a:buFont typeface="+mj-lt"/>
              <a:buAutoNum type="arabicPeriod" startAt="10"/>
            </a:pPr>
            <a:r>
              <a:rPr lang="en-US" b="1" dirty="0" smtClean="0">
                <a:solidFill>
                  <a:srgbClr val="C00000"/>
                </a:solidFill>
                <a:latin typeface="Cambria Math" pitchFamily="18" charset="0"/>
                <a:ea typeface="Cambria Math" pitchFamily="18" charset="0"/>
              </a:rPr>
              <a:t>Ensure </a:t>
            </a:r>
            <a:r>
              <a:rPr lang="en-US" b="1" dirty="0">
                <a:solidFill>
                  <a:srgbClr val="C00000"/>
                </a:solidFill>
                <a:latin typeface="Cambria Math" pitchFamily="18" charset="0"/>
                <a:ea typeface="Cambria Math" pitchFamily="18" charset="0"/>
              </a:rPr>
              <a:t>that economic activities and institutions at all levels promote human development in an equitable and sustainable manner.</a:t>
            </a:r>
            <a:endParaRPr lang="es-ES" b="1" dirty="0" smtClean="0">
              <a:latin typeface="Cambria Math" pitchFamily="18" charset="0"/>
              <a:ea typeface="Cambria Math" pitchFamily="18" charset="0"/>
            </a:endParaRPr>
          </a:p>
          <a:p>
            <a:pPr marL="514350" indent="-514350" algn="just">
              <a:buFont typeface="+mj-lt"/>
              <a:buAutoNum type="alphaLcPeriod"/>
            </a:pPr>
            <a:r>
              <a:rPr lang="en-US" dirty="0" smtClean="0">
                <a:latin typeface="Cambria Math" pitchFamily="18" charset="0"/>
                <a:ea typeface="Cambria Math" pitchFamily="18" charset="0"/>
              </a:rPr>
              <a:t>Promote </a:t>
            </a:r>
            <a:r>
              <a:rPr lang="en-US" dirty="0">
                <a:latin typeface="Cambria Math" pitchFamily="18" charset="0"/>
                <a:ea typeface="Cambria Math" pitchFamily="18" charset="0"/>
              </a:rPr>
              <a:t>the equitable distribution of wealth within nations and among nations. </a:t>
            </a:r>
          </a:p>
          <a:p>
            <a:pPr marL="514350" indent="-514350" algn="just">
              <a:buFont typeface="+mj-lt"/>
              <a:buAutoNum type="alphaLcPeriod"/>
            </a:pPr>
            <a:r>
              <a:rPr lang="en-US" dirty="0" smtClean="0">
                <a:latin typeface="Cambria Math" pitchFamily="18" charset="0"/>
                <a:ea typeface="Cambria Math" pitchFamily="18" charset="0"/>
              </a:rPr>
              <a:t>Enhance </a:t>
            </a:r>
            <a:r>
              <a:rPr lang="en-US" dirty="0">
                <a:latin typeface="Cambria Math" pitchFamily="18" charset="0"/>
                <a:ea typeface="Cambria Math" pitchFamily="18" charset="0"/>
              </a:rPr>
              <a:t>the intellectual, financial, technical, and social resources of developing nations, and relieve them of onerous international debt.</a:t>
            </a:r>
          </a:p>
          <a:p>
            <a:pPr marL="514350" indent="-514350" algn="just">
              <a:buFont typeface="+mj-lt"/>
              <a:buAutoNum type="alphaLcPeriod"/>
            </a:pPr>
            <a:r>
              <a:rPr lang="en-US" dirty="0" smtClean="0">
                <a:latin typeface="Cambria Math" pitchFamily="18" charset="0"/>
                <a:ea typeface="Cambria Math" pitchFamily="18" charset="0"/>
              </a:rPr>
              <a:t>Ensure </a:t>
            </a:r>
            <a:r>
              <a:rPr lang="en-US" dirty="0">
                <a:latin typeface="Cambria Math" pitchFamily="18" charset="0"/>
                <a:ea typeface="Cambria Math" pitchFamily="18" charset="0"/>
              </a:rPr>
              <a:t>that all trade supports sustainable resource use, environmental protection, and progressive labor standards.</a:t>
            </a:r>
          </a:p>
          <a:p>
            <a:pPr marL="514350" indent="-514350" algn="just">
              <a:buFont typeface="+mj-lt"/>
              <a:buAutoNum type="alphaLcPeriod"/>
            </a:pPr>
            <a:r>
              <a:rPr lang="en-US" dirty="0" smtClean="0">
                <a:latin typeface="Cambria Math" pitchFamily="18" charset="0"/>
                <a:ea typeface="Cambria Math" pitchFamily="18" charset="0"/>
              </a:rPr>
              <a:t>Require </a:t>
            </a:r>
            <a:r>
              <a:rPr lang="en-US" dirty="0">
                <a:latin typeface="Cambria Math" pitchFamily="18" charset="0"/>
                <a:ea typeface="Cambria Math" pitchFamily="18" charset="0"/>
              </a:rPr>
              <a:t>multinational corporations and international financial organizations to act transparently in the public good, and hold them accountable for the consequences of their activities.</a:t>
            </a:r>
            <a:endParaRPr lang="es-ES" dirty="0">
              <a:latin typeface="Cambria Math" pitchFamily="18" charset="0"/>
              <a:ea typeface="Cambria Math" pitchFamily="18" charset="0"/>
            </a:endParaRPr>
          </a:p>
        </p:txBody>
      </p:sp>
    </p:spTree>
    <p:extLst>
      <p:ext uri="{BB962C8B-B14F-4D97-AF65-F5344CB8AC3E}">
        <p14:creationId xmlns:p14="http://schemas.microsoft.com/office/powerpoint/2010/main" val="4127042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elmundodejuanma.files.wordpress.com/2011/11/humanida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13" t="-1" r="17939" b="21584"/>
          <a:stretch/>
        </p:blipFill>
        <p:spPr bwMode="auto">
          <a:xfrm>
            <a:off x="6228184" y="3789040"/>
            <a:ext cx="2915816" cy="307773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457200" y="548680"/>
            <a:ext cx="8229600" cy="868958"/>
          </a:xfrm>
        </p:spPr>
        <p:txBody>
          <a:bodyPr>
            <a:normAutofit fontScale="90000"/>
          </a:bodyPr>
          <a:lstStyle/>
          <a:p>
            <a:r>
              <a:rPr lang="en-US" sz="2200" dirty="0">
                <a:solidFill>
                  <a:schemeClr val="accent6">
                    <a:lumMod val="75000"/>
                  </a:schemeClr>
                </a:solidFill>
                <a:latin typeface="Broadway" pitchFamily="82" charset="0"/>
              </a:rPr>
              <a:t>We stand at a critical moment in Earth's history, a time when humanity must choose </a:t>
            </a:r>
            <a:r>
              <a:rPr lang="en-US" sz="2200">
                <a:solidFill>
                  <a:schemeClr val="accent6">
                    <a:lumMod val="75000"/>
                  </a:schemeClr>
                </a:solidFill>
                <a:latin typeface="Broadway" pitchFamily="82" charset="0"/>
              </a:rPr>
              <a:t>its </a:t>
            </a:r>
            <a:r>
              <a:rPr lang="en-US" sz="2200" smtClean="0">
                <a:solidFill>
                  <a:schemeClr val="accent6">
                    <a:lumMod val="75000"/>
                  </a:schemeClr>
                </a:solidFill>
                <a:latin typeface="Broadway" pitchFamily="82" charset="0"/>
              </a:rPr>
              <a:t>future.</a:t>
            </a:r>
            <a:r>
              <a:rPr lang="es-ES" dirty="0" smtClean="0"/>
              <a:t/>
            </a:r>
            <a:br>
              <a:rPr lang="es-ES" dirty="0" smtClean="0"/>
            </a:br>
            <a:endParaRPr lang="es-ES" dirty="0"/>
          </a:p>
        </p:txBody>
      </p:sp>
      <p:sp>
        <p:nvSpPr>
          <p:cNvPr id="6" name="Content Placeholder 5"/>
          <p:cNvSpPr>
            <a:spLocks noGrp="1"/>
          </p:cNvSpPr>
          <p:nvPr>
            <p:ph idx="1"/>
          </p:nvPr>
        </p:nvSpPr>
        <p:spPr>
          <a:xfrm>
            <a:off x="457200" y="1268760"/>
            <a:ext cx="5626968" cy="5400600"/>
          </a:xfrm>
        </p:spPr>
        <p:txBody>
          <a:bodyPr>
            <a:normAutofit fontScale="77500" lnSpcReduction="20000"/>
          </a:bodyPr>
          <a:lstStyle/>
          <a:p>
            <a:pPr marL="0" indent="0">
              <a:buNone/>
            </a:pPr>
            <a:r>
              <a:rPr lang="en-US" dirty="0" smtClean="0">
                <a:latin typeface="Cambria Math" pitchFamily="18" charset="0"/>
                <a:ea typeface="Cambria Math" pitchFamily="18" charset="0"/>
              </a:rPr>
              <a:t>As </a:t>
            </a:r>
            <a:r>
              <a:rPr lang="en-US" dirty="0">
                <a:latin typeface="Cambria Math" pitchFamily="18" charset="0"/>
                <a:ea typeface="Cambria Math" pitchFamily="18" charset="0"/>
              </a:rPr>
              <a:t>the world becomes increasingly interdependent and fragile, the future at once holds great peril and great promise. To move forward we must recognize that in the midst of a magnificent diversity of cultures and life forms we are one human family and one Earth community with a common destiny. We must join together to bring forth a sustainable global society founded on respect for nature, universal human rights, economic justice, and a culture of peace. Towards this end, it is imperative that we, the peoples of Earth, declare our responsibility to one another, to the greater community of life, and to future generations</a:t>
            </a:r>
            <a:r>
              <a:rPr lang="en-US" dirty="0" smtClean="0">
                <a:latin typeface="Cambria Math" pitchFamily="18" charset="0"/>
                <a:ea typeface="Cambria Math" pitchFamily="18" charset="0"/>
              </a:rPr>
              <a:t>.</a:t>
            </a:r>
            <a:endParaRPr lang="es-ES" b="1" dirty="0" smtClean="0">
              <a:solidFill>
                <a:srgbClr val="FF0000"/>
              </a:solidFill>
              <a:latin typeface="Cambria Math" pitchFamily="18" charset="0"/>
              <a:ea typeface="Cambria Math" pitchFamily="18" charset="0"/>
            </a:endParaRPr>
          </a:p>
        </p:txBody>
      </p:sp>
    </p:spTree>
    <p:extLst>
      <p:ext uri="{BB962C8B-B14F-4D97-AF65-F5344CB8AC3E}">
        <p14:creationId xmlns:p14="http://schemas.microsoft.com/office/powerpoint/2010/main" val="17631968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332657"/>
            <a:ext cx="8507288" cy="3888431"/>
          </a:xfrm>
        </p:spPr>
        <p:txBody>
          <a:bodyPr>
            <a:normAutofit fontScale="70000" lnSpcReduction="20000"/>
          </a:bodyPr>
          <a:lstStyle/>
          <a:p>
            <a:pPr marL="514350" indent="-514350" algn="just">
              <a:buFont typeface="+mj-lt"/>
              <a:buAutoNum type="arabicPeriod" startAt="11"/>
            </a:pPr>
            <a:r>
              <a:rPr lang="en-US" b="1" dirty="0">
                <a:solidFill>
                  <a:srgbClr val="D60093"/>
                </a:solidFill>
                <a:latin typeface="Cambria Math" pitchFamily="18" charset="0"/>
                <a:ea typeface="Cambria Math" pitchFamily="18" charset="0"/>
              </a:rPr>
              <a:t>Affirm gender equality and equity as prerequisites to sustainable development and ensure universal access to education, health care, and economic opportunity</a:t>
            </a:r>
            <a:r>
              <a:rPr lang="en-US" b="1" dirty="0" smtClean="0">
                <a:solidFill>
                  <a:srgbClr val="D60093"/>
                </a:solidFill>
                <a:latin typeface="Cambria Math" pitchFamily="18" charset="0"/>
                <a:ea typeface="Cambria Math" pitchFamily="18" charset="0"/>
              </a:rPr>
              <a:t>.</a:t>
            </a:r>
          </a:p>
          <a:p>
            <a:pPr marL="0" indent="0" algn="just">
              <a:buNone/>
            </a:pPr>
            <a:endParaRPr lang="es-ES" b="1" dirty="0" smtClean="0">
              <a:latin typeface="Cambria Math" pitchFamily="18" charset="0"/>
              <a:ea typeface="Cambria Math" pitchFamily="18" charset="0"/>
            </a:endParaRPr>
          </a:p>
          <a:p>
            <a:pPr marL="514350" indent="-514350" algn="just">
              <a:buFont typeface="+mj-lt"/>
              <a:buAutoNum type="alphaLcPeriod"/>
            </a:pPr>
            <a:r>
              <a:rPr lang="en-US" dirty="0" smtClean="0">
                <a:latin typeface="Cambria Math" pitchFamily="18" charset="0"/>
                <a:ea typeface="Cambria Math" pitchFamily="18" charset="0"/>
              </a:rPr>
              <a:t>Secure </a:t>
            </a:r>
            <a:r>
              <a:rPr lang="en-US" dirty="0">
                <a:latin typeface="Cambria Math" pitchFamily="18" charset="0"/>
                <a:ea typeface="Cambria Math" pitchFamily="18" charset="0"/>
              </a:rPr>
              <a:t>the human rights of women and girls and end all violence against them.</a:t>
            </a:r>
          </a:p>
          <a:p>
            <a:pPr marL="514350" indent="-514350" algn="just">
              <a:buFont typeface="+mj-lt"/>
              <a:buAutoNum type="alphaLcPeriod"/>
            </a:pPr>
            <a:r>
              <a:rPr lang="en-US" dirty="0" smtClean="0">
                <a:latin typeface="Cambria Math" pitchFamily="18" charset="0"/>
                <a:ea typeface="Cambria Math" pitchFamily="18" charset="0"/>
              </a:rPr>
              <a:t>Promote </a:t>
            </a:r>
            <a:r>
              <a:rPr lang="en-US" dirty="0">
                <a:latin typeface="Cambria Math" pitchFamily="18" charset="0"/>
                <a:ea typeface="Cambria Math" pitchFamily="18" charset="0"/>
              </a:rPr>
              <a:t>the active participation of women in all aspects of economic, political, civil, social, and cultural life as full and equal partners, decision makers, leaders, and beneficiaries.</a:t>
            </a:r>
          </a:p>
          <a:p>
            <a:pPr marL="514350" indent="-514350" algn="just">
              <a:buFont typeface="+mj-lt"/>
              <a:buAutoNum type="alphaLcPeriod"/>
            </a:pPr>
            <a:r>
              <a:rPr lang="en-US" dirty="0" smtClean="0">
                <a:latin typeface="Cambria Math" pitchFamily="18" charset="0"/>
                <a:ea typeface="Cambria Math" pitchFamily="18" charset="0"/>
              </a:rPr>
              <a:t>Strengthen </a:t>
            </a:r>
            <a:r>
              <a:rPr lang="en-US" dirty="0">
                <a:latin typeface="Cambria Math" pitchFamily="18" charset="0"/>
                <a:ea typeface="Cambria Math" pitchFamily="18" charset="0"/>
              </a:rPr>
              <a:t>families and ensure the safety and loving nurture of all family members.</a:t>
            </a:r>
            <a:endParaRPr lang="es-ES" dirty="0">
              <a:latin typeface="Cambria Math" pitchFamily="18" charset="0"/>
              <a:ea typeface="Cambria Math" pitchFamily="18" charset="0"/>
            </a:endParaRPr>
          </a:p>
        </p:txBody>
      </p:sp>
      <p:pic>
        <p:nvPicPr>
          <p:cNvPr id="11266" name="Picture 2" descr="http://www.zonaeconomica.com/files/equidad-de-generos.jpg"/>
          <p:cNvPicPr>
            <a:picLocks noChangeAspect="1" noChangeArrowheads="1"/>
          </p:cNvPicPr>
          <p:nvPr/>
        </p:nvPicPr>
        <p:blipFill>
          <a:blip r:embed="rId2" cstate="print"/>
          <a:srcRect/>
          <a:stretch>
            <a:fillRect/>
          </a:stretch>
        </p:blipFill>
        <p:spPr bwMode="auto">
          <a:xfrm>
            <a:off x="6012160" y="4221088"/>
            <a:ext cx="2304256" cy="1912616"/>
          </a:xfrm>
          <a:prstGeom prst="rect">
            <a:avLst/>
          </a:prstGeom>
          <a:noFill/>
        </p:spPr>
      </p:pic>
    </p:spTree>
    <p:extLst>
      <p:ext uri="{BB962C8B-B14F-4D97-AF65-F5344CB8AC3E}">
        <p14:creationId xmlns:p14="http://schemas.microsoft.com/office/powerpoint/2010/main" val="5960595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2" name="Picture 6" descr="http://revista-amauta.org/wp-content/uploads/2010/08/indigena.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1 Título"/>
          <p:cNvSpPr>
            <a:spLocks noGrp="1"/>
          </p:cNvSpPr>
          <p:nvPr>
            <p:ph type="title"/>
          </p:nvPr>
        </p:nvSpPr>
        <p:spPr>
          <a:xfrm>
            <a:off x="457200" y="4869160"/>
            <a:ext cx="8229600" cy="1656184"/>
          </a:xfrm>
        </p:spPr>
        <p:txBody>
          <a:bodyPr>
            <a:noAutofit/>
          </a:bodyPr>
          <a:lstStyle/>
          <a:p>
            <a:pPr marL="457200" indent="-457200">
              <a:buFont typeface="+mj-lt"/>
              <a:buAutoNum type="arabicPeriod" startAt="12"/>
            </a:pPr>
            <a:r>
              <a:rPr lang="en-US" sz="2400" b="1" dirty="0" smtClean="0">
                <a:solidFill>
                  <a:schemeClr val="bg1">
                    <a:lumMod val="95000"/>
                  </a:schemeClr>
                </a:solidFill>
                <a:latin typeface="Cambria Math" pitchFamily="18" charset="0"/>
                <a:ea typeface="Cambria Math" pitchFamily="18" charset="0"/>
              </a:rPr>
              <a:t> </a:t>
            </a:r>
            <a:r>
              <a:rPr lang="en-US" sz="2400" b="1" dirty="0">
                <a:solidFill>
                  <a:schemeClr val="bg1">
                    <a:lumMod val="95000"/>
                  </a:schemeClr>
                </a:solidFill>
                <a:latin typeface="Cambria Math" pitchFamily="18" charset="0"/>
                <a:ea typeface="Cambria Math" pitchFamily="18" charset="0"/>
              </a:rPr>
              <a:t>Uphold the right of all, without discrimination, to a natural and social environment supportive of human dignity, bodily health, and spiritual well-being, with special attention to the rights of indigenous peoples and minorities. </a:t>
            </a:r>
            <a:r>
              <a:rPr lang="es-ES" sz="2400" b="1" dirty="0" smtClean="0">
                <a:latin typeface="Cambria Math" pitchFamily="18" charset="0"/>
                <a:ea typeface="Cambria Math" pitchFamily="18" charset="0"/>
              </a:rPr>
              <a:t/>
            </a:r>
            <a:br>
              <a:rPr lang="es-ES" sz="2400" b="1" dirty="0" smtClean="0">
                <a:latin typeface="Cambria Math" pitchFamily="18" charset="0"/>
                <a:ea typeface="Cambria Math" pitchFamily="18" charset="0"/>
              </a:rPr>
            </a:br>
            <a:endParaRPr lang="es-CR" sz="2400" b="1"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http://beleenn.files.wordpress.com/2008/12/quien.gif"/>
          <p:cNvPicPr>
            <a:picLocks noChangeAspect="1" noChangeArrowheads="1"/>
          </p:cNvPicPr>
          <p:nvPr/>
        </p:nvPicPr>
        <p:blipFill>
          <a:blip r:embed="rId2" cstate="print"/>
          <a:srcRect/>
          <a:stretch>
            <a:fillRect/>
          </a:stretch>
        </p:blipFill>
        <p:spPr bwMode="auto">
          <a:xfrm>
            <a:off x="5364088" y="3789039"/>
            <a:ext cx="3096344" cy="2706049"/>
          </a:xfrm>
          <a:prstGeom prst="rect">
            <a:avLst/>
          </a:prstGeom>
          <a:noFill/>
        </p:spPr>
      </p:pic>
      <p:sp>
        <p:nvSpPr>
          <p:cNvPr id="3" name="Content Placeholder 2"/>
          <p:cNvSpPr>
            <a:spLocks noGrp="1"/>
          </p:cNvSpPr>
          <p:nvPr>
            <p:ph idx="1"/>
          </p:nvPr>
        </p:nvSpPr>
        <p:spPr>
          <a:xfrm>
            <a:off x="251520" y="260649"/>
            <a:ext cx="8435280" cy="4248472"/>
          </a:xfrm>
        </p:spPr>
        <p:txBody>
          <a:bodyPr>
            <a:normAutofit fontScale="77500" lnSpcReduction="20000"/>
          </a:bodyPr>
          <a:lstStyle/>
          <a:p>
            <a:pPr marL="0" indent="0" algn="just">
              <a:buNone/>
            </a:pPr>
            <a:endParaRPr lang="es-ES" b="1" dirty="0"/>
          </a:p>
          <a:p>
            <a:pPr marL="514350" indent="-514350" algn="just">
              <a:buFont typeface="+mj-lt"/>
              <a:buAutoNum type="alphaLcPeriod"/>
            </a:pPr>
            <a:r>
              <a:rPr lang="en-US" dirty="0" smtClean="0">
                <a:latin typeface="Cambria Math" pitchFamily="18" charset="0"/>
                <a:ea typeface="Cambria Math" pitchFamily="18" charset="0"/>
              </a:rPr>
              <a:t>Eliminate </a:t>
            </a:r>
            <a:r>
              <a:rPr lang="en-US" b="1" dirty="0">
                <a:solidFill>
                  <a:srgbClr val="FF0000"/>
                </a:solidFill>
                <a:latin typeface="Cambria Math" pitchFamily="18" charset="0"/>
                <a:ea typeface="Cambria Math" pitchFamily="18" charset="0"/>
              </a:rPr>
              <a:t>discrimination</a:t>
            </a:r>
            <a:r>
              <a:rPr lang="en-US" dirty="0">
                <a:latin typeface="Cambria Math" pitchFamily="18" charset="0"/>
                <a:ea typeface="Cambria Math" pitchFamily="18" charset="0"/>
              </a:rPr>
              <a:t> in all its forms, such as that based on race, color, sex, sexual orientation, religion, language, and national, ethnic or social origin.</a:t>
            </a:r>
          </a:p>
          <a:p>
            <a:pPr marL="514350" indent="-514350" algn="just">
              <a:buFont typeface="+mj-lt"/>
              <a:buAutoNum type="alphaLcPeriod"/>
            </a:pPr>
            <a:r>
              <a:rPr lang="en-US" dirty="0" smtClean="0">
                <a:latin typeface="Cambria Math" pitchFamily="18" charset="0"/>
                <a:ea typeface="Cambria Math" pitchFamily="18" charset="0"/>
              </a:rPr>
              <a:t>Affirm </a:t>
            </a:r>
            <a:r>
              <a:rPr lang="en-US" dirty="0">
                <a:latin typeface="Cambria Math" pitchFamily="18" charset="0"/>
                <a:ea typeface="Cambria Math" pitchFamily="18" charset="0"/>
              </a:rPr>
              <a:t>the right of indigenous peoples to their spirituality, knowledge, lands and resources and to their related practice of sustainable livelihoods.</a:t>
            </a:r>
          </a:p>
          <a:p>
            <a:pPr marL="514350" indent="-514350" algn="just">
              <a:buFont typeface="+mj-lt"/>
              <a:buAutoNum type="alphaLcPeriod"/>
            </a:pPr>
            <a:r>
              <a:rPr lang="en-US" dirty="0" smtClean="0">
                <a:latin typeface="Cambria Math" pitchFamily="18" charset="0"/>
                <a:ea typeface="Cambria Math" pitchFamily="18" charset="0"/>
              </a:rPr>
              <a:t>Honor </a:t>
            </a:r>
            <a:r>
              <a:rPr lang="en-US" dirty="0">
                <a:latin typeface="Cambria Math" pitchFamily="18" charset="0"/>
                <a:ea typeface="Cambria Math" pitchFamily="18" charset="0"/>
              </a:rPr>
              <a:t>and support the young people of our communities, enabling them to fulfill their essential role in creating sustainable societies.</a:t>
            </a:r>
          </a:p>
          <a:p>
            <a:pPr marL="514350" indent="-514350" algn="just">
              <a:buFont typeface="+mj-lt"/>
              <a:buAutoNum type="alphaLcPeriod"/>
            </a:pPr>
            <a:r>
              <a:rPr lang="en-US" dirty="0" smtClean="0">
                <a:latin typeface="Cambria Math" pitchFamily="18" charset="0"/>
                <a:ea typeface="Cambria Math" pitchFamily="18" charset="0"/>
              </a:rPr>
              <a:t> </a:t>
            </a:r>
            <a:r>
              <a:rPr lang="en-US" dirty="0">
                <a:latin typeface="Cambria Math" pitchFamily="18" charset="0"/>
                <a:ea typeface="Cambria Math" pitchFamily="18" charset="0"/>
              </a:rPr>
              <a:t>Protect and restore outstanding places of cultural and spiritual significance.</a:t>
            </a:r>
            <a:endParaRPr lang="es-ES" dirty="0">
              <a:latin typeface="Cambria Math" pitchFamily="18" charset="0"/>
              <a:ea typeface="Cambria Math" pitchFamily="18" charset="0"/>
            </a:endParaRPr>
          </a:p>
        </p:txBody>
      </p:sp>
    </p:spTree>
    <p:extLst>
      <p:ext uri="{BB962C8B-B14F-4D97-AF65-F5344CB8AC3E}">
        <p14:creationId xmlns:p14="http://schemas.microsoft.com/office/powerpoint/2010/main" val="42460986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biocultura.cl/wp-content/uploads/2011/01/Carta-de-la-Tierra-Biocultura.CL_.jpg"/>
          <p:cNvPicPr>
            <a:picLocks noChangeAspect="1" noChangeArrowheads="1"/>
          </p:cNvPicPr>
          <p:nvPr/>
        </p:nvPicPr>
        <p:blipFill>
          <a:blip r:embed="rId2" cstate="print"/>
          <a:srcRect/>
          <a:stretch>
            <a:fillRect/>
          </a:stretch>
        </p:blipFill>
        <p:spPr bwMode="auto">
          <a:xfrm>
            <a:off x="33536" y="0"/>
            <a:ext cx="9144000" cy="6858000"/>
          </a:xfrm>
          <a:prstGeom prst="rect">
            <a:avLst/>
          </a:prstGeom>
          <a:ln>
            <a:noFill/>
          </a:ln>
          <a:effectLst>
            <a:softEdge rad="112500"/>
          </a:effectLst>
        </p:spPr>
      </p:pic>
      <p:sp>
        <p:nvSpPr>
          <p:cNvPr id="2" name="Title 1"/>
          <p:cNvSpPr>
            <a:spLocks noGrp="1"/>
          </p:cNvSpPr>
          <p:nvPr>
            <p:ph type="title"/>
          </p:nvPr>
        </p:nvSpPr>
        <p:spPr>
          <a:xfrm rot="16200000">
            <a:off x="-1157200" y="3757600"/>
            <a:ext cx="4248472" cy="1143000"/>
          </a:xfrm>
        </p:spPr>
        <p:txBody>
          <a:bodyPr>
            <a:normAutofit fontScale="90000"/>
          </a:bodyPr>
          <a:lstStyle/>
          <a:p>
            <a:r>
              <a:rPr lang="es-ES" b="1" dirty="0" smtClean="0">
                <a:solidFill>
                  <a:schemeClr val="bg1"/>
                </a:solidFill>
                <a:latin typeface="Broadway" pitchFamily="82" charset="0"/>
              </a:rPr>
              <a:t>IV. </a:t>
            </a:r>
            <a:r>
              <a:rPr lang="en-US" b="1" dirty="0" smtClean="0">
                <a:solidFill>
                  <a:schemeClr val="bg1"/>
                </a:solidFill>
                <a:latin typeface="Broadway" pitchFamily="82" charset="0"/>
              </a:rPr>
              <a:t>DEMOCRACY</a:t>
            </a:r>
            <a:r>
              <a:rPr lang="en-US" b="1" dirty="0" smtClean="0">
                <a:solidFill>
                  <a:schemeClr val="bg1"/>
                </a:solidFill>
              </a:rPr>
              <a:t>,</a:t>
            </a:r>
            <a:r>
              <a:rPr lang="es-ES" b="1" dirty="0" smtClean="0">
                <a:solidFill>
                  <a:schemeClr val="bg1"/>
                </a:solidFill>
              </a:rPr>
              <a:t> </a:t>
            </a:r>
            <a:endParaRPr lang="es-ES" dirty="0">
              <a:solidFill>
                <a:schemeClr val="bg1"/>
              </a:solidFill>
            </a:endParaRPr>
          </a:p>
        </p:txBody>
      </p:sp>
      <p:sp>
        <p:nvSpPr>
          <p:cNvPr id="6" name="Title 1"/>
          <p:cNvSpPr txBox="1">
            <a:spLocks/>
          </p:cNvSpPr>
          <p:nvPr/>
        </p:nvSpPr>
        <p:spPr>
          <a:xfrm>
            <a:off x="1619672" y="3573016"/>
            <a:ext cx="3888432" cy="1143000"/>
          </a:xfrm>
          <a:prstGeom prst="rect">
            <a:avLst/>
          </a:prstGeom>
        </p:spPr>
        <p:txBody>
          <a:bodyPr vert="horz" lIns="91440" tIns="45720" rIns="91440" bIns="45720" rtlCol="0" anchor="ctr">
            <a:normAutofit fontScale="75000" lnSpcReduction="20000"/>
          </a:bodyPr>
          <a:lstStyle/>
          <a:p>
            <a:pPr lvl="0" algn="ctr">
              <a:spcBef>
                <a:spcPct val="0"/>
              </a:spcBef>
              <a:defRPr/>
            </a:pPr>
            <a:r>
              <a:rPr lang="en-US" sz="4400" b="1" dirty="0" smtClean="0">
                <a:solidFill>
                  <a:schemeClr val="bg1"/>
                </a:solidFill>
                <a:latin typeface="Broadway" pitchFamily="82" charset="0"/>
              </a:rPr>
              <a:t>NON VIOLENCE, AND PEACE</a:t>
            </a:r>
            <a:endParaRPr kumimoji="0" lang="es-ES" sz="4400" b="0" i="0" u="none" strike="noStrike" kern="1200" cap="none" spc="0" normalizeH="0" baseline="0" noProof="0" dirty="0">
              <a:ln>
                <a:noFill/>
              </a:ln>
              <a:solidFill>
                <a:schemeClr val="bg1"/>
              </a:solidFill>
              <a:effectLst/>
              <a:uLnTx/>
              <a:uFillTx/>
              <a:latin typeface="Broadway" pitchFamily="82" charset="0"/>
              <a:ea typeface="+mj-ea"/>
              <a:cs typeface="+mj-cs"/>
            </a:endParaRPr>
          </a:p>
        </p:txBody>
      </p:sp>
    </p:spTree>
    <p:extLst>
      <p:ext uri="{BB962C8B-B14F-4D97-AF65-F5344CB8AC3E}">
        <p14:creationId xmlns:p14="http://schemas.microsoft.com/office/powerpoint/2010/main" val="14231963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83704"/>
            <a:ext cx="8435280" cy="3528392"/>
          </a:xfrm>
        </p:spPr>
        <p:txBody>
          <a:bodyPr>
            <a:normAutofit fontScale="62500" lnSpcReduction="20000"/>
          </a:bodyPr>
          <a:lstStyle/>
          <a:p>
            <a:pPr marL="0" indent="0" algn="just">
              <a:buNone/>
            </a:pPr>
            <a:r>
              <a:rPr lang="en-US" b="1" dirty="0">
                <a:solidFill>
                  <a:srgbClr val="FF0000"/>
                </a:solidFill>
                <a:latin typeface="Cambria Math" pitchFamily="18" charset="0"/>
                <a:ea typeface="Cambria Math" pitchFamily="18" charset="0"/>
              </a:rPr>
              <a:t>13. Strengthen democratic institutions at all levels, and provide transparency and accountability in governance, inclusive participation in decision making, and access to justice. </a:t>
            </a:r>
            <a:endParaRPr lang="en-US" b="1" dirty="0" smtClean="0">
              <a:solidFill>
                <a:srgbClr val="FF0000"/>
              </a:solidFill>
              <a:latin typeface="Cambria Math" pitchFamily="18" charset="0"/>
              <a:ea typeface="Cambria Math" pitchFamily="18" charset="0"/>
            </a:endParaRPr>
          </a:p>
          <a:p>
            <a:pPr marL="0" indent="0" algn="just">
              <a:buNone/>
            </a:pPr>
            <a:endParaRPr lang="es-ES" b="1" dirty="0" smtClean="0">
              <a:latin typeface="Cambria Math" pitchFamily="18" charset="0"/>
              <a:ea typeface="Cambria Math" pitchFamily="18" charset="0"/>
            </a:endParaRPr>
          </a:p>
          <a:p>
            <a:pPr marL="514350" indent="-514350" algn="just">
              <a:buFont typeface="+mj-lt"/>
              <a:buAutoNum type="alphaLcPeriod"/>
            </a:pPr>
            <a:r>
              <a:rPr lang="en-US" dirty="0" smtClean="0">
                <a:latin typeface="Cambria Math" pitchFamily="18" charset="0"/>
                <a:ea typeface="Cambria Math" pitchFamily="18" charset="0"/>
              </a:rPr>
              <a:t>Uphold </a:t>
            </a:r>
            <a:r>
              <a:rPr lang="en-US" dirty="0">
                <a:latin typeface="Cambria Math" pitchFamily="18" charset="0"/>
                <a:ea typeface="Cambria Math" pitchFamily="18" charset="0"/>
              </a:rPr>
              <a:t>the right of everyone to receive clear and timely information on environmental matters and all development plans and activities which are likely to affect them or in which they have an interest. </a:t>
            </a:r>
          </a:p>
          <a:p>
            <a:pPr marL="514350" indent="-514350" algn="just">
              <a:buFont typeface="+mj-lt"/>
              <a:buAutoNum type="alphaLcPeriod"/>
            </a:pPr>
            <a:r>
              <a:rPr lang="en-US" dirty="0" smtClean="0">
                <a:latin typeface="Cambria Math" pitchFamily="18" charset="0"/>
                <a:ea typeface="Cambria Math" pitchFamily="18" charset="0"/>
              </a:rPr>
              <a:t>Support </a:t>
            </a:r>
            <a:r>
              <a:rPr lang="en-US" dirty="0">
                <a:latin typeface="Cambria Math" pitchFamily="18" charset="0"/>
                <a:ea typeface="Cambria Math" pitchFamily="18" charset="0"/>
              </a:rPr>
              <a:t>local, regional and global civil society, and promote the meaningful participation of all interested individuals and organizations in decision making.</a:t>
            </a:r>
          </a:p>
          <a:p>
            <a:pPr marL="514350" indent="-514350" algn="just">
              <a:buFont typeface="+mj-lt"/>
              <a:buAutoNum type="alphaLcPeriod"/>
            </a:pPr>
            <a:r>
              <a:rPr lang="en-US" dirty="0" smtClean="0">
                <a:latin typeface="Cambria Math" pitchFamily="18" charset="0"/>
                <a:ea typeface="Cambria Math" pitchFamily="18" charset="0"/>
              </a:rPr>
              <a:t>Protect </a:t>
            </a:r>
            <a:r>
              <a:rPr lang="en-US" dirty="0">
                <a:latin typeface="Cambria Math" pitchFamily="18" charset="0"/>
                <a:ea typeface="Cambria Math" pitchFamily="18" charset="0"/>
              </a:rPr>
              <a:t>the rights to freedom of opinion, expression, peaceful assembly, association, and dissent.</a:t>
            </a:r>
            <a:endParaRPr lang="es-ES" dirty="0">
              <a:latin typeface="Cambria Math" pitchFamily="18" charset="0"/>
              <a:ea typeface="Cambria Math" pitchFamily="18" charset="0"/>
            </a:endParaRPr>
          </a:p>
        </p:txBody>
      </p:sp>
      <p:pic>
        <p:nvPicPr>
          <p:cNvPr id="9220" name="Picture 4" descr="http://4.bp.blogspot.com/_CQAoiFK-wgQ/SsegqxFbdnI/AAAAAAAAABY/e0e7SqAgjRM/s320/brecha-digital-300x277.jpg"/>
          <p:cNvPicPr>
            <a:picLocks noChangeAspect="1" noChangeArrowheads="1"/>
          </p:cNvPicPr>
          <p:nvPr/>
        </p:nvPicPr>
        <p:blipFill>
          <a:blip r:embed="rId2" cstate="print"/>
          <a:srcRect/>
          <a:stretch>
            <a:fillRect/>
          </a:stretch>
        </p:blipFill>
        <p:spPr bwMode="auto">
          <a:xfrm>
            <a:off x="3419872" y="3717032"/>
            <a:ext cx="2857500" cy="2638426"/>
          </a:xfrm>
          <a:prstGeom prst="rect">
            <a:avLst/>
          </a:prstGeom>
          <a:noFill/>
        </p:spPr>
      </p:pic>
    </p:spTree>
    <p:extLst>
      <p:ext uri="{BB962C8B-B14F-4D97-AF65-F5344CB8AC3E}">
        <p14:creationId xmlns:p14="http://schemas.microsoft.com/office/powerpoint/2010/main" val="39788937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buzonverde.com/blog/wp-content/uploads/2010/04/sostenible-3.jpg"/>
          <p:cNvPicPr>
            <a:picLocks noChangeAspect="1" noChangeArrowheads="1"/>
          </p:cNvPicPr>
          <p:nvPr/>
        </p:nvPicPr>
        <p:blipFill>
          <a:blip r:embed="rId2" cstate="print"/>
          <a:srcRect/>
          <a:stretch>
            <a:fillRect/>
          </a:stretch>
        </p:blipFill>
        <p:spPr bwMode="auto">
          <a:xfrm>
            <a:off x="3419872" y="3284984"/>
            <a:ext cx="2847157" cy="2730398"/>
          </a:xfrm>
          <a:prstGeom prst="rect">
            <a:avLst/>
          </a:prstGeom>
          <a:noFill/>
        </p:spPr>
      </p:pic>
      <p:sp>
        <p:nvSpPr>
          <p:cNvPr id="2" name="1 Subtítulo"/>
          <p:cNvSpPr>
            <a:spLocks noGrp="1"/>
          </p:cNvSpPr>
          <p:nvPr>
            <p:ph type="subTitle" idx="1"/>
          </p:nvPr>
        </p:nvSpPr>
        <p:spPr>
          <a:xfrm>
            <a:off x="179512" y="476672"/>
            <a:ext cx="8280920" cy="4248472"/>
          </a:xfrm>
        </p:spPr>
        <p:txBody>
          <a:bodyPr>
            <a:noAutofit/>
          </a:bodyPr>
          <a:lstStyle/>
          <a:p>
            <a:pPr marL="457200" indent="-457200">
              <a:lnSpc>
                <a:spcPct val="80000"/>
              </a:lnSpc>
              <a:buFont typeface="+mj-lt"/>
              <a:buAutoNum type="alphaLcPeriod" startAt="4"/>
            </a:pPr>
            <a:r>
              <a:rPr lang="en-US" sz="2000" dirty="0" smtClean="0">
                <a:solidFill>
                  <a:schemeClr val="tx1"/>
                </a:solidFill>
                <a:latin typeface="Cambria Math" pitchFamily="18" charset="0"/>
                <a:ea typeface="Cambria Math" pitchFamily="18" charset="0"/>
              </a:rPr>
              <a:t>Institute </a:t>
            </a:r>
            <a:r>
              <a:rPr lang="en-US" sz="2000" dirty="0">
                <a:solidFill>
                  <a:schemeClr val="tx1"/>
                </a:solidFill>
                <a:latin typeface="Cambria Math" pitchFamily="18" charset="0"/>
                <a:ea typeface="Cambria Math" pitchFamily="18" charset="0"/>
              </a:rPr>
              <a:t>effective and efficient access to administrative and independent judicial procedures, including remedies and redress for environmental harm and the threat of such harm</a:t>
            </a:r>
            <a:r>
              <a:rPr lang="en-US" sz="2000" dirty="0" smtClean="0">
                <a:solidFill>
                  <a:schemeClr val="tx1"/>
                </a:solidFill>
                <a:latin typeface="Cambria Math" pitchFamily="18" charset="0"/>
                <a:ea typeface="Cambria Math" pitchFamily="18" charset="0"/>
              </a:rPr>
              <a:t>.</a:t>
            </a:r>
            <a:r>
              <a:rPr lang="en-US" sz="2000" dirty="0">
                <a:solidFill>
                  <a:schemeClr val="tx1"/>
                </a:solidFill>
                <a:latin typeface="Cambria Math" pitchFamily="18" charset="0"/>
                <a:ea typeface="Cambria Math" pitchFamily="18" charset="0"/>
              </a:rPr>
              <a:t> </a:t>
            </a:r>
            <a:br>
              <a:rPr lang="en-US" sz="2000" dirty="0">
                <a:solidFill>
                  <a:schemeClr val="tx1"/>
                </a:solidFill>
                <a:latin typeface="Cambria Math" pitchFamily="18" charset="0"/>
                <a:ea typeface="Cambria Math" pitchFamily="18" charset="0"/>
              </a:rPr>
            </a:br>
            <a:endParaRPr lang="en-US" sz="2000" dirty="0" smtClean="0">
              <a:solidFill>
                <a:schemeClr val="tx1"/>
              </a:solidFill>
              <a:latin typeface="Cambria Math" pitchFamily="18" charset="0"/>
              <a:ea typeface="Cambria Math" pitchFamily="18" charset="0"/>
            </a:endParaRPr>
          </a:p>
          <a:p>
            <a:pPr marL="457200" indent="-457200">
              <a:lnSpc>
                <a:spcPct val="80000"/>
              </a:lnSpc>
              <a:buFont typeface="+mj-lt"/>
              <a:buAutoNum type="alphaLcPeriod" startAt="4"/>
            </a:pPr>
            <a:r>
              <a:rPr lang="en-US" sz="2000" dirty="0" smtClean="0">
                <a:solidFill>
                  <a:schemeClr val="tx1"/>
                </a:solidFill>
                <a:latin typeface="Cambria Math" pitchFamily="18" charset="0"/>
                <a:ea typeface="Cambria Math" pitchFamily="18" charset="0"/>
              </a:rPr>
              <a:t>Eliminate </a:t>
            </a:r>
            <a:r>
              <a:rPr lang="en-US" sz="2000" dirty="0">
                <a:solidFill>
                  <a:schemeClr val="tx1"/>
                </a:solidFill>
                <a:latin typeface="Cambria Math" pitchFamily="18" charset="0"/>
                <a:ea typeface="Cambria Math" pitchFamily="18" charset="0"/>
              </a:rPr>
              <a:t>corruption in all public and private institutions.</a:t>
            </a:r>
            <a:br>
              <a:rPr lang="en-US" sz="2000" dirty="0">
                <a:solidFill>
                  <a:schemeClr val="tx1"/>
                </a:solidFill>
                <a:latin typeface="Cambria Math" pitchFamily="18" charset="0"/>
                <a:ea typeface="Cambria Math" pitchFamily="18" charset="0"/>
              </a:rPr>
            </a:br>
            <a:endParaRPr lang="en-US" sz="2000" dirty="0" smtClean="0">
              <a:solidFill>
                <a:schemeClr val="tx1"/>
              </a:solidFill>
              <a:latin typeface="Cambria Math" pitchFamily="18" charset="0"/>
              <a:ea typeface="Cambria Math" pitchFamily="18" charset="0"/>
            </a:endParaRPr>
          </a:p>
          <a:p>
            <a:pPr marL="457200" indent="-457200">
              <a:lnSpc>
                <a:spcPct val="80000"/>
              </a:lnSpc>
              <a:buFont typeface="+mj-lt"/>
              <a:buAutoNum type="alphaLcPeriod" startAt="4"/>
            </a:pPr>
            <a:r>
              <a:rPr lang="en-US" sz="2000" dirty="0" smtClean="0">
                <a:solidFill>
                  <a:schemeClr val="tx1"/>
                </a:solidFill>
                <a:latin typeface="Cambria Math" pitchFamily="18" charset="0"/>
                <a:ea typeface="Cambria Math" pitchFamily="18" charset="0"/>
              </a:rPr>
              <a:t>Strengthen </a:t>
            </a:r>
            <a:r>
              <a:rPr lang="en-US" sz="2000" b="1" dirty="0">
                <a:solidFill>
                  <a:srgbClr val="92D050"/>
                </a:solidFill>
                <a:latin typeface="Cambria Math" pitchFamily="18" charset="0"/>
                <a:ea typeface="Cambria Math" pitchFamily="18" charset="0"/>
              </a:rPr>
              <a:t>local communities</a:t>
            </a:r>
            <a:r>
              <a:rPr lang="en-US" sz="2000" dirty="0">
                <a:solidFill>
                  <a:schemeClr val="tx1"/>
                </a:solidFill>
                <a:latin typeface="Cambria Math" pitchFamily="18" charset="0"/>
                <a:ea typeface="Cambria Math" pitchFamily="18" charset="0"/>
              </a:rPr>
              <a:t>, enabling them to care for their environments, and assign environmental responsibilities to the levels of government where they can be carried out most effectively.</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garciaflamenco.files.wordpress.com/2011/02/arte-nic3b1os.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195736" y="3789040"/>
            <a:ext cx="4968552" cy="2649371"/>
          </a:xfrm>
          <a:prstGeom prst="rect">
            <a:avLst/>
          </a:prstGeom>
          <a:noFill/>
        </p:spPr>
      </p:pic>
      <p:sp>
        <p:nvSpPr>
          <p:cNvPr id="3" name="Content Placeholder 2"/>
          <p:cNvSpPr>
            <a:spLocks noGrp="1"/>
          </p:cNvSpPr>
          <p:nvPr>
            <p:ph idx="1"/>
          </p:nvPr>
        </p:nvSpPr>
        <p:spPr>
          <a:xfrm>
            <a:off x="179512" y="260649"/>
            <a:ext cx="8784976" cy="4320479"/>
          </a:xfrm>
        </p:spPr>
        <p:txBody>
          <a:bodyPr>
            <a:normAutofit fontScale="77500" lnSpcReduction="20000"/>
          </a:bodyPr>
          <a:lstStyle/>
          <a:p>
            <a:pPr marL="514350" indent="-514350">
              <a:buFont typeface="+mj-lt"/>
              <a:buAutoNum type="arabicPeriod" startAt="14"/>
            </a:pPr>
            <a:r>
              <a:rPr lang="en-US" b="1" dirty="0" smtClean="0">
                <a:solidFill>
                  <a:schemeClr val="tx2"/>
                </a:solidFill>
                <a:latin typeface="Cambria Math" pitchFamily="18" charset="0"/>
                <a:ea typeface="Cambria Math" pitchFamily="18" charset="0"/>
              </a:rPr>
              <a:t>Integrate </a:t>
            </a:r>
            <a:r>
              <a:rPr lang="en-US" b="1" dirty="0">
                <a:solidFill>
                  <a:schemeClr val="tx2"/>
                </a:solidFill>
                <a:latin typeface="Cambria Math" pitchFamily="18" charset="0"/>
                <a:ea typeface="Cambria Math" pitchFamily="18" charset="0"/>
              </a:rPr>
              <a:t>into formal education and life-long learning the knowledge, values, and skills needed for a sustainable way of life.</a:t>
            </a:r>
            <a:endParaRPr lang="es-ES" b="1" dirty="0" smtClean="0">
              <a:latin typeface="Cambria Math" pitchFamily="18" charset="0"/>
              <a:ea typeface="Cambria Math" pitchFamily="18" charset="0"/>
            </a:endParaRPr>
          </a:p>
          <a:p>
            <a:pPr marL="514350" indent="-514350">
              <a:buFont typeface="+mj-lt"/>
              <a:buAutoNum type="alphaLcPeriod"/>
            </a:pPr>
            <a:r>
              <a:rPr lang="en-US" dirty="0" smtClean="0">
                <a:latin typeface="Cambria Math" pitchFamily="18" charset="0"/>
                <a:ea typeface="Cambria Math" pitchFamily="18" charset="0"/>
              </a:rPr>
              <a:t>Provide </a:t>
            </a:r>
            <a:r>
              <a:rPr lang="en-US" dirty="0">
                <a:latin typeface="Cambria Math" pitchFamily="18" charset="0"/>
                <a:ea typeface="Cambria Math" pitchFamily="18" charset="0"/>
              </a:rPr>
              <a:t>all, especially children and youth, with educational opportunities that empower them to contribute actively to sustainable development.</a:t>
            </a:r>
          </a:p>
          <a:p>
            <a:pPr marL="514350" indent="-514350">
              <a:buFont typeface="+mj-lt"/>
              <a:buAutoNum type="alphaLcPeriod"/>
            </a:pPr>
            <a:r>
              <a:rPr lang="en-US" dirty="0" smtClean="0">
                <a:latin typeface="Cambria Math" pitchFamily="18" charset="0"/>
                <a:ea typeface="Cambria Math" pitchFamily="18" charset="0"/>
              </a:rPr>
              <a:t>Promote </a:t>
            </a:r>
            <a:r>
              <a:rPr lang="en-US" dirty="0">
                <a:latin typeface="Cambria Math" pitchFamily="18" charset="0"/>
                <a:ea typeface="Cambria Math" pitchFamily="18" charset="0"/>
              </a:rPr>
              <a:t>the contribution of the arts and humanities as well as the sciences in sustainability education.</a:t>
            </a:r>
          </a:p>
          <a:p>
            <a:pPr marL="514350" indent="-514350">
              <a:buFont typeface="+mj-lt"/>
              <a:buAutoNum type="alphaLcPeriod"/>
            </a:pPr>
            <a:r>
              <a:rPr lang="en-US" dirty="0" smtClean="0">
                <a:latin typeface="Cambria Math" pitchFamily="18" charset="0"/>
                <a:ea typeface="Cambria Math" pitchFamily="18" charset="0"/>
              </a:rPr>
              <a:t>Enhance </a:t>
            </a:r>
            <a:r>
              <a:rPr lang="en-US" dirty="0">
                <a:latin typeface="Cambria Math" pitchFamily="18" charset="0"/>
                <a:ea typeface="Cambria Math" pitchFamily="18" charset="0"/>
              </a:rPr>
              <a:t>the role of the mass media in raising awareness of ecological and social challenges. </a:t>
            </a:r>
          </a:p>
          <a:p>
            <a:pPr marL="514350" indent="-514350">
              <a:buFont typeface="+mj-lt"/>
              <a:buAutoNum type="alphaLcPeriod"/>
            </a:pPr>
            <a:r>
              <a:rPr lang="en-US" dirty="0" smtClean="0">
                <a:latin typeface="Cambria Math" pitchFamily="18" charset="0"/>
                <a:ea typeface="Cambria Math" pitchFamily="18" charset="0"/>
              </a:rPr>
              <a:t>Recognize </a:t>
            </a:r>
            <a:r>
              <a:rPr lang="en-US" dirty="0">
                <a:latin typeface="Cambria Math" pitchFamily="18" charset="0"/>
                <a:ea typeface="Cambria Math" pitchFamily="18" charset="0"/>
              </a:rPr>
              <a:t>the importance of moral and spiritual education for sustainable living.</a:t>
            </a:r>
            <a:endParaRPr lang="es-ES" dirty="0">
              <a:latin typeface="Cambria Math" pitchFamily="18" charset="0"/>
              <a:ea typeface="Cambria Math" pitchFamily="18" charset="0"/>
            </a:endParaRPr>
          </a:p>
        </p:txBody>
      </p:sp>
    </p:spTree>
    <p:extLst>
      <p:ext uri="{BB962C8B-B14F-4D97-AF65-F5344CB8AC3E}">
        <p14:creationId xmlns:p14="http://schemas.microsoft.com/office/powerpoint/2010/main" val="628133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76672"/>
            <a:ext cx="8435280" cy="3816424"/>
          </a:xfrm>
        </p:spPr>
        <p:txBody>
          <a:bodyPr>
            <a:normAutofit fontScale="85000" lnSpcReduction="10000"/>
          </a:bodyPr>
          <a:lstStyle/>
          <a:p>
            <a:pPr marL="514350" indent="-514350" algn="just">
              <a:buFont typeface="+mj-lt"/>
              <a:buAutoNum type="arabicPeriod" startAt="15"/>
            </a:pPr>
            <a:r>
              <a:rPr lang="en-US" b="1" dirty="0" smtClean="0">
                <a:solidFill>
                  <a:srgbClr val="42AC42"/>
                </a:solidFill>
                <a:latin typeface="Cambria Math" pitchFamily="18" charset="0"/>
                <a:ea typeface="Cambria Math" pitchFamily="18" charset="0"/>
              </a:rPr>
              <a:t>Treat </a:t>
            </a:r>
            <a:r>
              <a:rPr lang="en-US" b="1" dirty="0">
                <a:solidFill>
                  <a:srgbClr val="42AC42"/>
                </a:solidFill>
                <a:latin typeface="Cambria Math" pitchFamily="18" charset="0"/>
                <a:ea typeface="Cambria Math" pitchFamily="18" charset="0"/>
              </a:rPr>
              <a:t>all living beings with respect and consideration.</a:t>
            </a:r>
            <a:endParaRPr lang="es-ES" b="1" dirty="0" smtClean="0">
              <a:latin typeface="Cambria Math" pitchFamily="18" charset="0"/>
              <a:ea typeface="Cambria Math" pitchFamily="18" charset="0"/>
            </a:endParaRPr>
          </a:p>
          <a:p>
            <a:pPr marL="514350" indent="-514350" algn="just">
              <a:buFont typeface="+mj-lt"/>
              <a:buAutoNum type="alphaLcPeriod"/>
            </a:pPr>
            <a:r>
              <a:rPr lang="en-US" dirty="0" smtClean="0">
                <a:latin typeface="Cambria Math" pitchFamily="18" charset="0"/>
                <a:ea typeface="Cambria Math" pitchFamily="18" charset="0"/>
              </a:rPr>
              <a:t>Prevent cruelty </a:t>
            </a:r>
            <a:r>
              <a:rPr lang="en-US" dirty="0">
                <a:latin typeface="Cambria Math" pitchFamily="18" charset="0"/>
                <a:ea typeface="Cambria Math" pitchFamily="18" charset="0"/>
              </a:rPr>
              <a:t>to animals kept in human societies and protect them from suffering.</a:t>
            </a:r>
          </a:p>
          <a:p>
            <a:pPr marL="514350" indent="-514350" algn="just">
              <a:buFont typeface="+mj-lt"/>
              <a:buAutoNum type="alphaLcPeriod"/>
            </a:pPr>
            <a:r>
              <a:rPr lang="en-US" dirty="0" smtClean="0">
                <a:latin typeface="Cambria Math" pitchFamily="18" charset="0"/>
                <a:ea typeface="Cambria Math" pitchFamily="18" charset="0"/>
              </a:rPr>
              <a:t>Protect </a:t>
            </a:r>
            <a:r>
              <a:rPr lang="en-US" b="1" dirty="0">
                <a:solidFill>
                  <a:srgbClr val="92D050"/>
                </a:solidFill>
                <a:latin typeface="Cambria Math" pitchFamily="18" charset="0"/>
                <a:ea typeface="Cambria Math" pitchFamily="18" charset="0"/>
              </a:rPr>
              <a:t>wild animals </a:t>
            </a:r>
            <a:r>
              <a:rPr lang="en-US" dirty="0">
                <a:latin typeface="Cambria Math" pitchFamily="18" charset="0"/>
                <a:ea typeface="Cambria Math" pitchFamily="18" charset="0"/>
              </a:rPr>
              <a:t>from methods of hunting, trapping, and fishing that cause extreme, prolonged, or avoidable suffering. </a:t>
            </a:r>
          </a:p>
          <a:p>
            <a:pPr marL="514350" indent="-514350" algn="just">
              <a:buFont typeface="+mj-lt"/>
              <a:buAutoNum type="alphaLcPeriod"/>
            </a:pPr>
            <a:r>
              <a:rPr lang="en-US" dirty="0" smtClean="0">
                <a:latin typeface="Cambria Math" pitchFamily="18" charset="0"/>
                <a:ea typeface="Cambria Math" pitchFamily="18" charset="0"/>
              </a:rPr>
              <a:t>Avoid </a:t>
            </a:r>
            <a:r>
              <a:rPr lang="en-US" dirty="0">
                <a:latin typeface="Cambria Math" pitchFamily="18" charset="0"/>
                <a:ea typeface="Cambria Math" pitchFamily="18" charset="0"/>
              </a:rPr>
              <a:t>or eliminate to the full extent possible the taking or destruction of non-targeted species.</a:t>
            </a:r>
            <a:endParaRPr lang="es-ES" dirty="0">
              <a:latin typeface="Cambria Math" pitchFamily="18" charset="0"/>
              <a:ea typeface="Cambria Math" pitchFamily="18" charset="0"/>
            </a:endParaRPr>
          </a:p>
        </p:txBody>
      </p:sp>
      <p:pic>
        <p:nvPicPr>
          <p:cNvPr id="8194" name="Picture 2" descr="http://files.softicons.com/download/animal-icons/panda-dock-icons-by-chicho21net/png/512/Panda%20Bears.png"/>
          <p:cNvPicPr>
            <a:picLocks noChangeAspect="1" noChangeArrowheads="1"/>
          </p:cNvPicPr>
          <p:nvPr/>
        </p:nvPicPr>
        <p:blipFill>
          <a:blip r:embed="rId2" cstate="print"/>
          <a:srcRect l="5906" t="7383" r="1072" b="6978"/>
          <a:stretch>
            <a:fillRect/>
          </a:stretch>
        </p:blipFill>
        <p:spPr bwMode="auto">
          <a:xfrm>
            <a:off x="5613947" y="3772983"/>
            <a:ext cx="3203571" cy="2949319"/>
          </a:xfrm>
          <a:prstGeom prst="rect">
            <a:avLst/>
          </a:prstGeom>
          <a:noFill/>
        </p:spPr>
      </p:pic>
    </p:spTree>
    <p:extLst>
      <p:ext uri="{BB962C8B-B14F-4D97-AF65-F5344CB8AC3E}">
        <p14:creationId xmlns:p14="http://schemas.microsoft.com/office/powerpoint/2010/main" val="30537854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soe.es/convert.do?resource=/000000160000/000000160296.jpg&amp;width=304&amp;height=0"/>
          <p:cNvPicPr>
            <a:picLocks noChangeAspect="1" noChangeArrowheads="1"/>
          </p:cNvPicPr>
          <p:nvPr/>
        </p:nvPicPr>
        <p:blipFill rotWithShape="1">
          <a:blip r:embed="rId2" cstate="print"/>
          <a:srcRect l="-1000" r="21760"/>
          <a:stretch/>
        </p:blipFill>
        <p:spPr bwMode="auto">
          <a:xfrm>
            <a:off x="1898328" y="0"/>
            <a:ext cx="7245672" cy="6858000"/>
          </a:xfrm>
          <a:prstGeom prst="rect">
            <a:avLst/>
          </a:prstGeom>
          <a:ln>
            <a:noFill/>
          </a:ln>
          <a:effectLst>
            <a:softEdge rad="112500"/>
          </a:effectLst>
        </p:spPr>
      </p:pic>
      <p:sp>
        <p:nvSpPr>
          <p:cNvPr id="2" name="1 Título"/>
          <p:cNvSpPr>
            <a:spLocks noGrp="1"/>
          </p:cNvSpPr>
          <p:nvPr>
            <p:ph type="title"/>
          </p:nvPr>
        </p:nvSpPr>
        <p:spPr>
          <a:xfrm rot="16200000">
            <a:off x="-2719064" y="2672408"/>
            <a:ext cx="7228184" cy="1143000"/>
          </a:xfrm>
        </p:spPr>
        <p:txBody>
          <a:bodyPr>
            <a:normAutofit fontScale="90000"/>
          </a:bodyPr>
          <a:lstStyle/>
          <a:p>
            <a:pPr algn="l"/>
            <a:r>
              <a:rPr lang="en-US" sz="3100" b="1" dirty="0">
                <a:solidFill>
                  <a:schemeClr val="accent6">
                    <a:lumMod val="75000"/>
                  </a:schemeClr>
                </a:solidFill>
                <a:latin typeface="Broadway" pitchFamily="82" charset="0"/>
              </a:rPr>
              <a:t>16. Promote a culture of tolerance, nonviolence, and </a:t>
            </a:r>
            <a:r>
              <a:rPr lang="en-US" sz="3100" b="1" dirty="0" smtClean="0">
                <a:solidFill>
                  <a:schemeClr val="accent6">
                    <a:lumMod val="75000"/>
                  </a:schemeClr>
                </a:solidFill>
                <a:latin typeface="Broadway" pitchFamily="82" charset="0"/>
              </a:rPr>
              <a:t>peace.</a:t>
            </a:r>
            <a:endParaRPr lang="es-CR" dirty="0">
              <a:solidFill>
                <a:schemeClr val="accent6">
                  <a:lumMod val="75000"/>
                </a:schemeClr>
              </a:solidFill>
            </a:endParaRPr>
          </a:p>
        </p:txBody>
      </p:sp>
      <p:sp>
        <p:nvSpPr>
          <p:cNvPr id="4" name="1 Título"/>
          <p:cNvSpPr txBox="1">
            <a:spLocks/>
          </p:cNvSpPr>
          <p:nvPr/>
        </p:nvSpPr>
        <p:spPr>
          <a:xfrm>
            <a:off x="683568" y="2708920"/>
            <a:ext cx="4320480" cy="1143000"/>
          </a:xfrm>
          <a:prstGeom prst="rect">
            <a:avLst/>
          </a:prstGeom>
        </p:spPr>
        <p:txBody>
          <a:bodyPr vert="horz" lIns="91440" tIns="45720" rIns="91440" bIns="45720" rtlCol="0" anchor="ctr">
            <a:normAutofit fontScale="97500"/>
          </a:bodyPr>
          <a:lstStyle/>
          <a:p>
            <a:pPr marL="514350" marR="0" lvl="0" indent="-514350" algn="l" defTabSz="914400" rtl="0" eaLnBrk="1" fontAlgn="auto" latinLnBrk="0" hangingPunct="1">
              <a:lnSpc>
                <a:spcPct val="100000"/>
              </a:lnSpc>
              <a:spcBef>
                <a:spcPct val="0"/>
              </a:spcBef>
              <a:spcAft>
                <a:spcPts val="0"/>
              </a:spcAft>
              <a:buClrTx/>
              <a:buSzTx/>
              <a:tabLst/>
              <a:defRPr/>
            </a:pPr>
            <a:endParaRPr kumimoji="0" lang="es-CR" sz="4400" b="0" i="0" u="none" strike="noStrike" kern="1200" cap="none" spc="0" normalizeH="0" baseline="0" noProof="0" dirty="0">
              <a:ln>
                <a:noFill/>
              </a:ln>
              <a:solidFill>
                <a:schemeClr val="tx1">
                  <a:lumMod val="95000"/>
                  <a:lumOff val="5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5760"/>
            <a:ext cx="8784976" cy="4536504"/>
          </a:xfrm>
        </p:spPr>
        <p:txBody>
          <a:bodyPr>
            <a:noAutofit/>
          </a:bodyPr>
          <a:lstStyle/>
          <a:p>
            <a:pPr marL="0" indent="0">
              <a:buNone/>
            </a:pPr>
            <a:endParaRPr lang="es-ES" sz="1800" b="1" dirty="0"/>
          </a:p>
          <a:p>
            <a:pPr marL="514350" indent="-514350">
              <a:buFont typeface="+mj-lt"/>
              <a:buAutoNum type="alphaLcPeriod"/>
            </a:pPr>
            <a:r>
              <a:rPr lang="en-US" sz="1800" dirty="0" smtClean="0">
                <a:latin typeface="Cambria Math" pitchFamily="18" charset="0"/>
                <a:ea typeface="Cambria Math" pitchFamily="18" charset="0"/>
              </a:rPr>
              <a:t>Encourage and </a:t>
            </a:r>
            <a:r>
              <a:rPr lang="en-US" sz="1800" dirty="0">
                <a:latin typeface="Cambria Math" pitchFamily="18" charset="0"/>
                <a:ea typeface="Cambria Math" pitchFamily="18" charset="0"/>
              </a:rPr>
              <a:t>support </a:t>
            </a:r>
            <a:r>
              <a:rPr lang="en-US" sz="1800" b="1" dirty="0">
                <a:solidFill>
                  <a:schemeClr val="accent6">
                    <a:lumMod val="75000"/>
                  </a:schemeClr>
                </a:solidFill>
                <a:latin typeface="Cambria Math" pitchFamily="18" charset="0"/>
                <a:ea typeface="Cambria Math" pitchFamily="18" charset="0"/>
              </a:rPr>
              <a:t>mutual understanding</a:t>
            </a:r>
            <a:r>
              <a:rPr lang="en-US" sz="1800" dirty="0">
                <a:latin typeface="Cambria Math" pitchFamily="18" charset="0"/>
                <a:ea typeface="Cambria Math" pitchFamily="18" charset="0"/>
              </a:rPr>
              <a:t>, solidarity, and cooperation among all peoples and within and among nations.</a:t>
            </a:r>
          </a:p>
          <a:p>
            <a:pPr marL="514350" indent="-514350">
              <a:buFont typeface="+mj-lt"/>
              <a:buAutoNum type="alphaLcPeriod"/>
            </a:pPr>
            <a:r>
              <a:rPr lang="en-US" sz="1800" dirty="0" smtClean="0">
                <a:latin typeface="Cambria Math" pitchFamily="18" charset="0"/>
                <a:ea typeface="Cambria Math" pitchFamily="18" charset="0"/>
              </a:rPr>
              <a:t>Implement </a:t>
            </a:r>
            <a:r>
              <a:rPr lang="en-US" sz="1800" dirty="0">
                <a:latin typeface="Cambria Math" pitchFamily="18" charset="0"/>
                <a:ea typeface="Cambria Math" pitchFamily="18" charset="0"/>
              </a:rPr>
              <a:t>comprehensive strategies to prevent violent conflict and use collaborative problem solving to manage and resolve environmental conflicts and other disputes.</a:t>
            </a:r>
          </a:p>
          <a:p>
            <a:pPr marL="514350" indent="-514350">
              <a:buFont typeface="+mj-lt"/>
              <a:buAutoNum type="alphaLcPeriod"/>
            </a:pPr>
            <a:r>
              <a:rPr lang="en-US" sz="1800" b="1" dirty="0" smtClean="0">
                <a:solidFill>
                  <a:schemeClr val="accent6">
                    <a:lumMod val="75000"/>
                  </a:schemeClr>
                </a:solidFill>
                <a:latin typeface="Cambria Math" pitchFamily="18" charset="0"/>
                <a:ea typeface="Cambria Math" pitchFamily="18" charset="0"/>
              </a:rPr>
              <a:t>Demilitarize </a:t>
            </a:r>
            <a:r>
              <a:rPr lang="en-US" sz="1800" b="1" dirty="0">
                <a:solidFill>
                  <a:schemeClr val="accent6">
                    <a:lumMod val="75000"/>
                  </a:schemeClr>
                </a:solidFill>
                <a:latin typeface="Cambria Math" pitchFamily="18" charset="0"/>
                <a:ea typeface="Cambria Math" pitchFamily="18" charset="0"/>
              </a:rPr>
              <a:t>national security systems </a:t>
            </a:r>
            <a:r>
              <a:rPr lang="en-US" sz="1800" dirty="0">
                <a:latin typeface="Cambria Math" pitchFamily="18" charset="0"/>
                <a:ea typeface="Cambria Math" pitchFamily="18" charset="0"/>
              </a:rPr>
              <a:t>to the level of a non-provocative defense posture, and convert military resources to peaceful purposes, including ecological restoration. </a:t>
            </a:r>
          </a:p>
          <a:p>
            <a:pPr marL="514350" indent="-514350">
              <a:buFont typeface="+mj-lt"/>
              <a:buAutoNum type="alphaLcPeriod"/>
            </a:pPr>
            <a:r>
              <a:rPr lang="en-US" sz="1800" dirty="0" smtClean="0">
                <a:latin typeface="Cambria Math" pitchFamily="18" charset="0"/>
                <a:ea typeface="Cambria Math" pitchFamily="18" charset="0"/>
              </a:rPr>
              <a:t>Eliminate </a:t>
            </a:r>
            <a:r>
              <a:rPr lang="en-US" sz="1800" dirty="0">
                <a:latin typeface="Cambria Math" pitchFamily="18" charset="0"/>
                <a:ea typeface="Cambria Math" pitchFamily="18" charset="0"/>
              </a:rPr>
              <a:t>nuclear, biological, and toxic weapons and other weapons of mass destruction.</a:t>
            </a:r>
          </a:p>
          <a:p>
            <a:pPr marL="514350" indent="-514350">
              <a:buFont typeface="+mj-lt"/>
              <a:buAutoNum type="alphaLcPeriod"/>
            </a:pPr>
            <a:r>
              <a:rPr lang="en-US" sz="1800" dirty="0" smtClean="0">
                <a:latin typeface="Cambria Math" pitchFamily="18" charset="0"/>
                <a:ea typeface="Cambria Math" pitchFamily="18" charset="0"/>
              </a:rPr>
              <a:t>Ensure </a:t>
            </a:r>
            <a:r>
              <a:rPr lang="en-US" sz="1800" dirty="0">
                <a:latin typeface="Cambria Math" pitchFamily="18" charset="0"/>
                <a:ea typeface="Cambria Math" pitchFamily="18" charset="0"/>
              </a:rPr>
              <a:t>that the use of orbital and outer space supports environmental protection and peace.</a:t>
            </a:r>
          </a:p>
          <a:p>
            <a:pPr marL="514350" indent="-514350">
              <a:buFont typeface="+mj-lt"/>
              <a:buAutoNum type="alphaLcPeriod"/>
            </a:pPr>
            <a:r>
              <a:rPr lang="en-US" sz="1800" dirty="0" smtClean="0">
                <a:latin typeface="Cambria Math" pitchFamily="18" charset="0"/>
                <a:ea typeface="Cambria Math" pitchFamily="18" charset="0"/>
              </a:rPr>
              <a:t>Recognize </a:t>
            </a:r>
            <a:r>
              <a:rPr lang="en-US" sz="1800" dirty="0">
                <a:latin typeface="Cambria Math" pitchFamily="18" charset="0"/>
                <a:ea typeface="Cambria Math" pitchFamily="18" charset="0"/>
              </a:rPr>
              <a:t>that peace is the wholeness created by right relationships with </a:t>
            </a:r>
            <a:r>
              <a:rPr lang="en-US" sz="1800" dirty="0" smtClean="0">
                <a:latin typeface="Cambria Math" pitchFamily="18" charset="0"/>
                <a:ea typeface="Cambria Math" pitchFamily="18" charset="0"/>
              </a:rPr>
              <a:t>oneself</a:t>
            </a:r>
            <a:r>
              <a:rPr lang="en-US" sz="1800" dirty="0">
                <a:latin typeface="Cambria Math" pitchFamily="18" charset="0"/>
                <a:ea typeface="Cambria Math" pitchFamily="18" charset="0"/>
              </a:rPr>
              <a:t>, other persons, other cultures, other life, Earth, and the larger whole of which all are a part.</a:t>
            </a:r>
            <a:endParaRPr lang="es-ES" sz="1800" dirty="0">
              <a:latin typeface="Cambria Math" pitchFamily="18" charset="0"/>
              <a:ea typeface="Cambria Math" pitchFamily="18" charset="0"/>
            </a:endParaRPr>
          </a:p>
        </p:txBody>
      </p:sp>
      <p:pic>
        <p:nvPicPr>
          <p:cNvPr id="4098" name="Picture 2" descr="http://1.bp.blogspot.com/_t-Lg-7OCzgI/TCJkdkXqOnI/AAAAAAAAAVg/re8dAS0bEnQ/s320/manos-unid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613200"/>
            <a:ext cx="2304256" cy="1800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787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arbolarium.com/imagenes/vide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71600" y="5445224"/>
            <a:ext cx="7632848" cy="778098"/>
          </a:xfrm>
        </p:spPr>
        <p:txBody>
          <a:bodyPr>
            <a:normAutofit/>
          </a:bodyPr>
          <a:lstStyle/>
          <a:p>
            <a:r>
              <a:rPr lang="es-CR" dirty="0" err="1">
                <a:solidFill>
                  <a:srgbClr val="92D050"/>
                </a:solidFill>
                <a:latin typeface="Broadway" pitchFamily="82" charset="0"/>
              </a:rPr>
              <a:t>Earth</a:t>
            </a:r>
            <a:r>
              <a:rPr lang="es-CR" dirty="0">
                <a:solidFill>
                  <a:srgbClr val="92D050"/>
                </a:solidFill>
                <a:latin typeface="Broadway" pitchFamily="82" charset="0"/>
              </a:rPr>
              <a:t>, </a:t>
            </a:r>
            <a:r>
              <a:rPr lang="es-CR" dirty="0" err="1">
                <a:solidFill>
                  <a:srgbClr val="92D050"/>
                </a:solidFill>
                <a:latin typeface="Broadway" pitchFamily="82" charset="0"/>
              </a:rPr>
              <a:t>Our</a:t>
            </a:r>
            <a:r>
              <a:rPr lang="es-CR" dirty="0">
                <a:solidFill>
                  <a:srgbClr val="92D050"/>
                </a:solidFill>
                <a:latin typeface="Broadway" pitchFamily="82" charset="0"/>
              </a:rPr>
              <a:t> Home</a:t>
            </a:r>
            <a:endParaRPr lang="es-ES" dirty="0">
              <a:solidFill>
                <a:srgbClr val="92D050"/>
              </a:solidFill>
              <a:latin typeface="Broadway" pitchFamily="82" charset="0"/>
            </a:endParaRPr>
          </a:p>
        </p:txBody>
      </p:sp>
    </p:spTree>
    <p:extLst>
      <p:ext uri="{BB962C8B-B14F-4D97-AF65-F5344CB8AC3E}">
        <p14:creationId xmlns:p14="http://schemas.microsoft.com/office/powerpoint/2010/main" val="32313571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contractlaboratory.com/www/images/objects/environmental.gif"/>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Title 1"/>
          <p:cNvSpPr>
            <a:spLocks noGrp="1"/>
          </p:cNvSpPr>
          <p:nvPr>
            <p:ph type="title"/>
          </p:nvPr>
        </p:nvSpPr>
        <p:spPr>
          <a:xfrm rot="16200000">
            <a:off x="5345832" y="2843808"/>
            <a:ext cx="6453336" cy="1143000"/>
          </a:xfrm>
        </p:spPr>
        <p:txBody>
          <a:bodyPr>
            <a:normAutofit/>
          </a:bodyPr>
          <a:lstStyle/>
          <a:p>
            <a:r>
              <a:rPr lang="es-ES" b="1" dirty="0" err="1">
                <a:solidFill>
                  <a:srgbClr val="92D050"/>
                </a:solidFill>
                <a:latin typeface="Broadway" pitchFamily="82" charset="0"/>
              </a:rPr>
              <a:t>The</a:t>
            </a:r>
            <a:r>
              <a:rPr lang="es-ES" b="1" dirty="0">
                <a:solidFill>
                  <a:srgbClr val="92D050"/>
                </a:solidFill>
                <a:latin typeface="Broadway" pitchFamily="82" charset="0"/>
              </a:rPr>
              <a:t> </a:t>
            </a:r>
            <a:r>
              <a:rPr lang="es-ES" b="1" dirty="0" err="1">
                <a:solidFill>
                  <a:srgbClr val="92D050"/>
                </a:solidFill>
                <a:latin typeface="Broadway" pitchFamily="82" charset="0"/>
              </a:rPr>
              <a:t>Way</a:t>
            </a:r>
            <a:r>
              <a:rPr lang="es-ES" b="1" dirty="0">
                <a:solidFill>
                  <a:srgbClr val="92D050"/>
                </a:solidFill>
                <a:latin typeface="Broadway" pitchFamily="82" charset="0"/>
              </a:rPr>
              <a:t> Forward</a:t>
            </a:r>
            <a:endParaRPr lang="es-ES" dirty="0">
              <a:solidFill>
                <a:srgbClr val="92D050"/>
              </a:solidFill>
              <a:latin typeface="Broadway" pitchFamily="82" charset="0"/>
            </a:endParaRPr>
          </a:p>
        </p:txBody>
      </p:sp>
    </p:spTree>
    <p:extLst>
      <p:ext uri="{BB962C8B-B14F-4D97-AF65-F5344CB8AC3E}">
        <p14:creationId xmlns:p14="http://schemas.microsoft.com/office/powerpoint/2010/main" val="36765589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leyresponsabilidadambiental.com/Portals/0/fotolia_6945489.jpg"/>
          <p:cNvPicPr>
            <a:picLocks noChangeAspect="1" noChangeArrowheads="1"/>
          </p:cNvPicPr>
          <p:nvPr/>
        </p:nvPicPr>
        <p:blipFill>
          <a:blip r:embed="rId2" cstate="print"/>
          <a:srcRect l="10336" t="6250" r="11408"/>
          <a:stretch>
            <a:fillRect/>
          </a:stretch>
        </p:blipFill>
        <p:spPr bwMode="auto">
          <a:xfrm>
            <a:off x="2699792" y="3933056"/>
            <a:ext cx="3094279" cy="2780928"/>
          </a:xfrm>
          <a:prstGeom prst="rect">
            <a:avLst/>
          </a:prstGeom>
          <a:noFill/>
        </p:spPr>
      </p:pic>
      <p:sp>
        <p:nvSpPr>
          <p:cNvPr id="3" name="Content Placeholder 2"/>
          <p:cNvSpPr>
            <a:spLocks noGrp="1"/>
          </p:cNvSpPr>
          <p:nvPr>
            <p:ph idx="1"/>
          </p:nvPr>
        </p:nvSpPr>
        <p:spPr>
          <a:xfrm>
            <a:off x="395536" y="332657"/>
            <a:ext cx="8291264" cy="4176463"/>
          </a:xfrm>
        </p:spPr>
        <p:txBody>
          <a:bodyPr>
            <a:normAutofit/>
          </a:bodyPr>
          <a:lstStyle/>
          <a:p>
            <a:pPr marL="0" indent="0" algn="just">
              <a:buNone/>
            </a:pPr>
            <a:r>
              <a:rPr lang="en-US" sz="2000" dirty="0">
                <a:latin typeface="Cambria Math" pitchFamily="18" charset="0"/>
                <a:ea typeface="Cambria Math" pitchFamily="18" charset="0"/>
              </a:rPr>
              <a:t>As never before in history, common destiny beckons us to seek a </a:t>
            </a:r>
            <a:r>
              <a:rPr lang="en-US" sz="2000" b="1" dirty="0">
                <a:solidFill>
                  <a:srgbClr val="42AC42"/>
                </a:solidFill>
                <a:latin typeface="Cambria Math" pitchFamily="18" charset="0"/>
                <a:ea typeface="Cambria Math" pitchFamily="18" charset="0"/>
              </a:rPr>
              <a:t>new beginning. </a:t>
            </a:r>
            <a:r>
              <a:rPr lang="en-US" sz="2000" dirty="0">
                <a:latin typeface="Cambria Math" pitchFamily="18" charset="0"/>
                <a:ea typeface="Cambria Math" pitchFamily="18" charset="0"/>
              </a:rPr>
              <a:t>Such renewal is the promise of these Earth Charter principles. To fulfill this promise, we must commit ourselves to adopt and promote the values and objectives of the Charter.</a:t>
            </a:r>
          </a:p>
          <a:p>
            <a:pPr marL="0" indent="0" algn="just">
              <a:buNone/>
            </a:pPr>
            <a:endParaRPr lang="en-US" sz="2000" dirty="0">
              <a:latin typeface="Cambria Math" pitchFamily="18" charset="0"/>
              <a:ea typeface="Cambria Math" pitchFamily="18" charset="0"/>
            </a:endParaRPr>
          </a:p>
          <a:p>
            <a:pPr marL="0" indent="0" algn="just">
              <a:buNone/>
            </a:pPr>
            <a:r>
              <a:rPr lang="en-US" sz="2000" dirty="0">
                <a:latin typeface="Cambria Math" pitchFamily="18" charset="0"/>
                <a:ea typeface="Cambria Math" pitchFamily="18" charset="0"/>
              </a:rPr>
              <a:t>This requires a change of mind and heart. It requires a new sense of global interdependence and universal responsibility. We must imaginatively develop and apply the vision of a sustainable way of life locally, nationally, regionally, and globally. Our cultural diversity is a precious heritage and different cultures will find their own distinctive ways to realize the vision. We must deepen and expand the global dialogue that generated the Earth Charter, for we have much to learn from the ongoing collaborative search for truth and wisdom.</a:t>
            </a:r>
            <a:endParaRPr lang="es-ES" sz="2000" dirty="0">
              <a:latin typeface="Cambria Math" pitchFamily="18" charset="0"/>
              <a:ea typeface="Cambria Math" pitchFamily="18" charset="0"/>
            </a:endParaRPr>
          </a:p>
        </p:txBody>
      </p:sp>
    </p:spTree>
    <p:extLst>
      <p:ext uri="{BB962C8B-B14F-4D97-AF65-F5344CB8AC3E}">
        <p14:creationId xmlns:p14="http://schemas.microsoft.com/office/powerpoint/2010/main" val="21151010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332657"/>
            <a:ext cx="8363272" cy="3528391"/>
          </a:xfrm>
        </p:spPr>
        <p:txBody>
          <a:bodyPr>
            <a:noAutofit/>
          </a:bodyPr>
          <a:lstStyle/>
          <a:p>
            <a:pPr marL="0" indent="0" algn="r">
              <a:buNone/>
            </a:pPr>
            <a:r>
              <a:rPr lang="en-US" sz="2400" dirty="0">
                <a:latin typeface="Cambria Math" pitchFamily="18" charset="0"/>
                <a:ea typeface="Cambria Math" pitchFamily="18" charset="0"/>
              </a:rPr>
              <a:t>Life often involves tensions between important values. This can mean difficult choices. However, we must find ways to harmonize diversity with unity, the exercise of freedom with the common good, short-term objectives with long-term goals. Every individual, family, organization, and community has a </a:t>
            </a:r>
            <a:r>
              <a:rPr lang="en-US" sz="2400" b="1" dirty="0">
                <a:solidFill>
                  <a:srgbClr val="FF0000"/>
                </a:solidFill>
                <a:latin typeface="Cambria Math" pitchFamily="18" charset="0"/>
                <a:ea typeface="Cambria Math" pitchFamily="18" charset="0"/>
              </a:rPr>
              <a:t>vital role to play</a:t>
            </a:r>
            <a:r>
              <a:rPr lang="en-US" sz="2400" dirty="0">
                <a:latin typeface="Cambria Math" pitchFamily="18" charset="0"/>
                <a:ea typeface="Cambria Math" pitchFamily="18" charset="0"/>
              </a:rPr>
              <a:t>. The arts, sciences, religions, educational institutions, media, businesses, nongovernmental organizations, and governments are all called to offer creative leadership. The partnership of government, civil society, and business is essential for effective governance.</a:t>
            </a:r>
            <a:endParaRPr lang="es-ES" sz="2400" dirty="0" smtClean="0">
              <a:latin typeface="Cambria Math" pitchFamily="18" charset="0"/>
              <a:ea typeface="Cambria Math" pitchFamily="18" charset="0"/>
            </a:endParaRPr>
          </a:p>
        </p:txBody>
      </p:sp>
      <p:pic>
        <p:nvPicPr>
          <p:cNvPr id="5" name="Picture 2" descr="http://1.bp.blogspot.com/-Qtn0gF6tB0E/TaCLvKZFY2I/AAAAAAAAAA8/7DRHe4M5cvE/s1600/8977462-ilustraci-n-de-la-casa-y-rbol-de-mundo-mostrando-la-tierra-limpia.jpg"/>
          <p:cNvPicPr>
            <a:picLocks noChangeAspect="1" noChangeArrowheads="1"/>
          </p:cNvPicPr>
          <p:nvPr/>
        </p:nvPicPr>
        <p:blipFill>
          <a:blip r:embed="rId2" cstate="print"/>
          <a:srcRect/>
          <a:stretch>
            <a:fillRect/>
          </a:stretch>
        </p:blipFill>
        <p:spPr bwMode="auto">
          <a:xfrm>
            <a:off x="251520" y="4204275"/>
            <a:ext cx="2751439" cy="2653725"/>
          </a:xfrm>
          <a:prstGeom prst="ellipse">
            <a:avLst/>
          </a:prstGeom>
          <a:ln>
            <a:noFill/>
          </a:ln>
          <a:effectLst>
            <a:softEdge rad="112500"/>
          </a:effectLst>
        </p:spPr>
      </p:pic>
    </p:spTree>
    <p:extLst>
      <p:ext uri="{BB962C8B-B14F-4D97-AF65-F5344CB8AC3E}">
        <p14:creationId xmlns:p14="http://schemas.microsoft.com/office/powerpoint/2010/main" val="21661962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2362274"/>
          </a:xfrm>
        </p:spPr>
        <p:txBody>
          <a:bodyPr>
            <a:normAutofit/>
          </a:bodyPr>
          <a:lstStyle/>
          <a:p>
            <a:r>
              <a:rPr lang="en-US" sz="2000" dirty="0">
                <a:latin typeface="Cambria Math" pitchFamily="18" charset="0"/>
                <a:ea typeface="Cambria Math" pitchFamily="18" charset="0"/>
              </a:rPr>
              <a:t>In order to build a </a:t>
            </a:r>
            <a:r>
              <a:rPr lang="en-US" sz="2000" b="1" dirty="0">
                <a:solidFill>
                  <a:srgbClr val="42AC42"/>
                </a:solidFill>
                <a:latin typeface="Cambria Math" pitchFamily="18" charset="0"/>
                <a:ea typeface="Cambria Math" pitchFamily="18" charset="0"/>
              </a:rPr>
              <a:t>sustainable global community</a:t>
            </a:r>
            <a:r>
              <a:rPr lang="en-US" sz="2000" dirty="0">
                <a:latin typeface="Cambria Math" pitchFamily="18" charset="0"/>
                <a:ea typeface="Cambria Math" pitchFamily="18" charset="0"/>
              </a:rPr>
              <a:t>, the nations of the world must renew their commitment to the United Nations, fulfill their obligations under existing international agreements, and support the implementation of Earth Charter principles with an international legally binding instrument on environment and development.</a:t>
            </a:r>
            <a:r>
              <a:rPr lang="es-ES" sz="2000" dirty="0" smtClean="0"/>
              <a:t/>
            </a:r>
            <a:br>
              <a:rPr lang="es-ES" sz="2000" dirty="0" smtClean="0"/>
            </a:br>
            <a:endParaRPr lang="es-CR" sz="2000" dirty="0"/>
          </a:p>
        </p:txBody>
      </p:sp>
      <p:pic>
        <p:nvPicPr>
          <p:cNvPr id="2050" name="Picture 2" descr="http://blog.guiasenior.com/images/Brasil_sostenible.jpg"/>
          <p:cNvPicPr>
            <a:picLocks noChangeAspect="1" noChangeArrowheads="1"/>
          </p:cNvPicPr>
          <p:nvPr/>
        </p:nvPicPr>
        <p:blipFill>
          <a:blip r:embed="rId2" cstate="print"/>
          <a:srcRect/>
          <a:stretch>
            <a:fillRect/>
          </a:stretch>
        </p:blipFill>
        <p:spPr bwMode="auto">
          <a:xfrm>
            <a:off x="3203848" y="2455664"/>
            <a:ext cx="3048000" cy="4276726"/>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48680"/>
            <a:ext cx="8136904" cy="2808312"/>
          </a:xfrm>
        </p:spPr>
        <p:txBody>
          <a:bodyPr>
            <a:normAutofit/>
          </a:bodyPr>
          <a:lstStyle/>
          <a:p>
            <a:pPr marL="0" indent="0" algn="ctr">
              <a:buNone/>
            </a:pPr>
            <a:r>
              <a:rPr lang="en-US" sz="2400" dirty="0">
                <a:latin typeface="Cambria Math" pitchFamily="18" charset="0"/>
                <a:ea typeface="Cambria Math" pitchFamily="18" charset="0"/>
              </a:rPr>
              <a:t>Let ours be a time remembered for the </a:t>
            </a:r>
            <a:r>
              <a:rPr lang="en-US" sz="2400" dirty="0">
                <a:solidFill>
                  <a:srgbClr val="92D050"/>
                </a:solidFill>
                <a:latin typeface="Cambria Math" pitchFamily="18" charset="0"/>
                <a:ea typeface="Cambria Math" pitchFamily="18" charset="0"/>
              </a:rPr>
              <a:t>awakening</a:t>
            </a:r>
            <a:r>
              <a:rPr lang="en-US" sz="2400" dirty="0">
                <a:latin typeface="Cambria Math" pitchFamily="18" charset="0"/>
                <a:ea typeface="Cambria Math" pitchFamily="18" charset="0"/>
              </a:rPr>
              <a:t> of a new reverence for life, the firm resolve to achieve sustainability, the quickening of the struggle for justice and peace, and the joyful celebration of life.</a:t>
            </a:r>
            <a:endParaRPr lang="es-ES" sz="2400" dirty="0">
              <a:latin typeface="Cambria Math" pitchFamily="18" charset="0"/>
              <a:ea typeface="Cambria Math" pitchFamily="18" charset="0"/>
            </a:endParaRPr>
          </a:p>
        </p:txBody>
      </p:sp>
      <p:pic>
        <p:nvPicPr>
          <p:cNvPr id="2052" name="Picture 4" descr="http://aaae71.files.wordpress.com/2010/10/20071104102619-la-carta-de-la-tierra.jpg?w=9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0008" y="2348880"/>
            <a:ext cx="3048000" cy="381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6563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60648"/>
            <a:ext cx="8219256" cy="6336703"/>
          </a:xfrm>
        </p:spPr>
        <p:txBody>
          <a:bodyPr>
            <a:noAutofit/>
          </a:bodyPr>
          <a:lstStyle/>
          <a:p>
            <a:pPr marL="0" indent="0" algn="ctr">
              <a:buNone/>
            </a:pPr>
            <a:r>
              <a:rPr lang="en-US" sz="1800" dirty="0">
                <a:latin typeface="Cambria Math" pitchFamily="18" charset="0"/>
                <a:ea typeface="Cambria Math" pitchFamily="18" charset="0"/>
              </a:rPr>
              <a:t>Humanity is part of a vast evolving universe. Earth, our home, is alive with a unique community of life. The forces of nature make existence a demanding and uncertain adventure, but Earth has provided the conditions essential to life's evolution. The resilience of the community of life and the well-being of humanity depend upon preserving a healthy </a:t>
            </a:r>
            <a:r>
              <a:rPr lang="en-US" sz="1800" b="1" dirty="0">
                <a:solidFill>
                  <a:srgbClr val="FF0000"/>
                </a:solidFill>
                <a:latin typeface="Cambria Math" pitchFamily="18" charset="0"/>
                <a:ea typeface="Cambria Math" pitchFamily="18" charset="0"/>
              </a:rPr>
              <a:t>biosphere</a:t>
            </a:r>
            <a:r>
              <a:rPr lang="en-US" sz="1800" dirty="0">
                <a:latin typeface="Cambria Math" pitchFamily="18" charset="0"/>
                <a:ea typeface="Cambria Math" pitchFamily="18" charset="0"/>
              </a:rPr>
              <a:t> with all its ecological systems, a rich variety of plants and animals, fertile soils, pure waters, and clean air. The global environment with its finite resources is a common concern of all peoples. </a:t>
            </a:r>
            <a:endParaRPr lang="es-CR" sz="1800" dirty="0" smtClean="0">
              <a:latin typeface="Cambria Math" pitchFamily="18" charset="0"/>
              <a:ea typeface="Cambria Math" pitchFamily="18" charset="0"/>
            </a:endParaRPr>
          </a:p>
          <a:p>
            <a:pPr marL="0" indent="0">
              <a:buNone/>
            </a:pPr>
            <a:endParaRPr lang="es-CR" sz="1800" dirty="0" smtClean="0">
              <a:latin typeface="Cambria Math" pitchFamily="18" charset="0"/>
              <a:ea typeface="Cambria Math" pitchFamily="18" charset="0"/>
            </a:endParaRPr>
          </a:p>
          <a:p>
            <a:pPr marL="0" indent="0">
              <a:buNone/>
            </a:pPr>
            <a:endParaRPr lang="es-CR" sz="1800" dirty="0">
              <a:latin typeface="Cambria Math" pitchFamily="18" charset="0"/>
              <a:ea typeface="Cambria Math" pitchFamily="18" charset="0"/>
            </a:endParaRPr>
          </a:p>
          <a:p>
            <a:pPr marL="0" indent="0">
              <a:buNone/>
            </a:pPr>
            <a:endParaRPr lang="es-ES" sz="1800" dirty="0" smtClean="0">
              <a:latin typeface="Cambria Math" pitchFamily="18" charset="0"/>
              <a:ea typeface="Cambria Math" pitchFamily="18" charset="0"/>
            </a:endParaRPr>
          </a:p>
          <a:p>
            <a:pPr marL="0" indent="0">
              <a:buNone/>
            </a:pPr>
            <a:endParaRPr lang="es-ES" sz="1800" dirty="0">
              <a:latin typeface="Cambria Math" pitchFamily="18" charset="0"/>
              <a:ea typeface="Cambria Math" pitchFamily="18" charset="0"/>
            </a:endParaRPr>
          </a:p>
          <a:p>
            <a:pPr marL="0" indent="0">
              <a:buNone/>
            </a:pPr>
            <a:endParaRPr lang="es-ES" sz="1800" dirty="0" smtClean="0">
              <a:latin typeface="Cambria Math" pitchFamily="18" charset="0"/>
              <a:ea typeface="Cambria Math" pitchFamily="18" charset="0"/>
            </a:endParaRPr>
          </a:p>
          <a:p>
            <a:pPr marL="0" indent="0">
              <a:buNone/>
            </a:pPr>
            <a:endParaRPr lang="es-ES" sz="1800" dirty="0">
              <a:latin typeface="Cambria Math" pitchFamily="18" charset="0"/>
              <a:ea typeface="Cambria Math" pitchFamily="18" charset="0"/>
            </a:endParaRPr>
          </a:p>
          <a:p>
            <a:pPr marL="0" indent="0">
              <a:buNone/>
            </a:pPr>
            <a:endParaRPr lang="es-ES" sz="1800" b="1" dirty="0" smtClean="0">
              <a:solidFill>
                <a:srgbClr val="FF0000"/>
              </a:solidFill>
              <a:latin typeface="Cambria Math" pitchFamily="18" charset="0"/>
              <a:ea typeface="Cambria Math" pitchFamily="18" charset="0"/>
            </a:endParaRPr>
          </a:p>
          <a:p>
            <a:pPr marL="0" indent="0">
              <a:buNone/>
            </a:pPr>
            <a:endParaRPr lang="es-ES" sz="1800" b="1" dirty="0" smtClean="0">
              <a:solidFill>
                <a:schemeClr val="accent6">
                  <a:lumMod val="75000"/>
                </a:schemeClr>
              </a:solidFill>
              <a:latin typeface="Cambria Math" pitchFamily="18" charset="0"/>
              <a:ea typeface="Cambria Math" pitchFamily="18" charset="0"/>
            </a:endParaRPr>
          </a:p>
          <a:p>
            <a:pPr marL="0" indent="0">
              <a:buNone/>
            </a:pPr>
            <a:endParaRPr lang="en-US" sz="1800" b="1" dirty="0" smtClean="0">
              <a:solidFill>
                <a:schemeClr val="accent6">
                  <a:lumMod val="75000"/>
                </a:schemeClr>
              </a:solidFill>
              <a:latin typeface="Cambria Math" pitchFamily="18" charset="0"/>
              <a:ea typeface="Cambria Math" pitchFamily="18" charset="0"/>
            </a:endParaRPr>
          </a:p>
          <a:p>
            <a:pPr marL="0" indent="0" algn="ctr">
              <a:buNone/>
            </a:pPr>
            <a:r>
              <a:rPr lang="en-US" sz="1800" b="1" dirty="0" smtClean="0">
                <a:solidFill>
                  <a:schemeClr val="accent6">
                    <a:lumMod val="75000"/>
                  </a:schemeClr>
                </a:solidFill>
                <a:latin typeface="Cambria Math" pitchFamily="18" charset="0"/>
                <a:ea typeface="Cambria Math" pitchFamily="18" charset="0"/>
              </a:rPr>
              <a:t>The </a:t>
            </a:r>
            <a:r>
              <a:rPr lang="en-US" sz="1800" b="1" dirty="0">
                <a:solidFill>
                  <a:schemeClr val="accent6">
                    <a:lumMod val="75000"/>
                  </a:schemeClr>
                </a:solidFill>
                <a:latin typeface="Cambria Math" pitchFamily="18" charset="0"/>
                <a:ea typeface="Cambria Math" pitchFamily="18" charset="0"/>
              </a:rPr>
              <a:t>protection of Earth's vitality, diversity, and beauty is a sacred trust.</a:t>
            </a:r>
            <a:endParaRPr lang="es-ES" sz="1800" b="1" dirty="0">
              <a:solidFill>
                <a:schemeClr val="accent6">
                  <a:lumMod val="75000"/>
                </a:schemeClr>
              </a:solidFill>
              <a:latin typeface="Cambria Math" pitchFamily="18" charset="0"/>
              <a:ea typeface="Cambria Math" pitchFamily="18" charset="0"/>
            </a:endParaRPr>
          </a:p>
        </p:txBody>
      </p:sp>
      <p:pic>
        <p:nvPicPr>
          <p:cNvPr id="4098" name="Picture 2" descr="http://www.licarisa.com.ar/blog/wp-content/uploads/2010/04/medio-ambient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r="-3769" b="-630"/>
          <a:stretch/>
        </p:blipFill>
        <p:spPr bwMode="auto">
          <a:xfrm>
            <a:off x="3347864" y="2513464"/>
            <a:ext cx="2880320"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340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fondosya.com/walls/oso_polar_6-other.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Title 1"/>
          <p:cNvSpPr>
            <a:spLocks noGrp="1"/>
          </p:cNvSpPr>
          <p:nvPr>
            <p:ph type="title"/>
          </p:nvPr>
        </p:nvSpPr>
        <p:spPr>
          <a:xfrm>
            <a:off x="3347864" y="0"/>
            <a:ext cx="5616624" cy="1143000"/>
          </a:xfrm>
        </p:spPr>
        <p:txBody>
          <a:bodyPr>
            <a:normAutofit fontScale="90000"/>
          </a:bodyPr>
          <a:lstStyle/>
          <a:p>
            <a:r>
              <a:rPr lang="es-ES" sz="4000" b="1" dirty="0" err="1">
                <a:solidFill>
                  <a:schemeClr val="accent1">
                    <a:lumMod val="20000"/>
                    <a:lumOff val="80000"/>
                  </a:schemeClr>
                </a:solidFill>
                <a:latin typeface="Broadway" pitchFamily="82" charset="0"/>
              </a:rPr>
              <a:t>The</a:t>
            </a:r>
            <a:r>
              <a:rPr lang="es-ES" sz="4000" b="1" dirty="0">
                <a:solidFill>
                  <a:schemeClr val="accent1">
                    <a:lumMod val="20000"/>
                    <a:lumOff val="80000"/>
                  </a:schemeClr>
                </a:solidFill>
                <a:latin typeface="Broadway" pitchFamily="82" charset="0"/>
              </a:rPr>
              <a:t> Global </a:t>
            </a:r>
            <a:r>
              <a:rPr lang="es-ES" sz="4000" b="1" dirty="0" err="1">
                <a:solidFill>
                  <a:schemeClr val="accent1">
                    <a:lumMod val="20000"/>
                    <a:lumOff val="80000"/>
                  </a:schemeClr>
                </a:solidFill>
                <a:latin typeface="Broadway" pitchFamily="82" charset="0"/>
              </a:rPr>
              <a:t>Situation</a:t>
            </a:r>
            <a:endParaRPr lang="es-ES" sz="4000" dirty="0">
              <a:solidFill>
                <a:schemeClr val="accent1">
                  <a:lumMod val="20000"/>
                  <a:lumOff val="80000"/>
                </a:schemeClr>
              </a:solidFill>
              <a:latin typeface="Broadway" pitchFamily="82" charset="0"/>
            </a:endParaRPr>
          </a:p>
        </p:txBody>
      </p:sp>
    </p:spTree>
    <p:extLst>
      <p:ext uri="{BB962C8B-B14F-4D97-AF65-F5344CB8AC3E}">
        <p14:creationId xmlns:p14="http://schemas.microsoft.com/office/powerpoint/2010/main" val="1378057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b="1" dirty="0" smtClean="0"/>
              <a:t/>
            </a:r>
            <a:br>
              <a:rPr lang="es-ES" b="1" dirty="0" smtClean="0"/>
            </a:br>
            <a:endParaRPr lang="es-ES" dirty="0"/>
          </a:p>
        </p:txBody>
      </p:sp>
      <p:sp>
        <p:nvSpPr>
          <p:cNvPr id="3" name="Content Placeholder 2"/>
          <p:cNvSpPr>
            <a:spLocks noGrp="1"/>
          </p:cNvSpPr>
          <p:nvPr>
            <p:ph idx="1"/>
          </p:nvPr>
        </p:nvSpPr>
        <p:spPr>
          <a:xfrm>
            <a:off x="539552" y="615608"/>
            <a:ext cx="8229600" cy="2952328"/>
          </a:xfrm>
        </p:spPr>
        <p:txBody>
          <a:bodyPr>
            <a:noAutofit/>
          </a:bodyPr>
          <a:lstStyle/>
          <a:p>
            <a:pPr marL="0" indent="0" algn="just">
              <a:buNone/>
            </a:pPr>
            <a:r>
              <a:rPr lang="en-US" sz="2000" dirty="0">
                <a:latin typeface="Cambria Math" pitchFamily="18" charset="0"/>
                <a:ea typeface="Cambria Math" pitchFamily="18" charset="0"/>
              </a:rPr>
              <a:t>The dominant patterns of production and consumption are causing </a:t>
            </a:r>
            <a:r>
              <a:rPr lang="en-US" sz="2000" b="1" dirty="0">
                <a:solidFill>
                  <a:srgbClr val="FF0000"/>
                </a:solidFill>
                <a:latin typeface="Cambria Math" pitchFamily="18" charset="0"/>
                <a:ea typeface="Cambria Math" pitchFamily="18" charset="0"/>
              </a:rPr>
              <a:t>environmental devastation</a:t>
            </a:r>
            <a:r>
              <a:rPr lang="en-US" sz="2000" dirty="0">
                <a:latin typeface="Cambria Math" pitchFamily="18" charset="0"/>
                <a:ea typeface="Cambria Math" pitchFamily="18" charset="0"/>
              </a:rPr>
              <a:t>, the depletion of resources, and a massive extinction of species. Communities are being undermined. The benefits of development are not shared equitably and the gap between rich and poor is widening. Injustice, poverty, ignorance, and violent conflict are widespread and the cause of great suffering. An unprecedented rise in human population has overburdened ecological and social systems. The foundations of global security are threatened. </a:t>
            </a:r>
            <a:endParaRPr lang="en-US" sz="2000" dirty="0" smtClean="0">
              <a:latin typeface="Cambria Math" pitchFamily="18" charset="0"/>
              <a:ea typeface="Cambria Math" pitchFamily="18" charset="0"/>
            </a:endParaRPr>
          </a:p>
          <a:p>
            <a:pPr marL="0" indent="0" algn="just">
              <a:buNone/>
            </a:pPr>
            <a:endParaRPr lang="en-US" sz="2000" b="1" dirty="0">
              <a:solidFill>
                <a:schemeClr val="accent3">
                  <a:lumMod val="50000"/>
                </a:schemeClr>
              </a:solidFill>
              <a:latin typeface="Cambria Math" pitchFamily="18" charset="0"/>
              <a:ea typeface="Cambria Math" pitchFamily="18" charset="0"/>
            </a:endParaRPr>
          </a:p>
        </p:txBody>
      </p:sp>
      <p:pic>
        <p:nvPicPr>
          <p:cNvPr id="39940" name="Picture 4" descr="http://us.123rf.com/400wm/400/400/mycteria/mycteria1011/mycteria101100015/8196584-oso-polar-sobre-fondo-blanco.jpg"/>
          <p:cNvPicPr>
            <a:picLocks noChangeAspect="1" noChangeArrowheads="1"/>
          </p:cNvPicPr>
          <p:nvPr/>
        </p:nvPicPr>
        <p:blipFill>
          <a:blip r:embed="rId2" cstate="print"/>
          <a:srcRect r="20621" b="3732"/>
          <a:stretch>
            <a:fillRect/>
          </a:stretch>
        </p:blipFill>
        <p:spPr bwMode="auto">
          <a:xfrm>
            <a:off x="395536" y="3573016"/>
            <a:ext cx="3024336" cy="2448272"/>
          </a:xfrm>
          <a:prstGeom prst="rect">
            <a:avLst/>
          </a:prstGeom>
          <a:noFill/>
        </p:spPr>
      </p:pic>
      <p:sp>
        <p:nvSpPr>
          <p:cNvPr id="4" name="3 CuadroTexto"/>
          <p:cNvSpPr txBox="1"/>
          <p:nvPr/>
        </p:nvSpPr>
        <p:spPr>
          <a:xfrm>
            <a:off x="4093304" y="5357549"/>
            <a:ext cx="4752528" cy="646331"/>
          </a:xfrm>
          <a:prstGeom prst="rect">
            <a:avLst/>
          </a:prstGeom>
          <a:noFill/>
        </p:spPr>
        <p:txBody>
          <a:bodyPr wrap="square" rtlCol="0">
            <a:spAutoFit/>
          </a:bodyPr>
          <a:lstStyle/>
          <a:p>
            <a:r>
              <a:rPr lang="en-US" b="1" dirty="0">
                <a:solidFill>
                  <a:schemeClr val="accent3">
                    <a:lumMod val="50000"/>
                  </a:schemeClr>
                </a:solidFill>
                <a:latin typeface="Cambria Math" pitchFamily="18" charset="0"/>
                <a:ea typeface="Cambria Math" pitchFamily="18" charset="0"/>
              </a:rPr>
              <a:t>These trends are perilous—but not inevitable. </a:t>
            </a:r>
          </a:p>
          <a:p>
            <a:endParaRPr lang="en-US" dirty="0"/>
          </a:p>
        </p:txBody>
      </p:sp>
    </p:spTree>
    <p:extLst>
      <p:ext uri="{BB962C8B-B14F-4D97-AF65-F5344CB8AC3E}">
        <p14:creationId xmlns:p14="http://schemas.microsoft.com/office/powerpoint/2010/main" val="27341472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expoambientalcosquin.files.wordpress.com/2011/08/conciencia_ambient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25070" y="836712"/>
            <a:ext cx="5893860" cy="710952"/>
          </a:xfrm>
        </p:spPr>
        <p:txBody>
          <a:bodyPr>
            <a:normAutofit fontScale="90000"/>
          </a:bodyPr>
          <a:lstStyle/>
          <a:p>
            <a:r>
              <a:rPr lang="es-ES" dirty="0" err="1">
                <a:solidFill>
                  <a:schemeClr val="bg1"/>
                </a:solidFill>
                <a:latin typeface="Broadway" pitchFamily="82" charset="0"/>
              </a:rPr>
              <a:t>The</a:t>
            </a:r>
            <a:r>
              <a:rPr lang="es-ES" dirty="0">
                <a:solidFill>
                  <a:schemeClr val="bg1"/>
                </a:solidFill>
                <a:latin typeface="Broadway" pitchFamily="82" charset="0"/>
              </a:rPr>
              <a:t> </a:t>
            </a:r>
            <a:r>
              <a:rPr lang="es-ES" dirty="0" err="1">
                <a:solidFill>
                  <a:schemeClr val="bg1"/>
                </a:solidFill>
                <a:latin typeface="Broadway" pitchFamily="82" charset="0"/>
              </a:rPr>
              <a:t>Challenges</a:t>
            </a:r>
            <a:r>
              <a:rPr lang="es-ES" dirty="0">
                <a:solidFill>
                  <a:schemeClr val="bg1"/>
                </a:solidFill>
                <a:latin typeface="Broadway" pitchFamily="82" charset="0"/>
              </a:rPr>
              <a:t> </a:t>
            </a:r>
            <a:r>
              <a:rPr lang="es-ES" dirty="0" err="1">
                <a:solidFill>
                  <a:schemeClr val="bg1"/>
                </a:solidFill>
                <a:latin typeface="Broadway" pitchFamily="82" charset="0"/>
              </a:rPr>
              <a:t>Ahead</a:t>
            </a:r>
            <a:r>
              <a:rPr lang="es-ES" dirty="0" smtClean="0">
                <a:solidFill>
                  <a:schemeClr val="bg1"/>
                </a:solidFill>
              </a:rPr>
              <a:t/>
            </a:r>
            <a:br>
              <a:rPr lang="es-ES" dirty="0" smtClean="0">
                <a:solidFill>
                  <a:schemeClr val="bg1"/>
                </a:solidFill>
              </a:rPr>
            </a:br>
            <a:endParaRPr lang="es-ES" dirty="0">
              <a:solidFill>
                <a:schemeClr val="bg1"/>
              </a:solidFill>
            </a:endParaRPr>
          </a:p>
        </p:txBody>
      </p:sp>
    </p:spTree>
    <p:extLst>
      <p:ext uri="{BB962C8B-B14F-4D97-AF65-F5344CB8AC3E}">
        <p14:creationId xmlns:p14="http://schemas.microsoft.com/office/powerpoint/2010/main" val="4037608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548680"/>
            <a:ext cx="8435280" cy="4248472"/>
          </a:xfrm>
        </p:spPr>
        <p:txBody>
          <a:bodyPr>
            <a:normAutofit fontScale="77500" lnSpcReduction="20000"/>
          </a:bodyPr>
          <a:lstStyle/>
          <a:p>
            <a:pPr marL="0" indent="0" algn="just">
              <a:buNone/>
            </a:pPr>
            <a:r>
              <a:rPr lang="en-US" sz="2900" dirty="0">
                <a:latin typeface="Cambria Math" pitchFamily="18" charset="0"/>
                <a:ea typeface="Cambria Math" pitchFamily="18" charset="0"/>
              </a:rPr>
              <a:t>The choice is ours: form a global partnership to care for Earth and one another or risk the destruction of ourselves and the diversity of life. </a:t>
            </a:r>
            <a:r>
              <a:rPr lang="en-US" sz="2900" b="1" dirty="0">
                <a:solidFill>
                  <a:srgbClr val="FF0000"/>
                </a:solidFill>
                <a:latin typeface="Cambria Math" pitchFamily="18" charset="0"/>
                <a:ea typeface="Cambria Math" pitchFamily="18" charset="0"/>
              </a:rPr>
              <a:t>Fundamental changes </a:t>
            </a:r>
            <a:r>
              <a:rPr lang="en-US" sz="2900" dirty="0">
                <a:latin typeface="Cambria Math" pitchFamily="18" charset="0"/>
                <a:ea typeface="Cambria Math" pitchFamily="18" charset="0"/>
              </a:rPr>
              <a:t>are needed in our values, institutions, and ways of living. We must realize that when basic needs have been met, human development is primarily about being more, not having more. We have the knowledge and technology to provide for all and to reduce our impacts on the environment. The emergence of a global civil society is creating new opportunities to build a democratic and humane world. Our environmental, economic, political, social, and spiritual challenges are interconnected, and together we can forge inclusive solutions. </a:t>
            </a:r>
            <a:endParaRPr lang="es-CR" sz="2900" dirty="0" smtClean="0">
              <a:latin typeface="Cambria Math" pitchFamily="18" charset="0"/>
              <a:ea typeface="Cambria Math" pitchFamily="18" charset="0"/>
            </a:endParaRPr>
          </a:p>
          <a:p>
            <a:pPr marL="0" indent="0">
              <a:buNone/>
            </a:pPr>
            <a:endParaRPr lang="es-ES" sz="2900" b="1" dirty="0" smtClean="0">
              <a:solidFill>
                <a:schemeClr val="accent3">
                  <a:lumMod val="50000"/>
                </a:schemeClr>
              </a:solidFill>
              <a:latin typeface="Cambria Math" pitchFamily="18" charset="0"/>
              <a:ea typeface="Cambria Math" pitchFamily="18" charset="0"/>
            </a:endParaRPr>
          </a:p>
          <a:p>
            <a:pPr marL="0" indent="0">
              <a:buNone/>
            </a:pPr>
            <a:endParaRPr lang="es-ES" sz="2900" b="1" dirty="0">
              <a:solidFill>
                <a:schemeClr val="accent3">
                  <a:lumMod val="50000"/>
                </a:schemeClr>
              </a:solidFill>
              <a:latin typeface="Cambria Math" pitchFamily="18" charset="0"/>
              <a:ea typeface="Cambria Math" pitchFamily="18" charset="0"/>
            </a:endParaRPr>
          </a:p>
          <a:p>
            <a:pPr marL="0" indent="0">
              <a:buNone/>
            </a:pPr>
            <a:r>
              <a:rPr lang="es-ES" sz="2900" b="1" dirty="0" smtClean="0">
                <a:solidFill>
                  <a:schemeClr val="accent3">
                    <a:lumMod val="50000"/>
                  </a:schemeClr>
                </a:solidFill>
                <a:latin typeface="Cambria Math" pitchFamily="18" charset="0"/>
                <a:ea typeface="Cambria Math" pitchFamily="18" charset="0"/>
              </a:rPr>
              <a:t>“</a:t>
            </a:r>
            <a:r>
              <a:rPr lang="es-ES" sz="2900" b="1" dirty="0" err="1" smtClean="0">
                <a:solidFill>
                  <a:schemeClr val="accent3">
                    <a:lumMod val="50000"/>
                  </a:schemeClr>
                </a:solidFill>
                <a:latin typeface="Cambria Math" pitchFamily="18" charset="0"/>
                <a:ea typeface="Cambria Math" pitchFamily="18" charset="0"/>
              </a:rPr>
              <a:t>The</a:t>
            </a:r>
            <a:r>
              <a:rPr lang="es-ES" sz="2900" b="1" dirty="0" smtClean="0">
                <a:solidFill>
                  <a:schemeClr val="accent3">
                    <a:lumMod val="50000"/>
                  </a:schemeClr>
                </a:solidFill>
                <a:latin typeface="Cambria Math" pitchFamily="18" charset="0"/>
                <a:ea typeface="Cambria Math" pitchFamily="18" charset="0"/>
              </a:rPr>
              <a:t> </a:t>
            </a:r>
            <a:r>
              <a:rPr lang="es-ES" sz="2900" b="1" dirty="0" err="1">
                <a:solidFill>
                  <a:schemeClr val="accent3">
                    <a:lumMod val="50000"/>
                  </a:schemeClr>
                </a:solidFill>
                <a:latin typeface="Cambria Math" pitchFamily="18" charset="0"/>
                <a:ea typeface="Cambria Math" pitchFamily="18" charset="0"/>
              </a:rPr>
              <a:t>choice</a:t>
            </a:r>
            <a:r>
              <a:rPr lang="es-ES" sz="2900" b="1" dirty="0">
                <a:solidFill>
                  <a:schemeClr val="accent3">
                    <a:lumMod val="50000"/>
                  </a:schemeClr>
                </a:solidFill>
                <a:latin typeface="Cambria Math" pitchFamily="18" charset="0"/>
                <a:ea typeface="Cambria Math" pitchFamily="18" charset="0"/>
              </a:rPr>
              <a:t> </a:t>
            </a:r>
            <a:r>
              <a:rPr lang="es-ES" sz="2900" b="1" dirty="0" err="1">
                <a:solidFill>
                  <a:schemeClr val="accent3">
                    <a:lumMod val="50000"/>
                  </a:schemeClr>
                </a:solidFill>
                <a:latin typeface="Cambria Math" pitchFamily="18" charset="0"/>
                <a:ea typeface="Cambria Math" pitchFamily="18" charset="0"/>
              </a:rPr>
              <a:t>is</a:t>
            </a:r>
            <a:r>
              <a:rPr lang="es-ES" sz="2900" b="1" dirty="0">
                <a:solidFill>
                  <a:schemeClr val="accent3">
                    <a:lumMod val="50000"/>
                  </a:schemeClr>
                </a:solidFill>
                <a:latin typeface="Cambria Math" pitchFamily="18" charset="0"/>
                <a:ea typeface="Cambria Math" pitchFamily="18" charset="0"/>
              </a:rPr>
              <a:t> </a:t>
            </a:r>
            <a:r>
              <a:rPr lang="es-ES" sz="2900" b="1" dirty="0" err="1" smtClean="0">
                <a:solidFill>
                  <a:schemeClr val="accent3">
                    <a:lumMod val="50000"/>
                  </a:schemeClr>
                </a:solidFill>
                <a:latin typeface="Cambria Math" pitchFamily="18" charset="0"/>
                <a:ea typeface="Cambria Math" pitchFamily="18" charset="0"/>
              </a:rPr>
              <a:t>ours</a:t>
            </a:r>
            <a:r>
              <a:rPr lang="es-ES" sz="2900" b="1" dirty="0" smtClean="0">
                <a:solidFill>
                  <a:schemeClr val="accent3">
                    <a:lumMod val="50000"/>
                  </a:schemeClr>
                </a:solidFill>
                <a:latin typeface="Cambria Math" pitchFamily="18" charset="0"/>
                <a:ea typeface="Cambria Math" pitchFamily="18" charset="0"/>
              </a:rPr>
              <a:t>…”</a:t>
            </a:r>
            <a:endParaRPr lang="es-ES" dirty="0"/>
          </a:p>
        </p:txBody>
      </p:sp>
      <p:pic>
        <p:nvPicPr>
          <p:cNvPr id="7172" name="Picture 4" descr="http://colaboradorideal.com/colaboradorideal/wp-content/uploads/manos-en-iberoameric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3717032"/>
            <a:ext cx="2520280" cy="2534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0650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1159</TotalTime>
  <Words>2533</Words>
  <Application>Microsoft Office PowerPoint</Application>
  <PresentationFormat>Presentación en pantalla (4:3)</PresentationFormat>
  <Paragraphs>131</Paragraphs>
  <Slides>44</Slides>
  <Notes>1</Notes>
  <HiddenSlides>0</HiddenSlides>
  <MMClips>0</MMClips>
  <ScaleCrop>false</ScaleCrop>
  <HeadingPairs>
    <vt:vector size="4" baseType="variant">
      <vt:variant>
        <vt:lpstr>Tema</vt:lpstr>
      </vt:variant>
      <vt:variant>
        <vt:i4>1</vt:i4>
      </vt:variant>
      <vt:variant>
        <vt:lpstr>Títulos de diapositiva</vt:lpstr>
      </vt:variant>
      <vt:variant>
        <vt:i4>44</vt:i4>
      </vt:variant>
    </vt:vector>
  </HeadingPairs>
  <TitlesOfParts>
    <vt:vector size="45" baseType="lpstr">
      <vt:lpstr>Office Theme</vt:lpstr>
      <vt:lpstr>Unit 2</vt:lpstr>
      <vt:lpstr>Charter</vt:lpstr>
      <vt:lpstr>We stand at a critical moment in Earth's history, a time when humanity must choose its future. </vt:lpstr>
      <vt:lpstr>Earth, Our Home</vt:lpstr>
      <vt:lpstr>Presentación de PowerPoint</vt:lpstr>
      <vt:lpstr>The Global Situation</vt:lpstr>
      <vt:lpstr> </vt:lpstr>
      <vt:lpstr>The Challenges Ahead </vt:lpstr>
      <vt:lpstr>Presentación de PowerPoint</vt:lpstr>
      <vt:lpstr>Universal Responsibility </vt:lpstr>
      <vt:lpstr>Presentación de PowerPoint</vt:lpstr>
      <vt:lpstr> Principles</vt:lpstr>
      <vt:lpstr>Presentación de PowerPoint</vt:lpstr>
      <vt:lpstr>Presentación de PowerPoint</vt:lpstr>
      <vt:lpstr>Presentación de PowerPoint</vt:lpstr>
      <vt:lpstr>Presentación de PowerPoint</vt:lpstr>
      <vt:lpstr>In order to fulfill these four broad commitments, it is necessary to:</vt:lpstr>
      <vt:lpstr>Presentación de PowerPoint</vt:lpstr>
      <vt:lpstr>Presentación de PowerPoint</vt:lpstr>
      <vt:lpstr>Presentación de PowerPoint</vt:lpstr>
      <vt:lpstr>6. Prevent harm as the best method of environmental protection and, when knowledge is limited, apply a precautionary approach.  </vt:lpstr>
      <vt:lpstr>Presentación de PowerPoint</vt:lpstr>
      <vt:lpstr>Presentación de PowerPoint</vt:lpstr>
      <vt:lpstr>Presentación de PowerPoint</vt:lpstr>
      <vt:lpstr>Presentación de PowerPoint</vt:lpstr>
      <vt:lpstr>Presentación de PowerPoint</vt:lpstr>
      <vt:lpstr>III. SOCIAL AND ECONOMIC</vt:lpstr>
      <vt:lpstr>Presentación de PowerPoint</vt:lpstr>
      <vt:lpstr>Presentación de PowerPoint</vt:lpstr>
      <vt:lpstr>Presentación de PowerPoint</vt:lpstr>
      <vt:lpstr> Uphold the right of all, without discrimination, to a natural and social environment supportive of human dignity, bodily health, and spiritual well-being, with special attention to the rights of indigenous peoples and minorities.  </vt:lpstr>
      <vt:lpstr>Presentación de PowerPoint</vt:lpstr>
      <vt:lpstr>IV. DEMOCRACY, </vt:lpstr>
      <vt:lpstr>Presentación de PowerPoint</vt:lpstr>
      <vt:lpstr>Presentación de PowerPoint</vt:lpstr>
      <vt:lpstr>Presentación de PowerPoint</vt:lpstr>
      <vt:lpstr>Presentación de PowerPoint</vt:lpstr>
      <vt:lpstr>16. Promote a culture of tolerance, nonviolence, and peace.</vt:lpstr>
      <vt:lpstr>Presentación de PowerPoint</vt:lpstr>
      <vt:lpstr>The Way Forward</vt:lpstr>
      <vt:lpstr>Presentación de PowerPoint</vt:lpstr>
      <vt:lpstr>Presentación de PowerPoint</vt:lpstr>
      <vt:lpstr>In order to build a sustainable global community, the nations of the world must renew their commitment to the United Nations, fulfill their obligations under existing international agreements, and support the implementation of Earth Charter principles with an international legally binding instrument on environment and development.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Ing.Yoselin</dc:creator>
  <cp:lastModifiedBy>Carolina Campos</cp:lastModifiedBy>
  <cp:revision>116</cp:revision>
  <dcterms:created xsi:type="dcterms:W3CDTF">2011-12-04T21:29:33Z</dcterms:created>
  <dcterms:modified xsi:type="dcterms:W3CDTF">2012-06-25T15:26:29Z</dcterms:modified>
</cp:coreProperties>
</file>