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7" r:id="rId2"/>
    <p:sldId id="266" r:id="rId3"/>
    <p:sldId id="257" r:id="rId4"/>
    <p:sldId id="258" r:id="rId5"/>
    <p:sldId id="272" r:id="rId6"/>
    <p:sldId id="273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4" r:id="rId15"/>
    <p:sldId id="268" r:id="rId16"/>
    <p:sldId id="269" r:id="rId17"/>
    <p:sldId id="270" r:id="rId18"/>
    <p:sldId id="275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28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8750-6C82-4FE6-B726-02CF33114A0D}" type="datetimeFigureOut">
              <a:rPr lang="en-US" smtClean="0"/>
              <a:t>8/2/13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6D3-BEDA-4B6C-888E-85420C2F0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02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8750-6C82-4FE6-B726-02CF33114A0D}" type="datetimeFigureOut">
              <a:rPr lang="en-US" smtClean="0"/>
              <a:t>8/2/13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6D3-BEDA-4B6C-888E-85420C2F0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144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8750-6C82-4FE6-B726-02CF33114A0D}" type="datetimeFigureOut">
              <a:rPr lang="en-US" smtClean="0"/>
              <a:t>8/2/13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6D3-BEDA-4B6C-888E-85420C2F0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70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8750-6C82-4FE6-B726-02CF33114A0D}" type="datetimeFigureOut">
              <a:rPr lang="en-US" smtClean="0"/>
              <a:t>8/2/13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6D3-BEDA-4B6C-888E-85420C2F0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8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8750-6C82-4FE6-B726-02CF33114A0D}" type="datetimeFigureOut">
              <a:rPr lang="en-US" smtClean="0"/>
              <a:t>8/2/13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6D3-BEDA-4B6C-888E-85420C2F0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742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8750-6C82-4FE6-B726-02CF33114A0D}" type="datetimeFigureOut">
              <a:rPr lang="en-US" smtClean="0"/>
              <a:t>8/2/13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6D3-BEDA-4B6C-888E-85420C2F0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721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8750-6C82-4FE6-B726-02CF33114A0D}" type="datetimeFigureOut">
              <a:rPr lang="en-US" smtClean="0"/>
              <a:t>8/2/13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6D3-BEDA-4B6C-888E-85420C2F0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510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8750-6C82-4FE6-B726-02CF33114A0D}" type="datetimeFigureOut">
              <a:rPr lang="en-US" smtClean="0"/>
              <a:t>8/2/13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6D3-BEDA-4B6C-888E-85420C2F0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21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8750-6C82-4FE6-B726-02CF33114A0D}" type="datetimeFigureOut">
              <a:rPr lang="en-US" smtClean="0"/>
              <a:t>8/2/13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6D3-BEDA-4B6C-888E-85420C2F0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52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8750-6C82-4FE6-B726-02CF33114A0D}" type="datetimeFigureOut">
              <a:rPr lang="en-US" smtClean="0"/>
              <a:t>8/2/13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6D3-BEDA-4B6C-888E-85420C2F0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87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8750-6C82-4FE6-B726-02CF33114A0D}" type="datetimeFigureOut">
              <a:rPr lang="en-US" smtClean="0"/>
              <a:t>8/2/13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6D3-BEDA-4B6C-888E-85420C2F0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96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D8750-6C82-4FE6-B726-02CF33114A0D}" type="datetimeFigureOut">
              <a:rPr lang="en-US" smtClean="0"/>
              <a:t>8/2/13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426D3-BEDA-4B6C-888E-85420C2F0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62150"/>
            <a:ext cx="9144000" cy="78105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effectLst/>
              </a:rPr>
              <a:t>GLOBAL SCHOOL OF PROJECT MANAGEMENT</a:t>
            </a:r>
            <a:r>
              <a:rPr lang="en-US" sz="2400" dirty="0" smtClean="0">
                <a:effectLst/>
              </a:rPr>
              <a:t/>
            </a:r>
            <a:br>
              <a:rPr lang="en-US" sz="2400" dirty="0" smtClean="0">
                <a:effectLst/>
              </a:rPr>
            </a:br>
            <a:r>
              <a:rPr lang="en-US" sz="2400" b="1" dirty="0" smtClean="0">
                <a:effectLst/>
              </a:rPr>
              <a:t>UNIVERSITY FOR INTERNATIONAL COOPERATION</a:t>
            </a:r>
            <a:r>
              <a:rPr lang="en-US" sz="2800" dirty="0" smtClean="0">
                <a:effectLst/>
              </a:rPr>
              <a:t/>
            </a:r>
            <a:br>
              <a:rPr lang="en-US" sz="2800" dirty="0" smtClean="0">
                <a:effectLst/>
              </a:rPr>
            </a:br>
            <a:endParaRPr lang="es-CR" sz="28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609600" y="5461000"/>
            <a:ext cx="9144000" cy="7874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CR" sz="2800" dirty="0" smtClean="0"/>
              <a:t>Ing. Osvaldo A. Martínez Gómez, MAP, MSc.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endParaRPr lang="es-CR" dirty="0" smtClean="0"/>
          </a:p>
        </p:txBody>
      </p:sp>
      <p:sp>
        <p:nvSpPr>
          <p:cNvPr id="2" name="Rectangle 1"/>
          <p:cNvSpPr/>
          <p:nvPr/>
        </p:nvSpPr>
        <p:spPr>
          <a:xfrm>
            <a:off x="152400" y="3389293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effectLst/>
              </a:rPr>
              <a:t>Essential Topics - Project Management I </a:t>
            </a:r>
          </a:p>
          <a:p>
            <a:pPr algn="ctr"/>
            <a:r>
              <a:rPr lang="en-US" sz="2400" dirty="0" smtClean="0">
                <a:effectLst/>
              </a:rPr>
              <a:t>(Stakeholders and Scope)</a:t>
            </a:r>
            <a:endParaRPr lang="en-US" sz="2400" dirty="0">
              <a:effectLst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908175" cy="12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09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686800" cy="2133600"/>
          </a:xfrm>
        </p:spPr>
        <p:txBody>
          <a:bodyPr>
            <a:normAutofit fontScale="25000" lnSpcReduction="20000"/>
          </a:bodyPr>
          <a:lstStyle/>
          <a:p>
            <a:r>
              <a:rPr lang="en-US" sz="1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</a:t>
            </a:r>
            <a:r>
              <a:rPr lang="en-US" sz="1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Breakdown </a:t>
            </a:r>
            <a:r>
              <a:rPr lang="en-US" sz="1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(WBS)</a:t>
            </a:r>
            <a:endParaRPr lang="en-US" sz="1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9300" dirty="0" smtClean="0">
              <a:solidFill>
                <a:schemeClr val="tx1"/>
              </a:solidFill>
            </a:endParaRPr>
          </a:p>
          <a:p>
            <a:pPr algn="l"/>
            <a:endParaRPr lang="en-US" sz="9300" dirty="0" smtClean="0">
              <a:solidFill>
                <a:schemeClr val="tx1"/>
              </a:solidFill>
            </a:endParaRPr>
          </a:p>
          <a:p>
            <a:pPr algn="l"/>
            <a:r>
              <a:rPr lang="en-US" sz="9300" dirty="0" smtClean="0">
                <a:solidFill>
                  <a:schemeClr val="tx1"/>
                </a:solidFill>
              </a:rPr>
              <a:t>Finally, there could be a component that needs more details for </a:t>
            </a:r>
            <a:r>
              <a:rPr lang="en-US" sz="9300" dirty="0" smtClean="0">
                <a:solidFill>
                  <a:schemeClr val="tx1"/>
                </a:solidFill>
              </a:rPr>
              <a:t>other</a:t>
            </a:r>
            <a:r>
              <a:rPr lang="en-US" sz="9300" dirty="0" smtClean="0">
                <a:solidFill>
                  <a:schemeClr val="tx1"/>
                </a:solidFill>
              </a:rPr>
              <a:t> </a:t>
            </a:r>
            <a:r>
              <a:rPr lang="en-US" sz="9300" dirty="0" smtClean="0">
                <a:solidFill>
                  <a:schemeClr val="tx1"/>
                </a:solidFill>
              </a:rPr>
              <a:t>reasons.  In our example, the team decides to </a:t>
            </a:r>
            <a:r>
              <a:rPr lang="en-US" sz="9300" dirty="0">
                <a:solidFill>
                  <a:schemeClr val="tx1"/>
                </a:solidFill>
              </a:rPr>
              <a:t>bring even </a:t>
            </a:r>
            <a:r>
              <a:rPr lang="en-US" sz="9300" dirty="0" smtClean="0">
                <a:solidFill>
                  <a:schemeClr val="tx1"/>
                </a:solidFill>
              </a:rPr>
              <a:t>more </a:t>
            </a:r>
            <a:r>
              <a:rPr lang="en-US" sz="9300" dirty="0" smtClean="0">
                <a:solidFill>
                  <a:schemeClr val="tx1"/>
                </a:solidFill>
              </a:rPr>
              <a:t>detail </a:t>
            </a:r>
            <a:r>
              <a:rPr lang="en-US" sz="9300" dirty="0" smtClean="0">
                <a:solidFill>
                  <a:schemeClr val="tx1"/>
                </a:solidFill>
              </a:rPr>
              <a:t>to the component </a:t>
            </a:r>
            <a:r>
              <a:rPr lang="en-US" sz="9300" dirty="0" smtClean="0">
                <a:solidFill>
                  <a:schemeClr val="tx1"/>
                </a:solidFill>
              </a:rPr>
              <a:t>called “Testing”.  Based </a:t>
            </a:r>
            <a:r>
              <a:rPr lang="en-US" sz="9300" dirty="0" smtClean="0">
                <a:solidFill>
                  <a:schemeClr val="tx1"/>
                </a:solidFill>
              </a:rPr>
              <a:t>on the project’s needs, there could be a reason to add three more work packages as you can see </a:t>
            </a:r>
            <a:r>
              <a:rPr lang="en-US" sz="9300" dirty="0" smtClean="0">
                <a:solidFill>
                  <a:schemeClr val="tx1"/>
                </a:solidFill>
              </a:rPr>
              <a:t>in </a:t>
            </a:r>
            <a:r>
              <a:rPr lang="en-US" sz="9300" dirty="0" smtClean="0">
                <a:solidFill>
                  <a:schemeClr val="tx1"/>
                </a:solidFill>
              </a:rPr>
              <a:t>the following figure:</a:t>
            </a:r>
          </a:p>
          <a:p>
            <a:pPr algn="l"/>
            <a:endParaRPr lang="en-US" sz="9300" dirty="0" smtClean="0">
              <a:solidFill>
                <a:schemeClr val="tx1"/>
              </a:solidFill>
            </a:endParaRPr>
          </a:p>
          <a:p>
            <a:pPr algn="l"/>
            <a:endParaRPr lang="en-US" sz="9300" dirty="0">
              <a:solidFill>
                <a:schemeClr val="tx1"/>
              </a:solidFill>
            </a:endParaRPr>
          </a:p>
          <a:p>
            <a:pPr algn="l"/>
            <a:endParaRPr lang="en-US" sz="9300" dirty="0" smtClean="0">
              <a:solidFill>
                <a:schemeClr val="tx1"/>
              </a:solidFill>
            </a:endParaRPr>
          </a:p>
          <a:p>
            <a:pPr algn="l"/>
            <a:endParaRPr lang="en-US" sz="9300" dirty="0">
              <a:solidFill>
                <a:schemeClr val="tx1"/>
              </a:solidFill>
            </a:endParaRPr>
          </a:p>
          <a:p>
            <a:pPr algn="l"/>
            <a:endParaRPr lang="en-US" sz="9300" dirty="0" smtClean="0">
              <a:solidFill>
                <a:schemeClr val="tx1"/>
              </a:solidFill>
            </a:endParaRPr>
          </a:p>
          <a:p>
            <a:pPr algn="l"/>
            <a:endParaRPr lang="en-US" sz="9300" dirty="0">
              <a:solidFill>
                <a:schemeClr val="tx1"/>
              </a:solidFill>
            </a:endParaRPr>
          </a:p>
          <a:p>
            <a:pPr algn="l"/>
            <a:endParaRPr lang="en-US" sz="93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91400" y="5029200"/>
            <a:ext cx="83689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Level 4</a:t>
            </a:r>
            <a:endParaRPr lang="en-US" dirty="0"/>
          </a:p>
        </p:txBody>
      </p:sp>
      <p:sp>
        <p:nvSpPr>
          <p:cNvPr id="4" name="Striped Right Arrow 3"/>
          <p:cNvSpPr/>
          <p:nvPr/>
        </p:nvSpPr>
        <p:spPr>
          <a:xfrm>
            <a:off x="6019800" y="4976812"/>
            <a:ext cx="838200" cy="46769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76625"/>
            <a:ext cx="25431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355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686800" cy="1600200"/>
          </a:xfrm>
        </p:spPr>
        <p:txBody>
          <a:bodyPr>
            <a:normAutofit fontScale="25000" lnSpcReduction="20000"/>
          </a:bodyPr>
          <a:lstStyle/>
          <a:p>
            <a:r>
              <a:rPr lang="en-US" sz="1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</a:t>
            </a:r>
            <a:r>
              <a:rPr lang="en-US" sz="1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Breakdown </a:t>
            </a:r>
            <a:r>
              <a:rPr lang="en-US" sz="1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(WBS)</a:t>
            </a:r>
            <a:endParaRPr lang="en-US" sz="1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9300" dirty="0" smtClean="0">
              <a:solidFill>
                <a:schemeClr val="tx1"/>
              </a:solidFill>
            </a:endParaRPr>
          </a:p>
          <a:p>
            <a:pPr algn="l"/>
            <a:r>
              <a:rPr lang="en-US" sz="9300" dirty="0" smtClean="0">
                <a:solidFill>
                  <a:schemeClr val="tx1"/>
                </a:solidFill>
              </a:rPr>
              <a:t>Very important key points to keep in mind while developing a WBS:</a:t>
            </a:r>
          </a:p>
          <a:p>
            <a:pPr algn="l"/>
            <a:endParaRPr lang="en-US" sz="9300" dirty="0">
              <a:solidFill>
                <a:schemeClr val="tx1"/>
              </a:solidFill>
            </a:endParaRPr>
          </a:p>
          <a:p>
            <a:pPr marL="1371600" indent="-1371600" algn="l">
              <a:buAutoNum type="arabicPeriod"/>
            </a:pPr>
            <a:r>
              <a:rPr lang="en-US" sz="9300" dirty="0" smtClean="0">
                <a:solidFill>
                  <a:schemeClr val="tx1"/>
                </a:solidFill>
              </a:rPr>
              <a:t>The WBS is created with the help of the team.</a:t>
            </a:r>
          </a:p>
          <a:p>
            <a:pPr marL="1371600" indent="-1371600" algn="l">
              <a:buAutoNum type="arabicPeriod"/>
            </a:pPr>
            <a:r>
              <a:rPr lang="en-US" sz="9300" dirty="0" smtClean="0">
                <a:solidFill>
                  <a:schemeClr val="tx1"/>
                </a:solidFill>
              </a:rPr>
              <a:t>The first level is completed before the project is broken down further.</a:t>
            </a:r>
          </a:p>
          <a:p>
            <a:pPr marL="1371600" indent="-1371600" algn="l">
              <a:buAutoNum type="arabicPeriod"/>
            </a:pPr>
            <a:r>
              <a:rPr lang="en-US" sz="9300" dirty="0" smtClean="0">
                <a:solidFill>
                  <a:schemeClr val="tx1"/>
                </a:solidFill>
              </a:rPr>
              <a:t>Each level of the WBS is a smaller piece of the level above.</a:t>
            </a:r>
          </a:p>
          <a:p>
            <a:pPr marL="1371600" indent="-1371600" algn="l">
              <a:buAutoNum type="arabicPeriod"/>
            </a:pPr>
            <a:r>
              <a:rPr lang="en-US" sz="9300" dirty="0" smtClean="0">
                <a:solidFill>
                  <a:schemeClr val="tx1"/>
                </a:solidFill>
              </a:rPr>
              <a:t>The WBS includes only deliverables that are really needed.</a:t>
            </a:r>
          </a:p>
          <a:p>
            <a:pPr marL="1371600" indent="-1371600" algn="l">
              <a:buAutoNum type="arabicPeriod"/>
            </a:pPr>
            <a:r>
              <a:rPr lang="en-US" sz="9300" dirty="0" smtClean="0">
                <a:solidFill>
                  <a:schemeClr val="tx1"/>
                </a:solidFill>
              </a:rPr>
              <a:t>Deliverables </a:t>
            </a:r>
            <a:r>
              <a:rPr lang="en-US" sz="9300" dirty="0" smtClean="0">
                <a:solidFill>
                  <a:schemeClr val="tx1"/>
                </a:solidFill>
              </a:rPr>
              <a:t>not included </a:t>
            </a:r>
            <a:r>
              <a:rPr lang="en-US" sz="9300" dirty="0" smtClean="0">
                <a:solidFill>
                  <a:schemeClr val="tx1"/>
                </a:solidFill>
              </a:rPr>
              <a:t>in the WBS are not part of the project.</a:t>
            </a:r>
          </a:p>
          <a:p>
            <a:pPr algn="l"/>
            <a:endParaRPr lang="en-US" sz="9300" dirty="0">
              <a:solidFill>
                <a:schemeClr val="tx1"/>
              </a:solidFill>
            </a:endParaRPr>
          </a:p>
          <a:p>
            <a:pPr algn="l"/>
            <a:endParaRPr lang="en-US" sz="9300" dirty="0" smtClean="0">
              <a:solidFill>
                <a:schemeClr val="tx1"/>
              </a:solidFill>
            </a:endParaRPr>
          </a:p>
          <a:p>
            <a:pPr algn="l"/>
            <a:endParaRPr lang="en-US" sz="9300" dirty="0">
              <a:solidFill>
                <a:schemeClr val="tx1"/>
              </a:solidFill>
            </a:endParaRPr>
          </a:p>
          <a:p>
            <a:pPr algn="l"/>
            <a:endParaRPr lang="en-US" sz="9300" dirty="0" smtClean="0">
              <a:solidFill>
                <a:schemeClr val="tx1"/>
              </a:solidFill>
            </a:endParaRPr>
          </a:p>
          <a:p>
            <a:pPr algn="l"/>
            <a:endParaRPr lang="en-US" sz="9300" dirty="0">
              <a:solidFill>
                <a:schemeClr val="tx1"/>
              </a:solidFill>
            </a:endParaRPr>
          </a:p>
          <a:p>
            <a:pPr algn="l"/>
            <a:endParaRPr lang="en-US" sz="9300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236775"/>
            <a:ext cx="4214813" cy="24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288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686800" cy="2133600"/>
          </a:xfrm>
        </p:spPr>
        <p:txBody>
          <a:bodyPr>
            <a:normAutofit fontScale="25000" lnSpcReduction="20000"/>
          </a:bodyPr>
          <a:lstStyle/>
          <a:p>
            <a:r>
              <a:rPr lang="en-US" sz="1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</a:t>
            </a:r>
            <a:r>
              <a:rPr lang="en-US" sz="1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Breakdown </a:t>
            </a:r>
            <a:r>
              <a:rPr lang="en-US" sz="1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(WBS)</a:t>
            </a:r>
            <a:endParaRPr lang="en-US" sz="1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9300" dirty="0" smtClean="0">
              <a:solidFill>
                <a:schemeClr val="tx1"/>
              </a:solidFill>
            </a:endParaRPr>
          </a:p>
          <a:p>
            <a:pPr algn="l"/>
            <a:endParaRPr lang="en-US" sz="9300" dirty="0" smtClean="0">
              <a:solidFill>
                <a:schemeClr val="tx1"/>
              </a:solidFill>
            </a:endParaRPr>
          </a:p>
          <a:p>
            <a:pPr algn="l"/>
            <a:r>
              <a:rPr lang="en-US" sz="9300" dirty="0" smtClean="0">
                <a:solidFill>
                  <a:schemeClr val="tx1"/>
                </a:solidFill>
              </a:rPr>
              <a:t>Very </a:t>
            </a:r>
            <a:r>
              <a:rPr lang="en-US" sz="9300" dirty="0">
                <a:solidFill>
                  <a:schemeClr val="tx1"/>
                </a:solidFill>
              </a:rPr>
              <a:t>i</a:t>
            </a:r>
            <a:r>
              <a:rPr lang="en-US" sz="9300" dirty="0" smtClean="0">
                <a:solidFill>
                  <a:schemeClr val="tx1"/>
                </a:solidFill>
              </a:rPr>
              <a:t>mportant…</a:t>
            </a:r>
            <a:endParaRPr lang="en-US" sz="9300" dirty="0" smtClean="0">
              <a:solidFill>
                <a:schemeClr val="tx1"/>
              </a:solidFill>
            </a:endParaRPr>
          </a:p>
          <a:p>
            <a:pPr algn="l"/>
            <a:r>
              <a:rPr lang="en-US" sz="9300" dirty="0">
                <a:solidFill>
                  <a:schemeClr val="tx1"/>
                </a:solidFill>
              </a:rPr>
              <a:t>w</a:t>
            </a:r>
            <a:r>
              <a:rPr lang="en-US" sz="9300" dirty="0" smtClean="0">
                <a:solidFill>
                  <a:schemeClr val="tx1"/>
                </a:solidFill>
              </a:rPr>
              <a:t>ork packages </a:t>
            </a:r>
            <a:r>
              <a:rPr lang="en-US" sz="9300" dirty="0" smtClean="0">
                <a:solidFill>
                  <a:schemeClr val="tx1"/>
                </a:solidFill>
              </a:rPr>
              <a:t>are reached when they include deliverables that:</a:t>
            </a:r>
          </a:p>
          <a:p>
            <a:pPr algn="l"/>
            <a:endParaRPr lang="en-US" sz="9300" dirty="0">
              <a:solidFill>
                <a:schemeClr val="tx1"/>
              </a:solidFill>
            </a:endParaRPr>
          </a:p>
          <a:p>
            <a:pPr algn="l"/>
            <a:endParaRPr lang="en-US" sz="9300" dirty="0" smtClean="0">
              <a:solidFill>
                <a:schemeClr val="tx1"/>
              </a:solidFill>
            </a:endParaRPr>
          </a:p>
          <a:p>
            <a:pPr algn="l"/>
            <a:endParaRPr lang="en-US" sz="9300" dirty="0">
              <a:solidFill>
                <a:schemeClr val="tx1"/>
              </a:solidFill>
            </a:endParaRPr>
          </a:p>
          <a:p>
            <a:pPr marL="1371600" indent="-1371600" algn="l">
              <a:buAutoNum type="arabicPeriod"/>
            </a:pPr>
            <a:r>
              <a:rPr lang="en-US" sz="9600" dirty="0" smtClean="0">
                <a:solidFill>
                  <a:schemeClr val="tx1"/>
                </a:solidFill>
              </a:rPr>
              <a:t>Can be realistically and </a:t>
            </a:r>
            <a:r>
              <a:rPr lang="en-US" sz="9600" dirty="0" smtClean="0">
                <a:solidFill>
                  <a:schemeClr val="tx1"/>
                </a:solidFill>
              </a:rPr>
              <a:t>confidently </a:t>
            </a:r>
            <a:r>
              <a:rPr lang="en-US" sz="9600" dirty="0" smtClean="0">
                <a:solidFill>
                  <a:schemeClr val="tx1"/>
                </a:solidFill>
              </a:rPr>
              <a:t>estimated.</a:t>
            </a:r>
          </a:p>
          <a:p>
            <a:pPr marL="1371600" indent="-1371600" algn="l">
              <a:buAutoNum type="arabicPeriod"/>
            </a:pPr>
            <a:r>
              <a:rPr lang="en-US" sz="9600" dirty="0" smtClean="0">
                <a:solidFill>
                  <a:schemeClr val="tx1"/>
                </a:solidFill>
              </a:rPr>
              <a:t>Can be completed quickly.</a:t>
            </a:r>
          </a:p>
          <a:p>
            <a:pPr marL="1371600" indent="-1371600" algn="l">
              <a:buAutoNum type="arabicPeriod"/>
            </a:pPr>
            <a:r>
              <a:rPr lang="en-US" sz="9600" dirty="0" smtClean="0">
                <a:solidFill>
                  <a:schemeClr val="tx1"/>
                </a:solidFill>
              </a:rPr>
              <a:t>Can be completed without interruption (in other words, without the need of more information).</a:t>
            </a:r>
          </a:p>
          <a:p>
            <a:pPr marL="1371600" indent="-1371600" algn="l">
              <a:buAutoNum type="arabicPeriod"/>
            </a:pPr>
            <a:r>
              <a:rPr lang="en-US" sz="9600" dirty="0" smtClean="0">
                <a:solidFill>
                  <a:schemeClr val="tx1"/>
                </a:solidFill>
              </a:rPr>
              <a:t>May be outsourced or contracted out.</a:t>
            </a:r>
          </a:p>
          <a:p>
            <a:pPr algn="l"/>
            <a:endParaRPr lang="en-US" sz="9300" dirty="0" smtClean="0">
              <a:solidFill>
                <a:schemeClr val="tx1"/>
              </a:solidFill>
            </a:endParaRPr>
          </a:p>
          <a:p>
            <a:pPr algn="l"/>
            <a:endParaRPr lang="en-US" sz="9300" dirty="0">
              <a:solidFill>
                <a:schemeClr val="tx1"/>
              </a:solidFill>
            </a:endParaRPr>
          </a:p>
          <a:p>
            <a:pPr algn="l"/>
            <a:endParaRPr lang="en-US" sz="9300" dirty="0" smtClean="0">
              <a:solidFill>
                <a:schemeClr val="tx1"/>
              </a:solidFill>
            </a:endParaRPr>
          </a:p>
          <a:p>
            <a:pPr algn="l"/>
            <a:endParaRPr lang="en-US" sz="9300" dirty="0">
              <a:solidFill>
                <a:schemeClr val="tx1"/>
              </a:solidFill>
            </a:endParaRPr>
          </a:p>
          <a:p>
            <a:pPr algn="l"/>
            <a:endParaRPr lang="en-US" sz="9300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81600"/>
            <a:ext cx="17526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579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686800" cy="2133600"/>
          </a:xfrm>
        </p:spPr>
        <p:txBody>
          <a:bodyPr>
            <a:normAutofit fontScale="25000" lnSpcReduction="20000"/>
          </a:bodyPr>
          <a:lstStyle/>
          <a:p>
            <a:r>
              <a:rPr lang="en-US" sz="1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</a:t>
            </a:r>
            <a:r>
              <a:rPr lang="en-US" sz="1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Breakdown </a:t>
            </a:r>
            <a:r>
              <a:rPr lang="en-US" sz="1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(WBS)</a:t>
            </a:r>
            <a:endParaRPr lang="en-US" sz="1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9300" dirty="0" smtClean="0">
              <a:solidFill>
                <a:schemeClr val="tx1"/>
              </a:solidFill>
            </a:endParaRPr>
          </a:p>
          <a:p>
            <a:pPr algn="l"/>
            <a:endParaRPr lang="en-US" sz="9300" dirty="0" smtClean="0">
              <a:solidFill>
                <a:schemeClr val="tx1"/>
              </a:solidFill>
            </a:endParaRPr>
          </a:p>
          <a:p>
            <a:pPr algn="l"/>
            <a:r>
              <a:rPr lang="en-US" sz="1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BENEFITS:</a:t>
            </a:r>
          </a:p>
          <a:p>
            <a:pPr algn="l"/>
            <a:endParaRPr lang="en-US" sz="9300" dirty="0">
              <a:solidFill>
                <a:schemeClr val="tx1"/>
              </a:solidFill>
            </a:endParaRPr>
          </a:p>
          <a:p>
            <a:pPr algn="l"/>
            <a:endParaRPr lang="en-US" sz="9300" dirty="0" smtClean="0">
              <a:solidFill>
                <a:schemeClr val="tx1"/>
              </a:solidFill>
            </a:endParaRPr>
          </a:p>
          <a:p>
            <a:pPr marL="1371600" indent="-1371600" algn="l">
              <a:buAutoNum type="arabicPeriod"/>
            </a:pPr>
            <a:r>
              <a:rPr lang="en-US" sz="9600" dirty="0" smtClean="0">
                <a:solidFill>
                  <a:schemeClr val="tx1"/>
                </a:solidFill>
              </a:rPr>
              <a:t>It h</a:t>
            </a:r>
            <a:r>
              <a:rPr lang="en-US" sz="9600" dirty="0" smtClean="0">
                <a:solidFill>
                  <a:schemeClr val="tx1"/>
                </a:solidFill>
              </a:rPr>
              <a:t>elps </a:t>
            </a:r>
            <a:r>
              <a:rPr lang="en-US" sz="9600" dirty="0" smtClean="0">
                <a:solidFill>
                  <a:schemeClr val="tx1"/>
                </a:solidFill>
              </a:rPr>
              <a:t>prevent work from slipping through the cracks.</a:t>
            </a:r>
          </a:p>
          <a:p>
            <a:pPr marL="1371600" indent="-1371600" algn="l">
              <a:buAutoNum type="arabicPeriod"/>
            </a:pPr>
            <a:r>
              <a:rPr lang="en-US" sz="9600" dirty="0" smtClean="0">
                <a:solidFill>
                  <a:schemeClr val="tx1"/>
                </a:solidFill>
              </a:rPr>
              <a:t>It p</a:t>
            </a:r>
            <a:r>
              <a:rPr lang="en-US" sz="9600" dirty="0" smtClean="0">
                <a:solidFill>
                  <a:schemeClr val="tx1"/>
                </a:solidFill>
              </a:rPr>
              <a:t>rovides </a:t>
            </a:r>
            <a:r>
              <a:rPr lang="en-US" sz="9600" dirty="0" smtClean="0">
                <a:solidFill>
                  <a:schemeClr val="tx1"/>
                </a:solidFill>
              </a:rPr>
              <a:t>the project team members with an understanding of where their pieces fit into the overall project management plan.</a:t>
            </a:r>
          </a:p>
          <a:p>
            <a:pPr marL="1371600" indent="-1371600" algn="l">
              <a:buAutoNum type="arabicPeriod"/>
            </a:pPr>
            <a:r>
              <a:rPr lang="en-US" sz="9600" dirty="0" smtClean="0">
                <a:solidFill>
                  <a:schemeClr val="tx1"/>
                </a:solidFill>
              </a:rPr>
              <a:t>It f</a:t>
            </a:r>
            <a:r>
              <a:rPr lang="en-US" sz="9600" dirty="0" smtClean="0">
                <a:solidFill>
                  <a:schemeClr val="tx1"/>
                </a:solidFill>
              </a:rPr>
              <a:t>acilitates </a:t>
            </a:r>
            <a:r>
              <a:rPr lang="en-US" sz="9600" dirty="0" smtClean="0">
                <a:solidFill>
                  <a:schemeClr val="tx1"/>
                </a:solidFill>
              </a:rPr>
              <a:t>communication and cooperation among team members.</a:t>
            </a:r>
          </a:p>
          <a:p>
            <a:pPr marL="1371600" indent="-1371600" algn="l">
              <a:buAutoNum type="arabicPeriod"/>
            </a:pPr>
            <a:r>
              <a:rPr lang="en-US" sz="9600" dirty="0" smtClean="0">
                <a:solidFill>
                  <a:schemeClr val="tx1"/>
                </a:solidFill>
              </a:rPr>
              <a:t>It h</a:t>
            </a:r>
            <a:r>
              <a:rPr lang="en-US" sz="9600" dirty="0" smtClean="0">
                <a:solidFill>
                  <a:schemeClr val="tx1"/>
                </a:solidFill>
              </a:rPr>
              <a:t>elps </a:t>
            </a:r>
            <a:r>
              <a:rPr lang="en-US" sz="9600" dirty="0" smtClean="0">
                <a:solidFill>
                  <a:schemeClr val="tx1"/>
                </a:solidFill>
              </a:rPr>
              <a:t>prevent changes.</a:t>
            </a:r>
          </a:p>
          <a:p>
            <a:pPr marL="1371600" indent="-1371600" algn="l">
              <a:buAutoNum type="arabicPeriod"/>
            </a:pPr>
            <a:r>
              <a:rPr lang="en-US" sz="9600" dirty="0" smtClean="0">
                <a:solidFill>
                  <a:schemeClr val="tx1"/>
                </a:solidFill>
              </a:rPr>
              <a:t>It p</a:t>
            </a:r>
            <a:r>
              <a:rPr lang="en-US" sz="9600" dirty="0" smtClean="0">
                <a:solidFill>
                  <a:schemeClr val="tx1"/>
                </a:solidFill>
              </a:rPr>
              <a:t>rovides </a:t>
            </a:r>
            <a:r>
              <a:rPr lang="en-US" sz="9600" dirty="0" smtClean="0">
                <a:solidFill>
                  <a:schemeClr val="tx1"/>
                </a:solidFill>
              </a:rPr>
              <a:t>a basis for estimating staff, </a:t>
            </a:r>
            <a:r>
              <a:rPr lang="en-US" sz="9600" dirty="0" smtClean="0">
                <a:solidFill>
                  <a:schemeClr val="tx1"/>
                </a:solidFill>
              </a:rPr>
              <a:t>cost, </a:t>
            </a:r>
            <a:r>
              <a:rPr lang="en-US" sz="9600" dirty="0" smtClean="0">
                <a:solidFill>
                  <a:schemeClr val="tx1"/>
                </a:solidFill>
              </a:rPr>
              <a:t>and time.</a:t>
            </a:r>
          </a:p>
          <a:p>
            <a:pPr marL="1371600" indent="-1371600" algn="l">
              <a:buAutoNum type="arabicPeriod"/>
            </a:pPr>
            <a:r>
              <a:rPr lang="en-US" sz="9600" dirty="0" smtClean="0">
                <a:solidFill>
                  <a:schemeClr val="tx1"/>
                </a:solidFill>
              </a:rPr>
              <a:t>It g</a:t>
            </a:r>
            <a:r>
              <a:rPr lang="en-US" sz="9600" dirty="0" smtClean="0">
                <a:solidFill>
                  <a:schemeClr val="tx1"/>
                </a:solidFill>
              </a:rPr>
              <a:t>ets </a:t>
            </a:r>
            <a:r>
              <a:rPr lang="en-US" sz="9600" dirty="0" smtClean="0">
                <a:solidFill>
                  <a:schemeClr val="tx1"/>
                </a:solidFill>
              </a:rPr>
              <a:t>team buy-in and builds the team.</a:t>
            </a:r>
          </a:p>
          <a:p>
            <a:pPr marL="1371600" indent="-1371600" algn="l">
              <a:buAutoNum type="arabicPeriod"/>
            </a:pPr>
            <a:r>
              <a:rPr lang="en-US" sz="9600" dirty="0" smtClean="0">
                <a:solidFill>
                  <a:schemeClr val="tx1"/>
                </a:solidFill>
              </a:rPr>
              <a:t>It h</a:t>
            </a:r>
            <a:r>
              <a:rPr lang="en-US" sz="9600" dirty="0" smtClean="0">
                <a:solidFill>
                  <a:schemeClr val="tx1"/>
                </a:solidFill>
              </a:rPr>
              <a:t>elps </a:t>
            </a:r>
            <a:r>
              <a:rPr lang="en-US" sz="9600" dirty="0" smtClean="0">
                <a:solidFill>
                  <a:schemeClr val="tx1"/>
                </a:solidFill>
              </a:rPr>
              <a:t>people get their minds around the project.</a:t>
            </a:r>
          </a:p>
          <a:p>
            <a:pPr algn="l"/>
            <a:endParaRPr lang="en-US" sz="9300" dirty="0">
              <a:solidFill>
                <a:schemeClr val="tx1"/>
              </a:solidFill>
            </a:endParaRPr>
          </a:p>
          <a:p>
            <a:pPr algn="l"/>
            <a:endParaRPr lang="en-US" sz="9300" dirty="0" smtClean="0">
              <a:solidFill>
                <a:schemeClr val="tx1"/>
              </a:solidFill>
            </a:endParaRPr>
          </a:p>
          <a:p>
            <a:pPr algn="l"/>
            <a:endParaRPr lang="en-US" sz="9300" dirty="0">
              <a:solidFill>
                <a:schemeClr val="tx1"/>
              </a:solidFill>
            </a:endParaRPr>
          </a:p>
          <a:p>
            <a:pPr algn="l"/>
            <a:endParaRPr lang="en-US" sz="9300" dirty="0" smtClean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33400"/>
            <a:ext cx="16287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49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686800" cy="2133600"/>
          </a:xfrm>
        </p:spPr>
        <p:txBody>
          <a:bodyPr>
            <a:normAutofit fontScale="25000" lnSpcReduction="20000"/>
          </a:bodyPr>
          <a:lstStyle/>
          <a:p>
            <a:pPr algn="l"/>
            <a:endParaRPr lang="en-US" sz="9300" dirty="0" smtClean="0">
              <a:solidFill>
                <a:schemeClr val="tx1"/>
              </a:solidFill>
            </a:endParaRPr>
          </a:p>
          <a:p>
            <a:pPr algn="l"/>
            <a:endParaRPr lang="en-US" sz="9300" dirty="0">
              <a:solidFill>
                <a:schemeClr val="tx1"/>
              </a:solidFill>
            </a:endParaRPr>
          </a:p>
          <a:p>
            <a:pPr algn="l"/>
            <a:endParaRPr lang="en-US" sz="9300" dirty="0" smtClean="0">
              <a:solidFill>
                <a:schemeClr val="tx1"/>
              </a:solidFill>
            </a:endParaRPr>
          </a:p>
          <a:p>
            <a:pPr algn="l"/>
            <a:endParaRPr lang="en-US" sz="9300" dirty="0" smtClean="0">
              <a:solidFill>
                <a:schemeClr val="tx1"/>
              </a:solidFill>
            </a:endParaRPr>
          </a:p>
          <a:p>
            <a:pPr algn="l"/>
            <a:r>
              <a:rPr lang="en-US" sz="1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sure you read this information twice:</a:t>
            </a:r>
          </a:p>
          <a:p>
            <a:pPr algn="l"/>
            <a:endParaRPr lang="en-US" sz="9300" dirty="0">
              <a:solidFill>
                <a:schemeClr val="tx1"/>
              </a:solidFill>
            </a:endParaRPr>
          </a:p>
          <a:p>
            <a:pPr algn="l"/>
            <a:r>
              <a:rPr lang="en-US" sz="9300" dirty="0" smtClean="0">
                <a:solidFill>
                  <a:schemeClr val="tx1"/>
                </a:solidFill>
              </a:rPr>
              <a:t>Under a professional project management methodology,  every single project you manage must have a WBS.  </a:t>
            </a:r>
          </a:p>
          <a:p>
            <a:pPr algn="l"/>
            <a:endParaRPr lang="en-US" sz="9300" dirty="0">
              <a:solidFill>
                <a:schemeClr val="tx1"/>
              </a:solidFill>
            </a:endParaRPr>
          </a:p>
          <a:p>
            <a:pPr algn="l"/>
            <a:r>
              <a:rPr lang="en-US" sz="9300" dirty="0" smtClean="0">
                <a:solidFill>
                  <a:schemeClr val="tx1"/>
                </a:solidFill>
              </a:rPr>
              <a:t>You cannot afford to misunderstand this important project management tool.</a:t>
            </a:r>
          </a:p>
          <a:p>
            <a:pPr algn="l"/>
            <a:endParaRPr lang="en-US" sz="9300" dirty="0">
              <a:solidFill>
                <a:schemeClr val="tx1"/>
              </a:solidFill>
            </a:endParaRPr>
          </a:p>
          <a:p>
            <a:pPr algn="l"/>
            <a:r>
              <a:rPr lang="en-US" sz="1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Why?</a:t>
            </a:r>
          </a:p>
          <a:p>
            <a:pPr algn="l"/>
            <a:endParaRPr lang="en-US" sz="9300" dirty="0">
              <a:solidFill>
                <a:schemeClr val="tx1"/>
              </a:solidFill>
            </a:endParaRPr>
          </a:p>
          <a:p>
            <a:pPr algn="l"/>
            <a:r>
              <a:rPr lang="en-US" sz="9300" dirty="0" smtClean="0">
                <a:solidFill>
                  <a:schemeClr val="tx1"/>
                </a:solidFill>
              </a:rPr>
              <a:t>Without it, the project will take longer, elements will slip through the </a:t>
            </a:r>
            <a:r>
              <a:rPr lang="en-US" sz="9300" dirty="0" smtClean="0">
                <a:solidFill>
                  <a:schemeClr val="tx1"/>
                </a:solidFill>
              </a:rPr>
              <a:t>cracks, </a:t>
            </a:r>
            <a:r>
              <a:rPr lang="en-US" sz="9300" dirty="0" smtClean="0">
                <a:solidFill>
                  <a:schemeClr val="tx1"/>
                </a:solidFill>
              </a:rPr>
              <a:t>and the project will be negatively impacted.</a:t>
            </a:r>
            <a:endParaRPr lang="en-US" sz="9300" dirty="0">
              <a:solidFill>
                <a:schemeClr val="tx1"/>
              </a:solidFill>
            </a:endParaRPr>
          </a:p>
          <a:p>
            <a:pPr algn="l"/>
            <a:endParaRPr lang="en-US" sz="9300" dirty="0" smtClean="0">
              <a:solidFill>
                <a:schemeClr val="tx1"/>
              </a:solidFill>
            </a:endParaRPr>
          </a:p>
          <a:p>
            <a:pPr algn="l"/>
            <a:endParaRPr lang="en-US" sz="9300" dirty="0">
              <a:solidFill>
                <a:schemeClr val="tx1"/>
              </a:solidFill>
            </a:endParaRPr>
          </a:p>
          <a:p>
            <a:pPr algn="l"/>
            <a:endParaRPr lang="en-US" sz="9300" dirty="0" smtClean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"/>
            <a:ext cx="43815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713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1"/>
            <a:ext cx="8686800" cy="914400"/>
          </a:xfrm>
        </p:spPr>
        <p:txBody>
          <a:bodyPr>
            <a:normAutofit fontScale="32500" lnSpcReduction="20000"/>
          </a:bodyPr>
          <a:lstStyle/>
          <a:p>
            <a:r>
              <a:rPr lang="en-US" sz="8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</a:t>
            </a:r>
            <a:r>
              <a:rPr lang="en-US" sz="8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Breakdown </a:t>
            </a:r>
            <a:r>
              <a:rPr lang="en-US" sz="8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(WBS)</a:t>
            </a:r>
            <a:endParaRPr lang="en-US" sz="8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7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</a:t>
            </a:r>
            <a:endParaRPr lang="en-US" sz="7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9300" dirty="0">
              <a:solidFill>
                <a:schemeClr val="tx1"/>
              </a:solidFill>
            </a:endParaRPr>
          </a:p>
          <a:p>
            <a:pPr algn="l"/>
            <a:endParaRPr lang="en-US" sz="9300" dirty="0" smtClean="0">
              <a:solidFill>
                <a:schemeClr val="tx1"/>
              </a:solidFill>
            </a:endParaRPr>
          </a:p>
          <a:p>
            <a:pPr algn="l"/>
            <a:endParaRPr lang="en-US" sz="9300" dirty="0" smtClean="0">
              <a:solidFill>
                <a:schemeClr val="tx1"/>
              </a:solidFill>
            </a:endParaRPr>
          </a:p>
          <a:p>
            <a:pPr algn="l"/>
            <a:endParaRPr lang="en-US" sz="9300" dirty="0">
              <a:solidFill>
                <a:schemeClr val="tx1"/>
              </a:solidFill>
            </a:endParaRPr>
          </a:p>
          <a:p>
            <a:pPr algn="l"/>
            <a:endParaRPr lang="en-US" sz="9300" dirty="0" smtClean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22" y="959413"/>
            <a:ext cx="7855878" cy="58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466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1"/>
            <a:ext cx="8686800" cy="914400"/>
          </a:xfrm>
        </p:spPr>
        <p:txBody>
          <a:bodyPr>
            <a:normAutofit fontScale="32500" lnSpcReduction="20000"/>
          </a:bodyPr>
          <a:lstStyle/>
          <a:p>
            <a:r>
              <a:rPr lang="en-US" sz="8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</a:t>
            </a:r>
            <a:r>
              <a:rPr lang="en-US" sz="8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Breakdown </a:t>
            </a:r>
            <a:r>
              <a:rPr lang="en-US" sz="8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(WBS)</a:t>
            </a:r>
            <a:endParaRPr lang="en-US" sz="8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7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</a:t>
            </a:r>
            <a:endParaRPr lang="en-US" sz="7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9300" dirty="0">
              <a:solidFill>
                <a:schemeClr val="tx1"/>
              </a:solidFill>
            </a:endParaRPr>
          </a:p>
          <a:p>
            <a:pPr algn="l"/>
            <a:endParaRPr lang="en-US" sz="9300" dirty="0" smtClean="0">
              <a:solidFill>
                <a:schemeClr val="tx1"/>
              </a:solidFill>
            </a:endParaRPr>
          </a:p>
          <a:p>
            <a:pPr algn="l"/>
            <a:endParaRPr lang="en-US" sz="9300" dirty="0" smtClean="0">
              <a:solidFill>
                <a:schemeClr val="tx1"/>
              </a:solidFill>
            </a:endParaRPr>
          </a:p>
          <a:p>
            <a:pPr algn="l"/>
            <a:endParaRPr lang="en-US" sz="9300" dirty="0">
              <a:solidFill>
                <a:schemeClr val="tx1"/>
              </a:solidFill>
            </a:endParaRPr>
          </a:p>
          <a:p>
            <a:pPr algn="l"/>
            <a:endParaRPr lang="en-US" sz="9300" dirty="0" smtClean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95425"/>
            <a:ext cx="776287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9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1"/>
            <a:ext cx="8686800" cy="914400"/>
          </a:xfrm>
        </p:spPr>
        <p:txBody>
          <a:bodyPr>
            <a:normAutofit fontScale="32500" lnSpcReduction="20000"/>
          </a:bodyPr>
          <a:lstStyle/>
          <a:p>
            <a:r>
              <a:rPr lang="en-US" sz="8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</a:t>
            </a:r>
            <a:r>
              <a:rPr lang="en-US" sz="8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Breakdown </a:t>
            </a:r>
            <a:r>
              <a:rPr lang="en-US" sz="8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(WBS)</a:t>
            </a:r>
            <a:endParaRPr lang="en-US" sz="8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7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</a:t>
            </a:r>
            <a:endParaRPr lang="en-US" sz="7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9300" dirty="0">
              <a:solidFill>
                <a:schemeClr val="tx1"/>
              </a:solidFill>
            </a:endParaRPr>
          </a:p>
          <a:p>
            <a:pPr algn="l"/>
            <a:endParaRPr lang="en-US" sz="9300" dirty="0" smtClean="0">
              <a:solidFill>
                <a:schemeClr val="tx1"/>
              </a:solidFill>
            </a:endParaRPr>
          </a:p>
          <a:p>
            <a:pPr algn="l"/>
            <a:endParaRPr lang="en-US" sz="9300" dirty="0" smtClean="0">
              <a:solidFill>
                <a:schemeClr val="tx1"/>
              </a:solidFill>
            </a:endParaRPr>
          </a:p>
          <a:p>
            <a:pPr algn="l"/>
            <a:endParaRPr lang="en-US" sz="9300" dirty="0">
              <a:solidFill>
                <a:schemeClr val="tx1"/>
              </a:solidFill>
            </a:endParaRPr>
          </a:p>
          <a:p>
            <a:pPr algn="l"/>
            <a:endParaRPr lang="en-US" sz="9300" dirty="0" smtClean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19250"/>
            <a:ext cx="89916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508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1"/>
            <a:ext cx="8686800" cy="990599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summary:</a:t>
            </a:r>
          </a:p>
          <a:p>
            <a:pPr algn="l"/>
            <a:endParaRPr lang="en-US" sz="7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7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7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9300" dirty="0">
              <a:solidFill>
                <a:schemeClr val="tx1"/>
              </a:solidFill>
            </a:endParaRPr>
          </a:p>
          <a:p>
            <a:pPr algn="l"/>
            <a:endParaRPr lang="en-US" sz="9300" dirty="0" smtClean="0">
              <a:solidFill>
                <a:schemeClr val="tx1"/>
              </a:solidFill>
            </a:endParaRPr>
          </a:p>
          <a:p>
            <a:pPr algn="l"/>
            <a:endParaRPr lang="en-US" sz="9300" dirty="0" smtClean="0">
              <a:solidFill>
                <a:schemeClr val="tx1"/>
              </a:solidFill>
            </a:endParaRPr>
          </a:p>
          <a:p>
            <a:pPr algn="l"/>
            <a:endParaRPr lang="en-US" sz="9300" dirty="0">
              <a:solidFill>
                <a:schemeClr val="tx1"/>
              </a:solidFill>
            </a:endParaRPr>
          </a:p>
          <a:p>
            <a:pPr algn="l"/>
            <a:endParaRPr lang="en-US" sz="93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71" y="1524000"/>
            <a:ext cx="8991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Most commonly, the project title goes at the top of the WBS.</a:t>
            </a:r>
          </a:p>
          <a:p>
            <a:endParaRPr lang="en-US" sz="2400" dirty="0"/>
          </a:p>
          <a:p>
            <a:r>
              <a:rPr lang="en-US" sz="2400" dirty="0" smtClean="0"/>
              <a:t>The first level is normally the same as the project life cycle.</a:t>
            </a:r>
          </a:p>
          <a:p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 smtClean="0"/>
              <a:t>following </a:t>
            </a:r>
            <a:r>
              <a:rPr lang="en-US" sz="2400" dirty="0" smtClean="0"/>
              <a:t>levels break the project into smaller pieces.</a:t>
            </a:r>
          </a:p>
          <a:p>
            <a:endParaRPr lang="en-US" sz="2400" dirty="0"/>
          </a:p>
          <a:p>
            <a:r>
              <a:rPr lang="en-US" sz="2400" dirty="0" smtClean="0"/>
              <a:t>This is a top – down effort to decompose the deliverables and </a:t>
            </a:r>
          </a:p>
          <a:p>
            <a:r>
              <a:rPr lang="en-US" sz="2400" dirty="0" smtClean="0"/>
              <a:t>the work required to produce them.</a:t>
            </a:r>
          </a:p>
          <a:p>
            <a:endParaRPr lang="en-US" sz="2400" dirty="0"/>
          </a:p>
          <a:p>
            <a:r>
              <a:rPr lang="en-US" sz="2400" dirty="0" smtClean="0"/>
              <a:t>The complete scope of the project (product, </a:t>
            </a:r>
            <a:r>
              <a:rPr lang="en-US" sz="2400" dirty="0" smtClean="0"/>
              <a:t>project, </a:t>
            </a:r>
            <a:r>
              <a:rPr lang="en-US" sz="2400" dirty="0" smtClean="0"/>
              <a:t>and management </a:t>
            </a:r>
          </a:p>
          <a:p>
            <a:r>
              <a:rPr lang="en-US" sz="2400" dirty="0" smtClean="0"/>
              <a:t>efforts) are included.</a:t>
            </a:r>
          </a:p>
          <a:p>
            <a:endParaRPr lang="en-US" sz="2400" dirty="0"/>
          </a:p>
          <a:p>
            <a:r>
              <a:rPr lang="en-US" sz="2400" dirty="0" smtClean="0"/>
              <a:t>Note that each work package consists of </a:t>
            </a:r>
            <a:r>
              <a:rPr lang="en-US" sz="2400" dirty="0" smtClean="0"/>
              <a:t>nouns (things) </a:t>
            </a:r>
            <a:r>
              <a:rPr lang="en-US" sz="2400" dirty="0" smtClean="0"/>
              <a:t>rather </a:t>
            </a:r>
            <a:r>
              <a:rPr lang="en-US" sz="2400" dirty="0" smtClean="0"/>
              <a:t>than actions. 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0"/>
            <a:ext cx="1214438" cy="109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972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686800" cy="6477000"/>
          </a:xfrm>
        </p:spPr>
        <p:txBody>
          <a:bodyPr>
            <a:normAutofit fontScale="77500" lnSpcReduction="20000"/>
          </a:bodyPr>
          <a:lstStyle/>
          <a:p>
            <a:endParaRPr lang="en-US" sz="8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8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6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  <a:p>
            <a:endParaRPr lang="en-US" sz="6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6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Ing. Osvaldo Mart</a:t>
            </a:r>
            <a:r>
              <a:rPr lang="es-CR" sz="6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</a:t>
            </a:r>
            <a:r>
              <a:rPr lang="en-US" sz="6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nez MSc. MAP</a:t>
            </a:r>
          </a:p>
          <a:p>
            <a:endParaRPr lang="en-US" sz="6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6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</a:t>
            </a:r>
            <a:endParaRPr lang="en-US" sz="6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7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9300" dirty="0">
              <a:solidFill>
                <a:schemeClr val="tx1"/>
              </a:solidFill>
            </a:endParaRPr>
          </a:p>
          <a:p>
            <a:pPr algn="l"/>
            <a:endParaRPr lang="en-US" sz="9300" dirty="0" smtClean="0">
              <a:solidFill>
                <a:schemeClr val="tx1"/>
              </a:solidFill>
            </a:endParaRPr>
          </a:p>
          <a:p>
            <a:pPr algn="l"/>
            <a:endParaRPr lang="en-US" sz="9300" dirty="0" smtClean="0">
              <a:solidFill>
                <a:schemeClr val="tx1"/>
              </a:solidFill>
            </a:endParaRPr>
          </a:p>
          <a:p>
            <a:pPr algn="l"/>
            <a:endParaRPr lang="en-US" sz="9300" dirty="0">
              <a:solidFill>
                <a:schemeClr val="tx1"/>
              </a:solidFill>
            </a:endParaRPr>
          </a:p>
          <a:p>
            <a:pPr algn="l"/>
            <a:endParaRPr lang="en-US" sz="9300" dirty="0" smtClean="0">
              <a:solidFill>
                <a:schemeClr val="tx1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908175" cy="12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55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990600"/>
            <a:ext cx="8153400" cy="4572000"/>
          </a:xfrm>
        </p:spPr>
        <p:txBody>
          <a:bodyPr>
            <a:normAutofit fontScale="62500" lnSpcReduction="20000"/>
          </a:bodyPr>
          <a:lstStyle/>
          <a:p>
            <a:r>
              <a:rPr lang="en-US" sz="4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</a:t>
            </a:r>
            <a:r>
              <a:rPr lang="en-US" sz="4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Breakdown </a:t>
            </a:r>
            <a:r>
              <a:rPr lang="en-US" sz="4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(WBS)</a:t>
            </a: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sz="4400" dirty="0" smtClean="0">
                <a:solidFill>
                  <a:srgbClr val="C00000"/>
                </a:solidFill>
              </a:rPr>
              <a:t>Overview:</a:t>
            </a:r>
          </a:p>
          <a:p>
            <a:pPr algn="l"/>
            <a:endParaRPr lang="en-US" sz="4400" dirty="0" smtClean="0">
              <a:solidFill>
                <a:schemeClr val="tx1"/>
              </a:solidFill>
            </a:endParaRPr>
          </a:p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The WBS assists project leaders, </a:t>
            </a:r>
            <a:r>
              <a:rPr lang="en-US" sz="4400" dirty="0" smtClean="0">
                <a:solidFill>
                  <a:schemeClr val="tx1"/>
                </a:solidFill>
              </a:rPr>
              <a:t>participants, </a:t>
            </a:r>
            <a:r>
              <a:rPr lang="en-US" sz="4400" dirty="0" smtClean="0">
                <a:solidFill>
                  <a:schemeClr val="tx1"/>
                </a:solidFill>
              </a:rPr>
              <a:t>and stakeholders in the development of a clear vision of the end products or outcomes </a:t>
            </a:r>
            <a:r>
              <a:rPr lang="en-US" sz="4400" dirty="0" smtClean="0">
                <a:solidFill>
                  <a:schemeClr val="tx1"/>
                </a:solidFill>
              </a:rPr>
              <a:t>to be produced </a:t>
            </a:r>
            <a:r>
              <a:rPr lang="en-US" sz="4400" dirty="0" smtClean="0">
                <a:solidFill>
                  <a:schemeClr val="tx1"/>
                </a:solidFill>
              </a:rPr>
              <a:t>by the project.</a:t>
            </a:r>
          </a:p>
          <a:p>
            <a:pPr algn="l"/>
            <a:endParaRPr lang="en-US" sz="4400" dirty="0">
              <a:solidFill>
                <a:schemeClr val="tx1"/>
              </a:solidFill>
            </a:endParaRPr>
          </a:p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It provides the framework for all deliverables </a:t>
            </a:r>
            <a:r>
              <a:rPr lang="en-US" sz="4400" dirty="0" smtClean="0">
                <a:solidFill>
                  <a:schemeClr val="tx1"/>
                </a:solidFill>
              </a:rPr>
              <a:t>throughout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smtClean="0">
                <a:solidFill>
                  <a:schemeClr val="tx1"/>
                </a:solidFill>
              </a:rPr>
              <a:t>the project life cycle.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029200"/>
            <a:ext cx="2133600" cy="168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617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685800"/>
            <a:ext cx="8686800" cy="6019800"/>
          </a:xfrm>
        </p:spPr>
        <p:txBody>
          <a:bodyPr>
            <a:normAutofit fontScale="25000" lnSpcReduction="20000"/>
          </a:bodyPr>
          <a:lstStyle/>
          <a:p>
            <a:r>
              <a:rPr lang="en-US" sz="1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</a:t>
            </a:r>
            <a:r>
              <a:rPr lang="en-US" sz="1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Breakdown </a:t>
            </a:r>
            <a:r>
              <a:rPr lang="en-US" sz="1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(WBS)</a:t>
            </a:r>
            <a:endParaRPr lang="en-US" sz="7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4000" dirty="0" smtClean="0">
              <a:solidFill>
                <a:schemeClr val="tx1"/>
              </a:solidFill>
            </a:endParaRPr>
          </a:p>
          <a:p>
            <a:pPr algn="l"/>
            <a:r>
              <a:rPr lang="en-US" sz="9600" dirty="0" smtClean="0">
                <a:solidFill>
                  <a:srgbClr val="C00000"/>
                </a:solidFill>
              </a:rPr>
              <a:t>Design:</a:t>
            </a:r>
            <a:endParaRPr lang="en-US" sz="9600" dirty="0" smtClean="0">
              <a:solidFill>
                <a:srgbClr val="C00000"/>
              </a:solidFill>
            </a:endParaRPr>
          </a:p>
          <a:p>
            <a:pPr algn="l"/>
            <a:endParaRPr lang="en-US" sz="8000" dirty="0" smtClean="0">
              <a:solidFill>
                <a:schemeClr val="tx1"/>
              </a:solidFill>
            </a:endParaRPr>
          </a:p>
          <a:p>
            <a:pPr algn="l"/>
            <a:r>
              <a:rPr lang="en-US" sz="8000" dirty="0" smtClean="0">
                <a:solidFill>
                  <a:schemeClr val="tx1"/>
                </a:solidFill>
              </a:rPr>
              <a:t>The WBS provides a graphical representation or textual outline of the project scope.</a:t>
            </a:r>
          </a:p>
          <a:p>
            <a:pPr algn="l"/>
            <a:endParaRPr lang="en-US" sz="8000" dirty="0" smtClean="0">
              <a:solidFill>
                <a:schemeClr val="tx1"/>
              </a:solidFill>
            </a:endParaRPr>
          </a:p>
          <a:p>
            <a:pPr algn="l"/>
            <a:r>
              <a:rPr lang="en-US" sz="8000" dirty="0" smtClean="0">
                <a:solidFill>
                  <a:schemeClr val="tx1"/>
                </a:solidFill>
              </a:rPr>
              <a:t>Some of the main roles the WBS plays </a:t>
            </a:r>
            <a:r>
              <a:rPr lang="en-US" sz="8000" dirty="0" smtClean="0">
                <a:solidFill>
                  <a:schemeClr val="tx1"/>
                </a:solidFill>
              </a:rPr>
              <a:t>in </a:t>
            </a:r>
            <a:r>
              <a:rPr lang="en-US" sz="8000" dirty="0" smtClean="0">
                <a:solidFill>
                  <a:schemeClr val="tx1"/>
                </a:solidFill>
              </a:rPr>
              <a:t>supporting clarity for project definition </a:t>
            </a:r>
            <a:r>
              <a:rPr lang="en-US" sz="8000" dirty="0" smtClean="0">
                <a:solidFill>
                  <a:schemeClr val="tx1"/>
                </a:solidFill>
              </a:rPr>
              <a:t>are that it:</a:t>
            </a:r>
            <a:endParaRPr lang="en-US" sz="8000" dirty="0" smtClean="0">
              <a:solidFill>
                <a:schemeClr val="tx1"/>
              </a:solidFill>
            </a:endParaRPr>
          </a:p>
          <a:p>
            <a:pPr algn="l"/>
            <a:endParaRPr lang="en-US" sz="8000" dirty="0">
              <a:solidFill>
                <a:schemeClr val="tx1"/>
              </a:solidFill>
            </a:endParaRPr>
          </a:p>
          <a:p>
            <a:pPr algn="l"/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</a:rPr>
              <a:t>Decomposes</a:t>
            </a:r>
            <a:r>
              <a:rPr lang="en-US" sz="8000" dirty="0" smtClean="0">
                <a:solidFill>
                  <a:schemeClr val="tx1"/>
                </a:solidFill>
              </a:rPr>
              <a:t>:  	the overall project scope into </a:t>
            </a:r>
            <a:r>
              <a:rPr lang="en-US" sz="8000" dirty="0" smtClean="0">
                <a:solidFill>
                  <a:schemeClr val="tx1"/>
                </a:solidFill>
              </a:rPr>
              <a:t>clearly defined deliverables</a:t>
            </a:r>
            <a:r>
              <a:rPr lang="en-US" sz="80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8000" dirty="0" smtClean="0">
              <a:solidFill>
                <a:schemeClr val="tx1"/>
              </a:solidFill>
            </a:endParaRPr>
          </a:p>
          <a:p>
            <a:pPr algn="l"/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</a:rPr>
              <a:t>Defines</a:t>
            </a:r>
            <a:r>
              <a:rPr lang="en-US" sz="8000" dirty="0" smtClean="0">
                <a:solidFill>
                  <a:schemeClr val="tx1"/>
                </a:solidFill>
              </a:rPr>
              <a:t>: 	           	the scope of the project in terms that the stakeholders can  </a:t>
            </a:r>
          </a:p>
          <a:p>
            <a:pPr algn="l"/>
            <a:r>
              <a:rPr lang="en-US" sz="8000" dirty="0">
                <a:solidFill>
                  <a:schemeClr val="tx1"/>
                </a:solidFill>
              </a:rPr>
              <a:t>	 </a:t>
            </a:r>
            <a:r>
              <a:rPr lang="en-US" sz="8000" dirty="0" smtClean="0">
                <a:solidFill>
                  <a:schemeClr val="tx1"/>
                </a:solidFill>
              </a:rPr>
              <a:t>          	understand.</a:t>
            </a:r>
          </a:p>
          <a:p>
            <a:pPr algn="l"/>
            <a:endParaRPr lang="en-US" sz="8000" dirty="0" smtClean="0">
              <a:solidFill>
                <a:schemeClr val="tx1"/>
              </a:solidFill>
            </a:endParaRPr>
          </a:p>
          <a:p>
            <a:pPr algn="l"/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</a:rPr>
              <a:t>Provides</a:t>
            </a:r>
            <a:r>
              <a:rPr lang="en-US" sz="8000" dirty="0" smtClean="0">
                <a:solidFill>
                  <a:schemeClr val="tx1"/>
                </a:solidFill>
              </a:rPr>
              <a:t>: 	a structure for organizing information regarding </a:t>
            </a:r>
            <a:r>
              <a:rPr lang="en-US" sz="8000" dirty="0" smtClean="0">
                <a:solidFill>
                  <a:schemeClr val="tx1"/>
                </a:solidFill>
              </a:rPr>
              <a:t>the project’s </a:t>
            </a:r>
            <a:endParaRPr lang="en-US" sz="8000" dirty="0" smtClean="0">
              <a:solidFill>
                <a:schemeClr val="tx1"/>
              </a:solidFill>
            </a:endParaRPr>
          </a:p>
          <a:p>
            <a:pPr algn="l"/>
            <a:r>
              <a:rPr lang="en-US" sz="8000" dirty="0">
                <a:solidFill>
                  <a:schemeClr val="tx1"/>
                </a:solidFill>
              </a:rPr>
              <a:t>	</a:t>
            </a:r>
            <a:r>
              <a:rPr lang="en-US" sz="8000" dirty="0" smtClean="0">
                <a:solidFill>
                  <a:schemeClr val="tx1"/>
                </a:solidFill>
              </a:rPr>
              <a:t>	progress, status, and performance.</a:t>
            </a:r>
          </a:p>
          <a:p>
            <a:pPr algn="l"/>
            <a:endParaRPr lang="en-US" sz="8000" dirty="0" smtClean="0">
              <a:solidFill>
                <a:schemeClr val="tx1"/>
              </a:solidFill>
            </a:endParaRPr>
          </a:p>
          <a:p>
            <a:pPr algn="l"/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</a:rPr>
              <a:t>Supports</a:t>
            </a:r>
            <a:r>
              <a:rPr lang="en-US" sz="8000" dirty="0" smtClean="0">
                <a:solidFill>
                  <a:schemeClr val="tx1"/>
                </a:solidFill>
              </a:rPr>
              <a:t>: 	tracking of risks to assist the </a:t>
            </a:r>
            <a:r>
              <a:rPr lang="en-US" sz="8000" dirty="0" smtClean="0">
                <a:solidFill>
                  <a:schemeClr val="tx1"/>
                </a:solidFill>
              </a:rPr>
              <a:t>project </a:t>
            </a:r>
            <a:r>
              <a:rPr lang="en-US" sz="8000" dirty="0">
                <a:solidFill>
                  <a:schemeClr val="tx1"/>
                </a:solidFill>
              </a:rPr>
              <a:t>m</a:t>
            </a:r>
            <a:r>
              <a:rPr lang="en-US" sz="8000" dirty="0" smtClean="0">
                <a:solidFill>
                  <a:schemeClr val="tx1"/>
                </a:solidFill>
              </a:rPr>
              <a:t>anager </a:t>
            </a:r>
            <a:r>
              <a:rPr lang="en-US" sz="8000" dirty="0" smtClean="0">
                <a:solidFill>
                  <a:schemeClr val="tx1"/>
                </a:solidFill>
              </a:rPr>
              <a:t>in identifying and  </a:t>
            </a:r>
          </a:p>
          <a:p>
            <a:pPr algn="l"/>
            <a:r>
              <a:rPr lang="en-US" sz="8000" dirty="0">
                <a:solidFill>
                  <a:schemeClr val="tx1"/>
                </a:solidFill>
              </a:rPr>
              <a:t> </a:t>
            </a:r>
            <a:r>
              <a:rPr lang="en-US" sz="8000" dirty="0" smtClean="0">
                <a:solidFill>
                  <a:schemeClr val="tx1"/>
                </a:solidFill>
              </a:rPr>
              <a:t>                 	implementing </a:t>
            </a:r>
            <a:r>
              <a:rPr lang="en-US" sz="8000" dirty="0" smtClean="0">
                <a:solidFill>
                  <a:schemeClr val="tx1"/>
                </a:solidFill>
              </a:rPr>
              <a:t>necessary responses</a:t>
            </a:r>
            <a:r>
              <a:rPr lang="en-US" sz="80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sz="9600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sz="4400" dirty="0">
              <a:solidFill>
                <a:schemeClr val="tx1"/>
              </a:solidFill>
            </a:endParaRPr>
          </a:p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905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685800"/>
            <a:ext cx="8686800" cy="6019800"/>
          </a:xfrm>
        </p:spPr>
        <p:txBody>
          <a:bodyPr>
            <a:normAutofit fontScale="25000" lnSpcReduction="20000"/>
          </a:bodyPr>
          <a:lstStyle/>
          <a:p>
            <a:r>
              <a:rPr lang="en-US" sz="1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</a:t>
            </a:r>
            <a:r>
              <a:rPr lang="en-US" sz="1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Breakdown </a:t>
            </a:r>
            <a:r>
              <a:rPr lang="en-US" sz="1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(WBS)</a:t>
            </a:r>
            <a:endParaRPr lang="en-US" sz="7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4000" dirty="0" smtClean="0">
              <a:solidFill>
                <a:schemeClr val="tx1"/>
              </a:solidFill>
            </a:endParaRPr>
          </a:p>
          <a:p>
            <a:pPr algn="l"/>
            <a:r>
              <a:rPr lang="en-US" sz="9600" dirty="0">
                <a:solidFill>
                  <a:srgbClr val="C00000"/>
                </a:solidFill>
              </a:rPr>
              <a:t>Levels:</a:t>
            </a:r>
          </a:p>
          <a:p>
            <a:pPr algn="l"/>
            <a:endParaRPr lang="en-US" sz="9600" dirty="0" smtClean="0">
              <a:solidFill>
                <a:schemeClr val="tx1"/>
              </a:solidFill>
            </a:endParaRPr>
          </a:p>
          <a:p>
            <a:pPr algn="l"/>
            <a:r>
              <a:rPr lang="en-US" sz="9600" dirty="0" smtClean="0">
                <a:solidFill>
                  <a:schemeClr val="tx1"/>
                </a:solidFill>
              </a:rPr>
              <a:t>The depth of the WBS is dependent upon the size and complexity of the project and the level of detail needed to plan and manage it.</a:t>
            </a:r>
          </a:p>
          <a:p>
            <a:pPr algn="l"/>
            <a:endParaRPr lang="en-US" sz="9600" dirty="0">
              <a:solidFill>
                <a:schemeClr val="tx1"/>
              </a:solidFill>
            </a:endParaRPr>
          </a:p>
          <a:p>
            <a:pPr algn="l"/>
            <a:r>
              <a:rPr lang="en-US" sz="9600" dirty="0">
                <a:solidFill>
                  <a:srgbClr val="C00000"/>
                </a:solidFill>
              </a:rPr>
              <a:t>The 100% Rule:</a:t>
            </a:r>
          </a:p>
          <a:p>
            <a:pPr algn="l"/>
            <a:endParaRPr lang="en-US" sz="9600" dirty="0" smtClean="0">
              <a:solidFill>
                <a:schemeClr val="tx1"/>
              </a:solidFill>
            </a:endParaRPr>
          </a:p>
          <a:p>
            <a:pPr algn="l"/>
            <a:r>
              <a:rPr lang="en-US" sz="9600" dirty="0" smtClean="0">
                <a:solidFill>
                  <a:schemeClr val="tx1"/>
                </a:solidFill>
              </a:rPr>
              <a:t>This rule states that the WBS includes 100% of the work defined by the project scope and captures </a:t>
            </a:r>
            <a:r>
              <a:rPr lang="en-US" sz="9600" dirty="0" smtClean="0">
                <a:solidFill>
                  <a:schemeClr val="tx1"/>
                </a:solidFill>
              </a:rPr>
              <a:t>all</a:t>
            </a:r>
            <a:r>
              <a:rPr lang="en-US" sz="9600" dirty="0" smtClean="0">
                <a:solidFill>
                  <a:schemeClr val="tx1"/>
                </a:solidFill>
              </a:rPr>
              <a:t> work deliverables </a:t>
            </a:r>
            <a:r>
              <a:rPr lang="en-US" sz="9600" dirty="0" smtClean="0">
                <a:solidFill>
                  <a:schemeClr val="tx1"/>
                </a:solidFill>
              </a:rPr>
              <a:t>to be completed, including project management.</a:t>
            </a:r>
          </a:p>
          <a:p>
            <a:pPr algn="l"/>
            <a:endParaRPr lang="en-US" sz="9600" dirty="0" smtClean="0">
              <a:solidFill>
                <a:schemeClr val="tx1"/>
              </a:solidFill>
            </a:endParaRPr>
          </a:p>
          <a:p>
            <a:pPr algn="l"/>
            <a:r>
              <a:rPr lang="en-US" sz="9600" dirty="0" smtClean="0">
                <a:solidFill>
                  <a:schemeClr val="tx1"/>
                </a:solidFill>
              </a:rPr>
              <a:t>The rule applies to all levels within the hierarchy.</a:t>
            </a:r>
          </a:p>
          <a:p>
            <a:pPr algn="l"/>
            <a:endParaRPr lang="en-US" sz="9600" dirty="0" smtClean="0">
              <a:solidFill>
                <a:schemeClr val="tx1"/>
              </a:solidFill>
            </a:endParaRPr>
          </a:p>
          <a:p>
            <a:pPr algn="l"/>
            <a:r>
              <a:rPr lang="en-US" sz="9600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sz="4400" dirty="0">
              <a:solidFill>
                <a:schemeClr val="tx1"/>
              </a:solidFill>
            </a:endParaRPr>
          </a:p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460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1000"/>
            <a:ext cx="8686800" cy="6324600"/>
          </a:xfrm>
        </p:spPr>
        <p:txBody>
          <a:bodyPr>
            <a:normAutofit fontScale="25000" lnSpcReduction="20000"/>
          </a:bodyPr>
          <a:lstStyle/>
          <a:p>
            <a:pPr algn="l"/>
            <a:endParaRPr lang="en-US" sz="4000" dirty="0" smtClean="0">
              <a:solidFill>
                <a:schemeClr val="tx1"/>
              </a:solidFill>
            </a:endParaRPr>
          </a:p>
          <a:p>
            <a:pPr algn="l"/>
            <a:r>
              <a:rPr lang="en-US" sz="9600" dirty="0" smtClean="0">
                <a:solidFill>
                  <a:schemeClr val="tx1"/>
                </a:solidFill>
              </a:rPr>
              <a:t>Wait for a minute…did you clearly understand what you just read on the slide before?</a:t>
            </a:r>
          </a:p>
          <a:p>
            <a:pPr algn="l"/>
            <a:endParaRPr lang="en-US" sz="9600" dirty="0">
              <a:solidFill>
                <a:schemeClr val="tx1"/>
              </a:solidFill>
            </a:endParaRPr>
          </a:p>
          <a:p>
            <a:pPr algn="l"/>
            <a:endParaRPr lang="en-US" sz="9600" dirty="0" smtClean="0">
              <a:solidFill>
                <a:schemeClr val="tx1"/>
              </a:solidFill>
            </a:endParaRPr>
          </a:p>
          <a:p>
            <a:pPr algn="l"/>
            <a:endParaRPr lang="en-US" sz="9600" dirty="0">
              <a:solidFill>
                <a:schemeClr val="tx1"/>
              </a:solidFill>
            </a:endParaRPr>
          </a:p>
          <a:p>
            <a:pPr algn="l"/>
            <a:endParaRPr lang="en-US" sz="9600" dirty="0">
              <a:solidFill>
                <a:schemeClr val="tx1"/>
              </a:solidFill>
            </a:endParaRPr>
          </a:p>
          <a:p>
            <a:pPr algn="l"/>
            <a:endParaRPr lang="en-US" sz="9600" dirty="0" smtClean="0">
              <a:solidFill>
                <a:schemeClr val="tx1"/>
              </a:solidFill>
            </a:endParaRPr>
          </a:p>
          <a:p>
            <a:pPr algn="l"/>
            <a:r>
              <a:rPr lang="en-US" sz="9600" dirty="0" smtClean="0">
                <a:solidFill>
                  <a:schemeClr val="tx1"/>
                </a:solidFill>
              </a:rPr>
              <a:t>This is quite important…as a </a:t>
            </a:r>
            <a:r>
              <a:rPr lang="en-US" sz="9600" dirty="0" smtClean="0">
                <a:solidFill>
                  <a:schemeClr val="tx1"/>
                </a:solidFill>
              </a:rPr>
              <a:t>project </a:t>
            </a:r>
            <a:r>
              <a:rPr lang="en-US" sz="9600" dirty="0">
                <a:solidFill>
                  <a:schemeClr val="tx1"/>
                </a:solidFill>
              </a:rPr>
              <a:t>m</a:t>
            </a:r>
            <a:r>
              <a:rPr lang="en-US" sz="9600" dirty="0" smtClean="0">
                <a:solidFill>
                  <a:schemeClr val="tx1"/>
                </a:solidFill>
              </a:rPr>
              <a:t>anager </a:t>
            </a:r>
            <a:r>
              <a:rPr lang="en-US" sz="9600" dirty="0" smtClean="0">
                <a:solidFill>
                  <a:schemeClr val="tx1"/>
                </a:solidFill>
              </a:rPr>
              <a:t>your role is to achieve the project’s objectives.  Therefore, the deliverables must be </a:t>
            </a:r>
            <a:r>
              <a:rPr lang="en-US" sz="9600" dirty="0" smtClean="0">
                <a:solidFill>
                  <a:schemeClr val="tx1"/>
                </a:solidFill>
              </a:rPr>
              <a:t>captured effectively </a:t>
            </a:r>
            <a:r>
              <a:rPr lang="en-US" sz="9600" dirty="0" smtClean="0">
                <a:solidFill>
                  <a:schemeClr val="tx1"/>
                </a:solidFill>
              </a:rPr>
              <a:t>by the project team as part of the WBS.  If it is not part of the WBS, it is not part of the </a:t>
            </a:r>
            <a:r>
              <a:rPr lang="en-US" sz="9600" dirty="0" smtClean="0">
                <a:solidFill>
                  <a:schemeClr val="tx1"/>
                </a:solidFill>
              </a:rPr>
              <a:t>project</a:t>
            </a:r>
            <a:r>
              <a:rPr lang="en-US" sz="9600" dirty="0" smtClean="0">
                <a:solidFill>
                  <a:schemeClr val="tx1"/>
                </a:solidFill>
              </a:rPr>
              <a:t>.  Very simple, right? </a:t>
            </a:r>
          </a:p>
          <a:p>
            <a:pPr algn="l"/>
            <a:endParaRPr lang="en-US" sz="9600" dirty="0">
              <a:solidFill>
                <a:schemeClr val="tx1"/>
              </a:solidFill>
            </a:endParaRPr>
          </a:p>
          <a:p>
            <a:pPr algn="l"/>
            <a:r>
              <a:rPr lang="en-US" sz="9600" dirty="0" smtClean="0">
                <a:solidFill>
                  <a:schemeClr val="tx1"/>
                </a:solidFill>
              </a:rPr>
              <a:t>Unfortunately, it is not that easy and a lot of projects have what </a:t>
            </a:r>
            <a:r>
              <a:rPr lang="en-US" sz="9600" dirty="0" smtClean="0">
                <a:solidFill>
                  <a:schemeClr val="tx1"/>
                </a:solidFill>
              </a:rPr>
              <a:t>is</a:t>
            </a:r>
            <a:r>
              <a:rPr lang="en-US" sz="9600" dirty="0" smtClean="0">
                <a:solidFill>
                  <a:schemeClr val="tx1"/>
                </a:solidFill>
              </a:rPr>
              <a:t> </a:t>
            </a:r>
            <a:r>
              <a:rPr lang="en-US" sz="9600" dirty="0" smtClean="0">
                <a:solidFill>
                  <a:schemeClr val="tx1"/>
                </a:solidFill>
              </a:rPr>
              <a:t>called “scope creep</a:t>
            </a:r>
            <a:r>
              <a:rPr lang="en-US" sz="9600" dirty="0" smtClean="0">
                <a:solidFill>
                  <a:schemeClr val="tx1"/>
                </a:solidFill>
              </a:rPr>
              <a:t>” resulting in projects that are over </a:t>
            </a:r>
            <a:r>
              <a:rPr lang="en-US" sz="9600" dirty="0" smtClean="0">
                <a:solidFill>
                  <a:schemeClr val="tx1"/>
                </a:solidFill>
              </a:rPr>
              <a:t>budget and behind schedule.    </a:t>
            </a:r>
          </a:p>
          <a:p>
            <a:pPr algn="l"/>
            <a:r>
              <a:rPr lang="en-US" sz="11200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sz="4800" dirty="0">
              <a:solidFill>
                <a:schemeClr val="tx1"/>
              </a:solidFill>
            </a:endParaRPr>
          </a:p>
          <a:p>
            <a:pPr algn="l"/>
            <a:r>
              <a:rPr lang="en-US" sz="4800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7" y="5638800"/>
            <a:ext cx="1262063" cy="113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43" y="1447800"/>
            <a:ext cx="43053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074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1000"/>
            <a:ext cx="8686800" cy="4267200"/>
          </a:xfrm>
        </p:spPr>
        <p:txBody>
          <a:bodyPr>
            <a:normAutofit fontScale="85000" lnSpcReduction="20000"/>
          </a:bodyPr>
          <a:lstStyle/>
          <a:p>
            <a:r>
              <a:rPr lang="en-US" sz="4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</a:t>
            </a:r>
            <a:r>
              <a:rPr lang="en-US" sz="4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Breakdown </a:t>
            </a:r>
            <a:r>
              <a:rPr lang="en-US" sz="4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(WBS)</a:t>
            </a:r>
            <a:endParaRPr lang="en-US" sz="4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4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6500" dirty="0" smtClean="0">
                <a:solidFill>
                  <a:schemeClr val="accent5">
                    <a:lumMod val="50000"/>
                  </a:schemeClr>
                </a:solidFill>
              </a:rPr>
              <a:t>Let us continue with some critical data you must understand as a good </a:t>
            </a:r>
          </a:p>
          <a:p>
            <a:r>
              <a:rPr lang="en-US" sz="6500" dirty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en-US" sz="6500" dirty="0" smtClean="0">
                <a:solidFill>
                  <a:schemeClr val="accent5">
                    <a:lumMod val="50000"/>
                  </a:schemeClr>
                </a:solidFill>
              </a:rPr>
              <a:t>roject </a:t>
            </a:r>
            <a:r>
              <a:rPr lang="en-US" sz="6500" dirty="0">
                <a:solidFill>
                  <a:schemeClr val="accent5">
                    <a:lumMod val="50000"/>
                  </a:schemeClr>
                </a:solidFill>
              </a:rPr>
              <a:t>m</a:t>
            </a:r>
            <a:r>
              <a:rPr lang="en-US" sz="6500" dirty="0" smtClean="0">
                <a:solidFill>
                  <a:schemeClr val="accent5">
                    <a:lumMod val="50000"/>
                  </a:schemeClr>
                </a:solidFill>
              </a:rPr>
              <a:t>anager</a:t>
            </a:r>
            <a:r>
              <a:rPr lang="en-US" sz="65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n-US" sz="19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endParaRPr lang="en-US" sz="2100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endParaRPr lang="en-US" sz="23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endParaRPr lang="en-US" sz="2300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endParaRPr lang="en-US" sz="23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endParaRPr lang="en-US" sz="23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648200"/>
            <a:ext cx="258603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309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686800" cy="762000"/>
          </a:xfrm>
        </p:spPr>
        <p:txBody>
          <a:bodyPr>
            <a:normAutofit fontScale="25000" lnSpcReduction="20000"/>
          </a:bodyPr>
          <a:lstStyle/>
          <a:p>
            <a:r>
              <a:rPr lang="en-US" sz="1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</a:t>
            </a:r>
            <a:r>
              <a:rPr lang="en-US" sz="1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Breakdown </a:t>
            </a:r>
            <a:r>
              <a:rPr lang="en-US" sz="1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(WBS)</a:t>
            </a:r>
            <a:endParaRPr lang="en-US" sz="7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4000" dirty="0" smtClean="0">
              <a:solidFill>
                <a:schemeClr val="tx1"/>
              </a:solidFill>
            </a:endParaRPr>
          </a:p>
          <a:p>
            <a:pPr algn="l"/>
            <a:r>
              <a:rPr lang="en-US" sz="9600" dirty="0" smtClean="0">
                <a:solidFill>
                  <a:srgbClr val="00B0F0"/>
                </a:solidFill>
              </a:rPr>
              <a:t>Example:</a:t>
            </a:r>
            <a:endParaRPr lang="en-US" sz="9600" dirty="0" smtClean="0">
              <a:solidFill>
                <a:srgbClr val="00B0F0"/>
              </a:solidFill>
            </a:endParaRPr>
          </a:p>
          <a:p>
            <a:pPr algn="l"/>
            <a:r>
              <a:rPr lang="en-US" sz="9600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sz="4400" dirty="0">
              <a:solidFill>
                <a:schemeClr val="tx1"/>
              </a:solidFill>
            </a:endParaRPr>
          </a:p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9" y="1219200"/>
            <a:ext cx="7170737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96200" y="1273629"/>
            <a:ext cx="83689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Level 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96200" y="1828800"/>
            <a:ext cx="83689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Level 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96200" y="3253343"/>
            <a:ext cx="83689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Level 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96200" y="5105400"/>
            <a:ext cx="83689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Level 4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4724400" y="1273630"/>
            <a:ext cx="2819400" cy="1846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6679909" y="2013466"/>
            <a:ext cx="791610" cy="1100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6708647" y="3438009"/>
            <a:ext cx="791610" cy="1100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6752190" y="5235039"/>
            <a:ext cx="791610" cy="1100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>
            <a:off x="6248400" y="2590800"/>
            <a:ext cx="152400" cy="1676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Brace 14"/>
          <p:cNvSpPr/>
          <p:nvPr/>
        </p:nvSpPr>
        <p:spPr>
          <a:xfrm>
            <a:off x="6477000" y="4343400"/>
            <a:ext cx="152400" cy="1676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688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686800" cy="2133600"/>
          </a:xfrm>
        </p:spPr>
        <p:txBody>
          <a:bodyPr>
            <a:normAutofit fontScale="25000" lnSpcReduction="20000"/>
          </a:bodyPr>
          <a:lstStyle/>
          <a:p>
            <a:r>
              <a:rPr lang="en-US" sz="1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</a:t>
            </a:r>
            <a:r>
              <a:rPr lang="en-US" sz="1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Breakdown </a:t>
            </a:r>
            <a:r>
              <a:rPr lang="en-US" sz="1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(WBS)</a:t>
            </a:r>
            <a:endParaRPr lang="en-US" sz="1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9300" dirty="0" smtClean="0">
              <a:solidFill>
                <a:schemeClr val="tx1"/>
              </a:solidFill>
            </a:endParaRPr>
          </a:p>
          <a:p>
            <a:pPr algn="l"/>
            <a:endParaRPr lang="en-US" sz="9300" dirty="0" smtClean="0">
              <a:solidFill>
                <a:schemeClr val="tx1"/>
              </a:solidFill>
            </a:endParaRPr>
          </a:p>
          <a:p>
            <a:pPr algn="l"/>
            <a:r>
              <a:rPr lang="en-US" sz="9300" dirty="0" smtClean="0">
                <a:solidFill>
                  <a:schemeClr val="tx1"/>
                </a:solidFill>
              </a:rPr>
              <a:t>This example is quite simple and the whole purpose is to bring the </a:t>
            </a:r>
            <a:r>
              <a:rPr lang="en-US" sz="9300" dirty="0" smtClean="0">
                <a:solidFill>
                  <a:schemeClr val="tx1"/>
                </a:solidFill>
              </a:rPr>
              <a:t>students’ </a:t>
            </a:r>
            <a:r>
              <a:rPr lang="en-US" sz="9300" dirty="0" smtClean="0">
                <a:solidFill>
                  <a:schemeClr val="tx1"/>
                </a:solidFill>
              </a:rPr>
              <a:t>attention to focus on the WBS itself.</a:t>
            </a:r>
          </a:p>
          <a:p>
            <a:pPr algn="l"/>
            <a:r>
              <a:rPr lang="en-US" sz="9300" dirty="0" smtClean="0">
                <a:solidFill>
                  <a:schemeClr val="tx1"/>
                </a:solidFill>
              </a:rPr>
              <a:t>As you can see, the first level describes the product we want to achieve once the project is complete.</a:t>
            </a:r>
          </a:p>
          <a:p>
            <a:pPr algn="l"/>
            <a:endParaRPr lang="en-US" sz="9300" dirty="0">
              <a:solidFill>
                <a:schemeClr val="tx1"/>
              </a:solidFill>
            </a:endParaRPr>
          </a:p>
          <a:p>
            <a:pPr algn="l"/>
            <a:r>
              <a:rPr lang="en-US" sz="9300" dirty="0" smtClean="0">
                <a:solidFill>
                  <a:schemeClr val="tx1"/>
                </a:solidFill>
              </a:rPr>
              <a:t>By meeting with the stakeholders, the team can start decomposing the product into smaller, more manageable components.  </a:t>
            </a:r>
          </a:p>
          <a:p>
            <a:pPr algn="l"/>
            <a:endParaRPr lang="en-US" sz="9300" dirty="0" smtClean="0">
              <a:solidFill>
                <a:schemeClr val="tx1"/>
              </a:solidFill>
            </a:endParaRPr>
          </a:p>
          <a:p>
            <a:pPr algn="l"/>
            <a:r>
              <a:rPr lang="en-US" sz="9300" dirty="0" smtClean="0">
                <a:solidFill>
                  <a:schemeClr val="tx1"/>
                </a:solidFill>
              </a:rPr>
              <a:t>This is what the level 2 is showing below:</a:t>
            </a:r>
          </a:p>
          <a:p>
            <a:pPr algn="l"/>
            <a:endParaRPr lang="en-US" sz="9300" dirty="0" smtClean="0">
              <a:solidFill>
                <a:schemeClr val="tx1"/>
              </a:solidFill>
            </a:endParaRPr>
          </a:p>
          <a:p>
            <a:pPr algn="l"/>
            <a:endParaRPr lang="en-US" sz="9300" dirty="0">
              <a:solidFill>
                <a:schemeClr val="tx1"/>
              </a:solidFill>
            </a:endParaRPr>
          </a:p>
          <a:p>
            <a:pPr algn="l"/>
            <a:endParaRPr lang="en-US" sz="9300" dirty="0" smtClean="0">
              <a:solidFill>
                <a:schemeClr val="tx1"/>
              </a:solidFill>
            </a:endParaRPr>
          </a:p>
          <a:p>
            <a:pPr algn="l"/>
            <a:endParaRPr lang="en-US" sz="9300" dirty="0">
              <a:solidFill>
                <a:schemeClr val="tx1"/>
              </a:solidFill>
            </a:endParaRPr>
          </a:p>
          <a:p>
            <a:pPr algn="l"/>
            <a:endParaRPr lang="en-US" sz="9300" dirty="0">
              <a:solidFill>
                <a:schemeClr val="tx1"/>
              </a:solidFill>
            </a:endParaRPr>
          </a:p>
          <a:p>
            <a:endParaRPr lang="en-US" sz="4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40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91" y="4838700"/>
            <a:ext cx="7610475" cy="1028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157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686800" cy="2133600"/>
          </a:xfrm>
        </p:spPr>
        <p:txBody>
          <a:bodyPr>
            <a:normAutofit fontScale="25000" lnSpcReduction="20000"/>
          </a:bodyPr>
          <a:lstStyle/>
          <a:p>
            <a:r>
              <a:rPr lang="en-US" sz="1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</a:t>
            </a:r>
            <a:r>
              <a:rPr lang="en-US" sz="1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Breakdown </a:t>
            </a:r>
            <a:r>
              <a:rPr lang="en-US" sz="1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(WBS)</a:t>
            </a:r>
            <a:endParaRPr lang="en-US" sz="1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9300" dirty="0" smtClean="0">
              <a:solidFill>
                <a:schemeClr val="tx1"/>
              </a:solidFill>
            </a:endParaRPr>
          </a:p>
          <a:p>
            <a:pPr algn="l"/>
            <a:endParaRPr lang="en-US" sz="9300" dirty="0" smtClean="0">
              <a:solidFill>
                <a:schemeClr val="tx1"/>
              </a:solidFill>
            </a:endParaRPr>
          </a:p>
          <a:p>
            <a:pPr algn="l"/>
            <a:r>
              <a:rPr lang="en-US" sz="9300" dirty="0" smtClean="0">
                <a:solidFill>
                  <a:schemeClr val="tx1"/>
                </a:solidFill>
              </a:rPr>
              <a:t>If we take the component called </a:t>
            </a:r>
            <a:r>
              <a:rPr lang="en-US" sz="9300" dirty="0" smtClean="0">
                <a:solidFill>
                  <a:schemeClr val="tx1"/>
                </a:solidFill>
              </a:rPr>
              <a:t>“Wheels” </a:t>
            </a:r>
            <a:r>
              <a:rPr lang="en-US" sz="9300" dirty="0" smtClean="0">
                <a:solidFill>
                  <a:schemeClr val="tx1"/>
                </a:solidFill>
              </a:rPr>
              <a:t>for example, we may want to break it down into several pieces.  However, the team has to decide how much </a:t>
            </a:r>
            <a:r>
              <a:rPr lang="en-US" sz="9300" dirty="0" smtClean="0">
                <a:solidFill>
                  <a:schemeClr val="tx1"/>
                </a:solidFill>
              </a:rPr>
              <a:t>detail </a:t>
            </a:r>
            <a:r>
              <a:rPr lang="en-US" sz="9300" dirty="0" smtClean="0">
                <a:solidFill>
                  <a:schemeClr val="tx1"/>
                </a:solidFill>
              </a:rPr>
              <a:t>the work really requires.</a:t>
            </a:r>
          </a:p>
          <a:p>
            <a:pPr algn="l"/>
            <a:endParaRPr lang="en-US" sz="9300" dirty="0">
              <a:solidFill>
                <a:schemeClr val="tx1"/>
              </a:solidFill>
            </a:endParaRPr>
          </a:p>
          <a:p>
            <a:pPr algn="l"/>
            <a:r>
              <a:rPr lang="en-US" sz="9300" dirty="0" smtClean="0">
                <a:solidFill>
                  <a:schemeClr val="tx1"/>
                </a:solidFill>
              </a:rPr>
              <a:t>For this example, we </a:t>
            </a:r>
            <a:r>
              <a:rPr lang="en-US" sz="9300" dirty="0">
                <a:solidFill>
                  <a:schemeClr val="tx1"/>
                </a:solidFill>
              </a:rPr>
              <a:t>can </a:t>
            </a:r>
            <a:r>
              <a:rPr lang="en-US" sz="9300" dirty="0" smtClean="0">
                <a:solidFill>
                  <a:schemeClr val="tx1"/>
                </a:solidFill>
              </a:rPr>
              <a:t>just break </a:t>
            </a:r>
            <a:r>
              <a:rPr lang="en-US" sz="9300" dirty="0" smtClean="0">
                <a:solidFill>
                  <a:schemeClr val="tx1"/>
                </a:solidFill>
              </a:rPr>
              <a:t>this level into two pieces:</a:t>
            </a:r>
          </a:p>
          <a:p>
            <a:pPr algn="l"/>
            <a:endParaRPr lang="en-US" sz="9300" dirty="0" smtClean="0">
              <a:solidFill>
                <a:schemeClr val="tx1"/>
              </a:solidFill>
            </a:endParaRPr>
          </a:p>
          <a:p>
            <a:pPr algn="l"/>
            <a:endParaRPr lang="en-US" sz="9300" dirty="0" smtClean="0">
              <a:solidFill>
                <a:schemeClr val="tx1"/>
              </a:solidFill>
            </a:endParaRPr>
          </a:p>
          <a:p>
            <a:pPr algn="l"/>
            <a:endParaRPr lang="en-US" sz="9300" dirty="0" smtClean="0">
              <a:solidFill>
                <a:schemeClr val="tx1"/>
              </a:solidFill>
            </a:endParaRPr>
          </a:p>
          <a:p>
            <a:pPr algn="l"/>
            <a:endParaRPr lang="en-US" sz="9300" dirty="0">
              <a:solidFill>
                <a:schemeClr val="tx1"/>
              </a:solidFill>
            </a:endParaRPr>
          </a:p>
          <a:p>
            <a:pPr algn="l"/>
            <a:endParaRPr lang="en-US" sz="9300" dirty="0" smtClean="0">
              <a:solidFill>
                <a:schemeClr val="tx1"/>
              </a:solidFill>
            </a:endParaRPr>
          </a:p>
          <a:p>
            <a:pPr algn="l"/>
            <a:endParaRPr lang="en-US" sz="9300" dirty="0">
              <a:solidFill>
                <a:schemeClr val="tx1"/>
              </a:solidFill>
            </a:endParaRPr>
          </a:p>
          <a:p>
            <a:pPr algn="l"/>
            <a:endParaRPr lang="en-US" sz="9300" dirty="0" smtClean="0">
              <a:solidFill>
                <a:schemeClr val="tx1"/>
              </a:solidFill>
            </a:endParaRPr>
          </a:p>
          <a:p>
            <a:pPr algn="l"/>
            <a:r>
              <a:rPr lang="en-US" sz="9300" dirty="0" smtClean="0">
                <a:solidFill>
                  <a:schemeClr val="tx1"/>
                </a:solidFill>
              </a:rPr>
              <a:t>The bicycle as a product has </a:t>
            </a:r>
            <a:r>
              <a:rPr lang="en-US" sz="9300" dirty="0" smtClean="0">
                <a:solidFill>
                  <a:schemeClr val="tx1"/>
                </a:solidFill>
              </a:rPr>
              <a:t>only two </a:t>
            </a:r>
            <a:r>
              <a:rPr lang="en-US" sz="9300" dirty="0" smtClean="0">
                <a:solidFill>
                  <a:schemeClr val="tx1"/>
                </a:solidFill>
              </a:rPr>
              <a:t>wheels </a:t>
            </a:r>
            <a:r>
              <a:rPr lang="en-US" sz="9300" dirty="0" smtClean="0">
                <a:solidFill>
                  <a:schemeClr val="tx1"/>
                </a:solidFill>
              </a:rPr>
              <a:t>and from </a:t>
            </a:r>
            <a:r>
              <a:rPr lang="en-US" sz="9300" dirty="0">
                <a:solidFill>
                  <a:schemeClr val="tx1"/>
                </a:solidFill>
              </a:rPr>
              <a:t>a project management </a:t>
            </a:r>
            <a:r>
              <a:rPr lang="en-US" sz="9300" dirty="0" smtClean="0">
                <a:solidFill>
                  <a:schemeClr val="tx1"/>
                </a:solidFill>
              </a:rPr>
              <a:t>standpoint, </a:t>
            </a:r>
            <a:r>
              <a:rPr lang="en-US" sz="9300" dirty="0">
                <a:solidFill>
                  <a:schemeClr val="tx1"/>
                </a:solidFill>
              </a:rPr>
              <a:t>this is </a:t>
            </a:r>
            <a:r>
              <a:rPr lang="en-US" sz="9300" dirty="0" smtClean="0">
                <a:solidFill>
                  <a:schemeClr val="tx1"/>
                </a:solidFill>
              </a:rPr>
              <a:t>enough for </a:t>
            </a:r>
            <a:r>
              <a:rPr lang="en-US" sz="9300" dirty="0" smtClean="0">
                <a:solidFill>
                  <a:schemeClr val="tx1"/>
                </a:solidFill>
              </a:rPr>
              <a:t>the </a:t>
            </a:r>
            <a:r>
              <a:rPr lang="en-US" sz="9300" dirty="0" smtClean="0">
                <a:solidFill>
                  <a:schemeClr val="tx1"/>
                </a:solidFill>
              </a:rPr>
              <a:t>team.</a:t>
            </a:r>
            <a:endParaRPr lang="en-US" sz="9300" dirty="0">
              <a:solidFill>
                <a:schemeClr val="tx1"/>
              </a:solidFill>
            </a:endParaRPr>
          </a:p>
          <a:p>
            <a:endParaRPr lang="en-US" sz="4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4000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1352550" cy="142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72200" y="4038600"/>
            <a:ext cx="83689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Level 3</a:t>
            </a:r>
            <a:endParaRPr lang="en-US" dirty="0"/>
          </a:p>
        </p:txBody>
      </p:sp>
      <p:sp>
        <p:nvSpPr>
          <p:cNvPr id="4" name="Striped Right Arrow 3"/>
          <p:cNvSpPr/>
          <p:nvPr/>
        </p:nvSpPr>
        <p:spPr>
          <a:xfrm>
            <a:off x="4876800" y="3951905"/>
            <a:ext cx="838200" cy="46769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627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</TotalTime>
  <Words>995</Words>
  <Application>Microsoft Macintosh PowerPoint</Application>
  <PresentationFormat>On-screen Show (4:3)</PresentationFormat>
  <Paragraphs>240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GLOBAL SCHOOL OF PROJECT MANAGEMENT UNIVERSITY FOR INTERNATIONAL COOPERATION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603213 - Osvaldo Martinez Gomez</dc:creator>
  <cp:lastModifiedBy>Mary Murphy</cp:lastModifiedBy>
  <cp:revision>46</cp:revision>
  <dcterms:created xsi:type="dcterms:W3CDTF">2013-04-03T19:25:56Z</dcterms:created>
  <dcterms:modified xsi:type="dcterms:W3CDTF">2013-08-02T07:48:26Z</dcterms:modified>
</cp:coreProperties>
</file>